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0946E-0949-43E8-9120-B2D7E7A842F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14273-3389-4878-BF16-188E7571A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14273-3389-4878-BF16-188E7571A95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666A-FCA5-487A-AB76-1763159A4A9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A976-6B65-4741-8946-E2645B977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and Analysis of Experiments for Research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Numerical, event-driven, flow-level, etc.</a:t>
            </a:r>
          </a:p>
          <a:p>
            <a:r>
              <a:rPr lang="en-US" dirty="0" smtClean="0"/>
              <a:t>Emulation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Testbed</a:t>
            </a:r>
            <a:r>
              <a:rPr lang="en-US" dirty="0" smtClean="0"/>
              <a:t>) experiments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724400"/>
            <a:ext cx="337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Which one to pick?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the project: </a:t>
            </a:r>
          </a:p>
          <a:p>
            <a:pPr lvl="1"/>
            <a:r>
              <a:rPr lang="en-US" dirty="0" smtClean="0"/>
              <a:t>E.g., Energy-efficient activity tracking using mobile phones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Influence maximization on online social networks</a:t>
            </a:r>
          </a:p>
          <a:p>
            <a:pPr lvl="1"/>
            <a:r>
              <a:rPr lang="en-US" dirty="0" smtClean="0"/>
              <a:t>E.g., structure health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hybrid approaches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371600"/>
            <a:ext cx="8375202" cy="3987228"/>
            <a:chOff x="0" y="1524000"/>
            <a:chExt cx="9136584" cy="4671751"/>
          </a:xfrm>
        </p:grpSpPr>
        <p:sp>
          <p:nvSpPr>
            <p:cNvPr id="5" name="Rounded Rectangle 4"/>
            <p:cNvSpPr/>
            <p:nvPr/>
          </p:nvSpPr>
          <p:spPr>
            <a:xfrm>
              <a:off x="608013" y="3124200"/>
              <a:ext cx="1676400" cy="10668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rPr>
                <a:t>Physical Environments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589213" y="2438400"/>
              <a:ext cx="1676400" cy="10668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rPr>
                <a:t>Sensing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589213" y="3810000"/>
              <a:ext cx="1676400" cy="1066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rPr>
                <a:t>Actuation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0413" y="3124200"/>
              <a:ext cx="1676400" cy="1066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rPr>
                <a:t>Signal Processing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627813" y="3124200"/>
              <a:ext cx="1905000" cy="1066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rPr>
                <a:t>Communication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436813" y="2286000"/>
              <a:ext cx="6248400" cy="2743200"/>
            </a:xfrm>
            <a:prstGeom prst="roundRect">
              <a:avLst/>
            </a:prstGeom>
            <a:noFill/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 sz="1400">
                <a:solidFill>
                  <a:srgbClr val="000000"/>
                </a:solidFill>
                <a:latin typeface="Corbe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11" name="Shape 10"/>
            <p:cNvCxnSpPr>
              <a:stCxn id="6" idx="3"/>
              <a:endCxn id="8" idx="0"/>
            </p:cNvCxnSpPr>
            <p:nvPr/>
          </p:nvCxnSpPr>
          <p:spPr>
            <a:xfrm>
              <a:off x="4265613" y="2971800"/>
              <a:ext cx="1143000" cy="152400"/>
            </a:xfrm>
            <a:prstGeom prst="bentConnector2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hape 11"/>
            <p:cNvCxnSpPr>
              <a:stCxn id="8" idx="2"/>
              <a:endCxn id="7" idx="3"/>
            </p:cNvCxnSpPr>
            <p:nvPr/>
          </p:nvCxnSpPr>
          <p:spPr>
            <a:xfrm rot="5400000">
              <a:off x="4760913" y="3695700"/>
              <a:ext cx="152400" cy="1143000"/>
            </a:xfrm>
            <a:prstGeom prst="bentConnector2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9" idx="1"/>
            </p:cNvCxnSpPr>
            <p:nvPr/>
          </p:nvCxnSpPr>
          <p:spPr>
            <a:xfrm>
              <a:off x="6246813" y="3657600"/>
              <a:ext cx="381000" cy="1588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hape 13"/>
            <p:cNvCxnSpPr>
              <a:stCxn id="7" idx="1"/>
              <a:endCxn id="5" idx="2"/>
            </p:cNvCxnSpPr>
            <p:nvPr/>
          </p:nvCxnSpPr>
          <p:spPr>
            <a:xfrm rot="10800000">
              <a:off x="1446213" y="4191000"/>
              <a:ext cx="1143000" cy="152400"/>
            </a:xfrm>
            <a:prstGeom prst="bentConnector2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5" idx="0"/>
              <a:endCxn id="6" idx="1"/>
            </p:cNvCxnSpPr>
            <p:nvPr/>
          </p:nvCxnSpPr>
          <p:spPr>
            <a:xfrm rot="5400000" flipH="1" flipV="1">
              <a:off x="1941513" y="2476500"/>
              <a:ext cx="152400" cy="1143000"/>
            </a:xfrm>
            <a:prstGeom prst="bentConnector2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6780213" y="4648200"/>
              <a:ext cx="1210472" cy="360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Corbel" charset="0"/>
                </a:rPr>
                <a:t>Sensor node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-1335881" y="3694906"/>
              <a:ext cx="3581400" cy="1588"/>
            </a:xfrm>
            <a:prstGeom prst="line">
              <a:avLst/>
            </a:prstGeom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45319" y="3694906"/>
              <a:ext cx="3581400" cy="1588"/>
            </a:xfrm>
            <a:prstGeom prst="line">
              <a:avLst/>
            </a:prstGeom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702719" y="3694906"/>
              <a:ext cx="3581400" cy="1588"/>
            </a:xfrm>
            <a:prstGeom prst="line">
              <a:avLst/>
            </a:prstGeom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683919" y="3694906"/>
              <a:ext cx="3581400" cy="1588"/>
            </a:xfrm>
            <a:prstGeom prst="line">
              <a:avLst/>
            </a:prstGeom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7123907" y="3694906"/>
              <a:ext cx="3581400" cy="1587"/>
            </a:xfrm>
            <a:prstGeom prst="line">
              <a:avLst/>
            </a:prstGeom>
            <a:ln w="48000" cap="flat" cmpd="thickThin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3"/>
            <p:cNvSpPr txBox="1">
              <a:spLocks noChangeArrowheads="1"/>
            </p:cNvSpPr>
            <p:nvPr/>
          </p:nvSpPr>
          <p:spPr bwMode="auto">
            <a:xfrm>
              <a:off x="8545513" y="1524000"/>
              <a:ext cx="591071" cy="360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Corbel" charset="0"/>
                </a:rPr>
                <a:t>Real </a:t>
              </a:r>
            </a:p>
          </p:txBody>
        </p:sp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>
              <a:off x="0" y="1524000"/>
              <a:ext cx="1096803" cy="360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Corbel" charset="0"/>
                </a:rPr>
                <a:t>Abstracted</a:t>
              </a:r>
            </a:p>
          </p:txBody>
        </p: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2209799" y="5638800"/>
              <a:ext cx="1664646" cy="556951"/>
              <a:chOff x="2209359" y="5638800"/>
              <a:chExt cx="1665289" cy="556951"/>
            </a:xfrm>
          </p:grpSpPr>
          <p:sp>
            <p:nvSpPr>
              <p:cNvPr id="25" name="Up Arrow 24"/>
              <p:cNvSpPr/>
              <p:nvPr/>
            </p:nvSpPr>
            <p:spPr>
              <a:xfrm>
                <a:off x="2209359" y="5638800"/>
                <a:ext cx="381147" cy="381000"/>
              </a:xfrm>
              <a:prstGeom prst="upArrow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400">
                  <a:solidFill>
                    <a:srgbClr val="FFFFFF"/>
                  </a:solidFill>
                  <a:latin typeface="Corbe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6" name="TextBox 26"/>
              <p:cNvSpPr txBox="1">
                <a:spLocks noChangeArrowheads="1"/>
              </p:cNvSpPr>
              <p:nvPr/>
            </p:nvSpPr>
            <p:spPr bwMode="auto">
              <a:xfrm>
                <a:off x="2670707" y="5835135"/>
                <a:ext cx="1203941" cy="360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Corbel" charset="0"/>
                  </a:rPr>
                  <a:t>Our solution</a:t>
                </a:r>
              </a:p>
            </p:txBody>
          </p:sp>
        </p:grpSp>
      </p:grp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Scale, controllability, repeatability and fidelity</a:t>
            </a:r>
          </a:p>
          <a:p>
            <a:pPr lvl="1"/>
            <a:r>
              <a:rPr lang="en-US" dirty="0" smtClean="0"/>
              <a:t>Simulation wins on the first 3</a:t>
            </a:r>
          </a:p>
          <a:p>
            <a:pPr lvl="1"/>
            <a:r>
              <a:rPr lang="en-US" dirty="0" smtClean="0"/>
              <a:t>Test experiments win on fidelity (but not always)</a:t>
            </a:r>
          </a:p>
          <a:p>
            <a:pPr lvl="1"/>
            <a:r>
              <a:rPr lang="en-US" dirty="0" smtClean="0"/>
              <a:t>Emulation comes in between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48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if you are doing systems research, the expectation is to have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testbed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experiments complimented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simulations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you design the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onset of the project!</a:t>
            </a:r>
          </a:p>
          <a:p>
            <a:pPr lvl="1"/>
            <a:r>
              <a:rPr lang="en-US" dirty="0" smtClean="0"/>
              <a:t>What datasets?</a:t>
            </a:r>
          </a:p>
          <a:p>
            <a:pPr lvl="1"/>
            <a:r>
              <a:rPr lang="en-US" dirty="0" smtClean="0"/>
              <a:t>What hardware/software?</a:t>
            </a:r>
          </a:p>
          <a:p>
            <a:pPr lvl="1"/>
            <a:r>
              <a:rPr lang="en-US" dirty="0" smtClean="0"/>
              <a:t>Which user group?</a:t>
            </a:r>
          </a:p>
          <a:p>
            <a:pPr lvl="1"/>
            <a:r>
              <a:rPr lang="en-US" dirty="0" smtClean="0"/>
              <a:t>What metrics?</a:t>
            </a:r>
          </a:p>
          <a:p>
            <a:pPr lvl="1"/>
            <a:r>
              <a:rPr lang="en-US" dirty="0" smtClean="0"/>
              <a:t>What to compare against?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what to expect</a:t>
            </a:r>
          </a:p>
          <a:p>
            <a:pPr lvl="1"/>
            <a:r>
              <a:rPr lang="en-US" dirty="0" smtClean="0"/>
              <a:t>Don’t bring completely out-of-the-line results to your advisor</a:t>
            </a:r>
          </a:p>
          <a:p>
            <a:r>
              <a:rPr lang="en-US" dirty="0" smtClean="0"/>
              <a:t>Understand what you didn’t expect</a:t>
            </a:r>
          </a:p>
          <a:p>
            <a:pPr lvl="1"/>
            <a:r>
              <a:rPr lang="en-US" dirty="0" smtClean="0"/>
              <a:t>Verify the implementation is correct</a:t>
            </a:r>
          </a:p>
          <a:p>
            <a:pPr lvl="2"/>
            <a:r>
              <a:rPr lang="en-US" dirty="0" smtClean="0"/>
              <a:t>Unit test (isolation), sanity check</a:t>
            </a:r>
          </a:p>
          <a:p>
            <a:pPr lvl="1"/>
            <a:r>
              <a:rPr lang="en-US" dirty="0" smtClean="0"/>
              <a:t>Find an explanation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 CS, there is always an explanation to everything</a:t>
            </a:r>
          </a:p>
          <a:p>
            <a:pPr lvl="2"/>
            <a:r>
              <a:rPr lang="en-US" dirty="0" smtClean="0"/>
              <a:t>When you are done with the experiments, you are still far from being done</a:t>
            </a:r>
          </a:p>
          <a:p>
            <a:pPr lvl="2"/>
            <a:r>
              <a:rPr lang="en-US" dirty="0" smtClean="0"/>
              <a:t>Unexpected results can be quite useful in improving your solutions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6924" y="1590329"/>
            <a:ext cx="1474784" cy="9558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GNU Radio</a:t>
            </a:r>
          </a:p>
          <a:p>
            <a:pPr algn="ctr"/>
            <a:r>
              <a:rPr lang="en-US" dirty="0" smtClean="0"/>
              <a:t>Signal Generator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0613" y="1590329"/>
            <a:ext cx="1638649" cy="9558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USRP2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0100" y="1590329"/>
            <a:ext cx="1406506" cy="9558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 - Amp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07444" y="1590329"/>
            <a:ext cx="1324574" cy="9558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 Amp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7617" y="3092330"/>
            <a:ext cx="2669632" cy="1351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Channel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99262" y="3092330"/>
            <a:ext cx="1781774" cy="124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Oscilloscope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99262" y="4698836"/>
            <a:ext cx="1816169" cy="1092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USRP</a:t>
            </a:r>
          </a:p>
          <a:p>
            <a:pPr algn="ctr"/>
            <a:r>
              <a:rPr lang="en-US" dirty="0" smtClean="0"/>
              <a:t>Daughterboard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98201" y="4698836"/>
            <a:ext cx="1638648" cy="1092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Sink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2141708" y="2068239"/>
            <a:ext cx="518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1"/>
          </p:cNvCxnSpPr>
          <p:nvPr/>
        </p:nvCxnSpPr>
        <p:spPr>
          <a:xfrm>
            <a:off x="4299262" y="2068239"/>
            <a:ext cx="6008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>
            <a:off x="6306606" y="2068239"/>
            <a:ext cx="6008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304800" y="3768231"/>
            <a:ext cx="532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3507249" y="3768231"/>
            <a:ext cx="7920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34978" y="3768231"/>
            <a:ext cx="0" cy="14815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3834978" y="5245018"/>
            <a:ext cx="464284" cy="4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6115431" y="5245018"/>
            <a:ext cx="6827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3"/>
          </p:cNvCxnSpPr>
          <p:nvPr/>
        </p:nvCxnSpPr>
        <p:spPr>
          <a:xfrm>
            <a:off x="8232018" y="2068239"/>
            <a:ext cx="204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436849" y="2068239"/>
            <a:ext cx="0" cy="8465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04800" y="2914821"/>
            <a:ext cx="8132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2914821"/>
            <a:ext cx="0" cy="8534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56620" y="1631293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440mVpp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45897" y="1631293"/>
            <a:ext cx="108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4.161Vpp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30343" y="1631293"/>
            <a:ext cx="120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238.05Vpp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67958" y="3208064"/>
            <a:ext cx="108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1.081Vpp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196930" y="4778338"/>
            <a:ext cx="103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2.5mVpp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98027" y="4259465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= -22.23 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28" grpId="0" build="allAtOnce"/>
      <p:bldP spid="3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your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Please give me error bars or confidence intervals</a:t>
            </a:r>
          </a:p>
          <a:p>
            <a:pPr lvl="1"/>
            <a:r>
              <a:rPr lang="en-US" dirty="0" smtClean="0"/>
              <a:t>Is the observation really statistically significant?</a:t>
            </a:r>
          </a:p>
          <a:p>
            <a:pPr lvl="2"/>
            <a:r>
              <a:rPr lang="en-US" dirty="0" smtClean="0"/>
              <a:t>Obama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Romeney</a:t>
            </a:r>
            <a:r>
              <a:rPr lang="en-US" dirty="0" smtClean="0"/>
              <a:t> </a:t>
            </a:r>
            <a:r>
              <a:rPr lang="en-US" dirty="0" err="1" smtClean="0"/>
              <a:t>Gullop</a:t>
            </a:r>
            <a:r>
              <a:rPr lang="en-US" dirty="0" smtClean="0"/>
              <a:t> poll 47% </a:t>
            </a:r>
            <a:r>
              <a:rPr lang="en-US" dirty="0" err="1" smtClean="0"/>
              <a:t>vs</a:t>
            </a:r>
            <a:r>
              <a:rPr lang="en-US" dirty="0" smtClean="0"/>
              <a:t> 49%</a:t>
            </a:r>
          </a:p>
          <a:p>
            <a:pPr lvl="1"/>
            <a:r>
              <a:rPr lang="en-US" dirty="0" smtClean="0"/>
              <a:t>Both sides of the story: false positive and false negative</a:t>
            </a:r>
          </a:p>
          <a:p>
            <a:r>
              <a:rPr lang="en-US" dirty="0" smtClean="0"/>
              <a:t>Experimental settings please!</a:t>
            </a:r>
          </a:p>
          <a:p>
            <a:r>
              <a:rPr lang="en-US" dirty="0" smtClean="0"/>
              <a:t>3D graphs should be banned</a:t>
            </a:r>
          </a:p>
          <a:p>
            <a:r>
              <a:rPr lang="en-US" dirty="0" smtClean="0"/>
              <a:t>Up and down curves a bad sign</a:t>
            </a:r>
          </a:p>
          <a:p>
            <a:r>
              <a:rPr lang="en-US" dirty="0" smtClean="0"/>
              <a:t>Colors on black-white printout? Fonts?</a:t>
            </a:r>
          </a:p>
          <a:p>
            <a:pPr lvl="1"/>
            <a:r>
              <a:rPr lang="en-US" dirty="0" smtClean="0"/>
              <a:t>Embedded font issues</a:t>
            </a:r>
          </a:p>
          <a:p>
            <a:r>
              <a:rPr lang="en-US" dirty="0" smtClean="0"/>
              <a:t>Tell what you observe and provide insight gained</a:t>
            </a:r>
          </a:p>
          <a:p>
            <a:pPr lvl="1"/>
            <a:r>
              <a:rPr lang="en-US" dirty="0" smtClean="0"/>
              <a:t>Don’t just run out of stream when you reach the evaluation section of your paper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346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Design and Analysis of Experiments for Research Projects</vt:lpstr>
      <vt:lpstr>Types of Experiments</vt:lpstr>
      <vt:lpstr>Deciding factors</vt:lpstr>
      <vt:lpstr>An example of hybrid approaches</vt:lpstr>
      <vt:lpstr>Deciding factor</vt:lpstr>
      <vt:lpstr>When do you design the experiments</vt:lpstr>
      <vt:lpstr>Analyzing the results</vt:lpstr>
      <vt:lpstr>An Example</vt:lpstr>
      <vt:lpstr>Presenting your results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Analysis of Experiments for Research Projects</dc:title>
  <dc:creator>rzheng</dc:creator>
  <cp:lastModifiedBy>rzheng</cp:lastModifiedBy>
  <cp:revision>2</cp:revision>
  <dcterms:created xsi:type="dcterms:W3CDTF">2012-10-16T16:38:06Z</dcterms:created>
  <dcterms:modified xsi:type="dcterms:W3CDTF">2012-10-16T17:29:47Z</dcterms:modified>
</cp:coreProperties>
</file>