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7"/>
  </p:notesMasterIdLst>
  <p:handoutMasterIdLst>
    <p:handoutMasterId r:id="rId28"/>
  </p:handoutMasterIdLst>
  <p:sldIdLst>
    <p:sldId id="340" r:id="rId2"/>
    <p:sldId id="363" r:id="rId3"/>
    <p:sldId id="360" r:id="rId4"/>
    <p:sldId id="336" r:id="rId5"/>
    <p:sldId id="364" r:id="rId6"/>
    <p:sldId id="367" r:id="rId7"/>
    <p:sldId id="338" r:id="rId8"/>
    <p:sldId id="348" r:id="rId9"/>
    <p:sldId id="349" r:id="rId10"/>
    <p:sldId id="359" r:id="rId11"/>
    <p:sldId id="368" r:id="rId12"/>
    <p:sldId id="337" r:id="rId13"/>
    <p:sldId id="369" r:id="rId14"/>
    <p:sldId id="347" r:id="rId15"/>
    <p:sldId id="353" r:id="rId16"/>
    <p:sldId id="361" r:id="rId17"/>
    <p:sldId id="362" r:id="rId18"/>
    <p:sldId id="342" r:id="rId19"/>
    <p:sldId id="354" r:id="rId20"/>
    <p:sldId id="355" r:id="rId21"/>
    <p:sldId id="356" r:id="rId22"/>
    <p:sldId id="358" r:id="rId23"/>
    <p:sldId id="351" r:id="rId24"/>
    <p:sldId id="357" r:id="rId25"/>
    <p:sldId id="366"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305"/>
    <a:srgbClr val="FFFF00"/>
    <a:srgbClr val="0000FF"/>
    <a:srgbClr val="FF0066"/>
    <a:srgbClr val="009900"/>
    <a:srgbClr val="66FF66"/>
    <a:srgbClr val="C25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4707" autoAdjust="0"/>
  </p:normalViewPr>
  <p:slideViewPr>
    <p:cSldViewPr>
      <p:cViewPr varScale="1">
        <p:scale>
          <a:sx n="89" d="100"/>
          <a:sy n="89" d="100"/>
        </p:scale>
        <p:origin x="13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909"/>
    </p:cViewPr>
  </p:sorterViewPr>
  <p:notesViewPr>
    <p:cSldViewPr>
      <p:cViewPr varScale="1">
        <p:scale>
          <a:sx n="93" d="100"/>
          <a:sy n="93" d="100"/>
        </p:scale>
        <p:origin x="-2988" y="-96"/>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3369" y="0"/>
            <a:ext cx="3037031"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3038649"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3369" y="8831263"/>
            <a:ext cx="3037031"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F837B64-D29A-4A28-84F9-D664FB4D6663}" type="slidenum">
              <a:rPr lang="en-US"/>
              <a:pPr>
                <a:defRPr/>
              </a:pPr>
              <a:t>‹#›</a:t>
            </a:fld>
            <a:endParaRPr lang="en-US"/>
          </a:p>
        </p:txBody>
      </p:sp>
    </p:spTree>
    <p:extLst>
      <p:ext uri="{BB962C8B-B14F-4D97-AF65-F5344CB8AC3E}">
        <p14:creationId xmlns:p14="http://schemas.microsoft.com/office/powerpoint/2010/main" val="32491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3038649"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3369" y="1"/>
            <a:ext cx="3037031"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8400" y="687388"/>
            <a:ext cx="4672013"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1" y="4419600"/>
            <a:ext cx="5140960" cy="419258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839200"/>
            <a:ext cx="3038649"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3369" y="8839200"/>
            <a:ext cx="3037031"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1B60A6C-C3BF-4F22-A3CA-3C4F7791631F}" type="slidenum">
              <a:rPr lang="en-US"/>
              <a:pPr>
                <a:defRPr/>
              </a:pPr>
              <a:t>‹#›</a:t>
            </a:fld>
            <a:endParaRPr lang="en-US"/>
          </a:p>
        </p:txBody>
      </p:sp>
    </p:spTree>
    <p:extLst>
      <p:ext uri="{BB962C8B-B14F-4D97-AF65-F5344CB8AC3E}">
        <p14:creationId xmlns:p14="http://schemas.microsoft.com/office/powerpoint/2010/main" val="169891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9BF0D4A5-661D-423B-B9AC-1D1D9446886E}" type="slidenum">
              <a:rPr lang="en-US"/>
              <a:pPr>
                <a:defRPr/>
              </a:pPr>
              <a:t>‹#›</a:t>
            </a:fld>
            <a:endParaRPr lang="en-US"/>
          </a:p>
        </p:txBody>
      </p:sp>
    </p:spTree>
    <p:extLst>
      <p:ext uri="{BB962C8B-B14F-4D97-AF65-F5344CB8AC3E}">
        <p14:creationId xmlns:p14="http://schemas.microsoft.com/office/powerpoint/2010/main" val="10978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8AA23F7-B24E-447D-BB9A-C2413CB22271}" type="slidenum">
              <a:rPr lang="en-US"/>
              <a:pPr>
                <a:defRPr/>
              </a:pPr>
              <a:t>‹#›</a:t>
            </a:fld>
            <a:endParaRPr lang="en-US"/>
          </a:p>
        </p:txBody>
      </p:sp>
    </p:spTree>
    <p:extLst>
      <p:ext uri="{BB962C8B-B14F-4D97-AF65-F5344CB8AC3E}">
        <p14:creationId xmlns:p14="http://schemas.microsoft.com/office/powerpoint/2010/main" val="16013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00CA106-98A1-40BC-9EF8-66A6FAA86D65}" type="slidenum">
              <a:rPr lang="en-US"/>
              <a:pPr>
                <a:defRPr/>
              </a:pPr>
              <a:t>‹#›</a:t>
            </a:fld>
            <a:endParaRPr lang="en-US"/>
          </a:p>
        </p:txBody>
      </p:sp>
    </p:spTree>
    <p:extLst>
      <p:ext uri="{BB962C8B-B14F-4D97-AF65-F5344CB8AC3E}">
        <p14:creationId xmlns:p14="http://schemas.microsoft.com/office/powerpoint/2010/main" val="2052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248400" y="6324600"/>
            <a:ext cx="2514600" cy="457200"/>
          </a:xfrm>
          <a:ln/>
        </p:spPr>
        <p:txBody>
          <a:bodyPr/>
          <a:lstStyle>
            <a:lvl1pPr>
              <a:defRPr/>
            </a:lvl1pPr>
          </a:lstStyle>
          <a:p>
            <a:pPr>
              <a:defRPr/>
            </a:pPr>
            <a:fld id="{EE89DCC6-CE42-4E6A-8875-7FD693B10DBD}" type="slidenum">
              <a:rPr lang="en-US"/>
              <a:pPr>
                <a:defRPr/>
              </a:pPr>
              <a:t>‹#›</a:t>
            </a:fld>
            <a:endParaRPr lang="en-US"/>
          </a:p>
        </p:txBody>
      </p:sp>
    </p:spTree>
    <p:extLst>
      <p:ext uri="{BB962C8B-B14F-4D97-AF65-F5344CB8AC3E}">
        <p14:creationId xmlns:p14="http://schemas.microsoft.com/office/powerpoint/2010/main" val="185165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333E05-0D0D-4DB3-B462-0AE6DF0556B5}" type="slidenum">
              <a:rPr lang="en-US"/>
              <a:pPr>
                <a:defRPr/>
              </a:pPr>
              <a:t>‹#›</a:t>
            </a:fld>
            <a:endParaRPr lang="en-US"/>
          </a:p>
        </p:txBody>
      </p:sp>
    </p:spTree>
    <p:extLst>
      <p:ext uri="{BB962C8B-B14F-4D97-AF65-F5344CB8AC3E}">
        <p14:creationId xmlns:p14="http://schemas.microsoft.com/office/powerpoint/2010/main" val="42909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6FB8C9-CBAF-4A75-AE84-2A872153B214}" type="slidenum">
              <a:rPr lang="en-US"/>
              <a:pPr>
                <a:defRPr/>
              </a:pPr>
              <a:t>‹#›</a:t>
            </a:fld>
            <a:endParaRPr lang="en-US"/>
          </a:p>
        </p:txBody>
      </p:sp>
    </p:spTree>
    <p:extLst>
      <p:ext uri="{BB962C8B-B14F-4D97-AF65-F5344CB8AC3E}">
        <p14:creationId xmlns:p14="http://schemas.microsoft.com/office/powerpoint/2010/main" val="5573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202C2D5E-E4BD-4B4B-B6D1-9DF7D0246403}" type="slidenum">
              <a:rPr lang="en-US"/>
              <a:pPr>
                <a:defRPr/>
              </a:pPr>
              <a:t>‹#›</a:t>
            </a:fld>
            <a:endParaRPr lang="en-US"/>
          </a:p>
        </p:txBody>
      </p:sp>
    </p:spTree>
    <p:extLst>
      <p:ext uri="{BB962C8B-B14F-4D97-AF65-F5344CB8AC3E}">
        <p14:creationId xmlns:p14="http://schemas.microsoft.com/office/powerpoint/2010/main" val="145935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0E8ABFA-4F41-4801-9E30-5D2BEE051BFC}" type="slidenum">
              <a:rPr lang="en-US"/>
              <a:pPr>
                <a:defRPr/>
              </a:pPr>
              <a:t>‹#›</a:t>
            </a:fld>
            <a:endParaRPr lang="en-US"/>
          </a:p>
        </p:txBody>
      </p:sp>
    </p:spTree>
    <p:extLst>
      <p:ext uri="{BB962C8B-B14F-4D97-AF65-F5344CB8AC3E}">
        <p14:creationId xmlns:p14="http://schemas.microsoft.com/office/powerpoint/2010/main" val="37225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23C9228-E713-4DAA-8EA1-2C4EFB256A22}" type="slidenum">
              <a:rPr lang="en-US"/>
              <a:pPr>
                <a:defRPr/>
              </a:pPr>
              <a:t>‹#›</a:t>
            </a:fld>
            <a:endParaRPr lang="en-US"/>
          </a:p>
        </p:txBody>
      </p:sp>
    </p:spTree>
    <p:extLst>
      <p:ext uri="{BB962C8B-B14F-4D97-AF65-F5344CB8AC3E}">
        <p14:creationId xmlns:p14="http://schemas.microsoft.com/office/powerpoint/2010/main" val="1465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8ECEF7-D8FD-4121-887F-07DE40EA3612}" type="slidenum">
              <a:rPr lang="en-US"/>
              <a:pPr>
                <a:defRPr/>
              </a:pPr>
              <a:t>‹#›</a:t>
            </a:fld>
            <a:endParaRPr lang="en-US"/>
          </a:p>
        </p:txBody>
      </p:sp>
    </p:spTree>
    <p:extLst>
      <p:ext uri="{BB962C8B-B14F-4D97-AF65-F5344CB8AC3E}">
        <p14:creationId xmlns:p14="http://schemas.microsoft.com/office/powerpoint/2010/main" val="158652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615E374-FCA9-4078-9C71-C42DAC542054}" type="slidenum">
              <a:rPr lang="en-US"/>
              <a:pPr>
                <a:defRPr/>
              </a:pPr>
              <a:t>‹#›</a:t>
            </a:fld>
            <a:endParaRPr lang="en-US"/>
          </a:p>
        </p:txBody>
      </p:sp>
    </p:spTree>
    <p:extLst>
      <p:ext uri="{BB962C8B-B14F-4D97-AF65-F5344CB8AC3E}">
        <p14:creationId xmlns:p14="http://schemas.microsoft.com/office/powerpoint/2010/main" val="31309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304800" y="3048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324600" y="6107113"/>
            <a:ext cx="24622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75953-8558-461B-AAA3-F2638F0A2088}" type="slidenum">
              <a:rPr lang="en-US"/>
              <a:pPr>
                <a:defRPr/>
              </a:pPr>
              <a:t>‹#›</a:t>
            </a:fld>
            <a:endParaRPr lang="en-US"/>
          </a:p>
        </p:txBody>
      </p:sp>
      <p:sp>
        <p:nvSpPr>
          <p:cNvPr id="611339" name="Text Box 11"/>
          <p:cNvSpPr txBox="1">
            <a:spLocks noChangeArrowheads="1"/>
          </p:cNvSpPr>
          <p:nvPr userDrawn="1"/>
        </p:nvSpPr>
        <p:spPr bwMode="auto">
          <a:xfrm>
            <a:off x="5943600" y="6467475"/>
            <a:ext cx="2494308" cy="228600"/>
          </a:xfrm>
          <a:prstGeom prst="rect">
            <a:avLst/>
          </a:prstGeom>
          <a:noFill/>
          <a:ln w="9525">
            <a:noFill/>
            <a:miter lim="800000"/>
            <a:headEnd/>
            <a:tailEnd/>
          </a:ln>
          <a:effectLst/>
        </p:spPr>
        <p:txBody>
          <a:bodyPr wrap="square">
            <a:spAutoFit/>
          </a:bodyPr>
          <a:lstStyle/>
          <a:p>
            <a:pPr>
              <a:defRPr/>
            </a:pPr>
            <a:r>
              <a:rPr lang="en-US" sz="900" dirty="0" err="1"/>
              <a:t>Eick</a:t>
            </a:r>
            <a:r>
              <a:rPr lang="en-US" sz="900" dirty="0"/>
              <a:t>: Q-Learning</a:t>
            </a:r>
            <a:r>
              <a:rPr lang="en-US" sz="900" baseline="0" dirty="0"/>
              <a:t> and SARSA for the PD-World</a:t>
            </a:r>
            <a:endParaRPr lang="en-US" sz="900" i="1" dirty="0">
              <a:solidFill>
                <a:srgbClr val="C2540A"/>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orstmann.com/gridworld/gridworld-manual.html" TargetMode="External"/><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hyperlink" Target="http://cs.stanford.edu/people/karpathy/reinforcejs/gridworld_td.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77200" cy="4114800"/>
          </a:xfrm>
        </p:spPr>
        <p:txBody>
          <a:bodyPr/>
          <a:lstStyle/>
          <a:p>
            <a:r>
              <a:rPr lang="en-US" sz="3200" dirty="0">
                <a:solidFill>
                  <a:srgbClr val="7030A0"/>
                </a:solidFill>
              </a:rPr>
              <a:t>COSC 4368</a:t>
            </a:r>
            <a:br>
              <a:rPr lang="en-US" sz="3200" dirty="0">
                <a:solidFill>
                  <a:srgbClr val="7030A0"/>
                </a:solidFill>
              </a:rPr>
            </a:br>
            <a:r>
              <a:rPr lang="en-US" sz="3200" dirty="0"/>
              <a:t>Group Project Spring 2023</a:t>
            </a:r>
            <a:br>
              <a:rPr lang="en-US" sz="3200" dirty="0"/>
            </a:br>
            <a:r>
              <a:rPr lang="en-US" sz="3200" i="1" dirty="0">
                <a:solidFill>
                  <a:srgbClr val="FF0000"/>
                </a:solidFill>
              </a:rPr>
              <a:t>Learning Paths </a:t>
            </a:r>
            <a:br>
              <a:rPr lang="en-US" sz="3200" i="1" dirty="0">
                <a:solidFill>
                  <a:srgbClr val="FF0000"/>
                </a:solidFill>
              </a:rPr>
            </a:br>
            <a:r>
              <a:rPr lang="en-US" sz="3200" i="1" dirty="0">
                <a:solidFill>
                  <a:srgbClr val="FF0000"/>
                </a:solidFill>
              </a:rPr>
              <a:t>Using Reinforcement Learning </a:t>
            </a:r>
            <a:br>
              <a:rPr lang="en-US" sz="3200" i="1" dirty="0">
                <a:solidFill>
                  <a:srgbClr val="FF0000"/>
                </a:solidFill>
              </a:rPr>
            </a:br>
            <a:r>
              <a:rPr lang="en-US" sz="3200" i="1" dirty="0">
                <a:solidFill>
                  <a:srgbClr val="FF0000"/>
                </a:solidFill>
              </a:rPr>
              <a:t>for a 2-Agent Transportation 3D  </a:t>
            </a:r>
            <a:r>
              <a:rPr lang="en-US" sz="3200" i="1" dirty="0">
                <a:solidFill>
                  <a:srgbClr val="7030A0"/>
                </a:solidFill>
              </a:rPr>
              <a:t>PD World</a:t>
            </a:r>
          </a:p>
        </p:txBody>
      </p:sp>
      <p:pic>
        <p:nvPicPr>
          <p:cNvPr id="4" name="Picture 3" descr="A picture containing shape&#10;&#10;Description automatically generated">
            <a:extLst>
              <a:ext uri="{FF2B5EF4-FFF2-40B4-BE49-F238E27FC236}">
                <a16:creationId xmlns:a16="http://schemas.microsoft.com/office/drawing/2014/main" id="{37F42432-2D82-417F-A410-9604F1F719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599" y="4495800"/>
            <a:ext cx="304800" cy="3048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2D57D8B5-0ADC-4C17-80BD-9627881578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0683" y="5745134"/>
            <a:ext cx="293716" cy="293716"/>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400" y="3505200"/>
            <a:ext cx="6714286" cy="3048000"/>
          </a:xfrm>
          <a:prstGeom prst="rect">
            <a:avLst/>
          </a:prstGeom>
        </p:spPr>
      </p:pic>
    </p:spTree>
    <p:extLst>
      <p:ext uri="{BB962C8B-B14F-4D97-AF65-F5344CB8AC3E}">
        <p14:creationId xmlns:p14="http://schemas.microsoft.com/office/powerpoint/2010/main" val="38136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Multi-Agent Learning Strategy</a:t>
            </a:r>
          </a:p>
        </p:txBody>
      </p:sp>
      <p:sp>
        <p:nvSpPr>
          <p:cNvPr id="3" name="Content Placeholder 2"/>
          <p:cNvSpPr>
            <a:spLocks noGrp="1"/>
          </p:cNvSpPr>
          <p:nvPr>
            <p:ph idx="1"/>
          </p:nvPr>
        </p:nvSpPr>
        <p:spPr>
          <a:xfrm>
            <a:off x="1066800" y="1828800"/>
            <a:ext cx="7467600" cy="4114800"/>
          </a:xfrm>
        </p:spPr>
        <p:txBody>
          <a:bodyPr/>
          <a:lstStyle/>
          <a:p>
            <a:pPr marL="0" marR="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There are two approaches to choose from to implement 2-agent reinforcement learning:</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Each agent uses his own reinforcement learning strategy and Q-Table. However, the position the other agent occupies is visible to each agent, and can be part of the employed reinforcement learning state space. </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A single reinforcement learning strategy and Q-Table is used which moves both agents, selecting an operator for each agent and then executing the selected two operators with the female agent moving first. </a:t>
            </a:r>
          </a:p>
          <a:p>
            <a:pPr marL="0" marR="0" lvl="0" indent="0" algn="just">
              <a:spcBef>
                <a:spcPts val="0"/>
              </a:spcBef>
              <a:spcAft>
                <a:spcPts val="0"/>
              </a:spcAft>
              <a:buNone/>
            </a:pPr>
            <a:endParaRPr lang="en-US" sz="2100"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Extra credit is given to groups who devise and implement both 2-agent learning approaches and compare their results.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64356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p:spPr>
        <p:txBody>
          <a:bodyPr/>
          <a:lstStyle/>
          <a:p>
            <a:r>
              <a:rPr lang="en-US" dirty="0"/>
              <a:t>4368 Group Project in a Nutshell</a:t>
            </a:r>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a:solidFill>
                  <a:srgbClr val="FF0000"/>
                </a:solidFill>
              </a:rPr>
              <a:t>RL-System</a:t>
            </a:r>
            <a:endParaRPr kumimoji="0" lang="en-US" sz="4000" b="1" i="0" u="none" strike="noStrike" cap="none" normalizeH="0" dirty="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RL-System</a:t>
            </a:r>
            <a:r>
              <a:rPr kumimoji="0" lang="en-US" sz="3200" b="0" i="0" u="none" strike="noStrike" cap="none" normalizeH="0" dirty="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a:solidFill>
                  <a:srgbClr val="0000FF"/>
                </a:solidFill>
              </a:rPr>
              <a:t>Policy</a:t>
            </a: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a:t>Learning</a:t>
            </a:r>
          </a:p>
          <a:p>
            <a:pPr algn="ctr"/>
            <a:r>
              <a:rPr lang="en-US" sz="2800" b="1" dirty="0"/>
              <a:t>Rate </a:t>
            </a:r>
            <a:r>
              <a:rPr lang="en-US" sz="2800" b="1" dirty="0">
                <a:sym typeface="Symbol"/>
              </a:rPr>
              <a:t></a:t>
            </a:r>
            <a:r>
              <a:rPr lang="en-US" sz="2800" b="1" dirty="0"/>
              <a:t> </a:t>
            </a:r>
          </a:p>
        </p:txBody>
      </p:sp>
      <p:sp>
        <p:nvSpPr>
          <p:cNvPr id="14" name="TextBox 13"/>
          <p:cNvSpPr txBox="1"/>
          <p:nvPr/>
        </p:nvSpPr>
        <p:spPr>
          <a:xfrm>
            <a:off x="2133600" y="2598264"/>
            <a:ext cx="1582486" cy="954107"/>
          </a:xfrm>
          <a:prstGeom prst="rect">
            <a:avLst/>
          </a:prstGeom>
          <a:noFill/>
        </p:spPr>
        <p:txBody>
          <a:bodyPr wrap="none" rtlCol="0">
            <a:spAutoFit/>
          </a:bodyPr>
          <a:lstStyle/>
          <a:p>
            <a:pPr algn="ctr"/>
            <a:r>
              <a:rPr lang="en-US" sz="2800" b="1" dirty="0"/>
              <a:t>RL-State</a:t>
            </a:r>
          </a:p>
          <a:p>
            <a:pPr algn="ctr"/>
            <a:r>
              <a:rPr lang="en-US" sz="2800" b="1" dirty="0"/>
              <a:t>Space</a:t>
            </a:r>
          </a:p>
        </p:txBody>
      </p:sp>
      <p:sp>
        <p:nvSpPr>
          <p:cNvPr id="15" name="Rectangle 14"/>
          <p:cNvSpPr/>
          <p:nvPr/>
        </p:nvSpPr>
        <p:spPr>
          <a:xfrm>
            <a:off x="-60733" y="3738013"/>
            <a:ext cx="4572000" cy="523220"/>
          </a:xfrm>
          <a:prstGeom prst="rect">
            <a:avLst/>
          </a:prstGeom>
        </p:spPr>
        <p:txBody>
          <a:bodyPr>
            <a:spAutoFit/>
          </a:bodyPr>
          <a:lstStyle/>
          <a:p>
            <a:pPr algn="ctr"/>
            <a:r>
              <a:rPr lang="en-US" sz="2800" b="1" dirty="0">
                <a:solidFill>
                  <a:srgbClr val="0000FF"/>
                </a:solidFill>
              </a:rPr>
              <a:t>Adapting to Change</a:t>
            </a:r>
          </a:p>
        </p:txBody>
      </p:sp>
      <p:sp>
        <p:nvSpPr>
          <p:cNvPr id="16" name="Rectangle 15"/>
          <p:cNvSpPr/>
          <p:nvPr/>
        </p:nvSpPr>
        <p:spPr>
          <a:xfrm>
            <a:off x="4793122" y="3762226"/>
            <a:ext cx="2996165" cy="954107"/>
          </a:xfrm>
          <a:prstGeom prst="rect">
            <a:avLst/>
          </a:prstGeom>
        </p:spPr>
        <p:txBody>
          <a:bodyPr wrap="square">
            <a:spAutoFit/>
          </a:bodyPr>
          <a:lstStyle/>
          <a:p>
            <a:pPr algn="ctr"/>
            <a:r>
              <a:rPr lang="en-US" sz="2800" b="1" dirty="0">
                <a:solidFill>
                  <a:srgbClr val="0000FF"/>
                </a:solidFill>
              </a:rPr>
              <a:t>Utility</a:t>
            </a:r>
          </a:p>
          <a:p>
            <a:pPr algn="ctr"/>
            <a:r>
              <a:rPr lang="en-US" sz="2800" b="1" dirty="0">
                <a:solidFill>
                  <a:srgbClr val="0000FF"/>
                </a:solidFill>
              </a:rPr>
              <a:t>Update</a:t>
            </a: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24" name="Straight Connector 23"/>
          <p:cNvCxnSpPr>
            <a:cxnSpLocks/>
            <a:endCxn id="25" idx="1"/>
          </p:cNvCxnSpPr>
          <p:nvPr/>
        </p:nvCxnSpPr>
        <p:spPr bwMode="auto">
          <a:xfrm flipV="1">
            <a:off x="6679172" y="4312008"/>
            <a:ext cx="349370" cy="16635"/>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a:t>Q-Learning/SARSA</a:t>
            </a:r>
          </a:p>
        </p:txBody>
      </p:sp>
      <p:cxnSp>
        <p:nvCxnSpPr>
          <p:cNvPr id="26" name="Straight Connector 25"/>
          <p:cNvCxnSpPr>
            <a:cxnSpLocks/>
          </p:cNvCxnSpPr>
          <p:nvPr/>
        </p:nvCxnSpPr>
        <p:spPr bwMode="auto">
          <a:xfrm flipV="1">
            <a:off x="1600200" y="5080584"/>
            <a:ext cx="3125152" cy="282215"/>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a:t>What design </a:t>
            </a:r>
          </a:p>
          <a:p>
            <a:r>
              <a:rPr lang="en-US" sz="1600" dirty="0"/>
              <a:t>leads to the</a:t>
            </a:r>
          </a:p>
          <a:p>
            <a:r>
              <a:rPr lang="en-US" sz="1600" dirty="0"/>
              <a:t>best performance?</a:t>
            </a:r>
          </a:p>
        </p:txBody>
      </p:sp>
    </p:spTree>
    <p:extLst>
      <p:ext uri="{BB962C8B-B14F-4D97-AF65-F5344CB8AC3E}">
        <p14:creationId xmlns:p14="http://schemas.microsoft.com/office/powerpoint/2010/main" val="3642008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dirty="0"/>
              <a:t>PD-World State Space</a:t>
            </a:r>
          </a:p>
        </p:txBody>
      </p:sp>
      <p:sp>
        <p:nvSpPr>
          <p:cNvPr id="7" name="TextBox 6"/>
          <p:cNvSpPr txBox="1"/>
          <p:nvPr/>
        </p:nvSpPr>
        <p:spPr>
          <a:xfrm>
            <a:off x="1038225" y="1524000"/>
            <a:ext cx="7543800" cy="5386090"/>
          </a:xfrm>
          <a:prstGeom prst="rect">
            <a:avLst/>
          </a:prstGeom>
          <a:noFill/>
        </p:spPr>
        <p:txBody>
          <a:bodyPr wrap="square" rtlCol="0">
            <a:spAutoFit/>
          </a:bodyPr>
          <a:lstStyle/>
          <a:p>
            <a:r>
              <a:rPr lang="en-US" sz="2000" dirty="0"/>
              <a:t>The actual state space of the PD World is as follows:</a:t>
            </a:r>
          </a:p>
          <a:p>
            <a:r>
              <a:rPr lang="en-US" sz="2000" b="1" dirty="0"/>
              <a:t>(x, y, z, x’, y’, z’, i, i’, a, b, c, d, e, f) </a:t>
            </a:r>
            <a:r>
              <a:rPr lang="en-US" sz="2000" dirty="0"/>
              <a:t>with</a:t>
            </a:r>
          </a:p>
          <a:p>
            <a:pPr marL="342900" indent="-342900">
              <a:buFont typeface="Arial" panose="020B0604020202020204" pitchFamily="34" charset="0"/>
              <a:buChar char="•"/>
            </a:pPr>
            <a:r>
              <a:rPr lang="en-US" sz="2000" dirty="0"/>
              <a:t>(x, y, z) is the position of the female agent and (x’, y’, z’) is the position of the male agents. Moreover, (x, y, z) </a:t>
            </a:r>
            <a:r>
              <a:rPr lang="en-US" sz="2000" dirty="0">
                <a:sym typeface="Symbol" panose="05050102010706020507" pitchFamily="18" charset="2"/>
              </a:rPr>
              <a:t></a:t>
            </a:r>
            <a:r>
              <a:rPr lang="en-US" sz="2000" dirty="0"/>
              <a:t> (x’, y’, z’) </a:t>
            </a:r>
          </a:p>
          <a:p>
            <a:pPr marL="342900" indent="-342900">
              <a:buFont typeface="Arial" panose="020B0604020202020204" pitchFamily="34" charset="0"/>
              <a:buChar char="•"/>
            </a:pPr>
            <a:r>
              <a:rPr lang="en-US" sz="2000" dirty="0"/>
              <a:t>i and </a:t>
            </a:r>
            <a:r>
              <a:rPr lang="en-US" sz="2000" dirty="0" err="1"/>
              <a:t>i</a:t>
            </a:r>
            <a:r>
              <a:rPr lang="en-US" sz="2000" dirty="0"/>
              <a:t>’ is 1 if the respective agent carries a block and 0 if not. </a:t>
            </a:r>
          </a:p>
          <a:p>
            <a:pPr marL="342900" indent="-342900">
              <a:buFont typeface="Arial" panose="020B0604020202020204" pitchFamily="34" charset="0"/>
              <a:buChar char="•"/>
            </a:pPr>
            <a:r>
              <a:rPr lang="en-US" sz="2000" dirty="0"/>
              <a:t>(</a:t>
            </a:r>
            <a:r>
              <a:rPr lang="en-US" sz="2000" dirty="0" err="1"/>
              <a:t>a,b,c,d,e,f</a:t>
            </a:r>
            <a:r>
              <a:rPr lang="en-US" sz="2000" dirty="0"/>
              <a:t>) are the number of blocks in cells</a:t>
            </a:r>
          </a:p>
          <a:p>
            <a:r>
              <a:rPr lang="en-US" sz="2000" dirty="0">
                <a:solidFill>
                  <a:srgbClr val="009900"/>
                </a:solidFill>
              </a:rPr>
              <a:t>  </a:t>
            </a:r>
            <a:r>
              <a:rPr lang="en-US" sz="2000" b="1" dirty="0">
                <a:solidFill>
                  <a:srgbClr val="00B050"/>
                </a:solidFill>
              </a:rPr>
              <a:t>(1,1,2), (1,1,3), (3,1,1), (3,2,3), </a:t>
            </a:r>
            <a:r>
              <a:rPr lang="en-US" sz="2000" b="1" dirty="0">
                <a:solidFill>
                  <a:srgbClr val="0000FF"/>
                </a:solidFill>
              </a:rPr>
              <a:t>(2,2,1), (3,3,2) </a:t>
            </a:r>
            <a:endParaRPr lang="en-US" sz="2000" dirty="0">
              <a:solidFill>
                <a:srgbClr val="009900"/>
              </a:solidFill>
            </a:endParaRPr>
          </a:p>
          <a:p>
            <a:r>
              <a:rPr lang="en-US" sz="2000" dirty="0"/>
              <a:t>Initial State: (1,1,1,3,2,3,0,0,0,0,0,0,10,10)</a:t>
            </a:r>
          </a:p>
          <a:p>
            <a:r>
              <a:rPr lang="en-US" sz="2000" dirty="0"/>
              <a:t>Terminal State: (*,*,*,*,*,*,0,0,5,5,5,5,0,0) </a:t>
            </a:r>
          </a:p>
          <a:p>
            <a:r>
              <a:rPr lang="en-US" sz="2000" dirty="0">
                <a:cs typeface="Times New Roman" panose="02020603050405020304" pitchFamily="18" charset="0"/>
              </a:rPr>
              <a:t>there is a large number of terminal states; in a terminal state at least one agent has to be in a </a:t>
            </a:r>
            <a:r>
              <a:rPr lang="en-US" sz="2000" dirty="0" err="1">
                <a:cs typeface="Times New Roman" panose="02020603050405020304" pitchFamily="18" charset="0"/>
              </a:rPr>
              <a:t>droppoff</a:t>
            </a:r>
            <a:r>
              <a:rPr lang="en-US" sz="2000" dirty="0">
                <a:cs typeface="Times New Roman" panose="02020603050405020304" pitchFamily="18" charset="0"/>
              </a:rPr>
              <a:t> location, e.g. (3,2,3,2,2,2,0,0,5,5,5,5,0,0) is a terminal state. </a:t>
            </a:r>
            <a:endParaRPr lang="en-US" sz="2000" dirty="0">
              <a:latin typeface="Lucida Handwriting" panose="03010101010101010101" pitchFamily="66" charset="0"/>
            </a:endParaRPr>
          </a:p>
          <a:p>
            <a:r>
              <a:rPr lang="en-US" sz="2000" dirty="0"/>
              <a:t>Remark: The actual reinforcement learning approach likely</a:t>
            </a:r>
          </a:p>
          <a:p>
            <a:r>
              <a:rPr lang="en-US" sz="2000" dirty="0"/>
              <a:t>will use a simplified state space that aggregates multiple states of the actual state space into a single state in the reinforcement learning state space. </a:t>
            </a:r>
          </a:p>
          <a:p>
            <a:endParaRPr lang="en-US" dirty="0"/>
          </a:p>
        </p:txBody>
      </p:sp>
    </p:spTree>
    <p:extLst>
      <p:ext uri="{BB962C8B-B14F-4D97-AF65-F5344CB8AC3E}">
        <p14:creationId xmlns:p14="http://schemas.microsoft.com/office/powerpoint/2010/main" val="396071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Multi-Agent Learning Strategy</a:t>
            </a:r>
          </a:p>
        </p:txBody>
      </p:sp>
      <p:sp>
        <p:nvSpPr>
          <p:cNvPr id="3" name="Content Placeholder 2"/>
          <p:cNvSpPr>
            <a:spLocks noGrp="1"/>
          </p:cNvSpPr>
          <p:nvPr>
            <p:ph idx="1"/>
          </p:nvPr>
        </p:nvSpPr>
        <p:spPr>
          <a:xfrm>
            <a:off x="1066800" y="1828800"/>
            <a:ext cx="7467600" cy="4114800"/>
          </a:xfrm>
        </p:spPr>
        <p:txBody>
          <a:bodyPr/>
          <a:lstStyle/>
          <a:p>
            <a:pPr marL="0" marR="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There are two approaches to choose from to implement 2-agent reinforcement learning:</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Each agent uses his own reinforcement learning strategy and Q-Table. However, the position the other agent occupies is visible to each agent, and can be part of the employed reinforcement learning state space. </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A single reinforcement learning strategy and Q-Table is used which moves both agents, selecting an operator for each agent and then executing the selected two operators with the female agent moving first. </a:t>
            </a:r>
          </a:p>
          <a:p>
            <a:pPr marL="0" marR="0" lvl="0" indent="0" algn="just">
              <a:spcBef>
                <a:spcPts val="0"/>
              </a:spcBef>
              <a:spcAft>
                <a:spcPts val="0"/>
              </a:spcAft>
              <a:buNone/>
            </a:pPr>
            <a:endParaRPr lang="en-US" sz="2100"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Extra credit is given to groups who devise and implement both 2-agent learning approaches and compare their results.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96650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4" y="367553"/>
            <a:ext cx="7620000" cy="1143000"/>
          </a:xfrm>
        </p:spPr>
        <p:txBody>
          <a:bodyPr/>
          <a:lstStyle/>
          <a:p>
            <a:r>
              <a:rPr lang="en-US" dirty="0"/>
              <a:t>Mapping State Spaces to RL State Space</a:t>
            </a:r>
          </a:p>
        </p:txBody>
      </p:sp>
      <p:sp>
        <p:nvSpPr>
          <p:cNvPr id="3" name="Content Placeholder 2"/>
          <p:cNvSpPr>
            <a:spLocks noGrp="1"/>
          </p:cNvSpPr>
          <p:nvPr>
            <p:ph idx="1"/>
          </p:nvPr>
        </p:nvSpPr>
        <p:spPr>
          <a:xfrm>
            <a:off x="1093694" y="1510553"/>
            <a:ext cx="7620000" cy="4114800"/>
          </a:xfrm>
        </p:spPr>
        <p:txBody>
          <a:bodyPr/>
          <a:lstStyle/>
          <a:p>
            <a:r>
              <a:rPr lang="en-US" sz="2200" dirty="0"/>
              <a:t>Most worlds have enormously large state spaces or even non-finite state spaces.</a:t>
            </a:r>
          </a:p>
          <a:p>
            <a:r>
              <a:rPr lang="en-US" sz="2200" dirty="0"/>
              <a:t>Moreover, how quickly Q/TD learning learns is inversely proportional to the size of the state space. </a:t>
            </a:r>
          </a:p>
          <a:p>
            <a:r>
              <a:rPr lang="en-US" sz="2200" dirty="0"/>
              <a:t>Consequently, smaller state spaces are used as RL-state spaces, and the original state space are rarely used as RL-state space.</a:t>
            </a:r>
          </a:p>
        </p:txBody>
      </p:sp>
      <p:sp>
        <p:nvSpPr>
          <p:cNvPr id="4" name="Rectangle 3"/>
          <p:cNvSpPr/>
          <p:nvPr/>
        </p:nvSpPr>
        <p:spPr bwMode="auto">
          <a:xfrm>
            <a:off x="3200400" y="4267200"/>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dirty="0">
                <a:solidFill>
                  <a:srgbClr val="FF0000"/>
                </a:solidFill>
              </a:rPr>
              <a:t>World State Space</a:t>
            </a:r>
            <a:endParaRPr kumimoji="0" lang="en-US" sz="3200" b="0" i="0" u="none" strike="noStrike" cap="none" normalizeH="0" dirty="0">
              <a:ln>
                <a:noFill/>
              </a:ln>
              <a:solidFill>
                <a:srgbClr val="FF0000"/>
              </a:solidFill>
              <a:effectLst/>
            </a:endParaRPr>
          </a:p>
        </p:txBody>
      </p:sp>
      <p:sp>
        <p:nvSpPr>
          <p:cNvPr id="5" name="Rectangle 4"/>
          <p:cNvSpPr/>
          <p:nvPr/>
        </p:nvSpPr>
        <p:spPr bwMode="auto">
          <a:xfrm>
            <a:off x="3200400" y="5625353"/>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dirty="0">
                <a:ln>
                  <a:noFill/>
                </a:ln>
                <a:solidFill>
                  <a:srgbClr val="FF0000"/>
                </a:solidFill>
                <a:effectLst/>
                <a:latin typeface="Times New Roman" pitchFamily="18" charset="0"/>
              </a:rPr>
              <a:t>RL-State Space</a:t>
            </a:r>
          </a:p>
        </p:txBody>
      </p:sp>
      <p:cxnSp>
        <p:nvCxnSpPr>
          <p:cNvPr id="7" name="Straight Arrow Connector 6"/>
          <p:cNvCxnSpPr>
            <a:endCxn id="3" idx="2"/>
          </p:cNvCxnSpPr>
          <p:nvPr/>
        </p:nvCxnSpPr>
        <p:spPr bwMode="auto">
          <a:xfrm>
            <a:off x="4903694" y="5105400"/>
            <a:ext cx="0" cy="51995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903694" y="5105400"/>
            <a:ext cx="1851789" cy="523220"/>
          </a:xfrm>
          <a:prstGeom prst="rect">
            <a:avLst/>
          </a:prstGeom>
          <a:noFill/>
        </p:spPr>
        <p:txBody>
          <a:bodyPr wrap="none" rtlCol="0">
            <a:spAutoFit/>
          </a:bodyPr>
          <a:lstStyle/>
          <a:p>
            <a:r>
              <a:rPr lang="en-US" sz="2800" b="1" dirty="0"/>
              <a:t>Reduction </a:t>
            </a:r>
          </a:p>
        </p:txBody>
      </p:sp>
    </p:spTree>
    <p:extLst>
      <p:ext uri="{BB962C8B-B14F-4D97-AF65-F5344CB8AC3E}">
        <p14:creationId xmlns:p14="http://schemas.microsoft.com/office/powerpoint/2010/main" val="139865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“Very Simple” Reinforcement Learning State Space0</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(x, y, z, x’, y’, z’, </a:t>
            </a:r>
            <a:r>
              <a:rPr lang="en-US" sz="2000" b="1" dirty="0" err="1"/>
              <a:t>i</a:t>
            </a:r>
            <a:r>
              <a:rPr lang="en-US" sz="2000" b="1" dirty="0"/>
              <a:t>, </a:t>
            </a:r>
            <a:r>
              <a:rPr lang="en-US" sz="2000" b="1" dirty="0" err="1"/>
              <a:t>i</a:t>
            </a:r>
            <a:r>
              <a:rPr lang="en-US" sz="2000" b="1" dirty="0"/>
              <a:t>’, a, b, c, d, e, f) </a:t>
            </a: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x,y,z,i</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Male Agent Simplified Space (x’,y’,z’,</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=1 or for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=0</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as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457200" indent="-457200">
              <a:buFont typeface="+mj-lt"/>
              <a:buAutoNum type="arabicPeriod"/>
            </a:pPr>
            <a:r>
              <a:rPr lang="en-US" sz="1900" dirty="0">
                <a:latin typeface="Arial" panose="020B0604020202020204" pitchFamily="34" charset="0"/>
                <a:cs typeface="Arial" panose="020B0604020202020204" pitchFamily="34" charset="0"/>
              </a:rPr>
              <a:t>The states pace ignores the position of the other agent, and is therefore prone to blockage.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1745225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“Somewhat Simple” Reinforcement Learning State Space1</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(x, y, z, x’, y’, z’, </a:t>
            </a:r>
            <a:r>
              <a:rPr lang="en-US" sz="2000" b="1" dirty="0" err="1"/>
              <a:t>i</a:t>
            </a:r>
            <a:r>
              <a:rPr lang="en-US" sz="2000" b="1" dirty="0"/>
              <a:t>, </a:t>
            </a:r>
            <a:r>
              <a:rPr lang="en-US" sz="2000" b="1" dirty="0" err="1"/>
              <a:t>i</a:t>
            </a:r>
            <a:r>
              <a:rPr lang="en-US" sz="2000" b="1" dirty="0"/>
              <a:t>’, a, b, c, d, e, f) </a:t>
            </a: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x,y,z,i,x</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x’,y</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y’,z</a:t>
            </a:r>
            <a:r>
              <a:rPr lang="en-US" sz="1900" dirty="0">
                <a:latin typeface="Arial" panose="020B0604020202020204" pitchFamily="34" charset="0"/>
                <a:cs typeface="Arial" panose="020B0604020202020204" pitchFamily="34" charset="0"/>
              </a:rPr>
              <a:t>-z’)</a:t>
            </a:r>
          </a:p>
          <a:p>
            <a:pPr marL="0" indent="0">
              <a:buNone/>
            </a:pPr>
            <a:r>
              <a:rPr lang="en-US" sz="1900" dirty="0">
                <a:latin typeface="Arial" panose="020B0604020202020204" pitchFamily="34" charset="0"/>
                <a:cs typeface="Arial" panose="020B0604020202020204" pitchFamily="34" charset="0"/>
              </a:rPr>
              <a:t>Male Agent Simplified Space (</a:t>
            </a:r>
            <a:r>
              <a:rPr lang="en-US" sz="1900" dirty="0" err="1">
                <a:latin typeface="Arial" panose="020B0604020202020204" pitchFamily="34" charset="0"/>
                <a:cs typeface="Arial" panose="020B0604020202020204" pitchFamily="34" charset="0"/>
              </a:rPr>
              <a:t>x’,y’,z</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x’-</a:t>
            </a:r>
            <a:r>
              <a:rPr lang="en-US" sz="1900" dirty="0" err="1">
                <a:latin typeface="Arial" panose="020B0604020202020204" pitchFamily="34" charset="0"/>
                <a:cs typeface="Arial" panose="020B0604020202020204" pitchFamily="34" charset="0"/>
              </a:rPr>
              <a:t>x,y</a:t>
            </a:r>
            <a:r>
              <a:rPr lang="en-US" sz="1900" dirty="0">
                <a:latin typeface="Arial" panose="020B0604020202020204" pitchFamily="34" charset="0"/>
                <a:cs typeface="Arial" panose="020B0604020202020204" pitchFamily="34" charset="0"/>
              </a:rPr>
              <a:t>’-y, z’-z)</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=1 or for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=0 or for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’=1 or for I’=0 </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is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457200" indent="-457200">
              <a:buFont typeface="+mj-lt"/>
              <a:buAutoNum type="arabicPeriod"/>
            </a:pPr>
            <a:r>
              <a:rPr lang="en-US" sz="1900" dirty="0">
                <a:latin typeface="Arial" panose="020B0604020202020204" pitchFamily="34" charset="0"/>
                <a:cs typeface="Arial" panose="020B0604020202020204" pitchFamily="34" charset="0"/>
              </a:rPr>
              <a:t>There are significantly more states in this state space and q-learning will therefore be slower.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332975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Complicated Reinforcement Learning State Space2</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(x, y, z, x’, y’, z’, </a:t>
            </a:r>
            <a:r>
              <a:rPr lang="en-US" sz="2000" b="1" dirty="0" err="1"/>
              <a:t>i</a:t>
            </a:r>
            <a:r>
              <a:rPr lang="en-US" sz="2000" b="1" dirty="0"/>
              <a:t>, </a:t>
            </a:r>
            <a:r>
              <a:rPr lang="en-US" sz="2000" b="1" dirty="0" err="1"/>
              <a:t>i</a:t>
            </a:r>
            <a:r>
              <a:rPr lang="en-US" sz="2000" b="1" dirty="0"/>
              <a:t>’, a, b, c, d, e, f) </a:t>
            </a:r>
          </a:p>
          <a:p>
            <a:pPr marL="0" indent="0">
              <a:buNone/>
            </a:pP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x,y,z,i,x-x’,y-y’,z-z’,a’,b’,c’,d</a:t>
            </a:r>
            <a:r>
              <a:rPr lang="en-US" sz="1900" dirty="0">
                <a:latin typeface="Arial" panose="020B0604020202020204" pitchFamily="34" charset="0"/>
                <a:cs typeface="Arial" panose="020B0604020202020204" pitchFamily="34" charset="0"/>
              </a:rPr>
              <a:t>’, e’, f’)</a:t>
            </a:r>
          </a:p>
          <a:p>
            <a:pPr marL="0" indent="0">
              <a:buNone/>
            </a:pPr>
            <a:r>
              <a:rPr lang="en-US" sz="1900" dirty="0">
                <a:latin typeface="Arial" panose="020B0604020202020204" pitchFamily="34" charset="0"/>
                <a:cs typeface="Arial" panose="020B0604020202020204" pitchFamily="34" charset="0"/>
              </a:rPr>
              <a:t>Male Agent Simplified Space (</a:t>
            </a:r>
            <a:r>
              <a:rPr lang="en-US" sz="1900" dirty="0" err="1">
                <a:latin typeface="Arial" panose="020B0604020202020204" pitchFamily="34" charset="0"/>
                <a:cs typeface="Arial" panose="020B0604020202020204" pitchFamily="34" charset="0"/>
              </a:rPr>
              <a:t>x’,y’,z</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x’-</a:t>
            </a:r>
            <a:r>
              <a:rPr lang="en-US" sz="1900" dirty="0" err="1">
                <a:latin typeface="Arial" panose="020B0604020202020204" pitchFamily="34" charset="0"/>
                <a:cs typeface="Arial" panose="020B0604020202020204" pitchFamily="34" charset="0"/>
              </a:rPr>
              <a:t>x,y</a:t>
            </a:r>
            <a:r>
              <a:rPr lang="en-US" sz="1900" dirty="0">
                <a:latin typeface="Arial" panose="020B0604020202020204" pitchFamily="34" charset="0"/>
                <a:cs typeface="Arial" panose="020B0604020202020204" pitchFamily="34" charset="0"/>
              </a:rPr>
              <a:t>’-y, z’-z, </a:t>
            </a:r>
            <a:r>
              <a:rPr lang="en-US" sz="1900" dirty="0" err="1">
                <a:latin typeface="Arial" panose="020B0604020202020204" pitchFamily="34" charset="0"/>
                <a:cs typeface="Arial" panose="020B0604020202020204" pitchFamily="34" charset="0"/>
              </a:rPr>
              <a:t>a’,b’,c’,d’,e</a:t>
            </a:r>
            <a:r>
              <a:rPr lang="en-US" sz="1900" dirty="0">
                <a:latin typeface="Arial" panose="020B0604020202020204" pitchFamily="34" charset="0"/>
                <a:cs typeface="Arial" panose="020B0604020202020204" pitchFamily="34" charset="0"/>
              </a:rPr>
              <a:t>’, f’)</a:t>
            </a:r>
          </a:p>
          <a:p>
            <a:pPr marL="0" indent="0">
              <a:buNone/>
            </a:pPr>
            <a:r>
              <a:rPr lang="en-US" sz="1800" dirty="0"/>
              <a:t>With </a:t>
            </a:r>
            <a:r>
              <a:rPr lang="en-US" sz="1800" dirty="0" err="1"/>
              <a:t>a’,b’,c’,d’.e’.f</a:t>
            </a:r>
            <a:r>
              <a:rPr lang="en-US" sz="1800" dirty="0"/>
              <a:t>’ being Boolean variables that are 1 if a pickup station still has blocks left or if a </a:t>
            </a:r>
            <a:r>
              <a:rPr lang="en-US" sz="1800" dirty="0" err="1"/>
              <a:t>dropoff</a:t>
            </a:r>
            <a:r>
              <a:rPr lang="en-US" sz="1800" dirty="0"/>
              <a:t> location still has capacity; otherwise, if the respective pickup location is empty or the respective </a:t>
            </a:r>
            <a:r>
              <a:rPr lang="en-US" sz="1800" dirty="0" err="1"/>
              <a:t>dropoff</a:t>
            </a:r>
            <a:r>
              <a:rPr lang="en-US" sz="1800" dirty="0"/>
              <a:t> location is full the value of the respective Boolean variable is 0. </a:t>
            </a:r>
          </a:p>
          <a:p>
            <a:pPr marL="0" indent="0">
              <a:buNone/>
            </a:pPr>
            <a:endParaRPr lang="en-US" sz="1800" dirty="0"/>
          </a:p>
          <a:p>
            <a:pPr marL="0" indent="0">
              <a:buNone/>
            </a:pPr>
            <a:r>
              <a:rPr lang="en-US" sz="1800" dirty="0"/>
              <a:t>Advantage: No need to unlearn paths; as no unlearning using this state space occurs the team of agents might get more efficient in later runs after already solving the transportation problem multiple times.  </a:t>
            </a:r>
          </a:p>
          <a:p>
            <a:pPr marL="0" indent="0">
              <a:buNone/>
            </a:pPr>
            <a:r>
              <a:rPr lang="en-US" sz="1800" dirty="0"/>
              <a:t>Disadvantage: Space is 64 times larger than Space1; is it possible to reduce this space using the ideas presented in the next slide, by only storing </a:t>
            </a:r>
            <a:r>
              <a:rPr lang="en-US" sz="1800" dirty="0" err="1"/>
              <a:t>dropoff</a:t>
            </a:r>
            <a:r>
              <a:rPr lang="en-US" sz="1800" dirty="0"/>
              <a:t> Boolean variable if </a:t>
            </a:r>
            <a:r>
              <a:rPr lang="en-US" sz="1800" dirty="0" err="1"/>
              <a:t>i</a:t>
            </a:r>
            <a:r>
              <a:rPr lang="en-US" sz="1800" dirty="0"/>
              <a:t> or </a:t>
            </a:r>
            <a:r>
              <a:rPr lang="en-US" sz="1800" dirty="0" err="1"/>
              <a:t>i</a:t>
            </a:r>
            <a:r>
              <a:rPr lang="en-US" sz="1800" dirty="0"/>
              <a:t>’ is 1, and only storing pickup Boolean variables of </a:t>
            </a:r>
            <a:r>
              <a:rPr lang="en-US" sz="1800" dirty="0" err="1"/>
              <a:t>i</a:t>
            </a:r>
            <a:r>
              <a:rPr lang="en-US" sz="1800" dirty="0"/>
              <a:t> or </a:t>
            </a:r>
            <a:r>
              <a:rPr lang="en-US" sz="1800" dirty="0" err="1"/>
              <a:t>i</a:t>
            </a:r>
            <a:r>
              <a:rPr lang="en-US" sz="1800" dirty="0"/>
              <a:t>’ is 0, reducing number of states in Space4 by a factor of more than 4.    </a:t>
            </a:r>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642204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685800"/>
          </a:xfrm>
        </p:spPr>
        <p:txBody>
          <a:bodyPr/>
          <a:lstStyle/>
          <a:p>
            <a:br>
              <a:rPr lang="en-US" sz="3600" dirty="0"/>
            </a:br>
            <a:r>
              <a:rPr lang="en-US" sz="3600" dirty="0"/>
              <a:t>Alternative More Complicated</a:t>
            </a:r>
            <a:br>
              <a:rPr lang="en-US" sz="3600" dirty="0"/>
            </a:br>
            <a:r>
              <a:rPr lang="en-US" sz="3600" dirty="0"/>
              <a:t>Reinforcement Learning State Space3 in a single Agent Setting</a:t>
            </a:r>
          </a:p>
        </p:txBody>
      </p:sp>
      <p:sp>
        <p:nvSpPr>
          <p:cNvPr id="3" name="Content Placeholder 2"/>
          <p:cNvSpPr>
            <a:spLocks noGrp="1"/>
          </p:cNvSpPr>
          <p:nvPr>
            <p:ph idx="1"/>
          </p:nvPr>
        </p:nvSpPr>
        <p:spPr>
          <a:xfrm>
            <a:off x="990600" y="1752600"/>
            <a:ext cx="7772400" cy="4114800"/>
          </a:xfrm>
        </p:spPr>
        <p:txBody>
          <a:bodyPr/>
          <a:lstStyle/>
          <a:p>
            <a:pPr marL="0" indent="0">
              <a:buNone/>
            </a:pPr>
            <a:r>
              <a:rPr lang="en-US" sz="1700" dirty="0">
                <a:latin typeface="Arial" panose="020B0604020202020204" pitchFamily="34" charset="0"/>
                <a:cs typeface="Arial" panose="020B0604020202020204" pitchFamily="34" charset="0"/>
              </a:rPr>
              <a:t>Reinforcement learning states have the form </a:t>
            </a:r>
            <a:r>
              <a:rPr lang="en-US" sz="1700" b="1" dirty="0">
                <a:latin typeface="Arial" panose="020B0604020202020204" pitchFamily="34" charset="0"/>
                <a:cs typeface="Arial" panose="020B0604020202020204" pitchFamily="34" charset="0"/>
              </a:rPr>
              <a:t>(</a:t>
            </a:r>
            <a:r>
              <a:rPr lang="en-US" sz="1700" b="1" dirty="0" err="1">
                <a:latin typeface="Arial" panose="020B0604020202020204" pitchFamily="34" charset="0"/>
                <a:cs typeface="Arial" panose="020B0604020202020204" pitchFamily="34" charset="0"/>
              </a:rPr>
              <a:t>x,y,z,i,s,t,u,v</a:t>
            </a:r>
            <a:r>
              <a:rPr lang="en-US" sz="1700" b="1"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where</a:t>
            </a:r>
          </a:p>
          <a:p>
            <a:r>
              <a:rPr lang="en-US" sz="1700" dirty="0">
                <a:latin typeface="Arial" panose="020B0604020202020204" pitchFamily="34" charset="0"/>
                <a:cs typeface="Arial" panose="020B0604020202020204" pitchFamily="34" charset="0"/>
              </a:rPr>
              <a:t>(</a:t>
            </a:r>
            <a:r>
              <a:rPr lang="en-US" sz="1700" dirty="0" err="1">
                <a:latin typeface="Arial" panose="020B0604020202020204" pitchFamily="34" charset="0"/>
                <a:cs typeface="Arial" panose="020B0604020202020204" pitchFamily="34" charset="0"/>
              </a:rPr>
              <a:t>x,y,z</a:t>
            </a:r>
            <a:r>
              <a:rPr lang="en-US" sz="1700" dirty="0">
                <a:latin typeface="Arial" panose="020B0604020202020204" pitchFamily="34" charset="0"/>
                <a:cs typeface="Arial" panose="020B0604020202020204" pitchFamily="34" charset="0"/>
              </a:rPr>
              <a:t>) is the position of the agent </a:t>
            </a:r>
          </a:p>
          <a:p>
            <a:r>
              <a:rPr lang="en-US" sz="1700" dirty="0">
                <a:latin typeface="Arial" panose="020B0604020202020204" pitchFamily="34" charset="0"/>
                <a:cs typeface="Arial" panose="020B0604020202020204" pitchFamily="34" charset="0"/>
              </a:rPr>
              <a:t>i is 1 if the agent carries a block; otherwise, 0.</a:t>
            </a:r>
          </a:p>
          <a:p>
            <a:r>
              <a:rPr lang="en-US" sz="1700" dirty="0">
                <a:latin typeface="Arial" panose="020B0604020202020204" pitchFamily="34" charset="0"/>
                <a:cs typeface="Arial" panose="020B0604020202020204" pitchFamily="34" charset="0"/>
              </a:rPr>
              <a:t>s, t, u, v are </a:t>
            </a:r>
            <a:r>
              <a:rPr lang="en-US" sz="1700" dirty="0" err="1">
                <a:latin typeface="Arial" panose="020B0604020202020204" pitchFamily="34" charset="0"/>
                <a:cs typeface="Arial" panose="020B0604020202020204" pitchFamily="34" charset="0"/>
              </a:rPr>
              <a:t>boolean</a:t>
            </a:r>
            <a:r>
              <a:rPr lang="en-US" sz="1700" dirty="0">
                <a:latin typeface="Arial" panose="020B0604020202020204" pitchFamily="34" charset="0"/>
                <a:cs typeface="Arial" panose="020B0604020202020204" pitchFamily="34" charset="0"/>
              </a:rPr>
              <a:t> variables whose meaning depend on, if the agent carries a block or not.</a:t>
            </a:r>
          </a:p>
          <a:p>
            <a:pPr lvl="1"/>
            <a:r>
              <a:rPr lang="en-US" sz="1700" dirty="0">
                <a:latin typeface="Arial" panose="020B0604020202020204" pitchFamily="34" charset="0"/>
                <a:cs typeface="Arial" panose="020B0604020202020204" pitchFamily="34" charset="0"/>
              </a:rPr>
              <a:t>Case 1: </a:t>
            </a:r>
            <a:r>
              <a:rPr lang="en-US" sz="1700" dirty="0" err="1">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=0 (agent does not carry a block)</a:t>
            </a:r>
          </a:p>
          <a:p>
            <a:pPr lvl="2"/>
            <a:r>
              <a:rPr lang="en-US" sz="1700" dirty="0">
                <a:latin typeface="Arial" panose="020B0604020202020204" pitchFamily="34" charset="0"/>
                <a:cs typeface="Arial" panose="020B0604020202020204" pitchFamily="34" charset="0"/>
              </a:rPr>
              <a:t>s is 1, if cell </a:t>
            </a:r>
            <a:r>
              <a:rPr lang="en-US" sz="1800" b="1" dirty="0">
                <a:solidFill>
                  <a:srgbClr val="0000FF"/>
                </a:solidFill>
              </a:rPr>
              <a:t>(2,2,1) </a:t>
            </a:r>
            <a:r>
              <a:rPr lang="en-US" sz="1700" dirty="0">
                <a:latin typeface="Arial" panose="020B0604020202020204" pitchFamily="34" charset="0"/>
                <a:cs typeface="Arial" panose="020B0604020202020204" pitchFamily="34" charset="0"/>
              </a:rPr>
              <a:t>contains at least one block</a:t>
            </a:r>
          </a:p>
          <a:p>
            <a:pPr lvl="2"/>
            <a:r>
              <a:rPr lang="en-US" sz="1700" dirty="0">
                <a:latin typeface="Arial" panose="020B0604020202020204" pitchFamily="34" charset="0"/>
                <a:cs typeface="Arial" panose="020B0604020202020204" pitchFamily="34" charset="0"/>
              </a:rPr>
              <a:t>t is 1, if cell </a:t>
            </a:r>
            <a:r>
              <a:rPr lang="en-US" sz="1600" b="1" dirty="0">
                <a:solidFill>
                  <a:srgbClr val="0000FF"/>
                </a:solidFill>
              </a:rPr>
              <a:t> (3,3,2) </a:t>
            </a:r>
            <a:r>
              <a:rPr lang="en-US" sz="1700" dirty="0">
                <a:latin typeface="Arial" panose="020B0604020202020204" pitchFamily="34" charset="0"/>
                <a:cs typeface="Arial" panose="020B0604020202020204" pitchFamily="34" charset="0"/>
              </a:rPr>
              <a:t> contains at least one block</a:t>
            </a:r>
          </a:p>
          <a:p>
            <a:pPr lvl="2"/>
            <a:r>
              <a:rPr lang="en-US" sz="1700" dirty="0">
                <a:latin typeface="Arial" panose="020B0604020202020204" pitchFamily="34" charset="0"/>
                <a:cs typeface="Arial" panose="020B0604020202020204" pitchFamily="34" charset="0"/>
              </a:rPr>
              <a:t>u is 0, irrelevant</a:t>
            </a:r>
          </a:p>
          <a:p>
            <a:pPr lvl="2"/>
            <a:r>
              <a:rPr lang="en-US" sz="1700" dirty="0">
                <a:latin typeface="Arial" panose="020B0604020202020204" pitchFamily="34" charset="0"/>
                <a:cs typeface="Arial" panose="020B0604020202020204" pitchFamily="34" charset="0"/>
              </a:rPr>
              <a:t>v is 0, irrelevant</a:t>
            </a:r>
          </a:p>
          <a:p>
            <a:pPr lvl="1"/>
            <a:r>
              <a:rPr lang="en-US" sz="1700" dirty="0">
                <a:latin typeface="Arial" panose="020B0604020202020204" pitchFamily="34" charset="0"/>
                <a:cs typeface="Arial" panose="020B0604020202020204" pitchFamily="34" charset="0"/>
              </a:rPr>
              <a:t>Case 2: </a:t>
            </a:r>
            <a:r>
              <a:rPr lang="en-US" sz="1700" dirty="0" err="1">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=1 (agent does carry a block)</a:t>
            </a:r>
          </a:p>
          <a:p>
            <a:pPr lvl="2"/>
            <a:r>
              <a:rPr lang="en-US" sz="1700" dirty="0">
                <a:latin typeface="Arial" panose="020B0604020202020204" pitchFamily="34" charset="0"/>
                <a:cs typeface="Arial" panose="020B0604020202020204" pitchFamily="34" charset="0"/>
              </a:rPr>
              <a:t>s is 1, if cell </a:t>
            </a:r>
            <a:r>
              <a:rPr lang="en-US" sz="1600" b="1" dirty="0">
                <a:solidFill>
                  <a:srgbClr val="00B050"/>
                </a:solidFill>
              </a:rPr>
              <a:t>(1,1,2) </a:t>
            </a:r>
            <a:r>
              <a:rPr lang="en-US" sz="1700" dirty="0">
                <a:latin typeface="Arial" panose="020B0604020202020204" pitchFamily="34" charset="0"/>
                <a:cs typeface="Arial" panose="020B0604020202020204" pitchFamily="34" charset="0"/>
              </a:rPr>
              <a:t>contains less than 4 blocks</a:t>
            </a:r>
          </a:p>
          <a:p>
            <a:pPr lvl="2"/>
            <a:r>
              <a:rPr lang="en-US" sz="1700" dirty="0">
                <a:latin typeface="Arial" panose="020B0604020202020204" pitchFamily="34" charset="0"/>
                <a:cs typeface="Arial" panose="020B0604020202020204" pitchFamily="34" charset="0"/>
              </a:rPr>
              <a:t>t is 1, if cell </a:t>
            </a:r>
            <a:r>
              <a:rPr lang="en-US" sz="1600" b="1" dirty="0">
                <a:solidFill>
                  <a:srgbClr val="00B050"/>
                </a:solidFill>
              </a:rPr>
              <a:t>(1,1,3)</a:t>
            </a:r>
            <a:r>
              <a:rPr lang="en-US" sz="1700" dirty="0">
                <a:latin typeface="Arial" panose="020B0604020202020204" pitchFamily="34" charset="0"/>
                <a:cs typeface="Arial" panose="020B0604020202020204" pitchFamily="34" charset="0"/>
              </a:rPr>
              <a:t> contains less than 4 blocks</a:t>
            </a:r>
          </a:p>
          <a:p>
            <a:pPr lvl="2"/>
            <a:r>
              <a:rPr lang="en-US" sz="1700" dirty="0">
                <a:latin typeface="Arial" panose="020B0604020202020204" pitchFamily="34" charset="0"/>
                <a:cs typeface="Arial" panose="020B0604020202020204" pitchFamily="34" charset="0"/>
              </a:rPr>
              <a:t>u is 1, if cell </a:t>
            </a:r>
            <a:r>
              <a:rPr lang="en-US" sz="1600" b="1" dirty="0">
                <a:solidFill>
                  <a:srgbClr val="00B050"/>
                </a:solidFill>
              </a:rPr>
              <a:t>(3,1,1)</a:t>
            </a:r>
            <a:r>
              <a:rPr lang="en-US" sz="1700" dirty="0">
                <a:latin typeface="Arial" panose="020B0604020202020204" pitchFamily="34" charset="0"/>
                <a:cs typeface="Arial" panose="020B0604020202020204" pitchFamily="34" charset="0"/>
              </a:rPr>
              <a:t> contains less than 4 blocks</a:t>
            </a:r>
          </a:p>
          <a:p>
            <a:pPr lvl="2"/>
            <a:r>
              <a:rPr lang="en-US" sz="1700" dirty="0">
                <a:latin typeface="Arial" panose="020B0604020202020204" pitchFamily="34" charset="0"/>
                <a:cs typeface="Arial" panose="020B0604020202020204" pitchFamily="34" charset="0"/>
              </a:rPr>
              <a:t>v is 1, if cell </a:t>
            </a:r>
            <a:r>
              <a:rPr lang="en-US" sz="1600" b="1" dirty="0">
                <a:solidFill>
                  <a:srgbClr val="00B050"/>
                </a:solidFill>
              </a:rPr>
              <a:t>(3,2,3),</a:t>
            </a:r>
            <a:r>
              <a:rPr lang="en-US" sz="1700" dirty="0">
                <a:latin typeface="Arial" panose="020B0604020202020204" pitchFamily="34" charset="0"/>
                <a:cs typeface="Arial" panose="020B0604020202020204" pitchFamily="34" charset="0"/>
              </a:rPr>
              <a:t> contains less than 4 blocks </a:t>
            </a:r>
            <a:endParaRPr lang="en-US" sz="1600" dirty="0"/>
          </a:p>
          <a:p>
            <a:pPr lvl="2"/>
            <a:endParaRPr lang="en-US" sz="1600" dirty="0"/>
          </a:p>
          <a:p>
            <a:pPr lvl="2"/>
            <a:endParaRPr lang="en-US" sz="1600" dirty="0"/>
          </a:p>
          <a:p>
            <a:pPr lvl="1"/>
            <a:endParaRPr lang="en-US" dirty="0"/>
          </a:p>
          <a:p>
            <a:endParaRPr lang="en-US" dirty="0"/>
          </a:p>
          <a:p>
            <a:pPr marL="514350" indent="-514350">
              <a:buFont typeface="+mj-lt"/>
              <a:buAutoNum type="alphaLcPeriod"/>
            </a:pPr>
            <a:endParaRPr lang="en-US" dirty="0"/>
          </a:p>
        </p:txBody>
      </p:sp>
      <p:sp>
        <p:nvSpPr>
          <p:cNvPr id="4" name="TextBox 3">
            <a:extLst>
              <a:ext uri="{FF2B5EF4-FFF2-40B4-BE49-F238E27FC236}">
                <a16:creationId xmlns:a16="http://schemas.microsoft.com/office/drawing/2014/main" id="{CDD64F9E-2B2C-417D-9889-B396782BB9B1}"/>
              </a:ext>
            </a:extLst>
          </p:cNvPr>
          <p:cNvSpPr txBox="1"/>
          <p:nvPr/>
        </p:nvSpPr>
        <p:spPr>
          <a:xfrm>
            <a:off x="5234972" y="4191000"/>
            <a:ext cx="3014608" cy="738664"/>
          </a:xfrm>
          <a:prstGeom prst="rect">
            <a:avLst/>
          </a:prstGeom>
          <a:noFill/>
        </p:spPr>
        <p:txBody>
          <a:bodyPr wrap="none" rtlCol="0">
            <a:spAutoFit/>
          </a:bodyPr>
          <a:lstStyle/>
          <a:p>
            <a:r>
              <a:rPr lang="en-US" sz="1800" b="1" dirty="0">
                <a:solidFill>
                  <a:srgbClr val="FF0000"/>
                </a:solidFill>
              </a:rPr>
              <a:t>Can be used to reduce the </a:t>
            </a:r>
          </a:p>
          <a:p>
            <a:r>
              <a:rPr lang="en-US" sz="1800" b="1" dirty="0">
                <a:solidFill>
                  <a:srgbClr val="FF0000"/>
                </a:solidFill>
              </a:rPr>
              <a:t>Number of states in Space2</a:t>
            </a:r>
            <a:r>
              <a:rPr lang="en-US" dirty="0"/>
              <a:t>. </a:t>
            </a:r>
          </a:p>
        </p:txBody>
      </p:sp>
      <p:sp>
        <p:nvSpPr>
          <p:cNvPr id="5" name="TextBox 4">
            <a:extLst>
              <a:ext uri="{FF2B5EF4-FFF2-40B4-BE49-F238E27FC236}">
                <a16:creationId xmlns:a16="http://schemas.microsoft.com/office/drawing/2014/main" id="{E2BD03DB-6CBC-8EF8-6FEE-777EF0A49476}"/>
              </a:ext>
            </a:extLst>
          </p:cNvPr>
          <p:cNvSpPr txBox="1"/>
          <p:nvPr/>
        </p:nvSpPr>
        <p:spPr>
          <a:xfrm>
            <a:off x="6629400" y="5505270"/>
            <a:ext cx="2630848" cy="830997"/>
          </a:xfrm>
          <a:prstGeom prst="rect">
            <a:avLst/>
          </a:prstGeom>
          <a:noFill/>
        </p:spPr>
        <p:txBody>
          <a:bodyPr wrap="none" rtlCol="0">
            <a:spAutoFit/>
          </a:bodyPr>
          <a:lstStyle/>
          <a:p>
            <a:r>
              <a:rPr lang="en-US" b="1" dirty="0">
                <a:solidFill>
                  <a:srgbClr val="C00000"/>
                </a:solidFill>
              </a:rPr>
              <a:t>Slide has not been </a:t>
            </a:r>
          </a:p>
          <a:p>
            <a:r>
              <a:rPr lang="en-US" b="1" dirty="0">
                <a:solidFill>
                  <a:srgbClr val="C00000"/>
                </a:solidFill>
              </a:rPr>
              <a:t>Update yet</a:t>
            </a:r>
          </a:p>
        </p:txBody>
      </p:sp>
    </p:spTree>
    <p:extLst>
      <p:ext uri="{BB962C8B-B14F-4D97-AF65-F5344CB8AC3E}">
        <p14:creationId xmlns:p14="http://schemas.microsoft.com/office/powerpoint/2010/main" val="3067135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3600" dirty="0"/>
              <a:t>Analysis of Attractive Paths</a:t>
            </a:r>
          </a:p>
        </p:txBody>
      </p:sp>
      <p:sp>
        <p:nvSpPr>
          <p:cNvPr id="3" name="Content Placeholder 2"/>
          <p:cNvSpPr>
            <a:spLocks noGrp="1"/>
          </p:cNvSpPr>
          <p:nvPr>
            <p:ph idx="1"/>
          </p:nvPr>
        </p:nvSpPr>
        <p:spPr>
          <a:xfrm>
            <a:off x="1143000" y="1828800"/>
            <a:ext cx="8001000" cy="4267200"/>
          </a:xfrm>
        </p:spPr>
        <p:txBody>
          <a:bodyPr/>
          <a:lstStyle/>
          <a:p>
            <a:pPr marL="0" indent="0">
              <a:buNone/>
            </a:pPr>
            <a:endParaRPr lang="en-US" sz="19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94300"/>
            <a:ext cx="5029200" cy="4191000"/>
          </a:xfrm>
          <a:prstGeom prst="rect">
            <a:avLst/>
          </a:prstGeom>
          <a:noFill/>
          <a:ln>
            <a:noFill/>
          </a:ln>
        </p:spPr>
      </p:pic>
      <p:sp>
        <p:nvSpPr>
          <p:cNvPr id="5" name="TextBox 4"/>
          <p:cNvSpPr txBox="1"/>
          <p:nvPr/>
        </p:nvSpPr>
        <p:spPr>
          <a:xfrm>
            <a:off x="990600" y="5985300"/>
            <a:ext cx="7803739" cy="615553"/>
          </a:xfrm>
          <a:prstGeom prst="rect">
            <a:avLst/>
          </a:prstGeom>
          <a:noFill/>
        </p:spPr>
        <p:txBody>
          <a:bodyPr wrap="none" rtlCol="0">
            <a:spAutoFit/>
          </a:bodyPr>
          <a:lstStyle/>
          <a:p>
            <a:r>
              <a:rPr lang="en-US" dirty="0"/>
              <a:t>See also: </a:t>
            </a:r>
            <a:r>
              <a:rPr lang="en-US" sz="1000" dirty="0">
                <a:hlinkClick r:id="rId3"/>
              </a:rPr>
              <a:t>http://horstmann.com/gridworld/gridworld-manual.html</a:t>
            </a:r>
            <a:r>
              <a:rPr lang="en-US" sz="1000" dirty="0"/>
              <a:t>  </a:t>
            </a:r>
            <a:r>
              <a:rPr lang="en-US" sz="1000" dirty="0">
                <a:hlinkClick r:id="rId4"/>
              </a:rPr>
              <a:t>http://cs.stanford.edu/people/karpathy/reinforcejs/gridworld_td.html</a:t>
            </a:r>
            <a:r>
              <a:rPr lang="en-US" sz="1000" dirty="0"/>
              <a:t> </a:t>
            </a:r>
          </a:p>
          <a:p>
            <a:endParaRPr lang="en-US" sz="1000" dirty="0"/>
          </a:p>
        </p:txBody>
      </p:sp>
    </p:spTree>
    <p:extLst>
      <p:ext uri="{BB962C8B-B14F-4D97-AF65-F5344CB8AC3E}">
        <p14:creationId xmlns:p14="http://schemas.microsoft.com/office/powerpoint/2010/main" val="206821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a:t>PD-World</a:t>
            </a:r>
          </a:p>
        </p:txBody>
      </p:sp>
      <p:sp>
        <p:nvSpPr>
          <p:cNvPr id="3116" name="Text Box 55"/>
          <p:cNvSpPr txBox="1">
            <a:spLocks noChangeArrowheads="1"/>
          </p:cNvSpPr>
          <p:nvPr/>
        </p:nvSpPr>
        <p:spPr bwMode="auto">
          <a:xfrm>
            <a:off x="990600" y="246061"/>
            <a:ext cx="7620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dirty="0"/>
              <a:t>Terminal State: Drop off cells contain 5 blocks each</a:t>
            </a:r>
          </a:p>
          <a:p>
            <a:pPr eaLnBrk="1" hangingPunct="1"/>
            <a:r>
              <a:rPr lang="en-US" sz="1800" dirty="0"/>
              <a:t>Initial State: Agent F is in cell (1,1,1) and Agent M is in cell (3,2,3) and pickup cells contain 10 blocks</a:t>
            </a:r>
          </a:p>
        </p:txBody>
      </p:sp>
      <p:sp>
        <p:nvSpPr>
          <p:cNvPr id="6" name="TextBox 5"/>
          <p:cNvSpPr txBox="1"/>
          <p:nvPr/>
        </p:nvSpPr>
        <p:spPr>
          <a:xfrm>
            <a:off x="982287" y="5494531"/>
            <a:ext cx="7738016" cy="1015663"/>
          </a:xfrm>
          <a:prstGeom prst="rect">
            <a:avLst/>
          </a:prstGeom>
          <a:noFill/>
        </p:spPr>
        <p:txBody>
          <a:bodyPr wrap="none" rtlCol="0">
            <a:spAutoFit/>
          </a:bodyPr>
          <a:lstStyle/>
          <a:p>
            <a:r>
              <a:rPr lang="en-US" sz="2000" b="1" dirty="0">
                <a:solidFill>
                  <a:srgbClr val="0000FF"/>
                </a:solidFill>
              </a:rPr>
              <a:t>Pickup: Cells: (2,2,1), (3,3,2) </a:t>
            </a:r>
            <a:r>
              <a:rPr lang="en-US" sz="2000" dirty="0"/>
              <a:t>(contain 10 blocks initially) </a:t>
            </a:r>
            <a:endParaRPr lang="en-US" sz="2000" b="1" dirty="0">
              <a:solidFill>
                <a:srgbClr val="0000FF"/>
              </a:solidFill>
            </a:endParaRPr>
          </a:p>
          <a:p>
            <a:r>
              <a:rPr lang="en-US" sz="2000" b="1" dirty="0">
                <a:solidFill>
                  <a:srgbClr val="00B050"/>
                </a:solidFill>
              </a:rPr>
              <a:t>Dropoff Cells: (1,1,2), (1,1,3), (3,1,1), (3,2,3) </a:t>
            </a:r>
            <a:r>
              <a:rPr lang="en-US" sz="2000" dirty="0"/>
              <a:t>(capacity 5 blocks)</a:t>
            </a:r>
          </a:p>
          <a:p>
            <a:r>
              <a:rPr lang="en-US" sz="2000" b="1" dirty="0">
                <a:solidFill>
                  <a:srgbClr val="FF0000"/>
                </a:solidFill>
              </a:rPr>
              <a:t>Risky Cells: (2,2,2),(3,2,1) </a:t>
            </a:r>
            <a:r>
              <a:rPr lang="en-US" sz="2000" b="1" dirty="0"/>
              <a:t>(</a:t>
            </a:r>
            <a:r>
              <a:rPr lang="en-US" sz="2000" dirty="0"/>
              <a:t>Return twice negative reward for any action)</a:t>
            </a:r>
          </a:p>
        </p:txBody>
      </p:sp>
      <p:sp>
        <p:nvSpPr>
          <p:cNvPr id="5" name="TextBox 4"/>
          <p:cNvSpPr txBox="1"/>
          <p:nvPr/>
        </p:nvSpPr>
        <p:spPr>
          <a:xfrm>
            <a:off x="1066799" y="2296987"/>
            <a:ext cx="1849671" cy="1631216"/>
          </a:xfrm>
          <a:prstGeom prst="rect">
            <a:avLst/>
          </a:prstGeom>
          <a:noFill/>
        </p:spPr>
        <p:txBody>
          <a:bodyPr wrap="square" rtlCol="0">
            <a:spAutoFit/>
          </a:bodyPr>
          <a:lstStyle/>
          <a:p>
            <a:r>
              <a:rPr lang="en-US" sz="2000" b="1" dirty="0"/>
              <a:t>Goal:</a:t>
            </a:r>
          </a:p>
          <a:p>
            <a:r>
              <a:rPr lang="en-US" sz="2000" dirty="0"/>
              <a:t>Transport all </a:t>
            </a:r>
          </a:p>
          <a:p>
            <a:r>
              <a:rPr lang="en-US" sz="2000" dirty="0"/>
              <a:t>from pickup</a:t>
            </a:r>
          </a:p>
          <a:p>
            <a:r>
              <a:rPr lang="en-US" sz="2000" dirty="0"/>
              <a:t>cells to </a:t>
            </a:r>
          </a:p>
          <a:p>
            <a:r>
              <a:rPr lang="en-US" sz="2000" dirty="0" err="1"/>
              <a:t>dropoff</a:t>
            </a:r>
            <a:r>
              <a:rPr lang="en-US" sz="2000" dirty="0"/>
              <a:t> cells!</a:t>
            </a: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735" y="2735719"/>
            <a:ext cx="243235" cy="161508"/>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86050235"/>
              </p:ext>
            </p:extLst>
          </p:nvPr>
        </p:nvGraphicFramePr>
        <p:xfrm>
          <a:off x="5732581" y="2853580"/>
          <a:ext cx="2511425" cy="1357630"/>
        </p:xfrm>
        <a:graphic>
          <a:graphicData uri="http://schemas.openxmlformats.org/drawingml/2006/table">
            <a:tbl>
              <a:tblPr firstRow="1" firstCol="1" bandRow="1">
                <a:tableStyleId>{5C22544A-7EE6-4342-B048-85BDC9FD1C3A}</a:tableStyleId>
              </a:tblPr>
              <a:tblGrid>
                <a:gridCol w="836930">
                  <a:extLst>
                    <a:ext uri="{9D8B030D-6E8A-4147-A177-3AD203B41FA5}">
                      <a16:colId xmlns:a16="http://schemas.microsoft.com/office/drawing/2014/main" val="1391175074"/>
                    </a:ext>
                  </a:extLst>
                </a:gridCol>
                <a:gridCol w="764540">
                  <a:extLst>
                    <a:ext uri="{9D8B030D-6E8A-4147-A177-3AD203B41FA5}">
                      <a16:colId xmlns:a16="http://schemas.microsoft.com/office/drawing/2014/main" val="2869732775"/>
                    </a:ext>
                  </a:extLst>
                </a:gridCol>
                <a:gridCol w="909955">
                  <a:extLst>
                    <a:ext uri="{9D8B030D-6E8A-4147-A177-3AD203B41FA5}">
                      <a16:colId xmlns:a16="http://schemas.microsoft.com/office/drawing/2014/main" val="3841590886"/>
                    </a:ext>
                  </a:extLst>
                </a:gridCol>
              </a:tblGrid>
              <a:tr h="469900">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(1, 3,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3,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b="1" dirty="0">
                          <a:solidFill>
                            <a:srgbClr val="0000FF"/>
                          </a:solidFill>
                        </a:rPr>
                        <a:t>(3, 3, 2)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77120186"/>
                  </a:ext>
                </a:extLst>
              </a:tr>
              <a:tr h="44386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(1, 2, 2)</a:t>
                      </a: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a:t>
                      </a:r>
                      <a:r>
                        <a:rPr lang="en-US" sz="1100" b="1" dirty="0">
                          <a:solidFill>
                            <a:srgbClr val="FF0000"/>
                          </a:solidFill>
                        </a:rPr>
                        <a:t>(2,2,2) </a:t>
                      </a: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(3, 2,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33946245"/>
                  </a:ext>
                </a:extLst>
              </a:tr>
              <a:tr h="44386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1" dirty="0">
                          <a:solidFill>
                            <a:srgbClr val="00B050"/>
                          </a:solidFill>
                        </a:rPr>
                        <a:t> (1, 1,</a:t>
                      </a:r>
                      <a:r>
                        <a:rPr lang="en-US" sz="1100" b="1" baseline="0" dirty="0">
                          <a:solidFill>
                            <a:srgbClr val="00B050"/>
                          </a:solidFill>
                        </a:rPr>
                        <a:t> 2</a:t>
                      </a:r>
                      <a:r>
                        <a:rPr lang="en-US" sz="1100" b="1" dirty="0">
                          <a:solidFill>
                            <a:srgbClr val="00B050"/>
                          </a:solidFill>
                        </a:rPr>
                        <a:t>) </a:t>
                      </a:r>
                      <a:endParaRPr lang="en-US" sz="1100" b="1" dirty="0">
                        <a:ln w="9525">
                          <a:solidFill>
                            <a:schemeClr val="tx2"/>
                          </a:solidFill>
                        </a:ln>
                        <a:solidFill>
                          <a:srgbClr val="00B050"/>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1,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(3, 1, 2)</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29675360"/>
                  </a:ext>
                </a:extLst>
              </a:tr>
            </a:tbl>
          </a:graphicData>
        </a:graphic>
      </p:graphicFrame>
      <p:graphicFrame>
        <p:nvGraphicFramePr>
          <p:cNvPr id="82" name="Table 81"/>
          <p:cNvGraphicFramePr>
            <a:graphicFrameLocks noGrp="1"/>
          </p:cNvGraphicFramePr>
          <p:nvPr>
            <p:extLst>
              <p:ext uri="{D42A27DB-BD31-4B8C-83A1-F6EECF244321}">
                <p14:modId xmlns:p14="http://schemas.microsoft.com/office/powerpoint/2010/main" val="2267823769"/>
              </p:ext>
            </p:extLst>
          </p:nvPr>
        </p:nvGraphicFramePr>
        <p:xfrm>
          <a:off x="2931801" y="4118773"/>
          <a:ext cx="2511425" cy="1357630"/>
        </p:xfrm>
        <a:graphic>
          <a:graphicData uri="http://schemas.openxmlformats.org/drawingml/2006/table">
            <a:tbl>
              <a:tblPr firstRow="1" firstCol="1" bandRow="1">
                <a:tableStyleId>{5C22544A-7EE6-4342-B048-85BDC9FD1C3A}</a:tableStyleId>
              </a:tblPr>
              <a:tblGrid>
                <a:gridCol w="836930">
                  <a:extLst>
                    <a:ext uri="{9D8B030D-6E8A-4147-A177-3AD203B41FA5}">
                      <a16:colId xmlns:a16="http://schemas.microsoft.com/office/drawing/2014/main" val="1391175074"/>
                    </a:ext>
                  </a:extLst>
                </a:gridCol>
                <a:gridCol w="764540">
                  <a:extLst>
                    <a:ext uri="{9D8B030D-6E8A-4147-A177-3AD203B41FA5}">
                      <a16:colId xmlns:a16="http://schemas.microsoft.com/office/drawing/2014/main" val="2869732775"/>
                    </a:ext>
                  </a:extLst>
                </a:gridCol>
                <a:gridCol w="909955">
                  <a:extLst>
                    <a:ext uri="{9D8B030D-6E8A-4147-A177-3AD203B41FA5}">
                      <a16:colId xmlns:a16="http://schemas.microsoft.com/office/drawing/2014/main" val="3841590886"/>
                    </a:ext>
                  </a:extLst>
                </a:gridCol>
              </a:tblGrid>
              <a:tr h="469900">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(1, 3, 1)</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3, 1)</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(3, 3, 1)</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77120186"/>
                  </a:ext>
                </a:extLst>
              </a:tr>
              <a:tr h="44386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(1, 2, 1)</a:t>
                      </a: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1" dirty="0">
                          <a:solidFill>
                            <a:srgbClr val="0000FF"/>
                          </a:solidFill>
                        </a:rPr>
                        <a:t> (2, 2, 1)</a:t>
                      </a: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a:t>
                      </a:r>
                      <a:r>
                        <a:rPr lang="en-US" sz="1100" b="1" dirty="0">
                          <a:solidFill>
                            <a:srgbClr val="FF0000"/>
                          </a:solidFill>
                        </a:rPr>
                        <a:t>(3,2,1)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33946245"/>
                  </a:ext>
                </a:extLst>
              </a:tr>
              <a:tr h="443865">
                <a:tc>
                  <a:txBody>
                    <a:bodyPr/>
                    <a:lstStyle/>
                    <a:p>
                      <a:pPr marL="0" marR="0">
                        <a:lnSpc>
                          <a:spcPct val="107000"/>
                        </a:lnSpc>
                        <a:spcBef>
                          <a:spcPts val="0"/>
                        </a:spcBef>
                        <a:spcAft>
                          <a:spcPts val="0"/>
                        </a:spcAft>
                      </a:pPr>
                      <a:r>
                        <a:rPr lang="en-US" sz="1100" dirty="0">
                          <a:ln w="9525">
                            <a:solidFill>
                              <a:schemeClr val="tx2"/>
                            </a:solidFill>
                          </a:ln>
                          <a:solidFill>
                            <a:schemeClr val="tx1"/>
                          </a:solidFill>
                          <a:effectLst/>
                        </a:rPr>
                        <a:t> (1, 1, 1)</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1, 1)</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1" dirty="0">
                          <a:solidFill>
                            <a:srgbClr val="00B050"/>
                          </a:solidFill>
                        </a:rPr>
                        <a:t> (3, 1,</a:t>
                      </a:r>
                      <a:r>
                        <a:rPr lang="en-US" sz="1100" b="1" baseline="0" dirty="0">
                          <a:solidFill>
                            <a:srgbClr val="00B050"/>
                          </a:solidFill>
                        </a:rPr>
                        <a:t> 1</a:t>
                      </a:r>
                      <a:r>
                        <a:rPr lang="en-US" sz="1100" b="1" dirty="0">
                          <a:solidFill>
                            <a:srgbClr val="00B050"/>
                          </a:solidFill>
                        </a:rPr>
                        <a:t>) </a:t>
                      </a:r>
                      <a:endParaRPr lang="en-US" sz="1100" b="1" dirty="0">
                        <a:ln w="9525">
                          <a:solidFill>
                            <a:schemeClr val="tx2"/>
                          </a:solidFill>
                        </a:ln>
                        <a:solidFill>
                          <a:srgbClr val="00B050"/>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29675360"/>
                  </a:ext>
                </a:extLst>
              </a:tr>
            </a:tbl>
          </a:graphicData>
        </a:graphic>
      </p:graphicFrame>
      <p:graphicFrame>
        <p:nvGraphicFramePr>
          <p:cNvPr id="83" name="Table 82"/>
          <p:cNvGraphicFramePr>
            <a:graphicFrameLocks noGrp="1"/>
          </p:cNvGraphicFramePr>
          <p:nvPr>
            <p:extLst>
              <p:ext uri="{D42A27DB-BD31-4B8C-83A1-F6EECF244321}">
                <p14:modId xmlns:p14="http://schemas.microsoft.com/office/powerpoint/2010/main" val="997401168"/>
              </p:ext>
            </p:extLst>
          </p:nvPr>
        </p:nvGraphicFramePr>
        <p:xfrm>
          <a:off x="2667000" y="1637019"/>
          <a:ext cx="2822346" cy="1384311"/>
        </p:xfrm>
        <a:graphic>
          <a:graphicData uri="http://schemas.openxmlformats.org/drawingml/2006/table">
            <a:tbl>
              <a:tblPr firstRow="1" firstCol="1" bandRow="1">
                <a:tableStyleId>{5C22544A-7EE6-4342-B048-85BDC9FD1C3A}</a:tableStyleId>
              </a:tblPr>
              <a:tblGrid>
                <a:gridCol w="1147851">
                  <a:extLst>
                    <a:ext uri="{9D8B030D-6E8A-4147-A177-3AD203B41FA5}">
                      <a16:colId xmlns:a16="http://schemas.microsoft.com/office/drawing/2014/main" val="1391175074"/>
                    </a:ext>
                  </a:extLst>
                </a:gridCol>
                <a:gridCol w="764540">
                  <a:extLst>
                    <a:ext uri="{9D8B030D-6E8A-4147-A177-3AD203B41FA5}">
                      <a16:colId xmlns:a16="http://schemas.microsoft.com/office/drawing/2014/main" val="2869732775"/>
                    </a:ext>
                  </a:extLst>
                </a:gridCol>
                <a:gridCol w="909955">
                  <a:extLst>
                    <a:ext uri="{9D8B030D-6E8A-4147-A177-3AD203B41FA5}">
                      <a16:colId xmlns:a16="http://schemas.microsoft.com/office/drawing/2014/main" val="3841590886"/>
                    </a:ext>
                  </a:extLst>
                </a:gridCol>
              </a:tblGrid>
              <a:tr h="496581">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1" dirty="0">
                          <a:solidFill>
                            <a:schemeClr val="tx1"/>
                          </a:solidFill>
                        </a:rPr>
                        <a:t> (1, 3,</a:t>
                      </a:r>
                      <a:r>
                        <a:rPr lang="en-US" sz="1100" b="1" baseline="0" dirty="0">
                          <a:solidFill>
                            <a:schemeClr val="tx1"/>
                          </a:solidFill>
                        </a:rPr>
                        <a:t> 3</a:t>
                      </a:r>
                      <a:r>
                        <a:rPr lang="en-US" sz="1100" b="1" dirty="0">
                          <a:solidFill>
                            <a:schemeClr val="tx1"/>
                          </a:solidFill>
                        </a:rPr>
                        <a:t>) </a:t>
                      </a:r>
                      <a:endParaRPr lang="en-US" sz="1100" b="1"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3, 3)</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(3, 3, 3)</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177120186"/>
                  </a:ext>
                </a:extLst>
              </a:tr>
              <a:tr h="44386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(1, 2, 3)</a:t>
                      </a: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(2, 2, 3)</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a:t>
                      </a:r>
                      <a:r>
                        <a:rPr lang="en-US" sz="1100" b="1" dirty="0">
                          <a:solidFill>
                            <a:srgbClr val="00B050"/>
                          </a:solidFill>
                        </a:rPr>
                        <a:t> (3, 2,</a:t>
                      </a:r>
                      <a:r>
                        <a:rPr lang="en-US" sz="1100" b="1" baseline="0" dirty="0">
                          <a:solidFill>
                            <a:srgbClr val="00B050"/>
                          </a:solidFill>
                        </a:rPr>
                        <a:t> 3</a:t>
                      </a:r>
                      <a:r>
                        <a:rPr lang="en-US" sz="1100" b="1" dirty="0">
                          <a:solidFill>
                            <a:srgbClr val="00B050"/>
                          </a:solidFill>
                        </a:rPr>
                        <a:t>) </a:t>
                      </a:r>
                      <a:endParaRPr lang="en-US" sz="1100" b="1" dirty="0">
                        <a:ln w="9525">
                          <a:solidFill>
                            <a:schemeClr val="tx2"/>
                          </a:solidFill>
                        </a:ln>
                        <a:solidFill>
                          <a:srgbClr val="00B050"/>
                        </a:solidFill>
                        <a:effectLst/>
                        <a:latin typeface="Calibri" panose="020F0502020204030204" pitchFamily="34" charset="0"/>
                        <a:ea typeface="Calibri" panose="020F0502020204030204" pitchFamily="34" charset="0"/>
                        <a:cs typeface="Vrinda" panose="020B0502040204020203" pitchFamily="34" charset="0"/>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33946245"/>
                  </a:ext>
                </a:extLst>
              </a:tr>
              <a:tr h="44386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ln w="9525">
                            <a:solidFill>
                              <a:schemeClr val="tx2"/>
                            </a:solidFill>
                          </a:ln>
                          <a:solidFill>
                            <a:schemeClr val="tx1"/>
                          </a:solidFill>
                          <a:effectLst/>
                        </a:rPr>
                        <a:t> </a:t>
                      </a:r>
                      <a:r>
                        <a:rPr lang="en-US" sz="1100" b="1" dirty="0">
                          <a:solidFill>
                            <a:srgbClr val="00B050"/>
                          </a:solidFill>
                        </a:rPr>
                        <a:t> (1 , 1, 3)</a:t>
                      </a:r>
                      <a:endParaRPr lang="en-US" sz="1100" b="1" dirty="0">
                        <a:ln w="9525">
                          <a:solidFill>
                            <a:schemeClr val="tx2"/>
                          </a:solidFill>
                        </a:ln>
                        <a:solidFill>
                          <a:srgbClr val="00B050"/>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(2, 1, 3)</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100" dirty="0">
                          <a:ln w="9525">
                            <a:solidFill>
                              <a:schemeClr val="tx2"/>
                            </a:solidFill>
                          </a:ln>
                          <a:solidFill>
                            <a:schemeClr val="tx1"/>
                          </a:solidFill>
                          <a:effectLst/>
                        </a:rPr>
                        <a:t> (3, 1, 3)</a:t>
                      </a:r>
                      <a:endParaRPr lang="en-US" sz="1100" dirty="0">
                        <a:ln w="9525">
                          <a:solidFill>
                            <a:schemeClr val="tx2"/>
                          </a:solidFill>
                        </a:ln>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29675360"/>
                  </a:ext>
                </a:extLst>
              </a:tr>
            </a:tbl>
          </a:graphicData>
        </a:graphic>
      </p:graphicFrame>
      <p:pic>
        <p:nvPicPr>
          <p:cNvPr id="85" name="Picture 8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400" y="3077601"/>
            <a:ext cx="243235" cy="179818"/>
          </a:xfrm>
          <a:prstGeom prst="rect">
            <a:avLst/>
          </a:prstGeom>
        </p:spPr>
      </p:pic>
      <p:pic>
        <p:nvPicPr>
          <p:cNvPr id="86" name="Picture 8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085" y="3057620"/>
            <a:ext cx="243235" cy="161508"/>
          </a:xfrm>
          <a:prstGeom prst="rect">
            <a:avLst/>
          </a:prstGeom>
        </p:spPr>
      </p:pic>
      <p:pic>
        <p:nvPicPr>
          <p:cNvPr id="88" name="Picture 8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5879" y="3103535"/>
            <a:ext cx="243235" cy="161508"/>
          </a:xfrm>
          <a:prstGeom prst="rect">
            <a:avLst/>
          </a:prstGeom>
        </p:spPr>
      </p:pic>
      <p:pic>
        <p:nvPicPr>
          <p:cNvPr id="92" name="Picture 9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2538" y="4786327"/>
            <a:ext cx="243235" cy="161508"/>
          </a:xfrm>
          <a:prstGeom prst="rect">
            <a:avLst/>
          </a:prstGeom>
        </p:spPr>
      </p:pic>
      <p:pic>
        <p:nvPicPr>
          <p:cNvPr id="93" name="Picture 9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6243" y="4775857"/>
            <a:ext cx="243235" cy="161508"/>
          </a:xfrm>
          <a:prstGeom prst="rect">
            <a:avLst/>
          </a:prstGeom>
        </p:spPr>
      </p:pic>
      <p:pic>
        <p:nvPicPr>
          <p:cNvPr id="94" name="Picture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9948" y="4797588"/>
            <a:ext cx="243235" cy="161508"/>
          </a:xfrm>
          <a:prstGeom prst="rect">
            <a:avLst/>
          </a:prstGeom>
        </p:spPr>
      </p:pic>
      <p:sp>
        <p:nvSpPr>
          <p:cNvPr id="2" name="TextBox 1">
            <a:extLst>
              <a:ext uri="{FF2B5EF4-FFF2-40B4-BE49-F238E27FC236}">
                <a16:creationId xmlns:a16="http://schemas.microsoft.com/office/drawing/2014/main" id="{1A62FB55-618C-FE35-97D9-4DCB9E4032E2}"/>
              </a:ext>
            </a:extLst>
          </p:cNvPr>
          <p:cNvSpPr txBox="1"/>
          <p:nvPr/>
        </p:nvSpPr>
        <p:spPr>
          <a:xfrm>
            <a:off x="3443097" y="5042559"/>
            <a:ext cx="372218" cy="461665"/>
          </a:xfrm>
          <a:prstGeom prst="rect">
            <a:avLst/>
          </a:prstGeom>
          <a:noFill/>
        </p:spPr>
        <p:txBody>
          <a:bodyPr wrap="none" rtlCol="0">
            <a:spAutoFit/>
          </a:bodyPr>
          <a:lstStyle/>
          <a:p>
            <a:r>
              <a:rPr lang="en-US" b="1" dirty="0">
                <a:solidFill>
                  <a:srgbClr val="0000FF"/>
                </a:solidFill>
              </a:rPr>
              <a:t>F</a:t>
            </a:r>
          </a:p>
        </p:txBody>
      </p:sp>
      <p:sp>
        <p:nvSpPr>
          <p:cNvPr id="3" name="TextBox 2">
            <a:extLst>
              <a:ext uri="{FF2B5EF4-FFF2-40B4-BE49-F238E27FC236}">
                <a16:creationId xmlns:a16="http://schemas.microsoft.com/office/drawing/2014/main" id="{74CD98CB-A64D-D213-ECC1-D1A583C6E9E4}"/>
              </a:ext>
            </a:extLst>
          </p:cNvPr>
          <p:cNvSpPr txBox="1"/>
          <p:nvPr/>
        </p:nvSpPr>
        <p:spPr>
          <a:xfrm>
            <a:off x="5014536" y="2144028"/>
            <a:ext cx="474810" cy="461665"/>
          </a:xfrm>
          <a:prstGeom prst="rect">
            <a:avLst/>
          </a:prstGeom>
          <a:noFill/>
        </p:spPr>
        <p:txBody>
          <a:bodyPr wrap="none" rtlCol="0">
            <a:spAutoFit/>
          </a:bodyPr>
          <a:lstStyle/>
          <a:p>
            <a:r>
              <a:rPr lang="en-US" b="1" dirty="0">
                <a:solidFill>
                  <a:srgbClr val="0000FF"/>
                </a:solidFill>
              </a:rPr>
              <a:t>M</a:t>
            </a:r>
          </a:p>
        </p:txBody>
      </p:sp>
    </p:spTree>
    <p:extLst>
      <p:ext uri="{BB962C8B-B14F-4D97-AF65-F5344CB8AC3E}">
        <p14:creationId xmlns:p14="http://schemas.microsoft.com/office/powerpoint/2010/main" val="2431180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7814" y="914400"/>
            <a:ext cx="7950200" cy="511175"/>
          </a:xfrm>
        </p:spPr>
        <p:txBody>
          <a:bodyPr/>
          <a:lstStyle/>
          <a:p>
            <a:pPr eaLnBrk="1" hangingPunct="1"/>
            <a:r>
              <a:rPr lang="en-US" dirty="0"/>
              <a:t>TD-Q-Learning for the PD-World</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914400" y="1600200"/>
            <a:ext cx="795020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 in state s, denoted by Q(</a:t>
            </a:r>
            <a:r>
              <a:rPr lang="en-US" sz="2900" dirty="0" err="1"/>
              <a:t>a,s</a:t>
            </a:r>
            <a:r>
              <a:rPr lang="en-US" sz="2900" dirty="0"/>
              <a:t>); the following update formula is used every time an agent reaches state s’ from s using actions a:  </a:t>
            </a:r>
          </a:p>
          <a:p>
            <a:pPr eaLnBrk="1" hangingPunct="1"/>
            <a:r>
              <a:rPr lang="en-US" sz="2900" dirty="0"/>
              <a:t>Q(</a:t>
            </a:r>
            <a:r>
              <a:rPr lang="en-US" sz="2900" dirty="0" err="1"/>
              <a:t>a,s</a:t>
            </a:r>
            <a:r>
              <a:rPr lang="en-US" sz="2900" dirty="0"/>
              <a:t>) </a:t>
            </a:r>
            <a:r>
              <a:rPr lang="en-US" sz="2900" dirty="0">
                <a:sym typeface="Wingdings" pitchFamily="2" charset="2"/>
              </a:rPr>
              <a:t> (1-</a:t>
            </a:r>
            <a:r>
              <a:rPr lang="en-US" sz="2900" dirty="0">
                <a:sym typeface="Symbol"/>
              </a:rPr>
              <a:t>)</a:t>
            </a:r>
            <a:r>
              <a:rPr lang="en-US" sz="2900" dirty="0">
                <a:latin typeface="Symbol" panose="05050102010706020507" pitchFamily="18" charset="2"/>
                <a:sym typeface="Symbol"/>
              </a:rPr>
              <a:t>*</a:t>
            </a:r>
            <a:r>
              <a:rPr lang="en-US" sz="2900" dirty="0"/>
              <a:t>Q(</a:t>
            </a:r>
            <a:r>
              <a:rPr lang="en-US" sz="2900" dirty="0" err="1"/>
              <a:t>a,s</a:t>
            </a:r>
            <a:r>
              <a:rPr lang="en-US" sz="2900" dirty="0"/>
              <a:t>) + </a:t>
            </a:r>
          </a:p>
          <a:p>
            <a:pPr eaLnBrk="1" hangingPunct="1"/>
            <a:r>
              <a:rPr lang="en-US" sz="2900" dirty="0">
                <a:latin typeface="Trebuchet MS" pitchFamily="34" charset="0"/>
              </a:rPr>
              <a:t> </a:t>
            </a:r>
            <a:r>
              <a:rPr lang="en-US" sz="2900" dirty="0">
                <a:sym typeface="Symbol"/>
              </a:rPr>
              <a:t></a:t>
            </a:r>
            <a:r>
              <a:rPr lang="en-US" sz="2900" dirty="0">
                <a:latin typeface="Symbol" panose="05050102010706020507" pitchFamily="18" charset="2"/>
                <a:sym typeface="Symbol"/>
              </a:rPr>
              <a:t>*[</a:t>
            </a:r>
            <a:r>
              <a:rPr lang="en-US" sz="2900" dirty="0">
                <a:latin typeface="Trebuchet MS" pitchFamily="34" charset="0"/>
              </a:rPr>
              <a:t>R(s’,</a:t>
            </a:r>
            <a:r>
              <a:rPr lang="en-US" sz="2900" dirty="0" err="1">
                <a:latin typeface="Trebuchet MS" pitchFamily="34" charset="0"/>
              </a:rPr>
              <a:t>a,s</a:t>
            </a:r>
            <a:r>
              <a:rPr lang="en-US" sz="2900" dirty="0">
                <a:latin typeface="Trebuchet MS" pitchFamily="34" charset="0"/>
              </a:rPr>
              <a:t>)</a:t>
            </a:r>
            <a:r>
              <a:rPr lang="en-US" sz="2900" dirty="0"/>
              <a:t>+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a:t>’)]</a:t>
            </a:r>
          </a:p>
          <a:p>
            <a:pPr eaLnBrk="1" hangingPunct="1"/>
            <a:endParaRPr lang="en-US" sz="2900" dirty="0"/>
          </a:p>
        </p:txBody>
      </p:sp>
      <p:sp>
        <p:nvSpPr>
          <p:cNvPr id="18438" name="Text Box 6"/>
          <p:cNvSpPr txBox="1">
            <a:spLocks noChangeArrowheads="1"/>
          </p:cNvSpPr>
          <p:nvPr/>
        </p:nvSpPr>
        <p:spPr bwMode="auto">
          <a:xfrm>
            <a:off x="914400" y="4267200"/>
            <a:ext cx="82296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3200" dirty="0">
                <a:sym typeface="Symbol"/>
              </a:rPr>
              <a:t> </a:t>
            </a:r>
            <a:r>
              <a:rPr lang="en-US" sz="2000" dirty="0">
                <a:sym typeface="Symbol"/>
              </a:rPr>
              <a:t></a:t>
            </a:r>
            <a:r>
              <a:rPr lang="en-US" sz="2000" dirty="0"/>
              <a:t> is the learning rate; </a:t>
            </a:r>
            <a:r>
              <a:rPr lang="en-US" sz="2000" dirty="0">
                <a:latin typeface="Symbol" pitchFamily="18" charset="2"/>
              </a:rPr>
              <a:t>g</a:t>
            </a:r>
            <a:r>
              <a:rPr lang="en-US" sz="2000" dirty="0"/>
              <a:t> is the discount factor</a:t>
            </a:r>
          </a:p>
          <a:p>
            <a:pPr eaLnBrk="1" hangingPunct="1">
              <a:buFontTx/>
              <a:buChar char="•"/>
            </a:pPr>
            <a:r>
              <a:rPr lang="en-US" sz="2000" dirty="0"/>
              <a:t> a’ has to be an applicable operator in s’; e.g. pickup and drop-off are not applicable in a pickup/</a:t>
            </a:r>
            <a:r>
              <a:rPr lang="en-US" sz="2000" dirty="0" err="1"/>
              <a:t>dropoff</a:t>
            </a:r>
            <a:r>
              <a:rPr lang="en-US" sz="2000" dirty="0"/>
              <a:t> states if empty/full! </a:t>
            </a:r>
            <a:r>
              <a:rPr lang="en-US" sz="2000" dirty="0">
                <a:solidFill>
                  <a:srgbClr val="FF0000"/>
                </a:solidFill>
              </a:rPr>
              <a:t>The q-values of non-applicable operators are therefore </a:t>
            </a:r>
            <a:r>
              <a:rPr lang="en-US" sz="2000">
                <a:solidFill>
                  <a:srgbClr val="FF0000"/>
                </a:solidFill>
              </a:rPr>
              <a:t>not considered! </a:t>
            </a:r>
            <a:endParaRPr lang="en-US" sz="2000" dirty="0">
              <a:solidFill>
                <a:srgbClr val="FF0000"/>
              </a:solidFill>
            </a:endParaRPr>
          </a:p>
          <a:p>
            <a:pPr eaLnBrk="1" hangingPunct="1">
              <a:buFontTx/>
              <a:buChar char="•"/>
            </a:pPr>
            <a:r>
              <a:rPr lang="en-US" sz="2000" dirty="0"/>
              <a:t> R(</a:t>
            </a:r>
            <a:r>
              <a:rPr lang="en-US" sz="2000" dirty="0" err="1"/>
              <a:t>s’,a</a:t>
            </a:r>
            <a:r>
              <a:rPr lang="en-US" sz="2000" dirty="0"/>
              <a:t> ,s) is the reward of reaching s’ from s</a:t>
            </a:r>
          </a:p>
          <a:p>
            <a:pPr eaLnBrk="1" hangingPunct="1"/>
            <a:r>
              <a:rPr lang="en-US" sz="2000" dirty="0"/>
              <a:t>   by applying a; e.g. -1 if moving, +13 if picking        </a:t>
            </a:r>
          </a:p>
          <a:p>
            <a:pPr eaLnBrk="1" hangingPunct="1"/>
            <a:r>
              <a:rPr lang="en-US" sz="2000" dirty="0"/>
              <a:t>   up or dropping blocks for the PD-World.  </a:t>
            </a:r>
          </a:p>
        </p:txBody>
      </p:sp>
      <p:sp>
        <p:nvSpPr>
          <p:cNvPr id="2" name="TextBox 1"/>
          <p:cNvSpPr txBox="1"/>
          <p:nvPr/>
        </p:nvSpPr>
        <p:spPr>
          <a:xfrm>
            <a:off x="1268540" y="302567"/>
            <a:ext cx="6336030" cy="461665"/>
          </a:xfrm>
          <a:prstGeom prst="rect">
            <a:avLst/>
          </a:prstGeom>
          <a:noFill/>
        </p:spPr>
        <p:txBody>
          <a:bodyPr wrap="none" rtlCol="0">
            <a:spAutoFit/>
          </a:bodyPr>
          <a:lstStyle/>
          <a:p>
            <a:r>
              <a:rPr lang="en-US" dirty="0"/>
              <a:t>Remark: This is the QL approach you </a:t>
            </a:r>
            <a:r>
              <a:rPr lang="en-US" b="1" dirty="0">
                <a:solidFill>
                  <a:srgbClr val="FF0000"/>
                </a:solidFill>
              </a:rPr>
              <a:t>must </a:t>
            </a:r>
            <a:r>
              <a:rPr lang="en-US" dirty="0"/>
              <a:t>use!!!</a:t>
            </a:r>
          </a:p>
        </p:txBody>
      </p:sp>
    </p:spTree>
    <p:extLst>
      <p:ext uri="{BB962C8B-B14F-4D97-AF65-F5344CB8AC3E}">
        <p14:creationId xmlns:p14="http://schemas.microsoft.com/office/powerpoint/2010/main" val="2754934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SARSA selects, using the policy </a:t>
            </a:r>
            <a:r>
              <a:rPr lang="en-US" sz="2900" dirty="0">
                <a:sym typeface="Symbol"/>
              </a:rPr>
              <a:t>, the action a’ to be applied to s’ and then updates Q-values as follows: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a:latin typeface="Trebuchet MS" pitchFamily="34" charset="0"/>
              </a:rPr>
              <a:t>γ</a:t>
            </a:r>
            <a:r>
              <a:rPr lang="en-US" sz="2900" dirty="0"/>
              <a:t>*Q(</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latin typeface="Trebuchet MS" pitchFamily="34" charset="0"/>
              </a:rPr>
              <a:t>SARSA vs. Q-Learning</a:t>
            </a:r>
            <a:endParaRPr lang="en-US" sz="3200" dirty="0"/>
          </a:p>
          <a:p>
            <a:pPr eaLnBrk="1" hangingPunct="1">
              <a:buFontTx/>
              <a:buChar char="•"/>
            </a:pPr>
            <a:r>
              <a:rPr lang="en-US" sz="3200" dirty="0"/>
              <a:t> </a:t>
            </a:r>
            <a:r>
              <a:rPr lang="en-US" sz="1900" dirty="0"/>
              <a:t>SARSA uses the actually taken action for the update and is therefore more realistic as it uses the employed policy; however, it has problems with convergence.</a:t>
            </a:r>
          </a:p>
          <a:p>
            <a:pPr eaLnBrk="1" hangingPunct="1">
              <a:buFontTx/>
              <a:buChar char="•"/>
            </a:pPr>
            <a:r>
              <a:rPr lang="en-US" sz="1900" dirty="0"/>
              <a:t> Q-Learning is an off-policy learning algorithm and geared towards the optimal behavior although this might not be realistic to accomplish in practice, as in most applications policies are needed that allow for some exploration. </a:t>
            </a:r>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3947320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p:spPr>
        <p:txBody>
          <a:bodyPr/>
          <a:lstStyle/>
          <a:p>
            <a:r>
              <a:rPr lang="en-US" dirty="0"/>
              <a:t>4368 Group Project in a Nutshell</a:t>
            </a:r>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a:solidFill>
                  <a:srgbClr val="FF0000"/>
                </a:solidFill>
              </a:rPr>
              <a:t>RL-System</a:t>
            </a:r>
            <a:endParaRPr kumimoji="0" lang="en-US" sz="4000" b="1" i="0" u="none" strike="noStrike" cap="none" normalizeH="0" dirty="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RL-System</a:t>
            </a:r>
            <a:r>
              <a:rPr kumimoji="0" lang="en-US" sz="3200" b="0" i="0" u="none" strike="noStrike" cap="none" normalizeH="0" dirty="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a:solidFill>
                  <a:srgbClr val="0000FF"/>
                </a:solidFill>
              </a:rPr>
              <a:t>Policy</a:t>
            </a: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a:t>Learning</a:t>
            </a:r>
          </a:p>
          <a:p>
            <a:pPr algn="ctr"/>
            <a:r>
              <a:rPr lang="en-US" sz="2800" b="1" dirty="0"/>
              <a:t>Rate </a:t>
            </a:r>
            <a:r>
              <a:rPr lang="en-US" sz="2800" b="1" dirty="0">
                <a:sym typeface="Symbol"/>
              </a:rPr>
              <a:t></a:t>
            </a:r>
            <a:r>
              <a:rPr lang="en-US" sz="2800" b="1" dirty="0"/>
              <a:t> </a:t>
            </a:r>
          </a:p>
        </p:txBody>
      </p:sp>
      <p:sp>
        <p:nvSpPr>
          <p:cNvPr id="14" name="TextBox 13"/>
          <p:cNvSpPr txBox="1"/>
          <p:nvPr/>
        </p:nvSpPr>
        <p:spPr>
          <a:xfrm>
            <a:off x="2133600" y="2598264"/>
            <a:ext cx="1582486" cy="954107"/>
          </a:xfrm>
          <a:prstGeom prst="rect">
            <a:avLst/>
          </a:prstGeom>
          <a:noFill/>
        </p:spPr>
        <p:txBody>
          <a:bodyPr wrap="none" rtlCol="0">
            <a:spAutoFit/>
          </a:bodyPr>
          <a:lstStyle/>
          <a:p>
            <a:pPr algn="ctr"/>
            <a:r>
              <a:rPr lang="en-US" sz="2800" b="1" dirty="0"/>
              <a:t>RL-State</a:t>
            </a:r>
          </a:p>
          <a:p>
            <a:pPr algn="ctr"/>
            <a:r>
              <a:rPr lang="en-US" sz="2800" b="1" dirty="0"/>
              <a:t>Space</a:t>
            </a:r>
          </a:p>
        </p:txBody>
      </p:sp>
      <p:sp>
        <p:nvSpPr>
          <p:cNvPr id="15" name="Rectangle 14"/>
          <p:cNvSpPr/>
          <p:nvPr/>
        </p:nvSpPr>
        <p:spPr>
          <a:xfrm>
            <a:off x="-60733" y="3738013"/>
            <a:ext cx="4572000" cy="523220"/>
          </a:xfrm>
          <a:prstGeom prst="rect">
            <a:avLst/>
          </a:prstGeom>
        </p:spPr>
        <p:txBody>
          <a:bodyPr>
            <a:spAutoFit/>
          </a:bodyPr>
          <a:lstStyle/>
          <a:p>
            <a:pPr algn="ctr"/>
            <a:r>
              <a:rPr lang="en-US" sz="2800" b="1" dirty="0">
                <a:solidFill>
                  <a:srgbClr val="0000FF"/>
                </a:solidFill>
              </a:rPr>
              <a:t>Adapting to Change</a:t>
            </a:r>
          </a:p>
        </p:txBody>
      </p:sp>
      <p:sp>
        <p:nvSpPr>
          <p:cNvPr id="16" name="Rectangle 15"/>
          <p:cNvSpPr/>
          <p:nvPr/>
        </p:nvSpPr>
        <p:spPr>
          <a:xfrm>
            <a:off x="4793122" y="3762226"/>
            <a:ext cx="2996165" cy="954107"/>
          </a:xfrm>
          <a:prstGeom prst="rect">
            <a:avLst/>
          </a:prstGeom>
        </p:spPr>
        <p:txBody>
          <a:bodyPr wrap="square">
            <a:spAutoFit/>
          </a:bodyPr>
          <a:lstStyle/>
          <a:p>
            <a:pPr algn="ctr"/>
            <a:r>
              <a:rPr lang="en-US" sz="2800" b="1" dirty="0">
                <a:solidFill>
                  <a:srgbClr val="0000FF"/>
                </a:solidFill>
              </a:rPr>
              <a:t>Utility</a:t>
            </a:r>
          </a:p>
          <a:p>
            <a:pPr algn="ctr"/>
            <a:r>
              <a:rPr lang="en-US" sz="2800" b="1" dirty="0">
                <a:solidFill>
                  <a:srgbClr val="0000FF"/>
                </a:solidFill>
              </a:rPr>
              <a:t>Update</a:t>
            </a: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cxnSp>
        <p:nvCxnSpPr>
          <p:cNvPr id="24" name="Straight Connector 23"/>
          <p:cNvCxnSpPr>
            <a:cxnSpLocks/>
            <a:endCxn id="25" idx="1"/>
          </p:cNvCxnSpPr>
          <p:nvPr/>
        </p:nvCxnSpPr>
        <p:spPr bwMode="auto">
          <a:xfrm flipV="1">
            <a:off x="6679172" y="4312008"/>
            <a:ext cx="349370" cy="16635"/>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a:t>Q-Learning/SARSA</a:t>
            </a:r>
          </a:p>
        </p:txBody>
      </p:sp>
      <p:cxnSp>
        <p:nvCxnSpPr>
          <p:cNvPr id="26" name="Straight Connector 25"/>
          <p:cNvCxnSpPr>
            <a:cxnSpLocks/>
          </p:cNvCxnSpPr>
          <p:nvPr/>
        </p:nvCxnSpPr>
        <p:spPr bwMode="auto">
          <a:xfrm flipV="1">
            <a:off x="1600200" y="5080584"/>
            <a:ext cx="3125152" cy="282215"/>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a:t>What design </a:t>
            </a:r>
          </a:p>
          <a:p>
            <a:r>
              <a:rPr lang="en-US" sz="1600" dirty="0"/>
              <a:t>leads to the</a:t>
            </a:r>
          </a:p>
          <a:p>
            <a:r>
              <a:rPr lang="en-US" sz="1600" dirty="0"/>
              <a:t>best performance?</a:t>
            </a:r>
          </a:p>
        </p:txBody>
      </p:sp>
    </p:spTree>
    <p:extLst>
      <p:ext uri="{BB962C8B-B14F-4D97-AF65-F5344CB8AC3E}">
        <p14:creationId xmlns:p14="http://schemas.microsoft.com/office/powerpoint/2010/main" val="210020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sz="3200" dirty="0"/>
              <a:t>Suggested Implementation Steps</a:t>
            </a:r>
          </a:p>
        </p:txBody>
      </p:sp>
      <p:sp>
        <p:nvSpPr>
          <p:cNvPr id="7" name="TextBox 6"/>
          <p:cNvSpPr txBox="1"/>
          <p:nvPr/>
        </p:nvSpPr>
        <p:spPr>
          <a:xfrm>
            <a:off x="838200" y="1676400"/>
            <a:ext cx="7898624" cy="5078313"/>
          </a:xfrm>
          <a:prstGeom prst="rect">
            <a:avLst/>
          </a:prstGeom>
          <a:noFill/>
        </p:spPr>
        <p:txBody>
          <a:bodyPr wrap="square" rtlCol="0">
            <a:spAutoFit/>
          </a:bodyPr>
          <a:lstStyle/>
          <a:p>
            <a:pPr marL="342900" indent="-342900">
              <a:buFont typeface="Arial" panose="020B0604020202020204" pitchFamily="34" charset="0"/>
              <a:buChar char="•"/>
            </a:pPr>
            <a:r>
              <a:rPr lang="en-US" sz="1900" dirty="0"/>
              <a:t>Write a function </a:t>
            </a:r>
            <a:r>
              <a:rPr lang="en-US" sz="1900" b="1" dirty="0" err="1"/>
              <a:t>aplop</a:t>
            </a:r>
            <a:r>
              <a:rPr lang="en-US" sz="1900" b="1" dirty="0"/>
              <a:t>:</a:t>
            </a:r>
            <a:r>
              <a:rPr lang="en-US" sz="1900" dirty="0"/>
              <a:t> (x, y, z, x’, y’, z’, </a:t>
            </a:r>
            <a:r>
              <a:rPr lang="en-US" sz="1900" dirty="0" err="1"/>
              <a:t>i</a:t>
            </a:r>
            <a:r>
              <a:rPr lang="en-US" sz="1900" dirty="0"/>
              <a:t>, </a:t>
            </a:r>
            <a:r>
              <a:rPr lang="en-US" sz="1900" dirty="0" err="1"/>
              <a:t>i</a:t>
            </a:r>
            <a:r>
              <a:rPr lang="en-US" sz="1900" dirty="0"/>
              <a:t>’, a, b, c, d, e, f)</a:t>
            </a:r>
            <a:r>
              <a:rPr lang="en-US" sz="1900" dirty="0">
                <a:sym typeface="Symbol"/>
              </a:rPr>
              <a:t>  {</a:t>
            </a:r>
            <a:r>
              <a:rPr lang="en-US" sz="1900" dirty="0" err="1">
                <a:sym typeface="Symbol"/>
              </a:rPr>
              <a:t>m,f</a:t>
            </a:r>
            <a:r>
              <a:rPr lang="en-US" sz="1900" dirty="0">
                <a:sym typeface="Symbol"/>
              </a:rPr>
              <a:t>}</a:t>
            </a:r>
            <a:r>
              <a:rPr lang="en-US" sz="1900" dirty="0">
                <a:sym typeface="Wingdings" panose="05000000000000000000" pitchFamily="2" charset="2"/>
              </a:rPr>
              <a:t>2</a:t>
            </a:r>
            <a:r>
              <a:rPr lang="en-US" sz="1900" baseline="30000" dirty="0">
                <a:sym typeface="Wingdings" panose="05000000000000000000" pitchFamily="2" charset="2"/>
              </a:rPr>
              <a:t>{</a:t>
            </a:r>
            <a:r>
              <a:rPr lang="en-US" sz="1900" baseline="30000" dirty="0" err="1">
                <a:sym typeface="Wingdings" panose="05000000000000000000" pitchFamily="2" charset="2"/>
              </a:rPr>
              <a:t>n,s,e,w,u,d,p,d</a:t>
            </a:r>
            <a:r>
              <a:rPr lang="en-US" sz="1900" baseline="30000" dirty="0">
                <a:sym typeface="Wingdings" panose="05000000000000000000" pitchFamily="2" charset="2"/>
              </a:rPr>
              <a:t>}</a:t>
            </a:r>
            <a:r>
              <a:rPr lang="en-US" sz="1900" dirty="0">
                <a:sym typeface="Wingdings" panose="05000000000000000000" pitchFamily="2" charset="2"/>
              </a:rPr>
              <a:t>  where agent is ‘m’ or ‘f’</a:t>
            </a:r>
          </a:p>
          <a:p>
            <a:r>
              <a:rPr lang="en-US" sz="1900" dirty="0">
                <a:sym typeface="Wingdings" panose="05000000000000000000" pitchFamily="2" charset="2"/>
              </a:rPr>
              <a:t>     that returns the set of applicable operators for the male or female </a:t>
            </a:r>
            <a:r>
              <a:rPr lang="en-US" sz="1900" dirty="0" err="1">
                <a:sym typeface="Wingdings" panose="05000000000000000000" pitchFamily="2" charset="2"/>
              </a:rPr>
              <a:t>agen</a:t>
            </a:r>
            <a:r>
              <a:rPr lang="en-US" sz="1900" dirty="0">
                <a:sym typeface="Wingdings" panose="05000000000000000000" pitchFamily="2" charset="2"/>
              </a:rPr>
              <a:t> in</a:t>
            </a:r>
          </a:p>
          <a:p>
            <a:r>
              <a:rPr lang="en-US" sz="1900" dirty="0"/>
              <a:t>      (x, y, z, x’, y’, z’, </a:t>
            </a:r>
            <a:r>
              <a:rPr lang="en-US" sz="1900" dirty="0" err="1"/>
              <a:t>i</a:t>
            </a:r>
            <a:r>
              <a:rPr lang="en-US" sz="1900" dirty="0"/>
              <a:t>, </a:t>
            </a:r>
            <a:r>
              <a:rPr lang="en-US" sz="1900" dirty="0" err="1"/>
              <a:t>i</a:t>
            </a:r>
            <a:r>
              <a:rPr lang="en-US" sz="1900" dirty="0"/>
              <a:t>’, a, b, c, d, e, f)</a:t>
            </a:r>
          </a:p>
          <a:p>
            <a:pPr marL="342900" indent="-342900">
              <a:buFont typeface="Arial" panose="020B0604020202020204" pitchFamily="34" charset="0"/>
              <a:buChar char="•"/>
            </a:pPr>
            <a:r>
              <a:rPr lang="en-US" sz="1900" dirty="0"/>
              <a:t>Write a function </a:t>
            </a:r>
            <a:r>
              <a:rPr lang="en-US" sz="1900" b="1" dirty="0"/>
              <a:t>apply</a:t>
            </a:r>
            <a:r>
              <a:rPr lang="en-US" sz="1900" dirty="0"/>
              <a:t>: </a:t>
            </a:r>
            <a:r>
              <a:rPr lang="en-US" sz="1800" dirty="0"/>
              <a:t>(x, y, z, x’, y’, z’, </a:t>
            </a:r>
            <a:r>
              <a:rPr lang="en-US" sz="1800" dirty="0" err="1"/>
              <a:t>i</a:t>
            </a:r>
            <a:r>
              <a:rPr lang="en-US" sz="1800" dirty="0"/>
              <a:t>, </a:t>
            </a:r>
            <a:r>
              <a:rPr lang="en-US" sz="1800" dirty="0" err="1"/>
              <a:t>i</a:t>
            </a:r>
            <a:r>
              <a:rPr lang="en-US" sz="1800" dirty="0"/>
              <a:t>’, a, b, c, d, e, f)</a:t>
            </a:r>
            <a:r>
              <a:rPr lang="en-US" sz="1900" dirty="0"/>
              <a:t> </a:t>
            </a:r>
            <a:r>
              <a:rPr lang="en-US" sz="1900" dirty="0">
                <a:sym typeface="Symbol"/>
              </a:rPr>
              <a:t>{</a:t>
            </a:r>
            <a:r>
              <a:rPr lang="en-US" sz="1900" dirty="0" err="1">
                <a:sym typeface="Symbol"/>
              </a:rPr>
              <a:t>n,s,e,w,u,d,p,d</a:t>
            </a:r>
            <a:r>
              <a:rPr lang="en-US" sz="1900" dirty="0">
                <a:sym typeface="Symbol"/>
              </a:rPr>
              <a:t>}</a:t>
            </a:r>
            <a:r>
              <a:rPr lang="en-US" sz="1900" dirty="0">
                <a:sym typeface="Wingdings" panose="05000000000000000000" pitchFamily="2" charset="2"/>
              </a:rPr>
              <a:t></a:t>
            </a:r>
            <a:r>
              <a:rPr lang="en-US" sz="1900" dirty="0"/>
              <a:t>  ( , , , , , , , , , , , ,)</a:t>
            </a:r>
          </a:p>
          <a:p>
            <a:pPr marL="342900" indent="-342900">
              <a:buFont typeface="Arial" panose="020B0604020202020204" pitchFamily="34" charset="0"/>
              <a:buChar char="•"/>
            </a:pPr>
            <a:r>
              <a:rPr lang="en-US" sz="2100" dirty="0"/>
              <a:t>Implement the q-table data structure  </a:t>
            </a:r>
          </a:p>
          <a:p>
            <a:pPr marL="342900" indent="-342900">
              <a:buFont typeface="Arial" panose="020B0604020202020204" pitchFamily="34" charset="0"/>
              <a:buChar char="•"/>
            </a:pPr>
            <a:r>
              <a:rPr lang="en-US" sz="2100" dirty="0"/>
              <a:t>Implement the SARSA/Q-Learning q-table update </a:t>
            </a:r>
          </a:p>
          <a:p>
            <a:pPr marL="342900" indent="-342900">
              <a:buFont typeface="Arial" panose="020B0604020202020204" pitchFamily="34" charset="0"/>
              <a:buChar char="•"/>
            </a:pPr>
            <a:r>
              <a:rPr lang="en-US" sz="2100" dirty="0"/>
              <a:t>Implement the 3 policies</a:t>
            </a:r>
          </a:p>
          <a:p>
            <a:pPr marL="342900" indent="-342900">
              <a:buFont typeface="Arial" panose="020B0604020202020204" pitchFamily="34" charset="0"/>
              <a:buChar char="•"/>
            </a:pPr>
            <a:r>
              <a:rPr lang="en-US" sz="2100" dirty="0"/>
              <a:t>Write functions that enable an agent to act according to a policy </a:t>
            </a:r>
          </a:p>
          <a:p>
            <a:r>
              <a:rPr lang="en-US" sz="2100" dirty="0"/>
              <a:t>    for n steps which also computes the performance variables</a:t>
            </a:r>
          </a:p>
          <a:p>
            <a:pPr marL="342900" indent="-342900">
              <a:buFont typeface="Wingdings" panose="05000000000000000000" pitchFamily="2" charset="2"/>
              <a:buChar char="§"/>
            </a:pPr>
            <a:r>
              <a:rPr lang="en-US" sz="2100" dirty="0"/>
              <a:t>Develop visualization functions for Q-Tables </a:t>
            </a:r>
          </a:p>
          <a:p>
            <a:pPr marL="342900" indent="-342900">
              <a:buFont typeface="Wingdings" panose="05000000000000000000" pitchFamily="2" charset="2"/>
              <a:buChar char="§"/>
            </a:pPr>
            <a:r>
              <a:rPr lang="en-US" sz="2100" dirty="0"/>
              <a:t>Develop a visualization functions for the evolution of the PD-World</a:t>
            </a:r>
          </a:p>
          <a:p>
            <a:pPr marL="342900" indent="-342900">
              <a:buFont typeface="Wingdings" panose="05000000000000000000" pitchFamily="2" charset="2"/>
              <a:buChar char="§"/>
            </a:pPr>
            <a:r>
              <a:rPr lang="en-US" sz="2100" dirty="0"/>
              <a:t>Develop functions to run experiments 1-4</a:t>
            </a:r>
          </a:p>
          <a:p>
            <a:pPr marL="342900" indent="-342900">
              <a:buFont typeface="Wingdings" panose="05000000000000000000" pitchFamily="2" charset="2"/>
              <a:buChar char="§"/>
            </a:pPr>
            <a:r>
              <a:rPr lang="en-US" sz="2100" dirty="0"/>
              <a:t>Develop the compute or visualize attractive paths </a:t>
            </a:r>
          </a:p>
          <a:p>
            <a:pPr marL="342900" indent="-342900">
              <a:buFont typeface="Arial" panose="020B0604020202020204" pitchFamily="34" charset="0"/>
              <a:buChar char="•"/>
            </a:pPr>
            <a:r>
              <a:rPr lang="en-US" sz="2100" dirty="0"/>
              <a:t>Develop functions to analyze agent coordination.</a:t>
            </a:r>
          </a:p>
        </p:txBody>
      </p:sp>
    </p:spTree>
    <p:extLst>
      <p:ext uri="{BB962C8B-B14F-4D97-AF65-F5344CB8AC3E}">
        <p14:creationId xmlns:p14="http://schemas.microsoft.com/office/powerpoint/2010/main" val="2136987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b="0" i="0" u="none" strike="noStrike" cap="none" normalizeH="0" baseline="0" dirty="0">
                <a:ln>
                  <a:noFill/>
                </a:ln>
                <a:solidFill>
                  <a:schemeClr val="tx1"/>
                </a:solidFill>
                <a:effectLst/>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058" y="1692281"/>
            <a:ext cx="7621052" cy="3717919"/>
          </a:xfrm>
          <a:prstGeom prst="rect">
            <a:avLst/>
          </a:prstGeom>
        </p:spPr>
      </p:pic>
    </p:spTree>
    <p:extLst>
      <p:ext uri="{BB962C8B-B14F-4D97-AF65-F5344CB8AC3E}">
        <p14:creationId xmlns:p14="http://schemas.microsoft.com/office/powerpoint/2010/main" val="33598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64B1A637-5DD8-B646-C5B3-3D0CD0CB895B}"/>
              </a:ext>
            </a:extLst>
          </p:cNvPr>
          <p:cNvSpPr>
            <a:spLocks noGrp="1"/>
          </p:cNvSpPr>
          <p:nvPr>
            <p:ph type="title"/>
          </p:nvPr>
        </p:nvSpPr>
        <p:spPr>
          <a:xfrm>
            <a:off x="1066800" y="381000"/>
            <a:ext cx="7620000" cy="1143000"/>
          </a:xfrm>
        </p:spPr>
        <p:txBody>
          <a:bodyPr/>
          <a:lstStyle/>
          <a:p>
            <a:r>
              <a:rPr lang="en-US" dirty="0"/>
              <a:t>Visualization Challenges </a:t>
            </a:r>
          </a:p>
        </p:txBody>
      </p:sp>
      <p:pic>
        <p:nvPicPr>
          <p:cNvPr id="1026" name="Picture 2" descr="Stealing Commas: Multi-Dimensional Tic-Tac-Toe">
            <a:extLst>
              <a:ext uri="{FF2B5EF4-FFF2-40B4-BE49-F238E27FC236}">
                <a16:creationId xmlns:a16="http://schemas.microsoft.com/office/drawing/2014/main" id="{1F4AEA27-F60D-8C9C-CBF5-AB577A60529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6800" y="4419600"/>
            <a:ext cx="7391400" cy="2279015"/>
          </a:xfrm>
          <a:prstGeom prst="rect">
            <a:avLst/>
          </a:prstGeom>
          <a:solidFill>
            <a:srgbClr val="FFFFFF"/>
          </a:solidFill>
        </p:spPr>
      </p:pic>
      <p:pic>
        <p:nvPicPr>
          <p:cNvPr id="1028" name="Picture 4" descr="Z-Cube (ZCube) 3x3x3 Translucent Blue Glow – WizZon">
            <a:extLst>
              <a:ext uri="{FF2B5EF4-FFF2-40B4-BE49-F238E27FC236}">
                <a16:creationId xmlns:a16="http://schemas.microsoft.com/office/drawing/2014/main" id="{94E66F05-9772-D874-8903-4F756ECE10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0701" y="1680587"/>
            <a:ext cx="25146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ICE MAGIK CUBE 3x3 High Speed Sticker less Cube Puzzle Game Toy (1 ...">
            <a:extLst>
              <a:ext uri="{FF2B5EF4-FFF2-40B4-BE49-F238E27FC236}">
                <a16:creationId xmlns:a16="http://schemas.microsoft.com/office/drawing/2014/main" id="{98DE9575-1CB8-1AD3-F209-CAED143180F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0" y="1777721"/>
            <a:ext cx="2017713"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92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to be Addressed</a:t>
            </a:r>
          </a:p>
        </p:txBody>
      </p:sp>
      <p:sp>
        <p:nvSpPr>
          <p:cNvPr id="3" name="Content Placeholder 2"/>
          <p:cNvSpPr>
            <a:spLocks noGrp="1"/>
          </p:cNvSpPr>
          <p:nvPr>
            <p:ph idx="1"/>
          </p:nvPr>
        </p:nvSpPr>
        <p:spPr>
          <a:xfrm>
            <a:off x="1066800" y="1752600"/>
            <a:ext cx="7467600" cy="4114800"/>
          </a:xfrm>
        </p:spPr>
        <p:txBody>
          <a:bodyPr/>
          <a:lstStyle/>
          <a:p>
            <a:pPr marL="514350" indent="-514350">
              <a:buFont typeface="+mj-lt"/>
              <a:buAutoNum type="alphaLcPeriod"/>
            </a:pPr>
            <a:r>
              <a:rPr lang="en-US" sz="2600" dirty="0"/>
              <a:t>In spite of getting quite limited feedback is the RL approach able to “decent strategies” to transport blocks from sources to destination.  </a:t>
            </a:r>
          </a:p>
          <a:p>
            <a:pPr marL="514350" indent="-514350">
              <a:buFont typeface="+mj-lt"/>
              <a:buAutoNum type="alphaLcPeriod"/>
            </a:pPr>
            <a:r>
              <a:rPr lang="en-US" sz="2600" dirty="0"/>
              <a:t>What RL hyper parameter settings lead to the best performance for the PD-World?</a:t>
            </a:r>
          </a:p>
          <a:p>
            <a:pPr marL="514350" indent="-514350">
              <a:buFont typeface="+mj-lt"/>
              <a:buAutoNum type="alphaLcPeriod"/>
            </a:pPr>
            <a:r>
              <a:rPr lang="en-US" sz="2600" dirty="0"/>
              <a:t>Is the RL approach able to learn efficient paths from block sources to block destinations?</a:t>
            </a:r>
          </a:p>
          <a:p>
            <a:pPr marL="514350" indent="-514350">
              <a:buFont typeface="+mj-lt"/>
              <a:buAutoNum type="alphaLcPeriod"/>
            </a:pPr>
            <a:r>
              <a:rPr lang="en-US" sz="2600" dirty="0"/>
              <a:t>Will the RL approach able to learn good agent coordination policies?</a:t>
            </a:r>
          </a:p>
          <a:p>
            <a:pPr marL="514350" indent="-514350">
              <a:buFont typeface="+mj-lt"/>
              <a:buAutoNum type="alphaLcPeriod"/>
            </a:pPr>
            <a:r>
              <a:rPr lang="en-US" sz="2600" dirty="0"/>
              <a:t>How well and how quickly can the RL approach adapt to changes in the PD-World?</a:t>
            </a:r>
          </a:p>
        </p:txBody>
      </p:sp>
    </p:spTree>
    <p:extLst>
      <p:ext uri="{BB962C8B-B14F-4D97-AF65-F5344CB8AC3E}">
        <p14:creationId xmlns:p14="http://schemas.microsoft.com/office/powerpoint/2010/main" val="301139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7051" y="152400"/>
            <a:ext cx="7620000" cy="914400"/>
          </a:xfrm>
        </p:spPr>
        <p:txBody>
          <a:bodyPr/>
          <a:lstStyle/>
          <a:p>
            <a:pPr eaLnBrk="1" hangingPunct="1"/>
            <a:r>
              <a:rPr lang="en-US" sz="3600" dirty="0"/>
              <a:t>PD-World</a:t>
            </a:r>
          </a:p>
        </p:txBody>
      </p:sp>
      <p:sp>
        <p:nvSpPr>
          <p:cNvPr id="7" name="TextBox 6"/>
          <p:cNvSpPr txBox="1"/>
          <p:nvPr/>
        </p:nvSpPr>
        <p:spPr>
          <a:xfrm>
            <a:off x="917051" y="2819400"/>
            <a:ext cx="7620000" cy="4185761"/>
          </a:xfrm>
          <a:prstGeom prst="rect">
            <a:avLst/>
          </a:prstGeom>
          <a:noFill/>
        </p:spPr>
        <p:txBody>
          <a:bodyPr wrap="square" rtlCol="0">
            <a:spAutoFit/>
          </a:bodyPr>
          <a:lstStyle/>
          <a:p>
            <a:r>
              <a:rPr lang="en-US" sz="1800" b="1" u="sng" dirty="0">
                <a:solidFill>
                  <a:srgbClr val="C2540A"/>
                </a:solidFill>
              </a:rPr>
              <a:t>Operators‒there are eight of them</a:t>
            </a:r>
            <a:r>
              <a:rPr lang="en-US" sz="1800" dirty="0"/>
              <a:t>:</a:t>
            </a:r>
          </a:p>
          <a:p>
            <a:r>
              <a:rPr lang="en-US" sz="1800" dirty="0">
                <a:solidFill>
                  <a:srgbClr val="FF0000"/>
                </a:solidFill>
              </a:rPr>
              <a:t>North, South, East, West, Up, Down </a:t>
            </a:r>
            <a:r>
              <a:rPr lang="en-US" sz="1800" dirty="0"/>
              <a:t>are applicable as long the agent does not leave the grid.</a:t>
            </a:r>
          </a:p>
          <a:p>
            <a:r>
              <a:rPr lang="en-US" sz="1800" dirty="0">
                <a:solidFill>
                  <a:srgbClr val="FF0000"/>
                </a:solidFill>
              </a:rPr>
              <a:t>Pickup</a:t>
            </a:r>
            <a:r>
              <a:rPr lang="en-US" sz="1800" dirty="0"/>
              <a:t> is only applicable if the agent is in a pickup cell that </a:t>
            </a:r>
          </a:p>
          <a:p>
            <a:r>
              <a:rPr lang="en-US" sz="1800" dirty="0"/>
              <a:t>contain at least one block and if the agent does not already carry a block.</a:t>
            </a:r>
          </a:p>
          <a:p>
            <a:r>
              <a:rPr lang="en-US" sz="1800" dirty="0" err="1">
                <a:solidFill>
                  <a:srgbClr val="FF0000"/>
                </a:solidFill>
              </a:rPr>
              <a:t>Dropoff</a:t>
            </a:r>
            <a:r>
              <a:rPr lang="en-US" sz="1800" dirty="0">
                <a:solidFill>
                  <a:srgbClr val="FF0066"/>
                </a:solidFill>
              </a:rPr>
              <a:t> </a:t>
            </a:r>
            <a:r>
              <a:rPr lang="en-US" sz="1800" dirty="0"/>
              <a:t>is only applicable if the agent is in a </a:t>
            </a:r>
            <a:r>
              <a:rPr lang="en-US" sz="1800" dirty="0" err="1"/>
              <a:t>dropoff</a:t>
            </a:r>
            <a:r>
              <a:rPr lang="en-US" sz="1800" dirty="0"/>
              <a:t> cell that contains </a:t>
            </a:r>
          </a:p>
          <a:p>
            <a:r>
              <a:rPr lang="en-US" sz="1800" dirty="0"/>
              <a:t>less that 4 blocks and the agent carries a block.</a:t>
            </a:r>
          </a:p>
          <a:p>
            <a:r>
              <a:rPr lang="en-US" sz="1800" b="1" u="sng" dirty="0">
                <a:solidFill>
                  <a:srgbClr val="C00000"/>
                </a:solidFill>
              </a:rPr>
              <a:t>Moving of Agents</a:t>
            </a:r>
            <a:r>
              <a:rPr lang="en-US" sz="1800" dirty="0"/>
              <a:t>: The female and male agent are alternate applying operators with the female agent acting first. Moreover, the two agents are not allowed to occupy the same cell at the same time, creating a blockage problem, limiting agent efficiency if they work in close proximity.  </a:t>
            </a:r>
          </a:p>
          <a:p>
            <a:endParaRPr lang="en-US" sz="2000" dirty="0"/>
          </a:p>
          <a:p>
            <a:endParaRPr lang="en-US" dirty="0"/>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838200"/>
            <a:ext cx="6714286" cy="2057400"/>
          </a:xfrm>
          <a:prstGeom prst="rect">
            <a:avLst/>
          </a:prstGeom>
        </p:spPr>
      </p:pic>
    </p:spTree>
    <p:extLst>
      <p:ext uri="{BB962C8B-B14F-4D97-AF65-F5344CB8AC3E}">
        <p14:creationId xmlns:p14="http://schemas.microsoft.com/office/powerpoint/2010/main" val="26838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7051" y="152400"/>
            <a:ext cx="7620000" cy="914400"/>
          </a:xfrm>
        </p:spPr>
        <p:txBody>
          <a:bodyPr/>
          <a:lstStyle/>
          <a:p>
            <a:pPr eaLnBrk="1" hangingPunct="1"/>
            <a:r>
              <a:rPr lang="en-US" sz="3600" dirty="0"/>
              <a:t>PD-World Coordinate System</a:t>
            </a:r>
          </a:p>
        </p:txBody>
      </p:sp>
      <p:sp>
        <p:nvSpPr>
          <p:cNvPr id="7" name="TextBox 6"/>
          <p:cNvSpPr txBox="1"/>
          <p:nvPr/>
        </p:nvSpPr>
        <p:spPr>
          <a:xfrm>
            <a:off x="917051" y="2819400"/>
            <a:ext cx="7620000" cy="5170646"/>
          </a:xfrm>
          <a:prstGeom prst="rect">
            <a:avLst/>
          </a:prstGeom>
          <a:noFill/>
        </p:spPr>
        <p:txBody>
          <a:bodyPr wrap="square" rtlCol="0">
            <a:spAutoFit/>
          </a:bodyPr>
          <a:lstStyle/>
          <a:p>
            <a:pPr marL="285750" indent="-285750">
              <a:buFont typeface="Arial" panose="020B0604020202020204" pitchFamily="34" charset="0"/>
              <a:buChar char="•"/>
            </a:pPr>
            <a:r>
              <a:rPr lang="en-US" sz="2100" dirty="0"/>
              <a:t>The PD World Coordinate System is (</a:t>
            </a:r>
            <a:r>
              <a:rPr lang="en-US" sz="2100" dirty="0" err="1"/>
              <a:t>x,y,z</a:t>
            </a:r>
            <a:r>
              <a:rPr lang="en-US" sz="2100" dirty="0"/>
              <a:t>) with </a:t>
            </a:r>
            <a:r>
              <a:rPr lang="en-US" sz="2100" dirty="0" err="1"/>
              <a:t>x,y,z</a:t>
            </a:r>
            <a:r>
              <a:rPr lang="en-US" sz="2100" dirty="0">
                <a:sym typeface="Symbol" panose="05050102010706020507" pitchFamily="18" charset="2"/>
              </a:rPr>
              <a:t>{1,2,3}</a:t>
            </a:r>
          </a:p>
          <a:p>
            <a:pPr marL="285750" indent="-285750">
              <a:buFont typeface="Arial" panose="020B0604020202020204" pitchFamily="34" charset="0"/>
              <a:buChar char="•"/>
            </a:pPr>
            <a:r>
              <a:rPr lang="en-US" sz="2100" dirty="0">
                <a:sym typeface="Symbol" panose="05050102010706020507" pitchFamily="18" charset="2"/>
              </a:rPr>
              <a:t>Assuming an agent is in cell (</a:t>
            </a:r>
            <a:r>
              <a:rPr lang="en-US" sz="2100" dirty="0" err="1">
                <a:sym typeface="Symbol" panose="05050102010706020507" pitchFamily="18" charset="2"/>
              </a:rPr>
              <a:t>x,y,z</a:t>
            </a:r>
            <a:r>
              <a:rPr lang="en-US" sz="2100" dirty="0">
                <a:sym typeface="Symbol" panose="05050102010706020507" pitchFamily="18" charset="2"/>
              </a:rPr>
              <a:t>); if feasible</a:t>
            </a:r>
          </a:p>
          <a:p>
            <a:pPr marL="800100" lvl="1" indent="-342900">
              <a:buFont typeface="Wingdings" panose="05000000000000000000" pitchFamily="2" charset="2"/>
              <a:buChar char="Ø"/>
            </a:pPr>
            <a:r>
              <a:rPr lang="en-US" sz="2100" dirty="0">
                <a:sym typeface="Symbol" panose="05050102010706020507" pitchFamily="18" charset="2"/>
              </a:rPr>
              <a:t>East moves the agent to  cell (x+1,y,z)</a:t>
            </a:r>
          </a:p>
          <a:p>
            <a:pPr marL="800100" lvl="1" indent="-342900">
              <a:buFont typeface="Wingdings" panose="05000000000000000000" pitchFamily="2" charset="2"/>
              <a:buChar char="Ø"/>
            </a:pPr>
            <a:r>
              <a:rPr lang="en-US" sz="2100" dirty="0">
                <a:sym typeface="Symbol" panose="05050102010706020507" pitchFamily="18" charset="2"/>
              </a:rPr>
              <a:t>West moves the agent to cell (x-1,y,z)</a:t>
            </a:r>
          </a:p>
          <a:p>
            <a:pPr marL="800100" lvl="1" indent="-342900">
              <a:buFont typeface="Wingdings" panose="05000000000000000000" pitchFamily="2" charset="2"/>
              <a:buChar char="Ø"/>
            </a:pPr>
            <a:r>
              <a:rPr lang="en-US" sz="2100" dirty="0">
                <a:sym typeface="Symbol" panose="05050102010706020507" pitchFamily="18" charset="2"/>
              </a:rPr>
              <a:t>North moves the agent to cell (x,y+1,z)</a:t>
            </a:r>
          </a:p>
          <a:p>
            <a:pPr marL="800100" lvl="1" indent="-342900">
              <a:buFont typeface="Wingdings" panose="05000000000000000000" pitchFamily="2" charset="2"/>
              <a:buChar char="Ø"/>
            </a:pPr>
            <a:r>
              <a:rPr lang="en-US" sz="2100" dirty="0">
                <a:sym typeface="Symbol" panose="05050102010706020507" pitchFamily="18" charset="2"/>
              </a:rPr>
              <a:t>South moves the agent to cell  (x,y-1,z)</a:t>
            </a:r>
          </a:p>
          <a:p>
            <a:pPr marL="800100" lvl="1" indent="-342900">
              <a:buFont typeface="Wingdings" panose="05000000000000000000" pitchFamily="2" charset="2"/>
              <a:buChar char="Ø"/>
            </a:pPr>
            <a:r>
              <a:rPr lang="en-US" sz="2100" dirty="0">
                <a:sym typeface="Symbol" panose="05050102010706020507" pitchFamily="18" charset="2"/>
              </a:rPr>
              <a:t>Up moves the agent to cell (x,y,z+1)</a:t>
            </a:r>
          </a:p>
          <a:p>
            <a:pPr marL="800100" lvl="1" indent="-342900">
              <a:buFont typeface="Wingdings" panose="05000000000000000000" pitchFamily="2" charset="2"/>
              <a:buChar char="Ø"/>
            </a:pPr>
            <a:r>
              <a:rPr lang="en-US" sz="2100" dirty="0">
                <a:sym typeface="Symbol" panose="05050102010706020507" pitchFamily="18" charset="2"/>
              </a:rPr>
              <a:t>Down moves the agent to cell (x,y,z-1)</a:t>
            </a:r>
          </a:p>
          <a:p>
            <a:pPr marL="342900" indent="-342900">
              <a:buFont typeface="Wingdings" panose="05000000000000000000" pitchFamily="2" charset="2"/>
              <a:buChar char="Ø"/>
            </a:pPr>
            <a:r>
              <a:rPr lang="en-US" sz="2100" dirty="0">
                <a:sym typeface="Symbol" panose="05050102010706020507" pitchFamily="18" charset="2"/>
              </a:rPr>
              <a:t>If applying a particular movement action results in leaving the coordinate system, this action is not applicable; for example, east, north and up are not applicable for an agent in cell (3,3,3)</a:t>
            </a:r>
          </a:p>
          <a:p>
            <a:pPr marL="285750" indent="-285750">
              <a:buFont typeface="Arial" panose="020B0604020202020204" pitchFamily="34" charset="0"/>
              <a:buChar char="•"/>
            </a:pPr>
            <a:endParaRPr lang="en-US" sz="2000" dirty="0"/>
          </a:p>
          <a:p>
            <a:endParaRPr lang="en-US" sz="2000" dirty="0"/>
          </a:p>
          <a:p>
            <a:endParaRPr lang="en-US" dirty="0"/>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914400"/>
            <a:ext cx="6714286" cy="1905000"/>
          </a:xfrm>
          <a:prstGeom prst="rect">
            <a:avLst/>
          </a:prstGeom>
        </p:spPr>
      </p:pic>
    </p:spTree>
    <p:extLst>
      <p:ext uri="{BB962C8B-B14F-4D97-AF65-F5344CB8AC3E}">
        <p14:creationId xmlns:p14="http://schemas.microsoft.com/office/powerpoint/2010/main" val="268977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174C-BD06-FE78-C4D4-3018D6357CFD}"/>
              </a:ext>
            </a:extLst>
          </p:cNvPr>
          <p:cNvSpPr>
            <a:spLocks noGrp="1"/>
          </p:cNvSpPr>
          <p:nvPr>
            <p:ph type="title"/>
          </p:nvPr>
        </p:nvSpPr>
        <p:spPr/>
        <p:txBody>
          <a:bodyPr/>
          <a:lstStyle/>
          <a:p>
            <a:r>
              <a:rPr lang="en-US" dirty="0"/>
              <a:t>Example State of the PD World</a:t>
            </a:r>
          </a:p>
        </p:txBody>
      </p:sp>
      <p:pic>
        <p:nvPicPr>
          <p:cNvPr id="2054" name="Picture 6" descr="Image result for 3X3 Grid PNG">
            <a:extLst>
              <a:ext uri="{FF2B5EF4-FFF2-40B4-BE49-F238E27FC236}">
                <a16:creationId xmlns:a16="http://schemas.microsoft.com/office/drawing/2014/main" id="{EA496EE0-3F12-A54A-1FF8-C74A3073D4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73150" y="1535723"/>
            <a:ext cx="1512577" cy="158010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Image result for 3X3 Grid PNG">
            <a:extLst>
              <a:ext uri="{FF2B5EF4-FFF2-40B4-BE49-F238E27FC236}">
                <a16:creationId xmlns:a16="http://schemas.microsoft.com/office/drawing/2014/main" id="{6B018059-4FFD-376E-2881-D91901450C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150" y="3268226"/>
            <a:ext cx="1512577" cy="1580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Image result for 3X3 Grid PNG">
            <a:extLst>
              <a:ext uri="{FF2B5EF4-FFF2-40B4-BE49-F238E27FC236}">
                <a16:creationId xmlns:a16="http://schemas.microsoft.com/office/drawing/2014/main" id="{1192E5A5-D096-A738-22FB-79D6A098A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150" y="5097026"/>
            <a:ext cx="1512577" cy="1580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1072F29-0365-A107-8FC2-0F5D36F48ED1}"/>
              </a:ext>
            </a:extLst>
          </p:cNvPr>
          <p:cNvSpPr txBox="1"/>
          <p:nvPr/>
        </p:nvSpPr>
        <p:spPr>
          <a:xfrm>
            <a:off x="4233446" y="2628203"/>
            <a:ext cx="338554" cy="461665"/>
          </a:xfrm>
          <a:prstGeom prst="rect">
            <a:avLst/>
          </a:prstGeom>
          <a:noFill/>
        </p:spPr>
        <p:txBody>
          <a:bodyPr wrap="none" rtlCol="0">
            <a:spAutoFit/>
          </a:bodyPr>
          <a:lstStyle/>
          <a:p>
            <a:r>
              <a:rPr lang="en-US" dirty="0"/>
              <a:t>0</a:t>
            </a:r>
          </a:p>
        </p:txBody>
      </p:sp>
      <p:sp>
        <p:nvSpPr>
          <p:cNvPr id="8" name="TextBox 7">
            <a:extLst>
              <a:ext uri="{FF2B5EF4-FFF2-40B4-BE49-F238E27FC236}">
                <a16:creationId xmlns:a16="http://schemas.microsoft.com/office/drawing/2014/main" id="{12B91804-4434-196A-7B43-ACDF60270D9C}"/>
              </a:ext>
            </a:extLst>
          </p:cNvPr>
          <p:cNvSpPr txBox="1"/>
          <p:nvPr/>
        </p:nvSpPr>
        <p:spPr>
          <a:xfrm>
            <a:off x="5178286" y="2119084"/>
            <a:ext cx="338554" cy="461665"/>
          </a:xfrm>
          <a:prstGeom prst="rect">
            <a:avLst/>
          </a:prstGeom>
          <a:noFill/>
        </p:spPr>
        <p:txBody>
          <a:bodyPr wrap="square" rtlCol="0">
            <a:spAutoFit/>
          </a:bodyPr>
          <a:lstStyle/>
          <a:p>
            <a:r>
              <a:rPr lang="en-US" dirty="0"/>
              <a:t>4</a:t>
            </a:r>
          </a:p>
        </p:txBody>
      </p:sp>
      <p:sp>
        <p:nvSpPr>
          <p:cNvPr id="9" name="TextBox 8">
            <a:extLst>
              <a:ext uri="{FF2B5EF4-FFF2-40B4-BE49-F238E27FC236}">
                <a16:creationId xmlns:a16="http://schemas.microsoft.com/office/drawing/2014/main" id="{AFECA933-F789-BF05-59E1-E2B51266A6C6}"/>
              </a:ext>
            </a:extLst>
          </p:cNvPr>
          <p:cNvSpPr txBox="1"/>
          <p:nvPr/>
        </p:nvSpPr>
        <p:spPr>
          <a:xfrm>
            <a:off x="5254486" y="3301440"/>
            <a:ext cx="338554" cy="461665"/>
          </a:xfrm>
          <a:prstGeom prst="rect">
            <a:avLst/>
          </a:prstGeom>
          <a:noFill/>
        </p:spPr>
        <p:txBody>
          <a:bodyPr wrap="square" rtlCol="0">
            <a:spAutoFit/>
          </a:bodyPr>
          <a:lstStyle/>
          <a:p>
            <a:r>
              <a:rPr lang="en-US" dirty="0">
                <a:solidFill>
                  <a:srgbClr val="FF0000"/>
                </a:solidFill>
              </a:rPr>
              <a:t>8</a:t>
            </a:r>
          </a:p>
        </p:txBody>
      </p:sp>
      <p:sp>
        <p:nvSpPr>
          <p:cNvPr id="10" name="TextBox 9">
            <a:extLst>
              <a:ext uri="{FF2B5EF4-FFF2-40B4-BE49-F238E27FC236}">
                <a16:creationId xmlns:a16="http://schemas.microsoft.com/office/drawing/2014/main" id="{F7676CAA-2953-DE0D-A991-35BEF95FC474}"/>
              </a:ext>
            </a:extLst>
          </p:cNvPr>
          <p:cNvSpPr txBox="1"/>
          <p:nvPr/>
        </p:nvSpPr>
        <p:spPr>
          <a:xfrm>
            <a:off x="4272885" y="4368242"/>
            <a:ext cx="338554" cy="461665"/>
          </a:xfrm>
          <a:prstGeom prst="rect">
            <a:avLst/>
          </a:prstGeom>
          <a:noFill/>
        </p:spPr>
        <p:txBody>
          <a:bodyPr wrap="none" rtlCol="0">
            <a:spAutoFit/>
          </a:bodyPr>
          <a:lstStyle/>
          <a:p>
            <a:r>
              <a:rPr lang="en-US" dirty="0"/>
              <a:t>0</a:t>
            </a:r>
          </a:p>
        </p:txBody>
      </p:sp>
      <p:sp>
        <p:nvSpPr>
          <p:cNvPr id="11" name="TextBox 10">
            <a:extLst>
              <a:ext uri="{FF2B5EF4-FFF2-40B4-BE49-F238E27FC236}">
                <a16:creationId xmlns:a16="http://schemas.microsoft.com/office/drawing/2014/main" id="{765E6E57-EE48-5F02-295B-DD24D1888EBE}"/>
              </a:ext>
            </a:extLst>
          </p:cNvPr>
          <p:cNvSpPr txBox="1"/>
          <p:nvPr/>
        </p:nvSpPr>
        <p:spPr>
          <a:xfrm>
            <a:off x="5254486" y="6215464"/>
            <a:ext cx="338554" cy="461665"/>
          </a:xfrm>
          <a:prstGeom prst="rect">
            <a:avLst/>
          </a:prstGeom>
          <a:noFill/>
        </p:spPr>
        <p:txBody>
          <a:bodyPr wrap="none" rtlCol="0">
            <a:spAutoFit/>
          </a:bodyPr>
          <a:lstStyle/>
          <a:p>
            <a:r>
              <a:rPr lang="en-US" dirty="0"/>
              <a:t>0</a:t>
            </a:r>
          </a:p>
        </p:txBody>
      </p:sp>
      <p:sp>
        <p:nvSpPr>
          <p:cNvPr id="12" name="TextBox 11">
            <a:extLst>
              <a:ext uri="{FF2B5EF4-FFF2-40B4-BE49-F238E27FC236}">
                <a16:creationId xmlns:a16="http://schemas.microsoft.com/office/drawing/2014/main" id="{11C0C071-B67D-4085-793A-88785B466CAC}"/>
              </a:ext>
            </a:extLst>
          </p:cNvPr>
          <p:cNvSpPr txBox="1"/>
          <p:nvPr/>
        </p:nvSpPr>
        <p:spPr>
          <a:xfrm>
            <a:off x="4760161" y="5656244"/>
            <a:ext cx="338554" cy="461665"/>
          </a:xfrm>
          <a:prstGeom prst="rect">
            <a:avLst/>
          </a:prstGeom>
          <a:noFill/>
        </p:spPr>
        <p:txBody>
          <a:bodyPr wrap="none" rtlCol="0">
            <a:spAutoFit/>
          </a:bodyPr>
          <a:lstStyle/>
          <a:p>
            <a:r>
              <a:rPr lang="en-US" dirty="0">
                <a:solidFill>
                  <a:srgbClr val="FF0000"/>
                </a:solidFill>
              </a:rPr>
              <a:t>8</a:t>
            </a:r>
          </a:p>
        </p:txBody>
      </p:sp>
      <p:sp>
        <p:nvSpPr>
          <p:cNvPr id="13" name="TextBox 12">
            <a:extLst>
              <a:ext uri="{FF2B5EF4-FFF2-40B4-BE49-F238E27FC236}">
                <a16:creationId xmlns:a16="http://schemas.microsoft.com/office/drawing/2014/main" id="{577E8FF0-1077-0DF8-2815-99D906871ECE}"/>
              </a:ext>
            </a:extLst>
          </p:cNvPr>
          <p:cNvSpPr txBox="1"/>
          <p:nvPr/>
        </p:nvSpPr>
        <p:spPr>
          <a:xfrm>
            <a:off x="4725528" y="1653790"/>
            <a:ext cx="372218" cy="461665"/>
          </a:xfrm>
          <a:prstGeom prst="rect">
            <a:avLst/>
          </a:prstGeom>
          <a:noFill/>
        </p:spPr>
        <p:txBody>
          <a:bodyPr wrap="none" rtlCol="0">
            <a:spAutoFit/>
          </a:bodyPr>
          <a:lstStyle/>
          <a:p>
            <a:r>
              <a:rPr lang="en-US" b="1" dirty="0">
                <a:solidFill>
                  <a:srgbClr val="0000FF"/>
                </a:solidFill>
              </a:rPr>
              <a:t>F</a:t>
            </a:r>
          </a:p>
        </p:txBody>
      </p:sp>
      <p:sp>
        <p:nvSpPr>
          <p:cNvPr id="14" name="TextBox 13">
            <a:extLst>
              <a:ext uri="{FF2B5EF4-FFF2-40B4-BE49-F238E27FC236}">
                <a16:creationId xmlns:a16="http://schemas.microsoft.com/office/drawing/2014/main" id="{F90E508B-8993-B92C-CDB7-10B228CA8FBD}"/>
              </a:ext>
            </a:extLst>
          </p:cNvPr>
          <p:cNvSpPr txBox="1"/>
          <p:nvPr/>
        </p:nvSpPr>
        <p:spPr>
          <a:xfrm>
            <a:off x="4724400" y="3301440"/>
            <a:ext cx="474810" cy="461665"/>
          </a:xfrm>
          <a:prstGeom prst="rect">
            <a:avLst/>
          </a:prstGeom>
          <a:noFill/>
        </p:spPr>
        <p:txBody>
          <a:bodyPr wrap="none" rtlCol="0">
            <a:spAutoFit/>
          </a:bodyPr>
          <a:lstStyle/>
          <a:p>
            <a:r>
              <a:rPr lang="en-US" b="1" dirty="0">
                <a:solidFill>
                  <a:srgbClr val="0000FF"/>
                </a:solidFill>
              </a:rPr>
              <a:t>M</a:t>
            </a:r>
          </a:p>
        </p:txBody>
      </p:sp>
    </p:spTree>
    <p:extLst>
      <p:ext uri="{BB962C8B-B14F-4D97-AF65-F5344CB8AC3E}">
        <p14:creationId xmlns:p14="http://schemas.microsoft.com/office/powerpoint/2010/main" val="79749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228600"/>
            <a:ext cx="7620000" cy="914400"/>
          </a:xfrm>
        </p:spPr>
        <p:txBody>
          <a:bodyPr/>
          <a:lstStyle/>
          <a:p>
            <a:pPr eaLnBrk="1" hangingPunct="1"/>
            <a:r>
              <a:rPr lang="en-US" dirty="0"/>
              <a:t>Rewards in the PD-World</a:t>
            </a:r>
          </a:p>
        </p:txBody>
      </p:sp>
      <p:sp>
        <p:nvSpPr>
          <p:cNvPr id="7" name="TextBox 6"/>
          <p:cNvSpPr txBox="1"/>
          <p:nvPr/>
        </p:nvSpPr>
        <p:spPr>
          <a:xfrm>
            <a:off x="990600" y="2667000"/>
            <a:ext cx="7543800" cy="4154984"/>
          </a:xfrm>
          <a:prstGeom prst="rect">
            <a:avLst/>
          </a:prstGeom>
          <a:noFill/>
        </p:spPr>
        <p:txBody>
          <a:bodyPr wrap="square" rtlCol="0">
            <a:spAutoFit/>
          </a:bodyPr>
          <a:lstStyle/>
          <a:p>
            <a:endParaRPr lang="en-US" sz="2000" dirty="0"/>
          </a:p>
          <a:p>
            <a:r>
              <a:rPr lang="en-US" sz="2000" dirty="0"/>
              <a:t>Rewards:</a:t>
            </a:r>
          </a:p>
          <a:p>
            <a:pPr marL="342900" indent="-342900">
              <a:buFont typeface="Arial" panose="020B0604020202020204" pitchFamily="34" charset="0"/>
              <a:buChar char="•"/>
            </a:pPr>
            <a:r>
              <a:rPr lang="en-US" sz="2000" dirty="0"/>
              <a:t>Picking up a block from a pickup state: +14</a:t>
            </a:r>
          </a:p>
          <a:p>
            <a:pPr marL="342900" indent="-342900">
              <a:buFont typeface="Arial" panose="020B0604020202020204" pitchFamily="34" charset="0"/>
              <a:buChar char="•"/>
            </a:pPr>
            <a:r>
              <a:rPr lang="en-US" sz="2000" dirty="0"/>
              <a:t>Dropping off a block in a </a:t>
            </a:r>
            <a:r>
              <a:rPr lang="en-US" sz="2000" dirty="0" err="1"/>
              <a:t>dropoff</a:t>
            </a:r>
            <a:r>
              <a:rPr lang="en-US" sz="2000" dirty="0"/>
              <a:t> state: +14</a:t>
            </a:r>
          </a:p>
          <a:p>
            <a:pPr marL="342900" indent="-342900">
              <a:buFont typeface="Arial" panose="020B0604020202020204" pitchFamily="34" charset="0"/>
              <a:buChar char="•"/>
            </a:pPr>
            <a:r>
              <a:rPr lang="en-US" sz="2000" dirty="0"/>
              <a:t>Applying north, south, east, west, up, down: -1.</a:t>
            </a:r>
          </a:p>
          <a:p>
            <a:pPr marL="342900" indent="-342900">
              <a:buFont typeface="Arial" panose="020B0604020202020204" pitchFamily="34" charset="0"/>
              <a:buChar char="•"/>
            </a:pPr>
            <a:r>
              <a:rPr lang="en-US" sz="2000" dirty="0"/>
              <a:t>Applying north, south, east, west, up, down </a:t>
            </a:r>
            <a:r>
              <a:rPr lang="en-US" sz="2000" b="1" dirty="0">
                <a:solidFill>
                  <a:srgbClr val="FF0000"/>
                </a:solidFill>
              </a:rPr>
              <a:t>on a risk cell</a:t>
            </a:r>
            <a:r>
              <a:rPr lang="en-US" sz="2000" dirty="0"/>
              <a:t>: -2.</a:t>
            </a:r>
          </a:p>
          <a:p>
            <a:pPr marL="342900" indent="-342900">
              <a:buFont typeface="Arial" panose="020B0604020202020204" pitchFamily="34" charset="0"/>
              <a:buChar char="•"/>
            </a:pPr>
            <a:endParaRPr lang="en-US" sz="2000" dirty="0"/>
          </a:p>
          <a:p>
            <a:r>
              <a:rPr lang="en-US" sz="2000" dirty="0"/>
              <a:t>Experiment Setup: The 2-agent system is run for a number of operator applications; e.g. 5000. If a terminal state is reached the system is reset to the initial state, but Q-Tables are not reinitialized, and the two agents continue to operate in the PD-World until the predetermined number of operators has been applied.  </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5357" y="990600"/>
            <a:ext cx="6714286" cy="2057400"/>
          </a:xfrm>
          <a:prstGeom prst="rect">
            <a:avLst/>
          </a:prstGeom>
        </p:spPr>
      </p:pic>
    </p:spTree>
    <p:extLst>
      <p:ext uri="{BB962C8B-B14F-4D97-AF65-F5344CB8AC3E}">
        <p14:creationId xmlns:p14="http://schemas.microsoft.com/office/powerpoint/2010/main" val="396071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620000" cy="914400"/>
          </a:xfrm>
        </p:spPr>
        <p:txBody>
          <a:bodyPr/>
          <a:lstStyle/>
          <a:p>
            <a:pPr eaLnBrk="1" hangingPunct="1"/>
            <a:r>
              <a:rPr lang="en-US" dirty="0"/>
              <a:t>2023 Policies</a:t>
            </a:r>
          </a:p>
        </p:txBody>
      </p:sp>
      <p:sp>
        <p:nvSpPr>
          <p:cNvPr id="7" name="TextBox 6"/>
          <p:cNvSpPr txBox="1"/>
          <p:nvPr/>
        </p:nvSpPr>
        <p:spPr>
          <a:xfrm>
            <a:off x="914400" y="1206731"/>
            <a:ext cx="7696200" cy="6740307"/>
          </a:xfrm>
          <a:prstGeom prst="rect">
            <a:avLst/>
          </a:prstGeom>
          <a:noFill/>
        </p:spPr>
        <p:txBody>
          <a:bodyPr wrap="square" rtlCol="0">
            <a:spAutoFit/>
          </a:bodyPr>
          <a:lstStyle/>
          <a:p>
            <a:pPr marL="342900" indent="-342900">
              <a:buFont typeface="Arial" panose="020B0604020202020204" pitchFamily="34" charset="0"/>
              <a:buChar char="•"/>
            </a:pPr>
            <a:r>
              <a:rPr lang="en-US" b="1" dirty="0" err="1">
                <a:solidFill>
                  <a:srgbClr val="C2540A"/>
                </a:solidFill>
              </a:rPr>
              <a:t>PRandom</a:t>
            </a:r>
            <a:r>
              <a:rPr lang="en-US" dirty="0"/>
              <a:t>: If pickup and </a:t>
            </a:r>
            <a:r>
              <a:rPr lang="en-US" dirty="0" err="1"/>
              <a:t>dropoff</a:t>
            </a:r>
            <a:r>
              <a:rPr lang="en-US" dirty="0"/>
              <a:t> is applicable, </a:t>
            </a:r>
          </a:p>
          <a:p>
            <a:r>
              <a:rPr lang="en-US" dirty="0"/>
              <a:t>     choose this operator; otherwise, choose an operator </a:t>
            </a:r>
          </a:p>
          <a:p>
            <a:r>
              <a:rPr lang="en-US" dirty="0"/>
              <a:t>     randomly.</a:t>
            </a:r>
          </a:p>
          <a:p>
            <a:pPr marL="342900" indent="-342900">
              <a:buFont typeface="Arial" panose="020B0604020202020204" pitchFamily="34" charset="0"/>
              <a:buChar char="•"/>
            </a:pPr>
            <a:r>
              <a:rPr lang="en-US" b="1" dirty="0" err="1">
                <a:solidFill>
                  <a:srgbClr val="C2540A"/>
                </a:solidFill>
              </a:rPr>
              <a:t>PExploit</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with probability 0.85 and choose a </a:t>
            </a:r>
          </a:p>
          <a:p>
            <a:r>
              <a:rPr lang="en-US" b="1" dirty="0"/>
              <a:t>    different</a:t>
            </a:r>
            <a:r>
              <a:rPr lang="en-US" dirty="0"/>
              <a:t>  applicable operator randomly with probability </a:t>
            </a:r>
          </a:p>
          <a:p>
            <a:r>
              <a:rPr lang="en-US" dirty="0"/>
              <a:t>     0.15. </a:t>
            </a:r>
          </a:p>
          <a:p>
            <a:pPr marL="342900" indent="-342900">
              <a:buFont typeface="Arial" panose="020B0604020202020204" pitchFamily="34" charset="0"/>
              <a:buChar char="•"/>
            </a:pPr>
            <a:r>
              <a:rPr lang="en-US" b="1" dirty="0" err="1">
                <a:solidFill>
                  <a:srgbClr val="C2540A"/>
                </a:solidFill>
              </a:rPr>
              <a:t>PGreedy</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a:t>
            </a:r>
          </a:p>
          <a:p>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3959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Measures</a:t>
            </a:r>
          </a:p>
        </p:txBody>
      </p:sp>
      <p:sp>
        <p:nvSpPr>
          <p:cNvPr id="3" name="Content Placeholder 2"/>
          <p:cNvSpPr>
            <a:spLocks noGrp="1"/>
          </p:cNvSpPr>
          <p:nvPr>
            <p:ph idx="1"/>
          </p:nvPr>
        </p:nvSpPr>
        <p:spPr>
          <a:xfrm>
            <a:off x="1066800" y="1752600"/>
            <a:ext cx="7772400" cy="4114800"/>
          </a:xfrm>
        </p:spPr>
        <p:txBody>
          <a:bodyPr/>
          <a:lstStyle/>
          <a:p>
            <a:pPr marL="514350" indent="-514350">
              <a:buFont typeface="+mj-lt"/>
              <a:buAutoNum type="alphaLcPeriod"/>
            </a:pPr>
            <a:r>
              <a:rPr lang="en-US" dirty="0"/>
              <a:t>Bank account of the 2-agent system</a:t>
            </a:r>
          </a:p>
          <a:p>
            <a:pPr marL="514350" indent="-514350">
              <a:buFont typeface="+mj-lt"/>
              <a:buAutoNum type="alphaLcPeriod"/>
            </a:pPr>
            <a:r>
              <a:rPr lang="en-US" dirty="0"/>
              <a:t>Number of operators applied to reach a terminal state from the initial </a:t>
            </a:r>
            <a:r>
              <a:rPr lang="en-US" i="1" dirty="0">
                <a:latin typeface="+mj-lt"/>
              </a:rPr>
              <a:t>state—this can happen multiple times in a single experiment!</a:t>
            </a:r>
          </a:p>
        </p:txBody>
      </p:sp>
    </p:spTree>
    <p:extLst>
      <p:ext uri="{BB962C8B-B14F-4D97-AF65-F5344CB8AC3E}">
        <p14:creationId xmlns:p14="http://schemas.microsoft.com/office/powerpoint/2010/main" val="2082009399"/>
      </p:ext>
    </p:extLst>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7068</TotalTime>
  <Words>3060</Words>
  <Application>Microsoft Office PowerPoint</Application>
  <PresentationFormat>On-screen Show (4:3)</PresentationFormat>
  <Paragraphs>273</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Lucida Handwriting</vt:lpstr>
      <vt:lpstr>Symbol</vt:lpstr>
      <vt:lpstr>Times New Roman</vt:lpstr>
      <vt:lpstr>Trebuchet MS</vt:lpstr>
      <vt:lpstr>Wingdings</vt:lpstr>
      <vt:lpstr>Notebook</vt:lpstr>
      <vt:lpstr>COSC 4368 Group Project Spring 2023 Learning Paths  Using Reinforcement Learning  for a 2-Agent Transportation 3D  PD World</vt:lpstr>
      <vt:lpstr>PD-World</vt:lpstr>
      <vt:lpstr>Key Questions to be Addressed</vt:lpstr>
      <vt:lpstr>PD-World</vt:lpstr>
      <vt:lpstr>PD-World Coordinate System</vt:lpstr>
      <vt:lpstr>Example State of the PD World</vt:lpstr>
      <vt:lpstr>Rewards in the PD-World</vt:lpstr>
      <vt:lpstr>2023 Policies</vt:lpstr>
      <vt:lpstr>Performance Measures</vt:lpstr>
      <vt:lpstr>Multi-Agent Learning Strategy</vt:lpstr>
      <vt:lpstr>4368 Group Project in a Nutshell</vt:lpstr>
      <vt:lpstr>PD-World State Space</vt:lpstr>
      <vt:lpstr>Multi-Agent Learning Strategy</vt:lpstr>
      <vt:lpstr>Mapping State Spaces to RL State Space</vt:lpstr>
      <vt:lpstr>“Very Simple” Reinforcement Learning State Space0</vt:lpstr>
      <vt:lpstr>“Somewhat Simple” Reinforcement Learning State Space1</vt:lpstr>
      <vt:lpstr>Complicated Reinforcement Learning State Space2</vt:lpstr>
      <vt:lpstr> Alternative More Complicated Reinforcement Learning State Space3 in a single Agent Setting</vt:lpstr>
      <vt:lpstr>Analysis of Attractive Paths</vt:lpstr>
      <vt:lpstr>TD-Q-Learning for the PD-World</vt:lpstr>
      <vt:lpstr>SARSA</vt:lpstr>
      <vt:lpstr>4368 Group Project in a Nutshell</vt:lpstr>
      <vt:lpstr>Suggested Implementation Steps</vt:lpstr>
      <vt:lpstr>SARSA Pseudo-Code</vt:lpstr>
      <vt:lpstr>Visualization Challenges </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Eick, Christoph F</cp:lastModifiedBy>
  <cp:revision>822</cp:revision>
  <cp:lastPrinted>2022-02-21T19:02:36Z</cp:lastPrinted>
  <dcterms:created xsi:type="dcterms:W3CDTF">2003-08-27T16:21:00Z</dcterms:created>
  <dcterms:modified xsi:type="dcterms:W3CDTF">2023-03-29T19:00:45Z</dcterms:modified>
</cp:coreProperties>
</file>