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468" r:id="rId2"/>
    <p:sldId id="467" r:id="rId3"/>
    <p:sldId id="275" r:id="rId4"/>
    <p:sldId id="292" r:id="rId5"/>
    <p:sldId id="291" r:id="rId6"/>
    <p:sldId id="293" r:id="rId7"/>
    <p:sldId id="313" r:id="rId8"/>
    <p:sldId id="423" r:id="rId9"/>
    <p:sldId id="289" r:id="rId10"/>
    <p:sldId id="443" r:id="rId11"/>
    <p:sldId id="456" r:id="rId12"/>
    <p:sldId id="432" r:id="rId13"/>
    <p:sldId id="281" r:id="rId14"/>
    <p:sldId id="402" r:id="rId15"/>
    <p:sldId id="277" r:id="rId16"/>
    <p:sldId id="271" r:id="rId17"/>
    <p:sldId id="462" r:id="rId18"/>
    <p:sldId id="270" r:id="rId19"/>
    <p:sldId id="363" r:id="rId20"/>
    <p:sldId id="364" r:id="rId21"/>
    <p:sldId id="365" r:id="rId22"/>
    <p:sldId id="366" r:id="rId23"/>
    <p:sldId id="454" r:id="rId24"/>
    <p:sldId id="297" r:id="rId25"/>
    <p:sldId id="472" r:id="rId26"/>
    <p:sldId id="473" r:id="rId27"/>
    <p:sldId id="466" r:id="rId28"/>
    <p:sldId id="461" r:id="rId29"/>
    <p:sldId id="286" r:id="rId30"/>
    <p:sldId id="287" r:id="rId31"/>
    <p:sldId id="288" r:id="rId32"/>
    <p:sldId id="296" r:id="rId33"/>
    <p:sldId id="458" r:id="rId34"/>
    <p:sldId id="283" r:id="rId35"/>
    <p:sldId id="280" r:id="rId36"/>
    <p:sldId id="269" r:id="rId37"/>
    <p:sldId id="278" r:id="rId38"/>
    <p:sldId id="282" r:id="rId39"/>
    <p:sldId id="460" r:id="rId40"/>
    <p:sldId id="470" r:id="rId41"/>
    <p:sldId id="471" r:id="rId42"/>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0000"/>
    <a:srgbClr val="3333FF"/>
    <a:srgbClr val="FF6600"/>
    <a:srgbClr val="00FF00"/>
    <a:srgbClr val="FFFF66"/>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44" autoAdjust="0"/>
    <p:restoredTop sz="90608" autoAdjust="0"/>
  </p:normalViewPr>
  <p:slideViewPr>
    <p:cSldViewPr>
      <p:cViewPr varScale="1">
        <p:scale>
          <a:sx n="79" d="100"/>
          <a:sy n="79" d="100"/>
        </p:scale>
        <p:origin x="94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3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41904" y="8896050"/>
            <a:ext cx="403585" cy="306603"/>
          </a:xfrm>
          <a:prstGeom prst="rect">
            <a:avLst/>
          </a:prstGeom>
          <a:noFill/>
          <a:ln w="12700">
            <a:noFill/>
            <a:miter lim="800000"/>
            <a:headEnd/>
            <a:tailEnd/>
          </a:ln>
          <a:effectLst/>
        </p:spPr>
        <p:txBody>
          <a:bodyPr wrap="none" lIns="91891" tIns="45139" rIns="91891" bIns="45139" anchor="ctr">
            <a:spAutoFit/>
          </a:bodyPr>
          <a:lstStyle/>
          <a:p>
            <a:pPr algn="r">
              <a:defRPr/>
            </a:pPr>
            <a:fld id="{4CA18F2E-FEF3-48BD-9348-B7F3317192AB}" type="slidenum">
              <a:rPr lang="en-US" sz="1400"/>
              <a:pPr algn="r">
                <a:defRPr/>
              </a:pPr>
              <a:t>‹#›</a:t>
            </a:fld>
            <a:endParaRPr lang="en-US" sz="1400"/>
          </a:p>
        </p:txBody>
      </p:sp>
    </p:spTree>
    <p:extLst>
      <p:ext uri="{BB962C8B-B14F-4D97-AF65-F5344CB8AC3E}">
        <p14:creationId xmlns:p14="http://schemas.microsoft.com/office/powerpoint/2010/main" val="1290614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416392"/>
            <a:ext cx="5140960" cy="4182176"/>
          </a:xfrm>
          <a:prstGeom prst="rect">
            <a:avLst/>
          </a:prstGeom>
          <a:noFill/>
          <a:ln w="12700">
            <a:noFill/>
            <a:miter lim="800000"/>
            <a:headEnd/>
            <a:tailEnd/>
          </a:ln>
          <a:effectLst/>
        </p:spPr>
        <p:txBody>
          <a:bodyPr vert="horz" wrap="square" lIns="91891" tIns="45139" rIns="91891" bIns="45139"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7" name="Rectangle 3"/>
          <p:cNvSpPr>
            <a:spLocks noGrp="1" noRot="1" noChangeAspect="1" noChangeArrowheads="1" noTextEdit="1"/>
          </p:cNvSpPr>
          <p:nvPr>
            <p:ph type="sldImg" idx="2"/>
          </p:nvPr>
        </p:nvSpPr>
        <p:spPr bwMode="auto">
          <a:xfrm>
            <a:off x="1190625" y="704850"/>
            <a:ext cx="4630738" cy="3471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ChangeArrowheads="1"/>
          </p:cNvSpPr>
          <p:nvPr/>
        </p:nvSpPr>
        <p:spPr bwMode="auto">
          <a:xfrm>
            <a:off x="6541904" y="8896050"/>
            <a:ext cx="403585" cy="306603"/>
          </a:xfrm>
          <a:prstGeom prst="rect">
            <a:avLst/>
          </a:prstGeom>
          <a:noFill/>
          <a:ln w="12700">
            <a:noFill/>
            <a:miter lim="800000"/>
            <a:headEnd/>
            <a:tailEnd/>
          </a:ln>
          <a:effectLst/>
        </p:spPr>
        <p:txBody>
          <a:bodyPr wrap="none" lIns="91891" tIns="45139" rIns="91891" bIns="45139" anchor="ctr">
            <a:spAutoFit/>
          </a:bodyPr>
          <a:lstStyle/>
          <a:p>
            <a:pPr algn="r">
              <a:defRPr/>
            </a:pPr>
            <a:fld id="{082BBE8F-B421-45E2-8035-74C31E0B8EB6}" type="slidenum">
              <a:rPr lang="en-US" sz="1400"/>
              <a:pPr algn="r">
                <a:defRPr/>
              </a:pPr>
              <a:t>‹#›</a:t>
            </a:fld>
            <a:endParaRPr lang="en-US" sz="1400"/>
          </a:p>
        </p:txBody>
      </p:sp>
    </p:spTree>
    <p:extLst>
      <p:ext uri="{BB962C8B-B14F-4D97-AF65-F5344CB8AC3E}">
        <p14:creationId xmlns:p14="http://schemas.microsoft.com/office/powerpoint/2010/main" val="3653757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81100" y="696913"/>
            <a:ext cx="4649788" cy="3486150"/>
          </a:xfrm>
          <a:ln/>
        </p:spPr>
      </p:sp>
      <p:sp>
        <p:nvSpPr>
          <p:cNvPr id="17411" name="Rectangle 3"/>
          <p:cNvSpPr>
            <a:spLocks noGrp="1" noChangeArrowheads="1"/>
          </p:cNvSpPr>
          <p:nvPr>
            <p:ph type="body" idx="1"/>
          </p:nvPr>
        </p:nvSpPr>
        <p:spPr>
          <a:xfrm>
            <a:off x="934720" y="4416392"/>
            <a:ext cx="5140960" cy="418378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machine learning?	</a:t>
            </a:r>
          </a:p>
        </p:txBody>
      </p:sp>
    </p:spTree>
    <p:extLst>
      <p:ext uri="{BB962C8B-B14F-4D97-AF65-F5344CB8AC3E}">
        <p14:creationId xmlns:p14="http://schemas.microsoft.com/office/powerpoint/2010/main" val="242710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10</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11</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A52A2-6AE2-47FE-A754-A7EB9B5F06DC}" type="slidenum">
              <a:rPr lang="en-US" smtClean="0"/>
              <a:pPr/>
              <a:t>19</a:t>
            </a:fld>
            <a:endParaRPr lang="en-US"/>
          </a:p>
        </p:txBody>
      </p:sp>
    </p:spTree>
    <p:extLst>
      <p:ext uri="{BB962C8B-B14F-4D97-AF65-F5344CB8AC3E}">
        <p14:creationId xmlns:p14="http://schemas.microsoft.com/office/powerpoint/2010/main" val="192326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xfrm>
            <a:off x="1257300" y="720725"/>
            <a:ext cx="4800600" cy="3600450"/>
          </a:xfrm>
          <a:ln/>
        </p:spPr>
      </p:sp>
      <p:sp>
        <p:nvSpPr>
          <p:cNvPr id="624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T</a:t>
            </a:r>
            <a:r>
              <a:rPr lang="en-US" altLang="en-US">
                <a:latin typeface="Arial" pitchFamily="34" charset="0"/>
                <a:ea typeface="ＭＳ Ｐゴシック" pitchFamily="34" charset="-128"/>
              </a:rPr>
              <a:t>’</a:t>
            </a:r>
            <a:r>
              <a:rPr lang="en-US">
                <a:latin typeface="Arial" pitchFamily="34" charset="0"/>
                <a:ea typeface="ＭＳ Ｐゴシック" pitchFamily="34" charset="-128"/>
              </a:rPr>
              <a:t>: traffic report</a:t>
            </a:r>
          </a:p>
        </p:txBody>
      </p:sp>
      <p:sp>
        <p:nvSpPr>
          <p:cNvPr id="624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5A3D32-6BA7-4A1F-917C-754422230827}" type="slidenum">
              <a:rPr lang="en-US" sz="1300"/>
              <a:pPr eaLnBrk="1" hangingPunct="1"/>
              <a:t>20</a:t>
            </a:fld>
            <a:endParaRPr lang="en-US" sz="1300"/>
          </a:p>
        </p:txBody>
      </p:sp>
    </p:spTree>
    <p:extLst>
      <p:ext uri="{BB962C8B-B14F-4D97-AF65-F5344CB8AC3E}">
        <p14:creationId xmlns:p14="http://schemas.microsoft.com/office/powerpoint/2010/main" val="170554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595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59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60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26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769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24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64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362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99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169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275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1428750"/>
            <a:ext cx="9132888" cy="152400"/>
            <a:chOff x="0" y="900"/>
            <a:chExt cx="5753" cy="96"/>
          </a:xfrm>
        </p:grpSpPr>
        <p:sp>
          <p:nvSpPr>
            <p:cNvPr id="2" name="Rectangle 2"/>
            <p:cNvSpPr>
              <a:spLocks noChangeArrowheads="1"/>
            </p:cNvSpPr>
            <p:nvPr/>
          </p:nvSpPr>
          <p:spPr bwMode="auto">
            <a:xfrm>
              <a:off x="0" y="900"/>
              <a:ext cx="5753" cy="47"/>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w="12700">
              <a:noFill/>
              <a:miter lim="800000"/>
              <a:headEnd/>
              <a:tailEnd/>
            </a:ln>
            <a:effectLst/>
          </p:spPr>
          <p:txBody>
            <a:bodyPr wrap="none" anchor="ctr"/>
            <a:lstStyle/>
            <a:p>
              <a:pPr>
                <a:defRPr/>
              </a:pPr>
              <a:endParaRPr lang="en-US"/>
            </a:p>
          </p:txBody>
        </p:sp>
        <p:sp>
          <p:nvSpPr>
            <p:cNvPr id="1027" name="Rectangle 3"/>
            <p:cNvSpPr>
              <a:spLocks noChangeArrowheads="1"/>
            </p:cNvSpPr>
            <p:nvPr/>
          </p:nvSpPr>
          <p:spPr bwMode="auto">
            <a:xfrm>
              <a:off x="0" y="972"/>
              <a:ext cx="5753" cy="24"/>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w="12700">
              <a:noFill/>
              <a:miter lim="800000"/>
              <a:headEnd/>
              <a:tailEnd/>
            </a:ln>
            <a:effectLst/>
          </p:spPr>
          <p:txBody>
            <a:bodyPr wrap="none" anchor="ctr"/>
            <a:lstStyle/>
            <a:p>
              <a:pPr>
                <a:defRPr/>
              </a:pPr>
              <a:endParaRPr lang="en-US"/>
            </a:p>
          </p:txBody>
        </p:sp>
      </p:grpSp>
      <p:sp>
        <p:nvSpPr>
          <p:cNvPr id="1029" name="Rectangle 5"/>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0" y="0"/>
            <a:ext cx="1638300" cy="301625"/>
          </a:xfrm>
          <a:prstGeom prst="rect">
            <a:avLst/>
          </a:prstGeom>
          <a:noFill/>
          <a:ln w="12700">
            <a:noFill/>
            <a:miter lim="800000"/>
            <a:headEnd/>
            <a:tailEnd/>
          </a:ln>
          <a:effectLst/>
        </p:spPr>
        <p:txBody>
          <a:bodyPr wrap="none" lIns="90488" tIns="44450" rIns="90488" bIns="44450">
            <a:spAutoFit/>
          </a:bodyPr>
          <a:lstStyle/>
          <a:p>
            <a:pPr>
              <a:defRPr/>
            </a:pPr>
            <a:r>
              <a:rPr lang="en-US" sz="1400" b="1"/>
              <a:t>Christoph F. Eick</a:t>
            </a:r>
          </a:p>
        </p:txBody>
      </p:sp>
      <p:sp>
        <p:nvSpPr>
          <p:cNvPr id="1032" name="Text Box 8"/>
          <p:cNvSpPr txBox="1">
            <a:spLocks noChangeArrowheads="1"/>
          </p:cNvSpPr>
          <p:nvPr/>
        </p:nvSpPr>
        <p:spPr bwMode="auto">
          <a:xfrm>
            <a:off x="0" y="6629400"/>
            <a:ext cx="3073400" cy="244475"/>
          </a:xfrm>
          <a:prstGeom prst="rect">
            <a:avLst/>
          </a:prstGeom>
          <a:noFill/>
          <a:ln w="12700">
            <a:noFill/>
            <a:miter lim="800000"/>
            <a:headEnd/>
            <a:tailEnd/>
          </a:ln>
          <a:effectLst/>
        </p:spPr>
        <p:txBody>
          <a:bodyPr>
            <a:spAutoFit/>
          </a:bodyPr>
          <a:lstStyle/>
          <a:p>
            <a:pPr>
              <a:defRPr/>
            </a:pPr>
            <a:r>
              <a:rPr lang="en-US" sz="1000"/>
              <a:t>Dr. Eick: Introduction to Belief Networks</a:t>
            </a:r>
            <a:endParaRPr lang="en-US" sz="1400"/>
          </a:p>
        </p:txBody>
      </p:sp>
      <p:graphicFrame>
        <p:nvGraphicFramePr>
          <p:cNvPr id="1026" name="Object 9">
            <a:hlinkClick r:id="" action="ppaction://ole?verb=0"/>
          </p:cNvPr>
          <p:cNvGraphicFramePr>
            <a:graphicFrameLocks/>
          </p:cNvGraphicFramePr>
          <p:nvPr userDrawn="1"/>
        </p:nvGraphicFramePr>
        <p:xfrm>
          <a:off x="8001000" y="0"/>
          <a:ext cx="962025" cy="1371600"/>
        </p:xfrm>
        <a:graphic>
          <a:graphicData uri="http://schemas.openxmlformats.org/presentationml/2006/ole">
            <mc:AlternateContent xmlns:mc="http://schemas.openxmlformats.org/markup-compatibility/2006">
              <mc:Choice xmlns:v="urn:schemas-microsoft-com:vml" Requires="v">
                <p:oleObj name="Clip" r:id="rId13" imgW="2260440" imgH="3519360" progId="MS_ClipArt_Gallery.2">
                  <p:embed/>
                </p:oleObj>
              </mc:Choice>
              <mc:Fallback>
                <p:oleObj name="Clip" r:id="rId13" imgW="2260440" imgH="3519360" progId="MS_ClipArt_Gallery.2">
                  <p:embed/>
                  <p:pic>
                    <p:nvPicPr>
                      <p:cNvPr id="0" name="Object 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0"/>
                        <a:ext cx="9620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Text Box 11"/>
          <p:cNvSpPr txBox="1">
            <a:spLocks noChangeArrowheads="1"/>
          </p:cNvSpPr>
          <p:nvPr userDrawn="1"/>
        </p:nvSpPr>
        <p:spPr bwMode="auto">
          <a:xfrm>
            <a:off x="8804275" y="6588125"/>
            <a:ext cx="369888" cy="274638"/>
          </a:xfrm>
          <a:prstGeom prst="rect">
            <a:avLst/>
          </a:prstGeom>
          <a:noFill/>
          <a:ln w="12700">
            <a:noFill/>
            <a:miter lim="800000"/>
            <a:headEnd/>
            <a:tailEnd/>
          </a:ln>
          <a:effectLst/>
        </p:spPr>
        <p:txBody>
          <a:bodyPr wrap="none">
            <a:spAutoFit/>
          </a:bodyPr>
          <a:lstStyle/>
          <a:p>
            <a:pPr>
              <a:defRPr/>
            </a:pPr>
            <a:fld id="{616E4D89-3F9C-48E2-B61F-FD56C860F118}" type="slidenum">
              <a:rPr lang="en-US" sz="1200"/>
              <a:pPr>
                <a:defRPr/>
              </a:pPr>
              <a:t>‹#›</a:t>
            </a:fld>
            <a:endParaRPr lang="en-US"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Book Antiqua" pitchFamily="18" charset="0"/>
        </a:defRPr>
      </a:lvl2pPr>
      <a:lvl3pPr algn="ctr" rtl="0" eaLnBrk="0" fontAlgn="base" hangingPunct="0">
        <a:spcBef>
          <a:spcPct val="0"/>
        </a:spcBef>
        <a:spcAft>
          <a:spcPct val="0"/>
        </a:spcAft>
        <a:defRPr sz="3200">
          <a:solidFill>
            <a:schemeClr val="tx2"/>
          </a:solidFill>
          <a:latin typeface="Book Antiqua" pitchFamily="18" charset="0"/>
        </a:defRPr>
      </a:lvl3pPr>
      <a:lvl4pPr algn="ctr" rtl="0" eaLnBrk="0" fontAlgn="base" hangingPunct="0">
        <a:spcBef>
          <a:spcPct val="0"/>
        </a:spcBef>
        <a:spcAft>
          <a:spcPct val="0"/>
        </a:spcAft>
        <a:defRPr sz="3200">
          <a:solidFill>
            <a:schemeClr val="tx2"/>
          </a:solidFill>
          <a:latin typeface="Book Antiqua" pitchFamily="18" charset="0"/>
        </a:defRPr>
      </a:lvl4pPr>
      <a:lvl5pPr algn="ctr" rtl="0" eaLnBrk="0" fontAlgn="base" hangingPunct="0">
        <a:spcBef>
          <a:spcPct val="0"/>
        </a:spcBef>
        <a:spcAft>
          <a:spcPct val="0"/>
        </a:spcAft>
        <a:defRPr sz="3200">
          <a:solidFill>
            <a:schemeClr val="tx2"/>
          </a:solidFill>
          <a:latin typeface="Book Antiqua" pitchFamily="18" charset="0"/>
        </a:defRPr>
      </a:lvl5pPr>
      <a:lvl6pPr marL="457200" algn="ctr" rtl="0" eaLnBrk="0" fontAlgn="base" hangingPunct="0">
        <a:spcBef>
          <a:spcPct val="0"/>
        </a:spcBef>
        <a:spcAft>
          <a:spcPct val="0"/>
        </a:spcAft>
        <a:defRPr sz="3200">
          <a:solidFill>
            <a:schemeClr val="tx2"/>
          </a:solidFill>
          <a:latin typeface="Book Antiqua" pitchFamily="18" charset="0"/>
        </a:defRPr>
      </a:lvl6pPr>
      <a:lvl7pPr marL="914400" algn="ctr" rtl="0" eaLnBrk="0" fontAlgn="base" hangingPunct="0">
        <a:spcBef>
          <a:spcPct val="0"/>
        </a:spcBef>
        <a:spcAft>
          <a:spcPct val="0"/>
        </a:spcAft>
        <a:defRPr sz="3200">
          <a:solidFill>
            <a:schemeClr val="tx2"/>
          </a:solidFill>
          <a:latin typeface="Book Antiqua" pitchFamily="18" charset="0"/>
        </a:defRPr>
      </a:lvl7pPr>
      <a:lvl8pPr marL="1371600" algn="ctr" rtl="0" eaLnBrk="0" fontAlgn="base" hangingPunct="0">
        <a:spcBef>
          <a:spcPct val="0"/>
        </a:spcBef>
        <a:spcAft>
          <a:spcPct val="0"/>
        </a:spcAft>
        <a:defRPr sz="3200">
          <a:solidFill>
            <a:schemeClr val="tx2"/>
          </a:solidFill>
          <a:latin typeface="Book Antiqua" pitchFamily="18" charset="0"/>
        </a:defRPr>
      </a:lvl8pPr>
      <a:lvl9pPr marL="1828800" algn="ctr" rtl="0" eaLnBrk="0" fontAlgn="base" hangingPunct="0">
        <a:spcBef>
          <a:spcPct val="0"/>
        </a:spcBef>
        <a:spcAft>
          <a:spcPct val="0"/>
        </a:spcAft>
        <a:defRPr sz="32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Monotype Sorts" pitchFamily="2" charset="2"/>
        <a:buChar char="l"/>
        <a:defRPr>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hyperlink" Target="https://www.bing.com/videos/search?q=Judea+Pearl+Hidden+Markov+Model+Video&amp;docid=608002111740199520&amp;mid=18471C84D033EF3A79FE18471C84D033EF3A79FE&amp;view=detail&amp;FORM=VI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urses.cs.washington.edu/courses/cse473/16au/slides-16au/25-bn.pdf"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2.xml"/><Relationship Id="rId7" Type="http://schemas.openxmlformats.org/officeDocument/2006/relationships/image" Target="../media/image2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xml"/><Relationship Id="rId7" Type="http://schemas.openxmlformats.org/officeDocument/2006/relationships/image" Target="../media/image2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tags" Target="../tags/tag17.xml"/><Relationship Id="rId10" Type="http://schemas.openxmlformats.org/officeDocument/2006/relationships/image" Target="../media/image27.png"/><Relationship Id="rId4" Type="http://schemas.openxmlformats.org/officeDocument/2006/relationships/tags" Target="../tags/tag16.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7.xml.rels><?xml version="1.0" encoding="UTF-8" standalone="yes"?>
<Relationships xmlns="http://schemas.openxmlformats.org/package/2006/relationships"><Relationship Id="rId3" Type="http://schemas.openxmlformats.org/officeDocument/2006/relationships/hyperlink" Target="http://www.norsys.com/download.html" TargetMode="External"/><Relationship Id="rId2" Type="http://schemas.openxmlformats.org/officeDocument/2006/relationships/hyperlink" Target="https://www.codeweavers.com/compatibility/crossover/netic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_TYVhyMy85w" TargetMode="External"/><Relationship Id="rId2" Type="http://schemas.openxmlformats.org/officeDocument/2006/relationships/hyperlink" Target="https://www.bing.com/videos/search?q=Netica+Belief+Network+Video&amp;&amp;view=detail&amp;mid=D0AA17CC113DDD3AB796D0AA17CC113DDD3AB796&amp;rvsmid=211EC384EDBA2A0A61A8211EC384EDBA2A0A61A8&amp;FORM=VDQVA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tatistical_model" TargetMode="External"/><Relationship Id="rId2" Type="http://schemas.openxmlformats.org/officeDocument/2006/relationships/hyperlink" Target="https://en.wikipedia.org/wiki/Graphical_model" TargetMode="External"/><Relationship Id="rId1" Type="http://schemas.openxmlformats.org/officeDocument/2006/relationships/slideLayout" Target="../slideLayouts/slideLayout2.xml"/><Relationship Id="rId5" Type="http://schemas.openxmlformats.org/officeDocument/2006/relationships/hyperlink" Target="https://en.wikipedia.org/wiki/Directed_acyclic_graph" TargetMode="External"/><Relationship Id="rId4" Type="http://schemas.openxmlformats.org/officeDocument/2006/relationships/hyperlink" Target="https://en.wikipedia.org/wiki/Conditional_independe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videos/search?q=Netica+Belief+Network+Video&amp;docid=608012763257973235&amp;mid=211EC384EDBA2A0A61A8211EC384EDBA2A0A61A8&amp;view=detail&amp;FORM=VIRE" TargetMode="External"/><Relationship Id="rId2" Type="http://schemas.openxmlformats.org/officeDocument/2006/relationships/hyperlink" Target="http://www.norsys.com/download.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altLang="en-US" dirty="0"/>
              <a:t>April 10 News</a:t>
            </a:r>
          </a:p>
        </p:txBody>
      </p:sp>
      <p:sp>
        <p:nvSpPr>
          <p:cNvPr id="4099" name="Rectangle 1027"/>
          <p:cNvSpPr>
            <a:spLocks noGrp="1" noChangeArrowheads="1"/>
          </p:cNvSpPr>
          <p:nvPr>
            <p:ph type="body" idx="1"/>
          </p:nvPr>
        </p:nvSpPr>
        <p:spPr>
          <a:xfrm>
            <a:off x="0" y="1371600"/>
            <a:ext cx="9144000" cy="5257800"/>
          </a:xfrm>
        </p:spPr>
        <p:txBody>
          <a:bodyPr/>
          <a:lstStyle/>
          <a:p>
            <a:pPr marL="381000" indent="-381000">
              <a:lnSpc>
                <a:spcPct val="90000"/>
              </a:lnSpc>
              <a:buFont typeface="Monotype Sorts" pitchFamily="2" charset="2"/>
              <a:buNone/>
            </a:pPr>
            <a:endParaRPr lang="en-US" altLang="en-US" sz="800" dirty="0"/>
          </a:p>
          <a:p>
            <a:pPr>
              <a:spcBef>
                <a:spcPts val="350"/>
              </a:spcBef>
              <a:buFont typeface="Wingdings" panose="05000000000000000000" pitchFamily="2" charset="2"/>
              <a:buChar char="v"/>
            </a:pPr>
            <a:r>
              <a:rPr lang="en-US" dirty="0"/>
              <a:t>GHC Tasks for groups L, M and N have been posted. Group L will present on April 17. Group O’s topic will be </a:t>
            </a:r>
            <a:r>
              <a:rPr lang="en-US"/>
              <a:t>posted next week. </a:t>
            </a:r>
            <a:endParaRPr lang="en-US" dirty="0"/>
          </a:p>
          <a:p>
            <a:pPr>
              <a:spcBef>
                <a:spcPts val="350"/>
              </a:spcBef>
              <a:buFont typeface="Wingdings" panose="05000000000000000000" pitchFamily="2" charset="2"/>
              <a:buChar char="v"/>
            </a:pPr>
            <a:r>
              <a:rPr lang="en-US" dirty="0"/>
              <a:t>There will be a Diffusion Model Lecture and Lab, taught by Raunak, on April 15!</a:t>
            </a:r>
          </a:p>
          <a:p>
            <a:pPr>
              <a:spcBef>
                <a:spcPts val="350"/>
              </a:spcBef>
              <a:buFont typeface="Wingdings" panose="05000000000000000000" pitchFamily="2" charset="2"/>
              <a:buChar char="v"/>
            </a:pPr>
            <a:r>
              <a:rPr lang="en-US" dirty="0"/>
              <a:t>We had some technical issues with the Task1 scores and comments; it looks like the Task1 comments disappeared; we expect to fix this problem in a couple of days. </a:t>
            </a:r>
          </a:p>
          <a:p>
            <a:pPr>
              <a:spcBef>
                <a:spcPts val="350"/>
              </a:spcBef>
              <a:buFont typeface="Wingdings" panose="05000000000000000000" pitchFamily="2" charset="2"/>
              <a:buChar char="v"/>
            </a:pPr>
            <a:r>
              <a:rPr lang="en-US" altLang="en-US" dirty="0"/>
              <a:t>Organization of Today’s Lecture</a:t>
            </a:r>
          </a:p>
          <a:p>
            <a:pPr marL="800100" lvl="1" indent="-342900">
              <a:spcBef>
                <a:spcPts val="350"/>
              </a:spcBef>
              <a:buFont typeface="+mj-lt"/>
              <a:buAutoNum type="alphaLcPeriod"/>
            </a:pPr>
            <a:r>
              <a:rPr lang="en-US" altLang="en-US" sz="2000" dirty="0"/>
              <a:t>Brief Discussion of Task 6</a:t>
            </a:r>
          </a:p>
          <a:p>
            <a:pPr marL="800100" lvl="1" indent="-342900">
              <a:spcBef>
                <a:spcPts val="350"/>
              </a:spcBef>
              <a:buFont typeface="+mj-lt"/>
              <a:buAutoNum type="alphaLcPeriod"/>
            </a:pPr>
            <a:r>
              <a:rPr lang="en-US" altLang="en-US" sz="2000" dirty="0"/>
              <a:t>Recap Naïve Bayes </a:t>
            </a:r>
          </a:p>
          <a:p>
            <a:pPr marL="800100" lvl="1" indent="-342900">
              <a:spcBef>
                <a:spcPts val="350"/>
              </a:spcBef>
              <a:buFont typeface="+mj-lt"/>
              <a:buAutoNum type="alphaLcPeriod"/>
            </a:pPr>
            <a:r>
              <a:rPr lang="en-US" altLang="en-US" sz="2000" dirty="0"/>
              <a:t>Bayesian Belief Networks (BBN)</a:t>
            </a:r>
          </a:p>
          <a:p>
            <a:pPr marL="800100" lvl="1" indent="-342900">
              <a:spcBef>
                <a:spcPts val="350"/>
              </a:spcBef>
              <a:buFont typeface="+mj-lt"/>
              <a:buAutoNum type="alphaLcPeriod"/>
            </a:pPr>
            <a:r>
              <a:rPr lang="en-US" altLang="en-US" sz="2000" dirty="0"/>
              <a:t>Brief Discussion Task 7 (April 17)</a:t>
            </a:r>
          </a:p>
          <a:p>
            <a:pPr marL="800100" lvl="1" indent="-342900">
              <a:spcBef>
                <a:spcPts val="350"/>
              </a:spcBef>
              <a:buFont typeface="+mj-lt"/>
              <a:buAutoNum type="alphaLcPeriod"/>
            </a:pPr>
            <a:r>
              <a:rPr lang="en-US" altLang="en-US" sz="2000" dirty="0"/>
              <a:t>Hidden Markov Models (HMM; April 24) </a:t>
            </a:r>
          </a:p>
          <a:p>
            <a:pPr lvl="1">
              <a:spcBef>
                <a:spcPts val="350"/>
              </a:spcBef>
              <a:buFont typeface="Arial" panose="020B0604020202020204" pitchFamily="34" charset="0"/>
              <a:buChar char="•"/>
            </a:pPr>
            <a:endParaRPr lang="en-US" altLang="en-US" sz="2000" dirty="0"/>
          </a:p>
          <a:p>
            <a:pPr lvl="1">
              <a:spcBef>
                <a:spcPts val="350"/>
              </a:spcBef>
              <a:buFont typeface="Arial" panose="020B0604020202020204" pitchFamily="34" charset="0"/>
              <a:buChar char="•"/>
            </a:pPr>
            <a:endParaRPr lang="en-US" altLang="en-US" dirty="0"/>
          </a:p>
        </p:txBody>
      </p:sp>
    </p:spTree>
    <p:extLst>
      <p:ext uri="{BB962C8B-B14F-4D97-AF65-F5344CB8AC3E}">
        <p14:creationId xmlns:p14="http://schemas.microsoft.com/office/powerpoint/2010/main" val="412471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980" y="1714501"/>
            <a:ext cx="1976420" cy="1314449"/>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nvGraphicFramePr>
        <p:xfrm>
          <a:off x="1085850" y="1869985"/>
          <a:ext cx="971550" cy="1009650"/>
        </p:xfrm>
        <a:graphic>
          <a:graphicData uri="http://schemas.openxmlformats.org/drawingml/2006/table">
            <a:tbl>
              <a:tblPr firstRow="1" bandRow="1">
                <a:tableStyleId>{10A1B5D5-9B99-4C35-A422-299274C87663}</a:tableStyleId>
              </a:tblPr>
              <a:tblGrid>
                <a:gridCol w="40005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336550">
                <a:tc>
                  <a:txBody>
                    <a:bodyPr/>
                    <a:lstStyle/>
                    <a:p>
                      <a:pPr algn="ctr"/>
                      <a:r>
                        <a:rPr lang="en-US" sz="1400" b="0" dirty="0">
                          <a:solidFill>
                            <a:srgbClr val="333399"/>
                          </a:solidFill>
                          <a:latin typeface="Calibri"/>
                          <a:cs typeface="Calibri"/>
                        </a:rPr>
                        <a:t>B</a:t>
                      </a:r>
                    </a:p>
                  </a:txBody>
                  <a:tcPr marL="68580" marR="68580"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P(B)</a:t>
                      </a:r>
                    </a:p>
                  </a:txBody>
                  <a:tcPr marL="68580" marR="68580"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36550">
                <a:tc>
                  <a:txBody>
                    <a:bodyPr/>
                    <a:lstStyle/>
                    <a:p>
                      <a:pPr algn="ctr"/>
                      <a:r>
                        <a:rPr lang="en-US" sz="1400" b="0" dirty="0">
                          <a:solidFill>
                            <a:srgbClr val="333399"/>
                          </a:solidFill>
                          <a:latin typeface="Calibri"/>
                          <a:cs typeface="Calibri"/>
                        </a:rPr>
                        <a:t>+b</a:t>
                      </a:r>
                    </a:p>
                  </a:txBody>
                  <a:tcPr marL="68580" marR="68580"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0.001</a:t>
                      </a:r>
                    </a:p>
                  </a:txBody>
                  <a:tcPr marL="68580" marR="68580"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6550">
                <a:tc>
                  <a:txBody>
                    <a:bodyPr/>
                    <a:lstStyle/>
                    <a:p>
                      <a:pPr algn="ctr"/>
                      <a:r>
                        <a:rPr lang="en-US" sz="1400" dirty="0">
                          <a:solidFill>
                            <a:srgbClr val="333399"/>
                          </a:solidFill>
                          <a:latin typeface="Calibri"/>
                          <a:cs typeface="Calibri"/>
                          <a:sym typeface="Symbol"/>
                        </a:rPr>
                        <a:t>-b</a:t>
                      </a:r>
                      <a:endParaRPr lang="en-US" sz="1400" dirty="0">
                        <a:solidFill>
                          <a:srgbClr val="333399"/>
                        </a:solidFill>
                        <a:latin typeface="Calibri"/>
                        <a:cs typeface="Calibri"/>
                      </a:endParaRPr>
                    </a:p>
                  </a:txBody>
                  <a:tcPr marL="68580" marR="68580"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dirty="0">
                          <a:solidFill>
                            <a:srgbClr val="333399"/>
                          </a:solidFill>
                          <a:latin typeface="Calibri"/>
                          <a:cs typeface="Calibri"/>
                        </a:rPr>
                        <a:t>0.999</a:t>
                      </a:r>
                    </a:p>
                  </a:txBody>
                  <a:tcPr marL="68580" marR="68580"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nvGraphicFramePr>
        <p:xfrm>
          <a:off x="4686301" y="1869985"/>
          <a:ext cx="973932" cy="1009650"/>
        </p:xfrm>
        <a:graphic>
          <a:graphicData uri="http://schemas.openxmlformats.org/drawingml/2006/table">
            <a:tbl>
              <a:tblPr firstRow="1" bandRow="1">
                <a:tableStyleId>{10A1B5D5-9B99-4C35-A422-299274C87663}</a:tableStyleId>
              </a:tblPr>
              <a:tblGrid>
                <a:gridCol w="402572">
                  <a:extLst>
                    <a:ext uri="{9D8B030D-6E8A-4147-A177-3AD203B41FA5}">
                      <a16:colId xmlns:a16="http://schemas.microsoft.com/office/drawing/2014/main" val="20000"/>
                    </a:ext>
                  </a:extLst>
                </a:gridCol>
                <a:gridCol w="571360">
                  <a:extLst>
                    <a:ext uri="{9D8B030D-6E8A-4147-A177-3AD203B41FA5}">
                      <a16:colId xmlns:a16="http://schemas.microsoft.com/office/drawing/2014/main" val="20001"/>
                    </a:ext>
                  </a:extLst>
                </a:gridCol>
              </a:tblGrid>
              <a:tr h="336550">
                <a:tc>
                  <a:txBody>
                    <a:bodyPr/>
                    <a:lstStyle/>
                    <a:p>
                      <a:pPr algn="ctr"/>
                      <a:r>
                        <a:rPr lang="en-US" sz="1400" b="0" dirty="0">
                          <a:solidFill>
                            <a:srgbClr val="333399"/>
                          </a:solidFill>
                          <a:latin typeface="Calibri"/>
                          <a:cs typeface="Calibri"/>
                        </a:rPr>
                        <a:t>E</a:t>
                      </a:r>
                    </a:p>
                  </a:txBody>
                  <a:tcPr marL="68564" marR="68564"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P(E)</a:t>
                      </a:r>
                    </a:p>
                  </a:txBody>
                  <a:tcPr marL="68564" marR="68564"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36550">
                <a:tc>
                  <a:txBody>
                    <a:bodyPr/>
                    <a:lstStyle/>
                    <a:p>
                      <a:pPr algn="ctr"/>
                      <a:r>
                        <a:rPr lang="en-US" sz="1400" b="0" dirty="0">
                          <a:solidFill>
                            <a:srgbClr val="333399"/>
                          </a:solidFill>
                          <a:latin typeface="Calibri"/>
                          <a:cs typeface="Calibri"/>
                        </a:rPr>
                        <a:t>+e</a:t>
                      </a:r>
                    </a:p>
                  </a:txBody>
                  <a:tcPr marL="68564" marR="68564"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0.002</a:t>
                      </a:r>
                    </a:p>
                  </a:txBody>
                  <a:tcPr marL="68564" marR="68564"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6550">
                <a:tc>
                  <a:txBody>
                    <a:bodyPr/>
                    <a:lstStyle/>
                    <a:p>
                      <a:pPr algn="ctr"/>
                      <a:r>
                        <a:rPr lang="en-US" sz="1400" dirty="0">
                          <a:solidFill>
                            <a:srgbClr val="333399"/>
                          </a:solidFill>
                          <a:latin typeface="Calibri"/>
                          <a:cs typeface="Calibri"/>
                          <a:sym typeface="Symbol"/>
                        </a:rPr>
                        <a:t>-e</a:t>
                      </a:r>
                      <a:endParaRPr lang="en-US" sz="1400" dirty="0">
                        <a:solidFill>
                          <a:srgbClr val="333399"/>
                        </a:solidFill>
                        <a:latin typeface="Calibri"/>
                        <a:cs typeface="Calibri"/>
                      </a:endParaRPr>
                    </a:p>
                  </a:txBody>
                  <a:tcPr marL="68564" marR="68564"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dirty="0">
                          <a:solidFill>
                            <a:srgbClr val="333399"/>
                          </a:solidFill>
                          <a:latin typeface="Calibri"/>
                          <a:cs typeface="Calibri"/>
                        </a:rPr>
                        <a:t>0.998</a:t>
                      </a:r>
                    </a:p>
                  </a:txBody>
                  <a:tcPr marL="68564" marR="68564"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nvGraphicFramePr>
        <p:xfrm>
          <a:off x="6515100" y="3231100"/>
          <a:ext cx="2114550" cy="2541194"/>
        </p:xfrm>
        <a:graphic>
          <a:graphicData uri="http://schemas.openxmlformats.org/drawingml/2006/table">
            <a:tbl>
              <a:tblPr firstRow="1" bandRow="1">
                <a:tableStyleId>{10A1B5D5-9B99-4C35-A422-299274C87663}</a:tableStyleId>
              </a:tblPr>
              <a:tblGrid>
                <a:gridCol w="402670">
                  <a:extLst>
                    <a:ext uri="{9D8B030D-6E8A-4147-A177-3AD203B41FA5}">
                      <a16:colId xmlns:a16="http://schemas.microsoft.com/office/drawing/2014/main" val="20000"/>
                    </a:ext>
                  </a:extLst>
                </a:gridCol>
                <a:gridCol w="39743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85722">
                <a:tc>
                  <a:txBody>
                    <a:bodyPr/>
                    <a:lstStyle/>
                    <a:p>
                      <a:pPr algn="ctr"/>
                      <a:r>
                        <a:rPr lang="en-US" sz="1400" b="0" dirty="0">
                          <a:solidFill>
                            <a:srgbClr val="333399"/>
                          </a:solidFill>
                          <a:latin typeface="Calibri"/>
                          <a:cs typeface="Calibri"/>
                        </a:rPr>
                        <a:t>B</a:t>
                      </a: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E</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P(A|B,E)</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4314">
                <a:tc>
                  <a:txBody>
                    <a:bodyPr/>
                    <a:lstStyle/>
                    <a:p>
                      <a:pPr algn="ctr"/>
                      <a:r>
                        <a:rPr lang="en-US" sz="1400" b="0" dirty="0">
                          <a:latin typeface="Calibri"/>
                          <a:cs typeface="Calibri"/>
                        </a:rPr>
                        <a:t>+b</a:t>
                      </a: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+e</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0.95</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0.05</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0.94</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0.06</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+e</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0.29</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0.71</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0.001</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0.999</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nvGraphicFramePr>
        <p:xfrm>
          <a:off x="571500" y="3049541"/>
          <a:ext cx="1485900" cy="1413704"/>
        </p:xfrm>
        <a:graphic>
          <a:graphicData uri="http://schemas.openxmlformats.org/drawingml/2006/table">
            <a:tbl>
              <a:tblPr firstRow="1" bandRow="1">
                <a:tableStyleId>{10A1B5D5-9B99-4C35-A422-299274C87663}</a:tableStyleId>
              </a:tblPr>
              <a:tblGrid>
                <a:gridCol w="39743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688420">
                  <a:extLst>
                    <a:ext uri="{9D8B030D-6E8A-4147-A177-3AD203B41FA5}">
                      <a16:colId xmlns:a16="http://schemas.microsoft.com/office/drawing/2014/main" val="20002"/>
                    </a:ext>
                  </a:extLst>
                </a:gridCol>
              </a:tblGrid>
              <a:tr h="285848">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J</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P(J|A)</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4415">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+j</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0.9</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-j</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0.1</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+j</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0.05</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-j</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0.95</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nvGraphicFramePr>
        <p:xfrm>
          <a:off x="4686300" y="3049541"/>
          <a:ext cx="1543050" cy="1413704"/>
        </p:xfrm>
        <a:graphic>
          <a:graphicData uri="http://schemas.openxmlformats.org/drawingml/2006/table">
            <a:tbl>
              <a:tblPr firstRow="1" bandRow="1">
                <a:tableStyleId>{10A1B5D5-9B99-4C35-A422-299274C87663}</a:tableStyleId>
              </a:tblPr>
              <a:tblGrid>
                <a:gridCol w="397430">
                  <a:extLst>
                    <a:ext uri="{9D8B030D-6E8A-4147-A177-3AD203B41FA5}">
                      <a16:colId xmlns:a16="http://schemas.microsoft.com/office/drawing/2014/main" val="20000"/>
                    </a:ext>
                  </a:extLst>
                </a:gridCol>
                <a:gridCol w="45982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85848">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M</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P(M|A)</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4415">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+m</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0.7</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-m</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0.3</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+m</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0.01</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-m</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0.99</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2376764" y="1887004"/>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B</a:t>
            </a:r>
            <a:endParaRPr lang="en-US" sz="2100" baseline="-25000" dirty="0">
              <a:latin typeface="Calibri"/>
              <a:cs typeface="Calibri"/>
            </a:endParaRPr>
          </a:p>
        </p:txBody>
      </p:sp>
      <p:sp>
        <p:nvSpPr>
          <p:cNvPr id="25" name="Oval 4"/>
          <p:cNvSpPr>
            <a:spLocks noChangeArrowheads="1"/>
          </p:cNvSpPr>
          <p:nvPr/>
        </p:nvSpPr>
        <p:spPr bwMode="auto">
          <a:xfrm>
            <a:off x="3957863" y="1887004"/>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E</a:t>
            </a:r>
            <a:endParaRPr lang="en-US" sz="2100" baseline="-25000" dirty="0">
              <a:latin typeface="Calibri"/>
              <a:cs typeface="Calibri"/>
            </a:endParaRPr>
          </a:p>
        </p:txBody>
      </p:sp>
      <p:sp>
        <p:nvSpPr>
          <p:cNvPr id="26" name="Oval 4"/>
          <p:cNvSpPr>
            <a:spLocks noChangeArrowheads="1"/>
          </p:cNvSpPr>
          <p:nvPr/>
        </p:nvSpPr>
        <p:spPr bwMode="auto">
          <a:xfrm>
            <a:off x="3199873" y="2720904"/>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A</a:t>
            </a:r>
            <a:endParaRPr lang="en-US" sz="2100" baseline="-25000" dirty="0">
              <a:latin typeface="Calibri"/>
              <a:cs typeface="Calibri"/>
            </a:endParaRPr>
          </a:p>
        </p:txBody>
      </p:sp>
      <p:sp>
        <p:nvSpPr>
          <p:cNvPr id="27" name="Oval 4"/>
          <p:cNvSpPr>
            <a:spLocks noChangeArrowheads="1"/>
          </p:cNvSpPr>
          <p:nvPr/>
        </p:nvSpPr>
        <p:spPr bwMode="auto">
          <a:xfrm>
            <a:off x="4041557" y="3657600"/>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M</a:t>
            </a:r>
            <a:endParaRPr lang="en-US" sz="2100" baseline="-25000" dirty="0">
              <a:latin typeface="Calibri"/>
              <a:cs typeface="Calibri"/>
            </a:endParaRPr>
          </a:p>
        </p:txBody>
      </p:sp>
      <p:sp>
        <p:nvSpPr>
          <p:cNvPr id="29" name="Oval 4"/>
          <p:cNvSpPr>
            <a:spLocks noChangeArrowheads="1"/>
          </p:cNvSpPr>
          <p:nvPr/>
        </p:nvSpPr>
        <p:spPr bwMode="auto">
          <a:xfrm>
            <a:off x="2500087" y="3657600"/>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J</a:t>
            </a:r>
            <a:endParaRPr lang="en-US" sz="2100" baseline="-25000" dirty="0">
              <a:latin typeface="Calibri"/>
              <a:cs typeface="Calibri"/>
            </a:endParaRPr>
          </a:p>
        </p:txBody>
      </p:sp>
      <p:cxnSp>
        <p:nvCxnSpPr>
          <p:cNvPr id="31" name="AutoShape 6"/>
          <p:cNvCxnSpPr>
            <a:cxnSpLocks noChangeShapeType="1"/>
            <a:stCxn id="26" idx="5"/>
            <a:endCxn id="27" idx="1"/>
          </p:cNvCxnSpPr>
          <p:nvPr/>
        </p:nvCxnSpPr>
        <p:spPr bwMode="auto">
          <a:xfrm>
            <a:off x="3687679" y="3208710"/>
            <a:ext cx="437572" cy="532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 name="AutoShape 6"/>
          <p:cNvCxnSpPr>
            <a:cxnSpLocks noChangeShapeType="1"/>
            <a:stCxn id="26" idx="3"/>
            <a:endCxn id="29" idx="7"/>
          </p:cNvCxnSpPr>
          <p:nvPr/>
        </p:nvCxnSpPr>
        <p:spPr bwMode="auto">
          <a:xfrm flipH="1">
            <a:off x="2987893" y="3208710"/>
            <a:ext cx="295674" cy="532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 name="AutoShape 6"/>
          <p:cNvCxnSpPr>
            <a:cxnSpLocks noChangeShapeType="1"/>
            <a:stCxn id="25" idx="3"/>
            <a:endCxn id="26" idx="7"/>
          </p:cNvCxnSpPr>
          <p:nvPr/>
        </p:nvCxnSpPr>
        <p:spPr bwMode="auto">
          <a:xfrm flipH="1">
            <a:off x="3687679" y="2374810"/>
            <a:ext cx="353878" cy="4297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 name="AutoShape 6"/>
          <p:cNvCxnSpPr>
            <a:cxnSpLocks noChangeShapeType="1"/>
            <a:stCxn id="24" idx="5"/>
            <a:endCxn id="26" idx="1"/>
          </p:cNvCxnSpPr>
          <p:nvPr/>
        </p:nvCxnSpPr>
        <p:spPr bwMode="auto">
          <a:xfrm>
            <a:off x="2864570" y="2374810"/>
            <a:ext cx="418997" cy="4297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 name="Picture 2"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57200" y="4800601"/>
            <a:ext cx="3200400" cy="322976"/>
          </a:xfrm>
          <a:prstGeom prst="rect">
            <a:avLst/>
          </a:prstGeom>
        </p:spPr>
      </p:pic>
    </p:spTree>
    <p:extLst>
      <p:ext uri="{BB962C8B-B14F-4D97-AF65-F5344CB8AC3E}">
        <p14:creationId xmlns:p14="http://schemas.microsoft.com/office/powerpoint/2010/main" val="296429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8980" y="1714500"/>
            <a:ext cx="1976420" cy="1314450"/>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nvGraphicFramePr>
        <p:xfrm>
          <a:off x="1085850" y="1869985"/>
          <a:ext cx="971550" cy="1009650"/>
        </p:xfrm>
        <a:graphic>
          <a:graphicData uri="http://schemas.openxmlformats.org/drawingml/2006/table">
            <a:tbl>
              <a:tblPr firstRow="1" bandRow="1">
                <a:tableStyleId>{10A1B5D5-9B99-4C35-A422-299274C87663}</a:tableStyleId>
              </a:tblPr>
              <a:tblGrid>
                <a:gridCol w="40005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336550">
                <a:tc>
                  <a:txBody>
                    <a:bodyPr/>
                    <a:lstStyle/>
                    <a:p>
                      <a:pPr algn="ctr"/>
                      <a:r>
                        <a:rPr lang="en-US" sz="1400" b="0" dirty="0">
                          <a:solidFill>
                            <a:srgbClr val="333399"/>
                          </a:solidFill>
                          <a:latin typeface="Calibri"/>
                          <a:cs typeface="Calibri"/>
                        </a:rPr>
                        <a:t>B</a:t>
                      </a:r>
                    </a:p>
                  </a:txBody>
                  <a:tcPr marL="68580" marR="68580"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P(B)</a:t>
                      </a:r>
                    </a:p>
                  </a:txBody>
                  <a:tcPr marL="68580" marR="68580"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36550">
                <a:tc>
                  <a:txBody>
                    <a:bodyPr/>
                    <a:lstStyle/>
                    <a:p>
                      <a:pPr algn="ctr"/>
                      <a:r>
                        <a:rPr lang="en-US" sz="1400" b="0" dirty="0">
                          <a:solidFill>
                            <a:srgbClr val="333399"/>
                          </a:solidFill>
                          <a:latin typeface="Calibri"/>
                          <a:cs typeface="Calibri"/>
                        </a:rPr>
                        <a:t>+b</a:t>
                      </a:r>
                    </a:p>
                  </a:txBody>
                  <a:tcPr marL="68580" marR="68580"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b="0" dirty="0">
                          <a:solidFill>
                            <a:srgbClr val="333399"/>
                          </a:solidFill>
                          <a:latin typeface="Calibri"/>
                          <a:cs typeface="Calibri"/>
                        </a:rPr>
                        <a:t>0.001</a:t>
                      </a:r>
                    </a:p>
                  </a:txBody>
                  <a:tcPr marL="68580" marR="68580"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1"/>
                  </a:ext>
                </a:extLst>
              </a:tr>
              <a:tr h="336550">
                <a:tc>
                  <a:txBody>
                    <a:bodyPr/>
                    <a:lstStyle/>
                    <a:p>
                      <a:pPr algn="ctr"/>
                      <a:r>
                        <a:rPr lang="en-US" sz="1400" dirty="0">
                          <a:solidFill>
                            <a:srgbClr val="333399"/>
                          </a:solidFill>
                          <a:latin typeface="Calibri"/>
                          <a:cs typeface="Calibri"/>
                          <a:sym typeface="Symbol"/>
                        </a:rPr>
                        <a:t>-b</a:t>
                      </a:r>
                      <a:endParaRPr lang="en-US" sz="1400" dirty="0">
                        <a:solidFill>
                          <a:srgbClr val="333399"/>
                        </a:solidFill>
                        <a:latin typeface="Calibri"/>
                        <a:cs typeface="Calibri"/>
                      </a:endParaRPr>
                    </a:p>
                  </a:txBody>
                  <a:tcPr marL="68580" marR="68580"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dirty="0">
                          <a:solidFill>
                            <a:srgbClr val="333399"/>
                          </a:solidFill>
                          <a:latin typeface="Calibri"/>
                          <a:cs typeface="Calibri"/>
                        </a:rPr>
                        <a:t>0.999</a:t>
                      </a:r>
                    </a:p>
                  </a:txBody>
                  <a:tcPr marL="68580" marR="68580"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nvGraphicFramePr>
        <p:xfrm>
          <a:off x="4686301" y="1869985"/>
          <a:ext cx="973932" cy="1009650"/>
        </p:xfrm>
        <a:graphic>
          <a:graphicData uri="http://schemas.openxmlformats.org/drawingml/2006/table">
            <a:tbl>
              <a:tblPr firstRow="1" bandRow="1">
                <a:tableStyleId>{10A1B5D5-9B99-4C35-A422-299274C87663}</a:tableStyleId>
              </a:tblPr>
              <a:tblGrid>
                <a:gridCol w="402572">
                  <a:extLst>
                    <a:ext uri="{9D8B030D-6E8A-4147-A177-3AD203B41FA5}">
                      <a16:colId xmlns:a16="http://schemas.microsoft.com/office/drawing/2014/main" val="20000"/>
                    </a:ext>
                  </a:extLst>
                </a:gridCol>
                <a:gridCol w="571360">
                  <a:extLst>
                    <a:ext uri="{9D8B030D-6E8A-4147-A177-3AD203B41FA5}">
                      <a16:colId xmlns:a16="http://schemas.microsoft.com/office/drawing/2014/main" val="20001"/>
                    </a:ext>
                  </a:extLst>
                </a:gridCol>
              </a:tblGrid>
              <a:tr h="336550">
                <a:tc>
                  <a:txBody>
                    <a:bodyPr/>
                    <a:lstStyle/>
                    <a:p>
                      <a:pPr algn="ctr"/>
                      <a:r>
                        <a:rPr lang="en-US" sz="1400" b="0" dirty="0">
                          <a:solidFill>
                            <a:srgbClr val="333399"/>
                          </a:solidFill>
                          <a:latin typeface="Calibri"/>
                          <a:cs typeface="Calibri"/>
                        </a:rPr>
                        <a:t>E</a:t>
                      </a:r>
                    </a:p>
                  </a:txBody>
                  <a:tcPr marL="68564" marR="68564"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P(E)</a:t>
                      </a:r>
                    </a:p>
                  </a:txBody>
                  <a:tcPr marL="68564" marR="68564"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36550">
                <a:tc>
                  <a:txBody>
                    <a:bodyPr/>
                    <a:lstStyle/>
                    <a:p>
                      <a:pPr algn="ctr"/>
                      <a:r>
                        <a:rPr lang="en-US" sz="1400" b="0" dirty="0">
                          <a:solidFill>
                            <a:srgbClr val="333399"/>
                          </a:solidFill>
                          <a:latin typeface="Calibri"/>
                          <a:cs typeface="Calibri"/>
                        </a:rPr>
                        <a:t>+e</a:t>
                      </a:r>
                    </a:p>
                  </a:txBody>
                  <a:tcPr marL="68564" marR="68564"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0.002</a:t>
                      </a:r>
                    </a:p>
                  </a:txBody>
                  <a:tcPr marL="68564" marR="68564"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6550">
                <a:tc>
                  <a:txBody>
                    <a:bodyPr/>
                    <a:lstStyle/>
                    <a:p>
                      <a:pPr algn="ctr"/>
                      <a:r>
                        <a:rPr lang="en-US" sz="1400" dirty="0">
                          <a:solidFill>
                            <a:srgbClr val="333399"/>
                          </a:solidFill>
                          <a:latin typeface="Calibri"/>
                          <a:cs typeface="Calibri"/>
                          <a:sym typeface="Symbol"/>
                        </a:rPr>
                        <a:t>-e</a:t>
                      </a:r>
                      <a:endParaRPr lang="en-US" sz="1400" dirty="0">
                        <a:solidFill>
                          <a:srgbClr val="333399"/>
                        </a:solidFill>
                        <a:latin typeface="Calibri"/>
                        <a:cs typeface="Calibri"/>
                      </a:endParaRPr>
                    </a:p>
                  </a:txBody>
                  <a:tcPr marL="68564" marR="68564" marT="34290" marB="34290">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40000"/>
                        <a:lumOff val="60000"/>
                      </a:schemeClr>
                    </a:solidFill>
                  </a:tcPr>
                </a:tc>
                <a:tc>
                  <a:txBody>
                    <a:bodyPr/>
                    <a:lstStyle/>
                    <a:p>
                      <a:pPr algn="ctr"/>
                      <a:r>
                        <a:rPr lang="en-US" sz="1400" dirty="0">
                          <a:solidFill>
                            <a:srgbClr val="333399"/>
                          </a:solidFill>
                          <a:latin typeface="Calibri"/>
                          <a:cs typeface="Calibri"/>
                        </a:rPr>
                        <a:t>0.998</a:t>
                      </a:r>
                    </a:p>
                  </a:txBody>
                  <a:tcPr marL="68564" marR="68564" marT="34290" marB="34290">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nvGraphicFramePr>
        <p:xfrm>
          <a:off x="6515100" y="3231100"/>
          <a:ext cx="2114550" cy="2541194"/>
        </p:xfrm>
        <a:graphic>
          <a:graphicData uri="http://schemas.openxmlformats.org/drawingml/2006/table">
            <a:tbl>
              <a:tblPr firstRow="1" bandRow="1">
                <a:tableStyleId>{10A1B5D5-9B99-4C35-A422-299274C87663}</a:tableStyleId>
              </a:tblPr>
              <a:tblGrid>
                <a:gridCol w="402670">
                  <a:extLst>
                    <a:ext uri="{9D8B030D-6E8A-4147-A177-3AD203B41FA5}">
                      <a16:colId xmlns:a16="http://schemas.microsoft.com/office/drawing/2014/main" val="20000"/>
                    </a:ext>
                  </a:extLst>
                </a:gridCol>
                <a:gridCol w="39743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85722">
                <a:tc>
                  <a:txBody>
                    <a:bodyPr/>
                    <a:lstStyle/>
                    <a:p>
                      <a:pPr algn="ctr"/>
                      <a:r>
                        <a:rPr lang="en-US" sz="1400" b="0" dirty="0">
                          <a:solidFill>
                            <a:srgbClr val="333399"/>
                          </a:solidFill>
                          <a:latin typeface="Calibri"/>
                          <a:cs typeface="Calibri"/>
                        </a:rPr>
                        <a:t>B</a:t>
                      </a: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E</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P(A|B,E)</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4314">
                <a:tc>
                  <a:txBody>
                    <a:bodyPr/>
                    <a:lstStyle/>
                    <a:p>
                      <a:pPr algn="ctr"/>
                      <a:r>
                        <a:rPr lang="en-US" sz="1400" b="0" dirty="0">
                          <a:latin typeface="Calibri"/>
                          <a:cs typeface="Calibri"/>
                        </a:rPr>
                        <a:t>+b</a:t>
                      </a: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+e</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0.95</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0.05</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b="0" dirty="0">
                          <a:latin typeface="Calibri"/>
                          <a:cs typeface="Calibri"/>
                        </a:rPr>
                        <a:t>0.94</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3"/>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0.06</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+e</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0.29</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0.71</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+a</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0.001</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14">
                <a:tc>
                  <a:txBody>
                    <a:bodyPr/>
                    <a:lstStyle/>
                    <a:p>
                      <a:pPr algn="ctr"/>
                      <a:r>
                        <a:rPr lang="en-US" sz="1400" b="0" dirty="0">
                          <a:latin typeface="Calibri"/>
                          <a:cs typeface="Calibri"/>
                          <a:sym typeface="Symbol"/>
                        </a:rPr>
                        <a:t>-b</a:t>
                      </a:r>
                      <a:endParaRPr lang="en-US" sz="1400" b="0" dirty="0">
                        <a:latin typeface="Calibri"/>
                        <a:cs typeface="Calibri"/>
                      </a:endParaRPr>
                    </a:p>
                  </a:txBody>
                  <a:tcPr marL="68580" marR="68580" marT="34287" marB="34287">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-e</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-a</a:t>
                      </a:r>
                      <a:endParaRPr lang="en-US" sz="1400" b="0" dirty="0">
                        <a:latin typeface="Calibri"/>
                        <a:cs typeface="Calibri"/>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0.999</a:t>
                      </a:r>
                    </a:p>
                  </a:txBody>
                  <a:tcPr marL="68580" marR="68580" marT="34287" marB="34287">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nvGraphicFramePr>
        <p:xfrm>
          <a:off x="571500" y="3049541"/>
          <a:ext cx="1485900" cy="1413704"/>
        </p:xfrm>
        <a:graphic>
          <a:graphicData uri="http://schemas.openxmlformats.org/drawingml/2006/table">
            <a:tbl>
              <a:tblPr firstRow="1" bandRow="1">
                <a:tableStyleId>{10A1B5D5-9B99-4C35-A422-299274C87663}</a:tableStyleId>
              </a:tblPr>
              <a:tblGrid>
                <a:gridCol w="39743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688420">
                  <a:extLst>
                    <a:ext uri="{9D8B030D-6E8A-4147-A177-3AD203B41FA5}">
                      <a16:colId xmlns:a16="http://schemas.microsoft.com/office/drawing/2014/main" val="20002"/>
                    </a:ext>
                  </a:extLst>
                </a:gridCol>
              </a:tblGrid>
              <a:tr h="285848">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J</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P(J|A)</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4415">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+j</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0.9</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-j</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b="0" dirty="0">
                          <a:solidFill>
                            <a:srgbClr val="333399"/>
                          </a:solidFill>
                          <a:latin typeface="Calibri"/>
                          <a:cs typeface="Calibri"/>
                        </a:rPr>
                        <a:t>0.1</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2"/>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+j</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0.05</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-j</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0.95</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nvGraphicFramePr>
        <p:xfrm>
          <a:off x="4686300" y="3049541"/>
          <a:ext cx="1543050" cy="1413704"/>
        </p:xfrm>
        <a:graphic>
          <a:graphicData uri="http://schemas.openxmlformats.org/drawingml/2006/table">
            <a:tbl>
              <a:tblPr firstRow="1" bandRow="1">
                <a:tableStyleId>{10A1B5D5-9B99-4C35-A422-299274C87663}</a:tableStyleId>
              </a:tblPr>
              <a:tblGrid>
                <a:gridCol w="397430">
                  <a:extLst>
                    <a:ext uri="{9D8B030D-6E8A-4147-A177-3AD203B41FA5}">
                      <a16:colId xmlns:a16="http://schemas.microsoft.com/office/drawing/2014/main" val="20000"/>
                    </a:ext>
                  </a:extLst>
                </a:gridCol>
                <a:gridCol w="45982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85848">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M</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P(M|A)</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4415">
                <a:tc>
                  <a:txBody>
                    <a:bodyPr/>
                    <a:lstStyle/>
                    <a:p>
                      <a:pPr algn="ctr"/>
                      <a:r>
                        <a:rPr lang="en-US" sz="1400" b="0" dirty="0">
                          <a:solidFill>
                            <a:srgbClr val="333399"/>
                          </a:solidFill>
                          <a:latin typeface="Calibri"/>
                          <a:cs typeface="Calibri"/>
                        </a:rPr>
                        <a:t>+a</a:t>
                      </a: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b="0" dirty="0">
                          <a:solidFill>
                            <a:srgbClr val="333399"/>
                          </a:solidFill>
                          <a:latin typeface="Calibri"/>
                          <a:cs typeface="Calibri"/>
                        </a:rPr>
                        <a:t>+m</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400" b="0" dirty="0">
                          <a:solidFill>
                            <a:srgbClr val="333399"/>
                          </a:solidFill>
                          <a:latin typeface="Calibri"/>
                          <a:cs typeface="Calibri"/>
                        </a:rPr>
                        <a:t>0.7</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1"/>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-m</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0.3</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+m</a:t>
                      </a: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0.01</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-a</a:t>
                      </a:r>
                      <a:endParaRPr lang="en-US" sz="1400" b="0" dirty="0">
                        <a:solidFill>
                          <a:srgbClr val="333399"/>
                        </a:solidFill>
                        <a:latin typeface="Calibri"/>
                        <a:cs typeface="Calibri"/>
                      </a:endParaRPr>
                    </a:p>
                  </a:txBody>
                  <a:tcPr marL="68580" marR="68580" marT="34302" marB="34302">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333399"/>
                          </a:solidFill>
                          <a:latin typeface="Calibri"/>
                          <a:cs typeface="Calibri"/>
                          <a:sym typeface="Symbol"/>
                        </a:rPr>
                        <a:t>-m</a:t>
                      </a:r>
                      <a:endParaRPr lang="en-US" sz="1400" b="0" dirty="0">
                        <a:solidFill>
                          <a:srgbClr val="333399"/>
                        </a:solidFill>
                        <a:latin typeface="Calibri"/>
                        <a:cs typeface="Calibri"/>
                      </a:endParaRPr>
                    </a:p>
                  </a:txBody>
                  <a:tcPr marL="68580" marR="68580" marT="34302" marB="34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solidFill>
                            <a:srgbClr val="333399"/>
                          </a:solidFill>
                          <a:latin typeface="Calibri"/>
                          <a:cs typeface="Calibri"/>
                        </a:rPr>
                        <a:t>0.99</a:t>
                      </a:r>
                    </a:p>
                  </a:txBody>
                  <a:tcPr marL="68580" marR="68580" marT="34302" marB="34302">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2376764" y="1887004"/>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B</a:t>
            </a:r>
            <a:endParaRPr lang="en-US" sz="2100" baseline="-25000" dirty="0">
              <a:latin typeface="Calibri"/>
              <a:cs typeface="Calibri"/>
            </a:endParaRPr>
          </a:p>
        </p:txBody>
      </p:sp>
      <p:sp>
        <p:nvSpPr>
          <p:cNvPr id="25" name="Oval 4"/>
          <p:cNvSpPr>
            <a:spLocks noChangeArrowheads="1"/>
          </p:cNvSpPr>
          <p:nvPr/>
        </p:nvSpPr>
        <p:spPr bwMode="auto">
          <a:xfrm>
            <a:off x="3957863" y="1887004"/>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E</a:t>
            </a:r>
            <a:endParaRPr lang="en-US" sz="2100" baseline="-25000" dirty="0">
              <a:latin typeface="Calibri"/>
              <a:cs typeface="Calibri"/>
            </a:endParaRPr>
          </a:p>
        </p:txBody>
      </p:sp>
      <p:sp>
        <p:nvSpPr>
          <p:cNvPr id="26" name="Oval 4"/>
          <p:cNvSpPr>
            <a:spLocks noChangeArrowheads="1"/>
          </p:cNvSpPr>
          <p:nvPr/>
        </p:nvSpPr>
        <p:spPr bwMode="auto">
          <a:xfrm>
            <a:off x="3199873" y="2720904"/>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A</a:t>
            </a:r>
            <a:endParaRPr lang="en-US" sz="2100" baseline="-25000" dirty="0">
              <a:latin typeface="Calibri"/>
              <a:cs typeface="Calibri"/>
            </a:endParaRPr>
          </a:p>
        </p:txBody>
      </p:sp>
      <p:sp>
        <p:nvSpPr>
          <p:cNvPr id="27" name="Oval 4"/>
          <p:cNvSpPr>
            <a:spLocks noChangeArrowheads="1"/>
          </p:cNvSpPr>
          <p:nvPr/>
        </p:nvSpPr>
        <p:spPr bwMode="auto">
          <a:xfrm>
            <a:off x="4041557" y="3657600"/>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M</a:t>
            </a:r>
            <a:endParaRPr lang="en-US" sz="2100" baseline="-25000" dirty="0">
              <a:latin typeface="Calibri"/>
              <a:cs typeface="Calibri"/>
            </a:endParaRPr>
          </a:p>
        </p:txBody>
      </p:sp>
      <p:sp>
        <p:nvSpPr>
          <p:cNvPr id="29" name="Oval 4"/>
          <p:cNvSpPr>
            <a:spLocks noChangeArrowheads="1"/>
          </p:cNvSpPr>
          <p:nvPr/>
        </p:nvSpPr>
        <p:spPr bwMode="auto">
          <a:xfrm>
            <a:off x="2500087" y="3657600"/>
            <a:ext cx="571500" cy="571500"/>
          </a:xfrm>
          <a:prstGeom prst="ellipse">
            <a:avLst/>
          </a:prstGeom>
          <a:solidFill>
            <a:schemeClr val="bg1"/>
          </a:solidFill>
          <a:ln w="28575">
            <a:solidFill>
              <a:schemeClr val="tx1"/>
            </a:solidFill>
            <a:round/>
            <a:headEnd/>
            <a:tailEnd/>
          </a:ln>
        </p:spPr>
        <p:txBody>
          <a:bodyPr wrap="none" anchor="ctr"/>
          <a:lstStyle/>
          <a:p>
            <a:pPr algn="ctr"/>
            <a:r>
              <a:rPr lang="en-US" sz="2100" i="1" dirty="0">
                <a:latin typeface="Calibri"/>
                <a:cs typeface="Calibri"/>
              </a:rPr>
              <a:t>J</a:t>
            </a:r>
            <a:endParaRPr lang="en-US" sz="2100" baseline="-25000" dirty="0">
              <a:latin typeface="Calibri"/>
              <a:cs typeface="Calibri"/>
            </a:endParaRPr>
          </a:p>
        </p:txBody>
      </p:sp>
      <p:cxnSp>
        <p:nvCxnSpPr>
          <p:cNvPr id="31" name="AutoShape 6"/>
          <p:cNvCxnSpPr>
            <a:cxnSpLocks noChangeShapeType="1"/>
            <a:stCxn id="26" idx="5"/>
            <a:endCxn id="27" idx="1"/>
          </p:cNvCxnSpPr>
          <p:nvPr/>
        </p:nvCxnSpPr>
        <p:spPr bwMode="auto">
          <a:xfrm>
            <a:off x="3687679" y="3208710"/>
            <a:ext cx="437572" cy="532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 name="AutoShape 6"/>
          <p:cNvCxnSpPr>
            <a:cxnSpLocks noChangeShapeType="1"/>
            <a:stCxn id="26" idx="3"/>
            <a:endCxn id="29" idx="7"/>
          </p:cNvCxnSpPr>
          <p:nvPr/>
        </p:nvCxnSpPr>
        <p:spPr bwMode="auto">
          <a:xfrm flipH="1">
            <a:off x="2987893" y="3208710"/>
            <a:ext cx="295674" cy="532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 name="AutoShape 6"/>
          <p:cNvCxnSpPr>
            <a:cxnSpLocks noChangeShapeType="1"/>
            <a:stCxn id="25" idx="3"/>
            <a:endCxn id="26" idx="7"/>
          </p:cNvCxnSpPr>
          <p:nvPr/>
        </p:nvCxnSpPr>
        <p:spPr bwMode="auto">
          <a:xfrm flipH="1">
            <a:off x="3687679" y="2374810"/>
            <a:ext cx="353878" cy="4297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 name="AutoShape 6"/>
          <p:cNvCxnSpPr>
            <a:cxnSpLocks noChangeShapeType="1"/>
            <a:stCxn id="24" idx="5"/>
            <a:endCxn id="26" idx="1"/>
          </p:cNvCxnSpPr>
          <p:nvPr/>
        </p:nvCxnSpPr>
        <p:spPr bwMode="auto">
          <a:xfrm>
            <a:off x="2864570" y="2374810"/>
            <a:ext cx="418997" cy="4297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 name="Picture 2" descr="TP_tmp.png"/>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57200" y="4800601"/>
            <a:ext cx="3200400" cy="322976"/>
          </a:xfrm>
          <a:prstGeom prst="rect">
            <a:avLst/>
          </a:prstGeom>
        </p:spPr>
      </p:pic>
      <p:pic>
        <p:nvPicPr>
          <p:cNvPr id="7" name="Picture 6"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228600" y="5200650"/>
            <a:ext cx="6147858" cy="29275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8" name="Picture 7" descr="TP_tmp.pn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342901" y="5600700"/>
            <a:ext cx="3672746" cy="21291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2" name="TextBox 1">
            <a:extLst>
              <a:ext uri="{FF2B5EF4-FFF2-40B4-BE49-F238E27FC236}">
                <a16:creationId xmlns:a16="http://schemas.microsoft.com/office/drawing/2014/main" id="{11E5DE23-4442-9DAE-12F3-B05AD7955CF1}"/>
              </a:ext>
            </a:extLst>
          </p:cNvPr>
          <p:cNvSpPr txBox="1"/>
          <p:nvPr/>
        </p:nvSpPr>
        <p:spPr>
          <a:xfrm>
            <a:off x="2500087" y="6155756"/>
            <a:ext cx="5562035" cy="615553"/>
          </a:xfrm>
          <a:prstGeom prst="rect">
            <a:avLst/>
          </a:prstGeom>
          <a:noFill/>
        </p:spPr>
        <p:txBody>
          <a:bodyPr wrap="none" rtlCol="0">
            <a:spAutoFit/>
          </a:bodyPr>
          <a:lstStyle/>
          <a:p>
            <a:r>
              <a:rPr lang="en-US" sz="1700" dirty="0"/>
              <a:t>Remark: The probability tables on this page are slightly </a:t>
            </a:r>
          </a:p>
          <a:p>
            <a:r>
              <a:rPr lang="en-US" sz="1700" dirty="0"/>
              <a:t>different from those on the previous slide!</a:t>
            </a:r>
          </a:p>
        </p:txBody>
      </p:sp>
    </p:spTree>
    <p:extLst>
      <p:ext uri="{BB962C8B-B14F-4D97-AF65-F5344CB8AC3E}">
        <p14:creationId xmlns:p14="http://schemas.microsoft.com/office/powerpoint/2010/main" val="3052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a:latin typeface="Calibri"/>
                <a:ea typeface="ＭＳ Ｐゴシック" pitchFamily="34" charset="-128"/>
                <a:cs typeface="Calibri"/>
              </a:rPr>
              <a:t>Size of a Bayes</a:t>
            </a:r>
            <a:r>
              <a:rPr lang="en-US" altLang="ja-JP" dirty="0">
                <a:latin typeface="Calibri"/>
                <a:ea typeface="ＭＳ Ｐゴシック" pitchFamily="34" charset="-128"/>
                <a:cs typeface="Calibri"/>
              </a:rPr>
              <a:t> Net</a:t>
            </a:r>
            <a:endParaRPr lang="en-US" dirty="0">
              <a:latin typeface="Calibri"/>
              <a:ea typeface="ＭＳ Ｐゴシック" pitchFamily="34" charset="-128"/>
              <a:cs typeface="Calibri"/>
            </a:endParaRPr>
          </a:p>
        </p:txBody>
      </p:sp>
      <p:sp>
        <p:nvSpPr>
          <p:cNvPr id="1076227" name="Rectangle 3"/>
          <p:cNvSpPr>
            <a:spLocks noGrp="1" noChangeArrowheads="1"/>
          </p:cNvSpPr>
          <p:nvPr>
            <p:ph idx="1"/>
          </p:nvPr>
        </p:nvSpPr>
        <p:spPr>
          <a:xfrm>
            <a:off x="114300" y="1885950"/>
            <a:ext cx="3886200" cy="2343150"/>
          </a:xfrm>
        </p:spPr>
        <p:txBody>
          <a:bodyPr/>
          <a:lstStyle/>
          <a:p>
            <a:pPr eaLnBrk="1" hangingPunct="1">
              <a:lnSpc>
                <a:spcPct val="90000"/>
              </a:lnSpc>
            </a:pPr>
            <a:r>
              <a:rPr lang="en-US" sz="1800" dirty="0">
                <a:latin typeface="Calibri"/>
                <a:ea typeface="ＭＳ Ｐゴシック" pitchFamily="34" charset="-128"/>
                <a:cs typeface="Calibri"/>
              </a:rPr>
              <a:t>How big is a joint distribution over N Boolean variables?</a:t>
            </a:r>
          </a:p>
          <a:p>
            <a:pPr lvl="1" eaLnBrk="1" hangingPunct="1">
              <a:lnSpc>
                <a:spcPct val="90000"/>
              </a:lnSpc>
              <a:buFont typeface="Wingdings" pitchFamily="2" charset="2"/>
              <a:buNone/>
            </a:pPr>
            <a:r>
              <a:rPr lang="en-US" sz="2400" dirty="0">
                <a:latin typeface="Calibri"/>
                <a:ea typeface="ＭＳ Ｐゴシック" pitchFamily="34" charset="-128"/>
                <a:cs typeface="Calibri"/>
              </a:rPr>
              <a:t>2</a:t>
            </a:r>
            <a:r>
              <a:rPr lang="en-US" sz="2400" baseline="30000" dirty="0">
                <a:latin typeface="Calibri"/>
                <a:ea typeface="ＭＳ Ｐゴシック" pitchFamily="34" charset="-128"/>
                <a:cs typeface="Calibri"/>
              </a:rPr>
              <a:t>N</a:t>
            </a:r>
          </a:p>
          <a:p>
            <a:pPr lvl="7">
              <a:lnSpc>
                <a:spcPct val="90000"/>
              </a:lnSpc>
            </a:pPr>
            <a:endParaRPr lang="en-US" sz="900" dirty="0">
              <a:latin typeface="Calibri"/>
              <a:ea typeface="ＭＳ Ｐゴシック" pitchFamily="34" charset="-128"/>
              <a:cs typeface="Calibri"/>
            </a:endParaRPr>
          </a:p>
          <a:p>
            <a:pPr eaLnBrk="1" hangingPunct="1">
              <a:lnSpc>
                <a:spcPct val="90000"/>
              </a:lnSpc>
            </a:pPr>
            <a:r>
              <a:rPr lang="en-US" sz="1800" dirty="0">
                <a:latin typeface="Calibri"/>
                <a:ea typeface="ＭＳ Ｐゴシック" pitchFamily="34" charset="-128"/>
                <a:cs typeface="Calibri"/>
              </a:rPr>
              <a:t>How big is an N-node net if nodes have up to k parents?</a:t>
            </a:r>
          </a:p>
          <a:p>
            <a:pPr lvl="1" eaLnBrk="1" hangingPunct="1">
              <a:lnSpc>
                <a:spcPct val="90000"/>
              </a:lnSpc>
              <a:buFont typeface="Wingdings" pitchFamily="2" charset="2"/>
              <a:buNone/>
            </a:pPr>
            <a:r>
              <a:rPr lang="en-US" sz="2400" dirty="0">
                <a:latin typeface="Calibri"/>
                <a:ea typeface="ＭＳ Ｐゴシック" pitchFamily="34" charset="-128"/>
                <a:cs typeface="Calibri"/>
              </a:rPr>
              <a:t>O(N * 2</a:t>
            </a:r>
            <a:r>
              <a:rPr lang="en-US" sz="2400" baseline="30000" dirty="0">
                <a:latin typeface="Calibri"/>
                <a:ea typeface="ＭＳ Ｐゴシック" pitchFamily="34" charset="-128"/>
                <a:cs typeface="Calibri"/>
              </a:rPr>
              <a:t>k+1</a:t>
            </a:r>
            <a:r>
              <a:rPr lang="en-US" sz="2400" dirty="0">
                <a:latin typeface="Calibri"/>
                <a:ea typeface="ＭＳ Ｐゴシック" pitchFamily="34" charset="-128"/>
                <a:cs typeface="Calibri"/>
              </a:rPr>
              <a:t>)</a:t>
            </a:r>
          </a:p>
          <a:p>
            <a:pPr eaLnBrk="1" hangingPunct="1">
              <a:lnSpc>
                <a:spcPct val="90000"/>
              </a:lnSpc>
              <a:buFont typeface="Wingdings" pitchFamily="2" charset="2"/>
              <a:buNone/>
            </a:pPr>
            <a:endParaRPr lang="en-US" sz="1800" dirty="0">
              <a:latin typeface="Calibri"/>
              <a:ea typeface="ＭＳ Ｐゴシック" pitchFamily="34" charset="-128"/>
              <a:cs typeface="Calibri"/>
            </a:endParaRPr>
          </a:p>
        </p:txBody>
      </p:sp>
      <p:pic>
        <p:nvPicPr>
          <p:cNvPr id="1076228" name="Picture 4" descr="txp_fig"/>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600700" y="2343151"/>
            <a:ext cx="1747838" cy="211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4013663"/>
            <a:ext cx="5772149" cy="2005821"/>
          </a:xfrm>
          <a:prstGeom prst="rect">
            <a:avLst/>
          </a:prstGeom>
        </p:spPr>
      </p:pic>
      <p:sp>
        <p:nvSpPr>
          <p:cNvPr id="6" name="Rectangle 3"/>
          <p:cNvSpPr txBox="1">
            <a:spLocks noChangeArrowheads="1"/>
          </p:cNvSpPr>
          <p:nvPr/>
        </p:nvSpPr>
        <p:spPr bwMode="auto">
          <a:xfrm>
            <a:off x="4229100" y="1885950"/>
            <a:ext cx="4800600" cy="1885950"/>
          </a:xfrm>
          <a:prstGeom prst="rect">
            <a:avLst/>
          </a:prstGeom>
          <a:noFill/>
          <a:ln w="9525">
            <a:noFill/>
            <a:miter lim="800000"/>
            <a:headEnd/>
            <a:tailEnd/>
          </a:ln>
        </p:spPr>
        <p:txBody>
          <a:bodyPr vert="horz" wrap="square" lIns="68577" tIns="34289" rIns="68577" bIns="34289"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1800" dirty="0">
                <a:latin typeface="Calibri"/>
                <a:ea typeface="ＭＳ Ｐゴシック" pitchFamily="34" charset="-128"/>
                <a:cs typeface="Calibri"/>
              </a:rPr>
              <a:t>Both give you the power to calculate</a:t>
            </a:r>
          </a:p>
          <a:p>
            <a:pPr lvl="7">
              <a:lnSpc>
                <a:spcPct val="90000"/>
              </a:lnSpc>
            </a:pPr>
            <a:endParaRPr lang="en-US" sz="900" dirty="0">
              <a:latin typeface="Calibri"/>
              <a:ea typeface="ＭＳ Ｐゴシック" pitchFamily="34" charset="-128"/>
              <a:cs typeface="Calibri"/>
            </a:endParaRPr>
          </a:p>
          <a:p>
            <a:pPr>
              <a:lnSpc>
                <a:spcPct val="90000"/>
              </a:lnSpc>
            </a:pPr>
            <a:endParaRPr lang="en-US" sz="1800" dirty="0">
              <a:latin typeface="Calibri"/>
              <a:ea typeface="ＭＳ Ｐゴシック" pitchFamily="34" charset="-128"/>
              <a:cs typeface="Calibri"/>
            </a:endParaRPr>
          </a:p>
          <a:p>
            <a:pPr>
              <a:lnSpc>
                <a:spcPct val="90000"/>
              </a:lnSpc>
            </a:pPr>
            <a:r>
              <a:rPr lang="en-US" sz="1800" dirty="0">
                <a:latin typeface="Calibri"/>
                <a:ea typeface="ＭＳ Ｐゴシック" pitchFamily="34" charset="-128"/>
                <a:cs typeface="Calibri"/>
              </a:rPr>
              <a:t>BNs: Huge space savings!</a:t>
            </a:r>
          </a:p>
          <a:p>
            <a:pPr lvl="5">
              <a:lnSpc>
                <a:spcPct val="90000"/>
              </a:lnSpc>
            </a:pPr>
            <a:endParaRPr lang="en-US" sz="900" dirty="0">
              <a:latin typeface="Calibri"/>
              <a:ea typeface="ＭＳ Ｐゴシック" pitchFamily="34" charset="-128"/>
              <a:cs typeface="Calibri"/>
            </a:endParaRPr>
          </a:p>
          <a:p>
            <a:pPr>
              <a:lnSpc>
                <a:spcPct val="90000"/>
              </a:lnSpc>
            </a:pPr>
            <a:r>
              <a:rPr lang="en-US" sz="1800" dirty="0">
                <a:latin typeface="Calibri"/>
                <a:ea typeface="ＭＳ Ｐゴシック" pitchFamily="34" charset="-128"/>
                <a:cs typeface="Calibri"/>
              </a:rPr>
              <a:t>Also easier to elicit local CPTs</a:t>
            </a:r>
          </a:p>
          <a:p>
            <a:pPr lvl="6">
              <a:lnSpc>
                <a:spcPct val="90000"/>
              </a:lnSpc>
            </a:pPr>
            <a:endParaRPr lang="en-US" sz="900" dirty="0">
              <a:latin typeface="Calibri"/>
              <a:ea typeface="ＭＳ Ｐゴシック" pitchFamily="34" charset="-128"/>
              <a:cs typeface="Calibri"/>
            </a:endParaRPr>
          </a:p>
          <a:p>
            <a:pPr>
              <a:lnSpc>
                <a:spcPct val="90000"/>
              </a:lnSpc>
            </a:pPr>
            <a:r>
              <a:rPr lang="en-US" sz="1800" dirty="0">
                <a:latin typeface="Calibri"/>
                <a:ea typeface="ＭＳ Ｐゴシック" pitchFamily="34" charset="-128"/>
                <a:cs typeface="Calibri"/>
              </a:rPr>
              <a:t>Also faster to answer queries (coming)	</a:t>
            </a:r>
          </a:p>
          <a:p>
            <a:pPr lvl="5">
              <a:lnSpc>
                <a:spcPct val="90000"/>
              </a:lnSpc>
            </a:pPr>
            <a:endParaRPr lang="en-US" sz="900" dirty="0">
              <a:latin typeface="Calibri"/>
              <a:ea typeface="ＭＳ Ｐゴシック" pitchFamily="34" charset="-128"/>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6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6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6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6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62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457200" y="593271"/>
            <a:ext cx="8001000" cy="762000"/>
          </a:xfrm>
        </p:spPr>
        <p:txBody>
          <a:bodyPr/>
          <a:lstStyle/>
          <a:p>
            <a:r>
              <a:rPr lang="en-US" altLang="en-US" sz="2800" dirty="0"/>
              <a:t>Rules for BBNs to Solve the Inference Problem</a:t>
            </a:r>
          </a:p>
        </p:txBody>
      </p:sp>
      <p:sp>
        <p:nvSpPr>
          <p:cNvPr id="4099" name="Rectangle 1027"/>
          <p:cNvSpPr>
            <a:spLocks noGrp="1" noChangeArrowheads="1"/>
          </p:cNvSpPr>
          <p:nvPr>
            <p:ph type="body" idx="1"/>
          </p:nvPr>
        </p:nvSpPr>
        <p:spPr>
          <a:xfrm>
            <a:off x="0" y="1600200"/>
            <a:ext cx="9144000" cy="5257800"/>
          </a:xfrm>
        </p:spPr>
        <p:txBody>
          <a:bodyPr/>
          <a:lstStyle/>
          <a:p>
            <a:pPr marL="381000" indent="-381000">
              <a:lnSpc>
                <a:spcPct val="90000"/>
              </a:lnSpc>
              <a:buFont typeface="Monotype Sorts" pitchFamily="2" charset="2"/>
              <a:buNone/>
            </a:pPr>
            <a:r>
              <a:rPr lang="en-US" altLang="en-US" dirty="0">
                <a:solidFill>
                  <a:schemeClr val="tx2"/>
                </a:solidFill>
              </a:rPr>
              <a:t>Simplifying Assumption</a:t>
            </a:r>
            <a:r>
              <a:rPr lang="en-US" altLang="en-US" dirty="0"/>
              <a:t>: Let X</a:t>
            </a:r>
            <a:r>
              <a:rPr lang="en-US" altLang="en-US" baseline="-25000" dirty="0"/>
              <a:t>1</a:t>
            </a:r>
            <a:r>
              <a:rPr lang="en-US" altLang="en-US" dirty="0"/>
              <a:t>,…,</a:t>
            </a:r>
            <a:r>
              <a:rPr lang="en-US" altLang="en-US" dirty="0" err="1"/>
              <a:t>X</a:t>
            </a:r>
            <a:r>
              <a:rPr lang="en-US" altLang="en-US" baseline="-25000" dirty="0" err="1"/>
              <a:t>n</a:t>
            </a:r>
            <a:r>
              <a:rPr lang="en-US" altLang="en-US" dirty="0"/>
              <a:t> be the variables of a belief network and all variables have binary states:</a:t>
            </a:r>
          </a:p>
          <a:p>
            <a:pPr marL="381000" indent="-381000">
              <a:lnSpc>
                <a:spcPct val="90000"/>
              </a:lnSpc>
              <a:buFont typeface="Monotype Sorts" pitchFamily="2" charset="2"/>
              <a:buNone/>
            </a:pPr>
            <a:endParaRPr lang="en-US" altLang="en-US" sz="800" dirty="0"/>
          </a:p>
          <a:p>
            <a:pPr marL="381000" indent="-381000">
              <a:spcBef>
                <a:spcPts val="350"/>
              </a:spcBef>
              <a:buFont typeface="Monotype Sorts" pitchFamily="2" charset="2"/>
              <a:buAutoNum type="arabicPeriod"/>
            </a:pPr>
            <a:r>
              <a:rPr lang="en-US" altLang="en-US" dirty="0"/>
              <a:t>P(X</a:t>
            </a:r>
            <a:r>
              <a:rPr lang="en-US" altLang="en-US" baseline="-25000" dirty="0"/>
              <a:t>1</a:t>
            </a:r>
            <a:r>
              <a:rPr lang="en-US" altLang="en-US" dirty="0"/>
              <a:t>,…,</a:t>
            </a:r>
            <a:r>
              <a:rPr lang="en-US" altLang="en-US" dirty="0" err="1"/>
              <a:t>X</a:t>
            </a:r>
            <a:r>
              <a:rPr lang="en-US" altLang="en-US" baseline="-25000" dirty="0" err="1"/>
              <a:t>n</a:t>
            </a:r>
            <a:r>
              <a:rPr lang="en-US" altLang="en-US" dirty="0"/>
              <a:t>)= </a:t>
            </a:r>
            <a:r>
              <a:rPr lang="en-US" altLang="en-US" dirty="0">
                <a:latin typeface="Symbol" pitchFamily="18" charset="2"/>
              </a:rPr>
              <a:t>P</a:t>
            </a:r>
            <a:r>
              <a:rPr lang="en-US" altLang="en-US" dirty="0"/>
              <a:t> P(</a:t>
            </a:r>
            <a:r>
              <a:rPr lang="en-US" altLang="en-US" dirty="0" err="1"/>
              <a:t>X</a:t>
            </a:r>
            <a:r>
              <a:rPr lang="en-US" altLang="en-US" baseline="-25000" dirty="0" err="1"/>
              <a:t>i</a:t>
            </a:r>
            <a:r>
              <a:rPr lang="en-US" altLang="en-US" dirty="0" err="1"/>
              <a:t>|Parents</a:t>
            </a:r>
            <a:r>
              <a:rPr lang="en-US" altLang="en-US" dirty="0"/>
              <a:t>(X</a:t>
            </a:r>
            <a:r>
              <a:rPr lang="en-US" altLang="en-US" baseline="-25000" dirty="0"/>
              <a:t>i</a:t>
            </a:r>
            <a:r>
              <a:rPr lang="en-US" altLang="en-US" dirty="0"/>
              <a:t>)) </a:t>
            </a:r>
            <a:r>
              <a:rPr lang="en-US" altLang="en-US" sz="1800" i="1" dirty="0"/>
              <a:t>“</a:t>
            </a:r>
            <a:r>
              <a:rPr lang="en-US" altLang="en-US" sz="1600" i="1" dirty="0"/>
              <a:t>allows to compute all atomic events/joint distribution”</a:t>
            </a:r>
          </a:p>
          <a:p>
            <a:pPr marL="381000" indent="-381000">
              <a:spcBef>
                <a:spcPts val="350"/>
              </a:spcBef>
              <a:buFont typeface="Monotype Sorts" pitchFamily="2" charset="2"/>
              <a:buAutoNum type="arabicPeriod"/>
            </a:pPr>
            <a:r>
              <a:rPr lang="en-US" altLang="en-US" dirty="0"/>
              <a:t>P(X</a:t>
            </a:r>
            <a:r>
              <a:rPr lang="en-US" altLang="en-US" baseline="-25000" dirty="0"/>
              <a:t>1</a:t>
            </a:r>
            <a:r>
              <a:rPr lang="en-US" altLang="en-US" dirty="0"/>
              <a:t>,…,X</a:t>
            </a:r>
            <a:r>
              <a:rPr lang="en-US" altLang="en-US" baseline="-25000" dirty="0"/>
              <a:t>p-1</a:t>
            </a:r>
            <a:r>
              <a:rPr lang="en-US" altLang="en-US" dirty="0"/>
              <a:t>)= P(X</a:t>
            </a:r>
            <a:r>
              <a:rPr lang="en-US" altLang="en-US" baseline="-25000" dirty="0"/>
              <a:t>1</a:t>
            </a:r>
            <a:r>
              <a:rPr lang="en-US" altLang="en-US" dirty="0"/>
              <a:t>,…,X</a:t>
            </a:r>
            <a:r>
              <a:rPr lang="en-US" altLang="en-US" baseline="-25000" dirty="0"/>
              <a:t>p-1</a:t>
            </a:r>
            <a:r>
              <a:rPr lang="en-US" altLang="en-US" dirty="0"/>
              <a:t>,X</a:t>
            </a:r>
            <a:r>
              <a:rPr lang="en-US" altLang="en-US" baseline="-25000" dirty="0"/>
              <a:t>p</a:t>
            </a:r>
            <a:r>
              <a:rPr lang="en-US" altLang="en-US" dirty="0"/>
              <a:t>) + P(X</a:t>
            </a:r>
            <a:r>
              <a:rPr lang="en-US" altLang="en-US" baseline="-25000" dirty="0"/>
              <a:t>1</a:t>
            </a:r>
            <a:r>
              <a:rPr lang="en-US" altLang="en-US" dirty="0"/>
              <a:t>,…,X</a:t>
            </a:r>
            <a:r>
              <a:rPr lang="en-US" altLang="en-US" baseline="-25000" dirty="0"/>
              <a:t>p-1</a:t>
            </a:r>
            <a:r>
              <a:rPr lang="en-US" altLang="en-US" dirty="0"/>
              <a:t>,~X</a:t>
            </a:r>
            <a:r>
              <a:rPr lang="en-US" altLang="en-US" baseline="-25000" dirty="0"/>
              <a:t>p</a:t>
            </a:r>
            <a:r>
              <a:rPr lang="en-US" altLang="en-US" dirty="0"/>
              <a:t>) </a:t>
            </a:r>
          </a:p>
          <a:p>
            <a:pPr marL="381000" indent="-381000">
              <a:spcBef>
                <a:spcPts val="350"/>
              </a:spcBef>
              <a:buFont typeface="Monotype Sorts" pitchFamily="2" charset="2"/>
              <a:buAutoNum type="arabicPeriod"/>
            </a:pPr>
            <a:r>
              <a:rPr lang="en-US" altLang="en-US" dirty="0"/>
              <a:t>P(X|Y) = </a:t>
            </a:r>
            <a:r>
              <a:rPr lang="en-US" altLang="en-US" dirty="0">
                <a:latin typeface="Symbol" pitchFamily="18" charset="2"/>
              </a:rPr>
              <a:t>a*</a:t>
            </a:r>
            <a:r>
              <a:rPr lang="en-US" altLang="en-US" dirty="0"/>
              <a:t> P(X,Y) where  </a:t>
            </a:r>
            <a:r>
              <a:rPr lang="en-US" altLang="en-US" dirty="0">
                <a:latin typeface="Symbol" pitchFamily="18" charset="2"/>
              </a:rPr>
              <a:t>a</a:t>
            </a:r>
            <a:r>
              <a:rPr lang="en-US" altLang="en-US" dirty="0"/>
              <a:t> =1/P(Y)</a:t>
            </a:r>
          </a:p>
          <a:p>
            <a:pPr marL="381000" indent="-381000">
              <a:spcBef>
                <a:spcPts val="350"/>
              </a:spcBef>
              <a:buFont typeface="Monotype Sorts" pitchFamily="2" charset="2"/>
              <a:buAutoNum type="arabicPeriod"/>
            </a:pPr>
            <a:r>
              <a:rPr lang="en-US" altLang="en-US" dirty="0"/>
              <a:t>P(X|Y)=P(Y|X)*P(X)/P(Y)                         Bayes Theorem</a:t>
            </a:r>
          </a:p>
          <a:p>
            <a:pPr marL="381000" indent="-381000">
              <a:spcBef>
                <a:spcPts val="350"/>
              </a:spcBef>
              <a:buFont typeface="Monotype Sorts" pitchFamily="2" charset="2"/>
              <a:buAutoNum type="arabicPeriod"/>
            </a:pPr>
            <a:r>
              <a:rPr lang="en-US" altLang="en-US" dirty="0"/>
              <a:t>P(A,B)=P(A)*P(B|A)=P(A|B)*P(B)</a:t>
            </a:r>
          </a:p>
          <a:p>
            <a:pPr marL="381000" indent="-381000">
              <a:spcBef>
                <a:spcPts val="350"/>
              </a:spcBef>
              <a:buFont typeface="Monotype Sorts" pitchFamily="2" charset="2"/>
              <a:buAutoNum type="arabicPeriod"/>
            </a:pPr>
            <a:r>
              <a:rPr lang="en-US" altLang="en-US" dirty="0"/>
              <a:t>P(X|Y)=</a:t>
            </a:r>
            <a:r>
              <a:rPr lang="en-US" altLang="en-US" b="1" dirty="0">
                <a:solidFill>
                  <a:srgbClr val="FF0000"/>
                </a:solidFill>
              </a:rPr>
              <a:t>R1</a:t>
            </a:r>
            <a:r>
              <a:rPr lang="en-US" altLang="en-US" dirty="0"/>
              <a:t> and P(~X|Y)=</a:t>
            </a:r>
            <a:r>
              <a:rPr lang="en-US" altLang="en-US" b="1" dirty="0">
                <a:solidFill>
                  <a:srgbClr val="FF0000"/>
                </a:solidFill>
              </a:rPr>
              <a:t>R2</a:t>
            </a:r>
            <a:r>
              <a:rPr lang="en-US" altLang="en-US" dirty="0"/>
              <a:t> </a:t>
            </a:r>
            <a:r>
              <a:rPr lang="en-US" altLang="en-US" dirty="0">
                <a:sym typeface="Symbol"/>
              </a:rPr>
              <a:t> 1=</a:t>
            </a:r>
            <a:r>
              <a:rPr lang="en-US" altLang="en-US" b="1" dirty="0">
                <a:solidFill>
                  <a:srgbClr val="FF0000"/>
                </a:solidFill>
                <a:sym typeface="Symbol"/>
              </a:rPr>
              <a:t>R1</a:t>
            </a:r>
            <a:r>
              <a:rPr lang="en-US" altLang="en-US" dirty="0">
                <a:sym typeface="Symbol"/>
              </a:rPr>
              <a:t>+</a:t>
            </a:r>
            <a:r>
              <a:rPr lang="en-US" altLang="en-US" b="1" dirty="0">
                <a:solidFill>
                  <a:srgbClr val="FF0000"/>
                </a:solidFill>
                <a:sym typeface="Symbol"/>
              </a:rPr>
              <a:t>R2</a:t>
            </a:r>
            <a:endParaRPr lang="en-US" altLang="en-US" dirty="0"/>
          </a:p>
          <a:p>
            <a:pPr marL="381000" indent="-381000">
              <a:lnSpc>
                <a:spcPct val="90000"/>
              </a:lnSpc>
              <a:spcBef>
                <a:spcPct val="0"/>
              </a:spcBef>
              <a:buFont typeface="Monotype Sorts" pitchFamily="2" charset="2"/>
              <a:buNone/>
            </a:pPr>
            <a:r>
              <a:rPr lang="en-US" altLang="en-US" dirty="0">
                <a:solidFill>
                  <a:schemeClr val="tx2"/>
                </a:solidFill>
              </a:rPr>
              <a:t>Remark</a:t>
            </a:r>
            <a:r>
              <a:rPr lang="en-US" altLang="en-US" dirty="0"/>
              <a:t>: The first 3 equations are sufficient to compute any probability in a belief network; however, using this approach is highly inefficient; e.g. with n=20 computing P(X</a:t>
            </a:r>
            <a:r>
              <a:rPr lang="en-US" altLang="en-US" baseline="-25000" dirty="0"/>
              <a:t>1</a:t>
            </a:r>
            <a:r>
              <a:rPr lang="en-US" altLang="en-US" dirty="0"/>
              <a:t>|X</a:t>
            </a:r>
            <a:r>
              <a:rPr lang="en-US" altLang="en-US" baseline="-25000" dirty="0"/>
              <a:t>2</a:t>
            </a:r>
            <a:r>
              <a:rPr lang="en-US" altLang="en-US" dirty="0"/>
              <a:t>) would require the addition of 2</a:t>
            </a:r>
            <a:r>
              <a:rPr lang="en-US" altLang="en-US" baseline="30000" dirty="0"/>
              <a:t>18</a:t>
            </a:r>
            <a:r>
              <a:rPr lang="en-US" altLang="en-US" dirty="0"/>
              <a:t>+2</a:t>
            </a:r>
            <a:r>
              <a:rPr lang="en-US" altLang="en-US" baseline="30000" dirty="0"/>
              <a:t>19</a:t>
            </a:r>
            <a:r>
              <a:rPr lang="en-US" altLang="en-US" dirty="0"/>
              <a:t> probabilities. Therefore, more efficient ways to compute probabilities are needed; e.g. if X</a:t>
            </a:r>
            <a:r>
              <a:rPr lang="en-US" altLang="en-US" baseline="-25000" dirty="0"/>
              <a:t>1</a:t>
            </a:r>
            <a:r>
              <a:rPr lang="en-US" altLang="en-US" dirty="0"/>
              <a:t> and X</a:t>
            </a:r>
            <a:r>
              <a:rPr lang="en-US" altLang="en-US" baseline="-25000" dirty="0"/>
              <a:t>2</a:t>
            </a:r>
            <a:r>
              <a:rPr lang="en-US" altLang="en-US" dirty="0"/>
              <a:t> are independent, only P(X</a:t>
            </a:r>
            <a:r>
              <a:rPr lang="en-US" altLang="en-US" baseline="-25000" dirty="0"/>
              <a:t>1</a:t>
            </a:r>
            <a:r>
              <a:rPr lang="en-US" altLang="en-US" dirty="0"/>
              <a:t>) needs to be computed. Another way to speedup computations is using probabilities that are already known and do not need to be computed and taking advantage of the fact that probabilities add up to 1</a:t>
            </a:r>
          </a:p>
        </p:txBody>
      </p:sp>
      <p:sp>
        <p:nvSpPr>
          <p:cNvPr id="4100" name="Text Box 1028"/>
          <p:cNvSpPr txBox="1">
            <a:spLocks noChangeArrowheads="1"/>
          </p:cNvSpPr>
          <p:nvPr/>
        </p:nvSpPr>
        <p:spPr bwMode="auto">
          <a:xfrm>
            <a:off x="1833562" y="2530929"/>
            <a:ext cx="42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400" dirty="0" err="1"/>
              <a:t>i</a:t>
            </a:r>
            <a:r>
              <a:rPr lang="en-US" altLang="en-US" sz="1400" dirty="0"/>
              <a:t>=1</a:t>
            </a:r>
          </a:p>
        </p:txBody>
      </p:sp>
      <p:sp>
        <p:nvSpPr>
          <p:cNvPr id="4101" name="Text Box 1029"/>
          <p:cNvSpPr txBox="1">
            <a:spLocks noChangeArrowheads="1"/>
          </p:cNvSpPr>
          <p:nvPr/>
        </p:nvSpPr>
        <p:spPr bwMode="auto">
          <a:xfrm>
            <a:off x="1905000" y="22860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400"/>
              <a:t>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550" y="3278081"/>
            <a:ext cx="3437649" cy="2538122"/>
          </a:xfrm>
          <a:prstGeom prst="rect">
            <a:avLst/>
          </a:prstGeom>
        </p:spPr>
      </p:pic>
      <p:sp>
        <p:nvSpPr>
          <p:cNvPr id="28675" name="Content Placeholder 2"/>
          <p:cNvSpPr>
            <a:spLocks noGrp="1"/>
          </p:cNvSpPr>
          <p:nvPr>
            <p:ph idx="1"/>
          </p:nvPr>
        </p:nvSpPr>
        <p:spPr>
          <a:xfrm>
            <a:off x="400050" y="1885951"/>
            <a:ext cx="7943850" cy="3508772"/>
          </a:xfrm>
        </p:spPr>
        <p:txBody>
          <a:bodyPr/>
          <a:lstStyle/>
          <a:p>
            <a:pPr>
              <a:buFont typeface="Wingdings" charset="0"/>
              <a:buChar char="§"/>
              <a:defRPr/>
            </a:pPr>
            <a:r>
              <a:rPr lang="en-US" sz="2100" dirty="0">
                <a:latin typeface="Calibri"/>
                <a:cs typeface="Calibri"/>
              </a:rPr>
              <a:t>Query:	</a:t>
            </a:r>
            <a:endParaRPr lang="en-US" sz="900" dirty="0">
              <a:latin typeface="Calibri"/>
              <a:cs typeface="Calibri"/>
            </a:endParaRPr>
          </a:p>
          <a:p>
            <a:pPr>
              <a:buFont typeface="Wingdings" charset="0"/>
              <a:buChar char="§"/>
              <a:defRPr/>
            </a:pPr>
            <a:endParaRPr lang="en-US" sz="1200" dirty="0">
              <a:latin typeface="Calibri"/>
              <a:cs typeface="Calibri"/>
            </a:endParaRPr>
          </a:p>
          <a:p>
            <a:pPr>
              <a:buFont typeface="Wingdings" charset="0"/>
              <a:buChar char="§"/>
              <a:defRPr/>
            </a:pPr>
            <a:r>
              <a:rPr lang="en-US" sz="2100" dirty="0">
                <a:latin typeface="Calibri"/>
                <a:cs typeface="Calibri"/>
              </a:rPr>
              <a:t>Check all (undirected!) paths between        and </a:t>
            </a:r>
          </a:p>
          <a:p>
            <a:pPr lvl="7">
              <a:buFont typeface="Wingdings" charset="0"/>
              <a:buChar char="§"/>
              <a:defRPr/>
            </a:pPr>
            <a:endParaRPr lang="en-US" sz="450" dirty="0">
              <a:latin typeface="Calibri"/>
              <a:cs typeface="Calibri"/>
            </a:endParaRPr>
          </a:p>
          <a:p>
            <a:pPr lvl="1">
              <a:buFont typeface="Wingdings" charset="0"/>
              <a:buChar char="§"/>
              <a:defRPr/>
            </a:pPr>
            <a:r>
              <a:rPr lang="en-US" dirty="0">
                <a:latin typeface="Calibri"/>
                <a:cs typeface="Calibri"/>
              </a:rPr>
              <a:t>If one or more active, then independence not guaranteed</a:t>
            </a:r>
          </a:p>
          <a:p>
            <a:pPr marL="0" indent="0">
              <a:buNone/>
              <a:defRPr/>
            </a:pPr>
            <a:r>
              <a:rPr lang="en-US" sz="2100" dirty="0">
                <a:latin typeface="Calibri"/>
                <a:cs typeface="Calibri"/>
              </a:rPr>
              <a:t>   </a:t>
            </a:r>
            <a:endParaRPr lang="en-US" dirty="0">
              <a:latin typeface="Calibri"/>
              <a:cs typeface="Calibri"/>
            </a:endParaRPr>
          </a:p>
          <a:p>
            <a:pPr lvl="1">
              <a:buFont typeface="Wingdings" charset="0"/>
              <a:buChar char="§"/>
              <a:defRPr/>
            </a:pPr>
            <a:endParaRPr lang="en-US" dirty="0">
              <a:latin typeface="Calibri"/>
              <a:cs typeface="Calibri"/>
            </a:endParaRPr>
          </a:p>
          <a:p>
            <a:pPr lvl="1">
              <a:buFont typeface="Wingdings" charset="0"/>
              <a:buChar char="§"/>
              <a:defRPr/>
            </a:pPr>
            <a:r>
              <a:rPr lang="en-US" dirty="0">
                <a:latin typeface="Calibri"/>
                <a:cs typeface="Calibri"/>
              </a:rPr>
              <a:t>Otherwise (i.e. if all paths are inactive),</a:t>
            </a:r>
          </a:p>
          <a:p>
            <a:pPr marL="342882" lvl="1" indent="0">
              <a:buNone/>
              <a:defRPr/>
            </a:pPr>
            <a:r>
              <a:rPr lang="en-US" dirty="0">
                <a:latin typeface="Calibri"/>
                <a:cs typeface="Calibri"/>
              </a:rPr>
              <a:t>    then independence is guaranteed</a:t>
            </a:r>
          </a:p>
        </p:txBody>
      </p:sp>
      <p:sp>
        <p:nvSpPr>
          <p:cNvPr id="60417" name="Title 1"/>
          <p:cNvSpPr>
            <a:spLocks noGrp="1"/>
          </p:cNvSpPr>
          <p:nvPr>
            <p:ph type="title"/>
          </p:nvPr>
        </p:nvSpPr>
        <p:spPr/>
        <p:txBody>
          <a:bodyPr/>
          <a:lstStyle/>
          <a:p>
            <a:r>
              <a:rPr lang="en-US">
                <a:latin typeface="Calibri"/>
                <a:ea typeface="ＭＳ Ｐゴシック" pitchFamily="34" charset="-128"/>
                <a:cs typeface="Calibri"/>
              </a:rPr>
              <a:t>D-Separation</a:t>
            </a:r>
          </a:p>
        </p:txBody>
      </p:sp>
      <p:pic>
        <p:nvPicPr>
          <p:cNvPr id="6042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8584" y="2002036"/>
            <a:ext cx="3571875"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57351" y="3429000"/>
            <a:ext cx="3383756"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2" name="TextBox 8"/>
          <p:cNvSpPr txBox="1">
            <a:spLocks noChangeArrowheads="1"/>
          </p:cNvSpPr>
          <p:nvPr/>
        </p:nvSpPr>
        <p:spPr bwMode="auto">
          <a:xfrm>
            <a:off x="5474675" y="1771650"/>
            <a:ext cx="380232"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300" dirty="0">
                <a:latin typeface="Calibri"/>
                <a:cs typeface="Calibri"/>
              </a:rPr>
              <a:t>?</a:t>
            </a:r>
          </a:p>
        </p:txBody>
      </p:sp>
      <p:pic>
        <p:nvPicPr>
          <p:cNvPr id="60423"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4985146"/>
            <a:ext cx="3257550" cy="329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TP_tmp.pn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912519" y="2543175"/>
            <a:ext cx="342900" cy="285750"/>
          </a:xfrm>
          <a:prstGeom prst="rect">
            <a:avLst/>
          </a:prstGeom>
        </p:spPr>
      </p:pic>
      <p:pic>
        <p:nvPicPr>
          <p:cNvPr id="5" name="Picture 4" descr="TP_tmp.pn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5829300" y="2543175"/>
            <a:ext cx="371475" cy="31432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3" name="Straight Connector 2"/>
          <p:cNvCxnSpPr/>
          <p:nvPr/>
        </p:nvCxnSpPr>
        <p:spPr>
          <a:xfrm>
            <a:off x="2171700" y="3429000"/>
            <a:ext cx="285750" cy="285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83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a:t>D-Separation</a:t>
            </a:r>
          </a:p>
        </p:txBody>
      </p:sp>
      <p:sp>
        <p:nvSpPr>
          <p:cNvPr id="8195" name="Rectangle 1027"/>
          <p:cNvSpPr>
            <a:spLocks noGrp="1" noChangeArrowheads="1"/>
          </p:cNvSpPr>
          <p:nvPr>
            <p:ph type="body" idx="1"/>
          </p:nvPr>
        </p:nvSpPr>
        <p:spPr>
          <a:xfrm>
            <a:off x="228600" y="1981200"/>
            <a:ext cx="8610600" cy="4114800"/>
          </a:xfrm>
        </p:spPr>
        <p:txBody>
          <a:bodyPr/>
          <a:lstStyle/>
          <a:p>
            <a:pPr marL="381000" indent="-381000"/>
            <a:r>
              <a:rPr lang="en-US" altLang="en-US" dirty="0"/>
              <a:t>Belief Networks abandon the simple independence assumptions of naïve Bayesian systems and replace them by a more complicated notion of independence called </a:t>
            </a:r>
            <a:r>
              <a:rPr lang="en-US" altLang="en-US" b="1" i="1" dirty="0">
                <a:solidFill>
                  <a:schemeClr val="tx2"/>
                </a:solidFill>
              </a:rPr>
              <a:t>d-separation</a:t>
            </a:r>
            <a:r>
              <a:rPr lang="en-US" altLang="en-US" dirty="0"/>
              <a:t>.</a:t>
            </a:r>
          </a:p>
          <a:p>
            <a:pPr marL="381000" indent="-381000"/>
            <a:r>
              <a:rPr lang="en-US" altLang="en-US" dirty="0">
                <a:solidFill>
                  <a:schemeClr val="tx2"/>
                </a:solidFill>
              </a:rPr>
              <a:t>Problem</a:t>
            </a:r>
            <a:r>
              <a:rPr lang="en-US" altLang="en-US" dirty="0"/>
              <a:t>: Given evidence involving a set of variables E; when are two X and Y of a belief network independent (d-separated)?</a:t>
            </a:r>
          </a:p>
          <a:p>
            <a:pPr marL="381000" indent="-381000"/>
            <a:r>
              <a:rPr lang="en-US" altLang="en-US" dirty="0"/>
              <a:t>Why is this question important? If X and Y are d-separated (given E)</a:t>
            </a:r>
          </a:p>
          <a:p>
            <a:pPr marL="381000" indent="-381000">
              <a:buFont typeface="Monotype Sorts" pitchFamily="2" charset="2"/>
              <a:buNone/>
            </a:pPr>
            <a:r>
              <a:rPr lang="en-US" altLang="en-US" dirty="0"/>
              <a:t>     P(X&amp;Y|E)=P(X|E)*P(Y|E) and</a:t>
            </a:r>
          </a:p>
          <a:p>
            <a:pPr marL="381000" indent="-381000">
              <a:buFont typeface="Monotype Sorts" pitchFamily="2" charset="2"/>
              <a:buNone/>
            </a:pPr>
            <a:r>
              <a:rPr lang="en-US" altLang="en-US" dirty="0"/>
              <a:t>     P(X|E&amp;Y)=P(X|E) </a:t>
            </a:r>
          </a:p>
          <a:p>
            <a:pPr marL="381000" indent="-381000"/>
            <a:r>
              <a:rPr lang="en-US" altLang="en-US" dirty="0"/>
              <a:t>D-separation is used a lot in belief network computations (see P(D|S1,S2) example to be discussed later); particularly to  speed up belief network computations.</a:t>
            </a:r>
          </a:p>
        </p:txBody>
      </p:sp>
      <p:sp>
        <p:nvSpPr>
          <p:cNvPr id="2" name="TextBox 1">
            <a:extLst>
              <a:ext uri="{FF2B5EF4-FFF2-40B4-BE49-F238E27FC236}">
                <a16:creationId xmlns:a16="http://schemas.microsoft.com/office/drawing/2014/main" id="{96FB4349-968C-4821-8857-D0A148220C67}"/>
              </a:ext>
            </a:extLst>
          </p:cNvPr>
          <p:cNvSpPr txBox="1"/>
          <p:nvPr/>
        </p:nvSpPr>
        <p:spPr>
          <a:xfrm>
            <a:off x="4119418" y="2997200"/>
            <a:ext cx="65" cy="307777"/>
          </a:xfrm>
          <a:prstGeom prst="rect">
            <a:avLst/>
          </a:prstGeom>
          <a:noFill/>
        </p:spPr>
        <p:txBody>
          <a:bodyPr wrap="none" lIns="0" tIns="0" rIns="0" bIns="0" rtlCol="0">
            <a:spAutoFit/>
          </a:bodyPr>
          <a:lstStyle/>
          <a:p>
            <a:endParaRPr lang="en-US" dirty="0"/>
          </a:p>
        </p:txBody>
      </p:sp>
      <p:sp>
        <p:nvSpPr>
          <p:cNvPr id="3" name="TextBox 2">
            <a:extLst>
              <a:ext uri="{FF2B5EF4-FFF2-40B4-BE49-F238E27FC236}">
                <a16:creationId xmlns:a16="http://schemas.microsoft.com/office/drawing/2014/main" id="{1923E23B-F8F6-4DEA-A371-C6CDC2BAE383}"/>
              </a:ext>
            </a:extLst>
          </p:cNvPr>
          <p:cNvSpPr txBox="1"/>
          <p:nvPr/>
        </p:nvSpPr>
        <p:spPr>
          <a:xfrm>
            <a:off x="533400" y="533400"/>
            <a:ext cx="9220200" cy="276999"/>
          </a:xfrm>
          <a:prstGeom prst="rect">
            <a:avLst/>
          </a:prstGeom>
          <a:noFill/>
        </p:spPr>
        <p:txBody>
          <a:bodyPr wrap="square" rtlCol="0">
            <a:spAutoFit/>
          </a:bodyPr>
          <a:lstStyle/>
          <a:p>
            <a:r>
              <a:rPr lang="en-US" sz="1200" dirty="0">
                <a:hlinkClick r:id="rId2"/>
              </a:rPr>
              <a:t>Might also watch: 3b. Bayesian Networks: Independence and d-Separation (Chapter 4) - Bing video</a:t>
            </a:r>
            <a:r>
              <a:rPr lang="en-US" sz="1200" dirty="0"/>
              <a:t> start: 14:00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33400"/>
            <a:ext cx="8153400" cy="762000"/>
          </a:xfrm>
        </p:spPr>
        <p:txBody>
          <a:bodyPr/>
          <a:lstStyle/>
          <a:p>
            <a:r>
              <a:rPr lang="en-US" altLang="en-US" sz="2800" b="1">
                <a:solidFill>
                  <a:srgbClr val="FF0000"/>
                </a:solidFill>
              </a:rPr>
              <a:t>D-Separation</a:t>
            </a:r>
            <a:r>
              <a:rPr lang="en-US" altLang="en-US" sz="2800"/>
              <a:t> :=All paths between members of X and Y must match one of the following 4 patters:</a:t>
            </a:r>
          </a:p>
        </p:txBody>
      </p:sp>
      <p:sp>
        <p:nvSpPr>
          <p:cNvPr id="9219" name="Oval 4"/>
          <p:cNvSpPr>
            <a:spLocks noChangeArrowheads="1"/>
          </p:cNvSpPr>
          <p:nvPr/>
        </p:nvSpPr>
        <p:spPr bwMode="auto">
          <a:xfrm>
            <a:off x="762000" y="2362200"/>
            <a:ext cx="762000" cy="685800"/>
          </a:xfrm>
          <a:prstGeom prst="ellipse">
            <a:avLst/>
          </a:prstGeom>
          <a:solidFill>
            <a:srgbClr val="FF00FF"/>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0" name="Oval 6"/>
          <p:cNvSpPr>
            <a:spLocks noChangeArrowheads="1"/>
          </p:cNvSpPr>
          <p:nvPr/>
        </p:nvSpPr>
        <p:spPr bwMode="auto">
          <a:xfrm>
            <a:off x="2286000" y="23622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1" name="Oval 7"/>
          <p:cNvSpPr>
            <a:spLocks noChangeArrowheads="1"/>
          </p:cNvSpPr>
          <p:nvPr/>
        </p:nvSpPr>
        <p:spPr bwMode="auto">
          <a:xfrm>
            <a:off x="3962400" y="2362200"/>
            <a:ext cx="762000" cy="685800"/>
          </a:xfrm>
          <a:prstGeom prst="ellipse">
            <a:avLst/>
          </a:prstGeom>
          <a:solidFill>
            <a:srgbClr val="00FF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2" name="Oval 8"/>
          <p:cNvSpPr>
            <a:spLocks noChangeArrowheads="1"/>
          </p:cNvSpPr>
          <p:nvPr/>
        </p:nvSpPr>
        <p:spPr bwMode="auto">
          <a:xfrm>
            <a:off x="5638800" y="23622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3" name="Oval 9"/>
          <p:cNvSpPr>
            <a:spLocks noChangeArrowheads="1"/>
          </p:cNvSpPr>
          <p:nvPr/>
        </p:nvSpPr>
        <p:spPr bwMode="auto">
          <a:xfrm>
            <a:off x="7620000" y="2362200"/>
            <a:ext cx="762000" cy="685800"/>
          </a:xfrm>
          <a:prstGeom prst="ellipse">
            <a:avLst/>
          </a:prstGeom>
          <a:solidFill>
            <a:srgbClr val="FF66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4" name="Oval 10"/>
          <p:cNvSpPr>
            <a:spLocks noChangeArrowheads="1"/>
          </p:cNvSpPr>
          <p:nvPr/>
        </p:nvSpPr>
        <p:spPr bwMode="auto">
          <a:xfrm>
            <a:off x="762000" y="3581400"/>
            <a:ext cx="762000" cy="685800"/>
          </a:xfrm>
          <a:prstGeom prst="ellipse">
            <a:avLst/>
          </a:prstGeom>
          <a:solidFill>
            <a:srgbClr val="FF00FF"/>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5" name="Oval 11"/>
          <p:cNvSpPr>
            <a:spLocks noChangeArrowheads="1"/>
          </p:cNvSpPr>
          <p:nvPr/>
        </p:nvSpPr>
        <p:spPr bwMode="auto">
          <a:xfrm>
            <a:off x="2362200" y="35814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6" name="Oval 12"/>
          <p:cNvSpPr>
            <a:spLocks noChangeArrowheads="1"/>
          </p:cNvSpPr>
          <p:nvPr/>
        </p:nvSpPr>
        <p:spPr bwMode="auto">
          <a:xfrm>
            <a:off x="4038600" y="3581400"/>
            <a:ext cx="762000" cy="685800"/>
          </a:xfrm>
          <a:prstGeom prst="ellipse">
            <a:avLst/>
          </a:prstGeom>
          <a:solidFill>
            <a:srgbClr val="00FF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7" name="Oval 13"/>
          <p:cNvSpPr>
            <a:spLocks noChangeArrowheads="1"/>
          </p:cNvSpPr>
          <p:nvPr/>
        </p:nvSpPr>
        <p:spPr bwMode="auto">
          <a:xfrm>
            <a:off x="5715000" y="35814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8" name="Oval 14"/>
          <p:cNvSpPr>
            <a:spLocks noChangeArrowheads="1"/>
          </p:cNvSpPr>
          <p:nvPr/>
        </p:nvSpPr>
        <p:spPr bwMode="auto">
          <a:xfrm>
            <a:off x="7696200" y="3581400"/>
            <a:ext cx="762000" cy="685800"/>
          </a:xfrm>
          <a:prstGeom prst="ellipse">
            <a:avLst/>
          </a:prstGeom>
          <a:solidFill>
            <a:srgbClr val="FF66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29" name="Oval 15"/>
          <p:cNvSpPr>
            <a:spLocks noChangeArrowheads="1"/>
          </p:cNvSpPr>
          <p:nvPr/>
        </p:nvSpPr>
        <p:spPr bwMode="auto">
          <a:xfrm>
            <a:off x="838200" y="4724400"/>
            <a:ext cx="762000" cy="685800"/>
          </a:xfrm>
          <a:prstGeom prst="ellipse">
            <a:avLst/>
          </a:prstGeom>
          <a:solidFill>
            <a:srgbClr val="FF00FF"/>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0" name="Oval 16"/>
          <p:cNvSpPr>
            <a:spLocks noChangeArrowheads="1"/>
          </p:cNvSpPr>
          <p:nvPr/>
        </p:nvSpPr>
        <p:spPr bwMode="auto">
          <a:xfrm>
            <a:off x="2438400" y="47244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1" name="Oval 17"/>
          <p:cNvSpPr>
            <a:spLocks noChangeArrowheads="1"/>
          </p:cNvSpPr>
          <p:nvPr/>
        </p:nvSpPr>
        <p:spPr bwMode="auto">
          <a:xfrm>
            <a:off x="4114800" y="4724400"/>
            <a:ext cx="762000" cy="685800"/>
          </a:xfrm>
          <a:prstGeom prst="ellipse">
            <a:avLst/>
          </a:prstGeom>
          <a:solidFill>
            <a:srgbClr val="00FF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2" name="Oval 18"/>
          <p:cNvSpPr>
            <a:spLocks noChangeArrowheads="1"/>
          </p:cNvSpPr>
          <p:nvPr/>
        </p:nvSpPr>
        <p:spPr bwMode="auto">
          <a:xfrm>
            <a:off x="5791200" y="47244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3" name="Oval 19"/>
          <p:cNvSpPr>
            <a:spLocks noChangeArrowheads="1"/>
          </p:cNvSpPr>
          <p:nvPr/>
        </p:nvSpPr>
        <p:spPr bwMode="auto">
          <a:xfrm>
            <a:off x="7772400" y="4724400"/>
            <a:ext cx="762000" cy="685800"/>
          </a:xfrm>
          <a:prstGeom prst="ellipse">
            <a:avLst/>
          </a:prstGeom>
          <a:solidFill>
            <a:srgbClr val="FF66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4" name="Oval 20"/>
          <p:cNvSpPr>
            <a:spLocks noChangeArrowheads="1"/>
          </p:cNvSpPr>
          <p:nvPr/>
        </p:nvSpPr>
        <p:spPr bwMode="auto">
          <a:xfrm>
            <a:off x="914400" y="5638800"/>
            <a:ext cx="762000" cy="685800"/>
          </a:xfrm>
          <a:prstGeom prst="ellipse">
            <a:avLst/>
          </a:prstGeom>
          <a:solidFill>
            <a:srgbClr val="FF00FF"/>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5" name="Oval 21"/>
          <p:cNvSpPr>
            <a:spLocks noChangeArrowheads="1"/>
          </p:cNvSpPr>
          <p:nvPr/>
        </p:nvSpPr>
        <p:spPr bwMode="auto">
          <a:xfrm>
            <a:off x="2514600" y="56388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6" name="Oval 22"/>
          <p:cNvSpPr>
            <a:spLocks noChangeArrowheads="1"/>
          </p:cNvSpPr>
          <p:nvPr/>
        </p:nvSpPr>
        <p:spPr bwMode="auto">
          <a:xfrm>
            <a:off x="4191000" y="5638800"/>
            <a:ext cx="762000" cy="685800"/>
          </a:xfrm>
          <a:prstGeom prst="ellipse">
            <a:avLst/>
          </a:prstGeom>
          <a:solidFill>
            <a:srgbClr val="FF00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7" name="Oval 23"/>
          <p:cNvSpPr>
            <a:spLocks noChangeArrowheads="1"/>
          </p:cNvSpPr>
          <p:nvPr/>
        </p:nvSpPr>
        <p:spPr bwMode="auto">
          <a:xfrm>
            <a:off x="5867400" y="5638800"/>
            <a:ext cx="7620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8" name="Oval 24"/>
          <p:cNvSpPr>
            <a:spLocks noChangeArrowheads="1"/>
          </p:cNvSpPr>
          <p:nvPr/>
        </p:nvSpPr>
        <p:spPr bwMode="auto">
          <a:xfrm>
            <a:off x="7848600" y="5638800"/>
            <a:ext cx="762000" cy="685800"/>
          </a:xfrm>
          <a:prstGeom prst="ellipse">
            <a:avLst/>
          </a:prstGeom>
          <a:solidFill>
            <a:srgbClr val="FF66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39" name="Oval 26"/>
          <p:cNvSpPr>
            <a:spLocks noChangeArrowheads="1"/>
          </p:cNvSpPr>
          <p:nvPr/>
        </p:nvSpPr>
        <p:spPr bwMode="auto">
          <a:xfrm>
            <a:off x="3429000" y="6172200"/>
            <a:ext cx="762000" cy="685800"/>
          </a:xfrm>
          <a:prstGeom prst="ellipse">
            <a:avLst/>
          </a:prstGeom>
          <a:solidFill>
            <a:srgbClr val="FF00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40" name="Oval 27"/>
          <p:cNvSpPr>
            <a:spLocks noChangeArrowheads="1"/>
          </p:cNvSpPr>
          <p:nvPr/>
        </p:nvSpPr>
        <p:spPr bwMode="auto">
          <a:xfrm>
            <a:off x="5029200" y="6172200"/>
            <a:ext cx="762000" cy="685800"/>
          </a:xfrm>
          <a:prstGeom prst="ellipse">
            <a:avLst/>
          </a:prstGeom>
          <a:solidFill>
            <a:srgbClr val="FF00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41" name="Line 28"/>
          <p:cNvSpPr>
            <a:spLocks noChangeShapeType="1"/>
          </p:cNvSpPr>
          <p:nvPr/>
        </p:nvSpPr>
        <p:spPr bwMode="auto">
          <a:xfrm>
            <a:off x="3048000" y="26670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2" name="Line 29"/>
          <p:cNvSpPr>
            <a:spLocks noChangeShapeType="1"/>
          </p:cNvSpPr>
          <p:nvPr/>
        </p:nvSpPr>
        <p:spPr bwMode="auto">
          <a:xfrm>
            <a:off x="4724400" y="26670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3" name="Line 30"/>
          <p:cNvSpPr>
            <a:spLocks noChangeShapeType="1"/>
          </p:cNvSpPr>
          <p:nvPr/>
        </p:nvSpPr>
        <p:spPr bwMode="auto">
          <a:xfrm flipH="1">
            <a:off x="4800600" y="38862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4" name="Line 31"/>
          <p:cNvSpPr>
            <a:spLocks noChangeShapeType="1"/>
          </p:cNvSpPr>
          <p:nvPr/>
        </p:nvSpPr>
        <p:spPr bwMode="auto">
          <a:xfrm flipH="1">
            <a:off x="3124200" y="39624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5" name="Line 32"/>
          <p:cNvSpPr>
            <a:spLocks noChangeShapeType="1"/>
          </p:cNvSpPr>
          <p:nvPr/>
        </p:nvSpPr>
        <p:spPr bwMode="auto">
          <a:xfrm>
            <a:off x="4876800" y="5105400"/>
            <a:ext cx="9906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6" name="Line 33"/>
          <p:cNvSpPr>
            <a:spLocks noChangeShapeType="1"/>
          </p:cNvSpPr>
          <p:nvPr/>
        </p:nvSpPr>
        <p:spPr bwMode="auto">
          <a:xfrm flipH="1">
            <a:off x="3200400" y="51054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7" name="Line 34"/>
          <p:cNvSpPr>
            <a:spLocks noChangeShapeType="1"/>
          </p:cNvSpPr>
          <p:nvPr/>
        </p:nvSpPr>
        <p:spPr bwMode="auto">
          <a:xfrm>
            <a:off x="3276600" y="59436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8" name="Line 35"/>
          <p:cNvSpPr>
            <a:spLocks noChangeShapeType="1"/>
          </p:cNvSpPr>
          <p:nvPr/>
        </p:nvSpPr>
        <p:spPr bwMode="auto">
          <a:xfrm flipH="1">
            <a:off x="4953000" y="59436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49" name="Line 36"/>
          <p:cNvSpPr>
            <a:spLocks noChangeShapeType="1"/>
          </p:cNvSpPr>
          <p:nvPr/>
        </p:nvSpPr>
        <p:spPr bwMode="auto">
          <a:xfrm flipH="1">
            <a:off x="4114800" y="6172200"/>
            <a:ext cx="152400" cy="1524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50" name="Line 37"/>
          <p:cNvSpPr>
            <a:spLocks noChangeShapeType="1"/>
          </p:cNvSpPr>
          <p:nvPr/>
        </p:nvSpPr>
        <p:spPr bwMode="auto">
          <a:xfrm>
            <a:off x="4876800" y="6172200"/>
            <a:ext cx="228600" cy="1524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251" name="Text Box 38"/>
          <p:cNvSpPr txBox="1">
            <a:spLocks noChangeArrowheads="1"/>
          </p:cNvSpPr>
          <p:nvPr/>
        </p:nvSpPr>
        <p:spPr bwMode="auto">
          <a:xfrm>
            <a:off x="7696200" y="160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2400" b="1">
                <a:solidFill>
                  <a:srgbClr val="FF6600"/>
                </a:solidFill>
              </a:rPr>
              <a:t>Y</a:t>
            </a:r>
          </a:p>
        </p:txBody>
      </p:sp>
      <p:sp>
        <p:nvSpPr>
          <p:cNvPr id="9252" name="Text Box 39"/>
          <p:cNvSpPr txBox="1">
            <a:spLocks noChangeArrowheads="1"/>
          </p:cNvSpPr>
          <p:nvPr/>
        </p:nvSpPr>
        <p:spPr bwMode="auto">
          <a:xfrm>
            <a:off x="838200" y="1752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2400" b="1">
                <a:solidFill>
                  <a:srgbClr val="FF00FF"/>
                </a:solidFill>
              </a:rPr>
              <a:t>X</a:t>
            </a:r>
          </a:p>
        </p:txBody>
      </p:sp>
      <p:sp>
        <p:nvSpPr>
          <p:cNvPr id="9253" name="Text Box 40"/>
          <p:cNvSpPr txBox="1">
            <a:spLocks noChangeArrowheads="1"/>
          </p:cNvSpPr>
          <p:nvPr/>
        </p:nvSpPr>
        <p:spPr bwMode="auto">
          <a:xfrm>
            <a:off x="3276600" y="1828800"/>
            <a:ext cx="2070100" cy="409575"/>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t>E(</a:t>
            </a:r>
            <a:r>
              <a:rPr lang="en-US" altLang="en-US" b="1">
                <a:solidFill>
                  <a:srgbClr val="00FF00"/>
                </a:solidFill>
              </a:rPr>
              <a:t>in E</a:t>
            </a:r>
            <a:r>
              <a:rPr lang="en-US" altLang="en-US" b="1"/>
              <a:t>, </a:t>
            </a:r>
            <a:r>
              <a:rPr lang="en-US" altLang="en-US" b="1">
                <a:solidFill>
                  <a:srgbClr val="FF0000"/>
                </a:solidFill>
              </a:rPr>
              <a:t>not in E</a:t>
            </a:r>
            <a:r>
              <a:rPr lang="en-US" altLang="en-US" b="1"/>
              <a:t>)</a:t>
            </a:r>
          </a:p>
        </p:txBody>
      </p:sp>
      <p:sp>
        <p:nvSpPr>
          <p:cNvPr id="9254" name="Line 41"/>
          <p:cNvSpPr>
            <a:spLocks noChangeShapeType="1"/>
          </p:cNvSpPr>
          <p:nvPr/>
        </p:nvSpPr>
        <p:spPr bwMode="auto">
          <a:xfrm>
            <a:off x="1524000" y="2667000"/>
            <a:ext cx="838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55" name="Line 42"/>
          <p:cNvSpPr>
            <a:spLocks noChangeShapeType="1"/>
          </p:cNvSpPr>
          <p:nvPr/>
        </p:nvSpPr>
        <p:spPr bwMode="auto">
          <a:xfrm>
            <a:off x="1524000" y="3962400"/>
            <a:ext cx="838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56" name="Line 43"/>
          <p:cNvSpPr>
            <a:spLocks noChangeShapeType="1"/>
          </p:cNvSpPr>
          <p:nvPr/>
        </p:nvSpPr>
        <p:spPr bwMode="auto">
          <a:xfrm>
            <a:off x="1600200" y="5105400"/>
            <a:ext cx="838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57" name="Line 44"/>
          <p:cNvSpPr>
            <a:spLocks noChangeShapeType="1"/>
          </p:cNvSpPr>
          <p:nvPr/>
        </p:nvSpPr>
        <p:spPr bwMode="auto">
          <a:xfrm>
            <a:off x="1676400" y="6019800"/>
            <a:ext cx="838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58" name="Line 45"/>
          <p:cNvSpPr>
            <a:spLocks noChangeShapeType="1"/>
          </p:cNvSpPr>
          <p:nvPr/>
        </p:nvSpPr>
        <p:spPr bwMode="auto">
          <a:xfrm>
            <a:off x="6400800" y="2743200"/>
            <a:ext cx="1219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59" name="Line 46"/>
          <p:cNvSpPr>
            <a:spLocks noChangeShapeType="1"/>
          </p:cNvSpPr>
          <p:nvPr/>
        </p:nvSpPr>
        <p:spPr bwMode="auto">
          <a:xfrm>
            <a:off x="6477000" y="3886200"/>
            <a:ext cx="1219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60" name="Line 47"/>
          <p:cNvSpPr>
            <a:spLocks noChangeShapeType="1"/>
          </p:cNvSpPr>
          <p:nvPr/>
        </p:nvSpPr>
        <p:spPr bwMode="auto">
          <a:xfrm>
            <a:off x="6553200" y="5029200"/>
            <a:ext cx="1219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61" name="Line 48"/>
          <p:cNvSpPr>
            <a:spLocks noChangeShapeType="1"/>
          </p:cNvSpPr>
          <p:nvPr/>
        </p:nvSpPr>
        <p:spPr bwMode="auto">
          <a:xfrm>
            <a:off x="6629400" y="6019800"/>
            <a:ext cx="1219200" cy="0"/>
          </a:xfrm>
          <a:prstGeom prst="line">
            <a:avLst/>
          </a:prstGeom>
          <a:noFill/>
          <a:ln w="12700">
            <a:solidFill>
              <a:schemeClr val="tx1"/>
            </a:solidFill>
            <a:prstDash val="sysDot"/>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62" name="Text Box 49"/>
          <p:cNvSpPr txBox="1">
            <a:spLocks noChangeArrowheads="1"/>
          </p:cNvSpPr>
          <p:nvPr/>
        </p:nvSpPr>
        <p:spPr bwMode="auto">
          <a:xfrm>
            <a:off x="60325" y="2525713"/>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a:t>(1a)</a:t>
            </a:r>
          </a:p>
        </p:txBody>
      </p:sp>
      <p:sp>
        <p:nvSpPr>
          <p:cNvPr id="9263" name="Text Box 50"/>
          <p:cNvSpPr txBox="1">
            <a:spLocks noChangeArrowheads="1"/>
          </p:cNvSpPr>
          <p:nvPr/>
        </p:nvSpPr>
        <p:spPr bwMode="auto">
          <a:xfrm>
            <a:off x="0" y="3657600"/>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a:t>(1b)</a:t>
            </a:r>
          </a:p>
        </p:txBody>
      </p:sp>
      <p:sp>
        <p:nvSpPr>
          <p:cNvPr id="9264" name="Text Box 51"/>
          <p:cNvSpPr txBox="1">
            <a:spLocks noChangeArrowheads="1"/>
          </p:cNvSpPr>
          <p:nvPr/>
        </p:nvSpPr>
        <p:spPr bwMode="auto">
          <a:xfrm>
            <a:off x="136525" y="4887913"/>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a:t>(2)</a:t>
            </a:r>
          </a:p>
        </p:txBody>
      </p:sp>
      <p:sp>
        <p:nvSpPr>
          <p:cNvPr id="9265" name="Text Box 52"/>
          <p:cNvSpPr txBox="1">
            <a:spLocks noChangeArrowheads="1"/>
          </p:cNvSpPr>
          <p:nvPr/>
        </p:nvSpPr>
        <p:spPr bwMode="auto">
          <a:xfrm>
            <a:off x="228600" y="5791200"/>
            <a:ext cx="54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66" name="Text Box 53"/>
          <p:cNvSpPr txBox="1">
            <a:spLocks noChangeArrowheads="1"/>
          </p:cNvSpPr>
          <p:nvPr/>
        </p:nvSpPr>
        <p:spPr bwMode="auto">
          <a:xfrm>
            <a:off x="60325" y="5802313"/>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a:t>(3)</a:t>
            </a:r>
          </a:p>
        </p:txBody>
      </p:sp>
      <p:sp>
        <p:nvSpPr>
          <p:cNvPr id="9267" name="Oval 2"/>
          <p:cNvSpPr>
            <a:spLocks noChangeArrowheads="1"/>
          </p:cNvSpPr>
          <p:nvPr/>
        </p:nvSpPr>
        <p:spPr bwMode="auto">
          <a:xfrm>
            <a:off x="6705600" y="6172200"/>
            <a:ext cx="762000" cy="685800"/>
          </a:xfrm>
          <a:prstGeom prst="ellipse">
            <a:avLst/>
          </a:prstGeom>
          <a:solidFill>
            <a:srgbClr val="FF00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ltLang="en-US"/>
          </a:p>
        </p:txBody>
      </p:sp>
      <p:sp>
        <p:nvSpPr>
          <p:cNvPr id="9268" name="Line 3"/>
          <p:cNvSpPr>
            <a:spLocks noChangeShapeType="1"/>
          </p:cNvSpPr>
          <p:nvPr/>
        </p:nvSpPr>
        <p:spPr bwMode="auto">
          <a:xfrm>
            <a:off x="5791200" y="6477000"/>
            <a:ext cx="914400" cy="0"/>
          </a:xfrm>
          <a:prstGeom prst="line">
            <a:avLst/>
          </a:prstGeom>
          <a:noFill/>
          <a:ln w="12700">
            <a:solidFill>
              <a:schemeClr val="tx1"/>
            </a:solidFill>
            <a:prstDash val="dashDot"/>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5BD832B7-C012-49AB-A14D-F630D7419163}"/>
              </a:ext>
            </a:extLst>
          </p:cNvPr>
          <p:cNvSpPr txBox="1"/>
          <p:nvPr/>
        </p:nvSpPr>
        <p:spPr>
          <a:xfrm>
            <a:off x="3952279" y="4385481"/>
            <a:ext cx="1239442" cy="400110"/>
          </a:xfrm>
          <a:prstGeom prst="rect">
            <a:avLst/>
          </a:prstGeom>
          <a:noFill/>
        </p:spPr>
        <p:txBody>
          <a:bodyPr wrap="none" rtlCol="0">
            <a:spAutoFit/>
          </a:bodyPr>
          <a:lstStyle/>
          <a:p>
            <a:r>
              <a:rPr lang="en-US" dirty="0"/>
              <a:t>divergent</a:t>
            </a:r>
          </a:p>
        </p:txBody>
      </p:sp>
      <p:sp>
        <p:nvSpPr>
          <p:cNvPr id="54" name="TextBox 53">
            <a:extLst>
              <a:ext uri="{FF2B5EF4-FFF2-40B4-BE49-F238E27FC236}">
                <a16:creationId xmlns:a16="http://schemas.microsoft.com/office/drawing/2014/main" id="{4898662A-162B-476F-B07A-D439CAF1F043}"/>
              </a:ext>
            </a:extLst>
          </p:cNvPr>
          <p:cNvSpPr txBox="1"/>
          <p:nvPr/>
        </p:nvSpPr>
        <p:spPr>
          <a:xfrm>
            <a:off x="3962400" y="3216761"/>
            <a:ext cx="1468672" cy="400110"/>
          </a:xfrm>
          <a:prstGeom prst="rect">
            <a:avLst/>
          </a:prstGeom>
          <a:noFill/>
        </p:spPr>
        <p:txBody>
          <a:bodyPr wrap="none" rtlCol="0">
            <a:spAutoFit/>
          </a:bodyPr>
          <a:lstStyle/>
          <a:p>
            <a:r>
              <a:rPr lang="en-US" dirty="0"/>
              <a:t>sequential </a:t>
            </a:r>
          </a:p>
        </p:txBody>
      </p:sp>
      <p:sp>
        <p:nvSpPr>
          <p:cNvPr id="55" name="TextBox 54">
            <a:extLst>
              <a:ext uri="{FF2B5EF4-FFF2-40B4-BE49-F238E27FC236}">
                <a16:creationId xmlns:a16="http://schemas.microsoft.com/office/drawing/2014/main" id="{39FDCA8F-7C90-4063-985F-E594740E27E3}"/>
              </a:ext>
            </a:extLst>
          </p:cNvPr>
          <p:cNvSpPr txBox="1"/>
          <p:nvPr/>
        </p:nvSpPr>
        <p:spPr>
          <a:xfrm>
            <a:off x="3865328" y="5309119"/>
            <a:ext cx="1452642" cy="400110"/>
          </a:xfrm>
          <a:prstGeom prst="rect">
            <a:avLst/>
          </a:prstGeom>
          <a:noFill/>
        </p:spPr>
        <p:txBody>
          <a:bodyPr wrap="none" rtlCol="0">
            <a:spAutoFit/>
          </a:bodyPr>
          <a:lstStyle/>
          <a:p>
            <a:r>
              <a:rPr lang="en-US" dirty="0"/>
              <a:t>convergent</a:t>
            </a:r>
          </a:p>
        </p:txBody>
      </p:sp>
      <p:sp>
        <p:nvSpPr>
          <p:cNvPr id="56" name="TextBox 55">
            <a:extLst>
              <a:ext uri="{FF2B5EF4-FFF2-40B4-BE49-F238E27FC236}">
                <a16:creationId xmlns:a16="http://schemas.microsoft.com/office/drawing/2014/main" id="{84789C07-CB51-4B0E-BF4C-3600811A4321}"/>
              </a:ext>
            </a:extLst>
          </p:cNvPr>
          <p:cNvSpPr txBox="1"/>
          <p:nvPr/>
        </p:nvSpPr>
        <p:spPr>
          <a:xfrm>
            <a:off x="3837664" y="2004604"/>
            <a:ext cx="1468672" cy="400110"/>
          </a:xfrm>
          <a:prstGeom prst="rect">
            <a:avLst/>
          </a:prstGeom>
          <a:noFill/>
        </p:spPr>
        <p:txBody>
          <a:bodyPr wrap="none" rtlCol="0">
            <a:spAutoFit/>
          </a:bodyPr>
          <a:lstStyle/>
          <a:p>
            <a:r>
              <a:rPr lang="en-US" dirty="0"/>
              <a:t>sequential </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ED2A-79CF-403D-B5DE-557781FE1232}"/>
              </a:ext>
            </a:extLst>
          </p:cNvPr>
          <p:cNvSpPr>
            <a:spLocks noGrp="1"/>
          </p:cNvSpPr>
          <p:nvPr>
            <p:ph type="title"/>
          </p:nvPr>
        </p:nvSpPr>
        <p:spPr/>
        <p:txBody>
          <a:bodyPr/>
          <a:lstStyle/>
          <a:p>
            <a:r>
              <a:rPr lang="en-US" dirty="0"/>
              <a:t>Determining if a path is blocked</a:t>
            </a:r>
          </a:p>
        </p:txBody>
      </p:sp>
      <p:sp>
        <p:nvSpPr>
          <p:cNvPr id="4" name="Oval 4">
            <a:extLst>
              <a:ext uri="{FF2B5EF4-FFF2-40B4-BE49-F238E27FC236}">
                <a16:creationId xmlns:a16="http://schemas.microsoft.com/office/drawing/2014/main" id="{DF9ADF46-7B25-4660-A7CD-B239E141176A}"/>
              </a:ext>
            </a:extLst>
          </p:cNvPr>
          <p:cNvSpPr>
            <a:spLocks noChangeArrowheads="1"/>
          </p:cNvSpPr>
          <p:nvPr/>
        </p:nvSpPr>
        <p:spPr bwMode="auto">
          <a:xfrm>
            <a:off x="762000" y="2362200"/>
            <a:ext cx="762000" cy="685800"/>
          </a:xfrm>
          <a:prstGeom prst="ellipse">
            <a:avLst/>
          </a:prstGeom>
          <a:solidFill>
            <a:srgbClr val="FF00FF"/>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A</a:t>
            </a:r>
          </a:p>
        </p:txBody>
      </p:sp>
      <p:sp>
        <p:nvSpPr>
          <p:cNvPr id="5" name="Oval 6">
            <a:extLst>
              <a:ext uri="{FF2B5EF4-FFF2-40B4-BE49-F238E27FC236}">
                <a16:creationId xmlns:a16="http://schemas.microsoft.com/office/drawing/2014/main" id="{D6C5FD6D-AF2D-40CE-A1BF-72504CF044FE}"/>
              </a:ext>
            </a:extLst>
          </p:cNvPr>
          <p:cNvSpPr>
            <a:spLocks noChangeArrowheads="1"/>
          </p:cNvSpPr>
          <p:nvPr/>
        </p:nvSpPr>
        <p:spPr bwMode="auto">
          <a:xfrm>
            <a:off x="2286000" y="2362200"/>
            <a:ext cx="762000" cy="685800"/>
          </a:xfrm>
          <a:prstGeom prst="ellipse">
            <a:avLst/>
          </a:prstGeom>
          <a:solidFill>
            <a:srgbClr val="FF00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B</a:t>
            </a:r>
          </a:p>
        </p:txBody>
      </p:sp>
      <p:sp>
        <p:nvSpPr>
          <p:cNvPr id="6" name="Oval 7">
            <a:extLst>
              <a:ext uri="{FF2B5EF4-FFF2-40B4-BE49-F238E27FC236}">
                <a16:creationId xmlns:a16="http://schemas.microsoft.com/office/drawing/2014/main" id="{692FA049-3C37-4D51-BDEB-3303C57E1B6C}"/>
              </a:ext>
            </a:extLst>
          </p:cNvPr>
          <p:cNvSpPr>
            <a:spLocks noChangeArrowheads="1"/>
          </p:cNvSpPr>
          <p:nvPr/>
        </p:nvSpPr>
        <p:spPr bwMode="auto">
          <a:xfrm>
            <a:off x="3962400" y="2362200"/>
            <a:ext cx="762000" cy="685800"/>
          </a:xfrm>
          <a:prstGeom prst="ellipse">
            <a:avLst/>
          </a:prstGeom>
          <a:solidFill>
            <a:srgbClr val="00FF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C</a:t>
            </a:r>
          </a:p>
        </p:txBody>
      </p:sp>
      <p:sp>
        <p:nvSpPr>
          <p:cNvPr id="7" name="Oval 8">
            <a:extLst>
              <a:ext uri="{FF2B5EF4-FFF2-40B4-BE49-F238E27FC236}">
                <a16:creationId xmlns:a16="http://schemas.microsoft.com/office/drawing/2014/main" id="{238E961D-702F-40F1-B975-6E5533D7B151}"/>
              </a:ext>
            </a:extLst>
          </p:cNvPr>
          <p:cNvSpPr>
            <a:spLocks noChangeArrowheads="1"/>
          </p:cNvSpPr>
          <p:nvPr/>
        </p:nvSpPr>
        <p:spPr bwMode="auto">
          <a:xfrm>
            <a:off x="5638800" y="2362200"/>
            <a:ext cx="762000" cy="685800"/>
          </a:xfrm>
          <a:prstGeom prst="ellipse">
            <a:avLst/>
          </a:prstGeom>
          <a:solidFill>
            <a:srgbClr val="FF0000"/>
          </a:solidFill>
          <a:ln w="12700">
            <a:solidFill>
              <a:srgbClr val="FF0000"/>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D</a:t>
            </a:r>
          </a:p>
        </p:txBody>
      </p:sp>
      <p:sp>
        <p:nvSpPr>
          <p:cNvPr id="9" name="Line 28">
            <a:extLst>
              <a:ext uri="{FF2B5EF4-FFF2-40B4-BE49-F238E27FC236}">
                <a16:creationId xmlns:a16="http://schemas.microsoft.com/office/drawing/2014/main" id="{D45CA71D-2F71-4586-87C7-66CD7B397649}"/>
              </a:ext>
            </a:extLst>
          </p:cNvPr>
          <p:cNvSpPr>
            <a:spLocks noChangeShapeType="1"/>
          </p:cNvSpPr>
          <p:nvPr/>
        </p:nvSpPr>
        <p:spPr bwMode="auto">
          <a:xfrm>
            <a:off x="3048000" y="26670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 name="Line 29">
            <a:extLst>
              <a:ext uri="{FF2B5EF4-FFF2-40B4-BE49-F238E27FC236}">
                <a16:creationId xmlns:a16="http://schemas.microsoft.com/office/drawing/2014/main" id="{BED6E910-076E-40EA-9A87-E66EB1C328DF}"/>
              </a:ext>
            </a:extLst>
          </p:cNvPr>
          <p:cNvSpPr>
            <a:spLocks noChangeShapeType="1"/>
          </p:cNvSpPr>
          <p:nvPr/>
        </p:nvSpPr>
        <p:spPr bwMode="auto">
          <a:xfrm>
            <a:off x="4724400" y="26670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 name="Line 28">
            <a:extLst>
              <a:ext uri="{FF2B5EF4-FFF2-40B4-BE49-F238E27FC236}">
                <a16:creationId xmlns:a16="http://schemas.microsoft.com/office/drawing/2014/main" id="{AC92E41B-54E5-4639-B572-53C4408BDA19}"/>
              </a:ext>
            </a:extLst>
          </p:cNvPr>
          <p:cNvSpPr>
            <a:spLocks noChangeShapeType="1"/>
          </p:cNvSpPr>
          <p:nvPr/>
        </p:nvSpPr>
        <p:spPr bwMode="auto">
          <a:xfrm flipH="1">
            <a:off x="1447800" y="2667000"/>
            <a:ext cx="8382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 name="Line 28">
            <a:extLst>
              <a:ext uri="{FF2B5EF4-FFF2-40B4-BE49-F238E27FC236}">
                <a16:creationId xmlns:a16="http://schemas.microsoft.com/office/drawing/2014/main" id="{2A65C6E3-86C1-4E5A-B207-CE6F87AADB9D}"/>
              </a:ext>
            </a:extLst>
          </p:cNvPr>
          <p:cNvSpPr>
            <a:spLocks noChangeShapeType="1"/>
          </p:cNvSpPr>
          <p:nvPr/>
        </p:nvSpPr>
        <p:spPr bwMode="auto">
          <a:xfrm flipV="1">
            <a:off x="6286500" y="2666999"/>
            <a:ext cx="13335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 name="Oval 8">
            <a:extLst>
              <a:ext uri="{FF2B5EF4-FFF2-40B4-BE49-F238E27FC236}">
                <a16:creationId xmlns:a16="http://schemas.microsoft.com/office/drawing/2014/main" id="{085B676F-53CE-4D96-8DD4-3E8CF967D64B}"/>
              </a:ext>
            </a:extLst>
          </p:cNvPr>
          <p:cNvSpPr>
            <a:spLocks noChangeArrowheads="1"/>
          </p:cNvSpPr>
          <p:nvPr/>
        </p:nvSpPr>
        <p:spPr bwMode="auto">
          <a:xfrm>
            <a:off x="7620000" y="2362200"/>
            <a:ext cx="6477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E</a:t>
            </a:r>
          </a:p>
        </p:txBody>
      </p:sp>
      <p:sp>
        <p:nvSpPr>
          <p:cNvPr id="16" name="TextBox 15">
            <a:extLst>
              <a:ext uri="{FF2B5EF4-FFF2-40B4-BE49-F238E27FC236}">
                <a16:creationId xmlns:a16="http://schemas.microsoft.com/office/drawing/2014/main" id="{676DFC07-63A0-4470-AF1F-AA1449E37F95}"/>
              </a:ext>
            </a:extLst>
          </p:cNvPr>
          <p:cNvSpPr txBox="1"/>
          <p:nvPr/>
        </p:nvSpPr>
        <p:spPr>
          <a:xfrm>
            <a:off x="1401618" y="3551534"/>
            <a:ext cx="6038513" cy="461665"/>
          </a:xfrm>
          <a:prstGeom prst="rect">
            <a:avLst/>
          </a:prstGeom>
          <a:noFill/>
        </p:spPr>
        <p:txBody>
          <a:bodyPr wrap="none" rtlCol="0">
            <a:spAutoFit/>
          </a:bodyPr>
          <a:lstStyle/>
          <a:p>
            <a:r>
              <a:rPr lang="en-US" sz="2400" dirty="0"/>
              <a:t>Is A d-separable from E given evidence {C}</a:t>
            </a:r>
          </a:p>
        </p:txBody>
      </p:sp>
      <p:sp>
        <p:nvSpPr>
          <p:cNvPr id="18" name="Oval 4">
            <a:extLst>
              <a:ext uri="{FF2B5EF4-FFF2-40B4-BE49-F238E27FC236}">
                <a16:creationId xmlns:a16="http://schemas.microsoft.com/office/drawing/2014/main" id="{6BEA53B6-15EF-4711-84B2-599D865FE1B0}"/>
              </a:ext>
            </a:extLst>
          </p:cNvPr>
          <p:cNvSpPr>
            <a:spLocks noChangeArrowheads="1"/>
          </p:cNvSpPr>
          <p:nvPr/>
        </p:nvSpPr>
        <p:spPr bwMode="auto">
          <a:xfrm>
            <a:off x="715818" y="4419601"/>
            <a:ext cx="762000" cy="685800"/>
          </a:xfrm>
          <a:prstGeom prst="ellipse">
            <a:avLst/>
          </a:prstGeom>
          <a:solidFill>
            <a:srgbClr val="FF00FF"/>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A</a:t>
            </a:r>
          </a:p>
        </p:txBody>
      </p:sp>
      <p:sp>
        <p:nvSpPr>
          <p:cNvPr id="19" name="Oval 6">
            <a:extLst>
              <a:ext uri="{FF2B5EF4-FFF2-40B4-BE49-F238E27FC236}">
                <a16:creationId xmlns:a16="http://schemas.microsoft.com/office/drawing/2014/main" id="{6C7CC200-C52C-4F3F-A40F-6709070D1CC8}"/>
              </a:ext>
            </a:extLst>
          </p:cNvPr>
          <p:cNvSpPr>
            <a:spLocks noChangeArrowheads="1"/>
          </p:cNvSpPr>
          <p:nvPr/>
        </p:nvSpPr>
        <p:spPr bwMode="auto">
          <a:xfrm>
            <a:off x="2239818" y="4419601"/>
            <a:ext cx="762000" cy="685800"/>
          </a:xfrm>
          <a:prstGeom prst="ellipse">
            <a:avLst/>
          </a:prstGeom>
          <a:solidFill>
            <a:srgbClr val="FF00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B</a:t>
            </a:r>
          </a:p>
        </p:txBody>
      </p:sp>
      <p:sp>
        <p:nvSpPr>
          <p:cNvPr id="20" name="Oval 7">
            <a:extLst>
              <a:ext uri="{FF2B5EF4-FFF2-40B4-BE49-F238E27FC236}">
                <a16:creationId xmlns:a16="http://schemas.microsoft.com/office/drawing/2014/main" id="{59D4CF2B-863C-42EE-AC02-50627B855DFC}"/>
              </a:ext>
            </a:extLst>
          </p:cNvPr>
          <p:cNvSpPr>
            <a:spLocks noChangeArrowheads="1"/>
          </p:cNvSpPr>
          <p:nvPr/>
        </p:nvSpPr>
        <p:spPr bwMode="auto">
          <a:xfrm>
            <a:off x="3916218" y="4419601"/>
            <a:ext cx="762000" cy="685800"/>
          </a:xfrm>
          <a:prstGeom prst="ellipse">
            <a:avLst/>
          </a:prstGeom>
          <a:solidFill>
            <a:srgbClr val="00FF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C</a:t>
            </a:r>
          </a:p>
        </p:txBody>
      </p:sp>
      <p:sp>
        <p:nvSpPr>
          <p:cNvPr id="21" name="Oval 8">
            <a:extLst>
              <a:ext uri="{FF2B5EF4-FFF2-40B4-BE49-F238E27FC236}">
                <a16:creationId xmlns:a16="http://schemas.microsoft.com/office/drawing/2014/main" id="{D23B9637-DA06-4347-8B7D-C81D784279C7}"/>
              </a:ext>
            </a:extLst>
          </p:cNvPr>
          <p:cNvSpPr>
            <a:spLocks noChangeArrowheads="1"/>
          </p:cNvSpPr>
          <p:nvPr/>
        </p:nvSpPr>
        <p:spPr bwMode="auto">
          <a:xfrm>
            <a:off x="5592618" y="4419601"/>
            <a:ext cx="762000" cy="685800"/>
          </a:xfrm>
          <a:prstGeom prst="ellipse">
            <a:avLst/>
          </a:prstGeom>
          <a:solidFill>
            <a:srgbClr val="FF0000"/>
          </a:solidFill>
          <a:ln w="12700">
            <a:solidFill>
              <a:srgbClr val="FF0000"/>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D</a:t>
            </a:r>
          </a:p>
        </p:txBody>
      </p:sp>
      <p:sp>
        <p:nvSpPr>
          <p:cNvPr id="22" name="Line 28">
            <a:extLst>
              <a:ext uri="{FF2B5EF4-FFF2-40B4-BE49-F238E27FC236}">
                <a16:creationId xmlns:a16="http://schemas.microsoft.com/office/drawing/2014/main" id="{A9BDA798-E540-4462-8CA2-4B752BCF7D94}"/>
              </a:ext>
            </a:extLst>
          </p:cNvPr>
          <p:cNvSpPr>
            <a:spLocks noChangeShapeType="1"/>
          </p:cNvSpPr>
          <p:nvPr/>
        </p:nvSpPr>
        <p:spPr bwMode="auto">
          <a:xfrm>
            <a:off x="3001818" y="4800600"/>
            <a:ext cx="914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 name="Line 29">
            <a:extLst>
              <a:ext uri="{FF2B5EF4-FFF2-40B4-BE49-F238E27FC236}">
                <a16:creationId xmlns:a16="http://schemas.microsoft.com/office/drawing/2014/main" id="{1DFA1C47-7B96-4B75-946A-074FE4038817}"/>
              </a:ext>
            </a:extLst>
          </p:cNvPr>
          <p:cNvSpPr>
            <a:spLocks noChangeShapeType="1"/>
          </p:cNvSpPr>
          <p:nvPr/>
        </p:nvSpPr>
        <p:spPr bwMode="auto">
          <a:xfrm flipH="1">
            <a:off x="4633191" y="4800600"/>
            <a:ext cx="959427"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 name="Line 28">
            <a:extLst>
              <a:ext uri="{FF2B5EF4-FFF2-40B4-BE49-F238E27FC236}">
                <a16:creationId xmlns:a16="http://schemas.microsoft.com/office/drawing/2014/main" id="{EF5549D9-3B64-48B2-B4B2-54A68A3E9141}"/>
              </a:ext>
            </a:extLst>
          </p:cNvPr>
          <p:cNvSpPr>
            <a:spLocks noChangeShapeType="1"/>
          </p:cNvSpPr>
          <p:nvPr/>
        </p:nvSpPr>
        <p:spPr bwMode="auto">
          <a:xfrm flipH="1">
            <a:off x="1401618" y="4724401"/>
            <a:ext cx="8382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 name="Line 28">
            <a:extLst>
              <a:ext uri="{FF2B5EF4-FFF2-40B4-BE49-F238E27FC236}">
                <a16:creationId xmlns:a16="http://schemas.microsoft.com/office/drawing/2014/main" id="{9539B685-F366-4DF5-BB78-8CD3AE938A85}"/>
              </a:ext>
            </a:extLst>
          </p:cNvPr>
          <p:cNvSpPr>
            <a:spLocks noChangeShapeType="1"/>
          </p:cNvSpPr>
          <p:nvPr/>
        </p:nvSpPr>
        <p:spPr bwMode="auto">
          <a:xfrm flipH="1" flipV="1">
            <a:off x="6354618" y="4740565"/>
            <a:ext cx="120015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6" name="Oval 8">
            <a:extLst>
              <a:ext uri="{FF2B5EF4-FFF2-40B4-BE49-F238E27FC236}">
                <a16:creationId xmlns:a16="http://schemas.microsoft.com/office/drawing/2014/main" id="{52999BAC-B548-4C86-B4BF-7E6D4ED8DF32}"/>
              </a:ext>
            </a:extLst>
          </p:cNvPr>
          <p:cNvSpPr>
            <a:spLocks noChangeArrowheads="1"/>
          </p:cNvSpPr>
          <p:nvPr/>
        </p:nvSpPr>
        <p:spPr bwMode="auto">
          <a:xfrm>
            <a:off x="7573818" y="4419601"/>
            <a:ext cx="6477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E</a:t>
            </a:r>
          </a:p>
        </p:txBody>
      </p:sp>
      <p:sp>
        <p:nvSpPr>
          <p:cNvPr id="27" name="Oval 4">
            <a:extLst>
              <a:ext uri="{FF2B5EF4-FFF2-40B4-BE49-F238E27FC236}">
                <a16:creationId xmlns:a16="http://schemas.microsoft.com/office/drawing/2014/main" id="{D6085346-2579-49C3-A534-E9E0E4E7E149}"/>
              </a:ext>
            </a:extLst>
          </p:cNvPr>
          <p:cNvSpPr>
            <a:spLocks noChangeArrowheads="1"/>
          </p:cNvSpPr>
          <p:nvPr/>
        </p:nvSpPr>
        <p:spPr bwMode="auto">
          <a:xfrm>
            <a:off x="785091" y="5793513"/>
            <a:ext cx="762000" cy="685800"/>
          </a:xfrm>
          <a:prstGeom prst="ellipse">
            <a:avLst/>
          </a:prstGeom>
          <a:solidFill>
            <a:srgbClr val="FF00FF"/>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A</a:t>
            </a:r>
          </a:p>
        </p:txBody>
      </p:sp>
      <p:sp>
        <p:nvSpPr>
          <p:cNvPr id="28" name="Oval 6">
            <a:extLst>
              <a:ext uri="{FF2B5EF4-FFF2-40B4-BE49-F238E27FC236}">
                <a16:creationId xmlns:a16="http://schemas.microsoft.com/office/drawing/2014/main" id="{967AF157-2405-48C8-8074-23771DB1F698}"/>
              </a:ext>
            </a:extLst>
          </p:cNvPr>
          <p:cNvSpPr>
            <a:spLocks noChangeArrowheads="1"/>
          </p:cNvSpPr>
          <p:nvPr/>
        </p:nvSpPr>
        <p:spPr bwMode="auto">
          <a:xfrm>
            <a:off x="3916218" y="5839697"/>
            <a:ext cx="762000" cy="685800"/>
          </a:xfrm>
          <a:prstGeom prst="ellipse">
            <a:avLst/>
          </a:prstGeom>
          <a:solidFill>
            <a:srgbClr val="FF00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B</a:t>
            </a:r>
          </a:p>
        </p:txBody>
      </p:sp>
      <p:sp>
        <p:nvSpPr>
          <p:cNvPr id="29" name="Oval 7">
            <a:extLst>
              <a:ext uri="{FF2B5EF4-FFF2-40B4-BE49-F238E27FC236}">
                <a16:creationId xmlns:a16="http://schemas.microsoft.com/office/drawing/2014/main" id="{8C4E90EC-E465-45DC-AA8B-0B7684EE82EF}"/>
              </a:ext>
            </a:extLst>
          </p:cNvPr>
          <p:cNvSpPr>
            <a:spLocks noChangeArrowheads="1"/>
          </p:cNvSpPr>
          <p:nvPr/>
        </p:nvSpPr>
        <p:spPr bwMode="auto">
          <a:xfrm>
            <a:off x="2350654" y="5793513"/>
            <a:ext cx="762000" cy="685800"/>
          </a:xfrm>
          <a:prstGeom prst="ellipse">
            <a:avLst/>
          </a:prstGeom>
          <a:solidFill>
            <a:srgbClr val="00FF00"/>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C</a:t>
            </a:r>
          </a:p>
        </p:txBody>
      </p:sp>
      <p:sp>
        <p:nvSpPr>
          <p:cNvPr id="30" name="Oval 8">
            <a:extLst>
              <a:ext uri="{FF2B5EF4-FFF2-40B4-BE49-F238E27FC236}">
                <a16:creationId xmlns:a16="http://schemas.microsoft.com/office/drawing/2014/main" id="{85E4219C-675B-4961-BAEF-3DC6856471B6}"/>
              </a:ext>
            </a:extLst>
          </p:cNvPr>
          <p:cNvSpPr>
            <a:spLocks noChangeArrowheads="1"/>
          </p:cNvSpPr>
          <p:nvPr/>
        </p:nvSpPr>
        <p:spPr bwMode="auto">
          <a:xfrm>
            <a:off x="5661891" y="5793513"/>
            <a:ext cx="762000" cy="685800"/>
          </a:xfrm>
          <a:prstGeom prst="ellipse">
            <a:avLst/>
          </a:prstGeom>
          <a:solidFill>
            <a:srgbClr val="FF0000"/>
          </a:solidFill>
          <a:ln w="12700">
            <a:solidFill>
              <a:srgbClr val="FF0000"/>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D</a:t>
            </a:r>
          </a:p>
        </p:txBody>
      </p:sp>
      <p:sp>
        <p:nvSpPr>
          <p:cNvPr id="31" name="Line 28">
            <a:extLst>
              <a:ext uri="{FF2B5EF4-FFF2-40B4-BE49-F238E27FC236}">
                <a16:creationId xmlns:a16="http://schemas.microsoft.com/office/drawing/2014/main" id="{46DD6E14-F361-4D9D-A5E6-A82256E7E5DD}"/>
              </a:ext>
            </a:extLst>
          </p:cNvPr>
          <p:cNvSpPr>
            <a:spLocks noChangeShapeType="1"/>
          </p:cNvSpPr>
          <p:nvPr/>
        </p:nvSpPr>
        <p:spPr bwMode="auto">
          <a:xfrm flipH="1">
            <a:off x="3143827" y="6158303"/>
            <a:ext cx="772390" cy="1"/>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2" name="Line 29">
            <a:extLst>
              <a:ext uri="{FF2B5EF4-FFF2-40B4-BE49-F238E27FC236}">
                <a16:creationId xmlns:a16="http://schemas.microsoft.com/office/drawing/2014/main" id="{FF0C1706-38CE-4A70-B1DB-2DAE07A0E505}"/>
              </a:ext>
            </a:extLst>
          </p:cNvPr>
          <p:cNvSpPr>
            <a:spLocks noChangeShapeType="1"/>
          </p:cNvSpPr>
          <p:nvPr/>
        </p:nvSpPr>
        <p:spPr bwMode="auto">
          <a:xfrm flipV="1">
            <a:off x="4633191" y="6098281"/>
            <a:ext cx="10287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3" name="Line 28">
            <a:extLst>
              <a:ext uri="{FF2B5EF4-FFF2-40B4-BE49-F238E27FC236}">
                <a16:creationId xmlns:a16="http://schemas.microsoft.com/office/drawing/2014/main" id="{F0741E63-EFEA-4076-A4AE-387CA76FDF43}"/>
              </a:ext>
            </a:extLst>
          </p:cNvPr>
          <p:cNvSpPr>
            <a:spLocks noChangeShapeType="1"/>
          </p:cNvSpPr>
          <p:nvPr/>
        </p:nvSpPr>
        <p:spPr bwMode="auto">
          <a:xfrm flipV="1">
            <a:off x="1547089" y="6095895"/>
            <a:ext cx="834737"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 name="Line 28">
            <a:extLst>
              <a:ext uri="{FF2B5EF4-FFF2-40B4-BE49-F238E27FC236}">
                <a16:creationId xmlns:a16="http://schemas.microsoft.com/office/drawing/2014/main" id="{B6CCC8D6-96F5-4416-8716-76473A113B09}"/>
              </a:ext>
            </a:extLst>
          </p:cNvPr>
          <p:cNvSpPr>
            <a:spLocks noChangeShapeType="1"/>
          </p:cNvSpPr>
          <p:nvPr/>
        </p:nvSpPr>
        <p:spPr bwMode="auto">
          <a:xfrm flipH="1">
            <a:off x="6423890" y="6158348"/>
            <a:ext cx="1219200" cy="1384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5" name="Oval 8">
            <a:extLst>
              <a:ext uri="{FF2B5EF4-FFF2-40B4-BE49-F238E27FC236}">
                <a16:creationId xmlns:a16="http://schemas.microsoft.com/office/drawing/2014/main" id="{18D15639-B111-4A1E-A670-28446CCB43AA}"/>
              </a:ext>
            </a:extLst>
          </p:cNvPr>
          <p:cNvSpPr>
            <a:spLocks noChangeArrowheads="1"/>
          </p:cNvSpPr>
          <p:nvPr/>
        </p:nvSpPr>
        <p:spPr bwMode="auto">
          <a:xfrm>
            <a:off x="7643091" y="5793513"/>
            <a:ext cx="6477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dirty="0"/>
              <a:t>E</a:t>
            </a:r>
          </a:p>
        </p:txBody>
      </p:sp>
    </p:spTree>
    <p:extLst>
      <p:ext uri="{BB962C8B-B14F-4D97-AF65-F5344CB8AC3E}">
        <p14:creationId xmlns:p14="http://schemas.microsoft.com/office/powerpoint/2010/main" val="122494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D-Separation</a:t>
            </a:r>
          </a:p>
        </p:txBody>
      </p:sp>
      <p:sp>
        <p:nvSpPr>
          <p:cNvPr id="10243" name="Rectangle 3"/>
          <p:cNvSpPr>
            <a:spLocks noGrp="1" noChangeArrowheads="1"/>
          </p:cNvSpPr>
          <p:nvPr>
            <p:ph type="body" idx="1"/>
          </p:nvPr>
        </p:nvSpPr>
        <p:spPr>
          <a:xfrm>
            <a:off x="0" y="3276600"/>
            <a:ext cx="9144000" cy="2743200"/>
          </a:xfrm>
        </p:spPr>
        <p:txBody>
          <a:bodyPr/>
          <a:lstStyle/>
          <a:p>
            <a:pPr>
              <a:lnSpc>
                <a:spcPct val="90000"/>
              </a:lnSpc>
              <a:buFont typeface="Monotype Sorts" pitchFamily="2" charset="2"/>
              <a:buNone/>
            </a:pPr>
            <a:r>
              <a:rPr lang="en-US" altLang="en-US" sz="1900" dirty="0">
                <a:latin typeface="Arial Narrow" panose="020B0606020202030204" pitchFamily="34" charset="0"/>
              </a:rPr>
              <a:t>Questions </a:t>
            </a:r>
          </a:p>
          <a:p>
            <a:pPr>
              <a:lnSpc>
                <a:spcPct val="90000"/>
              </a:lnSpc>
              <a:buFont typeface="Monotype Sorts" pitchFamily="2" charset="2"/>
              <a:buNone/>
            </a:pPr>
            <a:r>
              <a:rPr lang="en-US" altLang="en-US" sz="1900" dirty="0" err="1">
                <a:latin typeface="Arial Narrow" panose="020B0606020202030204" pitchFamily="34" charset="0"/>
              </a:rPr>
              <a:t>i</a:t>
            </a:r>
            <a:r>
              <a:rPr lang="en-US" altLang="en-US" sz="1900" dirty="0">
                <a:latin typeface="Arial Narrow" panose="020B0606020202030204" pitchFamily="34" charset="0"/>
              </a:rPr>
              <a:t>) P(A,B|C) = P(A|C)*P(B|C) “Are A and B d-separable given evidence C</a:t>
            </a:r>
          </a:p>
          <a:p>
            <a:pPr>
              <a:lnSpc>
                <a:spcPct val="90000"/>
              </a:lnSpc>
              <a:buFont typeface="Monotype Sorts" pitchFamily="2" charset="2"/>
              <a:buNone/>
            </a:pPr>
            <a:r>
              <a:rPr lang="en-US" altLang="en-US" sz="1900" dirty="0">
                <a:latin typeface="Arial Narrow" panose="020B0606020202030204" pitchFamily="34" charset="0"/>
              </a:rPr>
              <a:t> yes, because… one path A-C-B which is blocked in node C as C in evidence (pattern 2). However, A is not d-separable from B given no evidence (evidence=</a:t>
            </a:r>
            <a:r>
              <a:rPr lang="en-US" altLang="en-US" sz="1900" dirty="0">
                <a:latin typeface="Arial Narrow" panose="020B0606020202030204" pitchFamily="34" charset="0"/>
                <a:sym typeface="Symbol" panose="05050102010706020507" pitchFamily="18" charset="2"/>
              </a:rPr>
              <a:t>)</a:t>
            </a:r>
            <a:endParaRPr lang="en-US" altLang="en-US" sz="1900" dirty="0">
              <a:latin typeface="Arial Narrow" panose="020B0606020202030204" pitchFamily="34" charset="0"/>
            </a:endParaRPr>
          </a:p>
          <a:p>
            <a:pPr>
              <a:lnSpc>
                <a:spcPct val="90000"/>
              </a:lnSpc>
              <a:buFont typeface="Monotype Sorts" pitchFamily="2" charset="2"/>
              <a:buNone/>
            </a:pPr>
            <a:r>
              <a:rPr lang="en-US" altLang="en-US" sz="1900" dirty="0">
                <a:latin typeface="Arial Narrow" panose="020B0606020202030204" pitchFamily="34" charset="0"/>
              </a:rPr>
              <a:t>ii) P(C,E|D) = P(C|D)*P(E|D) “Are C and E d-separable given evidence D”</a:t>
            </a:r>
          </a:p>
          <a:p>
            <a:pPr>
              <a:lnSpc>
                <a:spcPct val="90000"/>
              </a:lnSpc>
              <a:buFont typeface="Monotype Sorts" pitchFamily="2" charset="2"/>
              <a:buNone/>
            </a:pPr>
            <a:r>
              <a:rPr lang="en-US" altLang="en-US" sz="1900" dirty="0">
                <a:latin typeface="Arial Narrow" panose="020B0606020202030204" pitchFamily="34" charset="0"/>
              </a:rPr>
              <a:t> no, because there is a direct arrow from E to C; no path will over be blocked no matter what is in evidence </a:t>
            </a:r>
          </a:p>
          <a:p>
            <a:pPr>
              <a:lnSpc>
                <a:spcPct val="90000"/>
              </a:lnSpc>
              <a:buFont typeface="Monotype Sorts" pitchFamily="2" charset="2"/>
              <a:buNone/>
            </a:pPr>
            <a:r>
              <a:rPr lang="en-US" altLang="en-US" sz="1900" dirty="0">
                <a:latin typeface="Arial Narrow" panose="020B0606020202030204" pitchFamily="34" charset="0"/>
              </a:rPr>
              <a:t>iii) Is A d-separable from D given evidence E?</a:t>
            </a:r>
          </a:p>
          <a:p>
            <a:pPr>
              <a:lnSpc>
                <a:spcPct val="90000"/>
              </a:lnSpc>
              <a:buFont typeface="Monotype Sorts" pitchFamily="2" charset="2"/>
              <a:buNone/>
            </a:pPr>
            <a:r>
              <a:rPr lang="en-US" altLang="en-US" sz="1900" dirty="0">
                <a:latin typeface="Arial Narrow" panose="020B0606020202030204" pitchFamily="34" charset="0"/>
              </a:rPr>
              <a:t>There are two paths; A-C-E-D; this path is blocked in E (pattern 1b)</a:t>
            </a:r>
          </a:p>
          <a:p>
            <a:pPr>
              <a:lnSpc>
                <a:spcPct val="90000"/>
              </a:lnSpc>
              <a:buFont typeface="Monotype Sorts" pitchFamily="2" charset="2"/>
              <a:buNone/>
            </a:pPr>
            <a:r>
              <a:rPr lang="en-US" altLang="en-US" sz="1900" dirty="0">
                <a:latin typeface="Arial Narrow" panose="020B0606020202030204" pitchFamily="34" charset="0"/>
              </a:rPr>
              <a:t>A-C-D; this path is not blocked (C would need to ingoing edges for blockage)</a:t>
            </a:r>
            <a:r>
              <a:rPr lang="en-US" altLang="en-US" sz="1900" dirty="0">
                <a:latin typeface="Arial Narrow" panose="020B0606020202030204" pitchFamily="34" charset="0"/>
                <a:sym typeface="Wingdings" panose="05000000000000000000" pitchFamily="2" charset="2"/>
              </a:rPr>
              <a:t> </a:t>
            </a:r>
          </a:p>
          <a:p>
            <a:pPr>
              <a:lnSpc>
                <a:spcPct val="90000"/>
              </a:lnSpc>
              <a:buFont typeface="Monotype Sorts" pitchFamily="2" charset="2"/>
              <a:buNone/>
            </a:pPr>
            <a:r>
              <a:rPr lang="en-US" altLang="en-US" sz="1900" dirty="0">
                <a:latin typeface="Arial Narrow" panose="020B0606020202030204" pitchFamily="34" charset="0"/>
                <a:sym typeface="Wingdings" panose="05000000000000000000" pitchFamily="2" charset="2"/>
              </a:rPr>
              <a:t>As not all paths are blocked A is not d-separable from D given E</a:t>
            </a:r>
            <a:endParaRPr lang="en-US" altLang="en-US" sz="1900" dirty="0">
              <a:latin typeface="Arial Narrow" panose="020B0606020202030204" pitchFamily="34" charset="0"/>
            </a:endParaRPr>
          </a:p>
          <a:p>
            <a:pPr>
              <a:lnSpc>
                <a:spcPct val="90000"/>
              </a:lnSpc>
              <a:buFont typeface="Monotype Sorts" pitchFamily="2" charset="2"/>
              <a:buNone/>
            </a:pPr>
            <a:endParaRPr lang="en-US" altLang="en-US" sz="1800" dirty="0"/>
          </a:p>
        </p:txBody>
      </p:sp>
      <p:sp>
        <p:nvSpPr>
          <p:cNvPr id="10244" name="Oval 5"/>
          <p:cNvSpPr>
            <a:spLocks noChangeArrowheads="1"/>
          </p:cNvSpPr>
          <p:nvPr/>
        </p:nvSpPr>
        <p:spPr bwMode="auto">
          <a:xfrm>
            <a:off x="1143000" y="16002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A</a:t>
            </a:r>
          </a:p>
        </p:txBody>
      </p:sp>
      <p:sp>
        <p:nvSpPr>
          <p:cNvPr id="10245" name="Oval 6"/>
          <p:cNvSpPr>
            <a:spLocks noChangeArrowheads="1"/>
          </p:cNvSpPr>
          <p:nvPr/>
        </p:nvSpPr>
        <p:spPr bwMode="auto">
          <a:xfrm>
            <a:off x="1219200" y="2590800"/>
            <a:ext cx="914400" cy="685800"/>
          </a:xfrm>
          <a:prstGeom prst="ellipse">
            <a:avLst/>
          </a:prstGeom>
          <a:solidFill>
            <a:schemeClr val="accent1"/>
          </a:solidFill>
          <a:ln w="254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B</a:t>
            </a:r>
          </a:p>
        </p:txBody>
      </p:sp>
      <p:sp>
        <p:nvSpPr>
          <p:cNvPr id="10246" name="Oval 7"/>
          <p:cNvSpPr>
            <a:spLocks noChangeArrowheads="1"/>
          </p:cNvSpPr>
          <p:nvPr/>
        </p:nvSpPr>
        <p:spPr bwMode="auto">
          <a:xfrm>
            <a:off x="3200400" y="2057400"/>
            <a:ext cx="914400" cy="685800"/>
          </a:xfrm>
          <a:prstGeom prst="ellipse">
            <a:avLst/>
          </a:prstGeom>
          <a:solidFill>
            <a:schemeClr val="accent1"/>
          </a:solidFill>
          <a:ln w="254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C</a:t>
            </a:r>
          </a:p>
        </p:txBody>
      </p:sp>
      <p:sp>
        <p:nvSpPr>
          <p:cNvPr id="10247" name="Line 8"/>
          <p:cNvSpPr>
            <a:spLocks noChangeShapeType="1"/>
          </p:cNvSpPr>
          <p:nvPr/>
        </p:nvSpPr>
        <p:spPr bwMode="auto">
          <a:xfrm flipH="1" flipV="1">
            <a:off x="2057400" y="1981200"/>
            <a:ext cx="11430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8" name="Line 9"/>
          <p:cNvSpPr>
            <a:spLocks noChangeShapeType="1"/>
          </p:cNvSpPr>
          <p:nvPr/>
        </p:nvSpPr>
        <p:spPr bwMode="auto">
          <a:xfrm flipH="1">
            <a:off x="2133600" y="2438400"/>
            <a:ext cx="106680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Oval 10"/>
          <p:cNvSpPr>
            <a:spLocks noChangeArrowheads="1"/>
          </p:cNvSpPr>
          <p:nvPr/>
        </p:nvSpPr>
        <p:spPr bwMode="auto">
          <a:xfrm>
            <a:off x="5562600" y="16764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D</a:t>
            </a:r>
          </a:p>
        </p:txBody>
      </p:sp>
      <p:sp>
        <p:nvSpPr>
          <p:cNvPr id="10250" name="Oval 11"/>
          <p:cNvSpPr>
            <a:spLocks noChangeArrowheads="1"/>
          </p:cNvSpPr>
          <p:nvPr/>
        </p:nvSpPr>
        <p:spPr bwMode="auto">
          <a:xfrm>
            <a:off x="4572000" y="2895600"/>
            <a:ext cx="914400" cy="685800"/>
          </a:xfrm>
          <a:prstGeom prst="ellipse">
            <a:avLst/>
          </a:prstGeom>
          <a:solidFill>
            <a:schemeClr val="accent1"/>
          </a:solidFill>
          <a:ln w="254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E</a:t>
            </a:r>
          </a:p>
        </p:txBody>
      </p:sp>
      <p:sp>
        <p:nvSpPr>
          <p:cNvPr id="10251" name="Line 12"/>
          <p:cNvSpPr>
            <a:spLocks noChangeShapeType="1"/>
          </p:cNvSpPr>
          <p:nvPr/>
        </p:nvSpPr>
        <p:spPr bwMode="auto">
          <a:xfrm flipH="1">
            <a:off x="4114800" y="2057400"/>
            <a:ext cx="144780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2" name="Line 13"/>
          <p:cNvSpPr>
            <a:spLocks noChangeShapeType="1"/>
          </p:cNvSpPr>
          <p:nvPr/>
        </p:nvSpPr>
        <p:spPr bwMode="auto">
          <a:xfrm flipH="1">
            <a:off x="5181600" y="2133600"/>
            <a:ext cx="381000" cy="762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4"/>
          <p:cNvSpPr>
            <a:spLocks noChangeShapeType="1"/>
          </p:cNvSpPr>
          <p:nvPr/>
        </p:nvSpPr>
        <p:spPr bwMode="auto">
          <a:xfrm flipH="1" flipV="1">
            <a:off x="4114800" y="2438400"/>
            <a:ext cx="457200" cy="685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98F17BEE-DF60-4F0F-90B6-321F2CD753D2}"/>
              </a:ext>
            </a:extLst>
          </p:cNvPr>
          <p:cNvSpPr txBox="1"/>
          <p:nvPr/>
        </p:nvSpPr>
        <p:spPr>
          <a:xfrm>
            <a:off x="6019800" y="2743200"/>
            <a:ext cx="2877711" cy="707886"/>
          </a:xfrm>
          <a:prstGeom prst="rect">
            <a:avLst/>
          </a:prstGeom>
          <a:noFill/>
        </p:spPr>
        <p:txBody>
          <a:bodyPr wrap="none" rtlCol="0">
            <a:spAutoFit/>
          </a:bodyPr>
          <a:lstStyle/>
          <a:p>
            <a:r>
              <a:rPr lang="en-US" dirty="0"/>
              <a:t>More examples: </a:t>
            </a:r>
          </a:p>
          <a:p>
            <a:r>
              <a:rPr lang="en-US" dirty="0">
                <a:hlinkClick r:id="rId3"/>
              </a:rPr>
              <a:t>25-bn (washington.edu)</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dirty="0">
                <a:latin typeface="Calibri"/>
                <a:ea typeface="ＭＳ Ｐゴシック" pitchFamily="34" charset="-128"/>
                <a:cs typeface="Calibri"/>
              </a:rPr>
              <a:t>Active / Inactive Paths</a:t>
            </a:r>
          </a:p>
        </p:txBody>
      </p:sp>
      <p:sp>
        <p:nvSpPr>
          <p:cNvPr id="59394" name="Rectangle 3"/>
          <p:cNvSpPr>
            <a:spLocks noGrp="1" noChangeArrowheads="1"/>
          </p:cNvSpPr>
          <p:nvPr>
            <p:ph idx="1"/>
          </p:nvPr>
        </p:nvSpPr>
        <p:spPr>
          <a:xfrm>
            <a:off x="108585" y="1943100"/>
            <a:ext cx="5663565" cy="3771900"/>
          </a:xfrm>
        </p:spPr>
        <p:txBody>
          <a:bodyPr/>
          <a:lstStyle/>
          <a:p>
            <a:pPr eaLnBrk="1" hangingPunct="1">
              <a:lnSpc>
                <a:spcPct val="80000"/>
              </a:lnSpc>
            </a:pPr>
            <a:r>
              <a:rPr lang="en-US" sz="1800" dirty="0">
                <a:latin typeface="Calibri"/>
                <a:ea typeface="ＭＳ Ｐゴシック" pitchFamily="34" charset="-128"/>
                <a:cs typeface="Calibri"/>
              </a:rPr>
              <a:t>Question: Are X and Y conditionally independent given evidence variables {Z}?</a:t>
            </a:r>
            <a:endParaRPr lang="en-US" sz="1050" dirty="0">
              <a:latin typeface="Calibri"/>
              <a:ea typeface="ＭＳ Ｐゴシック" pitchFamily="34" charset="-128"/>
              <a:cs typeface="Calibri"/>
            </a:endParaRPr>
          </a:p>
          <a:p>
            <a:pPr lvl="1" eaLnBrk="1" hangingPunct="1">
              <a:lnSpc>
                <a:spcPct val="80000"/>
              </a:lnSpc>
            </a:pPr>
            <a:r>
              <a:rPr lang="en-US" sz="1350" dirty="0">
                <a:latin typeface="Calibri"/>
                <a:ea typeface="ＭＳ Ｐゴシック" pitchFamily="34" charset="-128"/>
                <a:cs typeface="Calibri"/>
              </a:rPr>
              <a:t>Yes, if X and Y </a:t>
            </a:r>
            <a:r>
              <a:rPr lang="ja-JP" altLang="en-US" sz="1350" dirty="0">
                <a:latin typeface="Calibri"/>
                <a:ea typeface="ＭＳ Ｐゴシック" pitchFamily="34" charset="-128"/>
                <a:cs typeface="Calibri"/>
              </a:rPr>
              <a:t>“</a:t>
            </a:r>
            <a:r>
              <a:rPr lang="en-US" altLang="ja-JP" sz="1350" dirty="0">
                <a:latin typeface="Calibri"/>
                <a:ea typeface="ＭＳ Ｐゴシック" pitchFamily="34" charset="-128"/>
                <a:cs typeface="Calibri"/>
              </a:rPr>
              <a:t>d-separated</a:t>
            </a:r>
            <a:r>
              <a:rPr lang="ja-JP" altLang="en-US" sz="1350" dirty="0">
                <a:latin typeface="Calibri"/>
                <a:ea typeface="ＭＳ Ｐゴシック" pitchFamily="34" charset="-128"/>
                <a:cs typeface="Calibri"/>
              </a:rPr>
              <a:t>”</a:t>
            </a:r>
            <a:r>
              <a:rPr lang="en-US" altLang="ja-JP" sz="1350" dirty="0">
                <a:latin typeface="Calibri"/>
                <a:ea typeface="ＭＳ Ｐゴシック" pitchFamily="34" charset="-128"/>
                <a:cs typeface="Calibri"/>
              </a:rPr>
              <a:t> by Z</a:t>
            </a:r>
          </a:p>
          <a:p>
            <a:pPr lvl="1" eaLnBrk="1" hangingPunct="1">
              <a:lnSpc>
                <a:spcPct val="80000"/>
              </a:lnSpc>
            </a:pPr>
            <a:r>
              <a:rPr lang="en-US" sz="1350" dirty="0">
                <a:latin typeface="Calibri"/>
                <a:ea typeface="ＭＳ Ｐゴシック" pitchFamily="34" charset="-128"/>
                <a:cs typeface="Calibri"/>
              </a:rPr>
              <a:t>Consider all (undirected) paths from X to Y</a:t>
            </a:r>
            <a:endParaRPr lang="en-US" sz="675" dirty="0">
              <a:latin typeface="Calibri"/>
              <a:ea typeface="ＭＳ Ｐゴシック" pitchFamily="34" charset="-128"/>
              <a:cs typeface="Calibri"/>
            </a:endParaRPr>
          </a:p>
          <a:p>
            <a:pPr lvl="1" eaLnBrk="1" hangingPunct="1">
              <a:lnSpc>
                <a:spcPct val="80000"/>
              </a:lnSpc>
            </a:pPr>
            <a:r>
              <a:rPr lang="en-US" sz="1350" dirty="0">
                <a:latin typeface="Calibri"/>
                <a:ea typeface="ＭＳ Ｐゴシック" pitchFamily="34" charset="-128"/>
                <a:cs typeface="Calibri"/>
              </a:rPr>
              <a:t>No active paths = independence!</a:t>
            </a:r>
          </a:p>
          <a:p>
            <a:pPr lvl="2" eaLnBrk="1" hangingPunct="1">
              <a:lnSpc>
                <a:spcPct val="80000"/>
              </a:lnSpc>
            </a:pPr>
            <a:endParaRPr lang="en-US" sz="1050" dirty="0">
              <a:latin typeface="Calibri"/>
              <a:ea typeface="ＭＳ Ｐゴシック" pitchFamily="34" charset="-128"/>
              <a:cs typeface="Calibri"/>
            </a:endParaRPr>
          </a:p>
          <a:p>
            <a:pPr eaLnBrk="1" hangingPunct="1">
              <a:lnSpc>
                <a:spcPct val="80000"/>
              </a:lnSpc>
            </a:pPr>
            <a:endParaRPr lang="en-US" sz="1800" dirty="0">
              <a:latin typeface="Calibri"/>
              <a:ea typeface="ＭＳ Ｐゴシック" pitchFamily="34" charset="-128"/>
              <a:cs typeface="Calibri"/>
            </a:endParaRPr>
          </a:p>
          <a:p>
            <a:pPr eaLnBrk="1" hangingPunct="1">
              <a:lnSpc>
                <a:spcPct val="80000"/>
              </a:lnSpc>
            </a:pPr>
            <a:r>
              <a:rPr lang="en-US" sz="1800" dirty="0">
                <a:latin typeface="Calibri"/>
                <a:ea typeface="ＭＳ Ｐゴシック" pitchFamily="34" charset="-128"/>
                <a:cs typeface="Calibri"/>
              </a:rPr>
              <a:t>A path is active if each triple is active:</a:t>
            </a:r>
          </a:p>
          <a:p>
            <a:pPr lvl="1" eaLnBrk="1" hangingPunct="1">
              <a:lnSpc>
                <a:spcPct val="80000"/>
              </a:lnSpc>
            </a:pPr>
            <a:r>
              <a:rPr lang="en-US" sz="1350" dirty="0">
                <a:latin typeface="Calibri"/>
                <a:ea typeface="ＭＳ Ｐゴシック" pitchFamily="34" charset="-128"/>
                <a:cs typeface="Calibri"/>
              </a:rPr>
              <a:t>Causal chain A </a:t>
            </a:r>
            <a:r>
              <a:rPr lang="en-US" sz="1350" dirty="0">
                <a:latin typeface="Calibri"/>
                <a:ea typeface="ＭＳ Ｐゴシック" pitchFamily="34" charset="-128"/>
                <a:cs typeface="Calibri"/>
                <a:sym typeface="Symbol" pitchFamily="18" charset="2"/>
              </a:rPr>
              <a:t>-&gt;  </a:t>
            </a:r>
            <a:r>
              <a:rPr lang="en-US" sz="1350" dirty="0">
                <a:latin typeface="Calibri"/>
                <a:ea typeface="ＭＳ Ｐゴシック" pitchFamily="34" charset="-128"/>
                <a:cs typeface="Calibri"/>
              </a:rPr>
              <a:t>B </a:t>
            </a:r>
            <a:r>
              <a:rPr lang="en-US" sz="1350" dirty="0">
                <a:latin typeface="Calibri"/>
                <a:ea typeface="ＭＳ Ｐゴシック" pitchFamily="34" charset="-128"/>
                <a:cs typeface="Calibri"/>
                <a:sym typeface="Symbol" pitchFamily="18" charset="2"/>
              </a:rPr>
              <a:t>-&gt; </a:t>
            </a:r>
            <a:r>
              <a:rPr lang="en-US" sz="1350" dirty="0">
                <a:latin typeface="Calibri"/>
                <a:ea typeface="ＭＳ Ｐゴシック" pitchFamily="34" charset="-128"/>
                <a:cs typeface="Calibri"/>
              </a:rPr>
              <a:t>C where B is unobserved (either direction)</a:t>
            </a:r>
          </a:p>
          <a:p>
            <a:pPr lvl="1" eaLnBrk="1" hangingPunct="1">
              <a:lnSpc>
                <a:spcPct val="80000"/>
              </a:lnSpc>
            </a:pPr>
            <a:r>
              <a:rPr lang="en-US" sz="1350" dirty="0">
                <a:latin typeface="Calibri"/>
                <a:ea typeface="ＭＳ Ｐゴシック" pitchFamily="34" charset="-128"/>
                <a:cs typeface="Calibri"/>
              </a:rPr>
              <a:t>Common cause A </a:t>
            </a:r>
            <a:r>
              <a:rPr lang="en-US" sz="1350" dirty="0">
                <a:latin typeface="Calibri"/>
                <a:ea typeface="ＭＳ Ｐゴシック" pitchFamily="34" charset="-128"/>
                <a:cs typeface="Calibri"/>
                <a:sym typeface="Symbol" pitchFamily="18" charset="2"/>
              </a:rPr>
              <a:t>&lt;- </a:t>
            </a:r>
            <a:r>
              <a:rPr lang="en-US" sz="1350" dirty="0">
                <a:latin typeface="Calibri"/>
                <a:ea typeface="ＭＳ Ｐゴシック" pitchFamily="34" charset="-128"/>
                <a:cs typeface="Calibri"/>
              </a:rPr>
              <a:t>B </a:t>
            </a:r>
            <a:r>
              <a:rPr lang="en-US" sz="1350" dirty="0">
                <a:latin typeface="Calibri"/>
                <a:ea typeface="ＭＳ Ｐゴシック" pitchFamily="34" charset="-128"/>
                <a:cs typeface="Calibri"/>
                <a:sym typeface="Symbol" pitchFamily="18" charset="2"/>
              </a:rPr>
              <a:t>-&gt; </a:t>
            </a:r>
            <a:r>
              <a:rPr lang="en-US" sz="1350" dirty="0">
                <a:latin typeface="Calibri"/>
                <a:ea typeface="ＭＳ Ｐゴシック" pitchFamily="34" charset="-128"/>
                <a:cs typeface="Calibri"/>
              </a:rPr>
              <a:t>C where B is unobserved</a:t>
            </a:r>
          </a:p>
          <a:p>
            <a:pPr lvl="1" eaLnBrk="1" hangingPunct="1">
              <a:lnSpc>
                <a:spcPct val="80000"/>
              </a:lnSpc>
            </a:pPr>
            <a:r>
              <a:rPr lang="en-US" sz="1350" dirty="0">
                <a:latin typeface="Calibri"/>
                <a:ea typeface="ＭＳ Ｐゴシック" pitchFamily="34" charset="-128"/>
                <a:cs typeface="Calibri"/>
              </a:rPr>
              <a:t>Common effect (aka v-structure)</a:t>
            </a:r>
          </a:p>
          <a:p>
            <a:pPr lvl="1" eaLnBrk="1" hangingPunct="1">
              <a:lnSpc>
                <a:spcPct val="80000"/>
              </a:lnSpc>
              <a:buFont typeface="Wingdings" pitchFamily="2" charset="2"/>
              <a:buNone/>
            </a:pPr>
            <a:r>
              <a:rPr lang="en-US" sz="1350" dirty="0">
                <a:latin typeface="Calibri"/>
                <a:ea typeface="ＭＳ Ｐゴシック" pitchFamily="34" charset="-128"/>
                <a:cs typeface="Calibri"/>
              </a:rPr>
              <a:t>	A </a:t>
            </a:r>
            <a:r>
              <a:rPr lang="en-US" sz="1350" dirty="0">
                <a:latin typeface="Calibri"/>
                <a:ea typeface="ＭＳ Ｐゴシック" pitchFamily="34" charset="-128"/>
                <a:cs typeface="Calibri"/>
                <a:sym typeface="Symbol" pitchFamily="18" charset="2"/>
              </a:rPr>
              <a:t>-&gt; </a:t>
            </a:r>
            <a:r>
              <a:rPr lang="en-US" sz="1350" dirty="0">
                <a:latin typeface="Calibri"/>
                <a:ea typeface="ＭＳ Ｐゴシック" pitchFamily="34" charset="-128"/>
                <a:cs typeface="Calibri"/>
              </a:rPr>
              <a:t>B </a:t>
            </a:r>
            <a:r>
              <a:rPr lang="en-US" sz="1350" dirty="0">
                <a:latin typeface="Calibri"/>
                <a:ea typeface="ＭＳ Ｐゴシック" pitchFamily="34" charset="-128"/>
                <a:cs typeface="Calibri"/>
                <a:sym typeface="Symbol" pitchFamily="18" charset="2"/>
              </a:rPr>
              <a:t>&lt;- </a:t>
            </a:r>
            <a:r>
              <a:rPr lang="en-US" sz="1350" dirty="0">
                <a:latin typeface="Calibri"/>
                <a:ea typeface="ＭＳ Ｐゴシック" pitchFamily="34" charset="-128"/>
                <a:cs typeface="Calibri"/>
              </a:rPr>
              <a:t>C where B </a:t>
            </a:r>
            <a:r>
              <a:rPr lang="en-US" sz="1350" i="1" dirty="0">
                <a:latin typeface="Calibri"/>
                <a:ea typeface="ＭＳ Ｐゴシック" pitchFamily="34" charset="-128"/>
                <a:cs typeface="Calibri"/>
              </a:rPr>
              <a:t>or one of its descendants</a:t>
            </a:r>
            <a:r>
              <a:rPr lang="en-US" sz="1350" dirty="0">
                <a:latin typeface="Calibri"/>
                <a:ea typeface="ＭＳ Ｐゴシック" pitchFamily="34" charset="-128"/>
                <a:cs typeface="Calibri"/>
              </a:rPr>
              <a:t> is observed</a:t>
            </a:r>
          </a:p>
          <a:p>
            <a:pPr lvl="1" eaLnBrk="1" hangingPunct="1">
              <a:lnSpc>
                <a:spcPct val="80000"/>
              </a:lnSpc>
              <a:buFont typeface="Wingdings" pitchFamily="2" charset="2"/>
              <a:buNone/>
            </a:pPr>
            <a:r>
              <a:rPr lang="en-US" sz="750" dirty="0">
                <a:latin typeface="Calibri"/>
                <a:ea typeface="ＭＳ Ｐゴシック" pitchFamily="34" charset="-128"/>
                <a:cs typeface="Calibri"/>
              </a:rPr>
              <a:t>	</a:t>
            </a:r>
          </a:p>
          <a:p>
            <a:pPr eaLnBrk="1" hangingPunct="1">
              <a:lnSpc>
                <a:spcPct val="80000"/>
              </a:lnSpc>
              <a:buClr>
                <a:srgbClr val="333399"/>
              </a:buClr>
            </a:pPr>
            <a:endParaRPr lang="en-US" sz="1800" dirty="0">
              <a:solidFill>
                <a:srgbClr val="333399"/>
              </a:solidFill>
              <a:latin typeface="Calibri"/>
              <a:ea typeface="ＭＳ Ｐゴシック" pitchFamily="34" charset="-128"/>
              <a:cs typeface="Calibri"/>
            </a:endParaRPr>
          </a:p>
          <a:p>
            <a:pPr eaLnBrk="1" hangingPunct="1">
              <a:lnSpc>
                <a:spcPct val="80000"/>
              </a:lnSpc>
              <a:buClr>
                <a:srgbClr val="333399"/>
              </a:buClr>
            </a:pPr>
            <a:r>
              <a:rPr lang="en-US" sz="1800" dirty="0">
                <a:solidFill>
                  <a:srgbClr val="333399"/>
                </a:solidFill>
                <a:latin typeface="Calibri"/>
                <a:ea typeface="ＭＳ Ｐゴシック" pitchFamily="34" charset="-128"/>
                <a:cs typeface="Calibri"/>
              </a:rPr>
              <a:t>All it takes to block a path is a single inactive segment</a:t>
            </a:r>
            <a:endParaRPr lang="en-US" sz="1350" dirty="0">
              <a:latin typeface="Calibri"/>
              <a:ea typeface="ＭＳ Ｐゴシック" pitchFamily="34" charset="-128"/>
              <a:cs typeface="Calibri"/>
            </a:endParaRPr>
          </a:p>
          <a:p>
            <a:pPr lvl="1" eaLnBrk="1" hangingPunct="1">
              <a:lnSpc>
                <a:spcPct val="80000"/>
              </a:lnSpc>
              <a:buFont typeface="Wingdings" pitchFamily="2" charset="2"/>
              <a:buNone/>
            </a:pPr>
            <a:endParaRPr lang="en-US" sz="1350" dirty="0">
              <a:latin typeface="Calibri"/>
              <a:ea typeface="ＭＳ Ｐゴシック" pitchFamily="34" charset="-128"/>
              <a:cs typeface="Calibri"/>
            </a:endParaRPr>
          </a:p>
          <a:p>
            <a:pPr lvl="1" eaLnBrk="1" hangingPunct="1">
              <a:lnSpc>
                <a:spcPct val="80000"/>
              </a:lnSpc>
              <a:buFont typeface="Wingdings" pitchFamily="2" charset="2"/>
              <a:buNone/>
            </a:pPr>
            <a:r>
              <a:rPr lang="en-US" sz="1350" dirty="0">
                <a:latin typeface="Calibri"/>
                <a:ea typeface="ＭＳ Ｐゴシック" pitchFamily="34" charset="-128"/>
                <a:cs typeface="Calibri"/>
              </a:rPr>
              <a:t>	</a:t>
            </a:r>
          </a:p>
        </p:txBody>
      </p:sp>
      <p:grpSp>
        <p:nvGrpSpPr>
          <p:cNvPr id="59395" name="Group 186"/>
          <p:cNvGrpSpPr>
            <a:grpSpLocks/>
          </p:cNvGrpSpPr>
          <p:nvPr/>
        </p:nvGrpSpPr>
        <p:grpSpPr bwMode="auto">
          <a:xfrm>
            <a:off x="5715000" y="2388394"/>
            <a:ext cx="1200150" cy="240506"/>
            <a:chOff x="4572000" y="1676400"/>
            <a:chExt cx="1905000" cy="381000"/>
          </a:xfrm>
        </p:grpSpPr>
        <p:sp>
          <p:nvSpPr>
            <p:cNvPr id="59437" name="Oval 9"/>
            <p:cNvSpPr>
              <a:spLocks noChangeArrowheads="1"/>
            </p:cNvSpPr>
            <p:nvPr/>
          </p:nvSpPr>
          <p:spPr bwMode="auto">
            <a:xfrm>
              <a:off x="4572000" y="16764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59438" name="Oval 9"/>
            <p:cNvSpPr>
              <a:spLocks noChangeArrowheads="1"/>
            </p:cNvSpPr>
            <p:nvPr/>
          </p:nvSpPr>
          <p:spPr bwMode="auto">
            <a:xfrm>
              <a:off x="5334000" y="16764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59439" name="Oval 9"/>
            <p:cNvSpPr>
              <a:spLocks noChangeArrowheads="1"/>
            </p:cNvSpPr>
            <p:nvPr/>
          </p:nvSpPr>
          <p:spPr bwMode="auto">
            <a:xfrm>
              <a:off x="6096000" y="16764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cxnSp>
          <p:nvCxnSpPr>
            <p:cNvPr id="59440" name="AutoShape 10"/>
            <p:cNvCxnSpPr>
              <a:cxnSpLocks noChangeShapeType="1"/>
              <a:stCxn id="59437" idx="6"/>
              <a:endCxn id="59438" idx="2"/>
            </p:cNvCxnSpPr>
            <p:nvPr/>
          </p:nvCxnSpPr>
          <p:spPr bwMode="auto">
            <a:xfrm>
              <a:off x="4953000" y="1866900"/>
              <a:ext cx="381000" cy="1588"/>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cxnSp>
          <p:nvCxnSpPr>
            <p:cNvPr id="59441" name="AutoShape 10"/>
            <p:cNvCxnSpPr>
              <a:cxnSpLocks noChangeShapeType="1"/>
              <a:stCxn id="59438" idx="6"/>
              <a:endCxn id="59439" idx="2"/>
            </p:cNvCxnSpPr>
            <p:nvPr/>
          </p:nvCxnSpPr>
          <p:spPr bwMode="auto">
            <a:xfrm>
              <a:off x="5715000" y="1866900"/>
              <a:ext cx="381000" cy="1588"/>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grpSp>
      <p:grpSp>
        <p:nvGrpSpPr>
          <p:cNvPr id="59396" name="Group 185"/>
          <p:cNvGrpSpPr>
            <a:grpSpLocks/>
          </p:cNvGrpSpPr>
          <p:nvPr/>
        </p:nvGrpSpPr>
        <p:grpSpPr bwMode="auto">
          <a:xfrm>
            <a:off x="7486650" y="2388394"/>
            <a:ext cx="1200150" cy="240506"/>
            <a:chOff x="6934200" y="1676400"/>
            <a:chExt cx="1905000" cy="381000"/>
          </a:xfrm>
        </p:grpSpPr>
        <p:sp>
          <p:nvSpPr>
            <p:cNvPr id="59432" name="Oval 9"/>
            <p:cNvSpPr>
              <a:spLocks noChangeArrowheads="1"/>
            </p:cNvSpPr>
            <p:nvPr/>
          </p:nvSpPr>
          <p:spPr bwMode="auto">
            <a:xfrm>
              <a:off x="6934200" y="16764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92" name="Oval 9"/>
            <p:cNvSpPr>
              <a:spLocks noChangeArrowheads="1"/>
            </p:cNvSpPr>
            <p:nvPr/>
          </p:nvSpPr>
          <p:spPr bwMode="auto">
            <a:xfrm>
              <a:off x="7695823" y="1676400"/>
              <a:ext cx="381756" cy="381000"/>
            </a:xfrm>
            <a:prstGeom prst="ellipse">
              <a:avLst/>
            </a:prstGeom>
            <a:solidFill>
              <a:schemeClr val="bg2">
                <a:lumMod val="60000"/>
                <a:lumOff val="40000"/>
              </a:schemeClr>
            </a:solidFill>
            <a:ln w="28575">
              <a:solidFill>
                <a:schemeClr val="tx1"/>
              </a:solidFill>
              <a:round/>
              <a:headEnd/>
              <a:tailEnd/>
            </a:ln>
            <a:effectLst/>
          </p:spPr>
          <p:txBody>
            <a:bodyPr wrap="none" anchor="ctr"/>
            <a:lstStyle/>
            <a:p>
              <a:pPr algn="ctr">
                <a:defRPr/>
              </a:pPr>
              <a:endParaRPr lang="en-US" sz="1500">
                <a:latin typeface="Calibri"/>
                <a:cs typeface="Calibri"/>
              </a:endParaRPr>
            </a:p>
          </p:txBody>
        </p:sp>
        <p:sp>
          <p:nvSpPr>
            <p:cNvPr id="59434" name="Oval 9"/>
            <p:cNvSpPr>
              <a:spLocks noChangeArrowheads="1"/>
            </p:cNvSpPr>
            <p:nvPr/>
          </p:nvSpPr>
          <p:spPr bwMode="auto">
            <a:xfrm>
              <a:off x="8458200" y="16764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cxnSp>
          <p:nvCxnSpPr>
            <p:cNvPr id="59435" name="AutoShape 10"/>
            <p:cNvCxnSpPr>
              <a:cxnSpLocks noChangeShapeType="1"/>
              <a:stCxn id="59432" idx="6"/>
              <a:endCxn id="92" idx="2"/>
            </p:cNvCxnSpPr>
            <p:nvPr/>
          </p:nvCxnSpPr>
          <p:spPr bwMode="auto">
            <a:xfrm>
              <a:off x="7315200" y="1866900"/>
              <a:ext cx="381000" cy="1588"/>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cxnSp>
          <p:nvCxnSpPr>
            <p:cNvPr id="59436" name="AutoShape 10"/>
            <p:cNvCxnSpPr>
              <a:cxnSpLocks noChangeShapeType="1"/>
              <a:stCxn id="92" idx="6"/>
              <a:endCxn id="59434" idx="2"/>
            </p:cNvCxnSpPr>
            <p:nvPr/>
          </p:nvCxnSpPr>
          <p:spPr bwMode="auto">
            <a:xfrm>
              <a:off x="8077200" y="1866900"/>
              <a:ext cx="381000" cy="1588"/>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grpSp>
      <p:grpSp>
        <p:nvGrpSpPr>
          <p:cNvPr id="59397" name="Group 187"/>
          <p:cNvGrpSpPr>
            <a:grpSpLocks/>
          </p:cNvGrpSpPr>
          <p:nvPr/>
        </p:nvGrpSpPr>
        <p:grpSpPr bwMode="auto">
          <a:xfrm>
            <a:off x="5715000" y="2939653"/>
            <a:ext cx="1200150" cy="432197"/>
            <a:chOff x="4572000" y="2362200"/>
            <a:chExt cx="1905000" cy="685800"/>
          </a:xfrm>
        </p:grpSpPr>
        <p:sp>
          <p:nvSpPr>
            <p:cNvPr id="59427" name="Oval 9"/>
            <p:cNvSpPr>
              <a:spLocks noChangeArrowheads="1"/>
            </p:cNvSpPr>
            <p:nvPr/>
          </p:nvSpPr>
          <p:spPr bwMode="auto">
            <a:xfrm>
              <a:off x="4572000" y="2667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59428" name="Oval 9"/>
            <p:cNvSpPr>
              <a:spLocks noChangeArrowheads="1"/>
            </p:cNvSpPr>
            <p:nvPr/>
          </p:nvSpPr>
          <p:spPr bwMode="auto">
            <a:xfrm>
              <a:off x="5334000" y="23622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59429" name="Oval 9"/>
            <p:cNvSpPr>
              <a:spLocks noChangeArrowheads="1"/>
            </p:cNvSpPr>
            <p:nvPr/>
          </p:nvSpPr>
          <p:spPr bwMode="auto">
            <a:xfrm>
              <a:off x="6096000" y="2667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cxnSp>
          <p:nvCxnSpPr>
            <p:cNvPr id="59430" name="AutoShape 10"/>
            <p:cNvCxnSpPr>
              <a:cxnSpLocks noChangeShapeType="1"/>
              <a:stCxn id="59428" idx="2"/>
              <a:endCxn id="59427" idx="7"/>
            </p:cNvCxnSpPr>
            <p:nvPr/>
          </p:nvCxnSpPr>
          <p:spPr bwMode="auto">
            <a:xfrm rot="10800000" flipV="1">
              <a:off x="4897204" y="2552700"/>
              <a:ext cx="436796" cy="1700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cxnSp>
          <p:nvCxnSpPr>
            <p:cNvPr id="59431" name="AutoShape 10"/>
            <p:cNvCxnSpPr>
              <a:cxnSpLocks noChangeShapeType="1"/>
              <a:stCxn id="59428" idx="6"/>
              <a:endCxn id="59429" idx="1"/>
            </p:cNvCxnSpPr>
            <p:nvPr/>
          </p:nvCxnSpPr>
          <p:spPr bwMode="auto">
            <a:xfrm>
              <a:off x="5715000" y="2552700"/>
              <a:ext cx="436796" cy="1700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grpSp>
      <p:grpSp>
        <p:nvGrpSpPr>
          <p:cNvPr id="59398" name="Group 184"/>
          <p:cNvGrpSpPr>
            <a:grpSpLocks/>
          </p:cNvGrpSpPr>
          <p:nvPr/>
        </p:nvGrpSpPr>
        <p:grpSpPr bwMode="auto">
          <a:xfrm>
            <a:off x="7486650" y="2939653"/>
            <a:ext cx="1200150" cy="432197"/>
            <a:chOff x="6934200" y="2362200"/>
            <a:chExt cx="1905000" cy="685800"/>
          </a:xfrm>
        </p:grpSpPr>
        <p:sp>
          <p:nvSpPr>
            <p:cNvPr id="59422" name="Oval 9"/>
            <p:cNvSpPr>
              <a:spLocks noChangeArrowheads="1"/>
            </p:cNvSpPr>
            <p:nvPr/>
          </p:nvSpPr>
          <p:spPr bwMode="auto">
            <a:xfrm>
              <a:off x="6934200" y="2667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107" name="Oval 9"/>
            <p:cNvSpPr>
              <a:spLocks noChangeArrowheads="1"/>
            </p:cNvSpPr>
            <p:nvPr/>
          </p:nvSpPr>
          <p:spPr bwMode="auto">
            <a:xfrm>
              <a:off x="7695823" y="2362200"/>
              <a:ext cx="381756" cy="381630"/>
            </a:xfrm>
            <a:prstGeom prst="ellipse">
              <a:avLst/>
            </a:prstGeom>
            <a:solidFill>
              <a:schemeClr val="bg2">
                <a:lumMod val="60000"/>
                <a:lumOff val="40000"/>
              </a:schemeClr>
            </a:solidFill>
            <a:ln w="28575">
              <a:solidFill>
                <a:schemeClr val="tx1"/>
              </a:solidFill>
              <a:round/>
              <a:headEnd/>
              <a:tailEnd/>
            </a:ln>
            <a:effectLst/>
          </p:spPr>
          <p:txBody>
            <a:bodyPr wrap="none" anchor="ctr"/>
            <a:lstStyle/>
            <a:p>
              <a:pPr algn="ctr">
                <a:defRPr/>
              </a:pPr>
              <a:endParaRPr lang="en-US" sz="1500">
                <a:latin typeface="Calibri"/>
                <a:cs typeface="Calibri"/>
              </a:endParaRPr>
            </a:p>
          </p:txBody>
        </p:sp>
        <p:sp>
          <p:nvSpPr>
            <p:cNvPr id="59424" name="Oval 9"/>
            <p:cNvSpPr>
              <a:spLocks noChangeArrowheads="1"/>
            </p:cNvSpPr>
            <p:nvPr/>
          </p:nvSpPr>
          <p:spPr bwMode="auto">
            <a:xfrm>
              <a:off x="8458200" y="2667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cxnSp>
          <p:nvCxnSpPr>
            <p:cNvPr id="59425" name="AutoShape 10"/>
            <p:cNvCxnSpPr>
              <a:cxnSpLocks noChangeShapeType="1"/>
              <a:stCxn id="107" idx="2"/>
              <a:endCxn id="59422" idx="7"/>
            </p:cNvCxnSpPr>
            <p:nvPr/>
          </p:nvCxnSpPr>
          <p:spPr bwMode="auto">
            <a:xfrm rot="10800000" flipV="1">
              <a:off x="7259404" y="2552700"/>
              <a:ext cx="436796" cy="1700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cxnSp>
          <p:nvCxnSpPr>
            <p:cNvPr id="59426" name="AutoShape 10"/>
            <p:cNvCxnSpPr>
              <a:cxnSpLocks noChangeShapeType="1"/>
              <a:stCxn id="107" idx="6"/>
              <a:endCxn id="59424" idx="1"/>
            </p:cNvCxnSpPr>
            <p:nvPr/>
          </p:nvCxnSpPr>
          <p:spPr bwMode="auto">
            <a:xfrm>
              <a:off x="8077200" y="2552700"/>
              <a:ext cx="436796" cy="1700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grpSp>
      <p:grpSp>
        <p:nvGrpSpPr>
          <p:cNvPr id="59399" name="Group 183"/>
          <p:cNvGrpSpPr>
            <a:grpSpLocks/>
          </p:cNvGrpSpPr>
          <p:nvPr/>
        </p:nvGrpSpPr>
        <p:grpSpPr bwMode="auto">
          <a:xfrm>
            <a:off x="7486650" y="3920728"/>
            <a:ext cx="1200150" cy="479822"/>
            <a:chOff x="6934200" y="3810000"/>
            <a:chExt cx="1905000" cy="762000"/>
          </a:xfrm>
        </p:grpSpPr>
        <p:sp>
          <p:nvSpPr>
            <p:cNvPr id="59417" name="Oval 9"/>
            <p:cNvSpPr>
              <a:spLocks noChangeArrowheads="1"/>
            </p:cNvSpPr>
            <p:nvPr/>
          </p:nvSpPr>
          <p:spPr bwMode="auto">
            <a:xfrm>
              <a:off x="6934200" y="3810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59418" name="Oval 9"/>
            <p:cNvSpPr>
              <a:spLocks noChangeArrowheads="1"/>
            </p:cNvSpPr>
            <p:nvPr/>
          </p:nvSpPr>
          <p:spPr bwMode="auto">
            <a:xfrm>
              <a:off x="7696200" y="4191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59419" name="Oval 9"/>
            <p:cNvSpPr>
              <a:spLocks noChangeArrowheads="1"/>
            </p:cNvSpPr>
            <p:nvPr/>
          </p:nvSpPr>
          <p:spPr bwMode="auto">
            <a:xfrm>
              <a:off x="8458200" y="3810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cxnSp>
          <p:nvCxnSpPr>
            <p:cNvPr id="59420" name="AutoShape 10"/>
            <p:cNvCxnSpPr>
              <a:cxnSpLocks noChangeShapeType="1"/>
              <a:stCxn id="59417" idx="6"/>
              <a:endCxn id="59418" idx="1"/>
            </p:cNvCxnSpPr>
            <p:nvPr/>
          </p:nvCxnSpPr>
          <p:spPr bwMode="auto">
            <a:xfrm>
              <a:off x="7315200" y="4000500"/>
              <a:ext cx="436796" cy="2462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cxnSp>
          <p:nvCxnSpPr>
            <p:cNvPr id="59421" name="AutoShape 10"/>
            <p:cNvCxnSpPr>
              <a:cxnSpLocks noChangeShapeType="1"/>
              <a:stCxn id="59419" idx="2"/>
              <a:endCxn id="59418" idx="7"/>
            </p:cNvCxnSpPr>
            <p:nvPr/>
          </p:nvCxnSpPr>
          <p:spPr bwMode="auto">
            <a:xfrm rot="10800000" flipV="1">
              <a:off x="8021404" y="4000500"/>
              <a:ext cx="436796" cy="2462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grpSp>
      <p:grpSp>
        <p:nvGrpSpPr>
          <p:cNvPr id="59400" name="Group 188"/>
          <p:cNvGrpSpPr>
            <a:grpSpLocks/>
          </p:cNvGrpSpPr>
          <p:nvPr/>
        </p:nvGrpSpPr>
        <p:grpSpPr bwMode="auto">
          <a:xfrm>
            <a:off x="5715000" y="3920728"/>
            <a:ext cx="1200150" cy="479822"/>
            <a:chOff x="4572000" y="3810000"/>
            <a:chExt cx="1905000" cy="762000"/>
          </a:xfrm>
        </p:grpSpPr>
        <p:sp>
          <p:nvSpPr>
            <p:cNvPr id="59412" name="Oval 9"/>
            <p:cNvSpPr>
              <a:spLocks noChangeArrowheads="1"/>
            </p:cNvSpPr>
            <p:nvPr/>
          </p:nvSpPr>
          <p:spPr bwMode="auto">
            <a:xfrm>
              <a:off x="4572000" y="3810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134" name="Oval 9"/>
            <p:cNvSpPr>
              <a:spLocks noChangeArrowheads="1"/>
            </p:cNvSpPr>
            <p:nvPr/>
          </p:nvSpPr>
          <p:spPr bwMode="auto">
            <a:xfrm>
              <a:off x="5333623" y="4191946"/>
              <a:ext cx="381756" cy="380054"/>
            </a:xfrm>
            <a:prstGeom prst="ellipse">
              <a:avLst/>
            </a:prstGeom>
            <a:solidFill>
              <a:schemeClr val="bg2">
                <a:lumMod val="60000"/>
                <a:lumOff val="40000"/>
              </a:schemeClr>
            </a:solidFill>
            <a:ln w="28575">
              <a:solidFill>
                <a:schemeClr val="tx1"/>
              </a:solidFill>
              <a:round/>
              <a:headEnd/>
              <a:tailEnd/>
            </a:ln>
            <a:effectLst/>
          </p:spPr>
          <p:txBody>
            <a:bodyPr wrap="none" anchor="ctr"/>
            <a:lstStyle/>
            <a:p>
              <a:pPr algn="ctr">
                <a:defRPr/>
              </a:pPr>
              <a:endParaRPr lang="en-US" sz="1500">
                <a:latin typeface="Calibri"/>
                <a:cs typeface="Calibri"/>
              </a:endParaRPr>
            </a:p>
          </p:txBody>
        </p:sp>
        <p:sp>
          <p:nvSpPr>
            <p:cNvPr id="59414" name="Oval 9"/>
            <p:cNvSpPr>
              <a:spLocks noChangeArrowheads="1"/>
            </p:cNvSpPr>
            <p:nvPr/>
          </p:nvSpPr>
          <p:spPr bwMode="auto">
            <a:xfrm>
              <a:off x="6096000" y="38100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cxnSp>
          <p:nvCxnSpPr>
            <p:cNvPr id="59415" name="AutoShape 10"/>
            <p:cNvCxnSpPr>
              <a:cxnSpLocks noChangeShapeType="1"/>
              <a:stCxn id="59412" idx="6"/>
              <a:endCxn id="134" idx="1"/>
            </p:cNvCxnSpPr>
            <p:nvPr/>
          </p:nvCxnSpPr>
          <p:spPr bwMode="auto">
            <a:xfrm>
              <a:off x="4953000" y="4000500"/>
              <a:ext cx="436796" cy="2462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cxnSp>
          <p:nvCxnSpPr>
            <p:cNvPr id="59416" name="AutoShape 10"/>
            <p:cNvCxnSpPr>
              <a:cxnSpLocks noChangeShapeType="1"/>
              <a:stCxn id="59414" idx="2"/>
              <a:endCxn id="134" idx="7"/>
            </p:cNvCxnSpPr>
            <p:nvPr/>
          </p:nvCxnSpPr>
          <p:spPr bwMode="auto">
            <a:xfrm rot="10800000" flipV="1">
              <a:off x="5659204" y="4000500"/>
              <a:ext cx="436796" cy="2462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grpSp>
      <p:grpSp>
        <p:nvGrpSpPr>
          <p:cNvPr id="59401" name="Group 189"/>
          <p:cNvGrpSpPr>
            <a:grpSpLocks/>
          </p:cNvGrpSpPr>
          <p:nvPr/>
        </p:nvGrpSpPr>
        <p:grpSpPr bwMode="auto">
          <a:xfrm>
            <a:off x="5715000" y="4629150"/>
            <a:ext cx="1200150" cy="1200150"/>
            <a:chOff x="4572000" y="4800600"/>
            <a:chExt cx="1905000" cy="1905000"/>
          </a:xfrm>
        </p:grpSpPr>
        <p:sp>
          <p:nvSpPr>
            <p:cNvPr id="59405" name="Oval 9"/>
            <p:cNvSpPr>
              <a:spLocks noChangeArrowheads="1"/>
            </p:cNvSpPr>
            <p:nvPr/>
          </p:nvSpPr>
          <p:spPr bwMode="auto">
            <a:xfrm>
              <a:off x="4572000" y="48006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59406" name="Oval 9"/>
            <p:cNvSpPr>
              <a:spLocks noChangeArrowheads="1"/>
            </p:cNvSpPr>
            <p:nvPr/>
          </p:nvSpPr>
          <p:spPr bwMode="auto">
            <a:xfrm>
              <a:off x="6096000" y="48006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cxnSp>
          <p:nvCxnSpPr>
            <p:cNvPr id="59407" name="AutoShape 10"/>
            <p:cNvCxnSpPr>
              <a:cxnSpLocks noChangeShapeType="1"/>
              <a:stCxn id="59405" idx="6"/>
              <a:endCxn id="59410" idx="1"/>
            </p:cNvCxnSpPr>
            <p:nvPr/>
          </p:nvCxnSpPr>
          <p:spPr bwMode="auto">
            <a:xfrm>
              <a:off x="4953000" y="4991100"/>
              <a:ext cx="436796" cy="2462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cxnSp>
          <p:nvCxnSpPr>
            <p:cNvPr id="59408" name="AutoShape 10"/>
            <p:cNvCxnSpPr>
              <a:cxnSpLocks noChangeShapeType="1"/>
              <a:stCxn id="59406" idx="2"/>
              <a:endCxn id="59410" idx="7"/>
            </p:cNvCxnSpPr>
            <p:nvPr/>
          </p:nvCxnSpPr>
          <p:spPr bwMode="auto">
            <a:xfrm rot="10800000" flipV="1">
              <a:off x="5659204" y="4991100"/>
              <a:ext cx="436796" cy="246296"/>
            </a:xfrm>
            <a:prstGeom prst="straightConnector1">
              <a:avLst/>
            </a:prstGeom>
            <a:noFill/>
            <a:ln w="28575">
              <a:solidFill>
                <a:schemeClr val="tx1"/>
              </a:solidFill>
              <a:round/>
              <a:headEnd/>
              <a:tailEnd type="triangle" w="lg" len="med"/>
            </a:ln>
            <a:extLst>
              <a:ext uri="{909E8E84-426E-40dd-AFC4-6F175D3DCCD1}">
                <a14:hiddenFill xmlns="" xmlns:a14="http://schemas.microsoft.com/office/drawing/2010/main">
                  <a:noFill/>
                </a14:hiddenFill>
              </a:ext>
            </a:extLst>
          </p:spPr>
        </p:cxnSp>
        <p:sp>
          <p:nvSpPr>
            <p:cNvPr id="149" name="Oval 9"/>
            <p:cNvSpPr>
              <a:spLocks noChangeArrowheads="1"/>
            </p:cNvSpPr>
            <p:nvPr/>
          </p:nvSpPr>
          <p:spPr bwMode="auto">
            <a:xfrm>
              <a:off x="5333623" y="6323844"/>
              <a:ext cx="381756" cy="381756"/>
            </a:xfrm>
            <a:prstGeom prst="ellipse">
              <a:avLst/>
            </a:prstGeom>
            <a:solidFill>
              <a:schemeClr val="bg2">
                <a:lumMod val="60000"/>
                <a:lumOff val="40000"/>
              </a:schemeClr>
            </a:solidFill>
            <a:ln w="28575">
              <a:solidFill>
                <a:schemeClr val="tx1"/>
              </a:solidFill>
              <a:round/>
              <a:headEnd/>
              <a:tailEnd/>
            </a:ln>
            <a:effectLst/>
          </p:spPr>
          <p:txBody>
            <a:bodyPr wrap="none" anchor="ctr"/>
            <a:lstStyle/>
            <a:p>
              <a:pPr algn="ctr">
                <a:defRPr/>
              </a:pPr>
              <a:endParaRPr lang="en-US" sz="1500">
                <a:latin typeface="Calibri"/>
                <a:cs typeface="Calibri"/>
              </a:endParaRPr>
            </a:p>
          </p:txBody>
        </p:sp>
        <p:sp>
          <p:nvSpPr>
            <p:cNvPr id="59410" name="Oval 9"/>
            <p:cNvSpPr>
              <a:spLocks noChangeArrowheads="1"/>
            </p:cNvSpPr>
            <p:nvPr/>
          </p:nvSpPr>
          <p:spPr bwMode="auto">
            <a:xfrm>
              <a:off x="5334000" y="5181600"/>
              <a:ext cx="381000" cy="381000"/>
            </a:xfrm>
            <a:prstGeom prst="ellipse">
              <a:avLst/>
            </a:prstGeom>
            <a:solidFill>
              <a:schemeClr val="bg1"/>
            </a:solidFill>
            <a:ln w="28575">
              <a:solidFill>
                <a:schemeClr val="tx1"/>
              </a:solidFill>
              <a:round/>
              <a:headEnd/>
              <a:tailEnd/>
            </a:ln>
          </p:spPr>
          <p:txBody>
            <a:bodyPr wrap="none" anchor="ctr"/>
            <a:lstStyle/>
            <a:p>
              <a:pPr algn="ctr"/>
              <a:endParaRPr lang="en-US" sz="1500">
                <a:latin typeface="Calibri"/>
                <a:cs typeface="Calibri"/>
              </a:endParaRPr>
            </a:p>
          </p:txBody>
        </p:sp>
        <p:sp>
          <p:nvSpPr>
            <p:cNvPr id="158" name="Freeform 157"/>
            <p:cNvSpPr/>
            <p:nvPr/>
          </p:nvSpPr>
          <p:spPr>
            <a:xfrm>
              <a:off x="5312833" y="5562223"/>
              <a:ext cx="468690" cy="752173"/>
            </a:xfrm>
            <a:custGeom>
              <a:avLst/>
              <a:gdLst>
                <a:gd name="connsiteX0" fmla="*/ 200186 w 467532"/>
                <a:gd name="connsiteY0" fmla="*/ 0 h 836909"/>
                <a:gd name="connsiteX1" fmla="*/ 440410 w 467532"/>
                <a:gd name="connsiteY1" fmla="*/ 294468 h 836909"/>
                <a:gd name="connsiteX2" fmla="*/ 37454 w 467532"/>
                <a:gd name="connsiteY2" fmla="*/ 503695 h 836909"/>
                <a:gd name="connsiteX3" fmla="*/ 215684 w 467532"/>
                <a:gd name="connsiteY3" fmla="*/ 836909 h 836909"/>
              </a:gdLst>
              <a:ahLst/>
              <a:cxnLst>
                <a:cxn ang="0">
                  <a:pos x="connsiteX0" y="connsiteY0"/>
                </a:cxn>
                <a:cxn ang="0">
                  <a:pos x="connsiteX1" y="connsiteY1"/>
                </a:cxn>
                <a:cxn ang="0">
                  <a:pos x="connsiteX2" y="connsiteY2"/>
                </a:cxn>
                <a:cxn ang="0">
                  <a:pos x="connsiteX3" y="connsiteY3"/>
                </a:cxn>
              </a:cxnLst>
              <a:rect l="l" t="t" r="r" b="b"/>
              <a:pathLst>
                <a:path w="467532" h="836909">
                  <a:moveTo>
                    <a:pt x="200186" y="0"/>
                  </a:moveTo>
                  <a:cubicBezTo>
                    <a:pt x="333859" y="105259"/>
                    <a:pt x="467532" y="210519"/>
                    <a:pt x="440410" y="294468"/>
                  </a:cubicBezTo>
                  <a:cubicBezTo>
                    <a:pt x="413288" y="378417"/>
                    <a:pt x="74908" y="413288"/>
                    <a:pt x="37454" y="503695"/>
                  </a:cubicBezTo>
                  <a:cubicBezTo>
                    <a:pt x="0" y="594102"/>
                    <a:pt x="107842" y="715505"/>
                    <a:pt x="215684" y="836909"/>
                  </a:cubicBezTo>
                </a:path>
              </a:pathLst>
            </a:cu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500">
                <a:latin typeface="Calibri"/>
                <a:cs typeface="Calibri"/>
              </a:endParaRPr>
            </a:p>
          </p:txBody>
        </p:sp>
      </p:grpSp>
      <p:cxnSp>
        <p:nvCxnSpPr>
          <p:cNvPr id="182" name="Straight Connector 181"/>
          <p:cNvCxnSpPr/>
          <p:nvPr/>
        </p:nvCxnSpPr>
        <p:spPr>
          <a:xfrm rot="5400000">
            <a:off x="5343525" y="3914775"/>
            <a:ext cx="3715941" cy="11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403" name="TextBox 190"/>
          <p:cNvSpPr txBox="1">
            <a:spLocks noChangeArrowheads="1"/>
          </p:cNvSpPr>
          <p:nvPr/>
        </p:nvSpPr>
        <p:spPr bwMode="auto">
          <a:xfrm>
            <a:off x="5715000" y="1885950"/>
            <a:ext cx="12001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350" dirty="0">
                <a:solidFill>
                  <a:srgbClr val="00B050"/>
                </a:solidFill>
                <a:latin typeface="Calibri"/>
                <a:cs typeface="Calibri"/>
              </a:rPr>
              <a:t>Active Triples</a:t>
            </a:r>
          </a:p>
        </p:txBody>
      </p:sp>
      <p:sp>
        <p:nvSpPr>
          <p:cNvPr id="59404" name="TextBox 191"/>
          <p:cNvSpPr txBox="1">
            <a:spLocks noChangeArrowheads="1"/>
          </p:cNvSpPr>
          <p:nvPr/>
        </p:nvSpPr>
        <p:spPr bwMode="auto">
          <a:xfrm>
            <a:off x="7486650" y="1885950"/>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350" dirty="0">
                <a:solidFill>
                  <a:srgbClr val="C00000"/>
                </a:solidFill>
                <a:latin typeface="Calibri"/>
                <a:cs typeface="Calibri"/>
              </a:rPr>
              <a:t>Inactive Triples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152400" y="381000"/>
            <a:ext cx="7793038" cy="1143000"/>
          </a:xfrm>
        </p:spPr>
        <p:txBody>
          <a:bodyPr/>
          <a:lstStyle/>
          <a:p>
            <a:r>
              <a:rPr lang="en-US" altLang="en-US" sz="4400" dirty="0"/>
              <a:t>Reasoning Under Uncertainty</a:t>
            </a:r>
          </a:p>
        </p:txBody>
      </p:sp>
      <p:sp>
        <p:nvSpPr>
          <p:cNvPr id="322563" name="Text Box 3"/>
          <p:cNvSpPr txBox="1">
            <a:spLocks noChangeArrowheads="1"/>
          </p:cNvSpPr>
          <p:nvPr/>
        </p:nvSpPr>
        <p:spPr bwMode="auto">
          <a:xfrm>
            <a:off x="0" y="2133600"/>
            <a:ext cx="90678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0" hangingPunct="0">
              <a:buFontTx/>
              <a:buAutoNum type="arabicPeriod"/>
            </a:pPr>
            <a:r>
              <a:rPr lang="en-US" altLang="en-US" sz="2800" dirty="0">
                <a:latin typeface="Arial" charset="0"/>
              </a:rPr>
              <a:t>Quick Review Probability Theory </a:t>
            </a:r>
          </a:p>
          <a:p>
            <a:pPr eaLnBrk="0" hangingPunct="0">
              <a:buFontTx/>
              <a:buAutoNum type="arabicPeriod"/>
            </a:pPr>
            <a:r>
              <a:rPr lang="en-US" altLang="en-US" sz="2800" dirty="0">
                <a:latin typeface="Arial" charset="0"/>
              </a:rPr>
              <a:t>Bayes’ Theorem and Naïve Bayesian Systems </a:t>
            </a:r>
            <a:r>
              <a:rPr lang="en-US" altLang="en-US" sz="2800" dirty="0">
                <a:solidFill>
                  <a:srgbClr val="FF6600"/>
                </a:solidFill>
                <a:latin typeface="Arial" charset="0"/>
              </a:rPr>
              <a:t>short</a:t>
            </a:r>
            <a:endParaRPr lang="en-US" altLang="en-US" sz="2800" dirty="0">
              <a:latin typeface="Arial" charset="0"/>
            </a:endParaRPr>
          </a:p>
          <a:p>
            <a:pPr eaLnBrk="0" hangingPunct="0">
              <a:buFontTx/>
              <a:buAutoNum type="arabicPeriod"/>
            </a:pPr>
            <a:r>
              <a:rPr lang="en-US" altLang="en-US" sz="2800" dirty="0">
                <a:latin typeface="Arial" charset="0"/>
              </a:rPr>
              <a:t>Bayesian Belief Networks (BBN)</a:t>
            </a:r>
          </a:p>
          <a:p>
            <a:pPr marL="514350" indent="-514350" eaLnBrk="0" hangingPunct="0">
              <a:buFont typeface="+mj-lt"/>
              <a:buAutoNum type="arabicPeriod"/>
            </a:pPr>
            <a:r>
              <a:rPr lang="en-US" altLang="en-US" sz="2800" dirty="0">
                <a:latin typeface="Arial" charset="0"/>
              </a:rPr>
              <a:t>Hidden Markov Models (HMM) </a:t>
            </a:r>
            <a:r>
              <a:rPr lang="en-US" altLang="en-US" sz="2800" dirty="0">
                <a:solidFill>
                  <a:srgbClr val="FF6600"/>
                </a:solidFill>
                <a:latin typeface="Arial" charset="0"/>
              </a:rPr>
              <a:t>somewhat short</a:t>
            </a:r>
          </a:p>
          <a:p>
            <a:pPr lvl="1" eaLnBrk="0" hangingPunct="0"/>
            <a:endParaRPr lang="en-US" altLang="en-US" dirty="0">
              <a:solidFill>
                <a:schemeClr val="accent1"/>
              </a:solidFill>
              <a:latin typeface="Arial" charset="0"/>
            </a:endParaRPr>
          </a:p>
          <a:p>
            <a:pPr eaLnBrk="0" hangingPunct="0"/>
            <a:endParaRPr lang="en-US" altLang="en-US" sz="2800"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ea typeface="ＭＳ Ｐゴシック" pitchFamily="34" charset="-128"/>
              </a:rPr>
              <a:t>Example</a:t>
            </a:r>
          </a:p>
        </p:txBody>
      </p:sp>
      <p:sp>
        <p:nvSpPr>
          <p:cNvPr id="1096709" name="Text Box 5"/>
          <p:cNvSpPr txBox="1">
            <a:spLocks noChangeArrowheads="1"/>
          </p:cNvSpPr>
          <p:nvPr/>
        </p:nvSpPr>
        <p:spPr bwMode="auto">
          <a:xfrm>
            <a:off x="3729038" y="2686050"/>
            <a:ext cx="1143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100" i="1" dirty="0">
                <a:solidFill>
                  <a:srgbClr val="CC0000"/>
                </a:solidFill>
                <a:latin typeface="Calibri"/>
                <a:cs typeface="Calibri"/>
              </a:rPr>
              <a:t>Yes</a:t>
            </a:r>
          </a:p>
        </p:txBody>
      </p:sp>
      <p:pic>
        <p:nvPicPr>
          <p:cNvPr id="17" name="Picture 16"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327673" y="2790825"/>
            <a:ext cx="735806" cy="196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314575" y="3243263"/>
            <a:ext cx="1010841"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6" name="Rectangle 8"/>
          <p:cNvSpPr>
            <a:spLocks noChangeArrowheads="1"/>
          </p:cNvSpPr>
          <p:nvPr/>
        </p:nvSpPr>
        <p:spPr bwMode="auto">
          <a:xfrm>
            <a:off x="4572000" y="4057650"/>
            <a:ext cx="1085850" cy="1714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500"/>
          </a:p>
        </p:txBody>
      </p:sp>
      <p:sp>
        <p:nvSpPr>
          <p:cNvPr id="61448" name="Oval 4"/>
          <p:cNvSpPr>
            <a:spLocks noChangeArrowheads="1"/>
          </p:cNvSpPr>
          <p:nvPr/>
        </p:nvSpPr>
        <p:spPr bwMode="auto">
          <a:xfrm>
            <a:off x="5829300" y="26289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R</a:t>
            </a:r>
            <a:endParaRPr lang="en-US" sz="1800" baseline="-25000">
              <a:latin typeface="Times New Roman" pitchFamily="18" charset="0"/>
              <a:cs typeface="Times New Roman" pitchFamily="18" charset="0"/>
            </a:endParaRPr>
          </a:p>
        </p:txBody>
      </p:sp>
      <p:sp>
        <p:nvSpPr>
          <p:cNvPr id="61449" name="Oval 5"/>
          <p:cNvSpPr>
            <a:spLocks noChangeArrowheads="1"/>
          </p:cNvSpPr>
          <p:nvPr/>
        </p:nvSpPr>
        <p:spPr bwMode="auto">
          <a:xfrm>
            <a:off x="6286500" y="36576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T</a:t>
            </a:r>
            <a:endParaRPr lang="en-US" sz="1800" baseline="-25000">
              <a:latin typeface="Times New Roman" pitchFamily="18" charset="0"/>
              <a:cs typeface="Times New Roman" pitchFamily="18" charset="0"/>
            </a:endParaRPr>
          </a:p>
        </p:txBody>
      </p:sp>
      <p:cxnSp>
        <p:nvCxnSpPr>
          <p:cNvPr id="61450" name="AutoShape 6"/>
          <p:cNvCxnSpPr>
            <a:cxnSpLocks noChangeShapeType="1"/>
            <a:stCxn id="61448" idx="4"/>
            <a:endCxn id="61449" idx="1"/>
          </p:cNvCxnSpPr>
          <p:nvPr/>
        </p:nvCxnSpPr>
        <p:spPr bwMode="auto">
          <a:xfrm>
            <a:off x="6029325" y="3039666"/>
            <a:ext cx="315516" cy="66555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1451" name="Oval 7"/>
          <p:cNvSpPr>
            <a:spLocks noChangeArrowheads="1"/>
          </p:cNvSpPr>
          <p:nvPr/>
        </p:nvSpPr>
        <p:spPr bwMode="auto">
          <a:xfrm>
            <a:off x="6915150" y="26289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B</a:t>
            </a:r>
          </a:p>
        </p:txBody>
      </p:sp>
      <p:cxnSp>
        <p:nvCxnSpPr>
          <p:cNvPr id="61452" name="AutoShape 8"/>
          <p:cNvCxnSpPr>
            <a:cxnSpLocks noChangeShapeType="1"/>
            <a:stCxn id="61451" idx="4"/>
            <a:endCxn id="61449" idx="7"/>
          </p:cNvCxnSpPr>
          <p:nvPr/>
        </p:nvCxnSpPr>
        <p:spPr bwMode="auto">
          <a:xfrm flipH="1">
            <a:off x="6628210" y="3039666"/>
            <a:ext cx="486965" cy="66555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1453" name="Oval 13"/>
          <p:cNvSpPr>
            <a:spLocks noChangeArrowheads="1"/>
          </p:cNvSpPr>
          <p:nvPr/>
        </p:nvSpPr>
        <p:spPr bwMode="auto">
          <a:xfrm>
            <a:off x="6286500" y="46863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T</a:t>
            </a:r>
            <a:r>
              <a:rPr lang="ja-JP" altLang="en-US" sz="1800" i="1">
                <a:latin typeface="Times New Roman" pitchFamily="18" charset="0"/>
                <a:cs typeface="Times New Roman" pitchFamily="18" charset="0"/>
              </a:rPr>
              <a:t>’</a:t>
            </a:r>
            <a:endParaRPr lang="en-US" sz="1800" i="1">
              <a:latin typeface="Times New Roman" pitchFamily="18" charset="0"/>
              <a:cs typeface="Times New Roman" pitchFamily="18" charset="0"/>
            </a:endParaRPr>
          </a:p>
        </p:txBody>
      </p:sp>
      <p:cxnSp>
        <p:nvCxnSpPr>
          <p:cNvPr id="61454" name="AutoShape 14"/>
          <p:cNvCxnSpPr>
            <a:cxnSpLocks noChangeShapeType="1"/>
            <a:stCxn id="61449" idx="4"/>
            <a:endCxn id="61453" idx="0"/>
          </p:cNvCxnSpPr>
          <p:nvPr/>
        </p:nvCxnSpPr>
        <p:spPr bwMode="auto">
          <a:xfrm>
            <a:off x="6486525" y="4068366"/>
            <a:ext cx="0" cy="60721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0" name="Picture 19"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294335" y="3714750"/>
            <a:ext cx="1077515" cy="315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67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ea typeface="ＭＳ Ｐゴシック" pitchFamily="34" charset="-128"/>
              </a:rPr>
              <a:t>Example</a:t>
            </a:r>
          </a:p>
        </p:txBody>
      </p:sp>
      <p:sp>
        <p:nvSpPr>
          <p:cNvPr id="63491" name="Oval 4"/>
          <p:cNvSpPr>
            <a:spLocks noChangeArrowheads="1"/>
          </p:cNvSpPr>
          <p:nvPr/>
        </p:nvSpPr>
        <p:spPr bwMode="auto">
          <a:xfrm>
            <a:off x="5873353" y="29718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R</a:t>
            </a:r>
            <a:endParaRPr lang="en-US" sz="1800" baseline="-25000">
              <a:latin typeface="Times New Roman" pitchFamily="18" charset="0"/>
              <a:cs typeface="Times New Roman" pitchFamily="18" charset="0"/>
            </a:endParaRPr>
          </a:p>
        </p:txBody>
      </p:sp>
      <p:sp>
        <p:nvSpPr>
          <p:cNvPr id="63492" name="Oval 5"/>
          <p:cNvSpPr>
            <a:spLocks noChangeArrowheads="1"/>
          </p:cNvSpPr>
          <p:nvPr/>
        </p:nvSpPr>
        <p:spPr bwMode="auto">
          <a:xfrm>
            <a:off x="6330553" y="40005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T</a:t>
            </a:r>
            <a:endParaRPr lang="en-US" sz="1800" baseline="-25000">
              <a:latin typeface="Times New Roman" pitchFamily="18" charset="0"/>
              <a:cs typeface="Times New Roman" pitchFamily="18" charset="0"/>
            </a:endParaRPr>
          </a:p>
        </p:txBody>
      </p:sp>
      <p:cxnSp>
        <p:nvCxnSpPr>
          <p:cNvPr id="63493" name="AutoShape 6"/>
          <p:cNvCxnSpPr>
            <a:cxnSpLocks noChangeShapeType="1"/>
            <a:stCxn id="63491" idx="4"/>
            <a:endCxn id="63492" idx="1"/>
          </p:cNvCxnSpPr>
          <p:nvPr/>
        </p:nvCxnSpPr>
        <p:spPr bwMode="auto">
          <a:xfrm>
            <a:off x="6073378" y="3382566"/>
            <a:ext cx="315516" cy="66555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3494" name="Oval 7"/>
          <p:cNvSpPr>
            <a:spLocks noChangeArrowheads="1"/>
          </p:cNvSpPr>
          <p:nvPr/>
        </p:nvSpPr>
        <p:spPr bwMode="auto">
          <a:xfrm>
            <a:off x="6959203" y="29718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B</a:t>
            </a:r>
          </a:p>
        </p:txBody>
      </p:sp>
      <p:cxnSp>
        <p:nvCxnSpPr>
          <p:cNvPr id="63495" name="AutoShape 8"/>
          <p:cNvCxnSpPr>
            <a:cxnSpLocks noChangeShapeType="1"/>
            <a:stCxn id="63494" idx="4"/>
            <a:endCxn id="63492" idx="7"/>
          </p:cNvCxnSpPr>
          <p:nvPr/>
        </p:nvCxnSpPr>
        <p:spPr bwMode="auto">
          <a:xfrm flipH="1">
            <a:off x="6672263" y="3382566"/>
            <a:ext cx="486965" cy="66555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3496" name="Oval 9"/>
          <p:cNvSpPr>
            <a:spLocks noChangeArrowheads="1"/>
          </p:cNvSpPr>
          <p:nvPr/>
        </p:nvSpPr>
        <p:spPr bwMode="auto">
          <a:xfrm>
            <a:off x="5444728" y="3989785"/>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D</a:t>
            </a:r>
            <a:endParaRPr lang="en-US" sz="1800" baseline="-25000">
              <a:latin typeface="Times New Roman" pitchFamily="18" charset="0"/>
              <a:cs typeface="Times New Roman" pitchFamily="18" charset="0"/>
            </a:endParaRPr>
          </a:p>
        </p:txBody>
      </p:sp>
      <p:cxnSp>
        <p:nvCxnSpPr>
          <p:cNvPr id="63497" name="AutoShape 10"/>
          <p:cNvCxnSpPr>
            <a:cxnSpLocks noChangeShapeType="1"/>
            <a:stCxn id="63491" idx="4"/>
            <a:endCxn id="63496" idx="0"/>
          </p:cNvCxnSpPr>
          <p:nvPr/>
        </p:nvCxnSpPr>
        <p:spPr bwMode="auto">
          <a:xfrm flipH="1">
            <a:off x="5644753" y="3382566"/>
            <a:ext cx="428625" cy="596503"/>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3498" name="Oval 11"/>
          <p:cNvSpPr>
            <a:spLocks noChangeArrowheads="1"/>
          </p:cNvSpPr>
          <p:nvPr/>
        </p:nvSpPr>
        <p:spPr bwMode="auto">
          <a:xfrm>
            <a:off x="5874544" y="211455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L</a:t>
            </a:r>
          </a:p>
        </p:txBody>
      </p:sp>
      <p:cxnSp>
        <p:nvCxnSpPr>
          <p:cNvPr id="63499" name="AutoShape 12"/>
          <p:cNvCxnSpPr>
            <a:cxnSpLocks noChangeShapeType="1"/>
            <a:stCxn id="63498" idx="4"/>
            <a:endCxn id="63491" idx="0"/>
          </p:cNvCxnSpPr>
          <p:nvPr/>
        </p:nvCxnSpPr>
        <p:spPr bwMode="auto">
          <a:xfrm flipH="1">
            <a:off x="6073378" y="2525316"/>
            <a:ext cx="1191" cy="43576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3500" name="Oval 13"/>
          <p:cNvSpPr>
            <a:spLocks noChangeArrowheads="1"/>
          </p:cNvSpPr>
          <p:nvPr/>
        </p:nvSpPr>
        <p:spPr bwMode="auto">
          <a:xfrm>
            <a:off x="6330553" y="50292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T</a:t>
            </a:r>
            <a:r>
              <a:rPr lang="ja-JP" altLang="en-US" sz="1800" i="1">
                <a:latin typeface="Times New Roman" pitchFamily="18" charset="0"/>
                <a:cs typeface="Times New Roman" pitchFamily="18" charset="0"/>
              </a:rPr>
              <a:t>’</a:t>
            </a:r>
            <a:endParaRPr lang="en-US" sz="1800" i="1">
              <a:latin typeface="Times New Roman" pitchFamily="18" charset="0"/>
              <a:cs typeface="Times New Roman" pitchFamily="18" charset="0"/>
            </a:endParaRPr>
          </a:p>
        </p:txBody>
      </p:sp>
      <p:cxnSp>
        <p:nvCxnSpPr>
          <p:cNvPr id="63501" name="AutoShape 14"/>
          <p:cNvCxnSpPr>
            <a:cxnSpLocks noChangeShapeType="1"/>
            <a:stCxn id="63492" idx="4"/>
            <a:endCxn id="63500" idx="0"/>
          </p:cNvCxnSpPr>
          <p:nvPr/>
        </p:nvCxnSpPr>
        <p:spPr bwMode="auto">
          <a:xfrm>
            <a:off x="6530578" y="4411266"/>
            <a:ext cx="0" cy="60721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1097743" name="Picture 15" descr="txp_fi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153840" y="2743200"/>
            <a:ext cx="1038225" cy="315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7744" name="Picture 16" descr="txp_fi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158603" y="3286125"/>
            <a:ext cx="709613" cy="197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7745" name="Picture 17" descr="txp_fi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44315" y="3752850"/>
            <a:ext cx="9858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7746" name="Picture 18"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128837" y="4243388"/>
            <a:ext cx="1051322" cy="315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7747" name="Picture 19" descr="txp_fi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114550" y="4829175"/>
            <a:ext cx="130135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7748" name="Text Box 20"/>
          <p:cNvSpPr txBox="1">
            <a:spLocks noChangeArrowheads="1"/>
          </p:cNvSpPr>
          <p:nvPr/>
        </p:nvSpPr>
        <p:spPr bwMode="auto">
          <a:xfrm>
            <a:off x="3701653" y="2686050"/>
            <a:ext cx="1143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100" i="1">
                <a:solidFill>
                  <a:srgbClr val="CC0000"/>
                </a:solidFill>
                <a:latin typeface="Calibri"/>
                <a:cs typeface="Calibri"/>
              </a:rPr>
              <a:t>Yes</a:t>
            </a:r>
          </a:p>
        </p:txBody>
      </p:sp>
      <p:sp>
        <p:nvSpPr>
          <p:cNvPr id="1097749" name="Text Box 21"/>
          <p:cNvSpPr txBox="1">
            <a:spLocks noChangeArrowheads="1"/>
          </p:cNvSpPr>
          <p:nvPr/>
        </p:nvSpPr>
        <p:spPr bwMode="auto">
          <a:xfrm>
            <a:off x="3701653" y="3143250"/>
            <a:ext cx="1143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100" i="1">
                <a:solidFill>
                  <a:srgbClr val="CC0000"/>
                </a:solidFill>
                <a:latin typeface="Calibri"/>
                <a:cs typeface="Calibri"/>
              </a:rPr>
              <a:t>Yes</a:t>
            </a:r>
          </a:p>
        </p:txBody>
      </p:sp>
      <p:sp>
        <p:nvSpPr>
          <p:cNvPr id="1097750" name="Text Box 22"/>
          <p:cNvSpPr txBox="1">
            <a:spLocks noChangeArrowheads="1"/>
          </p:cNvSpPr>
          <p:nvPr/>
        </p:nvSpPr>
        <p:spPr bwMode="auto">
          <a:xfrm>
            <a:off x="3701653" y="4686300"/>
            <a:ext cx="1143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100" i="1">
                <a:solidFill>
                  <a:srgbClr val="CC0000"/>
                </a:solidFill>
                <a:latin typeface="Calibri"/>
                <a:cs typeface="Calibri"/>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77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7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77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77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977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977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977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97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48" grpId="0"/>
      <p:bldP spid="1097749" grpId="0"/>
      <p:bldP spid="10977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ea typeface="ＭＳ Ｐゴシック" pitchFamily="34" charset="-128"/>
              </a:rPr>
              <a:t>Example</a:t>
            </a:r>
          </a:p>
        </p:txBody>
      </p:sp>
      <p:sp>
        <p:nvSpPr>
          <p:cNvPr id="1098755" name="Rectangle 3"/>
          <p:cNvSpPr>
            <a:spLocks noGrp="1" noChangeArrowheads="1"/>
          </p:cNvSpPr>
          <p:nvPr>
            <p:ph idx="1"/>
          </p:nvPr>
        </p:nvSpPr>
        <p:spPr>
          <a:xfrm>
            <a:off x="1771650" y="1885950"/>
            <a:ext cx="8534400" cy="3546873"/>
          </a:xfrm>
        </p:spPr>
        <p:txBody>
          <a:bodyPr/>
          <a:lstStyle/>
          <a:p>
            <a:pPr eaLnBrk="1" hangingPunct="1"/>
            <a:r>
              <a:rPr lang="en-US" dirty="0">
                <a:ea typeface="ＭＳ Ｐゴシック" pitchFamily="34" charset="-128"/>
              </a:rPr>
              <a:t>Variables:</a:t>
            </a:r>
          </a:p>
          <a:p>
            <a:pPr lvl="1" eaLnBrk="1" hangingPunct="1"/>
            <a:r>
              <a:rPr lang="en-US" dirty="0">
                <a:ea typeface="ＭＳ Ｐゴシック" pitchFamily="34" charset="-128"/>
              </a:rPr>
              <a:t>R: Raining</a:t>
            </a:r>
          </a:p>
          <a:p>
            <a:pPr lvl="1" eaLnBrk="1" hangingPunct="1"/>
            <a:r>
              <a:rPr lang="en-US" dirty="0">
                <a:ea typeface="ＭＳ Ｐゴシック" pitchFamily="34" charset="-128"/>
              </a:rPr>
              <a:t>T: Traffic</a:t>
            </a:r>
          </a:p>
          <a:p>
            <a:pPr lvl="1" eaLnBrk="1" hangingPunct="1"/>
            <a:r>
              <a:rPr lang="en-US" dirty="0">
                <a:ea typeface="ＭＳ Ｐゴシック" pitchFamily="34" charset="-128"/>
              </a:rPr>
              <a:t>D: Roof drips</a:t>
            </a:r>
          </a:p>
          <a:p>
            <a:pPr lvl="1" eaLnBrk="1" hangingPunct="1"/>
            <a:r>
              <a:rPr lang="en-US" dirty="0">
                <a:ea typeface="ＭＳ Ｐゴシック" pitchFamily="34" charset="-128"/>
              </a:rPr>
              <a:t>S: I’</a:t>
            </a:r>
            <a:r>
              <a:rPr lang="en-US" altLang="ja-JP" dirty="0">
                <a:ea typeface="ＭＳ Ｐゴシック" pitchFamily="34" charset="-128"/>
              </a:rPr>
              <a:t>m sad</a:t>
            </a:r>
          </a:p>
          <a:p>
            <a:pPr eaLnBrk="1" hangingPunct="1"/>
            <a:r>
              <a:rPr lang="en-US" dirty="0">
                <a:ea typeface="ＭＳ Ｐゴシック" pitchFamily="34" charset="-128"/>
              </a:rPr>
              <a:t>Questions:</a:t>
            </a:r>
          </a:p>
          <a:p>
            <a:pPr lvl="1" eaLnBrk="1" hangingPunct="1"/>
            <a:endParaRPr lang="en-US" dirty="0">
              <a:ea typeface="ＭＳ Ｐゴシック" pitchFamily="34" charset="-128"/>
            </a:endParaRPr>
          </a:p>
        </p:txBody>
      </p:sp>
      <p:sp>
        <p:nvSpPr>
          <p:cNvPr id="64515" name="Oval 4"/>
          <p:cNvSpPr>
            <a:spLocks noChangeArrowheads="1"/>
          </p:cNvSpPr>
          <p:nvPr/>
        </p:nvSpPr>
        <p:spPr bwMode="auto">
          <a:xfrm>
            <a:off x="5429250" y="337185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T</a:t>
            </a:r>
            <a:endParaRPr lang="en-US" sz="1800" baseline="-25000">
              <a:latin typeface="Times New Roman" pitchFamily="18" charset="0"/>
              <a:cs typeface="Times New Roman" pitchFamily="18" charset="0"/>
            </a:endParaRPr>
          </a:p>
        </p:txBody>
      </p:sp>
      <p:sp>
        <p:nvSpPr>
          <p:cNvPr id="64516" name="Oval 5"/>
          <p:cNvSpPr>
            <a:spLocks noChangeArrowheads="1"/>
          </p:cNvSpPr>
          <p:nvPr/>
        </p:nvSpPr>
        <p:spPr bwMode="auto">
          <a:xfrm>
            <a:off x="5943600" y="42291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S</a:t>
            </a:r>
          </a:p>
        </p:txBody>
      </p:sp>
      <p:cxnSp>
        <p:nvCxnSpPr>
          <p:cNvPr id="64517" name="AutoShape 6"/>
          <p:cNvCxnSpPr>
            <a:cxnSpLocks noChangeShapeType="1"/>
            <a:stCxn id="64515" idx="4"/>
            <a:endCxn id="64516" idx="1"/>
          </p:cNvCxnSpPr>
          <p:nvPr/>
        </p:nvCxnSpPr>
        <p:spPr bwMode="auto">
          <a:xfrm>
            <a:off x="5629275" y="3782616"/>
            <a:ext cx="372666" cy="49410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4518" name="Oval 7"/>
          <p:cNvSpPr>
            <a:spLocks noChangeArrowheads="1"/>
          </p:cNvSpPr>
          <p:nvPr/>
        </p:nvSpPr>
        <p:spPr bwMode="auto">
          <a:xfrm>
            <a:off x="6515100" y="337185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D</a:t>
            </a:r>
          </a:p>
        </p:txBody>
      </p:sp>
      <p:cxnSp>
        <p:nvCxnSpPr>
          <p:cNvPr id="64519" name="AutoShape 8"/>
          <p:cNvCxnSpPr>
            <a:cxnSpLocks noChangeShapeType="1"/>
            <a:stCxn id="64518" idx="4"/>
            <a:endCxn id="64516" idx="7"/>
          </p:cNvCxnSpPr>
          <p:nvPr/>
        </p:nvCxnSpPr>
        <p:spPr bwMode="auto">
          <a:xfrm flipH="1">
            <a:off x="6285310" y="3782616"/>
            <a:ext cx="429815" cy="494109"/>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4520" name="Oval 9"/>
          <p:cNvSpPr>
            <a:spLocks noChangeArrowheads="1"/>
          </p:cNvSpPr>
          <p:nvPr/>
        </p:nvSpPr>
        <p:spPr bwMode="auto">
          <a:xfrm>
            <a:off x="5943600" y="2514600"/>
            <a:ext cx="400050" cy="400050"/>
          </a:xfrm>
          <a:prstGeom prst="ellipse">
            <a:avLst/>
          </a:prstGeom>
          <a:solidFill>
            <a:schemeClr val="bg1"/>
          </a:solidFill>
          <a:ln w="28575">
            <a:solidFill>
              <a:schemeClr val="tx1"/>
            </a:solidFill>
            <a:round/>
            <a:headEnd/>
            <a:tailEnd/>
          </a:ln>
        </p:spPr>
        <p:txBody>
          <a:bodyPr wrap="none" anchor="ctr"/>
          <a:lstStyle/>
          <a:p>
            <a:pPr algn="ctr"/>
            <a:r>
              <a:rPr lang="en-US" sz="1800" i="1">
                <a:latin typeface="Times New Roman" pitchFamily="18" charset="0"/>
                <a:cs typeface="Times New Roman" pitchFamily="18" charset="0"/>
              </a:rPr>
              <a:t>R</a:t>
            </a:r>
          </a:p>
        </p:txBody>
      </p:sp>
      <p:cxnSp>
        <p:nvCxnSpPr>
          <p:cNvPr id="64521" name="AutoShape 10"/>
          <p:cNvCxnSpPr>
            <a:cxnSpLocks noChangeShapeType="1"/>
            <a:stCxn id="64520" idx="3"/>
            <a:endCxn id="64515" idx="0"/>
          </p:cNvCxnSpPr>
          <p:nvPr/>
        </p:nvCxnSpPr>
        <p:spPr bwMode="auto">
          <a:xfrm flipH="1">
            <a:off x="5629275" y="2867025"/>
            <a:ext cx="372666" cy="49411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4522" name="AutoShape 11"/>
          <p:cNvCxnSpPr>
            <a:cxnSpLocks noChangeShapeType="1"/>
            <a:stCxn id="64520" idx="5"/>
            <a:endCxn id="64518" idx="0"/>
          </p:cNvCxnSpPr>
          <p:nvPr/>
        </p:nvCxnSpPr>
        <p:spPr bwMode="auto">
          <a:xfrm>
            <a:off x="6285310" y="2867025"/>
            <a:ext cx="429815" cy="49411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98764" name="Text Box 12"/>
          <p:cNvSpPr txBox="1">
            <a:spLocks noChangeArrowheads="1"/>
          </p:cNvSpPr>
          <p:nvPr/>
        </p:nvSpPr>
        <p:spPr bwMode="auto">
          <a:xfrm>
            <a:off x="4057650" y="4914900"/>
            <a:ext cx="11430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100" i="1">
                <a:solidFill>
                  <a:srgbClr val="CC0000"/>
                </a:solidFill>
                <a:latin typeface="Calibri"/>
                <a:cs typeface="Calibri"/>
              </a:rPr>
              <a:t>Yes</a:t>
            </a:r>
          </a:p>
        </p:txBody>
      </p:sp>
      <p:pic>
        <p:nvPicPr>
          <p:cNvPr id="1098765" name="Picture 13"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407444" y="4568429"/>
            <a:ext cx="735806" cy="197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8766" name="Picture 14"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414588" y="4981575"/>
            <a:ext cx="10382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8767" name="Picture 15" descr="txp_fi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400300" y="5429250"/>
            <a:ext cx="1340644"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875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87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87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87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98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ea typeface="ＭＳ Ｐゴシック" pitchFamily="34" charset="-128"/>
              </a:rPr>
              <a:t>Structure Implications</a:t>
            </a:r>
          </a:p>
        </p:txBody>
      </p:sp>
      <p:sp>
        <p:nvSpPr>
          <p:cNvPr id="25603" name="Content Placeholder 2"/>
          <p:cNvSpPr>
            <a:spLocks noGrp="1"/>
          </p:cNvSpPr>
          <p:nvPr>
            <p:ph idx="1"/>
          </p:nvPr>
        </p:nvSpPr>
        <p:spPr>
          <a:xfrm>
            <a:off x="304800" y="1905001"/>
            <a:ext cx="4781550" cy="3546873"/>
          </a:xfrm>
        </p:spPr>
        <p:txBody>
          <a:bodyPr/>
          <a:lstStyle/>
          <a:p>
            <a:r>
              <a:rPr lang="en-US" sz="1800" dirty="0">
                <a:ea typeface="ＭＳ Ｐゴシック" pitchFamily="34" charset="-128"/>
              </a:rPr>
              <a:t>Given a Bayes net structure, can run d-separation algorithm to build a complete list of conditional independences that are necessarily true of the form</a:t>
            </a:r>
          </a:p>
          <a:p>
            <a:endParaRPr lang="en-US" sz="1800" dirty="0">
              <a:ea typeface="ＭＳ Ｐゴシック" pitchFamily="34" charset="-128"/>
            </a:endParaRPr>
          </a:p>
          <a:p>
            <a:endParaRPr lang="en-US" sz="1800" dirty="0">
              <a:ea typeface="ＭＳ Ｐゴシック" pitchFamily="34" charset="-128"/>
            </a:endParaRPr>
          </a:p>
          <a:p>
            <a:endParaRPr lang="en-US" sz="1800" dirty="0">
              <a:ea typeface="ＭＳ Ｐゴシック" pitchFamily="34" charset="-128"/>
            </a:endParaRPr>
          </a:p>
          <a:p>
            <a:endParaRPr lang="en-US" sz="1800" dirty="0">
              <a:ea typeface="ＭＳ Ｐゴシック" pitchFamily="34" charset="-128"/>
            </a:endParaRPr>
          </a:p>
          <a:p>
            <a:r>
              <a:rPr lang="en-US" sz="1800" dirty="0">
                <a:ea typeface="ＭＳ Ｐゴシック" pitchFamily="34" charset="-128"/>
              </a:rPr>
              <a:t>This list determines the set of probability distributions that can be represented </a:t>
            </a:r>
          </a:p>
          <a:p>
            <a:endParaRPr lang="en-US" sz="180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pPr marL="342900" lvl="1" indent="0">
              <a:buNone/>
            </a:pPr>
            <a:endParaRPr lang="en-US" dirty="0">
              <a:ea typeface="ＭＳ Ｐゴシック" pitchFamily="34" charset="-128"/>
            </a:endParaRP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409950"/>
            <a:ext cx="3571875" cy="36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1" y="1943100"/>
            <a:ext cx="3863069" cy="3206347"/>
          </a:xfrm>
          <a:prstGeom prst="rect">
            <a:avLst/>
          </a:prstGeom>
        </p:spPr>
      </p:pic>
    </p:spTree>
    <p:extLst>
      <p:ext uri="{BB962C8B-B14F-4D97-AF65-F5344CB8AC3E}">
        <p14:creationId xmlns:p14="http://schemas.microsoft.com/office/powerpoint/2010/main" val="182313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25">
            <a:extLst>
              <a:ext uri="{FF2B5EF4-FFF2-40B4-BE49-F238E27FC236}">
                <a16:creationId xmlns:a16="http://schemas.microsoft.com/office/drawing/2014/main" id="{C75BAAE8-1589-4BF6-98B8-806C14DEF162}"/>
              </a:ext>
            </a:extLst>
          </p:cNvPr>
          <p:cNvGrpSpPr/>
          <p:nvPr/>
        </p:nvGrpSpPr>
        <p:grpSpPr>
          <a:xfrm>
            <a:off x="1600200" y="1788352"/>
            <a:ext cx="4114800" cy="2054865"/>
            <a:chOff x="0" y="0"/>
            <a:chExt cx="4114800" cy="2089785"/>
          </a:xfrm>
        </p:grpSpPr>
        <p:sp>
          <p:nvSpPr>
            <p:cNvPr id="5" name="Rectangle 4">
              <a:extLst>
                <a:ext uri="{FF2B5EF4-FFF2-40B4-BE49-F238E27FC236}">
                  <a16:creationId xmlns:a16="http://schemas.microsoft.com/office/drawing/2014/main" id="{EDD06056-F2B6-4AAD-8532-0525C2BB67D6}"/>
                </a:ext>
              </a:extLst>
            </p:cNvPr>
            <p:cNvSpPr/>
            <p:nvPr/>
          </p:nvSpPr>
          <p:spPr>
            <a:xfrm>
              <a:off x="0" y="0"/>
              <a:ext cx="4114800" cy="2089785"/>
            </a:xfrm>
            <a:prstGeom prst="rect">
              <a:avLst/>
            </a:prstGeom>
            <a:noFill/>
            <a:ln>
              <a:noFill/>
            </a:ln>
          </p:spPr>
          <p:txBody>
            <a:bodyPr/>
            <a:lstStyle/>
            <a:p>
              <a:endParaRPr lang="en-US"/>
            </a:p>
          </p:txBody>
        </p:sp>
        <p:sp>
          <p:nvSpPr>
            <p:cNvPr id="6" name="Oval 5">
              <a:extLst>
                <a:ext uri="{FF2B5EF4-FFF2-40B4-BE49-F238E27FC236}">
                  <a16:creationId xmlns:a16="http://schemas.microsoft.com/office/drawing/2014/main" id="{A43834AE-4F4A-407C-90E9-B37D27221E17}"/>
                </a:ext>
              </a:extLst>
            </p:cNvPr>
            <p:cNvSpPr>
              <a:spLocks noChangeArrowheads="1"/>
            </p:cNvSpPr>
            <p:nvPr/>
          </p:nvSpPr>
          <p:spPr bwMode="auto">
            <a:xfrm>
              <a:off x="800100" y="342988"/>
              <a:ext cx="457200" cy="4570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fontAlgn="base">
                <a:spcBef>
                  <a:spcPts val="0"/>
                </a:spcBef>
                <a:spcAft>
                  <a:spcPts val="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2F9F245F-44F7-4AA7-9E08-F9EF437461C5}"/>
                </a:ext>
              </a:extLst>
            </p:cNvPr>
            <p:cNvSpPr>
              <a:spLocks noChangeArrowheads="1"/>
            </p:cNvSpPr>
            <p:nvPr/>
          </p:nvSpPr>
          <p:spPr bwMode="auto">
            <a:xfrm>
              <a:off x="1714500" y="228906"/>
              <a:ext cx="457200" cy="45558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fontAlgn="base">
                <a:spcBef>
                  <a:spcPts val="0"/>
                </a:spcBef>
                <a:spcAft>
                  <a:spcPts val="0"/>
                </a:spcAft>
              </a:pPr>
              <a:r>
                <a:rPr lang="en-US" sz="18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
          <p:nvSpPr>
            <p:cNvPr id="8" name="Oval 7">
              <a:extLst>
                <a:ext uri="{FF2B5EF4-FFF2-40B4-BE49-F238E27FC236}">
                  <a16:creationId xmlns:a16="http://schemas.microsoft.com/office/drawing/2014/main" id="{1A7A89B2-36B2-4B6E-8148-79EB86A7BCC5}"/>
                </a:ext>
              </a:extLst>
            </p:cNvPr>
            <p:cNvSpPr>
              <a:spLocks noChangeArrowheads="1"/>
            </p:cNvSpPr>
            <p:nvPr/>
          </p:nvSpPr>
          <p:spPr bwMode="auto">
            <a:xfrm>
              <a:off x="1257300" y="1028965"/>
              <a:ext cx="457200" cy="57115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600" b="1" dirty="0">
                  <a:solidFill>
                    <a:srgbClr val="00FF00"/>
                  </a:solidFill>
                  <a:effectLst/>
                  <a:latin typeface="Times New Roman" panose="02020603050405020304" pitchFamily="18" charset="0"/>
                  <a:ea typeface="Times New Roman" panose="02020603050405020304" pitchFamily="18" charset="0"/>
                </a:rPr>
                <a:t>C</a:t>
              </a:r>
              <a:endParaRPr lang="en-US" sz="1200" dirty="0">
                <a:solidFill>
                  <a:srgbClr val="00FF00"/>
                </a:solidFill>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FFA74E39-9E5A-4E5A-8A7D-F23A540CBD67}"/>
                </a:ext>
              </a:extLst>
            </p:cNvPr>
            <p:cNvSpPr>
              <a:spLocks noChangeArrowheads="1"/>
            </p:cNvSpPr>
            <p:nvPr/>
          </p:nvSpPr>
          <p:spPr bwMode="auto">
            <a:xfrm>
              <a:off x="1943100" y="1486036"/>
              <a:ext cx="457200" cy="4563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fontAlgn="base">
                <a:spcBef>
                  <a:spcPts val="0"/>
                </a:spcBef>
                <a:spcAft>
                  <a:spcPts val="0"/>
                </a:spcAft>
              </a:pPr>
              <a:r>
                <a:rPr lang="en-US" sz="1600" b="1" kern="1200" dirty="0">
                  <a:solidFill>
                    <a:srgbClr val="00FF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2AAEC7AD-F78F-4C9D-B41E-B7B76F9E4AF3}"/>
                </a:ext>
              </a:extLst>
            </p:cNvPr>
            <p:cNvSpPr>
              <a:spLocks noChangeArrowheads="1"/>
            </p:cNvSpPr>
            <p:nvPr/>
          </p:nvSpPr>
          <p:spPr bwMode="auto">
            <a:xfrm>
              <a:off x="2743200" y="342988"/>
              <a:ext cx="457200" cy="4563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600" b="1">
                  <a:effectLst/>
                  <a:latin typeface="Times New Roman" panose="02020603050405020304" pitchFamily="18" charset="0"/>
                  <a:ea typeface="Times New Roman" panose="02020603050405020304" pitchFamily="18" charset="0"/>
                </a:rPr>
                <a:t>E</a:t>
              </a:r>
              <a:endParaRPr lang="en-US" sz="1200">
                <a:effectLst/>
                <a:latin typeface="Times New Roman" panose="02020603050405020304" pitchFamily="18" charset="0"/>
                <a:ea typeface="Times New Roman" panose="02020603050405020304" pitchFamily="18" charset="0"/>
              </a:endParaRPr>
            </a:p>
          </p:txBody>
        </p:sp>
        <p:cxnSp>
          <p:nvCxnSpPr>
            <p:cNvPr id="11" name="Line 138">
              <a:extLst>
                <a:ext uri="{FF2B5EF4-FFF2-40B4-BE49-F238E27FC236}">
                  <a16:creationId xmlns:a16="http://schemas.microsoft.com/office/drawing/2014/main" id="{78905863-572B-49BD-92AA-BDB1B7911D3D}"/>
                </a:ext>
              </a:extLst>
            </p:cNvPr>
            <p:cNvCxnSpPr/>
            <p:nvPr/>
          </p:nvCxnSpPr>
          <p:spPr bwMode="auto">
            <a:xfrm>
              <a:off x="1028700" y="800059"/>
              <a:ext cx="228600" cy="34372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139">
              <a:extLst>
                <a:ext uri="{FF2B5EF4-FFF2-40B4-BE49-F238E27FC236}">
                  <a16:creationId xmlns:a16="http://schemas.microsoft.com/office/drawing/2014/main" id="{54388477-AE84-4C64-A3D0-9B54697510EB}"/>
                </a:ext>
              </a:extLst>
            </p:cNvPr>
            <p:cNvCxnSpPr/>
            <p:nvPr/>
          </p:nvCxnSpPr>
          <p:spPr bwMode="auto">
            <a:xfrm flipH="1">
              <a:off x="1485900" y="685977"/>
              <a:ext cx="342900" cy="3429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140">
              <a:extLst>
                <a:ext uri="{FF2B5EF4-FFF2-40B4-BE49-F238E27FC236}">
                  <a16:creationId xmlns:a16="http://schemas.microsoft.com/office/drawing/2014/main" id="{E45C171A-59EC-494D-BA6F-C2012ACBCC9C}"/>
                </a:ext>
              </a:extLst>
            </p:cNvPr>
            <p:cNvCxnSpPr/>
            <p:nvPr/>
          </p:nvCxnSpPr>
          <p:spPr bwMode="auto">
            <a:xfrm>
              <a:off x="1714500" y="1371213"/>
              <a:ext cx="228600" cy="22890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141">
              <a:extLst>
                <a:ext uri="{FF2B5EF4-FFF2-40B4-BE49-F238E27FC236}">
                  <a16:creationId xmlns:a16="http://schemas.microsoft.com/office/drawing/2014/main" id="{7698D4FB-729C-4FFD-9877-8F4C2ED321E8}"/>
                </a:ext>
              </a:extLst>
            </p:cNvPr>
            <p:cNvCxnSpPr/>
            <p:nvPr/>
          </p:nvCxnSpPr>
          <p:spPr bwMode="auto">
            <a:xfrm flipV="1">
              <a:off x="2400300" y="800059"/>
              <a:ext cx="500997" cy="80006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7" name="Rectangle 14">
            <a:extLst>
              <a:ext uri="{FF2B5EF4-FFF2-40B4-BE49-F238E27FC236}">
                <a16:creationId xmlns:a16="http://schemas.microsoft.com/office/drawing/2014/main" id="{08180495-E2A2-4427-8E81-417B62FF700F}"/>
              </a:ext>
            </a:extLst>
          </p:cNvPr>
          <p:cNvSpPr>
            <a:spLocks noChangeArrowheads="1"/>
          </p:cNvSpPr>
          <p:nvPr/>
        </p:nvSpPr>
        <p:spPr bwMode="auto">
          <a:xfrm>
            <a:off x="134981" y="-763943"/>
            <a:ext cx="87330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3333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rPr>
              <a:t>Assume that the following belief network is given, consisting of nodes A, B, C, D, and E that can take values of true and false.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20">
            <a:extLst>
              <a:ext uri="{FF2B5EF4-FFF2-40B4-BE49-F238E27FC236}">
                <a16:creationId xmlns:a16="http://schemas.microsoft.com/office/drawing/2014/main" id="{4F1B1CCB-E232-49ED-ADDB-F811DCB07816}"/>
              </a:ext>
            </a:extLst>
          </p:cNvPr>
          <p:cNvSpPr>
            <a:spLocks noChangeArrowheads="1"/>
          </p:cNvSpPr>
          <p:nvPr/>
        </p:nvSpPr>
        <p:spPr bwMode="auto">
          <a:xfrm>
            <a:off x="533400" y="4166925"/>
            <a:ext cx="912782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b) Is E|CD d-separable from A|CD? Give a reason for your answer!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There are 2 paths between A and E (in this case C and D are green and all other nodes are 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A-C-B-E neither node C(in evidence) satisfies patterns 1a,1b or 2 nor node B (not in evidence) satisfies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pattern 3; therefore this path is </a:t>
            </a:r>
            <a:r>
              <a:rPr kumimoji="0" lang="en-US" altLang="en-US" sz="1600" b="1" u="none" strike="noStrike" cap="none" normalizeH="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not blocked</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for this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pathe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to</a:t>
            </a:r>
            <a:r>
              <a:rPr kumimoji="0" lang="en-US" altLang="en-US" sz="16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be clocked either B </a:t>
            </a:r>
            <a:r>
              <a:rPr lang="en-US" altLang="en-US" sz="1600" dirty="0">
                <a:latin typeface="Times New Roman" panose="02020603050405020304" pitchFamily="18" charset="0"/>
                <a:ea typeface="Times New Roman" panose="02020603050405020304" pitchFamily="18" charset="0"/>
                <a:sym typeface="Symbol" panose="05050102010706020507" pitchFamily="18" charset="2"/>
              </a:rPr>
              <a:t>needs to ingoing arrows or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Times New Roman" panose="02020603050405020304" pitchFamily="18" charset="0"/>
                <a:ea typeface="Times New Roman" panose="02020603050405020304" pitchFamily="18" charset="0"/>
                <a:sym typeface="Symbol" panose="05050102010706020507" pitchFamily="18" charset="2"/>
              </a:rPr>
              <a:t>C needs at least one outgoing arrow for this path to be blocked. </a:t>
            </a:r>
            <a:endPar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A-C-D-E  node D(in evidence) satisfies pattern 1a; consequently, this path is blocked.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However, as not all paths are blocked between E and A, A|CD is not d-separable from E|CD </a:t>
            </a:r>
          </a:p>
        </p:txBody>
      </p:sp>
      <p:cxnSp>
        <p:nvCxnSpPr>
          <p:cNvPr id="30" name="Line 141">
            <a:extLst>
              <a:ext uri="{FF2B5EF4-FFF2-40B4-BE49-F238E27FC236}">
                <a16:creationId xmlns:a16="http://schemas.microsoft.com/office/drawing/2014/main" id="{BBB7F797-62DF-440F-84DD-5C9A25AE36BD}"/>
              </a:ext>
            </a:extLst>
          </p:cNvPr>
          <p:cNvCxnSpPr>
            <a:stCxn id="7" idx="6"/>
            <a:endCxn id="10" idx="2"/>
          </p:cNvCxnSpPr>
          <p:nvPr/>
        </p:nvCxnSpPr>
        <p:spPr bwMode="auto">
          <a:xfrm>
            <a:off x="3771900" y="2237421"/>
            <a:ext cx="571500" cy="1125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73957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altLang="en-US" dirty="0"/>
              <a:t>April 17 News</a:t>
            </a:r>
          </a:p>
        </p:txBody>
      </p:sp>
      <p:sp>
        <p:nvSpPr>
          <p:cNvPr id="4099" name="Rectangle 1027"/>
          <p:cNvSpPr>
            <a:spLocks noGrp="1" noChangeArrowheads="1"/>
          </p:cNvSpPr>
          <p:nvPr>
            <p:ph type="body" idx="1"/>
          </p:nvPr>
        </p:nvSpPr>
        <p:spPr>
          <a:xfrm>
            <a:off x="0" y="1371600"/>
            <a:ext cx="9144000" cy="5257800"/>
          </a:xfrm>
        </p:spPr>
        <p:txBody>
          <a:bodyPr/>
          <a:lstStyle/>
          <a:p>
            <a:pPr marL="381000" indent="-381000">
              <a:lnSpc>
                <a:spcPct val="90000"/>
              </a:lnSpc>
              <a:buFont typeface="Monotype Sorts" pitchFamily="2" charset="2"/>
              <a:buNone/>
            </a:pPr>
            <a:endParaRPr lang="en-US" altLang="en-US" sz="800" dirty="0"/>
          </a:p>
          <a:p>
            <a:pPr>
              <a:spcBef>
                <a:spcPts val="350"/>
              </a:spcBef>
              <a:buFont typeface="Wingdings" panose="05000000000000000000" pitchFamily="2" charset="2"/>
              <a:buChar char="v"/>
            </a:pPr>
            <a:r>
              <a:rPr lang="en-US" dirty="0"/>
              <a:t>GHC: Groups M and O will present April 24, and group N will present on April 29 (last class of the semester).</a:t>
            </a:r>
          </a:p>
          <a:p>
            <a:pPr>
              <a:spcBef>
                <a:spcPts val="350"/>
              </a:spcBef>
              <a:buFont typeface="Wingdings" panose="05000000000000000000" pitchFamily="2" charset="2"/>
              <a:buChar char="v"/>
            </a:pPr>
            <a:r>
              <a:rPr lang="en-US" dirty="0"/>
              <a:t>The Task6 deadline has been extended to Mo., April 22!</a:t>
            </a:r>
          </a:p>
          <a:p>
            <a:pPr>
              <a:spcBef>
                <a:spcPts val="350"/>
              </a:spcBef>
              <a:buFont typeface="Wingdings" panose="05000000000000000000" pitchFamily="2" charset="2"/>
              <a:buChar char="v"/>
            </a:pPr>
            <a:r>
              <a:rPr lang="en-US" dirty="0"/>
              <a:t>Lecture on Language Models taught by Mahin on April 22! </a:t>
            </a:r>
          </a:p>
          <a:p>
            <a:pPr>
              <a:spcBef>
                <a:spcPts val="350"/>
              </a:spcBef>
              <a:buFont typeface="Wingdings" panose="05000000000000000000" pitchFamily="2" charset="2"/>
              <a:buChar char="v"/>
            </a:pPr>
            <a:r>
              <a:rPr lang="en-US" dirty="0"/>
              <a:t>The scores of Task1-4 have been posted; we will also add </a:t>
            </a:r>
            <a:r>
              <a:rPr lang="en-US"/>
              <a:t>some info on  </a:t>
            </a:r>
            <a:r>
              <a:rPr lang="en-US" dirty="0"/>
              <a:t>performance statistics in the next couple of days. </a:t>
            </a:r>
          </a:p>
          <a:p>
            <a:pPr>
              <a:spcBef>
                <a:spcPts val="350"/>
              </a:spcBef>
              <a:buFont typeface="Wingdings" panose="05000000000000000000" pitchFamily="2" charset="2"/>
              <a:buChar char="v"/>
            </a:pPr>
            <a:r>
              <a:rPr lang="en-US" altLang="en-US" dirty="0"/>
              <a:t>Organization of Today’s Class:</a:t>
            </a:r>
          </a:p>
          <a:p>
            <a:pPr marL="800100" lvl="1" indent="-342900">
              <a:spcBef>
                <a:spcPts val="350"/>
              </a:spcBef>
              <a:buFont typeface="+mj-lt"/>
              <a:buAutoNum type="alphaLcPeriod"/>
            </a:pPr>
            <a:r>
              <a:rPr lang="en-US" altLang="en-US" sz="2000" dirty="0"/>
              <a:t>Reasoning in Uncertain Environments </a:t>
            </a:r>
          </a:p>
          <a:p>
            <a:pPr marL="800100" lvl="1" indent="-342900">
              <a:spcBef>
                <a:spcPts val="350"/>
              </a:spcBef>
              <a:buFont typeface="+mj-lt"/>
              <a:buAutoNum type="alphaLcPeriod"/>
            </a:pPr>
            <a:r>
              <a:rPr lang="en-US" altLang="en-US" sz="2000" dirty="0"/>
              <a:t>Brief Discussion of Task 7</a:t>
            </a:r>
          </a:p>
          <a:p>
            <a:pPr marL="800100" lvl="1" indent="-342900">
              <a:spcBef>
                <a:spcPts val="350"/>
              </a:spcBef>
              <a:buFont typeface="+mj-lt"/>
              <a:buAutoNum type="alphaLcPeriod"/>
            </a:pPr>
            <a:r>
              <a:rPr lang="en-US" altLang="en-US" sz="2000" dirty="0"/>
              <a:t>GHC Presentation of Group M</a:t>
            </a:r>
          </a:p>
          <a:p>
            <a:pPr marL="800100" lvl="1" indent="-342900">
              <a:spcBef>
                <a:spcPts val="350"/>
              </a:spcBef>
              <a:buFont typeface="+mj-lt"/>
              <a:buAutoNum type="alphaLcPeriod"/>
            </a:pPr>
            <a:r>
              <a:rPr lang="en-US" altLang="en-US" sz="2000" dirty="0"/>
              <a:t>Hidden Markov Models (HMM; April 24) </a:t>
            </a:r>
          </a:p>
          <a:p>
            <a:pPr lvl="1">
              <a:spcBef>
                <a:spcPts val="350"/>
              </a:spcBef>
              <a:buFont typeface="Arial" panose="020B0604020202020204" pitchFamily="34" charset="0"/>
              <a:buChar char="•"/>
            </a:pPr>
            <a:endParaRPr lang="en-US" altLang="en-US" sz="2000" dirty="0"/>
          </a:p>
          <a:p>
            <a:pPr lvl="1">
              <a:spcBef>
                <a:spcPts val="350"/>
              </a:spcBef>
              <a:buFont typeface="Arial" panose="020B0604020202020204" pitchFamily="34" charset="0"/>
              <a:buChar char="•"/>
            </a:pPr>
            <a:endParaRPr lang="en-US" altLang="en-US" dirty="0"/>
          </a:p>
        </p:txBody>
      </p:sp>
    </p:spTree>
    <p:extLst>
      <p:ext uri="{BB962C8B-B14F-4D97-AF65-F5344CB8AC3E}">
        <p14:creationId xmlns:p14="http://schemas.microsoft.com/office/powerpoint/2010/main" val="822281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altLang="en-US" sz="4400" dirty="0"/>
              <a:t>Inference Problem</a:t>
            </a:r>
          </a:p>
        </p:txBody>
      </p:sp>
      <p:sp>
        <p:nvSpPr>
          <p:cNvPr id="4099" name="Rectangle 1027"/>
          <p:cNvSpPr>
            <a:spLocks noGrp="1" noChangeArrowheads="1"/>
          </p:cNvSpPr>
          <p:nvPr>
            <p:ph type="body" idx="1"/>
          </p:nvPr>
        </p:nvSpPr>
        <p:spPr>
          <a:xfrm>
            <a:off x="0" y="1371600"/>
            <a:ext cx="9144000" cy="5257800"/>
          </a:xfrm>
        </p:spPr>
        <p:txBody>
          <a:bodyPr/>
          <a:lstStyle/>
          <a:p>
            <a:pPr marL="457200" lvl="1" indent="0">
              <a:spcBef>
                <a:spcPts val="350"/>
              </a:spcBef>
              <a:buNone/>
            </a:pPr>
            <a:endParaRPr lang="en-US" altLang="en-US" sz="800" dirty="0"/>
          </a:p>
          <a:p>
            <a:pPr marL="457200" lvl="1" indent="0">
              <a:spcBef>
                <a:spcPts val="350"/>
              </a:spcBef>
              <a:buNone/>
            </a:pPr>
            <a:endParaRPr lang="en-US" altLang="en-US" sz="800" dirty="0"/>
          </a:p>
          <a:p>
            <a:pPr marL="457200" lvl="1" indent="0">
              <a:spcBef>
                <a:spcPts val="350"/>
              </a:spcBef>
              <a:buNone/>
            </a:pPr>
            <a:endParaRPr lang="en-US" altLang="en-US" sz="800" dirty="0"/>
          </a:p>
          <a:p>
            <a:pPr marL="457200" lvl="1" indent="0">
              <a:spcBef>
                <a:spcPts val="350"/>
              </a:spcBef>
              <a:buNone/>
            </a:pPr>
            <a:endParaRPr lang="en-US" altLang="en-US" sz="800" dirty="0"/>
          </a:p>
          <a:p>
            <a:pPr marL="457200" lvl="1" indent="0">
              <a:spcBef>
                <a:spcPts val="350"/>
              </a:spcBef>
              <a:buNone/>
            </a:pPr>
            <a:r>
              <a:rPr lang="en-US" altLang="en-US" sz="3200" dirty="0"/>
              <a:t>Given a set of probabilities X and an unknown Probability P(A|B): Compute the probability of P(A|B) using the probabilities given in X.</a:t>
            </a:r>
          </a:p>
          <a:p>
            <a:pPr lvl="1">
              <a:spcBef>
                <a:spcPts val="350"/>
              </a:spcBef>
              <a:buFont typeface="Arial" panose="020B0604020202020204" pitchFamily="34" charset="0"/>
              <a:buChar char="•"/>
            </a:pPr>
            <a:endParaRPr lang="en-US" altLang="en-US" dirty="0"/>
          </a:p>
        </p:txBody>
      </p:sp>
    </p:spTree>
    <p:extLst>
      <p:ext uri="{BB962C8B-B14F-4D97-AF65-F5344CB8AC3E}">
        <p14:creationId xmlns:p14="http://schemas.microsoft.com/office/powerpoint/2010/main" val="1736823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457200" y="593271"/>
            <a:ext cx="8001000" cy="762000"/>
          </a:xfrm>
        </p:spPr>
        <p:txBody>
          <a:bodyPr/>
          <a:lstStyle/>
          <a:p>
            <a:r>
              <a:rPr lang="en-US" altLang="en-US" sz="2800" dirty="0"/>
              <a:t>Rules for BBNs to Solve the Inference Problem</a:t>
            </a:r>
          </a:p>
        </p:txBody>
      </p:sp>
      <p:sp>
        <p:nvSpPr>
          <p:cNvPr id="4099" name="Rectangle 1027"/>
          <p:cNvSpPr>
            <a:spLocks noGrp="1" noChangeArrowheads="1"/>
          </p:cNvSpPr>
          <p:nvPr>
            <p:ph type="body" idx="1"/>
          </p:nvPr>
        </p:nvSpPr>
        <p:spPr>
          <a:xfrm>
            <a:off x="0" y="1600200"/>
            <a:ext cx="9144000" cy="5257800"/>
          </a:xfrm>
        </p:spPr>
        <p:txBody>
          <a:bodyPr/>
          <a:lstStyle/>
          <a:p>
            <a:pPr marL="381000" indent="-381000">
              <a:lnSpc>
                <a:spcPct val="90000"/>
              </a:lnSpc>
              <a:buFont typeface="Monotype Sorts" pitchFamily="2" charset="2"/>
              <a:buNone/>
            </a:pPr>
            <a:r>
              <a:rPr lang="en-US" altLang="en-US" dirty="0">
                <a:solidFill>
                  <a:schemeClr val="tx2"/>
                </a:solidFill>
              </a:rPr>
              <a:t>Simplifying Assumption</a:t>
            </a:r>
            <a:r>
              <a:rPr lang="en-US" altLang="en-US" dirty="0"/>
              <a:t>: Let X</a:t>
            </a:r>
            <a:r>
              <a:rPr lang="en-US" altLang="en-US" baseline="-25000" dirty="0"/>
              <a:t>1</a:t>
            </a:r>
            <a:r>
              <a:rPr lang="en-US" altLang="en-US" dirty="0"/>
              <a:t>,…,</a:t>
            </a:r>
            <a:r>
              <a:rPr lang="en-US" altLang="en-US" dirty="0" err="1"/>
              <a:t>X</a:t>
            </a:r>
            <a:r>
              <a:rPr lang="en-US" altLang="en-US" baseline="-25000" dirty="0" err="1"/>
              <a:t>n</a:t>
            </a:r>
            <a:r>
              <a:rPr lang="en-US" altLang="en-US" dirty="0"/>
              <a:t> be the variables of a belief network and all variables have binary states:</a:t>
            </a:r>
          </a:p>
          <a:p>
            <a:pPr marL="381000" indent="-381000">
              <a:lnSpc>
                <a:spcPct val="90000"/>
              </a:lnSpc>
              <a:buFont typeface="Monotype Sorts" pitchFamily="2" charset="2"/>
              <a:buNone/>
            </a:pPr>
            <a:endParaRPr lang="en-US" altLang="en-US" sz="800" dirty="0"/>
          </a:p>
          <a:p>
            <a:pPr marL="381000" indent="-381000">
              <a:spcBef>
                <a:spcPts val="350"/>
              </a:spcBef>
              <a:buFont typeface="Monotype Sorts" pitchFamily="2" charset="2"/>
              <a:buAutoNum type="arabicPeriod"/>
            </a:pPr>
            <a:r>
              <a:rPr lang="en-US" altLang="en-US" dirty="0"/>
              <a:t>P(X</a:t>
            </a:r>
            <a:r>
              <a:rPr lang="en-US" altLang="en-US" baseline="-25000" dirty="0"/>
              <a:t>1</a:t>
            </a:r>
            <a:r>
              <a:rPr lang="en-US" altLang="en-US" dirty="0"/>
              <a:t>,…,</a:t>
            </a:r>
            <a:r>
              <a:rPr lang="en-US" altLang="en-US" dirty="0" err="1"/>
              <a:t>X</a:t>
            </a:r>
            <a:r>
              <a:rPr lang="en-US" altLang="en-US" baseline="-25000" dirty="0" err="1"/>
              <a:t>n</a:t>
            </a:r>
            <a:r>
              <a:rPr lang="en-US" altLang="en-US" dirty="0"/>
              <a:t>)= </a:t>
            </a:r>
            <a:r>
              <a:rPr lang="en-US" altLang="en-US" dirty="0">
                <a:latin typeface="Symbol" pitchFamily="18" charset="2"/>
              </a:rPr>
              <a:t>P</a:t>
            </a:r>
            <a:r>
              <a:rPr lang="en-US" altLang="en-US" dirty="0"/>
              <a:t> P(</a:t>
            </a:r>
            <a:r>
              <a:rPr lang="en-US" altLang="en-US" dirty="0" err="1"/>
              <a:t>X</a:t>
            </a:r>
            <a:r>
              <a:rPr lang="en-US" altLang="en-US" baseline="-25000" dirty="0" err="1"/>
              <a:t>i</a:t>
            </a:r>
            <a:r>
              <a:rPr lang="en-US" altLang="en-US" dirty="0" err="1"/>
              <a:t>|Parents</a:t>
            </a:r>
            <a:r>
              <a:rPr lang="en-US" altLang="en-US" dirty="0"/>
              <a:t>(X</a:t>
            </a:r>
            <a:r>
              <a:rPr lang="en-US" altLang="en-US" baseline="-25000" dirty="0"/>
              <a:t>i</a:t>
            </a:r>
            <a:r>
              <a:rPr lang="en-US" altLang="en-US" dirty="0"/>
              <a:t>)) </a:t>
            </a:r>
            <a:r>
              <a:rPr lang="en-US" altLang="en-US" sz="1800" i="1" dirty="0"/>
              <a:t>“</a:t>
            </a:r>
            <a:r>
              <a:rPr lang="en-US" altLang="en-US" sz="1600" i="1" dirty="0"/>
              <a:t>allows to compute all atomic events/joint distribution”</a:t>
            </a:r>
          </a:p>
          <a:p>
            <a:pPr marL="381000" indent="-381000">
              <a:spcBef>
                <a:spcPts val="350"/>
              </a:spcBef>
              <a:buFont typeface="Monotype Sorts" pitchFamily="2" charset="2"/>
              <a:buAutoNum type="arabicPeriod"/>
            </a:pPr>
            <a:r>
              <a:rPr lang="en-US" altLang="en-US" dirty="0"/>
              <a:t>P(X</a:t>
            </a:r>
            <a:r>
              <a:rPr lang="en-US" altLang="en-US" baseline="-25000" dirty="0"/>
              <a:t>1</a:t>
            </a:r>
            <a:r>
              <a:rPr lang="en-US" altLang="en-US" dirty="0"/>
              <a:t>,…,X</a:t>
            </a:r>
            <a:r>
              <a:rPr lang="en-US" altLang="en-US" baseline="-25000" dirty="0"/>
              <a:t>p-1</a:t>
            </a:r>
            <a:r>
              <a:rPr lang="en-US" altLang="en-US" dirty="0"/>
              <a:t>)= P(X</a:t>
            </a:r>
            <a:r>
              <a:rPr lang="en-US" altLang="en-US" baseline="-25000" dirty="0"/>
              <a:t>1</a:t>
            </a:r>
            <a:r>
              <a:rPr lang="en-US" altLang="en-US" dirty="0"/>
              <a:t>,…,X</a:t>
            </a:r>
            <a:r>
              <a:rPr lang="en-US" altLang="en-US" baseline="-25000" dirty="0"/>
              <a:t>p-1</a:t>
            </a:r>
            <a:r>
              <a:rPr lang="en-US" altLang="en-US" dirty="0"/>
              <a:t>,X</a:t>
            </a:r>
            <a:r>
              <a:rPr lang="en-US" altLang="en-US" baseline="-25000" dirty="0"/>
              <a:t>p</a:t>
            </a:r>
            <a:r>
              <a:rPr lang="en-US" altLang="en-US" dirty="0"/>
              <a:t>) + P(X</a:t>
            </a:r>
            <a:r>
              <a:rPr lang="en-US" altLang="en-US" baseline="-25000" dirty="0"/>
              <a:t>1</a:t>
            </a:r>
            <a:r>
              <a:rPr lang="en-US" altLang="en-US" dirty="0"/>
              <a:t>,…,X</a:t>
            </a:r>
            <a:r>
              <a:rPr lang="en-US" altLang="en-US" baseline="-25000" dirty="0"/>
              <a:t>p-1</a:t>
            </a:r>
            <a:r>
              <a:rPr lang="en-US" altLang="en-US" dirty="0"/>
              <a:t>,~X</a:t>
            </a:r>
            <a:r>
              <a:rPr lang="en-US" altLang="en-US" baseline="-25000" dirty="0"/>
              <a:t>p</a:t>
            </a:r>
            <a:r>
              <a:rPr lang="en-US" altLang="en-US" dirty="0"/>
              <a:t>) </a:t>
            </a:r>
          </a:p>
          <a:p>
            <a:pPr marL="381000" indent="-381000">
              <a:spcBef>
                <a:spcPts val="350"/>
              </a:spcBef>
              <a:buFont typeface="Monotype Sorts" pitchFamily="2" charset="2"/>
              <a:buAutoNum type="arabicPeriod"/>
            </a:pPr>
            <a:r>
              <a:rPr lang="en-US" altLang="en-US" dirty="0"/>
              <a:t>P(X|Y) = </a:t>
            </a:r>
            <a:r>
              <a:rPr lang="en-US" altLang="en-US" dirty="0">
                <a:latin typeface="Symbol" pitchFamily="18" charset="2"/>
              </a:rPr>
              <a:t>a*</a:t>
            </a:r>
            <a:r>
              <a:rPr lang="en-US" altLang="en-US" dirty="0"/>
              <a:t> P(X,Y) where  </a:t>
            </a:r>
            <a:r>
              <a:rPr lang="en-US" altLang="en-US" dirty="0">
                <a:latin typeface="Symbol" pitchFamily="18" charset="2"/>
              </a:rPr>
              <a:t>a</a:t>
            </a:r>
            <a:r>
              <a:rPr lang="en-US" altLang="en-US" dirty="0"/>
              <a:t> =1/P(Y)</a:t>
            </a:r>
          </a:p>
          <a:p>
            <a:pPr marL="381000" indent="-381000">
              <a:spcBef>
                <a:spcPts val="350"/>
              </a:spcBef>
              <a:buFont typeface="Monotype Sorts" pitchFamily="2" charset="2"/>
              <a:buAutoNum type="arabicPeriod"/>
            </a:pPr>
            <a:r>
              <a:rPr lang="en-US" altLang="en-US" dirty="0"/>
              <a:t>P(X|Y)=P(Y|X)*P(X)/P(Y)                         Bayes Theorem</a:t>
            </a:r>
          </a:p>
          <a:p>
            <a:pPr marL="381000" indent="-381000">
              <a:spcBef>
                <a:spcPts val="350"/>
              </a:spcBef>
              <a:buFont typeface="Monotype Sorts" pitchFamily="2" charset="2"/>
              <a:buAutoNum type="arabicPeriod"/>
            </a:pPr>
            <a:r>
              <a:rPr lang="en-US" altLang="en-US" dirty="0"/>
              <a:t>P(A,B)=P(A)*P(B|A)=P(A|B)*P(B)</a:t>
            </a:r>
          </a:p>
          <a:p>
            <a:pPr marL="381000" indent="-381000">
              <a:spcBef>
                <a:spcPts val="350"/>
              </a:spcBef>
              <a:buFont typeface="Monotype Sorts" pitchFamily="2" charset="2"/>
              <a:buAutoNum type="arabicPeriod"/>
            </a:pPr>
            <a:r>
              <a:rPr lang="en-US" altLang="en-US" dirty="0"/>
              <a:t>P(X|Y)=</a:t>
            </a:r>
            <a:r>
              <a:rPr lang="en-US" altLang="en-US" b="1" dirty="0">
                <a:solidFill>
                  <a:srgbClr val="FF0000"/>
                </a:solidFill>
              </a:rPr>
              <a:t>R1</a:t>
            </a:r>
            <a:r>
              <a:rPr lang="en-US" altLang="en-US" dirty="0"/>
              <a:t> and P(~X|Y)=</a:t>
            </a:r>
            <a:r>
              <a:rPr lang="en-US" altLang="en-US" b="1" dirty="0">
                <a:solidFill>
                  <a:srgbClr val="FF0000"/>
                </a:solidFill>
              </a:rPr>
              <a:t>R2</a:t>
            </a:r>
            <a:r>
              <a:rPr lang="en-US" altLang="en-US" dirty="0"/>
              <a:t> </a:t>
            </a:r>
            <a:r>
              <a:rPr lang="en-US" altLang="en-US" dirty="0">
                <a:sym typeface="Symbol"/>
              </a:rPr>
              <a:t> 1=</a:t>
            </a:r>
            <a:r>
              <a:rPr lang="en-US" altLang="en-US" b="1" dirty="0">
                <a:solidFill>
                  <a:srgbClr val="FF0000"/>
                </a:solidFill>
                <a:sym typeface="Symbol"/>
              </a:rPr>
              <a:t>R1</a:t>
            </a:r>
            <a:r>
              <a:rPr lang="en-US" altLang="en-US" dirty="0">
                <a:sym typeface="Symbol"/>
              </a:rPr>
              <a:t>+</a:t>
            </a:r>
            <a:r>
              <a:rPr lang="en-US" altLang="en-US" b="1" dirty="0">
                <a:solidFill>
                  <a:srgbClr val="FF0000"/>
                </a:solidFill>
                <a:sym typeface="Symbol"/>
              </a:rPr>
              <a:t>R2</a:t>
            </a:r>
            <a:endParaRPr lang="en-US" altLang="en-US" dirty="0"/>
          </a:p>
          <a:p>
            <a:pPr marL="381000" indent="-381000">
              <a:lnSpc>
                <a:spcPct val="90000"/>
              </a:lnSpc>
              <a:spcBef>
                <a:spcPct val="0"/>
              </a:spcBef>
              <a:buFont typeface="Monotype Sorts" pitchFamily="2" charset="2"/>
              <a:buNone/>
            </a:pPr>
            <a:r>
              <a:rPr lang="en-US" altLang="en-US" dirty="0">
                <a:solidFill>
                  <a:schemeClr val="tx2"/>
                </a:solidFill>
              </a:rPr>
              <a:t>Remark</a:t>
            </a:r>
            <a:r>
              <a:rPr lang="en-US" altLang="en-US" dirty="0"/>
              <a:t>: The first 3 equations are sufficient to compute any probability in a belief network; however, using this approach is highly inefficient; e.g. with n=20 computing P(X</a:t>
            </a:r>
            <a:r>
              <a:rPr lang="en-US" altLang="en-US" baseline="-25000" dirty="0"/>
              <a:t>1</a:t>
            </a:r>
            <a:r>
              <a:rPr lang="en-US" altLang="en-US" dirty="0"/>
              <a:t>|X</a:t>
            </a:r>
            <a:r>
              <a:rPr lang="en-US" altLang="en-US" baseline="-25000" dirty="0"/>
              <a:t>2</a:t>
            </a:r>
            <a:r>
              <a:rPr lang="en-US" altLang="en-US" dirty="0"/>
              <a:t>) would require the addition of 2</a:t>
            </a:r>
            <a:r>
              <a:rPr lang="en-US" altLang="en-US" baseline="30000" dirty="0"/>
              <a:t>18</a:t>
            </a:r>
            <a:r>
              <a:rPr lang="en-US" altLang="en-US" dirty="0"/>
              <a:t>+2</a:t>
            </a:r>
            <a:r>
              <a:rPr lang="en-US" altLang="en-US" baseline="30000" dirty="0"/>
              <a:t>19</a:t>
            </a:r>
            <a:r>
              <a:rPr lang="en-US" altLang="en-US" dirty="0"/>
              <a:t> probabilities. Therefore, more efficient ways to compute probabilities are needed; e.g. if X</a:t>
            </a:r>
            <a:r>
              <a:rPr lang="en-US" altLang="en-US" baseline="-25000" dirty="0"/>
              <a:t>1</a:t>
            </a:r>
            <a:r>
              <a:rPr lang="en-US" altLang="en-US" dirty="0"/>
              <a:t> and X</a:t>
            </a:r>
            <a:r>
              <a:rPr lang="en-US" altLang="en-US" baseline="-25000" dirty="0"/>
              <a:t>2</a:t>
            </a:r>
            <a:r>
              <a:rPr lang="en-US" altLang="en-US" dirty="0"/>
              <a:t> are independent, only P(X</a:t>
            </a:r>
            <a:r>
              <a:rPr lang="en-US" altLang="en-US" baseline="-25000" dirty="0"/>
              <a:t>1</a:t>
            </a:r>
            <a:r>
              <a:rPr lang="en-US" altLang="en-US" dirty="0"/>
              <a:t>) needs to be computed. Another way to speedup computations is using probabilities that are already known and do not need to be computed and taking advantage of the fact that probabilities add up to 1</a:t>
            </a:r>
          </a:p>
        </p:txBody>
      </p:sp>
      <p:sp>
        <p:nvSpPr>
          <p:cNvPr id="4100" name="Text Box 1028"/>
          <p:cNvSpPr txBox="1">
            <a:spLocks noChangeArrowheads="1"/>
          </p:cNvSpPr>
          <p:nvPr/>
        </p:nvSpPr>
        <p:spPr bwMode="auto">
          <a:xfrm>
            <a:off x="1833562" y="2530929"/>
            <a:ext cx="42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400" dirty="0" err="1"/>
              <a:t>i</a:t>
            </a:r>
            <a:r>
              <a:rPr lang="en-US" altLang="en-US" sz="1400" dirty="0"/>
              <a:t>=1</a:t>
            </a:r>
          </a:p>
        </p:txBody>
      </p:sp>
      <p:sp>
        <p:nvSpPr>
          <p:cNvPr id="4101" name="Text Box 1029"/>
          <p:cNvSpPr txBox="1">
            <a:spLocks noChangeArrowheads="1"/>
          </p:cNvSpPr>
          <p:nvPr/>
        </p:nvSpPr>
        <p:spPr bwMode="auto">
          <a:xfrm>
            <a:off x="1905000" y="22860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1400"/>
              <a:t>n</a:t>
            </a:r>
          </a:p>
        </p:txBody>
      </p:sp>
    </p:spTree>
    <p:extLst>
      <p:ext uri="{BB962C8B-B14F-4D97-AF65-F5344CB8AC3E}">
        <p14:creationId xmlns:p14="http://schemas.microsoft.com/office/powerpoint/2010/main" val="116695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1C9A-D255-475E-8645-5DBE9C26CD8B}"/>
              </a:ext>
            </a:extLst>
          </p:cNvPr>
          <p:cNvSpPr>
            <a:spLocks noGrp="1"/>
          </p:cNvSpPr>
          <p:nvPr>
            <p:ph type="title"/>
          </p:nvPr>
        </p:nvSpPr>
        <p:spPr/>
        <p:txBody>
          <a:bodyPr/>
          <a:lstStyle/>
          <a:p>
            <a:r>
              <a:rPr lang="en-US" dirty="0"/>
              <a:t>Compute P(G|~R)</a:t>
            </a:r>
          </a:p>
        </p:txBody>
      </p:sp>
      <p:pic>
        <p:nvPicPr>
          <p:cNvPr id="4" name="Picture 3" descr="A close up of a logo&#10;&#10;Description automatically generated">
            <a:extLst>
              <a:ext uri="{FF2B5EF4-FFF2-40B4-BE49-F238E27FC236}">
                <a16:creationId xmlns:a16="http://schemas.microsoft.com/office/drawing/2014/main" id="{8CAF7658-B96E-48C9-ABAC-9EB0DDF1D1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1752600"/>
            <a:ext cx="5773975" cy="3263900"/>
          </a:xfrm>
          <a:prstGeom prst="rect">
            <a:avLst/>
          </a:prstGeom>
        </p:spPr>
      </p:pic>
      <p:sp>
        <p:nvSpPr>
          <p:cNvPr id="5" name="TextBox 4">
            <a:extLst>
              <a:ext uri="{FF2B5EF4-FFF2-40B4-BE49-F238E27FC236}">
                <a16:creationId xmlns:a16="http://schemas.microsoft.com/office/drawing/2014/main" id="{A228AE93-FCB6-417C-A28D-C5AFC583E21D}"/>
              </a:ext>
            </a:extLst>
          </p:cNvPr>
          <p:cNvSpPr txBox="1"/>
          <p:nvPr/>
        </p:nvSpPr>
        <p:spPr>
          <a:xfrm>
            <a:off x="381000" y="5226517"/>
            <a:ext cx="8458200" cy="1323439"/>
          </a:xfrm>
          <a:prstGeom prst="rect">
            <a:avLst/>
          </a:prstGeom>
          <a:noFill/>
        </p:spPr>
        <p:txBody>
          <a:bodyPr wrap="square" rtlCol="0">
            <a:spAutoFit/>
          </a:bodyPr>
          <a:lstStyle/>
          <a:p>
            <a:r>
              <a:rPr lang="en-US" b="1" dirty="0">
                <a:solidFill>
                  <a:srgbClr val="FF0000"/>
                </a:solidFill>
              </a:rPr>
              <a:t>Compute: P(G|~R)=</a:t>
            </a:r>
            <a:r>
              <a:rPr lang="en-US" dirty="0"/>
              <a:t>P(G,~R)/P(~R)=P(G,~R)/0.8=0.228/0.8=0.36</a:t>
            </a:r>
          </a:p>
          <a:p>
            <a:r>
              <a:rPr lang="en-US" dirty="0"/>
              <a:t>P(G,~R)=P(G,~R,S)+P(G,~R,~S)=</a:t>
            </a:r>
          </a:p>
          <a:p>
            <a:r>
              <a:rPr lang="en-US" dirty="0"/>
              <a:t>0.8*0.4*0.9 + 0.8*0.6*0=0.288</a:t>
            </a:r>
          </a:p>
          <a:p>
            <a:r>
              <a:rPr lang="en-US" dirty="0"/>
              <a:t>e.g. for the first formula we compute: P(~R)*P(S|~R)*P(G|~R,S)</a:t>
            </a:r>
          </a:p>
        </p:txBody>
      </p:sp>
      <p:sp>
        <p:nvSpPr>
          <p:cNvPr id="3" name="TextBox 2">
            <a:extLst>
              <a:ext uri="{FF2B5EF4-FFF2-40B4-BE49-F238E27FC236}">
                <a16:creationId xmlns:a16="http://schemas.microsoft.com/office/drawing/2014/main" id="{289B5B77-0719-482C-BBC7-B2C4374BCADE}"/>
              </a:ext>
            </a:extLst>
          </p:cNvPr>
          <p:cNvSpPr txBox="1"/>
          <p:nvPr/>
        </p:nvSpPr>
        <p:spPr>
          <a:xfrm>
            <a:off x="372979" y="3429000"/>
            <a:ext cx="2209800" cy="1015663"/>
          </a:xfrm>
          <a:prstGeom prst="rect">
            <a:avLst/>
          </a:prstGeom>
          <a:noFill/>
        </p:spPr>
        <p:txBody>
          <a:bodyPr wrap="square" rtlCol="0">
            <a:spAutoFit/>
          </a:bodyPr>
          <a:lstStyle/>
          <a:p>
            <a:r>
              <a:rPr lang="en-US" dirty="0"/>
              <a:t>e.g. P(S|R=F)=0.4</a:t>
            </a:r>
          </a:p>
          <a:p>
            <a:r>
              <a:rPr lang="en-US" dirty="0"/>
              <a:t>P(S|~R)=0.4</a:t>
            </a:r>
          </a:p>
        </p:txBody>
      </p:sp>
      <p:sp>
        <p:nvSpPr>
          <p:cNvPr id="6" name="TextBox 5">
            <a:extLst>
              <a:ext uri="{FF2B5EF4-FFF2-40B4-BE49-F238E27FC236}">
                <a16:creationId xmlns:a16="http://schemas.microsoft.com/office/drawing/2014/main" id="{99CF9862-0A24-4742-A761-0F2A708144E6}"/>
              </a:ext>
            </a:extLst>
          </p:cNvPr>
          <p:cNvSpPr txBox="1"/>
          <p:nvPr/>
        </p:nvSpPr>
        <p:spPr>
          <a:xfrm>
            <a:off x="6561221" y="3936831"/>
            <a:ext cx="2209800" cy="707886"/>
          </a:xfrm>
          <a:prstGeom prst="rect">
            <a:avLst/>
          </a:prstGeom>
          <a:noFill/>
        </p:spPr>
        <p:txBody>
          <a:bodyPr wrap="square" rtlCol="0">
            <a:spAutoFit/>
          </a:bodyPr>
          <a:lstStyle/>
          <a:p>
            <a:r>
              <a:rPr lang="en-US" dirty="0"/>
              <a:t>e.g. P(G|S,~R)=0.9</a:t>
            </a:r>
          </a:p>
        </p:txBody>
      </p:sp>
      <p:sp>
        <p:nvSpPr>
          <p:cNvPr id="7" name="TextBox 6">
            <a:extLst>
              <a:ext uri="{FF2B5EF4-FFF2-40B4-BE49-F238E27FC236}">
                <a16:creationId xmlns:a16="http://schemas.microsoft.com/office/drawing/2014/main" id="{75AE0A40-9D29-46E4-B57E-3FBD609C1119}"/>
              </a:ext>
            </a:extLst>
          </p:cNvPr>
          <p:cNvSpPr txBox="1"/>
          <p:nvPr/>
        </p:nvSpPr>
        <p:spPr>
          <a:xfrm>
            <a:off x="6777198" y="2921169"/>
            <a:ext cx="2209800" cy="400110"/>
          </a:xfrm>
          <a:prstGeom prst="rect">
            <a:avLst/>
          </a:prstGeom>
          <a:noFill/>
        </p:spPr>
        <p:txBody>
          <a:bodyPr wrap="square" rtlCol="0">
            <a:spAutoFit/>
          </a:bodyPr>
          <a:lstStyle/>
          <a:p>
            <a:r>
              <a:rPr lang="en-US" dirty="0"/>
              <a:t>e.g. P(R)=0.2</a:t>
            </a:r>
          </a:p>
        </p:txBody>
      </p:sp>
    </p:spTree>
    <p:extLst>
      <p:ext uri="{BB962C8B-B14F-4D97-AF65-F5344CB8AC3E}">
        <p14:creationId xmlns:p14="http://schemas.microsoft.com/office/powerpoint/2010/main" val="310175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2800"/>
              <a:t>Fred Complains / John Complains Problem</a:t>
            </a:r>
          </a:p>
        </p:txBody>
      </p:sp>
      <p:sp>
        <p:nvSpPr>
          <p:cNvPr id="5123" name="Rectangle 4"/>
          <p:cNvSpPr>
            <a:spLocks noChangeArrowheads="1"/>
          </p:cNvSpPr>
          <p:nvPr/>
        </p:nvSpPr>
        <p:spPr bwMode="auto">
          <a:xfrm>
            <a:off x="6485" y="1600200"/>
            <a:ext cx="91440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0" bIns="0" anchor="ctr">
            <a:spAutoFit/>
          </a:bodyPr>
          <a:lstStyle>
            <a:lvl1pPr marL="457200" indent="-457200">
              <a:tabLst>
                <a:tab pos="228600" algn="l"/>
              </a:tabLst>
              <a:defRPr sz="2000">
                <a:solidFill>
                  <a:schemeClr val="tx1"/>
                </a:solidFill>
                <a:latin typeface="Arial" charset="0"/>
              </a:defRPr>
            </a:lvl1pPr>
            <a:lvl2pPr marL="742950" indent="-285750">
              <a:tabLst>
                <a:tab pos="228600" algn="l"/>
              </a:tabLst>
              <a:defRPr sz="2000">
                <a:solidFill>
                  <a:schemeClr val="tx1"/>
                </a:solidFill>
                <a:latin typeface="Arial" charset="0"/>
              </a:defRPr>
            </a:lvl2pPr>
            <a:lvl3pPr marL="1143000" indent="-228600">
              <a:tabLst>
                <a:tab pos="228600" algn="l"/>
              </a:tabLst>
              <a:defRPr sz="2000">
                <a:solidFill>
                  <a:schemeClr val="tx1"/>
                </a:solidFill>
                <a:latin typeface="Arial" charset="0"/>
              </a:defRPr>
            </a:lvl3pPr>
            <a:lvl4pPr marL="1600200" indent="-228600">
              <a:tabLst>
                <a:tab pos="228600" algn="l"/>
              </a:tabLst>
              <a:defRPr sz="2000">
                <a:solidFill>
                  <a:schemeClr val="tx1"/>
                </a:solidFill>
                <a:latin typeface="Arial" charset="0"/>
              </a:defRPr>
            </a:lvl4pPr>
            <a:lvl5pPr marL="2057400" indent="-228600">
              <a:tabLst>
                <a:tab pos="228600" algn="l"/>
              </a:tabLst>
              <a:defRPr sz="2000">
                <a:solidFill>
                  <a:schemeClr val="tx1"/>
                </a:solidFill>
                <a:latin typeface="Arial" charset="0"/>
              </a:defRPr>
            </a:lvl5pPr>
            <a:lvl6pPr marL="2514600" indent="-228600" eaLnBrk="0" fontAlgn="base" hangingPunct="0">
              <a:spcBef>
                <a:spcPct val="0"/>
              </a:spcBef>
              <a:spcAft>
                <a:spcPct val="0"/>
              </a:spcAft>
              <a:tabLst>
                <a:tab pos="228600" algn="l"/>
              </a:tabLst>
              <a:defRPr sz="2000">
                <a:solidFill>
                  <a:schemeClr val="tx1"/>
                </a:solidFill>
                <a:latin typeface="Arial" charset="0"/>
              </a:defRPr>
            </a:lvl6pPr>
            <a:lvl7pPr marL="2971800" indent="-228600" eaLnBrk="0" fontAlgn="base" hangingPunct="0">
              <a:spcBef>
                <a:spcPct val="0"/>
              </a:spcBef>
              <a:spcAft>
                <a:spcPct val="0"/>
              </a:spcAft>
              <a:tabLst>
                <a:tab pos="228600" algn="l"/>
              </a:tabLst>
              <a:defRPr sz="2000">
                <a:solidFill>
                  <a:schemeClr val="tx1"/>
                </a:solidFill>
                <a:latin typeface="Arial" charset="0"/>
              </a:defRPr>
            </a:lvl7pPr>
            <a:lvl8pPr marL="3429000" indent="-228600" eaLnBrk="0" fontAlgn="base" hangingPunct="0">
              <a:spcBef>
                <a:spcPct val="0"/>
              </a:spcBef>
              <a:spcAft>
                <a:spcPct val="0"/>
              </a:spcAft>
              <a:tabLst>
                <a:tab pos="228600" algn="l"/>
              </a:tabLst>
              <a:defRPr sz="2000">
                <a:solidFill>
                  <a:schemeClr val="tx1"/>
                </a:solidFill>
                <a:latin typeface="Arial" charset="0"/>
              </a:defRPr>
            </a:lvl8pPr>
            <a:lvl9pPr marL="3886200" indent="-228600" eaLnBrk="0" fontAlgn="base" hangingPunct="0">
              <a:spcBef>
                <a:spcPct val="0"/>
              </a:spcBef>
              <a:spcAft>
                <a:spcPct val="0"/>
              </a:spcAft>
              <a:tabLst>
                <a:tab pos="228600" algn="l"/>
              </a:tabLst>
              <a:defRPr sz="2000">
                <a:solidFill>
                  <a:schemeClr val="tx1"/>
                </a:solidFill>
                <a:latin typeface="Arial" charset="0"/>
              </a:defRPr>
            </a:lvl9pPr>
          </a:lstStyle>
          <a:p>
            <a:r>
              <a:rPr lang="en-US" altLang="en-US" sz="1500" dirty="0"/>
              <a:t>Assume that John and Fred are students taking courses together for which they receive a grade of A, B, or C. Moreover, sometimes Fred and John complain about their grades. Assume you have to model this information using a belief network that consists of the following variables:</a:t>
            </a:r>
          </a:p>
          <a:p>
            <a:endParaRPr lang="en-US" altLang="en-US" sz="1500" dirty="0"/>
          </a:p>
          <a:p>
            <a:r>
              <a:rPr lang="en-US" altLang="en-US" sz="1600" dirty="0"/>
              <a:t>Grade-John: John’s grade for the course (short </a:t>
            </a:r>
            <a:r>
              <a:rPr lang="en-US" altLang="en-US" sz="1600" b="1" dirty="0"/>
              <a:t>GJ</a:t>
            </a:r>
            <a:r>
              <a:rPr lang="en-US" altLang="en-US" sz="1600" dirty="0"/>
              <a:t>, has states A, B, and C)</a:t>
            </a:r>
          </a:p>
          <a:p>
            <a:r>
              <a:rPr lang="en-US" altLang="en-US" sz="1600" dirty="0"/>
              <a:t>Grade-Fred: John’s grade for the course (short </a:t>
            </a:r>
            <a:r>
              <a:rPr lang="en-US" altLang="en-US" sz="1600" b="1" dirty="0"/>
              <a:t>GF</a:t>
            </a:r>
            <a:r>
              <a:rPr lang="en-US" altLang="en-US" sz="1600" dirty="0"/>
              <a:t>, has states A, B, and C)</a:t>
            </a:r>
          </a:p>
          <a:p>
            <a:r>
              <a:rPr lang="en-US" altLang="en-US" sz="1600" dirty="0"/>
              <a:t>Fred-Complains: Fred complains about his grade (short </a:t>
            </a:r>
            <a:r>
              <a:rPr lang="en-US" altLang="en-US" sz="1600" b="1" dirty="0"/>
              <a:t>FC</a:t>
            </a:r>
            <a:r>
              <a:rPr lang="en-US" altLang="en-US" sz="1600" dirty="0"/>
              <a:t>, has states true and false)</a:t>
            </a:r>
          </a:p>
          <a:p>
            <a:r>
              <a:rPr lang="en-US" altLang="en-US" sz="1600" dirty="0"/>
              <a:t>John-Complains: John complains about his grade (short </a:t>
            </a:r>
            <a:r>
              <a:rPr lang="en-US" altLang="en-US" sz="1600" b="1" dirty="0"/>
              <a:t>JC</a:t>
            </a:r>
            <a:r>
              <a:rPr lang="en-US" altLang="en-US" sz="1600" dirty="0"/>
              <a:t>, has states true and false)</a:t>
            </a:r>
          </a:p>
          <a:p>
            <a:endParaRPr lang="en-US" altLang="en-US" sz="1600" dirty="0"/>
          </a:p>
          <a:p>
            <a:r>
              <a:rPr lang="en-US" altLang="en-US" sz="1600" dirty="0"/>
              <a:t>If Fred gets an A in the course he never complains about the grade; if he gets a B he complains about the grade in 50% of the cases, if he gets a C he always complains about the grade. If Fred does not complain, then John does not complain.  If John’s grade is A, he also does not complain. If, on the other hand, Fred complains and John’s grade is B or C, then John also complains. Moreover: P(GJ=A)=0.1, P(GJ=B)=0.8, P(GJ=C)=0.1 and P(GF=A)=0.2, P(GF=B)=0.6, P(GF=C)=0.2.</a:t>
            </a:r>
          </a:p>
          <a:p>
            <a:pPr>
              <a:buFontTx/>
              <a:buAutoNum type="arabicPeriod"/>
            </a:pPr>
            <a:r>
              <a:rPr lang="en-US" altLang="en-US" sz="1600" dirty="0"/>
              <a:t>Design the structure of a belief network including probability table that involves the above variables (if there are probabilities missing make up your own probabilities using common sense) </a:t>
            </a:r>
          </a:p>
          <a:p>
            <a:pPr>
              <a:buFontTx/>
              <a:buAutoNum type="arabicPeriod"/>
            </a:pPr>
            <a:r>
              <a:rPr lang="en-US" altLang="en-US" sz="1600" dirty="0"/>
              <a:t>Using your results from the previous step, compute </a:t>
            </a:r>
            <a:r>
              <a:rPr lang="en-US" altLang="en-US" sz="1600" b="1" dirty="0">
                <a:solidFill>
                  <a:srgbClr val="FF0000"/>
                </a:solidFill>
              </a:rPr>
              <a:t>P(GF=C|JC=true)</a:t>
            </a:r>
            <a:r>
              <a:rPr lang="en-US" altLang="en-US" sz="1600" b="1" dirty="0"/>
              <a:t> </a:t>
            </a:r>
            <a:r>
              <a:rPr lang="en-US" altLang="en-US" sz="1600" dirty="0"/>
              <a:t>by hand! Indicate every step that is used in your computations and justify transformation you apply when computing probabilities!</a:t>
            </a:r>
          </a:p>
        </p:txBody>
      </p:sp>
    </p:spTree>
    <p:extLst>
      <p:ext uri="{BB962C8B-B14F-4D97-AF65-F5344CB8AC3E}">
        <p14:creationId xmlns:p14="http://schemas.microsoft.com/office/powerpoint/2010/main" val="331534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dirty="0"/>
              <a:t>Bayesian Belief Networks (BBN)</a:t>
            </a:r>
          </a:p>
        </p:txBody>
      </p:sp>
      <p:sp>
        <p:nvSpPr>
          <p:cNvPr id="2051" name="Text Box 3"/>
          <p:cNvSpPr txBox="1">
            <a:spLocks noChangeArrowheads="1"/>
          </p:cNvSpPr>
          <p:nvPr/>
        </p:nvSpPr>
        <p:spPr bwMode="auto">
          <a:xfrm>
            <a:off x="228600" y="1524000"/>
            <a:ext cx="8686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defRPr sz="2000">
                <a:solidFill>
                  <a:schemeClr val="tx1"/>
                </a:solidFill>
                <a:latin typeface="Arial" charset="0"/>
              </a:defRPr>
            </a:lvl1pPr>
            <a:lvl2pPr marL="914400" indent="-45720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971550" lvl="1" indent="-514350">
              <a:buFont typeface="+mj-lt"/>
              <a:buAutoNum type="arabicPeriod"/>
            </a:pPr>
            <a:r>
              <a:rPr lang="en-US" altLang="en-US" sz="2800" dirty="0"/>
              <a:t>Structure and Concepts</a:t>
            </a:r>
          </a:p>
          <a:p>
            <a:pPr marL="971550" lvl="1" indent="-514350">
              <a:buFont typeface="+mj-lt"/>
              <a:buAutoNum type="arabicPeriod"/>
            </a:pPr>
            <a:r>
              <a:rPr lang="en-US" altLang="en-US" sz="2800" dirty="0" err="1"/>
              <a:t>Netica</a:t>
            </a:r>
            <a:r>
              <a:rPr lang="en-US" altLang="en-US" sz="2800" dirty="0"/>
              <a:t> Demo </a:t>
            </a:r>
            <a:r>
              <a:rPr lang="en-US" altLang="en-US" sz="2800" dirty="0">
                <a:solidFill>
                  <a:schemeClr val="accent1"/>
                </a:solidFill>
              </a:rPr>
              <a:t> </a:t>
            </a:r>
          </a:p>
          <a:p>
            <a:pPr marL="971550" lvl="1" indent="-514350">
              <a:buFont typeface="+mj-lt"/>
              <a:buAutoNum type="arabicPeriod"/>
            </a:pPr>
            <a:r>
              <a:rPr lang="en-US" altLang="en-US" sz="2800" b="1" dirty="0">
                <a:solidFill>
                  <a:schemeClr val="accent6">
                    <a:lumMod val="60000"/>
                    <a:lumOff val="40000"/>
                  </a:schemeClr>
                </a:solidFill>
              </a:rPr>
              <a:t>Task 6 ProblemSet3</a:t>
            </a:r>
            <a:endParaRPr lang="en-US" altLang="en-US" sz="2800" dirty="0"/>
          </a:p>
          <a:p>
            <a:pPr marL="971550" lvl="1" indent="-514350">
              <a:buFont typeface="+mj-lt"/>
              <a:buAutoNum type="arabicPeriod"/>
            </a:pPr>
            <a:r>
              <a:rPr lang="en-US" altLang="en-US" sz="2800" dirty="0"/>
              <a:t>D-Separation </a:t>
            </a:r>
          </a:p>
          <a:p>
            <a:pPr marL="971550" lvl="1" indent="-514350">
              <a:buFont typeface="+mj-lt"/>
              <a:buAutoNum type="arabicPeriod"/>
            </a:pPr>
            <a:r>
              <a:rPr lang="en-US" altLang="en-US" sz="2800" dirty="0"/>
              <a:t>How do they compute probabilities? </a:t>
            </a:r>
          </a:p>
          <a:p>
            <a:pPr marL="971550" lvl="1" indent="-514350">
              <a:buFont typeface="+mj-lt"/>
              <a:buAutoNum type="arabicPeriod"/>
            </a:pPr>
            <a:r>
              <a:rPr lang="en-US" altLang="en-US" sz="2800" dirty="0"/>
              <a:t>How to design BBN </a:t>
            </a:r>
            <a:r>
              <a:rPr lang="en-US" altLang="en-US" sz="2800" dirty="0">
                <a:solidFill>
                  <a:schemeClr val="accent1"/>
                </a:solidFill>
              </a:rPr>
              <a:t>using simple examples</a:t>
            </a:r>
            <a:endParaRPr lang="en-US" altLang="en-US" sz="2800" dirty="0"/>
          </a:p>
          <a:p>
            <a:pPr marL="971550" lvl="1" indent="-514350">
              <a:buFont typeface="+mj-lt"/>
              <a:buAutoNum type="arabicPeriod"/>
            </a:pPr>
            <a:r>
              <a:rPr lang="en-US" altLang="en-US" sz="2800" dirty="0"/>
              <a:t>Other capabilities of Belief</a:t>
            </a:r>
            <a:endParaRPr lang="en-US" altLang="en-US" sz="2800" b="1" dirty="0">
              <a:solidFill>
                <a:schemeClr val="accent6">
                  <a:lumMod val="60000"/>
                  <a:lumOff val="40000"/>
                </a:schemeClr>
              </a:solidFill>
            </a:endParaRPr>
          </a:p>
          <a:p>
            <a:pPr lvl="1"/>
            <a:endParaRPr lang="en-US" altLang="en-US" sz="2400" dirty="0">
              <a:solidFill>
                <a:schemeClr val="accent1"/>
              </a:solidFill>
            </a:endParaRPr>
          </a:p>
          <a:p>
            <a:endParaRPr lang="en-US"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Example FC/JC Network Design</a:t>
            </a:r>
          </a:p>
        </p:txBody>
      </p:sp>
      <p:sp>
        <p:nvSpPr>
          <p:cNvPr id="6147" name="Oval 4"/>
          <p:cNvSpPr>
            <a:spLocks noChangeArrowheads="1"/>
          </p:cNvSpPr>
          <p:nvPr/>
        </p:nvSpPr>
        <p:spPr bwMode="auto">
          <a:xfrm>
            <a:off x="1143000" y="16002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GF</a:t>
            </a:r>
          </a:p>
        </p:txBody>
      </p:sp>
      <p:sp>
        <p:nvSpPr>
          <p:cNvPr id="6148" name="Oval 5"/>
          <p:cNvSpPr>
            <a:spLocks noChangeArrowheads="1"/>
          </p:cNvSpPr>
          <p:nvPr/>
        </p:nvSpPr>
        <p:spPr bwMode="auto">
          <a:xfrm>
            <a:off x="1066800" y="2895600"/>
            <a:ext cx="914400" cy="685800"/>
          </a:xfrm>
          <a:prstGeom prst="ellipse">
            <a:avLst/>
          </a:prstGeom>
          <a:solidFill>
            <a:schemeClr val="accent1"/>
          </a:solidFill>
          <a:ln w="254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FC</a:t>
            </a:r>
          </a:p>
        </p:txBody>
      </p:sp>
      <p:sp>
        <p:nvSpPr>
          <p:cNvPr id="6149" name="Oval 6"/>
          <p:cNvSpPr>
            <a:spLocks noChangeArrowheads="1"/>
          </p:cNvSpPr>
          <p:nvPr/>
        </p:nvSpPr>
        <p:spPr bwMode="auto">
          <a:xfrm>
            <a:off x="2895600" y="2895600"/>
            <a:ext cx="914400" cy="685800"/>
          </a:xfrm>
          <a:prstGeom prst="ellipse">
            <a:avLst/>
          </a:prstGeom>
          <a:solidFill>
            <a:schemeClr val="accent1"/>
          </a:solidFill>
          <a:ln w="254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JC</a:t>
            </a:r>
          </a:p>
        </p:txBody>
      </p:sp>
      <p:sp>
        <p:nvSpPr>
          <p:cNvPr id="6150" name="Line 7"/>
          <p:cNvSpPr>
            <a:spLocks noChangeShapeType="1"/>
          </p:cNvSpPr>
          <p:nvPr/>
        </p:nvSpPr>
        <p:spPr bwMode="auto">
          <a:xfrm flipH="1">
            <a:off x="1600200" y="2286000"/>
            <a:ext cx="0"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Oval 9"/>
          <p:cNvSpPr>
            <a:spLocks noChangeArrowheads="1"/>
          </p:cNvSpPr>
          <p:nvPr/>
        </p:nvSpPr>
        <p:spPr bwMode="auto">
          <a:xfrm>
            <a:off x="2971800" y="16002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GJ</a:t>
            </a:r>
          </a:p>
        </p:txBody>
      </p:sp>
      <p:sp>
        <p:nvSpPr>
          <p:cNvPr id="6152" name="Line 14"/>
          <p:cNvSpPr>
            <a:spLocks noChangeShapeType="1"/>
          </p:cNvSpPr>
          <p:nvPr/>
        </p:nvSpPr>
        <p:spPr bwMode="auto">
          <a:xfrm>
            <a:off x="1905000" y="32004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3" name="Line 15"/>
          <p:cNvSpPr>
            <a:spLocks noChangeShapeType="1"/>
          </p:cNvSpPr>
          <p:nvPr/>
        </p:nvSpPr>
        <p:spPr bwMode="auto">
          <a:xfrm flipH="1">
            <a:off x="3352800" y="2286000"/>
            <a:ext cx="0"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Text Box 16"/>
          <p:cNvSpPr txBox="1">
            <a:spLocks noChangeArrowheads="1"/>
          </p:cNvSpPr>
          <p:nvPr/>
        </p:nvSpPr>
        <p:spPr bwMode="auto">
          <a:xfrm>
            <a:off x="288925" y="3744913"/>
            <a:ext cx="64516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a:t>Nodes GF and GJ have states {A,B,C}</a:t>
            </a:r>
          </a:p>
          <a:p>
            <a:r>
              <a:rPr lang="en-US" altLang="en-US"/>
              <a:t>Nodes FC and JC have states {true,false}; </a:t>
            </a:r>
          </a:p>
          <a:p>
            <a:endParaRPr lang="en-US" altLang="en-US"/>
          </a:p>
          <a:p>
            <a:r>
              <a:rPr lang="en-US" altLang="en-US">
                <a:solidFill>
                  <a:srgbClr val="FF6600"/>
                </a:solidFill>
              </a:rPr>
              <a:t>Notations:</a:t>
            </a:r>
            <a:r>
              <a:rPr lang="en-US" altLang="en-US"/>
              <a:t> in the following, </a:t>
            </a:r>
          </a:p>
          <a:p>
            <a:r>
              <a:rPr lang="en-US" altLang="en-US"/>
              <a:t>we use FC as a short notation for FC=true and</a:t>
            </a:r>
          </a:p>
          <a:p>
            <a:r>
              <a:rPr lang="en-US" altLang="en-US"/>
              <a:t>Use ~FC as a short notation for FC=false;</a:t>
            </a:r>
          </a:p>
          <a:p>
            <a:r>
              <a:rPr lang="en-US" altLang="en-US"/>
              <a:t>Similarly, we use JC as a short notation for JC=true and</a:t>
            </a:r>
          </a:p>
          <a:p>
            <a:r>
              <a:rPr lang="en-US" altLang="en-US"/>
              <a:t>Use ~JC as a short notation for JC=false.</a:t>
            </a:r>
          </a:p>
          <a:p>
            <a:r>
              <a:rPr lang="en-US" altLang="en-US"/>
              <a:t>We also write P(A,B) for P(A </a:t>
            </a:r>
            <a:r>
              <a:rPr lang="en-US" altLang="en-US">
                <a:sym typeface="Symbol" pitchFamily="18" charset="2"/>
              </a:rPr>
              <a:t>B).</a:t>
            </a:r>
          </a:p>
          <a:p>
            <a:endParaRPr lang="en-US" altLang="en-US"/>
          </a:p>
          <a:p>
            <a:pPr>
              <a:buFontTx/>
              <a:buChar char="•"/>
            </a:pPr>
            <a:endParaRPr lang="en-US" altLang="en-US"/>
          </a:p>
        </p:txBody>
      </p:sp>
      <p:sp>
        <p:nvSpPr>
          <p:cNvPr id="6155" name="Text Box 17"/>
          <p:cNvSpPr txBox="1">
            <a:spLocks noChangeArrowheads="1"/>
          </p:cNvSpPr>
          <p:nvPr/>
        </p:nvSpPr>
        <p:spPr bwMode="auto">
          <a:xfrm>
            <a:off x="4479925" y="1763713"/>
            <a:ext cx="39036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buFontTx/>
              <a:buAutoNum type="arabicPeriod"/>
            </a:pPr>
            <a:r>
              <a:rPr lang="en-US" altLang="en-US" b="1">
                <a:solidFill>
                  <a:srgbClr val="3333FF"/>
                </a:solidFill>
              </a:rPr>
              <a:t>Specify Nodes and States</a:t>
            </a:r>
          </a:p>
          <a:p>
            <a:pPr>
              <a:buFontTx/>
              <a:buAutoNum type="arabicPeriod"/>
            </a:pPr>
            <a:r>
              <a:rPr lang="en-US" altLang="en-US" b="1">
                <a:solidFill>
                  <a:srgbClr val="3333FF"/>
                </a:solidFill>
              </a:rPr>
              <a:t>Specify Links </a:t>
            </a:r>
          </a:p>
          <a:p>
            <a:pPr>
              <a:buFontTx/>
              <a:buAutoNum type="arabicPeriod"/>
            </a:pPr>
            <a:r>
              <a:rPr lang="en-US" altLang="en-US">
                <a:solidFill>
                  <a:srgbClr val="3333FF"/>
                </a:solidFill>
              </a:rPr>
              <a:t>Determine Probability Tables</a:t>
            </a:r>
          </a:p>
          <a:p>
            <a:pPr>
              <a:buFontTx/>
              <a:buAutoNum type="arabicPeriod"/>
            </a:pPr>
            <a:r>
              <a:rPr lang="en-US" altLang="en-US">
                <a:solidFill>
                  <a:srgbClr val="3333FF"/>
                </a:solidFill>
              </a:rPr>
              <a:t>Use Belief Network</a:t>
            </a:r>
          </a:p>
        </p:txBody>
      </p:sp>
    </p:spTree>
    <p:extLst>
      <p:ext uri="{BB962C8B-B14F-4D97-AF65-F5344CB8AC3E}">
        <p14:creationId xmlns:p14="http://schemas.microsoft.com/office/powerpoint/2010/main" val="123692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Example FC/JC Network Design</a:t>
            </a:r>
          </a:p>
        </p:txBody>
      </p:sp>
      <p:sp>
        <p:nvSpPr>
          <p:cNvPr id="7171" name="Oval 3"/>
          <p:cNvSpPr>
            <a:spLocks noChangeArrowheads="1"/>
          </p:cNvSpPr>
          <p:nvPr/>
        </p:nvSpPr>
        <p:spPr bwMode="auto">
          <a:xfrm>
            <a:off x="1143000" y="16002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GF</a:t>
            </a:r>
          </a:p>
        </p:txBody>
      </p:sp>
      <p:sp>
        <p:nvSpPr>
          <p:cNvPr id="7172" name="Oval 4"/>
          <p:cNvSpPr>
            <a:spLocks noChangeArrowheads="1"/>
          </p:cNvSpPr>
          <p:nvPr/>
        </p:nvSpPr>
        <p:spPr bwMode="auto">
          <a:xfrm>
            <a:off x="1066800" y="2895600"/>
            <a:ext cx="914400" cy="685800"/>
          </a:xfrm>
          <a:prstGeom prst="ellipse">
            <a:avLst/>
          </a:prstGeom>
          <a:solidFill>
            <a:schemeClr val="accent1"/>
          </a:solidFill>
          <a:ln w="254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FC</a:t>
            </a:r>
          </a:p>
        </p:txBody>
      </p:sp>
      <p:sp>
        <p:nvSpPr>
          <p:cNvPr id="7173" name="Oval 5"/>
          <p:cNvSpPr>
            <a:spLocks noChangeArrowheads="1"/>
          </p:cNvSpPr>
          <p:nvPr/>
        </p:nvSpPr>
        <p:spPr bwMode="auto">
          <a:xfrm>
            <a:off x="2895600" y="2895600"/>
            <a:ext cx="914400" cy="685800"/>
          </a:xfrm>
          <a:prstGeom prst="ellipse">
            <a:avLst/>
          </a:prstGeom>
          <a:solidFill>
            <a:schemeClr val="accent1"/>
          </a:solidFill>
          <a:ln w="254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JC</a:t>
            </a:r>
          </a:p>
        </p:txBody>
      </p:sp>
      <p:sp>
        <p:nvSpPr>
          <p:cNvPr id="7174" name="Line 6"/>
          <p:cNvSpPr>
            <a:spLocks noChangeShapeType="1"/>
          </p:cNvSpPr>
          <p:nvPr/>
        </p:nvSpPr>
        <p:spPr bwMode="auto">
          <a:xfrm flipH="1">
            <a:off x="1600200" y="2286000"/>
            <a:ext cx="0"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Oval 7"/>
          <p:cNvSpPr>
            <a:spLocks noChangeArrowheads="1"/>
          </p:cNvSpPr>
          <p:nvPr/>
        </p:nvSpPr>
        <p:spPr bwMode="auto">
          <a:xfrm>
            <a:off x="2971800" y="16002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GJ</a:t>
            </a:r>
          </a:p>
        </p:txBody>
      </p:sp>
      <p:sp>
        <p:nvSpPr>
          <p:cNvPr id="7176" name="Line 8"/>
          <p:cNvSpPr>
            <a:spLocks noChangeShapeType="1"/>
          </p:cNvSpPr>
          <p:nvPr/>
        </p:nvSpPr>
        <p:spPr bwMode="auto">
          <a:xfrm>
            <a:off x="1905000" y="32004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Line 9"/>
          <p:cNvSpPr>
            <a:spLocks noChangeShapeType="1"/>
          </p:cNvSpPr>
          <p:nvPr/>
        </p:nvSpPr>
        <p:spPr bwMode="auto">
          <a:xfrm flipH="1">
            <a:off x="3352800" y="2286000"/>
            <a:ext cx="0"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8" name="Text Box 10"/>
          <p:cNvSpPr txBox="1">
            <a:spLocks noChangeArrowheads="1"/>
          </p:cNvSpPr>
          <p:nvPr/>
        </p:nvSpPr>
        <p:spPr bwMode="auto">
          <a:xfrm>
            <a:off x="288925" y="3744913"/>
            <a:ext cx="87852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a:t>Next probability tables have to be specified for each node in the network; for </a:t>
            </a:r>
          </a:p>
          <a:p>
            <a:r>
              <a:rPr lang="en-US" altLang="en-US"/>
              <a:t>each value of a variable conditional probabilities have to be specified that </a:t>
            </a:r>
          </a:p>
          <a:p>
            <a:r>
              <a:rPr lang="en-US" altLang="en-US"/>
              <a:t>depend on the variables of the parents of the node; for that above </a:t>
            </a:r>
          </a:p>
          <a:p>
            <a:r>
              <a:rPr lang="en-US" altLang="en-US"/>
              <a:t>example these probabilities are: P(GF), P(GJ), P(FC|GF), P(JC|FC,GJ):</a:t>
            </a:r>
          </a:p>
          <a:p>
            <a:pPr>
              <a:buFontTx/>
              <a:buAutoNum type="arabicPeriod"/>
            </a:pPr>
            <a:r>
              <a:rPr lang="en-US" altLang="en-US"/>
              <a:t>P(GJ=A)=0.1, P(GJ=B)=0.8, P(GJ=C)=0.1 </a:t>
            </a:r>
          </a:p>
          <a:p>
            <a:pPr>
              <a:buFontTx/>
              <a:buAutoNum type="arabicPeriod"/>
            </a:pPr>
            <a:r>
              <a:rPr lang="en-US" altLang="en-US"/>
              <a:t>P(GF=A)=0.2, P(GF=B)=0.6, P(GF=C)=0.2</a:t>
            </a:r>
          </a:p>
          <a:p>
            <a:pPr>
              <a:buFontTx/>
              <a:buAutoNum type="arabicPeriod"/>
            </a:pPr>
            <a:r>
              <a:rPr lang="en-US" altLang="en-US"/>
              <a:t>P(FC|GF=A)=0, P(FC|GF=B)=0.5, P(FC|GF=C)=1</a:t>
            </a:r>
          </a:p>
          <a:p>
            <a:pPr>
              <a:buFontTx/>
              <a:buAutoNum type="arabicPeriod"/>
            </a:pPr>
            <a:r>
              <a:rPr lang="en-US" altLang="en-US"/>
              <a:t>P(JC|GJ=A,FC)=0, P(JC|GJ=A,~FC)=0, P(JC|GJ=B,FC)=1, </a:t>
            </a:r>
          </a:p>
          <a:p>
            <a:r>
              <a:rPr lang="en-US" altLang="en-US"/>
              <a:t>      P(JC|GJ=B,~FC)=0, P(JC|GJ=C,FC)=1, P(JC|GJ=C,~FC)=0. </a:t>
            </a:r>
          </a:p>
          <a:p>
            <a:pPr>
              <a:buFontTx/>
              <a:buAutoNum type="arabicPeriod"/>
            </a:pPr>
            <a:endParaRPr lang="en-US" altLang="en-US"/>
          </a:p>
          <a:p>
            <a:pPr>
              <a:buFontTx/>
              <a:buAutoNum type="arabicPeriod"/>
            </a:pPr>
            <a:endParaRPr lang="en-US" altLang="en-US"/>
          </a:p>
          <a:p>
            <a:pPr>
              <a:buFontTx/>
              <a:buAutoNum type="arabicPeriod"/>
            </a:pPr>
            <a:endParaRPr lang="en-US" altLang="en-US"/>
          </a:p>
        </p:txBody>
      </p:sp>
      <p:sp>
        <p:nvSpPr>
          <p:cNvPr id="7179" name="Text Box 11"/>
          <p:cNvSpPr txBox="1">
            <a:spLocks noChangeArrowheads="1"/>
          </p:cNvSpPr>
          <p:nvPr/>
        </p:nvSpPr>
        <p:spPr bwMode="auto">
          <a:xfrm>
            <a:off x="4479925" y="1763713"/>
            <a:ext cx="4138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buFontTx/>
              <a:buAutoNum type="arabicPeriod"/>
            </a:pPr>
            <a:r>
              <a:rPr lang="en-US" altLang="en-US">
                <a:solidFill>
                  <a:srgbClr val="3333FF"/>
                </a:solidFill>
              </a:rPr>
              <a:t>Specify Nodes and States</a:t>
            </a:r>
          </a:p>
          <a:p>
            <a:pPr>
              <a:buFontTx/>
              <a:buAutoNum type="arabicPeriod"/>
            </a:pPr>
            <a:r>
              <a:rPr lang="en-US" altLang="en-US">
                <a:solidFill>
                  <a:srgbClr val="3333FF"/>
                </a:solidFill>
              </a:rPr>
              <a:t>Specify Links </a:t>
            </a:r>
          </a:p>
          <a:p>
            <a:pPr>
              <a:buFontTx/>
              <a:buAutoNum type="arabicPeriod"/>
            </a:pPr>
            <a:r>
              <a:rPr lang="en-US" altLang="en-US" b="1">
                <a:solidFill>
                  <a:srgbClr val="3333FF"/>
                </a:solidFill>
              </a:rPr>
              <a:t>Determine Probability Tables</a:t>
            </a:r>
          </a:p>
          <a:p>
            <a:pPr>
              <a:buFontTx/>
              <a:buAutoNum type="arabicPeriod"/>
            </a:pPr>
            <a:r>
              <a:rPr lang="en-US" altLang="en-US">
                <a:solidFill>
                  <a:srgbClr val="3333FF"/>
                </a:solidFill>
              </a:rPr>
              <a:t>Use Belief Network</a:t>
            </a:r>
          </a:p>
        </p:txBody>
      </p:sp>
    </p:spTree>
    <p:extLst>
      <p:ext uri="{BB962C8B-B14F-4D97-AF65-F5344CB8AC3E}">
        <p14:creationId xmlns:p14="http://schemas.microsoft.com/office/powerpoint/2010/main" val="2971868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dirty="0"/>
              <a:t>Remarks Computation in BBNs</a:t>
            </a:r>
          </a:p>
        </p:txBody>
      </p:sp>
      <p:sp>
        <p:nvSpPr>
          <p:cNvPr id="8195" name="Rectangle 1027"/>
          <p:cNvSpPr>
            <a:spLocks noGrp="1" noChangeArrowheads="1"/>
          </p:cNvSpPr>
          <p:nvPr>
            <p:ph type="body" idx="1"/>
          </p:nvPr>
        </p:nvSpPr>
        <p:spPr>
          <a:xfrm>
            <a:off x="152400" y="1600200"/>
            <a:ext cx="8610600" cy="4114800"/>
          </a:xfrm>
        </p:spPr>
        <p:txBody>
          <a:bodyPr/>
          <a:lstStyle/>
          <a:p>
            <a:pPr marL="381000" indent="-381000"/>
            <a:r>
              <a:rPr lang="en-US" altLang="en-US" dirty="0"/>
              <a:t>A,B stands for A and B and ‘~’ represents ‘not’; e.g.  P(A,~B|D) represents P(A and not(B)|D)</a:t>
            </a:r>
          </a:p>
          <a:p>
            <a:pPr marL="381000" indent="-381000"/>
            <a:r>
              <a:rPr lang="en-US" altLang="en-US" dirty="0"/>
              <a:t>P(A,B|E) can be computed in 2 ways: </a:t>
            </a:r>
          </a:p>
          <a:p>
            <a:pPr marL="914400" lvl="1" indent="-514350">
              <a:buFont typeface="+mj-lt"/>
              <a:buAutoNum type="romanLcPeriod"/>
            </a:pPr>
            <a:r>
              <a:rPr lang="en-US" altLang="en-US" dirty="0"/>
              <a:t>P(A,B|E)= P(A|E)*P(B|A,E)</a:t>
            </a:r>
          </a:p>
          <a:p>
            <a:pPr marL="914400" lvl="1" indent="-514350">
              <a:buFont typeface="+mj-lt"/>
              <a:buAutoNum type="romanLcPeriod"/>
            </a:pPr>
            <a:r>
              <a:rPr lang="en-US" altLang="en-US" dirty="0"/>
              <a:t>P(A,B|E)= P(B|E)*P(A|B,E)</a:t>
            </a:r>
          </a:p>
          <a:p>
            <a:pPr>
              <a:buFont typeface="Wingdings" panose="05000000000000000000" pitchFamily="2" charset="2"/>
              <a:buChar char="q"/>
            </a:pPr>
            <a:r>
              <a:rPr lang="en-US" altLang="en-US" dirty="0"/>
              <a:t>If A|E is d-separable from B|E there is a third way to compute P(A,B|E):</a:t>
            </a:r>
          </a:p>
          <a:p>
            <a:pPr marL="0" indent="0">
              <a:buNone/>
            </a:pPr>
            <a:r>
              <a:rPr lang="en-US" altLang="en-US" dirty="0"/>
              <a:t>     P(A,B|E)= P(A|E)*P(B|E)</a:t>
            </a:r>
          </a:p>
          <a:p>
            <a:pPr marL="381000" indent="-381000"/>
            <a:r>
              <a:rPr lang="en-US" altLang="en-US" dirty="0"/>
              <a:t>P(A) can be computed as an exhaustive enumeration involving other variables: e.g. P(A)=P(A,B,C)+P(A,~B,C)+P(~A,B,C)+P(A,~B,~C)</a:t>
            </a:r>
          </a:p>
          <a:p>
            <a:pPr marL="381000" indent="-381000"/>
            <a:r>
              <a:rPr lang="en-US" altLang="en-US" dirty="0"/>
              <a:t>The challenge to compute a probability for a believe network is transform this formula efficiently into a formula that only use probabilities which are stored in probability tables. </a:t>
            </a:r>
          </a:p>
          <a:p>
            <a:pPr marL="381000" indent="-381000"/>
            <a:r>
              <a:rPr lang="en-US" altLang="en-US" dirty="0"/>
              <a:t>Using the fact that A|E is d-separated to B|E often allows to simplify those computations. </a:t>
            </a:r>
          </a:p>
        </p:txBody>
      </p:sp>
    </p:spTree>
    <p:extLst>
      <p:ext uri="{BB962C8B-B14F-4D97-AF65-F5344CB8AC3E}">
        <p14:creationId xmlns:p14="http://schemas.microsoft.com/office/powerpoint/2010/main" val="307684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609600"/>
            <a:ext cx="8686800" cy="762000"/>
          </a:xfrm>
        </p:spPr>
        <p:txBody>
          <a:bodyPr/>
          <a:lstStyle/>
          <a:p>
            <a:r>
              <a:rPr lang="en-US" altLang="en-US" dirty="0"/>
              <a:t>Advice for Computing Particular Probabilities </a:t>
            </a:r>
          </a:p>
        </p:txBody>
      </p:sp>
      <p:sp>
        <p:nvSpPr>
          <p:cNvPr id="12291" name="Rectangle 3"/>
          <p:cNvSpPr>
            <a:spLocks noGrp="1" noChangeArrowheads="1"/>
          </p:cNvSpPr>
          <p:nvPr>
            <p:ph type="body" idx="1"/>
          </p:nvPr>
        </p:nvSpPr>
        <p:spPr>
          <a:xfrm>
            <a:off x="114300" y="1524000"/>
            <a:ext cx="8915400" cy="2362200"/>
          </a:xfrm>
        </p:spPr>
        <p:txBody>
          <a:bodyPr/>
          <a:lstStyle/>
          <a:p>
            <a:pPr marL="381000" indent="-381000"/>
            <a:r>
              <a:rPr lang="en-US" altLang="en-US" sz="1900" dirty="0"/>
              <a:t>The goal is to reduce the probability you need to compute to probability computations that only involve probabilities that are given in the tables of the belief network. </a:t>
            </a:r>
          </a:p>
          <a:p>
            <a:pPr marL="381000" indent="-381000"/>
            <a:r>
              <a:rPr lang="en-US" altLang="en-US" sz="1900" dirty="0"/>
              <a:t>Many things can be computed in different ways: P(A,B)=P(A)*P(B|A)=P(B)*A(A|B). Choose the way to compute it that takes advantage what is already in the probability tables of  belief network or what probabilities you already computed. For example, if P(A|B) is already in a probability table use the second. </a:t>
            </a:r>
          </a:p>
          <a:p>
            <a:pPr marL="381000" indent="-381000"/>
            <a:r>
              <a:rPr lang="en-US" altLang="en-US" sz="1900" dirty="0"/>
              <a:t>If you know P(B|A) and have to compute P(A|B) use Bayes Theorem which relates the two. </a:t>
            </a:r>
          </a:p>
          <a:p>
            <a:pPr marL="381000" indent="-381000"/>
            <a:r>
              <a:rPr lang="en-US" altLang="en-US" sz="1900" dirty="0"/>
              <a:t>Sometimes you have formulas for P(S|A) and for P(~S|A) with two unknown probabilities and you take advantage of P(S|A)+P(~S|A)=1 to find the two unknown probabilities. </a:t>
            </a:r>
          </a:p>
          <a:p>
            <a:pPr marL="381000" indent="-381000"/>
            <a:r>
              <a:rPr lang="en-US" altLang="en-US" sz="1900" dirty="0"/>
              <a:t>Take advantage of d-separation to simplify formulas/computation! </a:t>
            </a:r>
          </a:p>
          <a:p>
            <a:pPr marL="381000" indent="-381000"/>
            <a:r>
              <a:rPr lang="en-US" altLang="en-US" sz="1900" dirty="0"/>
              <a:t>If everything fails, use the joint probably distribution; these always works but might be time consuming!</a:t>
            </a:r>
          </a:p>
          <a:p>
            <a:pPr marL="381000" indent="-381000"/>
            <a:endParaRPr lang="en-US" altLang="en-US" sz="1900" dirty="0"/>
          </a:p>
          <a:p>
            <a:pPr marL="381000" indent="-381000"/>
            <a:endParaRPr lang="en-US" altLang="en-US" dirty="0"/>
          </a:p>
          <a:p>
            <a:pPr marL="381000" indent="-381000">
              <a:buFont typeface="Monotype Sorts" pitchFamily="2" charset="2"/>
              <a:buNone/>
            </a:pPr>
            <a:endParaRPr lang="en-US" altLang="en-US" sz="2400" b="1" dirty="0"/>
          </a:p>
        </p:txBody>
      </p:sp>
    </p:spTree>
    <p:extLst>
      <p:ext uri="{BB962C8B-B14F-4D97-AF65-F5344CB8AC3E}">
        <p14:creationId xmlns:p14="http://schemas.microsoft.com/office/powerpoint/2010/main" val="3328400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Fred/John Complains Problem </a:t>
            </a:r>
            <a:br>
              <a:rPr lang="en-US" altLang="en-US" dirty="0"/>
            </a:br>
            <a:endParaRPr lang="en-US" altLang="en-US" dirty="0"/>
          </a:p>
        </p:txBody>
      </p:sp>
      <p:sp>
        <p:nvSpPr>
          <p:cNvPr id="11267" name="Rectangle 3"/>
          <p:cNvSpPr>
            <a:spLocks noGrp="1" noChangeArrowheads="1"/>
          </p:cNvSpPr>
          <p:nvPr>
            <p:ph type="body" idx="1"/>
          </p:nvPr>
        </p:nvSpPr>
        <p:spPr>
          <a:xfrm>
            <a:off x="0" y="1676400"/>
            <a:ext cx="9144000" cy="4191000"/>
          </a:xfrm>
        </p:spPr>
        <p:txBody>
          <a:bodyPr/>
          <a:lstStyle/>
          <a:p>
            <a:pPr marL="381000" indent="-381000">
              <a:lnSpc>
                <a:spcPct val="90000"/>
              </a:lnSpc>
              <a:buFont typeface="Monotype Sorts" pitchFamily="2" charset="2"/>
              <a:buAutoNum type="arabicParenBoth"/>
            </a:pPr>
            <a:r>
              <a:rPr lang="en-US" altLang="en-US" dirty="0"/>
              <a:t>P(FC)=P(FC|GF=A)*P(GF=A) + P(FC|GF=B)*P(GF=B) + P(FC|GF=C)*P(GF=C) = 0*0.2 + 0.5x0.6 + 1x0.2 = 0.5</a:t>
            </a:r>
          </a:p>
          <a:p>
            <a:pPr marL="381000" indent="-381000">
              <a:lnSpc>
                <a:spcPct val="90000"/>
              </a:lnSpc>
              <a:buFont typeface="Monotype Sorts" pitchFamily="2" charset="2"/>
              <a:buAutoNum type="arabicParenBoth"/>
            </a:pPr>
            <a:r>
              <a:rPr lang="en-US" altLang="en-US" dirty="0"/>
              <a:t>P(JC)= … </a:t>
            </a:r>
            <a:r>
              <a:rPr lang="en-US" altLang="en-US" b="1" dirty="0">
                <a:solidFill>
                  <a:schemeClr val="accent1"/>
                </a:solidFill>
              </a:rPr>
              <a:t>(problem description)</a:t>
            </a:r>
            <a:r>
              <a:rPr lang="en-US" altLang="en-US" dirty="0"/>
              <a:t> = P(FC,GJ=B) + P(FC,GJ=C) = </a:t>
            </a:r>
            <a:r>
              <a:rPr lang="en-US" altLang="en-US" b="1" dirty="0">
                <a:solidFill>
                  <a:schemeClr val="accent1"/>
                </a:solidFill>
              </a:rPr>
              <a:t>(d-separation of FC and GJ)</a:t>
            </a:r>
            <a:r>
              <a:rPr lang="en-US" altLang="en-US" dirty="0"/>
              <a:t> = P(FC)*0.8 + P(FC)*0.1=P(FC)*0.9=0.45</a:t>
            </a:r>
          </a:p>
          <a:p>
            <a:pPr marL="381000" indent="-381000">
              <a:lnSpc>
                <a:spcPct val="90000"/>
              </a:lnSpc>
              <a:buFont typeface="Monotype Sorts" pitchFamily="2" charset="2"/>
              <a:buAutoNum type="arabicParenBoth"/>
            </a:pPr>
            <a:r>
              <a:rPr lang="en-US" altLang="en-US" dirty="0"/>
              <a:t>P(JC|FC)= P(JC,GJ=A|FC) + P(JC,GJ=B|FC) + P(JC,GJ=A|FC) = P(GJ=A|FC)*P(JC|GJ=A,FC) + … + … = </a:t>
            </a:r>
            <a:r>
              <a:rPr lang="en-US" altLang="en-US" b="1" dirty="0">
                <a:solidFill>
                  <a:schemeClr val="accent1"/>
                </a:solidFill>
              </a:rPr>
              <a:t>(GJ and FC are d-separated)</a:t>
            </a:r>
            <a:r>
              <a:rPr lang="en-US" altLang="en-US" dirty="0"/>
              <a:t> = P(GJ=A)*P(JC|GJ=A,FC) + P(GJ=B)*P(JC|GJ=B,FC) + P(GJ=A)* P(JC|GJ=A,FC) = 0.1*0 + 0.8x1 + 0.1x1 = 0.9</a:t>
            </a:r>
          </a:p>
          <a:p>
            <a:pPr marL="381000" indent="-381000">
              <a:lnSpc>
                <a:spcPct val="90000"/>
              </a:lnSpc>
              <a:buFont typeface="Monotype Sorts" pitchFamily="2" charset="2"/>
              <a:buAutoNum type="arabicParenBoth"/>
            </a:pPr>
            <a:r>
              <a:rPr lang="en-US" altLang="en-US" dirty="0"/>
              <a:t>P(JC|GF=C)= P(JC,FC|GF=C) + P(JC,~FC|GF=C) = P(FC|GF=C)*P(JC|FC,GF=C) + P(~FC|GF=C)*P(JC|~FC,GF=C) = </a:t>
            </a:r>
            <a:r>
              <a:rPr lang="en-US" altLang="en-US" b="1" dirty="0">
                <a:solidFill>
                  <a:schemeClr val="accent1"/>
                </a:solidFill>
              </a:rPr>
              <a:t>(given FC: JC and GF are d-separated)</a:t>
            </a:r>
            <a:r>
              <a:rPr lang="en-US" altLang="en-US" dirty="0"/>
              <a:t> = P(FC|GF=C)*P(JC|FC) + P(~FC)GF=C)*P(JC|~FC) = 1*(JC|FC) + 0= 0.9</a:t>
            </a:r>
            <a:endParaRPr lang="en-US" altLang="en-US" b="1" dirty="0">
              <a:solidFill>
                <a:schemeClr val="tx2"/>
              </a:solidFill>
            </a:endParaRPr>
          </a:p>
          <a:p>
            <a:pPr marL="381000" indent="-381000">
              <a:lnSpc>
                <a:spcPct val="90000"/>
              </a:lnSpc>
              <a:buFont typeface="Monotype Sorts" pitchFamily="2" charset="2"/>
              <a:buAutoNum type="arabicParenBoth"/>
            </a:pPr>
            <a:r>
              <a:rPr lang="en-US" altLang="en-US" b="1" dirty="0">
                <a:solidFill>
                  <a:srgbClr val="FF0000"/>
                </a:solidFill>
              </a:rPr>
              <a:t>P(GF=C|JC)</a:t>
            </a:r>
            <a:r>
              <a:rPr lang="en-US" altLang="en-US" dirty="0"/>
              <a:t>= </a:t>
            </a:r>
            <a:r>
              <a:rPr lang="en-US" altLang="en-US" b="1" dirty="0">
                <a:solidFill>
                  <a:schemeClr val="accent1"/>
                </a:solidFill>
              </a:rPr>
              <a:t>(Bayes’ Theorem)</a:t>
            </a:r>
            <a:r>
              <a:rPr lang="en-US" altLang="en-US" dirty="0"/>
              <a:t> = P(JC|GF=C)* P(GF=C) / P(JC) = 0.9*0.2/0.45=0.4</a:t>
            </a:r>
          </a:p>
          <a:p>
            <a:pPr marL="381000" indent="-381000">
              <a:lnSpc>
                <a:spcPct val="90000"/>
              </a:lnSpc>
              <a:buFont typeface="Monotype Sorts" pitchFamily="2" charset="2"/>
              <a:buNone/>
            </a:pPr>
            <a:endParaRPr lang="en-US" altLang="en-US" dirty="0">
              <a:solidFill>
                <a:schemeClr val="tx2"/>
              </a:solidFill>
            </a:endParaRPr>
          </a:p>
        </p:txBody>
      </p:sp>
      <p:sp>
        <p:nvSpPr>
          <p:cNvPr id="11268" name="Rectangle 4"/>
          <p:cNvSpPr>
            <a:spLocks noChangeArrowheads="1"/>
          </p:cNvSpPr>
          <p:nvPr/>
        </p:nvSpPr>
        <p:spPr bwMode="auto">
          <a:xfrm>
            <a:off x="457200" y="5867400"/>
            <a:ext cx="7696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nSpc>
                <a:spcPct val="90000"/>
              </a:lnSpc>
              <a:spcBef>
                <a:spcPct val="20000"/>
              </a:spcBef>
              <a:buClr>
                <a:schemeClr val="accent1"/>
              </a:buClr>
              <a:buSzPct val="75000"/>
              <a:buFont typeface="Monotype Sorts" pitchFamily="2" charset="2"/>
              <a:buNone/>
            </a:pPr>
            <a:r>
              <a:rPr lang="en-US" altLang="en-US" sz="1700" b="1">
                <a:solidFill>
                  <a:schemeClr val="tx2"/>
                </a:solidFill>
              </a:rPr>
              <a:t>Remark: In the example P(GF=B) and P(GF=B|JC) are both 0.6, but</a:t>
            </a:r>
          </a:p>
          <a:p>
            <a:pPr>
              <a:lnSpc>
                <a:spcPct val="90000"/>
              </a:lnSpc>
              <a:spcBef>
                <a:spcPct val="20000"/>
              </a:spcBef>
              <a:buClr>
                <a:schemeClr val="accent1"/>
              </a:buClr>
              <a:buSzPct val="75000"/>
              <a:buFont typeface="Monotype Sorts" pitchFamily="2" charset="2"/>
              <a:buNone/>
            </a:pPr>
            <a:r>
              <a:rPr lang="en-US" altLang="en-US" sz="1700" b="1">
                <a:solidFill>
                  <a:schemeClr val="tx2"/>
                </a:solidFill>
              </a:rPr>
              <a:t> P(GF=C) is 0.2 whereas P(GF=C|JC)=0.4</a:t>
            </a:r>
          </a:p>
        </p:txBody>
      </p:sp>
      <p:sp>
        <p:nvSpPr>
          <p:cNvPr id="11269" name="Text Box 5"/>
          <p:cNvSpPr txBox="1">
            <a:spLocks noChangeArrowheads="1"/>
          </p:cNvSpPr>
          <p:nvPr/>
        </p:nvSpPr>
        <p:spPr bwMode="auto">
          <a:xfrm>
            <a:off x="5181600" y="54102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(4)</a:t>
            </a:r>
          </a:p>
        </p:txBody>
      </p:sp>
      <p:sp>
        <p:nvSpPr>
          <p:cNvPr id="11270" name="Rectangle 6"/>
          <p:cNvSpPr>
            <a:spLocks noChangeArrowheads="1"/>
          </p:cNvSpPr>
          <p:nvPr/>
        </p:nvSpPr>
        <p:spPr bwMode="auto">
          <a:xfrm>
            <a:off x="7467600" y="54102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(2)</a:t>
            </a:r>
          </a:p>
        </p:txBody>
      </p:sp>
      <p:sp>
        <p:nvSpPr>
          <p:cNvPr id="11271" name="Rectangle 7"/>
          <p:cNvSpPr>
            <a:spLocks noChangeArrowheads="1"/>
          </p:cNvSpPr>
          <p:nvPr/>
        </p:nvSpPr>
        <p:spPr bwMode="auto">
          <a:xfrm>
            <a:off x="6400800" y="48006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(3)</a:t>
            </a:r>
          </a:p>
        </p:txBody>
      </p:sp>
      <p:sp>
        <p:nvSpPr>
          <p:cNvPr id="11272" name="Text Box 10"/>
          <p:cNvSpPr txBox="1">
            <a:spLocks noChangeArrowheads="1"/>
          </p:cNvSpPr>
          <p:nvPr/>
        </p:nvSpPr>
        <p:spPr bwMode="auto">
          <a:xfrm>
            <a:off x="7543800" y="18288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(1)</a:t>
            </a:r>
          </a:p>
        </p:txBody>
      </p:sp>
      <p:sp>
        <p:nvSpPr>
          <p:cNvPr id="11273" name="Line 11"/>
          <p:cNvSpPr>
            <a:spLocks noChangeShapeType="1"/>
          </p:cNvSpPr>
          <p:nvPr/>
        </p:nvSpPr>
        <p:spPr bwMode="auto">
          <a:xfrm flipV="1">
            <a:off x="6934200" y="2057400"/>
            <a:ext cx="762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5BDADDD5-C192-4193-9E1E-F41703541565}"/>
              </a:ext>
            </a:extLst>
          </p:cNvPr>
          <p:cNvSpPr txBox="1"/>
          <p:nvPr/>
        </p:nvSpPr>
        <p:spPr>
          <a:xfrm>
            <a:off x="762000" y="990600"/>
            <a:ext cx="4196020" cy="400110"/>
          </a:xfrm>
          <a:prstGeom prst="rect">
            <a:avLst/>
          </a:prstGeom>
          <a:noFill/>
        </p:spPr>
        <p:txBody>
          <a:bodyPr wrap="none" rtlCol="0">
            <a:spAutoFit/>
          </a:bodyPr>
          <a:lstStyle/>
          <a:p>
            <a:r>
              <a:rPr lang="en-US" i="1" dirty="0"/>
              <a:t>To be further discussed on April 24!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Compute P(D|S1,S2)!!</a:t>
            </a:r>
          </a:p>
        </p:txBody>
      </p:sp>
      <p:sp>
        <p:nvSpPr>
          <p:cNvPr id="12291" name="Rectangle 3"/>
          <p:cNvSpPr>
            <a:spLocks noGrp="1" noChangeArrowheads="1"/>
          </p:cNvSpPr>
          <p:nvPr>
            <p:ph type="body" idx="1"/>
          </p:nvPr>
        </p:nvSpPr>
        <p:spPr>
          <a:xfrm>
            <a:off x="0" y="3498980"/>
            <a:ext cx="9144000" cy="2362200"/>
          </a:xfrm>
        </p:spPr>
        <p:txBody>
          <a:bodyPr/>
          <a:lstStyle/>
          <a:p>
            <a:pPr marL="381000" indent="-381000"/>
            <a:r>
              <a:rPr lang="en-US" altLang="en-US" dirty="0"/>
              <a:t>All 3 variables of B have binary states: {T,F}</a:t>
            </a:r>
          </a:p>
          <a:p>
            <a:pPr marL="381000" indent="-381000"/>
            <a:r>
              <a:rPr lang="en-US" altLang="en-US" dirty="0"/>
              <a:t>P(D) is a short notation for P(D=T) and P(S2|~D) is a short notation for P(S2=T|D=F).</a:t>
            </a:r>
          </a:p>
          <a:p>
            <a:pPr marL="381000" indent="-381000"/>
            <a:r>
              <a:rPr lang="en-US" altLang="en-US" dirty="0"/>
              <a:t>B’s probability tables contain: P(D)=0.1, P(S1|D)=0.95, P(S2|D)=0.8, P(S1|~D)=0.2, P(S2|~D)=0.2</a:t>
            </a:r>
          </a:p>
          <a:p>
            <a:pPr marL="381000" indent="-381000">
              <a:buFont typeface="Monotype Sorts" pitchFamily="2" charset="2"/>
              <a:buNone/>
            </a:pPr>
            <a:r>
              <a:rPr lang="en-US" altLang="en-US" sz="2400" b="1" dirty="0">
                <a:solidFill>
                  <a:srgbClr val="FF0000"/>
                </a:solidFill>
              </a:rPr>
              <a:t>Task</a:t>
            </a:r>
            <a:r>
              <a:rPr lang="en-US" altLang="en-US" sz="2400" b="1" dirty="0"/>
              <a:t>: Compute P(D|S1,S2)</a:t>
            </a:r>
          </a:p>
          <a:p>
            <a:pPr marL="381000" indent="-381000">
              <a:buFont typeface="Monotype Sorts" pitchFamily="2" charset="2"/>
              <a:buNone/>
            </a:pPr>
            <a:endParaRPr lang="en-US" altLang="en-US" sz="2400" b="1" dirty="0"/>
          </a:p>
        </p:txBody>
      </p:sp>
      <p:sp>
        <p:nvSpPr>
          <p:cNvPr id="12292" name="Oval 4"/>
          <p:cNvSpPr>
            <a:spLocks noChangeArrowheads="1"/>
          </p:cNvSpPr>
          <p:nvPr/>
        </p:nvSpPr>
        <p:spPr bwMode="auto">
          <a:xfrm>
            <a:off x="2438400" y="16764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S1</a:t>
            </a:r>
          </a:p>
        </p:txBody>
      </p:sp>
      <p:sp>
        <p:nvSpPr>
          <p:cNvPr id="12293" name="Oval 5"/>
          <p:cNvSpPr>
            <a:spLocks noChangeArrowheads="1"/>
          </p:cNvSpPr>
          <p:nvPr/>
        </p:nvSpPr>
        <p:spPr bwMode="auto">
          <a:xfrm>
            <a:off x="2514600" y="26670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S2</a:t>
            </a:r>
          </a:p>
        </p:txBody>
      </p:sp>
      <p:sp>
        <p:nvSpPr>
          <p:cNvPr id="12294" name="Oval 6"/>
          <p:cNvSpPr>
            <a:spLocks noChangeArrowheads="1"/>
          </p:cNvSpPr>
          <p:nvPr/>
        </p:nvSpPr>
        <p:spPr bwMode="auto">
          <a:xfrm>
            <a:off x="4495800" y="21336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D</a:t>
            </a:r>
          </a:p>
        </p:txBody>
      </p:sp>
      <p:sp>
        <p:nvSpPr>
          <p:cNvPr id="12295" name="Line 7"/>
          <p:cNvSpPr>
            <a:spLocks noChangeShapeType="1"/>
          </p:cNvSpPr>
          <p:nvPr/>
        </p:nvSpPr>
        <p:spPr bwMode="auto">
          <a:xfrm flipH="1" flipV="1">
            <a:off x="3352800" y="2057400"/>
            <a:ext cx="11430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6" name="Line 8"/>
          <p:cNvSpPr>
            <a:spLocks noChangeShapeType="1"/>
          </p:cNvSpPr>
          <p:nvPr/>
        </p:nvSpPr>
        <p:spPr bwMode="auto">
          <a:xfrm flipH="1">
            <a:off x="3352800" y="2514600"/>
            <a:ext cx="11430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Text Box 9"/>
          <p:cNvSpPr txBox="1">
            <a:spLocks noChangeArrowheads="1"/>
          </p:cNvSpPr>
          <p:nvPr/>
        </p:nvSpPr>
        <p:spPr bwMode="auto">
          <a:xfrm>
            <a:off x="1524000" y="2209800"/>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4400" dirty="0">
                <a:solidFill>
                  <a:schemeClr val="accent2"/>
                </a:solidFill>
              </a:rPr>
              <a:t>B</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Computing P(D|S1,S2)</a:t>
            </a:r>
          </a:p>
        </p:txBody>
      </p:sp>
      <p:sp>
        <p:nvSpPr>
          <p:cNvPr id="13315" name="Rectangle 3"/>
          <p:cNvSpPr>
            <a:spLocks noGrp="1" noChangeArrowheads="1"/>
          </p:cNvSpPr>
          <p:nvPr>
            <p:ph type="body" idx="1"/>
          </p:nvPr>
        </p:nvSpPr>
        <p:spPr>
          <a:xfrm>
            <a:off x="228600" y="1676400"/>
            <a:ext cx="8610600" cy="4419600"/>
          </a:xfrm>
        </p:spPr>
        <p:txBody>
          <a:bodyPr/>
          <a:lstStyle/>
          <a:p>
            <a:pPr marL="381000" indent="-381000">
              <a:buFont typeface="Monotype Sorts" pitchFamily="2" charset="2"/>
              <a:buAutoNum type="arabicParenBoth"/>
            </a:pPr>
            <a:r>
              <a:rPr lang="en-US" altLang="en-US" sz="1900" dirty="0"/>
              <a:t>P(D|S1,S2)=P(D)*P(S1,S2|D))/P(S1,S2) using Bayes Theorem </a:t>
            </a:r>
          </a:p>
          <a:p>
            <a:pPr marL="381000" indent="-381000">
              <a:buFont typeface="Monotype Sorts" pitchFamily="2" charset="2"/>
              <a:buAutoNum type="arabicParenBoth"/>
            </a:pPr>
            <a:r>
              <a:rPr lang="en-US" altLang="en-US" sz="1900" dirty="0">
                <a:solidFill>
                  <a:srgbClr val="C00000"/>
                </a:solidFill>
              </a:rPr>
              <a:t>P(D|S1,S2)</a:t>
            </a:r>
            <a:r>
              <a:rPr lang="en-US" altLang="en-US" sz="1900" dirty="0"/>
              <a:t>=P(D)*P(S1|D)*P(S2|D)/</a:t>
            </a:r>
            <a:r>
              <a:rPr lang="en-US" altLang="en-US" sz="1900" dirty="0">
                <a:solidFill>
                  <a:srgbClr val="C00000"/>
                </a:solidFill>
              </a:rPr>
              <a:t>P(S1,S2) </a:t>
            </a:r>
            <a:r>
              <a:rPr lang="en-US" altLang="en-US" sz="1900" dirty="0">
                <a:latin typeface="Verdana" pitchFamily="34" charset="0"/>
              </a:rPr>
              <a:t>because S1|D </a:t>
            </a:r>
            <a:r>
              <a:rPr lang="en-US" altLang="en-US" sz="1900" dirty="0" err="1">
                <a:latin typeface="Verdana" pitchFamily="34" charset="0"/>
              </a:rPr>
              <a:t>indep</a:t>
            </a:r>
            <a:r>
              <a:rPr lang="en-US" altLang="en-US" sz="1900" dirty="0">
                <a:latin typeface="Verdana" pitchFamily="34" charset="0"/>
              </a:rPr>
              <a:t> S2|D</a:t>
            </a:r>
          </a:p>
          <a:p>
            <a:pPr marL="381000" indent="-381000">
              <a:buFont typeface="Monotype Sorts" pitchFamily="2" charset="2"/>
              <a:buAutoNum type="arabicParenBoth"/>
            </a:pPr>
            <a:r>
              <a:rPr lang="en-US" altLang="en-US" sz="1900" dirty="0"/>
              <a:t>P(~D|S1,S2)=P(~D)*P(S1|~D)*P(S2|~D)/P(S1,S2) </a:t>
            </a:r>
            <a:r>
              <a:rPr lang="en-US" altLang="en-US" sz="1900" dirty="0">
                <a:latin typeface="Verdana" pitchFamily="34" charset="0"/>
              </a:rPr>
              <a:t>S1|D </a:t>
            </a:r>
            <a:r>
              <a:rPr lang="en-US" altLang="en-US" sz="1900" dirty="0" err="1">
                <a:latin typeface="Verdana" pitchFamily="34" charset="0"/>
              </a:rPr>
              <a:t>indep</a:t>
            </a:r>
            <a:r>
              <a:rPr lang="en-US" altLang="en-US" sz="1900" dirty="0">
                <a:latin typeface="Verdana" pitchFamily="34" charset="0"/>
              </a:rPr>
              <a:t> S2|D</a:t>
            </a:r>
          </a:p>
          <a:p>
            <a:pPr marL="381000" indent="-381000">
              <a:buFont typeface="Monotype Sorts" pitchFamily="2" charset="2"/>
              <a:buAutoNum type="arabicParenBoth"/>
            </a:pPr>
            <a:r>
              <a:rPr lang="en-US" altLang="en-US" sz="1900" dirty="0"/>
              <a:t>(2+3) 1=(P(D)*P(S1|D)*P(S2|D) + P(~D)*P(S1|~D)*P(S2|~D))/P(S1,S2)</a:t>
            </a:r>
          </a:p>
          <a:p>
            <a:pPr marL="381000" indent="-381000">
              <a:buFont typeface="Monotype Sorts" pitchFamily="2" charset="2"/>
              <a:buAutoNum type="arabicParenBoth"/>
            </a:pPr>
            <a:r>
              <a:rPr lang="en-US" altLang="en-US" sz="1900" dirty="0"/>
              <a:t>P(S1,S2)= P(D)*P(S1|D)*P(S2|D) + P(~D)*P(S1|~D)*P(S2|~D)</a:t>
            </a:r>
            <a:endParaRPr lang="en-US" altLang="en-US" sz="1900" dirty="0">
              <a:latin typeface="Symbol" pitchFamily="18" charset="2"/>
            </a:endParaRPr>
          </a:p>
          <a:p>
            <a:pPr marL="381000" indent="-381000">
              <a:buFont typeface="Monotype Sorts" pitchFamily="2" charset="2"/>
              <a:buAutoNum type="arabicParenBoth"/>
            </a:pPr>
            <a:r>
              <a:rPr lang="en-US" altLang="en-US" sz="1900" dirty="0"/>
              <a:t>P(D|S1,S2)= </a:t>
            </a:r>
            <a:r>
              <a:rPr lang="en-US" altLang="en-US" sz="1900" dirty="0">
                <a:latin typeface="Symbol" pitchFamily="18" charset="2"/>
              </a:rPr>
              <a:t>a / a + b </a:t>
            </a:r>
            <a:r>
              <a:rPr lang="en-US" altLang="en-US" sz="1900" dirty="0"/>
              <a:t>with</a:t>
            </a:r>
          </a:p>
          <a:p>
            <a:pPr marL="381000" indent="-381000">
              <a:buFont typeface="Monotype Sorts" pitchFamily="2" charset="2"/>
              <a:buAutoNum type="arabicParenBoth"/>
            </a:pPr>
            <a:r>
              <a:rPr lang="en-US" altLang="en-US" sz="1900" dirty="0">
                <a:latin typeface="Symbol" pitchFamily="18" charset="2"/>
              </a:rPr>
              <a:t>a</a:t>
            </a:r>
            <a:r>
              <a:rPr lang="en-US" altLang="en-US" sz="1900" dirty="0"/>
              <a:t>=P(D)*P(S1|D)*P(S2|D) and </a:t>
            </a:r>
            <a:r>
              <a:rPr lang="en-US" altLang="en-US" sz="1900" dirty="0">
                <a:latin typeface="Symbol" pitchFamily="18" charset="2"/>
              </a:rPr>
              <a:t>b</a:t>
            </a:r>
            <a:r>
              <a:rPr lang="en-US" altLang="en-US" sz="1900" dirty="0"/>
              <a:t> =P(~D)*P(S1|~D)*P(S2|~D)</a:t>
            </a:r>
          </a:p>
          <a:p>
            <a:pPr marL="381000" indent="-381000">
              <a:buFont typeface="Monotype Sorts" pitchFamily="2" charset="2"/>
              <a:buAutoNum type="arabicParenBoth"/>
            </a:pPr>
            <a:r>
              <a:rPr lang="en-US" altLang="en-US" sz="1900" dirty="0"/>
              <a:t>For the example </a:t>
            </a:r>
            <a:r>
              <a:rPr lang="en-US" altLang="en-US" sz="1900" dirty="0">
                <a:latin typeface="Symbol" pitchFamily="18" charset="2"/>
              </a:rPr>
              <a:t>a</a:t>
            </a:r>
            <a:r>
              <a:rPr lang="en-US" altLang="en-US" sz="1900" dirty="0"/>
              <a:t>=0.1*0.95*0.8=0.076 and </a:t>
            </a:r>
            <a:r>
              <a:rPr lang="en-US" altLang="en-US" sz="1900" dirty="0">
                <a:latin typeface="Symbol" pitchFamily="18" charset="2"/>
              </a:rPr>
              <a:t>b</a:t>
            </a:r>
            <a:r>
              <a:rPr lang="en-US" altLang="en-US" sz="1900" dirty="0"/>
              <a:t> =0.9*0.2*0.2=0.036</a:t>
            </a:r>
          </a:p>
          <a:p>
            <a:pPr marL="381000" indent="-381000">
              <a:buFont typeface="Monotype Sorts" pitchFamily="2" charset="2"/>
              <a:buAutoNum type="arabicParenBoth"/>
            </a:pPr>
            <a:r>
              <a:rPr lang="en-US" altLang="en-US" sz="1900" dirty="0"/>
              <a:t>P(D|S1,S2)=0.076/0.112=0.678</a:t>
            </a:r>
          </a:p>
          <a:p>
            <a:pPr marL="381000" indent="-381000">
              <a:buFont typeface="Monotype Sorts" pitchFamily="2" charset="2"/>
              <a:buNone/>
            </a:pPr>
            <a:endParaRPr lang="en-US" altLang="en-US" dirty="0"/>
          </a:p>
        </p:txBody>
      </p:sp>
      <p:sp>
        <p:nvSpPr>
          <p:cNvPr id="13316" name="Oval 4"/>
          <p:cNvSpPr>
            <a:spLocks noChangeArrowheads="1"/>
          </p:cNvSpPr>
          <p:nvPr/>
        </p:nvSpPr>
        <p:spPr bwMode="auto">
          <a:xfrm>
            <a:off x="1219200" y="48768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S1</a:t>
            </a:r>
          </a:p>
        </p:txBody>
      </p:sp>
      <p:sp>
        <p:nvSpPr>
          <p:cNvPr id="13317" name="Oval 5"/>
          <p:cNvSpPr>
            <a:spLocks noChangeArrowheads="1"/>
          </p:cNvSpPr>
          <p:nvPr/>
        </p:nvSpPr>
        <p:spPr bwMode="auto">
          <a:xfrm>
            <a:off x="1295400" y="58674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S2</a:t>
            </a:r>
          </a:p>
        </p:txBody>
      </p:sp>
      <p:sp>
        <p:nvSpPr>
          <p:cNvPr id="13318" name="Oval 6"/>
          <p:cNvSpPr>
            <a:spLocks noChangeArrowheads="1"/>
          </p:cNvSpPr>
          <p:nvPr/>
        </p:nvSpPr>
        <p:spPr bwMode="auto">
          <a:xfrm>
            <a:off x="3276600" y="5334000"/>
            <a:ext cx="914400" cy="6858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altLang="en-US"/>
              <a:t>D</a:t>
            </a:r>
          </a:p>
        </p:txBody>
      </p:sp>
      <p:sp>
        <p:nvSpPr>
          <p:cNvPr id="13319" name="Line 11"/>
          <p:cNvSpPr>
            <a:spLocks noChangeShapeType="1"/>
          </p:cNvSpPr>
          <p:nvPr/>
        </p:nvSpPr>
        <p:spPr bwMode="auto">
          <a:xfrm flipH="1" flipV="1">
            <a:off x="2133600" y="5257800"/>
            <a:ext cx="11430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12"/>
          <p:cNvSpPr>
            <a:spLocks noChangeShapeType="1"/>
          </p:cNvSpPr>
          <p:nvPr/>
        </p:nvSpPr>
        <p:spPr bwMode="auto">
          <a:xfrm flipH="1">
            <a:off x="2133600" y="5715000"/>
            <a:ext cx="11430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4419600" y="4934528"/>
            <a:ext cx="4572000" cy="1323439"/>
          </a:xfrm>
          <a:prstGeom prst="rect">
            <a:avLst/>
          </a:prstGeom>
        </p:spPr>
        <p:txBody>
          <a:bodyPr>
            <a:spAutoFit/>
          </a:bodyPr>
          <a:lstStyle/>
          <a:p>
            <a:pPr marL="381000" indent="-381000"/>
            <a:r>
              <a:rPr lang="en-US" altLang="en-US" dirty="0"/>
              <a:t>B’s probability tables contain: P(D)=0.1, P(S1|D)=0.95, P(S2|D)=0.8, P(S1|~D)=0.2, P(S2|~D)=0.2</a:t>
            </a:r>
          </a:p>
        </p:txBody>
      </p:sp>
      <p:sp>
        <p:nvSpPr>
          <p:cNvPr id="10" name="Text Box 9"/>
          <p:cNvSpPr txBox="1">
            <a:spLocks noChangeArrowheads="1"/>
          </p:cNvSpPr>
          <p:nvPr/>
        </p:nvSpPr>
        <p:spPr bwMode="auto">
          <a:xfrm>
            <a:off x="457200" y="5257800"/>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4400" dirty="0">
                <a:solidFill>
                  <a:schemeClr val="accent2"/>
                </a:solidFill>
              </a:rPr>
              <a:t>B</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altLang="en-US"/>
              <a:t>How do Belief Network Tools Perform These Computations?</a:t>
            </a:r>
          </a:p>
        </p:txBody>
      </p:sp>
      <p:sp>
        <p:nvSpPr>
          <p:cNvPr id="14339" name="Rectangle 1027"/>
          <p:cNvSpPr>
            <a:spLocks noGrp="1" noChangeArrowheads="1"/>
          </p:cNvSpPr>
          <p:nvPr>
            <p:ph type="body" idx="1"/>
          </p:nvPr>
        </p:nvSpPr>
        <p:spPr>
          <a:xfrm>
            <a:off x="381000" y="1752600"/>
            <a:ext cx="8382000" cy="4343400"/>
          </a:xfrm>
        </p:spPr>
        <p:txBody>
          <a:bodyPr/>
          <a:lstStyle/>
          <a:p>
            <a:r>
              <a:rPr lang="en-US" altLang="en-US" dirty="0"/>
              <a:t>Basic Problem: How to compute P(</a:t>
            </a:r>
            <a:r>
              <a:rPr lang="en-US" altLang="en-US" dirty="0" err="1"/>
              <a:t>Variable|Evidence</a:t>
            </a:r>
            <a:r>
              <a:rPr lang="en-US" altLang="en-US" dirty="0"/>
              <a:t>) efficiently?</a:t>
            </a:r>
          </a:p>
          <a:p>
            <a:pPr lvl="1"/>
            <a:r>
              <a:rPr lang="en-US" altLang="en-US" dirty="0"/>
              <a:t>The asked probability has to be transformed (using definitions and rules of probability, d-separation,…) into an equivalent expression that only involves known probabilities (this transformation can take many </a:t>
            </a:r>
            <a:r>
              <a:rPr lang="en-US" altLang="en-US" dirty="0" err="1"/>
              <a:t>many</a:t>
            </a:r>
            <a:r>
              <a:rPr lang="en-US" altLang="en-US" dirty="0"/>
              <a:t> steps especially if the belief network contains many variables and “long paths” between the variables).</a:t>
            </a:r>
          </a:p>
          <a:p>
            <a:pPr lvl="1"/>
            <a:r>
              <a:rPr lang="en-US" altLang="en-US" dirty="0"/>
              <a:t>For a given expression a large number of transformation can be used (e.g. P(A,B,C)=…)</a:t>
            </a:r>
          </a:p>
          <a:p>
            <a:pPr lvl="1"/>
            <a:r>
              <a:rPr lang="en-US" altLang="en-US" dirty="0"/>
              <a:t>In general, the problem has been shown to be NP-hard</a:t>
            </a:r>
          </a:p>
          <a:p>
            <a:r>
              <a:rPr lang="en-US" altLang="en-US" dirty="0"/>
              <a:t>Popular algorithms to solve this problem include: Junction Trees (</a:t>
            </a:r>
            <a:r>
              <a:rPr lang="en-US" altLang="en-US" dirty="0" err="1">
                <a:solidFill>
                  <a:schemeClr val="accent1"/>
                </a:solidFill>
              </a:rPr>
              <a:t>Netica</a:t>
            </a:r>
            <a:r>
              <a:rPr lang="en-US" altLang="en-US" dirty="0"/>
              <a:t>), Loop </a:t>
            </a:r>
            <a:r>
              <a:rPr lang="en-US" altLang="en-US" dirty="0" err="1"/>
              <a:t>Cutset</a:t>
            </a:r>
            <a:r>
              <a:rPr lang="en-US" altLang="en-US" dirty="0"/>
              <a:t>, </a:t>
            </a:r>
            <a:r>
              <a:rPr lang="en-US" altLang="en-US" dirty="0" err="1"/>
              <a:t>Cutset</a:t>
            </a:r>
            <a:r>
              <a:rPr lang="en-US" altLang="en-US" dirty="0"/>
              <a:t> Conditioning, Stochastic Simulation, Clustering (</a:t>
            </a:r>
            <a:r>
              <a:rPr lang="en-US" altLang="en-US" dirty="0" err="1">
                <a:solidFill>
                  <a:schemeClr val="accent1"/>
                </a:solidFill>
              </a:rPr>
              <a:t>Hugin</a:t>
            </a:r>
            <a:r>
              <a:rPr lang="en-US" altLang="en-US" dirty="0"/>
              <a:t>),…</a:t>
            </a:r>
          </a:p>
          <a:p>
            <a:r>
              <a:rPr lang="en-US" altLang="en-US" dirty="0">
                <a:hlinkClick r:id="rId2"/>
              </a:rPr>
              <a:t>https://www.codeweavers.com/compatibility/crossover/netica</a:t>
            </a:r>
            <a:endParaRPr lang="en-US" altLang="en-US" dirty="0"/>
          </a:p>
          <a:p>
            <a:r>
              <a:rPr lang="en-US" altLang="en-US" dirty="0">
                <a:hlinkClick r:id="rId3"/>
              </a:rPr>
              <a:t>http://www.norsys.com/download.html</a:t>
            </a:r>
            <a:endParaRPr lang="en-US" altLang="en-US" dirty="0"/>
          </a:p>
          <a:p>
            <a:endParaRPr lang="en-US" altLang="en-US" dirty="0"/>
          </a:p>
          <a:p>
            <a:endParaRPr lang="en-US" altLang="en-US" dirty="0"/>
          </a:p>
          <a:p>
            <a:pPr lvl="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a:xfrm>
            <a:off x="381000" y="609600"/>
            <a:ext cx="8077200" cy="762000"/>
          </a:xfrm>
        </p:spPr>
        <p:txBody>
          <a:bodyPr/>
          <a:lstStyle/>
          <a:p>
            <a:r>
              <a:rPr lang="en-US" altLang="en-US"/>
              <a:t>Other Capabilities of Belief Network Tools</a:t>
            </a:r>
          </a:p>
        </p:txBody>
      </p:sp>
      <p:sp>
        <p:nvSpPr>
          <p:cNvPr id="15363" name="Rectangle 2051"/>
          <p:cNvSpPr>
            <a:spLocks noGrp="1" noChangeArrowheads="1"/>
          </p:cNvSpPr>
          <p:nvPr>
            <p:ph type="body" idx="1"/>
          </p:nvPr>
        </p:nvSpPr>
        <p:spPr>
          <a:xfrm>
            <a:off x="304800" y="1676400"/>
            <a:ext cx="8534400" cy="4419600"/>
          </a:xfrm>
        </p:spPr>
        <p:txBody>
          <a:bodyPr/>
          <a:lstStyle/>
          <a:p>
            <a:r>
              <a:rPr lang="en-US" altLang="en-US" sz="2800" dirty="0"/>
              <a:t>Learning belief networks from empirical data</a:t>
            </a:r>
          </a:p>
          <a:p>
            <a:r>
              <a:rPr lang="en-US" altLang="en-US" sz="2800" dirty="0"/>
              <a:t>Support for continuous variables</a:t>
            </a:r>
          </a:p>
          <a:p>
            <a:r>
              <a:rPr lang="en-US" altLang="en-US" sz="2800" dirty="0"/>
              <a:t>Support to map continuous variables into nominal variables</a:t>
            </a:r>
          </a:p>
          <a:p>
            <a:r>
              <a:rPr lang="en-US" altLang="en-US" sz="2800" dirty="0"/>
              <a:t>Support for popular density functions</a:t>
            </a:r>
          </a:p>
          <a:p>
            <a:r>
              <a:rPr lang="en-US" altLang="en-US" sz="2800" dirty="0"/>
              <a:t>Support for utility computations and decision support </a:t>
            </a:r>
            <a:r>
              <a:rPr lang="en-US" altLang="en-US" sz="1000" dirty="0">
                <a:hlinkClick r:id="rId2"/>
              </a:rPr>
              <a:t>https://www.bing.com/videos/search?q=Netica+Belief+Network+Video&amp;&amp;view=detail&amp;mid=D0AA17CC113DDD3AB796D0AA17CC113DDD3AB796&amp;rvsmid=211EC384EDBA2A0A61A8211EC384EDBA2A0A61A8&amp;FORM=VDQVAP</a:t>
            </a:r>
            <a:r>
              <a:rPr lang="en-US" altLang="en-US" sz="1000" dirty="0"/>
              <a:t> </a:t>
            </a:r>
            <a:r>
              <a:rPr lang="en-US" altLang="en-US" sz="1000" dirty="0">
                <a:hlinkClick r:id="rId3"/>
              </a:rPr>
              <a:t>https://www.youtube.com/watch?v=_TYVhyMy85w</a:t>
            </a:r>
            <a:endParaRPr lang="en-US" altLang="en-US" sz="2800" dirty="0"/>
          </a:p>
          <a:p>
            <a:r>
              <a:rPr lang="en-US" altLang="en-US" sz="2800" dirty="0"/>
              <a:t>… (many other things)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Fred/John Complains Problem </a:t>
            </a:r>
            <a:br>
              <a:rPr lang="en-US" altLang="en-US" dirty="0"/>
            </a:br>
            <a:endParaRPr lang="en-US" altLang="en-US" dirty="0"/>
          </a:p>
        </p:txBody>
      </p:sp>
      <p:sp>
        <p:nvSpPr>
          <p:cNvPr id="11267" name="Rectangle 3"/>
          <p:cNvSpPr>
            <a:spLocks noGrp="1" noChangeArrowheads="1"/>
          </p:cNvSpPr>
          <p:nvPr>
            <p:ph type="body" idx="1"/>
          </p:nvPr>
        </p:nvSpPr>
        <p:spPr>
          <a:xfrm>
            <a:off x="0" y="1676400"/>
            <a:ext cx="9144000" cy="4191000"/>
          </a:xfrm>
        </p:spPr>
        <p:txBody>
          <a:bodyPr/>
          <a:lstStyle/>
          <a:p>
            <a:pPr marL="381000" indent="-381000">
              <a:lnSpc>
                <a:spcPct val="90000"/>
              </a:lnSpc>
              <a:buFont typeface="Monotype Sorts" pitchFamily="2" charset="2"/>
              <a:buAutoNum type="arabicParenBoth"/>
            </a:pPr>
            <a:r>
              <a:rPr lang="en-US" altLang="en-US" dirty="0"/>
              <a:t>P(FC)=P(FC|GF=A)*P(GF=A) + P(FC|GF=B)*P(GF=B) + P(FC|GF=C)*P(GF=C) = 0*0.2 + 0.5x0.6 + 1x0.2 = 0.5</a:t>
            </a:r>
          </a:p>
          <a:p>
            <a:pPr marL="381000" indent="-381000">
              <a:lnSpc>
                <a:spcPct val="90000"/>
              </a:lnSpc>
              <a:buFont typeface="Monotype Sorts" pitchFamily="2" charset="2"/>
              <a:buAutoNum type="arabicParenBoth"/>
            </a:pPr>
            <a:r>
              <a:rPr lang="en-US" altLang="en-US" dirty="0"/>
              <a:t>P(JC)= … </a:t>
            </a:r>
            <a:r>
              <a:rPr lang="en-US" altLang="en-US" b="1" dirty="0">
                <a:solidFill>
                  <a:schemeClr val="accent1"/>
                </a:solidFill>
              </a:rPr>
              <a:t>(problem description)</a:t>
            </a:r>
            <a:r>
              <a:rPr lang="en-US" altLang="en-US" dirty="0"/>
              <a:t> = P(FC,GJ=B) + P(FC,GJ=C) = </a:t>
            </a:r>
            <a:r>
              <a:rPr lang="en-US" altLang="en-US" b="1" dirty="0">
                <a:solidFill>
                  <a:schemeClr val="accent1"/>
                </a:solidFill>
              </a:rPr>
              <a:t>(d-separation of FC and GJ)</a:t>
            </a:r>
            <a:r>
              <a:rPr lang="en-US" altLang="en-US" dirty="0"/>
              <a:t> = P(FC)*0.8 + P(FC)*0.1=P(FC)*0.9=0.45</a:t>
            </a:r>
          </a:p>
          <a:p>
            <a:pPr marL="381000" indent="-381000">
              <a:lnSpc>
                <a:spcPct val="90000"/>
              </a:lnSpc>
              <a:buFont typeface="Monotype Sorts" pitchFamily="2" charset="2"/>
              <a:buAutoNum type="arabicParenBoth"/>
            </a:pPr>
            <a:r>
              <a:rPr lang="en-US" altLang="en-US" dirty="0"/>
              <a:t>P(JC|FC)= P(JC,GJ=A|FC) + P(JC,GJ=B|FC) + P(JC,GJ=A|FC) = P(GJ=A|FC)*P(JC|GJ=A,FC) + … + … = </a:t>
            </a:r>
            <a:r>
              <a:rPr lang="en-US" altLang="en-US" b="1" dirty="0">
                <a:solidFill>
                  <a:schemeClr val="accent1"/>
                </a:solidFill>
              </a:rPr>
              <a:t>(GJ and FC are d-separated)</a:t>
            </a:r>
            <a:r>
              <a:rPr lang="en-US" altLang="en-US" dirty="0"/>
              <a:t> = P(GJ=A)*P(JC|GJ=A,FC) + P(GJ=B)*P(JC|GJ=B,FC) + P(GJ=A)* P(JC|GJ=A,FC) = 0.1*0 + 0.8x1 + 0.1x1 = 0.9</a:t>
            </a:r>
          </a:p>
          <a:p>
            <a:pPr marL="381000" indent="-381000">
              <a:lnSpc>
                <a:spcPct val="90000"/>
              </a:lnSpc>
              <a:buFont typeface="Monotype Sorts" pitchFamily="2" charset="2"/>
              <a:buAutoNum type="arabicParenBoth"/>
            </a:pPr>
            <a:r>
              <a:rPr lang="en-US" altLang="en-US" dirty="0"/>
              <a:t>P(JC|GF=C)= P(JC,FC|GF=C) + P(JC,~FC|GF=C) = P(FC|GF=C)*P(JC|FC,GF=C) + P(~FC|GF=C)*P(JC|~FC,GF=C) = </a:t>
            </a:r>
            <a:r>
              <a:rPr lang="en-US" altLang="en-US" b="1" dirty="0">
                <a:solidFill>
                  <a:schemeClr val="accent1"/>
                </a:solidFill>
              </a:rPr>
              <a:t>(given FC: JC and GF are d-separated)</a:t>
            </a:r>
            <a:r>
              <a:rPr lang="en-US" altLang="en-US" dirty="0"/>
              <a:t> = P(FC|GF=C)*P(JC|FC) + P(~FC)GF=C)*P(JC|~FC) = 1*(JC|FC) + 0= 0.9</a:t>
            </a:r>
            <a:endParaRPr lang="en-US" altLang="en-US" b="1" dirty="0">
              <a:solidFill>
                <a:schemeClr val="tx2"/>
              </a:solidFill>
            </a:endParaRPr>
          </a:p>
          <a:p>
            <a:pPr marL="381000" indent="-381000">
              <a:lnSpc>
                <a:spcPct val="90000"/>
              </a:lnSpc>
              <a:buFont typeface="Monotype Sorts" pitchFamily="2" charset="2"/>
              <a:buAutoNum type="arabicParenBoth"/>
            </a:pPr>
            <a:r>
              <a:rPr lang="en-US" altLang="en-US" b="1" dirty="0">
                <a:solidFill>
                  <a:srgbClr val="FF0000"/>
                </a:solidFill>
              </a:rPr>
              <a:t>P(GF=C|JC)</a:t>
            </a:r>
            <a:r>
              <a:rPr lang="en-US" altLang="en-US" dirty="0"/>
              <a:t>= </a:t>
            </a:r>
            <a:r>
              <a:rPr lang="en-US" altLang="en-US" b="1" dirty="0">
                <a:solidFill>
                  <a:schemeClr val="accent1"/>
                </a:solidFill>
              </a:rPr>
              <a:t>(Bayes’ Theorem)</a:t>
            </a:r>
            <a:r>
              <a:rPr lang="en-US" altLang="en-US" dirty="0"/>
              <a:t> = P(JC|GF=C)* P(GF=C) / P(JC) = 0.9*0.2/0.45=0.4</a:t>
            </a:r>
          </a:p>
          <a:p>
            <a:pPr marL="381000" indent="-381000">
              <a:lnSpc>
                <a:spcPct val="90000"/>
              </a:lnSpc>
              <a:buFont typeface="Monotype Sorts" pitchFamily="2" charset="2"/>
              <a:buNone/>
            </a:pPr>
            <a:endParaRPr lang="en-US" altLang="en-US" dirty="0">
              <a:solidFill>
                <a:schemeClr val="tx2"/>
              </a:solidFill>
            </a:endParaRPr>
          </a:p>
        </p:txBody>
      </p:sp>
      <p:sp>
        <p:nvSpPr>
          <p:cNvPr id="11268" name="Rectangle 4"/>
          <p:cNvSpPr>
            <a:spLocks noChangeArrowheads="1"/>
          </p:cNvSpPr>
          <p:nvPr/>
        </p:nvSpPr>
        <p:spPr bwMode="auto">
          <a:xfrm>
            <a:off x="457200" y="5867400"/>
            <a:ext cx="7696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nSpc>
                <a:spcPct val="90000"/>
              </a:lnSpc>
              <a:spcBef>
                <a:spcPct val="20000"/>
              </a:spcBef>
              <a:buClr>
                <a:schemeClr val="accent1"/>
              </a:buClr>
              <a:buSzPct val="75000"/>
              <a:buFont typeface="Monotype Sorts" pitchFamily="2" charset="2"/>
              <a:buNone/>
            </a:pPr>
            <a:r>
              <a:rPr lang="en-US" altLang="en-US" sz="1700" b="1">
                <a:solidFill>
                  <a:schemeClr val="tx2"/>
                </a:solidFill>
              </a:rPr>
              <a:t>Remark: In the example P(GF=B) and P(GF=B|JC) are both 0.6, but</a:t>
            </a:r>
          </a:p>
          <a:p>
            <a:pPr>
              <a:lnSpc>
                <a:spcPct val="90000"/>
              </a:lnSpc>
              <a:spcBef>
                <a:spcPct val="20000"/>
              </a:spcBef>
              <a:buClr>
                <a:schemeClr val="accent1"/>
              </a:buClr>
              <a:buSzPct val="75000"/>
              <a:buFont typeface="Monotype Sorts" pitchFamily="2" charset="2"/>
              <a:buNone/>
            </a:pPr>
            <a:r>
              <a:rPr lang="en-US" altLang="en-US" sz="1700" b="1">
                <a:solidFill>
                  <a:schemeClr val="tx2"/>
                </a:solidFill>
              </a:rPr>
              <a:t> P(GF=C) is 0.2 whereas P(GF=C|JC)=0.4</a:t>
            </a:r>
          </a:p>
        </p:txBody>
      </p:sp>
      <p:sp>
        <p:nvSpPr>
          <p:cNvPr id="11269" name="Text Box 5"/>
          <p:cNvSpPr txBox="1">
            <a:spLocks noChangeArrowheads="1"/>
          </p:cNvSpPr>
          <p:nvPr/>
        </p:nvSpPr>
        <p:spPr bwMode="auto">
          <a:xfrm>
            <a:off x="5181600" y="54102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(4)</a:t>
            </a:r>
          </a:p>
        </p:txBody>
      </p:sp>
      <p:sp>
        <p:nvSpPr>
          <p:cNvPr id="11270" name="Rectangle 6"/>
          <p:cNvSpPr>
            <a:spLocks noChangeArrowheads="1"/>
          </p:cNvSpPr>
          <p:nvPr/>
        </p:nvSpPr>
        <p:spPr bwMode="auto">
          <a:xfrm>
            <a:off x="7467600" y="54102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(2)</a:t>
            </a:r>
          </a:p>
        </p:txBody>
      </p:sp>
      <p:sp>
        <p:nvSpPr>
          <p:cNvPr id="11271" name="Rectangle 7"/>
          <p:cNvSpPr>
            <a:spLocks noChangeArrowheads="1"/>
          </p:cNvSpPr>
          <p:nvPr/>
        </p:nvSpPr>
        <p:spPr bwMode="auto">
          <a:xfrm>
            <a:off x="6400800" y="48006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(3)</a:t>
            </a:r>
          </a:p>
        </p:txBody>
      </p:sp>
      <p:sp>
        <p:nvSpPr>
          <p:cNvPr id="11272" name="Text Box 10"/>
          <p:cNvSpPr txBox="1">
            <a:spLocks noChangeArrowheads="1"/>
          </p:cNvSpPr>
          <p:nvPr/>
        </p:nvSpPr>
        <p:spPr bwMode="auto">
          <a:xfrm>
            <a:off x="7543800" y="182880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b="1">
                <a:solidFill>
                  <a:srgbClr val="3333FF"/>
                </a:solidFill>
              </a:rPr>
              <a:t>(1)</a:t>
            </a:r>
          </a:p>
        </p:txBody>
      </p:sp>
      <p:sp>
        <p:nvSpPr>
          <p:cNvPr id="11273" name="Line 11"/>
          <p:cNvSpPr>
            <a:spLocks noChangeShapeType="1"/>
          </p:cNvSpPr>
          <p:nvPr/>
        </p:nvSpPr>
        <p:spPr bwMode="auto">
          <a:xfrm flipV="1">
            <a:off x="6934200" y="2057400"/>
            <a:ext cx="762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3694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1C9A-D255-475E-8645-5DBE9C26CD8B}"/>
              </a:ext>
            </a:extLst>
          </p:cNvPr>
          <p:cNvSpPr>
            <a:spLocks noGrp="1"/>
          </p:cNvSpPr>
          <p:nvPr>
            <p:ph type="title"/>
          </p:nvPr>
        </p:nvSpPr>
        <p:spPr/>
        <p:txBody>
          <a:bodyPr/>
          <a:lstStyle/>
          <a:p>
            <a:r>
              <a:rPr lang="en-US" dirty="0"/>
              <a:t>Example BBN</a:t>
            </a:r>
          </a:p>
        </p:txBody>
      </p:sp>
      <p:pic>
        <p:nvPicPr>
          <p:cNvPr id="4" name="Picture 3" descr="A close up of a logo&#10;&#10;Description automatically generated">
            <a:extLst>
              <a:ext uri="{FF2B5EF4-FFF2-40B4-BE49-F238E27FC236}">
                <a16:creationId xmlns:a16="http://schemas.microsoft.com/office/drawing/2014/main" id="{8CAF7658-B96E-48C9-ABAC-9EB0DDF1D1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1752600"/>
            <a:ext cx="5773975" cy="3263900"/>
          </a:xfrm>
          <a:prstGeom prst="rect">
            <a:avLst/>
          </a:prstGeom>
        </p:spPr>
      </p:pic>
      <p:sp>
        <p:nvSpPr>
          <p:cNvPr id="5" name="TextBox 4">
            <a:extLst>
              <a:ext uri="{FF2B5EF4-FFF2-40B4-BE49-F238E27FC236}">
                <a16:creationId xmlns:a16="http://schemas.microsoft.com/office/drawing/2014/main" id="{A228AE93-FCB6-417C-A28D-C5AFC583E21D}"/>
              </a:ext>
            </a:extLst>
          </p:cNvPr>
          <p:cNvSpPr txBox="1"/>
          <p:nvPr/>
        </p:nvSpPr>
        <p:spPr>
          <a:xfrm>
            <a:off x="381000" y="5226517"/>
            <a:ext cx="8458200" cy="1015663"/>
          </a:xfrm>
          <a:prstGeom prst="rect">
            <a:avLst/>
          </a:prstGeom>
          <a:noFill/>
        </p:spPr>
        <p:txBody>
          <a:bodyPr wrap="square" rtlCol="0">
            <a:spAutoFit/>
          </a:bodyPr>
          <a:lstStyle/>
          <a:p>
            <a:r>
              <a:rPr lang="en-US" dirty="0"/>
              <a:t>A BBN is a model of the joint probability distribution P(G,S,R) involving 3 Boolean random variables G, S, R. It captures which of those variables are dependent/independent.  </a:t>
            </a:r>
          </a:p>
        </p:txBody>
      </p:sp>
      <p:sp>
        <p:nvSpPr>
          <p:cNvPr id="3" name="TextBox 2">
            <a:extLst>
              <a:ext uri="{FF2B5EF4-FFF2-40B4-BE49-F238E27FC236}">
                <a16:creationId xmlns:a16="http://schemas.microsoft.com/office/drawing/2014/main" id="{289B5B77-0719-482C-BBC7-B2C4374BCADE}"/>
              </a:ext>
            </a:extLst>
          </p:cNvPr>
          <p:cNvSpPr txBox="1"/>
          <p:nvPr/>
        </p:nvSpPr>
        <p:spPr>
          <a:xfrm>
            <a:off x="372979" y="3429000"/>
            <a:ext cx="2209800" cy="1015663"/>
          </a:xfrm>
          <a:prstGeom prst="rect">
            <a:avLst/>
          </a:prstGeom>
          <a:noFill/>
        </p:spPr>
        <p:txBody>
          <a:bodyPr wrap="square" rtlCol="0">
            <a:spAutoFit/>
          </a:bodyPr>
          <a:lstStyle/>
          <a:p>
            <a:r>
              <a:rPr lang="en-US" dirty="0"/>
              <a:t>e.g. P(S|R=F)=0.4</a:t>
            </a:r>
          </a:p>
          <a:p>
            <a:r>
              <a:rPr lang="en-US" dirty="0"/>
              <a:t>P(S|~R)=0.4</a:t>
            </a:r>
          </a:p>
        </p:txBody>
      </p:sp>
      <p:sp>
        <p:nvSpPr>
          <p:cNvPr id="6" name="TextBox 5">
            <a:extLst>
              <a:ext uri="{FF2B5EF4-FFF2-40B4-BE49-F238E27FC236}">
                <a16:creationId xmlns:a16="http://schemas.microsoft.com/office/drawing/2014/main" id="{99CF9862-0A24-4742-A761-0F2A708144E6}"/>
              </a:ext>
            </a:extLst>
          </p:cNvPr>
          <p:cNvSpPr txBox="1"/>
          <p:nvPr/>
        </p:nvSpPr>
        <p:spPr>
          <a:xfrm>
            <a:off x="6561221" y="3936831"/>
            <a:ext cx="2209800" cy="707886"/>
          </a:xfrm>
          <a:prstGeom prst="rect">
            <a:avLst/>
          </a:prstGeom>
          <a:noFill/>
        </p:spPr>
        <p:txBody>
          <a:bodyPr wrap="square" rtlCol="0">
            <a:spAutoFit/>
          </a:bodyPr>
          <a:lstStyle/>
          <a:p>
            <a:r>
              <a:rPr lang="en-US" dirty="0"/>
              <a:t>e.g. P(G|S,~R)=0.9</a:t>
            </a:r>
          </a:p>
        </p:txBody>
      </p:sp>
      <p:sp>
        <p:nvSpPr>
          <p:cNvPr id="7" name="TextBox 6">
            <a:extLst>
              <a:ext uri="{FF2B5EF4-FFF2-40B4-BE49-F238E27FC236}">
                <a16:creationId xmlns:a16="http://schemas.microsoft.com/office/drawing/2014/main" id="{75AE0A40-9D29-46E4-B57E-3FBD609C1119}"/>
              </a:ext>
            </a:extLst>
          </p:cNvPr>
          <p:cNvSpPr txBox="1"/>
          <p:nvPr/>
        </p:nvSpPr>
        <p:spPr>
          <a:xfrm>
            <a:off x="6777198" y="2921169"/>
            <a:ext cx="2209800" cy="400110"/>
          </a:xfrm>
          <a:prstGeom prst="rect">
            <a:avLst/>
          </a:prstGeom>
          <a:noFill/>
        </p:spPr>
        <p:txBody>
          <a:bodyPr wrap="square" rtlCol="0">
            <a:spAutoFit/>
          </a:bodyPr>
          <a:lstStyle/>
          <a:p>
            <a:r>
              <a:rPr lang="en-US" dirty="0"/>
              <a:t>e.g. P(R)=0.2</a:t>
            </a:r>
          </a:p>
        </p:txBody>
      </p:sp>
    </p:spTree>
    <p:extLst>
      <p:ext uri="{BB962C8B-B14F-4D97-AF65-F5344CB8AC3E}">
        <p14:creationId xmlns:p14="http://schemas.microsoft.com/office/powerpoint/2010/main" val="4001555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a:xfrm>
            <a:off x="381000" y="609600"/>
            <a:ext cx="8077200" cy="762000"/>
          </a:xfrm>
        </p:spPr>
        <p:txBody>
          <a:bodyPr/>
          <a:lstStyle/>
          <a:p>
            <a:r>
              <a:rPr lang="en-US" altLang="en-US" dirty="0"/>
              <a:t>Some Task 6 </a:t>
            </a:r>
            <a:r>
              <a:rPr lang="en-US" altLang="en-US" dirty="0" err="1"/>
              <a:t>Probabilitees</a:t>
            </a:r>
            <a:endParaRPr lang="en-US" altLang="en-US" dirty="0"/>
          </a:p>
        </p:txBody>
      </p:sp>
      <p:sp>
        <p:nvSpPr>
          <p:cNvPr id="15363" name="Rectangle 2051"/>
          <p:cNvSpPr>
            <a:spLocks noGrp="1" noChangeArrowheads="1"/>
          </p:cNvSpPr>
          <p:nvPr>
            <p:ph type="body" idx="1"/>
          </p:nvPr>
        </p:nvSpPr>
        <p:spPr>
          <a:xfrm>
            <a:off x="304800" y="1676400"/>
            <a:ext cx="8534400" cy="4419600"/>
          </a:xfrm>
        </p:spPr>
        <p:txBody>
          <a:bodyPr/>
          <a:lstStyle/>
          <a:p>
            <a:r>
              <a:rPr lang="en-US" altLang="en-US" sz="2800" dirty="0"/>
              <a:t>P(M1=4|N=3, F1=0)</a:t>
            </a:r>
          </a:p>
          <a:p>
            <a:r>
              <a:rPr lang="en-US" altLang="en-US" sz="2800" dirty="0"/>
              <a:t>P(M1=3|N=3, F1=0)</a:t>
            </a:r>
          </a:p>
          <a:p>
            <a:r>
              <a:rPr lang="en-US" altLang="en-US" sz="2800" dirty="0"/>
              <a:t>P(M1=1|N=3, F1=1)</a:t>
            </a:r>
          </a:p>
          <a:p>
            <a:r>
              <a:rPr lang="en-US" altLang="en-US" sz="2800" dirty="0"/>
              <a:t>P(N=4) </a:t>
            </a:r>
          </a:p>
          <a:p>
            <a:pPr marL="0" indent="0">
              <a:buNone/>
            </a:pPr>
            <a:endParaRPr lang="en-US" altLang="en-US" sz="2800" dirty="0"/>
          </a:p>
        </p:txBody>
      </p:sp>
    </p:spTree>
    <p:extLst>
      <p:ext uri="{BB962C8B-B14F-4D97-AF65-F5344CB8AC3E}">
        <p14:creationId xmlns:p14="http://schemas.microsoft.com/office/powerpoint/2010/main" val="3527095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a:xfrm>
            <a:off x="381000" y="609600"/>
            <a:ext cx="8077200" cy="762000"/>
          </a:xfrm>
        </p:spPr>
        <p:txBody>
          <a:bodyPr/>
          <a:lstStyle/>
          <a:p>
            <a:r>
              <a:rPr lang="en-US" altLang="en-US" dirty="0"/>
              <a:t>Some Task 6 Probabilities</a:t>
            </a:r>
          </a:p>
        </p:txBody>
      </p:sp>
      <p:sp>
        <p:nvSpPr>
          <p:cNvPr id="15363" name="Rectangle 2051"/>
          <p:cNvSpPr>
            <a:spLocks noGrp="1" noChangeArrowheads="1"/>
          </p:cNvSpPr>
          <p:nvPr>
            <p:ph type="body" idx="1"/>
          </p:nvPr>
        </p:nvSpPr>
        <p:spPr>
          <a:xfrm>
            <a:off x="304800" y="1676400"/>
            <a:ext cx="8534400" cy="4419600"/>
          </a:xfrm>
        </p:spPr>
        <p:txBody>
          <a:bodyPr/>
          <a:lstStyle/>
          <a:p>
            <a:r>
              <a:rPr lang="en-US" altLang="en-US" sz="2800" dirty="0"/>
              <a:t>P(M1=4|N=3, F1=0)=0.05</a:t>
            </a:r>
          </a:p>
          <a:p>
            <a:r>
              <a:rPr lang="en-US" altLang="en-US" sz="2800" dirty="0"/>
              <a:t>P(M1=3|N=3</a:t>
            </a:r>
            <a:r>
              <a:rPr lang="en-US" altLang="en-US" sz="2800"/>
              <a:t>, F1=0)=</a:t>
            </a:r>
            <a:r>
              <a:rPr lang="en-US" altLang="en-US" sz="2800" dirty="0"/>
              <a:t>0.95</a:t>
            </a:r>
          </a:p>
          <a:p>
            <a:r>
              <a:rPr lang="en-US" altLang="en-US" sz="2800" dirty="0"/>
              <a:t>P(M1=1|N=3, F1=1)=0.5</a:t>
            </a:r>
          </a:p>
          <a:p>
            <a:r>
              <a:rPr lang="en-US" altLang="en-US" sz="2800" dirty="0"/>
              <a:t>P(N=4)=1/7=0.14… </a:t>
            </a:r>
          </a:p>
          <a:p>
            <a:pPr marL="0" indent="0">
              <a:buNone/>
            </a:pPr>
            <a:endParaRPr lang="en-US" altLang="en-US" sz="2800" dirty="0"/>
          </a:p>
        </p:txBody>
      </p:sp>
    </p:spTree>
    <p:extLst>
      <p:ext uri="{BB962C8B-B14F-4D97-AF65-F5344CB8AC3E}">
        <p14:creationId xmlns:p14="http://schemas.microsoft.com/office/powerpoint/2010/main" val="390595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altLang="en-US" dirty="0"/>
              <a:t>Bayesian Belief Networks (BBN)</a:t>
            </a:r>
          </a:p>
        </p:txBody>
      </p:sp>
      <p:sp>
        <p:nvSpPr>
          <p:cNvPr id="4099" name="Rectangle 1027"/>
          <p:cNvSpPr>
            <a:spLocks noGrp="1" noChangeArrowheads="1"/>
          </p:cNvSpPr>
          <p:nvPr>
            <p:ph type="body" idx="1"/>
          </p:nvPr>
        </p:nvSpPr>
        <p:spPr>
          <a:xfrm>
            <a:off x="0" y="1600200"/>
            <a:ext cx="9144000" cy="5257800"/>
          </a:xfrm>
        </p:spPr>
        <p:txBody>
          <a:bodyPr/>
          <a:lstStyle/>
          <a:p>
            <a:pPr marL="381000" indent="-381000">
              <a:lnSpc>
                <a:spcPct val="90000"/>
              </a:lnSpc>
              <a:buFont typeface="Monotype Sorts" pitchFamily="2" charset="2"/>
              <a:buNone/>
            </a:pPr>
            <a:endParaRPr lang="en-US" altLang="en-US" sz="800" dirty="0"/>
          </a:p>
          <a:p>
            <a:pPr>
              <a:spcBef>
                <a:spcPts val="350"/>
              </a:spcBef>
              <a:buFont typeface="Wingdings" panose="05000000000000000000" pitchFamily="2" charset="2"/>
              <a:buChar char="v"/>
            </a:pPr>
            <a:r>
              <a:rPr lang="en-US" b="1" dirty="0"/>
              <a:t>A Bayesian Belief Network </a:t>
            </a:r>
            <a:r>
              <a:rPr lang="en-US" dirty="0"/>
              <a:t>is a probabilistic </a:t>
            </a:r>
            <a:r>
              <a:rPr lang="en-US" dirty="0">
                <a:hlinkClick r:id="rId2" tooltip="Graphical model"/>
              </a:rPr>
              <a:t>graphical model</a:t>
            </a:r>
            <a:r>
              <a:rPr lang="en-US" dirty="0"/>
              <a:t> (a type of </a:t>
            </a:r>
            <a:r>
              <a:rPr lang="en-US" dirty="0">
                <a:hlinkClick r:id="rId3" tooltip="Statistical model"/>
              </a:rPr>
              <a:t>statistical model</a:t>
            </a:r>
            <a:r>
              <a:rPr lang="en-US" dirty="0"/>
              <a:t>) that represents a set of random variables and their </a:t>
            </a:r>
            <a:r>
              <a:rPr lang="en-US" dirty="0">
                <a:hlinkClick r:id="rId4" tooltip="Conditional independence"/>
              </a:rPr>
              <a:t>conditional dependencies</a:t>
            </a:r>
            <a:r>
              <a:rPr lang="en-US" dirty="0"/>
              <a:t> via a </a:t>
            </a:r>
            <a:r>
              <a:rPr lang="en-US" dirty="0">
                <a:hlinkClick r:id="rId5" tooltip="Directed acyclic graph"/>
              </a:rPr>
              <a:t>directed acyclic graph</a:t>
            </a:r>
            <a:r>
              <a:rPr lang="en-US" dirty="0"/>
              <a:t> (DAG). </a:t>
            </a:r>
          </a:p>
          <a:p>
            <a:pPr>
              <a:spcBef>
                <a:spcPts val="350"/>
              </a:spcBef>
              <a:buFont typeface="Wingdings" panose="05000000000000000000" pitchFamily="2" charset="2"/>
              <a:buChar char="v"/>
            </a:pPr>
            <a:r>
              <a:rPr lang="en-US" dirty="0"/>
              <a:t>Bayesian networks are ideal for taking an event that occurred and predicting the likelihood possible causes or effects of this event. </a:t>
            </a:r>
          </a:p>
          <a:p>
            <a:pPr>
              <a:spcBef>
                <a:spcPts val="350"/>
              </a:spcBef>
              <a:buFont typeface="Wingdings" panose="05000000000000000000" pitchFamily="2" charset="2"/>
              <a:buChar char="v"/>
            </a:pPr>
            <a:r>
              <a:rPr lang="en-US" dirty="0"/>
              <a:t>More powerful than Naïve Bayesian approaches, as BBN allows to express specific dependencies and independencies between random variables using a concept call </a:t>
            </a:r>
            <a:r>
              <a:rPr lang="en-US" i="1" dirty="0"/>
              <a:t>d-separation</a:t>
            </a:r>
            <a:r>
              <a:rPr lang="en-US" dirty="0"/>
              <a:t>.  </a:t>
            </a:r>
          </a:p>
          <a:p>
            <a:pPr>
              <a:spcBef>
                <a:spcPts val="350"/>
              </a:spcBef>
              <a:buFont typeface="Wingdings" panose="05000000000000000000" pitchFamily="2" charset="2"/>
              <a:buChar char="v"/>
            </a:pPr>
            <a:r>
              <a:rPr lang="en-US" altLang="en-US" dirty="0"/>
              <a:t>Given n (Boolean) random variables X</a:t>
            </a:r>
            <a:r>
              <a:rPr lang="en-US" altLang="en-US" baseline="-25000" dirty="0"/>
              <a:t>1</a:t>
            </a:r>
            <a:r>
              <a:rPr lang="en-US" altLang="en-US" dirty="0"/>
              <a:t>,…,</a:t>
            </a:r>
            <a:r>
              <a:rPr lang="en-US" altLang="en-US" dirty="0" err="1"/>
              <a:t>X</a:t>
            </a:r>
            <a:r>
              <a:rPr lang="en-US" altLang="en-US" baseline="-25000" dirty="0" err="1"/>
              <a:t>n</a:t>
            </a:r>
            <a:r>
              <a:rPr lang="en-US" altLang="en-US" dirty="0"/>
              <a:t>. A BBN is a model of the joint probability distribution P(X</a:t>
            </a:r>
            <a:r>
              <a:rPr lang="en-US" altLang="en-US" baseline="-25000" dirty="0"/>
              <a:t>1</a:t>
            </a:r>
            <a:r>
              <a:rPr lang="en-US" altLang="en-US" dirty="0"/>
              <a:t>,…,</a:t>
            </a:r>
            <a:r>
              <a:rPr lang="en-US" altLang="en-US" dirty="0" err="1"/>
              <a:t>X</a:t>
            </a:r>
            <a:r>
              <a:rPr lang="en-US" altLang="en-US" baseline="-25000" dirty="0" err="1"/>
              <a:t>n</a:t>
            </a:r>
            <a:r>
              <a:rPr lang="en-US" altLang="en-US" dirty="0"/>
              <a:t>).</a:t>
            </a:r>
          </a:p>
          <a:p>
            <a:pPr>
              <a:spcBef>
                <a:spcPts val="350"/>
              </a:spcBef>
              <a:buFont typeface="Wingdings" panose="05000000000000000000" pitchFamily="2" charset="2"/>
              <a:buChar char="v"/>
            </a:pPr>
            <a:r>
              <a:rPr lang="en-US" altLang="en-US" dirty="0"/>
              <a:t>BBN allow inference given evidence e.g. X</a:t>
            </a:r>
            <a:r>
              <a:rPr lang="en-US" altLang="en-US" baseline="-25000" dirty="0"/>
              <a:t>1</a:t>
            </a:r>
            <a:r>
              <a:rPr lang="en-US" altLang="en-US" dirty="0"/>
              <a:t>=0, X</a:t>
            </a:r>
            <a:r>
              <a:rPr lang="en-US" altLang="en-US" baseline="-25000" dirty="0"/>
              <a:t>3</a:t>
            </a:r>
            <a:r>
              <a:rPr lang="en-US" altLang="en-US" dirty="0"/>
              <a:t>=1; that is, BBN compute how this evidence affects the probability of other variables; </a:t>
            </a:r>
            <a:r>
              <a:rPr lang="en-US" altLang="en-US" dirty="0" err="1"/>
              <a:t>e.g</a:t>
            </a:r>
            <a:r>
              <a:rPr lang="en-US" altLang="en-US" dirty="0"/>
              <a:t>:</a:t>
            </a:r>
          </a:p>
          <a:p>
            <a:pPr lvl="1">
              <a:spcBef>
                <a:spcPts val="350"/>
              </a:spcBef>
              <a:buFont typeface="Wingdings" panose="05000000000000000000" pitchFamily="2" charset="2"/>
              <a:buChar char="q"/>
            </a:pPr>
            <a:r>
              <a:rPr lang="en-US" altLang="en-US" dirty="0"/>
              <a:t>P(X</a:t>
            </a:r>
            <a:r>
              <a:rPr lang="en-US" altLang="en-US" baseline="-25000" dirty="0"/>
              <a:t>2</a:t>
            </a:r>
            <a:r>
              <a:rPr lang="en-US" altLang="en-US" dirty="0"/>
              <a:t>|X</a:t>
            </a:r>
            <a:r>
              <a:rPr lang="en-US" altLang="en-US" baseline="-25000" dirty="0"/>
              <a:t>1</a:t>
            </a:r>
            <a:r>
              <a:rPr lang="en-US" altLang="en-US" dirty="0"/>
              <a:t>=0, X</a:t>
            </a:r>
            <a:r>
              <a:rPr lang="en-US" altLang="en-US" baseline="-25000" dirty="0"/>
              <a:t>3</a:t>
            </a:r>
            <a:r>
              <a:rPr lang="en-US" altLang="en-US" dirty="0"/>
              <a:t>=1)</a:t>
            </a:r>
          </a:p>
          <a:p>
            <a:pPr lvl="1">
              <a:spcBef>
                <a:spcPts val="350"/>
              </a:spcBef>
              <a:buFont typeface="Wingdings" panose="05000000000000000000" pitchFamily="2" charset="2"/>
              <a:buChar char="q"/>
            </a:pPr>
            <a:r>
              <a:rPr lang="en-US" altLang="en-US" dirty="0"/>
              <a:t>P(X</a:t>
            </a:r>
            <a:r>
              <a:rPr lang="en-US" altLang="en-US" baseline="-25000" dirty="0"/>
              <a:t>4</a:t>
            </a:r>
            <a:r>
              <a:rPr lang="en-US" altLang="en-US" dirty="0"/>
              <a:t>|X</a:t>
            </a:r>
            <a:r>
              <a:rPr lang="en-US" altLang="en-US" baseline="-25000" dirty="0"/>
              <a:t>1</a:t>
            </a:r>
            <a:r>
              <a:rPr lang="en-US" altLang="en-US" dirty="0"/>
              <a:t>=0, X</a:t>
            </a:r>
            <a:r>
              <a:rPr lang="en-US" altLang="en-US" baseline="-25000" dirty="0"/>
              <a:t>3</a:t>
            </a:r>
            <a:r>
              <a:rPr lang="en-US" altLang="en-US" dirty="0"/>
              <a:t>=1)</a:t>
            </a:r>
          </a:p>
          <a:p>
            <a:pPr lvl="1">
              <a:spcBef>
                <a:spcPts val="350"/>
              </a:spcBef>
              <a:buFont typeface="Wingdings" panose="05000000000000000000" pitchFamily="2" charset="2"/>
              <a:buChar char="q"/>
            </a:pPr>
            <a:r>
              <a:rPr lang="en-US" altLang="en-US" dirty="0"/>
              <a:t>…</a:t>
            </a:r>
          </a:p>
          <a:p>
            <a:pPr lvl="1">
              <a:spcBef>
                <a:spcPts val="350"/>
              </a:spcBef>
              <a:buFont typeface="Arial" panose="020B0604020202020204" pitchFamily="34" charset="0"/>
              <a:buChar char="•"/>
            </a:pPr>
            <a:endParaRPr lang="en-US" altLang="en-US" dirty="0"/>
          </a:p>
          <a:p>
            <a:pPr lvl="1">
              <a:spcBef>
                <a:spcPts val="350"/>
              </a:spcBef>
              <a:buFont typeface="Arial" panose="020B0604020202020204" pitchFamily="34" charset="0"/>
              <a:buChar char="•"/>
            </a:pPr>
            <a:endParaRPr lang="en-US" altLang="en-US" dirty="0"/>
          </a:p>
        </p:txBody>
      </p:sp>
    </p:spTree>
    <p:extLst>
      <p:ext uri="{BB962C8B-B14F-4D97-AF65-F5344CB8AC3E}">
        <p14:creationId xmlns:p14="http://schemas.microsoft.com/office/powerpoint/2010/main" val="152786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altLang="en-US" sz="4000" dirty="0" err="1"/>
              <a:t>Netica</a:t>
            </a:r>
            <a:r>
              <a:rPr lang="en-US" altLang="en-US" sz="4000" dirty="0"/>
              <a:t> Belief Network Tool </a:t>
            </a:r>
          </a:p>
        </p:txBody>
      </p:sp>
      <p:sp>
        <p:nvSpPr>
          <p:cNvPr id="4099" name="Rectangle 1027"/>
          <p:cNvSpPr>
            <a:spLocks noGrp="1" noChangeArrowheads="1"/>
          </p:cNvSpPr>
          <p:nvPr>
            <p:ph type="body" idx="1"/>
          </p:nvPr>
        </p:nvSpPr>
        <p:spPr>
          <a:xfrm>
            <a:off x="0" y="1600200"/>
            <a:ext cx="9144000" cy="5257800"/>
          </a:xfrm>
        </p:spPr>
        <p:txBody>
          <a:bodyPr/>
          <a:lstStyle/>
          <a:p>
            <a:pPr marL="381000" indent="-381000">
              <a:lnSpc>
                <a:spcPct val="90000"/>
              </a:lnSpc>
              <a:buFont typeface="Monotype Sorts" pitchFamily="2" charset="2"/>
              <a:buNone/>
            </a:pPr>
            <a:endParaRPr lang="en-US" altLang="en-US" sz="800" dirty="0"/>
          </a:p>
          <a:p>
            <a:pPr marL="0" indent="0">
              <a:spcBef>
                <a:spcPts val="350"/>
              </a:spcBef>
              <a:buNone/>
            </a:pPr>
            <a:r>
              <a:rPr lang="en-US" sz="3400" b="1" dirty="0"/>
              <a:t>Install  </a:t>
            </a:r>
            <a:r>
              <a:rPr lang="en-US" sz="3400" i="1" dirty="0" err="1"/>
              <a:t>Netica</a:t>
            </a:r>
            <a:r>
              <a:rPr lang="en-US" sz="3400" i="1" dirty="0"/>
              <a:t> (</a:t>
            </a:r>
            <a:r>
              <a:rPr lang="en-US" sz="3400" u="sng" dirty="0">
                <a:hlinkClick r:id="rId2"/>
              </a:rPr>
              <a:t>http://www.norsys.com/download.html</a:t>
            </a:r>
            <a:r>
              <a:rPr lang="en-US" sz="3400" dirty="0"/>
              <a:t> ) on your computer by April 24, 2023!!</a:t>
            </a:r>
          </a:p>
          <a:p>
            <a:pPr marL="0" indent="0">
              <a:spcBef>
                <a:spcPts val="350"/>
              </a:spcBef>
              <a:buNone/>
            </a:pPr>
            <a:endParaRPr lang="en-US" altLang="en-US" sz="3400" dirty="0"/>
          </a:p>
          <a:p>
            <a:pPr marL="0" indent="0">
              <a:spcBef>
                <a:spcPts val="350"/>
              </a:spcBef>
              <a:buNone/>
            </a:pPr>
            <a:r>
              <a:rPr lang="en-US" altLang="en-US" sz="3400" dirty="0" err="1"/>
              <a:t>Netica</a:t>
            </a:r>
            <a:r>
              <a:rPr lang="en-US" altLang="en-US" sz="3400" dirty="0"/>
              <a:t> Demo (not used in 2023): </a:t>
            </a:r>
            <a:r>
              <a:rPr lang="en-US" altLang="en-US" sz="1800" dirty="0">
                <a:hlinkClick r:id="rId3"/>
              </a:rPr>
              <a:t>https://www.bing.com/videos/search?q=Netica+Belief+Network+Video&amp;docid=608012763257973235&amp;mid=211EC384EDBA2A0A61A8211EC384EDBA2A0A61A8&amp;view=detail&amp;FORM=VIRE</a:t>
            </a:r>
            <a:endParaRPr lang="en-US" altLang="en-US" sz="1800" dirty="0"/>
          </a:p>
          <a:p>
            <a:pPr marL="0" indent="0">
              <a:spcBef>
                <a:spcPts val="350"/>
              </a:spcBef>
              <a:buNone/>
            </a:pPr>
            <a:endParaRPr lang="en-US" altLang="en-US" sz="3400" dirty="0"/>
          </a:p>
          <a:p>
            <a:pPr lvl="1">
              <a:spcBef>
                <a:spcPts val="350"/>
              </a:spcBef>
              <a:buFont typeface="Arial" panose="020B0604020202020204" pitchFamily="34" charset="0"/>
              <a:buChar char="•"/>
            </a:pPr>
            <a:endParaRPr lang="en-US" altLang="en-US" dirty="0"/>
          </a:p>
          <a:p>
            <a:pPr lvl="1">
              <a:spcBef>
                <a:spcPts val="350"/>
              </a:spcBef>
              <a:buFont typeface="Arial" panose="020B0604020202020204" pitchFamily="34" charset="0"/>
              <a:buChar char="•"/>
            </a:pPr>
            <a:endParaRPr lang="en-US" altLang="en-US" dirty="0"/>
          </a:p>
        </p:txBody>
      </p:sp>
    </p:spTree>
    <p:extLst>
      <p:ext uri="{BB962C8B-B14F-4D97-AF65-F5344CB8AC3E}">
        <p14:creationId xmlns:p14="http://schemas.microsoft.com/office/powerpoint/2010/main" val="322629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latin typeface="Calibri"/>
                <a:cs typeface="Calibri"/>
              </a:rPr>
              <a:t>Bayes</a:t>
            </a:r>
            <a:r>
              <a:rPr lang="ja-JP" altLang="en-US" dirty="0">
                <a:latin typeface="Calibri"/>
                <a:cs typeface="Calibri"/>
              </a:rPr>
              <a:t>’</a:t>
            </a:r>
            <a:r>
              <a:rPr lang="en-US" dirty="0">
                <a:latin typeface="Calibri"/>
                <a:cs typeface="Calibri"/>
              </a:rPr>
              <a:t> Nets: Big Picture</a:t>
            </a:r>
          </a:p>
        </p:txBody>
      </p:sp>
      <p:sp>
        <p:nvSpPr>
          <p:cNvPr id="14339" name="Rectangle 3"/>
          <p:cNvSpPr>
            <a:spLocks noGrp="1" noChangeArrowheads="1"/>
          </p:cNvSpPr>
          <p:nvPr>
            <p:ph idx="1"/>
          </p:nvPr>
        </p:nvSpPr>
        <p:spPr>
          <a:xfrm>
            <a:off x="304800" y="1905001"/>
            <a:ext cx="6019800" cy="4343399"/>
          </a:xfrm>
        </p:spPr>
        <p:txBody>
          <a:bodyPr/>
          <a:lstStyle/>
          <a:p>
            <a:pPr eaLnBrk="1" hangingPunct="1">
              <a:lnSpc>
                <a:spcPct val="80000"/>
              </a:lnSpc>
            </a:pPr>
            <a:r>
              <a:rPr lang="en-US" sz="1800" dirty="0">
                <a:latin typeface="Calibri"/>
                <a:cs typeface="Calibri"/>
              </a:rPr>
              <a:t>Two problems with using full joint distribution tables as our probabilistic models:</a:t>
            </a:r>
          </a:p>
          <a:p>
            <a:pPr lvl="1" eaLnBrk="1" hangingPunct="1">
              <a:lnSpc>
                <a:spcPct val="80000"/>
              </a:lnSpc>
            </a:pPr>
            <a:r>
              <a:rPr lang="en-US" dirty="0">
                <a:latin typeface="Calibri"/>
                <a:cs typeface="Calibri"/>
              </a:rPr>
              <a:t>Unless there are only a few variables, the joint is WAY too big to represent explicitly</a:t>
            </a:r>
          </a:p>
          <a:p>
            <a:pPr lvl="1" eaLnBrk="1" hangingPunct="1">
              <a:lnSpc>
                <a:spcPct val="80000"/>
              </a:lnSpc>
            </a:pPr>
            <a:r>
              <a:rPr lang="en-US" dirty="0">
                <a:latin typeface="Calibri"/>
                <a:cs typeface="Calibri"/>
              </a:rPr>
              <a:t>Hard to learn (estimate) anything empirically about more than a few variables at a time</a:t>
            </a:r>
          </a:p>
          <a:p>
            <a:pPr eaLnBrk="1" hangingPunct="1">
              <a:lnSpc>
                <a:spcPct val="80000"/>
              </a:lnSpc>
            </a:pPr>
            <a:endParaRPr lang="en-US" sz="1800" dirty="0">
              <a:solidFill>
                <a:srgbClr val="CC0000"/>
              </a:solidFill>
              <a:latin typeface="Calibri"/>
              <a:cs typeface="Calibri"/>
            </a:endParaRPr>
          </a:p>
          <a:p>
            <a:pPr eaLnBrk="1" hangingPunct="1">
              <a:lnSpc>
                <a:spcPct val="80000"/>
              </a:lnSpc>
            </a:pPr>
            <a:r>
              <a:rPr lang="en-US" sz="1800" dirty="0">
                <a:solidFill>
                  <a:srgbClr val="CC0000"/>
                </a:solidFill>
                <a:latin typeface="Calibri"/>
                <a:cs typeface="Calibri"/>
              </a:rPr>
              <a:t>Bayes’ nets: </a:t>
            </a:r>
            <a:r>
              <a:rPr lang="en-US" sz="1800" dirty="0">
                <a:latin typeface="Calibri"/>
                <a:cs typeface="Calibri"/>
              </a:rPr>
              <a:t>a technique for describing complex joint distributions (models) using simple, local distributions (conditional probabilities)</a:t>
            </a:r>
          </a:p>
          <a:p>
            <a:pPr lvl="1" eaLnBrk="1" hangingPunct="1">
              <a:lnSpc>
                <a:spcPct val="80000"/>
              </a:lnSpc>
            </a:pPr>
            <a:r>
              <a:rPr lang="en-US" dirty="0">
                <a:latin typeface="Calibri"/>
                <a:cs typeface="Calibri"/>
              </a:rPr>
              <a:t>More properly called</a:t>
            </a:r>
            <a:r>
              <a:rPr lang="en-US" dirty="0">
                <a:solidFill>
                  <a:srgbClr val="CC0000"/>
                </a:solidFill>
                <a:latin typeface="Calibri"/>
                <a:cs typeface="Calibri"/>
              </a:rPr>
              <a:t> graphical models</a:t>
            </a:r>
            <a:endParaRPr lang="en-US" dirty="0">
              <a:latin typeface="Calibri"/>
              <a:cs typeface="Calibri"/>
            </a:endParaRPr>
          </a:p>
          <a:p>
            <a:pPr lvl="1" eaLnBrk="1" hangingPunct="1">
              <a:lnSpc>
                <a:spcPct val="80000"/>
              </a:lnSpc>
            </a:pPr>
            <a:r>
              <a:rPr lang="en-US" dirty="0">
                <a:latin typeface="Calibri"/>
                <a:cs typeface="Calibri"/>
              </a:rPr>
              <a:t>We describe how variables locally interact</a:t>
            </a:r>
          </a:p>
          <a:p>
            <a:pPr lvl="1" eaLnBrk="1" hangingPunct="1">
              <a:lnSpc>
                <a:spcPct val="80000"/>
              </a:lnSpc>
            </a:pPr>
            <a:r>
              <a:rPr lang="en-US" dirty="0">
                <a:latin typeface="Calibri"/>
                <a:cs typeface="Calibri"/>
              </a:rPr>
              <a:t>Local interactions chain together to give global, indirect interactions</a:t>
            </a:r>
          </a:p>
          <a:p>
            <a:pPr lvl="1" eaLnBrk="1" hangingPunct="1">
              <a:lnSpc>
                <a:spcPct val="80000"/>
              </a:lnSpc>
            </a:pPr>
            <a:r>
              <a:rPr lang="en-US" dirty="0">
                <a:latin typeface="Calibri"/>
                <a:cs typeface="Calibri"/>
              </a:rPr>
              <a:t>For about 10 min, we</a:t>
            </a:r>
            <a:r>
              <a:rPr lang="ja-JP" altLang="en-US" dirty="0">
                <a:latin typeface="Calibri"/>
                <a:cs typeface="Calibri"/>
              </a:rPr>
              <a:t>’</a:t>
            </a:r>
            <a:r>
              <a:rPr lang="en-US" dirty="0" err="1">
                <a:latin typeface="Calibri"/>
                <a:cs typeface="Calibri"/>
              </a:rPr>
              <a:t>ll</a:t>
            </a:r>
            <a:r>
              <a:rPr lang="en-US" dirty="0">
                <a:latin typeface="Calibri"/>
                <a:cs typeface="Calibri"/>
              </a:rPr>
              <a:t> be vague about how these interactions are specified</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2793" y="3543301"/>
            <a:ext cx="3136842" cy="228599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1943100"/>
            <a:ext cx="3086448" cy="1395469"/>
          </a:xfrm>
          <a:prstGeom prst="rect">
            <a:avLst/>
          </a:prstGeom>
        </p:spPr>
      </p:pic>
    </p:spTree>
    <p:extLst>
      <p:ext uri="{BB962C8B-B14F-4D97-AF65-F5344CB8AC3E}">
        <p14:creationId xmlns:p14="http://schemas.microsoft.com/office/powerpoint/2010/main" val="335925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latin typeface="Calibri"/>
                <a:ea typeface="ＭＳ Ｐゴシック" pitchFamily="34" charset="-128"/>
                <a:cs typeface="Calibri"/>
              </a:rPr>
              <a:t>Bayes </a:t>
            </a:r>
            <a:r>
              <a:rPr lang="en-US" altLang="ja-JP" dirty="0">
                <a:latin typeface="Calibri"/>
                <a:ea typeface="ＭＳ Ｐゴシック" pitchFamily="34" charset="-128"/>
                <a:cs typeface="Calibri"/>
              </a:rPr>
              <a:t>Net Semantics</a:t>
            </a:r>
            <a:endParaRPr lang="en-US" dirty="0">
              <a:latin typeface="Calibri"/>
              <a:ea typeface="ＭＳ Ｐゴシック" pitchFamily="34" charset="-128"/>
              <a:cs typeface="Calibri"/>
            </a:endParaRPr>
          </a:p>
        </p:txBody>
      </p:sp>
      <p:sp>
        <p:nvSpPr>
          <p:cNvPr id="27650" name="Rectangle 3"/>
          <p:cNvSpPr>
            <a:spLocks noGrp="1" noChangeArrowheads="1"/>
          </p:cNvSpPr>
          <p:nvPr>
            <p:ph idx="1"/>
          </p:nvPr>
        </p:nvSpPr>
        <p:spPr>
          <a:xfrm>
            <a:off x="342900" y="2057401"/>
            <a:ext cx="5600700" cy="3600450"/>
          </a:xfrm>
        </p:spPr>
        <p:txBody>
          <a:bodyPr/>
          <a:lstStyle/>
          <a:p>
            <a:pPr eaLnBrk="1" hangingPunct="1">
              <a:lnSpc>
                <a:spcPct val="80000"/>
              </a:lnSpc>
            </a:pPr>
            <a:r>
              <a:rPr lang="en-US" sz="1800" dirty="0">
                <a:latin typeface="Calibri"/>
                <a:ea typeface="ＭＳ Ｐゴシック" pitchFamily="34" charset="-128"/>
                <a:cs typeface="Calibri"/>
              </a:rPr>
              <a:t>A directed, acyclic graph, one node per random variable</a:t>
            </a:r>
          </a:p>
          <a:p>
            <a:pPr eaLnBrk="1" hangingPunct="1">
              <a:lnSpc>
                <a:spcPct val="80000"/>
              </a:lnSpc>
            </a:pPr>
            <a:endParaRPr lang="en-US" sz="525" dirty="0">
              <a:latin typeface="Calibri"/>
              <a:ea typeface="ＭＳ Ｐゴシック" pitchFamily="34" charset="-128"/>
              <a:cs typeface="Calibri"/>
            </a:endParaRPr>
          </a:p>
          <a:p>
            <a:pPr eaLnBrk="1" hangingPunct="1">
              <a:lnSpc>
                <a:spcPct val="80000"/>
              </a:lnSpc>
            </a:pPr>
            <a:r>
              <a:rPr lang="en-US" sz="1800" dirty="0">
                <a:latin typeface="Calibri"/>
                <a:ea typeface="ＭＳ Ｐゴシック" pitchFamily="34" charset="-128"/>
                <a:cs typeface="Calibri"/>
              </a:rPr>
              <a:t>A conditional probability table (CPT) for each node</a:t>
            </a:r>
          </a:p>
          <a:p>
            <a:pPr lvl="7">
              <a:lnSpc>
                <a:spcPct val="80000"/>
              </a:lnSpc>
            </a:pPr>
            <a:endParaRPr lang="en-US" sz="900" dirty="0">
              <a:latin typeface="Calibri"/>
              <a:ea typeface="ＭＳ Ｐゴシック" pitchFamily="34" charset="-128"/>
              <a:cs typeface="Calibri"/>
            </a:endParaRPr>
          </a:p>
          <a:p>
            <a:pPr lvl="1" eaLnBrk="1" hangingPunct="1">
              <a:lnSpc>
                <a:spcPct val="80000"/>
              </a:lnSpc>
            </a:pPr>
            <a:r>
              <a:rPr lang="en-US" sz="1500" dirty="0">
                <a:latin typeface="Calibri"/>
                <a:ea typeface="ＭＳ Ｐゴシック" pitchFamily="34" charset="-128"/>
                <a:cs typeface="Calibri"/>
              </a:rPr>
              <a:t>A collection of distributions over X, one for each combination of parents</a:t>
            </a:r>
            <a:r>
              <a:rPr lang="ja-JP" altLang="en-US" sz="1500" dirty="0">
                <a:latin typeface="Calibri"/>
                <a:ea typeface="ＭＳ Ｐゴシック" pitchFamily="34" charset="-128"/>
                <a:cs typeface="Calibri"/>
              </a:rPr>
              <a:t>’</a:t>
            </a:r>
            <a:r>
              <a:rPr lang="en-US" altLang="ja-JP" sz="1500" dirty="0">
                <a:latin typeface="Calibri"/>
                <a:ea typeface="ＭＳ Ｐゴシック" pitchFamily="34" charset="-128"/>
                <a:cs typeface="Calibri"/>
              </a:rPr>
              <a:t> values</a:t>
            </a:r>
          </a:p>
          <a:p>
            <a:pPr lvl="1" eaLnBrk="1" hangingPunct="1">
              <a:lnSpc>
                <a:spcPct val="80000"/>
              </a:lnSpc>
            </a:pPr>
            <a:endParaRPr lang="en-US" sz="1500" dirty="0">
              <a:latin typeface="Calibri"/>
              <a:ea typeface="ＭＳ Ｐゴシック" pitchFamily="34" charset="-128"/>
              <a:cs typeface="Calibri"/>
            </a:endParaRPr>
          </a:p>
          <a:p>
            <a:pPr lvl="1" eaLnBrk="1" hangingPunct="1">
              <a:lnSpc>
                <a:spcPct val="80000"/>
              </a:lnSpc>
            </a:pPr>
            <a:endParaRPr lang="en-US" sz="750" dirty="0">
              <a:latin typeface="Calibri"/>
              <a:ea typeface="ＭＳ Ｐゴシック" pitchFamily="34" charset="-128"/>
              <a:cs typeface="Calibri"/>
            </a:endParaRPr>
          </a:p>
          <a:p>
            <a:pPr lvl="7">
              <a:lnSpc>
                <a:spcPct val="80000"/>
              </a:lnSpc>
            </a:pPr>
            <a:endParaRPr lang="en-US" altLang="ja-JP" sz="900" dirty="0">
              <a:latin typeface="Calibri"/>
              <a:ea typeface="ＭＳ Ｐゴシック" pitchFamily="34" charset="-128"/>
              <a:cs typeface="Calibri"/>
            </a:endParaRPr>
          </a:p>
          <a:p>
            <a:pPr>
              <a:lnSpc>
                <a:spcPct val="80000"/>
              </a:lnSpc>
            </a:pPr>
            <a:r>
              <a:rPr lang="en-US" sz="1800" dirty="0">
                <a:latin typeface="Calibri"/>
                <a:ea typeface="ＭＳ Ｐゴシック" pitchFamily="34" charset="-128"/>
                <a:cs typeface="Calibri"/>
              </a:rPr>
              <a:t>Bayes</a:t>
            </a:r>
            <a:r>
              <a:rPr lang="ja-JP" altLang="en-US" sz="1800" dirty="0">
                <a:latin typeface="Calibri"/>
                <a:ea typeface="ＭＳ Ｐゴシック" pitchFamily="34" charset="-128"/>
                <a:cs typeface="Calibri"/>
              </a:rPr>
              <a:t>’</a:t>
            </a:r>
            <a:r>
              <a:rPr lang="en-US" altLang="ja-JP" sz="1800" dirty="0">
                <a:latin typeface="Calibri"/>
                <a:ea typeface="ＭＳ Ｐゴシック" pitchFamily="34" charset="-128"/>
                <a:cs typeface="Calibri"/>
              </a:rPr>
              <a:t> nets implicitly encode joint distributions</a:t>
            </a:r>
          </a:p>
          <a:p>
            <a:pPr lvl="5">
              <a:lnSpc>
                <a:spcPct val="80000"/>
              </a:lnSpc>
            </a:pPr>
            <a:endParaRPr lang="en-US" altLang="ja-JP" sz="900" dirty="0">
              <a:latin typeface="Calibri"/>
              <a:ea typeface="ＭＳ Ｐゴシック" pitchFamily="34" charset="-128"/>
              <a:cs typeface="Calibri"/>
            </a:endParaRPr>
          </a:p>
          <a:p>
            <a:pPr lvl="1">
              <a:lnSpc>
                <a:spcPct val="80000"/>
              </a:lnSpc>
            </a:pPr>
            <a:r>
              <a:rPr lang="en-US" sz="1500" dirty="0">
                <a:latin typeface="Calibri"/>
                <a:ea typeface="ＭＳ Ｐゴシック" pitchFamily="34" charset="-128"/>
                <a:cs typeface="Calibri"/>
              </a:rPr>
              <a:t>As a product of local conditional distributions</a:t>
            </a:r>
          </a:p>
          <a:p>
            <a:pPr lvl="6">
              <a:lnSpc>
                <a:spcPct val="80000"/>
              </a:lnSpc>
            </a:pPr>
            <a:endParaRPr lang="en-US" sz="900" dirty="0">
              <a:latin typeface="Calibri"/>
              <a:ea typeface="ＭＳ Ｐゴシック" pitchFamily="34" charset="-128"/>
              <a:cs typeface="Calibri"/>
            </a:endParaRPr>
          </a:p>
          <a:p>
            <a:pPr lvl="1">
              <a:lnSpc>
                <a:spcPct val="80000"/>
              </a:lnSpc>
            </a:pPr>
            <a:r>
              <a:rPr lang="en-US" sz="1500" dirty="0">
                <a:latin typeface="Calibri"/>
                <a:ea typeface="ＭＳ Ｐゴシック" pitchFamily="34" charset="-128"/>
                <a:cs typeface="Calibri"/>
              </a:rPr>
              <a:t>To see what probability a BN gives to a full assignment, multiply all the relevant conditionals together:</a:t>
            </a:r>
          </a:p>
          <a:p>
            <a:pPr lvl="1">
              <a:lnSpc>
                <a:spcPct val="80000"/>
              </a:lnSpc>
            </a:pPr>
            <a:endParaRPr lang="en-US" sz="1500" dirty="0">
              <a:latin typeface="Calibri"/>
              <a:ea typeface="ＭＳ Ｐゴシック" pitchFamily="34" charset="-128"/>
              <a:cs typeface="Calibri"/>
            </a:endParaRPr>
          </a:p>
          <a:p>
            <a:pPr>
              <a:lnSpc>
                <a:spcPct val="80000"/>
              </a:lnSpc>
            </a:pPr>
            <a:endParaRPr lang="en-US" altLang="ja-JP" sz="1800" dirty="0">
              <a:latin typeface="Calibri"/>
              <a:ea typeface="ＭＳ Ｐゴシック" pitchFamily="34" charset="-128"/>
              <a:cs typeface="Calibri"/>
            </a:endParaRPr>
          </a:p>
          <a:p>
            <a:pPr lvl="2" eaLnBrk="1" hangingPunct="1">
              <a:lnSpc>
                <a:spcPct val="80000"/>
              </a:lnSpc>
            </a:pPr>
            <a:endParaRPr lang="en-US" sz="525" dirty="0">
              <a:latin typeface="Calibri"/>
              <a:ea typeface="ＭＳ Ｐゴシック" pitchFamily="34" charset="-128"/>
              <a:cs typeface="Calibri"/>
            </a:endParaRPr>
          </a:p>
        </p:txBody>
      </p:sp>
      <p:pic>
        <p:nvPicPr>
          <p:cNvPr id="27660" name="Picture 13"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857500" y="3268297"/>
            <a:ext cx="1445419" cy="226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885950" y="5086350"/>
            <a:ext cx="415171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150" y="4229101"/>
            <a:ext cx="1546915" cy="177164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9484" y="1885950"/>
            <a:ext cx="2793066" cy="20354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400">
                <a:solidFill>
                  <a:srgbClr val="C2540A"/>
                </a:solidFill>
                <a:latin typeface="Times New Roman" pitchFamily="18" charset="0"/>
              </a:rPr>
              <a:t>Example 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0" y="6096000"/>
            <a:ext cx="897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2200">
                <a:solidFill>
                  <a:srgbClr val="FF00FF"/>
                </a:solidFill>
              </a:rPr>
              <a:t>BN</a:t>
            </a:r>
            <a:r>
              <a:rPr lang="en-US" altLang="en-US" sz="2200"/>
              <a:t>: probability of a variable only depends on its direct successors; </a:t>
            </a:r>
            <a:r>
              <a:rPr lang="en-US" altLang="en-US"/>
              <a:t>e.g. </a:t>
            </a:r>
            <a:endParaRPr lang="en-US" altLang="en-US" sz="2200"/>
          </a:p>
          <a:p>
            <a:r>
              <a:rPr lang="en-US" altLang="en-US" sz="2200"/>
              <a:t>P(b,e,a,~j,m)= P(b)*P(e)*P(a|b,e)*P(~j|a)*P(m|a)=</a:t>
            </a:r>
            <a:r>
              <a:rPr lang="en-US" altLang="en-US"/>
              <a:t>0.01*0.02*0.95*0.1*0.7</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a_1 \ldots a_n)&#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34"/>
  <p:tag name="PICTUREFILESIZE" val="6744"/>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newcommand{\indep}{{\;\bot\!\!\!\!\!\!\bot\;}} &#10;\begin{document}&#10;\[&#10;R \indep B&#10;\]&#10;\end{document}&#10;"/>
  <p:tag name="FILENAME" val="txp_fig"/>
  <p:tag name="FORMAT" val="pngmono"/>
  <p:tag name="RES" val="1200"/>
  <p:tag name="BLEND" val="0"/>
  <p:tag name="TRANSPARENT" val="0"/>
  <p:tag name="TBUG" val="0"/>
  <p:tag name="ALLOWFS" val="0"/>
  <p:tag name="ORIGWIDTH" val="56"/>
  <p:tag name="PICTUREFILESIZE" val="2233"/>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newcommand{\indep}{{\;\bot\!\!\!\!\!\!\bot\;}} &#10;\begin{document}&#10;\[&#10;R \indep B | T&#10;\]&#10;\end{document}&#10;"/>
  <p:tag name="FILENAME" val="txp_fig"/>
  <p:tag name="FORMAT" val="pngmono"/>
  <p:tag name="RES" val="1200"/>
  <p:tag name="BLEND" val="0"/>
  <p:tag name="TRANSPARENT" val="0"/>
  <p:tag name="TBUG" val="0"/>
  <p:tag name="ALLOWFS" val="0"/>
  <p:tag name="ORIGWIDTH" val="77"/>
  <p:tag name="PICTUREFILESIZE" val="3203"/>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newcommand{\indep}{{\;\bot\!\!\!\!\!\!\bot\;}} &#10;\begin{document}&#10;\[&#10;R \indep B | T'&#10;\]&#10;\end{document}&#10;"/>
  <p:tag name="FILENAME" val="txp_fig"/>
  <p:tag name="FORMAT" val="pngmono"/>
  <p:tag name="RES" val="1200"/>
  <p:tag name="BLEND" val="0"/>
  <p:tag name="TRANSPARENT" val="0"/>
  <p:tag name="TBUG" val="0"/>
  <p:tag name="ALLOWFS" val="0"/>
  <p:tag name="ORIGWIDTH" val="82"/>
  <p:tag name="PICTUREFILESIZE" val="353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L \indep T' | 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9"/>
  <p:tag name="PICTUREFILESIZE" val="284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L \indep 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4"/>
  <p:tag name="PICTUREFILESIZE" val="1837"/>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L \indep B | 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5"/>
  <p:tag name="PICTUREFILESIZE" val="2827"/>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L \indep B | 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0"/>
  <p:tag name="PICTUREFILESIZE" val="3226"/>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L \indep B | T, R&#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9"/>
  <p:tag name="PICTUREFILESIZE" val="4401"/>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T \indep D&#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6"/>
  <p:tag name="PICTUREFILESIZE" val="1842"/>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T \indep D | R&#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9"/>
  <p:tag name="PICTUREFILESIZE" val="309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 = \prod_{i=1}^n P(x_i | \mbox{\it parents}(X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92"/>
  <p:tag name="PICTUREFILESIZE" val="2395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newcommand{\indep}{{\;\bot\!\!\!\!\!\!\bot\;}} &#10;\begin{document}&#10;\[&#10;T \indep D | R, 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02"/>
  <p:tag name="PICTUREFILESIZE" val="4676"/>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P(+b) P(-e) P(+a | +b, -e) P( -j | +a) P( +m | +a )  = $$&#10;\end{document}"/>
  <p:tag name="FILENAME" val="TP_tmp"/>
  <p:tag name="FORMAT" val="png16m"/>
  <p:tag name="RES" val="1200"/>
  <p:tag name="BLEND" val="0"/>
  <p:tag name="TRANSPARENT" val="0"/>
  <p:tag name="TBUG" val="0"/>
  <p:tag name="ALLOWFS" val="0"/>
  <p:tag name="ORIGWIDTH" val="231"/>
  <p:tag name="PICTUREFILESIZE" val="10501"/>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0.001 \times 0.998 \times 0.94 \times 0.1 \times 0.7 $$&#10;\end{document}"/>
  <p:tag name="FILENAME" val="TP_tmp"/>
  <p:tag name="FORMAT" val="png16m"/>
  <p:tag name="RES" val="1200"/>
  <p:tag name="BLEND" val="0"/>
  <p:tag name="TRANSPARENT" val="0"/>
  <p:tag name="TBUG" val="0"/>
  <p:tag name="ALLOWFS" val="0"/>
  <p:tag name="ORIGWIDTH" val="138"/>
  <p:tag name="PICTUREFILESIZE" val="691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65"/>
  <p:tag name="PICTUREFILESIZE" val="7961"/>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i$&#10;&#10;\end{document}"/>
  <p:tag name="FILENAME" val="TP_tmp"/>
  <p:tag name="FORMAT" val="png16m"/>
  <p:tag name="RES" val="1200"/>
  <p:tag name="BLEND" val="0"/>
  <p:tag name="TRANSPARENT" val="0"/>
  <p:tag name="TBUG" val="0"/>
  <p:tag name="ALLOWFS" val="0"/>
  <p:tag name="ORIGWIDTH" val="12"/>
  <p:tag name="PICTUREFILESIZE" val="149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j$&#10;&#10;\end{document}"/>
  <p:tag name="FILENAME" val="TP_tmp"/>
  <p:tag name="FORMAT" val="png16m"/>
  <p:tag name="RES" val="1200"/>
  <p:tag name="BLEND" val="0"/>
  <p:tag name="TRANSPARENT" val="0"/>
  <p:tag name="TBUG" val="0"/>
  <p:tag name="ALLOWFS" val="0"/>
  <p:tag name="ORIGWIDTH" val="13"/>
  <p:tag name="PICTUREFILESIZE" val="1616"/>
</p:tagLst>
</file>

<file path=ppt/theme/theme1.xml><?xml version="1.0" encoding="utf-8"?>
<a:theme xmlns:a="http://schemas.openxmlformats.org/drawingml/2006/main" name="dbllinec">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dbllinec">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blline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6B61"/>
    </a:dk2>
    <a:lt2>
      <a:srgbClr val="C0C0C0"/>
    </a:lt2>
    <a:accent1>
      <a:srgbClr val="FFFF66"/>
    </a:accent1>
    <a:accent2>
      <a:srgbClr val="00C0C0"/>
    </a:accent2>
    <a:accent3>
      <a:srgbClr val="FFFFFF"/>
    </a:accent3>
    <a:accent4>
      <a:srgbClr val="000000"/>
    </a:accent4>
    <a:accent5>
      <a:srgbClr val="FFFFB8"/>
    </a:accent5>
    <a:accent6>
      <a:srgbClr val="00AEAE"/>
    </a:accent6>
    <a:hlink>
      <a:srgbClr val="00C000"/>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6B61"/>
    </a:dk2>
    <a:lt2>
      <a:srgbClr val="C0C0C0"/>
    </a:lt2>
    <a:accent1>
      <a:srgbClr val="FFFF00"/>
    </a:accent1>
    <a:accent2>
      <a:srgbClr val="00C0C0"/>
    </a:accent2>
    <a:accent3>
      <a:srgbClr val="FFFFFF"/>
    </a:accent3>
    <a:accent4>
      <a:srgbClr val="000000"/>
    </a:accent4>
    <a:accent5>
      <a:srgbClr val="FFFFAA"/>
    </a:accent5>
    <a:accent6>
      <a:srgbClr val="00AEAE"/>
    </a:accent6>
    <a:hlink>
      <a:srgbClr val="00C000"/>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006B61"/>
    </a:dk2>
    <a:lt2>
      <a:srgbClr val="C0C0C0"/>
    </a:lt2>
    <a:accent1>
      <a:srgbClr val="00CCFF"/>
    </a:accent1>
    <a:accent2>
      <a:srgbClr val="00C0C0"/>
    </a:accent2>
    <a:accent3>
      <a:srgbClr val="FFFFFF"/>
    </a:accent3>
    <a:accent4>
      <a:srgbClr val="000000"/>
    </a:accent4>
    <a:accent5>
      <a:srgbClr val="AAE2FF"/>
    </a:accent5>
    <a:accent6>
      <a:srgbClr val="00AEAE"/>
    </a:accent6>
    <a:hlink>
      <a:srgbClr val="00C00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c:\msoffice\powerpnt\template\clrovrhd\dbllinec.ppt</Template>
  <TotalTime>7779</TotalTime>
  <Pages>13</Pages>
  <Words>5710</Words>
  <Application>Microsoft Office PowerPoint</Application>
  <PresentationFormat>Letter Paper (8.5x11 in)</PresentationFormat>
  <Paragraphs>605</Paragraphs>
  <Slides>41</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ＭＳ Ｐゴシック</vt:lpstr>
      <vt:lpstr>Arial</vt:lpstr>
      <vt:lpstr>Arial Narrow</vt:lpstr>
      <vt:lpstr>Book Antiqua</vt:lpstr>
      <vt:lpstr>Calibri</vt:lpstr>
      <vt:lpstr>Monotype Sorts</vt:lpstr>
      <vt:lpstr>Symbol</vt:lpstr>
      <vt:lpstr>Times New Roman</vt:lpstr>
      <vt:lpstr>Verdana</vt:lpstr>
      <vt:lpstr>Wingdings</vt:lpstr>
      <vt:lpstr>dbllinec</vt:lpstr>
      <vt:lpstr>Clip</vt:lpstr>
      <vt:lpstr>April 10 News</vt:lpstr>
      <vt:lpstr>Reasoning Under Uncertainty</vt:lpstr>
      <vt:lpstr>Bayesian Belief Networks (BBN)</vt:lpstr>
      <vt:lpstr>Example BBN</vt:lpstr>
      <vt:lpstr>Bayesian Belief Networks (BBN)</vt:lpstr>
      <vt:lpstr>Netica Belief Network Tool </vt:lpstr>
      <vt:lpstr>Bayes’ Nets: Big Picture</vt:lpstr>
      <vt:lpstr>Bayes Net Semantics</vt:lpstr>
      <vt:lpstr>Example 2</vt:lpstr>
      <vt:lpstr>Example: Alarm Network</vt:lpstr>
      <vt:lpstr>Example: Alarm Network</vt:lpstr>
      <vt:lpstr>Size of a Bayes Net</vt:lpstr>
      <vt:lpstr>Rules for BBNs to Solve the Inference Problem</vt:lpstr>
      <vt:lpstr>D-Separation</vt:lpstr>
      <vt:lpstr>D-Separation</vt:lpstr>
      <vt:lpstr>D-Separation :=All paths between members of X and Y must match one of the following 4 patters:</vt:lpstr>
      <vt:lpstr>Determining if a path is blocked</vt:lpstr>
      <vt:lpstr>D-Separation</vt:lpstr>
      <vt:lpstr>Active / Inactive Paths</vt:lpstr>
      <vt:lpstr>Example</vt:lpstr>
      <vt:lpstr>Example</vt:lpstr>
      <vt:lpstr>Example</vt:lpstr>
      <vt:lpstr>Structure Implications</vt:lpstr>
      <vt:lpstr>PowerPoint Presentation</vt:lpstr>
      <vt:lpstr>April 17 News</vt:lpstr>
      <vt:lpstr>Inference Problem</vt:lpstr>
      <vt:lpstr>Rules for BBNs to Solve the Inference Problem</vt:lpstr>
      <vt:lpstr>Compute P(G|~R)</vt:lpstr>
      <vt:lpstr>Fred Complains / John Complains Problem</vt:lpstr>
      <vt:lpstr>Example FC/JC Network Design</vt:lpstr>
      <vt:lpstr>Example FC/JC Network Design</vt:lpstr>
      <vt:lpstr>Remarks Computation in BBNs</vt:lpstr>
      <vt:lpstr>Advice for Computing Particular Probabilities </vt:lpstr>
      <vt:lpstr>Fred/John Complains Problem  </vt:lpstr>
      <vt:lpstr>Compute P(D|S1,S2)!!</vt:lpstr>
      <vt:lpstr>Computing P(D|S1,S2)</vt:lpstr>
      <vt:lpstr>How do Belief Network Tools Perform These Computations?</vt:lpstr>
      <vt:lpstr>Other Capabilities of Belief Network Tools</vt:lpstr>
      <vt:lpstr>Fred/John Complains Problem  </vt:lpstr>
      <vt:lpstr>Some Task 6 Probabilitees</vt:lpstr>
      <vt:lpstr>Some Task 6 Probabilities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1996</dc:title>
  <dc:creator>Christoph F. Eick</dc:creator>
  <cp:lastModifiedBy>Eick, Christoph F</cp:lastModifiedBy>
  <cp:revision>157</cp:revision>
  <cp:lastPrinted>2017-11-28T15:19:52Z</cp:lastPrinted>
  <dcterms:created xsi:type="dcterms:W3CDTF">1996-12-13T16:08:26Z</dcterms:created>
  <dcterms:modified xsi:type="dcterms:W3CDTF">2024-04-17T14:37:18Z</dcterms:modified>
</cp:coreProperties>
</file>