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653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FF"/>
    <a:srgbClr val="FF0066"/>
    <a:srgbClr val="009900"/>
    <a:srgbClr val="030305"/>
    <a:srgbClr val="66FF66"/>
    <a:srgbClr val="C254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 autoAdjust="0"/>
    <p:restoredTop sz="94707" autoAdjust="0"/>
  </p:normalViewPr>
  <p:slideViewPr>
    <p:cSldViewPr>
      <p:cViewPr varScale="1">
        <p:scale>
          <a:sx n="79" d="100"/>
          <a:sy n="79" d="100"/>
        </p:scale>
        <p:origin x="184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9" tIns="46425" rIns="92849" bIns="4642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1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9" tIns="46425" rIns="92849" bIns="4642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179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9" tIns="46425" rIns="92849" bIns="4642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179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9" tIns="46425" rIns="92849" bIns="4642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ED887AE-11C9-4A44-9D5D-57A7CE08E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77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9" tIns="46425" rIns="92849" bIns="4642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9" tIns="46425" rIns="92849" bIns="4642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87388"/>
            <a:ext cx="4675187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9601"/>
            <a:ext cx="5140960" cy="4191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9" tIns="46425" rIns="92849" bIns="464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378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9" tIns="46425" rIns="92849" bIns="4642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9200"/>
            <a:ext cx="30378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9" tIns="46425" rIns="92849" bIns="4642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FDCD707-2FF7-4457-9AD6-4D4D63652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053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pic>
        <p:nvPicPr>
          <p:cNvPr id="5" name="Picture 3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pic>
        <p:nvPicPr>
          <p:cNvPr id="7" name="Picture 5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235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235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34EA2-4C03-444C-891D-E6F9F34D4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641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D5853-16FF-4C27-99F2-27C20CF13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845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05132-62E2-4052-A3F8-D8B240D22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5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569CE-8FBF-4180-AB86-B64A85A23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413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EB014-4838-4D4E-85C5-4D64C1386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D9EBD-E311-4211-BE77-C42A0B8FC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6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86FAF-A510-46BD-B64C-762FF81BE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09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F8655-06F8-4EDD-A235-55AA55EF3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26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16BA5-02E4-4CDD-9FE3-DEB5384725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89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18317-714E-4974-9C3F-A7CC0FF19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19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5039D-7523-423D-9D4E-AFBF1939B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9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C2540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611331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8" name="Picture 4" descr="minispi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minispi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133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133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133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0F4E7D3-13C3-4F88-9449-E846D95B14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11339" name="Text Box 11"/>
          <p:cNvSpPr txBox="1">
            <a:spLocks noChangeArrowheads="1"/>
          </p:cNvSpPr>
          <p:nvPr userDrawn="1"/>
        </p:nvSpPr>
        <p:spPr bwMode="auto">
          <a:xfrm>
            <a:off x="7391400" y="64008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900"/>
              <a:t>Eick: </a:t>
            </a:r>
            <a:r>
              <a:rPr lang="en-US" sz="900" i="1"/>
              <a:t>Reinforcement Learning. </a:t>
            </a:r>
            <a:endParaRPr lang="en-US" sz="900" i="1">
              <a:solidFill>
                <a:srgbClr val="C2540A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Online Group I: Simplified PD World</a:t>
            </a:r>
          </a:p>
        </p:txBody>
      </p:sp>
      <p:sp>
        <p:nvSpPr>
          <p:cNvPr id="6147" name="Oval 4"/>
          <p:cNvSpPr>
            <a:spLocks noChangeArrowheads="1"/>
          </p:cNvSpPr>
          <p:nvPr/>
        </p:nvSpPr>
        <p:spPr bwMode="auto">
          <a:xfrm>
            <a:off x="2025650" y="1581150"/>
            <a:ext cx="1371600" cy="685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sp>
        <p:nvSpPr>
          <p:cNvPr id="6148" name="Oval 5"/>
          <p:cNvSpPr>
            <a:spLocks noChangeArrowheads="1"/>
          </p:cNvSpPr>
          <p:nvPr/>
        </p:nvSpPr>
        <p:spPr bwMode="auto">
          <a:xfrm>
            <a:off x="3854450" y="1581150"/>
            <a:ext cx="1371600" cy="685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 dirty="0"/>
              <a:t>2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6154" name="Oval 11"/>
          <p:cNvSpPr>
            <a:spLocks noChangeArrowheads="1"/>
          </p:cNvSpPr>
          <p:nvPr/>
        </p:nvSpPr>
        <p:spPr bwMode="auto">
          <a:xfrm>
            <a:off x="4083050" y="2800350"/>
            <a:ext cx="1371600" cy="685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 dirty="0"/>
              <a:t>3 </a:t>
            </a:r>
            <a:r>
              <a:rPr lang="en-US" sz="3200" b="1" dirty="0">
                <a:solidFill>
                  <a:srgbClr val="00B050"/>
                </a:solidFill>
              </a:rPr>
              <a:t>D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6155" name="Oval 12"/>
          <p:cNvSpPr>
            <a:spLocks noChangeArrowheads="1"/>
          </p:cNvSpPr>
          <p:nvPr/>
        </p:nvSpPr>
        <p:spPr bwMode="auto">
          <a:xfrm>
            <a:off x="2101850" y="2800350"/>
            <a:ext cx="1371600" cy="685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 dirty="0"/>
              <a:t>4</a:t>
            </a:r>
            <a:r>
              <a:rPr lang="en-US" sz="3200" b="1" dirty="0">
                <a:solidFill>
                  <a:srgbClr val="0000FF"/>
                </a:solidFill>
              </a:rPr>
              <a:t> P</a:t>
            </a:r>
            <a:endParaRPr lang="en-US" sz="3200" dirty="0"/>
          </a:p>
        </p:txBody>
      </p:sp>
      <p:sp>
        <p:nvSpPr>
          <p:cNvPr id="6157" name="Line 17"/>
          <p:cNvSpPr>
            <a:spLocks noChangeShapeType="1"/>
          </p:cNvSpPr>
          <p:nvPr/>
        </p:nvSpPr>
        <p:spPr bwMode="auto">
          <a:xfrm>
            <a:off x="3397250" y="1885950"/>
            <a:ext cx="457200" cy="0"/>
          </a:xfrm>
          <a:prstGeom prst="line">
            <a:avLst/>
          </a:prstGeom>
          <a:noFill/>
          <a:ln w="222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62" name="Line 23"/>
          <p:cNvSpPr>
            <a:spLocks noChangeShapeType="1"/>
          </p:cNvSpPr>
          <p:nvPr/>
        </p:nvSpPr>
        <p:spPr bwMode="auto">
          <a:xfrm flipH="1">
            <a:off x="3457575" y="3143250"/>
            <a:ext cx="762000" cy="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64" name="Line 25"/>
          <p:cNvSpPr>
            <a:spLocks noChangeShapeType="1"/>
          </p:cNvSpPr>
          <p:nvPr/>
        </p:nvSpPr>
        <p:spPr bwMode="auto">
          <a:xfrm>
            <a:off x="4540250" y="2266950"/>
            <a:ext cx="0" cy="5334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66" name="Line 27"/>
          <p:cNvSpPr>
            <a:spLocks noChangeShapeType="1"/>
          </p:cNvSpPr>
          <p:nvPr/>
        </p:nvSpPr>
        <p:spPr bwMode="auto">
          <a:xfrm flipV="1">
            <a:off x="2787650" y="2266950"/>
            <a:ext cx="0" cy="6096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72" name="Text Box 35"/>
          <p:cNvSpPr txBox="1">
            <a:spLocks noChangeArrowheads="1"/>
          </p:cNvSpPr>
          <p:nvPr/>
        </p:nvSpPr>
        <p:spPr bwMode="auto">
          <a:xfrm>
            <a:off x="3457575" y="1371600"/>
            <a:ext cx="365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dirty="0"/>
              <a:t>e</a:t>
            </a:r>
          </a:p>
        </p:txBody>
      </p:sp>
      <p:sp>
        <p:nvSpPr>
          <p:cNvPr id="6180" name="Text Box 43"/>
          <p:cNvSpPr txBox="1">
            <a:spLocks noChangeArrowheads="1"/>
          </p:cNvSpPr>
          <p:nvPr/>
        </p:nvSpPr>
        <p:spPr bwMode="auto">
          <a:xfrm>
            <a:off x="2787650" y="2266950"/>
            <a:ext cx="228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/>
              <a:t>n</a:t>
            </a:r>
          </a:p>
        </p:txBody>
      </p:sp>
      <p:sp>
        <p:nvSpPr>
          <p:cNvPr id="6181" name="Text Box 45"/>
          <p:cNvSpPr txBox="1">
            <a:spLocks noChangeArrowheads="1"/>
          </p:cNvSpPr>
          <p:nvPr/>
        </p:nvSpPr>
        <p:spPr bwMode="auto">
          <a:xfrm>
            <a:off x="3641328" y="2668622"/>
            <a:ext cx="3627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dirty="0"/>
              <a:t>w</a:t>
            </a:r>
          </a:p>
        </p:txBody>
      </p:sp>
      <p:sp>
        <p:nvSpPr>
          <p:cNvPr id="6185" name="Text Box 50"/>
          <p:cNvSpPr txBox="1">
            <a:spLocks noChangeArrowheads="1"/>
          </p:cNvSpPr>
          <p:nvPr/>
        </p:nvSpPr>
        <p:spPr bwMode="auto">
          <a:xfrm>
            <a:off x="4540250" y="2190750"/>
            <a:ext cx="342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/>
              <a:t>s</a:t>
            </a:r>
          </a:p>
        </p:txBody>
      </p:sp>
      <p:sp>
        <p:nvSpPr>
          <p:cNvPr id="6187" name="Line 52"/>
          <p:cNvSpPr>
            <a:spLocks noChangeShapeType="1"/>
          </p:cNvSpPr>
          <p:nvPr/>
        </p:nvSpPr>
        <p:spPr bwMode="auto">
          <a:xfrm flipH="1" flipV="1">
            <a:off x="3397250" y="2000250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" name="Text Box 45"/>
          <p:cNvSpPr txBox="1">
            <a:spLocks noChangeArrowheads="1"/>
          </p:cNvSpPr>
          <p:nvPr/>
        </p:nvSpPr>
        <p:spPr bwMode="auto">
          <a:xfrm>
            <a:off x="3444478" y="1705366"/>
            <a:ext cx="3627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dirty="0"/>
              <a:t>w</a:t>
            </a:r>
          </a:p>
        </p:txBody>
      </p:sp>
      <p:sp>
        <p:nvSpPr>
          <p:cNvPr id="2" name="TextBox 1"/>
          <p:cNvSpPr txBox="1"/>
          <p:nvPr/>
        </p:nvSpPr>
        <p:spPr>
          <a:xfrm flipH="1">
            <a:off x="1219200" y="3617879"/>
            <a:ext cx="769620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2540A"/>
                </a:solidFill>
              </a:rPr>
              <a:t>Online Credit Task Group I : </a:t>
            </a:r>
            <a:r>
              <a:rPr lang="en-US" sz="1800" b="1" dirty="0">
                <a:solidFill>
                  <a:srgbClr val="FF0000"/>
                </a:solidFill>
                <a:sym typeface="Symbol"/>
              </a:rPr>
              <a:t>to be presented March 20, 2024</a:t>
            </a:r>
            <a:endParaRPr lang="en-US" sz="1800" b="1" dirty="0">
              <a:solidFill>
                <a:srgbClr val="FF0000"/>
              </a:solidFill>
            </a:endParaRPr>
          </a:p>
          <a:p>
            <a:r>
              <a:rPr lang="en-US" dirty="0"/>
              <a:t>State Space: {1, 2, 3, 4, 1’, 2’, 3’, 4’}; “</a:t>
            </a:r>
            <a:r>
              <a:rPr lang="en-US" sz="3200" b="1" dirty="0"/>
              <a:t>’</a:t>
            </a:r>
            <a:r>
              <a:rPr lang="en-US" dirty="0"/>
              <a:t>” indicates carrying a block…; p represents pickup and d </a:t>
            </a:r>
            <a:r>
              <a:rPr lang="en-US" dirty="0" err="1"/>
              <a:t>dropoff</a:t>
            </a:r>
            <a:r>
              <a:rPr lang="en-US" dirty="0"/>
              <a:t>. </a:t>
            </a:r>
          </a:p>
          <a:p>
            <a:r>
              <a:rPr lang="en-US" dirty="0"/>
              <a:t>Policy: agent starts is state 3 and applies operators: </a:t>
            </a:r>
          </a:p>
          <a:p>
            <a:r>
              <a:rPr lang="en-US"/>
              <a:t>w-p-e-d-w-p-e-d-w-p-n-e-w-e-s-d-w-p</a:t>
            </a:r>
            <a:endParaRPr lang="en-US" dirty="0"/>
          </a:p>
          <a:p>
            <a:r>
              <a:rPr lang="en-US" b="1" dirty="0">
                <a:solidFill>
                  <a:srgbClr val="FF0066"/>
                </a:solidFill>
              </a:rPr>
              <a:t>Use </a:t>
            </a:r>
            <a:r>
              <a:rPr lang="en-US" b="1" dirty="0">
                <a:solidFill>
                  <a:srgbClr val="7030A0"/>
                </a:solidFill>
              </a:rPr>
              <a:t>Q-learning </a:t>
            </a:r>
            <a:r>
              <a:rPr lang="en-US" b="1" dirty="0">
                <a:solidFill>
                  <a:srgbClr val="FF0066"/>
                </a:solidFill>
              </a:rPr>
              <a:t>to construct the q-table assuming </a:t>
            </a:r>
            <a:r>
              <a:rPr lang="en-US" b="1" dirty="0">
                <a:solidFill>
                  <a:srgbClr val="FF0066"/>
                </a:solidFill>
                <a:sym typeface="Symbol"/>
              </a:rPr>
              <a:t>=0.4 and =1 and that pickup/</a:t>
            </a:r>
            <a:r>
              <a:rPr lang="en-US" b="1" dirty="0" err="1">
                <a:solidFill>
                  <a:srgbClr val="FF0066"/>
                </a:solidFill>
                <a:sym typeface="Symbol"/>
              </a:rPr>
              <a:t>dropoff</a:t>
            </a:r>
            <a:r>
              <a:rPr lang="en-US" b="1" dirty="0">
                <a:solidFill>
                  <a:srgbClr val="FF0066"/>
                </a:solidFill>
                <a:sym typeface="Symbol"/>
              </a:rPr>
              <a:t> reward is 13 and the move penalty is 1! Q-values are initially 0!</a:t>
            </a:r>
          </a:p>
        </p:txBody>
      </p:sp>
      <p:sp>
        <p:nvSpPr>
          <p:cNvPr id="49" name="Text Box 35"/>
          <p:cNvSpPr txBox="1">
            <a:spLocks noChangeArrowheads="1"/>
          </p:cNvSpPr>
          <p:nvPr/>
        </p:nvSpPr>
        <p:spPr bwMode="auto">
          <a:xfrm>
            <a:off x="3717925" y="3143250"/>
            <a:ext cx="365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dirty="0"/>
              <a:t>e</a:t>
            </a:r>
          </a:p>
        </p:txBody>
      </p:sp>
      <p:sp>
        <p:nvSpPr>
          <p:cNvPr id="50" name="Line 27"/>
          <p:cNvSpPr>
            <a:spLocks noChangeShapeType="1"/>
          </p:cNvSpPr>
          <p:nvPr/>
        </p:nvSpPr>
        <p:spPr bwMode="auto">
          <a:xfrm flipV="1">
            <a:off x="3473450" y="3300620"/>
            <a:ext cx="609600" cy="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57499"/>
      </p:ext>
    </p:extLst>
  </p:cSld>
  <p:clrMapOvr>
    <a:masterClrMapping/>
  </p:clrMapOvr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miter lim="800000"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miter lim="800000"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12968</TotalTime>
  <Words>111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Symbol</vt:lpstr>
      <vt:lpstr>Times New Roman</vt:lpstr>
      <vt:lpstr>Notebook</vt:lpstr>
      <vt:lpstr>Online Group I: Simplified PD World</vt:lpstr>
    </vt:vector>
  </TitlesOfParts>
  <Company>University of Houston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Ricardo Vilalta</dc:creator>
  <cp:lastModifiedBy>Eick, Christoph F</cp:lastModifiedBy>
  <cp:revision>843</cp:revision>
  <cp:lastPrinted>2017-10-24T20:17:53Z</cp:lastPrinted>
  <dcterms:created xsi:type="dcterms:W3CDTF">2003-08-27T16:21:00Z</dcterms:created>
  <dcterms:modified xsi:type="dcterms:W3CDTF">2024-02-21T15:44:48Z</dcterms:modified>
</cp:coreProperties>
</file>