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6"/>
  </p:notesMasterIdLst>
  <p:sldIdLst>
    <p:sldId id="379" r:id="rId2"/>
    <p:sldId id="256" r:id="rId3"/>
    <p:sldId id="269" r:id="rId4"/>
    <p:sldId id="274" r:id="rId5"/>
    <p:sldId id="270" r:id="rId6"/>
    <p:sldId id="272" r:id="rId7"/>
    <p:sldId id="273" r:id="rId8"/>
    <p:sldId id="271" r:id="rId9"/>
    <p:sldId id="278" r:id="rId10"/>
    <p:sldId id="282" r:id="rId11"/>
    <p:sldId id="283" r:id="rId12"/>
    <p:sldId id="284" r:id="rId13"/>
    <p:sldId id="285" r:id="rId14"/>
    <p:sldId id="3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07" autoAdjust="0"/>
  </p:normalViewPr>
  <p:slideViewPr>
    <p:cSldViewPr snapToGrid="0">
      <p:cViewPr varScale="1">
        <p:scale>
          <a:sx n="69" d="100"/>
          <a:sy n="69" d="100"/>
        </p:scale>
        <p:origin x="120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9120-1614-4D54-BD13-A48892B7454F}" type="datetimeFigureOut">
              <a:rPr lang="en-IN" smtClean="0"/>
              <a:t>25-03-2024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A124D-2D38-4FE1-B95F-3794883644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2944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A124D-2D38-4FE1-B95F-3794883644CD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030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2b51b6346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2b51b6346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2b51b6346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2b51b6346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2b51b6346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2b51b6346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2b51b6346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2b51b6346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RMSProp mentioned in Hinton’s lecture notes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36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6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otally blank slide">
  <p:cSld name="Totally blank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488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560">
                <a:solidFill>
                  <a:schemeClr val="dk1"/>
                </a:solidFill>
              </a:defRPr>
            </a:lvl1pPr>
            <a:lvl2pPr lvl="1" algn="r">
              <a:buNone/>
              <a:defRPr sz="1560">
                <a:solidFill>
                  <a:schemeClr val="dk1"/>
                </a:solidFill>
              </a:defRPr>
            </a:lvl2pPr>
            <a:lvl3pPr lvl="2" algn="r">
              <a:buNone/>
              <a:defRPr sz="1560">
                <a:solidFill>
                  <a:schemeClr val="dk1"/>
                </a:solidFill>
              </a:defRPr>
            </a:lvl3pPr>
            <a:lvl4pPr lvl="3" algn="r">
              <a:buNone/>
              <a:defRPr sz="1560">
                <a:solidFill>
                  <a:schemeClr val="dk1"/>
                </a:solidFill>
              </a:defRPr>
            </a:lvl4pPr>
            <a:lvl5pPr lvl="4" algn="r">
              <a:buNone/>
              <a:defRPr sz="1560">
                <a:solidFill>
                  <a:schemeClr val="dk1"/>
                </a:solidFill>
              </a:defRPr>
            </a:lvl5pPr>
            <a:lvl6pPr lvl="5" algn="r">
              <a:buNone/>
              <a:defRPr sz="1560">
                <a:solidFill>
                  <a:schemeClr val="dk1"/>
                </a:solidFill>
              </a:defRPr>
            </a:lvl6pPr>
            <a:lvl7pPr lvl="6" algn="r">
              <a:buNone/>
              <a:defRPr sz="1560">
                <a:solidFill>
                  <a:schemeClr val="dk1"/>
                </a:solidFill>
              </a:defRPr>
            </a:lvl7pPr>
            <a:lvl8pPr lvl="7" algn="r">
              <a:buNone/>
              <a:defRPr sz="1560">
                <a:solidFill>
                  <a:schemeClr val="dk1"/>
                </a:solidFill>
              </a:defRPr>
            </a:lvl8pPr>
            <a:lvl9pPr lvl="8" algn="r">
              <a:buNone/>
              <a:defRPr sz="1560"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2740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6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0" cy="455508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434340" rtl="0">
              <a:spcBef>
                <a:spcPts val="900"/>
              </a:spcBef>
              <a:spcAft>
                <a:spcPts val="0"/>
              </a:spcAft>
              <a:buSzPts val="2100"/>
              <a:buChar char="•"/>
              <a:defRPr/>
            </a:lvl1pPr>
            <a:lvl2pPr marL="1097280" lvl="1" indent="-411480" rtl="0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2pPr>
            <a:lvl3pPr marL="1645920" lvl="2" indent="-388620" rtl="0">
              <a:spcBef>
                <a:spcPts val="450"/>
              </a:spcBef>
              <a:spcAft>
                <a:spcPts val="0"/>
              </a:spcAft>
              <a:buSzPts val="1500"/>
              <a:buChar char="•"/>
              <a:defRPr/>
            </a:lvl3pPr>
            <a:lvl4pPr marL="2194560" lvl="3" indent="-377190" rtl="0">
              <a:spcBef>
                <a:spcPts val="450"/>
              </a:spcBef>
              <a:spcAft>
                <a:spcPts val="0"/>
              </a:spcAft>
              <a:buSzPts val="1350"/>
              <a:buChar char="•"/>
              <a:defRPr/>
            </a:lvl4pPr>
            <a:lvl5pPr marL="2743200" lvl="4" indent="-377190" rtl="0">
              <a:spcBef>
                <a:spcPts val="450"/>
              </a:spcBef>
              <a:spcAft>
                <a:spcPts val="0"/>
              </a:spcAft>
              <a:buSzPts val="1350"/>
              <a:buChar char="•"/>
              <a:defRPr/>
            </a:lvl5pPr>
            <a:lvl6pPr marL="3291840" lvl="5" indent="-377190" rtl="0">
              <a:spcBef>
                <a:spcPts val="450"/>
              </a:spcBef>
              <a:spcAft>
                <a:spcPts val="0"/>
              </a:spcAft>
              <a:buSzPts val="1350"/>
              <a:buChar char="•"/>
              <a:defRPr/>
            </a:lvl6pPr>
            <a:lvl7pPr marL="3840480" lvl="6" indent="-377190" rtl="0">
              <a:spcBef>
                <a:spcPts val="450"/>
              </a:spcBef>
              <a:spcAft>
                <a:spcPts val="0"/>
              </a:spcAft>
              <a:buSzPts val="1350"/>
              <a:buChar char="•"/>
              <a:defRPr/>
            </a:lvl7pPr>
            <a:lvl8pPr marL="4389120" lvl="7" indent="-377190" rtl="0">
              <a:spcBef>
                <a:spcPts val="450"/>
              </a:spcBef>
              <a:spcAft>
                <a:spcPts val="0"/>
              </a:spcAft>
              <a:buSzPts val="1350"/>
              <a:buChar char="•"/>
              <a:defRPr/>
            </a:lvl8pPr>
            <a:lvl9pPr marL="4937760" lvl="8" indent="-377190" rtl="0">
              <a:spcBef>
                <a:spcPts val="45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478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7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5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9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3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6352" y="6176964"/>
            <a:ext cx="1105648" cy="681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0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  <p:sldLayoutId id="2147483713" r:id="rId12"/>
    <p:sldLayoutId id="214748371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ossfunctions.tumblr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der.io/optimizing-gradient-descen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imgur.com/s25RsOr" TargetMode="Externa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chapter/10.1007/978-1-4471-0123-9_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707.0894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0FFAD-8663-63AB-640E-A1AB4495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News March 25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423F1-C08E-813E-3E47-89BECCAF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95" y="2478024"/>
            <a:ext cx="11779405" cy="369417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March 27: Introduction to Autoencoders and Task4 Lab taught by Mahin.</a:t>
            </a:r>
          </a:p>
          <a:p>
            <a:r>
              <a:rPr lang="en-US" sz="2800" dirty="0"/>
              <a:t>Task2 is due Tu., March 26 end of the day…</a:t>
            </a:r>
          </a:p>
          <a:p>
            <a:r>
              <a:rPr lang="en-US" sz="2800" dirty="0"/>
              <a:t>Optional GHC AlphaGo Presentation </a:t>
            </a:r>
            <a:r>
              <a:rPr lang="en-US" sz="2800"/>
              <a:t>on April </a:t>
            </a:r>
            <a:r>
              <a:rPr lang="en-US" sz="2800" dirty="0"/>
              <a:t>15!</a:t>
            </a:r>
          </a:p>
          <a:p>
            <a:r>
              <a:rPr lang="en-US" sz="2800" dirty="0"/>
              <a:t>Today’s Lecture: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/>
              <a:t>Neural Network Basics and Deep Learning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/>
              <a:t>More on Reinforcement Learning the Group Project </a:t>
            </a:r>
          </a:p>
          <a:p>
            <a:pPr marL="971550" lvl="1" indent="-514350">
              <a:buFont typeface="+mj-lt"/>
              <a:buAutoNum type="alphaLcPeriod"/>
            </a:pPr>
            <a:endParaRPr lang="en-US" sz="2800" dirty="0"/>
          </a:p>
          <a:p>
            <a:pPr marL="457200" indent="-457200">
              <a:buFont typeface="+mj-lt"/>
              <a:buAutoNum type="alphaL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1C5F6-091A-84FA-857D-9884A3DA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9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4186" y="1129484"/>
            <a:ext cx="4491990" cy="179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9961" y="3740408"/>
            <a:ext cx="3442441" cy="298917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2"/>
          <p:cNvSpPr txBox="1">
            <a:spLocks noGrp="1"/>
          </p:cNvSpPr>
          <p:nvPr>
            <p:ph type="title" idx="4294967295"/>
          </p:nvPr>
        </p:nvSpPr>
        <p:spPr>
          <a:xfrm>
            <a:off x="983640" y="288566"/>
            <a:ext cx="10224720" cy="763560"/>
          </a:xfrm>
          <a:prstGeom prst="rect">
            <a:avLst/>
          </a:prstGeom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Layers</a:t>
            </a:r>
            <a:endParaRPr/>
          </a:p>
        </p:txBody>
      </p:sp>
      <p:sp>
        <p:nvSpPr>
          <p:cNvPr id="317" name="Google Shape;317;p42"/>
          <p:cNvSpPr txBox="1">
            <a:spLocks noGrp="1"/>
          </p:cNvSpPr>
          <p:nvPr>
            <p:ph type="body" idx="4294967295"/>
          </p:nvPr>
        </p:nvSpPr>
        <p:spPr>
          <a:xfrm>
            <a:off x="983640" y="1130220"/>
            <a:ext cx="7913880" cy="5025240"/>
          </a:xfrm>
          <a:prstGeom prst="rect">
            <a:avLst/>
          </a:prstGeom>
        </p:spPr>
        <p:txBody>
          <a:bodyPr spcFirstLastPara="1" vert="horz" wrap="square" lIns="109710" tIns="54840" rIns="109710" bIns="54840" rtlCol="0" anchor="t" anchorCtr="0">
            <a:noAutofit/>
          </a:bodyPr>
          <a:lstStyle/>
          <a:p>
            <a:pPr marL="548640" indent="-457200">
              <a:spcBef>
                <a:spcPts val="900"/>
              </a:spcBef>
              <a:buSzPts val="2400"/>
            </a:pPr>
            <a:r>
              <a:rPr lang="en" sz="2800" dirty="0"/>
              <a:t>Data processing modules</a:t>
            </a:r>
            <a:endParaRPr sz="2800" dirty="0"/>
          </a:p>
          <a:p>
            <a:pPr marL="548640" indent="-457200">
              <a:spcBef>
                <a:spcPts val="0"/>
              </a:spcBef>
              <a:buSzPts val="2400"/>
            </a:pPr>
            <a:r>
              <a:rPr lang="en" sz="2800" dirty="0"/>
              <a:t>Many different kinds exist</a:t>
            </a:r>
            <a:endParaRPr sz="2800" dirty="0"/>
          </a:p>
          <a:p>
            <a:pPr marL="1097280" lvl="1" indent="-441960">
              <a:spcBef>
                <a:spcPts val="0"/>
              </a:spcBef>
              <a:buSzPts val="2200"/>
            </a:pPr>
            <a:r>
              <a:rPr lang="en" sz="2400" dirty="0"/>
              <a:t>densely connected</a:t>
            </a:r>
            <a:endParaRPr sz="2400" dirty="0"/>
          </a:p>
          <a:p>
            <a:pPr marL="1097280" lvl="1" indent="-441960">
              <a:spcBef>
                <a:spcPts val="0"/>
              </a:spcBef>
              <a:buSzPts val="2200"/>
            </a:pPr>
            <a:r>
              <a:rPr lang="en" sz="2400" dirty="0"/>
              <a:t>convolutional</a:t>
            </a:r>
            <a:endParaRPr sz="2400" dirty="0"/>
          </a:p>
          <a:p>
            <a:pPr marL="1097280" lvl="1" indent="-441960">
              <a:spcBef>
                <a:spcPts val="0"/>
              </a:spcBef>
              <a:buSzPts val="2200"/>
            </a:pPr>
            <a:r>
              <a:rPr lang="en" sz="2400" dirty="0"/>
              <a:t>recurrent</a:t>
            </a:r>
            <a:endParaRPr sz="2400" dirty="0"/>
          </a:p>
          <a:p>
            <a:pPr marL="1097280" lvl="1" indent="-441960">
              <a:spcBef>
                <a:spcPts val="0"/>
              </a:spcBef>
              <a:buSzPts val="2200"/>
            </a:pPr>
            <a:r>
              <a:rPr lang="en" sz="2400" dirty="0"/>
              <a:t>pooling, flattening, merging, normalization, etc.</a:t>
            </a:r>
            <a:endParaRPr sz="2400" dirty="0"/>
          </a:p>
          <a:p>
            <a:pPr marL="548640" indent="-457200">
              <a:spcBef>
                <a:spcPts val="0"/>
              </a:spcBef>
              <a:buSzPts val="2400"/>
            </a:pPr>
            <a:r>
              <a:rPr lang="en" sz="2800" dirty="0"/>
              <a:t>Input: one or more tensors</a:t>
            </a:r>
            <a:br>
              <a:rPr lang="en" sz="2800" dirty="0"/>
            </a:br>
            <a:r>
              <a:rPr lang="en" sz="2800" dirty="0"/>
              <a:t>output: one or more tensors</a:t>
            </a:r>
            <a:endParaRPr sz="2800" dirty="0"/>
          </a:p>
          <a:p>
            <a:pPr marL="548640" indent="-457200">
              <a:spcBef>
                <a:spcPts val="0"/>
              </a:spcBef>
              <a:buSzPts val="2400"/>
            </a:pPr>
            <a:r>
              <a:rPr lang="en" sz="2800" dirty="0"/>
              <a:t>Usually have a state, encoded as </a:t>
            </a:r>
            <a:r>
              <a:rPr lang="en" sz="2800" b="1" dirty="0"/>
              <a:t>weights</a:t>
            </a:r>
            <a:endParaRPr sz="2800" b="1" dirty="0"/>
          </a:p>
          <a:p>
            <a:pPr marL="1097280" lvl="1" indent="-441960">
              <a:spcBef>
                <a:spcPts val="0"/>
              </a:spcBef>
              <a:buSzPts val="2200"/>
            </a:pPr>
            <a:r>
              <a:rPr lang="en" sz="2400" dirty="0"/>
              <a:t>learned, initially random</a:t>
            </a:r>
            <a:endParaRPr sz="2400" dirty="0"/>
          </a:p>
          <a:p>
            <a:pPr marL="548640" indent="-457200">
              <a:spcBef>
                <a:spcPts val="0"/>
              </a:spcBef>
              <a:buSzPts val="2400"/>
            </a:pPr>
            <a:r>
              <a:rPr lang="en" sz="2800" dirty="0"/>
              <a:t>When combined, form a </a:t>
            </a:r>
            <a:r>
              <a:rPr lang="en" sz="2800" b="1" dirty="0"/>
              <a:t>network</a:t>
            </a:r>
            <a:r>
              <a:rPr lang="en" sz="2800" dirty="0"/>
              <a:t> or</a:t>
            </a:r>
            <a:br>
              <a:rPr lang="en" sz="2800" dirty="0"/>
            </a:br>
            <a:r>
              <a:rPr lang="en" sz="2800" dirty="0"/>
              <a:t>a </a:t>
            </a:r>
            <a:r>
              <a:rPr lang="en" sz="2800" b="1" dirty="0"/>
              <a:t>model</a:t>
            </a:r>
            <a:r>
              <a:rPr lang="en" sz="2800" dirty="0"/>
              <a:t> </a:t>
            </a:r>
            <a:endParaRPr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DB83D3-C88A-4F47-C21C-872B1E2BB5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 txBox="1">
            <a:spLocks noGrp="1"/>
          </p:cNvSpPr>
          <p:nvPr>
            <p:ph type="title" idx="4294967295"/>
          </p:nvPr>
        </p:nvSpPr>
        <p:spPr>
          <a:xfrm>
            <a:off x="983640" y="593366"/>
            <a:ext cx="10224720" cy="763560"/>
          </a:xfrm>
          <a:prstGeom prst="rect">
            <a:avLst/>
          </a:prstGeom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Input data and targets</a:t>
            </a:r>
            <a:endParaRPr/>
          </a:p>
        </p:txBody>
      </p:sp>
      <p:sp>
        <p:nvSpPr>
          <p:cNvPr id="323" name="Google Shape;323;p43"/>
          <p:cNvSpPr txBox="1">
            <a:spLocks noGrp="1"/>
          </p:cNvSpPr>
          <p:nvPr>
            <p:ph type="body" idx="4294967295"/>
          </p:nvPr>
        </p:nvSpPr>
        <p:spPr>
          <a:xfrm>
            <a:off x="983640" y="1536634"/>
            <a:ext cx="6159240" cy="4017960"/>
          </a:xfrm>
          <a:prstGeom prst="rect">
            <a:avLst/>
          </a:prstGeom>
        </p:spPr>
        <p:txBody>
          <a:bodyPr spcFirstLastPara="1" vert="horz" wrap="square" lIns="109710" tIns="54840" rIns="109710" bIns="54840" rtlCol="0" anchor="t" anchorCtr="0">
            <a:noAutofit/>
          </a:bodyPr>
          <a:lstStyle/>
          <a:p>
            <a:pPr marL="0" indent="0">
              <a:spcBef>
                <a:spcPts val="900"/>
              </a:spcBef>
              <a:buNone/>
            </a:pPr>
            <a:endParaRPr sz="2880"/>
          </a:p>
          <a:p>
            <a:pPr marL="548640" indent="-457200">
              <a:spcBef>
                <a:spcPts val="1200"/>
              </a:spcBef>
              <a:buSzPts val="2400"/>
            </a:pPr>
            <a:r>
              <a:rPr lang="en" sz="2880"/>
              <a:t>The network maps the input data X to predictions Y′</a:t>
            </a:r>
            <a:endParaRPr sz="2880"/>
          </a:p>
          <a:p>
            <a:pPr marL="548640" indent="-457200">
              <a:spcBef>
                <a:spcPts val="0"/>
              </a:spcBef>
              <a:buSzPts val="2400"/>
            </a:pPr>
            <a:r>
              <a:rPr lang="en" sz="2880"/>
              <a:t>During training, the predictions Y′ are compared to true targets Y using the loss function</a:t>
            </a:r>
            <a:endParaRPr sz="2880"/>
          </a:p>
        </p:txBody>
      </p:sp>
      <p:pic>
        <p:nvPicPr>
          <p:cNvPr id="324" name="Google Shape;32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2473" y="4041467"/>
            <a:ext cx="3002828" cy="23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6760" y="4661439"/>
            <a:ext cx="804017" cy="11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3"/>
          <p:cNvSpPr txBox="1"/>
          <p:nvPr/>
        </p:nvSpPr>
        <p:spPr>
          <a:xfrm>
            <a:off x="10483558" y="4822267"/>
            <a:ext cx="803880" cy="45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r>
              <a:rPr lang="en" sz="2160" b="1"/>
              <a:t>cat</a:t>
            </a:r>
            <a:endParaRPr sz="2160" b="1"/>
          </a:p>
        </p:txBody>
      </p:sp>
      <p:sp>
        <p:nvSpPr>
          <p:cNvPr id="327" name="Google Shape;327;p43"/>
          <p:cNvSpPr txBox="1"/>
          <p:nvPr/>
        </p:nvSpPr>
        <p:spPr>
          <a:xfrm>
            <a:off x="10483564" y="5313859"/>
            <a:ext cx="877450" cy="45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r>
              <a:rPr lang="en" sz="2160" dirty="0">
                <a:solidFill>
                  <a:srgbClr val="999999"/>
                </a:solidFill>
              </a:rPr>
              <a:t>dog</a:t>
            </a:r>
            <a:endParaRPr sz="2160" dirty="0">
              <a:solidFill>
                <a:srgbClr val="999999"/>
              </a:solidFill>
            </a:endParaRPr>
          </a:p>
        </p:txBody>
      </p:sp>
      <p:pic>
        <p:nvPicPr>
          <p:cNvPr id="328" name="Google Shape;328;p43"/>
          <p:cNvPicPr preferRelativeResize="0"/>
          <p:nvPr/>
        </p:nvPicPr>
        <p:blipFill rotWithShape="1">
          <a:blip r:embed="rId5">
            <a:alphaModFix/>
          </a:blip>
          <a:srcRect l="30545" r="33070" b="34119"/>
          <a:stretch/>
        </p:blipFill>
        <p:spPr>
          <a:xfrm>
            <a:off x="8955240" y="525433"/>
            <a:ext cx="2003040" cy="31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1FF022-90F2-7B21-85F3-CBA4ED3225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4"/>
          <p:cNvSpPr txBox="1">
            <a:spLocks noGrp="1"/>
          </p:cNvSpPr>
          <p:nvPr>
            <p:ph type="title"/>
          </p:nvPr>
        </p:nvSpPr>
        <p:spPr>
          <a:xfrm>
            <a:off x="983640" y="593366"/>
            <a:ext cx="10224720" cy="763560"/>
          </a:xfrm>
          <a:prstGeom prst="rect">
            <a:avLst/>
          </a:prstGeom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r>
              <a:rPr lang="en"/>
              <a:t>Loss function</a:t>
            </a:r>
            <a:endParaRPr/>
          </a:p>
        </p:txBody>
      </p:sp>
      <p:sp>
        <p:nvSpPr>
          <p:cNvPr id="334" name="Google Shape;334;p44"/>
          <p:cNvSpPr txBox="1">
            <a:spLocks noGrp="1"/>
          </p:cNvSpPr>
          <p:nvPr>
            <p:ph type="body" idx="1"/>
          </p:nvPr>
        </p:nvSpPr>
        <p:spPr>
          <a:xfrm>
            <a:off x="983640" y="1435033"/>
            <a:ext cx="9785880" cy="5422680"/>
          </a:xfrm>
          <a:prstGeom prst="rect">
            <a:avLst/>
          </a:prstGeom>
        </p:spPr>
        <p:txBody>
          <a:bodyPr spcFirstLastPara="1" vert="horz" wrap="square" lIns="109710" tIns="54840" rIns="109710" bIns="54840" rtlCol="0" anchor="t" anchorCtr="0">
            <a:noAutofit/>
          </a:bodyPr>
          <a:lstStyle/>
          <a:p>
            <a:pPr indent="-457200">
              <a:buSzPts val="2400"/>
            </a:pPr>
            <a:r>
              <a:rPr lang="en" dirty="0"/>
              <a:t>The objective function to be minimized (optimized) during training</a:t>
            </a:r>
            <a:endParaRPr dirty="0"/>
          </a:p>
          <a:p>
            <a:pPr lvl="1" indent="-457200">
              <a:buSzPts val="2400"/>
            </a:pPr>
            <a:r>
              <a:rPr lang="en" sz="2400" dirty="0"/>
              <a:t>the only thing </a:t>
            </a:r>
            <a:r>
              <a:rPr lang="en" sz="2400" b="1" dirty="0"/>
              <a:t>the network</a:t>
            </a:r>
            <a:r>
              <a:rPr lang="en" sz="2400" dirty="0"/>
              <a:t> cares about</a:t>
            </a:r>
            <a:endParaRPr sz="2400" dirty="0"/>
          </a:p>
          <a:p>
            <a:pPr lvl="1" indent="-457200">
              <a:buSzPts val="2400"/>
            </a:pPr>
            <a:r>
              <a:rPr lang="en" sz="2400" dirty="0"/>
              <a:t>there might also be other metrics </a:t>
            </a:r>
            <a:r>
              <a:rPr lang="en" sz="2400" b="1" dirty="0"/>
              <a:t>you</a:t>
            </a:r>
            <a:r>
              <a:rPr lang="en" sz="2400" dirty="0"/>
              <a:t> care about</a:t>
            </a:r>
            <a:endParaRPr sz="2400" dirty="0"/>
          </a:p>
          <a:p>
            <a:pPr indent="-457200">
              <a:spcBef>
                <a:spcPts val="1200"/>
              </a:spcBef>
              <a:buSzPts val="2400"/>
            </a:pPr>
            <a:r>
              <a:rPr lang="en" dirty="0"/>
              <a:t>Common tasks have “standard” loss functions:</a:t>
            </a:r>
            <a:endParaRPr dirty="0"/>
          </a:p>
          <a:p>
            <a:pPr lvl="1" indent="-457200">
              <a:spcBef>
                <a:spcPts val="0"/>
              </a:spcBef>
              <a:buSzPts val="2400"/>
            </a:pPr>
            <a:r>
              <a:rPr lang="en" sz="2400" i="1" dirty="0"/>
              <a:t>mean squared error</a:t>
            </a:r>
            <a:r>
              <a:rPr lang="en" sz="2400" dirty="0"/>
              <a:t> for regression</a:t>
            </a:r>
            <a:endParaRPr sz="2400" dirty="0"/>
          </a:p>
          <a:p>
            <a:pPr lvl="1" indent="-457200">
              <a:spcBef>
                <a:spcPts val="0"/>
              </a:spcBef>
              <a:buSzPts val="2400"/>
            </a:pPr>
            <a:r>
              <a:rPr lang="en-US" sz="2400" i="1" dirty="0"/>
              <a:t>Accuracy in classification </a:t>
            </a:r>
            <a:endParaRPr sz="2400" dirty="0"/>
          </a:p>
          <a:p>
            <a:pPr lvl="1" indent="-457200">
              <a:spcBef>
                <a:spcPts val="0"/>
              </a:spcBef>
              <a:buSzPts val="2400"/>
            </a:pPr>
            <a:r>
              <a:rPr lang="en-US" sz="2400" i="1" dirty="0"/>
              <a:t>Reconstruction error for autoencoder </a:t>
            </a:r>
            <a:endParaRPr sz="2400" dirty="0"/>
          </a:p>
          <a:p>
            <a:pPr indent="-457200">
              <a:spcBef>
                <a:spcPts val="1200"/>
              </a:spcBef>
              <a:buSzPts val="2400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https://lossfunctions.tumblr.com/</a:t>
            </a:r>
            <a:r>
              <a:rPr lang="en" dirty="0"/>
              <a:t> 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6FE978-8F71-50BE-840E-B98C74F7D62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7790" y="6217622"/>
            <a:ext cx="1040421" cy="524880"/>
          </a:xfrm>
        </p:spPr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12</a:t>
            </a:fld>
            <a:endParaRPr lang="e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>
            <a:spLocks noGrp="1"/>
          </p:cNvSpPr>
          <p:nvPr>
            <p:ph type="title"/>
          </p:nvPr>
        </p:nvSpPr>
        <p:spPr>
          <a:xfrm>
            <a:off x="983640" y="593366"/>
            <a:ext cx="10224720" cy="763560"/>
          </a:xfrm>
          <a:prstGeom prst="rect">
            <a:avLst/>
          </a:prstGeom>
        </p:spPr>
        <p:txBody>
          <a:bodyPr spcFirstLastPara="1" vert="horz" wrap="square" lIns="109710" tIns="54840" rIns="109710" bIns="54840" rtlCol="0" anchor="ctr" anchorCtr="0">
            <a:noAutofit/>
          </a:bodyPr>
          <a:lstStyle/>
          <a:p>
            <a:r>
              <a:rPr lang="en"/>
              <a:t>Optimizer</a:t>
            </a:r>
            <a:endParaRPr/>
          </a:p>
        </p:txBody>
      </p:sp>
      <p:sp>
        <p:nvSpPr>
          <p:cNvPr id="340" name="Google Shape;340;p45"/>
          <p:cNvSpPr txBox="1">
            <a:spLocks noGrp="1"/>
          </p:cNvSpPr>
          <p:nvPr>
            <p:ph type="body" idx="1"/>
          </p:nvPr>
        </p:nvSpPr>
        <p:spPr>
          <a:xfrm>
            <a:off x="451489" y="1410049"/>
            <a:ext cx="5278320" cy="5067360"/>
          </a:xfrm>
          <a:prstGeom prst="rect">
            <a:avLst/>
          </a:prstGeom>
        </p:spPr>
        <p:txBody>
          <a:bodyPr spcFirstLastPara="1" vert="horz" wrap="square" lIns="109710" tIns="54840" rIns="109710" bIns="54840" rtlCol="0" anchor="t" anchorCtr="0">
            <a:noAutofit/>
          </a:bodyPr>
          <a:lstStyle/>
          <a:p>
            <a:pPr indent="-457200">
              <a:buSzPts val="2400"/>
            </a:pPr>
            <a:r>
              <a:rPr lang="en" sz="2800" dirty="0"/>
              <a:t>How to update the weights based on the loss function</a:t>
            </a:r>
            <a:endParaRPr sz="2800" dirty="0"/>
          </a:p>
          <a:p>
            <a:pPr indent="-457200">
              <a:spcBef>
                <a:spcPts val="1200"/>
              </a:spcBef>
              <a:buSzPts val="2400"/>
            </a:pPr>
            <a:r>
              <a:rPr lang="en" sz="2800" i="1" dirty="0"/>
              <a:t>Learning rate (+scheduling)</a:t>
            </a:r>
            <a:endParaRPr sz="2800" i="1" dirty="0"/>
          </a:p>
          <a:p>
            <a:pPr indent="-457200">
              <a:spcBef>
                <a:spcPts val="1200"/>
              </a:spcBef>
              <a:buSzPts val="2400"/>
            </a:pPr>
            <a:r>
              <a:rPr lang="en" sz="2800" dirty="0"/>
              <a:t>Stochastic gradient descent, momentum, and their variants</a:t>
            </a:r>
            <a:endParaRPr sz="2800" dirty="0"/>
          </a:p>
          <a:p>
            <a:pPr lvl="1" indent="-441960">
              <a:spcBef>
                <a:spcPts val="0"/>
              </a:spcBef>
              <a:buSzPts val="2200"/>
            </a:pPr>
            <a:r>
              <a:rPr lang="en" sz="2400" dirty="0"/>
              <a:t>RMSProp is usually a good first choice</a:t>
            </a:r>
            <a:endParaRPr sz="2400" dirty="0"/>
          </a:p>
          <a:p>
            <a:pPr lvl="1" indent="-426720">
              <a:spcBef>
                <a:spcPts val="0"/>
              </a:spcBef>
              <a:buSzPts val="2000"/>
            </a:pPr>
            <a:r>
              <a:rPr lang="en" sz="2400" dirty="0"/>
              <a:t>more info: </a:t>
            </a:r>
            <a:r>
              <a:rPr lang="en" sz="1600" u="sng" dirty="0">
                <a:solidFill>
                  <a:schemeClr val="hlink"/>
                </a:solidFill>
                <a:hlinkClick r:id="rId3"/>
              </a:rPr>
              <a:t>http://ruder.io/optimizing-gradient-descent/</a:t>
            </a:r>
            <a:r>
              <a:rPr lang="en" sz="1600" dirty="0"/>
              <a:t> </a:t>
            </a:r>
            <a:endParaRPr sz="1600" dirty="0"/>
          </a:p>
        </p:txBody>
      </p:sp>
      <p:pic>
        <p:nvPicPr>
          <p:cNvPr id="341" name="Google Shape;34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0805" y="1356926"/>
            <a:ext cx="4572000" cy="456057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5"/>
          <p:cNvSpPr txBox="1"/>
          <p:nvPr/>
        </p:nvSpPr>
        <p:spPr>
          <a:xfrm>
            <a:off x="7737455" y="5927159"/>
            <a:ext cx="2598840" cy="37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r>
              <a:rPr lang="en" sz="960"/>
              <a:t>Animation from: </a:t>
            </a:r>
            <a:r>
              <a:rPr lang="en" sz="960" u="sng">
                <a:solidFill>
                  <a:schemeClr val="hlink"/>
                </a:solidFill>
                <a:hlinkClick r:id="rId5"/>
              </a:rPr>
              <a:t>https://imgur.com/s25RsOr</a:t>
            </a:r>
            <a:r>
              <a:rPr lang="en" sz="960"/>
              <a:t> </a:t>
            </a:r>
            <a:endParaRPr sz="96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853C4D-B25C-4D77-A8D4-44E6EBDCEE5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15207" y="6217622"/>
            <a:ext cx="913004" cy="524880"/>
          </a:xfrm>
        </p:spPr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13</a:t>
            </a:fld>
            <a:endParaRPr lang="e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45E3F-4179-6448-AA78-9B4499A5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Autoencoders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217CA-7A8F-B745-A104-6C822D75F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/>
          <a:lstStyle/>
          <a:p>
            <a:r>
              <a:rPr lang="en-US" dirty="0"/>
              <a:t>Autoencoders are designed to reproduce their input, especially for images.  </a:t>
            </a:r>
          </a:p>
          <a:p>
            <a:pPr lvl="1"/>
            <a:r>
              <a:rPr lang="en-US" dirty="0"/>
              <a:t>Key point is to reproduce the input from a learned encoding.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FE8DA-31EB-6040-88E6-E2FFE4941F7A}"/>
              </a:ext>
            </a:extLst>
          </p:cNvPr>
          <p:cNvSpPr txBox="1"/>
          <p:nvPr/>
        </p:nvSpPr>
        <p:spPr>
          <a:xfrm>
            <a:off x="2152650" y="6533148"/>
            <a:ext cx="3969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www.edureka.co</a:t>
            </a:r>
            <a:r>
              <a:rPr lang="en-US" sz="1200" dirty="0"/>
              <a:t>/blog/autoencoders-tutorial/</a:t>
            </a:r>
          </a:p>
        </p:txBody>
      </p:sp>
      <p:pic>
        <p:nvPicPr>
          <p:cNvPr id="2050" name="Picture 2" descr="Autoencoders Tutorial - Autoencoders">
            <a:extLst>
              <a:ext uri="{FF2B5EF4-FFF2-40B4-BE49-F238E27FC236}">
                <a16:creationId xmlns:a16="http://schemas.microsoft.com/office/drawing/2014/main" id="{D301272E-4057-3C4D-B6EF-536F915EA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83" y="3929063"/>
            <a:ext cx="67056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B5228-9E69-C11A-AD75-BCB43EA2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5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several credit cards&#10;&#10;Description automatically generated with low confidence">
            <a:extLst>
              <a:ext uri="{FF2B5EF4-FFF2-40B4-BE49-F238E27FC236}">
                <a16:creationId xmlns:a16="http://schemas.microsoft.com/office/drawing/2014/main" id="{F2216C1B-CCC0-15A5-FC8D-B18A98F38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6" r="10391" b="-1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5C4AE-B968-A999-94DD-6F157BF26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IN" sz="3700" dirty="0"/>
              <a:t>Neural Network Basics and Short Introduction to Deep Learning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06B3EF-5C90-4F79-3B58-81F6CC761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IN" sz="1700" dirty="0"/>
              <a:t>Raunak Sarbajna</a:t>
            </a:r>
          </a:p>
          <a:p>
            <a:pPr>
              <a:lnSpc>
                <a:spcPct val="100000"/>
              </a:lnSpc>
            </a:pPr>
            <a:r>
              <a:rPr lang="en-IN" sz="1700" dirty="0"/>
              <a:t>COSC 3337</a:t>
            </a:r>
          </a:p>
          <a:p>
            <a:pPr>
              <a:lnSpc>
                <a:spcPct val="100000"/>
              </a:lnSpc>
            </a:pPr>
            <a:r>
              <a:rPr lang="en-IN" sz="1700" dirty="0"/>
              <a:t>November 16, 2023</a:t>
            </a:r>
          </a:p>
          <a:p>
            <a:pPr>
              <a:lnSpc>
                <a:spcPct val="100000"/>
              </a:lnSpc>
            </a:pPr>
            <a:r>
              <a:rPr lang="en-IN" sz="1700" dirty="0"/>
              <a:t>Edited by Dr. Eick on March 24,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1D120-15D3-6CE1-9AFD-22927369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62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4A681-A1C5-5A54-6F1D-14616F94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3600" smtClean="0"/>
              <a:t>3</a:t>
            </a:fld>
            <a:endParaRPr lang="en-US" sz="3600"/>
          </a:p>
        </p:txBody>
      </p:sp>
      <p:sp>
        <p:nvSpPr>
          <p:cNvPr id="5" name="Google Shape;118;p19">
            <a:extLst>
              <a:ext uri="{FF2B5EF4-FFF2-40B4-BE49-F238E27FC236}">
                <a16:creationId xmlns:a16="http://schemas.microsoft.com/office/drawing/2014/main" id="{47A8EA01-F8CA-8465-E309-F99ACD1E4AA6}"/>
              </a:ext>
            </a:extLst>
          </p:cNvPr>
          <p:cNvSpPr txBox="1">
            <a:spLocks/>
          </p:cNvSpPr>
          <p:nvPr/>
        </p:nvSpPr>
        <p:spPr>
          <a:xfrm>
            <a:off x="465224" y="1160254"/>
            <a:ext cx="5054001" cy="107492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IN" sz="3200" dirty="0"/>
              <a:t>What is artificial intelligence?</a:t>
            </a:r>
          </a:p>
        </p:txBody>
      </p:sp>
      <p:sp>
        <p:nvSpPr>
          <p:cNvPr id="6" name="Google Shape;119;p19">
            <a:extLst>
              <a:ext uri="{FF2B5EF4-FFF2-40B4-BE49-F238E27FC236}">
                <a16:creationId xmlns:a16="http://schemas.microsoft.com/office/drawing/2014/main" id="{FC4C4329-2BF8-F7B8-17B4-2FECD9B5C4F3}"/>
              </a:ext>
            </a:extLst>
          </p:cNvPr>
          <p:cNvSpPr txBox="1">
            <a:spLocks/>
          </p:cNvSpPr>
          <p:nvPr/>
        </p:nvSpPr>
        <p:spPr>
          <a:xfrm>
            <a:off x="305790" y="2418979"/>
            <a:ext cx="5054001" cy="90351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75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sz="1600" dirty="0"/>
              <a:t>Artificial intelligence is the ability of a computer to perform tasks commonly associated with intelligent beings.</a:t>
            </a:r>
          </a:p>
        </p:txBody>
      </p:sp>
      <p:sp>
        <p:nvSpPr>
          <p:cNvPr id="7" name="Google Shape;124;p20">
            <a:extLst>
              <a:ext uri="{FF2B5EF4-FFF2-40B4-BE49-F238E27FC236}">
                <a16:creationId xmlns:a16="http://schemas.microsoft.com/office/drawing/2014/main" id="{2D4BCE65-810A-6220-9DEB-222B94797B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11425" y="1033976"/>
            <a:ext cx="6886500" cy="80027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What is machine learning?</a:t>
            </a:r>
            <a:endParaRPr sz="3200" dirty="0"/>
          </a:p>
        </p:txBody>
      </p:sp>
      <p:sp>
        <p:nvSpPr>
          <p:cNvPr id="8" name="Google Shape;125;p20">
            <a:extLst>
              <a:ext uri="{FF2B5EF4-FFF2-40B4-BE49-F238E27FC236}">
                <a16:creationId xmlns:a16="http://schemas.microsoft.com/office/drawing/2014/main" id="{137B21A6-B7DD-C400-A0FF-33581C22CA8D}"/>
              </a:ext>
            </a:extLst>
          </p:cNvPr>
          <p:cNvSpPr txBox="1">
            <a:spLocks/>
          </p:cNvSpPr>
          <p:nvPr/>
        </p:nvSpPr>
        <p:spPr>
          <a:xfrm>
            <a:off x="5417052" y="2425349"/>
            <a:ext cx="6886500" cy="24414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75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sz="1600" dirty="0"/>
              <a:t>Machine learning is the study of algorithms that learn from examples and experience instead of relying on hard-coded rules and make predictions on new data.</a:t>
            </a:r>
          </a:p>
        </p:txBody>
      </p:sp>
      <p:sp>
        <p:nvSpPr>
          <p:cNvPr id="9" name="Google Shape;130;p21">
            <a:extLst>
              <a:ext uri="{FF2B5EF4-FFF2-40B4-BE49-F238E27FC236}">
                <a16:creationId xmlns:a16="http://schemas.microsoft.com/office/drawing/2014/main" id="{515E937E-319B-1ECF-A8EF-EDF53CC2B038}"/>
              </a:ext>
            </a:extLst>
          </p:cNvPr>
          <p:cNvSpPr txBox="1">
            <a:spLocks/>
          </p:cNvSpPr>
          <p:nvPr/>
        </p:nvSpPr>
        <p:spPr>
          <a:xfrm>
            <a:off x="2528485" y="2892812"/>
            <a:ext cx="6886500" cy="15690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IN"/>
              <a:t>What is deep learning?</a:t>
            </a:r>
            <a:endParaRPr lang="en-IN" dirty="0"/>
          </a:p>
        </p:txBody>
      </p:sp>
      <p:sp>
        <p:nvSpPr>
          <p:cNvPr id="10" name="Google Shape;131;p21">
            <a:extLst>
              <a:ext uri="{FF2B5EF4-FFF2-40B4-BE49-F238E27FC236}">
                <a16:creationId xmlns:a16="http://schemas.microsoft.com/office/drawing/2014/main" id="{A73AC568-FE8D-D83A-6656-DDF148D192C5}"/>
              </a:ext>
            </a:extLst>
          </p:cNvPr>
          <p:cNvSpPr txBox="1">
            <a:spLocks/>
          </p:cNvSpPr>
          <p:nvPr/>
        </p:nvSpPr>
        <p:spPr>
          <a:xfrm>
            <a:off x="2528485" y="4927548"/>
            <a:ext cx="6886500" cy="24414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75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sz="2000"/>
              <a:t>Deep learning is a subfield of machine learning focusing on learning data representations as successive layers of increasingly meaningful representations.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92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0FFAD-8663-63AB-640E-A1AB4495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Deep Learning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423F1-C08E-813E-3E47-89BECCAFE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DL provides a flexible, learnable framework for representing visual, text, linguistic information</a:t>
            </a:r>
          </a:p>
          <a:p>
            <a:pPr lvl="1"/>
            <a:r>
              <a:rPr lang="en-US" dirty="0"/>
              <a:t>Can learn in supervised and unsupervised manner</a:t>
            </a:r>
          </a:p>
          <a:p>
            <a:r>
              <a:rPr lang="en-US" dirty="0"/>
              <a:t>DL represents an effective end-to-end learning system</a:t>
            </a:r>
          </a:p>
          <a:p>
            <a:r>
              <a:rPr lang="en-US" dirty="0"/>
              <a:t>Requires large amounts of training data</a:t>
            </a:r>
          </a:p>
          <a:p>
            <a:r>
              <a:rPr lang="en-US" dirty="0"/>
              <a:t>Since about 2010, DL has outperformed other ML techniques</a:t>
            </a:r>
          </a:p>
          <a:p>
            <a:pPr lvl="1"/>
            <a:r>
              <a:rPr lang="en-US" dirty="0"/>
              <a:t>First in vision and speech, then NLP, and other applications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1C5F6-091A-84FA-857D-9884A3DA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2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4CC95-9268-544F-5491-479D97C7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</a:t>
            </a:fld>
            <a:endParaRPr lang="en-US"/>
          </a:p>
        </p:txBody>
      </p:sp>
      <p:sp>
        <p:nvSpPr>
          <p:cNvPr id="6" name="Google Shape;143;p23">
            <a:extLst>
              <a:ext uri="{FF2B5EF4-FFF2-40B4-BE49-F238E27FC236}">
                <a16:creationId xmlns:a16="http://schemas.microsoft.com/office/drawing/2014/main" id="{2216A91E-8844-4200-CDC9-3AA0F0C65C40}"/>
              </a:ext>
            </a:extLst>
          </p:cNvPr>
          <p:cNvSpPr txBox="1"/>
          <p:nvPr/>
        </p:nvSpPr>
        <p:spPr>
          <a:xfrm>
            <a:off x="10120678" y="1918569"/>
            <a:ext cx="814759" cy="61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cat</a:t>
            </a:r>
            <a:endParaRPr sz="1800" b="1" dirty="0"/>
          </a:p>
        </p:txBody>
      </p:sp>
      <p:sp>
        <p:nvSpPr>
          <p:cNvPr id="7" name="Google Shape;144;p23">
            <a:extLst>
              <a:ext uri="{FF2B5EF4-FFF2-40B4-BE49-F238E27FC236}">
                <a16:creationId xmlns:a16="http://schemas.microsoft.com/office/drawing/2014/main" id="{9EB45FFF-E167-C651-0479-D0B573B54E3A}"/>
              </a:ext>
            </a:extLst>
          </p:cNvPr>
          <p:cNvSpPr txBox="1"/>
          <p:nvPr/>
        </p:nvSpPr>
        <p:spPr>
          <a:xfrm>
            <a:off x="747275" y="704083"/>
            <a:ext cx="4529373" cy="61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dirty="0"/>
              <a:t>“Traditional” machine learning:</a:t>
            </a:r>
          </a:p>
        </p:txBody>
      </p:sp>
      <p:sp>
        <p:nvSpPr>
          <p:cNvPr id="8" name="Google Shape;145;p23">
            <a:extLst>
              <a:ext uri="{FF2B5EF4-FFF2-40B4-BE49-F238E27FC236}">
                <a16:creationId xmlns:a16="http://schemas.microsoft.com/office/drawing/2014/main" id="{8AD80434-8D9B-CCA2-FA26-937FE7A59990}"/>
              </a:ext>
            </a:extLst>
          </p:cNvPr>
          <p:cNvSpPr/>
          <p:nvPr/>
        </p:nvSpPr>
        <p:spPr>
          <a:xfrm>
            <a:off x="3673774" y="1681712"/>
            <a:ext cx="1715300" cy="105654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handcrafted features</a:t>
            </a:r>
            <a:endParaRPr sz="1800" dirty="0"/>
          </a:p>
        </p:txBody>
      </p:sp>
      <p:sp>
        <p:nvSpPr>
          <p:cNvPr id="9" name="Google Shape;146;p23">
            <a:extLst>
              <a:ext uri="{FF2B5EF4-FFF2-40B4-BE49-F238E27FC236}">
                <a16:creationId xmlns:a16="http://schemas.microsoft.com/office/drawing/2014/main" id="{D3D921D9-0C04-B3CB-24EF-E1447CC4168F}"/>
              </a:ext>
            </a:extLst>
          </p:cNvPr>
          <p:cNvSpPr/>
          <p:nvPr/>
        </p:nvSpPr>
        <p:spPr>
          <a:xfrm>
            <a:off x="8247999" y="1700088"/>
            <a:ext cx="1270441" cy="1056549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learned classifier</a:t>
            </a:r>
            <a:endParaRPr sz="1800">
              <a:solidFill>
                <a:schemeClr val="lt1"/>
              </a:solidFill>
            </a:endParaRPr>
          </a:p>
        </p:txBody>
      </p:sp>
      <p:cxnSp>
        <p:nvCxnSpPr>
          <p:cNvPr id="10" name="Google Shape;147;p23">
            <a:extLst>
              <a:ext uri="{FF2B5EF4-FFF2-40B4-BE49-F238E27FC236}">
                <a16:creationId xmlns:a16="http://schemas.microsoft.com/office/drawing/2014/main" id="{F7B45E26-DAFB-D82C-A917-505BAB3F5529}"/>
              </a:ext>
            </a:extLst>
          </p:cNvPr>
          <p:cNvCxnSpPr>
            <a:cxnSpLocks/>
            <a:stCxn id="31" idx="3"/>
            <a:endCxn id="8" idx="1"/>
          </p:cNvCxnSpPr>
          <p:nvPr/>
        </p:nvCxnSpPr>
        <p:spPr>
          <a:xfrm flipV="1">
            <a:off x="3109015" y="2209987"/>
            <a:ext cx="564759" cy="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148;p23">
            <a:extLst>
              <a:ext uri="{FF2B5EF4-FFF2-40B4-BE49-F238E27FC236}">
                <a16:creationId xmlns:a16="http://schemas.microsoft.com/office/drawing/2014/main" id="{4CE53162-0DB0-81F5-B550-96F3C971CC12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5389074" y="2209987"/>
            <a:ext cx="2858925" cy="1837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149;p23">
            <a:extLst>
              <a:ext uri="{FF2B5EF4-FFF2-40B4-BE49-F238E27FC236}">
                <a16:creationId xmlns:a16="http://schemas.microsoft.com/office/drawing/2014/main" id="{914F6E26-9BBB-5A3C-14A1-8F2D8254D703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 flipV="1">
            <a:off x="9518440" y="2228362"/>
            <a:ext cx="602238" cy="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Google Shape;151;p23">
            <a:extLst>
              <a:ext uri="{FF2B5EF4-FFF2-40B4-BE49-F238E27FC236}">
                <a16:creationId xmlns:a16="http://schemas.microsoft.com/office/drawing/2014/main" id="{30CD059D-4D5B-8ABB-9168-2A950908368F}"/>
              </a:ext>
            </a:extLst>
          </p:cNvPr>
          <p:cNvSpPr txBox="1"/>
          <p:nvPr/>
        </p:nvSpPr>
        <p:spPr>
          <a:xfrm>
            <a:off x="10120678" y="4675578"/>
            <a:ext cx="754798" cy="61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cat</a:t>
            </a:r>
            <a:endParaRPr sz="1800" b="1" dirty="0"/>
          </a:p>
        </p:txBody>
      </p:sp>
      <p:sp>
        <p:nvSpPr>
          <p:cNvPr id="15" name="Google Shape;152;p23">
            <a:extLst>
              <a:ext uri="{FF2B5EF4-FFF2-40B4-BE49-F238E27FC236}">
                <a16:creationId xmlns:a16="http://schemas.microsoft.com/office/drawing/2014/main" id="{686492E9-102D-704F-5ADE-54021B865EAB}"/>
              </a:ext>
            </a:extLst>
          </p:cNvPr>
          <p:cNvSpPr txBox="1"/>
          <p:nvPr/>
        </p:nvSpPr>
        <p:spPr>
          <a:xfrm>
            <a:off x="747275" y="3338552"/>
            <a:ext cx="4529373" cy="61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Deep, “end-to-end” learning:</a:t>
            </a:r>
            <a:endParaRPr sz="2400" dirty="0"/>
          </a:p>
        </p:txBody>
      </p:sp>
      <p:cxnSp>
        <p:nvCxnSpPr>
          <p:cNvPr id="16" name="Google Shape;153;p23">
            <a:extLst>
              <a:ext uri="{FF2B5EF4-FFF2-40B4-BE49-F238E27FC236}">
                <a16:creationId xmlns:a16="http://schemas.microsoft.com/office/drawing/2014/main" id="{50A17CB7-0AA4-65A9-E3E4-3278726D1F8A}"/>
              </a:ext>
            </a:extLst>
          </p:cNvPr>
          <p:cNvCxnSpPr>
            <a:cxnSpLocks/>
            <a:stCxn id="41" idx="3"/>
            <a:endCxn id="20" idx="1"/>
          </p:cNvCxnSpPr>
          <p:nvPr/>
        </p:nvCxnSpPr>
        <p:spPr>
          <a:xfrm flipV="1">
            <a:off x="3078029" y="4988037"/>
            <a:ext cx="482319" cy="74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155;p23">
            <a:extLst>
              <a:ext uri="{FF2B5EF4-FFF2-40B4-BE49-F238E27FC236}">
                <a16:creationId xmlns:a16="http://schemas.microsoft.com/office/drawing/2014/main" id="{77E161D2-98DF-5381-4ACC-7A44B5AA188D}"/>
              </a:ext>
            </a:extLst>
          </p:cNvPr>
          <p:cNvCxnSpPr>
            <a:cxnSpLocks/>
            <a:stCxn id="21" idx="3"/>
            <a:endCxn id="14" idx="1"/>
          </p:cNvCxnSpPr>
          <p:nvPr/>
        </p:nvCxnSpPr>
        <p:spPr>
          <a:xfrm>
            <a:off x="9367539" y="4985371"/>
            <a:ext cx="753139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Google Shape;157;p23">
            <a:extLst>
              <a:ext uri="{FF2B5EF4-FFF2-40B4-BE49-F238E27FC236}">
                <a16:creationId xmlns:a16="http://schemas.microsoft.com/office/drawing/2014/main" id="{CDC9DE16-D408-A18E-81BB-D36E412CD45A}"/>
              </a:ext>
            </a:extLst>
          </p:cNvPr>
          <p:cNvSpPr/>
          <p:nvPr/>
        </p:nvSpPr>
        <p:spPr>
          <a:xfrm>
            <a:off x="6597661" y="4348737"/>
            <a:ext cx="1270441" cy="1273267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learned high-level features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9" name="Google Shape;158;p23">
            <a:extLst>
              <a:ext uri="{FF2B5EF4-FFF2-40B4-BE49-F238E27FC236}">
                <a16:creationId xmlns:a16="http://schemas.microsoft.com/office/drawing/2014/main" id="{95B34CA8-4682-345D-6826-4D5435482413}"/>
              </a:ext>
            </a:extLst>
          </p:cNvPr>
          <p:cNvSpPr/>
          <p:nvPr/>
        </p:nvSpPr>
        <p:spPr>
          <a:xfrm>
            <a:off x="5078998" y="4348737"/>
            <a:ext cx="1270441" cy="1273267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learned mid-level features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0" name="Google Shape;159;p23">
            <a:extLst>
              <a:ext uri="{FF2B5EF4-FFF2-40B4-BE49-F238E27FC236}">
                <a16:creationId xmlns:a16="http://schemas.microsoft.com/office/drawing/2014/main" id="{DC948F9E-A91E-500E-2B06-6D944C5CC978}"/>
              </a:ext>
            </a:extLst>
          </p:cNvPr>
          <p:cNvSpPr/>
          <p:nvPr/>
        </p:nvSpPr>
        <p:spPr>
          <a:xfrm>
            <a:off x="3560348" y="4351403"/>
            <a:ext cx="1270441" cy="1273267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learned low-level features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1" name="Google Shape;160;p23">
            <a:extLst>
              <a:ext uri="{FF2B5EF4-FFF2-40B4-BE49-F238E27FC236}">
                <a16:creationId xmlns:a16="http://schemas.microsoft.com/office/drawing/2014/main" id="{FECCAB93-A840-205C-35F7-C6345204C99F}"/>
              </a:ext>
            </a:extLst>
          </p:cNvPr>
          <p:cNvSpPr/>
          <p:nvPr/>
        </p:nvSpPr>
        <p:spPr>
          <a:xfrm>
            <a:off x="8097098" y="4457096"/>
            <a:ext cx="1270441" cy="1056549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learned classifier</a:t>
            </a:r>
            <a:endParaRPr sz="1800" dirty="0">
              <a:solidFill>
                <a:schemeClr val="lt1"/>
              </a:solidFill>
            </a:endParaRPr>
          </a:p>
        </p:txBody>
      </p:sp>
      <p:cxnSp>
        <p:nvCxnSpPr>
          <p:cNvPr id="22" name="Google Shape;161;p23">
            <a:extLst>
              <a:ext uri="{FF2B5EF4-FFF2-40B4-BE49-F238E27FC236}">
                <a16:creationId xmlns:a16="http://schemas.microsoft.com/office/drawing/2014/main" id="{BE8EB2B4-54D5-C886-2EE8-935A334E3262}"/>
              </a:ext>
            </a:extLst>
          </p:cNvPr>
          <p:cNvCxnSpPr>
            <a:stCxn id="20" idx="3"/>
            <a:endCxn id="19" idx="1"/>
          </p:cNvCxnSpPr>
          <p:nvPr/>
        </p:nvCxnSpPr>
        <p:spPr>
          <a:xfrm flipV="1">
            <a:off x="4830789" y="4985371"/>
            <a:ext cx="248209" cy="266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" name="Google Shape;162;p23">
            <a:extLst>
              <a:ext uri="{FF2B5EF4-FFF2-40B4-BE49-F238E27FC236}">
                <a16:creationId xmlns:a16="http://schemas.microsoft.com/office/drawing/2014/main" id="{339C20BB-47AC-4F4F-9CBC-B72958EA52A0}"/>
              </a:ext>
            </a:extLst>
          </p:cNvPr>
          <p:cNvCxnSpPr>
            <a:stCxn id="19" idx="3"/>
            <a:endCxn id="18" idx="1"/>
          </p:cNvCxnSpPr>
          <p:nvPr/>
        </p:nvCxnSpPr>
        <p:spPr>
          <a:xfrm>
            <a:off x="6349439" y="4985371"/>
            <a:ext cx="248222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Google Shape;163;p23">
            <a:extLst>
              <a:ext uri="{FF2B5EF4-FFF2-40B4-BE49-F238E27FC236}">
                <a16:creationId xmlns:a16="http://schemas.microsoft.com/office/drawing/2014/main" id="{68272C7A-E509-A60D-473C-CF69024C6A15}"/>
              </a:ext>
            </a:extLst>
          </p:cNvPr>
          <p:cNvCxnSpPr>
            <a:stCxn id="18" idx="3"/>
            <a:endCxn id="21" idx="1"/>
          </p:cNvCxnSpPr>
          <p:nvPr/>
        </p:nvCxnSpPr>
        <p:spPr>
          <a:xfrm>
            <a:off x="7868102" y="4985371"/>
            <a:ext cx="228996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1" name="Picture 30" descr="A cat sitting on a table next to a glass of wine&#10;&#10;Description automatically generated">
            <a:extLst>
              <a:ext uri="{FF2B5EF4-FFF2-40B4-BE49-F238E27FC236}">
                <a16:creationId xmlns:a16="http://schemas.microsoft.com/office/drawing/2014/main" id="{87FFCEC2-6144-160F-42A0-0650BC5505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/>
          <a:stretch/>
        </p:blipFill>
        <p:spPr>
          <a:xfrm>
            <a:off x="985013" y="1203826"/>
            <a:ext cx="2124002" cy="2012323"/>
          </a:xfrm>
          <a:prstGeom prst="rect">
            <a:avLst/>
          </a:prstGeom>
        </p:spPr>
      </p:pic>
      <p:pic>
        <p:nvPicPr>
          <p:cNvPr id="41" name="Picture 40" descr="A cat sitting on a table next to a glass of wine&#10;&#10;Description automatically generated">
            <a:extLst>
              <a:ext uri="{FF2B5EF4-FFF2-40B4-BE49-F238E27FC236}">
                <a16:creationId xmlns:a16="http://schemas.microsoft.com/office/drawing/2014/main" id="{2BB803D2-D9F1-027F-F312-373C5E18A8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/>
          <a:stretch/>
        </p:blipFill>
        <p:spPr>
          <a:xfrm>
            <a:off x="954027" y="3982624"/>
            <a:ext cx="2124002" cy="201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28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46F1F-A66B-73BD-B7D4-9CE7FD4E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Problems - </a:t>
            </a:r>
            <a:r>
              <a:rPr lang="en-US" dirty="0"/>
              <a:t>No-Free-Lunch Theorem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C5A53-5F51-2767-AB0B-AA8237EF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8F1467-3A8D-0F1B-99DF-F8F753B97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34" y="1603623"/>
            <a:ext cx="9584265" cy="4842148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Wolpert (2002) - The Supervised Learning No-Free-Lunch Theorems</a:t>
            </a:r>
            <a:endParaRPr lang="en-US" dirty="0"/>
          </a:p>
          <a:p>
            <a:r>
              <a:rPr lang="en-US" dirty="0"/>
              <a:t>The derived classification models for supervised learning are simplifications of the reality </a:t>
            </a:r>
          </a:p>
          <a:p>
            <a:pPr lvl="1"/>
            <a:r>
              <a:rPr lang="en-US" dirty="0"/>
              <a:t>The simplifications are based on certain assumptions</a:t>
            </a:r>
          </a:p>
          <a:p>
            <a:pPr lvl="1"/>
            <a:r>
              <a:rPr lang="en-US" dirty="0"/>
              <a:t>The assumptions fail in some situations</a:t>
            </a:r>
          </a:p>
          <a:p>
            <a:pPr lvl="2"/>
            <a:r>
              <a:rPr lang="en-US" dirty="0"/>
              <a:t>E.g., due to inability to perfectly estimate ML model parameters from limited data</a:t>
            </a:r>
          </a:p>
          <a:p>
            <a:r>
              <a:rPr lang="en-US" dirty="0"/>
              <a:t>In summary, </a:t>
            </a:r>
            <a:r>
              <a:rPr lang="en-US" b="1" i="1" dirty="0">
                <a:solidFill>
                  <a:srgbClr val="0070C0"/>
                </a:solidFill>
              </a:rPr>
              <a:t>No-Free-Lunch Theorem </a:t>
            </a:r>
            <a:r>
              <a:rPr lang="en-US" dirty="0"/>
              <a:t>states:</a:t>
            </a:r>
          </a:p>
          <a:p>
            <a:pPr lvl="1"/>
            <a:r>
              <a:rPr lang="en-US" b="1" dirty="0"/>
              <a:t>No single classifier works the best for all possible problems</a:t>
            </a:r>
          </a:p>
          <a:p>
            <a:pPr lvl="1"/>
            <a:r>
              <a:rPr lang="en-US" dirty="0"/>
              <a:t>Since we need to make assumptions to generalize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38E0-4181-7F9A-3B8F-3D60FA23A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Pattern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B03A4-4B67-3C7E-C82D-414443DBC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572068"/>
            <a:ext cx="10168128" cy="669910"/>
          </a:xfrm>
        </p:spPr>
        <p:txBody>
          <a:bodyPr/>
          <a:lstStyle/>
          <a:p>
            <a:r>
              <a:rPr lang="en-IN" dirty="0"/>
              <a:t>Simple/intuitive for Humans. Hard for machines … but getting easier?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2631C-2FA1-B3DE-FECD-E68AB8A9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/>
          </a:p>
        </p:txBody>
      </p:sp>
      <p:pic>
        <p:nvPicPr>
          <p:cNvPr id="5" name="Google Shape;324;p43">
            <a:extLst>
              <a:ext uri="{FF2B5EF4-FFF2-40B4-BE49-F238E27FC236}">
                <a16:creationId xmlns:a16="http://schemas.microsoft.com/office/drawing/2014/main" id="{AD4BFA80-FEE8-8E81-9817-D2A138FD9F0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7957" y="2367674"/>
            <a:ext cx="2502357" cy="19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25;p43">
            <a:extLst>
              <a:ext uri="{FF2B5EF4-FFF2-40B4-BE49-F238E27FC236}">
                <a16:creationId xmlns:a16="http://schemas.microsoft.com/office/drawing/2014/main" id="{3D9BDECC-D273-2603-07F0-F59C5825D0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09" y="2661444"/>
            <a:ext cx="952048" cy="13360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6;p43">
            <a:extLst>
              <a:ext uri="{FF2B5EF4-FFF2-40B4-BE49-F238E27FC236}">
                <a16:creationId xmlns:a16="http://schemas.microsoft.com/office/drawing/2014/main" id="{4F1694D6-15EC-B6CF-BF5F-AEFCB46E4E7E}"/>
              </a:ext>
            </a:extLst>
          </p:cNvPr>
          <p:cNvSpPr txBox="1"/>
          <p:nvPr/>
        </p:nvSpPr>
        <p:spPr>
          <a:xfrm>
            <a:off x="3671287" y="2898786"/>
            <a:ext cx="6699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cat</a:t>
            </a:r>
            <a:endParaRPr sz="1800" b="1" dirty="0"/>
          </a:p>
        </p:txBody>
      </p:sp>
      <p:sp>
        <p:nvSpPr>
          <p:cNvPr id="8" name="Google Shape;327;p43">
            <a:extLst>
              <a:ext uri="{FF2B5EF4-FFF2-40B4-BE49-F238E27FC236}">
                <a16:creationId xmlns:a16="http://schemas.microsoft.com/office/drawing/2014/main" id="{13F0EC7A-1F5D-09E6-7BE2-086711B29822}"/>
              </a:ext>
            </a:extLst>
          </p:cNvPr>
          <p:cNvSpPr txBox="1"/>
          <p:nvPr/>
        </p:nvSpPr>
        <p:spPr>
          <a:xfrm>
            <a:off x="3671287" y="3314193"/>
            <a:ext cx="669895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999999"/>
                </a:solidFill>
              </a:rPr>
              <a:t>dog</a:t>
            </a:r>
            <a:endParaRPr sz="1800" dirty="0">
              <a:solidFill>
                <a:srgbClr val="999999"/>
              </a:solidFill>
            </a:endParaRPr>
          </a:p>
        </p:txBody>
      </p:sp>
      <p:pic>
        <p:nvPicPr>
          <p:cNvPr id="10" name="Picture 9" descr="A cat wearing sunglasses and a cape&#10;&#10;Description automatically generated">
            <a:extLst>
              <a:ext uri="{FF2B5EF4-FFF2-40B4-BE49-F238E27FC236}">
                <a16:creationId xmlns:a16="http://schemas.microsoft.com/office/drawing/2014/main" id="{5AC82CD9-D8DA-A6F1-8E1D-C77864079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1" y="4411992"/>
            <a:ext cx="1606651" cy="1606651"/>
          </a:xfrm>
          <a:prstGeom prst="rect">
            <a:avLst/>
          </a:prstGeom>
        </p:spPr>
      </p:pic>
      <p:pic>
        <p:nvPicPr>
          <p:cNvPr id="11" name="Google Shape;324;p43">
            <a:extLst>
              <a:ext uri="{FF2B5EF4-FFF2-40B4-BE49-F238E27FC236}">
                <a16:creationId xmlns:a16="http://schemas.microsoft.com/office/drawing/2014/main" id="{DD8B2F6E-AD02-47A9-36EB-659388D9FF5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5694" y="4253505"/>
            <a:ext cx="2502357" cy="192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26;p43">
            <a:extLst>
              <a:ext uri="{FF2B5EF4-FFF2-40B4-BE49-F238E27FC236}">
                <a16:creationId xmlns:a16="http://schemas.microsoft.com/office/drawing/2014/main" id="{315C6056-0B5B-533D-B936-4E006F0BF551}"/>
              </a:ext>
            </a:extLst>
          </p:cNvPr>
          <p:cNvSpPr txBox="1"/>
          <p:nvPr/>
        </p:nvSpPr>
        <p:spPr>
          <a:xfrm>
            <a:off x="4468265" y="4756597"/>
            <a:ext cx="906763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rgbClr val="999999"/>
                </a:solidFill>
              </a:rPr>
              <a:t>Cat??</a:t>
            </a:r>
          </a:p>
        </p:txBody>
      </p:sp>
      <p:sp>
        <p:nvSpPr>
          <p:cNvPr id="13" name="Google Shape;327;p43">
            <a:extLst>
              <a:ext uri="{FF2B5EF4-FFF2-40B4-BE49-F238E27FC236}">
                <a16:creationId xmlns:a16="http://schemas.microsoft.com/office/drawing/2014/main" id="{AF3FEE72-F772-ABAA-FD49-BAB2FB1B5BA8}"/>
              </a:ext>
            </a:extLst>
          </p:cNvPr>
          <p:cNvSpPr txBox="1"/>
          <p:nvPr/>
        </p:nvSpPr>
        <p:spPr>
          <a:xfrm>
            <a:off x="4481437" y="5215317"/>
            <a:ext cx="669895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rgbClr val="999999"/>
                </a:solidFill>
              </a:rPr>
              <a:t>Nun</a:t>
            </a:r>
            <a:endParaRPr sz="1800" dirty="0">
              <a:solidFill>
                <a:srgbClr val="999999"/>
              </a:solidFill>
            </a:endParaRPr>
          </a:p>
        </p:txBody>
      </p:sp>
      <p:pic>
        <p:nvPicPr>
          <p:cNvPr id="15" name="Picture 14" descr="A rat wearing a garment&#10;&#10;Description automatically generated">
            <a:extLst>
              <a:ext uri="{FF2B5EF4-FFF2-40B4-BE49-F238E27FC236}">
                <a16:creationId xmlns:a16="http://schemas.microsoft.com/office/drawing/2014/main" id="{352256C9-9D63-8527-8BB1-9A10A5071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978" y="2302324"/>
            <a:ext cx="1518319" cy="2023738"/>
          </a:xfrm>
          <a:prstGeom prst="rect">
            <a:avLst/>
          </a:prstGeom>
        </p:spPr>
      </p:pic>
      <p:pic>
        <p:nvPicPr>
          <p:cNvPr id="17" name="Picture 16" descr="A rat wearing a black leather vest&#10;&#10;Description automatically generated">
            <a:extLst>
              <a:ext uri="{FF2B5EF4-FFF2-40B4-BE49-F238E27FC236}">
                <a16:creationId xmlns:a16="http://schemas.microsoft.com/office/drawing/2014/main" id="{0774ABE0-93D3-F7E4-6162-18332DD2DD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r="12865"/>
          <a:stretch/>
        </p:blipFill>
        <p:spPr>
          <a:xfrm>
            <a:off x="5542977" y="4565539"/>
            <a:ext cx="1518319" cy="2112364"/>
          </a:xfrm>
          <a:prstGeom prst="rect">
            <a:avLst/>
          </a:prstGeom>
        </p:spPr>
      </p:pic>
      <p:pic>
        <p:nvPicPr>
          <p:cNvPr id="18" name="Google Shape;324;p43">
            <a:extLst>
              <a:ext uri="{FF2B5EF4-FFF2-40B4-BE49-F238E27FC236}">
                <a16:creationId xmlns:a16="http://schemas.microsoft.com/office/drawing/2014/main" id="{7D20CF60-BFD9-E686-AC44-0B5DD4FDE7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20272" y="2550593"/>
            <a:ext cx="3593771" cy="376218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327;p43">
            <a:extLst>
              <a:ext uri="{FF2B5EF4-FFF2-40B4-BE49-F238E27FC236}">
                <a16:creationId xmlns:a16="http://schemas.microsoft.com/office/drawing/2014/main" id="{1D2BA982-0255-A6A7-EC93-CF58C6E84800}"/>
              </a:ext>
            </a:extLst>
          </p:cNvPr>
          <p:cNvSpPr txBox="1"/>
          <p:nvPr/>
        </p:nvSpPr>
        <p:spPr>
          <a:xfrm>
            <a:off x="10952835" y="4253505"/>
            <a:ext cx="897164" cy="43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999999"/>
                </a:solidFill>
              </a:rPr>
              <a:t>?????</a:t>
            </a:r>
            <a:endParaRPr sz="1800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4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F286C-F6E4-1EC5-6719-7B843F52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/>
          </a:p>
        </p:txBody>
      </p:sp>
      <p:pic>
        <p:nvPicPr>
          <p:cNvPr id="5" name="Google Shape;240;p34">
            <a:extLst>
              <a:ext uri="{FF2B5EF4-FFF2-40B4-BE49-F238E27FC236}">
                <a16:creationId xmlns:a16="http://schemas.microsoft.com/office/drawing/2014/main" id="{9FDFA353-3369-129A-C205-2954E72003A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29603" y="1461400"/>
            <a:ext cx="3305175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41;p34">
            <a:extLst>
              <a:ext uri="{FF2B5EF4-FFF2-40B4-BE49-F238E27FC236}">
                <a16:creationId xmlns:a16="http://schemas.microsoft.com/office/drawing/2014/main" id="{5CB1BA7E-3201-8C29-C63D-1D41BFDDA3D1}"/>
              </a:ext>
            </a:extLst>
          </p:cNvPr>
          <p:cNvSpPr txBox="1">
            <a:spLocks/>
          </p:cNvSpPr>
          <p:nvPr/>
        </p:nvSpPr>
        <p:spPr>
          <a:xfrm>
            <a:off x="514066" y="1599911"/>
            <a:ext cx="7408235" cy="5055722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81000">
              <a:spcBef>
                <a:spcPts val="750"/>
              </a:spcBef>
              <a:buSzPts val="2400"/>
            </a:pPr>
            <a:r>
              <a:rPr lang="en-IN" dirty="0"/>
              <a:t>Tensors: generalization of matrices</a:t>
            </a:r>
            <a:br>
              <a:rPr lang="en-IN" dirty="0"/>
            </a:br>
            <a:r>
              <a:rPr lang="en-IN" dirty="0"/>
              <a:t>to </a:t>
            </a:r>
            <a:r>
              <a:rPr lang="en-IN" i="1" dirty="0"/>
              <a:t>n</a:t>
            </a:r>
            <a:r>
              <a:rPr lang="en-IN" dirty="0"/>
              <a:t> dimensions (or rank, order, degree)</a:t>
            </a:r>
          </a:p>
          <a:p>
            <a:pPr marL="914400" lvl="1" indent="-381000">
              <a:spcBef>
                <a:spcPts val="0"/>
              </a:spcBef>
              <a:buSzPts val="2400"/>
            </a:pPr>
            <a:r>
              <a:rPr lang="en-IN" sz="2400" dirty="0"/>
              <a:t>1D tensor: vector</a:t>
            </a:r>
          </a:p>
          <a:p>
            <a:pPr marL="914400" lvl="1" indent="-381000">
              <a:spcBef>
                <a:spcPts val="0"/>
              </a:spcBef>
              <a:buSzPts val="2400"/>
            </a:pPr>
            <a:r>
              <a:rPr lang="en-IN" sz="2400" dirty="0"/>
              <a:t>2D tensor: matrix</a:t>
            </a:r>
          </a:p>
          <a:p>
            <a:pPr marL="914400" lvl="1" indent="-381000">
              <a:spcBef>
                <a:spcPts val="375"/>
              </a:spcBef>
              <a:buSzPts val="2400"/>
            </a:pPr>
            <a:r>
              <a:rPr lang="en-IN" sz="2400" dirty="0"/>
              <a:t>3D, 4D, 5D tensors</a:t>
            </a:r>
          </a:p>
          <a:p>
            <a:pPr marL="914400" lvl="1" indent="-368300">
              <a:spcBef>
                <a:spcPts val="1000"/>
              </a:spcBef>
              <a:buSzPts val="2200"/>
            </a:pPr>
            <a:r>
              <a:rPr lang="en-IN" sz="2200" dirty="0" err="1">
                <a:solidFill>
                  <a:srgbClr val="333333"/>
                </a:solidFill>
                <a:highlight>
                  <a:srgbClr val="FFFAFA"/>
                </a:highlight>
                <a:latin typeface="Consolas"/>
                <a:ea typeface="Consolas"/>
                <a:cs typeface="Consolas"/>
                <a:sym typeface="Consolas"/>
              </a:rPr>
              <a:t>numpy.ndarray</a:t>
            </a:r>
            <a:r>
              <a:rPr lang="en-IN" sz="2200" dirty="0">
                <a:solidFill>
                  <a:srgbClr val="333333"/>
                </a:solidFill>
                <a:highlight>
                  <a:srgbClr val="FFFAFA"/>
                </a:highlight>
                <a:latin typeface="Consolas"/>
                <a:ea typeface="Consolas"/>
                <a:cs typeface="Consolas"/>
                <a:sym typeface="Consolas"/>
              </a:rPr>
              <a:t>(shape, </a:t>
            </a:r>
            <a:r>
              <a:rPr lang="en-IN" sz="2200" dirty="0" err="1">
                <a:solidFill>
                  <a:srgbClr val="333333"/>
                </a:solidFill>
                <a:highlight>
                  <a:srgbClr val="FFFAFA"/>
                </a:highlight>
                <a:latin typeface="Consolas"/>
                <a:ea typeface="Consolas"/>
                <a:cs typeface="Consolas"/>
                <a:sym typeface="Consolas"/>
              </a:rPr>
              <a:t>dtype</a:t>
            </a:r>
            <a:r>
              <a:rPr lang="en-IN" sz="2200" dirty="0">
                <a:solidFill>
                  <a:srgbClr val="333333"/>
                </a:solidFill>
                <a:highlight>
                  <a:srgbClr val="FFFAFA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lang="en-IN" sz="2400" dirty="0"/>
          </a:p>
          <a:p>
            <a:pPr marL="457200" indent="-381000">
              <a:spcBef>
                <a:spcPts val="750"/>
              </a:spcBef>
              <a:buSzPts val="2400"/>
            </a:pPr>
            <a:r>
              <a:rPr lang="en-IN" dirty="0"/>
              <a:t>Training – validation – test </a:t>
            </a:r>
            <a:r>
              <a:rPr lang="en-IN"/>
              <a:t>split </a:t>
            </a:r>
          </a:p>
          <a:p>
            <a:pPr marL="457200" indent="-381000">
              <a:spcBef>
                <a:spcPts val="750"/>
              </a:spcBef>
              <a:buSzPts val="2400"/>
            </a:pPr>
            <a:r>
              <a:rPr lang="en-IN"/>
              <a:t>Minibatches</a:t>
            </a:r>
            <a:endParaRPr lang="en-IN" dirty="0"/>
          </a:p>
          <a:p>
            <a:pPr marL="914400" lvl="1" indent="-381000">
              <a:spcBef>
                <a:spcPts val="375"/>
              </a:spcBef>
              <a:buSzPts val="2400"/>
            </a:pPr>
            <a:r>
              <a:rPr lang="en-IN" sz="2400" dirty="0"/>
              <a:t>small sets of input data used at a time</a:t>
            </a:r>
          </a:p>
          <a:p>
            <a:pPr marL="914400" lvl="1" indent="-381000">
              <a:spcBef>
                <a:spcPts val="0"/>
              </a:spcBef>
              <a:spcAft>
                <a:spcPts val="1000"/>
              </a:spcAft>
              <a:buSzPts val="2400"/>
            </a:pPr>
            <a:r>
              <a:rPr lang="en-IN" sz="2400" dirty="0"/>
              <a:t>usually processed independently</a:t>
            </a:r>
          </a:p>
        </p:txBody>
      </p:sp>
      <p:sp>
        <p:nvSpPr>
          <p:cNvPr id="7" name="Google Shape;242;p34">
            <a:extLst>
              <a:ext uri="{FF2B5EF4-FFF2-40B4-BE49-F238E27FC236}">
                <a16:creationId xmlns:a16="http://schemas.microsoft.com/office/drawing/2014/main" id="{158BBD8B-45F2-D765-9996-18D229FB282B}"/>
              </a:ext>
            </a:extLst>
          </p:cNvPr>
          <p:cNvSpPr txBox="1">
            <a:spLocks/>
          </p:cNvSpPr>
          <p:nvPr/>
        </p:nvSpPr>
        <p:spPr>
          <a:xfrm>
            <a:off x="1208617" y="825100"/>
            <a:ext cx="8520600" cy="6363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dirty="0"/>
              <a:t>Machine Learning Data</a:t>
            </a:r>
          </a:p>
        </p:txBody>
      </p:sp>
      <p:pic>
        <p:nvPicPr>
          <p:cNvPr id="8" name="Google Shape;243;p34">
            <a:extLst>
              <a:ext uri="{FF2B5EF4-FFF2-40B4-BE49-F238E27FC236}">
                <a16:creationId xmlns:a16="http://schemas.microsoft.com/office/drawing/2014/main" id="{4983E346-D23E-3853-6AB5-9BAFAAB121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7117" y="4228321"/>
            <a:ext cx="1428300" cy="14864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44;p34">
            <a:extLst>
              <a:ext uri="{FF2B5EF4-FFF2-40B4-BE49-F238E27FC236}">
                <a16:creationId xmlns:a16="http://schemas.microsoft.com/office/drawing/2014/main" id="{B7756165-1CB4-58A8-E5C7-970C2C284075}"/>
              </a:ext>
            </a:extLst>
          </p:cNvPr>
          <p:cNvSpPr txBox="1"/>
          <p:nvPr/>
        </p:nvSpPr>
        <p:spPr>
          <a:xfrm>
            <a:off x="8358217" y="5704857"/>
            <a:ext cx="27420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rbel"/>
                <a:ea typeface="Corbel"/>
                <a:cs typeface="Corbel"/>
                <a:sym typeface="Corbel"/>
              </a:rPr>
              <a:t>Image from: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https://arxiv.org/abs/1707.08945</a:t>
            </a:r>
            <a:endParaRPr sz="1000"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6845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77E3-2B11-00E6-2A0D-B66BEFA6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Basic Deep Neural Network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95382-F765-7B99-B5DF-D942E95A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  <p:sp>
        <p:nvSpPr>
          <p:cNvPr id="6" name="Google Shape;308;p41">
            <a:extLst>
              <a:ext uri="{FF2B5EF4-FFF2-40B4-BE49-F238E27FC236}">
                <a16:creationId xmlns:a16="http://schemas.microsoft.com/office/drawing/2014/main" id="{CCAB55BD-C01C-EC8E-DE17-F572DB8A24FB}"/>
              </a:ext>
            </a:extLst>
          </p:cNvPr>
          <p:cNvSpPr txBox="1">
            <a:spLocks/>
          </p:cNvSpPr>
          <p:nvPr/>
        </p:nvSpPr>
        <p:spPr>
          <a:xfrm>
            <a:off x="768900" y="2368133"/>
            <a:ext cx="6704700" cy="33483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5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457200" indent="-381000">
              <a:spcBef>
                <a:spcPts val="750"/>
              </a:spcBef>
              <a:buSzPts val="2400"/>
            </a:pPr>
            <a:r>
              <a:rPr lang="en-US" dirty="0"/>
              <a:t>Layers</a:t>
            </a:r>
          </a:p>
          <a:p>
            <a:pPr marL="457200" indent="-381000">
              <a:spcBef>
                <a:spcPts val="0"/>
              </a:spcBef>
              <a:buSzPts val="2400"/>
            </a:pPr>
            <a:r>
              <a:rPr lang="en-US" dirty="0"/>
              <a:t>Input data and targets</a:t>
            </a:r>
          </a:p>
          <a:p>
            <a:pPr marL="457200" indent="-381000">
              <a:spcBef>
                <a:spcPts val="0"/>
              </a:spcBef>
              <a:buSzPts val="2400"/>
            </a:pPr>
            <a:r>
              <a:rPr lang="en-US" dirty="0"/>
              <a:t>Loss function</a:t>
            </a:r>
          </a:p>
          <a:p>
            <a:pPr marL="457200" indent="-381000">
              <a:spcBef>
                <a:spcPts val="0"/>
              </a:spcBef>
              <a:buSzPts val="2400"/>
            </a:pPr>
            <a:r>
              <a:rPr lang="en-US" dirty="0"/>
              <a:t>Optimizer</a:t>
            </a:r>
          </a:p>
        </p:txBody>
      </p:sp>
      <p:pic>
        <p:nvPicPr>
          <p:cNvPr id="7" name="Google Shape;309;p41">
            <a:extLst>
              <a:ext uri="{FF2B5EF4-FFF2-40B4-BE49-F238E27FC236}">
                <a16:creationId xmlns:a16="http://schemas.microsoft.com/office/drawing/2014/main" id="{4F720E01-1E64-5DE0-8EB2-5A8031AC11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08192" y="2221820"/>
            <a:ext cx="4587575" cy="364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7240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13A21"/>
      </a:dk2>
      <a:lt2>
        <a:srgbClr val="E8E4E2"/>
      </a:lt2>
      <a:accent1>
        <a:srgbClr val="23ADE0"/>
      </a:accent1>
      <a:accent2>
        <a:srgbClr val="14B59D"/>
      </a:accent2>
      <a:accent3>
        <a:srgbClr val="20B762"/>
      </a:accent3>
      <a:accent4>
        <a:srgbClr val="14BB17"/>
      </a:accent4>
      <a:accent5>
        <a:srgbClr val="5DB620"/>
      </a:accent5>
      <a:accent6>
        <a:srgbClr val="90AC13"/>
      </a:accent6>
      <a:hlink>
        <a:srgbClr val="479130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697</Words>
  <Application>Microsoft Office PowerPoint</Application>
  <PresentationFormat>Widescreen</PresentationFormat>
  <Paragraphs>126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Consolas</vt:lpstr>
      <vt:lpstr>Corbel</vt:lpstr>
      <vt:lpstr>Neue Haas Grotesk Text Pro</vt:lpstr>
      <vt:lpstr>AccentBoxVTI</vt:lpstr>
      <vt:lpstr>News March 25 </vt:lpstr>
      <vt:lpstr>Neural Network Basics and Short Introduction to Deep Learning </vt:lpstr>
      <vt:lpstr>What is machine learning?</vt:lpstr>
      <vt:lpstr>Why Deep Learning ?</vt:lpstr>
      <vt:lpstr>PowerPoint Presentation</vt:lpstr>
      <vt:lpstr>Problems - No-Free-Lunch Theorem</vt:lpstr>
      <vt:lpstr>Pattern Recognition</vt:lpstr>
      <vt:lpstr>PowerPoint Presentation</vt:lpstr>
      <vt:lpstr>Basic Deep Neural Network Structure</vt:lpstr>
      <vt:lpstr>Layers</vt:lpstr>
      <vt:lpstr>Input data and targets</vt:lpstr>
      <vt:lpstr>Loss function</vt:lpstr>
      <vt:lpstr>Optimizer</vt:lpstr>
      <vt:lpstr>Autoencoders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Spatial Analysis and HotSpot Discovery in Python</dc:title>
  <dc:creator>Raunak Sarbajna</dc:creator>
  <cp:lastModifiedBy>Eick, Christoph F</cp:lastModifiedBy>
  <cp:revision>81</cp:revision>
  <dcterms:created xsi:type="dcterms:W3CDTF">2022-10-13T01:08:58Z</dcterms:created>
  <dcterms:modified xsi:type="dcterms:W3CDTF">2024-03-25T18:16:31Z</dcterms:modified>
</cp:coreProperties>
</file>