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2" r:id="rId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3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663300"/>
    <a:srgbClr val="996633"/>
    <a:srgbClr val="FFD869"/>
    <a:srgbClr val="FFCB37"/>
    <a:srgbClr val="CC9900"/>
    <a:srgbClr val="CCECFF"/>
    <a:srgbClr val="F1FF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61" autoAdjust="0"/>
    <p:restoredTop sz="99833" autoAdjust="0"/>
  </p:normalViewPr>
  <p:slideViewPr>
    <p:cSldViewPr>
      <p:cViewPr>
        <p:scale>
          <a:sx n="66" d="100"/>
          <a:sy n="66" d="100"/>
        </p:scale>
        <p:origin x="-1944" y="-10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2527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860" y="-96"/>
      </p:cViewPr>
      <p:guideLst>
        <p:guide orient="horz" pos="293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6" tIns="45933" rIns="91866" bIns="45933" numCol="1" anchor="t" anchorCtr="0" compatLnSpc="1">
            <a:prstTxWarp prst="textNoShape">
              <a:avLst/>
            </a:prstTxWarp>
          </a:bodyPr>
          <a:lstStyle>
            <a:lvl1pPr defTabSz="919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4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6" tIns="45933" rIns="91866" bIns="45933" numCol="1" anchor="t" anchorCtr="0" compatLnSpc="1">
            <a:prstTxWarp prst="textNoShape">
              <a:avLst/>
            </a:prstTxWarp>
          </a:bodyPr>
          <a:lstStyle>
            <a:lvl1pPr algn="r" defTabSz="919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3963"/>
            <a:ext cx="30432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6" tIns="45933" rIns="91866" bIns="45933" numCol="1" anchor="b" anchorCtr="0" compatLnSpc="1">
            <a:prstTxWarp prst="textNoShape">
              <a:avLst/>
            </a:prstTxWarp>
          </a:bodyPr>
          <a:lstStyle>
            <a:lvl1pPr defTabSz="919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4" y="8843963"/>
            <a:ext cx="30432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6" tIns="45933" rIns="91866" bIns="45933" numCol="1" anchor="b" anchorCtr="0" compatLnSpc="1">
            <a:prstTxWarp prst="textNoShape">
              <a:avLst/>
            </a:prstTxWarp>
          </a:bodyPr>
          <a:lstStyle>
            <a:lvl1pPr algn="r" defTabSz="919225">
              <a:defRPr sz="1200">
                <a:latin typeface="Arial" charset="0"/>
              </a:defRPr>
            </a:lvl1pPr>
          </a:lstStyle>
          <a:p>
            <a:pPr>
              <a:defRPr/>
            </a:pPr>
            <a:fld id="{70E1CEC0-A8F9-4C52-9805-95F98692D64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3365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6" tIns="45933" rIns="91866" bIns="45933" numCol="1" anchor="t" anchorCtr="0" compatLnSpc="1">
            <a:prstTxWarp prst="textNoShape">
              <a:avLst/>
            </a:prstTxWarp>
          </a:bodyPr>
          <a:lstStyle>
            <a:lvl1pPr defTabSz="919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6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6" tIns="45933" rIns="91866" bIns="45933" numCol="1" anchor="t" anchorCtr="0" compatLnSpc="1">
            <a:prstTxWarp prst="textNoShape">
              <a:avLst/>
            </a:prstTxWarp>
          </a:bodyPr>
          <a:lstStyle>
            <a:lvl1pPr algn="r" defTabSz="919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0088"/>
            <a:ext cx="4651375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4" y="4422775"/>
            <a:ext cx="5616575" cy="418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6" tIns="45933" rIns="91866" bIns="459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2376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6" tIns="45933" rIns="91866" bIns="45933" numCol="1" anchor="b" anchorCtr="0" compatLnSpc="1">
            <a:prstTxWarp prst="textNoShape">
              <a:avLst/>
            </a:prstTxWarp>
          </a:bodyPr>
          <a:lstStyle>
            <a:lvl1pPr defTabSz="919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6" y="8842376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6" tIns="45933" rIns="91866" bIns="45933" numCol="1" anchor="b" anchorCtr="0" compatLnSpc="1">
            <a:prstTxWarp prst="textNoShape">
              <a:avLst/>
            </a:prstTxWarp>
          </a:bodyPr>
          <a:lstStyle>
            <a:lvl1pPr algn="r" defTabSz="919225">
              <a:defRPr sz="1200">
                <a:latin typeface="Arial" charset="0"/>
              </a:defRPr>
            </a:lvl1pPr>
          </a:lstStyle>
          <a:p>
            <a:pPr>
              <a:defRPr/>
            </a:pPr>
            <a:fld id="{35DE25F4-9211-4EE7-B854-50F92F750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38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74" indent="-2857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83" indent="-22857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36" indent="-22857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89" indent="-22857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43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96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49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802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306" eaLnBrk="1" hangingPunct="1"/>
            <a:fld id="{129237BA-0AD8-4E90-8599-8F57929951A9}" type="slidenum">
              <a:rPr lang="en-US" smtClean="0"/>
              <a:pPr defTabSz="914306"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1934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gradFill rotWithShape="1">
            <a:gsLst>
              <a:gs pos="0">
                <a:srgbClr val="AAAAAA"/>
              </a:gs>
              <a:gs pos="100000">
                <a:srgbClr val="4F4F4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FFFF"/>
                </a:solidFill>
              </a:rPr>
              <a:t>Data Mining &amp; Machine Learning Group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6" name="Object 11"/>
          <p:cNvGraphicFramePr>
            <a:graphicFrameLocks noChangeAspect="1"/>
          </p:cNvGraphicFramePr>
          <p:nvPr userDrawn="1"/>
        </p:nvGraphicFramePr>
        <p:xfrm>
          <a:off x="2057400" y="6630988"/>
          <a:ext cx="234950" cy="22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47" name="Image" r:id="rId3" imgW="393512" imgH="380818" progId="">
                  <p:embed/>
                </p:oleObj>
              </mc:Choice>
              <mc:Fallback>
                <p:oleObj name="Image" r:id="rId3" imgW="393512" imgH="380818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6630988"/>
                        <a:ext cx="234950" cy="22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7969250" y="6553200"/>
            <a:ext cx="1174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000" smtClean="0">
                <a:solidFill>
                  <a:srgbClr val="0000FF"/>
                </a:solidFill>
                <a:latin typeface="Arial Black" pitchFamily="34" charset="0"/>
              </a:rPr>
              <a:t>CS@</a:t>
            </a:r>
            <a:r>
              <a:rPr lang="en-US" sz="2000" smtClean="0">
                <a:solidFill>
                  <a:srgbClr val="FF0000"/>
                </a:solidFill>
                <a:latin typeface="Arial Black" pitchFamily="34" charset="0"/>
              </a:rPr>
              <a:t>UH</a:t>
            </a:r>
          </a:p>
        </p:txBody>
      </p:sp>
      <p:sp>
        <p:nvSpPr>
          <p:cNvPr id="8" name="TextBox 11"/>
          <p:cNvSpPr txBox="1">
            <a:spLocks noChangeArrowheads="1"/>
          </p:cNvSpPr>
          <p:nvPr userDrawn="1"/>
        </p:nvSpPr>
        <p:spPr bwMode="auto">
          <a:xfrm>
            <a:off x="0" y="6553200"/>
            <a:ext cx="1524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500" b="1" smtClean="0">
                <a:solidFill>
                  <a:srgbClr val="E6E6E6"/>
                </a:solidFill>
              </a:rPr>
              <a:t>ACM-GIS08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13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7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0"/>
            <a:ext cx="21717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627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69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066800"/>
            <a:ext cx="42672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22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066800"/>
            <a:ext cx="42672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42672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48100"/>
            <a:ext cx="42672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7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pic>
        <p:nvPicPr>
          <p:cNvPr id="5" name="Picture 12" descr="UH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888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2362200" y="6488113"/>
            <a:ext cx="3608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rgbClr val="FF0000"/>
                </a:solidFill>
              </a:rPr>
              <a:t>Department of Computer Science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686800" cy="5410200"/>
          </a:xfrm>
        </p:spPr>
        <p:txBody>
          <a:bodyPr/>
          <a:lstStyle>
            <a:lvl1pPr>
              <a:buSzPct val="100000"/>
              <a:defRPr/>
            </a:lvl1pPr>
            <a:lvl2pPr>
              <a:buSzPct val="100000"/>
              <a:defRPr/>
            </a:lvl2pPr>
            <a:lvl3pPr>
              <a:buSzPct val="100000"/>
              <a:defRPr/>
            </a:lvl3pPr>
            <a:lvl4pPr>
              <a:buSzPct val="100000"/>
              <a:defRPr/>
            </a:lvl4pPr>
            <a:lvl5pPr>
              <a:buSzPct val="10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38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076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672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29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5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0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760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530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493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6868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7" descr="UHLOGO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888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2362200" y="6488113"/>
            <a:ext cx="3608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rgbClr val="FF0000"/>
                </a:solidFill>
              </a:rPr>
              <a:t>Department of Computer Science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5" r:id="rId1"/>
    <p:sldLayoutId id="2147484426" r:id="rId2"/>
    <p:sldLayoutId id="2147484414" r:id="rId3"/>
    <p:sldLayoutId id="2147484415" r:id="rId4"/>
    <p:sldLayoutId id="2147484416" r:id="rId5"/>
    <p:sldLayoutId id="2147484417" r:id="rId6"/>
    <p:sldLayoutId id="2147484418" r:id="rId7"/>
    <p:sldLayoutId id="2147484419" r:id="rId8"/>
    <p:sldLayoutId id="2147484420" r:id="rId9"/>
    <p:sldLayoutId id="2147484421" r:id="rId10"/>
    <p:sldLayoutId id="2147484422" r:id="rId11"/>
    <p:sldLayoutId id="2147484423" r:id="rId12"/>
    <p:sldLayoutId id="2147484424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525"/>
            <a:ext cx="9162143" cy="685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What </a:t>
            </a:r>
            <a:r>
              <a:rPr lang="en-US" sz="3200" dirty="0"/>
              <a:t>E</a:t>
            </a:r>
            <a:r>
              <a:rPr lang="en-US" sz="3200" dirty="0" smtClean="0"/>
              <a:t>lse is Important in AI we Did not Cover?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39238" cy="54864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 smtClean="0">
                <a:latin typeface="Bookman Old Style" panose="02050604050505020204" pitchFamily="18" charset="0"/>
                <a:cs typeface="Andalus" panose="02020603050405020304" pitchFamily="18" charset="-78"/>
              </a:rPr>
              <a:t>Ontologies and the Semantic Web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 smtClean="0">
                <a:latin typeface="Bookman Old Style" panose="02050604050505020204" pitchFamily="18" charset="0"/>
                <a:cs typeface="Andalus" panose="02020603050405020304" pitchFamily="18" charset="-78"/>
              </a:rPr>
              <a:t>Logical Reasoning  and Theorem Proving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 smtClean="0">
                <a:latin typeface="Bookman Old Style" panose="02050604050505020204" pitchFamily="18" charset="0"/>
                <a:cs typeface="Andalus" panose="02020603050405020304" pitchFamily="18" charset="-78"/>
              </a:rPr>
              <a:t>Distributed Artificial Intelligence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 smtClean="0">
                <a:latin typeface="Bookman Old Style" panose="02050604050505020204" pitchFamily="18" charset="0"/>
                <a:cs typeface="Andalus" panose="02020603050405020304" pitchFamily="18" charset="-78"/>
              </a:rPr>
              <a:t>Multi-Agent </a:t>
            </a:r>
            <a:r>
              <a:rPr lang="en-US" sz="2800" dirty="0" smtClean="0">
                <a:latin typeface="Bookman Old Style" panose="02050604050505020204" pitchFamily="18" charset="0"/>
                <a:cs typeface="Andalus" panose="02020603050405020304" pitchFamily="18" charset="-78"/>
              </a:rPr>
              <a:t>Systems and Robotics </a:t>
            </a:r>
            <a:endParaRPr lang="en-US" sz="2800" dirty="0" smtClean="0">
              <a:latin typeface="Bookman Old Style" panose="02050604050505020204" pitchFamily="18" charset="0"/>
              <a:cs typeface="Andalus" panose="02020603050405020304" pitchFamily="18" charset="-78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 smtClean="0">
                <a:latin typeface="Bookman Old Style" panose="02050604050505020204" pitchFamily="18" charset="0"/>
                <a:cs typeface="Andalus" panose="02020603050405020304" pitchFamily="18" charset="-78"/>
              </a:rPr>
              <a:t>Philosophical Foundation of AI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 smtClean="0">
                <a:latin typeface="Bookman Old Style" panose="02050604050505020204" pitchFamily="18" charset="0"/>
                <a:cs typeface="Andalus" panose="02020603050405020304" pitchFamily="18" charset="-78"/>
              </a:rPr>
              <a:t>Natural Language </a:t>
            </a:r>
            <a:r>
              <a:rPr lang="en-US" sz="2800" dirty="0" smtClean="0">
                <a:latin typeface="Bookman Old Style" panose="02050604050505020204" pitchFamily="18" charset="0"/>
                <a:cs typeface="Andalus" panose="02020603050405020304" pitchFamily="18" charset="-78"/>
              </a:rPr>
              <a:t>Understanding / AI for Linguistics </a:t>
            </a:r>
            <a:endParaRPr lang="en-US" sz="2800" dirty="0" smtClean="0">
              <a:latin typeface="Bookman Old Style" panose="02050604050505020204" pitchFamily="18" charset="0"/>
              <a:cs typeface="Andalus" panose="02020603050405020304" pitchFamily="18" charset="-78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 smtClean="0">
                <a:latin typeface="Bookman Old Style" panose="02050604050505020204" pitchFamily="18" charset="0"/>
                <a:cs typeface="Andalus" panose="02020603050405020304" pitchFamily="18" charset="-78"/>
              </a:rPr>
              <a:t>Knowledge in </a:t>
            </a:r>
            <a:r>
              <a:rPr lang="en-US" sz="2800" dirty="0" smtClean="0">
                <a:latin typeface="Bookman Old Style" panose="02050604050505020204" pitchFamily="18" charset="0"/>
                <a:cs typeface="Andalus" panose="02020603050405020304" pitchFamily="18" charset="-78"/>
              </a:rPr>
              <a:t>Learning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 smtClean="0">
                <a:latin typeface="Bookman Old Style" panose="02050604050505020204" pitchFamily="18" charset="0"/>
                <a:cs typeface="Andalus" panose="02020603050405020304" pitchFamily="18" charset="-78"/>
              </a:rPr>
              <a:t>Recommender Systems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smtClean="0">
                <a:latin typeface="Bookman Old Style" panose="02050604050505020204" pitchFamily="18" charset="0"/>
                <a:cs typeface="Andalus" panose="02020603050405020304" pitchFamily="18" charset="-78"/>
              </a:rPr>
              <a:t>Deep </a:t>
            </a:r>
            <a:r>
              <a:rPr lang="en-US" sz="2800" dirty="0" smtClean="0">
                <a:latin typeface="Bookman Old Style" panose="02050604050505020204" pitchFamily="18" charset="0"/>
                <a:cs typeface="Andalus" panose="02020603050405020304" pitchFamily="18" charset="-78"/>
              </a:rPr>
              <a:t>this and that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>
                <a:latin typeface="Bookman Old Style" panose="02050604050505020204" pitchFamily="18" charset="0"/>
                <a:cs typeface="Andalus" panose="02020603050405020304" pitchFamily="18" charset="-78"/>
              </a:rPr>
              <a:t> </a:t>
            </a:r>
            <a:r>
              <a:rPr lang="en-US" sz="2800" dirty="0" smtClean="0">
                <a:latin typeface="Bookman Old Style" panose="02050604050505020204" pitchFamily="18" charset="0"/>
                <a:cs typeface="Andalus" panose="02020603050405020304" pitchFamily="18" charset="-78"/>
              </a:rPr>
              <a:t>AI for the Internet of Things</a:t>
            </a:r>
            <a:endParaRPr lang="en-US" sz="2800" dirty="0" smtClean="0">
              <a:latin typeface="Bookman Old Style" panose="02050604050505020204" pitchFamily="18" charset="0"/>
              <a:cs typeface="Andalus" panose="02020603050405020304" pitchFamily="18" charset="-78"/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n-US" sz="1900" dirty="0" smtClean="0">
              <a:latin typeface="Bookman Old Style" panose="02050604050505020204" pitchFamily="18" charset="0"/>
              <a:cs typeface="Andalus" panose="02020603050405020304" pitchFamily="18" charset="-78"/>
            </a:endParaRPr>
          </a:p>
          <a:p>
            <a:pPr marL="0" indent="0" eaLnBrk="1" hangingPunct="1">
              <a:buNone/>
            </a:pPr>
            <a:endParaRPr lang="en-US" sz="1600" b="1" dirty="0">
              <a:solidFill>
                <a:srgbClr val="663300"/>
              </a:solidFill>
              <a:latin typeface="Lucida Handwriting" panose="03010101010101010101" pitchFamily="66" charset="0"/>
              <a:cs typeface="Andalus" panose="02020603050405020304" pitchFamily="18" charset="-78"/>
            </a:endParaRPr>
          </a:p>
          <a:p>
            <a:pPr marL="914400" lvl="1" indent="-514350" eaLnBrk="1" hangingPunct="1">
              <a:buFont typeface="Arial" charset="0"/>
              <a:buAutoNum type="arabicPeriod"/>
            </a:pPr>
            <a:endParaRPr lang="en-US" sz="1400" b="1" dirty="0" smtClean="0">
              <a:solidFill>
                <a:srgbClr val="663300"/>
              </a:solidFill>
              <a:latin typeface="Lucida Handwriting" panose="03010101010101010101" pitchFamily="66" charset="0"/>
              <a:cs typeface="Andalus" panose="02020603050405020304" pitchFamily="18" charset="-78"/>
            </a:endParaRPr>
          </a:p>
          <a:p>
            <a:pPr marL="400050" lvl="1" indent="0" eaLnBrk="1" hangingPunct="1">
              <a:buNone/>
            </a:pPr>
            <a:endParaRPr lang="en-US" sz="18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914400" lvl="1" indent="-514350" eaLnBrk="1" hangingPunct="1">
              <a:buFont typeface="Wingdings" pitchFamily="2" charset="2"/>
              <a:buNone/>
            </a:pPr>
            <a:endParaRPr lang="en-US" sz="2000" dirty="0" smtClean="0">
              <a:latin typeface="Bookman Old Style" pitchFamily="18" charset="0"/>
            </a:endParaRP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8028499" y="6518150"/>
            <a:ext cx="1133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UH-DAIS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13643</TotalTime>
  <Words>57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Image</vt:lpstr>
      <vt:lpstr>What Else is Important in AI we Did not Cover?</vt:lpstr>
    </vt:vector>
  </TitlesOfParts>
  <Company>CMS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 Regional Knowledge in Spatial Dataset</dc:title>
  <dc:creator>SecurityLab</dc:creator>
  <cp:lastModifiedBy>Christoph Eick</cp:lastModifiedBy>
  <cp:revision>563</cp:revision>
  <cp:lastPrinted>2016-12-01T15:48:05Z</cp:lastPrinted>
  <dcterms:created xsi:type="dcterms:W3CDTF">2007-02-16T00:28:42Z</dcterms:created>
  <dcterms:modified xsi:type="dcterms:W3CDTF">2017-11-27T19:36:16Z</dcterms:modified>
</cp:coreProperties>
</file>