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348" r:id="rId2"/>
    <p:sldId id="350" r:id="rId3"/>
    <p:sldId id="359" r:id="rId4"/>
    <p:sldId id="357" r:id="rId5"/>
    <p:sldId id="35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FF0066"/>
    <a:srgbClr val="009900"/>
    <a:srgbClr val="030305"/>
    <a:srgbClr val="66FF66"/>
    <a:srgbClr val="C25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07" autoAdjust="0"/>
  </p:normalViewPr>
  <p:slideViewPr>
    <p:cSldViewPr>
      <p:cViewPr>
        <p:scale>
          <a:sx n="115" d="100"/>
          <a:sy n="115" d="100"/>
        </p:scale>
        <p:origin x="-163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179"/>
            <a:ext cx="3037840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D887AE-11C9-4A44-9D5D-57A7CE08E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7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87388"/>
            <a:ext cx="4675187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9601"/>
            <a:ext cx="5140960" cy="419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9200"/>
            <a:ext cx="30378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9" tIns="46425" rIns="92849" bIns="4642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DCD707-2FF7-4457-9AD6-4D4D63652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05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23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23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4EA2-4C03-444C-891D-E6F9F34D4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4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5853-16FF-4C27-99F2-27C20CF13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4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05132-62E2-4052-A3F8-D8B240D2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5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569CE-8FBF-4180-AB86-B64A85A23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1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EB014-4838-4D4E-85C5-4D64C1386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D9EBD-E311-4211-BE77-C42A0B8FC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86FAF-A510-46BD-B64C-762FF81BE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F8655-06F8-4EDD-A235-55AA55EF3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2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16BA5-02E4-4CDD-9FE3-DEB538472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18317-714E-4974-9C3F-A7CC0FF1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9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5039D-7523-423D-9D4E-AFBF1939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9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C2540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1133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13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1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F4E7D3-13C3-4F88-9449-E846D95B1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1339" name="Text Box 11"/>
          <p:cNvSpPr txBox="1">
            <a:spLocks noChangeArrowheads="1"/>
          </p:cNvSpPr>
          <p:nvPr userDrawn="1"/>
        </p:nvSpPr>
        <p:spPr bwMode="auto">
          <a:xfrm>
            <a:off x="7391400" y="64008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/>
              <a:t>Eick: </a:t>
            </a:r>
            <a:r>
              <a:rPr lang="en-US" sz="900" i="1"/>
              <a:t>Reinforcement Learning. </a:t>
            </a:r>
            <a:endParaRPr lang="en-US" sz="900" i="1">
              <a:solidFill>
                <a:srgbClr val="C2540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Example: Simplified PD World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20256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38544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2 </a:t>
            </a:r>
            <a:r>
              <a:rPr lang="en-US" sz="3200" b="1" dirty="0" smtClean="0">
                <a:solidFill>
                  <a:srgbClr val="0000FF"/>
                </a:solidFill>
              </a:rPr>
              <a:t>P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0830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3 </a:t>
            </a:r>
            <a:r>
              <a:rPr lang="en-US" sz="3200" b="1" dirty="0" smtClean="0">
                <a:solidFill>
                  <a:srgbClr val="00B050"/>
                </a:solidFill>
              </a:rPr>
              <a:t>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>
            <a:off x="21018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>
            <a:off x="3397250" y="188595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2" name="Line 23"/>
          <p:cNvSpPr>
            <a:spLocks noChangeShapeType="1"/>
          </p:cNvSpPr>
          <p:nvPr/>
        </p:nvSpPr>
        <p:spPr bwMode="auto">
          <a:xfrm flipH="1">
            <a:off x="3457575" y="314325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540250" y="226695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 flipV="1">
            <a:off x="2787650" y="226695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3457575" y="137160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6180" name="Text Box 43"/>
          <p:cNvSpPr txBox="1">
            <a:spLocks noChangeArrowheads="1"/>
          </p:cNvSpPr>
          <p:nvPr/>
        </p:nvSpPr>
        <p:spPr bwMode="auto">
          <a:xfrm>
            <a:off x="2787650" y="226695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n</a:t>
            </a:r>
          </a:p>
        </p:txBody>
      </p:sp>
      <p:sp>
        <p:nvSpPr>
          <p:cNvPr id="6181" name="Text Box 45"/>
          <p:cNvSpPr txBox="1">
            <a:spLocks noChangeArrowheads="1"/>
          </p:cNvSpPr>
          <p:nvPr/>
        </p:nvSpPr>
        <p:spPr bwMode="auto">
          <a:xfrm>
            <a:off x="3641328" y="2668622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w</a:t>
            </a:r>
            <a:endParaRPr lang="en-US" sz="3200" dirty="0"/>
          </a:p>
        </p:txBody>
      </p:sp>
      <p:sp>
        <p:nvSpPr>
          <p:cNvPr id="6185" name="Text Box 50"/>
          <p:cNvSpPr txBox="1">
            <a:spLocks noChangeArrowheads="1"/>
          </p:cNvSpPr>
          <p:nvPr/>
        </p:nvSpPr>
        <p:spPr bwMode="auto">
          <a:xfrm>
            <a:off x="4540250" y="219075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6187" name="Line 52"/>
          <p:cNvSpPr>
            <a:spLocks noChangeShapeType="1"/>
          </p:cNvSpPr>
          <p:nvPr/>
        </p:nvSpPr>
        <p:spPr bwMode="auto">
          <a:xfrm flipH="1" flipV="1">
            <a:off x="3397250" y="20002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3444478" y="1705366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w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1035049" y="3581400"/>
            <a:ext cx="76962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2540A"/>
                </a:solidFill>
              </a:rPr>
              <a:t>Ungraded Homework: </a:t>
            </a:r>
            <a:r>
              <a:rPr lang="en-US" sz="1600" dirty="0" smtClean="0">
                <a:solidFill>
                  <a:schemeClr val="tx2"/>
                </a:solidFill>
                <a:sym typeface="Symbol"/>
              </a:rPr>
              <a:t>Op. Sequence corrected on Nov. 7</a:t>
            </a:r>
            <a:endParaRPr lang="en-US" sz="1600" b="1" dirty="0" smtClean="0">
              <a:solidFill>
                <a:srgbClr val="C2540A"/>
              </a:solidFill>
            </a:endParaRPr>
          </a:p>
          <a:p>
            <a:r>
              <a:rPr lang="en-US" dirty="0" smtClean="0"/>
              <a:t>State Space: {1, 2, 3, 4, 1’, 2’, 3’, 4’}; “</a:t>
            </a:r>
            <a:r>
              <a:rPr lang="en-US" sz="2800" b="1" dirty="0" smtClean="0"/>
              <a:t>’</a:t>
            </a:r>
            <a:r>
              <a:rPr lang="en-US" dirty="0" smtClean="0"/>
              <a:t>” indicates carrying a block…</a:t>
            </a:r>
          </a:p>
          <a:p>
            <a:r>
              <a:rPr lang="en-US" dirty="0" smtClean="0"/>
              <a:t>Policy: agent starts is state 1 and applies operators: </a:t>
            </a:r>
          </a:p>
          <a:p>
            <a:r>
              <a:rPr lang="en-US" dirty="0" smtClean="0"/>
              <a:t>e-p-w-e-s-d-w-n-e-p-s-d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HW1</a:t>
            </a:r>
            <a:r>
              <a:rPr lang="en-US" b="1" dirty="0" smtClean="0">
                <a:solidFill>
                  <a:srgbClr val="FF0066"/>
                </a:solidFill>
              </a:rPr>
              <a:t>: Use </a:t>
            </a:r>
            <a:r>
              <a:rPr lang="en-US" b="1" dirty="0" smtClean="0">
                <a:solidFill>
                  <a:srgbClr val="7030A0"/>
                </a:solidFill>
              </a:rPr>
              <a:t>Q-learning </a:t>
            </a:r>
            <a:r>
              <a:rPr lang="en-US" b="1" dirty="0" smtClean="0">
                <a:solidFill>
                  <a:srgbClr val="FF0066"/>
                </a:solidFill>
              </a:rPr>
              <a:t>to construct the q-table assuming 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=0.5 and =0.5 and that pickup/</a:t>
            </a:r>
            <a:r>
              <a:rPr lang="en-US" b="1" dirty="0" err="1" smtClean="0">
                <a:solidFill>
                  <a:srgbClr val="FF0066"/>
                </a:solidFill>
                <a:sym typeface="Symbol"/>
              </a:rPr>
              <a:t>dropoff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 reward is 12 and the move penalty is 1!</a:t>
            </a:r>
            <a:r>
              <a:rPr lang="en-US" b="1" dirty="0" smtClean="0">
                <a:solidFill>
                  <a:schemeClr val="tx2"/>
                </a:solidFill>
                <a:sym typeface="Symbol"/>
              </a:rPr>
              <a:t> </a:t>
            </a:r>
            <a:endParaRPr lang="en-US" b="1" dirty="0" smtClean="0">
              <a:solidFill>
                <a:srgbClr val="FF0066"/>
              </a:solidFill>
              <a:sym typeface="Symbol"/>
            </a:endParaRP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640137" y="314325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 flipV="1">
            <a:off x="3473450" y="330062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390" y="6019800"/>
            <a:ext cx="7620000" cy="511175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</a:rPr>
              <a:t>Q-Learning Solution Sketch for Simplified PD World</a:t>
            </a:r>
          </a:p>
        </p:txBody>
      </p:sp>
      <p:pic>
        <p:nvPicPr>
          <p:cNvPr id="1025" name="Picture 1" descr="https://groups.google.com/forum/clear.cach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353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14400" y="2023913"/>
            <a:ext cx="8133521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Agent starts</a:t>
            </a:r>
            <a:r>
              <a:rPr kumimoji="0" lang="en-US" altLang="en-US" sz="1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 state 1  and we obtain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Q(e,1) = -0.5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Q(p,2) =  +6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Q(w,2’) = -0.5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Q(e,1’) = 0+0.5*(-1+0.5*max(-0.5,0))=-0.5 </a:t>
            </a: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’ ha</a:t>
            </a:r>
            <a:r>
              <a:rPr lang="en-US" altLang="en-US" sz="1100" i="1" dirty="0" smtClean="0">
                <a:latin typeface="Arial" charset="0"/>
                <a:cs typeface="Arial" charset="0"/>
              </a:rPr>
              <a:t>s q-values for w and s; q(s,2’) is still 0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Q(s,2’) = -0.5</a:t>
            </a:r>
          </a:p>
          <a:p>
            <a:pPr eaLnBrk="0" hangingPunct="0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Q(d,3’) = 0+0.5*(12+0.5*0)=+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6 </a:t>
            </a:r>
            <a:r>
              <a:rPr lang="en-US" altLang="en-US" sz="1100" i="1" dirty="0" smtClean="0">
                <a:latin typeface="Arial" charset="0"/>
                <a:cs typeface="Arial" charset="0"/>
              </a:rPr>
              <a:t>3 has not been visited yet; its q-value for w is still 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Q(w,3) = -0.5</a:t>
            </a:r>
          </a:p>
          <a:p>
            <a:pPr eaLnBrk="0" hangingPunct="0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Q(n,4) =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0+0.5*(-1+ 0.5*-0,5)=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cs typeface="Arial" charset="0"/>
              </a:rPr>
              <a:t>-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0.625 </a:t>
            </a:r>
            <a:r>
              <a:rPr lang="en-US" altLang="en-US" sz="1100" i="1" dirty="0" smtClean="0">
                <a:latin typeface="Arial" charset="0"/>
                <a:cs typeface="Arial" charset="0"/>
              </a:rPr>
              <a:t>state 1 has only one q-value  </a:t>
            </a:r>
            <a:r>
              <a:rPr lang="en-US" altLang="en-US" sz="1100" i="1" dirty="0" smtClean="0">
                <a:latin typeface="Arial" charset="0"/>
                <a:cs typeface="Arial" charset="0"/>
              </a:rPr>
              <a:t>q(e,1): </a:t>
            </a:r>
            <a:r>
              <a:rPr lang="en-US" altLang="en-US" sz="800" i="1" dirty="0" smtClean="0">
                <a:latin typeface="Arial" charset="0"/>
                <a:cs typeface="Arial" charset="0"/>
              </a:rPr>
              <a:t>e is the only applicable operator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eaLnBrk="0" hangingPunct="0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Q(e,1) = </a:t>
            </a:r>
            <a:r>
              <a:rPr lang="en-US" altLang="en-US" sz="1800" dirty="0" smtClean="0">
                <a:latin typeface="Arial" charset="0"/>
                <a:cs typeface="Arial" charset="0"/>
              </a:rPr>
              <a:t>0.5*-0.5+0.5*(-1+0.5*6)=+0.75 </a:t>
            </a:r>
            <a:r>
              <a:rPr lang="en-US" altLang="en-US" sz="1100" i="1" dirty="0" smtClean="0">
                <a:latin typeface="Arial" charset="0"/>
                <a:cs typeface="Arial" charset="0"/>
              </a:rPr>
              <a:t>in state 2 p is the only applicable operator and q(p,2)=6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Q(p,2) = 6*0.5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+ 0.5*(12+0.5*max(-0.5,-0.5))=8.875 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state 2’ has 2 q-values both of which are -0.5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eaLnBrk="0" hangingPunct="0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Q(s,2’) = 0.5*-0.5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* 0.5*(-1+0.5*6)=+0.75 </a:t>
            </a:r>
            <a:r>
              <a:rPr lang="en-US" altLang="en-US" sz="1100" i="1" dirty="0">
                <a:latin typeface="Arial" charset="0"/>
                <a:cs typeface="Arial" charset="0"/>
              </a:rPr>
              <a:t>in state </a:t>
            </a:r>
            <a:r>
              <a:rPr lang="en-US" altLang="en-US" sz="1100" i="1" dirty="0" smtClean="0">
                <a:latin typeface="Arial" charset="0"/>
                <a:cs typeface="Arial" charset="0"/>
              </a:rPr>
              <a:t>3’ d </a:t>
            </a:r>
            <a:r>
              <a:rPr lang="en-US" altLang="en-US" sz="1100" i="1" dirty="0">
                <a:latin typeface="Arial" charset="0"/>
                <a:cs typeface="Arial" charset="0"/>
              </a:rPr>
              <a:t>is the only applicable operator and </a:t>
            </a:r>
            <a:r>
              <a:rPr lang="en-US" altLang="en-US" sz="1100" i="1" dirty="0" smtClean="0">
                <a:latin typeface="Arial" charset="0"/>
                <a:cs typeface="Arial" charset="0"/>
              </a:rPr>
              <a:t>q(d,3’)=6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lvl="0" eaLnBrk="0" hangingPunct="0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Q(d,3’) </a:t>
            </a:r>
            <a:r>
              <a:rPr lang="en-US" altLang="en-US" sz="1800" dirty="0">
                <a:latin typeface="Arial" charset="0"/>
                <a:cs typeface="Arial" charset="0"/>
              </a:rPr>
              <a:t>= 6*0.5 + 0.5*(</a:t>
            </a:r>
            <a:r>
              <a:rPr lang="en-US" altLang="en-US" sz="1800" dirty="0" smtClean="0">
                <a:latin typeface="Arial" charset="0"/>
                <a:cs typeface="Arial" charset="0"/>
              </a:rPr>
              <a:t>12+0.5</a:t>
            </a:r>
            <a:r>
              <a:rPr lang="en-US" altLang="en-US" sz="1800" dirty="0" smtClean="0">
                <a:latin typeface="Symbol" panose="05050102010706020507" pitchFamily="18" charset="2"/>
                <a:cs typeface="Arial" charset="0"/>
              </a:rPr>
              <a:t>*-</a:t>
            </a:r>
            <a:r>
              <a:rPr lang="en-US" altLang="en-US" sz="1800" dirty="0" smtClean="0">
                <a:latin typeface="Arial" charset="0"/>
                <a:cs typeface="Arial" charset="0"/>
              </a:rPr>
              <a:t>0.5)=8.875 </a:t>
            </a:r>
            <a:r>
              <a:rPr lang="en-US" altLang="en-US" sz="1100" dirty="0" smtClean="0">
                <a:latin typeface="Arial" charset="0"/>
                <a:cs typeface="Arial" charset="0"/>
              </a:rPr>
              <a:t>state 3 has only a q-value for </a:t>
            </a:r>
            <a:r>
              <a:rPr lang="en-US" altLang="en-US" sz="1100" dirty="0" smtClean="0">
                <a:latin typeface="Arial" charset="0"/>
                <a:cs typeface="Arial" charset="0"/>
              </a:rPr>
              <a:t>w which is -0.5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5921" y="7399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dirty="0"/>
              <a:t>Q(</a:t>
            </a:r>
            <a:r>
              <a:rPr lang="en-US" dirty="0" err="1"/>
              <a:t>a,s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smtClean="0">
                <a:sym typeface="Wingdings" pitchFamily="2" charset="2"/>
              </a:rPr>
              <a:t>(1-</a:t>
            </a:r>
            <a:r>
              <a:rPr lang="en-US" dirty="0" smtClean="0">
                <a:sym typeface="Symbol"/>
              </a:rPr>
              <a:t>)*</a:t>
            </a:r>
            <a:r>
              <a:rPr lang="en-US" dirty="0" smtClean="0"/>
              <a:t>Q(</a:t>
            </a:r>
            <a:r>
              <a:rPr lang="en-US" dirty="0" err="1" smtClean="0"/>
              <a:t>a,s</a:t>
            </a:r>
            <a:r>
              <a:rPr lang="en-US" dirty="0"/>
              <a:t>) + </a:t>
            </a:r>
          </a:p>
          <a:p>
            <a:pPr eaLnBrk="1" hangingPunct="1"/>
            <a:r>
              <a:rPr lang="en-US" dirty="0" smtClean="0">
                <a:latin typeface="Trebuchet MS" pitchFamily="34" charset="0"/>
                <a:sym typeface="Symbol"/>
              </a:rPr>
              <a:t>*</a:t>
            </a:r>
            <a:r>
              <a:rPr lang="en-US" dirty="0" smtClean="0">
                <a:latin typeface="Trebuchet MS" pitchFamily="34" charset="0"/>
              </a:rPr>
              <a:t>[ </a:t>
            </a:r>
            <a:r>
              <a:rPr lang="en-US" dirty="0"/>
              <a:t>R(s) + </a:t>
            </a:r>
            <a:r>
              <a:rPr lang="en-US" dirty="0">
                <a:latin typeface="Trebuchet MS" pitchFamily="34" charset="0"/>
              </a:rPr>
              <a:t>γ</a:t>
            </a:r>
            <a:r>
              <a:rPr lang="en-US" dirty="0"/>
              <a:t>*</a:t>
            </a:r>
            <a:r>
              <a:rPr lang="en-US" dirty="0" err="1"/>
              <a:t>max</a:t>
            </a:r>
            <a:r>
              <a:rPr lang="en-US" baseline="-25000" dirty="0" err="1"/>
              <a:t>a’</a:t>
            </a:r>
            <a:r>
              <a:rPr lang="en-US" dirty="0" err="1"/>
              <a:t>Q</a:t>
            </a:r>
            <a:r>
              <a:rPr lang="en-US" dirty="0"/>
              <a:t>(</a:t>
            </a:r>
            <a:r>
              <a:rPr lang="en-US" dirty="0" err="1"/>
              <a:t>a’,s</a:t>
            </a:r>
            <a:r>
              <a:rPr lang="en-US" dirty="0" smtClean="0"/>
              <a:t>’)]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924800" y="246608"/>
            <a:ext cx="977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Nov. 9, 2017</a:t>
            </a:r>
            <a:endParaRPr lang="en-US" sz="1200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85800" y="12968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514600" y="129680"/>
            <a:ext cx="1172231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2 </a:t>
            </a:r>
            <a:r>
              <a:rPr lang="en-US" sz="3200" b="1" dirty="0" smtClean="0">
                <a:solidFill>
                  <a:srgbClr val="0000FF"/>
                </a:solidFill>
              </a:rPr>
              <a:t>P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2743200" y="1348880"/>
            <a:ext cx="11430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3 </a:t>
            </a:r>
            <a:r>
              <a:rPr lang="en-US" sz="3200" b="1" dirty="0" smtClean="0">
                <a:solidFill>
                  <a:srgbClr val="00B050"/>
                </a:solidFill>
              </a:rPr>
              <a:t>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762000" y="134888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2057400" y="43448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 flipH="1">
            <a:off x="2117725" y="169178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3200400" y="81548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 flipV="1">
            <a:off x="1447800" y="81548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2117725" y="-7987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447800" y="81548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n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301478" y="1217152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w</a:t>
            </a:r>
            <a:endParaRPr lang="en-US" sz="3200" dirty="0"/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3200400" y="73928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20" name="Line 52"/>
          <p:cNvSpPr>
            <a:spLocks noChangeShapeType="1"/>
          </p:cNvSpPr>
          <p:nvPr/>
        </p:nvSpPr>
        <p:spPr bwMode="auto">
          <a:xfrm flipH="1" flipV="1">
            <a:off x="2057400" y="54878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" name="Text Box 45"/>
          <p:cNvSpPr txBox="1">
            <a:spLocks noChangeArrowheads="1"/>
          </p:cNvSpPr>
          <p:nvPr/>
        </p:nvSpPr>
        <p:spPr bwMode="auto">
          <a:xfrm>
            <a:off x="2104628" y="253896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w</a:t>
            </a:r>
            <a:endParaRPr lang="en-US" sz="3200" dirty="0"/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2171236" y="1540317"/>
            <a:ext cx="3433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/>
              <a:t>e</a:t>
            </a:r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V="1">
            <a:off x="2133600" y="184915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Example: Simplified PD World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20256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3854450" y="15811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2 </a:t>
            </a:r>
            <a:r>
              <a:rPr lang="en-US" sz="3200" b="1" dirty="0" smtClean="0">
                <a:solidFill>
                  <a:srgbClr val="0000FF"/>
                </a:solidFill>
              </a:rPr>
              <a:t>P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6154" name="Oval 11"/>
          <p:cNvSpPr>
            <a:spLocks noChangeArrowheads="1"/>
          </p:cNvSpPr>
          <p:nvPr/>
        </p:nvSpPr>
        <p:spPr bwMode="auto">
          <a:xfrm>
            <a:off x="40830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3 </a:t>
            </a:r>
            <a:r>
              <a:rPr lang="en-US" sz="3200" b="1" dirty="0" smtClean="0">
                <a:solidFill>
                  <a:srgbClr val="00B050"/>
                </a:solidFill>
              </a:rPr>
              <a:t>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155" name="Oval 12"/>
          <p:cNvSpPr>
            <a:spLocks noChangeArrowheads="1"/>
          </p:cNvSpPr>
          <p:nvPr/>
        </p:nvSpPr>
        <p:spPr bwMode="auto">
          <a:xfrm>
            <a:off x="2101850" y="2800350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6157" name="Line 17"/>
          <p:cNvSpPr>
            <a:spLocks noChangeShapeType="1"/>
          </p:cNvSpPr>
          <p:nvPr/>
        </p:nvSpPr>
        <p:spPr bwMode="auto">
          <a:xfrm>
            <a:off x="3397250" y="1885950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2" name="Line 23"/>
          <p:cNvSpPr>
            <a:spLocks noChangeShapeType="1"/>
          </p:cNvSpPr>
          <p:nvPr/>
        </p:nvSpPr>
        <p:spPr bwMode="auto">
          <a:xfrm flipH="1">
            <a:off x="3457575" y="3143250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540250" y="226695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 flipV="1">
            <a:off x="2787650" y="2266950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2" name="Text Box 35"/>
          <p:cNvSpPr txBox="1">
            <a:spLocks noChangeArrowheads="1"/>
          </p:cNvSpPr>
          <p:nvPr/>
        </p:nvSpPr>
        <p:spPr bwMode="auto">
          <a:xfrm>
            <a:off x="3457575" y="137160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6180" name="Text Box 43"/>
          <p:cNvSpPr txBox="1">
            <a:spLocks noChangeArrowheads="1"/>
          </p:cNvSpPr>
          <p:nvPr/>
        </p:nvSpPr>
        <p:spPr bwMode="auto">
          <a:xfrm>
            <a:off x="2787650" y="2266950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n</a:t>
            </a:r>
          </a:p>
        </p:txBody>
      </p:sp>
      <p:sp>
        <p:nvSpPr>
          <p:cNvPr id="6181" name="Text Box 45"/>
          <p:cNvSpPr txBox="1">
            <a:spLocks noChangeArrowheads="1"/>
          </p:cNvSpPr>
          <p:nvPr/>
        </p:nvSpPr>
        <p:spPr bwMode="auto">
          <a:xfrm>
            <a:off x="3641328" y="2668622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w</a:t>
            </a:r>
            <a:endParaRPr lang="en-US" sz="3200" dirty="0"/>
          </a:p>
        </p:txBody>
      </p:sp>
      <p:sp>
        <p:nvSpPr>
          <p:cNvPr id="6185" name="Text Box 50"/>
          <p:cNvSpPr txBox="1">
            <a:spLocks noChangeArrowheads="1"/>
          </p:cNvSpPr>
          <p:nvPr/>
        </p:nvSpPr>
        <p:spPr bwMode="auto">
          <a:xfrm>
            <a:off x="4540250" y="2190750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s</a:t>
            </a:r>
          </a:p>
        </p:txBody>
      </p:sp>
      <p:sp>
        <p:nvSpPr>
          <p:cNvPr id="6187" name="Line 52"/>
          <p:cNvSpPr>
            <a:spLocks noChangeShapeType="1"/>
          </p:cNvSpPr>
          <p:nvPr/>
        </p:nvSpPr>
        <p:spPr bwMode="auto">
          <a:xfrm flipH="1" flipV="1">
            <a:off x="3397250" y="2000250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3444478" y="1705366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w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 flipH="1">
            <a:off x="1150255" y="3716112"/>
            <a:ext cx="76962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2540A"/>
                </a:solidFill>
              </a:rPr>
              <a:t>Ungraded Homework: </a:t>
            </a:r>
            <a:r>
              <a:rPr lang="en-US" sz="1600" dirty="0">
                <a:solidFill>
                  <a:schemeClr val="tx2"/>
                </a:solidFill>
                <a:sym typeface="Symbol"/>
              </a:rPr>
              <a:t>Solve </a:t>
            </a:r>
            <a:r>
              <a:rPr lang="en-US" sz="1600" b="1" dirty="0">
                <a:solidFill>
                  <a:schemeClr val="tx2"/>
                </a:solidFill>
                <a:sym typeface="Symbol"/>
              </a:rPr>
              <a:t>before </a:t>
            </a:r>
            <a:r>
              <a:rPr lang="en-US" sz="1600" b="1" dirty="0" smtClean="0">
                <a:solidFill>
                  <a:schemeClr val="tx2"/>
                </a:solidFill>
                <a:sym typeface="Symbol"/>
              </a:rPr>
              <a:t>Tu., </a:t>
            </a:r>
            <a:r>
              <a:rPr lang="en-US" sz="1600" b="1" dirty="0">
                <a:solidFill>
                  <a:schemeClr val="tx2"/>
                </a:solidFill>
                <a:sym typeface="Symbol"/>
              </a:rPr>
              <a:t>Oct. </a:t>
            </a:r>
            <a:r>
              <a:rPr lang="en-US" sz="1600" b="1" dirty="0" smtClean="0">
                <a:solidFill>
                  <a:schemeClr val="tx2"/>
                </a:solidFill>
                <a:sym typeface="Symbol"/>
              </a:rPr>
              <a:t>31</a:t>
            </a:r>
            <a:endParaRPr lang="en-US" sz="1600" b="1" dirty="0" smtClean="0">
              <a:solidFill>
                <a:srgbClr val="C2540A"/>
              </a:solidFill>
            </a:endParaRPr>
          </a:p>
          <a:p>
            <a:r>
              <a:rPr lang="en-US" dirty="0" smtClean="0"/>
              <a:t>State Space: {1, 2, 3, 4, 1’, 2’, 3’, 4’}; “’” indicates carrying a block…</a:t>
            </a:r>
          </a:p>
          <a:p>
            <a:r>
              <a:rPr lang="en-US" dirty="0" smtClean="0"/>
              <a:t>Policy: agent starts is state 1 and applies operators: </a:t>
            </a:r>
          </a:p>
          <a:p>
            <a:r>
              <a:rPr lang="en-US" dirty="0" smtClean="0"/>
              <a:t>e-p-s-d-w-n-e-p-w-e-s-d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HW2</a:t>
            </a:r>
            <a:r>
              <a:rPr lang="en-US" b="1" dirty="0" smtClean="0">
                <a:solidFill>
                  <a:srgbClr val="FF0066"/>
                </a:solidFill>
              </a:rPr>
              <a:t>:Construct the q-table using </a:t>
            </a:r>
            <a:r>
              <a:rPr lang="en-US" b="1" dirty="0" smtClean="0">
                <a:solidFill>
                  <a:srgbClr val="7030A0"/>
                </a:solidFill>
              </a:rPr>
              <a:t>SARSA </a:t>
            </a:r>
            <a:r>
              <a:rPr lang="en-US" b="1" dirty="0" smtClean="0">
                <a:solidFill>
                  <a:srgbClr val="FF0066"/>
                </a:solidFill>
              </a:rPr>
              <a:t>assuming 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=0.5 and =0.5 and that pickup/</a:t>
            </a:r>
            <a:r>
              <a:rPr lang="en-US" b="1" dirty="0" err="1" smtClean="0">
                <a:solidFill>
                  <a:srgbClr val="FF0066"/>
                </a:solidFill>
                <a:sym typeface="Symbol"/>
              </a:rPr>
              <a:t>dropoff</a:t>
            </a:r>
            <a:r>
              <a:rPr lang="en-US" b="1" dirty="0" smtClean="0">
                <a:solidFill>
                  <a:srgbClr val="FF0066"/>
                </a:solidFill>
                <a:sym typeface="Symbol"/>
              </a:rPr>
              <a:t> reward is 12 and the move penalty is 1!</a:t>
            </a:r>
            <a:r>
              <a:rPr lang="en-US" b="1" dirty="0" smtClean="0">
                <a:solidFill>
                  <a:schemeClr val="tx2"/>
                </a:solidFill>
                <a:sym typeface="Symbol"/>
              </a:rPr>
              <a:t> </a:t>
            </a:r>
            <a:endParaRPr lang="en-US" b="1" dirty="0" smtClean="0">
              <a:solidFill>
                <a:srgbClr val="FF0066"/>
              </a:solidFill>
              <a:sym typeface="Symbol"/>
            </a:endParaRP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640137" y="3143250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50" name="Line 27"/>
          <p:cNvSpPr>
            <a:spLocks noChangeShapeType="1"/>
          </p:cNvSpPr>
          <p:nvPr/>
        </p:nvSpPr>
        <p:spPr bwMode="auto">
          <a:xfrm flipV="1">
            <a:off x="3473450" y="3300620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620000" cy="5111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SARSA Solution Sketch for Simplified PD World</a:t>
            </a:r>
          </a:p>
        </p:txBody>
      </p:sp>
      <p:pic>
        <p:nvPicPr>
          <p:cNvPr id="1025" name="Picture 1" descr="https://groups.google.com/forum/clear.cach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353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600200"/>
            <a:ext cx="7981122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Agent starts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 state 1 and we obtain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Q(e,1) = -0.5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Q(p,2) =  +6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Q(s,2’) = -0.5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Q(d,3’) = 0+0.5*(12+0.5*0)=+6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Q(w,3) = -0.5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Q(n,4) =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0+0.5*(-1+ 0.5*-0,5)=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cs typeface="Arial" charset="0"/>
              </a:rPr>
              <a:t>-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0.625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Q(e,1) = </a:t>
            </a:r>
            <a:r>
              <a:rPr lang="en-US" altLang="en-US" sz="1800" dirty="0" smtClean="0">
                <a:latin typeface="Arial" charset="0"/>
                <a:cs typeface="Arial" charset="0"/>
              </a:rPr>
              <a:t>0.5*-0.5+0.5*(-1+0.5*6)=+0.75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Q(p,2) = 6*0.5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+ 0.5*(12+0.5*0)=9</a:t>
            </a:r>
          </a:p>
          <a:p>
            <a:pPr lvl="0" eaLnBrk="0" hangingPunct="0"/>
            <a:r>
              <a:rPr lang="en-US" altLang="en-US" sz="1800" dirty="0">
                <a:latin typeface="Arial" charset="0"/>
                <a:cs typeface="Arial" charset="0"/>
              </a:rPr>
              <a:t>Q(w,2’) = -0.5</a:t>
            </a:r>
          </a:p>
          <a:p>
            <a:pPr lvl="0" eaLnBrk="0" hangingPunct="0"/>
            <a:r>
              <a:rPr lang="en-US" altLang="en-US" sz="1800" dirty="0">
                <a:latin typeface="Arial" charset="0"/>
                <a:cs typeface="Arial" charset="0"/>
              </a:rPr>
              <a:t>Q(e,1’) = 0+0.5*(-</a:t>
            </a:r>
            <a:r>
              <a:rPr lang="en-US" altLang="en-US" sz="1800" dirty="0" smtClean="0">
                <a:latin typeface="Arial" charset="0"/>
                <a:cs typeface="Arial" charset="0"/>
              </a:rPr>
              <a:t>1+0.5*-0.5)=</a:t>
            </a:r>
            <a:r>
              <a:rPr lang="en-US" altLang="en-US" sz="1800" dirty="0" smtClean="0">
                <a:latin typeface="Symbol" panose="05050102010706020507" pitchFamily="18" charset="2"/>
                <a:cs typeface="Arial" charset="0"/>
              </a:rPr>
              <a:t>-</a:t>
            </a:r>
            <a:r>
              <a:rPr lang="en-US" altLang="en-US" sz="1800" dirty="0" smtClean="0">
                <a:latin typeface="Arial" charset="0"/>
                <a:cs typeface="Arial" charset="0"/>
              </a:rPr>
              <a:t>0.625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lvl="0" eaLnBrk="0" hangingPunct="0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Q(s,2’) = 0.5*-0.5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+ 0.5*(-1+0.5*6)=+0.75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lvl="0" eaLnBrk="0" hangingPunct="0"/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Q(d,3’) </a:t>
            </a:r>
            <a:r>
              <a:rPr lang="en-US" altLang="en-US" sz="1800" dirty="0">
                <a:latin typeface="Arial" charset="0"/>
                <a:cs typeface="Arial" charset="0"/>
              </a:rPr>
              <a:t>= 6*0.5 + 0.5*(</a:t>
            </a:r>
            <a:r>
              <a:rPr lang="en-US" altLang="en-US" sz="1800" dirty="0" smtClean="0">
                <a:latin typeface="Arial" charset="0"/>
                <a:cs typeface="Arial" charset="0"/>
              </a:rPr>
              <a:t>12+0.5</a:t>
            </a:r>
            <a:r>
              <a:rPr lang="en-US" altLang="en-US" sz="1800" b="1" dirty="0" smtClean="0">
                <a:latin typeface="Arial" charset="0"/>
                <a:cs typeface="Arial" charset="0"/>
              </a:rPr>
              <a:t>*0</a:t>
            </a:r>
            <a:r>
              <a:rPr lang="en-US" altLang="en-US" sz="1800" dirty="0" smtClean="0">
                <a:latin typeface="Arial" charset="0"/>
                <a:cs typeface="Arial" charset="0"/>
              </a:rPr>
              <a:t>)=9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1928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n-US" dirty="0"/>
              <a:t>Q(</a:t>
            </a:r>
            <a:r>
              <a:rPr lang="en-US" dirty="0" err="1"/>
              <a:t>a,s</a:t>
            </a:r>
            <a:r>
              <a:rPr lang="en-US" dirty="0"/>
              <a:t>)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smtClean="0">
                <a:sym typeface="Wingdings" pitchFamily="2" charset="2"/>
              </a:rPr>
              <a:t>(1-</a:t>
            </a:r>
            <a:r>
              <a:rPr lang="en-US" dirty="0" smtClean="0">
                <a:sym typeface="Symbol"/>
              </a:rPr>
              <a:t>)*</a:t>
            </a:r>
            <a:r>
              <a:rPr lang="en-US" dirty="0" smtClean="0"/>
              <a:t>Q(</a:t>
            </a:r>
            <a:r>
              <a:rPr lang="en-US" dirty="0" err="1" smtClean="0"/>
              <a:t>a,s</a:t>
            </a:r>
            <a:r>
              <a:rPr lang="en-US" dirty="0"/>
              <a:t>) + </a:t>
            </a:r>
          </a:p>
          <a:p>
            <a:pPr eaLnBrk="1" hangingPunct="1"/>
            <a:r>
              <a:rPr lang="en-US" dirty="0" smtClean="0">
                <a:latin typeface="Trebuchet MS" pitchFamily="34" charset="0"/>
                <a:sym typeface="Symbol"/>
              </a:rPr>
              <a:t>*</a:t>
            </a:r>
            <a:r>
              <a:rPr lang="en-US" dirty="0" smtClean="0">
                <a:latin typeface="Trebuchet MS" pitchFamily="34" charset="0"/>
              </a:rPr>
              <a:t>[ </a:t>
            </a:r>
            <a:r>
              <a:rPr lang="en-US" dirty="0"/>
              <a:t>R(s) + </a:t>
            </a:r>
            <a:r>
              <a:rPr lang="en-US" dirty="0" smtClean="0">
                <a:latin typeface="Trebuchet MS" pitchFamily="34" charset="0"/>
              </a:rPr>
              <a:t>γ</a:t>
            </a:r>
            <a:r>
              <a:rPr lang="en-US" dirty="0" smtClean="0"/>
              <a:t>*Q(</a:t>
            </a:r>
            <a:r>
              <a:rPr lang="en-US" dirty="0" err="1" smtClean="0"/>
              <a:t>a</a:t>
            </a:r>
            <a:r>
              <a:rPr lang="en-US" dirty="0" err="1"/>
              <a:t>’,s</a:t>
            </a:r>
            <a:r>
              <a:rPr lang="en-US" dirty="0" smtClean="0"/>
              <a:t>’)]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51743" y="594583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Please verify!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253345" y="5105400"/>
            <a:ext cx="1614055" cy="6858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67400" y="5293519"/>
            <a:ext cx="27622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 last action; Action a’ </a:t>
            </a:r>
          </a:p>
          <a:p>
            <a:r>
              <a:rPr lang="en-US" sz="1800" dirty="0" smtClean="0"/>
              <a:t>not known; Q(</a:t>
            </a:r>
            <a:r>
              <a:rPr lang="en-US" sz="1800" dirty="0" err="1" smtClean="0"/>
              <a:t>a’,s</a:t>
            </a:r>
            <a:r>
              <a:rPr lang="en-US" sz="1800" dirty="0" smtClean="0"/>
              <a:t>’) is set</a:t>
            </a:r>
          </a:p>
          <a:p>
            <a:r>
              <a:rPr lang="en-US" sz="1800" dirty="0" smtClean="0"/>
              <a:t>to 0 by default in this case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600745" y="3201988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429545" y="3201988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2 </a:t>
            </a:r>
            <a:r>
              <a:rPr lang="en-US" sz="3200" b="1" dirty="0" smtClean="0">
                <a:solidFill>
                  <a:srgbClr val="0000FF"/>
                </a:solidFill>
              </a:rPr>
              <a:t>P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658145" y="4421188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3 </a:t>
            </a:r>
            <a:r>
              <a:rPr lang="en-US" sz="3200" b="1" dirty="0" smtClean="0">
                <a:solidFill>
                  <a:srgbClr val="00B050"/>
                </a:solidFill>
              </a:rPr>
              <a:t>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676945" y="4421188"/>
            <a:ext cx="1371600" cy="685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6972345" y="3506788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H="1">
            <a:off x="7032670" y="4764088"/>
            <a:ext cx="7620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>
            <a:off x="8115345" y="3887788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 flipV="1">
            <a:off x="6362745" y="3887788"/>
            <a:ext cx="0" cy="609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7032670" y="2992438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19" name="Text Box 43"/>
          <p:cNvSpPr txBox="1">
            <a:spLocks noChangeArrowheads="1"/>
          </p:cNvSpPr>
          <p:nvPr/>
        </p:nvSpPr>
        <p:spPr bwMode="auto">
          <a:xfrm>
            <a:off x="6362745" y="3887788"/>
            <a:ext cx="22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n</a:t>
            </a:r>
          </a:p>
        </p:txBody>
      </p:sp>
      <p:sp>
        <p:nvSpPr>
          <p:cNvPr id="20" name="Text Box 45"/>
          <p:cNvSpPr txBox="1">
            <a:spLocks noChangeArrowheads="1"/>
          </p:cNvSpPr>
          <p:nvPr/>
        </p:nvSpPr>
        <p:spPr bwMode="auto">
          <a:xfrm>
            <a:off x="7216423" y="4289460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w</a:t>
            </a:r>
            <a:endParaRPr lang="en-US" sz="3200" dirty="0"/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8115345" y="3811588"/>
            <a:ext cx="34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s</a:t>
            </a:r>
          </a:p>
        </p:txBody>
      </p:sp>
      <p:sp>
        <p:nvSpPr>
          <p:cNvPr id="22" name="Line 52"/>
          <p:cNvSpPr>
            <a:spLocks noChangeShapeType="1"/>
          </p:cNvSpPr>
          <p:nvPr/>
        </p:nvSpPr>
        <p:spPr bwMode="auto">
          <a:xfrm flipH="1" flipV="1">
            <a:off x="6972345" y="3621088"/>
            <a:ext cx="4572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Text Box 45"/>
          <p:cNvSpPr txBox="1">
            <a:spLocks noChangeArrowheads="1"/>
          </p:cNvSpPr>
          <p:nvPr/>
        </p:nvSpPr>
        <p:spPr bwMode="auto">
          <a:xfrm>
            <a:off x="7019573" y="3326204"/>
            <a:ext cx="3627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w</a:t>
            </a:r>
            <a:endParaRPr lang="en-US" sz="3200" dirty="0"/>
          </a:p>
        </p:txBody>
      </p:sp>
      <p:sp>
        <p:nvSpPr>
          <p:cNvPr id="24" name="Text Box 35"/>
          <p:cNvSpPr txBox="1">
            <a:spLocks noChangeArrowheads="1"/>
          </p:cNvSpPr>
          <p:nvPr/>
        </p:nvSpPr>
        <p:spPr bwMode="auto">
          <a:xfrm>
            <a:off x="6845732" y="4888146"/>
            <a:ext cx="36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e</a:t>
            </a:r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V="1">
            <a:off x="7048545" y="4921458"/>
            <a:ext cx="609600" cy="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38200"/>
            <a:ext cx="7620000" cy="5111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Initial Q-Table Simplified PD World</a:t>
            </a:r>
          </a:p>
        </p:txBody>
      </p:sp>
      <p:pic>
        <p:nvPicPr>
          <p:cNvPr id="1025" name="Picture 1" descr="https://groups.google.com/forum/clear.cach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353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24200" y="1828799"/>
            <a:ext cx="33528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        n</a:t>
            </a: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s   e   w  p   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aseline="0" dirty="0" smtClean="0">
                <a:latin typeface="Arial" charset="0"/>
                <a:cs typeface="Arial" charset="0"/>
              </a:rPr>
              <a:t>1         -    -    0   -</a:t>
            </a:r>
            <a:r>
              <a:rPr lang="en-US" altLang="en-US" sz="1800" dirty="0" smtClean="0">
                <a:latin typeface="Arial" charset="0"/>
                <a:cs typeface="Arial" charset="0"/>
              </a:rPr>
              <a:t>   -    -</a:t>
            </a:r>
            <a:endParaRPr lang="en-US" altLang="en-US" sz="1800" baseline="0" dirty="0" smtClean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         -    0    -   0  0   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aseline="0" dirty="0" smtClean="0">
                <a:latin typeface="Arial" charset="0"/>
                <a:cs typeface="Arial" charset="0"/>
              </a:rPr>
              <a:t>3         -    -   </a:t>
            </a:r>
            <a:r>
              <a:rPr lang="en-US" altLang="en-US" sz="1800" dirty="0" smtClean="0">
                <a:latin typeface="Arial" charset="0"/>
                <a:cs typeface="Arial" charset="0"/>
              </a:rPr>
              <a:t> -    0  -    </a:t>
            </a:r>
            <a:r>
              <a:rPr lang="en-US" altLang="en-US" sz="1800" dirty="0">
                <a:latin typeface="Arial" charset="0"/>
                <a:cs typeface="Arial" charset="0"/>
              </a:rPr>
              <a:t> </a:t>
            </a:r>
            <a:r>
              <a:rPr lang="en-US" altLang="en-US" sz="1800" dirty="0" smtClean="0">
                <a:latin typeface="Arial" charset="0"/>
                <a:cs typeface="Arial" charset="0"/>
              </a:rPr>
              <a:t>-</a:t>
            </a:r>
            <a:endParaRPr lang="en-US" altLang="en-US" sz="1800" baseline="0" dirty="0" smtClean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         0    -    0   -   -    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aseline="0" dirty="0" smtClean="0">
                <a:latin typeface="Arial" charset="0"/>
                <a:cs typeface="Arial" charset="0"/>
              </a:rPr>
              <a:t>1’         -    -</a:t>
            </a:r>
            <a:r>
              <a:rPr lang="en-US" altLang="en-US" sz="1800" dirty="0" smtClean="0">
                <a:latin typeface="Arial" charset="0"/>
                <a:cs typeface="Arial" charset="0"/>
              </a:rPr>
              <a:t>    0   -   -    -</a:t>
            </a:r>
            <a:endParaRPr lang="en-US" altLang="en-US" sz="1800" baseline="0" dirty="0" smtClean="0"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2’         -    0    -   0  -    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baseline="0" dirty="0" smtClean="0">
                <a:latin typeface="Arial" charset="0"/>
                <a:cs typeface="Arial" charset="0"/>
              </a:rPr>
              <a:t>3’         -    -    -    </a:t>
            </a:r>
            <a:r>
              <a:rPr lang="en-US" altLang="en-US" sz="1800" dirty="0">
                <a:latin typeface="Arial" charset="0"/>
                <a:cs typeface="Arial" charset="0"/>
              </a:rPr>
              <a:t>0</a:t>
            </a:r>
            <a:r>
              <a:rPr lang="en-US" altLang="en-US" sz="1800" baseline="0" dirty="0" smtClean="0">
                <a:latin typeface="Arial" charset="0"/>
                <a:cs typeface="Arial" charset="0"/>
              </a:rPr>
              <a:t>  -   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4’         0   -    0   -   -    -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1343" y="4884003"/>
            <a:ext cx="70752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‘-’:= means operator not applicable; moreover, p and d </a:t>
            </a:r>
          </a:p>
          <a:p>
            <a:r>
              <a:rPr lang="en-US" dirty="0" smtClean="0"/>
              <a:t>are not always applicable in states 2 and 3’; moreover, </a:t>
            </a:r>
          </a:p>
          <a:p>
            <a:r>
              <a:rPr lang="en-US" dirty="0" smtClean="0"/>
              <a:t>s and w in state 2 and w in state 3’ is only applicable, if</a:t>
            </a:r>
          </a:p>
          <a:p>
            <a:r>
              <a:rPr lang="en-US" dirty="0" smtClean="0"/>
              <a:t>the pickup location is empty/the </a:t>
            </a:r>
            <a:r>
              <a:rPr lang="en-US" dirty="0" err="1" smtClean="0"/>
              <a:t>dropoff</a:t>
            </a:r>
            <a:r>
              <a:rPr lang="en-US" dirty="0" smtClean="0"/>
              <a:t> location is full!</a:t>
            </a:r>
          </a:p>
        </p:txBody>
      </p:sp>
    </p:spTree>
    <p:extLst>
      <p:ext uri="{BB962C8B-B14F-4D97-AF65-F5344CB8AC3E}">
        <p14:creationId xmlns:p14="http://schemas.microsoft.com/office/powerpoint/2010/main" val="6281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11602</TotalTime>
  <Words>727</Words>
  <Application>Microsoft Office PowerPoint</Application>
  <PresentationFormat>On-screen Show (4:3)</PresentationFormat>
  <Paragraphs>103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Notebook</vt:lpstr>
      <vt:lpstr>Example: Simplified PD World</vt:lpstr>
      <vt:lpstr>Q-Learning Solution Sketch for Simplified PD World</vt:lpstr>
      <vt:lpstr>Example: Simplified PD World</vt:lpstr>
      <vt:lpstr>SARSA Solution Sketch for Simplified PD World</vt:lpstr>
      <vt:lpstr>Initial Q-Table Simplified PD World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Vilalta</dc:creator>
  <cp:lastModifiedBy>Christoph Eick</cp:lastModifiedBy>
  <cp:revision>787</cp:revision>
  <cp:lastPrinted>2017-11-09T16:30:03Z</cp:lastPrinted>
  <dcterms:created xsi:type="dcterms:W3CDTF">2003-08-27T16:21:00Z</dcterms:created>
  <dcterms:modified xsi:type="dcterms:W3CDTF">2017-11-09T16:31:07Z</dcterms:modified>
</cp:coreProperties>
</file>