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5" r:id="rId3"/>
    <p:sldId id="258" r:id="rId4"/>
    <p:sldId id="320" r:id="rId5"/>
    <p:sldId id="321" r:id="rId6"/>
    <p:sldId id="324" r:id="rId7"/>
    <p:sldId id="304" r:id="rId8"/>
    <p:sldId id="263" r:id="rId9"/>
    <p:sldId id="305" r:id="rId10"/>
    <p:sldId id="307" r:id="rId11"/>
    <p:sldId id="309" r:id="rId12"/>
    <p:sldId id="310" r:id="rId13"/>
    <p:sldId id="311" r:id="rId14"/>
    <p:sldId id="312" r:id="rId15"/>
    <p:sldId id="290" r:id="rId16"/>
    <p:sldId id="268" r:id="rId17"/>
    <p:sldId id="323" r:id="rId18"/>
    <p:sldId id="271" r:id="rId19"/>
    <p:sldId id="314" r:id="rId20"/>
    <p:sldId id="296" r:id="rId21"/>
    <p:sldId id="294" r:id="rId22"/>
    <p:sldId id="315" r:id="rId23"/>
    <p:sldId id="293" r:id="rId24"/>
    <p:sldId id="328" r:id="rId25"/>
    <p:sldId id="322" r:id="rId26"/>
    <p:sldId id="302" r:id="rId27"/>
    <p:sldId id="319" r:id="rId28"/>
    <p:sldId id="318" r:id="rId29"/>
    <p:sldId id="274" r:id="rId30"/>
    <p:sldId id="326" r:id="rId31"/>
    <p:sldId id="327" r:id="rId32"/>
    <p:sldId id="276" r:id="rId33"/>
    <p:sldId id="277" r:id="rId34"/>
    <p:sldId id="329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0070C0"/>
    <a:srgbClr val="B6FCFF"/>
    <a:srgbClr val="FFC000"/>
    <a:srgbClr val="5DB2FF"/>
    <a:srgbClr val="003366"/>
    <a:srgbClr val="DDDAF3"/>
    <a:srgbClr val="80C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87652" autoAdjust="0"/>
  </p:normalViewPr>
  <p:slideViewPr>
    <p:cSldViewPr snapToGrid="0" snapToObjects="1">
      <p:cViewPr varScale="1">
        <p:scale>
          <a:sx n="68" d="100"/>
          <a:sy n="68" d="100"/>
        </p:scale>
        <p:origin x="-1212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155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06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2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3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6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4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2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44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3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4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3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3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7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5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1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3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-1528" y="1967345"/>
            <a:ext cx="13004800" cy="18316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 smtClean="0">
                <a:latin typeface="Sitka Heading" panose="02000505000000020004" pitchFamily="2" charset="0"/>
              </a:rPr>
              <a:t>A Novel Spati0-temporal Framework for Detecting and Tracking Events in Twitter</a:t>
            </a:r>
            <a:endParaRPr sz="4800" dirty="0">
              <a:latin typeface="Sitka Heading" panose="02000505000000020004" pitchFamily="2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-1528" y="4712375"/>
            <a:ext cx="13004800" cy="227396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57047"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 err="1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Yongli</a:t>
            </a:r>
            <a:r>
              <a:rPr lang="en-US" sz="4400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Zhang </a:t>
            </a:r>
            <a:r>
              <a:rPr lang="en-US" sz="4400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44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Christoph F. </a:t>
            </a:r>
            <a:r>
              <a:rPr lang="en-US" sz="4400" dirty="0" err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Eick</a:t>
            </a:r>
            <a:r>
              <a:rPr lang="en-US" sz="44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4400" dirty="0" smtClean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257047"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Department of Computer Science</a:t>
            </a:r>
          </a:p>
          <a:p>
            <a:pPr defTabSz="257047"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</a:t>
            </a:r>
            <a:r>
              <a:rPr sz="44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sz="4400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Houston</a:t>
            </a:r>
            <a:endParaRPr sz="4400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FDC85F-491B-4D8E-A362-A8E195BC646B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1" name="Shape 121"/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2555458-D9FE-441D-89BF-B6090A8F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6" name="Shape 149">
            <a:extLst>
              <a:ext uri="{FF2B5EF4-FFF2-40B4-BE49-F238E27FC236}">
                <a16:creationId xmlns="" xmlns:a16="http://schemas.microsoft.com/office/drawing/2014/main" id="{B9D0897B-6311-4504-B266-62A588A99960}"/>
              </a:ext>
            </a:extLst>
          </p:cNvPr>
          <p:cNvSpPr/>
          <p:nvPr/>
        </p:nvSpPr>
        <p:spPr>
          <a:xfrm>
            <a:off x="915704" y="2152738"/>
            <a:ext cx="10641713" cy="5755641"/>
          </a:xfrm>
          <a:prstGeom prst="rect">
            <a:avLst/>
          </a:prstGeom>
          <a:solidFill>
            <a:srgbClr val="80C3FF">
              <a:alpha val="12157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buSzPct val="110000"/>
            </a:pPr>
            <a:r>
              <a:rPr lang="en-US" sz="33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1: LDA-based topic extraction</a:t>
            </a:r>
          </a:p>
          <a:p>
            <a:pPr marL="457200" indent="-457200">
              <a:buSzPct val="110000"/>
              <a:buFont typeface="+mj-lt"/>
              <a:buAutoNum type="arabicPeriod" startAt="2"/>
            </a:pPr>
            <a:r>
              <a:rPr lang="en-US" altLang="zh-CN" sz="33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Latent </a:t>
            </a:r>
            <a:r>
              <a:rPr lang="en-US" altLang="zh-CN" sz="3300" b="1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Dirichlet</a:t>
            </a:r>
            <a:r>
              <a:rPr lang="en-US" altLang="zh-CN" sz="33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Allocation</a:t>
            </a:r>
            <a:r>
              <a:rPr lang="en-US" altLang="zh-CN" sz="3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>
              <a:buSzPct val="110000"/>
            </a:pPr>
            <a:endParaRPr lang="en-US" altLang="zh-CN" sz="3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+mn-lt"/>
              </a:rPr>
              <a:t>Latent </a:t>
            </a:r>
            <a:r>
              <a:rPr lang="en-US" sz="2900" dirty="0" err="1">
                <a:latin typeface="+mn-lt"/>
              </a:rPr>
              <a:t>Dirichlet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smtClean="0">
                <a:latin typeface="+mn-lt"/>
              </a:rPr>
              <a:t>Allocation is </a:t>
            </a:r>
            <a:r>
              <a:rPr lang="en-US" sz="2900" dirty="0">
                <a:latin typeface="+mn-lt"/>
              </a:rPr>
              <a:t>a generative model </a:t>
            </a:r>
            <a:r>
              <a:rPr lang="en-US" sz="2900" dirty="0" smtClean="0">
                <a:latin typeface="+mn-lt"/>
              </a:rPr>
              <a:t>that allows </a:t>
            </a:r>
            <a:r>
              <a:rPr lang="en-US" sz="2900" dirty="0">
                <a:latin typeface="+mn-lt"/>
              </a:rPr>
              <a:t>sets of observations to be explained by </a:t>
            </a:r>
            <a:r>
              <a:rPr lang="en-US" sz="2900" dirty="0" smtClean="0">
                <a:latin typeface="+mn-lt"/>
              </a:rPr>
              <a:t>unobserved groups</a:t>
            </a:r>
            <a:r>
              <a:rPr lang="en-US" sz="2900" dirty="0">
                <a:latin typeface="+mn-lt"/>
              </a:rPr>
              <a:t>; </a:t>
            </a:r>
            <a:endParaRPr lang="en-US" sz="2900" dirty="0" smtClean="0">
              <a:latin typeface="+mn-lt"/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+mn-lt"/>
              </a:rPr>
              <a:t>If observations </a:t>
            </a:r>
            <a:r>
              <a:rPr lang="en-US" sz="2900" dirty="0">
                <a:latin typeface="+mn-lt"/>
              </a:rPr>
              <a:t>are words collected </a:t>
            </a:r>
            <a:r>
              <a:rPr lang="en-US" sz="2900" dirty="0" smtClean="0">
                <a:latin typeface="+mn-lt"/>
              </a:rPr>
              <a:t>into documents</a:t>
            </a:r>
            <a:r>
              <a:rPr lang="en-US" sz="2900" dirty="0">
                <a:latin typeface="+mn-lt"/>
              </a:rPr>
              <a:t>, it hypothesizes that each document is </a:t>
            </a:r>
            <a:r>
              <a:rPr lang="en-US" sz="2900" dirty="0" smtClean="0">
                <a:latin typeface="+mn-lt"/>
              </a:rPr>
              <a:t>a mixture</a:t>
            </a:r>
            <a:r>
              <a:rPr lang="en-US" sz="2900" dirty="0">
                <a:latin typeface="+mn-lt"/>
              </a:rPr>
              <a:t> </a:t>
            </a:r>
            <a:r>
              <a:rPr lang="en-US" sz="2900" dirty="0" smtClean="0">
                <a:latin typeface="+mn-lt"/>
              </a:rPr>
              <a:t>of </a:t>
            </a:r>
            <a:r>
              <a:rPr lang="en-US" sz="2900" dirty="0">
                <a:latin typeface="+mn-lt"/>
              </a:rPr>
              <a:t>a small number of topics and that each word’s </a:t>
            </a:r>
            <a:r>
              <a:rPr lang="en-US" sz="2900" dirty="0" smtClean="0">
                <a:latin typeface="+mn-lt"/>
              </a:rPr>
              <a:t>creation is </a:t>
            </a:r>
            <a:r>
              <a:rPr lang="en-US" sz="2900" dirty="0">
                <a:latin typeface="+mn-lt"/>
              </a:rPr>
              <a:t>attributable to one of the document’s topics</a:t>
            </a:r>
            <a:r>
              <a:rPr lang="en-US" sz="2900" dirty="0" smtClean="0">
                <a:latin typeface="+mn-lt"/>
              </a:rPr>
              <a:t>.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900" dirty="0" smtClean="0">
                <a:latin typeface="+mn-lt"/>
              </a:rPr>
              <a:t>In a nutshell, LDA computes topics which are a weighted list of words.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altLang="zh-CN" sz="3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4175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6" name="Shape 149">
            <a:extLst>
              <a:ext uri="{FF2B5EF4-FFF2-40B4-BE49-F238E27FC236}">
                <a16:creationId xmlns="" xmlns:a16="http://schemas.microsoft.com/office/drawing/2014/main" id="{B9D0897B-6311-4504-B266-62A588A99960}"/>
              </a:ext>
            </a:extLst>
          </p:cNvPr>
          <p:cNvSpPr/>
          <p:nvPr/>
        </p:nvSpPr>
        <p:spPr>
          <a:xfrm>
            <a:off x="1576136" y="2748503"/>
            <a:ext cx="10101202" cy="5001411"/>
          </a:xfrm>
          <a:prstGeom prst="rect">
            <a:avLst/>
          </a:prstGeom>
          <a:solidFill>
            <a:srgbClr val="80C3FF">
              <a:alpha val="12157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1: LDA-based topic extraction</a:t>
            </a:r>
          </a:p>
          <a:p>
            <a:pPr marL="457200" indent="-457200">
              <a:buSzPct val="110000"/>
              <a:buFont typeface="+mj-lt"/>
              <a:buAutoNum type="arabicPeriod" startAt="3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Topic Assignment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>
              <a:buSzPct val="110000"/>
            </a:pPr>
            <a:endParaRPr lang="en-US" sz="2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buSzPct val="110000"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After LDA-based topic discovery step, we get topic distribution and term distribution for each topic. </a:t>
            </a:r>
          </a:p>
          <a:p>
            <a:pPr>
              <a:buSzPct val="110000"/>
            </a:pP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SzPct val="110000"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 determine 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the dominant topic in a tweet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we basically add the weights of topic words that occur in the tweet for each topic, and assign the topic with the highest sum to the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tweet─we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might also decide that there is no “dominating topic” for a particular tweet.  </a:t>
            </a:r>
          </a:p>
          <a:p>
            <a:pPr>
              <a:buSzPct val="110000"/>
            </a:pPr>
            <a:r>
              <a:rPr 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4976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hape 149"/>
              <p:cNvSpPr/>
              <p:nvPr/>
            </p:nvSpPr>
            <p:spPr>
              <a:xfrm>
                <a:off x="1515310" y="2416657"/>
                <a:ext cx="9974179" cy="6422543"/>
              </a:xfrm>
              <a:prstGeom prst="rect">
                <a:avLst/>
              </a:prstGeom>
              <a:solidFill>
                <a:srgbClr val="003366">
                  <a:alpha val="20000"/>
                </a:srgbClr>
              </a:solidFill>
              <a:ln w="28575">
                <a:solidFill>
                  <a:schemeClr val="tx1"/>
                </a:solidFill>
                <a:prstDash val="dash"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50800" tIns="50800" rIns="50800" bIns="50800" anchor="t"/>
              <a:lstStyle>
                <a:lvl1pPr algn="l" defTabSz="457200">
                  <a:defRPr sz="30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algn="ctr">
                  <a:buSzPct val="110000"/>
                </a:pPr>
                <a:r>
                  <a:rPr lang="en-US" sz="2800" b="1" dirty="0" smtClean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Stage 2: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Spatio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-temporal event tracking</a:t>
                </a:r>
              </a:p>
              <a:p>
                <a:pPr algn="ctr">
                  <a:buSzPct val="110000"/>
                </a:pPr>
                <a:endParaRPr lang="en-US" sz="2800" b="1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marL="514350" indent="-514350">
                  <a:buSzPct val="110000"/>
                  <a:buFont typeface="+mj-lt"/>
                  <a:buAutoNum type="arabicPeriod"/>
                </a:pPr>
                <a:r>
                  <a:rPr lang="en-US" sz="2800" b="1" dirty="0" smtClean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“Absolute”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and “relative” density estimation</a:t>
                </a:r>
              </a:p>
              <a:p>
                <a:pPr marL="234950" hangingPunct="1">
                  <a:lnSpc>
                    <a:spcPct val="11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defRPr sz="3000"/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	 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Use </a:t>
                </a: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non-parametric </a:t>
                </a:r>
                <a:r>
                  <a:rPr lang="en-US" sz="2800" b="1" dirty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kernel density estimation (KDE) </a:t>
                </a: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to 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  	obtain </a:t>
                </a: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a 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	2-dimensional </a:t>
                </a: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spatial density function </a:t>
                </a:r>
                <a:r>
                  <a:rPr lang="en-US" sz="2800" i="1" dirty="0"/>
                  <a:t>f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.</a:t>
                </a:r>
              </a:p>
              <a:p>
                <a:pPr marL="290513" hangingPunct="1">
                  <a:lnSpc>
                    <a:spcPct val="11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defRPr sz="3000"/>
                </a:pP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  The </a:t>
                </a:r>
                <a:r>
                  <a:rPr lang="en-US" sz="2800" dirty="0">
                    <a:latin typeface="+mn-lt"/>
                    <a:cs typeface="Times New Roman" panose="02020603050405020304" pitchFamily="18" charset="0"/>
                  </a:rPr>
                  <a:t>kernel density estimator is defined as follows</a:t>
                </a:r>
                <a:r>
                  <a:rPr lang="en-US" sz="2800" dirty="0" smtClean="0">
                    <a:latin typeface="+mn-lt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latin typeface="+mn-lt"/>
                  <a:cs typeface="Times New Roman" panose="02020603050405020304" pitchFamily="18" charset="0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>
                  <a:latin typeface="+mn-lt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 smtClean="0">
                  <a:latin typeface="+mn-lt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>
                  <a:latin typeface="+mn-lt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NOTE: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Our </a:t>
                </a:r>
                <a:r>
                  <a:rPr lang="en-US" sz="2800" b="1" dirty="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 smtClean="0">
                    <a:latin typeface="+mn-lt"/>
                    <a:cs typeface="Times New Roman" panose="02020603050405020304" pitchFamily="18" charset="0"/>
                  </a:rPr>
                  <a:t>urrent implementation uses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+mn-lt"/>
                    <a:cs typeface="Times New Roman" panose="02020603050405020304" pitchFamily="18" charset="0"/>
                  </a:rPr>
                  <a:t>Gaussian Kernel Density estimation: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𝑲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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∗∗2+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∗∗2)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>
                  <a:latin typeface="+mn-lt"/>
                  <a:cs typeface="Times New Roman" panose="02020603050405020304" pitchFamily="18" charset="0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 smtClean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lang="en-US" sz="2800" b="1" dirty="0">
                  <a:solidFill>
                    <a:srgbClr val="FFFF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hangingPunct="1">
                  <a:lnSpc>
                    <a:spcPct val="120000"/>
                  </a:lnSpc>
                  <a:defRPr b="1">
                    <a:latin typeface="Helvetica"/>
                    <a:ea typeface="Helvetica"/>
                    <a:cs typeface="Helvetica"/>
                    <a:sym typeface="Helvetica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b="1" dirty="0">
                  <a:latin typeface="+mn-lt"/>
                </a:endParaRPr>
              </a:p>
              <a:p>
                <a:pPr>
                  <a:buSzPct val="110000"/>
                </a:pPr>
                <a:endParaRPr lang="en-US" sz="2400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Shap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10" y="2416657"/>
                <a:ext cx="9974179" cy="6422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  <a:prstDash val="dash"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93" y="5495914"/>
            <a:ext cx="4079012" cy="1130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9612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1515310" y="2284642"/>
            <a:ext cx="9974179" cy="6465717"/>
          </a:xfrm>
          <a:prstGeom prst="rect">
            <a:avLst/>
          </a:prstGeom>
          <a:solidFill>
            <a:srgbClr val="003366">
              <a:alpha val="20000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2: </a:t>
            </a:r>
            <a:r>
              <a:rPr lang="en-US" sz="2800" b="1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Spatio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-temporal event clustering and tracking</a:t>
            </a:r>
          </a:p>
          <a:p>
            <a:pPr marL="514350" indent="-514350">
              <a:buSzPct val="110000"/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“Absolute” and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“relative”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density estimation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57200" indent="-166688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 A </a:t>
            </a:r>
            <a:r>
              <a:rPr lang="en-US" sz="2800" dirty="0">
                <a:latin typeface="+mn-lt"/>
              </a:rPr>
              <a:t>straightforward relative risk function can be expressed </a:t>
            </a:r>
            <a:r>
              <a:rPr lang="en-US" sz="2800" dirty="0" smtClean="0">
                <a:latin typeface="+mn-lt"/>
              </a:rPr>
              <a:t>as the </a:t>
            </a:r>
            <a:r>
              <a:rPr lang="en-US" sz="2800" dirty="0">
                <a:latin typeface="+mn-lt"/>
              </a:rPr>
              <a:t>ratio of the actual case density </a:t>
            </a:r>
            <a:r>
              <a:rPr lang="en-US" sz="2800" i="1" dirty="0">
                <a:latin typeface="+mn-lt"/>
              </a:rPr>
              <a:t>f</a:t>
            </a:r>
            <a:r>
              <a:rPr lang="en-US" sz="2800" dirty="0">
                <a:latin typeface="+mn-lt"/>
              </a:rPr>
              <a:t> and control case </a:t>
            </a:r>
            <a:r>
              <a:rPr lang="en-US" sz="2800" dirty="0" smtClean="0">
                <a:latin typeface="+mn-lt"/>
              </a:rPr>
              <a:t>density </a:t>
            </a:r>
            <a:r>
              <a:rPr lang="en-US" sz="2800" i="1" dirty="0" smtClean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respectively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n-lt"/>
            </a:endParaRPr>
          </a:p>
          <a:p>
            <a:pPr marL="457200" indent="-111125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 In </a:t>
            </a:r>
            <a:r>
              <a:rPr lang="en-US" sz="2800" dirty="0">
                <a:latin typeface="+mn-lt"/>
              </a:rPr>
              <a:t>our application, we consider </a:t>
            </a:r>
            <a:r>
              <a:rPr lang="en-US" sz="2800" dirty="0" smtClean="0">
                <a:latin typeface="+mn-lt"/>
              </a:rPr>
              <a:t>tweet locations of a particular event </a:t>
            </a:r>
            <a:r>
              <a:rPr lang="en-US" sz="2800" dirty="0">
                <a:latin typeface="+mn-lt"/>
              </a:rPr>
              <a:t>as </a:t>
            </a:r>
            <a:r>
              <a:rPr lang="en-US" sz="2800" dirty="0" smtClean="0">
                <a:latin typeface="+mn-lt"/>
              </a:rPr>
              <a:t>the case</a:t>
            </a:r>
            <a:r>
              <a:rPr lang="en-US" sz="2800" dirty="0">
                <a:latin typeface="+mn-lt"/>
              </a:rPr>
              <a:t>, and all the geotagged tweets collected in the </a:t>
            </a:r>
            <a:r>
              <a:rPr lang="en-US" sz="2800" dirty="0" smtClean="0">
                <a:latin typeface="+mn-lt"/>
              </a:rPr>
              <a:t>data collection </a:t>
            </a:r>
            <a:r>
              <a:rPr lang="en-US" sz="2800" dirty="0">
                <a:latin typeface="+mn-lt"/>
              </a:rPr>
              <a:t>area as the control case.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401637"/>
            <a:endParaRPr lang="en-US" sz="2800" dirty="0" smtClean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74" y="5032396"/>
            <a:ext cx="2152650" cy="970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199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1771919" y="1859520"/>
            <a:ext cx="9974179" cy="6476616"/>
          </a:xfrm>
          <a:prstGeom prst="rect">
            <a:avLst/>
          </a:prstGeom>
          <a:solidFill>
            <a:srgbClr val="003366">
              <a:alpha val="20000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2: </a:t>
            </a:r>
            <a:r>
              <a:rPr lang="en-US" sz="2800" b="1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Spatio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-temporal event tracking</a:t>
            </a:r>
          </a:p>
          <a:p>
            <a:pPr algn="ctr">
              <a:buSzPct val="110000"/>
            </a:pPr>
            <a:endParaRPr lang="en-US" sz="2800" b="1" dirty="0" smtClean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marL="514350" indent="-514350">
              <a:buSzPct val="110000"/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Extracting spatial event clusters</a:t>
            </a:r>
          </a:p>
          <a:p>
            <a:pPr>
              <a:buSzPct val="110000"/>
            </a:pPr>
            <a:endParaRPr lang="en-US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buSzPct val="110000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We use contouring algorithms and a post-processing to obtain polygons that describe the region of spatial event clusters [2]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1528" y="8883410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82CA74C-0E94-4719-A6FC-9D04134F0C98}"/>
              </a:ext>
            </a:extLst>
          </p:cNvPr>
          <p:cNvGrpSpPr/>
          <p:nvPr/>
        </p:nvGrpSpPr>
        <p:grpSpPr>
          <a:xfrm>
            <a:off x="3736349" y="4641561"/>
            <a:ext cx="5532102" cy="3600243"/>
            <a:chOff x="2677517" y="5529938"/>
            <a:chExt cx="4292691" cy="3082383"/>
          </a:xfrm>
        </p:grpSpPr>
        <p:pic>
          <p:nvPicPr>
            <p:cNvPr id="14" name="Picture 7">
              <a:extLst>
                <a:ext uri="{FF2B5EF4-FFF2-40B4-BE49-F238E27FC236}">
                  <a16:creationId xmlns="" xmlns:a16="http://schemas.microsoft.com/office/drawing/2014/main" id="{7D5ADB33-585D-452F-B5A5-70A3E06C1AC8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2677517" y="5546591"/>
              <a:ext cx="4292691" cy="306573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F818DE-D52C-457C-920B-10822A6B08BC}"/>
                </a:ext>
              </a:extLst>
            </p:cNvPr>
            <p:cNvSpPr txBox="1"/>
            <p:nvPr/>
          </p:nvSpPr>
          <p:spPr>
            <a:xfrm>
              <a:off x="5462532" y="5529938"/>
              <a:ext cx="1476470" cy="35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>
                  <a:ln>
                    <a:noFill/>
                  </a:ln>
                  <a:solidFill>
                    <a:schemeClr val="tx2">
                      <a:lumMod val="10000"/>
                    </a:schemeClr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 Light"/>
                </a:rPr>
                <a:t>Density function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2356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0" y="406400"/>
            <a:ext cx="13004800" cy="2120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1683778" y="2278982"/>
            <a:ext cx="9681600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Stage 2: </a:t>
            </a:r>
            <a:r>
              <a:rPr lang="en-US" sz="28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Spatio</a:t>
            </a: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-temporal event </a:t>
            </a:r>
            <a:r>
              <a:rPr lang="en-US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tracking</a:t>
            </a:r>
          </a:p>
          <a:p>
            <a:pPr marL="514350" indent="-514350">
              <a:spcBef>
                <a:spcPts val="1200"/>
              </a:spcBef>
              <a:buSzPct val="100000"/>
              <a:buFont typeface="+mj-lt"/>
              <a:buAutoNum type="arabicPeriod" startAt="2"/>
            </a:pPr>
            <a:r>
              <a:rPr lang="en-US" sz="2400" b="1" dirty="0" smtClean="0">
                <a:cs typeface="Times New Roman" panose="02020603050405020304" pitchFamily="18" charset="0"/>
              </a:rPr>
              <a:t>Extracting </a:t>
            </a:r>
            <a:r>
              <a:rPr lang="en-US" sz="2400" b="1" dirty="0">
                <a:cs typeface="Times New Roman" panose="02020603050405020304" pitchFamily="18" charset="0"/>
              </a:rPr>
              <a:t>spatial event 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" t="9879" r="477" b="19062"/>
          <a:stretch/>
        </p:blipFill>
        <p:spPr>
          <a:xfrm>
            <a:off x="1705956" y="3541750"/>
            <a:ext cx="9637244" cy="48126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5FD958-6B32-484A-91A4-41C8111A8E94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E39CE048-60BD-40F7-8CC9-AA2DC85D01CC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40C2863-D291-4A4D-B0BD-CB97B927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453097" y="3587916"/>
            <a:ext cx="411010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</a:t>
            </a:r>
            <a:r>
              <a:rPr kumimoji="0" lang="en-US" altLang="zh-CN" sz="32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ontour Polygon</a:t>
            </a:r>
            <a:r>
              <a:rPr kumimoji="0" lang="en-US" altLang="zh-CN" sz="32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Tree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70353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2120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latin typeface="Sitka Heading" panose="02000505000000020004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6610" y="2758026"/>
            <a:ext cx="6238040" cy="5928773"/>
          </a:xfrm>
        </p:spPr>
        <p:txBody>
          <a:bodyPr anchor="t">
            <a:normAutofit fontScale="77500" lnSpcReduction="20000"/>
          </a:bodyPr>
          <a:lstStyle/>
          <a:p>
            <a:pPr>
              <a:spcBef>
                <a:spcPts val="0"/>
              </a:spcBef>
            </a:pPr>
            <a:endParaRPr lang="en-US" sz="3000" dirty="0" smtClean="0"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100" b="1" dirty="0">
                <a:solidFill>
                  <a:srgbClr val="FFFF00"/>
                </a:solidFill>
                <a:cs typeface="Times New Roman" panose="02020603050405020304" pitchFamily="18" charset="0"/>
              </a:rPr>
              <a:t>Stage 2: </a:t>
            </a:r>
            <a:r>
              <a:rPr lang="en-US" sz="31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Spatio</a:t>
            </a:r>
            <a:r>
              <a:rPr lang="en-US" sz="3100" b="1" dirty="0">
                <a:solidFill>
                  <a:srgbClr val="FFFF00"/>
                </a:solidFill>
                <a:cs typeface="Times New Roman" panose="02020603050405020304" pitchFamily="18" charset="0"/>
              </a:rPr>
              <a:t>-temporal event tracking</a:t>
            </a:r>
          </a:p>
          <a:p>
            <a:pPr marL="514350" indent="-514350">
              <a:buSzPct val="110000"/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Extracting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spatio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-temporal event </a:t>
            </a:r>
            <a:r>
              <a:rPr lang="en-US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clusters</a:t>
            </a:r>
            <a:endParaRPr lang="en-US" sz="3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3000" dirty="0" smtClean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cs typeface="Times New Roman" panose="02020603050405020304" pitchFamily="18" charset="0"/>
              </a:rPr>
              <a:t>Topic continuity</a:t>
            </a:r>
            <a:r>
              <a:rPr lang="en-US" sz="3000" dirty="0">
                <a:cs typeface="Times New Roman" panose="02020603050405020304" pitchFamily="18" charset="0"/>
              </a:rPr>
              <a:t>: </a:t>
            </a:r>
            <a:r>
              <a:rPr lang="en-US" sz="3000" dirty="0" smtClean="0">
                <a:cs typeface="Times New Roman" panose="02020603050405020304" pitchFamily="18" charset="0"/>
              </a:rPr>
              <a:t>by calculating the </a:t>
            </a: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KL-divergence</a:t>
            </a:r>
            <a:r>
              <a:rPr lang="en-US" sz="3000" dirty="0">
                <a:cs typeface="Times New Roman" panose="02020603050405020304" pitchFamily="18" charset="0"/>
              </a:rPr>
              <a:t> of topic lists for consecutive batches, </a:t>
            </a:r>
            <a:r>
              <a:rPr lang="en-US" sz="3000" dirty="0" smtClean="0">
                <a:cs typeface="Times New Roman" panose="02020603050405020304" pitchFamily="18" charset="0"/>
              </a:rPr>
              <a:t>we are </a:t>
            </a:r>
            <a:r>
              <a:rPr lang="en-US" sz="3000" dirty="0">
                <a:cs typeface="Times New Roman" panose="02020603050405020304" pitchFamily="18" charset="0"/>
              </a:rPr>
              <a:t>able to calculate the distances between those topics</a:t>
            </a:r>
            <a:r>
              <a:rPr lang="en-US" sz="3000" dirty="0" smtClean="0"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endParaRPr lang="en-US" sz="3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cs typeface="Times New Roman" panose="02020603050405020304" pitchFamily="18" charset="0"/>
              </a:rPr>
              <a:t>Define </a:t>
            </a:r>
            <a:r>
              <a:rPr lang="en-US" sz="3000" dirty="0">
                <a:cs typeface="Times New Roman" panose="02020603050405020304" pitchFamily="18" charset="0"/>
              </a:rPr>
              <a:t>a set of distance functions to identify continuing relationship from contour polygon trees obtained for two consecutive batches: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cs typeface="Times New Roman" panose="02020603050405020304" pitchFamily="18" charset="0"/>
              </a:rPr>
              <a:t>     </a:t>
            </a: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- continuing polygons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     - continuing contour polygon trees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     -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continuing forests of contour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solidFill>
                  <a:srgbClr val="FFFF00"/>
                </a:solidFill>
                <a:cs typeface="Times New Roman" panose="02020603050405020304" pitchFamily="18" charset="0"/>
              </a:rPr>
              <a:t>       polygon </a:t>
            </a:r>
            <a:r>
              <a:rPr lang="en-US" sz="30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trees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3193133"/>
            <a:ext cx="5908507" cy="526506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9755E39-C6CC-41C4-BAA8-45454661FC3F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58AB8C94-0385-440B-87C4-A125273433A4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AD9E6FD-2DF6-4A98-91E6-A5C367F84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-1528" y="4387640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 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- DAIS)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1988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4673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b="1" dirty="0" smtClean="0">
                <a:latin typeface="Sitka Heading" panose="02000505000000020004" pitchFamily="2" charset="0"/>
              </a:rPr>
              <a:t>3. </a:t>
            </a:r>
            <a:r>
              <a:rPr sz="6600" b="1" dirty="0" smtClean="0">
                <a:latin typeface="Sitka Heading" panose="02000505000000020004" pitchFamily="2" charset="0"/>
              </a:rPr>
              <a:t>Experimental </a:t>
            </a:r>
            <a:r>
              <a:rPr sz="6600" b="1" dirty="0">
                <a:latin typeface="Sitka Heading" panose="02000505000000020004" pitchFamily="2" charset="0"/>
              </a:rPr>
              <a:t>Results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592330" y="1978702"/>
            <a:ext cx="11820139" cy="6936408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defTabSz="457200">
              <a:spcBef>
                <a:spcPts val="0"/>
              </a:spcBef>
              <a:buSzTx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geotagged tweets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the 2 events</a:t>
            </a:r>
          </a:p>
          <a:p>
            <a:pPr defTabSz="457200">
              <a:spcBef>
                <a:spcPts val="0"/>
              </a:spcBef>
              <a:buSzTx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>
                <a:cs typeface="Times New Roman" panose="02020603050405020304" pitchFamily="18" charset="0"/>
              </a:rPr>
              <a:t>We use two case studies to demonstrate our approach:</a:t>
            </a:r>
          </a:p>
          <a:p>
            <a:pPr marL="514350" indent="-514350" defTabSz="457200">
              <a:spcBef>
                <a:spcPts val="0"/>
              </a:spcBef>
              <a:buFont typeface="+mj-lt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>
                <a:sym typeface="Helvetica"/>
              </a:rPr>
              <a:t>Case Study 1: Buffalo Snow Storm </a:t>
            </a:r>
            <a:r>
              <a:rPr lang="en-US" sz="3000" dirty="0" smtClean="0">
                <a:sym typeface="Helvetica"/>
              </a:rPr>
              <a:t>Event</a:t>
            </a:r>
          </a:p>
          <a:p>
            <a:pPr defTabSz="457200">
              <a:spcBef>
                <a:spcPts val="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On </a:t>
            </a:r>
            <a:r>
              <a:rPr lang="en-US" sz="3000" dirty="0"/>
              <a:t>November 17-19 2014, a major lake effect snow storm, hit the Great Lakes region, dumping a record breaking 8 feet (2.4 m) of snow in the Buffalo, New York region. The storm stranded hundreds, killed 13, and caused a state of emergency.</a:t>
            </a:r>
            <a:endParaRPr lang="en-US" sz="3000" dirty="0">
              <a:ea typeface="Helvetica"/>
              <a:cs typeface="Times New Roman" panose="02020603050405020304" pitchFamily="18" charset="0"/>
              <a:sym typeface="Helvetica"/>
            </a:endParaRPr>
          </a:p>
          <a:p>
            <a:pPr marL="514350" indent="-514350" defTabSz="457200">
              <a:spcBef>
                <a:spcPts val="0"/>
              </a:spcBef>
              <a:buFont typeface="+mj-lt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000" dirty="0" smtClean="0">
              <a:sym typeface="Helvetica"/>
            </a:endParaRPr>
          </a:p>
          <a:p>
            <a:pPr marL="514350" indent="-514350" defTabSz="457200">
              <a:spcBef>
                <a:spcPts val="0"/>
              </a:spcBef>
              <a:buFont typeface="+mj-lt"/>
              <a:buAutoNum type="arabicPeriod" startAt="2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>
                <a:sym typeface="Helvetica"/>
              </a:rPr>
              <a:t>Case Study 2: Ferguson Riots </a:t>
            </a:r>
            <a:r>
              <a:rPr lang="en-US" sz="3000" dirty="0" smtClean="0">
                <a:sym typeface="Helvetica"/>
              </a:rPr>
              <a:t>Event</a:t>
            </a:r>
          </a:p>
          <a:p>
            <a:pPr defTabSz="457200">
              <a:spcBef>
                <a:spcPts val="0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On November 24-26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: riots break out in Ferguson (a suburb of St.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Louis, Missouri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), after it was announced that there was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insufficient evidence 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to indict officer Darren Wilson for shooting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Michael Brown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, the protests include mass looting and the burning </a:t>
            </a:r>
            <a:r>
              <a:rPr lang="en-US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of 12 </a:t>
            </a:r>
            <a:r>
              <a:rPr lang="en-US" sz="3000" dirty="0">
                <a:solidFill>
                  <a:schemeClr val="tx1"/>
                </a:solidFill>
                <a:cs typeface="Times New Roman" panose="02020603050405020304" pitchFamily="18" charset="0"/>
              </a:rPr>
              <a:t>buildings in Ferguson, as well as 29 arrests.</a:t>
            </a:r>
          </a:p>
          <a:p>
            <a:pPr marL="0" indent="0" defTabSz="457200">
              <a:spcBef>
                <a:spcPts val="0"/>
              </a:spcBef>
              <a:buNone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74DB620-22CF-4C54-A292-05114C0B454F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03998DD4-9237-4913-89D4-4159C16D076D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98B8E83-6CB6-4122-B90A-3AC42FA46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120900"/>
          </a:xfrm>
        </p:spPr>
        <p:txBody>
          <a:bodyPr>
            <a:normAutofit/>
          </a:bodyPr>
          <a:lstStyle/>
          <a:p>
            <a:pPr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>
                <a:sym typeface="Helvetica"/>
              </a:rPr>
              <a:t>Case Study 1: Buffalo Snow Storm Event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D207B48-7458-4C48-9616-D3248C44D9E0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8" name="Shape 121">
              <a:extLst>
                <a:ext uri="{FF2B5EF4-FFF2-40B4-BE49-F238E27FC236}">
                  <a16:creationId xmlns="" xmlns:a16="http://schemas.microsoft.com/office/drawing/2014/main" id="{0CC66D6F-4714-443B-8290-5037782EC1EE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FDBA21D-F648-4B73-AED5-EF389D0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" y="2428876"/>
            <a:ext cx="13004800" cy="2581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359" y="5533570"/>
            <a:ext cx="11889020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KL-divergence between these topics are: </a:t>
            </a:r>
            <a:r>
              <a:rPr lang="en-US" sz="2800" dirty="0" smtClean="0"/>
              <a:t>0.6424 (Nov 17-&gt;Nov </a:t>
            </a:r>
            <a:r>
              <a:rPr lang="en-US" sz="2800" dirty="0"/>
              <a:t>18), (Nov </a:t>
            </a:r>
            <a:r>
              <a:rPr lang="en-US" sz="2800" dirty="0" smtClean="0"/>
              <a:t>18-&gt;Nov </a:t>
            </a:r>
            <a:r>
              <a:rPr lang="en-US" sz="2800" dirty="0"/>
              <a:t>19) 0.4524, both </a:t>
            </a:r>
            <a:r>
              <a:rPr lang="en-US" sz="2800" dirty="0" smtClean="0"/>
              <a:t>values indicate </a:t>
            </a:r>
            <a:r>
              <a:rPr lang="en-US" sz="2800" dirty="0"/>
              <a:t>a strong continuity among the topics listed in </a:t>
            </a:r>
            <a:r>
              <a:rPr lang="en-US" sz="2800" dirty="0" smtClean="0"/>
              <a:t>table above.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As we </a:t>
            </a:r>
            <a:r>
              <a:rPr lang="en-US" sz="2800" dirty="0"/>
              <a:t>can see, people start tweeting about the </a:t>
            </a:r>
            <a:r>
              <a:rPr lang="en-US" sz="2800" dirty="0" smtClean="0"/>
              <a:t>snow storm </a:t>
            </a:r>
            <a:r>
              <a:rPr lang="en-US" sz="2800" dirty="0"/>
              <a:t>on Nov </a:t>
            </a:r>
            <a:r>
              <a:rPr lang="en-US" sz="2800" dirty="0" smtClean="0"/>
              <a:t>17; however</a:t>
            </a:r>
            <a:r>
              <a:rPr lang="en-US" sz="2800" dirty="0"/>
              <a:t>, the snow hasn’t caused serious problem yet. On </a:t>
            </a:r>
            <a:r>
              <a:rPr lang="en-US" sz="2800" dirty="0" smtClean="0"/>
              <a:t>Nov 18 </a:t>
            </a:r>
            <a:r>
              <a:rPr lang="en-US" sz="2800" dirty="0"/>
              <a:t>and Nov 19, the topic shifts a </a:t>
            </a:r>
            <a:r>
              <a:rPr lang="en-US" sz="2800" dirty="0" smtClean="0"/>
              <a:t>little: </a:t>
            </a:r>
            <a:r>
              <a:rPr lang="en-US" sz="2800" dirty="0"/>
              <a:t>people start </a:t>
            </a:r>
            <a:r>
              <a:rPr lang="en-US" sz="2800" dirty="0" smtClean="0"/>
              <a:t>tweeting the </a:t>
            </a:r>
            <a:r>
              <a:rPr lang="en-US" sz="2800" dirty="0"/>
              <a:t>effect of the snowstorm, e.g. traffic, house, school, car </a:t>
            </a:r>
            <a:r>
              <a:rPr lang="en-US" sz="2800" dirty="0" smtClean="0"/>
              <a:t>et al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368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1528" y="2566798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1768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120900"/>
          </a:xfrm>
        </p:spPr>
        <p:txBody>
          <a:bodyPr>
            <a:normAutofit/>
          </a:bodyPr>
          <a:lstStyle/>
          <a:p>
            <a:pPr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>
                <a:sym typeface="Helvetica"/>
              </a:rPr>
              <a:t>Case Study 1: Buffalo Snow Storm Event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D207B48-7458-4C48-9616-D3248C44D9E0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8" name="Shape 121">
              <a:extLst>
                <a:ext uri="{FF2B5EF4-FFF2-40B4-BE49-F238E27FC236}">
                  <a16:creationId xmlns="" xmlns:a16="http://schemas.microsoft.com/office/drawing/2014/main" id="{0CC66D6F-4714-443B-8290-5037782EC1EE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FDBA21D-F648-4B73-AED5-EF389D0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41" y="1585507"/>
            <a:ext cx="10171918" cy="71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7617" y="8186123"/>
            <a:ext cx="894956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State-wise result: relative density (top), absolute density (bottom)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3988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761"/>
            <a:ext cx="13004800" cy="21209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j-lt"/>
                <a:cs typeface="Times New Roman" panose="02020603050405020304" pitchFamily="18" charset="0"/>
              </a:rPr>
              <a:t>Case Study 1: Buffalo Snow Storm Event</a:t>
            </a:r>
            <a:endParaRPr lang="en-US" sz="4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FD35CC-F24A-44B7-809E-EC41F8E9F965}"/>
              </a:ext>
            </a:extLst>
          </p:cNvPr>
          <p:cNvSpPr/>
          <p:nvPr/>
        </p:nvSpPr>
        <p:spPr>
          <a:xfrm>
            <a:off x="187761" y="1809209"/>
            <a:ext cx="54307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smtClean="0"/>
              <a:t>relative density </a:t>
            </a:r>
            <a:r>
              <a:rPr lang="en-US" sz="2400" dirty="0"/>
              <a:t>we are not able to identify </a:t>
            </a:r>
            <a:r>
              <a:rPr lang="en-US" sz="2400" dirty="0" smtClean="0"/>
              <a:t>any continuing clusters.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n </a:t>
            </a:r>
            <a:r>
              <a:rPr lang="en-US" sz="2400" dirty="0"/>
              <a:t>November 18th, 3 dense regions are identified, east </a:t>
            </a:r>
            <a:r>
              <a:rPr lang="en-US" sz="2400" dirty="0" smtClean="0"/>
              <a:t>of Cheektowaga</a:t>
            </a:r>
            <a:r>
              <a:rPr lang="en-US" sz="2400" dirty="0"/>
              <a:t>, West Seneca and a small region at West </a:t>
            </a:r>
            <a:r>
              <a:rPr lang="en-US" sz="2400" dirty="0" smtClean="0"/>
              <a:t>Seneca.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terms of absolute density, there is a continuing cluster at </a:t>
            </a:r>
            <a:r>
              <a:rPr lang="en-US" sz="2400" dirty="0" smtClean="0"/>
              <a:t>the west </a:t>
            </a:r>
            <a:r>
              <a:rPr lang="en-US" sz="2400" dirty="0"/>
              <a:t>of West Seneca. Another cluster is located in </a:t>
            </a:r>
            <a:r>
              <a:rPr lang="en-US" sz="2400" dirty="0" smtClean="0"/>
              <a:t>downtown Buffalo</a:t>
            </a:r>
            <a:r>
              <a:rPr lang="en-US" sz="2400" dirty="0"/>
              <a:t>, the area of cluster increases on the following day.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6EAD00E-5C4A-44A5-8F18-2D1A6F97E7E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3" name="Shape 121">
              <a:extLst>
                <a:ext uri="{FF2B5EF4-FFF2-40B4-BE49-F238E27FC236}">
                  <a16:creationId xmlns="" xmlns:a16="http://schemas.microsoft.com/office/drawing/2014/main" id="{E1F8D447-EDD5-4D1A-AFBF-3141BC72789B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C5FBF5A-61E1-4BEE-AE28-203E77279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88" y="2039702"/>
            <a:ext cx="6809891" cy="6379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9355" y="8525499"/>
            <a:ext cx="87620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City-wise result: </a:t>
            </a:r>
            <a:r>
              <a:rPr lang="en-US" sz="2400" dirty="0">
                <a:solidFill>
                  <a:schemeClr val="tx1"/>
                </a:solidFill>
              </a:rPr>
              <a:t>relative </a:t>
            </a:r>
            <a:r>
              <a:rPr lang="en-US" sz="2400" dirty="0" smtClean="0">
                <a:solidFill>
                  <a:schemeClr val="tx1"/>
                </a:solidFill>
              </a:rPr>
              <a:t>density </a:t>
            </a:r>
            <a:r>
              <a:rPr lang="en-US" sz="2400" dirty="0">
                <a:solidFill>
                  <a:schemeClr val="tx1"/>
                </a:solidFill>
              </a:rPr>
              <a:t>(top), </a:t>
            </a:r>
            <a:r>
              <a:rPr lang="en-US" sz="2400" dirty="0" smtClean="0">
                <a:solidFill>
                  <a:schemeClr val="tx1"/>
                </a:solidFill>
              </a:rPr>
              <a:t>absolute density </a:t>
            </a:r>
            <a:r>
              <a:rPr lang="en-US" sz="2400" dirty="0">
                <a:solidFill>
                  <a:schemeClr val="tx1"/>
                </a:solidFill>
              </a:rPr>
              <a:t>(bottom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0872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2120900"/>
          </a:xfrm>
        </p:spPr>
        <p:txBody>
          <a:bodyPr>
            <a:normAutofit/>
          </a:bodyPr>
          <a:lstStyle/>
          <a:p>
            <a:pPr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>
                <a:sym typeface="Helvetica"/>
              </a:rPr>
              <a:t>Case Study 2: Ferguson Riots Event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D207B48-7458-4C48-9616-D3248C44D9E0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8" name="Shape 121">
              <a:extLst>
                <a:ext uri="{FF2B5EF4-FFF2-40B4-BE49-F238E27FC236}">
                  <a16:creationId xmlns="" xmlns:a16="http://schemas.microsoft.com/office/drawing/2014/main" id="{0CC66D6F-4714-443B-8290-5037782EC1EE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FDBA21D-F648-4B73-AED5-EF389D0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57890" y="5266829"/>
            <a:ext cx="1188902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People start </a:t>
            </a:r>
            <a:r>
              <a:rPr lang="en-US" sz="2800" dirty="0"/>
              <a:t>tweeting about the decision on Nov 24, moreover, </a:t>
            </a:r>
            <a:r>
              <a:rPr lang="en-US" sz="2800" dirty="0" smtClean="0"/>
              <a:t>riot has </a:t>
            </a:r>
            <a:r>
              <a:rPr lang="en-US" sz="2800" dirty="0"/>
              <a:t>started. </a:t>
            </a: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On </a:t>
            </a:r>
            <a:r>
              <a:rPr lang="en-US" sz="2800" dirty="0"/>
              <a:t>Nov 25 and Nov 26, the topic shifts a </a:t>
            </a:r>
            <a:r>
              <a:rPr lang="en-US" sz="2800" dirty="0" smtClean="0"/>
              <a:t>little, people </a:t>
            </a:r>
            <a:r>
              <a:rPr lang="en-US" sz="2800" dirty="0"/>
              <a:t>start tweeting how the government handles the riot, </a:t>
            </a:r>
            <a:r>
              <a:rPr lang="en-US" sz="2800" dirty="0" smtClean="0"/>
              <a:t>e.g. national </a:t>
            </a:r>
            <a:r>
              <a:rPr lang="en-US" sz="2800" dirty="0"/>
              <a:t>guard, police,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2444085"/>
            <a:ext cx="13004800" cy="2079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7901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8E66099-F40F-479A-8871-AA88042520FF}"/>
              </a:ext>
            </a:extLst>
          </p:cNvPr>
          <p:cNvSpPr/>
          <p:nvPr/>
        </p:nvSpPr>
        <p:spPr>
          <a:xfrm>
            <a:off x="1326947" y="6998798"/>
            <a:ext cx="10350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cs typeface="Times New Roman" panose="02020603050405020304" pitchFamily="18" charset="0"/>
              </a:rPr>
              <a:t>Using absolute density we are </a:t>
            </a:r>
            <a:r>
              <a:rPr lang="en-US" sz="2800" b="1" dirty="0">
                <a:cs typeface="Times New Roman" panose="02020603050405020304" pitchFamily="18" charset="0"/>
              </a:rPr>
              <a:t>able to identify continuing clusters at </a:t>
            </a:r>
            <a:r>
              <a:rPr lang="en-US" sz="2800" b="1" dirty="0" smtClean="0">
                <a:cs typeface="Times New Roman" panose="02020603050405020304" pitchFamily="18" charset="0"/>
              </a:rPr>
              <a:t> and near St</a:t>
            </a:r>
            <a:r>
              <a:rPr lang="en-US" sz="2800" b="1" dirty="0"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cs typeface="Times New Roman" panose="02020603050405020304" pitchFamily="18" charset="0"/>
              </a:rPr>
              <a:t>Louis</a:t>
            </a:r>
            <a:r>
              <a:rPr lang="en-US" sz="2800" b="1" dirty="0">
                <a:cs typeface="Times New Roman" panose="02020603050405020304" pitchFamily="18" charset="0"/>
              </a:rPr>
              <a:t>.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85BE49-607C-41F8-BFDB-C65CC2838634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82FC307A-15E7-47FE-827C-41655638C158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3AC0823-0F80-437E-B12A-94FA32081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" y="1971368"/>
            <a:ext cx="13004800" cy="43349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004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57200" hangingPunct="1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smtClean="0">
                <a:latin typeface="Helvetica"/>
                <a:ea typeface="Helvetica"/>
                <a:cs typeface="Helvetica"/>
                <a:sym typeface="Helvetica"/>
              </a:rPr>
              <a:t>Case Study 2: Ferguson Riots Event</a:t>
            </a:r>
            <a:endParaRPr lang="en-US" sz="48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4088" y="6306301"/>
            <a:ext cx="50366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</a:rPr>
              <a:t>State-wise result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@Missouri State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815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85BE49-607C-41F8-BFDB-C65CC2838634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82FC307A-15E7-47FE-827C-41655638C158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83AC0823-0F80-437E-B12A-94FA32081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3EE1B2A1-3A02-4445-B1A0-7B0CD640EC32}"/>
              </a:ext>
            </a:extLst>
          </p:cNvPr>
          <p:cNvSpPr txBox="1">
            <a:spLocks/>
          </p:cNvSpPr>
          <p:nvPr/>
        </p:nvSpPr>
        <p:spPr>
          <a:xfrm>
            <a:off x="21374" y="262101"/>
            <a:ext cx="9617301" cy="719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57200" hangingPunct="1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Case Study 2: Ferguson Riots Event</a:t>
            </a:r>
            <a:endParaRPr lang="en-US" sz="4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4" y="6430954"/>
            <a:ext cx="129834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 Using relative density </a:t>
            </a:r>
            <a:r>
              <a:rPr lang="en-US" sz="3200" dirty="0"/>
              <a:t>we </a:t>
            </a:r>
            <a:r>
              <a:rPr lang="en-US" sz="3200" dirty="0" smtClean="0"/>
              <a:t>are able </a:t>
            </a:r>
            <a:r>
              <a:rPr lang="en-US" sz="3200" dirty="0"/>
              <a:t>to locate continuing clusters </a:t>
            </a:r>
            <a:r>
              <a:rPr lang="en-US" sz="3200" dirty="0" smtClean="0"/>
              <a:t>at Ferguson</a:t>
            </a:r>
            <a:r>
              <a:rPr lang="en-US" sz="3200" dirty="0"/>
              <a:t>, </a:t>
            </a:r>
            <a:r>
              <a:rPr lang="en-US" sz="3200" dirty="0" smtClean="0"/>
              <a:t>the identified cluster </a:t>
            </a:r>
            <a:r>
              <a:rPr lang="en-US" sz="3200" dirty="0"/>
              <a:t>becomes larger on November 25th, and on </a:t>
            </a:r>
            <a:r>
              <a:rPr lang="en-US" sz="3200" dirty="0" smtClean="0"/>
              <a:t>November 26th </a:t>
            </a:r>
            <a:r>
              <a:rPr lang="en-US" sz="3200" dirty="0"/>
              <a:t>the density becomes higher which reflects that the </a:t>
            </a:r>
            <a:r>
              <a:rPr lang="en-US" sz="3200" dirty="0" smtClean="0"/>
              <a:t>riot event </a:t>
            </a:r>
            <a:r>
              <a:rPr lang="en-US" sz="3200" dirty="0"/>
              <a:t>discussions become more intense. 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788"/>
            <a:ext cx="13004800" cy="43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6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-1528" y="5390148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7733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952500" y="-26015"/>
            <a:ext cx="11099800" cy="1642183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dirty="0" smtClean="0"/>
              <a:t>4. Related Work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727135" y="1598680"/>
            <a:ext cx="11982734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Twitter-related Research </a:t>
            </a:r>
            <a:r>
              <a:rPr lang="en-US" sz="3200" dirty="0" smtClean="0"/>
              <a:t>Approaches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Latent </a:t>
            </a:r>
            <a:r>
              <a:rPr lang="en-US" sz="3200" dirty="0" err="1"/>
              <a:t>Dirichlet</a:t>
            </a:r>
            <a:r>
              <a:rPr lang="en-US" sz="3200" dirty="0"/>
              <a:t> </a:t>
            </a:r>
            <a:r>
              <a:rPr lang="en-US" sz="3200" dirty="0" smtClean="0"/>
              <a:t>Allocation as </a:t>
            </a:r>
            <a:r>
              <a:rPr lang="en-US" sz="3200" dirty="0"/>
              <a:t>a probabilistic </a:t>
            </a:r>
            <a:r>
              <a:rPr lang="en-US" sz="3200" dirty="0" smtClean="0"/>
              <a:t>topic model </a:t>
            </a:r>
            <a:r>
              <a:rPr lang="en-US" sz="3200" dirty="0"/>
              <a:t>has been very popular in recent years, it has used in </a:t>
            </a:r>
            <a:r>
              <a:rPr lang="en-US" sz="3200" dirty="0" smtClean="0"/>
              <a:t>a lot </a:t>
            </a:r>
            <a:r>
              <a:rPr lang="en-US" sz="3200" dirty="0"/>
              <a:t>of </a:t>
            </a:r>
            <a:r>
              <a:rPr lang="en-US" sz="3200" dirty="0" smtClean="0"/>
              <a:t>Twitter-related research </a:t>
            </a:r>
            <a:r>
              <a:rPr lang="en-US" sz="3200" dirty="0"/>
              <a:t>approaches [</a:t>
            </a:r>
            <a:r>
              <a:rPr lang="en-US" sz="3200" dirty="0" smtClean="0"/>
              <a:t>2, 4, 6]. </a:t>
            </a:r>
          </a:p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200" dirty="0"/>
              <a:t>Twitter Event Detection Approaches</a:t>
            </a:r>
            <a:endParaRPr lang="en-US" sz="3200" dirty="0" smtClean="0"/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some approaches detect </a:t>
            </a:r>
            <a:r>
              <a:rPr lang="en-US" sz="3200" dirty="0">
                <a:solidFill>
                  <a:schemeClr val="tx1"/>
                </a:solidFill>
              </a:rPr>
              <a:t>real-world events by detecting abnormal spatial, </a:t>
            </a:r>
            <a:r>
              <a:rPr lang="en-US" sz="3200" dirty="0" smtClean="0">
                <a:solidFill>
                  <a:schemeClr val="tx1"/>
                </a:solidFill>
              </a:rPr>
              <a:t>temporal and </a:t>
            </a:r>
            <a:r>
              <a:rPr lang="en-US" sz="3200" dirty="0">
                <a:solidFill>
                  <a:schemeClr val="tx1"/>
                </a:solidFill>
              </a:rPr>
              <a:t>semantic tweet frequencies and patterns in </a:t>
            </a:r>
            <a:r>
              <a:rPr lang="en-US" sz="3200" dirty="0" smtClean="0">
                <a:solidFill>
                  <a:schemeClr val="tx1"/>
                </a:solidFill>
              </a:rPr>
              <a:t>real time [10, 11]; </a:t>
            </a: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some </a:t>
            </a:r>
            <a:r>
              <a:rPr lang="en-US" sz="3200" dirty="0">
                <a:solidFill>
                  <a:schemeClr val="tx1"/>
                </a:solidFill>
              </a:rPr>
              <a:t>approaches detect events by </a:t>
            </a:r>
            <a:r>
              <a:rPr lang="en-US" sz="3200" dirty="0" smtClean="0">
                <a:solidFill>
                  <a:schemeClr val="tx1"/>
                </a:solidFill>
              </a:rPr>
              <a:t>analyzing hashtags [12, 13]; </a:t>
            </a:r>
          </a:p>
          <a:p>
            <a:pPr lvl="1">
              <a:spcBef>
                <a:spcPts val="7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here </a:t>
            </a:r>
            <a:r>
              <a:rPr lang="en-US" sz="3200" dirty="0">
                <a:solidFill>
                  <a:schemeClr val="tx1"/>
                </a:solidFill>
              </a:rPr>
              <a:t>are other approaches that </a:t>
            </a:r>
            <a:r>
              <a:rPr lang="en-US" sz="3200" dirty="0" smtClean="0">
                <a:solidFill>
                  <a:schemeClr val="tx1"/>
                </a:solidFill>
              </a:rPr>
              <a:t>use popular supervised, machine </a:t>
            </a:r>
            <a:r>
              <a:rPr lang="en-US" sz="3200" dirty="0">
                <a:solidFill>
                  <a:schemeClr val="tx1"/>
                </a:solidFill>
              </a:rPr>
              <a:t>learning </a:t>
            </a:r>
            <a:r>
              <a:rPr lang="en-US" sz="3200" dirty="0" smtClean="0">
                <a:solidFill>
                  <a:schemeClr val="tx1"/>
                </a:solidFill>
              </a:rPr>
              <a:t>techniques for event detection  </a:t>
            </a:r>
            <a:r>
              <a:rPr lang="en-US" sz="3200" dirty="0">
                <a:solidFill>
                  <a:schemeClr val="tx1"/>
                </a:solidFill>
              </a:rPr>
              <a:t>(e.g. </a:t>
            </a:r>
            <a:r>
              <a:rPr lang="en-US" sz="3200" dirty="0" smtClean="0">
                <a:solidFill>
                  <a:schemeClr val="tx1"/>
                </a:solidFill>
              </a:rPr>
              <a:t>Naive Bayes, SVM) [14, 15].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Shape 121"/>
          <p:cNvSpPr/>
          <p:nvPr/>
        </p:nvSpPr>
        <p:spPr>
          <a:xfrm>
            <a:off x="19702" y="9102424"/>
            <a:ext cx="13007856" cy="570880"/>
          </a:xfrm>
          <a:prstGeom prst="rect">
            <a:avLst/>
          </a:pr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  <a:p>
            <a:r>
              <a:rPr dirty="0" smtClean="0"/>
              <a:t>Data </a:t>
            </a:r>
            <a:r>
              <a:rPr lang="en-US" dirty="0" smtClean="0"/>
              <a:t>Analysis and Intelligent Systems Lab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UH-DAIS)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dirty="0" smtClean="0"/>
              <a:t> </a:t>
            </a:r>
            <a:endParaRPr dirty="0"/>
          </a:p>
        </p:txBody>
      </p:sp>
      <p:pic>
        <p:nvPicPr>
          <p:cNvPr id="13" name="Picture 12" descr="UH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43" y="9179950"/>
            <a:ext cx="451021" cy="6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8361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dirty="0" smtClean="0"/>
              <a:t>Related Work</a:t>
            </a: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32263" y="2590800"/>
            <a:ext cx="11982734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200" dirty="0" smtClean="0"/>
              <a:t>Twitter </a:t>
            </a:r>
            <a:r>
              <a:rPr lang="en-US" sz="3200" dirty="0"/>
              <a:t>Event Detection Approaches</a:t>
            </a:r>
            <a:endParaRPr lang="en-US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there </a:t>
            </a:r>
            <a:r>
              <a:rPr lang="en-US" sz="2400" dirty="0" smtClean="0">
                <a:solidFill>
                  <a:schemeClr val="tx1"/>
                </a:solidFill>
              </a:rPr>
              <a:t>density-based clustering approaches </a:t>
            </a:r>
            <a:r>
              <a:rPr lang="en-US" sz="2400" dirty="0">
                <a:solidFill>
                  <a:schemeClr val="tx1"/>
                </a:solidFill>
              </a:rPr>
              <a:t>for event detection in </a:t>
            </a:r>
            <a:r>
              <a:rPr lang="en-US" sz="2400" dirty="0" smtClean="0">
                <a:solidFill>
                  <a:schemeClr val="tx1"/>
                </a:solidFill>
              </a:rPr>
              <a:t>Twitter [16],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owever, none </a:t>
            </a:r>
            <a:r>
              <a:rPr lang="en-US" sz="2400" dirty="0">
                <a:solidFill>
                  <a:schemeClr val="tx1"/>
                </a:solidFill>
              </a:rPr>
              <a:t>of them are “serial” </a:t>
            </a:r>
            <a:r>
              <a:rPr lang="en-US" sz="2400" dirty="0" smtClean="0">
                <a:solidFill>
                  <a:schemeClr val="tx1"/>
                </a:solidFill>
              </a:rPr>
              <a:t>approaches, whereas </a:t>
            </a:r>
            <a:r>
              <a:rPr lang="en-US" sz="2400" dirty="0">
                <a:solidFill>
                  <a:schemeClr val="tx1"/>
                </a:solidFill>
              </a:rPr>
              <a:t>our density-contour based approach uses time </a:t>
            </a:r>
            <a:r>
              <a:rPr lang="en-US" sz="2400" dirty="0" smtClean="0">
                <a:solidFill>
                  <a:schemeClr val="tx1"/>
                </a:solidFill>
              </a:rPr>
              <a:t>and space </a:t>
            </a:r>
            <a:r>
              <a:rPr lang="en-US" sz="2400" dirty="0">
                <a:solidFill>
                  <a:schemeClr val="tx1"/>
                </a:solidFill>
              </a:rPr>
              <a:t>in a serial </a:t>
            </a:r>
            <a:r>
              <a:rPr lang="en-US" sz="2400" dirty="0" smtClean="0">
                <a:solidFill>
                  <a:schemeClr val="tx1"/>
                </a:solidFill>
              </a:rPr>
              <a:t>fashion, the </a:t>
            </a:r>
            <a:r>
              <a:rPr lang="en-US" sz="2400" dirty="0">
                <a:solidFill>
                  <a:schemeClr val="tx1"/>
                </a:solidFill>
              </a:rPr>
              <a:t>serial approach is </a:t>
            </a:r>
            <a:r>
              <a:rPr lang="en-US" sz="2400" dirty="0" smtClean="0">
                <a:solidFill>
                  <a:schemeClr val="tx1"/>
                </a:solidFill>
              </a:rPr>
              <a:t>more efficient </a:t>
            </a:r>
            <a:r>
              <a:rPr lang="en-US" sz="2400" dirty="0">
                <a:solidFill>
                  <a:schemeClr val="tx1"/>
                </a:solidFill>
              </a:rPr>
              <a:t>in terms of space and time complexity, the </a:t>
            </a:r>
            <a:r>
              <a:rPr lang="en-US" sz="2400" dirty="0" smtClean="0">
                <a:solidFill>
                  <a:schemeClr val="tx1"/>
                </a:solidFill>
              </a:rPr>
              <a:t>clustering results </a:t>
            </a:r>
            <a:r>
              <a:rPr lang="en-US" sz="2400" dirty="0">
                <a:solidFill>
                  <a:schemeClr val="tx1"/>
                </a:solidFill>
              </a:rPr>
              <a:t>are easier to interpret as well.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Moreover, a lot of existing approaches are designed </a:t>
            </a:r>
            <a:r>
              <a:rPr lang="en-US" sz="2400" dirty="0" smtClean="0">
                <a:solidFill>
                  <a:schemeClr val="tx1"/>
                </a:solidFill>
              </a:rPr>
              <a:t>for specific </a:t>
            </a:r>
            <a:r>
              <a:rPr lang="en-US" sz="2400" dirty="0">
                <a:solidFill>
                  <a:schemeClr val="tx1"/>
                </a:solidFill>
              </a:rPr>
              <a:t>application, e.g. disaster </a:t>
            </a:r>
            <a:r>
              <a:rPr lang="en-US" sz="2400" dirty="0" smtClean="0">
                <a:solidFill>
                  <a:schemeClr val="tx1"/>
                </a:solidFill>
              </a:rPr>
              <a:t>management [17], disease management [5], </a:t>
            </a:r>
            <a:r>
              <a:rPr lang="en-US" sz="2400" dirty="0">
                <a:solidFill>
                  <a:schemeClr val="tx1"/>
                </a:solidFill>
              </a:rPr>
              <a:t>traffic </a:t>
            </a:r>
            <a:r>
              <a:rPr lang="en-US" sz="2400" dirty="0" smtClean="0">
                <a:solidFill>
                  <a:schemeClr val="tx1"/>
                </a:solidFill>
              </a:rPr>
              <a:t>management [1], </a:t>
            </a:r>
            <a:r>
              <a:rPr lang="en-US" sz="2400" dirty="0">
                <a:solidFill>
                  <a:schemeClr val="tx1"/>
                </a:solidFill>
              </a:rPr>
              <a:t>etc. </a:t>
            </a:r>
            <a:r>
              <a:rPr lang="en-US" sz="2400" dirty="0" smtClean="0">
                <a:solidFill>
                  <a:schemeClr val="tx1"/>
                </a:solidFill>
              </a:rPr>
              <a:t>Some approaches </a:t>
            </a:r>
            <a:r>
              <a:rPr lang="en-US" sz="2400" dirty="0">
                <a:solidFill>
                  <a:schemeClr val="tx1"/>
                </a:solidFill>
              </a:rPr>
              <a:t>need to build a </a:t>
            </a:r>
            <a:r>
              <a:rPr lang="en-US" sz="2400" dirty="0" smtClean="0">
                <a:solidFill>
                  <a:schemeClr val="tx1"/>
                </a:solidFill>
              </a:rPr>
              <a:t>classifier based on training data. 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However</a:t>
            </a:r>
            <a:r>
              <a:rPr lang="en-US" sz="2400" dirty="0">
                <a:solidFill>
                  <a:schemeClr val="tx1"/>
                </a:solidFill>
              </a:rPr>
              <a:t>, our system is quite general: it takes solely </a:t>
            </a:r>
            <a:r>
              <a:rPr lang="en-US" sz="2400" dirty="0" smtClean="0">
                <a:solidFill>
                  <a:schemeClr val="tx1"/>
                </a:solidFill>
              </a:rPr>
              <a:t>geotagged tweets as its input and applies to all trending topics, including disaster</a:t>
            </a:r>
            <a:r>
              <a:rPr lang="en-US" sz="2400" dirty="0">
                <a:solidFill>
                  <a:schemeClr val="tx1"/>
                </a:solidFill>
              </a:rPr>
              <a:t>, concerts, games, riots </a:t>
            </a:r>
            <a:r>
              <a:rPr lang="en-US" sz="2400" dirty="0" err="1">
                <a:solidFill>
                  <a:schemeClr val="tx1"/>
                </a:solidFill>
              </a:rPr>
              <a:t>etc</a:t>
            </a:r>
            <a:r>
              <a:rPr lang="en-US" sz="2400" dirty="0">
                <a:solidFill>
                  <a:schemeClr val="tx1"/>
                </a:solidFill>
              </a:rPr>
              <a:t>; moreover, depending </a:t>
            </a:r>
            <a:r>
              <a:rPr lang="en-US" sz="2400" dirty="0" smtClean="0">
                <a:solidFill>
                  <a:schemeClr val="tx1"/>
                </a:solidFill>
              </a:rPr>
              <a:t>on the application; then,  </a:t>
            </a:r>
            <a:r>
              <a:rPr lang="en-US" sz="2400" dirty="0">
                <a:solidFill>
                  <a:schemeClr val="tx1"/>
                </a:solidFill>
              </a:rPr>
              <a:t>the user can </a:t>
            </a:r>
            <a:r>
              <a:rPr lang="en-US" sz="2400" dirty="0" smtClean="0">
                <a:solidFill>
                  <a:schemeClr val="tx1"/>
                </a:solidFill>
              </a:rPr>
              <a:t>detect </a:t>
            </a:r>
            <a:r>
              <a:rPr lang="en-US" sz="2400" dirty="0">
                <a:solidFill>
                  <a:schemeClr val="tx1"/>
                </a:solidFill>
              </a:rPr>
              <a:t>and track </a:t>
            </a:r>
            <a:r>
              <a:rPr lang="en-US" sz="2400" dirty="0" smtClean="0">
                <a:solidFill>
                  <a:schemeClr val="tx1"/>
                </a:solidFill>
              </a:rPr>
              <a:t>events using </a:t>
            </a:r>
            <a:r>
              <a:rPr lang="en-US" sz="2400" dirty="0">
                <a:solidFill>
                  <a:schemeClr val="tx1"/>
                </a:solidFill>
              </a:rPr>
              <a:t>either “absolute” density or “relative” density.</a:t>
            </a:r>
          </a:p>
        </p:txBody>
      </p:sp>
      <p:sp>
        <p:nvSpPr>
          <p:cNvPr id="11" name="Shape 121"/>
          <p:cNvSpPr/>
          <p:nvPr/>
        </p:nvSpPr>
        <p:spPr>
          <a:xfrm>
            <a:off x="-1528" y="9179950"/>
            <a:ext cx="13007856" cy="570880"/>
          </a:xfrm>
          <a:prstGeom prst="rect">
            <a:avLst/>
          </a:prstGeom>
          <a:gradFill>
            <a:gsLst>
              <a:gs pos="0">
                <a:schemeClr val="accent6">
                  <a:hueOff val="7068528"/>
                  <a:satOff val="-63217"/>
                  <a:lumOff val="21330"/>
                </a:schemeClr>
              </a:gs>
              <a:gs pos="100000">
                <a:schemeClr val="accent6">
                  <a:hueOff val="10811956"/>
                  <a:satOff val="-58544"/>
                  <a:lumOff val="-9736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  <a:p>
            <a:r>
              <a:rPr dirty="0" smtClean="0"/>
              <a:t>Data </a:t>
            </a:r>
            <a:r>
              <a:rPr lang="en-US" dirty="0" smtClean="0"/>
              <a:t>Analysis and Intelligent Systems Lab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UH-DAIS)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dirty="0" smtClean="0"/>
              <a:t> </a:t>
            </a:r>
            <a:endParaRPr dirty="0"/>
          </a:p>
        </p:txBody>
      </p:sp>
      <p:pic>
        <p:nvPicPr>
          <p:cNvPr id="13" name="Picture 12" descr="UH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43" y="9179950"/>
            <a:ext cx="451021" cy="6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9281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-1528" y="6319104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 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- DAIS)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994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-1528" y="406400"/>
            <a:ext cx="13007856" cy="10026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Sitka Heading" panose="02000505000000020004" pitchFamily="2" charset="0"/>
              </a:rPr>
              <a:t>5. </a:t>
            </a:r>
            <a:r>
              <a:rPr sz="6600" dirty="0" smtClean="0">
                <a:latin typeface="Sitka Heading" panose="02000505000000020004" pitchFamily="2" charset="0"/>
              </a:rPr>
              <a:t>Future </a:t>
            </a:r>
            <a:r>
              <a:rPr sz="6600" dirty="0">
                <a:latin typeface="Sitka Heading" panose="02000505000000020004" pitchFamily="2" charset="0"/>
              </a:rPr>
              <a:t>Work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276762" y="1916242"/>
            <a:ext cx="12440617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cs typeface="Helvetica"/>
              </a:rPr>
              <a:t>A </a:t>
            </a:r>
            <a:r>
              <a:rPr lang="en-US" sz="3600" dirty="0" smtClean="0">
                <a:cs typeface="Helvetica"/>
              </a:rPr>
              <a:t>thorough </a:t>
            </a:r>
            <a:r>
              <a:rPr lang="en-US" sz="3600" dirty="0">
                <a:cs typeface="Helvetica"/>
              </a:rPr>
              <a:t>experimental evaluation of the presented framework is </a:t>
            </a:r>
            <a:r>
              <a:rPr lang="en-US" sz="3600" dirty="0" smtClean="0">
                <a:cs typeface="Helvetica"/>
              </a:rPr>
              <a:t>needed.</a:t>
            </a:r>
            <a:endParaRPr lang="en-US" sz="3600" dirty="0" smtClean="0">
              <a:cs typeface="Times New Roman" panose="02020603050405020304" pitchFamily="18" charset="0"/>
            </a:endParaRP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cs typeface="Times New Roman" panose="02020603050405020304" pitchFamily="18" charset="0"/>
              </a:rPr>
              <a:t>We started working </a:t>
            </a:r>
            <a:r>
              <a:rPr lang="en-US" sz="3600" dirty="0">
                <a:cs typeface="Times New Roman" panose="02020603050405020304" pitchFamily="18" charset="0"/>
              </a:rPr>
              <a:t>on the design </a:t>
            </a:r>
            <a:r>
              <a:rPr lang="en-US" sz="3600" dirty="0" smtClean="0">
                <a:cs typeface="Times New Roman" panose="02020603050405020304" pitchFamily="18" charset="0"/>
              </a:rPr>
              <a:t>of </a:t>
            </a:r>
            <a:r>
              <a:rPr lang="en-US" sz="3600" dirty="0">
                <a:cs typeface="Times New Roman" panose="02020603050405020304" pitchFamily="18" charset="0"/>
              </a:rPr>
              <a:t>trending event engine that monitors </a:t>
            </a:r>
            <a:r>
              <a:rPr lang="en-US" sz="3600" dirty="0" smtClean="0">
                <a:cs typeface="Times New Roman" panose="02020603050405020304" pitchFamily="18" charset="0"/>
              </a:rPr>
              <a:t>twitter streams </a:t>
            </a:r>
            <a:r>
              <a:rPr lang="en-US" sz="3600" dirty="0">
                <a:cs typeface="Times New Roman" panose="02020603050405020304" pitchFamily="18" charset="0"/>
              </a:rPr>
              <a:t>in real-time and alerts users to the occurrence of </a:t>
            </a:r>
            <a:r>
              <a:rPr lang="en-US" sz="3600" dirty="0" smtClean="0">
                <a:cs typeface="Times New Roman" panose="02020603050405020304" pitchFamily="18" charset="0"/>
              </a:rPr>
              <a:t>novel events </a:t>
            </a:r>
            <a:r>
              <a:rPr lang="en-US" sz="3600" dirty="0">
                <a:cs typeface="Times New Roman" panose="02020603050405020304" pitchFamily="18" charset="0"/>
              </a:rPr>
              <a:t>and also provides the capability to produce movies </a:t>
            </a:r>
            <a:r>
              <a:rPr lang="en-US" sz="3600" dirty="0" smtClean="0">
                <a:cs typeface="Times New Roman" panose="02020603050405020304" pitchFamily="18" charset="0"/>
              </a:rPr>
              <a:t>that visualize </a:t>
            </a:r>
            <a:r>
              <a:rPr lang="en-US" sz="3600" dirty="0">
                <a:cs typeface="Times New Roman" panose="02020603050405020304" pitchFamily="18" charset="0"/>
              </a:rPr>
              <a:t>the rise and fall of trending topics over time </a:t>
            </a:r>
            <a:r>
              <a:rPr lang="en-US" sz="3600" dirty="0" smtClean="0">
                <a:cs typeface="Times New Roman" panose="02020603050405020304" pitchFamily="18" charset="0"/>
              </a:rPr>
              <a:t>and space.</a:t>
            </a:r>
            <a:r>
              <a:rPr lang="en-US" sz="3600" dirty="0" smtClean="0">
                <a:cs typeface="Helvetica"/>
              </a:rPr>
              <a:t> </a:t>
            </a: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cs typeface="Helvetica"/>
              </a:rPr>
              <a:t>Part of the framework is reused in the Emotion Mapping and Emotion Change Analysis research (precious presentation)</a:t>
            </a:r>
            <a:endParaRPr lang="en-US" sz="3600" dirty="0" smtClean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B89E3FE-5839-4D59-B094-91A1793AFCF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64A0F762-1BA4-4D6F-AC6C-A7C980A3CC8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0E6A8B3-5623-4FDD-A9E7-9B76AB67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1528" y="599285"/>
            <a:ext cx="13004800" cy="1295258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1. </a:t>
            </a:r>
            <a:r>
              <a:rPr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Introduction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-1527" y="1980891"/>
            <a:ext cx="13004800" cy="6040891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pPr marL="324852" indent="-324852" defTabSz="457200"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6300" b="1" dirty="0" smtClean="0">
                <a:solidFill>
                  <a:srgbClr val="FFFF00"/>
                </a:solidFill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Motivation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People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have been using T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witter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to report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“almost everything” from their daily lives as well as their view of the world; consequently, monitoring, analyzing and mining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this rich and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continuously user-generated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content can reveal unprecedentedly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valuable knowledge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.</a:t>
            </a:r>
            <a:endParaRPr lang="en-US" sz="4500" b="1" dirty="0" smtClean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500" b="1" dirty="0" smtClean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S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uch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information can be used to help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individuals, corporations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, or government organizations to stay informed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of “what </a:t>
            </a:r>
            <a:r>
              <a:rPr lang="en-US" sz="45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is happening now” and to acquire actionable </a:t>
            </a: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knowledge. 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500" b="1" dirty="0" smtClean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5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Broad applications for knowledge extracted from Twitter: Improve decision making, product recommendation, disaster and emergency management, emotion and happiness analysis, security, social and political analysis.</a:t>
            </a:r>
            <a:endParaRPr lang="en-US" sz="4500" b="1" dirty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b="1" dirty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500" b="1" dirty="0" smtClean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500" b="1" dirty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500" b="1" dirty="0" smtClean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E7A98A-706C-4637-8E50-8E4F0D9E8F41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21" name="Shape 121">
              <a:extLst>
                <a:ext uri="{FF2B5EF4-FFF2-40B4-BE49-F238E27FC236}">
                  <a16:creationId xmlns="" xmlns:a16="http://schemas.microsoft.com/office/drawing/2014/main" id="{D565971A-FD78-46D6-AD75-4762F2BFC84B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5A541CC-1F73-4BE6-BF2E-51181F0F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-1528" y="7178086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8804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-1528" y="406400"/>
            <a:ext cx="13007856" cy="2120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6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6. Conclusion</a:t>
            </a:r>
            <a:endParaRPr sz="6600" dirty="0">
              <a:latin typeface="Sitka Heading" panose="02000505000000020004" pitchFamily="2" charset="0"/>
            </a:endParaRP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21450" y="2246026"/>
            <a:ext cx="12884878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serial,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-temporal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and tracking trending events in tweet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streams.</a:t>
            </a: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characterizes such events using a set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keywords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spatial regions describing where the particular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occurs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by establishing continuity of those event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regions over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relies on contouring algorithms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cluster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and the paper proposes novel,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area-weighted distance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to assess temporal continuity.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system that considers relative densities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absolute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 for event tracking, and our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the need for providing such capabilities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our experience, LDA-based topic discovery does not always “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as advertised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679784" indent="-571500" defTabSz="457200">
              <a:spcBef>
                <a:spcPts val="0"/>
              </a:spcBef>
              <a:spcAft>
                <a:spcPts val="600"/>
              </a:spcAft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B89E3FE-5839-4D59-B094-91A1793AFCF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64A0F762-1BA4-4D6F-AC6C-A7C980A3CC8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0E6A8B3-5623-4FDD-A9E7-9B76AB67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1669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0886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6600" dirty="0">
                <a:latin typeface="Sitka Heading" panose="02000505000000020004" pitchFamily="2" charset="0"/>
              </a:rPr>
              <a:t>References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831612" y="950707"/>
            <a:ext cx="11364191" cy="6286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[0] </a:t>
            </a:r>
            <a:r>
              <a:rPr lang="en-US" sz="1400" dirty="0"/>
              <a:t>Y. Zhang and C. F. </a:t>
            </a:r>
            <a:r>
              <a:rPr lang="en-US" sz="1400" dirty="0" err="1"/>
              <a:t>Eick</a:t>
            </a:r>
            <a:r>
              <a:rPr lang="en-US" sz="1400" dirty="0"/>
              <a:t>, “</a:t>
            </a:r>
            <a:r>
              <a:rPr lang="en-US" sz="1400" dirty="0" smtClean="0"/>
              <a:t>St-</a:t>
            </a:r>
            <a:r>
              <a:rPr lang="en-US" sz="1400" dirty="0" err="1"/>
              <a:t>C</a:t>
            </a:r>
            <a:r>
              <a:rPr lang="en-US" sz="1400" dirty="0" err="1" smtClean="0"/>
              <a:t>opot</a:t>
            </a:r>
            <a:r>
              <a:rPr lang="en-US" sz="1400" dirty="0"/>
              <a:t>: </a:t>
            </a:r>
            <a:r>
              <a:rPr lang="en-US" sz="1400" dirty="0" err="1"/>
              <a:t>Spatio</a:t>
            </a:r>
            <a:r>
              <a:rPr lang="en-US" sz="1400" dirty="0"/>
              <a:t>-temporal clustering </a:t>
            </a:r>
            <a:r>
              <a:rPr lang="en-US" sz="1400" dirty="0" smtClean="0"/>
              <a:t>with </a:t>
            </a:r>
            <a:r>
              <a:rPr lang="en-US" sz="1400" i="1" dirty="0" smtClean="0"/>
              <a:t>contour </a:t>
            </a:r>
            <a:r>
              <a:rPr lang="en-US" sz="1400" i="1" dirty="0"/>
              <a:t>polygon trees,” in Proceedings of the 25th ACM SIGSPATIAL International Conference </a:t>
            </a:r>
            <a:r>
              <a:rPr lang="en-US" sz="1400" i="1" dirty="0" smtClean="0"/>
              <a:t>on Geographic </a:t>
            </a:r>
            <a:r>
              <a:rPr lang="en-US" sz="1400" i="1" dirty="0" err="1" smtClean="0"/>
              <a:t>Informattion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Systesm</a:t>
            </a:r>
            <a:r>
              <a:rPr lang="en-US" sz="1400" dirty="0" smtClean="0"/>
              <a:t>, 2017.</a:t>
            </a:r>
            <a:endParaRPr lang="en-US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[</a:t>
            </a:r>
            <a:r>
              <a:rPr lang="en-US" sz="1400" dirty="0" smtClean="0"/>
              <a:t>1</a:t>
            </a:r>
            <a:r>
              <a:rPr lang="en-US" sz="1400" dirty="0"/>
              <a:t>] Q. Yuan, G. Cong, Z. Ma, A. Sun, and N. M. </a:t>
            </a:r>
            <a:r>
              <a:rPr lang="en-US" sz="1400" dirty="0" err="1"/>
              <a:t>Thalmann</a:t>
            </a:r>
            <a:r>
              <a:rPr lang="en-US" sz="1400" dirty="0"/>
              <a:t>, “Who, </a:t>
            </a:r>
            <a:r>
              <a:rPr lang="en-US" sz="1400" dirty="0" smtClean="0"/>
              <a:t>where, when </a:t>
            </a:r>
            <a:r>
              <a:rPr lang="en-US" sz="1400" dirty="0"/>
              <a:t>and what: discover </a:t>
            </a:r>
            <a:r>
              <a:rPr lang="en-US" sz="1400" dirty="0" err="1"/>
              <a:t>spatio</a:t>
            </a:r>
            <a:r>
              <a:rPr lang="en-US" sz="1400" dirty="0"/>
              <a:t>-temporal topics for twitter users,” </a:t>
            </a:r>
            <a:r>
              <a:rPr lang="en-US" sz="1400" dirty="0" smtClean="0"/>
              <a:t>in Proceedings </a:t>
            </a:r>
            <a:r>
              <a:rPr lang="en-US" sz="1400" dirty="0"/>
              <a:t>of the 19th ACM SIGKDD international conference </a:t>
            </a:r>
            <a:r>
              <a:rPr lang="en-US" sz="1400" dirty="0" smtClean="0"/>
              <a:t>on Knowledge </a:t>
            </a:r>
            <a:r>
              <a:rPr lang="en-US" sz="1400" dirty="0"/>
              <a:t>discovery and data mining. ACM, 2013, pp. 605–613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2] D. M. </a:t>
            </a:r>
            <a:r>
              <a:rPr lang="en-US" sz="1400" dirty="0" err="1"/>
              <a:t>Blei</a:t>
            </a:r>
            <a:r>
              <a:rPr lang="en-US" sz="1400" dirty="0"/>
              <a:t>, A. Y. Ng, and M. I. Jordan, “Latent </a:t>
            </a:r>
            <a:r>
              <a:rPr lang="en-US" sz="1400" dirty="0" err="1"/>
              <a:t>dirichlet</a:t>
            </a:r>
            <a:r>
              <a:rPr lang="en-US" sz="1400" dirty="0"/>
              <a:t> allocation,” Journal of machine Learning research, vol. 3, no. Jan, pp. 993–1022, 2003.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[3] </a:t>
            </a:r>
            <a:r>
              <a:rPr lang="en-US" sz="1400" dirty="0"/>
              <a:t>J. </a:t>
            </a:r>
            <a:r>
              <a:rPr lang="en-US" sz="1400" dirty="0" err="1"/>
              <a:t>Weng</a:t>
            </a:r>
            <a:r>
              <a:rPr lang="en-US" sz="1400" dirty="0"/>
              <a:t> and B.-S. Lee, “Event detection in twitter.” ICWSM, vol. </a:t>
            </a:r>
            <a:r>
              <a:rPr lang="en-US" sz="1400" dirty="0" smtClean="0"/>
              <a:t>11, pp</a:t>
            </a:r>
            <a:r>
              <a:rPr lang="en-US" sz="1400" dirty="0"/>
              <a:t>. </a:t>
            </a:r>
            <a:r>
              <a:rPr lang="en-US" sz="1400" dirty="0" smtClean="0"/>
              <a:t>401–408, 2011.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[4] </a:t>
            </a:r>
            <a:r>
              <a:rPr lang="en-US" sz="1400" dirty="0"/>
              <a:t>J. H. Lau, N. Collier, and T. Baldwin, “On-line trend analysis with </a:t>
            </a:r>
            <a:r>
              <a:rPr lang="en-US" sz="1400" dirty="0" smtClean="0"/>
              <a:t>topic models: #twitter </a:t>
            </a:r>
            <a:r>
              <a:rPr lang="en-US" sz="1400" dirty="0"/>
              <a:t>trends detection topic model online.” in </a:t>
            </a:r>
            <a:r>
              <a:rPr lang="en-US" sz="1400" dirty="0" smtClean="0"/>
              <a:t>COLING, 2012</a:t>
            </a:r>
            <a:r>
              <a:rPr lang="en-US" sz="1400" dirty="0"/>
              <a:t>, pp. 1519–1534.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[5] </a:t>
            </a:r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Gomide</a:t>
            </a:r>
            <a:r>
              <a:rPr lang="en-US" sz="1400" dirty="0"/>
              <a:t>, A. </a:t>
            </a:r>
            <a:r>
              <a:rPr lang="en-US" sz="1400" dirty="0" err="1"/>
              <a:t>Veloso</a:t>
            </a:r>
            <a:r>
              <a:rPr lang="en-US" sz="1400" dirty="0"/>
              <a:t>, W. </a:t>
            </a:r>
            <a:r>
              <a:rPr lang="en-US" sz="1400" dirty="0" err="1"/>
              <a:t>Meira</a:t>
            </a:r>
            <a:r>
              <a:rPr lang="en-US" sz="1400" dirty="0"/>
              <a:t> Jr, V. Almeida, F. </a:t>
            </a:r>
            <a:r>
              <a:rPr lang="en-US" sz="1400" dirty="0" err="1"/>
              <a:t>Benevenuto</a:t>
            </a:r>
            <a:r>
              <a:rPr lang="en-US" sz="1400" dirty="0"/>
              <a:t>, F. </a:t>
            </a:r>
            <a:r>
              <a:rPr lang="en-US" sz="1400" dirty="0" err="1" smtClean="0"/>
              <a:t>Ferraz</a:t>
            </a:r>
            <a:r>
              <a:rPr lang="en-US" sz="1400" dirty="0" smtClean="0"/>
              <a:t>, and </a:t>
            </a:r>
            <a:r>
              <a:rPr lang="en-US" sz="1400" dirty="0"/>
              <a:t>M. Teixeira, “Dengue surveillance based on </a:t>
            </a:r>
            <a:r>
              <a:rPr lang="en-US" sz="1400" dirty="0" smtClean="0"/>
              <a:t>a computational model </a:t>
            </a:r>
            <a:r>
              <a:rPr lang="en-US" sz="1400" dirty="0"/>
              <a:t>of </a:t>
            </a:r>
            <a:r>
              <a:rPr lang="en-US" sz="1400" dirty="0" err="1"/>
              <a:t>spatio</a:t>
            </a:r>
            <a:r>
              <a:rPr lang="en-US" sz="1400" dirty="0"/>
              <a:t>-temporal locality of twitter,” in Proceedings of the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</a:t>
            </a:r>
            <a:r>
              <a:rPr lang="en-US" sz="1400" dirty="0"/>
              <a:t>web science conference. ACM, 2011, </a:t>
            </a:r>
            <a:r>
              <a:rPr lang="en-US" sz="1400" dirty="0" smtClean="0"/>
              <a:t>p. 3.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6] X.-H. Phan, L.-M. Nguyen, and S. </a:t>
            </a:r>
            <a:r>
              <a:rPr lang="en-US" sz="1400" dirty="0" err="1"/>
              <a:t>Horiguchi</a:t>
            </a:r>
            <a:r>
              <a:rPr lang="en-US" sz="1400" dirty="0"/>
              <a:t>, “Learning to classify short and sparse text &amp; web with hidden topics from large-scale data collections,” in Proceedings of the 17th international conference on World Wide Web. ACM, 2008, pp. 91–100.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7</a:t>
            </a:r>
            <a:r>
              <a:rPr lang="en-US" sz="1400" dirty="0" smtClean="0"/>
              <a:t>] </a:t>
            </a:r>
            <a:r>
              <a:rPr lang="en-US" sz="1400" dirty="0"/>
              <a:t>J. </a:t>
            </a:r>
            <a:r>
              <a:rPr lang="en-US" sz="1400" dirty="0" err="1"/>
              <a:t>Bithell</a:t>
            </a:r>
            <a:r>
              <a:rPr lang="en-US" sz="1400" dirty="0"/>
              <a:t>, “Estimation of relative risk functions,” Statistics in </a:t>
            </a:r>
            <a:r>
              <a:rPr lang="en-US" sz="1400" dirty="0" smtClean="0"/>
              <a:t>Medicine, vol</a:t>
            </a:r>
            <a:r>
              <a:rPr lang="en-US" sz="1400" dirty="0"/>
              <a:t>. 10, no. 11, pp. 1745–1751, 1991.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8</a:t>
            </a:r>
            <a:r>
              <a:rPr lang="en-US" sz="1400" dirty="0" smtClean="0"/>
              <a:t>] </a:t>
            </a:r>
            <a:r>
              <a:rPr lang="en-US" sz="1400" dirty="0"/>
              <a:t>J. E. </a:t>
            </a:r>
            <a:r>
              <a:rPr lang="en-US" sz="1400" dirty="0" err="1"/>
              <a:t>Kelsall</a:t>
            </a:r>
            <a:r>
              <a:rPr lang="en-US" sz="1400" dirty="0"/>
              <a:t>, P. J. Diggle et al., “Kernel estimation of relative risk</a:t>
            </a:r>
            <a:r>
              <a:rPr lang="en-US" sz="1400" dirty="0" smtClean="0"/>
              <a:t>,” Bernoulli</a:t>
            </a:r>
            <a:r>
              <a:rPr lang="en-US" sz="1400" dirty="0"/>
              <a:t>, vol. 1, no. 1-2, pp. 3–16, 1995.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</a:t>
            </a:r>
            <a:r>
              <a:rPr lang="en-US" sz="1400" dirty="0"/>
              <a:t>9</a:t>
            </a:r>
            <a:r>
              <a:rPr lang="en-US" sz="1400" dirty="0" smtClean="0"/>
              <a:t>] </a:t>
            </a:r>
            <a:r>
              <a:rPr lang="en-US" sz="1400" dirty="0"/>
              <a:t>A. E. </a:t>
            </a:r>
            <a:r>
              <a:rPr lang="en-US" sz="1400" dirty="0" err="1"/>
              <a:t>Gelfand</a:t>
            </a:r>
            <a:r>
              <a:rPr lang="en-US" sz="1400" dirty="0"/>
              <a:t>, P. Diggle, P. </a:t>
            </a:r>
            <a:r>
              <a:rPr lang="en-US" sz="1400" dirty="0" err="1"/>
              <a:t>Guttorp</a:t>
            </a:r>
            <a:r>
              <a:rPr lang="en-US" sz="1400" dirty="0"/>
              <a:t>, and M. Fuentes, Handbook </a:t>
            </a:r>
            <a:r>
              <a:rPr lang="en-US" sz="1400" dirty="0" smtClean="0"/>
              <a:t>of spatial </a:t>
            </a:r>
            <a:r>
              <a:rPr lang="en-US" sz="1400" dirty="0"/>
              <a:t>statistics. CRC press, 2010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[</a:t>
            </a:r>
            <a:r>
              <a:rPr lang="en-US" sz="1400" dirty="0" smtClean="0"/>
              <a:t>10] </a:t>
            </a:r>
            <a:r>
              <a:rPr lang="en-US" sz="1400" dirty="0"/>
              <a:t>S. </a:t>
            </a:r>
            <a:r>
              <a:rPr lang="en-US" sz="1400" dirty="0" err="1"/>
              <a:t>Yardi</a:t>
            </a:r>
            <a:r>
              <a:rPr lang="en-US" sz="1400" dirty="0"/>
              <a:t> and D. Boyd, “Tweeting from the town square: </a:t>
            </a:r>
            <a:r>
              <a:rPr lang="en-US" sz="1400" dirty="0" smtClean="0"/>
              <a:t>Measuring geographic </a:t>
            </a:r>
            <a:r>
              <a:rPr lang="en-US" sz="1400" dirty="0"/>
              <a:t>local networks.” in ICWSM, 2010, pp. 194–201</a:t>
            </a:r>
            <a:r>
              <a:rPr lang="en-US" sz="1400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[11] </a:t>
            </a:r>
            <a:r>
              <a:rPr lang="en-US" sz="1400" dirty="0"/>
              <a:t>J. </a:t>
            </a:r>
            <a:r>
              <a:rPr lang="en-US" sz="1400" dirty="0" err="1"/>
              <a:t>Chae</a:t>
            </a:r>
            <a:r>
              <a:rPr lang="en-US" sz="1400" dirty="0"/>
              <a:t>, D. Thom, H. Bosch, Y. Jang, R. </a:t>
            </a:r>
            <a:r>
              <a:rPr lang="en-US" sz="1400" dirty="0" err="1"/>
              <a:t>Maciejewski</a:t>
            </a:r>
            <a:r>
              <a:rPr lang="en-US" sz="1400" dirty="0"/>
              <a:t>, D. S. Ebert, </a:t>
            </a:r>
            <a:r>
              <a:rPr lang="en-US" sz="1400" dirty="0" smtClean="0"/>
              <a:t>and T</a:t>
            </a:r>
            <a:r>
              <a:rPr lang="en-US" sz="1400" dirty="0"/>
              <a:t>. </a:t>
            </a:r>
            <a:r>
              <a:rPr lang="en-US" sz="1400" dirty="0" err="1"/>
              <a:t>Ertl</a:t>
            </a:r>
            <a:r>
              <a:rPr lang="en-US" sz="1400" dirty="0"/>
              <a:t>, “Spatiotemporal social media analytics </a:t>
            </a:r>
            <a:r>
              <a:rPr lang="en-US" sz="1400" dirty="0" smtClean="0"/>
              <a:t>for abnormal </a:t>
            </a:r>
            <a:r>
              <a:rPr lang="en-US" sz="1400" dirty="0"/>
              <a:t>event </a:t>
            </a:r>
            <a:r>
              <a:rPr lang="en-US" sz="1400" dirty="0" smtClean="0"/>
              <a:t>detection and </a:t>
            </a:r>
            <a:r>
              <a:rPr lang="en-US" sz="1400" dirty="0"/>
              <a:t>examination using seasonal-trend decomposition,” in </a:t>
            </a:r>
            <a:r>
              <a:rPr lang="en-US" sz="1400" dirty="0" smtClean="0"/>
              <a:t>Visual Analytics </a:t>
            </a:r>
            <a:r>
              <a:rPr lang="en-US" sz="1400" dirty="0"/>
              <a:t>Science and Technology (VAST), 2012 IEEE Conference </a:t>
            </a:r>
            <a:r>
              <a:rPr lang="en-US" sz="1400" dirty="0" smtClean="0"/>
              <a:t>on. IEEE</a:t>
            </a:r>
            <a:r>
              <a:rPr lang="en-US" sz="1400" dirty="0"/>
              <a:t>, 2012, pp. 143–152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[</a:t>
            </a:r>
            <a:r>
              <a:rPr lang="en-US" sz="1400" dirty="0" smtClean="0"/>
              <a:t>12] </a:t>
            </a:r>
            <a:r>
              <a:rPr lang="en-US" sz="1400" dirty="0"/>
              <a:t>A. Cui, M. Zhang, Y. Liu, S. Ma, and K. Zhang, “Discover </a:t>
            </a:r>
            <a:r>
              <a:rPr lang="en-US" sz="1400" dirty="0" smtClean="0"/>
              <a:t>breaking events </a:t>
            </a:r>
            <a:r>
              <a:rPr lang="en-US" sz="1400" dirty="0"/>
              <a:t>with popular hashtags in twitter,” in Proceedings of the 21st </a:t>
            </a:r>
            <a:r>
              <a:rPr lang="en-US" sz="1400" dirty="0" smtClean="0"/>
              <a:t>ACM international </a:t>
            </a:r>
            <a:r>
              <a:rPr lang="en-US" sz="1400" dirty="0"/>
              <a:t>conference on Information and knowledge </a:t>
            </a:r>
            <a:r>
              <a:rPr lang="en-US" sz="1400" dirty="0" smtClean="0"/>
              <a:t>management. ACM</a:t>
            </a:r>
            <a:r>
              <a:rPr lang="en-US" sz="1400" dirty="0"/>
              <a:t>, 2012, pp. 1794–1798.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[13] </a:t>
            </a:r>
            <a:r>
              <a:rPr lang="en-US" sz="1400" dirty="0"/>
              <a:t>W. Feng, C. Zhang, W. Zhang, J. Han, J. Wang, C. Aggarwal, </a:t>
            </a:r>
            <a:r>
              <a:rPr lang="en-US" sz="1400" dirty="0" smtClean="0"/>
              <a:t>and J</a:t>
            </a:r>
            <a:r>
              <a:rPr lang="en-US" sz="1400" dirty="0"/>
              <a:t>. Huang, “</a:t>
            </a:r>
            <a:r>
              <a:rPr lang="en-US" sz="1400" dirty="0" err="1"/>
              <a:t>Streamcube</a:t>
            </a:r>
            <a:r>
              <a:rPr lang="en-US" sz="1400" dirty="0"/>
              <a:t>: hierarchical </a:t>
            </a:r>
            <a:r>
              <a:rPr lang="en-US" sz="1400" dirty="0" err="1"/>
              <a:t>spatio</a:t>
            </a:r>
            <a:r>
              <a:rPr lang="en-US" sz="1400" dirty="0"/>
              <a:t>-temporal hashtag </a:t>
            </a:r>
            <a:r>
              <a:rPr lang="en-US" sz="1400" dirty="0" smtClean="0"/>
              <a:t>clustering for </a:t>
            </a:r>
            <a:r>
              <a:rPr lang="en-US" sz="1400" dirty="0"/>
              <a:t>event exploration over the twitter stream,” in Data </a:t>
            </a:r>
            <a:r>
              <a:rPr lang="en-US" sz="1400" dirty="0" smtClean="0"/>
              <a:t>Engineering (ICDE</a:t>
            </a:r>
            <a:r>
              <a:rPr lang="en-US" sz="1400" dirty="0"/>
              <a:t>), 2015 </a:t>
            </a:r>
            <a:r>
              <a:rPr lang="en-US" sz="1400" dirty="0" smtClean="0"/>
              <a:t>IEEE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[14] </a:t>
            </a:r>
            <a:r>
              <a:rPr lang="en-US" sz="1400" dirty="0"/>
              <a:t>H. Becker, M. </a:t>
            </a:r>
            <a:r>
              <a:rPr lang="en-US" sz="1400" dirty="0" err="1"/>
              <a:t>Naaman</a:t>
            </a:r>
            <a:r>
              <a:rPr lang="en-US" sz="1400" dirty="0"/>
              <a:t>, and L. </a:t>
            </a:r>
            <a:r>
              <a:rPr lang="en-US" sz="1400" dirty="0" err="1"/>
              <a:t>Gravano</a:t>
            </a:r>
            <a:r>
              <a:rPr lang="en-US" sz="1400" dirty="0"/>
              <a:t>, “Beyond trending topics: </a:t>
            </a:r>
            <a:r>
              <a:rPr lang="en-US" sz="1400" dirty="0" err="1" smtClean="0"/>
              <a:t>Realworld</a:t>
            </a:r>
            <a:r>
              <a:rPr lang="en-US" sz="1400" dirty="0" smtClean="0"/>
              <a:t> event </a:t>
            </a:r>
            <a:r>
              <a:rPr lang="en-US" sz="1400" dirty="0"/>
              <a:t>identification on twitter.” </a:t>
            </a:r>
            <a:r>
              <a:rPr lang="en-US" sz="1400" dirty="0" err="1"/>
              <a:t>Icwsm</a:t>
            </a:r>
            <a:r>
              <a:rPr lang="en-US" sz="1400" dirty="0"/>
              <a:t>, vol. 11, no. 2011, pp. </a:t>
            </a:r>
            <a:r>
              <a:rPr lang="en-US" sz="1400" dirty="0" smtClean="0"/>
              <a:t>438–441</a:t>
            </a:r>
            <a:r>
              <a:rPr lang="en-US" sz="1400" dirty="0"/>
              <a:t>, 2011.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[15] </a:t>
            </a:r>
            <a:r>
              <a:rPr lang="en-US" sz="1400" dirty="0"/>
              <a:t>K. </a:t>
            </a:r>
            <a:r>
              <a:rPr lang="en-US" sz="1400" dirty="0" err="1"/>
              <a:t>Starbird</a:t>
            </a:r>
            <a:r>
              <a:rPr lang="en-US" sz="1400" dirty="0"/>
              <a:t>, G. </a:t>
            </a:r>
            <a:r>
              <a:rPr lang="en-US" sz="1400" dirty="0" err="1"/>
              <a:t>Muzny</a:t>
            </a:r>
            <a:r>
              <a:rPr lang="en-US" sz="1400" dirty="0"/>
              <a:t>, and L. </a:t>
            </a:r>
            <a:r>
              <a:rPr lang="en-US" sz="1400" dirty="0" err="1"/>
              <a:t>Palen</a:t>
            </a:r>
            <a:r>
              <a:rPr lang="en-US" sz="1400" dirty="0"/>
              <a:t>, “Learning from the </a:t>
            </a:r>
            <a:r>
              <a:rPr lang="en-US" sz="1400" dirty="0" smtClean="0"/>
              <a:t>crowd: collaborative </a:t>
            </a:r>
            <a:r>
              <a:rPr lang="en-US" sz="1400" dirty="0"/>
              <a:t>filtering techniques for identifying on-the-ground </a:t>
            </a:r>
            <a:r>
              <a:rPr lang="en-US" sz="1400" dirty="0" err="1"/>
              <a:t>twitterers</a:t>
            </a:r>
            <a:endParaRPr lang="en-US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/>
              <a:t>during mass disruptions,” in Proceedings of 9th International </a:t>
            </a:r>
            <a:r>
              <a:rPr lang="en-US" sz="1400" dirty="0" smtClean="0"/>
              <a:t>Conference on </a:t>
            </a:r>
            <a:r>
              <a:rPr lang="en-US" sz="1400" dirty="0"/>
              <a:t>Information Systems for Crisis Response and Management, </a:t>
            </a:r>
            <a:r>
              <a:rPr lang="en-US" sz="1400" dirty="0" smtClean="0"/>
              <a:t>ISCRAM, 2012.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[16] </a:t>
            </a:r>
            <a:r>
              <a:rPr lang="en-US" sz="1400" dirty="0"/>
              <a:t>T. Sakai and K. Tamura, “Real-time analysis application for </a:t>
            </a:r>
            <a:r>
              <a:rPr lang="en-US" sz="1400" dirty="0" smtClean="0"/>
              <a:t>identifying </a:t>
            </a:r>
            <a:r>
              <a:rPr lang="en-US" sz="1400" dirty="0" err="1" smtClean="0"/>
              <a:t>bursty</a:t>
            </a:r>
            <a:r>
              <a:rPr lang="en-US" sz="1400" dirty="0" smtClean="0"/>
              <a:t> </a:t>
            </a:r>
            <a:r>
              <a:rPr lang="en-US" sz="1400" dirty="0"/>
              <a:t>local areas related to emergency topics,” </a:t>
            </a:r>
            <a:r>
              <a:rPr lang="en-US" sz="1400" dirty="0" err="1"/>
              <a:t>SpringerPlus</a:t>
            </a:r>
            <a:r>
              <a:rPr lang="en-US" sz="1400" dirty="0"/>
              <a:t>, vol. </a:t>
            </a:r>
            <a:r>
              <a:rPr lang="en-US" sz="1400" dirty="0" smtClean="0"/>
              <a:t>4, no</a:t>
            </a:r>
            <a:r>
              <a:rPr lang="en-US" sz="1400" dirty="0"/>
              <a:t>. 1, p. 162, 2015</a:t>
            </a:r>
            <a:r>
              <a:rPr lang="en-US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/>
              <a:t>[17] </a:t>
            </a:r>
            <a:r>
              <a:rPr lang="en-US" sz="1400" dirty="0"/>
              <a:t>R. Thomson, N. Ito, H. </a:t>
            </a:r>
            <a:r>
              <a:rPr lang="en-US" sz="1400" dirty="0" err="1"/>
              <a:t>Suda</a:t>
            </a:r>
            <a:r>
              <a:rPr lang="en-US" sz="1400" dirty="0"/>
              <a:t>, F. Lin, Y. Liu, R. </a:t>
            </a:r>
            <a:r>
              <a:rPr lang="en-US" sz="1400" dirty="0" err="1"/>
              <a:t>Hayasaka</a:t>
            </a:r>
            <a:r>
              <a:rPr lang="en-US" sz="1400" dirty="0"/>
              <a:t>, R. </a:t>
            </a:r>
            <a:r>
              <a:rPr lang="en-US" sz="1400" dirty="0" err="1" smtClean="0"/>
              <a:t>Isochi</a:t>
            </a:r>
            <a:r>
              <a:rPr lang="en-US" sz="1400" dirty="0" smtClean="0"/>
              <a:t>, and </a:t>
            </a:r>
            <a:r>
              <a:rPr lang="en-US" sz="1400" dirty="0"/>
              <a:t>Z. Wang, “Trusting tweets: The </a:t>
            </a:r>
            <a:r>
              <a:rPr lang="en-US" sz="1400" dirty="0" err="1"/>
              <a:t>fukushima</a:t>
            </a:r>
            <a:r>
              <a:rPr lang="en-US" sz="1400" dirty="0"/>
              <a:t> disaster and </a:t>
            </a:r>
            <a:r>
              <a:rPr lang="en-US" sz="1400" dirty="0" smtClean="0"/>
              <a:t>information source </a:t>
            </a:r>
            <a:r>
              <a:rPr lang="en-US" sz="1400" dirty="0"/>
              <a:t>credibility on twitter,” in Proceedings of the 9th </a:t>
            </a:r>
            <a:r>
              <a:rPr lang="en-US" sz="1400" dirty="0" smtClean="0"/>
              <a:t>International ISCRAM </a:t>
            </a:r>
            <a:r>
              <a:rPr lang="en-US" sz="1400" dirty="0"/>
              <a:t>Conference. Vancouver: Simon Fraser University, 2012, </a:t>
            </a:r>
            <a:r>
              <a:rPr lang="en-US" sz="1400" dirty="0" smtClean="0"/>
              <a:t>pp.1–10</a:t>
            </a:r>
            <a:r>
              <a:rPr lang="en-US" sz="1400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E727098-9ACD-4FF5-9A5B-A84E753B7720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0" name="Shape 121">
              <a:extLst>
                <a:ext uri="{FF2B5EF4-FFF2-40B4-BE49-F238E27FC236}">
                  <a16:creationId xmlns="" xmlns:a16="http://schemas.microsoft.com/office/drawing/2014/main" id="{33FF9EB5-F248-421C-8841-26A2DE23E795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8ED050E-4690-4FF5-A1DD-3A7E5C18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1270000" y="2328472"/>
            <a:ext cx="10464800" cy="261182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10000" dirty="0">
                <a:solidFill>
                  <a:srgbClr val="FFFF00"/>
                </a:solidFill>
                <a:latin typeface="Sitka Heading" panose="02000505000000020004" pitchFamily="2" charset="0"/>
              </a:rPr>
              <a:t>Questions?</a:t>
            </a:r>
            <a:endParaRPr sz="10000" dirty="0">
              <a:solidFill>
                <a:srgbClr val="FFFF00"/>
              </a:solidFill>
              <a:latin typeface="Sitka Heading" panose="02000505000000020004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2351A99-FBEA-466C-8B11-0358D91FFC09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7" name="Shape 121">
              <a:extLst>
                <a:ext uri="{FF2B5EF4-FFF2-40B4-BE49-F238E27FC236}">
                  <a16:creationId xmlns="" xmlns:a16="http://schemas.microsoft.com/office/drawing/2014/main" id="{9596573B-7AD9-4514-A50F-83F4EFE205A2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Lab </a:t>
              </a:r>
              <a:r>
                <a:rPr lang="zh-CN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B711E0A-238A-41CF-B1C1-B16FEDF0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6" name="Shape 149">
            <a:extLst>
              <a:ext uri="{FF2B5EF4-FFF2-40B4-BE49-F238E27FC236}">
                <a16:creationId xmlns="" xmlns:a16="http://schemas.microsoft.com/office/drawing/2014/main" id="{B9D0897B-6311-4504-B266-62A588A99960}"/>
              </a:ext>
            </a:extLst>
          </p:cNvPr>
          <p:cNvSpPr/>
          <p:nvPr/>
        </p:nvSpPr>
        <p:spPr>
          <a:xfrm>
            <a:off x="1515310" y="3373370"/>
            <a:ext cx="9974179" cy="5423948"/>
          </a:xfrm>
          <a:prstGeom prst="rect">
            <a:avLst/>
          </a:prstGeom>
          <a:solidFill>
            <a:srgbClr val="80C3FF">
              <a:alpha val="12157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1: LDA-based topic extraction</a:t>
            </a:r>
          </a:p>
          <a:p>
            <a:pPr marL="457200" indent="-457200">
              <a:buSzPct val="110000"/>
              <a:buFont typeface="+mj-lt"/>
              <a:buAutoNum type="arabicPeriod" startAt="2"/>
            </a:pPr>
            <a:r>
              <a:rPr lang="en-US" altLang="zh-CN" sz="24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Latent </a:t>
            </a:r>
            <a:r>
              <a:rPr lang="en-US" altLang="zh-CN" sz="2400" b="1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Dirichlet</a:t>
            </a:r>
            <a:r>
              <a:rPr lang="en-US" altLang="zh-CN" sz="24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Allocation</a:t>
            </a:r>
            <a:r>
              <a:rPr lang="en-US" altLang="zh-CN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en-US" altLang="zh-CN" sz="24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 steps:</a:t>
            </a:r>
          </a:p>
          <a:p>
            <a:pPr>
              <a:buSzPct val="110000"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</a:t>
            </a:r>
            <a:r>
              <a:rPr lang="en-US" altLang="zh-CN" sz="40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  <a:p>
            <a:pPr>
              <a:buSzPct val="110000"/>
            </a:pPr>
            <a:endParaRPr lang="en-US" altLang="zh-CN" sz="24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buSzPct val="110000"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71" y="4451930"/>
            <a:ext cx="6014401" cy="914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99" y="5310194"/>
            <a:ext cx="6014401" cy="3314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62142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1528" y="599285"/>
            <a:ext cx="13004800" cy="1295258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Introduction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09737" y="1980891"/>
            <a:ext cx="12182269" cy="604089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24852" indent="-324852" defTabSz="457200"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Research </a:t>
            </a:r>
            <a:r>
              <a:rPr lang="en-US" sz="4000" b="1" dirty="0">
                <a:ea typeface="Microsoft Himalaya" panose="01010100010101010101" pitchFamily="2" charset="0"/>
                <a:cs typeface="Helvetica" panose="020B0604020202020204" pitchFamily="34" charset="0"/>
              </a:rPr>
              <a:t>Focus: </a:t>
            </a:r>
          </a:p>
          <a:p>
            <a:pPr marL="324852" indent="-324852" defTabSz="457200">
              <a:lnSpc>
                <a:spcPct val="130000"/>
              </a:lnSpc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Developing an </a:t>
            </a:r>
            <a:r>
              <a:rPr lang="en-US" sz="4000" dirty="0" smtClean="0">
                <a:solidFill>
                  <a:srgbClr val="FFFF00"/>
                </a:solidFill>
                <a:ea typeface="Microsoft Himalaya" panose="01010100010101010101" pitchFamily="2" charset="0"/>
                <a:cs typeface="Helvetica" panose="020B0604020202020204" pitchFamily="34" charset="0"/>
              </a:rPr>
              <a:t>efficient framework </a:t>
            </a:r>
            <a:r>
              <a:rPr lang="en-US" sz="4000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capable of </a:t>
            </a:r>
            <a:r>
              <a:rPr lang="en-US" sz="4000" dirty="0" smtClean="0">
                <a:solidFill>
                  <a:srgbClr val="FFFF00"/>
                </a:solidFill>
                <a:ea typeface="Microsoft Himalaya" panose="01010100010101010101" pitchFamily="2" charset="0"/>
                <a:cs typeface="Helvetica" panose="020B0604020202020204" pitchFamily="34" charset="0"/>
              </a:rPr>
              <a:t>detecting</a:t>
            </a:r>
            <a:r>
              <a:rPr lang="en-US" sz="4000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 and </a:t>
            </a:r>
            <a:r>
              <a:rPr lang="en-US" sz="4000" dirty="0" smtClean="0">
                <a:solidFill>
                  <a:srgbClr val="FFFF00"/>
                </a:solidFill>
                <a:ea typeface="Microsoft Himalaya" panose="01010100010101010101" pitchFamily="2" charset="0"/>
                <a:cs typeface="Helvetica" panose="020B0604020202020204" pitchFamily="34" charset="0"/>
              </a:rPr>
              <a:t>tracking</a:t>
            </a:r>
            <a:r>
              <a:rPr lang="en-US" sz="4000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 events in Twitter.</a:t>
            </a:r>
          </a:p>
          <a:p>
            <a:r>
              <a:rPr lang="en-US" sz="4000" dirty="0" smtClean="0">
                <a:ea typeface="Microsoft Himalaya" panose="01010100010101010101" pitchFamily="2" charset="0"/>
                <a:cs typeface="Helvetica" panose="020B0604020202020204" pitchFamily="34" charset="0"/>
              </a:rPr>
              <a:t>Integrating </a:t>
            </a:r>
            <a:r>
              <a:rPr lang="en-US" sz="4000" dirty="0" smtClean="0">
                <a:solidFill>
                  <a:srgbClr val="FFFF00"/>
                </a:solidFill>
              </a:rPr>
              <a:t>NLP </a:t>
            </a:r>
            <a:r>
              <a:rPr lang="en-US" sz="4000" dirty="0">
                <a:solidFill>
                  <a:srgbClr val="FFFF00"/>
                </a:solidFill>
              </a:rPr>
              <a:t>techniques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FFFF00"/>
                </a:solidFill>
              </a:rPr>
              <a:t>machine learning </a:t>
            </a:r>
            <a:r>
              <a:rPr lang="en-US" sz="4000" dirty="0" smtClean="0">
                <a:solidFill>
                  <a:srgbClr val="FFFF00"/>
                </a:solidFill>
              </a:rPr>
              <a:t>techniques</a:t>
            </a:r>
            <a:r>
              <a:rPr lang="en-US" sz="4000" dirty="0" smtClean="0"/>
              <a:t>.</a:t>
            </a:r>
          </a:p>
          <a:p>
            <a:endParaRPr lang="en-US" sz="3500" dirty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E7A98A-706C-4637-8E50-8E4F0D9E8F41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21" name="Shape 121">
              <a:extLst>
                <a:ext uri="{FF2B5EF4-FFF2-40B4-BE49-F238E27FC236}">
                  <a16:creationId xmlns="" xmlns:a16="http://schemas.microsoft.com/office/drawing/2014/main" id="{D565971A-FD78-46D6-AD75-4762F2BFC84B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 (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5A541CC-1F73-4BE6-BF2E-51181F0F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1429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-1528" y="599285"/>
            <a:ext cx="13004800" cy="1295258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Introduction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209863" y="1980891"/>
            <a:ext cx="12793410" cy="6040891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324852" indent="-324852" defTabSz="457200">
              <a:spcBef>
                <a:spcPts val="0"/>
              </a:spcBef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marL="0" indent="0" defTabSz="457200">
              <a:lnSpc>
                <a:spcPct val="130000"/>
              </a:lnSpc>
              <a:spcBef>
                <a:spcPts val="0"/>
              </a:spcBef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Research </a:t>
            </a:r>
            <a:r>
              <a:rPr lang="en-US" sz="4000" b="1" dirty="0">
                <a:latin typeface="Helvetica" panose="020B0604020202020204" pitchFamily="34" charset="0"/>
                <a:ea typeface="Microsoft Himalaya" panose="01010100010101010101" pitchFamily="2" charset="0"/>
                <a:cs typeface="Helvetica" panose="020B0604020202020204" pitchFamily="34" charset="0"/>
              </a:rPr>
              <a:t>Focus: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pecifically</a:t>
            </a:r>
            <a:r>
              <a:rPr lang="en-US" sz="4000" dirty="0"/>
              <a:t>, </a:t>
            </a:r>
            <a:r>
              <a:rPr lang="en-US" sz="4000" dirty="0" smtClean="0"/>
              <a:t>this work </a:t>
            </a:r>
            <a:r>
              <a:rPr lang="en-US" sz="4000" dirty="0"/>
              <a:t>integrates an </a:t>
            </a:r>
            <a:r>
              <a:rPr lang="en-US" sz="4000" dirty="0">
                <a:solidFill>
                  <a:srgbClr val="FFFF00"/>
                </a:solidFill>
              </a:rPr>
              <a:t>LDA-based </a:t>
            </a:r>
            <a:r>
              <a:rPr lang="en-US" sz="4000" dirty="0" smtClean="0">
                <a:solidFill>
                  <a:srgbClr val="FFFF00"/>
                </a:solidFill>
              </a:rPr>
              <a:t>approach for topic discovery</a:t>
            </a:r>
            <a:r>
              <a:rPr lang="en-US" sz="4000" dirty="0" smtClean="0"/>
              <a:t> and an </a:t>
            </a:r>
            <a:r>
              <a:rPr lang="en-US" sz="4000" dirty="0" smtClean="0">
                <a:solidFill>
                  <a:srgbClr val="FFFF00"/>
                </a:solidFill>
              </a:rPr>
              <a:t>density-contour </a:t>
            </a:r>
            <a:r>
              <a:rPr lang="en-US" sz="4000" dirty="0">
                <a:solidFill>
                  <a:srgbClr val="FFFF00"/>
                </a:solidFill>
              </a:rPr>
              <a:t>based </a:t>
            </a:r>
            <a:r>
              <a:rPr lang="en-US" sz="4000" dirty="0" err="1">
                <a:solidFill>
                  <a:srgbClr val="FFFF00"/>
                </a:solidFill>
              </a:rPr>
              <a:t>spatio</a:t>
            </a:r>
            <a:r>
              <a:rPr lang="en-US" sz="4000" dirty="0">
                <a:solidFill>
                  <a:srgbClr val="FFFF00"/>
                </a:solidFill>
              </a:rPr>
              <a:t>-temporal </a:t>
            </a:r>
            <a:r>
              <a:rPr lang="en-US" sz="4000" dirty="0" smtClean="0">
                <a:solidFill>
                  <a:srgbClr val="FFFF00"/>
                </a:solidFill>
              </a:rPr>
              <a:t>clustering approach</a:t>
            </a:r>
            <a:r>
              <a:rPr lang="en-US" sz="4000" dirty="0"/>
              <a:t>. </a:t>
            </a:r>
            <a:endParaRPr lang="en-US" sz="4000" dirty="0" smtClean="0"/>
          </a:p>
          <a:p>
            <a:r>
              <a:rPr lang="en-US" sz="4000" dirty="0" smtClean="0"/>
              <a:t>The </a:t>
            </a:r>
            <a:r>
              <a:rPr lang="en-US" sz="4000" dirty="0"/>
              <a:t>density-contour based approach extends an </a:t>
            </a:r>
            <a:r>
              <a:rPr lang="en-US" sz="4000" dirty="0" smtClean="0"/>
              <a:t>approach called ST-COPOT [0], </a:t>
            </a:r>
            <a:r>
              <a:rPr lang="en-US" sz="4000" dirty="0"/>
              <a:t>which is capable of </a:t>
            </a:r>
            <a:r>
              <a:rPr lang="en-US" sz="4000" dirty="0" smtClean="0"/>
              <a:t>processing very </a:t>
            </a:r>
            <a:r>
              <a:rPr lang="en-US" sz="4000" dirty="0"/>
              <a:t>large data streams in approximately linear time.</a:t>
            </a:r>
            <a:endParaRPr lang="en-US" sz="4000" dirty="0">
              <a:latin typeface="Helvetica" panose="020B0604020202020204" pitchFamily="34" charset="0"/>
              <a:ea typeface="Microsoft Himalaya" panose="01010100010101010101" pitchFamily="2" charset="0"/>
              <a:cs typeface="Helvetica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E7A98A-706C-4637-8E50-8E4F0D9E8F41}"/>
              </a:ext>
            </a:extLst>
          </p:cNvPr>
          <p:cNvGrpSpPr/>
          <p:nvPr/>
        </p:nvGrpSpPr>
        <p:grpSpPr>
          <a:xfrm>
            <a:off x="-4584" y="9025598"/>
            <a:ext cx="13007856" cy="775272"/>
            <a:chOff x="-4584" y="9025598"/>
            <a:chExt cx="13007856" cy="775272"/>
          </a:xfrm>
        </p:grpSpPr>
        <p:sp>
          <p:nvSpPr>
            <p:cNvPr id="21" name="Shape 121">
              <a:extLst>
                <a:ext uri="{FF2B5EF4-FFF2-40B4-BE49-F238E27FC236}">
                  <a16:creationId xmlns="" xmlns:a16="http://schemas.microsoft.com/office/drawing/2014/main" id="{D565971A-FD78-46D6-AD75-4762F2BFC84B}"/>
                </a:ext>
              </a:extLst>
            </p:cNvPr>
            <p:cNvSpPr/>
            <p:nvPr/>
          </p:nvSpPr>
          <p:spPr>
            <a:xfrm>
              <a:off x="-4584" y="902559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5A541CC-1F73-4BE6-BF2E-51181F0F9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0747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4">
            <a:extLst>
              <a:ext uri="{FF2B5EF4-FFF2-40B4-BE49-F238E27FC236}">
                <a16:creationId xmlns="" xmlns:a16="http://schemas.microsoft.com/office/drawing/2014/main" id="{F5E1814C-AEBF-4C3A-93A0-3290165E11A2}"/>
              </a:ext>
            </a:extLst>
          </p:cNvPr>
          <p:cNvSpPr txBox="1">
            <a:spLocks/>
          </p:cNvSpPr>
          <p:nvPr/>
        </p:nvSpPr>
        <p:spPr>
          <a:xfrm>
            <a:off x="-1528" y="3514804"/>
            <a:ext cx="13004800" cy="100250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60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1528" y="842210"/>
            <a:ext cx="13004800" cy="123925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OUTLINE</a:t>
            </a:r>
            <a:endParaRPr sz="60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952500" y="2791327"/>
            <a:ext cx="11099800" cy="519764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b="1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INTRODUCTION </a:t>
            </a:r>
          </a:p>
          <a:p>
            <a:pPr marL="685799" indent="-685799">
              <a:buSzPct val="100000"/>
              <a:buAutoNum type="arabicPeriod"/>
              <a:defRPr>
                <a:solidFill>
                  <a:srgbClr val="F4FF07"/>
                </a:solidFill>
              </a:defRPr>
            </a:pPr>
            <a:r>
              <a:rPr lang="en-US" sz="4400" dirty="0">
                <a:solidFill>
                  <a:schemeClr val="tx1"/>
                </a:solidFill>
                <a:latin typeface="Sitka Heading" panose="02000505000000020004" pitchFamily="2" charset="0"/>
                <a:cs typeface="Adobe Arabic" panose="02040503050201020203" pitchFamily="18" charset="-78"/>
              </a:rPr>
              <a:t>THE TWO-STAGE SYSTEM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EXPERIMENTAL RESULTS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RELATED 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>
                <a:latin typeface="Sitka Heading" panose="02000505000000020004" pitchFamily="2" charset="0"/>
                <a:cs typeface="Adobe Arabic" panose="02040503050201020203" pitchFamily="18" charset="-78"/>
              </a:rPr>
              <a:t>FUTURE </a:t>
            </a: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WORK</a:t>
            </a:r>
          </a:p>
          <a:p>
            <a:pPr marL="685799" indent="-685799">
              <a:buSzPct val="100000"/>
              <a:buAutoNum type="arabicPeriod"/>
            </a:pPr>
            <a:r>
              <a:rPr lang="en-US" sz="4400" dirty="0" smtClean="0">
                <a:latin typeface="Sitka Heading" panose="02000505000000020004" pitchFamily="2" charset="0"/>
                <a:cs typeface="Adobe Arabic" panose="02040503050201020203" pitchFamily="18" charset="-78"/>
              </a:rPr>
              <a:t>Conclusion</a:t>
            </a:r>
            <a:endParaRPr lang="en-US" sz="4400" dirty="0">
              <a:latin typeface="Sitka Heading" panose="02000505000000020004" pitchFamily="2" charset="0"/>
              <a:cs typeface="Adobe Arabic" panose="02040503050201020203" pitchFamily="18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1EBA99A-A58D-4D99-A17C-2EBA6FE2C60D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8" name="Shape 121">
              <a:extLst>
                <a:ext uri="{FF2B5EF4-FFF2-40B4-BE49-F238E27FC236}">
                  <a16:creationId xmlns="" xmlns:a16="http://schemas.microsoft.com/office/drawing/2014/main" id="{43FA855C-F189-4036-A676-713A42B581F6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1C52F38-5DDA-485C-B2B7-3330FF8AE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7796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0" y="158759"/>
            <a:ext cx="13007856" cy="157881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2. The Two-stage System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745728D-A776-4A86-8A5C-FA8127AA4661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9" name="Shape 121">
              <a:extLst>
                <a:ext uri="{FF2B5EF4-FFF2-40B4-BE49-F238E27FC236}">
                  <a16:creationId xmlns="" xmlns:a16="http://schemas.microsoft.com/office/drawing/2014/main" id="{8A9B93E0-A526-45F4-802F-B21F259A6D18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834447D-A114-4CBF-B2E9-CFBB84B7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8" y="1631309"/>
            <a:ext cx="7615537" cy="7298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581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-3056" y="242010"/>
            <a:ext cx="13007856" cy="157881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725840" y="2299510"/>
            <a:ext cx="5491747" cy="458255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anchor="t">
            <a:normAutofit/>
          </a:bodyPr>
          <a:lstStyle/>
          <a:p>
            <a:pPr marL="0" indent="0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500" dirty="0">
                <a:cs typeface="Times New Roman" panose="02020603050405020304" pitchFamily="18" charset="0"/>
              </a:rPr>
              <a:t>I</a:t>
            </a:r>
            <a:r>
              <a:rPr lang="en-US" sz="3500" dirty="0">
                <a:cs typeface="Times New Roman" panose="02020603050405020304" pitchFamily="18" charset="0"/>
              </a:rPr>
              <a:t>nputs:</a:t>
            </a:r>
            <a:endParaRPr sz="3500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400"/>
              </a:spcBef>
              <a:buFont typeface="+mj-lt"/>
              <a:buAutoNum type="arabicPeriod"/>
              <a:defRPr sz="3000"/>
            </a:pPr>
            <a:r>
              <a:rPr lang="en-US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Geotagged Tweets</a:t>
            </a:r>
            <a:r>
              <a:rPr sz="3000" dirty="0" smtClean="0">
                <a:cs typeface="Times New Roman" panose="02020603050405020304" pitchFamily="18" charset="0"/>
              </a:rPr>
              <a:t> </a:t>
            </a:r>
            <a:endParaRPr lang="en-US" sz="30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 sz="3000"/>
            </a:pPr>
            <a:r>
              <a:rPr lang="en-US" sz="3000" dirty="0" smtClean="0">
                <a:cs typeface="Times New Roman" panose="02020603050405020304" pitchFamily="18" charset="0"/>
              </a:rPr>
              <a:t>the content of the tweet</a:t>
            </a:r>
          </a:p>
          <a:p>
            <a:pPr>
              <a:lnSpc>
                <a:spcPct val="110000"/>
              </a:lnSpc>
              <a:spcBef>
                <a:spcPts val="300"/>
              </a:spcBef>
              <a:defRPr sz="3000"/>
            </a:pPr>
            <a:r>
              <a:rPr lang="en-US" sz="3000" dirty="0" smtClean="0">
                <a:cs typeface="Times New Roman" panose="02020603050405020304" pitchFamily="18" charset="0"/>
              </a:rPr>
              <a:t>its  </a:t>
            </a:r>
            <a:r>
              <a:rPr sz="3000" dirty="0" smtClean="0">
                <a:cs typeface="Times New Roman" panose="02020603050405020304" pitchFamily="18" charset="0"/>
              </a:rPr>
              <a:t>location </a:t>
            </a:r>
            <a:r>
              <a:rPr lang="en-US" sz="3000" dirty="0">
                <a:cs typeface="Times New Roman" panose="02020603050405020304" pitchFamily="18" charset="0"/>
              </a:rPr>
              <a:t>in</a:t>
            </a:r>
            <a:r>
              <a:rPr sz="3000" dirty="0">
                <a:cs typeface="Times New Roman" panose="02020603050405020304" pitchFamily="18" charset="0"/>
              </a:rPr>
              <a:t> </a:t>
            </a:r>
            <a:r>
              <a:rPr sz="3000" dirty="0" smtClean="0">
                <a:cs typeface="Times New Roman" panose="02020603050405020304" pitchFamily="18" charset="0"/>
              </a:rPr>
              <a:t>longitude</a:t>
            </a:r>
            <a:r>
              <a:rPr lang="en-US" sz="3000" dirty="0" smtClean="0">
                <a:cs typeface="Times New Roman" panose="02020603050405020304" pitchFamily="18" charset="0"/>
              </a:rPr>
              <a:t>  </a:t>
            </a:r>
            <a:r>
              <a:rPr sz="3000" dirty="0" smtClean="0">
                <a:cs typeface="Times New Roman" panose="02020603050405020304" pitchFamily="18" charset="0"/>
              </a:rPr>
              <a:t>and </a:t>
            </a:r>
            <a:r>
              <a:rPr sz="3000" dirty="0">
                <a:cs typeface="Times New Roman" panose="02020603050405020304" pitchFamily="18" charset="0"/>
              </a:rPr>
              <a:t>latitude </a:t>
            </a:r>
            <a:r>
              <a:rPr lang="en-US" sz="3000" dirty="0">
                <a:cs typeface="Times New Roman" panose="02020603050405020304" pitchFamily="18" charset="0"/>
              </a:rPr>
              <a:t>  </a:t>
            </a:r>
            <a:endParaRPr lang="en-US" sz="30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 sz="3000"/>
            </a:pPr>
            <a:r>
              <a:rPr lang="en-US" sz="3000" dirty="0">
                <a:cs typeface="Times New Roman" panose="02020603050405020304" pitchFamily="18" charset="0"/>
              </a:rPr>
              <a:t>i</a:t>
            </a:r>
            <a:r>
              <a:rPr lang="en-US" sz="3000" dirty="0" smtClean="0">
                <a:cs typeface="Times New Roman" panose="02020603050405020304" pitchFamily="18" charset="0"/>
              </a:rPr>
              <a:t>ts time stamp</a:t>
            </a:r>
          </a:p>
          <a:p>
            <a:pPr marL="514350" indent="-514350">
              <a:lnSpc>
                <a:spcPct val="110000"/>
              </a:lnSpc>
              <a:spcBef>
                <a:spcPts val="400"/>
              </a:spcBef>
              <a:buFont typeface="+mj-lt"/>
              <a:buAutoNum type="arabicPeriod" startAt="2"/>
              <a:defRPr sz="3000"/>
            </a:pPr>
            <a:r>
              <a:rPr lang="en-US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D</a:t>
            </a:r>
            <a:r>
              <a:rPr lang="en-US" altLang="zh-CN" sz="3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ata collection area</a:t>
            </a:r>
            <a:endParaRPr lang="en-US" sz="30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hape 160">
            <a:extLst>
              <a:ext uri="{FF2B5EF4-FFF2-40B4-BE49-F238E27FC236}">
                <a16:creationId xmlns="" xmlns:a16="http://schemas.microsoft.com/office/drawing/2014/main" id="{C3CCF24B-7664-4489-871E-06A9F7A1AD8F}"/>
              </a:ext>
            </a:extLst>
          </p:cNvPr>
          <p:cNvSpPr txBox="1">
            <a:spLocks/>
          </p:cNvSpPr>
          <p:nvPr/>
        </p:nvSpPr>
        <p:spPr>
          <a:xfrm>
            <a:off x="6788465" y="2299510"/>
            <a:ext cx="5272524" cy="4582553"/>
          </a:xfrm>
          <a:prstGeom prst="rect">
            <a:avLst/>
          </a:prstGeom>
          <a:ln w="12700">
            <a:solidFill>
              <a:schemeClr val="tx1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57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lnSpc>
                <a:spcPct val="110000"/>
              </a:lnSpc>
              <a:spcBef>
                <a:spcPts val="400"/>
              </a:spcBef>
              <a:buFontTx/>
              <a:buNone/>
              <a:defRPr sz="3000"/>
            </a:pPr>
            <a:r>
              <a:rPr lang="en-US" sz="3200" b="1" dirty="0">
                <a:ea typeface="Helvetica"/>
                <a:cs typeface="Times New Roman" panose="02020603050405020304" pitchFamily="18" charset="0"/>
              </a:rPr>
              <a:t>Outputs:</a:t>
            </a:r>
          </a:p>
          <a:p>
            <a:pPr marL="0" indent="0" hangingPunct="1">
              <a:lnSpc>
                <a:spcPct val="110000"/>
              </a:lnSpc>
              <a:spcBef>
                <a:spcPts val="400"/>
              </a:spcBef>
              <a:buFontTx/>
              <a:buNone/>
              <a:defRPr sz="3000"/>
            </a:pPr>
            <a:r>
              <a:rPr lang="en-US" sz="2800" dirty="0" smtClean="0">
                <a:cs typeface="Times New Roman" panose="02020603050405020304" pitchFamily="18" charset="0"/>
              </a:rPr>
              <a:t>Set of topic-specific spatial clusters and a graph that summarizes how the spatial clusters evolve in time (</a:t>
            </a:r>
            <a:r>
              <a:rPr lang="en-US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graph </a:t>
            </a:r>
            <a:r>
              <a:rPr lang="en-US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of related </a:t>
            </a:r>
            <a:r>
              <a:rPr lang="en-US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spatial event clusters</a:t>
            </a:r>
            <a:r>
              <a:rPr lang="en-US" altLang="zh-CN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745728D-A776-4A86-8A5C-FA8127AA4661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9" name="Shape 121">
              <a:extLst>
                <a:ext uri="{FF2B5EF4-FFF2-40B4-BE49-F238E27FC236}">
                  <a16:creationId xmlns="" xmlns:a16="http://schemas.microsoft.com/office/drawing/2014/main" id="{8A9B93E0-A526-45F4-802F-B21F259A6D18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834447D-A114-4CBF-B2E9-CFBB84B7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0" y="406400"/>
            <a:ext cx="13006328" cy="1609870"/>
          </a:xfrm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440"/>
            </a:lvl1pPr>
          </a:lstStyle>
          <a:p>
            <a:r>
              <a:rPr lang="en-US" sz="6600" b="1" dirty="0">
                <a:solidFill>
                  <a:schemeClr val="tx1"/>
                </a:solidFill>
                <a:latin typeface="Sitka Heading" panose="02000505000000020004" pitchFamily="2" charset="0"/>
                <a:cs typeface="Arial" panose="020B0604020202020204" pitchFamily="34" charset="0"/>
              </a:rPr>
              <a:t>The Two-stage System cont.</a:t>
            </a:r>
            <a:endParaRPr sz="6600" b="1" dirty="0">
              <a:solidFill>
                <a:schemeClr val="tx1"/>
              </a:solidFill>
              <a:latin typeface="Sitka Heading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0" y="2016270"/>
            <a:ext cx="13004800" cy="6959288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Pct val="100000"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22860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marL="0" indent="0" defTabSz="457200">
              <a:spcBef>
                <a:spcPts val="0"/>
              </a:spcBef>
              <a:buSzTx/>
              <a:buNone/>
              <a:defRPr sz="27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1184224" y="6283625"/>
            <a:ext cx="11011580" cy="2418965"/>
          </a:xfrm>
          <a:prstGeom prst="rect">
            <a:avLst/>
          </a:prstGeom>
          <a:solidFill>
            <a:srgbClr val="003366">
              <a:alpha val="20000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Stage 2: </a:t>
            </a:r>
            <a:r>
              <a:rPr lang="en-US" sz="2800" b="1" dirty="0" err="1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Spatio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-temporal event tracking</a:t>
            </a:r>
          </a:p>
          <a:p>
            <a:pPr marL="514350" indent="-514350">
              <a:buSzPct val="11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Obtain spatial event clusters</a:t>
            </a:r>
          </a:p>
          <a:p>
            <a:pPr marL="514350" indent="-514350">
              <a:buSzPct val="11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Obtain </a:t>
            </a:r>
            <a:r>
              <a:rPr lang="en-US" sz="2400" b="1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spatio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-temporal clusters by identifying</a:t>
            </a:r>
          </a:p>
          <a:p>
            <a:pPr>
              <a:buSzPct val="110000"/>
            </a:pP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continuing spatial clusters in consecutive batches</a:t>
            </a:r>
          </a:p>
        </p:txBody>
      </p:sp>
      <p:sp>
        <p:nvSpPr>
          <p:cNvPr id="151" name="Shape 151"/>
          <p:cNvSpPr/>
          <p:nvPr/>
        </p:nvSpPr>
        <p:spPr>
          <a:xfrm rot="16200000" flipH="1">
            <a:off x="6116339" y="5388729"/>
            <a:ext cx="772122" cy="681290"/>
          </a:xfrm>
          <a:prstGeom prst="rightArrow">
            <a:avLst>
              <a:gd name="adj1" fmla="val 34033"/>
              <a:gd name="adj2" fmla="val 47077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D8BEBB4-C7BD-4650-8FE9-F6D47042BA36}"/>
              </a:ext>
            </a:extLst>
          </p:cNvPr>
          <p:cNvGrpSpPr/>
          <p:nvPr/>
        </p:nvGrpSpPr>
        <p:grpSpPr>
          <a:xfrm>
            <a:off x="-1528" y="8975558"/>
            <a:ext cx="13007856" cy="775272"/>
            <a:chOff x="-1528" y="8975558"/>
            <a:chExt cx="13007856" cy="775272"/>
          </a:xfrm>
        </p:grpSpPr>
        <p:sp>
          <p:nvSpPr>
            <p:cNvPr id="12" name="Shape 121">
              <a:extLst>
                <a:ext uri="{FF2B5EF4-FFF2-40B4-BE49-F238E27FC236}">
                  <a16:creationId xmlns="" xmlns:a16="http://schemas.microsoft.com/office/drawing/2014/main" id="{1B09C98E-17CD-4313-9821-B4F170A0265F}"/>
                </a:ext>
              </a:extLst>
            </p:cNvPr>
            <p:cNvSpPr/>
            <p:nvPr/>
          </p:nvSpPr>
          <p:spPr>
            <a:xfrm>
              <a:off x="-1528" y="8975558"/>
              <a:ext cx="13007856" cy="775272"/>
            </a:xfrm>
            <a:prstGeom prst="rect">
              <a:avLst/>
            </a:prstGeom>
            <a:gradFill>
              <a:gsLst>
                <a:gs pos="0">
                  <a:schemeClr val="accent6">
                    <a:hueOff val="7068528"/>
                    <a:satOff val="-63217"/>
                    <a:lumOff val="21330"/>
                  </a:schemeClr>
                </a:gs>
                <a:gs pos="100000">
                  <a:schemeClr val="accent6">
                    <a:hueOff val="10811956"/>
                    <a:satOff val="-58544"/>
                    <a:lumOff val="-9736"/>
                  </a:schemeClr>
                </a:gs>
              </a:gsLst>
              <a:lin ang="5400000"/>
            </a:gradFill>
            <a:ln w="12700"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/>
            <a:lstStyle>
              <a:lvl1pPr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Analysis and Intelligent Systems 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Lab</a:t>
              </a:r>
              <a:r>
                <a:rPr lang="zh-CN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（</a:t>
              </a:r>
              <a:r>
                <a:rPr lang="en-US" altLang="zh-CN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UH-DAIS</a:t>
              </a:r>
              <a:r>
                <a:rPr lang="en-US" altLang="zh-CN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2B2D732-88D5-40D7-8F68-75EFC0E1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5803" y="9061906"/>
              <a:ext cx="521576" cy="582767"/>
            </a:xfrm>
            <a:prstGeom prst="rect">
              <a:avLst/>
            </a:prstGeom>
          </p:spPr>
        </p:pic>
      </p:grpSp>
      <p:sp>
        <p:nvSpPr>
          <p:cNvPr id="16" name="Shape 149">
            <a:extLst>
              <a:ext uri="{FF2B5EF4-FFF2-40B4-BE49-F238E27FC236}">
                <a16:creationId xmlns="" xmlns:a16="http://schemas.microsoft.com/office/drawing/2014/main" id="{B9D0897B-6311-4504-B266-62A588A99960}"/>
              </a:ext>
            </a:extLst>
          </p:cNvPr>
          <p:cNvSpPr/>
          <p:nvPr/>
        </p:nvSpPr>
        <p:spPr>
          <a:xfrm>
            <a:off x="1201383" y="2763769"/>
            <a:ext cx="10994420" cy="2579544"/>
          </a:xfrm>
          <a:prstGeom prst="rect">
            <a:avLst/>
          </a:prstGeom>
          <a:solidFill>
            <a:srgbClr val="80C3FF">
              <a:alpha val="12157"/>
            </a:srgb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buSzPct val="110000"/>
            </a:pPr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Stage 1: LDA-based topic extraction</a:t>
            </a: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reprocessing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divide geotagged tweets into batches, text preprocessing: e.g. remove non-alphabetical characters, </a:t>
            </a:r>
            <a:r>
              <a:rPr lang="en-US" altLang="zh-CN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urls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stop words.</a:t>
            </a: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en-US" altLang="zh-CN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Latent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Dirichlet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Allocation: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extract topics from all tweets inside each batch, obtaining a </a:t>
            </a:r>
            <a:r>
              <a:rPr lang="en-US" altLang="zh-CN" sz="24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topic list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SzPct val="110000"/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Topic Assignment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assign topic label to each tweet from the topic list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" y="9096454"/>
            <a:ext cx="19037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AIKE’18</a:t>
            </a:r>
            <a:endParaRPr kumimoji="0" lang="en-US" sz="2800" b="0" i="0" u="none" strike="noStrike" cap="none" spc="0" normalizeH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184819" y="6326800"/>
            <a:ext cx="29981" cy="2418964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9654735" y="6641592"/>
            <a:ext cx="1963711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/>
              <a:t>Supports </a:t>
            </a:r>
            <a:r>
              <a:rPr lang="en-US" sz="2600" b="1" dirty="0" smtClean="0">
                <a:solidFill>
                  <a:srgbClr val="FFFF00"/>
                </a:solidFill>
              </a:rPr>
              <a:t>relative and absolute density </a:t>
            </a:r>
            <a:endParaRPr kumimoji="0" lang="en-US" sz="2600" b="1" i="0" u="none" strike="noStrike" cap="none" spc="0" normalizeH="0" dirty="0">
              <a:ln>
                <a:noFill/>
              </a:ln>
              <a:solidFill>
                <a:srgbClr val="FFFF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0364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3064</Words>
  <Application>Microsoft Office PowerPoint</Application>
  <PresentationFormat>Custom</PresentationFormat>
  <Paragraphs>331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Gradient</vt:lpstr>
      <vt:lpstr>A Novel Spati0-temporal Framework for Detecting and Tracking Events in Twitter</vt:lpstr>
      <vt:lpstr>OUTLINE</vt:lpstr>
      <vt:lpstr>1. Introduction</vt:lpstr>
      <vt:lpstr>Introduction</vt:lpstr>
      <vt:lpstr>Introduction</vt:lpstr>
      <vt:lpstr>OUTLINE</vt:lpstr>
      <vt:lpstr>2. The Two-stage System</vt:lpstr>
      <vt:lpstr>The Two-stage System</vt:lpstr>
      <vt:lpstr>The Two-stage System cont.</vt:lpstr>
      <vt:lpstr>The Two-stage System cont.</vt:lpstr>
      <vt:lpstr>The Two-stage System cont.</vt:lpstr>
      <vt:lpstr>The Two-stage System cont.</vt:lpstr>
      <vt:lpstr>The Two-stage System cont.</vt:lpstr>
      <vt:lpstr>The Two-stage System cont.</vt:lpstr>
      <vt:lpstr>The Two-stage System cont.</vt:lpstr>
      <vt:lpstr>The Two-stage System cont.</vt:lpstr>
      <vt:lpstr>OUTLINE</vt:lpstr>
      <vt:lpstr>3. Experimental Results</vt:lpstr>
      <vt:lpstr>Case Study 1: Buffalo Snow Storm Event</vt:lpstr>
      <vt:lpstr>Case Study 1: Buffalo Snow Storm Event</vt:lpstr>
      <vt:lpstr>Case Study 1: Buffalo Snow Storm Event</vt:lpstr>
      <vt:lpstr>Case Study 2: Ferguson Riots Event</vt:lpstr>
      <vt:lpstr>PowerPoint Presentation</vt:lpstr>
      <vt:lpstr>PowerPoint Presentation</vt:lpstr>
      <vt:lpstr>OUTLINE</vt:lpstr>
      <vt:lpstr>4. Related Work</vt:lpstr>
      <vt:lpstr>Related Work</vt:lpstr>
      <vt:lpstr>OUTLINE</vt:lpstr>
      <vt:lpstr>5. Future Work</vt:lpstr>
      <vt:lpstr>OUTLINE</vt:lpstr>
      <vt:lpstr>6. Conclusion</vt:lpstr>
      <vt:lpstr>References</vt:lpstr>
      <vt:lpstr>Questions?</vt:lpstr>
      <vt:lpstr>The Two-stage System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ST-DCONTOUR—A Serial, Density-contour Based Spatio-temporal Clustering Approach to Cluster Location Streams</dc:title>
  <dc:creator>ceick</dc:creator>
  <cp:lastModifiedBy>Christoph Eick</cp:lastModifiedBy>
  <cp:revision>394</cp:revision>
  <dcterms:modified xsi:type="dcterms:W3CDTF">2019-02-15T17:10:14Z</dcterms:modified>
</cp:coreProperties>
</file>