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36" r:id="rId3"/>
    <p:sldId id="337" r:id="rId4"/>
    <p:sldId id="354" r:id="rId5"/>
    <p:sldId id="338" r:id="rId6"/>
    <p:sldId id="355" r:id="rId7"/>
    <p:sldId id="339" r:id="rId8"/>
    <p:sldId id="340" r:id="rId9"/>
    <p:sldId id="341" r:id="rId10"/>
    <p:sldId id="342" r:id="rId11"/>
    <p:sldId id="356" r:id="rId12"/>
    <p:sldId id="343" r:id="rId13"/>
    <p:sldId id="345" r:id="rId14"/>
    <p:sldId id="346" r:id="rId15"/>
    <p:sldId id="347" r:id="rId16"/>
    <p:sldId id="348" r:id="rId17"/>
    <p:sldId id="344" r:id="rId18"/>
    <p:sldId id="349" r:id="rId19"/>
    <p:sldId id="350" r:id="rId20"/>
    <p:sldId id="351" r:id="rId21"/>
    <p:sldId id="352" r:id="rId22"/>
    <p:sldId id="3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34" autoAdjust="0"/>
  </p:normalViewPr>
  <p:slideViewPr>
    <p:cSldViewPr>
      <p:cViewPr>
        <p:scale>
          <a:sx n="100" d="100"/>
          <a:sy n="100" d="100"/>
        </p:scale>
        <p:origin x="234" y="414"/>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AF3CD-7536-4916-88E7-8BDDBBE34EB1}" type="datetimeFigureOut">
              <a:rPr lang="en-US" smtClean="0"/>
              <a:t>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8A00-45DA-4366-8940-1BC3792ED0EF}" type="slidenum">
              <a:rPr lang="en-US" smtClean="0"/>
              <a:t>‹#›</a:t>
            </a:fld>
            <a:endParaRPr lang="en-US"/>
          </a:p>
        </p:txBody>
      </p:sp>
    </p:spTree>
    <p:extLst>
      <p:ext uri="{BB962C8B-B14F-4D97-AF65-F5344CB8AC3E}">
        <p14:creationId xmlns:p14="http://schemas.microsoft.com/office/powerpoint/2010/main" val="384926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SimSun" pitchFamily="2" charset="-122"/>
              </a:defRPr>
            </a:lvl1pPr>
            <a:lvl2pPr marL="742950" indent="-285750" eaLnBrk="0" hangingPunct="0">
              <a:defRPr>
                <a:solidFill>
                  <a:schemeClr val="tx1"/>
                </a:solidFill>
                <a:latin typeface="Calibri" pitchFamily="34" charset="0"/>
                <a:ea typeface="SimSun" pitchFamily="2" charset="-122"/>
              </a:defRPr>
            </a:lvl2pPr>
            <a:lvl3pPr marL="1143000" indent="-228600" eaLnBrk="0" hangingPunct="0">
              <a:defRPr>
                <a:solidFill>
                  <a:schemeClr val="tx1"/>
                </a:solidFill>
                <a:latin typeface="Calibri" pitchFamily="34" charset="0"/>
                <a:ea typeface="SimSun" pitchFamily="2" charset="-122"/>
              </a:defRPr>
            </a:lvl3pPr>
            <a:lvl4pPr marL="1600200" indent="-228600" eaLnBrk="0" hangingPunct="0">
              <a:defRPr>
                <a:solidFill>
                  <a:schemeClr val="tx1"/>
                </a:solidFill>
                <a:latin typeface="Calibri" pitchFamily="34" charset="0"/>
                <a:ea typeface="SimSun" pitchFamily="2" charset="-122"/>
              </a:defRPr>
            </a:lvl4pPr>
            <a:lvl5pPr marL="2057400" indent="-228600" eaLnBrk="0" hangingPunct="0">
              <a:defRPr>
                <a:solidFill>
                  <a:schemeClr val="tx1"/>
                </a:solidFill>
                <a:latin typeface="Calibri" pitchFamily="34" charset="0"/>
                <a:ea typeface="SimSun" pitchFamily="2" charset="-122"/>
              </a:defRPr>
            </a:lvl5pPr>
            <a:lvl6pPr marL="2514600" indent="-228600" eaLnBrk="0" fontAlgn="base" hangingPunct="0">
              <a:spcBef>
                <a:spcPct val="0"/>
              </a:spcBef>
              <a:spcAft>
                <a:spcPct val="0"/>
              </a:spcAft>
              <a:defRPr>
                <a:solidFill>
                  <a:schemeClr val="tx1"/>
                </a:solidFill>
                <a:latin typeface="Calibri" pitchFamily="34" charset="0"/>
                <a:ea typeface="SimSun" pitchFamily="2" charset="-122"/>
              </a:defRPr>
            </a:lvl6pPr>
            <a:lvl7pPr marL="2971800" indent="-228600" eaLnBrk="0" fontAlgn="base" hangingPunct="0">
              <a:spcBef>
                <a:spcPct val="0"/>
              </a:spcBef>
              <a:spcAft>
                <a:spcPct val="0"/>
              </a:spcAft>
              <a:defRPr>
                <a:solidFill>
                  <a:schemeClr val="tx1"/>
                </a:solidFill>
                <a:latin typeface="Calibri" pitchFamily="34" charset="0"/>
                <a:ea typeface="SimSun" pitchFamily="2" charset="-122"/>
              </a:defRPr>
            </a:lvl7pPr>
            <a:lvl8pPr marL="3429000" indent="-228600" eaLnBrk="0" fontAlgn="base" hangingPunct="0">
              <a:spcBef>
                <a:spcPct val="0"/>
              </a:spcBef>
              <a:spcAft>
                <a:spcPct val="0"/>
              </a:spcAft>
              <a:defRPr>
                <a:solidFill>
                  <a:schemeClr val="tx1"/>
                </a:solidFill>
                <a:latin typeface="Calibri" pitchFamily="34" charset="0"/>
                <a:ea typeface="SimSun" pitchFamily="2" charset="-122"/>
              </a:defRPr>
            </a:lvl8pPr>
            <a:lvl9pPr marL="3886200" indent="-228600" eaLnBrk="0" fontAlgn="base" hangingPunct="0">
              <a:spcBef>
                <a:spcPct val="0"/>
              </a:spcBef>
              <a:spcAft>
                <a:spcPct val="0"/>
              </a:spcAft>
              <a:defRPr>
                <a:solidFill>
                  <a:schemeClr val="tx1"/>
                </a:solidFill>
                <a:latin typeface="Calibri" pitchFamily="34" charset="0"/>
                <a:ea typeface="SimSun" pitchFamily="2" charset="-122"/>
              </a:defRPr>
            </a:lvl9pPr>
          </a:lstStyle>
          <a:p>
            <a:pPr eaLnBrk="1" hangingPunct="1"/>
            <a:fld id="{DBD77D9A-1074-4E74-A5A5-47248B75B47A}" type="slidenum">
              <a:rPr lang="en-US"/>
              <a:pPr eaLnBrk="1" hangingPunct="1"/>
              <a:t>1</a:t>
            </a:fld>
            <a:endParaRPr lang="en-US"/>
          </a:p>
        </p:txBody>
      </p:sp>
    </p:spTree>
    <p:extLst>
      <p:ext uri="{BB962C8B-B14F-4D97-AF65-F5344CB8AC3E}">
        <p14:creationId xmlns:p14="http://schemas.microsoft.com/office/powerpoint/2010/main" val="8990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8A00-45DA-4366-8940-1BC3792ED0EF}" type="slidenum">
              <a:rPr lang="en-US" smtClean="0"/>
              <a:t>9</a:t>
            </a:fld>
            <a:endParaRPr lang="en-US"/>
          </a:p>
        </p:txBody>
      </p:sp>
    </p:spTree>
    <p:extLst>
      <p:ext uri="{BB962C8B-B14F-4D97-AF65-F5344CB8AC3E}">
        <p14:creationId xmlns:p14="http://schemas.microsoft.com/office/powerpoint/2010/main" val="451598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a:spLocks noChangeArrowheads="1"/>
          </p:cNvSpPr>
          <p:nvPr userDrawn="1"/>
        </p:nvSpPr>
        <p:spPr bwMode="auto">
          <a:xfrm>
            <a:off x="0" y="6430964"/>
            <a:ext cx="12192000" cy="427037"/>
          </a:xfrm>
          <a:prstGeom prst="rect">
            <a:avLst/>
          </a:prstGeom>
          <a:gradFill flip="none" rotWithShape="1">
            <a:gsLst>
              <a:gs pos="0">
                <a:srgbClr val="D30000">
                  <a:tint val="66000"/>
                  <a:satMod val="160000"/>
                </a:srgbClr>
              </a:gs>
              <a:gs pos="50000">
                <a:srgbClr val="D30000">
                  <a:tint val="44500"/>
                  <a:satMod val="160000"/>
                </a:srgbClr>
              </a:gs>
              <a:gs pos="100000">
                <a:srgbClr val="D30000">
                  <a:tint val="23500"/>
                  <a:satMod val="160000"/>
                </a:srgbClr>
              </a:gs>
            </a:gsLst>
            <a:lin ang="16200000" scaled="1"/>
            <a:tileRect/>
          </a:gradFill>
          <a:ln w="9525">
            <a:no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smtClean="0">
              <a:solidFill>
                <a:srgbClr val="FFFFFF"/>
              </a:solidFill>
              <a:latin typeface="Calibri" pitchFamily="34" charset="0"/>
            </a:endParaRPr>
          </a:p>
        </p:txBody>
      </p:sp>
      <p:pic>
        <p:nvPicPr>
          <p:cNvPr id="8" name="Picture 7" descr="UHnoYATP primary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2252" y="6472238"/>
            <a:ext cx="16552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59BA9CA2-DCC0-4D2D-985B-2E4FE8F56BCB}" type="datetime1">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9" name="Rectangle 8"/>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6623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85A84-2D6C-43FC-83BB-87391C0D747E}" type="datetime1">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73474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8AEA9-E8E8-4AC2-A541-27B998E464FA}" type="datetime1">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2316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527DD-B01D-40A1-976A-CD66A66C84DB}" type="datetime1">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08184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7FC70-73E9-4816-8BEE-852746DFD448}" type="datetime1">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48599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8C5C7-3DF0-4FB5-BD0D-6D82662A2F9B}" type="datetime1">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614A-4A06-49A0-867D-16715843D5DE}" type="slidenum">
              <a:rPr lang="en-US" smtClean="0"/>
              <a:t>‹#›</a:t>
            </a:fld>
            <a:endParaRPr lang="en-US"/>
          </a:p>
        </p:txBody>
      </p:sp>
      <p:sp>
        <p:nvSpPr>
          <p:cNvPr id="8" name="Rectangle 7"/>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885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39DA2-D6F5-44EF-BE03-A603051C8CDC}" type="datetime1">
              <a:rPr lang="en-US" smtClean="0"/>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2614A-4A06-49A0-867D-16715843D5DE}" type="slidenum">
              <a:rPr lang="en-US" smtClean="0"/>
              <a:t>‹#›</a:t>
            </a:fld>
            <a:endParaRPr lang="en-US"/>
          </a:p>
        </p:txBody>
      </p:sp>
      <p:sp>
        <p:nvSpPr>
          <p:cNvPr id="10" name="Rectangle 9"/>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69161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6EA5E-5F1A-45B9-9BC0-69D1CBFDDF79}" type="datetime1">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2614A-4A06-49A0-867D-16715843D5DE}" type="slidenum">
              <a:rPr lang="en-US" smtClean="0"/>
              <a:t>‹#›</a:t>
            </a:fld>
            <a:endParaRPr lang="en-US"/>
          </a:p>
        </p:txBody>
      </p:sp>
      <p:sp>
        <p:nvSpPr>
          <p:cNvPr id="6" name="Rectangle 5"/>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61280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3DC99-62DB-4D7E-8E7A-1EC49CD93BE8}" type="datetime1">
              <a:rPr lang="en-US" smtClean="0"/>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2614A-4A06-49A0-867D-16715843D5DE}" type="slidenum">
              <a:rPr lang="en-US" smtClean="0"/>
              <a:t>‹#›</a:t>
            </a:fld>
            <a:endParaRPr lang="en-US"/>
          </a:p>
        </p:txBody>
      </p:sp>
      <p:sp>
        <p:nvSpPr>
          <p:cNvPr id="5" name="Rectangle 4"/>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43427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1ECB0-BE8B-408F-A74E-27ED737CFA54}" type="datetime1">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614A-4A06-49A0-867D-16715843D5DE}" type="slidenum">
              <a:rPr lang="en-US" smtClean="0"/>
              <a:t>‹#›</a:t>
            </a:fld>
            <a:endParaRPr lang="en-US"/>
          </a:p>
        </p:txBody>
      </p:sp>
      <p:sp>
        <p:nvSpPr>
          <p:cNvPr id="8" name="Rectangle 7"/>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79011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3106A-2E4B-4746-8625-FD1F646183CC}" type="datetime1">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614A-4A06-49A0-867D-16715843D5DE}" type="slidenum">
              <a:rPr lang="en-US" smtClean="0"/>
              <a:t>‹#›</a:t>
            </a:fld>
            <a:endParaRPr lang="en-US"/>
          </a:p>
        </p:txBody>
      </p:sp>
      <p:sp>
        <p:nvSpPr>
          <p:cNvPr id="8" name="Rectangle 7"/>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87122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ChangeArrowheads="1"/>
          </p:cNvSpPr>
          <p:nvPr userDrawn="1"/>
        </p:nvSpPr>
        <p:spPr bwMode="auto">
          <a:xfrm>
            <a:off x="0" y="6430964"/>
            <a:ext cx="12192000" cy="427037"/>
          </a:xfrm>
          <a:prstGeom prst="rect">
            <a:avLst/>
          </a:prstGeom>
          <a:gradFill flip="none" rotWithShape="1">
            <a:gsLst>
              <a:gs pos="0">
                <a:srgbClr val="D30000">
                  <a:tint val="66000"/>
                  <a:satMod val="160000"/>
                </a:srgbClr>
              </a:gs>
              <a:gs pos="50000">
                <a:srgbClr val="D30000">
                  <a:tint val="44500"/>
                  <a:satMod val="160000"/>
                </a:srgbClr>
              </a:gs>
              <a:gs pos="100000">
                <a:srgbClr val="D30000">
                  <a:tint val="23500"/>
                  <a:satMod val="160000"/>
                </a:srgbClr>
              </a:gs>
            </a:gsLst>
            <a:lin ang="16200000" scaled="1"/>
            <a:tileRect/>
          </a:gradFill>
          <a:ln w="9525">
            <a:no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smtClean="0">
              <a:solidFill>
                <a:srgbClr val="FFFFFF"/>
              </a:solidFill>
              <a:latin typeface="Calibri" pitchFamily="34" charset="0"/>
            </a:endParaRPr>
          </a:p>
        </p:txBody>
      </p:sp>
      <p:pic>
        <p:nvPicPr>
          <p:cNvPr id="8" name="Picture 7" descr="UHnoYATP primary_WHITE.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2252" y="6472238"/>
            <a:ext cx="16552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2614A-4A06-49A0-867D-16715843D5DE}" type="slidenum">
              <a:rPr lang="en-US" smtClean="0"/>
              <a:t>‹#›</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CDAD3-EC78-4E63-833D-61461B9597DF}" type="datetime1">
              <a:rPr lang="en-US" smtClean="0"/>
              <a:t>2/3/2015</a:t>
            </a:fld>
            <a:endParaRPr lang="en-US"/>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1"/>
            <a:ext cx="2235200" cy="48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31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1524000" y="2130426"/>
            <a:ext cx="9144000" cy="1470025"/>
          </a:xfrm>
          <a:solidFill>
            <a:schemeClr val="bg1">
              <a:lumMod val="85000"/>
            </a:schemeClr>
          </a:solidFill>
          <a:effectLst>
            <a:outerShdw blurRad="50800" dist="38100" dir="5400000" algn="t" rotWithShape="0">
              <a:prstClr val="black">
                <a:alpha val="40000"/>
              </a:prstClr>
            </a:outerShdw>
            <a:reflection blurRad="6350" stA="52000" endA="300" endPos="35000" dir="5400000" sy="-100000" algn="bl" rotWithShape="0"/>
          </a:effectLst>
        </p:spPr>
        <p:txBody>
          <a:bodyPr/>
          <a:lstStyle/>
          <a:p>
            <a:pPr eaLnBrk="1" hangingPunct="1"/>
            <a:r>
              <a:rPr lang="en-US" altLang="zh-CN" b="1" dirty="0" smtClean="0"/>
              <a:t>   Image-Space Morse Decomposition for 2D Vector Fields</a:t>
            </a:r>
          </a:p>
        </p:txBody>
      </p:sp>
      <p:sp>
        <p:nvSpPr>
          <p:cNvPr id="2051" name="副标题 2"/>
          <p:cNvSpPr>
            <a:spLocks noGrp="1"/>
          </p:cNvSpPr>
          <p:nvPr>
            <p:ph type="subTitle" idx="1"/>
          </p:nvPr>
        </p:nvSpPr>
        <p:spPr>
          <a:xfrm>
            <a:off x="2782888" y="3962400"/>
            <a:ext cx="6400800" cy="1752600"/>
          </a:xfrm>
        </p:spPr>
        <p:txBody>
          <a:bodyPr/>
          <a:lstStyle/>
          <a:p>
            <a:pPr algn="l" eaLnBrk="1" hangingPunct="1"/>
            <a:r>
              <a:rPr lang="en-US" altLang="zh-CN" sz="2800" dirty="0" err="1">
                <a:solidFill>
                  <a:schemeClr val="tx1"/>
                </a:solidFill>
              </a:rPr>
              <a:t>Guoning</a:t>
            </a:r>
            <a:r>
              <a:rPr lang="en-US" altLang="zh-CN" sz="2800" dirty="0">
                <a:solidFill>
                  <a:schemeClr val="tx1"/>
                </a:solidFill>
              </a:rPr>
              <a:t> Chen and </a:t>
            </a:r>
            <a:r>
              <a:rPr lang="en-US" altLang="zh-CN" sz="2800" dirty="0" err="1">
                <a:solidFill>
                  <a:schemeClr val="tx1"/>
                </a:solidFill>
              </a:rPr>
              <a:t>Shuyu</a:t>
            </a:r>
            <a:r>
              <a:rPr lang="en-US" altLang="zh-CN" sz="2800" dirty="0">
                <a:solidFill>
                  <a:schemeClr val="tx1"/>
                </a:solidFill>
              </a:rPr>
              <a:t> Xu</a:t>
            </a:r>
          </a:p>
          <a:p>
            <a:pPr algn="l" eaLnBrk="1" hangingPunct="1"/>
            <a:r>
              <a:rPr lang="en-US" altLang="zh-CN" sz="2000" dirty="0">
                <a:solidFill>
                  <a:schemeClr val="tx1"/>
                </a:solidFill>
              </a:rPr>
              <a:t>Department of Computer Science, University of Houston</a:t>
            </a:r>
          </a:p>
          <a:p>
            <a:pPr algn="l" eaLnBrk="1" hangingPunct="1"/>
            <a:r>
              <a:rPr lang="en-US" altLang="zh-CN" sz="2000" dirty="0">
                <a:solidFill>
                  <a:schemeClr val="tx1"/>
                </a:solidFill>
              </a:rPr>
              <a:t>chengu@cs.uh.edu</a:t>
            </a:r>
          </a:p>
        </p:txBody>
      </p:sp>
      <p:sp>
        <p:nvSpPr>
          <p:cNvPr id="2053"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SimSun" pitchFamily="2" charset="-122"/>
              </a:defRPr>
            </a:lvl1pPr>
            <a:lvl2pPr marL="742950" indent="-285750" eaLnBrk="0" hangingPunct="0">
              <a:defRPr>
                <a:solidFill>
                  <a:schemeClr val="tx1"/>
                </a:solidFill>
                <a:latin typeface="Calibri" pitchFamily="34" charset="0"/>
                <a:ea typeface="SimSun" pitchFamily="2" charset="-122"/>
              </a:defRPr>
            </a:lvl2pPr>
            <a:lvl3pPr marL="1143000" indent="-228600" eaLnBrk="0" hangingPunct="0">
              <a:defRPr>
                <a:solidFill>
                  <a:schemeClr val="tx1"/>
                </a:solidFill>
                <a:latin typeface="Calibri" pitchFamily="34" charset="0"/>
                <a:ea typeface="SimSun" pitchFamily="2" charset="-122"/>
              </a:defRPr>
            </a:lvl3pPr>
            <a:lvl4pPr marL="1600200" indent="-228600" eaLnBrk="0" hangingPunct="0">
              <a:defRPr>
                <a:solidFill>
                  <a:schemeClr val="tx1"/>
                </a:solidFill>
                <a:latin typeface="Calibri" pitchFamily="34" charset="0"/>
                <a:ea typeface="SimSun" pitchFamily="2" charset="-122"/>
              </a:defRPr>
            </a:lvl4pPr>
            <a:lvl5pPr marL="2057400" indent="-228600" eaLnBrk="0" hangingPunct="0">
              <a:defRPr>
                <a:solidFill>
                  <a:schemeClr val="tx1"/>
                </a:solidFill>
                <a:latin typeface="Calibri" pitchFamily="34" charset="0"/>
                <a:ea typeface="SimSun" pitchFamily="2" charset="-122"/>
              </a:defRPr>
            </a:lvl5pPr>
            <a:lvl6pPr marL="2514600" indent="-228600" eaLnBrk="0" fontAlgn="base" hangingPunct="0">
              <a:spcBef>
                <a:spcPct val="0"/>
              </a:spcBef>
              <a:spcAft>
                <a:spcPct val="0"/>
              </a:spcAft>
              <a:defRPr>
                <a:solidFill>
                  <a:schemeClr val="tx1"/>
                </a:solidFill>
                <a:latin typeface="Calibri" pitchFamily="34" charset="0"/>
                <a:ea typeface="SimSun" pitchFamily="2" charset="-122"/>
              </a:defRPr>
            </a:lvl6pPr>
            <a:lvl7pPr marL="2971800" indent="-228600" eaLnBrk="0" fontAlgn="base" hangingPunct="0">
              <a:spcBef>
                <a:spcPct val="0"/>
              </a:spcBef>
              <a:spcAft>
                <a:spcPct val="0"/>
              </a:spcAft>
              <a:defRPr>
                <a:solidFill>
                  <a:schemeClr val="tx1"/>
                </a:solidFill>
                <a:latin typeface="Calibri" pitchFamily="34" charset="0"/>
                <a:ea typeface="SimSun" pitchFamily="2" charset="-122"/>
              </a:defRPr>
            </a:lvl7pPr>
            <a:lvl8pPr marL="3429000" indent="-228600" eaLnBrk="0" fontAlgn="base" hangingPunct="0">
              <a:spcBef>
                <a:spcPct val="0"/>
              </a:spcBef>
              <a:spcAft>
                <a:spcPct val="0"/>
              </a:spcAft>
              <a:defRPr>
                <a:solidFill>
                  <a:schemeClr val="tx1"/>
                </a:solidFill>
                <a:latin typeface="Calibri" pitchFamily="34" charset="0"/>
                <a:ea typeface="SimSun" pitchFamily="2" charset="-122"/>
              </a:defRPr>
            </a:lvl8pPr>
            <a:lvl9pPr marL="3886200" indent="-228600" eaLnBrk="0" fontAlgn="base" hangingPunct="0">
              <a:spcBef>
                <a:spcPct val="0"/>
              </a:spcBef>
              <a:spcAft>
                <a:spcPct val="0"/>
              </a:spcAft>
              <a:defRPr>
                <a:solidFill>
                  <a:schemeClr val="tx1"/>
                </a:solidFill>
                <a:latin typeface="Calibri" pitchFamily="34" charset="0"/>
                <a:ea typeface="SimSun" pitchFamily="2" charset="-122"/>
              </a:defRPr>
            </a:lvl9pPr>
          </a:lstStyle>
          <a:p>
            <a:pPr eaLnBrk="1" hangingPunct="1"/>
            <a:fld id="{19ACAB8E-6C79-423B-8B57-BE1689012A8B}" type="slidenum">
              <a:rPr lang="zh-CN" altLang="en-US">
                <a:solidFill>
                  <a:srgbClr val="898989"/>
                </a:solidFill>
              </a:rPr>
              <a:pPr eaLnBrk="1" hangingPunct="1"/>
              <a:t>1</a:t>
            </a:fld>
            <a:endParaRPr lang="zh-CN" altLang="en-US">
              <a:solidFill>
                <a:srgbClr val="898989"/>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3676" y="5291617"/>
            <a:ext cx="981074" cy="124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469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Results of ISMD</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10</a:t>
            </a:fld>
            <a:endParaRPr lang="en-US"/>
          </a:p>
        </p:txBody>
      </p:sp>
      <p:pic>
        <p:nvPicPr>
          <p:cNvPr id="6" name="Picture 5"/>
          <p:cNvPicPr>
            <a:picLocks noChangeAspect="1"/>
          </p:cNvPicPr>
          <p:nvPr/>
        </p:nvPicPr>
        <p:blipFill>
          <a:blip r:embed="rId2"/>
          <a:stretch>
            <a:fillRect/>
          </a:stretch>
        </p:blipFill>
        <p:spPr>
          <a:xfrm>
            <a:off x="914400" y="1417638"/>
            <a:ext cx="9144000" cy="4794422"/>
          </a:xfrm>
          <a:prstGeom prst="rect">
            <a:avLst/>
          </a:prstGeom>
        </p:spPr>
      </p:pic>
    </p:spTree>
    <p:extLst>
      <p:ext uri="{BB962C8B-B14F-4D97-AF65-F5344CB8AC3E}">
        <p14:creationId xmlns:p14="http://schemas.microsoft.com/office/powerpoint/2010/main" val="1754471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Results of ISMD</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11</a:t>
            </a:fld>
            <a:endParaRPr lang="en-US"/>
          </a:p>
        </p:txBody>
      </p:sp>
      <p:pic>
        <p:nvPicPr>
          <p:cNvPr id="4" name="Picture 3"/>
          <p:cNvPicPr>
            <a:picLocks noChangeAspect="1"/>
          </p:cNvPicPr>
          <p:nvPr/>
        </p:nvPicPr>
        <p:blipFill>
          <a:blip r:embed="rId2"/>
          <a:stretch>
            <a:fillRect/>
          </a:stretch>
        </p:blipFill>
        <p:spPr>
          <a:xfrm>
            <a:off x="5562600" y="76200"/>
            <a:ext cx="4979007" cy="2133600"/>
          </a:xfrm>
          <a:prstGeom prst="rect">
            <a:avLst/>
          </a:prstGeom>
        </p:spPr>
      </p:pic>
      <p:pic>
        <p:nvPicPr>
          <p:cNvPr id="5" name="Picture 4"/>
          <p:cNvPicPr>
            <a:picLocks noChangeAspect="1"/>
          </p:cNvPicPr>
          <p:nvPr/>
        </p:nvPicPr>
        <p:blipFill>
          <a:blip r:embed="rId3"/>
          <a:stretch>
            <a:fillRect/>
          </a:stretch>
        </p:blipFill>
        <p:spPr>
          <a:xfrm>
            <a:off x="1752600" y="2286000"/>
            <a:ext cx="8534400" cy="4156594"/>
          </a:xfrm>
          <a:prstGeom prst="rect">
            <a:avLst/>
          </a:prstGeom>
        </p:spPr>
      </p:pic>
      <p:sp>
        <p:nvSpPr>
          <p:cNvPr id="7" name="TextBox 6"/>
          <p:cNvSpPr txBox="1"/>
          <p:nvPr/>
        </p:nvSpPr>
        <p:spPr>
          <a:xfrm>
            <a:off x="8071153" y="329131"/>
            <a:ext cx="688009" cy="369332"/>
          </a:xfrm>
          <a:prstGeom prst="rect">
            <a:avLst/>
          </a:prstGeom>
          <a:solidFill>
            <a:schemeClr val="bg1"/>
          </a:solidFill>
        </p:spPr>
        <p:txBody>
          <a:bodyPr wrap="none" rtlCol="0">
            <a:spAutoFit/>
          </a:bodyPr>
          <a:lstStyle/>
          <a:p>
            <a:r>
              <a:rPr lang="en-US" dirty="0" smtClean="0"/>
              <a:t>ISMD</a:t>
            </a:r>
            <a:endParaRPr lang="en-US" dirty="0"/>
          </a:p>
        </p:txBody>
      </p:sp>
      <p:sp>
        <p:nvSpPr>
          <p:cNvPr id="8" name="TextBox 7"/>
          <p:cNvSpPr txBox="1"/>
          <p:nvPr/>
        </p:nvSpPr>
        <p:spPr>
          <a:xfrm>
            <a:off x="5407991" y="329131"/>
            <a:ext cx="2215863" cy="369332"/>
          </a:xfrm>
          <a:prstGeom prst="rect">
            <a:avLst/>
          </a:prstGeom>
          <a:solidFill>
            <a:schemeClr val="bg1"/>
          </a:solidFill>
        </p:spPr>
        <p:txBody>
          <a:bodyPr wrap="none" rtlCol="0">
            <a:spAutoFit/>
          </a:bodyPr>
          <a:lstStyle/>
          <a:p>
            <a:r>
              <a:rPr lang="en-US" dirty="0" smtClean="0"/>
              <a:t>Conventional method</a:t>
            </a:r>
            <a:endParaRPr lang="en-US" dirty="0"/>
          </a:p>
        </p:txBody>
      </p:sp>
      <p:sp>
        <p:nvSpPr>
          <p:cNvPr id="9" name="TextBox 8"/>
          <p:cNvSpPr txBox="1"/>
          <p:nvPr/>
        </p:nvSpPr>
        <p:spPr>
          <a:xfrm>
            <a:off x="982178" y="3048000"/>
            <a:ext cx="688009" cy="369332"/>
          </a:xfrm>
          <a:prstGeom prst="rect">
            <a:avLst/>
          </a:prstGeom>
          <a:solidFill>
            <a:schemeClr val="bg1"/>
          </a:solidFill>
        </p:spPr>
        <p:txBody>
          <a:bodyPr wrap="none" rtlCol="0">
            <a:spAutoFit/>
          </a:bodyPr>
          <a:lstStyle/>
          <a:p>
            <a:r>
              <a:rPr lang="en-US" dirty="0" smtClean="0"/>
              <a:t>ISMD</a:t>
            </a:r>
            <a:endParaRPr lang="en-US" dirty="0"/>
          </a:p>
        </p:txBody>
      </p:sp>
      <p:sp>
        <p:nvSpPr>
          <p:cNvPr id="10" name="TextBox 9"/>
          <p:cNvSpPr txBox="1"/>
          <p:nvPr/>
        </p:nvSpPr>
        <p:spPr>
          <a:xfrm>
            <a:off x="134042" y="4742894"/>
            <a:ext cx="1639123" cy="646331"/>
          </a:xfrm>
          <a:prstGeom prst="rect">
            <a:avLst/>
          </a:prstGeom>
          <a:noFill/>
        </p:spPr>
        <p:txBody>
          <a:bodyPr wrap="square" rtlCol="0">
            <a:spAutoFit/>
          </a:bodyPr>
          <a:lstStyle/>
          <a:p>
            <a:pPr algn="r"/>
            <a:r>
              <a:rPr lang="en-US" dirty="0" smtClean="0"/>
              <a:t>Conventional method</a:t>
            </a:r>
            <a:endParaRPr lang="en-US" dirty="0"/>
          </a:p>
        </p:txBody>
      </p:sp>
    </p:spTree>
    <p:extLst>
      <p:ext uri="{BB962C8B-B14F-4D97-AF65-F5344CB8AC3E}">
        <p14:creationId xmlns:p14="http://schemas.microsoft.com/office/powerpoint/2010/main" val="213471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Performance Study</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12</a:t>
            </a:fld>
            <a:endParaRPr lang="en-US"/>
          </a:p>
        </p:txBody>
      </p:sp>
      <p:sp>
        <p:nvSpPr>
          <p:cNvPr id="4" name="TextBox 3"/>
          <p:cNvSpPr txBox="1"/>
          <p:nvPr/>
        </p:nvSpPr>
        <p:spPr>
          <a:xfrm>
            <a:off x="762000" y="1341368"/>
            <a:ext cx="4996752" cy="369332"/>
          </a:xfrm>
          <a:prstGeom prst="rect">
            <a:avLst/>
          </a:prstGeom>
          <a:noFill/>
        </p:spPr>
        <p:txBody>
          <a:bodyPr wrap="none" rtlCol="0">
            <a:spAutoFit/>
          </a:bodyPr>
          <a:lstStyle/>
          <a:p>
            <a:r>
              <a:rPr lang="en-US" dirty="0" smtClean="0"/>
              <a:t>The effect of the </a:t>
            </a:r>
            <a:r>
              <a:rPr lang="en-US" b="1" u="sng" dirty="0" smtClean="0"/>
              <a:t>number of seeds </a:t>
            </a:r>
            <a:r>
              <a:rPr lang="en-US" dirty="0" smtClean="0"/>
              <a:t>within each pixel</a:t>
            </a:r>
            <a:endParaRPr lang="en-US" dirty="0"/>
          </a:p>
        </p:txBody>
      </p:sp>
      <p:pic>
        <p:nvPicPr>
          <p:cNvPr id="5" name="Picture 4"/>
          <p:cNvPicPr>
            <a:picLocks noChangeAspect="1"/>
          </p:cNvPicPr>
          <p:nvPr/>
        </p:nvPicPr>
        <p:blipFill>
          <a:blip r:embed="rId2"/>
          <a:stretch>
            <a:fillRect/>
          </a:stretch>
        </p:blipFill>
        <p:spPr>
          <a:xfrm>
            <a:off x="2209800" y="1810115"/>
            <a:ext cx="8262937" cy="4717714"/>
          </a:xfrm>
          <a:prstGeom prst="rect">
            <a:avLst/>
          </a:prstGeom>
        </p:spPr>
      </p:pic>
    </p:spTree>
    <p:extLst>
      <p:ext uri="{BB962C8B-B14F-4D97-AF65-F5344CB8AC3E}">
        <p14:creationId xmlns:p14="http://schemas.microsoft.com/office/powerpoint/2010/main" val="3214742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Performance Study</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13</a:t>
            </a:fld>
            <a:endParaRPr lang="en-US"/>
          </a:p>
        </p:txBody>
      </p:sp>
      <p:sp>
        <p:nvSpPr>
          <p:cNvPr id="4" name="TextBox 3"/>
          <p:cNvSpPr txBox="1"/>
          <p:nvPr/>
        </p:nvSpPr>
        <p:spPr>
          <a:xfrm>
            <a:off x="609600" y="1232972"/>
            <a:ext cx="3364447" cy="369332"/>
          </a:xfrm>
          <a:prstGeom prst="rect">
            <a:avLst/>
          </a:prstGeom>
          <a:noFill/>
        </p:spPr>
        <p:txBody>
          <a:bodyPr wrap="none" rtlCol="0">
            <a:spAutoFit/>
          </a:bodyPr>
          <a:lstStyle/>
          <a:p>
            <a:r>
              <a:rPr lang="en-US" dirty="0" smtClean="0"/>
              <a:t>The effect of the </a:t>
            </a:r>
            <a:r>
              <a:rPr lang="en-US" b="1" u="sng" dirty="0" smtClean="0"/>
              <a:t>image resolution</a:t>
            </a:r>
            <a:endParaRPr lang="en-US" b="1" u="sng" dirty="0"/>
          </a:p>
        </p:txBody>
      </p:sp>
      <p:pic>
        <p:nvPicPr>
          <p:cNvPr id="6" name="Picture 5"/>
          <p:cNvPicPr>
            <a:picLocks noChangeAspect="1"/>
          </p:cNvPicPr>
          <p:nvPr/>
        </p:nvPicPr>
        <p:blipFill>
          <a:blip r:embed="rId2"/>
          <a:stretch>
            <a:fillRect/>
          </a:stretch>
        </p:blipFill>
        <p:spPr>
          <a:xfrm>
            <a:off x="1981200" y="1617544"/>
            <a:ext cx="8948737" cy="4958998"/>
          </a:xfrm>
          <a:prstGeom prst="rect">
            <a:avLst/>
          </a:prstGeom>
        </p:spPr>
      </p:pic>
    </p:spTree>
    <p:extLst>
      <p:ext uri="{BB962C8B-B14F-4D97-AF65-F5344CB8AC3E}">
        <p14:creationId xmlns:p14="http://schemas.microsoft.com/office/powerpoint/2010/main" val="2989072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Performance Study</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14</a:t>
            </a:fld>
            <a:endParaRPr lang="en-US"/>
          </a:p>
        </p:txBody>
      </p:sp>
      <p:sp>
        <p:nvSpPr>
          <p:cNvPr id="4" name="TextBox 3"/>
          <p:cNvSpPr txBox="1"/>
          <p:nvPr/>
        </p:nvSpPr>
        <p:spPr>
          <a:xfrm>
            <a:off x="609600" y="1232972"/>
            <a:ext cx="3269485" cy="369332"/>
          </a:xfrm>
          <a:prstGeom prst="rect">
            <a:avLst/>
          </a:prstGeom>
          <a:noFill/>
        </p:spPr>
        <p:txBody>
          <a:bodyPr wrap="none" rtlCol="0">
            <a:spAutoFit/>
          </a:bodyPr>
          <a:lstStyle/>
          <a:p>
            <a:r>
              <a:rPr lang="en-US" dirty="0" smtClean="0"/>
              <a:t>The effect of the </a:t>
            </a:r>
            <a:r>
              <a:rPr lang="en-US" b="1" u="sng" dirty="0" smtClean="0"/>
              <a:t>integration step</a:t>
            </a:r>
            <a:endParaRPr lang="en-US" b="1" u="sng" dirty="0"/>
          </a:p>
        </p:txBody>
      </p:sp>
      <p:pic>
        <p:nvPicPr>
          <p:cNvPr id="5" name="Picture 4"/>
          <p:cNvPicPr>
            <a:picLocks noChangeAspect="1"/>
          </p:cNvPicPr>
          <p:nvPr/>
        </p:nvPicPr>
        <p:blipFill>
          <a:blip r:embed="rId2"/>
          <a:stretch>
            <a:fillRect/>
          </a:stretch>
        </p:blipFill>
        <p:spPr>
          <a:xfrm>
            <a:off x="1981200" y="1602304"/>
            <a:ext cx="8865700" cy="5027095"/>
          </a:xfrm>
          <a:prstGeom prst="rect">
            <a:avLst/>
          </a:prstGeom>
        </p:spPr>
      </p:pic>
    </p:spTree>
    <p:extLst>
      <p:ext uri="{BB962C8B-B14F-4D97-AF65-F5344CB8AC3E}">
        <p14:creationId xmlns:p14="http://schemas.microsoft.com/office/powerpoint/2010/main" val="430305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Error Study</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15</a:t>
            </a:fld>
            <a:endParaRPr lang="en-US"/>
          </a:p>
        </p:txBody>
      </p:sp>
      <p:pic>
        <p:nvPicPr>
          <p:cNvPr id="4" name="Picture 3"/>
          <p:cNvPicPr>
            <a:picLocks noChangeAspect="1"/>
          </p:cNvPicPr>
          <p:nvPr/>
        </p:nvPicPr>
        <p:blipFill>
          <a:blip r:embed="rId2"/>
          <a:stretch>
            <a:fillRect/>
          </a:stretch>
        </p:blipFill>
        <p:spPr>
          <a:xfrm>
            <a:off x="609600" y="2578550"/>
            <a:ext cx="10682287" cy="3491767"/>
          </a:xfrm>
          <a:prstGeom prst="rect">
            <a:avLst/>
          </a:prstGeom>
        </p:spPr>
      </p:pic>
      <p:sp>
        <p:nvSpPr>
          <p:cNvPr id="6" name="TextBox 5"/>
          <p:cNvSpPr txBox="1"/>
          <p:nvPr/>
        </p:nvSpPr>
        <p:spPr>
          <a:xfrm>
            <a:off x="1683308" y="6107668"/>
            <a:ext cx="1262140" cy="369332"/>
          </a:xfrm>
          <a:prstGeom prst="rect">
            <a:avLst/>
          </a:prstGeom>
          <a:noFill/>
        </p:spPr>
        <p:txBody>
          <a:bodyPr wrap="none" rtlCol="0">
            <a:spAutoFit/>
          </a:bodyPr>
          <a:lstStyle/>
          <a:p>
            <a:r>
              <a:rPr lang="en-US" dirty="0" smtClean="0"/>
              <a:t>Error Type I</a:t>
            </a:r>
            <a:endParaRPr lang="en-US" dirty="0"/>
          </a:p>
        </p:txBody>
      </p:sp>
      <p:sp>
        <p:nvSpPr>
          <p:cNvPr id="7" name="TextBox 6"/>
          <p:cNvSpPr txBox="1"/>
          <p:nvPr/>
        </p:nvSpPr>
        <p:spPr>
          <a:xfrm>
            <a:off x="5181600" y="6076726"/>
            <a:ext cx="1319848" cy="369332"/>
          </a:xfrm>
          <a:prstGeom prst="rect">
            <a:avLst/>
          </a:prstGeom>
          <a:noFill/>
        </p:spPr>
        <p:txBody>
          <a:bodyPr wrap="none" rtlCol="0">
            <a:spAutoFit/>
          </a:bodyPr>
          <a:lstStyle/>
          <a:p>
            <a:r>
              <a:rPr lang="en-US" dirty="0" smtClean="0"/>
              <a:t>Error Type II</a:t>
            </a:r>
            <a:endParaRPr lang="en-US" dirty="0"/>
          </a:p>
        </p:txBody>
      </p:sp>
      <p:sp>
        <p:nvSpPr>
          <p:cNvPr id="8" name="TextBox 7"/>
          <p:cNvSpPr txBox="1"/>
          <p:nvPr/>
        </p:nvSpPr>
        <p:spPr>
          <a:xfrm>
            <a:off x="9144000" y="6088394"/>
            <a:ext cx="1148071" cy="369332"/>
          </a:xfrm>
          <a:prstGeom prst="rect">
            <a:avLst/>
          </a:prstGeom>
          <a:noFill/>
        </p:spPr>
        <p:txBody>
          <a:bodyPr wrap="none" rtlCol="0">
            <a:spAutoFit/>
          </a:bodyPr>
          <a:lstStyle/>
          <a:p>
            <a:r>
              <a:rPr lang="en-US" dirty="0" smtClean="0"/>
              <a:t>Combined</a:t>
            </a:r>
            <a:endParaRPr lang="en-US" dirty="0"/>
          </a:p>
        </p:txBody>
      </p:sp>
      <p:sp>
        <p:nvSpPr>
          <p:cNvPr id="9" name="TextBox 8"/>
          <p:cNvSpPr txBox="1"/>
          <p:nvPr/>
        </p:nvSpPr>
        <p:spPr>
          <a:xfrm>
            <a:off x="762000" y="1420410"/>
            <a:ext cx="8686800" cy="400110"/>
          </a:xfrm>
          <a:prstGeom prst="rect">
            <a:avLst/>
          </a:prstGeom>
          <a:noFill/>
        </p:spPr>
        <p:txBody>
          <a:bodyPr wrap="square" rtlCol="0">
            <a:spAutoFit/>
          </a:bodyPr>
          <a:lstStyle/>
          <a:p>
            <a:r>
              <a:rPr lang="en-US" sz="2000" dirty="0" smtClean="0"/>
              <a:t>Error Type </a:t>
            </a:r>
            <a:r>
              <a:rPr lang="en-US" sz="2000" dirty="0"/>
              <a:t>I: pixels in an ISMD Morse </a:t>
            </a:r>
            <a:r>
              <a:rPr lang="en-US" sz="2000" dirty="0" smtClean="0"/>
              <a:t>set but </a:t>
            </a:r>
            <a:r>
              <a:rPr lang="en-US" sz="2000" dirty="0"/>
              <a:t>not in an object-space Morse set</a:t>
            </a:r>
            <a:endParaRPr lang="en-US" sz="2000" dirty="0"/>
          </a:p>
        </p:txBody>
      </p:sp>
      <p:sp>
        <p:nvSpPr>
          <p:cNvPr id="10" name="TextBox 9"/>
          <p:cNvSpPr txBox="1"/>
          <p:nvPr/>
        </p:nvSpPr>
        <p:spPr>
          <a:xfrm>
            <a:off x="762000" y="1799425"/>
            <a:ext cx="8686800" cy="400110"/>
          </a:xfrm>
          <a:prstGeom prst="rect">
            <a:avLst/>
          </a:prstGeom>
          <a:noFill/>
        </p:spPr>
        <p:txBody>
          <a:bodyPr wrap="square" rtlCol="0">
            <a:spAutoFit/>
          </a:bodyPr>
          <a:lstStyle/>
          <a:p>
            <a:r>
              <a:rPr lang="en-US" sz="2000" b="1" dirty="0" smtClean="0"/>
              <a:t>Error Type </a:t>
            </a:r>
            <a:r>
              <a:rPr lang="en-US" sz="2000" b="1" dirty="0" smtClean="0"/>
              <a:t>I</a:t>
            </a:r>
            <a:r>
              <a:rPr lang="en-US" sz="2000" b="1" dirty="0" smtClean="0"/>
              <a:t>I</a:t>
            </a:r>
            <a:r>
              <a:rPr lang="en-US" sz="2000" dirty="0"/>
              <a:t>: </a:t>
            </a:r>
            <a:r>
              <a:rPr lang="en-US" sz="2000" u="sng" dirty="0"/>
              <a:t>pixels not in an ISMD Morse set but in an object-space Morse set</a:t>
            </a:r>
            <a:r>
              <a:rPr lang="en-US" sz="2000" dirty="0"/>
              <a:t>.</a:t>
            </a:r>
            <a:endParaRPr lang="en-US" sz="2000" dirty="0"/>
          </a:p>
        </p:txBody>
      </p:sp>
    </p:spTree>
    <p:extLst>
      <p:ext uri="{BB962C8B-B14F-4D97-AF65-F5344CB8AC3E}">
        <p14:creationId xmlns:p14="http://schemas.microsoft.com/office/powerpoint/2010/main" val="32939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Error Study</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16</a:t>
            </a:fld>
            <a:endParaRPr lang="en-US"/>
          </a:p>
        </p:txBody>
      </p:sp>
      <p:pic>
        <p:nvPicPr>
          <p:cNvPr id="5" name="Picture 4"/>
          <p:cNvPicPr>
            <a:picLocks noChangeAspect="1"/>
          </p:cNvPicPr>
          <p:nvPr/>
        </p:nvPicPr>
        <p:blipFill>
          <a:blip r:embed="rId2"/>
          <a:stretch>
            <a:fillRect/>
          </a:stretch>
        </p:blipFill>
        <p:spPr>
          <a:xfrm>
            <a:off x="457200" y="1408113"/>
            <a:ext cx="11440083" cy="1981200"/>
          </a:xfrm>
          <a:prstGeom prst="rect">
            <a:avLst/>
          </a:prstGeom>
        </p:spPr>
      </p:pic>
      <p:pic>
        <p:nvPicPr>
          <p:cNvPr id="6" name="Picture 5"/>
          <p:cNvPicPr>
            <a:picLocks noChangeAspect="1"/>
          </p:cNvPicPr>
          <p:nvPr/>
        </p:nvPicPr>
        <p:blipFill>
          <a:blip r:embed="rId3"/>
          <a:stretch>
            <a:fillRect/>
          </a:stretch>
        </p:blipFill>
        <p:spPr>
          <a:xfrm>
            <a:off x="457199" y="3886200"/>
            <a:ext cx="11277601" cy="1933084"/>
          </a:xfrm>
          <a:prstGeom prst="rect">
            <a:avLst/>
          </a:prstGeom>
        </p:spPr>
      </p:pic>
    </p:spTree>
    <p:extLst>
      <p:ext uri="{BB962C8B-B14F-4D97-AF65-F5344CB8AC3E}">
        <p14:creationId xmlns:p14="http://schemas.microsoft.com/office/powerpoint/2010/main" val="2961120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Study the Stability of Morse </a:t>
            </a:r>
            <a:r>
              <a:rPr lang="en-US" b="1" dirty="0"/>
              <a:t>S</a:t>
            </a:r>
            <a:r>
              <a:rPr lang="en-US" b="1" dirty="0" smtClean="0"/>
              <a:t>ets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17</a:t>
            </a:fld>
            <a:endParaRPr lang="en-US"/>
          </a:p>
        </p:txBody>
      </p:sp>
      <p:sp>
        <p:nvSpPr>
          <p:cNvPr id="4" name="TextBox 3"/>
          <p:cNvSpPr txBox="1"/>
          <p:nvPr/>
        </p:nvSpPr>
        <p:spPr>
          <a:xfrm>
            <a:off x="657225" y="1676400"/>
            <a:ext cx="6421310" cy="1015663"/>
          </a:xfrm>
          <a:prstGeom prst="rect">
            <a:avLst/>
          </a:prstGeom>
          <a:noFill/>
        </p:spPr>
        <p:txBody>
          <a:bodyPr wrap="none" rtlCol="0">
            <a:spAutoFit/>
          </a:bodyPr>
          <a:lstStyle/>
          <a:p>
            <a:r>
              <a:rPr lang="en-US" sz="2000" dirty="0" smtClean="0"/>
              <a:t>In this work, we </a:t>
            </a:r>
            <a:r>
              <a:rPr lang="en-US" sz="2000" dirty="0" smtClean="0"/>
              <a:t>consider two types of errors or uncertainty:</a:t>
            </a:r>
          </a:p>
          <a:p>
            <a:pPr marL="800100" lvl="1" indent="-342900">
              <a:buAutoNum type="arabicParenR"/>
            </a:pPr>
            <a:r>
              <a:rPr lang="en-US" sz="2000" dirty="0" smtClean="0"/>
              <a:t>Contained in the data</a:t>
            </a:r>
          </a:p>
          <a:p>
            <a:pPr marL="800100" lvl="1" indent="-342900">
              <a:buAutoNum type="arabicParenR"/>
            </a:pPr>
            <a:r>
              <a:rPr lang="en-US" sz="2000" dirty="0" smtClean="0"/>
              <a:t>Introduced by the numerical computation</a:t>
            </a:r>
            <a:endParaRPr lang="en-US" sz="2000" dirty="0"/>
          </a:p>
        </p:txBody>
      </p:sp>
      <p:sp>
        <p:nvSpPr>
          <p:cNvPr id="5" name="TextBox 4"/>
          <p:cNvSpPr txBox="1"/>
          <p:nvPr/>
        </p:nvSpPr>
        <p:spPr>
          <a:xfrm>
            <a:off x="600075" y="2950825"/>
            <a:ext cx="8624028" cy="707886"/>
          </a:xfrm>
          <a:prstGeom prst="rect">
            <a:avLst/>
          </a:prstGeom>
          <a:noFill/>
        </p:spPr>
        <p:txBody>
          <a:bodyPr wrap="none" rtlCol="0">
            <a:spAutoFit/>
          </a:bodyPr>
          <a:lstStyle/>
          <a:p>
            <a:r>
              <a:rPr lang="en-US" sz="2000" dirty="0" smtClean="0"/>
              <a:t>For each type, we perform an ensemble computation using the ISMD framework.</a:t>
            </a:r>
          </a:p>
          <a:p>
            <a:r>
              <a:rPr lang="en-US" sz="2000" dirty="0" smtClean="0"/>
              <a:t>We then combine the resulting ISMD with a simple pixel counting</a:t>
            </a:r>
            <a:endParaRPr lang="en-US" sz="2000" dirty="0"/>
          </a:p>
        </p:txBody>
      </p:sp>
      <p:pic>
        <p:nvPicPr>
          <p:cNvPr id="6" name="Picture 5"/>
          <p:cNvPicPr>
            <a:picLocks noChangeAspect="1"/>
          </p:cNvPicPr>
          <p:nvPr/>
        </p:nvPicPr>
        <p:blipFill>
          <a:blip r:embed="rId2"/>
          <a:stretch>
            <a:fillRect/>
          </a:stretch>
        </p:blipFill>
        <p:spPr>
          <a:xfrm>
            <a:off x="4235450" y="3760004"/>
            <a:ext cx="5924550" cy="2596347"/>
          </a:xfrm>
          <a:prstGeom prst="rect">
            <a:avLst/>
          </a:prstGeom>
        </p:spPr>
      </p:pic>
    </p:spTree>
    <p:extLst>
      <p:ext uri="{BB962C8B-B14F-4D97-AF65-F5344CB8AC3E}">
        <p14:creationId xmlns:p14="http://schemas.microsoft.com/office/powerpoint/2010/main" val="3330465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Results of the Morse Set Stability Analysis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18</a:t>
            </a:fld>
            <a:endParaRPr lang="en-US"/>
          </a:p>
        </p:txBody>
      </p:sp>
      <p:pic>
        <p:nvPicPr>
          <p:cNvPr id="4" name="Picture 3"/>
          <p:cNvPicPr>
            <a:picLocks noChangeAspect="1"/>
          </p:cNvPicPr>
          <p:nvPr/>
        </p:nvPicPr>
        <p:blipFill>
          <a:blip r:embed="rId2"/>
          <a:stretch>
            <a:fillRect/>
          </a:stretch>
        </p:blipFill>
        <p:spPr>
          <a:xfrm>
            <a:off x="990600" y="2133600"/>
            <a:ext cx="9867900" cy="2447026"/>
          </a:xfrm>
          <a:prstGeom prst="rect">
            <a:avLst/>
          </a:prstGeom>
        </p:spPr>
      </p:pic>
      <p:sp>
        <p:nvSpPr>
          <p:cNvPr id="5" name="TextBox 4"/>
          <p:cNvSpPr txBox="1"/>
          <p:nvPr/>
        </p:nvSpPr>
        <p:spPr>
          <a:xfrm>
            <a:off x="838200" y="5029200"/>
            <a:ext cx="10972800" cy="923330"/>
          </a:xfrm>
          <a:prstGeom prst="rect">
            <a:avLst/>
          </a:prstGeom>
          <a:noFill/>
        </p:spPr>
        <p:txBody>
          <a:bodyPr wrap="square" rtlCol="0">
            <a:spAutoFit/>
          </a:bodyPr>
          <a:lstStyle/>
          <a:p>
            <a:r>
              <a:rPr lang="en-US" dirty="0" smtClean="0"/>
              <a:t>For errors introduced during the numerical computation, each run we randomly select one integrator from the possible candidates, including Euler, RK2, and RK4. We also randomly select the default integration step-size from 1/10 pixel size to ¼ pixel size.</a:t>
            </a:r>
            <a:endParaRPr lang="en-US" dirty="0"/>
          </a:p>
        </p:txBody>
      </p:sp>
    </p:spTree>
    <p:extLst>
      <p:ext uri="{BB962C8B-B14F-4D97-AF65-F5344CB8AC3E}">
        <p14:creationId xmlns:p14="http://schemas.microsoft.com/office/powerpoint/2010/main" val="1748868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Results of the Morse Set Stability Analysis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19</a:t>
            </a:fld>
            <a:endParaRPr lang="en-US"/>
          </a:p>
        </p:txBody>
      </p:sp>
      <p:pic>
        <p:nvPicPr>
          <p:cNvPr id="6" name="Picture 5"/>
          <p:cNvPicPr>
            <a:picLocks noChangeAspect="1"/>
          </p:cNvPicPr>
          <p:nvPr/>
        </p:nvPicPr>
        <p:blipFill>
          <a:blip r:embed="rId2"/>
          <a:stretch>
            <a:fillRect/>
          </a:stretch>
        </p:blipFill>
        <p:spPr>
          <a:xfrm>
            <a:off x="457200" y="1447800"/>
            <a:ext cx="11487309" cy="2819400"/>
          </a:xfrm>
          <a:prstGeom prst="rect">
            <a:avLst/>
          </a:prstGeom>
        </p:spPr>
      </p:pic>
      <p:sp>
        <p:nvSpPr>
          <p:cNvPr id="7" name="TextBox 6"/>
          <p:cNvSpPr txBox="1"/>
          <p:nvPr/>
        </p:nvSpPr>
        <p:spPr>
          <a:xfrm>
            <a:off x="381000" y="4800600"/>
            <a:ext cx="6400800" cy="1200329"/>
          </a:xfrm>
          <a:prstGeom prst="rect">
            <a:avLst/>
          </a:prstGeom>
          <a:noFill/>
        </p:spPr>
        <p:txBody>
          <a:bodyPr wrap="square" rtlCol="0">
            <a:spAutoFit/>
          </a:bodyPr>
          <a:lstStyle/>
          <a:p>
            <a:r>
              <a:rPr lang="en-US" dirty="0" smtClean="0"/>
              <a:t>Here, we randomly perturb the input vector field to generate a set of ensemble vector fields for this study. With the increase of the amount of perturbation, some of the Morse sets become unstable as highlighted. </a:t>
            </a:r>
            <a:endParaRPr lang="en-US" dirty="0"/>
          </a:p>
        </p:txBody>
      </p:sp>
      <p:pic>
        <p:nvPicPr>
          <p:cNvPr id="8" name="Picture 7"/>
          <p:cNvPicPr>
            <a:picLocks noChangeAspect="1"/>
          </p:cNvPicPr>
          <p:nvPr/>
        </p:nvPicPr>
        <p:blipFill>
          <a:blip r:embed="rId3"/>
          <a:stretch>
            <a:fillRect/>
          </a:stretch>
        </p:blipFill>
        <p:spPr>
          <a:xfrm>
            <a:off x="8177402" y="4539546"/>
            <a:ext cx="1982598" cy="1816805"/>
          </a:xfrm>
          <a:prstGeom prst="rect">
            <a:avLst/>
          </a:prstGeom>
        </p:spPr>
      </p:pic>
    </p:spTree>
    <p:extLst>
      <p:ext uri="{BB962C8B-B14F-4D97-AF65-F5344CB8AC3E}">
        <p14:creationId xmlns:p14="http://schemas.microsoft.com/office/powerpoint/2010/main" val="3592346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82200" cy="1143000"/>
          </a:xfrm>
          <a:solidFill>
            <a:schemeClr val="bg1">
              <a:lumMod val="50000"/>
            </a:schemeClr>
          </a:solidFill>
        </p:spPr>
        <p:txBody>
          <a:bodyPr/>
          <a:lstStyle/>
          <a:p>
            <a:pPr algn="l"/>
            <a:r>
              <a:rPr lang="en-US" b="1" dirty="0" smtClean="0">
                <a:solidFill>
                  <a:schemeClr val="bg1"/>
                </a:solidFill>
              </a:rPr>
              <a:t>Outline</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Background and motivation</a:t>
            </a:r>
          </a:p>
          <a:p>
            <a:endParaRPr lang="en-US" dirty="0" smtClean="0"/>
          </a:p>
          <a:p>
            <a:r>
              <a:rPr lang="en-US" dirty="0" smtClean="0"/>
              <a:t>Image-space Morse decomposition (ISMD) framework</a:t>
            </a:r>
          </a:p>
          <a:p>
            <a:endParaRPr lang="en-US" dirty="0" smtClean="0"/>
          </a:p>
          <a:p>
            <a:r>
              <a:rPr lang="en-US" dirty="0" smtClean="0"/>
              <a:t>Results of ISMD</a:t>
            </a:r>
          </a:p>
          <a:p>
            <a:endParaRPr lang="en-US" dirty="0"/>
          </a:p>
          <a:p>
            <a:r>
              <a:rPr lang="en-US" dirty="0" smtClean="0"/>
              <a:t>An ensemble analysis based on ISMD</a:t>
            </a:r>
          </a:p>
          <a:p>
            <a:endParaRPr lang="en-US" dirty="0" smtClean="0"/>
          </a:p>
          <a:p>
            <a:r>
              <a:rPr lang="en-US" dirty="0" smtClean="0"/>
              <a:t>Discussions</a:t>
            </a:r>
            <a:endParaRPr lang="en-US" dirty="0"/>
          </a:p>
        </p:txBody>
      </p:sp>
      <p:sp>
        <p:nvSpPr>
          <p:cNvPr id="4" name="Slide Number Placeholder 3"/>
          <p:cNvSpPr>
            <a:spLocks noGrp="1"/>
          </p:cNvSpPr>
          <p:nvPr>
            <p:ph type="sldNum" sz="quarter" idx="12"/>
          </p:nvPr>
        </p:nvSpPr>
        <p:spPr/>
        <p:txBody>
          <a:bodyPr/>
          <a:lstStyle/>
          <a:p>
            <a:fld id="{8F72614A-4A06-49A0-867D-16715843D5DE}" type="slidenum">
              <a:rPr lang="en-US" smtClean="0"/>
              <a:t>2</a:t>
            </a:fld>
            <a:endParaRPr lang="en-US"/>
          </a:p>
        </p:txBody>
      </p:sp>
    </p:spTree>
    <p:extLst>
      <p:ext uri="{BB962C8B-B14F-4D97-AF65-F5344CB8AC3E}">
        <p14:creationId xmlns:p14="http://schemas.microsoft.com/office/powerpoint/2010/main" val="273187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the above error and uncertainty affects the stability of Morse sets?</a:t>
            </a:r>
            <a:endParaRPr lang="en-US" dirty="0"/>
          </a:p>
        </p:txBody>
      </p:sp>
      <p:sp>
        <p:nvSpPr>
          <p:cNvPr id="3" name="Slide Number Placeholder 2"/>
          <p:cNvSpPr>
            <a:spLocks noGrp="1"/>
          </p:cNvSpPr>
          <p:nvPr>
            <p:ph type="sldNum" sz="quarter" idx="12"/>
          </p:nvPr>
        </p:nvSpPr>
        <p:spPr/>
        <p:txBody>
          <a:bodyPr/>
          <a:lstStyle/>
          <a:p>
            <a:fld id="{8F72614A-4A06-49A0-867D-16715843D5DE}" type="slidenum">
              <a:rPr lang="en-US" smtClean="0"/>
              <a:t>20</a:t>
            </a:fld>
            <a:endParaRPr lang="en-US"/>
          </a:p>
        </p:txBody>
      </p:sp>
      <p:pic>
        <p:nvPicPr>
          <p:cNvPr id="4" name="Picture 3"/>
          <p:cNvPicPr>
            <a:picLocks noChangeAspect="1"/>
          </p:cNvPicPr>
          <p:nvPr/>
        </p:nvPicPr>
        <p:blipFill>
          <a:blip r:embed="rId2"/>
          <a:stretch>
            <a:fillRect/>
          </a:stretch>
        </p:blipFill>
        <p:spPr>
          <a:xfrm>
            <a:off x="381000" y="2362200"/>
            <a:ext cx="11487150" cy="2817723"/>
          </a:xfrm>
          <a:prstGeom prst="rect">
            <a:avLst/>
          </a:prstGeom>
        </p:spPr>
      </p:pic>
    </p:spTree>
    <p:extLst>
      <p:ext uri="{BB962C8B-B14F-4D97-AF65-F5344CB8AC3E}">
        <p14:creationId xmlns:p14="http://schemas.microsoft.com/office/powerpoint/2010/main" val="2925407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Discussions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21</a:t>
            </a:fld>
            <a:endParaRPr lang="en-US"/>
          </a:p>
        </p:txBody>
      </p:sp>
      <p:sp>
        <p:nvSpPr>
          <p:cNvPr id="4" name="TextBox 3"/>
          <p:cNvSpPr txBox="1"/>
          <p:nvPr/>
        </p:nvSpPr>
        <p:spPr>
          <a:xfrm>
            <a:off x="838200" y="1752600"/>
            <a:ext cx="2131674" cy="1200329"/>
          </a:xfrm>
          <a:prstGeom prst="rect">
            <a:avLst/>
          </a:prstGeom>
          <a:noFill/>
        </p:spPr>
        <p:txBody>
          <a:bodyPr wrap="none" rtlCol="0">
            <a:spAutoFit/>
          </a:bodyPr>
          <a:lstStyle/>
          <a:p>
            <a:r>
              <a:rPr lang="en-US" b="1" dirty="0" smtClean="0"/>
              <a:t>Pros. of ISMD:</a:t>
            </a:r>
          </a:p>
          <a:p>
            <a:r>
              <a:rPr lang="en-US" dirty="0"/>
              <a:t> </a:t>
            </a:r>
            <a:r>
              <a:rPr lang="en-US" dirty="0" smtClean="0"/>
              <a:t>   Simplicity</a:t>
            </a:r>
          </a:p>
          <a:p>
            <a:r>
              <a:rPr lang="en-US" dirty="0"/>
              <a:t> </a:t>
            </a:r>
            <a:r>
              <a:rPr lang="en-US" dirty="0" smtClean="0"/>
              <a:t>   Easy to parallelize</a:t>
            </a:r>
          </a:p>
          <a:p>
            <a:r>
              <a:rPr lang="en-US" dirty="0"/>
              <a:t> </a:t>
            </a:r>
            <a:r>
              <a:rPr lang="en-US" dirty="0" smtClean="0"/>
              <a:t>   Fine resolution</a:t>
            </a:r>
            <a:endParaRPr lang="en-US" dirty="0"/>
          </a:p>
        </p:txBody>
      </p:sp>
      <p:sp>
        <p:nvSpPr>
          <p:cNvPr id="5" name="TextBox 4"/>
          <p:cNvSpPr txBox="1"/>
          <p:nvPr/>
        </p:nvSpPr>
        <p:spPr>
          <a:xfrm>
            <a:off x="810491" y="3352800"/>
            <a:ext cx="4610045" cy="1200329"/>
          </a:xfrm>
          <a:prstGeom prst="rect">
            <a:avLst/>
          </a:prstGeom>
          <a:noFill/>
        </p:spPr>
        <p:txBody>
          <a:bodyPr wrap="none" rtlCol="0">
            <a:spAutoFit/>
          </a:bodyPr>
          <a:lstStyle/>
          <a:p>
            <a:r>
              <a:rPr lang="en-US" b="1" dirty="0" smtClean="0"/>
              <a:t>Cons. of ISMD:</a:t>
            </a:r>
          </a:p>
          <a:p>
            <a:r>
              <a:rPr lang="en-US" dirty="0"/>
              <a:t> </a:t>
            </a:r>
            <a:r>
              <a:rPr lang="en-US" dirty="0" smtClean="0"/>
              <a:t>   Inaccurate</a:t>
            </a:r>
          </a:p>
          <a:p>
            <a:r>
              <a:rPr lang="en-US" dirty="0"/>
              <a:t> </a:t>
            </a:r>
            <a:r>
              <a:rPr lang="en-US" dirty="0" smtClean="0"/>
              <a:t>   Extension to higher dimensional vector fields</a:t>
            </a:r>
          </a:p>
          <a:p>
            <a:r>
              <a:rPr lang="en-US" dirty="0"/>
              <a:t> </a:t>
            </a:r>
            <a:r>
              <a:rPr lang="en-US" dirty="0" smtClean="0"/>
              <a:t>   Memory consumption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3956486"/>
            <a:ext cx="2058780" cy="20633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484" y="3774452"/>
            <a:ext cx="2278716" cy="21336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2882" y="3842442"/>
            <a:ext cx="2201648" cy="2101158"/>
          </a:xfrm>
          <a:prstGeom prst="rect">
            <a:avLst/>
          </a:prstGeom>
        </p:spPr>
      </p:pic>
      <p:sp>
        <p:nvSpPr>
          <p:cNvPr id="10" name="TextBox 9"/>
          <p:cNvSpPr txBox="1"/>
          <p:nvPr/>
        </p:nvSpPr>
        <p:spPr>
          <a:xfrm>
            <a:off x="6900946" y="5726668"/>
            <a:ext cx="4186659" cy="369332"/>
          </a:xfrm>
          <a:prstGeom prst="rect">
            <a:avLst/>
          </a:prstGeom>
          <a:noFill/>
        </p:spPr>
        <p:txBody>
          <a:bodyPr wrap="none" rtlCol="0">
            <a:spAutoFit/>
          </a:bodyPr>
          <a:lstStyle/>
          <a:p>
            <a:r>
              <a:rPr lang="en-US" dirty="0" smtClean="0"/>
              <a:t>The strange attractor in the Lorenz system.</a:t>
            </a:r>
            <a:endParaRPr lang="en-US" dirty="0"/>
          </a:p>
        </p:txBody>
      </p:sp>
      <p:grpSp>
        <p:nvGrpSpPr>
          <p:cNvPr id="111" name="Group 110"/>
          <p:cNvGrpSpPr/>
          <p:nvPr/>
        </p:nvGrpSpPr>
        <p:grpSpPr>
          <a:xfrm>
            <a:off x="6324600" y="1403703"/>
            <a:ext cx="1844080" cy="1844080"/>
            <a:chOff x="6553200" y="1083651"/>
            <a:chExt cx="1844080" cy="1844080"/>
          </a:xfrm>
        </p:grpSpPr>
        <p:grpSp>
          <p:nvGrpSpPr>
            <p:cNvPr id="12" name="Group 11"/>
            <p:cNvGrpSpPr/>
            <p:nvPr/>
          </p:nvGrpSpPr>
          <p:grpSpPr>
            <a:xfrm>
              <a:off x="6553200" y="1083651"/>
              <a:ext cx="922040" cy="922040"/>
              <a:chOff x="5737168" y="2667000"/>
              <a:chExt cx="1828800" cy="1828800"/>
            </a:xfrm>
          </p:grpSpPr>
          <p:sp>
            <p:nvSpPr>
              <p:cNvPr id="35" name="Rectangle 34"/>
              <p:cNvSpPr/>
              <p:nvPr/>
            </p:nvSpPr>
            <p:spPr>
              <a:xfrm>
                <a:off x="57371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943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6515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1087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7371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943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515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1087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371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1943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6515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1087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371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1943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515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1087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553200" y="2005691"/>
              <a:ext cx="922040" cy="922040"/>
              <a:chOff x="5737168" y="2667000"/>
              <a:chExt cx="1828800" cy="1828800"/>
            </a:xfrm>
          </p:grpSpPr>
          <p:sp>
            <p:nvSpPr>
              <p:cNvPr id="52" name="Rectangle 51"/>
              <p:cNvSpPr/>
              <p:nvPr/>
            </p:nvSpPr>
            <p:spPr>
              <a:xfrm>
                <a:off x="57371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943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515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1087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371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43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6515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087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7371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943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6515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87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7371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43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515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1087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475240" y="1083651"/>
              <a:ext cx="922040" cy="922040"/>
              <a:chOff x="5737168" y="2667000"/>
              <a:chExt cx="1828800" cy="1828800"/>
            </a:xfrm>
          </p:grpSpPr>
          <p:sp>
            <p:nvSpPr>
              <p:cNvPr id="69" name="Rectangle 68"/>
              <p:cNvSpPr/>
              <p:nvPr/>
            </p:nvSpPr>
            <p:spPr>
              <a:xfrm>
                <a:off x="57371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1943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6515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1087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7371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1943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6515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1087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7371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1943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6515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1087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7371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1943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515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1087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75240" y="2005691"/>
              <a:ext cx="922040" cy="922040"/>
              <a:chOff x="5737168" y="2667000"/>
              <a:chExt cx="1828800" cy="1828800"/>
            </a:xfrm>
          </p:grpSpPr>
          <p:sp>
            <p:nvSpPr>
              <p:cNvPr id="86" name="Rectangle 85"/>
              <p:cNvSpPr/>
              <p:nvPr/>
            </p:nvSpPr>
            <p:spPr>
              <a:xfrm>
                <a:off x="57371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1943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6515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1087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7371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1943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515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1087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7371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943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6515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1087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7371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1943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6515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1087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588875" y="2733798"/>
              <a:ext cx="159160" cy="155905"/>
              <a:chOff x="6855227" y="2752191"/>
              <a:chExt cx="275228" cy="269600"/>
            </a:xfrm>
          </p:grpSpPr>
          <p:sp>
            <p:nvSpPr>
              <p:cNvPr id="13" name="Oval 12"/>
              <p:cNvSpPr/>
              <p:nvPr/>
            </p:nvSpPr>
            <p:spPr>
              <a:xfrm>
                <a:off x="6964138" y="2752191"/>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55227" y="2862377"/>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63942" y="2859514"/>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84736" y="2862500"/>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63942" y="2976071"/>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82095" y="2976070"/>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2095" y="2752191"/>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855227" y="2976072"/>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855227" y="2752191"/>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ctangle 104"/>
            <p:cNvSpPr/>
            <p:nvPr/>
          </p:nvSpPr>
          <p:spPr>
            <a:xfrm>
              <a:off x="7028520" y="2250501"/>
              <a:ext cx="201910" cy="2019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6615861" y="2289543"/>
              <a:ext cx="464820" cy="464820"/>
            </a:xfrm>
            <a:custGeom>
              <a:avLst/>
              <a:gdLst>
                <a:gd name="connsiteX0" fmla="*/ 0 w 464820"/>
                <a:gd name="connsiteY0" fmla="*/ 464820 h 464820"/>
                <a:gd name="connsiteX1" fmla="*/ 205740 w 464820"/>
                <a:gd name="connsiteY1" fmla="*/ 129540 h 464820"/>
                <a:gd name="connsiteX2" fmla="*/ 464820 w 464820"/>
                <a:gd name="connsiteY2" fmla="*/ 0 h 464820"/>
              </a:gdLst>
              <a:ahLst/>
              <a:cxnLst>
                <a:cxn ang="0">
                  <a:pos x="connsiteX0" y="connsiteY0"/>
                </a:cxn>
                <a:cxn ang="0">
                  <a:pos x="connsiteX1" y="connsiteY1"/>
                </a:cxn>
                <a:cxn ang="0">
                  <a:pos x="connsiteX2" y="connsiteY2"/>
                </a:cxn>
              </a:cxnLst>
              <a:rect l="l" t="t" r="r" b="b"/>
              <a:pathLst>
                <a:path w="464820" h="464820">
                  <a:moveTo>
                    <a:pt x="0" y="464820"/>
                  </a:moveTo>
                  <a:cubicBezTo>
                    <a:pt x="64135" y="335915"/>
                    <a:pt x="128270" y="207010"/>
                    <a:pt x="205740" y="129540"/>
                  </a:cubicBezTo>
                  <a:cubicBezTo>
                    <a:pt x="283210" y="52070"/>
                    <a:pt x="374015" y="26035"/>
                    <a:pt x="464820" y="0"/>
                  </a:cubicBezTo>
                </a:path>
              </a:pathLst>
            </a:custGeom>
            <a:noFill/>
            <a:ln w="127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487414" y="2247661"/>
              <a:ext cx="201910" cy="2019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259030" y="2478171"/>
              <a:ext cx="201910" cy="2019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487414" y="2481011"/>
              <a:ext cx="201910" cy="2019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613198" y="2667213"/>
              <a:ext cx="744379" cy="233839"/>
            </a:xfrm>
            <a:custGeom>
              <a:avLst/>
              <a:gdLst>
                <a:gd name="connsiteX0" fmla="*/ 0 w 594360"/>
                <a:gd name="connsiteY0" fmla="*/ 274320 h 274320"/>
                <a:gd name="connsiteX1" fmla="*/ 388620 w 594360"/>
                <a:gd name="connsiteY1" fmla="*/ 190500 h 274320"/>
                <a:gd name="connsiteX2" fmla="*/ 594360 w 594360"/>
                <a:gd name="connsiteY2" fmla="*/ 0 h 274320"/>
                <a:gd name="connsiteX0" fmla="*/ 0 w 599123"/>
                <a:gd name="connsiteY0" fmla="*/ 238601 h 238601"/>
                <a:gd name="connsiteX1" fmla="*/ 388620 w 599123"/>
                <a:gd name="connsiteY1" fmla="*/ 154781 h 238601"/>
                <a:gd name="connsiteX2" fmla="*/ 599123 w 599123"/>
                <a:gd name="connsiteY2" fmla="*/ 0 h 238601"/>
                <a:gd name="connsiteX0" fmla="*/ 0 w 715804"/>
                <a:gd name="connsiteY0" fmla="*/ 248126 h 248126"/>
                <a:gd name="connsiteX1" fmla="*/ 505301 w 715804"/>
                <a:gd name="connsiteY1" fmla="*/ 154781 h 248126"/>
                <a:gd name="connsiteX2" fmla="*/ 715804 w 715804"/>
                <a:gd name="connsiteY2" fmla="*/ 0 h 248126"/>
                <a:gd name="connsiteX0" fmla="*/ 0 w 744379"/>
                <a:gd name="connsiteY0" fmla="*/ 233839 h 233839"/>
                <a:gd name="connsiteX1" fmla="*/ 505301 w 744379"/>
                <a:gd name="connsiteY1" fmla="*/ 140494 h 233839"/>
                <a:gd name="connsiteX2" fmla="*/ 744379 w 744379"/>
                <a:gd name="connsiteY2" fmla="*/ 0 h 233839"/>
                <a:gd name="connsiteX0" fmla="*/ 0 w 744379"/>
                <a:gd name="connsiteY0" fmla="*/ 233839 h 233839"/>
                <a:gd name="connsiteX1" fmla="*/ 505301 w 744379"/>
                <a:gd name="connsiteY1" fmla="*/ 140494 h 233839"/>
                <a:gd name="connsiteX2" fmla="*/ 744379 w 744379"/>
                <a:gd name="connsiteY2" fmla="*/ 0 h 233839"/>
              </a:gdLst>
              <a:ahLst/>
              <a:cxnLst>
                <a:cxn ang="0">
                  <a:pos x="connsiteX0" y="connsiteY0"/>
                </a:cxn>
                <a:cxn ang="0">
                  <a:pos x="connsiteX1" y="connsiteY1"/>
                </a:cxn>
                <a:cxn ang="0">
                  <a:pos x="connsiteX2" y="connsiteY2"/>
                </a:cxn>
              </a:cxnLst>
              <a:rect l="l" t="t" r="r" b="b"/>
              <a:pathLst>
                <a:path w="744379" h="233839">
                  <a:moveTo>
                    <a:pt x="0" y="233839"/>
                  </a:moveTo>
                  <a:cubicBezTo>
                    <a:pt x="144780" y="214789"/>
                    <a:pt x="381238" y="179467"/>
                    <a:pt x="505301" y="140494"/>
                  </a:cubicBezTo>
                  <a:cubicBezTo>
                    <a:pt x="629364" y="101521"/>
                    <a:pt x="676751" y="60483"/>
                    <a:pt x="744379" y="0"/>
                  </a:cubicBezTo>
                </a:path>
              </a:pathLst>
            </a:custGeom>
            <a:noFill/>
            <a:ln w="127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6680407" y="2500992"/>
              <a:ext cx="838201" cy="335756"/>
            </a:xfrm>
            <a:custGeom>
              <a:avLst/>
              <a:gdLst>
                <a:gd name="connsiteX0" fmla="*/ 0 w 835819"/>
                <a:gd name="connsiteY0" fmla="*/ 321469 h 321469"/>
                <a:gd name="connsiteX1" fmla="*/ 250031 w 835819"/>
                <a:gd name="connsiteY1" fmla="*/ 280987 h 321469"/>
                <a:gd name="connsiteX2" fmla="*/ 659606 w 835819"/>
                <a:gd name="connsiteY2" fmla="*/ 140494 h 321469"/>
                <a:gd name="connsiteX3" fmla="*/ 835819 w 835819"/>
                <a:gd name="connsiteY3" fmla="*/ 0 h 321469"/>
                <a:gd name="connsiteX0" fmla="*/ 0 w 835819"/>
                <a:gd name="connsiteY0" fmla="*/ 321469 h 321469"/>
                <a:gd name="connsiteX1" fmla="*/ 250031 w 835819"/>
                <a:gd name="connsiteY1" fmla="*/ 280987 h 321469"/>
                <a:gd name="connsiteX2" fmla="*/ 623888 w 835819"/>
                <a:gd name="connsiteY2" fmla="*/ 147637 h 321469"/>
                <a:gd name="connsiteX3" fmla="*/ 835819 w 835819"/>
                <a:gd name="connsiteY3" fmla="*/ 0 h 321469"/>
                <a:gd name="connsiteX0" fmla="*/ 0 w 831057"/>
                <a:gd name="connsiteY0" fmla="*/ 309563 h 309563"/>
                <a:gd name="connsiteX1" fmla="*/ 245269 w 831057"/>
                <a:gd name="connsiteY1" fmla="*/ 280987 h 309563"/>
                <a:gd name="connsiteX2" fmla="*/ 619126 w 831057"/>
                <a:gd name="connsiteY2" fmla="*/ 147637 h 309563"/>
                <a:gd name="connsiteX3" fmla="*/ 831057 w 831057"/>
                <a:gd name="connsiteY3" fmla="*/ 0 h 309563"/>
                <a:gd name="connsiteX0" fmla="*/ 0 w 831057"/>
                <a:gd name="connsiteY0" fmla="*/ 309563 h 309563"/>
                <a:gd name="connsiteX1" fmla="*/ 247650 w 831057"/>
                <a:gd name="connsiteY1" fmla="*/ 273843 h 309563"/>
                <a:gd name="connsiteX2" fmla="*/ 619126 w 831057"/>
                <a:gd name="connsiteY2" fmla="*/ 147637 h 309563"/>
                <a:gd name="connsiteX3" fmla="*/ 831057 w 831057"/>
                <a:gd name="connsiteY3" fmla="*/ 0 h 309563"/>
                <a:gd name="connsiteX0" fmla="*/ 0 w 831057"/>
                <a:gd name="connsiteY0" fmla="*/ 309563 h 309563"/>
                <a:gd name="connsiteX1" fmla="*/ 247650 w 831057"/>
                <a:gd name="connsiteY1" fmla="*/ 273843 h 309563"/>
                <a:gd name="connsiteX2" fmla="*/ 619126 w 831057"/>
                <a:gd name="connsiteY2" fmla="*/ 147637 h 309563"/>
                <a:gd name="connsiteX3" fmla="*/ 831057 w 831057"/>
                <a:gd name="connsiteY3" fmla="*/ 0 h 309563"/>
                <a:gd name="connsiteX0" fmla="*/ 0 w 838201"/>
                <a:gd name="connsiteY0" fmla="*/ 335756 h 335756"/>
                <a:gd name="connsiteX1" fmla="*/ 247650 w 838201"/>
                <a:gd name="connsiteY1" fmla="*/ 300036 h 335756"/>
                <a:gd name="connsiteX2" fmla="*/ 619126 w 838201"/>
                <a:gd name="connsiteY2" fmla="*/ 173830 h 335756"/>
                <a:gd name="connsiteX3" fmla="*/ 838201 w 838201"/>
                <a:gd name="connsiteY3" fmla="*/ 0 h 335756"/>
                <a:gd name="connsiteX0" fmla="*/ 0 w 838201"/>
                <a:gd name="connsiteY0" fmla="*/ 335756 h 335756"/>
                <a:gd name="connsiteX1" fmla="*/ 247650 w 838201"/>
                <a:gd name="connsiteY1" fmla="*/ 300036 h 335756"/>
                <a:gd name="connsiteX2" fmla="*/ 619126 w 838201"/>
                <a:gd name="connsiteY2" fmla="*/ 164305 h 335756"/>
                <a:gd name="connsiteX3" fmla="*/ 838201 w 838201"/>
                <a:gd name="connsiteY3" fmla="*/ 0 h 335756"/>
              </a:gdLst>
              <a:ahLst/>
              <a:cxnLst>
                <a:cxn ang="0">
                  <a:pos x="connsiteX0" y="connsiteY0"/>
                </a:cxn>
                <a:cxn ang="0">
                  <a:pos x="connsiteX1" y="connsiteY1"/>
                </a:cxn>
                <a:cxn ang="0">
                  <a:pos x="connsiteX2" y="connsiteY2"/>
                </a:cxn>
                <a:cxn ang="0">
                  <a:pos x="connsiteX3" y="connsiteY3"/>
                </a:cxn>
              </a:cxnLst>
              <a:rect l="l" t="t" r="r" b="b"/>
              <a:pathLst>
                <a:path w="838201" h="335756">
                  <a:moveTo>
                    <a:pt x="0" y="335756"/>
                  </a:moveTo>
                  <a:cubicBezTo>
                    <a:pt x="70048" y="330596"/>
                    <a:pt x="144462" y="328611"/>
                    <a:pt x="247650" y="300036"/>
                  </a:cubicBezTo>
                  <a:cubicBezTo>
                    <a:pt x="350838" y="271461"/>
                    <a:pt x="520701" y="214311"/>
                    <a:pt x="619126" y="164305"/>
                  </a:cubicBezTo>
                  <a:cubicBezTo>
                    <a:pt x="717551" y="114299"/>
                    <a:pt x="798910" y="46831"/>
                    <a:pt x="838201" y="0"/>
                  </a:cubicBezTo>
                </a:path>
              </a:pathLst>
            </a:custGeom>
            <a:noFill/>
            <a:ln w="127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679455" y="2410504"/>
              <a:ext cx="845820" cy="380047"/>
            </a:xfrm>
            <a:custGeom>
              <a:avLst/>
              <a:gdLst>
                <a:gd name="connsiteX0" fmla="*/ 0 w 883920"/>
                <a:gd name="connsiteY0" fmla="*/ 403860 h 403860"/>
                <a:gd name="connsiteX1" fmla="*/ 533400 w 883920"/>
                <a:gd name="connsiteY1" fmla="*/ 228600 h 403860"/>
                <a:gd name="connsiteX2" fmla="*/ 883920 w 883920"/>
                <a:gd name="connsiteY2" fmla="*/ 0 h 403860"/>
                <a:gd name="connsiteX0" fmla="*/ 0 w 883920"/>
                <a:gd name="connsiteY0" fmla="*/ 403860 h 403860"/>
                <a:gd name="connsiteX1" fmla="*/ 533400 w 883920"/>
                <a:gd name="connsiteY1" fmla="*/ 228600 h 403860"/>
                <a:gd name="connsiteX2" fmla="*/ 883920 w 883920"/>
                <a:gd name="connsiteY2" fmla="*/ 0 h 403860"/>
                <a:gd name="connsiteX0" fmla="*/ 0 w 883920"/>
                <a:gd name="connsiteY0" fmla="*/ 403860 h 403860"/>
                <a:gd name="connsiteX1" fmla="*/ 533400 w 883920"/>
                <a:gd name="connsiteY1" fmla="*/ 228600 h 403860"/>
                <a:gd name="connsiteX2" fmla="*/ 883920 w 883920"/>
                <a:gd name="connsiteY2" fmla="*/ 0 h 403860"/>
                <a:gd name="connsiteX0" fmla="*/ 0 w 883920"/>
                <a:gd name="connsiteY0" fmla="*/ 403860 h 403860"/>
                <a:gd name="connsiteX1" fmla="*/ 533400 w 883920"/>
                <a:gd name="connsiteY1" fmla="*/ 252413 h 403860"/>
                <a:gd name="connsiteX2" fmla="*/ 883920 w 883920"/>
                <a:gd name="connsiteY2" fmla="*/ 0 h 403860"/>
                <a:gd name="connsiteX0" fmla="*/ 0 w 883920"/>
                <a:gd name="connsiteY0" fmla="*/ 403860 h 403860"/>
                <a:gd name="connsiteX1" fmla="*/ 533400 w 883920"/>
                <a:gd name="connsiteY1" fmla="*/ 252413 h 403860"/>
                <a:gd name="connsiteX2" fmla="*/ 883920 w 883920"/>
                <a:gd name="connsiteY2" fmla="*/ 0 h 403860"/>
                <a:gd name="connsiteX0" fmla="*/ 0 w 845820"/>
                <a:gd name="connsiteY0" fmla="*/ 380047 h 380047"/>
                <a:gd name="connsiteX1" fmla="*/ 533400 w 845820"/>
                <a:gd name="connsiteY1" fmla="*/ 228600 h 380047"/>
                <a:gd name="connsiteX2" fmla="*/ 845820 w 845820"/>
                <a:gd name="connsiteY2" fmla="*/ 0 h 380047"/>
                <a:gd name="connsiteX0" fmla="*/ 0 w 845820"/>
                <a:gd name="connsiteY0" fmla="*/ 380047 h 380047"/>
                <a:gd name="connsiteX1" fmla="*/ 533400 w 845820"/>
                <a:gd name="connsiteY1" fmla="*/ 228600 h 380047"/>
                <a:gd name="connsiteX2" fmla="*/ 845820 w 845820"/>
                <a:gd name="connsiteY2" fmla="*/ 0 h 380047"/>
                <a:gd name="connsiteX0" fmla="*/ 0 w 845820"/>
                <a:gd name="connsiteY0" fmla="*/ 380047 h 380047"/>
                <a:gd name="connsiteX1" fmla="*/ 533400 w 845820"/>
                <a:gd name="connsiteY1" fmla="*/ 228600 h 380047"/>
                <a:gd name="connsiteX2" fmla="*/ 845820 w 845820"/>
                <a:gd name="connsiteY2" fmla="*/ 0 h 380047"/>
              </a:gdLst>
              <a:ahLst/>
              <a:cxnLst>
                <a:cxn ang="0">
                  <a:pos x="connsiteX0" y="connsiteY0"/>
                </a:cxn>
                <a:cxn ang="0">
                  <a:pos x="connsiteX1" y="connsiteY1"/>
                </a:cxn>
                <a:cxn ang="0">
                  <a:pos x="connsiteX2" y="connsiteY2"/>
                </a:cxn>
              </a:cxnLst>
              <a:rect l="l" t="t" r="r" b="b"/>
              <a:pathLst>
                <a:path w="845820" h="380047">
                  <a:moveTo>
                    <a:pt x="0" y="380047"/>
                  </a:moveTo>
                  <a:cubicBezTo>
                    <a:pt x="292100" y="333692"/>
                    <a:pt x="411480" y="296704"/>
                    <a:pt x="533400" y="228600"/>
                  </a:cubicBezTo>
                  <a:cubicBezTo>
                    <a:pt x="655320" y="160496"/>
                    <a:pt x="744220" y="104458"/>
                    <a:pt x="845820" y="0"/>
                  </a:cubicBezTo>
                </a:path>
              </a:pathLst>
            </a:custGeom>
            <a:noFill/>
            <a:ln w="127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6758796" y="3288268"/>
            <a:ext cx="3209789" cy="369332"/>
          </a:xfrm>
          <a:prstGeom prst="rect">
            <a:avLst/>
          </a:prstGeom>
          <a:noFill/>
        </p:spPr>
        <p:txBody>
          <a:bodyPr wrap="none" rtlCol="0">
            <a:spAutoFit/>
          </a:bodyPr>
          <a:lstStyle/>
          <a:p>
            <a:r>
              <a:rPr lang="en-US" dirty="0" smtClean="0"/>
              <a:t>Inaccurate outer approximation.</a:t>
            </a:r>
            <a:endParaRPr lang="en-US" dirty="0"/>
          </a:p>
        </p:txBody>
      </p:sp>
      <p:pic>
        <p:nvPicPr>
          <p:cNvPr id="113" name="Picture 112"/>
          <p:cNvPicPr>
            <a:picLocks noChangeAspect="1"/>
          </p:cNvPicPr>
          <p:nvPr/>
        </p:nvPicPr>
        <p:blipFill>
          <a:blip r:embed="rId5"/>
          <a:stretch>
            <a:fillRect/>
          </a:stretch>
        </p:blipFill>
        <p:spPr>
          <a:xfrm>
            <a:off x="8399190" y="533400"/>
            <a:ext cx="3420962" cy="2714383"/>
          </a:xfrm>
          <a:prstGeom prst="rect">
            <a:avLst/>
          </a:prstGeom>
        </p:spPr>
      </p:pic>
      <p:sp>
        <p:nvSpPr>
          <p:cNvPr id="114" name="Right Arrow 113"/>
          <p:cNvSpPr/>
          <p:nvPr/>
        </p:nvSpPr>
        <p:spPr>
          <a:xfrm>
            <a:off x="8316050" y="762000"/>
            <a:ext cx="279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own Arrow 114"/>
          <p:cNvSpPr/>
          <p:nvPr/>
        </p:nvSpPr>
        <p:spPr>
          <a:xfrm>
            <a:off x="10221050" y="1947890"/>
            <a:ext cx="228600" cy="23051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779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Acknowledgments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22</a:t>
            </a:fld>
            <a:endParaRPr lang="en-US"/>
          </a:p>
        </p:txBody>
      </p:sp>
      <p:pic>
        <p:nvPicPr>
          <p:cNvPr id="4" name="Picture 2" descr="https://www.nsf.gov/images/logos/ns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4953000"/>
            <a:ext cx="1314450" cy="1322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2057400"/>
            <a:ext cx="6345583" cy="2862322"/>
          </a:xfrm>
          <a:prstGeom prst="rect">
            <a:avLst/>
          </a:prstGeom>
          <a:noFill/>
        </p:spPr>
        <p:txBody>
          <a:bodyPr wrap="none" rtlCol="0">
            <a:spAutoFit/>
          </a:bodyPr>
          <a:lstStyle/>
          <a:p>
            <a:r>
              <a:rPr lang="en-US" sz="2000" dirty="0" smtClean="0"/>
              <a:t>People</a:t>
            </a:r>
          </a:p>
          <a:p>
            <a:pPr marL="742950" lvl="1" indent="-285750">
              <a:buFont typeface="Arial" panose="020B0604020202020204" pitchFamily="34" charset="0"/>
              <a:buChar char="•"/>
            </a:pPr>
            <a:r>
              <a:rPr lang="en-US" sz="2000" dirty="0" smtClean="0"/>
              <a:t>Jacqueline H. Chen, Sandia National Lab</a:t>
            </a:r>
          </a:p>
          <a:p>
            <a:pPr marL="742950" lvl="1" indent="-285750">
              <a:buFont typeface="Arial" panose="020B0604020202020204" pitchFamily="34" charset="0"/>
              <a:buChar char="•"/>
            </a:pPr>
            <a:r>
              <a:rPr lang="en-US" sz="2000" dirty="0" smtClean="0"/>
              <a:t>Mathew </a:t>
            </a:r>
            <a:r>
              <a:rPr lang="en-US" sz="2000" dirty="0" err="1" smtClean="0"/>
              <a:t>Maltude</a:t>
            </a:r>
            <a:r>
              <a:rPr lang="en-US" sz="2000" dirty="0" smtClean="0"/>
              <a:t>, Lawrence Livermore National Lab</a:t>
            </a:r>
          </a:p>
          <a:p>
            <a:pPr marL="742950" lvl="1" indent="-285750">
              <a:buFont typeface="Arial" panose="020B0604020202020204" pitchFamily="34" charset="0"/>
              <a:buChar char="•"/>
            </a:pPr>
            <a:r>
              <a:rPr lang="en-US" sz="2000" dirty="0" smtClean="0"/>
              <a:t>James </a:t>
            </a:r>
            <a:r>
              <a:rPr lang="en-US" sz="2000" dirty="0" err="1" smtClean="0"/>
              <a:t>Liburdy</a:t>
            </a:r>
            <a:r>
              <a:rPr lang="en-US" sz="2000" dirty="0" smtClean="0"/>
              <a:t>, Oregon State University</a:t>
            </a:r>
          </a:p>
          <a:p>
            <a:pPr marL="742950" lvl="1" indent="-285750">
              <a:buFont typeface="Arial" panose="020B0604020202020204" pitchFamily="34" charset="0"/>
              <a:buChar char="•"/>
            </a:pPr>
            <a:r>
              <a:rPr lang="en-US" sz="2000" dirty="0" err="1" smtClean="0"/>
              <a:t>Marzieh</a:t>
            </a:r>
            <a:r>
              <a:rPr lang="en-US" sz="2000" dirty="0" smtClean="0"/>
              <a:t> </a:t>
            </a:r>
            <a:r>
              <a:rPr lang="en-US" sz="2000" dirty="0" err="1" smtClean="0"/>
              <a:t>Berenjkoub</a:t>
            </a:r>
            <a:endParaRPr lang="en-US" sz="2000" dirty="0" smtClean="0"/>
          </a:p>
          <a:p>
            <a:endParaRPr lang="en-US" sz="2000" dirty="0"/>
          </a:p>
          <a:p>
            <a:r>
              <a:rPr lang="en-US" sz="2000" dirty="0" smtClean="0"/>
              <a:t>Funding </a:t>
            </a:r>
            <a:r>
              <a:rPr lang="en-US" sz="2000" dirty="0" err="1" smtClean="0"/>
              <a:t>Angency</a:t>
            </a:r>
            <a:endParaRPr lang="en-US" sz="2000" dirty="0" smtClean="0"/>
          </a:p>
          <a:p>
            <a:pPr marL="742950" lvl="1" indent="-285750">
              <a:buFont typeface="Arial" panose="020B0604020202020204" pitchFamily="34" charset="0"/>
              <a:buChar char="•"/>
            </a:pPr>
            <a:r>
              <a:rPr lang="en-US" sz="2000" dirty="0" smtClean="0"/>
              <a:t>National Science Foundation</a:t>
            </a:r>
          </a:p>
          <a:p>
            <a:endParaRPr lang="en-US" sz="2000" dirty="0"/>
          </a:p>
        </p:txBody>
      </p:sp>
    </p:spTree>
    <p:extLst>
      <p:ext uri="{BB962C8B-B14F-4D97-AF65-F5344CB8AC3E}">
        <p14:creationId xmlns:p14="http://schemas.microsoft.com/office/powerpoint/2010/main" val="3183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Background and Motivation</a:t>
            </a:r>
            <a:endParaRPr lang="en-US" b="1" dirty="0"/>
          </a:p>
        </p:txBody>
      </p:sp>
      <p:sp>
        <p:nvSpPr>
          <p:cNvPr id="3" name="Content Placeholder 2"/>
          <p:cNvSpPr>
            <a:spLocks noGrp="1"/>
          </p:cNvSpPr>
          <p:nvPr>
            <p:ph idx="1"/>
          </p:nvPr>
        </p:nvSpPr>
        <p:spPr>
          <a:xfrm>
            <a:off x="609600" y="1600201"/>
            <a:ext cx="7848600" cy="4525963"/>
          </a:xfrm>
        </p:spPr>
        <p:txBody>
          <a:bodyPr>
            <a:normAutofit fontScale="92500" lnSpcReduction="20000"/>
          </a:bodyPr>
          <a:lstStyle/>
          <a:p>
            <a:r>
              <a:rPr lang="en-US" dirty="0" smtClean="0"/>
              <a:t>Why </a:t>
            </a:r>
            <a:r>
              <a:rPr lang="en-US" dirty="0" smtClean="0"/>
              <a:t>topology?</a:t>
            </a:r>
          </a:p>
          <a:p>
            <a:pPr marL="457200" lvl="1" indent="0">
              <a:buNone/>
            </a:pPr>
            <a:r>
              <a:rPr lang="en-US" altLang="zh-CN" sz="1500" dirty="0"/>
              <a:t>[</a:t>
            </a:r>
            <a:r>
              <a:rPr lang="en-US" altLang="zh-CN" sz="1500" dirty="0" err="1"/>
              <a:t>Helman</a:t>
            </a:r>
            <a:r>
              <a:rPr lang="en-US" altLang="zh-CN" sz="1500" dirty="0"/>
              <a:t> and </a:t>
            </a:r>
            <a:r>
              <a:rPr lang="en-US" altLang="zh-CN" sz="1500" dirty="0" err="1"/>
              <a:t>Hesselink</a:t>
            </a:r>
            <a:r>
              <a:rPr lang="en-US" altLang="zh-CN" sz="1500" dirty="0"/>
              <a:t> 1989; </a:t>
            </a:r>
            <a:r>
              <a:rPr lang="en-US" sz="1500" dirty="0"/>
              <a:t>CGA91]</a:t>
            </a:r>
          </a:p>
          <a:p>
            <a:pPr lvl="1">
              <a:buFont typeface="Arial" charset="0"/>
              <a:buNone/>
            </a:pPr>
            <a:r>
              <a:rPr lang="en-US" sz="1500" dirty="0"/>
              <a:t>[</a:t>
            </a:r>
            <a:r>
              <a:rPr lang="en-US" sz="1500" dirty="0" err="1"/>
              <a:t>Scheuermann</a:t>
            </a:r>
            <a:r>
              <a:rPr lang="en-US" sz="1500" dirty="0"/>
              <a:t> et al. Vis97, TVCG98][</a:t>
            </a:r>
            <a:r>
              <a:rPr lang="en-US" sz="1500" dirty="0" err="1"/>
              <a:t>Tricoche</a:t>
            </a:r>
            <a:r>
              <a:rPr lang="en-US" sz="1500" dirty="0"/>
              <a:t> et al. Vis01, VisSym01]</a:t>
            </a:r>
          </a:p>
          <a:p>
            <a:pPr lvl="1">
              <a:buFont typeface="Arial" charset="0"/>
              <a:buNone/>
            </a:pPr>
            <a:r>
              <a:rPr lang="en-US" sz="1500" dirty="0"/>
              <a:t>[</a:t>
            </a:r>
            <a:r>
              <a:rPr lang="en-US" sz="1500" dirty="0" err="1"/>
              <a:t>Theisel</a:t>
            </a:r>
            <a:r>
              <a:rPr lang="en-US" sz="1500" dirty="0"/>
              <a:t> et al. CGF03][</a:t>
            </a:r>
            <a:r>
              <a:rPr lang="en-US" sz="1500" dirty="0" err="1"/>
              <a:t>Polthier</a:t>
            </a:r>
            <a:r>
              <a:rPr lang="en-US" sz="1500" dirty="0"/>
              <a:t> and </a:t>
            </a:r>
            <a:r>
              <a:rPr lang="en-US" sz="1500" dirty="0" err="1"/>
              <a:t>Preuss</a:t>
            </a:r>
            <a:r>
              <a:rPr lang="en-US" sz="1500" dirty="0"/>
              <a:t> 2003][</a:t>
            </a:r>
            <a:r>
              <a:rPr lang="en-US" sz="1500" dirty="0" err="1"/>
              <a:t>Weinkauf</a:t>
            </a:r>
            <a:r>
              <a:rPr lang="en-US" sz="1500" dirty="0"/>
              <a:t> et al VisSym04]</a:t>
            </a:r>
          </a:p>
          <a:p>
            <a:pPr lvl="1">
              <a:buFont typeface="Arial" charset="0"/>
              <a:buNone/>
            </a:pPr>
            <a:r>
              <a:rPr lang="en-US" sz="1500" dirty="0"/>
              <a:t>[</a:t>
            </a:r>
            <a:r>
              <a:rPr lang="en-US" sz="1500" dirty="0" err="1"/>
              <a:t>Weinkauf</a:t>
            </a:r>
            <a:r>
              <a:rPr lang="en-US" sz="1500" dirty="0"/>
              <a:t> et al. Vis05] [Chen et al. TVCG07]</a:t>
            </a:r>
            <a:endParaRPr lang="en-US" sz="1900" dirty="0"/>
          </a:p>
          <a:p>
            <a:pPr lvl="1"/>
            <a:endParaRPr lang="en-US" dirty="0" smtClean="0"/>
          </a:p>
          <a:p>
            <a:pPr lvl="1"/>
            <a:r>
              <a:rPr lang="en-US" dirty="0" smtClean="0"/>
              <a:t>It </a:t>
            </a:r>
            <a:r>
              <a:rPr lang="en-US" dirty="0"/>
              <a:t>condenses the whole flow information into its skeletal representation or </a:t>
            </a:r>
            <a:r>
              <a:rPr lang="en-US" dirty="0" smtClean="0"/>
              <a:t>structure.</a:t>
            </a:r>
          </a:p>
          <a:p>
            <a:pPr lvl="1"/>
            <a:endParaRPr lang="en-US" dirty="0" smtClean="0"/>
          </a:p>
          <a:p>
            <a:pPr lvl="1"/>
            <a:r>
              <a:rPr lang="en-US" dirty="0" smtClean="0"/>
              <a:t>It </a:t>
            </a:r>
            <a:r>
              <a:rPr lang="en-US" dirty="0"/>
              <a:t>provides a domain partitioning strategy which decomposes the flow domain into sub-regions. Within each sub-region, the flow behavior is homogeneous.</a:t>
            </a:r>
          </a:p>
          <a:p>
            <a:pPr lvl="1"/>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8F72614A-4A06-49A0-867D-16715843D5DE}" type="slidenum">
              <a:rPr lang="en-US" smtClean="0"/>
              <a:t>3</a:t>
            </a:fld>
            <a:endParaRPr lang="en-US" dirty="0"/>
          </a:p>
        </p:txBody>
      </p:sp>
      <p:pic>
        <p:nvPicPr>
          <p:cNvPr id="14" name="Picture 2" descr="D:\My_projs\facultyPos\2012\Jobtalk_pre\topo_basi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752600"/>
            <a:ext cx="2962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8915400" y="1752600"/>
            <a:ext cx="2962275" cy="2958850"/>
          </a:xfrm>
          <a:prstGeom prst="rect">
            <a:avLst/>
          </a:prstGeom>
          <a:no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0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Background and Motivation</a:t>
            </a:r>
            <a:endParaRPr lang="en-US" b="1" dirty="0"/>
          </a:p>
        </p:txBody>
      </p:sp>
      <p:sp>
        <p:nvSpPr>
          <p:cNvPr id="3" name="Content Placeholder 2"/>
          <p:cNvSpPr>
            <a:spLocks noGrp="1"/>
          </p:cNvSpPr>
          <p:nvPr>
            <p:ph idx="1"/>
          </p:nvPr>
        </p:nvSpPr>
        <p:spPr>
          <a:xfrm>
            <a:off x="609600" y="1600201"/>
            <a:ext cx="11201400" cy="4525963"/>
          </a:xfrm>
        </p:spPr>
        <p:txBody>
          <a:bodyPr>
            <a:normAutofit/>
          </a:bodyPr>
          <a:lstStyle/>
          <a:p>
            <a:r>
              <a:rPr lang="en-US" dirty="0" smtClean="0"/>
              <a:t>Why </a:t>
            </a:r>
            <a:r>
              <a:rPr lang="en-US" dirty="0" smtClean="0"/>
              <a:t>Morse </a:t>
            </a:r>
            <a:r>
              <a:rPr lang="en-US" dirty="0" smtClean="0"/>
              <a:t>decomposition?</a:t>
            </a:r>
          </a:p>
          <a:p>
            <a:pPr marL="0" lvl="1" indent="0">
              <a:buNone/>
            </a:pPr>
            <a:r>
              <a:rPr lang="en-US" sz="1400" dirty="0" smtClean="0"/>
              <a:t>	[</a:t>
            </a:r>
            <a:r>
              <a:rPr lang="en-US" sz="1400" dirty="0"/>
              <a:t>Conley 78] [Chen et al. TVCG08, TVCG12</a:t>
            </a:r>
            <a:r>
              <a:rPr lang="en-US" sz="1400" dirty="0" smtClean="0"/>
              <a:t>]</a:t>
            </a:r>
            <a:r>
              <a:rPr lang="en-US" sz="1400" dirty="0"/>
              <a:t> [</a:t>
            </a:r>
            <a:r>
              <a:rPr lang="en-US" sz="1400" dirty="0" err="1"/>
              <a:t>Szymczak</a:t>
            </a:r>
            <a:r>
              <a:rPr lang="en-US" sz="1400" dirty="0"/>
              <a:t> EuroVis11] [</a:t>
            </a:r>
            <a:r>
              <a:rPr lang="en-US" sz="1400" dirty="0" err="1"/>
              <a:t>Szymaczak</a:t>
            </a:r>
            <a:r>
              <a:rPr lang="en-US" sz="1400" dirty="0"/>
              <a:t> and Zhang TVCG12] [</a:t>
            </a:r>
            <a:r>
              <a:rPr lang="en-US" sz="1400" dirty="0" err="1"/>
              <a:t>Szymczak</a:t>
            </a:r>
            <a:r>
              <a:rPr lang="en-US" sz="1400" dirty="0"/>
              <a:t> and </a:t>
            </a:r>
            <a:r>
              <a:rPr lang="en-US" sz="1400" dirty="0" err="1"/>
              <a:t>Sipeki</a:t>
            </a:r>
            <a:r>
              <a:rPr lang="en-US" sz="1400" dirty="0"/>
              <a:t>, Vis13]</a:t>
            </a:r>
          </a:p>
          <a:p>
            <a:pPr lvl="1"/>
            <a:r>
              <a:rPr lang="en-US" dirty="0" smtClean="0"/>
              <a:t>It provides a more stable representation of vector field topology</a:t>
            </a:r>
            <a:endParaRPr lang="en-US" dirty="0"/>
          </a:p>
        </p:txBody>
      </p:sp>
      <p:sp>
        <p:nvSpPr>
          <p:cNvPr id="4" name="Slide Number Placeholder 3"/>
          <p:cNvSpPr>
            <a:spLocks noGrp="1"/>
          </p:cNvSpPr>
          <p:nvPr>
            <p:ph type="sldNum" sz="quarter" idx="12"/>
          </p:nvPr>
        </p:nvSpPr>
        <p:spPr/>
        <p:txBody>
          <a:bodyPr/>
          <a:lstStyle/>
          <a:p>
            <a:fld id="{8F72614A-4A06-49A0-867D-16715843D5DE}" type="slidenum">
              <a:rPr lang="en-US" smtClean="0"/>
              <a:t>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7" y="3048000"/>
            <a:ext cx="427355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3048000"/>
            <a:ext cx="435292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2172900" y="6126164"/>
            <a:ext cx="2115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SimSun" pitchFamily="2" charset="-122"/>
              </a:defRPr>
            </a:lvl1pPr>
            <a:lvl2pPr marL="742950" indent="-285750" eaLnBrk="0" hangingPunct="0">
              <a:defRPr>
                <a:solidFill>
                  <a:schemeClr val="tx1"/>
                </a:solidFill>
                <a:latin typeface="Calibri" pitchFamily="34" charset="0"/>
                <a:ea typeface="SimSun" pitchFamily="2" charset="-122"/>
              </a:defRPr>
            </a:lvl2pPr>
            <a:lvl3pPr marL="1143000" indent="-228600" eaLnBrk="0" hangingPunct="0">
              <a:defRPr>
                <a:solidFill>
                  <a:schemeClr val="tx1"/>
                </a:solidFill>
                <a:latin typeface="Calibri" pitchFamily="34" charset="0"/>
                <a:ea typeface="SimSun" pitchFamily="2" charset="-122"/>
              </a:defRPr>
            </a:lvl3pPr>
            <a:lvl4pPr marL="1600200" indent="-228600" eaLnBrk="0" hangingPunct="0">
              <a:defRPr>
                <a:solidFill>
                  <a:schemeClr val="tx1"/>
                </a:solidFill>
                <a:latin typeface="Calibri" pitchFamily="34" charset="0"/>
                <a:ea typeface="SimSun" pitchFamily="2" charset="-122"/>
              </a:defRPr>
            </a:lvl4pPr>
            <a:lvl5pPr marL="2057400" indent="-228600" eaLnBrk="0" hangingPunct="0">
              <a:defRPr>
                <a:solidFill>
                  <a:schemeClr val="tx1"/>
                </a:solidFill>
                <a:latin typeface="Calibri" pitchFamily="34" charset="0"/>
                <a:ea typeface="SimSun" pitchFamily="2" charset="-122"/>
              </a:defRPr>
            </a:lvl5pPr>
            <a:lvl6pPr marL="2514600" indent="-228600" eaLnBrk="0" fontAlgn="base" hangingPunct="0">
              <a:spcBef>
                <a:spcPct val="0"/>
              </a:spcBef>
              <a:spcAft>
                <a:spcPct val="0"/>
              </a:spcAft>
              <a:defRPr>
                <a:solidFill>
                  <a:schemeClr val="tx1"/>
                </a:solidFill>
                <a:latin typeface="Calibri" pitchFamily="34" charset="0"/>
                <a:ea typeface="SimSun" pitchFamily="2" charset="-122"/>
              </a:defRPr>
            </a:lvl6pPr>
            <a:lvl7pPr marL="2971800" indent="-228600" eaLnBrk="0" fontAlgn="base" hangingPunct="0">
              <a:spcBef>
                <a:spcPct val="0"/>
              </a:spcBef>
              <a:spcAft>
                <a:spcPct val="0"/>
              </a:spcAft>
              <a:defRPr>
                <a:solidFill>
                  <a:schemeClr val="tx1"/>
                </a:solidFill>
                <a:latin typeface="Calibri" pitchFamily="34" charset="0"/>
                <a:ea typeface="SimSun" pitchFamily="2" charset="-122"/>
              </a:defRPr>
            </a:lvl7pPr>
            <a:lvl8pPr marL="3429000" indent="-228600" eaLnBrk="0" fontAlgn="base" hangingPunct="0">
              <a:spcBef>
                <a:spcPct val="0"/>
              </a:spcBef>
              <a:spcAft>
                <a:spcPct val="0"/>
              </a:spcAft>
              <a:defRPr>
                <a:solidFill>
                  <a:schemeClr val="tx1"/>
                </a:solidFill>
                <a:latin typeface="Calibri" pitchFamily="34" charset="0"/>
                <a:ea typeface="SimSun" pitchFamily="2" charset="-122"/>
              </a:defRPr>
            </a:lvl8pPr>
            <a:lvl9pPr marL="3886200" indent="-228600" eaLnBrk="0" fontAlgn="base" hangingPunct="0">
              <a:spcBef>
                <a:spcPct val="0"/>
              </a:spcBef>
              <a:spcAft>
                <a:spcPct val="0"/>
              </a:spcAft>
              <a:defRPr>
                <a:solidFill>
                  <a:schemeClr val="tx1"/>
                </a:solidFill>
                <a:latin typeface="Calibri" pitchFamily="34" charset="0"/>
                <a:ea typeface="SimSun" pitchFamily="2" charset="-122"/>
              </a:defRPr>
            </a:lvl9pPr>
          </a:lstStyle>
          <a:p>
            <a:pPr eaLnBrk="1" hangingPunct="1"/>
            <a:r>
              <a:rPr lang="en-US" altLang="zh-CN" dirty="0" smtClean="0"/>
              <a:t>Differential topology</a:t>
            </a:r>
            <a:endParaRPr lang="en-US" altLang="zh-CN" dirty="0"/>
          </a:p>
        </p:txBody>
      </p:sp>
      <p:sp>
        <p:nvSpPr>
          <p:cNvPr id="10" name="TextBox 6"/>
          <p:cNvSpPr txBox="1">
            <a:spLocks noChangeArrowheads="1"/>
          </p:cNvSpPr>
          <p:nvPr/>
        </p:nvSpPr>
        <p:spPr bwMode="auto">
          <a:xfrm>
            <a:off x="6532100" y="6112973"/>
            <a:ext cx="2916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SimSun" pitchFamily="2" charset="-122"/>
              </a:defRPr>
            </a:lvl1pPr>
            <a:lvl2pPr marL="742950" indent="-285750" eaLnBrk="0" hangingPunct="0">
              <a:defRPr>
                <a:solidFill>
                  <a:schemeClr val="tx1"/>
                </a:solidFill>
                <a:latin typeface="Calibri" pitchFamily="34" charset="0"/>
                <a:ea typeface="SimSun" pitchFamily="2" charset="-122"/>
              </a:defRPr>
            </a:lvl2pPr>
            <a:lvl3pPr marL="1143000" indent="-228600" eaLnBrk="0" hangingPunct="0">
              <a:defRPr>
                <a:solidFill>
                  <a:schemeClr val="tx1"/>
                </a:solidFill>
                <a:latin typeface="Calibri" pitchFamily="34" charset="0"/>
                <a:ea typeface="SimSun" pitchFamily="2" charset="-122"/>
              </a:defRPr>
            </a:lvl3pPr>
            <a:lvl4pPr marL="1600200" indent="-228600" eaLnBrk="0" hangingPunct="0">
              <a:defRPr>
                <a:solidFill>
                  <a:schemeClr val="tx1"/>
                </a:solidFill>
                <a:latin typeface="Calibri" pitchFamily="34" charset="0"/>
                <a:ea typeface="SimSun" pitchFamily="2" charset="-122"/>
              </a:defRPr>
            </a:lvl4pPr>
            <a:lvl5pPr marL="2057400" indent="-228600" eaLnBrk="0" hangingPunct="0">
              <a:defRPr>
                <a:solidFill>
                  <a:schemeClr val="tx1"/>
                </a:solidFill>
                <a:latin typeface="Calibri" pitchFamily="34" charset="0"/>
                <a:ea typeface="SimSun" pitchFamily="2" charset="-122"/>
              </a:defRPr>
            </a:lvl5pPr>
            <a:lvl6pPr marL="2514600" indent="-228600" eaLnBrk="0" fontAlgn="base" hangingPunct="0">
              <a:spcBef>
                <a:spcPct val="0"/>
              </a:spcBef>
              <a:spcAft>
                <a:spcPct val="0"/>
              </a:spcAft>
              <a:defRPr>
                <a:solidFill>
                  <a:schemeClr val="tx1"/>
                </a:solidFill>
                <a:latin typeface="Calibri" pitchFamily="34" charset="0"/>
                <a:ea typeface="SimSun" pitchFamily="2" charset="-122"/>
              </a:defRPr>
            </a:lvl6pPr>
            <a:lvl7pPr marL="2971800" indent="-228600" eaLnBrk="0" fontAlgn="base" hangingPunct="0">
              <a:spcBef>
                <a:spcPct val="0"/>
              </a:spcBef>
              <a:spcAft>
                <a:spcPct val="0"/>
              </a:spcAft>
              <a:defRPr>
                <a:solidFill>
                  <a:schemeClr val="tx1"/>
                </a:solidFill>
                <a:latin typeface="Calibri" pitchFamily="34" charset="0"/>
                <a:ea typeface="SimSun" pitchFamily="2" charset="-122"/>
              </a:defRPr>
            </a:lvl7pPr>
            <a:lvl8pPr marL="3429000" indent="-228600" eaLnBrk="0" fontAlgn="base" hangingPunct="0">
              <a:spcBef>
                <a:spcPct val="0"/>
              </a:spcBef>
              <a:spcAft>
                <a:spcPct val="0"/>
              </a:spcAft>
              <a:defRPr>
                <a:solidFill>
                  <a:schemeClr val="tx1"/>
                </a:solidFill>
                <a:latin typeface="Calibri" pitchFamily="34" charset="0"/>
                <a:ea typeface="SimSun" pitchFamily="2" charset="-122"/>
              </a:defRPr>
            </a:lvl8pPr>
            <a:lvl9pPr marL="3886200" indent="-228600" eaLnBrk="0" fontAlgn="base" hangingPunct="0">
              <a:spcBef>
                <a:spcPct val="0"/>
              </a:spcBef>
              <a:spcAft>
                <a:spcPct val="0"/>
              </a:spcAft>
              <a:defRPr>
                <a:solidFill>
                  <a:schemeClr val="tx1"/>
                </a:solidFill>
                <a:latin typeface="Calibri" pitchFamily="34" charset="0"/>
                <a:ea typeface="SimSun" pitchFamily="2" charset="-122"/>
              </a:defRPr>
            </a:lvl9pPr>
          </a:lstStyle>
          <a:p>
            <a:pPr eaLnBrk="1" hangingPunct="1"/>
            <a:r>
              <a:rPr lang="en-US" altLang="zh-CN" b="1" dirty="0" smtClean="0"/>
              <a:t>Morse decomposition - MCG</a:t>
            </a:r>
            <a:endParaRPr lang="en-US" altLang="zh-CN" b="1" dirty="0"/>
          </a:p>
        </p:txBody>
      </p:sp>
    </p:spTree>
    <p:extLst>
      <p:ext uri="{BB962C8B-B14F-4D97-AF65-F5344CB8AC3E}">
        <p14:creationId xmlns:p14="http://schemas.microsoft.com/office/powerpoint/2010/main" val="3136189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Background and Motivation</a:t>
            </a:r>
            <a:endParaRPr lang="en-US" b="1" dirty="0"/>
          </a:p>
        </p:txBody>
      </p:sp>
      <p:sp>
        <p:nvSpPr>
          <p:cNvPr id="3" name="Content Placeholder 2"/>
          <p:cNvSpPr>
            <a:spLocks noGrp="1"/>
          </p:cNvSpPr>
          <p:nvPr>
            <p:ph idx="1"/>
          </p:nvPr>
        </p:nvSpPr>
        <p:spPr/>
        <p:txBody>
          <a:bodyPr/>
          <a:lstStyle/>
          <a:p>
            <a:r>
              <a:rPr lang="en-US" dirty="0" smtClean="0"/>
              <a:t>The problems of conventional Morse decomposition in object-space</a:t>
            </a:r>
            <a:endParaRPr lang="en-US" dirty="0"/>
          </a:p>
        </p:txBody>
      </p:sp>
      <p:sp>
        <p:nvSpPr>
          <p:cNvPr id="4" name="Slide Number Placeholder 3"/>
          <p:cNvSpPr>
            <a:spLocks noGrp="1"/>
          </p:cNvSpPr>
          <p:nvPr>
            <p:ph type="sldNum" sz="quarter" idx="12"/>
          </p:nvPr>
        </p:nvSpPr>
        <p:spPr/>
        <p:txBody>
          <a:bodyPr/>
          <a:lstStyle/>
          <a:p>
            <a:fld id="{8F72614A-4A06-49A0-867D-16715843D5DE}" type="slidenum">
              <a:rPr lang="en-US" smtClean="0"/>
              <a:t>5</a:t>
            </a:fld>
            <a:endParaRPr lang="en-US"/>
          </a:p>
        </p:txBody>
      </p:sp>
      <p:pic>
        <p:nvPicPr>
          <p:cNvPr id="5" name="Picture 4"/>
          <p:cNvPicPr>
            <a:picLocks noChangeAspect="1"/>
          </p:cNvPicPr>
          <p:nvPr/>
        </p:nvPicPr>
        <p:blipFill>
          <a:blip r:embed="rId2"/>
          <a:stretch>
            <a:fillRect/>
          </a:stretch>
        </p:blipFill>
        <p:spPr>
          <a:xfrm>
            <a:off x="7543800" y="2562122"/>
            <a:ext cx="4091286" cy="3709198"/>
          </a:xfrm>
          <a:prstGeom prst="rect">
            <a:avLst/>
          </a:prstGeom>
        </p:spPr>
      </p:pic>
      <p:sp>
        <p:nvSpPr>
          <p:cNvPr id="6" name="TextBox 5"/>
          <p:cNvSpPr txBox="1"/>
          <p:nvPr/>
        </p:nvSpPr>
        <p:spPr>
          <a:xfrm>
            <a:off x="4091940" y="3494733"/>
            <a:ext cx="3264612" cy="369332"/>
          </a:xfrm>
          <a:prstGeom prst="rect">
            <a:avLst/>
          </a:prstGeom>
          <a:noFill/>
        </p:spPr>
        <p:txBody>
          <a:bodyPr wrap="none" rtlCol="0">
            <a:spAutoFit/>
          </a:bodyPr>
          <a:lstStyle/>
          <a:p>
            <a:r>
              <a:rPr lang="en-US" dirty="0" smtClean="0"/>
              <a:t>Zig-</a:t>
            </a:r>
            <a:r>
              <a:rPr lang="en-US" dirty="0" err="1" smtClean="0"/>
              <a:t>zag</a:t>
            </a:r>
            <a:r>
              <a:rPr lang="en-US" dirty="0" smtClean="0"/>
              <a:t> boundaries of Morse sets</a:t>
            </a:r>
            <a:endParaRPr lang="en-US" dirty="0"/>
          </a:p>
        </p:txBody>
      </p:sp>
      <p:pic>
        <p:nvPicPr>
          <p:cNvPr id="8" name="Picture 7"/>
          <p:cNvPicPr>
            <a:picLocks noChangeAspect="1"/>
          </p:cNvPicPr>
          <p:nvPr/>
        </p:nvPicPr>
        <p:blipFill>
          <a:blip r:embed="rId3"/>
          <a:stretch>
            <a:fillRect/>
          </a:stretch>
        </p:blipFill>
        <p:spPr>
          <a:xfrm>
            <a:off x="609600" y="2667000"/>
            <a:ext cx="3419475" cy="3429000"/>
          </a:xfrm>
          <a:prstGeom prst="rect">
            <a:avLst/>
          </a:prstGeom>
        </p:spPr>
      </p:pic>
      <p:sp>
        <p:nvSpPr>
          <p:cNvPr id="9" name="TextBox 8"/>
          <p:cNvSpPr txBox="1"/>
          <p:nvPr/>
        </p:nvSpPr>
        <p:spPr>
          <a:xfrm>
            <a:off x="4103024" y="4549232"/>
            <a:ext cx="3440776" cy="646331"/>
          </a:xfrm>
          <a:prstGeom prst="rect">
            <a:avLst/>
          </a:prstGeom>
          <a:noFill/>
        </p:spPr>
        <p:txBody>
          <a:bodyPr wrap="square" rtlCol="0">
            <a:spAutoFit/>
          </a:bodyPr>
          <a:lstStyle/>
          <a:p>
            <a:r>
              <a:rPr lang="en-US" dirty="0" smtClean="0"/>
              <a:t>Possible inaccurate location of small features at boundary</a:t>
            </a:r>
            <a:endParaRPr lang="en-US" dirty="0"/>
          </a:p>
        </p:txBody>
      </p:sp>
      <p:sp>
        <p:nvSpPr>
          <p:cNvPr id="10" name="Freeform 9"/>
          <p:cNvSpPr/>
          <p:nvPr/>
        </p:nvSpPr>
        <p:spPr>
          <a:xfrm>
            <a:off x="3433110" y="3662238"/>
            <a:ext cx="690002" cy="751821"/>
          </a:xfrm>
          <a:custGeom>
            <a:avLst/>
            <a:gdLst>
              <a:gd name="connsiteX0" fmla="*/ 1030778 w 1030778"/>
              <a:gd name="connsiteY0" fmla="*/ 0 h 764771"/>
              <a:gd name="connsiteX1" fmla="*/ 232756 w 1030778"/>
              <a:gd name="connsiteY1" fmla="*/ 149629 h 764771"/>
              <a:gd name="connsiteX2" fmla="*/ 0 w 1030778"/>
              <a:gd name="connsiteY2" fmla="*/ 764771 h 764771"/>
              <a:gd name="connsiteX0" fmla="*/ 823446 w 823446"/>
              <a:gd name="connsiteY0" fmla="*/ 0 h 781397"/>
              <a:gd name="connsiteX1" fmla="*/ 25424 w 823446"/>
              <a:gd name="connsiteY1" fmla="*/ 149629 h 781397"/>
              <a:gd name="connsiteX2" fmla="*/ 166741 w 823446"/>
              <a:gd name="connsiteY2" fmla="*/ 781397 h 781397"/>
              <a:gd name="connsiteX0" fmla="*/ 748183 w 748183"/>
              <a:gd name="connsiteY0" fmla="*/ 0 h 781397"/>
              <a:gd name="connsiteX1" fmla="*/ 33288 w 748183"/>
              <a:gd name="connsiteY1" fmla="*/ 133003 h 781397"/>
              <a:gd name="connsiteX2" fmla="*/ 91478 w 748183"/>
              <a:gd name="connsiteY2" fmla="*/ 781397 h 781397"/>
              <a:gd name="connsiteX0" fmla="*/ 838028 w 838028"/>
              <a:gd name="connsiteY0" fmla="*/ 0 h 781397"/>
              <a:gd name="connsiteX1" fmla="*/ 123133 w 838028"/>
              <a:gd name="connsiteY1" fmla="*/ 133003 h 781397"/>
              <a:gd name="connsiteX2" fmla="*/ 181323 w 838028"/>
              <a:gd name="connsiteY2" fmla="*/ 781397 h 781397"/>
              <a:gd name="connsiteX0" fmla="*/ 758988 w 758988"/>
              <a:gd name="connsiteY0" fmla="*/ 0 h 739833"/>
              <a:gd name="connsiteX1" fmla="*/ 118908 w 758988"/>
              <a:gd name="connsiteY1" fmla="*/ 91439 h 739833"/>
              <a:gd name="connsiteX2" fmla="*/ 177098 w 758988"/>
              <a:gd name="connsiteY2" fmla="*/ 739833 h 739833"/>
              <a:gd name="connsiteX0" fmla="*/ 758988 w 758988"/>
              <a:gd name="connsiteY0" fmla="*/ 13550 h 753383"/>
              <a:gd name="connsiteX1" fmla="*/ 118908 w 758988"/>
              <a:gd name="connsiteY1" fmla="*/ 104989 h 753383"/>
              <a:gd name="connsiteX2" fmla="*/ 177098 w 758988"/>
              <a:gd name="connsiteY2" fmla="*/ 753383 h 753383"/>
              <a:gd name="connsiteX0" fmla="*/ 782525 w 782525"/>
              <a:gd name="connsiteY0" fmla="*/ 5800 h 745633"/>
              <a:gd name="connsiteX1" fmla="*/ 92569 w 782525"/>
              <a:gd name="connsiteY1" fmla="*/ 147115 h 745633"/>
              <a:gd name="connsiteX2" fmla="*/ 200635 w 782525"/>
              <a:gd name="connsiteY2" fmla="*/ 745633 h 745633"/>
              <a:gd name="connsiteX0" fmla="*/ 749652 w 749652"/>
              <a:gd name="connsiteY0" fmla="*/ 11988 h 751821"/>
              <a:gd name="connsiteX1" fmla="*/ 59696 w 749652"/>
              <a:gd name="connsiteY1" fmla="*/ 153303 h 751821"/>
              <a:gd name="connsiteX2" fmla="*/ 167762 w 749652"/>
              <a:gd name="connsiteY2" fmla="*/ 751821 h 751821"/>
              <a:gd name="connsiteX0" fmla="*/ 690002 w 690002"/>
              <a:gd name="connsiteY0" fmla="*/ 11988 h 751821"/>
              <a:gd name="connsiteX1" fmla="*/ 46 w 690002"/>
              <a:gd name="connsiteY1" fmla="*/ 153303 h 751821"/>
              <a:gd name="connsiteX2" fmla="*/ 108112 w 690002"/>
              <a:gd name="connsiteY2" fmla="*/ 751821 h 751821"/>
            </a:gdLst>
            <a:ahLst/>
            <a:cxnLst>
              <a:cxn ang="0">
                <a:pos x="connsiteX0" y="connsiteY0"/>
              </a:cxn>
              <a:cxn ang="0">
                <a:pos x="connsiteX1" y="connsiteY1"/>
              </a:cxn>
              <a:cxn ang="0">
                <a:pos x="connsiteX2" y="connsiteY2"/>
              </a:cxn>
            </a:cxnLst>
            <a:rect l="l" t="t" r="r" b="b"/>
            <a:pathLst>
              <a:path w="690002" h="751821">
                <a:moveTo>
                  <a:pt x="690002" y="11988"/>
                </a:moveTo>
                <a:cubicBezTo>
                  <a:pt x="376889" y="-10180"/>
                  <a:pt x="5588" y="-19880"/>
                  <a:pt x="46" y="153303"/>
                </a:cubicBezTo>
                <a:cubicBezTo>
                  <a:pt x="-5496" y="326486"/>
                  <a:pt x="496040" y="524607"/>
                  <a:pt x="108112" y="75182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290262" y="3678570"/>
            <a:ext cx="1172094" cy="527669"/>
          </a:xfrm>
          <a:custGeom>
            <a:avLst/>
            <a:gdLst>
              <a:gd name="connsiteX0" fmla="*/ 0 w 1122218"/>
              <a:gd name="connsiteY0" fmla="*/ 35292 h 467554"/>
              <a:gd name="connsiteX1" fmla="*/ 706582 w 1122218"/>
              <a:gd name="connsiteY1" fmla="*/ 43605 h 467554"/>
              <a:gd name="connsiteX2" fmla="*/ 1122218 w 1122218"/>
              <a:gd name="connsiteY2" fmla="*/ 467554 h 467554"/>
              <a:gd name="connsiteX0" fmla="*/ 0 w 1155468"/>
              <a:gd name="connsiteY0" fmla="*/ 15160 h 505611"/>
              <a:gd name="connsiteX1" fmla="*/ 739832 w 1155468"/>
              <a:gd name="connsiteY1" fmla="*/ 81662 h 505611"/>
              <a:gd name="connsiteX2" fmla="*/ 1155468 w 1155468"/>
              <a:gd name="connsiteY2" fmla="*/ 505611 h 505611"/>
              <a:gd name="connsiteX0" fmla="*/ 0 w 1155468"/>
              <a:gd name="connsiteY0" fmla="*/ 7807 h 498258"/>
              <a:gd name="connsiteX1" fmla="*/ 739832 w 1155468"/>
              <a:gd name="connsiteY1" fmla="*/ 74309 h 498258"/>
              <a:gd name="connsiteX2" fmla="*/ 1155468 w 1155468"/>
              <a:gd name="connsiteY2" fmla="*/ 498258 h 498258"/>
              <a:gd name="connsiteX0" fmla="*/ 0 w 1172094"/>
              <a:gd name="connsiteY0" fmla="*/ 3967 h 527669"/>
              <a:gd name="connsiteX1" fmla="*/ 756458 w 1172094"/>
              <a:gd name="connsiteY1" fmla="*/ 103720 h 527669"/>
              <a:gd name="connsiteX2" fmla="*/ 1172094 w 1172094"/>
              <a:gd name="connsiteY2" fmla="*/ 527669 h 527669"/>
            </a:gdLst>
            <a:ahLst/>
            <a:cxnLst>
              <a:cxn ang="0">
                <a:pos x="connsiteX0" y="connsiteY0"/>
              </a:cxn>
              <a:cxn ang="0">
                <a:pos x="connsiteX1" y="connsiteY1"/>
              </a:cxn>
              <a:cxn ang="0">
                <a:pos x="connsiteX2" y="connsiteY2"/>
              </a:cxn>
            </a:cxnLst>
            <a:rect l="l" t="t" r="r" b="b"/>
            <a:pathLst>
              <a:path w="1172094" h="527669">
                <a:moveTo>
                  <a:pt x="0" y="3967"/>
                </a:moveTo>
                <a:cubicBezTo>
                  <a:pt x="276398" y="-11274"/>
                  <a:pt x="561109" y="16436"/>
                  <a:pt x="756458" y="103720"/>
                </a:cubicBezTo>
                <a:cubicBezTo>
                  <a:pt x="951807" y="191004"/>
                  <a:pt x="1057794" y="351716"/>
                  <a:pt x="1172094" y="527669"/>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741622" y="4347556"/>
            <a:ext cx="4148051" cy="1139286"/>
          </a:xfrm>
          <a:custGeom>
            <a:avLst/>
            <a:gdLst>
              <a:gd name="connsiteX0" fmla="*/ 0 w 4148051"/>
              <a:gd name="connsiteY0" fmla="*/ 806335 h 1139286"/>
              <a:gd name="connsiteX1" fmla="*/ 2394065 w 4148051"/>
              <a:gd name="connsiteY1" fmla="*/ 1097280 h 1139286"/>
              <a:gd name="connsiteX2" fmla="*/ 4148051 w 4148051"/>
              <a:gd name="connsiteY2" fmla="*/ 0 h 1139286"/>
            </a:gdLst>
            <a:ahLst/>
            <a:cxnLst>
              <a:cxn ang="0">
                <a:pos x="connsiteX0" y="connsiteY0"/>
              </a:cxn>
              <a:cxn ang="0">
                <a:pos x="connsiteX1" y="connsiteY1"/>
              </a:cxn>
              <a:cxn ang="0">
                <a:pos x="connsiteX2" y="connsiteY2"/>
              </a:cxn>
            </a:cxnLst>
            <a:rect l="l" t="t" r="r" b="b"/>
            <a:pathLst>
              <a:path w="4148051" h="1139286">
                <a:moveTo>
                  <a:pt x="0" y="806335"/>
                </a:moveTo>
                <a:cubicBezTo>
                  <a:pt x="851361" y="1019002"/>
                  <a:pt x="1702723" y="1231669"/>
                  <a:pt x="2394065" y="1097280"/>
                </a:cubicBezTo>
                <a:cubicBezTo>
                  <a:pt x="3085407" y="962891"/>
                  <a:pt x="3616729" y="481445"/>
                  <a:pt x="4148051"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65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Background and Motivation</a:t>
            </a:r>
            <a:endParaRPr lang="en-US" b="1" dirty="0"/>
          </a:p>
        </p:txBody>
      </p:sp>
      <p:sp>
        <p:nvSpPr>
          <p:cNvPr id="3" name="Content Placeholder 2"/>
          <p:cNvSpPr>
            <a:spLocks noGrp="1"/>
          </p:cNvSpPr>
          <p:nvPr>
            <p:ph idx="1"/>
          </p:nvPr>
        </p:nvSpPr>
        <p:spPr/>
        <p:txBody>
          <a:bodyPr/>
          <a:lstStyle/>
          <a:p>
            <a:r>
              <a:rPr lang="en-US" dirty="0" smtClean="0"/>
              <a:t>The problems of conventional Morse decomposition in object-space</a:t>
            </a:r>
            <a:endParaRPr lang="en-US" dirty="0"/>
          </a:p>
        </p:txBody>
      </p:sp>
      <p:sp>
        <p:nvSpPr>
          <p:cNvPr id="4" name="Slide Number Placeholder 3"/>
          <p:cNvSpPr>
            <a:spLocks noGrp="1"/>
          </p:cNvSpPr>
          <p:nvPr>
            <p:ph type="sldNum" sz="quarter" idx="12"/>
          </p:nvPr>
        </p:nvSpPr>
        <p:spPr/>
        <p:txBody>
          <a:bodyPr/>
          <a:lstStyle/>
          <a:p>
            <a:fld id="{8F72614A-4A06-49A0-867D-16715843D5DE}" type="slidenum">
              <a:rPr lang="en-US" smtClean="0"/>
              <a:t>6</a:t>
            </a:fld>
            <a:endParaRPr lang="en-US"/>
          </a:p>
        </p:txBody>
      </p:sp>
      <p:sp>
        <p:nvSpPr>
          <p:cNvPr id="6" name="TextBox 5"/>
          <p:cNvSpPr txBox="1"/>
          <p:nvPr/>
        </p:nvSpPr>
        <p:spPr>
          <a:xfrm>
            <a:off x="1143000" y="2782657"/>
            <a:ext cx="3505200" cy="646331"/>
          </a:xfrm>
          <a:prstGeom prst="rect">
            <a:avLst/>
          </a:prstGeom>
          <a:noFill/>
        </p:spPr>
        <p:txBody>
          <a:bodyPr wrap="square" rtlCol="0">
            <a:spAutoFit/>
          </a:bodyPr>
          <a:lstStyle/>
          <a:p>
            <a:r>
              <a:rPr lang="en-US" dirty="0" smtClean="0"/>
              <a:t>Not able to show the stability of points falling in Morse sets</a:t>
            </a:r>
            <a:endParaRPr lang="en-US" dirty="0"/>
          </a:p>
        </p:txBody>
      </p:sp>
      <p:pic>
        <p:nvPicPr>
          <p:cNvPr id="7" name="Picture 6"/>
          <p:cNvPicPr>
            <a:picLocks noChangeAspect="1"/>
          </p:cNvPicPr>
          <p:nvPr/>
        </p:nvPicPr>
        <p:blipFill>
          <a:blip r:embed="rId2"/>
          <a:stretch>
            <a:fillRect/>
          </a:stretch>
        </p:blipFill>
        <p:spPr>
          <a:xfrm>
            <a:off x="1219200" y="3611551"/>
            <a:ext cx="4452378" cy="2743200"/>
          </a:xfrm>
          <a:prstGeom prst="rect">
            <a:avLst/>
          </a:prstGeom>
        </p:spPr>
      </p:pic>
      <p:pic>
        <p:nvPicPr>
          <p:cNvPr id="13" name="Picture 12"/>
          <p:cNvPicPr>
            <a:picLocks noChangeAspect="1"/>
          </p:cNvPicPr>
          <p:nvPr/>
        </p:nvPicPr>
        <p:blipFill>
          <a:blip r:embed="rId3"/>
          <a:stretch>
            <a:fillRect/>
          </a:stretch>
        </p:blipFill>
        <p:spPr>
          <a:xfrm>
            <a:off x="7772400" y="3733800"/>
            <a:ext cx="3178276" cy="2266168"/>
          </a:xfrm>
          <a:prstGeom prst="rect">
            <a:avLst/>
          </a:prstGeom>
        </p:spPr>
      </p:pic>
      <p:sp>
        <p:nvSpPr>
          <p:cNvPr id="14" name="TextBox 13"/>
          <p:cNvSpPr txBox="1"/>
          <p:nvPr/>
        </p:nvSpPr>
        <p:spPr>
          <a:xfrm>
            <a:off x="7608938" y="2782657"/>
            <a:ext cx="3505200" cy="646331"/>
          </a:xfrm>
          <a:prstGeom prst="rect">
            <a:avLst/>
          </a:prstGeom>
          <a:noFill/>
        </p:spPr>
        <p:txBody>
          <a:bodyPr wrap="square" rtlCol="0">
            <a:spAutoFit/>
          </a:bodyPr>
          <a:lstStyle/>
          <a:p>
            <a:r>
              <a:rPr lang="en-US" dirty="0" smtClean="0"/>
              <a:t>Slow and not easy to scale to higher-dimensional vector fields</a:t>
            </a:r>
            <a:endParaRPr lang="en-US" dirty="0"/>
          </a:p>
        </p:txBody>
      </p:sp>
    </p:spTree>
    <p:extLst>
      <p:ext uri="{BB962C8B-B14F-4D97-AF65-F5344CB8AC3E}">
        <p14:creationId xmlns:p14="http://schemas.microsoft.com/office/powerpoint/2010/main" val="466532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Background and Motivation</a:t>
            </a:r>
            <a:endParaRPr lang="en-US" b="1" dirty="0"/>
          </a:p>
        </p:txBody>
      </p:sp>
      <p:sp>
        <p:nvSpPr>
          <p:cNvPr id="3" name="Content Placeholder 2"/>
          <p:cNvSpPr>
            <a:spLocks noGrp="1"/>
          </p:cNvSpPr>
          <p:nvPr>
            <p:ph idx="1"/>
          </p:nvPr>
        </p:nvSpPr>
        <p:spPr/>
        <p:txBody>
          <a:bodyPr/>
          <a:lstStyle/>
          <a:p>
            <a:r>
              <a:rPr lang="en-US" dirty="0" smtClean="0"/>
              <a:t>Our contributions</a:t>
            </a:r>
            <a:endParaRPr lang="en-US" dirty="0"/>
          </a:p>
        </p:txBody>
      </p:sp>
      <p:sp>
        <p:nvSpPr>
          <p:cNvPr id="4" name="Slide Number Placeholder 3"/>
          <p:cNvSpPr>
            <a:spLocks noGrp="1"/>
          </p:cNvSpPr>
          <p:nvPr>
            <p:ph type="sldNum" sz="quarter" idx="12"/>
          </p:nvPr>
        </p:nvSpPr>
        <p:spPr/>
        <p:txBody>
          <a:bodyPr/>
          <a:lstStyle/>
          <a:p>
            <a:fld id="{8F72614A-4A06-49A0-867D-16715843D5DE}" type="slidenum">
              <a:rPr lang="en-US" smtClean="0"/>
              <a:t>7</a:t>
            </a:fld>
            <a:endParaRPr lang="en-US"/>
          </a:p>
        </p:txBody>
      </p:sp>
      <p:pic>
        <p:nvPicPr>
          <p:cNvPr id="5" name="Picture 4"/>
          <p:cNvPicPr>
            <a:picLocks noChangeAspect="1"/>
          </p:cNvPicPr>
          <p:nvPr/>
        </p:nvPicPr>
        <p:blipFill>
          <a:blip r:embed="rId2"/>
          <a:stretch>
            <a:fillRect/>
          </a:stretch>
        </p:blipFill>
        <p:spPr>
          <a:xfrm>
            <a:off x="838200" y="2590800"/>
            <a:ext cx="10925175" cy="2738672"/>
          </a:xfrm>
          <a:prstGeom prst="rect">
            <a:avLst/>
          </a:prstGeom>
        </p:spPr>
      </p:pic>
    </p:spTree>
    <p:extLst>
      <p:ext uri="{BB962C8B-B14F-4D97-AF65-F5344CB8AC3E}">
        <p14:creationId xmlns:p14="http://schemas.microsoft.com/office/powerpoint/2010/main" val="119309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Image-Space Morse Decomposition</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8</a:t>
            </a:fld>
            <a:endParaRPr lang="en-US"/>
          </a:p>
        </p:txBody>
      </p:sp>
      <p:pic>
        <p:nvPicPr>
          <p:cNvPr id="4" name="Picture 3"/>
          <p:cNvPicPr>
            <a:picLocks noChangeAspect="1"/>
          </p:cNvPicPr>
          <p:nvPr/>
        </p:nvPicPr>
        <p:blipFill>
          <a:blip r:embed="rId2"/>
          <a:stretch>
            <a:fillRect/>
          </a:stretch>
        </p:blipFill>
        <p:spPr>
          <a:xfrm>
            <a:off x="1143000" y="1600200"/>
            <a:ext cx="8915400" cy="4460913"/>
          </a:xfrm>
          <a:prstGeom prst="rect">
            <a:avLst/>
          </a:prstGeom>
        </p:spPr>
      </p:pic>
    </p:spTree>
    <p:extLst>
      <p:ext uri="{BB962C8B-B14F-4D97-AF65-F5344CB8AC3E}">
        <p14:creationId xmlns:p14="http://schemas.microsoft.com/office/powerpoint/2010/main" val="1493512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Image-Space Morse Decomposition</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9</a:t>
            </a:fld>
            <a:endParaRPr lang="en-US"/>
          </a:p>
        </p:txBody>
      </p:sp>
      <p:sp>
        <p:nvSpPr>
          <p:cNvPr id="5" name="TextBox 4"/>
          <p:cNvSpPr txBox="1"/>
          <p:nvPr/>
        </p:nvSpPr>
        <p:spPr>
          <a:xfrm>
            <a:off x="3391585" y="4579002"/>
            <a:ext cx="1828800" cy="923330"/>
          </a:xfrm>
          <a:prstGeom prst="rect">
            <a:avLst/>
          </a:prstGeom>
          <a:noFill/>
        </p:spPr>
        <p:txBody>
          <a:bodyPr wrap="square" rtlCol="0">
            <a:spAutoFit/>
          </a:bodyPr>
          <a:lstStyle/>
          <a:p>
            <a:r>
              <a:rPr lang="en-US" dirty="0" smtClean="0"/>
              <a:t>the </a:t>
            </a:r>
            <a:r>
              <a:rPr lang="en-US" dirty="0" smtClean="0"/>
              <a:t>projected vector </a:t>
            </a:r>
            <a:r>
              <a:rPr lang="en-US" dirty="0" smtClean="0"/>
              <a:t>field on an image plane</a:t>
            </a:r>
            <a:endParaRPr lang="en-US" dirty="0"/>
          </a:p>
        </p:txBody>
      </p:sp>
      <p:sp>
        <p:nvSpPr>
          <p:cNvPr id="8" name="TextBox 7"/>
          <p:cNvSpPr txBox="1"/>
          <p:nvPr/>
        </p:nvSpPr>
        <p:spPr>
          <a:xfrm>
            <a:off x="752410" y="4688308"/>
            <a:ext cx="803564" cy="369332"/>
          </a:xfrm>
          <a:prstGeom prst="rect">
            <a:avLst/>
          </a:prstGeom>
          <a:noFill/>
        </p:spPr>
        <p:txBody>
          <a:bodyPr wrap="square" rtlCol="0">
            <a:spAutoFit/>
          </a:bodyPr>
          <a:lstStyle/>
          <a:p>
            <a:r>
              <a:rPr lang="en-US" dirty="0" smtClean="0"/>
              <a:t>input</a:t>
            </a:r>
            <a:endParaRPr lang="en-US" dirty="0"/>
          </a:p>
        </p:txBody>
      </p:sp>
      <p:sp>
        <p:nvSpPr>
          <p:cNvPr id="9" name="TextBox 8"/>
          <p:cNvSpPr txBox="1"/>
          <p:nvPr/>
        </p:nvSpPr>
        <p:spPr>
          <a:xfrm>
            <a:off x="9565555" y="4579002"/>
            <a:ext cx="2057400" cy="646331"/>
          </a:xfrm>
          <a:prstGeom prst="rect">
            <a:avLst/>
          </a:prstGeom>
          <a:noFill/>
        </p:spPr>
        <p:txBody>
          <a:bodyPr wrap="square" rtlCol="0">
            <a:spAutoFit/>
          </a:bodyPr>
          <a:lstStyle/>
          <a:p>
            <a:r>
              <a:rPr lang="en-US" dirty="0" smtClean="0"/>
              <a:t>The obtained sub-graph</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10" y="1887627"/>
            <a:ext cx="2495204" cy="249520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796" y="1887627"/>
            <a:ext cx="2495204" cy="2495204"/>
          </a:xfrm>
          <a:prstGeom prst="rect">
            <a:avLst/>
          </a:prstGeom>
        </p:spPr>
      </p:pic>
      <p:pic>
        <p:nvPicPr>
          <p:cNvPr id="12" name="Picture 11"/>
          <p:cNvPicPr>
            <a:picLocks noChangeAspect="1"/>
          </p:cNvPicPr>
          <p:nvPr/>
        </p:nvPicPr>
        <p:blipFill>
          <a:blip r:embed="rId5"/>
          <a:stretch>
            <a:fillRect/>
          </a:stretch>
        </p:blipFill>
        <p:spPr>
          <a:xfrm>
            <a:off x="219010" y="3705830"/>
            <a:ext cx="690467" cy="688670"/>
          </a:xfrm>
          <a:prstGeom prst="rect">
            <a:avLst/>
          </a:prstGeom>
        </p:spPr>
      </p:pic>
      <p:sp>
        <p:nvSpPr>
          <p:cNvPr id="29" name="TextBox 28"/>
          <p:cNvSpPr txBox="1"/>
          <p:nvPr/>
        </p:nvSpPr>
        <p:spPr>
          <a:xfrm>
            <a:off x="6213744" y="4602508"/>
            <a:ext cx="2743200" cy="923330"/>
          </a:xfrm>
          <a:prstGeom prst="rect">
            <a:avLst/>
          </a:prstGeom>
          <a:noFill/>
        </p:spPr>
        <p:txBody>
          <a:bodyPr wrap="square" rtlCol="0">
            <a:spAutoFit/>
          </a:bodyPr>
          <a:lstStyle/>
          <a:p>
            <a:r>
              <a:rPr lang="en-US" dirty="0" smtClean="0"/>
              <a:t>Densely placed samples within each pixel for the estimation of the flow map</a:t>
            </a:r>
            <a:endParaRPr lang="en-US" dirty="0"/>
          </a:p>
        </p:txBody>
      </p:sp>
      <p:grpSp>
        <p:nvGrpSpPr>
          <p:cNvPr id="63" name="Group 62"/>
          <p:cNvGrpSpPr/>
          <p:nvPr/>
        </p:nvGrpSpPr>
        <p:grpSpPr>
          <a:xfrm>
            <a:off x="6395066" y="2283762"/>
            <a:ext cx="1828800" cy="1828800"/>
            <a:chOff x="5695604" y="2998239"/>
            <a:chExt cx="1828800" cy="1828800"/>
          </a:xfrm>
        </p:grpSpPr>
        <p:grpSp>
          <p:nvGrpSpPr>
            <p:cNvPr id="40" name="Group 39"/>
            <p:cNvGrpSpPr/>
            <p:nvPr/>
          </p:nvGrpSpPr>
          <p:grpSpPr>
            <a:xfrm>
              <a:off x="5695604" y="2998239"/>
              <a:ext cx="1828800" cy="1828800"/>
              <a:chOff x="5737168" y="2667000"/>
              <a:chExt cx="1828800" cy="1828800"/>
            </a:xfrm>
          </p:grpSpPr>
          <p:sp>
            <p:nvSpPr>
              <p:cNvPr id="13" name="Rectangle 12"/>
              <p:cNvSpPr/>
              <p:nvPr/>
            </p:nvSpPr>
            <p:spPr>
              <a:xfrm>
                <a:off x="57371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943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515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08768" y="35814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371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943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6515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08768" y="40386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371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1943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6515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108768" y="26670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371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943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515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108768" y="3124200"/>
                <a:ext cx="457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5890371" y="4438207"/>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781460" y="4548393"/>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890175" y="4545530"/>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010969" y="4548516"/>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890175" y="4662087"/>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036707" y="3575282"/>
              <a:ext cx="1004888" cy="1109663"/>
            </a:xfrm>
            <a:custGeom>
              <a:avLst/>
              <a:gdLst>
                <a:gd name="connsiteX0" fmla="*/ 0 w 966788"/>
                <a:gd name="connsiteY0" fmla="*/ 976313 h 976313"/>
                <a:gd name="connsiteX1" fmla="*/ 300038 w 966788"/>
                <a:gd name="connsiteY1" fmla="*/ 852488 h 976313"/>
                <a:gd name="connsiteX2" fmla="*/ 638175 w 966788"/>
                <a:gd name="connsiteY2" fmla="*/ 595313 h 976313"/>
                <a:gd name="connsiteX3" fmla="*/ 885825 w 966788"/>
                <a:gd name="connsiteY3" fmla="*/ 242888 h 976313"/>
                <a:gd name="connsiteX4" fmla="*/ 966788 w 966788"/>
                <a:gd name="connsiteY4" fmla="*/ 0 h 976313"/>
                <a:gd name="connsiteX0" fmla="*/ 0 w 985838"/>
                <a:gd name="connsiteY0" fmla="*/ 1057275 h 1057275"/>
                <a:gd name="connsiteX1" fmla="*/ 300038 w 985838"/>
                <a:gd name="connsiteY1" fmla="*/ 933450 h 1057275"/>
                <a:gd name="connsiteX2" fmla="*/ 638175 w 985838"/>
                <a:gd name="connsiteY2" fmla="*/ 676275 h 1057275"/>
                <a:gd name="connsiteX3" fmla="*/ 885825 w 985838"/>
                <a:gd name="connsiteY3" fmla="*/ 323850 h 1057275"/>
                <a:gd name="connsiteX4" fmla="*/ 985838 w 985838"/>
                <a:gd name="connsiteY4" fmla="*/ 0 h 1057275"/>
                <a:gd name="connsiteX0" fmla="*/ 0 w 1004888"/>
                <a:gd name="connsiteY0" fmla="*/ 1109663 h 1109663"/>
                <a:gd name="connsiteX1" fmla="*/ 300038 w 1004888"/>
                <a:gd name="connsiteY1" fmla="*/ 985838 h 1109663"/>
                <a:gd name="connsiteX2" fmla="*/ 638175 w 1004888"/>
                <a:gd name="connsiteY2" fmla="*/ 728663 h 1109663"/>
                <a:gd name="connsiteX3" fmla="*/ 885825 w 1004888"/>
                <a:gd name="connsiteY3" fmla="*/ 376238 h 1109663"/>
                <a:gd name="connsiteX4" fmla="*/ 1004888 w 1004888"/>
                <a:gd name="connsiteY4" fmla="*/ 0 h 110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88" h="1109663">
                  <a:moveTo>
                    <a:pt x="0" y="1109663"/>
                  </a:moveTo>
                  <a:cubicBezTo>
                    <a:pt x="96838" y="1079500"/>
                    <a:pt x="193676" y="1049338"/>
                    <a:pt x="300038" y="985838"/>
                  </a:cubicBezTo>
                  <a:cubicBezTo>
                    <a:pt x="406400" y="922338"/>
                    <a:pt x="540544" y="830263"/>
                    <a:pt x="638175" y="728663"/>
                  </a:cubicBezTo>
                  <a:cubicBezTo>
                    <a:pt x="735806" y="627063"/>
                    <a:pt x="824706" y="497682"/>
                    <a:pt x="885825" y="376238"/>
                  </a:cubicBezTo>
                  <a:cubicBezTo>
                    <a:pt x="946944" y="254794"/>
                    <a:pt x="991791" y="71834"/>
                    <a:pt x="1004888"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022658" y="3269455"/>
              <a:ext cx="928688" cy="1176338"/>
            </a:xfrm>
            <a:custGeom>
              <a:avLst/>
              <a:gdLst>
                <a:gd name="connsiteX0" fmla="*/ 0 w 966788"/>
                <a:gd name="connsiteY0" fmla="*/ 976313 h 976313"/>
                <a:gd name="connsiteX1" fmla="*/ 300038 w 966788"/>
                <a:gd name="connsiteY1" fmla="*/ 852488 h 976313"/>
                <a:gd name="connsiteX2" fmla="*/ 638175 w 966788"/>
                <a:gd name="connsiteY2" fmla="*/ 595313 h 976313"/>
                <a:gd name="connsiteX3" fmla="*/ 885825 w 966788"/>
                <a:gd name="connsiteY3" fmla="*/ 242888 h 976313"/>
                <a:gd name="connsiteX4" fmla="*/ 966788 w 966788"/>
                <a:gd name="connsiteY4" fmla="*/ 0 h 976313"/>
                <a:gd name="connsiteX0" fmla="*/ 0 w 985838"/>
                <a:gd name="connsiteY0" fmla="*/ 1057275 h 1057275"/>
                <a:gd name="connsiteX1" fmla="*/ 300038 w 985838"/>
                <a:gd name="connsiteY1" fmla="*/ 933450 h 1057275"/>
                <a:gd name="connsiteX2" fmla="*/ 638175 w 985838"/>
                <a:gd name="connsiteY2" fmla="*/ 676275 h 1057275"/>
                <a:gd name="connsiteX3" fmla="*/ 885825 w 985838"/>
                <a:gd name="connsiteY3" fmla="*/ 323850 h 1057275"/>
                <a:gd name="connsiteX4" fmla="*/ 985838 w 985838"/>
                <a:gd name="connsiteY4" fmla="*/ 0 h 1057275"/>
                <a:gd name="connsiteX0" fmla="*/ 0 w 1004888"/>
                <a:gd name="connsiteY0" fmla="*/ 1109663 h 1109663"/>
                <a:gd name="connsiteX1" fmla="*/ 300038 w 1004888"/>
                <a:gd name="connsiteY1" fmla="*/ 985838 h 1109663"/>
                <a:gd name="connsiteX2" fmla="*/ 638175 w 1004888"/>
                <a:gd name="connsiteY2" fmla="*/ 728663 h 1109663"/>
                <a:gd name="connsiteX3" fmla="*/ 885825 w 1004888"/>
                <a:gd name="connsiteY3" fmla="*/ 376238 h 1109663"/>
                <a:gd name="connsiteX4" fmla="*/ 1004888 w 1004888"/>
                <a:gd name="connsiteY4" fmla="*/ 0 h 1109663"/>
                <a:gd name="connsiteX0" fmla="*/ 0 w 928688"/>
                <a:gd name="connsiteY0" fmla="*/ 1176338 h 1176338"/>
                <a:gd name="connsiteX1" fmla="*/ 300038 w 928688"/>
                <a:gd name="connsiteY1" fmla="*/ 1052513 h 1176338"/>
                <a:gd name="connsiteX2" fmla="*/ 638175 w 928688"/>
                <a:gd name="connsiteY2" fmla="*/ 795338 h 1176338"/>
                <a:gd name="connsiteX3" fmla="*/ 885825 w 928688"/>
                <a:gd name="connsiteY3" fmla="*/ 442913 h 1176338"/>
                <a:gd name="connsiteX4" fmla="*/ 928688 w 928688"/>
                <a:gd name="connsiteY4" fmla="*/ 0 h 1176338"/>
                <a:gd name="connsiteX0" fmla="*/ 0 w 928688"/>
                <a:gd name="connsiteY0" fmla="*/ 1176338 h 1176338"/>
                <a:gd name="connsiteX1" fmla="*/ 300038 w 928688"/>
                <a:gd name="connsiteY1" fmla="*/ 1052513 h 1176338"/>
                <a:gd name="connsiteX2" fmla="*/ 638175 w 928688"/>
                <a:gd name="connsiteY2" fmla="*/ 795338 h 1176338"/>
                <a:gd name="connsiteX3" fmla="*/ 806450 w 928688"/>
                <a:gd name="connsiteY3" fmla="*/ 407988 h 1176338"/>
                <a:gd name="connsiteX4" fmla="*/ 928688 w 928688"/>
                <a:gd name="connsiteY4" fmla="*/ 0 h 1176338"/>
                <a:gd name="connsiteX0" fmla="*/ 0 w 928688"/>
                <a:gd name="connsiteY0" fmla="*/ 1176338 h 1176338"/>
                <a:gd name="connsiteX1" fmla="*/ 300038 w 928688"/>
                <a:gd name="connsiteY1" fmla="*/ 1052513 h 1176338"/>
                <a:gd name="connsiteX2" fmla="*/ 603250 w 928688"/>
                <a:gd name="connsiteY2" fmla="*/ 795338 h 1176338"/>
                <a:gd name="connsiteX3" fmla="*/ 806450 w 928688"/>
                <a:gd name="connsiteY3" fmla="*/ 407988 h 1176338"/>
                <a:gd name="connsiteX4" fmla="*/ 928688 w 928688"/>
                <a:gd name="connsiteY4" fmla="*/ 0 h 1176338"/>
                <a:gd name="connsiteX0" fmla="*/ 0 w 928688"/>
                <a:gd name="connsiteY0" fmla="*/ 1176338 h 1176338"/>
                <a:gd name="connsiteX1" fmla="*/ 300038 w 928688"/>
                <a:gd name="connsiteY1" fmla="*/ 1052513 h 1176338"/>
                <a:gd name="connsiteX2" fmla="*/ 590550 w 928688"/>
                <a:gd name="connsiteY2" fmla="*/ 792163 h 1176338"/>
                <a:gd name="connsiteX3" fmla="*/ 806450 w 928688"/>
                <a:gd name="connsiteY3" fmla="*/ 407988 h 1176338"/>
                <a:gd name="connsiteX4" fmla="*/ 928688 w 928688"/>
                <a:gd name="connsiteY4" fmla="*/ 0 h 1176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88" h="1176338">
                  <a:moveTo>
                    <a:pt x="0" y="1176338"/>
                  </a:moveTo>
                  <a:cubicBezTo>
                    <a:pt x="96838" y="1146175"/>
                    <a:pt x="201613" y="1116542"/>
                    <a:pt x="300038" y="1052513"/>
                  </a:cubicBezTo>
                  <a:cubicBezTo>
                    <a:pt x="398463" y="988484"/>
                    <a:pt x="506148" y="899584"/>
                    <a:pt x="590550" y="792163"/>
                  </a:cubicBezTo>
                  <a:cubicBezTo>
                    <a:pt x="674952" y="684742"/>
                    <a:pt x="750094" y="540015"/>
                    <a:pt x="806450" y="407988"/>
                  </a:cubicBezTo>
                  <a:cubicBezTo>
                    <a:pt x="862806" y="275961"/>
                    <a:pt x="915591" y="71834"/>
                    <a:pt x="928688"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813173" y="3599656"/>
              <a:ext cx="1138238" cy="1074738"/>
            </a:xfrm>
            <a:custGeom>
              <a:avLst/>
              <a:gdLst>
                <a:gd name="connsiteX0" fmla="*/ 0 w 966788"/>
                <a:gd name="connsiteY0" fmla="*/ 976313 h 976313"/>
                <a:gd name="connsiteX1" fmla="*/ 300038 w 966788"/>
                <a:gd name="connsiteY1" fmla="*/ 852488 h 976313"/>
                <a:gd name="connsiteX2" fmla="*/ 638175 w 966788"/>
                <a:gd name="connsiteY2" fmla="*/ 595313 h 976313"/>
                <a:gd name="connsiteX3" fmla="*/ 885825 w 966788"/>
                <a:gd name="connsiteY3" fmla="*/ 242888 h 976313"/>
                <a:gd name="connsiteX4" fmla="*/ 966788 w 966788"/>
                <a:gd name="connsiteY4" fmla="*/ 0 h 976313"/>
                <a:gd name="connsiteX0" fmla="*/ 0 w 985838"/>
                <a:gd name="connsiteY0" fmla="*/ 1057275 h 1057275"/>
                <a:gd name="connsiteX1" fmla="*/ 300038 w 985838"/>
                <a:gd name="connsiteY1" fmla="*/ 933450 h 1057275"/>
                <a:gd name="connsiteX2" fmla="*/ 638175 w 985838"/>
                <a:gd name="connsiteY2" fmla="*/ 676275 h 1057275"/>
                <a:gd name="connsiteX3" fmla="*/ 885825 w 985838"/>
                <a:gd name="connsiteY3" fmla="*/ 323850 h 1057275"/>
                <a:gd name="connsiteX4" fmla="*/ 985838 w 985838"/>
                <a:gd name="connsiteY4" fmla="*/ 0 h 1057275"/>
                <a:gd name="connsiteX0" fmla="*/ 0 w 1004888"/>
                <a:gd name="connsiteY0" fmla="*/ 1109663 h 1109663"/>
                <a:gd name="connsiteX1" fmla="*/ 300038 w 1004888"/>
                <a:gd name="connsiteY1" fmla="*/ 985838 h 1109663"/>
                <a:gd name="connsiteX2" fmla="*/ 638175 w 1004888"/>
                <a:gd name="connsiteY2" fmla="*/ 728663 h 1109663"/>
                <a:gd name="connsiteX3" fmla="*/ 885825 w 1004888"/>
                <a:gd name="connsiteY3" fmla="*/ 376238 h 1109663"/>
                <a:gd name="connsiteX4" fmla="*/ 1004888 w 1004888"/>
                <a:gd name="connsiteY4" fmla="*/ 0 h 1109663"/>
                <a:gd name="connsiteX0" fmla="*/ 0 w 1138238"/>
                <a:gd name="connsiteY0" fmla="*/ 1074738 h 1074738"/>
                <a:gd name="connsiteX1" fmla="*/ 300038 w 1138238"/>
                <a:gd name="connsiteY1" fmla="*/ 950913 h 1074738"/>
                <a:gd name="connsiteX2" fmla="*/ 638175 w 1138238"/>
                <a:gd name="connsiteY2" fmla="*/ 693738 h 1074738"/>
                <a:gd name="connsiteX3" fmla="*/ 885825 w 1138238"/>
                <a:gd name="connsiteY3" fmla="*/ 341313 h 1074738"/>
                <a:gd name="connsiteX4" fmla="*/ 1138238 w 1138238"/>
                <a:gd name="connsiteY4" fmla="*/ 0 h 1074738"/>
                <a:gd name="connsiteX0" fmla="*/ 0 w 1138238"/>
                <a:gd name="connsiteY0" fmla="*/ 1074738 h 1074738"/>
                <a:gd name="connsiteX1" fmla="*/ 300038 w 1138238"/>
                <a:gd name="connsiteY1" fmla="*/ 950913 h 1074738"/>
                <a:gd name="connsiteX2" fmla="*/ 638175 w 1138238"/>
                <a:gd name="connsiteY2" fmla="*/ 693738 h 1074738"/>
                <a:gd name="connsiteX3" fmla="*/ 930275 w 1138238"/>
                <a:gd name="connsiteY3" fmla="*/ 398463 h 1074738"/>
                <a:gd name="connsiteX4" fmla="*/ 1138238 w 1138238"/>
                <a:gd name="connsiteY4" fmla="*/ 0 h 1074738"/>
                <a:gd name="connsiteX0" fmla="*/ 0 w 1138238"/>
                <a:gd name="connsiteY0" fmla="*/ 1074738 h 1074738"/>
                <a:gd name="connsiteX1" fmla="*/ 300038 w 1138238"/>
                <a:gd name="connsiteY1" fmla="*/ 950913 h 1074738"/>
                <a:gd name="connsiteX2" fmla="*/ 657225 w 1138238"/>
                <a:gd name="connsiteY2" fmla="*/ 722313 h 1074738"/>
                <a:gd name="connsiteX3" fmla="*/ 930275 w 1138238"/>
                <a:gd name="connsiteY3" fmla="*/ 398463 h 1074738"/>
                <a:gd name="connsiteX4" fmla="*/ 1138238 w 1138238"/>
                <a:gd name="connsiteY4" fmla="*/ 0 h 1074738"/>
                <a:gd name="connsiteX0" fmla="*/ 0 w 1138238"/>
                <a:gd name="connsiteY0" fmla="*/ 1074738 h 1074738"/>
                <a:gd name="connsiteX1" fmla="*/ 300038 w 1138238"/>
                <a:gd name="connsiteY1" fmla="*/ 950913 h 1074738"/>
                <a:gd name="connsiteX2" fmla="*/ 657225 w 1138238"/>
                <a:gd name="connsiteY2" fmla="*/ 722313 h 1074738"/>
                <a:gd name="connsiteX3" fmla="*/ 936625 w 1138238"/>
                <a:gd name="connsiteY3" fmla="*/ 427038 h 1074738"/>
                <a:gd name="connsiteX4" fmla="*/ 1138238 w 1138238"/>
                <a:gd name="connsiteY4" fmla="*/ 0 h 10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38" h="1074738">
                  <a:moveTo>
                    <a:pt x="0" y="1074738"/>
                  </a:moveTo>
                  <a:cubicBezTo>
                    <a:pt x="96838" y="1044575"/>
                    <a:pt x="190501" y="1009650"/>
                    <a:pt x="300038" y="950913"/>
                  </a:cubicBezTo>
                  <a:cubicBezTo>
                    <a:pt x="409575" y="892176"/>
                    <a:pt x="551127" y="809626"/>
                    <a:pt x="657225" y="722313"/>
                  </a:cubicBezTo>
                  <a:cubicBezTo>
                    <a:pt x="763323" y="635001"/>
                    <a:pt x="856456" y="547424"/>
                    <a:pt x="936625" y="427038"/>
                  </a:cubicBezTo>
                  <a:cubicBezTo>
                    <a:pt x="1016794" y="306653"/>
                    <a:pt x="1125141" y="71834"/>
                    <a:pt x="1138238"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5812285" y="3328988"/>
              <a:ext cx="1019175" cy="1117600"/>
            </a:xfrm>
            <a:custGeom>
              <a:avLst/>
              <a:gdLst>
                <a:gd name="connsiteX0" fmla="*/ 0 w 966788"/>
                <a:gd name="connsiteY0" fmla="*/ 976313 h 976313"/>
                <a:gd name="connsiteX1" fmla="*/ 300038 w 966788"/>
                <a:gd name="connsiteY1" fmla="*/ 852488 h 976313"/>
                <a:gd name="connsiteX2" fmla="*/ 638175 w 966788"/>
                <a:gd name="connsiteY2" fmla="*/ 595313 h 976313"/>
                <a:gd name="connsiteX3" fmla="*/ 885825 w 966788"/>
                <a:gd name="connsiteY3" fmla="*/ 242888 h 976313"/>
                <a:gd name="connsiteX4" fmla="*/ 966788 w 966788"/>
                <a:gd name="connsiteY4" fmla="*/ 0 h 976313"/>
                <a:gd name="connsiteX0" fmla="*/ 0 w 985838"/>
                <a:gd name="connsiteY0" fmla="*/ 1057275 h 1057275"/>
                <a:gd name="connsiteX1" fmla="*/ 300038 w 985838"/>
                <a:gd name="connsiteY1" fmla="*/ 933450 h 1057275"/>
                <a:gd name="connsiteX2" fmla="*/ 638175 w 985838"/>
                <a:gd name="connsiteY2" fmla="*/ 676275 h 1057275"/>
                <a:gd name="connsiteX3" fmla="*/ 885825 w 985838"/>
                <a:gd name="connsiteY3" fmla="*/ 323850 h 1057275"/>
                <a:gd name="connsiteX4" fmla="*/ 985838 w 985838"/>
                <a:gd name="connsiteY4" fmla="*/ 0 h 1057275"/>
                <a:gd name="connsiteX0" fmla="*/ 0 w 1004888"/>
                <a:gd name="connsiteY0" fmla="*/ 1109663 h 1109663"/>
                <a:gd name="connsiteX1" fmla="*/ 300038 w 1004888"/>
                <a:gd name="connsiteY1" fmla="*/ 985838 h 1109663"/>
                <a:gd name="connsiteX2" fmla="*/ 638175 w 1004888"/>
                <a:gd name="connsiteY2" fmla="*/ 728663 h 1109663"/>
                <a:gd name="connsiteX3" fmla="*/ 885825 w 1004888"/>
                <a:gd name="connsiteY3" fmla="*/ 376238 h 1109663"/>
                <a:gd name="connsiteX4" fmla="*/ 1004888 w 1004888"/>
                <a:gd name="connsiteY4" fmla="*/ 0 h 1109663"/>
                <a:gd name="connsiteX0" fmla="*/ 0 w 1004888"/>
                <a:gd name="connsiteY0" fmla="*/ 1109663 h 1109663"/>
                <a:gd name="connsiteX1" fmla="*/ 300038 w 1004888"/>
                <a:gd name="connsiteY1" fmla="*/ 985838 h 1109663"/>
                <a:gd name="connsiteX2" fmla="*/ 638175 w 1004888"/>
                <a:gd name="connsiteY2" fmla="*/ 728663 h 1109663"/>
                <a:gd name="connsiteX3" fmla="*/ 895350 w 1004888"/>
                <a:gd name="connsiteY3" fmla="*/ 388938 h 1109663"/>
                <a:gd name="connsiteX4" fmla="*/ 1004888 w 1004888"/>
                <a:gd name="connsiteY4" fmla="*/ 0 h 1109663"/>
                <a:gd name="connsiteX0" fmla="*/ 0 w 1042988"/>
                <a:gd name="connsiteY0" fmla="*/ 1112838 h 1112838"/>
                <a:gd name="connsiteX1" fmla="*/ 300038 w 1042988"/>
                <a:gd name="connsiteY1" fmla="*/ 989013 h 1112838"/>
                <a:gd name="connsiteX2" fmla="*/ 638175 w 1042988"/>
                <a:gd name="connsiteY2" fmla="*/ 731838 h 1112838"/>
                <a:gd name="connsiteX3" fmla="*/ 895350 w 1042988"/>
                <a:gd name="connsiteY3" fmla="*/ 392113 h 1112838"/>
                <a:gd name="connsiteX4" fmla="*/ 1042988 w 1042988"/>
                <a:gd name="connsiteY4" fmla="*/ 0 h 1112838"/>
                <a:gd name="connsiteX0" fmla="*/ 0 w 1042988"/>
                <a:gd name="connsiteY0" fmla="*/ 1112838 h 1112838"/>
                <a:gd name="connsiteX1" fmla="*/ 300038 w 1042988"/>
                <a:gd name="connsiteY1" fmla="*/ 989013 h 1112838"/>
                <a:gd name="connsiteX2" fmla="*/ 644525 w 1042988"/>
                <a:gd name="connsiteY2" fmla="*/ 754063 h 1112838"/>
                <a:gd name="connsiteX3" fmla="*/ 895350 w 1042988"/>
                <a:gd name="connsiteY3" fmla="*/ 392113 h 1112838"/>
                <a:gd name="connsiteX4" fmla="*/ 1042988 w 1042988"/>
                <a:gd name="connsiteY4" fmla="*/ 0 h 1112838"/>
                <a:gd name="connsiteX0" fmla="*/ 0 w 1019175"/>
                <a:gd name="connsiteY0" fmla="*/ 1117600 h 1117600"/>
                <a:gd name="connsiteX1" fmla="*/ 276225 w 1019175"/>
                <a:gd name="connsiteY1" fmla="*/ 989013 h 1117600"/>
                <a:gd name="connsiteX2" fmla="*/ 620712 w 1019175"/>
                <a:gd name="connsiteY2" fmla="*/ 754063 h 1117600"/>
                <a:gd name="connsiteX3" fmla="*/ 871537 w 1019175"/>
                <a:gd name="connsiteY3" fmla="*/ 392113 h 1117600"/>
                <a:gd name="connsiteX4" fmla="*/ 1019175 w 1019175"/>
                <a:gd name="connsiteY4" fmla="*/ 0 h 1117600"/>
                <a:gd name="connsiteX0" fmla="*/ 0 w 1019175"/>
                <a:gd name="connsiteY0" fmla="*/ 1117600 h 1117600"/>
                <a:gd name="connsiteX1" fmla="*/ 283369 w 1019175"/>
                <a:gd name="connsiteY1" fmla="*/ 1000919 h 1117600"/>
                <a:gd name="connsiteX2" fmla="*/ 620712 w 1019175"/>
                <a:gd name="connsiteY2" fmla="*/ 754063 h 1117600"/>
                <a:gd name="connsiteX3" fmla="*/ 871537 w 1019175"/>
                <a:gd name="connsiteY3" fmla="*/ 392113 h 1117600"/>
                <a:gd name="connsiteX4" fmla="*/ 1019175 w 1019175"/>
                <a:gd name="connsiteY4" fmla="*/ 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117600">
                  <a:moveTo>
                    <a:pt x="0" y="1117600"/>
                  </a:moveTo>
                  <a:cubicBezTo>
                    <a:pt x="96838" y="1087437"/>
                    <a:pt x="179917" y="1061508"/>
                    <a:pt x="283369" y="1000919"/>
                  </a:cubicBezTo>
                  <a:cubicBezTo>
                    <a:pt x="386821" y="940330"/>
                    <a:pt x="522684" y="855531"/>
                    <a:pt x="620712" y="754063"/>
                  </a:cubicBezTo>
                  <a:cubicBezTo>
                    <a:pt x="718740" y="652595"/>
                    <a:pt x="805127" y="517790"/>
                    <a:pt x="871537" y="392113"/>
                  </a:cubicBezTo>
                  <a:cubicBezTo>
                    <a:pt x="937947" y="266436"/>
                    <a:pt x="1006078" y="71834"/>
                    <a:pt x="1019175"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014340" y="3551814"/>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927295" y="3574673"/>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927294" y="3249382"/>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806695" y="3295101"/>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854537" y="3173080"/>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951550" y="3374404"/>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863023" y="3352726"/>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973013" y="3502003"/>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892432" y="3537613"/>
              <a:ext cx="45719" cy="45719"/>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008328" y="4662086"/>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08328" y="4438207"/>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781460" y="4662088"/>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781460" y="4438207"/>
              <a:ext cx="45719" cy="4571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6169379" y="4171488"/>
            <a:ext cx="76815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pixel </a:t>
            </a:r>
            <a:r>
              <a:rPr lang="en-US" i="1" dirty="0" err="1" smtClean="0">
                <a:latin typeface="Times New Roman" panose="02020603050405020304" pitchFamily="18" charset="0"/>
                <a:cs typeface="Times New Roman" panose="02020603050405020304" pitchFamily="18" charset="0"/>
              </a:rPr>
              <a:t>i</a:t>
            </a:r>
            <a:endParaRPr lang="en-US" i="1"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7090649" y="1828800"/>
            <a:ext cx="76815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pixel </a:t>
            </a:r>
            <a:r>
              <a:rPr lang="en-US" i="1" dirty="0" smtClean="0">
                <a:latin typeface="Times New Roman" panose="02020603050405020304" pitchFamily="18" charset="0"/>
                <a:cs typeface="Times New Roman" panose="02020603050405020304" pitchFamily="18" charset="0"/>
              </a:rPr>
              <a:t>j</a:t>
            </a:r>
            <a:endParaRPr lang="en-US" i="1"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8413569" y="2810385"/>
            <a:ext cx="80663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pixel </a:t>
            </a:r>
            <a:r>
              <a:rPr lang="en-US" i="1" dirty="0" smtClean="0">
                <a:latin typeface="Times New Roman" panose="02020603050405020304" pitchFamily="18" charset="0"/>
                <a:cs typeface="Times New Roman" panose="02020603050405020304" pitchFamily="18" charset="0"/>
              </a:rPr>
              <a:t>k</a:t>
            </a:r>
            <a:endParaRPr lang="en-US" i="1" dirty="0">
              <a:latin typeface="Times New Roman" panose="02020603050405020304" pitchFamily="18" charset="0"/>
              <a:cs typeface="Times New Roman" panose="02020603050405020304" pitchFamily="18" charset="0"/>
            </a:endParaRPr>
          </a:p>
        </p:txBody>
      </p:sp>
      <p:cxnSp>
        <p:nvCxnSpPr>
          <p:cNvPr id="67" name="Straight Arrow Connector 66"/>
          <p:cNvCxnSpPr/>
          <p:nvPr/>
        </p:nvCxnSpPr>
        <p:spPr>
          <a:xfrm flipH="1">
            <a:off x="7460009" y="2126183"/>
            <a:ext cx="4947" cy="355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7713802" y="3006258"/>
            <a:ext cx="702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9728170" y="3643607"/>
            <a:ext cx="246270" cy="2462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0624210" y="2431986"/>
            <a:ext cx="246270" cy="2462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0633735" y="3074306"/>
            <a:ext cx="246270" cy="2462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9467225" y="3931076"/>
            <a:ext cx="75533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node </a:t>
            </a:r>
            <a:r>
              <a:rPr lang="en-US" i="1" dirty="0" err="1" smtClean="0">
                <a:latin typeface="Times New Roman" panose="02020603050405020304" pitchFamily="18" charset="0"/>
                <a:cs typeface="Times New Roman" panose="02020603050405020304" pitchFamily="18" charset="0"/>
              </a:rPr>
              <a:t>i</a:t>
            </a:r>
            <a:endParaRPr lang="en-US" i="1" dirty="0">
              <a:latin typeface="Times New Roman" panose="02020603050405020304" pitchFamily="18" charset="0"/>
              <a:cs typeface="Times New Roman" panose="02020603050405020304" pitchFamily="18" charset="0"/>
            </a:endParaRPr>
          </a:p>
        </p:txBody>
      </p:sp>
      <p:sp>
        <p:nvSpPr>
          <p:cNvPr id="76" name="TextBox 75"/>
          <p:cNvSpPr txBox="1"/>
          <p:nvPr/>
        </p:nvSpPr>
        <p:spPr>
          <a:xfrm>
            <a:off x="10898835" y="3012775"/>
            <a:ext cx="79380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node </a:t>
            </a:r>
            <a:r>
              <a:rPr lang="en-US" i="1" dirty="0" smtClean="0">
                <a:latin typeface="Times New Roman" panose="02020603050405020304" pitchFamily="18" charset="0"/>
                <a:cs typeface="Times New Roman" panose="02020603050405020304" pitchFamily="18" charset="0"/>
              </a:rPr>
              <a:t>k</a:t>
            </a:r>
            <a:endParaRPr lang="en-US" i="1" dirty="0">
              <a:latin typeface="Times New Roman" panose="02020603050405020304" pitchFamily="18" charset="0"/>
              <a:cs typeface="Times New Roman" panose="02020603050405020304" pitchFamily="18" charset="0"/>
            </a:endParaRPr>
          </a:p>
        </p:txBody>
      </p:sp>
      <p:sp>
        <p:nvSpPr>
          <p:cNvPr id="77" name="TextBox 76"/>
          <p:cNvSpPr txBox="1"/>
          <p:nvPr/>
        </p:nvSpPr>
        <p:spPr>
          <a:xfrm>
            <a:off x="10898835" y="2370455"/>
            <a:ext cx="75533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node </a:t>
            </a:r>
            <a:r>
              <a:rPr lang="en-US" i="1" dirty="0" smtClean="0">
                <a:latin typeface="Times New Roman" panose="02020603050405020304" pitchFamily="18" charset="0"/>
                <a:cs typeface="Times New Roman" panose="02020603050405020304" pitchFamily="18" charset="0"/>
              </a:rPr>
              <a:t>j</a:t>
            </a:r>
            <a:endParaRPr lang="en-US" i="1" dirty="0">
              <a:latin typeface="Times New Roman" panose="02020603050405020304" pitchFamily="18" charset="0"/>
              <a:cs typeface="Times New Roman" panose="02020603050405020304" pitchFamily="18" charset="0"/>
            </a:endParaRPr>
          </a:p>
        </p:txBody>
      </p:sp>
      <p:sp>
        <p:nvSpPr>
          <p:cNvPr id="79" name="Freeform 78"/>
          <p:cNvSpPr/>
          <p:nvPr/>
        </p:nvSpPr>
        <p:spPr>
          <a:xfrm>
            <a:off x="9860830" y="2521370"/>
            <a:ext cx="742950" cy="1105417"/>
          </a:xfrm>
          <a:custGeom>
            <a:avLst/>
            <a:gdLst>
              <a:gd name="connsiteX0" fmla="*/ 0 w 742950"/>
              <a:gd name="connsiteY0" fmla="*/ 1110202 h 1110202"/>
              <a:gd name="connsiteX1" fmla="*/ 314325 w 742950"/>
              <a:gd name="connsiteY1" fmla="*/ 167227 h 1110202"/>
              <a:gd name="connsiteX2" fmla="*/ 742950 w 742950"/>
              <a:gd name="connsiteY2" fmla="*/ 5302 h 1110202"/>
              <a:gd name="connsiteX0" fmla="*/ 0 w 742950"/>
              <a:gd name="connsiteY0" fmla="*/ 1105417 h 1105417"/>
              <a:gd name="connsiteX1" fmla="*/ 238125 w 742950"/>
              <a:gd name="connsiteY1" fmla="*/ 343417 h 1105417"/>
              <a:gd name="connsiteX2" fmla="*/ 742950 w 742950"/>
              <a:gd name="connsiteY2" fmla="*/ 517 h 1105417"/>
            </a:gdLst>
            <a:ahLst/>
            <a:cxnLst>
              <a:cxn ang="0">
                <a:pos x="connsiteX0" y="connsiteY0"/>
              </a:cxn>
              <a:cxn ang="0">
                <a:pos x="connsiteX1" y="connsiteY1"/>
              </a:cxn>
              <a:cxn ang="0">
                <a:pos x="connsiteX2" y="connsiteY2"/>
              </a:cxn>
            </a:cxnLst>
            <a:rect l="l" t="t" r="r" b="b"/>
            <a:pathLst>
              <a:path w="742950" h="1105417">
                <a:moveTo>
                  <a:pt x="0" y="1105417"/>
                </a:moveTo>
                <a:cubicBezTo>
                  <a:pt x="95250" y="726004"/>
                  <a:pt x="114300" y="527567"/>
                  <a:pt x="238125" y="343417"/>
                </a:cubicBezTo>
                <a:cubicBezTo>
                  <a:pt x="361950" y="159267"/>
                  <a:pt x="590550" y="-10596"/>
                  <a:pt x="742950" y="517"/>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9994180" y="3198162"/>
            <a:ext cx="600075" cy="504825"/>
          </a:xfrm>
          <a:custGeom>
            <a:avLst/>
            <a:gdLst>
              <a:gd name="connsiteX0" fmla="*/ 0 w 600075"/>
              <a:gd name="connsiteY0" fmla="*/ 542925 h 542925"/>
              <a:gd name="connsiteX1" fmla="*/ 266700 w 600075"/>
              <a:gd name="connsiteY1" fmla="*/ 142875 h 542925"/>
              <a:gd name="connsiteX2" fmla="*/ 600075 w 600075"/>
              <a:gd name="connsiteY2" fmla="*/ 0 h 542925"/>
              <a:gd name="connsiteX0" fmla="*/ 0 w 600075"/>
              <a:gd name="connsiteY0" fmla="*/ 504825 h 504825"/>
              <a:gd name="connsiteX1" fmla="*/ 266700 w 600075"/>
              <a:gd name="connsiteY1" fmla="*/ 142875 h 504825"/>
              <a:gd name="connsiteX2" fmla="*/ 600075 w 600075"/>
              <a:gd name="connsiteY2" fmla="*/ 0 h 504825"/>
              <a:gd name="connsiteX0" fmla="*/ 0 w 600075"/>
              <a:gd name="connsiteY0" fmla="*/ 504825 h 504825"/>
              <a:gd name="connsiteX1" fmla="*/ 257175 w 600075"/>
              <a:gd name="connsiteY1" fmla="*/ 161925 h 504825"/>
              <a:gd name="connsiteX2" fmla="*/ 600075 w 600075"/>
              <a:gd name="connsiteY2" fmla="*/ 0 h 504825"/>
            </a:gdLst>
            <a:ahLst/>
            <a:cxnLst>
              <a:cxn ang="0">
                <a:pos x="connsiteX0" y="connsiteY0"/>
              </a:cxn>
              <a:cxn ang="0">
                <a:pos x="connsiteX1" y="connsiteY1"/>
              </a:cxn>
              <a:cxn ang="0">
                <a:pos x="connsiteX2" y="connsiteY2"/>
              </a:cxn>
            </a:cxnLst>
            <a:rect l="l" t="t" r="r" b="b"/>
            <a:pathLst>
              <a:path w="600075" h="504825">
                <a:moveTo>
                  <a:pt x="0" y="504825"/>
                </a:moveTo>
                <a:cubicBezTo>
                  <a:pt x="83344" y="350043"/>
                  <a:pt x="157163" y="246062"/>
                  <a:pt x="257175" y="161925"/>
                </a:cubicBezTo>
                <a:cubicBezTo>
                  <a:pt x="357187" y="77788"/>
                  <a:pt x="483394" y="26193"/>
                  <a:pt x="600075"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891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5994</TotalTime>
  <Words>609</Words>
  <Application>Microsoft Office PowerPoint</Application>
  <PresentationFormat>Widescreen</PresentationFormat>
  <Paragraphs>127</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SimSun</vt:lpstr>
      <vt:lpstr>SimSun</vt:lpstr>
      <vt:lpstr>Arial</vt:lpstr>
      <vt:lpstr>Calibri</vt:lpstr>
      <vt:lpstr>Times New Roman</vt:lpstr>
      <vt:lpstr>Office Theme</vt:lpstr>
      <vt:lpstr>   Image-Space Morse Decomposition for 2D Vector Fields</vt:lpstr>
      <vt:lpstr>Outline</vt:lpstr>
      <vt:lpstr>Background and Motivation</vt:lpstr>
      <vt:lpstr>Background and Motivation</vt:lpstr>
      <vt:lpstr>Background and Motivation</vt:lpstr>
      <vt:lpstr>Background and Motivation</vt:lpstr>
      <vt:lpstr>Background and Motivation</vt:lpstr>
      <vt:lpstr>Image-Space Morse Decomposition</vt:lpstr>
      <vt:lpstr>Image-Space Morse Decomposition</vt:lpstr>
      <vt:lpstr>Results of ISMD</vt:lpstr>
      <vt:lpstr>Results of ISMD</vt:lpstr>
      <vt:lpstr>Performance Study</vt:lpstr>
      <vt:lpstr>Performance Study</vt:lpstr>
      <vt:lpstr>Performance Study</vt:lpstr>
      <vt:lpstr>Error Study</vt:lpstr>
      <vt:lpstr>Error Study</vt:lpstr>
      <vt:lpstr>Study the Stability of Morse Sets</vt:lpstr>
      <vt:lpstr>Results of the Morse Set Stability Analysis</vt:lpstr>
      <vt:lpstr>Results of the Morse Set Stability Analysis</vt:lpstr>
      <vt:lpstr>How the above error and uncertainty affects the stability of Morse sets?</vt:lpstr>
      <vt:lpstr>Discussions</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Field Topology in Flow Analysis and Visualization</dc:title>
  <dc:creator>Chen</dc:creator>
  <cp:lastModifiedBy>Guoning Chen</cp:lastModifiedBy>
  <cp:revision>126</cp:revision>
  <dcterms:created xsi:type="dcterms:W3CDTF">2013-09-04T20:21:15Z</dcterms:created>
  <dcterms:modified xsi:type="dcterms:W3CDTF">2015-02-04T23:50:44Z</dcterms:modified>
</cp:coreProperties>
</file>