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57" r:id="rId2"/>
    <p:sldId id="336" r:id="rId3"/>
    <p:sldId id="354" r:id="rId4"/>
    <p:sldId id="396" r:id="rId5"/>
    <p:sldId id="380" r:id="rId6"/>
    <p:sldId id="358" r:id="rId7"/>
    <p:sldId id="360" r:id="rId8"/>
    <p:sldId id="361" r:id="rId9"/>
    <p:sldId id="387" r:id="rId10"/>
    <p:sldId id="391" r:id="rId11"/>
    <p:sldId id="392" r:id="rId12"/>
    <p:sldId id="393" r:id="rId13"/>
    <p:sldId id="394" r:id="rId14"/>
    <p:sldId id="367" r:id="rId15"/>
    <p:sldId id="383" r:id="rId16"/>
    <p:sldId id="385" r:id="rId17"/>
    <p:sldId id="395" r:id="rId18"/>
    <p:sldId id="352" r:id="rId19"/>
    <p:sldId id="414" r:id="rId20"/>
    <p:sldId id="386"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0FFFF"/>
    <a:srgbClr val="0066FF"/>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868" autoAdjust="0"/>
    <p:restoredTop sz="93961" autoAdjust="0"/>
  </p:normalViewPr>
  <p:slideViewPr>
    <p:cSldViewPr>
      <p:cViewPr>
        <p:scale>
          <a:sx n="72" d="100"/>
          <a:sy n="72" d="100"/>
        </p:scale>
        <p:origin x="-1986" y="-828"/>
      </p:cViewPr>
      <p:guideLst>
        <p:guide orient="horz" pos="2160"/>
        <p:guide pos="3840"/>
      </p:guideLst>
    </p:cSldViewPr>
  </p:slideViewPr>
  <p:notesTextViewPr>
    <p:cViewPr>
      <p:scale>
        <a:sx n="66" d="100"/>
        <a:sy n="66"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2FAF3CD-7536-4916-88E7-8BDDBBE34EB1}" type="datetimeFigureOut">
              <a:rPr lang="en-US" smtClean="0"/>
              <a:t>7/16/2015</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AA08A00-45DA-4366-8940-1BC3792ED0EF}" type="slidenum">
              <a:rPr lang="en-US" smtClean="0"/>
              <a:t>‹#›</a:t>
            </a:fld>
            <a:endParaRPr lang="en-US"/>
          </a:p>
        </p:txBody>
      </p:sp>
    </p:spTree>
    <p:extLst>
      <p:ext uri="{BB962C8B-B14F-4D97-AF65-F5344CB8AC3E}">
        <p14:creationId xmlns:p14="http://schemas.microsoft.com/office/powerpoint/2010/main" val="38492667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80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p>
        </p:txBody>
      </p:sp>
      <p:sp>
        <p:nvSpPr>
          <p:cNvPr id="880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SimSun" pitchFamily="2" charset="-122"/>
              </a:defRPr>
            </a:lvl1pPr>
            <a:lvl2pPr marL="742950" indent="-285750" eaLnBrk="0" hangingPunct="0">
              <a:defRPr>
                <a:solidFill>
                  <a:schemeClr val="tx1"/>
                </a:solidFill>
                <a:latin typeface="Calibri" pitchFamily="34" charset="0"/>
                <a:ea typeface="SimSun" pitchFamily="2" charset="-122"/>
              </a:defRPr>
            </a:lvl2pPr>
            <a:lvl3pPr marL="1143000" indent="-228600" eaLnBrk="0" hangingPunct="0">
              <a:defRPr>
                <a:solidFill>
                  <a:schemeClr val="tx1"/>
                </a:solidFill>
                <a:latin typeface="Calibri" pitchFamily="34" charset="0"/>
                <a:ea typeface="SimSun" pitchFamily="2" charset="-122"/>
              </a:defRPr>
            </a:lvl3pPr>
            <a:lvl4pPr marL="1600200" indent="-228600" eaLnBrk="0" hangingPunct="0">
              <a:defRPr>
                <a:solidFill>
                  <a:schemeClr val="tx1"/>
                </a:solidFill>
                <a:latin typeface="Calibri" pitchFamily="34" charset="0"/>
                <a:ea typeface="SimSun" pitchFamily="2" charset="-122"/>
              </a:defRPr>
            </a:lvl4pPr>
            <a:lvl5pPr marL="2057400" indent="-228600" eaLnBrk="0" hangingPunct="0">
              <a:defRPr>
                <a:solidFill>
                  <a:schemeClr val="tx1"/>
                </a:solidFill>
                <a:latin typeface="Calibri" pitchFamily="34" charset="0"/>
                <a:ea typeface="SimSun" pitchFamily="2" charset="-122"/>
              </a:defRPr>
            </a:lvl5pPr>
            <a:lvl6pPr marL="2514600" indent="-228600" eaLnBrk="0" fontAlgn="base" hangingPunct="0">
              <a:spcBef>
                <a:spcPct val="0"/>
              </a:spcBef>
              <a:spcAft>
                <a:spcPct val="0"/>
              </a:spcAft>
              <a:defRPr>
                <a:solidFill>
                  <a:schemeClr val="tx1"/>
                </a:solidFill>
                <a:latin typeface="Calibri" pitchFamily="34" charset="0"/>
                <a:ea typeface="SimSun" pitchFamily="2" charset="-122"/>
              </a:defRPr>
            </a:lvl6pPr>
            <a:lvl7pPr marL="2971800" indent="-228600" eaLnBrk="0" fontAlgn="base" hangingPunct="0">
              <a:spcBef>
                <a:spcPct val="0"/>
              </a:spcBef>
              <a:spcAft>
                <a:spcPct val="0"/>
              </a:spcAft>
              <a:defRPr>
                <a:solidFill>
                  <a:schemeClr val="tx1"/>
                </a:solidFill>
                <a:latin typeface="Calibri" pitchFamily="34" charset="0"/>
                <a:ea typeface="SimSun" pitchFamily="2" charset="-122"/>
              </a:defRPr>
            </a:lvl7pPr>
            <a:lvl8pPr marL="3429000" indent="-228600" eaLnBrk="0" fontAlgn="base" hangingPunct="0">
              <a:spcBef>
                <a:spcPct val="0"/>
              </a:spcBef>
              <a:spcAft>
                <a:spcPct val="0"/>
              </a:spcAft>
              <a:defRPr>
                <a:solidFill>
                  <a:schemeClr val="tx1"/>
                </a:solidFill>
                <a:latin typeface="Calibri" pitchFamily="34" charset="0"/>
                <a:ea typeface="SimSun" pitchFamily="2" charset="-122"/>
              </a:defRPr>
            </a:lvl8pPr>
            <a:lvl9pPr marL="3886200" indent="-228600" eaLnBrk="0" fontAlgn="base" hangingPunct="0">
              <a:spcBef>
                <a:spcPct val="0"/>
              </a:spcBef>
              <a:spcAft>
                <a:spcPct val="0"/>
              </a:spcAft>
              <a:defRPr>
                <a:solidFill>
                  <a:schemeClr val="tx1"/>
                </a:solidFill>
                <a:latin typeface="Calibri" pitchFamily="34" charset="0"/>
                <a:ea typeface="SimSun" pitchFamily="2" charset="-122"/>
              </a:defRPr>
            </a:lvl9pPr>
          </a:lstStyle>
          <a:p>
            <a:pPr eaLnBrk="1" hangingPunct="1"/>
            <a:fld id="{DBD77D9A-1074-4E74-A5A5-47248B75B47A}" type="slidenum">
              <a:rPr lang="en-US"/>
              <a:pPr eaLnBrk="1" hangingPunct="1"/>
              <a:t>1</a:t>
            </a:fld>
            <a:endParaRPr lang="en-US"/>
          </a:p>
        </p:txBody>
      </p:sp>
    </p:spTree>
    <p:extLst>
      <p:ext uri="{BB962C8B-B14F-4D97-AF65-F5344CB8AC3E}">
        <p14:creationId xmlns:p14="http://schemas.microsoft.com/office/powerpoint/2010/main" val="8990923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7" name="Rectangle 6"/>
          <p:cNvSpPr>
            <a:spLocks noChangeArrowheads="1"/>
          </p:cNvSpPr>
          <p:nvPr userDrawn="1"/>
        </p:nvSpPr>
        <p:spPr bwMode="auto">
          <a:xfrm>
            <a:off x="0" y="6400800"/>
            <a:ext cx="12192000" cy="457201"/>
          </a:xfrm>
          <a:prstGeom prst="rect">
            <a:avLst/>
          </a:prstGeom>
          <a:gradFill flip="none" rotWithShape="1">
            <a:gsLst>
              <a:gs pos="0">
                <a:srgbClr val="D30000">
                  <a:tint val="66000"/>
                  <a:satMod val="160000"/>
                </a:srgbClr>
              </a:gs>
              <a:gs pos="50000">
                <a:srgbClr val="D30000">
                  <a:tint val="44500"/>
                  <a:satMod val="160000"/>
                </a:srgbClr>
              </a:gs>
              <a:gs pos="100000">
                <a:srgbClr val="D30000">
                  <a:tint val="23500"/>
                  <a:satMod val="160000"/>
                </a:srgbClr>
              </a:gs>
            </a:gsLst>
            <a:lin ang="16200000" scaled="1"/>
            <a:tileRect/>
          </a:gradFill>
          <a:ln w="9525">
            <a:noFill/>
            <a:miter lim="800000"/>
            <a:headEnd/>
            <a:tailEnd/>
          </a:ln>
          <a:effectLst>
            <a:outerShdw blurRad="40000" dist="23000" dir="5400000" rotWithShape="0">
              <a:srgbClr val="808080">
                <a:alpha val="34999"/>
              </a:srgbClr>
            </a:outerShdw>
          </a:effectLst>
        </p:spPr>
        <p:txBody>
          <a:bodyPr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defRPr/>
            </a:pPr>
            <a:endParaRPr lang="en-US" altLang="en-US" sz="1800" smtClean="0">
              <a:solidFill>
                <a:srgbClr val="FFFFFF"/>
              </a:solidFill>
              <a:latin typeface="Calibri" pitchFamily="34" charset="0"/>
            </a:endParaRPr>
          </a:p>
        </p:txBody>
      </p:sp>
      <p:pic>
        <p:nvPicPr>
          <p:cNvPr id="8" name="Picture 7" descr="UHnoYATP primary_WHITE.pn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22252" y="6472238"/>
            <a:ext cx="1655233" cy="32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Date Placeholder 3"/>
          <p:cNvSpPr>
            <a:spLocks noGrp="1"/>
          </p:cNvSpPr>
          <p:nvPr>
            <p:ph type="dt" sz="half" idx="10"/>
          </p:nvPr>
        </p:nvSpPr>
        <p:spPr/>
        <p:txBody>
          <a:bodyPr/>
          <a:lstStyle/>
          <a:p>
            <a:fld id="{59BA9CA2-DCC0-4D2D-985B-2E4FE8F56BCB}" type="datetime1">
              <a:rPr lang="en-US" smtClean="0"/>
              <a:t>7/16/2015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72614A-4A06-49A0-867D-16715843D5DE}" type="slidenum">
              <a:rPr lang="en-US" smtClean="0"/>
              <a:t>‹#›</a:t>
            </a:fld>
            <a:endParaRPr lang="en-US"/>
          </a:p>
        </p:txBody>
      </p:sp>
      <p:sp>
        <p:nvSpPr>
          <p:cNvPr id="9" name="Rectangle 8"/>
          <p:cNvSpPr/>
          <p:nvPr userDrawn="1"/>
        </p:nvSpPr>
        <p:spPr>
          <a:xfrm>
            <a:off x="9753600" y="0"/>
            <a:ext cx="2438400" cy="533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a:p>
        </p:txBody>
      </p:sp>
    </p:spTree>
    <p:extLst>
      <p:ext uri="{BB962C8B-B14F-4D97-AF65-F5344CB8AC3E}">
        <p14:creationId xmlns:p14="http://schemas.microsoft.com/office/powerpoint/2010/main" val="2662370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0B85A84-2D6C-43FC-83BB-87391C0D747E}" type="datetime1">
              <a:rPr lang="en-US" smtClean="0"/>
              <a:t>7/16/2015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72614A-4A06-49A0-867D-16715843D5DE}" type="slidenum">
              <a:rPr lang="en-US" smtClean="0"/>
              <a:t>‹#›</a:t>
            </a:fld>
            <a:endParaRPr lang="en-US"/>
          </a:p>
        </p:txBody>
      </p:sp>
      <p:sp>
        <p:nvSpPr>
          <p:cNvPr id="7" name="Rectangle 6"/>
          <p:cNvSpPr/>
          <p:nvPr userDrawn="1"/>
        </p:nvSpPr>
        <p:spPr>
          <a:xfrm>
            <a:off x="9753600" y="0"/>
            <a:ext cx="2438400" cy="533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a:p>
        </p:txBody>
      </p:sp>
    </p:spTree>
    <p:extLst>
      <p:ext uri="{BB962C8B-B14F-4D97-AF65-F5344CB8AC3E}">
        <p14:creationId xmlns:p14="http://schemas.microsoft.com/office/powerpoint/2010/main" val="17347411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7C8AEA9-E8E8-4AC2-A541-27B998E464FA}" type="datetime1">
              <a:rPr lang="en-US" smtClean="0"/>
              <a:t>7/16/2015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72614A-4A06-49A0-867D-16715843D5DE}" type="slidenum">
              <a:rPr lang="en-US" smtClean="0"/>
              <a:t>‹#›</a:t>
            </a:fld>
            <a:endParaRPr lang="en-US"/>
          </a:p>
        </p:txBody>
      </p:sp>
      <p:sp>
        <p:nvSpPr>
          <p:cNvPr id="7" name="Rectangle 6"/>
          <p:cNvSpPr/>
          <p:nvPr userDrawn="1"/>
        </p:nvSpPr>
        <p:spPr>
          <a:xfrm>
            <a:off x="9753600" y="0"/>
            <a:ext cx="2438400" cy="533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a:p>
        </p:txBody>
      </p:sp>
    </p:spTree>
    <p:extLst>
      <p:ext uri="{BB962C8B-B14F-4D97-AF65-F5344CB8AC3E}">
        <p14:creationId xmlns:p14="http://schemas.microsoft.com/office/powerpoint/2010/main" val="32316161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E8527DD-B01D-40A1-976A-CD66A66C84DB}" type="datetime1">
              <a:rPr lang="en-US" smtClean="0"/>
              <a:t>7/16/2015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72614A-4A06-49A0-867D-16715843D5DE}" type="slidenum">
              <a:rPr lang="en-US" smtClean="0"/>
              <a:t>‹#›</a:t>
            </a:fld>
            <a:endParaRPr lang="en-US"/>
          </a:p>
        </p:txBody>
      </p:sp>
      <p:sp>
        <p:nvSpPr>
          <p:cNvPr id="7" name="Rectangle 6"/>
          <p:cNvSpPr/>
          <p:nvPr userDrawn="1"/>
        </p:nvSpPr>
        <p:spPr>
          <a:xfrm>
            <a:off x="9753600" y="0"/>
            <a:ext cx="2438400" cy="533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a:p>
        </p:txBody>
      </p:sp>
    </p:spTree>
    <p:extLst>
      <p:ext uri="{BB962C8B-B14F-4D97-AF65-F5344CB8AC3E}">
        <p14:creationId xmlns:p14="http://schemas.microsoft.com/office/powerpoint/2010/main" val="20818493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D07FC70-73E9-4816-8BEE-852746DFD448}" type="datetime1">
              <a:rPr lang="en-US" smtClean="0"/>
              <a:t>7/16/2015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72614A-4A06-49A0-867D-16715843D5DE}" type="slidenum">
              <a:rPr lang="en-US" smtClean="0"/>
              <a:t>‹#›</a:t>
            </a:fld>
            <a:endParaRPr lang="en-US"/>
          </a:p>
        </p:txBody>
      </p:sp>
      <p:sp>
        <p:nvSpPr>
          <p:cNvPr id="7" name="Rectangle 6"/>
          <p:cNvSpPr/>
          <p:nvPr userDrawn="1"/>
        </p:nvSpPr>
        <p:spPr>
          <a:xfrm>
            <a:off x="9753600" y="0"/>
            <a:ext cx="2438400" cy="533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a:p>
        </p:txBody>
      </p:sp>
    </p:spTree>
    <p:extLst>
      <p:ext uri="{BB962C8B-B14F-4D97-AF65-F5344CB8AC3E}">
        <p14:creationId xmlns:p14="http://schemas.microsoft.com/office/powerpoint/2010/main" val="24859906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938C5C7-3DF0-4FB5-BD0D-6D82662A2F9B}" type="datetime1">
              <a:rPr lang="en-US" smtClean="0"/>
              <a:t>7/16/2015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F72614A-4A06-49A0-867D-16715843D5DE}" type="slidenum">
              <a:rPr lang="en-US" smtClean="0"/>
              <a:t>‹#›</a:t>
            </a:fld>
            <a:endParaRPr lang="en-US"/>
          </a:p>
        </p:txBody>
      </p:sp>
      <p:sp>
        <p:nvSpPr>
          <p:cNvPr id="8" name="Rectangle 7"/>
          <p:cNvSpPr/>
          <p:nvPr userDrawn="1"/>
        </p:nvSpPr>
        <p:spPr>
          <a:xfrm>
            <a:off x="9753600" y="0"/>
            <a:ext cx="2438400" cy="533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a:p>
        </p:txBody>
      </p:sp>
    </p:spTree>
    <p:extLst>
      <p:ext uri="{BB962C8B-B14F-4D97-AF65-F5344CB8AC3E}">
        <p14:creationId xmlns:p14="http://schemas.microsoft.com/office/powerpoint/2010/main" val="288563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CE39DA2-D6F5-44EF-BE03-A603051C8CDC}" type="datetime1">
              <a:rPr lang="en-US" smtClean="0"/>
              <a:t>7/16/2015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F72614A-4A06-49A0-867D-16715843D5DE}" type="slidenum">
              <a:rPr lang="en-US" smtClean="0"/>
              <a:t>‹#›</a:t>
            </a:fld>
            <a:endParaRPr lang="en-US"/>
          </a:p>
        </p:txBody>
      </p:sp>
      <p:sp>
        <p:nvSpPr>
          <p:cNvPr id="10" name="Rectangle 9"/>
          <p:cNvSpPr/>
          <p:nvPr userDrawn="1"/>
        </p:nvSpPr>
        <p:spPr>
          <a:xfrm>
            <a:off x="9753600" y="0"/>
            <a:ext cx="2438400" cy="533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a:p>
        </p:txBody>
      </p:sp>
    </p:spTree>
    <p:extLst>
      <p:ext uri="{BB962C8B-B14F-4D97-AF65-F5344CB8AC3E}">
        <p14:creationId xmlns:p14="http://schemas.microsoft.com/office/powerpoint/2010/main" val="6916123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2E6EA5E-5F1A-45B9-9BC0-69D1CBFDDF79}" type="datetime1">
              <a:rPr lang="en-US" smtClean="0"/>
              <a:t>7/16/2015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F72614A-4A06-49A0-867D-16715843D5DE}" type="slidenum">
              <a:rPr lang="en-US" smtClean="0"/>
              <a:t>‹#›</a:t>
            </a:fld>
            <a:endParaRPr lang="en-US"/>
          </a:p>
        </p:txBody>
      </p:sp>
      <p:sp>
        <p:nvSpPr>
          <p:cNvPr id="6" name="Rectangle 5"/>
          <p:cNvSpPr/>
          <p:nvPr userDrawn="1"/>
        </p:nvSpPr>
        <p:spPr>
          <a:xfrm>
            <a:off x="9753600" y="0"/>
            <a:ext cx="2438400" cy="533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a:p>
        </p:txBody>
      </p:sp>
    </p:spTree>
    <p:extLst>
      <p:ext uri="{BB962C8B-B14F-4D97-AF65-F5344CB8AC3E}">
        <p14:creationId xmlns:p14="http://schemas.microsoft.com/office/powerpoint/2010/main" val="26128048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A03DC99-62DB-4D7E-8E7A-1EC49CD93BE8}" type="datetime1">
              <a:rPr lang="en-US" smtClean="0"/>
              <a:t>7/16/2015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F72614A-4A06-49A0-867D-16715843D5DE}" type="slidenum">
              <a:rPr lang="en-US" smtClean="0"/>
              <a:t>‹#›</a:t>
            </a:fld>
            <a:endParaRPr lang="en-US"/>
          </a:p>
        </p:txBody>
      </p:sp>
      <p:sp>
        <p:nvSpPr>
          <p:cNvPr id="5" name="Rectangle 4"/>
          <p:cNvSpPr/>
          <p:nvPr userDrawn="1"/>
        </p:nvSpPr>
        <p:spPr>
          <a:xfrm>
            <a:off x="9753600" y="0"/>
            <a:ext cx="2438400" cy="533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a:p>
        </p:txBody>
      </p:sp>
    </p:spTree>
    <p:extLst>
      <p:ext uri="{BB962C8B-B14F-4D97-AF65-F5344CB8AC3E}">
        <p14:creationId xmlns:p14="http://schemas.microsoft.com/office/powerpoint/2010/main" val="34342796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6A1ECB0-BE8B-408F-A74E-27ED737CFA54}" type="datetime1">
              <a:rPr lang="en-US" smtClean="0"/>
              <a:t>7/16/2015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F72614A-4A06-49A0-867D-16715843D5DE}" type="slidenum">
              <a:rPr lang="en-US" smtClean="0"/>
              <a:t>‹#›</a:t>
            </a:fld>
            <a:endParaRPr lang="en-US"/>
          </a:p>
        </p:txBody>
      </p:sp>
      <p:sp>
        <p:nvSpPr>
          <p:cNvPr id="8" name="Rectangle 7"/>
          <p:cNvSpPr/>
          <p:nvPr userDrawn="1"/>
        </p:nvSpPr>
        <p:spPr>
          <a:xfrm>
            <a:off x="9753600" y="0"/>
            <a:ext cx="2438400" cy="533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a:p>
        </p:txBody>
      </p:sp>
    </p:spTree>
    <p:extLst>
      <p:ext uri="{BB962C8B-B14F-4D97-AF65-F5344CB8AC3E}">
        <p14:creationId xmlns:p14="http://schemas.microsoft.com/office/powerpoint/2010/main" val="37901116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F33106A-2E4B-4746-8625-FD1F646183CC}" type="datetime1">
              <a:rPr lang="en-US" smtClean="0"/>
              <a:t>7/16/2015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F72614A-4A06-49A0-867D-16715843D5DE}" type="slidenum">
              <a:rPr lang="en-US" smtClean="0"/>
              <a:t>‹#›</a:t>
            </a:fld>
            <a:endParaRPr lang="en-US"/>
          </a:p>
        </p:txBody>
      </p:sp>
      <p:sp>
        <p:nvSpPr>
          <p:cNvPr id="8" name="Rectangle 7"/>
          <p:cNvSpPr/>
          <p:nvPr userDrawn="1"/>
        </p:nvSpPr>
        <p:spPr>
          <a:xfrm>
            <a:off x="9753600" y="0"/>
            <a:ext cx="2438400" cy="533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a:p>
        </p:txBody>
      </p:sp>
    </p:spTree>
    <p:extLst>
      <p:ext uri="{BB962C8B-B14F-4D97-AF65-F5344CB8AC3E}">
        <p14:creationId xmlns:p14="http://schemas.microsoft.com/office/powerpoint/2010/main" val="18712203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ChangeArrowheads="1"/>
          </p:cNvSpPr>
          <p:nvPr userDrawn="1"/>
        </p:nvSpPr>
        <p:spPr bwMode="auto">
          <a:xfrm>
            <a:off x="0" y="6430964"/>
            <a:ext cx="12192000" cy="427037"/>
          </a:xfrm>
          <a:prstGeom prst="rect">
            <a:avLst/>
          </a:prstGeom>
          <a:gradFill flip="none" rotWithShape="1">
            <a:gsLst>
              <a:gs pos="0">
                <a:srgbClr val="D30000">
                  <a:tint val="66000"/>
                  <a:satMod val="160000"/>
                </a:srgbClr>
              </a:gs>
              <a:gs pos="50000">
                <a:srgbClr val="D30000">
                  <a:tint val="44500"/>
                  <a:satMod val="160000"/>
                </a:srgbClr>
              </a:gs>
              <a:gs pos="100000">
                <a:srgbClr val="D30000">
                  <a:tint val="23500"/>
                  <a:satMod val="160000"/>
                </a:srgbClr>
              </a:gs>
            </a:gsLst>
            <a:lin ang="16200000" scaled="1"/>
            <a:tileRect/>
          </a:gradFill>
          <a:ln w="9525">
            <a:noFill/>
            <a:miter lim="800000"/>
            <a:headEnd/>
            <a:tailEnd/>
          </a:ln>
          <a:effectLst>
            <a:outerShdw blurRad="40000" dist="23000" dir="5400000" rotWithShape="0">
              <a:srgbClr val="808080">
                <a:alpha val="34999"/>
              </a:srgbClr>
            </a:outerShdw>
          </a:effectLst>
        </p:spPr>
        <p:txBody>
          <a:bodyPr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defRPr/>
            </a:pPr>
            <a:endParaRPr lang="en-US" altLang="en-US" sz="1800" smtClean="0">
              <a:solidFill>
                <a:srgbClr val="FFFFFF"/>
              </a:solidFill>
              <a:latin typeface="Calibri" pitchFamily="34" charset="0"/>
            </a:endParaRPr>
          </a:p>
        </p:txBody>
      </p:sp>
      <p:pic>
        <p:nvPicPr>
          <p:cNvPr id="8" name="Picture 7" descr="UHnoYATP primary_WHITE.png"/>
          <p:cNvPicPr>
            <a:picLocks noChangeAspect="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222252" y="6472238"/>
            <a:ext cx="1655233" cy="32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F72614A-4A06-49A0-867D-16715843D5DE}" type="slidenum">
              <a:rPr lang="en-US" smtClean="0"/>
              <a:t>‹#›</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8CCDAD3-EC78-4E63-833D-61461B9597DF}" type="datetime1">
              <a:rPr lang="en-US" smtClean="0"/>
              <a:t>7/16/2015</a:t>
            </a:fld>
            <a:endParaRPr lang="en-US"/>
          </a:p>
        </p:txBody>
      </p:sp>
      <p:pic>
        <p:nvPicPr>
          <p:cNvPr id="1026" name="Picture 2"/>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9956800" y="1"/>
            <a:ext cx="2235200" cy="4819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903105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30.png"/><Relationship Id="rId1" Type="http://schemas.openxmlformats.org/officeDocument/2006/relationships/slideLayout" Target="../slideLayouts/slideLayout6.xml"/><Relationship Id="rId5" Type="http://schemas.openxmlformats.org/officeDocument/2006/relationships/image" Target="../media/image10.png"/><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2.png"/><Relationship Id="rId1" Type="http://schemas.openxmlformats.org/officeDocument/2006/relationships/slideLayout" Target="../slideLayouts/slideLayout6.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16.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6.xml"/><Relationship Id="rId4" Type="http://schemas.openxmlformats.org/officeDocument/2006/relationships/image" Target="../media/image40.png"/></Relationships>
</file>

<file path=ppt/slides/_rels/slide1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6.xml"/><Relationship Id="rId4" Type="http://schemas.openxmlformats.org/officeDocument/2006/relationships/image" Target="../media/image4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1.gif"/><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6.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2.png"/><Relationship Id="rId1" Type="http://schemas.openxmlformats.org/officeDocument/2006/relationships/slideLayout" Target="../slideLayouts/slideLayout6.xml"/><Relationship Id="rId4" Type="http://schemas.openxmlformats.org/officeDocument/2006/relationships/image" Target="../media/image24.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6.xml"/><Relationship Id="rId5" Type="http://schemas.openxmlformats.org/officeDocument/2006/relationships/image" Target="../media/image16.png"/><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标题 1"/>
          <p:cNvSpPr>
            <a:spLocks noGrp="1"/>
          </p:cNvSpPr>
          <p:nvPr>
            <p:ph type="ctrTitle"/>
          </p:nvPr>
        </p:nvSpPr>
        <p:spPr>
          <a:xfrm>
            <a:off x="457200" y="1797049"/>
            <a:ext cx="11249411" cy="1524000"/>
          </a:xfrm>
          <a:solidFill>
            <a:schemeClr val="bg1">
              <a:lumMod val="85000"/>
            </a:schemeClr>
          </a:solidFill>
          <a:effectLst>
            <a:outerShdw blurRad="50800" dist="38100" dir="5400000" algn="t" rotWithShape="0">
              <a:prstClr val="black">
                <a:alpha val="40000"/>
              </a:prstClr>
            </a:outerShdw>
            <a:reflection blurRad="6350" stA="52000" endA="300" endPos="35000" dir="5400000" sy="-100000" algn="bl" rotWithShape="0"/>
          </a:effectLst>
        </p:spPr>
        <p:txBody>
          <a:bodyPr>
            <a:normAutofit/>
          </a:bodyPr>
          <a:lstStyle/>
          <a:p>
            <a:r>
              <a:rPr lang="en-US" altLang="zh-CN" b="1" dirty="0"/>
              <a:t>Vector Field Segmentation Based on </a:t>
            </a:r>
            <a:r>
              <a:rPr lang="en-US" altLang="zh-CN" b="1" dirty="0" smtClean="0"/>
              <a:t/>
            </a:r>
            <a:br>
              <a:rPr lang="en-US" altLang="zh-CN" b="1" dirty="0" smtClean="0"/>
            </a:br>
            <a:r>
              <a:rPr lang="en-US" altLang="zh-CN" b="1" dirty="0" smtClean="0"/>
              <a:t>Integral </a:t>
            </a:r>
            <a:r>
              <a:rPr lang="en-US" altLang="zh-CN" b="1" dirty="0"/>
              <a:t>Curve Attributes</a:t>
            </a:r>
            <a:endParaRPr lang="en-US" altLang="zh-CN" b="1" dirty="0" smtClean="0"/>
          </a:p>
        </p:txBody>
      </p:sp>
      <p:sp>
        <p:nvSpPr>
          <p:cNvPr id="2051" name="副标题 2"/>
          <p:cNvSpPr>
            <a:spLocks noGrp="1"/>
          </p:cNvSpPr>
          <p:nvPr>
            <p:ph type="subTitle" idx="1"/>
          </p:nvPr>
        </p:nvSpPr>
        <p:spPr>
          <a:xfrm>
            <a:off x="1066800" y="3962400"/>
            <a:ext cx="10591800" cy="1752600"/>
          </a:xfrm>
        </p:spPr>
        <p:txBody>
          <a:bodyPr/>
          <a:lstStyle/>
          <a:p>
            <a:pPr algn="l" eaLnBrk="1" hangingPunct="1"/>
            <a:r>
              <a:rPr lang="en-US" altLang="zh-CN" sz="2800" dirty="0" smtClean="0">
                <a:solidFill>
                  <a:schemeClr val="tx1"/>
                </a:solidFill>
              </a:rPr>
              <a:t>Lei Zhang and </a:t>
            </a:r>
            <a:r>
              <a:rPr lang="en-US" altLang="zh-CN" sz="2800" dirty="0" err="1" smtClean="0">
                <a:solidFill>
                  <a:schemeClr val="tx1"/>
                </a:solidFill>
              </a:rPr>
              <a:t>Guoning</a:t>
            </a:r>
            <a:r>
              <a:rPr lang="en-US" altLang="zh-CN" sz="2800" dirty="0" smtClean="0">
                <a:solidFill>
                  <a:schemeClr val="tx1"/>
                </a:solidFill>
              </a:rPr>
              <a:t> Chen, </a:t>
            </a:r>
            <a:r>
              <a:rPr lang="en-US" altLang="zh-CN" sz="2000" dirty="0" smtClean="0">
                <a:solidFill>
                  <a:schemeClr val="tx1"/>
                </a:solidFill>
              </a:rPr>
              <a:t>Department </a:t>
            </a:r>
            <a:r>
              <a:rPr lang="en-US" altLang="zh-CN" sz="2000" dirty="0">
                <a:solidFill>
                  <a:schemeClr val="tx1"/>
                </a:solidFill>
              </a:rPr>
              <a:t>of Computer Science, University of </a:t>
            </a:r>
            <a:r>
              <a:rPr lang="en-US" altLang="zh-CN" sz="2000" dirty="0" smtClean="0">
                <a:solidFill>
                  <a:schemeClr val="tx1"/>
                </a:solidFill>
              </a:rPr>
              <a:t>Houston</a:t>
            </a:r>
          </a:p>
          <a:p>
            <a:pPr algn="l" eaLnBrk="1" hangingPunct="1"/>
            <a:r>
              <a:rPr lang="en-US" altLang="zh-CN" sz="2800" dirty="0" smtClean="0">
                <a:solidFill>
                  <a:schemeClr val="tx1"/>
                </a:solidFill>
              </a:rPr>
              <a:t>Robert S. </a:t>
            </a:r>
            <a:r>
              <a:rPr lang="en-US" altLang="zh-CN" sz="2800" dirty="0" err="1" smtClean="0">
                <a:solidFill>
                  <a:schemeClr val="tx1"/>
                </a:solidFill>
              </a:rPr>
              <a:t>Laramee</a:t>
            </a:r>
            <a:r>
              <a:rPr lang="en-US" altLang="zh-CN" sz="2000" dirty="0" smtClean="0">
                <a:solidFill>
                  <a:schemeClr val="tx1"/>
                </a:solidFill>
              </a:rPr>
              <a:t>, Swansea University</a:t>
            </a:r>
          </a:p>
          <a:p>
            <a:pPr algn="l"/>
            <a:r>
              <a:rPr lang="en-US" altLang="zh-CN" sz="2800" dirty="0" smtClean="0">
                <a:solidFill>
                  <a:schemeClr val="tx1"/>
                </a:solidFill>
              </a:rPr>
              <a:t>David Thompson </a:t>
            </a:r>
            <a:r>
              <a:rPr lang="en-US" sz="2800" dirty="0">
                <a:solidFill>
                  <a:schemeClr val="tx1"/>
                </a:solidFill>
              </a:rPr>
              <a:t>and Adrian </a:t>
            </a:r>
            <a:r>
              <a:rPr lang="en-US" sz="2800" dirty="0" err="1">
                <a:solidFill>
                  <a:schemeClr val="tx1"/>
                </a:solidFill>
              </a:rPr>
              <a:t>Sescu</a:t>
            </a:r>
            <a:r>
              <a:rPr lang="en-US" sz="2000" dirty="0">
                <a:solidFill>
                  <a:schemeClr val="tx1"/>
                </a:solidFill>
              </a:rPr>
              <a:t>, Mississippi State University</a:t>
            </a:r>
            <a:endParaRPr lang="en-US" altLang="zh-CN" sz="2000" dirty="0">
              <a:solidFill>
                <a:schemeClr val="tx1"/>
              </a:solidFill>
            </a:endParaRPr>
          </a:p>
        </p:txBody>
      </p:sp>
      <p:sp>
        <p:nvSpPr>
          <p:cNvPr id="2053" name="灯片编号占位符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SimSun" pitchFamily="2" charset="-122"/>
              </a:defRPr>
            </a:lvl1pPr>
            <a:lvl2pPr marL="742950" indent="-285750" eaLnBrk="0" hangingPunct="0">
              <a:defRPr>
                <a:solidFill>
                  <a:schemeClr val="tx1"/>
                </a:solidFill>
                <a:latin typeface="Calibri" pitchFamily="34" charset="0"/>
                <a:ea typeface="SimSun" pitchFamily="2" charset="-122"/>
              </a:defRPr>
            </a:lvl2pPr>
            <a:lvl3pPr marL="1143000" indent="-228600" eaLnBrk="0" hangingPunct="0">
              <a:defRPr>
                <a:solidFill>
                  <a:schemeClr val="tx1"/>
                </a:solidFill>
                <a:latin typeface="Calibri" pitchFamily="34" charset="0"/>
                <a:ea typeface="SimSun" pitchFamily="2" charset="-122"/>
              </a:defRPr>
            </a:lvl3pPr>
            <a:lvl4pPr marL="1600200" indent="-228600" eaLnBrk="0" hangingPunct="0">
              <a:defRPr>
                <a:solidFill>
                  <a:schemeClr val="tx1"/>
                </a:solidFill>
                <a:latin typeface="Calibri" pitchFamily="34" charset="0"/>
                <a:ea typeface="SimSun" pitchFamily="2" charset="-122"/>
              </a:defRPr>
            </a:lvl4pPr>
            <a:lvl5pPr marL="2057400" indent="-228600" eaLnBrk="0" hangingPunct="0">
              <a:defRPr>
                <a:solidFill>
                  <a:schemeClr val="tx1"/>
                </a:solidFill>
                <a:latin typeface="Calibri" pitchFamily="34" charset="0"/>
                <a:ea typeface="SimSun" pitchFamily="2" charset="-122"/>
              </a:defRPr>
            </a:lvl5pPr>
            <a:lvl6pPr marL="2514600" indent="-228600" eaLnBrk="0" fontAlgn="base" hangingPunct="0">
              <a:spcBef>
                <a:spcPct val="0"/>
              </a:spcBef>
              <a:spcAft>
                <a:spcPct val="0"/>
              </a:spcAft>
              <a:defRPr>
                <a:solidFill>
                  <a:schemeClr val="tx1"/>
                </a:solidFill>
                <a:latin typeface="Calibri" pitchFamily="34" charset="0"/>
                <a:ea typeface="SimSun" pitchFamily="2" charset="-122"/>
              </a:defRPr>
            </a:lvl6pPr>
            <a:lvl7pPr marL="2971800" indent="-228600" eaLnBrk="0" fontAlgn="base" hangingPunct="0">
              <a:spcBef>
                <a:spcPct val="0"/>
              </a:spcBef>
              <a:spcAft>
                <a:spcPct val="0"/>
              </a:spcAft>
              <a:defRPr>
                <a:solidFill>
                  <a:schemeClr val="tx1"/>
                </a:solidFill>
                <a:latin typeface="Calibri" pitchFamily="34" charset="0"/>
                <a:ea typeface="SimSun" pitchFamily="2" charset="-122"/>
              </a:defRPr>
            </a:lvl7pPr>
            <a:lvl8pPr marL="3429000" indent="-228600" eaLnBrk="0" fontAlgn="base" hangingPunct="0">
              <a:spcBef>
                <a:spcPct val="0"/>
              </a:spcBef>
              <a:spcAft>
                <a:spcPct val="0"/>
              </a:spcAft>
              <a:defRPr>
                <a:solidFill>
                  <a:schemeClr val="tx1"/>
                </a:solidFill>
                <a:latin typeface="Calibri" pitchFamily="34" charset="0"/>
                <a:ea typeface="SimSun" pitchFamily="2" charset="-122"/>
              </a:defRPr>
            </a:lvl8pPr>
            <a:lvl9pPr marL="3886200" indent="-228600" eaLnBrk="0" fontAlgn="base" hangingPunct="0">
              <a:spcBef>
                <a:spcPct val="0"/>
              </a:spcBef>
              <a:spcAft>
                <a:spcPct val="0"/>
              </a:spcAft>
              <a:defRPr>
                <a:solidFill>
                  <a:schemeClr val="tx1"/>
                </a:solidFill>
                <a:latin typeface="Calibri" pitchFamily="34" charset="0"/>
                <a:ea typeface="SimSun" pitchFamily="2" charset="-122"/>
              </a:defRPr>
            </a:lvl9pPr>
          </a:lstStyle>
          <a:p>
            <a:pPr eaLnBrk="1" hangingPunct="1"/>
            <a:fld id="{19ACAB8E-6C79-423B-8B57-BE1689012A8B}" type="slidenum">
              <a:rPr lang="zh-CN" altLang="en-US">
                <a:solidFill>
                  <a:srgbClr val="898989"/>
                </a:solidFill>
              </a:rPr>
              <a:pPr eaLnBrk="1" hangingPunct="1"/>
              <a:t>1</a:t>
            </a:fld>
            <a:endParaRPr lang="zh-CN" altLang="en-US">
              <a:solidFill>
                <a:srgbClr val="898989"/>
              </a:solidFill>
            </a:endParaRPr>
          </a:p>
        </p:txBody>
      </p:sp>
      <p:pic>
        <p:nvPicPr>
          <p:cNvPr id="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33676" y="5291617"/>
            <a:ext cx="981074" cy="12472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8915400" y="292524"/>
            <a:ext cx="3000501" cy="523220"/>
          </a:xfrm>
          <a:prstGeom prst="rect">
            <a:avLst/>
          </a:prstGeom>
        </p:spPr>
        <p:txBody>
          <a:bodyPr wrap="none">
            <a:spAutoFit/>
          </a:bodyPr>
          <a:lstStyle/>
          <a:p>
            <a:pPr fontAlgn="base"/>
            <a:r>
              <a:rPr lang="en-US" sz="2800" b="1" dirty="0" err="1" smtClean="0">
                <a:solidFill>
                  <a:srgbClr val="515151"/>
                </a:solidFill>
                <a:latin typeface="Arial Black" panose="020B0A04020102020204" pitchFamily="34" charset="0"/>
              </a:rPr>
              <a:t>ChinaVis</a:t>
            </a:r>
            <a:r>
              <a:rPr lang="en-US" sz="2800" b="1" dirty="0" smtClean="0">
                <a:solidFill>
                  <a:srgbClr val="515151"/>
                </a:solidFill>
                <a:latin typeface="Arial Black" panose="020B0A04020102020204" pitchFamily="34" charset="0"/>
              </a:rPr>
              <a:t> 2015</a:t>
            </a:r>
            <a:endParaRPr lang="en-US" sz="2800" b="1" i="0" dirty="0">
              <a:solidFill>
                <a:srgbClr val="444444"/>
              </a:solidFill>
              <a:effectLst/>
              <a:latin typeface="Arial Black" panose="020B0A04020102020204" pitchFamily="34" charset="0"/>
            </a:endParaRPr>
          </a:p>
        </p:txBody>
      </p:sp>
    </p:spTree>
    <p:extLst>
      <p:ext uri="{BB962C8B-B14F-4D97-AF65-F5344CB8AC3E}">
        <p14:creationId xmlns:p14="http://schemas.microsoft.com/office/powerpoint/2010/main" val="246746990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76200"/>
            <a:ext cx="10972800" cy="1143000"/>
          </a:xfrm>
        </p:spPr>
        <p:txBody>
          <a:bodyPr/>
          <a:lstStyle/>
          <a:p>
            <a:r>
              <a:rPr lang="en-US" dirty="0"/>
              <a:t>Segmentation Algorithm</a:t>
            </a:r>
          </a:p>
        </p:txBody>
      </p:sp>
      <p:sp>
        <p:nvSpPr>
          <p:cNvPr id="3" name="Slide Number Placeholder 2"/>
          <p:cNvSpPr>
            <a:spLocks noGrp="1"/>
          </p:cNvSpPr>
          <p:nvPr>
            <p:ph type="sldNum" sz="quarter" idx="12"/>
          </p:nvPr>
        </p:nvSpPr>
        <p:spPr/>
        <p:txBody>
          <a:bodyPr/>
          <a:lstStyle/>
          <a:p>
            <a:fld id="{8F72614A-4A06-49A0-867D-16715843D5DE}" type="slidenum">
              <a:rPr lang="en-US" smtClean="0"/>
              <a:t>10</a:t>
            </a:fld>
            <a:endParaRPr lang="en-US"/>
          </a:p>
        </p:txBody>
      </p:sp>
      <p:sp>
        <p:nvSpPr>
          <p:cNvPr id="6" name="TextBox 5"/>
          <p:cNvSpPr txBox="1"/>
          <p:nvPr/>
        </p:nvSpPr>
        <p:spPr>
          <a:xfrm>
            <a:off x="228600" y="1584344"/>
            <a:ext cx="3352800" cy="2308324"/>
          </a:xfrm>
          <a:prstGeom prst="rect">
            <a:avLst/>
          </a:prstGeom>
          <a:noFill/>
        </p:spPr>
        <p:txBody>
          <a:bodyPr wrap="square" rtlCol="0">
            <a:spAutoFit/>
          </a:bodyPr>
          <a:lstStyle/>
          <a:p>
            <a:pPr marL="342900" indent="-342900">
              <a:buFont typeface="Wingdings" panose="05000000000000000000" pitchFamily="2" charset="2"/>
              <a:buChar char="Ø"/>
            </a:pPr>
            <a:r>
              <a:rPr lang="en-US" sz="2400" b="1" dirty="0">
                <a:solidFill>
                  <a:schemeClr val="bg1">
                    <a:lumMod val="65000"/>
                  </a:schemeClr>
                </a:solidFill>
              </a:rPr>
              <a:t>Region </a:t>
            </a:r>
            <a:r>
              <a:rPr lang="en-US" sz="2400" b="1" dirty="0" smtClean="0">
                <a:solidFill>
                  <a:schemeClr val="bg1">
                    <a:lumMod val="65000"/>
                  </a:schemeClr>
                </a:solidFill>
              </a:rPr>
              <a:t>classification</a:t>
            </a:r>
          </a:p>
          <a:p>
            <a:pPr marL="342900" indent="-342900">
              <a:buFont typeface="Wingdings" panose="05000000000000000000" pitchFamily="2" charset="2"/>
              <a:buChar char="Ø"/>
            </a:pPr>
            <a:r>
              <a:rPr lang="en-US" sz="2400" b="1" dirty="0" smtClean="0"/>
              <a:t>Connect component computation</a:t>
            </a:r>
          </a:p>
          <a:p>
            <a:pPr marL="342900" indent="-342900">
              <a:buFont typeface="Wingdings" panose="05000000000000000000" pitchFamily="2" charset="2"/>
              <a:buChar char="Ø"/>
            </a:pPr>
            <a:r>
              <a:rPr lang="en-US" sz="2400" b="1" dirty="0">
                <a:solidFill>
                  <a:schemeClr val="bg1">
                    <a:lumMod val="65000"/>
                  </a:schemeClr>
                </a:solidFill>
              </a:rPr>
              <a:t>Segment</a:t>
            </a:r>
            <a:r>
              <a:rPr lang="en-US" sz="2400" dirty="0">
                <a:solidFill>
                  <a:schemeClr val="bg1">
                    <a:lumMod val="65000"/>
                  </a:schemeClr>
                </a:solidFill>
              </a:rPr>
              <a:t> </a:t>
            </a:r>
            <a:r>
              <a:rPr lang="en-US" sz="2400" b="1" dirty="0" smtClean="0">
                <a:solidFill>
                  <a:schemeClr val="bg1">
                    <a:lumMod val="65000"/>
                  </a:schemeClr>
                </a:solidFill>
              </a:rPr>
              <a:t>cleaning</a:t>
            </a:r>
          </a:p>
          <a:p>
            <a:pPr marL="342900" indent="-342900">
              <a:buFont typeface="Wingdings" panose="05000000000000000000" pitchFamily="2" charset="2"/>
              <a:buChar char="Ø"/>
            </a:pPr>
            <a:r>
              <a:rPr lang="en-US" sz="2400" b="1" dirty="0">
                <a:solidFill>
                  <a:schemeClr val="bg1">
                    <a:lumMod val="65000"/>
                  </a:schemeClr>
                </a:solidFill>
              </a:rPr>
              <a:t>Boundary </a:t>
            </a:r>
            <a:r>
              <a:rPr lang="en-US" sz="2400" b="1" dirty="0" smtClean="0">
                <a:solidFill>
                  <a:schemeClr val="bg1">
                    <a:lumMod val="65000"/>
                  </a:schemeClr>
                </a:solidFill>
              </a:rPr>
              <a:t>extraction</a:t>
            </a:r>
          </a:p>
          <a:p>
            <a:pPr marL="342900" indent="-342900">
              <a:buFont typeface="Wingdings" panose="05000000000000000000" pitchFamily="2" charset="2"/>
              <a:buChar char="Ø"/>
            </a:pPr>
            <a:r>
              <a:rPr lang="en-US" sz="2400" b="1" dirty="0">
                <a:solidFill>
                  <a:schemeClr val="bg1">
                    <a:lumMod val="65000"/>
                  </a:schemeClr>
                </a:solidFill>
              </a:rPr>
              <a:t>Boundary </a:t>
            </a:r>
            <a:r>
              <a:rPr lang="en-US" sz="2400" b="1" dirty="0" smtClean="0">
                <a:solidFill>
                  <a:schemeClr val="bg1">
                    <a:lumMod val="65000"/>
                  </a:schemeClr>
                </a:solidFill>
              </a:rPr>
              <a:t>refinement</a:t>
            </a:r>
            <a:endParaRPr lang="en-US" sz="2400" b="1" dirty="0">
              <a:solidFill>
                <a:schemeClr val="bg1">
                  <a:lumMod val="65000"/>
                </a:schemeClr>
              </a:solidFill>
            </a:endParaRPr>
          </a:p>
        </p:txBody>
      </p:sp>
      <p:sp>
        <p:nvSpPr>
          <p:cNvPr id="4" name="Rectangle 3"/>
          <p:cNvSpPr/>
          <p:nvPr/>
        </p:nvSpPr>
        <p:spPr>
          <a:xfrm>
            <a:off x="7939087" y="5029200"/>
            <a:ext cx="4038600" cy="1200329"/>
          </a:xfrm>
          <a:prstGeom prst="rect">
            <a:avLst/>
          </a:prstGeom>
        </p:spPr>
        <p:txBody>
          <a:bodyPr wrap="square">
            <a:spAutoFit/>
          </a:bodyPr>
          <a:lstStyle/>
          <a:p>
            <a:pPr marL="285750" indent="-285750">
              <a:buFont typeface="Arial" panose="020B0604020202020204" pitchFamily="34" charset="0"/>
              <a:buChar char="•"/>
            </a:pPr>
            <a:r>
              <a:rPr lang="en-US" dirty="0" smtClean="0"/>
              <a:t>compute </a:t>
            </a:r>
            <a:r>
              <a:rPr lang="en-US" dirty="0"/>
              <a:t>the </a:t>
            </a:r>
            <a:r>
              <a:rPr lang="en-US" dirty="0" smtClean="0"/>
              <a:t>connected components based </a:t>
            </a:r>
            <a:r>
              <a:rPr lang="en-US" dirty="0"/>
              <a:t>on their labeled </a:t>
            </a:r>
            <a:r>
              <a:rPr lang="en-US" dirty="0" smtClean="0"/>
              <a:t>IDs</a:t>
            </a:r>
          </a:p>
          <a:p>
            <a:pPr marL="285750" indent="-285750">
              <a:buFont typeface="Arial" panose="020B0604020202020204" pitchFamily="34" charset="0"/>
              <a:buChar char="•"/>
            </a:pPr>
            <a:r>
              <a:rPr lang="en-US" dirty="0" smtClean="0"/>
              <a:t>Get the </a:t>
            </a:r>
            <a:r>
              <a:rPr lang="en-US" dirty="0"/>
              <a:t>initial segmentation of the domain</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5800" y="1774702"/>
            <a:ext cx="3028950" cy="2990850"/>
          </a:xfrm>
          <a:prstGeom prst="rect">
            <a:avLst/>
          </a:prstGeom>
          <a:solidFill>
            <a:schemeClr val="tx1"/>
          </a:solidFill>
          <a:ln>
            <a:noFill/>
          </a:ln>
        </p:spPr>
      </p:pic>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01000" y="2374777"/>
            <a:ext cx="3914775" cy="1790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4495800" y="1774702"/>
            <a:ext cx="2971800" cy="2990849"/>
          </a:xfrm>
          <a:prstGeom prst="rect">
            <a:avLst/>
          </a:prstGeom>
          <a:solidFill>
            <a:schemeClr val="bg2">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7007964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76200"/>
            <a:ext cx="10972800" cy="1143000"/>
          </a:xfrm>
        </p:spPr>
        <p:txBody>
          <a:bodyPr/>
          <a:lstStyle/>
          <a:p>
            <a:r>
              <a:rPr lang="en-US" dirty="0"/>
              <a:t>Segmentation Algorithm</a:t>
            </a:r>
          </a:p>
        </p:txBody>
      </p:sp>
      <p:sp>
        <p:nvSpPr>
          <p:cNvPr id="3" name="Slide Number Placeholder 2"/>
          <p:cNvSpPr>
            <a:spLocks noGrp="1"/>
          </p:cNvSpPr>
          <p:nvPr>
            <p:ph type="sldNum" sz="quarter" idx="12"/>
          </p:nvPr>
        </p:nvSpPr>
        <p:spPr/>
        <p:txBody>
          <a:bodyPr/>
          <a:lstStyle/>
          <a:p>
            <a:fld id="{8F72614A-4A06-49A0-867D-16715843D5DE}" type="slidenum">
              <a:rPr lang="en-US" smtClean="0"/>
              <a:t>11</a:t>
            </a:fld>
            <a:endParaRPr lang="en-US"/>
          </a:p>
        </p:txBody>
      </p:sp>
      <p:sp>
        <p:nvSpPr>
          <p:cNvPr id="6" name="TextBox 5"/>
          <p:cNvSpPr txBox="1"/>
          <p:nvPr/>
        </p:nvSpPr>
        <p:spPr>
          <a:xfrm>
            <a:off x="228600" y="1584344"/>
            <a:ext cx="3352800" cy="2308324"/>
          </a:xfrm>
          <a:prstGeom prst="rect">
            <a:avLst/>
          </a:prstGeom>
          <a:noFill/>
        </p:spPr>
        <p:txBody>
          <a:bodyPr wrap="square" rtlCol="0">
            <a:spAutoFit/>
          </a:bodyPr>
          <a:lstStyle/>
          <a:p>
            <a:pPr marL="342900" indent="-342900">
              <a:buFont typeface="Wingdings" panose="05000000000000000000" pitchFamily="2" charset="2"/>
              <a:buChar char="Ø"/>
            </a:pPr>
            <a:r>
              <a:rPr lang="en-US" sz="2400" b="1" dirty="0">
                <a:solidFill>
                  <a:schemeClr val="bg1">
                    <a:lumMod val="65000"/>
                  </a:schemeClr>
                </a:solidFill>
              </a:rPr>
              <a:t>Region </a:t>
            </a:r>
            <a:r>
              <a:rPr lang="en-US" sz="2400" b="1" dirty="0" smtClean="0">
                <a:solidFill>
                  <a:schemeClr val="bg1">
                    <a:lumMod val="65000"/>
                  </a:schemeClr>
                </a:solidFill>
              </a:rPr>
              <a:t>classification</a:t>
            </a:r>
          </a:p>
          <a:p>
            <a:pPr marL="342900" indent="-342900">
              <a:buFont typeface="Wingdings" panose="05000000000000000000" pitchFamily="2" charset="2"/>
              <a:buChar char="Ø"/>
            </a:pPr>
            <a:r>
              <a:rPr lang="en-US" sz="2400" b="1" dirty="0" smtClean="0">
                <a:solidFill>
                  <a:schemeClr val="bg1">
                    <a:lumMod val="65000"/>
                  </a:schemeClr>
                </a:solidFill>
              </a:rPr>
              <a:t>Connect component computation</a:t>
            </a:r>
          </a:p>
          <a:p>
            <a:pPr marL="342900" indent="-342900">
              <a:buFont typeface="Wingdings" panose="05000000000000000000" pitchFamily="2" charset="2"/>
              <a:buChar char="Ø"/>
            </a:pPr>
            <a:r>
              <a:rPr lang="en-US" sz="2400" b="1" dirty="0"/>
              <a:t>Segment</a:t>
            </a:r>
            <a:r>
              <a:rPr lang="en-US" sz="2400" dirty="0"/>
              <a:t> </a:t>
            </a:r>
            <a:r>
              <a:rPr lang="en-US" sz="2400" b="1" dirty="0" smtClean="0"/>
              <a:t>cleaning</a:t>
            </a:r>
          </a:p>
          <a:p>
            <a:pPr marL="342900" indent="-342900">
              <a:buFont typeface="Wingdings" panose="05000000000000000000" pitchFamily="2" charset="2"/>
              <a:buChar char="Ø"/>
            </a:pPr>
            <a:r>
              <a:rPr lang="en-US" sz="2400" b="1" dirty="0">
                <a:solidFill>
                  <a:schemeClr val="bg1">
                    <a:lumMod val="65000"/>
                  </a:schemeClr>
                </a:solidFill>
              </a:rPr>
              <a:t>Boundary </a:t>
            </a:r>
            <a:r>
              <a:rPr lang="en-US" sz="2400" b="1" dirty="0" smtClean="0">
                <a:solidFill>
                  <a:schemeClr val="bg1">
                    <a:lumMod val="65000"/>
                  </a:schemeClr>
                </a:solidFill>
              </a:rPr>
              <a:t>extraction</a:t>
            </a:r>
          </a:p>
          <a:p>
            <a:pPr marL="342900" indent="-342900">
              <a:buFont typeface="Wingdings" panose="05000000000000000000" pitchFamily="2" charset="2"/>
              <a:buChar char="Ø"/>
            </a:pPr>
            <a:r>
              <a:rPr lang="en-US" sz="2400" b="1" dirty="0">
                <a:solidFill>
                  <a:schemeClr val="bg1">
                    <a:lumMod val="65000"/>
                  </a:schemeClr>
                </a:solidFill>
              </a:rPr>
              <a:t>Boundary </a:t>
            </a:r>
            <a:r>
              <a:rPr lang="en-US" sz="2400" b="1" dirty="0" smtClean="0">
                <a:solidFill>
                  <a:schemeClr val="bg1">
                    <a:lumMod val="65000"/>
                  </a:schemeClr>
                </a:solidFill>
              </a:rPr>
              <a:t>refinement</a:t>
            </a:r>
            <a:endParaRPr lang="en-US" sz="2400" b="1" dirty="0">
              <a:solidFill>
                <a:schemeClr val="bg1">
                  <a:lumMod val="65000"/>
                </a:schemeClr>
              </a:solidFill>
            </a:endParaRPr>
          </a:p>
        </p:txBody>
      </p:sp>
      <p:sp>
        <p:nvSpPr>
          <p:cNvPr id="4" name="Rectangle 3"/>
          <p:cNvSpPr/>
          <p:nvPr/>
        </p:nvSpPr>
        <p:spPr>
          <a:xfrm>
            <a:off x="7939087" y="5029200"/>
            <a:ext cx="4038600" cy="646331"/>
          </a:xfrm>
          <a:prstGeom prst="rect">
            <a:avLst/>
          </a:prstGeom>
        </p:spPr>
        <p:txBody>
          <a:bodyPr wrap="square">
            <a:spAutoFit/>
          </a:bodyPr>
          <a:lstStyle/>
          <a:p>
            <a:pPr marL="285750" indent="-285750">
              <a:buFont typeface="Arial" panose="020B0604020202020204" pitchFamily="34" charset="0"/>
              <a:buChar char="•"/>
            </a:pPr>
            <a:r>
              <a:rPr lang="en-US" dirty="0"/>
              <a:t>Identify  </a:t>
            </a:r>
            <a:r>
              <a:rPr lang="en-US" i="1" dirty="0" smtClean="0"/>
              <a:t>noise segment</a:t>
            </a:r>
          </a:p>
          <a:p>
            <a:pPr marL="285750" indent="-285750">
              <a:buFont typeface="Arial" panose="020B0604020202020204" pitchFamily="34" charset="0"/>
              <a:buChar char="•"/>
            </a:pPr>
            <a:r>
              <a:rPr lang="en-US" dirty="0" smtClean="0"/>
              <a:t>Apply dilation operation</a:t>
            </a:r>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43399" y="1433581"/>
            <a:ext cx="2562225" cy="2609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01205" y="1433581"/>
            <a:ext cx="2552700" cy="2609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ight Arrow 6"/>
          <p:cNvSpPr/>
          <p:nvPr/>
        </p:nvSpPr>
        <p:spPr>
          <a:xfrm>
            <a:off x="6934200" y="2738506"/>
            <a:ext cx="485775" cy="309494"/>
          </a:xfrm>
          <a:prstGeom prst="right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2603409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76200"/>
            <a:ext cx="10972800" cy="1143000"/>
          </a:xfrm>
        </p:spPr>
        <p:txBody>
          <a:bodyPr/>
          <a:lstStyle/>
          <a:p>
            <a:r>
              <a:rPr lang="en-US" dirty="0"/>
              <a:t>Segmentation Algorithm</a:t>
            </a:r>
          </a:p>
        </p:txBody>
      </p:sp>
      <p:sp>
        <p:nvSpPr>
          <p:cNvPr id="3" name="Slide Number Placeholder 2"/>
          <p:cNvSpPr>
            <a:spLocks noGrp="1"/>
          </p:cNvSpPr>
          <p:nvPr>
            <p:ph type="sldNum" sz="quarter" idx="12"/>
          </p:nvPr>
        </p:nvSpPr>
        <p:spPr/>
        <p:txBody>
          <a:bodyPr/>
          <a:lstStyle/>
          <a:p>
            <a:fld id="{8F72614A-4A06-49A0-867D-16715843D5DE}" type="slidenum">
              <a:rPr lang="en-US" smtClean="0"/>
              <a:t>12</a:t>
            </a:fld>
            <a:endParaRPr lang="en-US"/>
          </a:p>
        </p:txBody>
      </p:sp>
      <p:sp>
        <p:nvSpPr>
          <p:cNvPr id="6" name="TextBox 5"/>
          <p:cNvSpPr txBox="1"/>
          <p:nvPr/>
        </p:nvSpPr>
        <p:spPr>
          <a:xfrm>
            <a:off x="228600" y="1584344"/>
            <a:ext cx="3352800" cy="2308324"/>
          </a:xfrm>
          <a:prstGeom prst="rect">
            <a:avLst/>
          </a:prstGeom>
          <a:noFill/>
        </p:spPr>
        <p:txBody>
          <a:bodyPr wrap="square" rtlCol="0">
            <a:spAutoFit/>
          </a:bodyPr>
          <a:lstStyle/>
          <a:p>
            <a:pPr marL="342900" indent="-342900">
              <a:buFont typeface="Wingdings" panose="05000000000000000000" pitchFamily="2" charset="2"/>
              <a:buChar char="Ø"/>
            </a:pPr>
            <a:r>
              <a:rPr lang="en-US" sz="2400" b="1" dirty="0">
                <a:solidFill>
                  <a:schemeClr val="bg1">
                    <a:lumMod val="65000"/>
                  </a:schemeClr>
                </a:solidFill>
              </a:rPr>
              <a:t>Region </a:t>
            </a:r>
            <a:r>
              <a:rPr lang="en-US" sz="2400" b="1" dirty="0" smtClean="0">
                <a:solidFill>
                  <a:schemeClr val="bg1">
                    <a:lumMod val="65000"/>
                  </a:schemeClr>
                </a:solidFill>
              </a:rPr>
              <a:t>classification</a:t>
            </a:r>
          </a:p>
          <a:p>
            <a:pPr marL="342900" indent="-342900">
              <a:buFont typeface="Wingdings" panose="05000000000000000000" pitchFamily="2" charset="2"/>
              <a:buChar char="Ø"/>
            </a:pPr>
            <a:r>
              <a:rPr lang="en-US" sz="2400" b="1" dirty="0" smtClean="0">
                <a:solidFill>
                  <a:schemeClr val="bg1">
                    <a:lumMod val="65000"/>
                  </a:schemeClr>
                </a:solidFill>
              </a:rPr>
              <a:t>Connect component computation</a:t>
            </a:r>
          </a:p>
          <a:p>
            <a:pPr marL="342900" indent="-342900">
              <a:buFont typeface="Wingdings" panose="05000000000000000000" pitchFamily="2" charset="2"/>
              <a:buChar char="Ø"/>
            </a:pPr>
            <a:r>
              <a:rPr lang="en-US" sz="2400" b="1" dirty="0">
                <a:solidFill>
                  <a:schemeClr val="bg1">
                    <a:lumMod val="65000"/>
                  </a:schemeClr>
                </a:solidFill>
              </a:rPr>
              <a:t>Segment</a:t>
            </a:r>
            <a:r>
              <a:rPr lang="en-US" sz="2400" dirty="0">
                <a:solidFill>
                  <a:schemeClr val="bg1">
                    <a:lumMod val="65000"/>
                  </a:schemeClr>
                </a:solidFill>
              </a:rPr>
              <a:t> </a:t>
            </a:r>
            <a:r>
              <a:rPr lang="en-US" sz="2400" b="1" dirty="0" smtClean="0">
                <a:solidFill>
                  <a:schemeClr val="bg1">
                    <a:lumMod val="65000"/>
                  </a:schemeClr>
                </a:solidFill>
              </a:rPr>
              <a:t>cleaning</a:t>
            </a:r>
          </a:p>
          <a:p>
            <a:pPr marL="342900" indent="-342900">
              <a:buFont typeface="Wingdings" panose="05000000000000000000" pitchFamily="2" charset="2"/>
              <a:buChar char="Ø"/>
            </a:pPr>
            <a:r>
              <a:rPr lang="en-US" sz="2400" b="1" dirty="0"/>
              <a:t>Boundary </a:t>
            </a:r>
            <a:r>
              <a:rPr lang="en-US" sz="2400" b="1" dirty="0" smtClean="0"/>
              <a:t>extraction</a:t>
            </a:r>
          </a:p>
          <a:p>
            <a:pPr marL="342900" indent="-342900">
              <a:buFont typeface="Wingdings" panose="05000000000000000000" pitchFamily="2" charset="2"/>
              <a:buChar char="Ø"/>
            </a:pPr>
            <a:r>
              <a:rPr lang="en-US" sz="2400" b="1" dirty="0">
                <a:solidFill>
                  <a:schemeClr val="bg1">
                    <a:lumMod val="65000"/>
                  </a:schemeClr>
                </a:solidFill>
              </a:rPr>
              <a:t>Boundary </a:t>
            </a:r>
            <a:r>
              <a:rPr lang="en-US" sz="2400" b="1" dirty="0" smtClean="0">
                <a:solidFill>
                  <a:schemeClr val="bg1">
                    <a:lumMod val="65000"/>
                  </a:schemeClr>
                </a:solidFill>
              </a:rPr>
              <a:t>refinement</a:t>
            </a:r>
            <a:endParaRPr lang="en-US" sz="2400" b="1" dirty="0">
              <a:solidFill>
                <a:schemeClr val="bg1">
                  <a:lumMod val="65000"/>
                </a:schemeClr>
              </a:solidFill>
            </a:endParaRPr>
          </a:p>
        </p:txBody>
      </p:sp>
      <p:sp>
        <p:nvSpPr>
          <p:cNvPr id="4" name="Rectangle 3"/>
          <p:cNvSpPr/>
          <p:nvPr/>
        </p:nvSpPr>
        <p:spPr>
          <a:xfrm>
            <a:off x="7939087" y="5029200"/>
            <a:ext cx="4038600" cy="923330"/>
          </a:xfrm>
          <a:prstGeom prst="rect">
            <a:avLst/>
          </a:prstGeom>
        </p:spPr>
        <p:txBody>
          <a:bodyPr wrap="square">
            <a:spAutoFit/>
          </a:bodyPr>
          <a:lstStyle/>
          <a:p>
            <a:pPr marL="285750" indent="-285750">
              <a:buFont typeface="Arial" panose="020B0604020202020204" pitchFamily="34" charset="0"/>
              <a:buChar char="•"/>
            </a:pPr>
            <a:r>
              <a:rPr lang="en-US" dirty="0"/>
              <a:t> </a:t>
            </a:r>
            <a:r>
              <a:rPr lang="en-US" dirty="0" smtClean="0"/>
              <a:t>Apply normal </a:t>
            </a:r>
            <a:r>
              <a:rPr lang="en-US" dirty="0"/>
              <a:t>cut technique  to </a:t>
            </a:r>
            <a:r>
              <a:rPr lang="en-US" dirty="0" smtClean="0"/>
              <a:t>identify the </a:t>
            </a:r>
            <a:r>
              <a:rPr lang="en-US" dirty="0"/>
              <a:t>boundaries between segments</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86200" y="1981200"/>
            <a:ext cx="3914775" cy="1790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3962401" y="1981200"/>
            <a:ext cx="3838574" cy="1790700"/>
          </a:xfrm>
          <a:prstGeom prst="rect">
            <a:avLst/>
          </a:prstGeom>
          <a:solidFill>
            <a:schemeClr val="bg2">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77200" y="1447800"/>
            <a:ext cx="2933700" cy="3000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8194613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76200"/>
            <a:ext cx="10972800" cy="1143000"/>
          </a:xfrm>
        </p:spPr>
        <p:txBody>
          <a:bodyPr/>
          <a:lstStyle/>
          <a:p>
            <a:r>
              <a:rPr lang="en-US" dirty="0"/>
              <a:t>Segmentation Algorithm</a:t>
            </a:r>
          </a:p>
        </p:txBody>
      </p:sp>
      <p:sp>
        <p:nvSpPr>
          <p:cNvPr id="3" name="Slide Number Placeholder 2"/>
          <p:cNvSpPr>
            <a:spLocks noGrp="1"/>
          </p:cNvSpPr>
          <p:nvPr>
            <p:ph type="sldNum" sz="quarter" idx="12"/>
          </p:nvPr>
        </p:nvSpPr>
        <p:spPr/>
        <p:txBody>
          <a:bodyPr/>
          <a:lstStyle/>
          <a:p>
            <a:fld id="{8F72614A-4A06-49A0-867D-16715843D5DE}" type="slidenum">
              <a:rPr lang="en-US" smtClean="0"/>
              <a:t>13</a:t>
            </a:fld>
            <a:endParaRPr lang="en-US"/>
          </a:p>
        </p:txBody>
      </p:sp>
      <p:sp>
        <p:nvSpPr>
          <p:cNvPr id="6" name="TextBox 5"/>
          <p:cNvSpPr txBox="1"/>
          <p:nvPr/>
        </p:nvSpPr>
        <p:spPr>
          <a:xfrm>
            <a:off x="228600" y="1584344"/>
            <a:ext cx="3352800" cy="2308324"/>
          </a:xfrm>
          <a:prstGeom prst="rect">
            <a:avLst/>
          </a:prstGeom>
          <a:noFill/>
        </p:spPr>
        <p:txBody>
          <a:bodyPr wrap="square" rtlCol="0">
            <a:spAutoFit/>
          </a:bodyPr>
          <a:lstStyle/>
          <a:p>
            <a:pPr marL="342900" indent="-342900">
              <a:buFont typeface="Wingdings" panose="05000000000000000000" pitchFamily="2" charset="2"/>
              <a:buChar char="Ø"/>
            </a:pPr>
            <a:r>
              <a:rPr lang="en-US" sz="2400" b="1" dirty="0">
                <a:solidFill>
                  <a:schemeClr val="bg1">
                    <a:lumMod val="65000"/>
                  </a:schemeClr>
                </a:solidFill>
              </a:rPr>
              <a:t>Region </a:t>
            </a:r>
            <a:r>
              <a:rPr lang="en-US" sz="2400" b="1" dirty="0" smtClean="0">
                <a:solidFill>
                  <a:schemeClr val="bg1">
                    <a:lumMod val="65000"/>
                  </a:schemeClr>
                </a:solidFill>
              </a:rPr>
              <a:t>classification</a:t>
            </a:r>
          </a:p>
          <a:p>
            <a:pPr marL="342900" indent="-342900">
              <a:buFont typeface="Wingdings" panose="05000000000000000000" pitchFamily="2" charset="2"/>
              <a:buChar char="Ø"/>
            </a:pPr>
            <a:r>
              <a:rPr lang="en-US" sz="2400" b="1" dirty="0" smtClean="0">
                <a:solidFill>
                  <a:schemeClr val="bg1">
                    <a:lumMod val="65000"/>
                  </a:schemeClr>
                </a:solidFill>
              </a:rPr>
              <a:t>Connect component computation</a:t>
            </a:r>
          </a:p>
          <a:p>
            <a:pPr marL="342900" indent="-342900">
              <a:buFont typeface="Wingdings" panose="05000000000000000000" pitchFamily="2" charset="2"/>
              <a:buChar char="Ø"/>
            </a:pPr>
            <a:r>
              <a:rPr lang="en-US" sz="2400" b="1" dirty="0">
                <a:solidFill>
                  <a:schemeClr val="bg1">
                    <a:lumMod val="65000"/>
                  </a:schemeClr>
                </a:solidFill>
              </a:rPr>
              <a:t>Segment</a:t>
            </a:r>
            <a:r>
              <a:rPr lang="en-US" sz="2400" dirty="0">
                <a:solidFill>
                  <a:schemeClr val="bg1">
                    <a:lumMod val="65000"/>
                  </a:schemeClr>
                </a:solidFill>
              </a:rPr>
              <a:t> </a:t>
            </a:r>
            <a:r>
              <a:rPr lang="en-US" sz="2400" b="1" dirty="0" smtClean="0">
                <a:solidFill>
                  <a:schemeClr val="bg1">
                    <a:lumMod val="65000"/>
                  </a:schemeClr>
                </a:solidFill>
              </a:rPr>
              <a:t>cleaning</a:t>
            </a:r>
          </a:p>
          <a:p>
            <a:pPr marL="342900" indent="-342900">
              <a:buFont typeface="Wingdings" panose="05000000000000000000" pitchFamily="2" charset="2"/>
              <a:buChar char="Ø"/>
            </a:pPr>
            <a:r>
              <a:rPr lang="en-US" sz="2400" b="1" dirty="0">
                <a:solidFill>
                  <a:schemeClr val="bg1">
                    <a:lumMod val="65000"/>
                  </a:schemeClr>
                </a:solidFill>
              </a:rPr>
              <a:t>Boundary </a:t>
            </a:r>
            <a:r>
              <a:rPr lang="en-US" sz="2400" b="1" dirty="0" smtClean="0">
                <a:solidFill>
                  <a:schemeClr val="bg1">
                    <a:lumMod val="65000"/>
                  </a:schemeClr>
                </a:solidFill>
              </a:rPr>
              <a:t>extraction</a:t>
            </a:r>
          </a:p>
          <a:p>
            <a:pPr marL="342900" indent="-342900">
              <a:buFont typeface="Wingdings" panose="05000000000000000000" pitchFamily="2" charset="2"/>
              <a:buChar char="Ø"/>
            </a:pPr>
            <a:r>
              <a:rPr lang="en-US" sz="2400" b="1" dirty="0"/>
              <a:t>Boundary </a:t>
            </a:r>
            <a:r>
              <a:rPr lang="en-US" sz="2400" b="1" dirty="0" smtClean="0"/>
              <a:t>refinement</a:t>
            </a:r>
            <a:endParaRPr lang="en-US" sz="2400" b="1" dirty="0"/>
          </a:p>
        </p:txBody>
      </p:sp>
      <p:sp>
        <p:nvSpPr>
          <p:cNvPr id="4" name="Rectangle 3"/>
          <p:cNvSpPr/>
          <p:nvPr/>
        </p:nvSpPr>
        <p:spPr>
          <a:xfrm>
            <a:off x="7939087" y="5029200"/>
            <a:ext cx="4038600" cy="923330"/>
          </a:xfrm>
          <a:prstGeom prst="rect">
            <a:avLst/>
          </a:prstGeom>
        </p:spPr>
        <p:txBody>
          <a:bodyPr wrap="square">
            <a:spAutoFit/>
          </a:bodyPr>
          <a:lstStyle/>
          <a:p>
            <a:pPr marL="285750" indent="-285750">
              <a:buFont typeface="Arial" panose="020B0604020202020204" pitchFamily="34" charset="0"/>
              <a:buChar char="•"/>
            </a:pPr>
            <a:r>
              <a:rPr lang="en-US" dirty="0"/>
              <a:t> Apply  </a:t>
            </a:r>
            <a:r>
              <a:rPr lang="en-US" dirty="0" smtClean="0"/>
              <a:t>a Laplacian </a:t>
            </a:r>
            <a:r>
              <a:rPr lang="en-US" dirty="0"/>
              <a:t>smoothing algorithm is applied to </a:t>
            </a:r>
            <a:r>
              <a:rPr lang="en-US" dirty="0" smtClean="0"/>
              <a:t>refine </a:t>
            </a:r>
            <a:r>
              <a:rPr lang="en-US" dirty="0"/>
              <a:t>the boundaries</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43400" y="1424056"/>
            <a:ext cx="2581275" cy="2628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91401" y="1428818"/>
            <a:ext cx="2543175" cy="2619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Right Arrow 10"/>
          <p:cNvSpPr/>
          <p:nvPr/>
        </p:nvSpPr>
        <p:spPr>
          <a:xfrm>
            <a:off x="6934200" y="2738506"/>
            <a:ext cx="485775" cy="309494"/>
          </a:xfrm>
          <a:prstGeom prst="right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6103236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7189"/>
            <a:ext cx="10972800" cy="1143000"/>
          </a:xfrm>
        </p:spPr>
        <p:txBody>
          <a:bodyPr/>
          <a:lstStyle/>
          <a:p>
            <a:r>
              <a:rPr lang="en-US" b="1" dirty="0" smtClean="0"/>
              <a:t>Results (I)</a:t>
            </a:r>
            <a:endParaRPr lang="en-US" b="1" dirty="0"/>
          </a:p>
        </p:txBody>
      </p:sp>
      <p:sp>
        <p:nvSpPr>
          <p:cNvPr id="3" name="Slide Number Placeholder 2"/>
          <p:cNvSpPr>
            <a:spLocks noGrp="1"/>
          </p:cNvSpPr>
          <p:nvPr>
            <p:ph type="sldNum" sz="quarter" idx="12"/>
          </p:nvPr>
        </p:nvSpPr>
        <p:spPr/>
        <p:txBody>
          <a:bodyPr/>
          <a:lstStyle/>
          <a:p>
            <a:fld id="{8F72614A-4A06-49A0-867D-16715843D5DE}" type="slidenum">
              <a:rPr lang="en-US" smtClean="0"/>
              <a:t>14</a:t>
            </a:fld>
            <a:endParaRPr lang="en-US"/>
          </a:p>
        </p:txBody>
      </p:sp>
      <mc:AlternateContent xmlns:mc="http://schemas.openxmlformats.org/markup-compatibility/2006" xmlns:a14="http://schemas.microsoft.com/office/drawing/2010/main">
        <mc:Choice Requires="a14">
          <p:sp>
            <p:nvSpPr>
              <p:cNvPr id="9" name="Rectangle 8"/>
              <p:cNvSpPr/>
              <p:nvPr/>
            </p:nvSpPr>
            <p:spPr>
              <a:xfrm>
                <a:off x="1295400" y="5638800"/>
                <a:ext cx="10058400" cy="707886"/>
              </a:xfrm>
              <a:prstGeom prst="rect">
                <a:avLst/>
              </a:prstGeom>
            </p:spPr>
            <p:txBody>
              <a:bodyPr wrap="square">
                <a:spAutoFit/>
              </a:bodyPr>
              <a:lstStyle/>
              <a:p>
                <a:r>
                  <a:rPr lang="en-US" sz="2000" dirty="0" smtClean="0"/>
                  <a:t>Comparison </a:t>
                </a:r>
                <a:r>
                  <a:rPr lang="en-US" sz="2000" dirty="0"/>
                  <a:t>between the bottom-up algorithm and our method with a </a:t>
                </a:r>
                <a:r>
                  <a:rPr lang="en-US" sz="2000" dirty="0" smtClean="0"/>
                  <a:t>synthetic flow. </a:t>
                </a:r>
                <a14:m>
                  <m:oMath xmlns:m="http://schemas.openxmlformats.org/officeDocument/2006/math">
                    <m:r>
                      <a:rPr lang="en-US" sz="2000" b="0" i="1" smtClean="0">
                        <a:latin typeface="Cambria Math"/>
                      </a:rPr>
                      <m:t>𝑚</m:t>
                    </m:r>
                    <m:r>
                      <a:rPr lang="en-US" sz="2000" b="0" i="1" smtClean="0">
                        <a:latin typeface="Cambria Math"/>
                      </a:rPr>
                      <m:t>=10, </m:t>
                    </m:r>
                    <m:r>
                      <a:rPr lang="en-US" sz="2000" b="0" i="1" smtClean="0">
                        <a:latin typeface="Cambria Math"/>
                        <a:ea typeface="Cambria Math"/>
                      </a:rPr>
                      <m:t>𝛾</m:t>
                    </m:r>
                    <m:r>
                      <a:rPr lang="en-US" sz="2000" b="0" i="1" smtClean="0">
                        <a:latin typeface="Cambria Math"/>
                        <a:ea typeface="Cambria Math"/>
                      </a:rPr>
                      <m:t>=0.05.</m:t>
                    </m:r>
                  </m:oMath>
                </a14:m>
                <a:endParaRPr lang="en-US" sz="2000" dirty="0"/>
              </a:p>
            </p:txBody>
          </p:sp>
        </mc:Choice>
        <mc:Fallback xmlns="">
          <p:sp>
            <p:nvSpPr>
              <p:cNvPr id="9" name="Rectangle 8"/>
              <p:cNvSpPr>
                <a:spLocks noRot="1" noChangeAspect="1" noMove="1" noResize="1" noEditPoints="1" noAdjustHandles="1" noChangeArrowheads="1" noChangeShapeType="1" noTextEdit="1"/>
              </p:cNvSpPr>
              <p:nvPr/>
            </p:nvSpPr>
            <p:spPr>
              <a:xfrm>
                <a:off x="1295400" y="5638800"/>
                <a:ext cx="10058400" cy="707886"/>
              </a:xfrm>
              <a:prstGeom prst="rect">
                <a:avLst/>
              </a:prstGeom>
              <a:blipFill rotWithShape="1">
                <a:blip r:embed="rId2"/>
                <a:stretch>
                  <a:fillRect l="-667" t="-4310" b="-2586"/>
                </a:stretch>
              </a:blipFill>
            </p:spPr>
            <p:txBody>
              <a:bodyPr/>
              <a:lstStyle/>
              <a:p>
                <a:r>
                  <a:rPr lang="en-US">
                    <a:noFill/>
                  </a:rPr>
                  <a:t> </a:t>
                </a:r>
              </a:p>
            </p:txBody>
          </p:sp>
        </mc:Fallback>
      </mc:AlternateContent>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219265"/>
            <a:ext cx="3795713" cy="41013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76713" y="1143000"/>
            <a:ext cx="3824733" cy="41409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5"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48600" y="1251922"/>
            <a:ext cx="3744886" cy="40686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6272544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7189"/>
            <a:ext cx="10972800" cy="1143000"/>
          </a:xfrm>
        </p:spPr>
        <p:txBody>
          <a:bodyPr/>
          <a:lstStyle/>
          <a:p>
            <a:r>
              <a:rPr lang="en-US" b="1" dirty="0" smtClean="0"/>
              <a:t>Results (II)</a:t>
            </a:r>
            <a:endParaRPr lang="en-US" b="1" dirty="0"/>
          </a:p>
        </p:txBody>
      </p:sp>
      <p:sp>
        <p:nvSpPr>
          <p:cNvPr id="3" name="Slide Number Placeholder 2"/>
          <p:cNvSpPr>
            <a:spLocks noGrp="1"/>
          </p:cNvSpPr>
          <p:nvPr>
            <p:ph type="sldNum" sz="quarter" idx="12"/>
          </p:nvPr>
        </p:nvSpPr>
        <p:spPr/>
        <p:txBody>
          <a:bodyPr/>
          <a:lstStyle/>
          <a:p>
            <a:fld id="{8F72614A-4A06-49A0-867D-16715843D5DE}" type="slidenum">
              <a:rPr lang="en-US" smtClean="0"/>
              <a:t>15</a:t>
            </a:fld>
            <a:endParaRPr lang="en-US"/>
          </a:p>
        </p:txBody>
      </p:sp>
      <mc:AlternateContent xmlns:mc="http://schemas.openxmlformats.org/markup-compatibility/2006" xmlns:a14="http://schemas.microsoft.com/office/drawing/2010/main">
        <mc:Choice Requires="a14">
          <p:sp>
            <p:nvSpPr>
              <p:cNvPr id="9" name="Rectangle 8"/>
              <p:cNvSpPr/>
              <p:nvPr/>
            </p:nvSpPr>
            <p:spPr>
              <a:xfrm>
                <a:off x="76200" y="5489714"/>
                <a:ext cx="11125199" cy="707886"/>
              </a:xfrm>
              <a:prstGeom prst="rect">
                <a:avLst/>
              </a:prstGeom>
            </p:spPr>
            <p:txBody>
              <a:bodyPr wrap="square">
                <a:spAutoFit/>
              </a:bodyPr>
              <a:lstStyle/>
              <a:p>
                <a:r>
                  <a:rPr lang="en-US" sz="2000" dirty="0" smtClean="0">
                    <a:latin typeface="+mj-lt"/>
                  </a:rPr>
                  <a:t>Segmentation </a:t>
                </a:r>
                <a:r>
                  <a:rPr lang="en-US" sz="2000" dirty="0">
                    <a:latin typeface="+mj-lt"/>
                  </a:rPr>
                  <a:t>of a 2D unsteady flow behind a square cylinder based </a:t>
                </a:r>
                <a:r>
                  <a:rPr lang="en-US" sz="2000" dirty="0" smtClean="0">
                    <a:latin typeface="+mj-lt"/>
                  </a:rPr>
                  <a:t>on rotation field, determinant field, </a:t>
                </a:r>
                <a:r>
                  <a:rPr lang="en-US" sz="2000" dirty="0" err="1" smtClean="0">
                    <a:latin typeface="+mj-lt"/>
                  </a:rPr>
                  <a:t>nsV</a:t>
                </a:r>
                <a:r>
                  <a:rPr lang="en-US" sz="2000" dirty="0" smtClean="0">
                    <a:latin typeface="+mj-lt"/>
                  </a:rPr>
                  <a:t> field, curl field, respectively. </a:t>
                </a:r>
                <a14:m>
                  <m:oMath xmlns:m="http://schemas.openxmlformats.org/officeDocument/2006/math">
                    <m:r>
                      <a:rPr lang="en-US" sz="2000" i="1">
                        <a:latin typeface="Cambria Math"/>
                      </a:rPr>
                      <m:t>𝑚</m:t>
                    </m:r>
                    <m:r>
                      <a:rPr lang="en-US" sz="2000" i="1">
                        <a:latin typeface="Cambria Math"/>
                      </a:rPr>
                      <m:t>=10, </m:t>
                    </m:r>
                    <m:r>
                      <a:rPr lang="en-US" sz="2000" i="1">
                        <a:latin typeface="Cambria Math"/>
                        <a:ea typeface="Cambria Math"/>
                      </a:rPr>
                      <m:t>𝛾</m:t>
                    </m:r>
                    <m:r>
                      <a:rPr lang="en-US" sz="2000" i="1">
                        <a:latin typeface="Cambria Math"/>
                        <a:ea typeface="Cambria Math"/>
                      </a:rPr>
                      <m:t>=0.01.</m:t>
                    </m:r>
                  </m:oMath>
                </a14:m>
                <a:endParaRPr lang="en-US" sz="2000" dirty="0"/>
              </a:p>
            </p:txBody>
          </p:sp>
        </mc:Choice>
        <mc:Fallback xmlns="">
          <p:sp>
            <p:nvSpPr>
              <p:cNvPr id="9" name="Rectangle 8"/>
              <p:cNvSpPr>
                <a:spLocks noRot="1" noChangeAspect="1" noMove="1" noResize="1" noEditPoints="1" noAdjustHandles="1" noChangeArrowheads="1" noChangeShapeType="1" noTextEdit="1"/>
              </p:cNvSpPr>
              <p:nvPr/>
            </p:nvSpPr>
            <p:spPr>
              <a:xfrm>
                <a:off x="76200" y="5489714"/>
                <a:ext cx="11125199" cy="707886"/>
              </a:xfrm>
              <a:prstGeom prst="rect">
                <a:avLst/>
              </a:prstGeom>
              <a:blipFill rotWithShape="1">
                <a:blip r:embed="rId2"/>
                <a:stretch>
                  <a:fillRect l="-603" t="-4310" b="-14655"/>
                </a:stretch>
              </a:blipFill>
            </p:spPr>
            <p:txBody>
              <a:bodyPr/>
              <a:lstStyle/>
              <a:p>
                <a:r>
                  <a:rPr lang="en-US">
                    <a:noFill/>
                  </a:rPr>
                  <a:t> </a:t>
                </a:r>
              </a:p>
            </p:txBody>
          </p:sp>
        </mc:Fallback>
      </mc:AlternateContent>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138976"/>
            <a:ext cx="5917732" cy="20215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990600"/>
            <a:ext cx="5124012" cy="18396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70132" y="914400"/>
            <a:ext cx="6030929" cy="19887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70132" y="2888517"/>
            <a:ext cx="6049963" cy="2267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73805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7189"/>
            <a:ext cx="10972800" cy="1143000"/>
          </a:xfrm>
        </p:spPr>
        <p:txBody>
          <a:bodyPr/>
          <a:lstStyle/>
          <a:p>
            <a:r>
              <a:rPr lang="en-US" b="1" dirty="0" smtClean="0"/>
              <a:t>Results (III)</a:t>
            </a:r>
            <a:endParaRPr lang="en-US" b="1" dirty="0"/>
          </a:p>
        </p:txBody>
      </p:sp>
      <p:sp>
        <p:nvSpPr>
          <p:cNvPr id="3" name="Slide Number Placeholder 2"/>
          <p:cNvSpPr>
            <a:spLocks noGrp="1"/>
          </p:cNvSpPr>
          <p:nvPr>
            <p:ph type="sldNum" sz="quarter" idx="12"/>
          </p:nvPr>
        </p:nvSpPr>
        <p:spPr/>
        <p:txBody>
          <a:bodyPr/>
          <a:lstStyle/>
          <a:p>
            <a:fld id="{8F72614A-4A06-49A0-867D-16715843D5DE}" type="slidenum">
              <a:rPr lang="en-US" smtClean="0"/>
              <a:t>16</a:t>
            </a:fld>
            <a:endParaRPr lang="en-US"/>
          </a:p>
        </p:txBody>
      </p:sp>
      <p:sp>
        <p:nvSpPr>
          <p:cNvPr id="10" name="Rectangle 9"/>
          <p:cNvSpPr/>
          <p:nvPr/>
        </p:nvSpPr>
        <p:spPr>
          <a:xfrm>
            <a:off x="1143000" y="5759994"/>
            <a:ext cx="10668000" cy="400110"/>
          </a:xfrm>
          <a:prstGeom prst="rect">
            <a:avLst/>
          </a:prstGeom>
        </p:spPr>
        <p:txBody>
          <a:bodyPr wrap="square">
            <a:spAutoFit/>
          </a:bodyPr>
          <a:lstStyle/>
          <a:p>
            <a:r>
              <a:rPr lang="en-US" sz="2000" dirty="0">
                <a:latin typeface="NimbusRomNo9L-Regu"/>
              </a:rPr>
              <a:t>The effect of the number of bins m for the initial region classification</a:t>
            </a:r>
            <a:endParaRPr lang="en-US" sz="2000" dirty="0"/>
          </a:p>
        </p:txBody>
      </p:sp>
      <p:pic>
        <p:nvPicPr>
          <p:cNvPr id="614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90800" y="990600"/>
            <a:ext cx="7013609" cy="47693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526928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7189"/>
            <a:ext cx="10972800" cy="1143000"/>
          </a:xfrm>
        </p:spPr>
        <p:txBody>
          <a:bodyPr/>
          <a:lstStyle/>
          <a:p>
            <a:r>
              <a:rPr lang="en-US" b="1" dirty="0" smtClean="0"/>
              <a:t>Results (IV)</a:t>
            </a:r>
            <a:endParaRPr lang="en-US" b="1" dirty="0"/>
          </a:p>
        </p:txBody>
      </p:sp>
      <p:sp>
        <p:nvSpPr>
          <p:cNvPr id="3" name="Slide Number Placeholder 2"/>
          <p:cNvSpPr>
            <a:spLocks noGrp="1"/>
          </p:cNvSpPr>
          <p:nvPr>
            <p:ph type="sldNum" sz="quarter" idx="12"/>
          </p:nvPr>
        </p:nvSpPr>
        <p:spPr/>
        <p:txBody>
          <a:bodyPr/>
          <a:lstStyle/>
          <a:p>
            <a:fld id="{8F72614A-4A06-49A0-867D-16715843D5DE}" type="slidenum">
              <a:rPr lang="en-US" smtClean="0"/>
              <a:t>17</a:t>
            </a:fld>
            <a:endParaRPr lang="en-US"/>
          </a:p>
        </p:txBody>
      </p:sp>
      <p:sp>
        <p:nvSpPr>
          <p:cNvPr id="10" name="Rectangle 9"/>
          <p:cNvSpPr/>
          <p:nvPr/>
        </p:nvSpPr>
        <p:spPr>
          <a:xfrm>
            <a:off x="1143000" y="5759994"/>
            <a:ext cx="10668000" cy="400110"/>
          </a:xfrm>
          <a:prstGeom prst="rect">
            <a:avLst/>
          </a:prstGeom>
        </p:spPr>
        <p:txBody>
          <a:bodyPr wrap="square">
            <a:spAutoFit/>
          </a:bodyPr>
          <a:lstStyle/>
          <a:p>
            <a:r>
              <a:rPr lang="en-US" sz="2000" dirty="0">
                <a:latin typeface="NimbusRomNo9L-Regu"/>
              </a:rPr>
              <a:t>Segmentation and estimated boundaries of a 3D steady flow behind cylinder.</a:t>
            </a:r>
            <a:endParaRPr lang="en-US" sz="2000"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0" y="976287"/>
            <a:ext cx="5029200" cy="45711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6476401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dirty="0" smtClean="0"/>
              <a:t>Conclusion and Discussions</a:t>
            </a:r>
            <a:endParaRPr lang="en-US" b="1" dirty="0"/>
          </a:p>
        </p:txBody>
      </p:sp>
      <p:sp>
        <p:nvSpPr>
          <p:cNvPr id="3" name="Slide Number Placeholder 2"/>
          <p:cNvSpPr>
            <a:spLocks noGrp="1"/>
          </p:cNvSpPr>
          <p:nvPr>
            <p:ph type="sldNum" sz="quarter" idx="12"/>
          </p:nvPr>
        </p:nvSpPr>
        <p:spPr/>
        <p:txBody>
          <a:bodyPr/>
          <a:lstStyle/>
          <a:p>
            <a:fld id="{8F72614A-4A06-49A0-867D-16715843D5DE}" type="slidenum">
              <a:rPr lang="en-US" smtClean="0"/>
              <a:t>18</a:t>
            </a:fld>
            <a:endParaRPr lang="en-US"/>
          </a:p>
        </p:txBody>
      </p:sp>
      <p:sp>
        <p:nvSpPr>
          <p:cNvPr id="106" name="TextBox 105"/>
          <p:cNvSpPr txBox="1"/>
          <p:nvPr/>
        </p:nvSpPr>
        <p:spPr>
          <a:xfrm>
            <a:off x="810490" y="1371600"/>
            <a:ext cx="4675909" cy="1754326"/>
          </a:xfrm>
          <a:prstGeom prst="rect">
            <a:avLst/>
          </a:prstGeom>
          <a:noFill/>
        </p:spPr>
        <p:txBody>
          <a:bodyPr wrap="square" rtlCol="0">
            <a:spAutoFit/>
          </a:bodyPr>
          <a:lstStyle/>
          <a:p>
            <a:pPr marL="285750" indent="-285750">
              <a:buFont typeface="Wingdings" panose="05000000000000000000" pitchFamily="2" charset="2"/>
              <a:buChar char="Ø"/>
            </a:pPr>
            <a:r>
              <a:rPr lang="en-US" dirty="0"/>
              <a:t>The segments generated by our algorithm are better aligned with the flow than those obtained from existing local methods. </a:t>
            </a:r>
            <a:endParaRPr lang="en-US" dirty="0" smtClean="0"/>
          </a:p>
          <a:p>
            <a:pPr marL="285750" indent="-285750">
              <a:buFont typeface="Wingdings" panose="05000000000000000000" pitchFamily="2" charset="2"/>
              <a:buChar char="Ø"/>
            </a:pPr>
            <a:r>
              <a:rPr lang="en-US" dirty="0" smtClean="0"/>
              <a:t>The </a:t>
            </a:r>
            <a:r>
              <a:rPr lang="en-US" dirty="0"/>
              <a:t>domain experts can employ various attribute fields to explore different flow behaviors.</a:t>
            </a:r>
            <a:r>
              <a:rPr lang="en-US" dirty="0" smtClean="0"/>
              <a:t>    </a:t>
            </a:r>
            <a:endParaRPr lang="en-US" dirty="0"/>
          </a:p>
        </p:txBody>
      </p:sp>
      <p:pic>
        <p:nvPicPr>
          <p:cNvPr id="4" name="Picture 3"/>
          <p:cNvPicPr>
            <a:picLocks noChangeAspect="1"/>
          </p:cNvPicPr>
          <p:nvPr/>
        </p:nvPicPr>
        <p:blipFill>
          <a:blip r:embed="rId2"/>
          <a:stretch>
            <a:fillRect/>
          </a:stretch>
        </p:blipFill>
        <p:spPr>
          <a:xfrm>
            <a:off x="8108699" y="559154"/>
            <a:ext cx="3067775" cy="3067775"/>
          </a:xfrm>
          <a:prstGeom prst="rect">
            <a:avLst/>
          </a:prstGeom>
        </p:spPr>
      </p:pic>
      <p:pic>
        <p:nvPicPr>
          <p:cNvPr id="7" name="Picture 6"/>
          <p:cNvPicPr>
            <a:picLocks noChangeAspect="1"/>
          </p:cNvPicPr>
          <p:nvPr/>
        </p:nvPicPr>
        <p:blipFill>
          <a:blip r:embed="rId3"/>
          <a:stretch>
            <a:fillRect/>
          </a:stretch>
        </p:blipFill>
        <p:spPr>
          <a:xfrm>
            <a:off x="609601" y="3697856"/>
            <a:ext cx="3962400" cy="1962187"/>
          </a:xfrm>
          <a:prstGeom prst="rect">
            <a:avLst/>
          </a:prstGeom>
        </p:spPr>
      </p:pic>
      <p:pic>
        <p:nvPicPr>
          <p:cNvPr id="819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0" y="3429000"/>
            <a:ext cx="2895600" cy="24662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4977953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dirty="0" smtClean="0"/>
              <a:t>Conclusion and Discussions</a:t>
            </a:r>
            <a:endParaRPr lang="en-US" b="1" dirty="0"/>
          </a:p>
        </p:txBody>
      </p:sp>
      <p:sp>
        <p:nvSpPr>
          <p:cNvPr id="3" name="Slide Number Placeholder 2"/>
          <p:cNvSpPr>
            <a:spLocks noGrp="1"/>
          </p:cNvSpPr>
          <p:nvPr>
            <p:ph type="sldNum" sz="quarter" idx="12"/>
          </p:nvPr>
        </p:nvSpPr>
        <p:spPr/>
        <p:txBody>
          <a:bodyPr/>
          <a:lstStyle/>
          <a:p>
            <a:fld id="{8F72614A-4A06-49A0-867D-16715843D5DE}" type="slidenum">
              <a:rPr lang="en-US" smtClean="0"/>
              <a:t>19</a:t>
            </a:fld>
            <a:endParaRPr lang="en-US"/>
          </a:p>
        </p:txBody>
      </p:sp>
      <p:sp>
        <p:nvSpPr>
          <p:cNvPr id="106" name="TextBox 105"/>
          <p:cNvSpPr txBox="1"/>
          <p:nvPr/>
        </p:nvSpPr>
        <p:spPr>
          <a:xfrm>
            <a:off x="810490" y="1371600"/>
            <a:ext cx="4675909" cy="2185214"/>
          </a:xfrm>
          <a:prstGeom prst="rect">
            <a:avLst/>
          </a:prstGeom>
          <a:noFill/>
        </p:spPr>
        <p:txBody>
          <a:bodyPr wrap="square" rtlCol="0">
            <a:spAutoFit/>
          </a:bodyPr>
          <a:lstStyle/>
          <a:p>
            <a:r>
              <a:rPr lang="en-US" sz="2800" b="1" dirty="0" smtClean="0"/>
              <a:t>Limitations</a:t>
            </a:r>
            <a:r>
              <a:rPr lang="en-US" dirty="0" smtClean="0"/>
              <a:t>:</a:t>
            </a:r>
          </a:p>
          <a:p>
            <a:pPr marL="285750" indent="-285750">
              <a:buFont typeface="Wingdings" panose="05000000000000000000" pitchFamily="2" charset="2"/>
              <a:buChar char="Ø"/>
            </a:pPr>
            <a:r>
              <a:rPr lang="en-US" dirty="0" smtClean="0"/>
              <a:t>The initial </a:t>
            </a:r>
            <a:r>
              <a:rPr lang="en-US" dirty="0"/>
              <a:t>clusters are sensitive to the number of bins m, especially </a:t>
            </a:r>
            <a:r>
              <a:rPr lang="en-US" dirty="0" smtClean="0"/>
              <a:t>near the </a:t>
            </a:r>
            <a:r>
              <a:rPr lang="en-US" dirty="0"/>
              <a:t>boundaries of the </a:t>
            </a:r>
            <a:r>
              <a:rPr lang="en-US" dirty="0" smtClean="0"/>
              <a:t>bins.</a:t>
            </a:r>
          </a:p>
          <a:p>
            <a:pPr marL="285750" indent="-285750">
              <a:buFont typeface="Wingdings" panose="05000000000000000000" pitchFamily="2" charset="2"/>
              <a:buChar char="Ø"/>
            </a:pPr>
            <a:r>
              <a:rPr lang="en-US" dirty="0" smtClean="0"/>
              <a:t>The </a:t>
            </a:r>
            <a:r>
              <a:rPr lang="en-US" dirty="0"/>
              <a:t>boundaries of 3D vector </a:t>
            </a:r>
            <a:r>
              <a:rPr lang="en-US" dirty="0" smtClean="0"/>
              <a:t>field segments </a:t>
            </a:r>
            <a:r>
              <a:rPr lang="en-US" dirty="0"/>
              <a:t>are estimated </a:t>
            </a:r>
            <a:r>
              <a:rPr lang="en-US" dirty="0" err="1"/>
              <a:t>iso</a:t>
            </a:r>
            <a:r>
              <a:rPr lang="en-US" dirty="0"/>
              <a:t>-surfaces rather than the real boundaries </a:t>
            </a:r>
            <a:r>
              <a:rPr lang="en-US" dirty="0" smtClean="0"/>
              <a:t>of the segments.</a:t>
            </a:r>
            <a:endParaRPr lang="en-US" dirty="0"/>
          </a:p>
        </p:txBody>
      </p:sp>
      <p:pic>
        <p:nvPicPr>
          <p:cNvPr id="4" name="Picture 3"/>
          <p:cNvPicPr>
            <a:picLocks noChangeAspect="1"/>
          </p:cNvPicPr>
          <p:nvPr/>
        </p:nvPicPr>
        <p:blipFill>
          <a:blip r:embed="rId2"/>
          <a:stretch>
            <a:fillRect/>
          </a:stretch>
        </p:blipFill>
        <p:spPr>
          <a:xfrm>
            <a:off x="8108699" y="559154"/>
            <a:ext cx="3067775" cy="3067775"/>
          </a:xfrm>
          <a:prstGeom prst="rect">
            <a:avLst/>
          </a:prstGeom>
        </p:spPr>
      </p:pic>
      <p:pic>
        <p:nvPicPr>
          <p:cNvPr id="7" name="Picture 6"/>
          <p:cNvPicPr>
            <a:picLocks noChangeAspect="1"/>
          </p:cNvPicPr>
          <p:nvPr/>
        </p:nvPicPr>
        <p:blipFill>
          <a:blip r:embed="rId3"/>
          <a:stretch>
            <a:fillRect/>
          </a:stretch>
        </p:blipFill>
        <p:spPr>
          <a:xfrm>
            <a:off x="609601" y="3697856"/>
            <a:ext cx="3962400" cy="1962187"/>
          </a:xfrm>
          <a:prstGeom prst="rect">
            <a:avLst/>
          </a:prstGeom>
        </p:spPr>
      </p:pic>
      <p:pic>
        <p:nvPicPr>
          <p:cNvPr id="819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0" y="3429000"/>
            <a:ext cx="2895600" cy="24662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856639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9982200" cy="1143000"/>
          </a:xfrm>
          <a:solidFill>
            <a:schemeClr val="bg1">
              <a:lumMod val="50000"/>
            </a:schemeClr>
          </a:solidFill>
        </p:spPr>
        <p:txBody>
          <a:bodyPr/>
          <a:lstStyle/>
          <a:p>
            <a:pPr algn="l"/>
            <a:r>
              <a:rPr lang="en-US" b="1" dirty="0" smtClean="0">
                <a:solidFill>
                  <a:schemeClr val="bg1"/>
                </a:solidFill>
              </a:rPr>
              <a:t>Outline</a:t>
            </a:r>
            <a:endParaRPr lang="en-US" b="1" dirty="0">
              <a:solidFill>
                <a:schemeClr val="bg1"/>
              </a:solidFill>
            </a:endParaRPr>
          </a:p>
        </p:txBody>
      </p:sp>
      <p:sp>
        <p:nvSpPr>
          <p:cNvPr id="3" name="Content Placeholder 2"/>
          <p:cNvSpPr>
            <a:spLocks noGrp="1"/>
          </p:cNvSpPr>
          <p:nvPr>
            <p:ph idx="1"/>
          </p:nvPr>
        </p:nvSpPr>
        <p:spPr/>
        <p:txBody>
          <a:bodyPr>
            <a:normAutofit fontScale="92500" lnSpcReduction="20000"/>
          </a:bodyPr>
          <a:lstStyle/>
          <a:p>
            <a:r>
              <a:rPr lang="en-US" dirty="0" smtClean="0"/>
              <a:t>Background and pipeline</a:t>
            </a:r>
          </a:p>
          <a:p>
            <a:endParaRPr lang="en-US" dirty="0" smtClean="0"/>
          </a:p>
          <a:p>
            <a:r>
              <a:rPr lang="en-US" dirty="0" smtClean="0"/>
              <a:t>Attribute Fields </a:t>
            </a:r>
          </a:p>
          <a:p>
            <a:pPr lvl="1"/>
            <a:r>
              <a:rPr lang="en-US" dirty="0" smtClean="0"/>
              <a:t>Definition and Computation</a:t>
            </a:r>
            <a:endParaRPr lang="en-US" dirty="0"/>
          </a:p>
          <a:p>
            <a:endParaRPr lang="en-US" dirty="0" smtClean="0"/>
          </a:p>
          <a:p>
            <a:r>
              <a:rPr lang="en-US" dirty="0" smtClean="0"/>
              <a:t>Segmentation Algorithm</a:t>
            </a:r>
          </a:p>
          <a:p>
            <a:endParaRPr lang="en-US" dirty="0" smtClean="0"/>
          </a:p>
          <a:p>
            <a:r>
              <a:rPr lang="en-US" dirty="0" smtClean="0"/>
              <a:t>Results</a:t>
            </a:r>
          </a:p>
          <a:p>
            <a:endParaRPr lang="en-US" dirty="0" smtClean="0"/>
          </a:p>
          <a:p>
            <a:r>
              <a:rPr lang="en-US" dirty="0" smtClean="0"/>
              <a:t>Conclusions and Discussions</a:t>
            </a:r>
            <a:endParaRPr lang="en-US" dirty="0"/>
          </a:p>
        </p:txBody>
      </p:sp>
      <p:sp>
        <p:nvSpPr>
          <p:cNvPr id="4" name="Slide Number Placeholder 3"/>
          <p:cNvSpPr>
            <a:spLocks noGrp="1"/>
          </p:cNvSpPr>
          <p:nvPr>
            <p:ph type="sldNum" sz="quarter" idx="12"/>
          </p:nvPr>
        </p:nvSpPr>
        <p:spPr/>
        <p:txBody>
          <a:bodyPr/>
          <a:lstStyle/>
          <a:p>
            <a:fld id="{8F72614A-4A06-49A0-867D-16715843D5DE}" type="slidenum">
              <a:rPr lang="en-US" smtClean="0"/>
              <a:t>2</a:t>
            </a:fld>
            <a:endParaRPr lang="en-US"/>
          </a:p>
        </p:txBody>
      </p:sp>
    </p:spTree>
    <p:extLst>
      <p:ext uri="{BB962C8B-B14F-4D97-AF65-F5344CB8AC3E}">
        <p14:creationId xmlns:p14="http://schemas.microsoft.com/office/powerpoint/2010/main" val="273187895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dirty="0" smtClean="0"/>
              <a:t>Acknowledgments</a:t>
            </a:r>
            <a:endParaRPr lang="en-US" b="1" dirty="0"/>
          </a:p>
        </p:txBody>
      </p:sp>
      <p:sp>
        <p:nvSpPr>
          <p:cNvPr id="3" name="Slide Number Placeholder 2"/>
          <p:cNvSpPr>
            <a:spLocks noGrp="1"/>
          </p:cNvSpPr>
          <p:nvPr>
            <p:ph type="sldNum" sz="quarter" idx="12"/>
          </p:nvPr>
        </p:nvSpPr>
        <p:spPr/>
        <p:txBody>
          <a:bodyPr/>
          <a:lstStyle/>
          <a:p>
            <a:fld id="{8F72614A-4A06-49A0-867D-16715843D5DE}" type="slidenum">
              <a:rPr lang="en-US" smtClean="0"/>
              <a:t>20</a:t>
            </a:fld>
            <a:endParaRPr lang="en-US"/>
          </a:p>
        </p:txBody>
      </p:sp>
      <p:pic>
        <p:nvPicPr>
          <p:cNvPr id="4" name="Picture 2" descr="https://www.nsf.gov/images/logos/nsf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0" y="4953000"/>
            <a:ext cx="1314450" cy="132237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838200" y="2057400"/>
            <a:ext cx="6345583" cy="2554545"/>
          </a:xfrm>
          <a:prstGeom prst="rect">
            <a:avLst/>
          </a:prstGeom>
          <a:noFill/>
        </p:spPr>
        <p:txBody>
          <a:bodyPr wrap="none" rtlCol="0">
            <a:spAutoFit/>
          </a:bodyPr>
          <a:lstStyle/>
          <a:p>
            <a:r>
              <a:rPr lang="en-US" sz="2000" dirty="0" smtClean="0"/>
              <a:t>People</a:t>
            </a:r>
          </a:p>
          <a:p>
            <a:pPr marL="742950" lvl="1" indent="-285750">
              <a:buFont typeface="Arial" panose="020B0604020202020204" pitchFamily="34" charset="0"/>
              <a:buChar char="•"/>
            </a:pPr>
            <a:r>
              <a:rPr lang="en-US" sz="2000" dirty="0" smtClean="0"/>
              <a:t>Jacqueline H. Chen, Sandia National Lab</a:t>
            </a:r>
          </a:p>
          <a:p>
            <a:pPr marL="742950" lvl="1" indent="-285750">
              <a:buFont typeface="Arial" panose="020B0604020202020204" pitchFamily="34" charset="0"/>
              <a:buChar char="•"/>
            </a:pPr>
            <a:r>
              <a:rPr lang="en-US" sz="2000" dirty="0" smtClean="0"/>
              <a:t>Mathew </a:t>
            </a:r>
            <a:r>
              <a:rPr lang="en-US" sz="2000" dirty="0" err="1" smtClean="0"/>
              <a:t>Maltude</a:t>
            </a:r>
            <a:r>
              <a:rPr lang="en-US" sz="2000" dirty="0" smtClean="0"/>
              <a:t>, Lawrence Livermore National Lab</a:t>
            </a:r>
          </a:p>
          <a:p>
            <a:pPr marL="742950" lvl="1" indent="-285750">
              <a:buFont typeface="Arial" panose="020B0604020202020204" pitchFamily="34" charset="0"/>
              <a:buChar char="•"/>
            </a:pPr>
            <a:r>
              <a:rPr lang="en-US" sz="2000" dirty="0" smtClean="0"/>
              <a:t>James </a:t>
            </a:r>
            <a:r>
              <a:rPr lang="en-US" sz="2000" dirty="0" err="1" smtClean="0"/>
              <a:t>Liburdy</a:t>
            </a:r>
            <a:r>
              <a:rPr lang="en-US" sz="2000" dirty="0" smtClean="0"/>
              <a:t>, Oregon State University</a:t>
            </a:r>
          </a:p>
          <a:p>
            <a:endParaRPr lang="en-US" sz="2000" dirty="0"/>
          </a:p>
          <a:p>
            <a:r>
              <a:rPr lang="en-US" sz="2000" dirty="0" smtClean="0"/>
              <a:t>Funding </a:t>
            </a:r>
            <a:r>
              <a:rPr lang="en-US" sz="2000" dirty="0" err="1" smtClean="0"/>
              <a:t>Angency</a:t>
            </a:r>
            <a:endParaRPr lang="en-US" sz="2000" dirty="0" smtClean="0"/>
          </a:p>
          <a:p>
            <a:pPr marL="742950" lvl="1" indent="-285750">
              <a:buFont typeface="Arial" panose="020B0604020202020204" pitchFamily="34" charset="0"/>
              <a:buChar char="•"/>
            </a:pPr>
            <a:r>
              <a:rPr lang="en-US" sz="2000" dirty="0" smtClean="0"/>
              <a:t>National Science Foundation</a:t>
            </a:r>
          </a:p>
          <a:p>
            <a:endParaRPr lang="en-US" sz="2000" dirty="0"/>
          </a:p>
        </p:txBody>
      </p:sp>
      <p:sp>
        <p:nvSpPr>
          <p:cNvPr id="5" name="Rectangle 4"/>
          <p:cNvSpPr/>
          <p:nvPr/>
        </p:nvSpPr>
        <p:spPr>
          <a:xfrm>
            <a:off x="2438400" y="5414130"/>
            <a:ext cx="5093061" cy="707886"/>
          </a:xfrm>
          <a:prstGeom prst="rect">
            <a:avLst/>
          </a:prstGeom>
        </p:spPr>
        <p:txBody>
          <a:bodyPr wrap="none">
            <a:spAutoFit/>
          </a:bodyPr>
          <a:lstStyle/>
          <a:p>
            <a:pPr lvl="1"/>
            <a:r>
              <a:rPr lang="en-US" sz="4000" b="1" dirty="0" smtClean="0"/>
              <a:t>LZHANG38@UH.EDU</a:t>
            </a:r>
            <a:endParaRPr lang="en-US" sz="4000" b="1" dirty="0"/>
          </a:p>
        </p:txBody>
      </p:sp>
    </p:spTree>
    <p:extLst>
      <p:ext uri="{BB962C8B-B14F-4D97-AF65-F5344CB8AC3E}">
        <p14:creationId xmlns:p14="http://schemas.microsoft.com/office/powerpoint/2010/main" val="113193770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10972800" cy="1143000"/>
          </a:xfrm>
        </p:spPr>
        <p:txBody>
          <a:bodyPr/>
          <a:lstStyle/>
          <a:p>
            <a:r>
              <a:rPr lang="en-US" b="1" dirty="0" smtClean="0"/>
              <a:t>Vector Fields and Vector Field Analysis</a:t>
            </a:r>
            <a:endParaRPr lang="en-US" b="1" dirty="0"/>
          </a:p>
        </p:txBody>
      </p:sp>
      <p:sp>
        <p:nvSpPr>
          <p:cNvPr id="3" name="Slide Number Placeholder 2"/>
          <p:cNvSpPr>
            <a:spLocks noGrp="1"/>
          </p:cNvSpPr>
          <p:nvPr>
            <p:ph type="sldNum" sz="quarter" idx="12"/>
          </p:nvPr>
        </p:nvSpPr>
        <p:spPr/>
        <p:txBody>
          <a:bodyPr/>
          <a:lstStyle/>
          <a:p>
            <a:fld id="{8F72614A-4A06-49A0-867D-16715843D5DE}" type="slidenum">
              <a:rPr lang="en-US" smtClean="0"/>
              <a:t>3</a:t>
            </a:fld>
            <a:endParaRPr lang="en-US"/>
          </a:p>
        </p:txBody>
      </p:sp>
      <p:sp>
        <p:nvSpPr>
          <p:cNvPr id="4" name="Content Placeholder 2"/>
          <p:cNvSpPr txBox="1">
            <a:spLocks/>
          </p:cNvSpPr>
          <p:nvPr/>
        </p:nvSpPr>
        <p:spPr>
          <a:xfrm>
            <a:off x="609600" y="1600201"/>
            <a:ext cx="10972800" cy="4525963"/>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400" smtClean="0"/>
              <a:t>Applications</a:t>
            </a:r>
          </a:p>
          <a:p>
            <a:pPr lvl="1"/>
            <a:r>
              <a:rPr lang="en-US" sz="2000" smtClean="0"/>
              <a:t>Computational fluid dynamics</a:t>
            </a:r>
          </a:p>
          <a:p>
            <a:pPr lvl="1"/>
            <a:r>
              <a:rPr lang="en-US" sz="2000" smtClean="0"/>
              <a:t>Mechanical engineering</a:t>
            </a:r>
          </a:p>
          <a:p>
            <a:pPr lvl="1"/>
            <a:r>
              <a:rPr lang="en-US" sz="2000" smtClean="0"/>
              <a:t>Automobile/aircraft design</a:t>
            </a:r>
          </a:p>
          <a:p>
            <a:pPr lvl="1"/>
            <a:r>
              <a:rPr lang="en-US" sz="2000" smtClean="0"/>
              <a:t>Climate study</a:t>
            </a:r>
          </a:p>
          <a:p>
            <a:pPr lvl="1"/>
            <a:r>
              <a:rPr lang="en-US" sz="2000" smtClean="0"/>
              <a:t>Oceanography</a:t>
            </a:r>
          </a:p>
          <a:p>
            <a:pPr lvl="1"/>
            <a:r>
              <a:rPr lang="en-US" sz="2000" smtClean="0"/>
              <a:t>New energy</a:t>
            </a:r>
          </a:p>
          <a:p>
            <a:pPr lvl="1"/>
            <a:r>
              <a:rPr lang="en-US" sz="2000" smtClean="0"/>
              <a:t>Chemistry reaction</a:t>
            </a:r>
          </a:p>
          <a:p>
            <a:pPr lvl="1"/>
            <a:r>
              <a:rPr lang="en-US" sz="2000" smtClean="0"/>
              <a:t>Medical applications</a:t>
            </a:r>
          </a:p>
          <a:p>
            <a:pPr lvl="1"/>
            <a:r>
              <a:rPr lang="en-US" sz="2000" smtClean="0"/>
              <a:t>Computer graphics</a:t>
            </a:r>
          </a:p>
          <a:p>
            <a:pPr lvl="1"/>
            <a:r>
              <a:rPr lang="en-US" sz="2000" smtClean="0"/>
              <a:t>…</a:t>
            </a:r>
            <a:endParaRPr lang="en-US" sz="2000"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42387" y="1723003"/>
            <a:ext cx="3010203" cy="122654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6" name="TextBox 5"/>
          <p:cNvSpPr txBox="1"/>
          <p:nvPr/>
        </p:nvSpPr>
        <p:spPr>
          <a:xfrm>
            <a:off x="9618505" y="2977609"/>
            <a:ext cx="1534394" cy="261610"/>
          </a:xfrm>
          <a:prstGeom prst="rect">
            <a:avLst/>
          </a:prstGeom>
          <a:noFill/>
        </p:spPr>
        <p:txBody>
          <a:bodyPr wrap="none" rtlCol="0">
            <a:spAutoFit/>
          </a:bodyPr>
          <a:lstStyle/>
          <a:p>
            <a:r>
              <a:rPr lang="en-US" sz="1100" dirty="0" smtClean="0">
                <a:latin typeface="Georgia" panose="02040502050405020303" pitchFamily="18" charset="0"/>
              </a:rPr>
              <a:t>[Edmunds et al.2013]</a:t>
            </a:r>
            <a:endParaRPr lang="en-US" sz="1100" dirty="0">
              <a:latin typeface="Georgia" panose="02040502050405020303" pitchFamily="18" charset="0"/>
            </a:endParaRPr>
          </a:p>
        </p:txBody>
      </p:sp>
      <p:pic>
        <p:nvPicPr>
          <p:cNvPr id="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4862" y="3385546"/>
            <a:ext cx="3559591" cy="1518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05697" y="3393103"/>
            <a:ext cx="2946891" cy="2210168"/>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11" name="Rectangle 10"/>
          <p:cNvSpPr/>
          <p:nvPr/>
        </p:nvSpPr>
        <p:spPr>
          <a:xfrm>
            <a:off x="9521884" y="5613312"/>
            <a:ext cx="1271502" cy="261610"/>
          </a:xfrm>
          <a:prstGeom prst="rect">
            <a:avLst/>
          </a:prstGeom>
        </p:spPr>
        <p:txBody>
          <a:bodyPr wrap="none">
            <a:spAutoFit/>
          </a:bodyPr>
          <a:lstStyle/>
          <a:p>
            <a:r>
              <a:rPr lang="en-US" sz="1100" dirty="0" smtClean="0">
                <a:latin typeface="+mn-lt"/>
              </a:rPr>
              <a:t>[Bhatia et al. 2012]</a:t>
            </a:r>
            <a:endParaRPr lang="en-US" sz="1100" dirty="0">
              <a:latin typeface="+mn-lt"/>
            </a:endParaRPr>
          </a:p>
        </p:txBody>
      </p:sp>
      <p:pic>
        <p:nvPicPr>
          <p:cNvPr id="12"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54861" y="5299285"/>
            <a:ext cx="3119176" cy="11166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Rectangle 12"/>
          <p:cNvSpPr/>
          <p:nvPr/>
        </p:nvSpPr>
        <p:spPr>
          <a:xfrm>
            <a:off x="8146253" y="6113334"/>
            <a:ext cx="1508746" cy="261610"/>
          </a:xfrm>
          <a:prstGeom prst="rect">
            <a:avLst/>
          </a:prstGeom>
        </p:spPr>
        <p:txBody>
          <a:bodyPr wrap="none">
            <a:spAutoFit/>
          </a:bodyPr>
          <a:lstStyle/>
          <a:p>
            <a:r>
              <a:rPr lang="en-US" sz="1100" dirty="0" smtClean="0">
                <a:latin typeface="+mn-lt"/>
              </a:rPr>
              <a:t>[Sanderson et al. 2011]</a:t>
            </a:r>
            <a:endParaRPr lang="en-US" sz="1100" dirty="0">
              <a:latin typeface="+mn-lt"/>
            </a:endParaRPr>
          </a:p>
        </p:txBody>
      </p:sp>
      <p:sp>
        <p:nvSpPr>
          <p:cNvPr id="14" name="TextBox 13"/>
          <p:cNvSpPr txBox="1"/>
          <p:nvPr/>
        </p:nvSpPr>
        <p:spPr>
          <a:xfrm>
            <a:off x="6267460" y="4878731"/>
            <a:ext cx="1534394" cy="261610"/>
          </a:xfrm>
          <a:prstGeom prst="rect">
            <a:avLst/>
          </a:prstGeom>
          <a:noFill/>
        </p:spPr>
        <p:txBody>
          <a:bodyPr wrap="none" rtlCol="0">
            <a:spAutoFit/>
          </a:bodyPr>
          <a:lstStyle/>
          <a:p>
            <a:r>
              <a:rPr lang="en-US" sz="1100" dirty="0" smtClean="0">
                <a:latin typeface="Georgia" panose="02040502050405020303" pitchFamily="18" charset="0"/>
              </a:rPr>
              <a:t>[Edmunds et al.2012]</a:t>
            </a:r>
            <a:endParaRPr lang="en-US" sz="1100" dirty="0">
              <a:latin typeface="Georgia" panose="02040502050405020303" pitchFamily="18" charset="0"/>
            </a:endParaRPr>
          </a:p>
        </p:txBody>
      </p:sp>
      <p:pic>
        <p:nvPicPr>
          <p:cNvPr id="15" name="Picture 14"/>
          <p:cNvPicPr>
            <a:picLocks noChangeAspect="1"/>
          </p:cNvPicPr>
          <p:nvPr/>
        </p:nvPicPr>
        <p:blipFill>
          <a:blip r:embed="rId6"/>
          <a:stretch>
            <a:fillRect/>
          </a:stretch>
        </p:blipFill>
        <p:spPr>
          <a:xfrm>
            <a:off x="6096000" y="1385217"/>
            <a:ext cx="1999097" cy="1449010"/>
          </a:xfrm>
          <a:prstGeom prst="rect">
            <a:avLst/>
          </a:prstGeom>
          <a:ln>
            <a:solidFill>
              <a:schemeClr val="accent1"/>
            </a:solidFill>
          </a:ln>
        </p:spPr>
      </p:pic>
      <p:sp>
        <p:nvSpPr>
          <p:cNvPr id="16" name="TextBox 15"/>
          <p:cNvSpPr txBox="1"/>
          <p:nvPr/>
        </p:nvSpPr>
        <p:spPr>
          <a:xfrm>
            <a:off x="6328351" y="2913659"/>
            <a:ext cx="1435008" cy="261610"/>
          </a:xfrm>
          <a:prstGeom prst="rect">
            <a:avLst/>
          </a:prstGeom>
          <a:noFill/>
        </p:spPr>
        <p:txBody>
          <a:bodyPr wrap="none" rtlCol="0">
            <a:spAutoFit/>
          </a:bodyPr>
          <a:lstStyle/>
          <a:p>
            <a:r>
              <a:rPr lang="en-US" sz="1100" dirty="0" smtClean="0">
                <a:latin typeface="Georgia" panose="02040502050405020303" pitchFamily="18" charset="0"/>
              </a:rPr>
              <a:t>[Chen and Xu 2015]</a:t>
            </a:r>
            <a:endParaRPr lang="en-US" sz="1100" dirty="0">
              <a:latin typeface="Georgia" panose="02040502050405020303" pitchFamily="18" charset="0"/>
            </a:endParaRPr>
          </a:p>
        </p:txBody>
      </p:sp>
    </p:spTree>
    <p:extLst>
      <p:ext uri="{BB962C8B-B14F-4D97-AF65-F5344CB8AC3E}">
        <p14:creationId xmlns:p14="http://schemas.microsoft.com/office/powerpoint/2010/main" val="20885877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10972800" cy="1143000"/>
          </a:xfrm>
        </p:spPr>
        <p:txBody>
          <a:bodyPr/>
          <a:lstStyle/>
          <a:p>
            <a:r>
              <a:rPr lang="en-US" b="1" dirty="0" smtClean="0"/>
              <a:t>Problem and Motivation</a:t>
            </a:r>
            <a:endParaRPr lang="en-US" b="1" dirty="0"/>
          </a:p>
        </p:txBody>
      </p:sp>
      <p:sp>
        <p:nvSpPr>
          <p:cNvPr id="3" name="Slide Number Placeholder 2"/>
          <p:cNvSpPr>
            <a:spLocks noGrp="1"/>
          </p:cNvSpPr>
          <p:nvPr>
            <p:ph type="sldNum" sz="quarter" idx="12"/>
          </p:nvPr>
        </p:nvSpPr>
        <p:spPr/>
        <p:txBody>
          <a:bodyPr/>
          <a:lstStyle/>
          <a:p>
            <a:fld id="{8F72614A-4A06-49A0-867D-16715843D5DE}" type="slidenum">
              <a:rPr lang="en-US" smtClean="0"/>
              <a:t>4</a:t>
            </a:fld>
            <a:endParaRPr lang="en-US"/>
          </a:p>
        </p:txBody>
      </p:sp>
      <p:sp>
        <p:nvSpPr>
          <p:cNvPr id="4" name="Content Placeholder 2"/>
          <p:cNvSpPr txBox="1">
            <a:spLocks/>
          </p:cNvSpPr>
          <p:nvPr/>
        </p:nvSpPr>
        <p:spPr>
          <a:xfrm>
            <a:off x="609600" y="1600201"/>
            <a:ext cx="10972800" cy="4525963"/>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400" dirty="0" smtClean="0"/>
              <a:t>Problem</a:t>
            </a:r>
          </a:p>
          <a:p>
            <a:pPr lvl="1"/>
            <a:r>
              <a:rPr lang="en-US" sz="2000" dirty="0"/>
              <a:t>flow </a:t>
            </a:r>
            <a:r>
              <a:rPr lang="en-US" sz="2000" dirty="0" smtClean="0"/>
              <a:t>segmentation</a:t>
            </a:r>
          </a:p>
          <a:p>
            <a:pPr marL="342900" lvl="1" indent="-342900">
              <a:buFont typeface="Arial" pitchFamily="34" charset="0"/>
              <a:buChar char="•"/>
            </a:pPr>
            <a:r>
              <a:rPr lang="en-US" sz="2400" dirty="0" smtClean="0"/>
              <a:t>Motivation</a:t>
            </a:r>
            <a:endParaRPr lang="en-US" sz="2400" dirty="0"/>
          </a:p>
          <a:p>
            <a:pPr lvl="1"/>
            <a:r>
              <a:rPr lang="en-US" sz="2000" dirty="0" smtClean="0"/>
              <a:t>local information</a:t>
            </a:r>
          </a:p>
          <a:p>
            <a:pPr lvl="1"/>
            <a:r>
              <a:rPr lang="en-US" sz="2000" dirty="0" smtClean="0"/>
              <a:t>global information</a:t>
            </a:r>
            <a:endParaRPr lang="en-US" sz="2000" dirty="0"/>
          </a:p>
        </p:txBody>
      </p:sp>
      <p:pic>
        <p:nvPicPr>
          <p:cNvPr id="17"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26948" y="2286000"/>
            <a:ext cx="2674498" cy="2895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53400" y="2366799"/>
            <a:ext cx="2590800" cy="28148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6"/>
          <p:cNvSpPr/>
          <p:nvPr/>
        </p:nvSpPr>
        <p:spPr>
          <a:xfrm>
            <a:off x="6435597" y="4994552"/>
            <a:ext cx="457200" cy="3072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9187642" y="4950575"/>
            <a:ext cx="457200" cy="3072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2444713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10972800" cy="1143000"/>
          </a:xfrm>
        </p:spPr>
        <p:txBody>
          <a:bodyPr/>
          <a:lstStyle/>
          <a:p>
            <a:r>
              <a:rPr lang="en-US" b="1" dirty="0" smtClean="0"/>
              <a:t>Pipeline</a:t>
            </a:r>
            <a:endParaRPr lang="en-US" b="1" dirty="0"/>
          </a:p>
        </p:txBody>
      </p:sp>
      <p:sp>
        <p:nvSpPr>
          <p:cNvPr id="3" name="Slide Number Placeholder 2"/>
          <p:cNvSpPr>
            <a:spLocks noGrp="1"/>
          </p:cNvSpPr>
          <p:nvPr>
            <p:ph type="sldNum" sz="quarter" idx="12"/>
          </p:nvPr>
        </p:nvSpPr>
        <p:spPr/>
        <p:txBody>
          <a:bodyPr/>
          <a:lstStyle/>
          <a:p>
            <a:fld id="{8F72614A-4A06-49A0-867D-16715843D5DE}" type="slidenum">
              <a:rPr lang="en-US" smtClean="0"/>
              <a:t>5</a:t>
            </a:fld>
            <a:endParaRPr lang="en-US"/>
          </a:p>
        </p:txBody>
      </p:sp>
      <p:pic>
        <p:nvPicPr>
          <p:cNvPr id="17" name="Picture 16" descr="D:\Study\SVN\ChinaVis15\writing\images\pipelin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2677" y="1828800"/>
            <a:ext cx="11506202" cy="30190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457553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10972800" cy="1143000"/>
          </a:xfrm>
        </p:spPr>
        <p:txBody>
          <a:bodyPr/>
          <a:lstStyle/>
          <a:p>
            <a:r>
              <a:rPr lang="en-US" b="1" dirty="0" smtClean="0"/>
              <a:t>Attribute Fields and Their Computation</a:t>
            </a:r>
            <a:endParaRPr lang="en-US" b="1" dirty="0"/>
          </a:p>
        </p:txBody>
      </p:sp>
      <p:sp>
        <p:nvSpPr>
          <p:cNvPr id="3" name="Slide Number Placeholder 2"/>
          <p:cNvSpPr>
            <a:spLocks noGrp="1"/>
          </p:cNvSpPr>
          <p:nvPr>
            <p:ph type="sldNum" sz="quarter" idx="12"/>
          </p:nvPr>
        </p:nvSpPr>
        <p:spPr/>
        <p:txBody>
          <a:bodyPr/>
          <a:lstStyle/>
          <a:p>
            <a:fld id="{8F72614A-4A06-49A0-867D-16715843D5DE}" type="slidenum">
              <a:rPr lang="en-US" smtClean="0"/>
              <a:t>6</a:t>
            </a:fld>
            <a:endParaRPr lang="en-US"/>
          </a:p>
        </p:txBody>
      </p:sp>
      <p:sp>
        <p:nvSpPr>
          <p:cNvPr id="5" name="TextBox 4"/>
          <p:cNvSpPr txBox="1"/>
          <p:nvPr/>
        </p:nvSpPr>
        <p:spPr>
          <a:xfrm>
            <a:off x="914400" y="1600200"/>
            <a:ext cx="5715000" cy="400110"/>
          </a:xfrm>
          <a:prstGeom prst="rect">
            <a:avLst/>
          </a:prstGeom>
          <a:noFill/>
        </p:spPr>
        <p:txBody>
          <a:bodyPr wrap="square" rtlCol="0">
            <a:spAutoFit/>
          </a:bodyPr>
          <a:lstStyle/>
          <a:p>
            <a:pPr marL="285750" indent="-285750">
              <a:buFont typeface="Arial" panose="020B0604020202020204" pitchFamily="34" charset="0"/>
              <a:buChar char="•"/>
            </a:pPr>
            <a:r>
              <a:rPr lang="en-US" sz="2000" b="1" dirty="0" smtClean="0"/>
              <a:t>Computation of an attribute field</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24800" y="1371600"/>
            <a:ext cx="3539316" cy="2514600"/>
          </a:xfrm>
          <a:prstGeom prst="rect">
            <a:avLst/>
          </a:prstGeom>
        </p:spPr>
      </p:pic>
      <p:sp>
        <p:nvSpPr>
          <p:cNvPr id="11" name="TextBox 10"/>
          <p:cNvSpPr txBox="1"/>
          <p:nvPr/>
        </p:nvSpPr>
        <p:spPr>
          <a:xfrm>
            <a:off x="1143000" y="2667000"/>
            <a:ext cx="6629400" cy="1477328"/>
          </a:xfrm>
          <a:prstGeom prst="rect">
            <a:avLst/>
          </a:prstGeom>
          <a:noFill/>
        </p:spPr>
        <p:txBody>
          <a:bodyPr wrap="square" rtlCol="0">
            <a:spAutoFit/>
          </a:bodyPr>
          <a:lstStyle/>
          <a:p>
            <a:r>
              <a:rPr lang="en-US" dirty="0" smtClean="0"/>
              <a:t>For steady flows, we compute </a:t>
            </a:r>
            <a:r>
              <a:rPr lang="en-US" b="1" dirty="0" smtClean="0"/>
              <a:t>streamlines</a:t>
            </a:r>
            <a:r>
              <a:rPr lang="en-US" dirty="0" smtClean="0"/>
              <a:t> until they reach the boundary of the domain, hit the fixed points, form loops, or longer than some user-specified threshold. </a:t>
            </a:r>
          </a:p>
          <a:p>
            <a:r>
              <a:rPr lang="en-US" dirty="0" smtClean="0"/>
              <a:t>For unsteady flows, we currently consider only forward integration of </a:t>
            </a:r>
            <a:r>
              <a:rPr lang="en-US" b="1" dirty="0" err="1" smtClean="0"/>
              <a:t>pathlines</a:t>
            </a:r>
            <a:r>
              <a:rPr lang="en-US" dirty="0" smtClean="0"/>
              <a:t> and compute them within a user-specified time window.</a:t>
            </a:r>
            <a:endParaRPr lang="en-US" dirty="0"/>
          </a:p>
        </p:txBody>
      </p:sp>
      <p:sp>
        <p:nvSpPr>
          <p:cNvPr id="12" name="Rectangle 11"/>
          <p:cNvSpPr/>
          <p:nvPr/>
        </p:nvSpPr>
        <p:spPr>
          <a:xfrm>
            <a:off x="1143000" y="2133600"/>
            <a:ext cx="5438797" cy="369332"/>
          </a:xfrm>
          <a:prstGeom prst="rect">
            <a:avLst/>
          </a:prstGeom>
        </p:spPr>
        <p:txBody>
          <a:bodyPr wrap="none">
            <a:spAutoFit/>
          </a:bodyPr>
          <a:lstStyle/>
          <a:p>
            <a:r>
              <a:rPr lang="en-US" dirty="0"/>
              <a:t>We employ a </a:t>
            </a:r>
            <a:r>
              <a:rPr lang="en-US" b="1" dirty="0"/>
              <a:t>uniform sampling </a:t>
            </a:r>
            <a:r>
              <a:rPr lang="en-US" dirty="0"/>
              <a:t>strategy for all examples</a:t>
            </a:r>
          </a:p>
        </p:txBody>
      </p:sp>
      <p:sp>
        <p:nvSpPr>
          <p:cNvPr id="13" name="Rectangle 12"/>
          <p:cNvSpPr/>
          <p:nvPr/>
        </p:nvSpPr>
        <p:spPr>
          <a:xfrm>
            <a:off x="1142999" y="4329391"/>
            <a:ext cx="9448801" cy="646331"/>
          </a:xfrm>
          <a:prstGeom prst="rect">
            <a:avLst/>
          </a:prstGeom>
        </p:spPr>
        <p:txBody>
          <a:bodyPr wrap="square">
            <a:spAutoFit/>
          </a:bodyPr>
          <a:lstStyle/>
          <a:p>
            <a:r>
              <a:rPr lang="en-US" dirty="0" smtClean="0"/>
              <a:t>The selected attributes are collected along the obtained integral curves using the following discrete version of the accumulation.</a:t>
            </a:r>
            <a:endParaRPr lang="en-US" dirty="0"/>
          </a:p>
        </p:txBody>
      </p:sp>
      <mc:AlternateContent xmlns:mc="http://schemas.openxmlformats.org/markup-compatibility/2006" xmlns:a14="http://schemas.microsoft.com/office/drawing/2010/main">
        <mc:Choice Requires="a14">
          <p:sp>
            <p:nvSpPr>
              <p:cNvPr id="14" name="TextBox 13"/>
              <p:cNvSpPr txBox="1"/>
              <p:nvPr/>
            </p:nvSpPr>
            <p:spPr>
              <a:xfrm>
                <a:off x="4191000" y="4639789"/>
                <a:ext cx="2152448" cy="77912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𝐹</m:t>
                      </m:r>
                      <m:d>
                        <m:dPr>
                          <m:ctrlPr>
                            <a:rPr lang="en-US" b="0" i="1" smtClean="0">
                              <a:latin typeface="Cambria Math"/>
                            </a:rPr>
                          </m:ctrlPr>
                        </m:dPr>
                        <m:e>
                          <m:r>
                            <a:rPr lang="en-US" b="1" i="0" smtClean="0">
                              <a:latin typeface="Cambria Math" panose="02040503050406030204" pitchFamily="18" charset="0"/>
                            </a:rPr>
                            <m:t>𝐱</m:t>
                          </m:r>
                          <m:r>
                            <a:rPr lang="en-US" b="0" i="1" smtClean="0">
                              <a:latin typeface="Cambria Math" panose="02040503050406030204" pitchFamily="18" charset="0"/>
                            </a:rPr>
                            <m:t>,</m:t>
                          </m:r>
                          <m:r>
                            <a:rPr lang="en-US" b="0" i="1" smtClean="0">
                              <a:latin typeface="Cambria Math" panose="02040503050406030204" pitchFamily="18" charset="0"/>
                            </a:rPr>
                            <m:t>𝑡</m:t>
                          </m:r>
                        </m:e>
                      </m:d>
                      <m:r>
                        <a:rPr lang="en-US" b="0" i="1" smtClean="0">
                          <a:latin typeface="Cambria Math" panose="02040503050406030204" pitchFamily="18" charset="0"/>
                        </a:rPr>
                        <m:t>=</m:t>
                      </m:r>
                      <m:nary>
                        <m:naryPr>
                          <m:chr m:val="∑"/>
                          <m:ctrlPr>
                            <a:rPr lang="en-US" b="0" i="1" smtClean="0">
                              <a:latin typeface="Cambria Math"/>
                            </a:rPr>
                          </m:ctrlPr>
                        </m:naryPr>
                        <m:sub>
                          <m:r>
                            <m:rPr>
                              <m:brk m:alnAt="23"/>
                            </m:rPr>
                            <a:rPr lang="en-US" b="0" i="1" smtClean="0">
                              <a:latin typeface="Cambria Math" panose="02040503050406030204" pitchFamily="18" charset="0"/>
                            </a:rPr>
                            <m:t>𝑖</m:t>
                          </m:r>
                          <m:r>
                            <a:rPr lang="en-US" b="0" i="1" smtClean="0">
                              <a:latin typeface="Cambria Math" panose="02040503050406030204" pitchFamily="18" charset="0"/>
                            </a:rPr>
                            <m:t>=0</m:t>
                          </m:r>
                        </m:sub>
                        <m:sup>
                          <m:r>
                            <a:rPr lang="en-US" b="0" i="1" smtClean="0">
                              <a:latin typeface="Cambria Math" panose="02040503050406030204" pitchFamily="18" charset="0"/>
                            </a:rPr>
                            <m:t>𝑁</m:t>
                          </m:r>
                        </m:sup>
                        <m:e>
                          <m:sSub>
                            <m:sSubPr>
                              <m:ctrlPr>
                                <a:rPr lang="en-US" b="0" i="1" smtClean="0">
                                  <a:latin typeface="Cambria Math"/>
                                </a:rPr>
                              </m:ctrlPr>
                            </m:sSubPr>
                            <m:e>
                              <m:r>
                                <a:rPr lang="en-US" b="0" i="1" smtClean="0">
                                  <a:latin typeface="Cambria Math" panose="02040503050406030204" pitchFamily="18" charset="0"/>
                                </a:rPr>
                                <m:t>𝑘</m:t>
                              </m:r>
                            </m:e>
                            <m:sub>
                              <m:r>
                                <a:rPr lang="en-US" b="0" i="1" smtClean="0">
                                  <a:latin typeface="Cambria Math" panose="02040503050406030204" pitchFamily="18" charset="0"/>
                                </a:rPr>
                                <m:t>𝑖</m:t>
                              </m:r>
                            </m:sub>
                          </m:sSub>
                          <m:sSub>
                            <m:sSubPr>
                              <m:ctrlPr>
                                <a:rPr lang="en-US" b="0" i="1" smtClean="0">
                                  <a:latin typeface="Cambria Math"/>
                                </a:rPr>
                              </m:ctrlPr>
                            </m:sSubPr>
                            <m:e>
                              <m:r>
                                <a:rPr lang="en-US" b="0" i="1" smtClean="0">
                                  <a:latin typeface="Cambria Math" panose="02040503050406030204" pitchFamily="18" charset="0"/>
                                </a:rPr>
                                <m:t>𝐴</m:t>
                              </m:r>
                            </m:e>
                            <m:sub>
                              <m:r>
                                <a:rPr lang="en-US" b="0" i="1" smtClean="0">
                                  <a:latin typeface="Cambria Math" panose="02040503050406030204" pitchFamily="18" charset="0"/>
                                </a:rPr>
                                <m:t>𝑙</m:t>
                              </m:r>
                            </m:sub>
                          </m:sSub>
                          <m:r>
                            <a:rPr lang="en-US" b="0" i="1" smtClean="0">
                              <a:latin typeface="Cambria Math" panose="02040503050406030204" pitchFamily="18" charset="0"/>
                            </a:rPr>
                            <m:t>(</m:t>
                          </m:r>
                          <m:sSub>
                            <m:sSubPr>
                              <m:ctrlPr>
                                <a:rPr lang="en-US" b="0" i="1" smtClean="0">
                                  <a:latin typeface="Cambria Math"/>
                                </a:rPr>
                              </m:ctrlPr>
                            </m:sSubPr>
                            <m:e>
                              <m:r>
                                <a:rPr lang="en-US" b="0" i="1" smtClean="0">
                                  <a:latin typeface="Cambria Math" panose="02040503050406030204" pitchFamily="18" charset="0"/>
                                </a:rPr>
                                <m:t>𝑃</m:t>
                              </m:r>
                            </m:e>
                            <m:sub>
                              <m:r>
                                <a:rPr lang="en-US" b="0" i="1" smtClean="0">
                                  <a:latin typeface="Cambria Math" panose="02040503050406030204" pitchFamily="18" charset="0"/>
                                </a:rPr>
                                <m:t>𝑖</m:t>
                              </m:r>
                            </m:sub>
                          </m:sSub>
                          <m:r>
                            <a:rPr lang="en-US" b="0" i="1" smtClean="0">
                              <a:latin typeface="Cambria Math" panose="02040503050406030204" pitchFamily="18" charset="0"/>
                            </a:rPr>
                            <m:t>)</m:t>
                          </m:r>
                        </m:e>
                      </m:nary>
                    </m:oMath>
                  </m:oMathPara>
                </a14:m>
                <a:endParaRPr lang="en-US" dirty="0"/>
              </a:p>
            </p:txBody>
          </p:sp>
        </mc:Choice>
        <mc:Fallback xmlns="">
          <p:sp>
            <p:nvSpPr>
              <p:cNvPr id="14" name="TextBox 13"/>
              <p:cNvSpPr txBox="1">
                <a:spLocks noRot="1" noChangeAspect="1" noMove="1" noResize="1" noEditPoints="1" noAdjustHandles="1" noChangeArrowheads="1" noChangeShapeType="1" noTextEdit="1"/>
              </p:cNvSpPr>
              <p:nvPr/>
            </p:nvSpPr>
            <p:spPr>
              <a:xfrm>
                <a:off x="4191000" y="4639789"/>
                <a:ext cx="2152448" cy="779124"/>
              </a:xfrm>
              <a:prstGeom prst="rect">
                <a:avLst/>
              </a:prstGeom>
              <a:blipFill rotWithShape="0">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TextBox 14"/>
              <p:cNvSpPr txBox="1"/>
              <p:nvPr/>
            </p:nvSpPr>
            <p:spPr>
              <a:xfrm>
                <a:off x="2362200" y="5553031"/>
                <a:ext cx="6850209" cy="646331"/>
              </a:xfrm>
              <a:prstGeom prst="rect">
                <a:avLst/>
              </a:prstGeom>
              <a:noFill/>
            </p:spPr>
            <p:txBody>
              <a:bodyPr wrap="none" rtlCol="0">
                <a:spAutoFit/>
              </a:bodyPr>
              <a:lstStyle/>
              <a:p>
                <a:r>
                  <a:rPr lang="en-US" dirty="0" smtClean="0"/>
                  <a:t>Assuming the integral curve </a:t>
                </a:r>
                <a14:m>
                  <m:oMath xmlns:m="http://schemas.openxmlformats.org/officeDocument/2006/math">
                    <m:r>
                      <a:rPr lang="en-US" i="1">
                        <a:latin typeface="Cambria Math" panose="02040503050406030204" pitchFamily="18" charset="0"/>
                      </a:rPr>
                      <m:t>𝐶</m:t>
                    </m:r>
                  </m:oMath>
                </a14:m>
                <a:r>
                  <a:rPr lang="en-US" dirty="0" smtClean="0"/>
                  <a:t> is represented by </a:t>
                </a:r>
                <a14:m>
                  <m:oMath xmlns:m="http://schemas.openxmlformats.org/officeDocument/2006/math">
                    <m:r>
                      <a:rPr lang="en-US" i="1" dirty="0" smtClean="0">
                        <a:latin typeface="Cambria Math" panose="02040503050406030204" pitchFamily="18" charset="0"/>
                      </a:rPr>
                      <m:t>𝑁</m:t>
                    </m:r>
                  </m:oMath>
                </a14:m>
                <a:r>
                  <a:rPr lang="en-US" dirty="0" smtClean="0"/>
                  <a:t> integration points </a:t>
                </a:r>
                <a14:m>
                  <m:oMath xmlns:m="http://schemas.openxmlformats.org/officeDocument/2006/math">
                    <m:sSub>
                      <m:sSubPr>
                        <m:ctrlPr>
                          <a:rPr lang="en-US" i="1">
                            <a:latin typeface="Cambria Math"/>
                          </a:rPr>
                        </m:ctrlPr>
                      </m:sSubPr>
                      <m:e>
                        <m:r>
                          <a:rPr lang="en-US" i="1">
                            <a:latin typeface="Cambria Math" panose="02040503050406030204" pitchFamily="18" charset="0"/>
                          </a:rPr>
                          <m:t>𝑃</m:t>
                        </m:r>
                      </m:e>
                      <m:sub>
                        <m:r>
                          <a:rPr lang="en-US" i="1">
                            <a:latin typeface="Cambria Math" panose="02040503050406030204" pitchFamily="18" charset="0"/>
                          </a:rPr>
                          <m:t>𝑖</m:t>
                        </m:r>
                      </m:sub>
                    </m:sSub>
                  </m:oMath>
                </a14:m>
                <a:endParaRPr lang="en-US" dirty="0" smtClean="0"/>
              </a:p>
              <a:p>
                <a:r>
                  <a:rPr lang="en-US" dirty="0" smtClean="0"/>
                  <a:t>We use box-filter for all the examples, therefore, </a:t>
                </a:r>
                <a14:m>
                  <m:oMath xmlns:m="http://schemas.openxmlformats.org/officeDocument/2006/math">
                    <m:sSub>
                      <m:sSubPr>
                        <m:ctrlPr>
                          <a:rPr lang="en-US" i="1">
                            <a:latin typeface="Cambria Math"/>
                          </a:rPr>
                        </m:ctrlPr>
                      </m:sSubPr>
                      <m:e>
                        <m:r>
                          <a:rPr lang="en-US" i="1">
                            <a:latin typeface="Cambria Math" panose="02040503050406030204" pitchFamily="18" charset="0"/>
                          </a:rPr>
                          <m:t>𝑘</m:t>
                        </m:r>
                      </m:e>
                      <m:sub>
                        <m:r>
                          <a:rPr lang="en-US" i="1">
                            <a:latin typeface="Cambria Math" panose="02040503050406030204" pitchFamily="18" charset="0"/>
                          </a:rPr>
                          <m:t>𝑖</m:t>
                        </m:r>
                      </m:sub>
                    </m:sSub>
                    <m:r>
                      <a:rPr lang="en-US" b="0" i="1" smtClean="0">
                        <a:latin typeface="Cambria Math" panose="02040503050406030204" pitchFamily="18" charset="0"/>
                      </a:rPr>
                      <m:t>=1</m:t>
                    </m:r>
                  </m:oMath>
                </a14:m>
                <a:endParaRPr lang="en-US" dirty="0"/>
              </a:p>
            </p:txBody>
          </p:sp>
        </mc:Choice>
        <mc:Fallback xmlns="">
          <p:sp>
            <p:nvSpPr>
              <p:cNvPr id="15" name="TextBox 14"/>
              <p:cNvSpPr txBox="1">
                <a:spLocks noRot="1" noChangeAspect="1" noMove="1" noResize="1" noEditPoints="1" noAdjustHandles="1" noChangeArrowheads="1" noChangeShapeType="1" noTextEdit="1"/>
              </p:cNvSpPr>
              <p:nvPr/>
            </p:nvSpPr>
            <p:spPr>
              <a:xfrm>
                <a:off x="2362200" y="5553031"/>
                <a:ext cx="6850209" cy="646331"/>
              </a:xfrm>
              <a:prstGeom prst="rect">
                <a:avLst/>
              </a:prstGeom>
              <a:blipFill rotWithShape="0">
                <a:blip r:embed="rId4"/>
                <a:stretch>
                  <a:fillRect l="-801" t="-5660" b="-14151"/>
                </a:stretch>
              </a:blipFill>
            </p:spPr>
            <p:txBody>
              <a:bodyPr/>
              <a:lstStyle/>
              <a:p>
                <a:r>
                  <a:rPr lang="en-US">
                    <a:noFill/>
                  </a:rPr>
                  <a:t> </a:t>
                </a:r>
              </a:p>
            </p:txBody>
          </p:sp>
        </mc:Fallback>
      </mc:AlternateContent>
    </p:spTree>
    <p:extLst>
      <p:ext uri="{BB962C8B-B14F-4D97-AF65-F5344CB8AC3E}">
        <p14:creationId xmlns:p14="http://schemas.microsoft.com/office/powerpoint/2010/main" val="81943356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76200"/>
            <a:ext cx="10972800" cy="1143000"/>
          </a:xfrm>
        </p:spPr>
        <p:txBody>
          <a:bodyPr>
            <a:normAutofit fontScale="90000"/>
          </a:bodyPr>
          <a:lstStyle/>
          <a:p>
            <a:r>
              <a:rPr lang="en-US" b="1" dirty="0" smtClean="0"/>
              <a:t>Attribute Fields for 2D Steady and Unsteady Flows</a:t>
            </a:r>
            <a:endParaRPr lang="en-US" b="1" dirty="0"/>
          </a:p>
        </p:txBody>
      </p:sp>
      <p:sp>
        <p:nvSpPr>
          <p:cNvPr id="3" name="Slide Number Placeholder 2"/>
          <p:cNvSpPr>
            <a:spLocks noGrp="1"/>
          </p:cNvSpPr>
          <p:nvPr>
            <p:ph type="sldNum" sz="quarter" idx="12"/>
          </p:nvPr>
        </p:nvSpPr>
        <p:spPr/>
        <p:txBody>
          <a:bodyPr/>
          <a:lstStyle/>
          <a:p>
            <a:fld id="{8F72614A-4A06-49A0-867D-16715843D5DE}" type="slidenum">
              <a:rPr lang="en-US" smtClean="0"/>
              <a:t>7</a:t>
            </a:fld>
            <a:endParaRPr lang="en-US"/>
          </a:p>
        </p:txBody>
      </p:sp>
      <p:pic>
        <p:nvPicPr>
          <p:cNvPr id="4" name="Picture 3"/>
          <p:cNvPicPr>
            <a:picLocks noChangeAspect="1"/>
          </p:cNvPicPr>
          <p:nvPr/>
        </p:nvPicPr>
        <p:blipFill>
          <a:blip r:embed="rId2"/>
          <a:stretch>
            <a:fillRect/>
          </a:stretch>
        </p:blipFill>
        <p:spPr>
          <a:xfrm>
            <a:off x="3834493" y="1194305"/>
            <a:ext cx="3279894" cy="4410075"/>
          </a:xfrm>
          <a:prstGeom prst="rect">
            <a:avLst/>
          </a:prstGeom>
        </p:spPr>
      </p:pic>
      <p:sp>
        <p:nvSpPr>
          <p:cNvPr id="5" name="TextBox 4"/>
          <p:cNvSpPr txBox="1"/>
          <p:nvPr/>
        </p:nvSpPr>
        <p:spPr>
          <a:xfrm>
            <a:off x="3841750" y="5591539"/>
            <a:ext cx="3443514" cy="923330"/>
          </a:xfrm>
          <a:prstGeom prst="rect">
            <a:avLst/>
          </a:prstGeom>
          <a:noFill/>
        </p:spPr>
        <p:txBody>
          <a:bodyPr wrap="square" rtlCol="0">
            <a:spAutoFit/>
          </a:bodyPr>
          <a:lstStyle/>
          <a:p>
            <a:r>
              <a:rPr lang="en-US" dirty="0" smtClean="0"/>
              <a:t>Attribute fields of the 2D unsteady flows are defined in  a </a:t>
            </a:r>
            <a:r>
              <a:rPr lang="en-US" dirty="0" err="1" smtClean="0"/>
              <a:t>spatio</a:t>
            </a:r>
            <a:r>
              <a:rPr lang="en-US" dirty="0" smtClean="0"/>
              <a:t>-temporal domain (i.e., 3D)</a:t>
            </a:r>
            <a:endParaRPr lang="en-US" dirty="0"/>
          </a:p>
        </p:txBody>
      </p:sp>
      <p:sp>
        <p:nvSpPr>
          <p:cNvPr id="6" name="TextBox 5"/>
          <p:cNvSpPr txBox="1"/>
          <p:nvPr/>
        </p:nvSpPr>
        <p:spPr>
          <a:xfrm>
            <a:off x="235935" y="4830544"/>
            <a:ext cx="3345465" cy="923330"/>
          </a:xfrm>
          <a:prstGeom prst="rect">
            <a:avLst/>
          </a:prstGeom>
          <a:noFill/>
        </p:spPr>
        <p:txBody>
          <a:bodyPr wrap="square" rtlCol="0">
            <a:spAutoFit/>
          </a:bodyPr>
          <a:lstStyle/>
          <a:p>
            <a:r>
              <a:rPr lang="en-US" dirty="0" smtClean="0"/>
              <a:t>Attribute fields of the 2D steady flows are defined in the original flow domain (i.e., 2D)</a:t>
            </a:r>
            <a:endParaRPr lang="en-US" dirty="0"/>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800" y="1916265"/>
            <a:ext cx="2612728" cy="2612728"/>
          </a:xfrm>
          <a:prstGeom prst="rect">
            <a:avLst/>
          </a:prstGeom>
          <a:ln>
            <a:solidFill>
              <a:schemeClr val="tx1"/>
            </a:solidFill>
          </a:ln>
        </p:spPr>
      </p:pic>
      <p:pic>
        <p:nvPicPr>
          <p:cNvPr id="9" name="Picture 8"/>
          <p:cNvPicPr>
            <a:picLocks noChangeAspect="1"/>
          </p:cNvPicPr>
          <p:nvPr/>
        </p:nvPicPr>
        <p:blipFill>
          <a:blip r:embed="rId4"/>
          <a:stretch>
            <a:fillRect/>
          </a:stretch>
        </p:blipFill>
        <p:spPr>
          <a:xfrm>
            <a:off x="7114387" y="1643845"/>
            <a:ext cx="225206" cy="2290515"/>
          </a:xfrm>
          <a:prstGeom prst="rect">
            <a:avLst/>
          </a:prstGeom>
        </p:spPr>
      </p:pic>
      <p:sp>
        <p:nvSpPr>
          <p:cNvPr id="10" name="TextBox 9"/>
          <p:cNvSpPr txBox="1"/>
          <p:nvPr/>
        </p:nvSpPr>
        <p:spPr>
          <a:xfrm>
            <a:off x="7365147" y="2604436"/>
            <a:ext cx="301686" cy="369332"/>
          </a:xfrm>
          <a:prstGeom prst="rect">
            <a:avLst/>
          </a:prstGeom>
          <a:noFill/>
        </p:spPr>
        <p:txBody>
          <a:bodyPr wrap="none" rtlCol="0">
            <a:spAutoFit/>
          </a:bodyPr>
          <a:lstStyle/>
          <a:p>
            <a:r>
              <a:rPr lang="en-US" dirty="0" smtClean="0">
                <a:latin typeface="Times New Roman" panose="02020603050405020304" pitchFamily="18" charset="0"/>
                <a:cs typeface="Times New Roman" panose="02020603050405020304" pitchFamily="18" charset="0"/>
              </a:rPr>
              <a:t>0</a:t>
            </a:r>
            <a:endParaRPr lang="en-US" dirty="0">
              <a:latin typeface="Times New Roman" panose="02020603050405020304" pitchFamily="18" charset="0"/>
              <a:cs typeface="Times New Roman" panose="02020603050405020304" pitchFamily="18" charset="0"/>
            </a:endParaRPr>
          </a:p>
        </p:txBody>
      </p:sp>
      <p:sp>
        <p:nvSpPr>
          <p:cNvPr id="11" name="TextBox 10"/>
          <p:cNvSpPr txBox="1"/>
          <p:nvPr/>
        </p:nvSpPr>
        <p:spPr>
          <a:xfrm>
            <a:off x="7377224" y="3647274"/>
            <a:ext cx="261610" cy="369332"/>
          </a:xfrm>
          <a:prstGeom prst="rect">
            <a:avLst/>
          </a:prstGeom>
          <a:noFill/>
        </p:spPr>
        <p:txBody>
          <a:bodyPr wrap="none" rtlCol="0">
            <a:spAutoFit/>
          </a:bodyPr>
          <a:lstStyle/>
          <a:p>
            <a:r>
              <a:rPr lang="en-US" dirty="0" smtClean="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p:txBody>
      </p:sp>
      <p:sp>
        <p:nvSpPr>
          <p:cNvPr id="12" name="TextBox 11"/>
          <p:cNvSpPr txBox="1"/>
          <p:nvPr/>
        </p:nvSpPr>
        <p:spPr>
          <a:xfrm>
            <a:off x="7351305" y="1567929"/>
            <a:ext cx="314510" cy="369332"/>
          </a:xfrm>
          <a:prstGeom prst="rect">
            <a:avLst/>
          </a:prstGeom>
          <a:noFill/>
        </p:spPr>
        <p:txBody>
          <a:bodyPr wrap="none" rtlCol="0">
            <a:spAutoFit/>
          </a:bodyPr>
          <a:lstStyle/>
          <a:p>
            <a:r>
              <a:rPr lang="en-US" dirty="0">
                <a:latin typeface="Times New Roman" panose="02020603050405020304" pitchFamily="18" charset="0"/>
                <a:cs typeface="Times New Roman" panose="02020603050405020304" pitchFamily="18" charset="0"/>
              </a:rPr>
              <a:t>+</a:t>
            </a:r>
          </a:p>
        </p:txBody>
      </p:sp>
      <p:pic>
        <p:nvPicPr>
          <p:cNvPr id="13" name="Picture 12"/>
          <p:cNvPicPr>
            <a:picLocks noChangeAspect="1"/>
          </p:cNvPicPr>
          <p:nvPr/>
        </p:nvPicPr>
        <p:blipFill>
          <a:blip r:embed="rId5"/>
          <a:stretch>
            <a:fillRect/>
          </a:stretch>
        </p:blipFill>
        <p:spPr>
          <a:xfrm>
            <a:off x="7876374" y="1529049"/>
            <a:ext cx="3339731" cy="3228975"/>
          </a:xfrm>
          <a:prstGeom prst="rect">
            <a:avLst/>
          </a:prstGeom>
        </p:spPr>
      </p:pic>
      <p:sp>
        <p:nvSpPr>
          <p:cNvPr id="14" name="TextBox 13"/>
          <p:cNvSpPr txBox="1"/>
          <p:nvPr/>
        </p:nvSpPr>
        <p:spPr>
          <a:xfrm>
            <a:off x="8229600" y="4958049"/>
            <a:ext cx="2638369" cy="646331"/>
          </a:xfrm>
          <a:prstGeom prst="rect">
            <a:avLst/>
          </a:prstGeom>
          <a:noFill/>
        </p:spPr>
        <p:txBody>
          <a:bodyPr wrap="square" rtlCol="0">
            <a:spAutoFit/>
          </a:bodyPr>
          <a:lstStyle/>
          <a:p>
            <a:r>
              <a:rPr lang="en-US" dirty="0" smtClean="0">
                <a:latin typeface="Times New Roman" panose="02020603050405020304" pitchFamily="18" charset="0"/>
                <a:cs typeface="Times New Roman" panose="02020603050405020304" pitchFamily="18" charset="0"/>
              </a:rPr>
              <a:t>The</a:t>
            </a:r>
            <a:r>
              <a:rPr lang="en-US" i="1" dirty="0" smtClean="0">
                <a:latin typeface="Times New Roman" panose="02020603050405020304" pitchFamily="18" charset="0"/>
                <a:cs typeface="Times New Roman" panose="02020603050405020304" pitchFamily="18" charset="0"/>
              </a:rPr>
              <a:t> length </a:t>
            </a:r>
            <a:r>
              <a:rPr lang="en-US" dirty="0" smtClean="0"/>
              <a:t>field of the tornado data set</a:t>
            </a:r>
            <a:endParaRPr lang="en-US" dirty="0"/>
          </a:p>
        </p:txBody>
      </p:sp>
    </p:spTree>
    <p:extLst>
      <p:ext uri="{BB962C8B-B14F-4D97-AF65-F5344CB8AC3E}">
        <p14:creationId xmlns:p14="http://schemas.microsoft.com/office/powerpoint/2010/main" val="157301606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76200"/>
            <a:ext cx="10972800" cy="1143000"/>
          </a:xfrm>
        </p:spPr>
        <p:txBody>
          <a:bodyPr/>
          <a:lstStyle/>
          <a:p>
            <a:r>
              <a:rPr lang="en-US" dirty="0"/>
              <a:t>Segmentation Algorithm</a:t>
            </a:r>
          </a:p>
        </p:txBody>
      </p:sp>
      <p:sp>
        <p:nvSpPr>
          <p:cNvPr id="3" name="Slide Number Placeholder 2"/>
          <p:cNvSpPr>
            <a:spLocks noGrp="1"/>
          </p:cNvSpPr>
          <p:nvPr>
            <p:ph type="sldNum" sz="quarter" idx="12"/>
          </p:nvPr>
        </p:nvSpPr>
        <p:spPr/>
        <p:txBody>
          <a:bodyPr/>
          <a:lstStyle/>
          <a:p>
            <a:fld id="{8F72614A-4A06-49A0-867D-16715843D5DE}" type="slidenum">
              <a:rPr lang="en-US" smtClean="0"/>
              <a:t>8</a:t>
            </a:fld>
            <a:endParaRPr lang="en-US"/>
          </a:p>
        </p:txBody>
      </p:sp>
      <p:sp>
        <p:nvSpPr>
          <p:cNvPr id="6" name="TextBox 5"/>
          <p:cNvSpPr txBox="1"/>
          <p:nvPr/>
        </p:nvSpPr>
        <p:spPr>
          <a:xfrm>
            <a:off x="304800" y="1570167"/>
            <a:ext cx="3385911" cy="2308324"/>
          </a:xfrm>
          <a:prstGeom prst="rect">
            <a:avLst/>
          </a:prstGeom>
          <a:noFill/>
        </p:spPr>
        <p:txBody>
          <a:bodyPr wrap="square" rtlCol="0">
            <a:spAutoFit/>
          </a:bodyPr>
          <a:lstStyle/>
          <a:p>
            <a:pPr marL="342900" indent="-342900">
              <a:buFont typeface="Wingdings" panose="05000000000000000000" pitchFamily="2" charset="2"/>
              <a:buChar char="Ø"/>
            </a:pPr>
            <a:r>
              <a:rPr lang="en-US" sz="2400" b="1" dirty="0"/>
              <a:t>Region </a:t>
            </a:r>
            <a:r>
              <a:rPr lang="en-US" sz="2400" b="1" dirty="0" smtClean="0"/>
              <a:t>classification</a:t>
            </a:r>
          </a:p>
          <a:p>
            <a:pPr marL="342900" indent="-342900">
              <a:buFont typeface="Wingdings" panose="05000000000000000000" pitchFamily="2" charset="2"/>
              <a:buChar char="Ø"/>
            </a:pPr>
            <a:r>
              <a:rPr lang="en-US" sz="2400" b="1" dirty="0" smtClean="0"/>
              <a:t>Connect component computation</a:t>
            </a:r>
          </a:p>
          <a:p>
            <a:pPr marL="342900" indent="-342900">
              <a:buFont typeface="Wingdings" panose="05000000000000000000" pitchFamily="2" charset="2"/>
              <a:buChar char="Ø"/>
            </a:pPr>
            <a:r>
              <a:rPr lang="en-US" sz="2400" b="1" dirty="0"/>
              <a:t>Segment</a:t>
            </a:r>
            <a:r>
              <a:rPr lang="en-US" sz="2400" dirty="0"/>
              <a:t> </a:t>
            </a:r>
            <a:r>
              <a:rPr lang="en-US" sz="2400" b="1" dirty="0" smtClean="0"/>
              <a:t>cleaning</a:t>
            </a:r>
          </a:p>
          <a:p>
            <a:pPr marL="342900" indent="-342900">
              <a:buFont typeface="Wingdings" panose="05000000000000000000" pitchFamily="2" charset="2"/>
              <a:buChar char="Ø"/>
            </a:pPr>
            <a:r>
              <a:rPr lang="en-US" sz="2400" b="1" dirty="0"/>
              <a:t>Boundary </a:t>
            </a:r>
            <a:r>
              <a:rPr lang="en-US" sz="2400" b="1" dirty="0" smtClean="0"/>
              <a:t>extraction</a:t>
            </a:r>
          </a:p>
          <a:p>
            <a:pPr marL="342900" indent="-342900">
              <a:buFont typeface="Wingdings" panose="05000000000000000000" pitchFamily="2" charset="2"/>
              <a:buChar char="Ø"/>
            </a:pPr>
            <a:r>
              <a:rPr lang="en-US" sz="2400" b="1" dirty="0" smtClean="0"/>
              <a:t>Boundary refinement</a:t>
            </a:r>
            <a:endParaRPr lang="en-US" sz="2400" b="1"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90711" y="1524000"/>
            <a:ext cx="8486775" cy="3143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mc:AlternateContent xmlns:mc="http://schemas.openxmlformats.org/markup-compatibility/2006" xmlns:a14="http://schemas.microsoft.com/office/drawing/2010/main">
        <mc:Choice Requires="a14">
          <p:sp>
            <p:nvSpPr>
              <p:cNvPr id="7" name="Rectangle 6"/>
              <p:cNvSpPr/>
              <p:nvPr/>
            </p:nvSpPr>
            <p:spPr>
              <a:xfrm>
                <a:off x="7010400" y="5029200"/>
                <a:ext cx="4967287" cy="1415772"/>
              </a:xfrm>
              <a:prstGeom prst="rect">
                <a:avLst/>
              </a:prstGeom>
            </p:spPr>
            <p:txBody>
              <a:bodyPr wrap="square">
                <a:spAutoFit/>
              </a:bodyPr>
              <a:lstStyle/>
              <a:p>
                <a:r>
                  <a:rPr lang="en-US" dirty="0" smtClean="0"/>
                  <a:t>*Note: two parameters need to be specified.</a:t>
                </a:r>
              </a:p>
              <a:p>
                <a:pPr marL="742950" lvl="1" indent="-285750">
                  <a:buFont typeface="Arial" panose="020B0604020202020204" pitchFamily="34" charset="0"/>
                  <a:buChar char="•"/>
                </a:pPr>
                <a:r>
                  <a:rPr lang="en-US" sz="1600" dirty="0" smtClean="0"/>
                  <a:t>The initial clustering </a:t>
                </a:r>
                <a:r>
                  <a:rPr lang="en-US" sz="1600" dirty="0"/>
                  <a:t>number </a:t>
                </a:r>
                <a:r>
                  <a:rPr lang="en-US" sz="1600" i="1" dirty="0" smtClean="0"/>
                  <a:t>m</a:t>
                </a:r>
              </a:p>
              <a:p>
                <a:pPr marL="742950" lvl="1" indent="-285750">
                  <a:buFont typeface="Arial" panose="020B0604020202020204" pitchFamily="34" charset="0"/>
                  <a:buChar char="•"/>
                </a:pPr>
                <a:r>
                  <a:rPr lang="en-US" sz="1600" dirty="0" smtClean="0"/>
                  <a:t>The noise segment threshold </a:t>
                </a:r>
                <a14:m>
                  <m:oMath xmlns:m="http://schemas.openxmlformats.org/officeDocument/2006/math">
                    <m:r>
                      <a:rPr lang="en-US" sz="1600" i="1" smtClean="0">
                        <a:latin typeface="Cambria Math"/>
                        <a:ea typeface="Cambria Math"/>
                      </a:rPr>
                      <m:t>𝛾</m:t>
                    </m:r>
                  </m:oMath>
                </a14:m>
                <a:endParaRPr lang="en-US" sz="1600" i="1" dirty="0" smtClean="0"/>
              </a:p>
              <a:p>
                <a:endParaRPr lang="en-US" dirty="0" smtClean="0"/>
              </a:p>
              <a:p>
                <a:endParaRPr lang="en-US" dirty="0"/>
              </a:p>
            </p:txBody>
          </p:sp>
        </mc:Choice>
        <mc:Fallback xmlns="">
          <p:sp>
            <p:nvSpPr>
              <p:cNvPr id="7" name="Rectangle 6"/>
              <p:cNvSpPr>
                <a:spLocks noRot="1" noChangeAspect="1" noMove="1" noResize="1" noEditPoints="1" noAdjustHandles="1" noChangeArrowheads="1" noChangeShapeType="1" noTextEdit="1"/>
              </p:cNvSpPr>
              <p:nvPr/>
            </p:nvSpPr>
            <p:spPr>
              <a:xfrm>
                <a:off x="7010400" y="5029200"/>
                <a:ext cx="4967287" cy="1415772"/>
              </a:xfrm>
              <a:prstGeom prst="rect">
                <a:avLst/>
              </a:prstGeom>
              <a:blipFill rotWithShape="1">
                <a:blip r:embed="rId3"/>
                <a:stretch>
                  <a:fillRect l="-982" t="-2155"/>
                </a:stretch>
              </a:blipFill>
            </p:spPr>
            <p:txBody>
              <a:bodyPr/>
              <a:lstStyle/>
              <a:p>
                <a:r>
                  <a:rPr lang="en-US">
                    <a:noFill/>
                  </a:rPr>
                  <a:t> </a:t>
                </a:r>
              </a:p>
            </p:txBody>
          </p:sp>
        </mc:Fallback>
      </mc:AlternateContent>
    </p:spTree>
    <p:extLst>
      <p:ext uri="{BB962C8B-B14F-4D97-AF65-F5344CB8AC3E}">
        <p14:creationId xmlns:p14="http://schemas.microsoft.com/office/powerpoint/2010/main" val="406940578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76200"/>
            <a:ext cx="10972800" cy="1143000"/>
          </a:xfrm>
        </p:spPr>
        <p:txBody>
          <a:bodyPr/>
          <a:lstStyle/>
          <a:p>
            <a:r>
              <a:rPr lang="en-US" dirty="0"/>
              <a:t>Segmentation Algorithm</a:t>
            </a:r>
          </a:p>
        </p:txBody>
      </p:sp>
      <p:sp>
        <p:nvSpPr>
          <p:cNvPr id="3" name="Slide Number Placeholder 2"/>
          <p:cNvSpPr>
            <a:spLocks noGrp="1"/>
          </p:cNvSpPr>
          <p:nvPr>
            <p:ph type="sldNum" sz="quarter" idx="12"/>
          </p:nvPr>
        </p:nvSpPr>
        <p:spPr/>
        <p:txBody>
          <a:bodyPr/>
          <a:lstStyle/>
          <a:p>
            <a:fld id="{8F72614A-4A06-49A0-867D-16715843D5DE}" type="slidenum">
              <a:rPr lang="en-US" smtClean="0"/>
              <a:t>9</a:t>
            </a:fld>
            <a:endParaRPr lang="en-US"/>
          </a:p>
        </p:txBody>
      </p:sp>
      <p:sp>
        <p:nvSpPr>
          <p:cNvPr id="6" name="TextBox 5"/>
          <p:cNvSpPr txBox="1"/>
          <p:nvPr/>
        </p:nvSpPr>
        <p:spPr>
          <a:xfrm>
            <a:off x="228600" y="1584344"/>
            <a:ext cx="3352800" cy="2677656"/>
          </a:xfrm>
          <a:prstGeom prst="rect">
            <a:avLst/>
          </a:prstGeom>
          <a:noFill/>
        </p:spPr>
        <p:txBody>
          <a:bodyPr wrap="square" rtlCol="0">
            <a:spAutoFit/>
          </a:bodyPr>
          <a:lstStyle/>
          <a:p>
            <a:pPr marL="342900" indent="-342900">
              <a:buFont typeface="Wingdings" panose="05000000000000000000" pitchFamily="2" charset="2"/>
              <a:buChar char="Ø"/>
            </a:pPr>
            <a:r>
              <a:rPr lang="en-US" sz="2400" b="1" dirty="0"/>
              <a:t>Region </a:t>
            </a:r>
            <a:r>
              <a:rPr lang="en-US" sz="2400" b="1" dirty="0" smtClean="0"/>
              <a:t>classification</a:t>
            </a:r>
          </a:p>
          <a:p>
            <a:pPr marL="342900" indent="-342900">
              <a:buFont typeface="Wingdings" panose="05000000000000000000" pitchFamily="2" charset="2"/>
              <a:buChar char="Ø"/>
            </a:pPr>
            <a:r>
              <a:rPr lang="en-US" sz="2400" b="1" dirty="0" smtClean="0">
                <a:solidFill>
                  <a:schemeClr val="bg1">
                    <a:lumMod val="65000"/>
                  </a:schemeClr>
                </a:solidFill>
              </a:rPr>
              <a:t>Connect component computation</a:t>
            </a:r>
          </a:p>
          <a:p>
            <a:pPr marL="342900" indent="-342900">
              <a:buFont typeface="Wingdings" panose="05000000000000000000" pitchFamily="2" charset="2"/>
              <a:buChar char="Ø"/>
            </a:pPr>
            <a:r>
              <a:rPr lang="en-US" sz="2400" b="1" dirty="0">
                <a:solidFill>
                  <a:schemeClr val="bg1">
                    <a:lumMod val="65000"/>
                  </a:schemeClr>
                </a:solidFill>
              </a:rPr>
              <a:t>Segment</a:t>
            </a:r>
            <a:r>
              <a:rPr lang="en-US" sz="2400" dirty="0">
                <a:solidFill>
                  <a:schemeClr val="bg1">
                    <a:lumMod val="65000"/>
                  </a:schemeClr>
                </a:solidFill>
              </a:rPr>
              <a:t> </a:t>
            </a:r>
            <a:r>
              <a:rPr lang="en-US" sz="2400" b="1" dirty="0" smtClean="0">
                <a:solidFill>
                  <a:schemeClr val="bg1">
                    <a:lumMod val="65000"/>
                  </a:schemeClr>
                </a:solidFill>
              </a:rPr>
              <a:t>cleaning</a:t>
            </a:r>
          </a:p>
          <a:p>
            <a:pPr marL="342900" indent="-342900">
              <a:buFont typeface="Wingdings" panose="05000000000000000000" pitchFamily="2" charset="2"/>
              <a:buChar char="Ø"/>
            </a:pPr>
            <a:r>
              <a:rPr lang="en-US" sz="2400" b="1" dirty="0">
                <a:solidFill>
                  <a:schemeClr val="bg1">
                    <a:lumMod val="65000"/>
                  </a:schemeClr>
                </a:solidFill>
              </a:rPr>
              <a:t>Boundary </a:t>
            </a:r>
            <a:r>
              <a:rPr lang="en-US" sz="2400" b="1" dirty="0" smtClean="0">
                <a:solidFill>
                  <a:schemeClr val="bg1">
                    <a:lumMod val="65000"/>
                  </a:schemeClr>
                </a:solidFill>
              </a:rPr>
              <a:t>extraction</a:t>
            </a:r>
          </a:p>
          <a:p>
            <a:pPr marL="342900" indent="-342900">
              <a:buFont typeface="Wingdings" panose="05000000000000000000" pitchFamily="2" charset="2"/>
              <a:buChar char="Ø"/>
            </a:pPr>
            <a:r>
              <a:rPr lang="en-US" sz="2400" b="1" dirty="0">
                <a:solidFill>
                  <a:schemeClr val="bg1">
                    <a:lumMod val="65000"/>
                  </a:schemeClr>
                </a:solidFill>
              </a:rPr>
              <a:t>Boundary refinement</a:t>
            </a:r>
          </a:p>
          <a:p>
            <a:pPr marL="342900" indent="-342900">
              <a:buFont typeface="Wingdings" panose="05000000000000000000" pitchFamily="2" charset="2"/>
              <a:buChar char="Ø"/>
            </a:pPr>
            <a:endParaRPr lang="en-US" sz="2400" b="1" dirty="0">
              <a:solidFill>
                <a:schemeClr val="bg1">
                  <a:lumMod val="65000"/>
                </a:schemeClr>
              </a:solidFill>
            </a:endParaRPr>
          </a:p>
        </p:txBody>
      </p:sp>
      <p:sp>
        <p:nvSpPr>
          <p:cNvPr id="4" name="Rectangle 3"/>
          <p:cNvSpPr/>
          <p:nvPr/>
        </p:nvSpPr>
        <p:spPr>
          <a:xfrm>
            <a:off x="762000" y="4876800"/>
            <a:ext cx="6096000" cy="1200329"/>
          </a:xfrm>
          <a:prstGeom prst="rect">
            <a:avLst/>
          </a:prstGeom>
        </p:spPr>
        <p:txBody>
          <a:bodyPr>
            <a:spAutoFit/>
          </a:bodyPr>
          <a:lstStyle/>
          <a:p>
            <a:r>
              <a:rPr lang="en-US" dirty="0" smtClean="0"/>
              <a:t>After </a:t>
            </a:r>
            <a:r>
              <a:rPr lang="en-US" dirty="0"/>
              <a:t>this step each sample point is labeled with the ID of the corresponding bin. Those points with the same label belong to the same cluster, even though they may not be physically connected.</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5800" y="1774702"/>
            <a:ext cx="3028950" cy="2990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311914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10549</TotalTime>
  <Words>729</Words>
  <Application>Microsoft Office PowerPoint</Application>
  <PresentationFormat>Custom</PresentationFormat>
  <Paragraphs>147</Paragraphs>
  <Slides>20</Slides>
  <Notes>1</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Office Theme</vt:lpstr>
      <vt:lpstr>Vector Field Segmentation Based on  Integral Curve Attributes</vt:lpstr>
      <vt:lpstr>Outline</vt:lpstr>
      <vt:lpstr>Vector Fields and Vector Field Analysis</vt:lpstr>
      <vt:lpstr>Problem and Motivation</vt:lpstr>
      <vt:lpstr>Pipeline</vt:lpstr>
      <vt:lpstr>Attribute Fields and Their Computation</vt:lpstr>
      <vt:lpstr>Attribute Fields for 2D Steady and Unsteady Flows</vt:lpstr>
      <vt:lpstr>Segmentation Algorithm</vt:lpstr>
      <vt:lpstr>Segmentation Algorithm</vt:lpstr>
      <vt:lpstr>Segmentation Algorithm</vt:lpstr>
      <vt:lpstr>Segmentation Algorithm</vt:lpstr>
      <vt:lpstr>Segmentation Algorithm</vt:lpstr>
      <vt:lpstr>Segmentation Algorithm</vt:lpstr>
      <vt:lpstr>Results (I)</vt:lpstr>
      <vt:lpstr>Results (II)</vt:lpstr>
      <vt:lpstr>Results (III)</vt:lpstr>
      <vt:lpstr>Results (IV)</vt:lpstr>
      <vt:lpstr>Conclusion and Discussions</vt:lpstr>
      <vt:lpstr>Conclusion and Discussions</vt:lpstr>
      <vt:lpstr>Acknowledgments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Vector Field Topology in Flow Analysis and Visualization</dc:title>
  <dc:creator>Chen</dc:creator>
  <cp:lastModifiedBy>Lei Zhang</cp:lastModifiedBy>
  <cp:revision>235</cp:revision>
  <dcterms:created xsi:type="dcterms:W3CDTF">2013-09-04T20:21:15Z</dcterms:created>
  <dcterms:modified xsi:type="dcterms:W3CDTF">2015-07-16T22:37:35Z</dcterms:modified>
</cp:coreProperties>
</file>