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51"/>
  </p:notesMasterIdLst>
  <p:handoutMasterIdLst>
    <p:handoutMasterId r:id="rId52"/>
  </p:handoutMasterIdLst>
  <p:sldIdLst>
    <p:sldId id="324" r:id="rId2"/>
    <p:sldId id="620" r:id="rId3"/>
    <p:sldId id="566" r:id="rId4"/>
    <p:sldId id="703" r:id="rId5"/>
    <p:sldId id="696" r:id="rId6"/>
    <p:sldId id="737" r:id="rId7"/>
    <p:sldId id="738" r:id="rId8"/>
    <p:sldId id="741" r:id="rId9"/>
    <p:sldId id="739" r:id="rId10"/>
    <p:sldId id="740" r:id="rId11"/>
    <p:sldId id="689" r:id="rId12"/>
    <p:sldId id="723" r:id="rId13"/>
    <p:sldId id="698" r:id="rId14"/>
    <p:sldId id="719" r:id="rId15"/>
    <p:sldId id="583" r:id="rId16"/>
    <p:sldId id="668" r:id="rId17"/>
    <p:sldId id="702" r:id="rId18"/>
    <p:sldId id="720" r:id="rId19"/>
    <p:sldId id="721" r:id="rId20"/>
    <p:sldId id="671" r:id="rId21"/>
    <p:sldId id="708" r:id="rId22"/>
    <p:sldId id="768" r:id="rId23"/>
    <p:sldId id="769" r:id="rId24"/>
    <p:sldId id="770" r:id="rId25"/>
    <p:sldId id="771" r:id="rId26"/>
    <p:sldId id="709" r:id="rId27"/>
    <p:sldId id="676" r:id="rId28"/>
    <p:sldId id="711" r:id="rId29"/>
    <p:sldId id="712" r:id="rId30"/>
    <p:sldId id="713" r:id="rId31"/>
    <p:sldId id="714" r:id="rId32"/>
    <p:sldId id="715" r:id="rId33"/>
    <p:sldId id="725" r:id="rId34"/>
    <p:sldId id="762" r:id="rId35"/>
    <p:sldId id="678" r:id="rId36"/>
    <p:sldId id="648" r:id="rId37"/>
    <p:sldId id="683" r:id="rId38"/>
    <p:sldId id="680" r:id="rId39"/>
    <p:sldId id="682" r:id="rId40"/>
    <p:sldId id="584" r:id="rId41"/>
    <p:sldId id="729" r:id="rId42"/>
    <p:sldId id="730" r:id="rId43"/>
    <p:sldId id="752" r:id="rId44"/>
    <p:sldId id="707" r:id="rId45"/>
    <p:sldId id="727" r:id="rId46"/>
    <p:sldId id="755" r:id="rId47"/>
    <p:sldId id="586" r:id="rId48"/>
    <p:sldId id="684" r:id="rId49"/>
    <p:sldId id="565" r:id="rId50"/>
  </p:sldIdLst>
  <p:sldSz cx="9144000" cy="6858000" type="screen4x3"/>
  <p:notesSz cx="7053263" cy="9309100"/>
  <p:custDataLst>
    <p:tags r:id="rId53"/>
  </p:custDataLst>
  <p:defaultTextStyle>
    <a:defPPr>
      <a:defRPr lang="zh-CN"/>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808080"/>
    <a:srgbClr val="FFCC66"/>
    <a:srgbClr val="B8AE68"/>
    <a:srgbClr val="000000"/>
    <a:srgbClr val="DDDDDD"/>
    <a:srgbClr val="FF0000"/>
    <a:srgbClr val="00A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4" autoAdjust="0"/>
    <p:restoredTop sz="86082" autoAdjust="0"/>
  </p:normalViewPr>
  <p:slideViewPr>
    <p:cSldViewPr snapToGrid="0">
      <p:cViewPr varScale="1">
        <p:scale>
          <a:sx n="118" d="100"/>
          <a:sy n="118" d="100"/>
        </p:scale>
        <p:origin x="151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7" d="100"/>
          <a:sy n="87" d="100"/>
        </p:scale>
        <p:origin x="-1908" y="-78"/>
      </p:cViewPr>
      <p:guideLst>
        <p:guide orient="horz" pos="2932"/>
        <p:guide pos="2222"/>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lvl1pPr eaLnBrk="0">
              <a:defRPr sz="1200"/>
            </a:lvl1pPr>
          </a:lstStyle>
          <a:p>
            <a:pPr>
              <a:defRPr/>
            </a:pPr>
            <a:endParaRPr lang="en-US" altLang="zh-CN"/>
          </a:p>
        </p:txBody>
      </p:sp>
      <p:sp>
        <p:nvSpPr>
          <p:cNvPr id="16387" name="Rectangle 3"/>
          <p:cNvSpPr>
            <a:spLocks noGrp="1" noChangeArrowheads="1"/>
          </p:cNvSpPr>
          <p:nvPr>
            <p:ph type="dt" sz="quarter" idx="1"/>
          </p:nvPr>
        </p:nvSpPr>
        <p:spPr bwMode="auto">
          <a:xfrm>
            <a:off x="3995217" y="0"/>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lvl1pPr algn="r" eaLnBrk="0">
              <a:defRPr sz="1200"/>
            </a:lvl1pPr>
          </a:lstStyle>
          <a:p>
            <a:pPr>
              <a:defRPr/>
            </a:pPr>
            <a:fld id="{19B05680-DE24-4025-8DDA-FE265E84CBE8}" type="datetime1">
              <a:rPr lang="en-US" altLang="zh-CN"/>
              <a:pPr>
                <a:defRPr/>
              </a:pPr>
              <a:t>8/18/2015</a:t>
            </a:fld>
            <a:endParaRPr lang="en-US" altLang="zh-CN"/>
          </a:p>
        </p:txBody>
      </p:sp>
      <p:sp>
        <p:nvSpPr>
          <p:cNvPr id="16388" name="Rectangle 4"/>
          <p:cNvSpPr>
            <a:spLocks noGrp="1" noChangeArrowheads="1"/>
          </p:cNvSpPr>
          <p:nvPr>
            <p:ph type="ftr" sz="quarter" idx="2"/>
          </p:nvPr>
        </p:nvSpPr>
        <p:spPr bwMode="auto">
          <a:xfrm>
            <a:off x="0" y="8842029"/>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b" anchorCtr="0" compatLnSpc="1">
            <a:prstTxWarp prst="textNoShape">
              <a:avLst/>
            </a:prstTxWarp>
          </a:bodyPr>
          <a:lstStyle>
            <a:lvl1pPr eaLnBrk="0">
              <a:defRPr sz="1200"/>
            </a:lvl1pPr>
          </a:lstStyle>
          <a:p>
            <a:pPr>
              <a:defRPr/>
            </a:pPr>
            <a:endParaRPr lang="en-US" altLang="zh-CN"/>
          </a:p>
        </p:txBody>
      </p:sp>
      <p:sp>
        <p:nvSpPr>
          <p:cNvPr id="16389" name="Rectangle 5"/>
          <p:cNvSpPr>
            <a:spLocks noGrp="1" noChangeArrowheads="1"/>
          </p:cNvSpPr>
          <p:nvPr>
            <p:ph type="sldNum" sz="quarter" idx="3"/>
          </p:nvPr>
        </p:nvSpPr>
        <p:spPr bwMode="auto">
          <a:xfrm>
            <a:off x="3995217" y="8842029"/>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b" anchorCtr="0" compatLnSpc="1">
            <a:prstTxWarp prst="textNoShape">
              <a:avLst/>
            </a:prstTxWarp>
          </a:bodyPr>
          <a:lstStyle>
            <a:lvl1pPr algn="r" eaLnBrk="0">
              <a:defRPr sz="1200"/>
            </a:lvl1pPr>
          </a:lstStyle>
          <a:p>
            <a:pPr>
              <a:defRPr/>
            </a:pPr>
            <a:fld id="{6E170738-B7D8-4FA8-BC50-5D2425F8B33D}" type="slidenum">
              <a:rPr lang="en-US" altLang="zh-CN"/>
              <a:pPr>
                <a:defRPr/>
              </a:pPr>
              <a:t>‹#›</a:t>
            </a:fld>
            <a:endParaRPr lang="en-US" altLang="zh-CN"/>
          </a:p>
        </p:txBody>
      </p:sp>
    </p:spTree>
    <p:extLst>
      <p:ext uri="{BB962C8B-B14F-4D97-AF65-F5344CB8AC3E}">
        <p14:creationId xmlns:p14="http://schemas.microsoft.com/office/powerpoint/2010/main" val="109347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0"/>
          <p:cNvSpPr>
            <a:spLocks noGrp="1" noChangeArrowheads="1"/>
          </p:cNvSpPr>
          <p:nvPr>
            <p:ph type="hdr" sz="quarter"/>
          </p:nvPr>
        </p:nvSpPr>
        <p:spPr bwMode="auto">
          <a:xfrm>
            <a:off x="0" y="0"/>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lvl1pPr>
              <a:defRPr/>
            </a:lvl1pPr>
          </a:lstStyle>
          <a:p>
            <a:pPr>
              <a:defRPr/>
            </a:pPr>
            <a:endParaRPr lang="en-US" altLang="zh-CN"/>
          </a:p>
        </p:txBody>
      </p:sp>
      <p:sp>
        <p:nvSpPr>
          <p:cNvPr id="12291" name="Rectangle 2"/>
          <p:cNvSpPr>
            <a:spLocks noGrp="1" noChangeArrowheads="1"/>
          </p:cNvSpPr>
          <p:nvPr>
            <p:ph type="dt" idx="1"/>
          </p:nvPr>
        </p:nvSpPr>
        <p:spPr bwMode="auto">
          <a:xfrm>
            <a:off x="3995217" y="0"/>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lvl1pPr>
              <a:defRPr/>
            </a:lvl1pPr>
          </a:lstStyle>
          <a:p>
            <a:pPr>
              <a:defRPr/>
            </a:pPr>
            <a:fld id="{E7978179-9A89-4A17-A053-EBFAD48BCA86}" type="datetime1">
              <a:rPr lang="en-US" altLang="zh-CN"/>
              <a:pPr>
                <a:defRPr/>
              </a:pPr>
              <a:t>8/18/2015</a:t>
            </a:fld>
            <a:endParaRPr lang="en-US" altLang="zh-CN"/>
          </a:p>
        </p:txBody>
      </p:sp>
      <p:sp>
        <p:nvSpPr>
          <p:cNvPr id="52228" name="Rectangle 12"/>
          <p:cNvSpPr>
            <a:spLocks noGrp="1" noRot="1" noChangeAspect="1"/>
          </p:cNvSpPr>
          <p:nvPr>
            <p:ph type="sldImg" idx="2"/>
          </p:nvPr>
        </p:nvSpPr>
        <p:spPr bwMode="auto">
          <a:xfrm>
            <a:off x="1200150" y="698500"/>
            <a:ext cx="4654550" cy="3490913"/>
          </a:xfrm>
          <a:prstGeom prst="rect">
            <a:avLst/>
          </a:prstGeom>
          <a:noFill/>
          <a:ln w="12700" algn="ctr">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293" name="Rectangle 30"/>
          <p:cNvSpPr>
            <a:spLocks noGrp="1" noChangeArrowheads="1"/>
          </p:cNvSpPr>
          <p:nvPr>
            <p:ph type="body" sz="quarter" idx="3"/>
          </p:nvPr>
        </p:nvSpPr>
        <p:spPr bwMode="auto">
          <a:xfrm>
            <a:off x="705327" y="4421823"/>
            <a:ext cx="564261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2294" name="Rectangle 9"/>
          <p:cNvSpPr>
            <a:spLocks noGrp="1" noChangeArrowheads="1"/>
          </p:cNvSpPr>
          <p:nvPr>
            <p:ph type="ftr" sz="quarter" idx="4"/>
          </p:nvPr>
        </p:nvSpPr>
        <p:spPr bwMode="auto">
          <a:xfrm>
            <a:off x="0" y="8842029"/>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lvl1pPr>
              <a:defRPr/>
            </a:lvl1pPr>
          </a:lstStyle>
          <a:p>
            <a:pPr>
              <a:defRPr/>
            </a:pPr>
            <a:endParaRPr lang="en-US" altLang="zh-CN"/>
          </a:p>
        </p:txBody>
      </p:sp>
      <p:sp>
        <p:nvSpPr>
          <p:cNvPr id="12295" name="Rectangle 3"/>
          <p:cNvSpPr>
            <a:spLocks noGrp="1" noChangeArrowheads="1"/>
          </p:cNvSpPr>
          <p:nvPr>
            <p:ph type="sldNum" sz="quarter" idx="5"/>
          </p:nvPr>
        </p:nvSpPr>
        <p:spPr bwMode="auto">
          <a:xfrm>
            <a:off x="3995217" y="8842029"/>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497" tIns="46749" rIns="93497" bIns="46749" numCol="1" anchor="t" anchorCtr="0" compatLnSpc="1">
            <a:prstTxWarp prst="textNoShape">
              <a:avLst/>
            </a:prstTxWarp>
          </a:bodyPr>
          <a:lstStyle>
            <a:lvl1pPr>
              <a:defRPr/>
            </a:lvl1pPr>
          </a:lstStyle>
          <a:p>
            <a:pPr>
              <a:defRPr/>
            </a:pPr>
            <a:fld id="{E1CC9F03-8BEB-4258-9B46-80314F094A05}" type="slidenum">
              <a:rPr lang="en-US" altLang="zh-CN"/>
              <a:pPr>
                <a:defRPr/>
              </a:pPr>
              <a:t>‹#›</a:t>
            </a:fld>
            <a:endParaRPr lang="en-US" altLang="zh-CN"/>
          </a:p>
        </p:txBody>
      </p:sp>
    </p:spTree>
    <p:extLst>
      <p:ext uri="{BB962C8B-B14F-4D97-AF65-F5344CB8AC3E}">
        <p14:creationId xmlns:p14="http://schemas.microsoft.com/office/powerpoint/2010/main" val="3324215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a:ln/>
        </p:spPr>
      </p:sp>
      <p:sp>
        <p:nvSpPr>
          <p:cNvPr id="53251" name="Rectangle 3"/>
          <p:cNvSpPr>
            <a:spLocks noGrp="1" noChangeArrowheads="1"/>
          </p:cNvSpPr>
          <p:nvPr>
            <p:ph type="body" idx="1"/>
          </p:nvPr>
        </p:nvSpPr>
        <p:spPr>
          <a:noFill/>
        </p:spPr>
        <p:txBody>
          <a:bodyPr/>
          <a:lstStyle/>
          <a:p>
            <a:pPr hangingPunct="1"/>
            <a:r>
              <a:rPr lang="en-US" altLang="zh-CN" dirty="0" smtClean="0"/>
              <a:t>Thank you very much for the introduction.</a:t>
            </a:r>
            <a:r>
              <a:rPr lang="en-US" altLang="zh-CN" baseline="0" dirty="0" smtClean="0"/>
              <a:t> </a:t>
            </a:r>
            <a:r>
              <a:rPr lang="en-US" altLang="zh-CN" dirty="0" smtClean="0"/>
              <a:t>Now, I am</a:t>
            </a:r>
            <a:r>
              <a:rPr lang="en-US" altLang="zh-CN" baseline="0" dirty="0" smtClean="0"/>
              <a:t> going to present our paper: hexahedral mesh re-parameterization from aligned base-complex.</a:t>
            </a:r>
            <a:endParaRPr lang="en-US" altLang="zh-CN" dirty="0" smtClean="0"/>
          </a:p>
          <a:p>
            <a:pPr hangingPunct="1"/>
            <a:endParaRPr lang="en-US" altLang="zh-CN" dirty="0" smtClean="0"/>
          </a:p>
          <a:p>
            <a:pPr hangingPunct="1"/>
            <a:r>
              <a:rPr lang="en-US" altLang="zh-CN" dirty="0" smtClean="0"/>
              <a:t>%%%%%%</a:t>
            </a:r>
          </a:p>
          <a:p>
            <a:pPr hangingPunct="1"/>
            <a:r>
              <a:rPr lang="en-US" altLang="zh-CN" dirty="0" smtClean="0"/>
              <a:t>our work is about the optimization of hex-meshes. </a:t>
            </a:r>
          </a:p>
          <a:p>
            <a:pPr hangingPunct="1"/>
            <a:endParaRPr lang="en-US" altLang="zh-CN" dirty="0" smtClean="0"/>
          </a:p>
          <a:p>
            <a:pPr hangingPunct="1"/>
            <a:r>
              <a:rPr lang="en-US" altLang="zh-CN" dirty="0" smtClean="0"/>
              <a:t>Let’s see the title: a hex-mesh is re-parameterized</a:t>
            </a:r>
            <a:r>
              <a:rPr lang="en-US" altLang="zh-CN" baseline="0" dirty="0" smtClean="0"/>
              <a:t> from a hex-mesh with aligned base-complex. Here, base-complex is a global structure of a hex-mesh. Then, our work has two parts. First, simply the global structure (as shown in the bone figure), and second, re-parameterization of the hex-mesh with simplified structure.</a:t>
            </a:r>
          </a:p>
          <a:p>
            <a:pPr hangingPunct="1"/>
            <a:endParaRPr lang="en-US" altLang="zh-CN" baseline="0" dirty="0" smtClean="0"/>
          </a:p>
        </p:txBody>
      </p:sp>
    </p:spTree>
    <p:extLst>
      <p:ext uri="{BB962C8B-B14F-4D97-AF65-F5344CB8AC3E}">
        <p14:creationId xmlns:p14="http://schemas.microsoft.com/office/powerpoint/2010/main" val="320450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As shown in this image, different components and their corresponding elements are visualized in different colors. Intuitively, this base-complex is the coarsest hex-mesh that has the same structure to the original hex-mesh.</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%%%%In this way, the</a:t>
            </a:r>
            <a:r>
              <a:rPr lang="en-US" altLang="zh-CN" baseline="0" dirty="0" smtClean="0"/>
              <a:t> hex-mesh can be decomposed into different component visualized in different colors by the base-complex. Each component is a cube-like blocks.</a:t>
            </a:r>
            <a:endParaRPr lang="en-US" altLang="zh-CN" dirty="0" smtClean="0"/>
          </a:p>
          <a:p>
            <a:pPr hangingPunct="1"/>
            <a:endParaRPr lang="en-US" altLang="zh-CN" dirty="0" smtClean="0"/>
          </a:p>
        </p:txBody>
      </p:sp>
    </p:spTree>
    <p:extLst>
      <p:ext uri="{BB962C8B-B14F-4D97-AF65-F5344CB8AC3E}">
        <p14:creationId xmlns:p14="http://schemas.microsoft.com/office/powerpoint/2010/main" val="287395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ln/>
        </p:spPr>
      </p:sp>
      <p:sp>
        <p:nvSpPr>
          <p:cNvPr id="59395"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Given a hex-mesh with its base-complex, people can fit high order basis functions within each component. However, only C0 continuity can be achieved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across the boundaries of neighboring components. Therefore, in order to improve the smoothness of the basis function through the entire volume domain, the smaller number of components is preferred as it will reduce the number of boundaries. </a:t>
            </a:r>
            <a:endParaRPr lang="en-US" altLang="zh-CN" dirty="0" smtClean="0"/>
          </a:p>
          <a:p>
            <a:pPr hangingPunct="1"/>
            <a:endParaRPr lang="en-US" altLang="zh-CN" dirty="0" smtClean="0"/>
          </a:p>
          <a:p>
            <a:pPr hangingPunct="1"/>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 </a:t>
            </a:r>
            <a:r>
              <a:rPr lang="en-US" sz="1200" kern="1200" dirty="0" smtClean="0">
                <a:solidFill>
                  <a:schemeClr val="tx1"/>
                </a:solidFill>
                <a:effectLst/>
                <a:latin typeface="Calibri" pitchFamily="34" charset="0"/>
                <a:ea typeface="+mn-ea"/>
                <a:cs typeface="+mn-cs"/>
              </a:rPr>
              <a:t>However, there is no existing work that can guarantee to generate hex-meshes with simple global structures or base-complex.</a:t>
            </a:r>
          </a:p>
          <a:p>
            <a:pPr hangingPunct="1"/>
            <a:endParaRPr lang="en-US" altLang="zh-CN" dirty="0" smtClean="0"/>
          </a:p>
          <a:p>
            <a:pPr hangingPunct="1"/>
            <a:endParaRPr lang="en-US" altLang="zh-CN" dirty="0" smtClean="0"/>
          </a:p>
          <a:p>
            <a:pPr hangingPunct="1"/>
            <a:r>
              <a:rPr lang="en-US" altLang="zh-CN" dirty="0" smtClean="0"/>
              <a:t>Given a hex-mesh with its base-complex, people can fit high order basis</a:t>
            </a:r>
            <a:r>
              <a:rPr lang="en-US" altLang="zh-CN" baseline="0" dirty="0" smtClean="0"/>
              <a:t> functions within each component. however, there is only C0 continuity across the boundary of components. Therefore, in order to improve the smoothness of the functions, </a:t>
            </a:r>
            <a:r>
              <a:rPr lang="en-US" altLang="zh-CN" dirty="0" smtClean="0"/>
              <a:t>the smaller</a:t>
            </a:r>
            <a:r>
              <a:rPr lang="en-US" altLang="zh-CN" baseline="0" dirty="0" smtClean="0"/>
              <a:t> number of components is preferred. However, there is </a:t>
            </a:r>
            <a:r>
              <a:rPr lang="en-US" altLang="zh-CN" dirty="0" smtClean="0"/>
              <a:t>no existing</a:t>
            </a:r>
            <a:r>
              <a:rPr lang="en-US" altLang="zh-CN" baseline="0" dirty="0" smtClean="0"/>
              <a:t> work on generating hex-meshes with simple global structures.</a:t>
            </a:r>
          </a:p>
          <a:p>
            <a:pPr hangingPunct="1"/>
            <a:endParaRPr lang="en-US" altLang="zh-CN" baseline="0" dirty="0" smtClean="0"/>
          </a:p>
          <a:p>
            <a:pPr hangingPunct="1"/>
            <a:r>
              <a:rPr lang="en-US" altLang="zh-CN" baseline="0" dirty="0" smtClean="0"/>
              <a:t>%%%%%That means, the less components, the less boundaries, and the wider high order smoothness, therefore, </a:t>
            </a:r>
            <a:r>
              <a:rPr lang="en-US" altLang="zh-CN" dirty="0" smtClean="0"/>
              <a:t>the smaller</a:t>
            </a:r>
            <a:r>
              <a:rPr lang="en-US" altLang="zh-CN" baseline="0" dirty="0" smtClean="0"/>
              <a:t> number of components is preferred. </a:t>
            </a:r>
          </a:p>
          <a:p>
            <a:pPr hangingPunct="1"/>
            <a:endParaRPr lang="en-US" altLang="zh-CN" baseline="0" dirty="0" smtClean="0"/>
          </a:p>
          <a:p>
            <a:pPr hangingPunct="1"/>
            <a:r>
              <a:rPr lang="en-US" altLang="zh-CN" baseline="0" dirty="0" smtClean="0"/>
              <a:t>%%%%%%The reason is that, we can fit as high order as possible smoothness to a component, however, there is only C0 continuity across the boundary of components. That means, the less components, the less boundaries, and the wider high order smoothness. </a:t>
            </a:r>
            <a:endParaRPr lang="en-US" altLang="zh-CN" dirty="0" smtClean="0"/>
          </a:p>
        </p:txBody>
      </p:sp>
    </p:spTree>
    <p:extLst>
      <p:ext uri="{BB962C8B-B14F-4D97-AF65-F5344CB8AC3E}">
        <p14:creationId xmlns:p14="http://schemas.microsoft.com/office/powerpoint/2010/main" val="72203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ln/>
        </p:spPr>
      </p:sp>
      <p:sp>
        <p:nvSpPr>
          <p:cNvPr id="71683"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There already exist some good work on solving this problem for quad meshes. For example, David and colleagues aligned singularities</a:t>
            </a:r>
            <a:r>
              <a:rPr lang="en-US" sz="1200" kern="1200" baseline="0" dirty="0" smtClean="0">
                <a:solidFill>
                  <a:schemeClr val="tx1"/>
                </a:solidFill>
                <a:effectLst/>
                <a:latin typeface="Calibri" pitchFamily="34" charset="0"/>
                <a:ea typeface="+mn-ea"/>
                <a:cs typeface="+mn-cs"/>
              </a:rPr>
              <a:t> by </a:t>
            </a:r>
            <a:r>
              <a:rPr lang="en-US" sz="1200" kern="1200" dirty="0" smtClean="0">
                <a:solidFill>
                  <a:schemeClr val="tx1"/>
                </a:solidFill>
                <a:effectLst/>
                <a:latin typeface="Calibri" pitchFamily="34" charset="0"/>
                <a:ea typeface="+mn-ea"/>
                <a:cs typeface="+mn-cs"/>
              </a:rPr>
              <a:t>removing helix configurations;</a:t>
            </a:r>
            <a:r>
              <a:rPr lang="en-US" sz="1200" kern="1200" baseline="0" dirty="0" smtClean="0">
                <a:solidFill>
                  <a:schemeClr val="tx1"/>
                </a:solidFill>
                <a:effectLst/>
                <a:latin typeface="Calibri" pitchFamily="34" charset="0"/>
                <a:ea typeface="+mn-ea"/>
                <a:cs typeface="+mn-cs"/>
              </a:rPr>
              <a:t> while </a:t>
            </a:r>
            <a:r>
              <a:rPr lang="en-US" sz="1200" kern="1200" dirty="0" err="1" smtClean="0">
                <a:solidFill>
                  <a:schemeClr val="tx1"/>
                </a:solidFill>
                <a:effectLst/>
                <a:latin typeface="Calibri" pitchFamily="34" charset="0"/>
                <a:ea typeface="+mn-ea"/>
                <a:cs typeface="+mn-cs"/>
              </a:rPr>
              <a:t>Tarini</a:t>
            </a:r>
            <a:r>
              <a:rPr lang="en-US" sz="1200" kern="1200" dirty="0" smtClean="0">
                <a:solidFill>
                  <a:schemeClr val="tx1"/>
                </a:solidFill>
                <a:effectLst/>
                <a:latin typeface="Calibri" pitchFamily="34" charset="0"/>
                <a:ea typeface="+mn-ea"/>
                <a:cs typeface="+mn-cs"/>
              </a:rPr>
              <a:t> and colleagues simplified the base-complex by reconnecting the misaligned singularity pairs in the base-complex. </a:t>
            </a:r>
          </a:p>
          <a:p>
            <a:pPr hangingPunct="1"/>
            <a:endParaRPr lang="en-US" altLang="zh-CN" dirty="0" smtClean="0"/>
          </a:p>
          <a:p>
            <a:r>
              <a:rPr lang="en-US" sz="1200" kern="1200" dirty="0" smtClean="0">
                <a:solidFill>
                  <a:schemeClr val="tx1"/>
                </a:solidFill>
                <a:effectLst/>
                <a:latin typeface="Calibri" pitchFamily="34" charset="0"/>
                <a:ea typeface="+mn-ea"/>
                <a:cs typeface="+mn-cs"/>
              </a:rPr>
              <a:t>However, these methods are not trivial to be directly extended to 3D. This may partially because we have not found a similar helix configuration in the hex-meshes that we have experimented with. In addition,  there are some more complicated scenarios in hex-meshes.  For instance, the complicated structure</a:t>
            </a:r>
            <a:r>
              <a:rPr lang="en-US" sz="1200" kern="1200" baseline="0" dirty="0" smtClean="0">
                <a:solidFill>
                  <a:schemeClr val="tx1"/>
                </a:solidFill>
                <a:effectLst/>
                <a:latin typeface="Calibri" pitchFamily="34" charset="0"/>
                <a:ea typeface="+mn-ea"/>
                <a:cs typeface="+mn-cs"/>
              </a:rPr>
              <a:t> of the</a:t>
            </a:r>
            <a:r>
              <a:rPr lang="en-US" sz="1200" kern="1200" dirty="0" smtClean="0">
                <a:solidFill>
                  <a:schemeClr val="tx1"/>
                </a:solidFill>
                <a:effectLst/>
                <a:latin typeface="Calibri" pitchFamily="34" charset="0"/>
                <a:ea typeface="+mn-ea"/>
                <a:cs typeface="+mn-cs"/>
              </a:rPr>
              <a:t> fertility example shown at the bottom.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%%%All these motivate our work. that the existing method will not work</a:t>
            </a:r>
          </a:p>
          <a:p>
            <a:pPr hangingPunct="1"/>
            <a:r>
              <a:rPr lang="en-US" sz="1200" kern="1200" dirty="0" err="1" smtClean="0">
                <a:solidFill>
                  <a:schemeClr val="tx1"/>
                </a:solidFill>
                <a:effectLst/>
                <a:latin typeface="Calibri" pitchFamily="34" charset="0"/>
                <a:ea typeface="+mn-ea"/>
                <a:cs typeface="+mn-cs"/>
              </a:rPr>
              <a:t>ing</a:t>
            </a:r>
            <a:r>
              <a:rPr lang="en-US" sz="1200" kern="1200" dirty="0" smtClean="0">
                <a:solidFill>
                  <a:schemeClr val="tx1"/>
                </a:solidFill>
                <a:effectLst/>
                <a:latin typeface="Calibri" pitchFamily="34" charset="0"/>
                <a:ea typeface="+mn-ea"/>
                <a:cs typeface="+mn-cs"/>
              </a:rPr>
              <a:t> community, which</a:t>
            </a:r>
            <a:r>
              <a:rPr lang="en-US" sz="1200" kern="1200" baseline="0" dirty="0" smtClean="0">
                <a:solidFill>
                  <a:schemeClr val="tx1"/>
                </a:solidFill>
                <a:effectLst/>
                <a:latin typeface="Calibri" pitchFamily="34" charset="0"/>
                <a:ea typeface="+mn-ea"/>
                <a:cs typeface="+mn-cs"/>
              </a:rPr>
              <a:t> could be called the </a:t>
            </a:r>
            <a:r>
              <a:rPr lang="en-US" sz="1200" kern="1200" dirty="0" smtClean="0">
                <a:solidFill>
                  <a:schemeClr val="tx1"/>
                </a:solidFill>
                <a:effectLst/>
                <a:latin typeface="Calibri" pitchFamily="34" charset="0"/>
                <a:ea typeface="+mn-ea"/>
                <a:cs typeface="+mn-cs"/>
              </a:rPr>
              <a:t>misalignment of singularities</a:t>
            </a:r>
            <a:endParaRPr lang="en-US" altLang="zh-CN" dirty="0" smtClean="0"/>
          </a:p>
          <a:p>
            <a:pPr hangingPunct="1"/>
            <a:r>
              <a:rPr lang="en-US" sz="1200" kern="1200" dirty="0" smtClean="0">
                <a:solidFill>
                  <a:schemeClr val="tx1"/>
                </a:solidFill>
                <a:effectLst/>
                <a:latin typeface="Calibri" pitchFamily="34" charset="0"/>
                <a:ea typeface="+mn-ea"/>
                <a:cs typeface="+mn-cs"/>
              </a:rPr>
              <a:t>This problem is similar to the well-known issue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misalignment of singularities in quad-meshes. than in quad-meshes</a:t>
            </a:r>
          </a:p>
          <a:p>
            <a:pPr hangingPunct="1"/>
            <a:endParaRPr lang="en-US" altLang="zh-CN" dirty="0" smtClean="0"/>
          </a:p>
          <a:p>
            <a:pPr hangingPunct="1"/>
            <a:r>
              <a:rPr lang="en-US" altLang="zh-CN" dirty="0" smtClean="0"/>
              <a:t>%%%%It is a well</a:t>
            </a:r>
            <a:r>
              <a:rPr lang="en-US" altLang="zh-CN" baseline="0" dirty="0" smtClean="0"/>
              <a:t> known problem in quad meshes as well. </a:t>
            </a:r>
            <a:r>
              <a:rPr lang="en-US" altLang="zh-CN" dirty="0" smtClean="0"/>
              <a:t>There are already some good</a:t>
            </a:r>
            <a:r>
              <a:rPr lang="en-US" altLang="zh-CN" baseline="0" dirty="0" smtClean="0"/>
              <a:t> work on solving this problem in quad meshes, such as David and his colleagues remove helix configurations in the quad meshes, while </a:t>
            </a:r>
            <a:r>
              <a:rPr lang="en-US" altLang="zh-CN" baseline="0" dirty="0" err="1" smtClean="0"/>
              <a:t>Tarini</a:t>
            </a:r>
            <a:r>
              <a:rPr lang="en-US" altLang="zh-CN" baseline="0" dirty="0" smtClean="0"/>
              <a:t> and his colleagues reconnect base-complex connectivity in quad-meshes. However, these methods cannot be directly extended to 3D. For example, we didn’t find helix configuration existing in hex-meshes and there are </a:t>
            </a:r>
            <a:r>
              <a:rPr lang="en-US" altLang="zh-CN" sz="1200" kern="0" dirty="0" smtClean="0">
                <a:ea typeface="宋体" charset="-122"/>
              </a:rPr>
              <a:t>different complicated scenarios in hex-meshes as shown in the fertility example at the bottom</a:t>
            </a:r>
            <a:r>
              <a:rPr lang="en-US" altLang="zh-CN" baseline="0" dirty="0" smtClean="0"/>
              <a:t>.</a:t>
            </a:r>
          </a:p>
          <a:p>
            <a:pPr hangingPunct="1"/>
            <a:endParaRPr lang="en-US" altLang="zh-CN" baseline="0" dirty="0" smtClean="0"/>
          </a:p>
          <a:p>
            <a:pPr hangingPunct="1"/>
            <a:endParaRPr lang="en-US" altLang="zh-CN" baseline="0" dirty="0" smtClean="0"/>
          </a:p>
          <a:p>
            <a:pPr hangingPunct="1"/>
            <a:endParaRPr lang="en-US" altLang="zh-CN" baseline="0" dirty="0" smtClean="0"/>
          </a:p>
          <a:p>
            <a:pPr hangingPunct="1"/>
            <a:r>
              <a:rPr lang="en-US" altLang="zh-CN" baseline="0" dirty="0" smtClean="0"/>
              <a:t>%%%, and there are one more dimensions added in 3D. </a:t>
            </a:r>
          </a:p>
          <a:p>
            <a:pPr hangingPunct="1"/>
            <a:r>
              <a:rPr lang="en-US" altLang="zh-CN" baseline="0" dirty="0" smtClean="0"/>
              <a:t> to simplify the global structures of quad-meshes</a:t>
            </a:r>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%%%%While there is no existing</a:t>
            </a:r>
            <a:r>
              <a:rPr lang="en-US" altLang="zh-CN" baseline="0" dirty="0" smtClean="0"/>
              <a:t> work on optimizing the global structure of hex-meshes, researchers.</a:t>
            </a:r>
          </a:p>
          <a:p>
            <a:pPr hangingPunct="1"/>
            <a:endParaRPr lang="en-US" altLang="zh-CN" dirty="0" smtClean="0"/>
          </a:p>
        </p:txBody>
      </p:sp>
    </p:spTree>
    <p:extLst>
      <p:ext uri="{BB962C8B-B14F-4D97-AF65-F5344CB8AC3E}">
        <p14:creationId xmlns:p14="http://schemas.microsoft.com/office/powerpoint/2010/main" val="1347834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Next, we describe our solution.</a:t>
            </a:r>
          </a:p>
          <a:p>
            <a:endParaRPr lang="en-US" dirty="0" smtClean="0"/>
          </a:p>
          <a:p>
            <a:r>
              <a:rPr lang="en-US" dirty="0" smtClean="0"/>
              <a:t>%%%%%Now let’s talk about our</a:t>
            </a:r>
            <a:r>
              <a:rPr lang="en-US" baseline="0" dirty="0" smtClean="0"/>
              <a:t> global structure optimization approach</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13</a:t>
            </a:fld>
            <a:endParaRPr lang="en-US" altLang="zh-CN"/>
          </a:p>
        </p:txBody>
      </p:sp>
    </p:spTree>
    <p:extLst>
      <p:ext uri="{BB962C8B-B14F-4D97-AF65-F5344CB8AC3E}">
        <p14:creationId xmlns:p14="http://schemas.microsoft.com/office/powerpoint/2010/main" val="1049573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a:ln/>
        </p:spPr>
      </p:sp>
      <p:sp>
        <p:nvSpPr>
          <p:cNvPr id="70659" name="Rectangle 3"/>
          <p:cNvSpPr>
            <a:spLocks noGrp="1" noChangeArrowheads="1"/>
          </p:cNvSpPr>
          <p:nvPr>
            <p:ph type="body" idx="1"/>
          </p:nvPr>
        </p:nvSpPr>
        <p:spPr>
          <a:noFill/>
        </p:spPr>
        <p:txBody>
          <a:bodyPr/>
          <a:lstStyle/>
          <a:p>
            <a:pPr hangingPunct="1"/>
            <a:r>
              <a:rPr lang="en-US" altLang="zh-CN" dirty="0" smtClean="0"/>
              <a:t>Given a hex-mesh as input (shown to</a:t>
            </a:r>
            <a:r>
              <a:rPr lang="en-US" altLang="zh-CN" baseline="0" dirty="0" smtClean="0"/>
              <a:t> the left</a:t>
            </a:r>
            <a:r>
              <a:rPr lang="en-US" altLang="zh-CN" dirty="0" smtClean="0"/>
              <a:t>), our goal is to simplify</a:t>
            </a:r>
            <a:r>
              <a:rPr lang="en-US" altLang="zh-CN" baseline="0" dirty="0" smtClean="0"/>
              <a:t> its base-complex (</a:t>
            </a:r>
            <a:r>
              <a:rPr lang="en-US" sz="1200" kern="1200" dirty="0" smtClean="0">
                <a:solidFill>
                  <a:schemeClr val="tx1"/>
                </a:solidFill>
                <a:effectLst/>
                <a:latin typeface="Calibri" pitchFamily="34" charset="0"/>
                <a:ea typeface="+mn-ea"/>
                <a:cs typeface="+mn-cs"/>
              </a:rPr>
              <a:t>as shown to the right</a:t>
            </a:r>
            <a:r>
              <a:rPr lang="en-US" altLang="zh-CN" baseline="0" dirty="0" smtClean="0"/>
              <a:t>) while maintaining its singularity structure (shown in the middle). </a:t>
            </a:r>
            <a:endParaRPr lang="en-US" altLang="zh-CN" dirty="0" smtClean="0"/>
          </a:p>
        </p:txBody>
      </p:sp>
    </p:spTree>
    <p:extLst>
      <p:ext uri="{BB962C8B-B14F-4D97-AF65-F5344CB8AC3E}">
        <p14:creationId xmlns:p14="http://schemas.microsoft.com/office/powerpoint/2010/main" val="349013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sz="1200" kern="1200" dirty="0" smtClean="0">
                <a:solidFill>
                  <a:schemeClr val="tx1"/>
                </a:solidFill>
                <a:effectLst/>
                <a:latin typeface="Calibri" pitchFamily="34" charset="0"/>
                <a:ea typeface="+mn-ea"/>
                <a:cs typeface="+mn-cs"/>
              </a:rPr>
              <a:t>To achieve that</a:t>
            </a:r>
            <a:r>
              <a:rPr lang="en-US" altLang="zh-CN" dirty="0" smtClean="0"/>
              <a:t>, we</a:t>
            </a:r>
            <a:r>
              <a:rPr lang="en-US" altLang="zh-CN" baseline="0" dirty="0" smtClean="0"/>
              <a:t> propose to</a:t>
            </a:r>
            <a:r>
              <a:rPr lang="en-US" altLang="zh-CN" dirty="0" smtClean="0"/>
              <a:t> optimize</a:t>
            </a:r>
            <a:r>
              <a:rPr lang="en-US" altLang="zh-CN" baseline="0" dirty="0" smtClean="0"/>
              <a:t> the hex-meshes in two steps: first, we optimize the global structure to reduce the number of components, and second, we improve the geometric quality of the simplified mesh.</a:t>
            </a:r>
            <a:endParaRPr lang="en-US" altLang="zh-CN" dirty="0" smtClean="0"/>
          </a:p>
        </p:txBody>
      </p:sp>
    </p:spTree>
    <p:extLst>
      <p:ext uri="{BB962C8B-B14F-4D97-AF65-F5344CB8AC3E}">
        <p14:creationId xmlns:p14="http://schemas.microsoft.com/office/powerpoint/2010/main" val="1250999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Next, I will describe the first step of our pipeline.</a:t>
            </a:r>
          </a:p>
          <a:p>
            <a:endParaRPr lang="en-US" dirty="0" smtClean="0"/>
          </a:p>
          <a:p>
            <a:r>
              <a:rPr lang="en-US" dirty="0" smtClean="0"/>
              <a:t>%%%Let’s first see how</a:t>
            </a:r>
            <a:r>
              <a:rPr lang="en-US" baseline="0" dirty="0" smtClean="0"/>
              <a:t> we optimize the global structure of a hex-mesh</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16</a:t>
            </a:fld>
            <a:endParaRPr lang="en-US" altLang="zh-CN"/>
          </a:p>
        </p:txBody>
      </p:sp>
    </p:spTree>
    <p:extLst>
      <p:ext uri="{BB962C8B-B14F-4D97-AF65-F5344CB8AC3E}">
        <p14:creationId xmlns:p14="http://schemas.microsoft.com/office/powerpoint/2010/main" val="1049573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This</a:t>
            </a:r>
            <a:r>
              <a:rPr lang="en-US" altLang="zh-CN" baseline="0" dirty="0" smtClean="0"/>
              <a:t> shows a demo of the structure optimization process, where the base-complex is simplified gradually. </a:t>
            </a:r>
            <a:endParaRPr lang="en-US" altLang="zh-CN" dirty="0" smtClean="0"/>
          </a:p>
        </p:txBody>
      </p:sp>
    </p:spTree>
    <p:extLst>
      <p:ext uri="{BB962C8B-B14F-4D97-AF65-F5344CB8AC3E}">
        <p14:creationId xmlns:p14="http://schemas.microsoft.com/office/powerpoint/2010/main" val="64258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This illustrates the high level idea of our structure optimization step.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First, we adapted the concept of the hexahedral sheet for a hex mesh to define the base-complex sheet for a base-complex. The left figure shows an example of a base-complex sheet for a </a:t>
            </a:r>
            <a:r>
              <a:rPr lang="en-US" sz="1200" kern="1200" dirty="0" err="1" smtClean="0">
                <a:solidFill>
                  <a:schemeClr val="tx1"/>
                </a:solidFill>
                <a:effectLst/>
                <a:latin typeface="Calibri" pitchFamily="34" charset="0"/>
                <a:ea typeface="+mn-ea"/>
                <a:cs typeface="+mn-cs"/>
              </a:rPr>
              <a:t>fandisk</a:t>
            </a:r>
            <a:r>
              <a:rPr lang="en-US" sz="1200" kern="1200" dirty="0" smtClean="0">
                <a:solidFill>
                  <a:schemeClr val="tx1"/>
                </a:solidFill>
                <a:effectLst/>
                <a:latin typeface="Calibri" pitchFamily="34" charset="0"/>
                <a:ea typeface="+mn-ea"/>
                <a:cs typeface="+mn-cs"/>
              </a:rPr>
              <a:t> hex-mesh, as highlighted in yellow. This sheet is a corridor of components of the base-complex.</a:t>
            </a:r>
          </a:p>
          <a:p>
            <a:r>
              <a:rPr lang="en-US" sz="1200" kern="1200" dirty="0" smtClean="0">
                <a:solidFill>
                  <a:schemeClr val="tx1"/>
                </a:solidFill>
                <a:effectLst/>
                <a:latin typeface="Calibri" pitchFamily="34" charset="0"/>
                <a:ea typeface="+mn-ea"/>
                <a:cs typeface="+mn-cs"/>
              </a:rPr>
              <a:t>By collapsing this component sheet to a surface sheet, the components in this sheet can be removed from the base-complex, as shown in the right image. However, simply collapsing any base-complex sheet may change the singularity structure of the hex-mesh. To avoid that, we need to identify those sheets that collapsing them will NOT change the singularity structure. We call them the candidates for removal.</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  to simplify the base-complex</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figure to the right shows the simplified base-complex after removing the components of the sheet. </a:t>
            </a: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%%%%%In order to achieve the structure optimization of the base-complex, we adapted the concept of the hexahedral sheet for hex mesh to define  the base-complex sheet for base-complex. The left figure shows an example of the base-complex sheet for the </a:t>
            </a:r>
            <a:r>
              <a:rPr lang="en-US" altLang="zh-CN" baseline="0" dirty="0" err="1" smtClean="0"/>
              <a:t>fandisk</a:t>
            </a:r>
            <a:r>
              <a:rPr lang="en-US" altLang="zh-CN" baseline="0" dirty="0" smtClean="0"/>
              <a:t> mesh, which is a corridor of components of the base-complex.</a:t>
            </a:r>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By collapsing this component sheet to a surface sheet as shown in the right figure, it’s expected to reduce the number of components in the base-complex.</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%%%%%%Our</a:t>
            </a:r>
            <a:r>
              <a:rPr lang="en-US" altLang="zh-CN" baseline="0" dirty="0" smtClean="0"/>
              <a:t> structure optimization is based on the removing of the base-complex sheets. </a:t>
            </a:r>
            <a:endParaRPr lang="en-US" altLang="zh-CN" dirty="0" smtClean="0"/>
          </a:p>
          <a:p>
            <a:pPr hangingPunct="1"/>
            <a:r>
              <a:rPr lang="en-US" altLang="zh-CN" baseline="0" dirty="0" smtClean="0"/>
              <a:t>To maintain the singularity structure unchanged, we only collapse the specially selected sheets, which is called candidate.</a:t>
            </a:r>
            <a:endParaRPr lang="en-US" altLang="zh-CN" dirty="0" smtClean="0"/>
          </a:p>
        </p:txBody>
      </p:sp>
    </p:spTree>
    <p:extLst>
      <p:ext uri="{BB962C8B-B14F-4D97-AF65-F5344CB8AC3E}">
        <p14:creationId xmlns:p14="http://schemas.microsoft.com/office/powerpoint/2010/main" val="2365481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To identify candidates, let us first decompose a </a:t>
            </a:r>
            <a:r>
              <a:rPr lang="en-US" altLang="zh-CN" baseline="0" dirty="0" smtClean="0"/>
              <a:t>base-complex sheet into three parts: a left surface sheet, a right surface sheet, and a middle volume part. A base-complex sheet is then considered as a candidate only if none of the singular edges </a:t>
            </a:r>
            <a:r>
              <a:rPr lang="en-US" sz="1200" kern="1200" dirty="0" smtClean="0">
                <a:solidFill>
                  <a:schemeClr val="tx1"/>
                </a:solidFill>
                <a:effectLst/>
                <a:latin typeface="Calibri" pitchFamily="34" charset="0"/>
                <a:ea typeface="+mn-ea"/>
                <a:cs typeface="+mn-cs"/>
              </a:rPr>
              <a:t>(i.e., those red curves)</a:t>
            </a:r>
            <a:r>
              <a:rPr lang="en-US" altLang="zh-CN" baseline="0" dirty="0" smtClean="0"/>
              <a:t> in its left surface is </a:t>
            </a:r>
            <a:r>
              <a:rPr lang="en-US" sz="1200" kern="1200" dirty="0" smtClean="0">
                <a:solidFill>
                  <a:schemeClr val="tx1"/>
                </a:solidFill>
                <a:effectLst/>
                <a:latin typeface="Calibri" pitchFamily="34" charset="0"/>
                <a:ea typeface="+mn-ea"/>
                <a:cs typeface="+mn-cs"/>
              </a:rPr>
              <a:t>DIRECTLY connected </a:t>
            </a:r>
            <a:r>
              <a:rPr lang="en-US" altLang="zh-CN" baseline="0" dirty="0" smtClean="0"/>
              <a:t>with any singular edges in its right surface</a:t>
            </a:r>
            <a:r>
              <a:rPr lang="en-US" sz="1200" kern="1200" dirty="0" smtClean="0">
                <a:solidFill>
                  <a:schemeClr val="tx1"/>
                </a:solidFill>
                <a:effectLst/>
                <a:latin typeface="Calibri" pitchFamily="34" charset="0"/>
                <a:ea typeface="+mn-ea"/>
                <a:cs typeface="+mn-cs"/>
              </a:rPr>
              <a:t> via a surface in the base-complex.</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Based on this criterion, the sheet we show here is a candidate.</a:t>
            </a:r>
          </a:p>
          <a:p>
            <a:pPr hangingPunct="1"/>
            <a:endParaRPr lang="en-US" altLang="zh-CN" baseline="0" dirty="0" smtClean="0"/>
          </a:p>
        </p:txBody>
      </p:sp>
    </p:spTree>
    <p:extLst>
      <p:ext uri="{BB962C8B-B14F-4D97-AF65-F5344CB8AC3E}">
        <p14:creationId xmlns:p14="http://schemas.microsoft.com/office/powerpoint/2010/main" val="384301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a:ln/>
        </p:spPr>
      </p:sp>
      <p:sp>
        <p:nvSpPr>
          <p:cNvPr id="54275"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So, what is a hex mesh?</a:t>
            </a:r>
          </a:p>
          <a:p>
            <a:pPr hangingPunct="1"/>
            <a:endParaRPr lang="en-US" altLang="zh-CN" dirty="0" smtClean="0"/>
          </a:p>
          <a:p>
            <a:pPr hangingPunct="1"/>
            <a:r>
              <a:rPr lang="en-US" sz="1200" kern="1200" dirty="0" smtClean="0">
                <a:solidFill>
                  <a:schemeClr val="tx1"/>
                </a:solidFill>
                <a:effectLst/>
                <a:latin typeface="Calibri" pitchFamily="34" charset="0"/>
                <a:ea typeface="+mn-ea"/>
                <a:cs typeface="+mn-cs"/>
              </a:rPr>
              <a:t>This shows a hex-mesh of a sculpture model.  A hex-mesh consists of many hexahedral elements that fill the volume surrounded by a surface mesh. Each hex element consists of 8 corners, 12 edges, and 6 faces. </a:t>
            </a:r>
          </a:p>
          <a:p>
            <a:pPr hangingPunct="1"/>
            <a:endParaRPr lang="en-US" sz="1200" kern="1200" dirty="0" smtClean="0">
              <a:solidFill>
                <a:schemeClr val="tx1"/>
              </a:solidFill>
              <a:effectLst/>
              <a:latin typeface="Calibri" pitchFamily="34" charset="0"/>
              <a:ea typeface="+mn-ea"/>
              <a:cs typeface="+mn-cs"/>
            </a:endParaRPr>
          </a:p>
          <a:p>
            <a:pPr hangingPunct="1"/>
            <a:r>
              <a:rPr lang="en-US" sz="1200" kern="1200" dirty="0" smtClean="0">
                <a:solidFill>
                  <a:schemeClr val="tx1"/>
                </a:solidFill>
                <a:effectLst/>
                <a:latin typeface="Calibri" pitchFamily="34" charset="0"/>
                <a:ea typeface="+mn-ea"/>
                <a:cs typeface="+mn-cs"/>
              </a:rPr>
              <a:t>%%%The cube shown to the upper right corner illustrates such</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a hex element.</a:t>
            </a:r>
            <a:endParaRPr lang="en-US" altLang="zh-CN" baseline="0" dirty="0" smtClean="0"/>
          </a:p>
          <a:p>
            <a:pPr hangingPunct="1"/>
            <a:endParaRPr lang="en-US" altLang="zh-CN" baseline="0" dirty="0" smtClean="0"/>
          </a:p>
          <a:p>
            <a:pPr hangingPunct="1"/>
            <a:r>
              <a:rPr lang="en-US" altLang="zh-CN" baseline="0" dirty="0" smtClean="0"/>
              <a:t>%%%Given a surface mesh, a hex-mesh is to fill cube-like (hexahedral) elements inside it. Each hex element consists of 8 corners, 12 edges, and 6 faces. </a:t>
            </a:r>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This shows a hex-mesh of a sculpture model. And A zoom-out hexahedral element is also shown.</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 to the right-upper corner.</a:t>
            </a:r>
          </a:p>
        </p:txBody>
      </p:sp>
    </p:spTree>
    <p:extLst>
      <p:ext uri="{BB962C8B-B14F-4D97-AF65-F5344CB8AC3E}">
        <p14:creationId xmlns:p14="http://schemas.microsoft.com/office/powerpoint/2010/main" val="226194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sz="1200" kern="1200" dirty="0" smtClean="0">
                <a:solidFill>
                  <a:schemeClr val="tx1"/>
                </a:solidFill>
                <a:effectLst/>
                <a:latin typeface="Calibri" pitchFamily="34" charset="0"/>
                <a:ea typeface="+mn-ea"/>
                <a:cs typeface="+mn-cs"/>
              </a:rPr>
              <a:t>Now we describe how to collapse</a:t>
            </a:r>
            <a:r>
              <a:rPr lang="en-US" sz="1200" kern="1200" baseline="0" dirty="0" smtClean="0">
                <a:solidFill>
                  <a:schemeClr val="tx1"/>
                </a:solidFill>
                <a:effectLst/>
                <a:latin typeface="Calibri" pitchFamily="34" charset="0"/>
                <a:ea typeface="+mn-ea"/>
                <a:cs typeface="+mn-cs"/>
              </a:rPr>
              <a:t> a candidate to </a:t>
            </a:r>
            <a:r>
              <a:rPr lang="en-US" sz="1200" kern="1200" dirty="0" smtClean="0">
                <a:solidFill>
                  <a:schemeClr val="tx1"/>
                </a:solidFill>
                <a:effectLst/>
                <a:latin typeface="Calibri" pitchFamily="34" charset="0"/>
                <a:ea typeface="+mn-ea"/>
                <a:cs typeface="+mn-cs"/>
              </a:rPr>
              <a:t>a surface sheet. Recall that, a candidate consists of a number of components. Each component is a cuboid. </a:t>
            </a:r>
            <a:endParaRPr lang="en-US" altLang="zh-CN" dirty="0" smtClean="0"/>
          </a:p>
          <a:p>
            <a:pPr hangingPunct="1"/>
            <a:endParaRPr lang="en-US" altLang="zh-CN" dirty="0" smtClean="0"/>
          </a:p>
          <a:p>
            <a:pPr hangingPunct="1"/>
            <a:endParaRPr lang="en-US" altLang="zh-CN" dirty="0" smtClean="0"/>
          </a:p>
          <a:p>
            <a:pPr hangingPunct="1"/>
            <a:r>
              <a:rPr lang="en-US" altLang="zh-CN" dirty="0" smtClean="0"/>
              <a:t>%%%%Given</a:t>
            </a:r>
            <a:r>
              <a:rPr lang="en-US" altLang="zh-CN" baseline="0" dirty="0" smtClean="0"/>
              <a:t> a candidate sheet, </a:t>
            </a:r>
            <a:r>
              <a:rPr lang="en-US" altLang="zh-CN" dirty="0" smtClean="0"/>
              <a:t>recall that,</a:t>
            </a:r>
            <a:r>
              <a:rPr lang="en-US" altLang="zh-CN" baseline="0" dirty="0" smtClean="0"/>
              <a:t> it consists a number of components. Each component is a cuboid. </a:t>
            </a:r>
            <a:endParaRPr lang="en-US" altLang="zh-CN" dirty="0" smtClean="0"/>
          </a:p>
        </p:txBody>
      </p:sp>
    </p:spTree>
    <p:extLst>
      <p:ext uri="{BB962C8B-B14F-4D97-AF65-F5344CB8AC3E}">
        <p14:creationId xmlns:p14="http://schemas.microsoft.com/office/powerpoint/2010/main" val="1847098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For each component in the candidate, we first determine it’s configuration, for example,</a:t>
            </a:r>
            <a:r>
              <a:rPr lang="en-US" sz="1200" kern="1200" baseline="0" dirty="0" smtClean="0">
                <a:solidFill>
                  <a:schemeClr val="tx1"/>
                </a:solidFill>
                <a:effectLst/>
                <a:latin typeface="Calibri" pitchFamily="34" charset="0"/>
                <a:ea typeface="+mn-ea"/>
                <a:cs typeface="+mn-cs"/>
              </a:rPr>
              <a:t> the yellow rectangle in the magnified view</a:t>
            </a:r>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This configuration determines how the portion of the to-be-formed surface sheet is connected within this component. </a:t>
            </a:r>
          </a:p>
          <a:p>
            <a:r>
              <a:rPr lang="en-US" sz="1200" kern="1200" dirty="0" smtClean="0">
                <a:solidFill>
                  <a:schemeClr val="tx1"/>
                </a:solidFill>
                <a:effectLst/>
                <a:latin typeface="Calibri" pitchFamily="34" charset="0"/>
                <a:ea typeface="+mn-ea"/>
                <a:cs typeface="+mn-cs"/>
              </a:rPr>
              <a:t>We call the portion of</a:t>
            </a:r>
            <a:r>
              <a:rPr lang="en-US" sz="1200" kern="1200" baseline="0" dirty="0" smtClean="0">
                <a:solidFill>
                  <a:schemeClr val="tx1"/>
                </a:solidFill>
                <a:effectLst/>
                <a:latin typeface="Calibri" pitchFamily="34" charset="0"/>
                <a:ea typeface="+mn-ea"/>
                <a:cs typeface="+mn-cs"/>
              </a:rPr>
              <a:t> the surface sheet for this component a patch.</a:t>
            </a:r>
            <a:endParaRPr lang="en-US" sz="1200" kern="1200" dirty="0" smtClean="0">
              <a:solidFill>
                <a:schemeClr val="tx1"/>
              </a:solidFill>
              <a:effectLst/>
              <a:latin typeface="Calibri" pitchFamily="34" charset="0"/>
              <a:ea typeface="+mn-ea"/>
              <a:cs typeface="+mn-cs"/>
            </a:endParaRPr>
          </a:p>
          <a:p>
            <a:pPr hangingPunct="1"/>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There are three different types of configurations of how to connect the four involved corners to form the patch for a component.</a:t>
            </a:r>
          </a:p>
          <a:p>
            <a:pPr hangingPunct="1"/>
            <a:endParaRPr lang="en-US" altLang="zh-CN" baseline="0" dirty="0" smtClean="0"/>
          </a:p>
          <a:p>
            <a:pPr hangingPunct="1"/>
            <a:endParaRPr lang="en-US" altLang="zh-CN" baseline="0" dirty="0" smtClean="0"/>
          </a:p>
          <a:p>
            <a:pPr hangingPunct="1"/>
            <a:r>
              <a:rPr lang="en-US" altLang="zh-CN" baseline="0" dirty="0" smtClean="0"/>
              <a:t>%%%%%</a:t>
            </a:r>
            <a:endParaRPr lang="en-US" altLang="zh-CN" dirty="0" smtClean="0"/>
          </a:p>
          <a:p>
            <a:pPr hangingPunct="1"/>
            <a:r>
              <a:rPr lang="en-US" altLang="zh-CN" dirty="0" smtClean="0"/>
              <a:t>Since the</a:t>
            </a:r>
            <a:r>
              <a:rPr lang="en-US" altLang="zh-CN" baseline="0" dirty="0" smtClean="0"/>
              <a:t> to be extracted surface sheet is formed by connecting four corners from each component contained in this candidate. Then, we first determine which four corners for a component is contributed to the final surface sheet;</a:t>
            </a:r>
            <a:endParaRPr lang="en-US" altLang="zh-CN" dirty="0" smtClean="0"/>
          </a:p>
        </p:txBody>
      </p:sp>
    </p:spTree>
    <p:extLst>
      <p:ext uri="{BB962C8B-B14F-4D97-AF65-F5344CB8AC3E}">
        <p14:creationId xmlns:p14="http://schemas.microsoft.com/office/powerpoint/2010/main" val="206427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The first type is original.</a:t>
            </a:r>
            <a:r>
              <a:rPr lang="en-US" altLang="zh-CN" baseline="0" dirty="0" smtClean="0"/>
              <a:t> It has two cases, where for each of them, all its four corners are from either the left or right surface sheet of the candidate.</a:t>
            </a:r>
          </a:p>
          <a:p>
            <a:pPr hangingPunct="1"/>
            <a:endParaRPr lang="en-US" altLang="zh-CN" dirty="0" smtClean="0"/>
          </a:p>
        </p:txBody>
      </p:sp>
    </p:spTree>
    <p:extLst>
      <p:ext uri="{BB962C8B-B14F-4D97-AF65-F5344CB8AC3E}">
        <p14:creationId xmlns:p14="http://schemas.microsoft.com/office/powerpoint/2010/main" val="1030031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The first original type </a:t>
            </a:r>
            <a:r>
              <a:rPr lang="en-US" altLang="zh-CN" baseline="0" dirty="0" smtClean="0"/>
              <a:t>has two cases, where for each of them, all its four corners are from either the left or right surface sheet of the candidate.</a:t>
            </a:r>
          </a:p>
          <a:p>
            <a:pPr hangingPunct="1"/>
            <a:endParaRPr lang="en-US" altLang="zh-CN" dirty="0" smtClean="0"/>
          </a:p>
        </p:txBody>
      </p:sp>
    </p:spTree>
    <p:extLst>
      <p:ext uri="{BB962C8B-B14F-4D97-AF65-F5344CB8AC3E}">
        <p14:creationId xmlns:p14="http://schemas.microsoft.com/office/powerpoint/2010/main" val="2984809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The first original type </a:t>
            </a:r>
            <a:r>
              <a:rPr lang="en-US" altLang="zh-CN" baseline="0" dirty="0" smtClean="0"/>
              <a:t>has two cases, where for each of them, all its four corners are from either the left or right surface sheet of the candidate.</a:t>
            </a:r>
          </a:p>
          <a:p>
            <a:pPr hangingPunct="1"/>
            <a:endParaRPr lang="en-US" altLang="zh-CN" dirty="0" smtClean="0"/>
          </a:p>
        </p:txBody>
      </p:sp>
    </p:spTree>
    <p:extLst>
      <p:ext uri="{BB962C8B-B14F-4D97-AF65-F5344CB8AC3E}">
        <p14:creationId xmlns:p14="http://schemas.microsoft.com/office/powerpoint/2010/main" val="11255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The first original type </a:t>
            </a:r>
            <a:r>
              <a:rPr lang="en-US" altLang="zh-CN" baseline="0" dirty="0" smtClean="0"/>
              <a:t>has two cases, where for each of them, all its four corners are from either the left or right surface sheet of the candidate.</a:t>
            </a:r>
          </a:p>
          <a:p>
            <a:pPr hangingPunct="1"/>
            <a:endParaRPr lang="en-US" altLang="zh-CN" dirty="0" smtClean="0"/>
          </a:p>
        </p:txBody>
      </p:sp>
    </p:spTree>
    <p:extLst>
      <p:ext uri="{BB962C8B-B14F-4D97-AF65-F5344CB8AC3E}">
        <p14:creationId xmlns:p14="http://schemas.microsoft.com/office/powerpoint/2010/main" val="3546068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After determine the configurations for all the components in this candidate, </a:t>
            </a:r>
            <a:r>
              <a:rPr lang="en-US" sz="1200" kern="1200" dirty="0" smtClean="0">
                <a:solidFill>
                  <a:schemeClr val="tx1"/>
                </a:solidFill>
                <a:effectLst/>
                <a:latin typeface="Calibri" pitchFamily="34" charset="0"/>
                <a:ea typeface="+mn-ea"/>
                <a:cs typeface="+mn-cs"/>
              </a:rPr>
              <a:t>we now can extract the surface sheet. </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As this can be done component-wisely, we describe how we extract the patch</a:t>
            </a:r>
            <a:r>
              <a:rPr lang="en-US" sz="1200" kern="1200" baseline="0" dirty="0" smtClean="0">
                <a:solidFill>
                  <a:schemeClr val="tx1"/>
                </a:solidFill>
                <a:effectLst/>
                <a:latin typeface="Calibri" pitchFamily="34" charset="0"/>
                <a:ea typeface="+mn-ea"/>
                <a:cs typeface="+mn-cs"/>
              </a:rPr>
              <a:t> for</a:t>
            </a:r>
            <a:r>
              <a:rPr lang="en-US" sz="1200" kern="1200" dirty="0" smtClean="0">
                <a:solidFill>
                  <a:schemeClr val="tx1"/>
                </a:solidFill>
                <a:effectLst/>
                <a:latin typeface="Calibri" pitchFamily="34" charset="0"/>
                <a:ea typeface="+mn-ea"/>
                <a:cs typeface="+mn-cs"/>
              </a:rPr>
              <a:t> a component of the candidate.</a:t>
            </a:r>
            <a:endParaRPr lang="en-US" altLang="zh-CN" dirty="0" smtClean="0"/>
          </a:p>
          <a:p>
            <a:pPr hangingPunct="1"/>
            <a:endParaRPr lang="en-US" altLang="zh-CN" dirty="0" smtClean="0"/>
          </a:p>
          <a:p>
            <a:pPr hangingPunct="1"/>
            <a:r>
              <a:rPr lang="en-US" altLang="zh-CN" dirty="0" smtClean="0"/>
              <a:t>%%%%We</a:t>
            </a:r>
            <a:r>
              <a:rPr lang="en-US" altLang="zh-CN" baseline="0" dirty="0" smtClean="0"/>
              <a:t> now can extract the to-be-formed surface sheet. Now, for a component, we describe how we extract the portion of the surface consisting of quad elements based on its configuration. %%%</a:t>
            </a:r>
            <a:r>
              <a:rPr lang="en-US" altLang="zh-CN" dirty="0" smtClean="0"/>
              <a:t>Then, guided</a:t>
            </a:r>
            <a:r>
              <a:rPr lang="en-US" altLang="zh-CN" baseline="0" dirty="0" smtClean="0"/>
              <a:t> by the configuration for a component, we extract the surface that consisting of quad elements. </a:t>
            </a:r>
            <a:endParaRPr lang="en-US" altLang="zh-CN" dirty="0" smtClean="0"/>
          </a:p>
        </p:txBody>
      </p:sp>
    </p:spTree>
    <p:extLst>
      <p:ext uri="{BB962C8B-B14F-4D97-AF65-F5344CB8AC3E}">
        <p14:creationId xmlns:p14="http://schemas.microsoft.com/office/powerpoint/2010/main" val="1084205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This shows</a:t>
            </a:r>
            <a:r>
              <a:rPr lang="en-US" altLang="zh-CN" baseline="0" dirty="0" smtClean="0"/>
              <a:t> a component of the candidate, </a:t>
            </a:r>
            <a:endParaRPr lang="en-US" altLang="zh-CN" dirty="0" smtClean="0"/>
          </a:p>
        </p:txBody>
      </p:sp>
    </p:spTree>
    <p:extLst>
      <p:ext uri="{BB962C8B-B14F-4D97-AF65-F5344CB8AC3E}">
        <p14:creationId xmlns:p14="http://schemas.microsoft.com/office/powerpoint/2010/main" val="2414002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sz="1200" kern="1200" dirty="0" smtClean="0">
                <a:solidFill>
                  <a:schemeClr val="tx1"/>
                </a:solidFill>
                <a:effectLst/>
                <a:latin typeface="Calibri" pitchFamily="34" charset="0"/>
                <a:ea typeface="+mn-ea"/>
                <a:cs typeface="+mn-cs"/>
              </a:rPr>
              <a:t>Let us assume that it has a diagonal configuration, as illustrated by the red curves. The red curves connect the four corners of the configuration of this component. They form the boundary of the to-be-extracted patch. The two zig-zagged curves are computed through </a:t>
            </a:r>
            <a:r>
              <a:rPr lang="en-US" sz="1200" kern="1200" dirty="0" err="1" smtClean="0">
                <a:solidFill>
                  <a:schemeClr val="tx1"/>
                </a:solidFill>
                <a:effectLst/>
                <a:latin typeface="Calibri" pitchFamily="34" charset="0"/>
                <a:ea typeface="+mn-ea"/>
                <a:cs typeface="+mn-cs"/>
              </a:rPr>
              <a:t>Dijstra</a:t>
            </a:r>
            <a:r>
              <a:rPr lang="en-US" sz="1200" kern="1200" dirty="0" smtClean="0">
                <a:solidFill>
                  <a:schemeClr val="tx1"/>
                </a:solidFill>
                <a:effectLst/>
                <a:latin typeface="Calibri" pitchFamily="34" charset="0"/>
                <a:ea typeface="+mn-ea"/>
                <a:cs typeface="+mn-cs"/>
              </a:rPr>
              <a:t> algorithm. </a:t>
            </a:r>
          </a:p>
          <a:p>
            <a:pPr hangingPunct="1"/>
            <a:endParaRPr lang="en-US" altLang="zh-CN" dirty="0" smtClean="0"/>
          </a:p>
          <a:p>
            <a:pPr hangingPunct="1"/>
            <a:r>
              <a:rPr lang="en-US" altLang="zh-CN" dirty="0" smtClean="0"/>
              <a:t>%%%%%This component has the configuration illustrated</a:t>
            </a:r>
            <a:r>
              <a:rPr lang="en-US" altLang="zh-CN" baseline="0" dirty="0" smtClean="0"/>
              <a:t> by the red curves. </a:t>
            </a:r>
            <a:r>
              <a:rPr lang="en-US" altLang="zh-CN" dirty="0" smtClean="0"/>
              <a:t>The red</a:t>
            </a:r>
            <a:r>
              <a:rPr lang="en-US" altLang="zh-CN" baseline="0" dirty="0" smtClean="0"/>
              <a:t> curves connect the four corners of the configuration of this component. The two zig-zagged curves are computed through </a:t>
            </a:r>
            <a:r>
              <a:rPr lang="en-US" altLang="zh-CN" baseline="0" dirty="0" err="1" smtClean="0"/>
              <a:t>dijstra</a:t>
            </a:r>
            <a:r>
              <a:rPr lang="en-US" altLang="zh-CN" baseline="0" dirty="0" smtClean="0"/>
              <a:t> algorithm.</a:t>
            </a:r>
            <a:endParaRPr lang="en-US" altLang="zh-CN" dirty="0" smtClean="0"/>
          </a:p>
        </p:txBody>
      </p:sp>
    </p:spTree>
    <p:extLst>
      <p:ext uri="{BB962C8B-B14F-4D97-AF65-F5344CB8AC3E}">
        <p14:creationId xmlns:p14="http://schemas.microsoft.com/office/powerpoint/2010/main" val="3856499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sz="1200" kern="1200" dirty="0" smtClean="0">
                <a:solidFill>
                  <a:schemeClr val="tx1"/>
                </a:solidFill>
                <a:effectLst/>
                <a:latin typeface="Calibri" pitchFamily="34" charset="0"/>
                <a:ea typeface="+mn-ea"/>
                <a:cs typeface="+mn-cs"/>
              </a:rPr>
              <a:t>Given the corners and edges of the patch, we then find the interior quad elements that constitute the patch. First, we compute a weight for each vertex in the component. This weight is determined by the distance from this vertex to the boundary of this component.</a:t>
            </a:r>
          </a:p>
          <a:p>
            <a:pPr hangingPunct="1"/>
            <a:endParaRPr lang="en-US" altLang="zh-CN" sz="1200" kern="1200" baseline="0" dirty="0" smtClean="0">
              <a:solidFill>
                <a:schemeClr val="tx1"/>
              </a:solidFill>
              <a:effectLst/>
              <a:latin typeface="Calibri" pitchFamily="34" charset="0"/>
              <a:ea typeface="+mn-ea"/>
              <a:cs typeface="+mn-cs"/>
            </a:endParaRPr>
          </a:p>
          <a:p>
            <a:pPr hangingPunct="1"/>
            <a:endParaRPr lang="en-US" altLang="zh-CN" baseline="0" dirty="0" smtClean="0"/>
          </a:p>
          <a:p>
            <a:pPr hangingPunct="1"/>
            <a:r>
              <a:rPr lang="en-US" altLang="zh-CN" baseline="0" dirty="0" smtClean="0"/>
              <a:t>%%%%The weight of a vertex is computed by adding the minimal distance from the vertex to the two newly extracted edges, 8 corners, 12 edges, and 6 faces.</a:t>
            </a:r>
            <a:endParaRPr lang="en-US" altLang="zh-CN" dirty="0" smtClean="0"/>
          </a:p>
        </p:txBody>
      </p:sp>
    </p:spTree>
    <p:extLst>
      <p:ext uri="{BB962C8B-B14F-4D97-AF65-F5344CB8AC3E}">
        <p14:creationId xmlns:p14="http://schemas.microsoft.com/office/powerpoint/2010/main" val="195674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a:ln/>
        </p:spPr>
      </p:sp>
      <p:sp>
        <p:nvSpPr>
          <p:cNvPr id="55299"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Compared to tetrahedral meshes, hex-meshes offer a number of desired properties for simulations. For example, they have larger tolerance for anisotropy and less numerical stiffness, which usually lead to faster and more accurate simulations.</a:t>
            </a:r>
          </a:p>
          <a:p>
            <a:r>
              <a:rPr lang="en-US" sz="1200" kern="1200" dirty="0" smtClean="0">
                <a:solidFill>
                  <a:schemeClr val="tx1"/>
                </a:solidFill>
                <a:effectLst/>
                <a:latin typeface="Calibri" pitchFamily="34" charset="0"/>
                <a:ea typeface="+mn-ea"/>
                <a:cs typeface="+mn-cs"/>
              </a:rPr>
              <a:t>Therefore, hex-meshes are preferred in many medical and engineering related physically-based simulations, such as the human body biomechanics, patient-oriented medical planning, the simulation of mechanical parts for manufacturing, and the predictive engineering. </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%%%%Compared to tetrahedral meshes, hex-meshes are preferred in medical and engineering related physical based simulations, such as the human body biomechanics, patient-oriented medical planning, The simulation of mechanical parts for manufacturing, and the predictive engineering. </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This is mainly because of the</a:t>
            </a:r>
            <a:r>
              <a:rPr lang="en-US" sz="1200" b="0" i="0" kern="1200" dirty="0" smtClean="0">
                <a:solidFill>
                  <a:schemeClr val="tx1"/>
                </a:solidFill>
                <a:effectLst/>
                <a:latin typeface="Calibri" pitchFamily="34" charset="0"/>
                <a:ea typeface="+mn-ea"/>
                <a:cs typeface="+mn-cs"/>
              </a:rPr>
              <a:t> larger tolerance for anisotropy and less numerical stiffness</a:t>
            </a:r>
            <a:r>
              <a:rPr lang="en-US" altLang="zh-CN" baseline="0" dirty="0" smtClean="0"/>
              <a:t> of simulations using hex-meshes, that leading to faster computations, and higher accuracy.</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 and their </a:t>
            </a:r>
            <a:r>
              <a:rPr lang="en-US" sz="1200" b="0" i="0" kern="1200" dirty="0" smtClean="0">
                <a:solidFill>
                  <a:schemeClr val="tx1"/>
                </a:solidFill>
                <a:effectLst/>
                <a:latin typeface="Calibri" pitchFamily="34" charset="0"/>
                <a:ea typeface="+mn-ea"/>
                <a:cs typeface="+mn-cs"/>
              </a:rPr>
              <a:t>tensor product structure, which facilitating the generation of subsequent smooth representations, such as </a:t>
            </a:r>
            <a:r>
              <a:rPr lang="en-US" sz="1200" b="0" i="0" kern="1200" dirty="0" err="1" smtClean="0">
                <a:solidFill>
                  <a:schemeClr val="tx1"/>
                </a:solidFill>
                <a:effectLst/>
                <a:latin typeface="Calibri" pitchFamily="34" charset="0"/>
                <a:ea typeface="+mn-ea"/>
                <a:cs typeface="+mn-cs"/>
              </a:rPr>
              <a:t>trivariate</a:t>
            </a:r>
            <a:r>
              <a:rPr lang="en-US" sz="1200" b="0" i="0" kern="1200" dirty="0" smtClean="0">
                <a:solidFill>
                  <a:schemeClr val="tx1"/>
                </a:solidFill>
                <a:effectLst/>
                <a:latin typeface="Calibri" pitchFamily="34" charset="0"/>
                <a:ea typeface="+mn-ea"/>
                <a:cs typeface="+mn-cs"/>
              </a:rPr>
              <a:t> spline representation</a:t>
            </a:r>
            <a:r>
              <a:rPr lang="en-US" altLang="zh-CN" baseline="0" dirty="0" smtClean="0"/>
              <a:t>. Therefore , hex-meshes have many applications. Such as In medical and engineering applications as listed here, the human body biomechanics, patient-oriented medical planning, The simulation of mechanical parts for manufacturing, and the predictive engineering. </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hangingPunct="1"/>
            <a:endParaRPr lang="en-US" altLang="zh-CN" baseline="0" dirty="0" smtClean="0"/>
          </a:p>
          <a:p>
            <a:pPr hangingPunct="1"/>
            <a:r>
              <a:rPr lang="en-US" altLang="zh-CN" baseline="0" dirty="0" smtClean="0"/>
              <a:t>%%%. Hex-meshes have been widely used in medical and cad related fields. Such as </a:t>
            </a:r>
          </a:p>
          <a:p>
            <a:pPr hangingPunct="1"/>
            <a:r>
              <a:rPr lang="en-US" altLang="zh-CN" dirty="0" smtClean="0"/>
              <a:t>%%%%So, next is,</a:t>
            </a:r>
            <a:r>
              <a:rPr lang="en-US" altLang="zh-CN" baseline="0" dirty="0" smtClean="0"/>
              <a:t> what’s the applications of hex-meshes?</a:t>
            </a:r>
          </a:p>
          <a:p>
            <a:pPr hangingPunct="1"/>
            <a:endParaRPr lang="en-US" altLang="zh-CN" baseline="0" dirty="0" smtClean="0"/>
          </a:p>
          <a:p>
            <a:pPr hangingPunct="1"/>
            <a:endParaRPr lang="en-US" altLang="zh-CN" dirty="0" smtClean="0"/>
          </a:p>
          <a:p>
            <a:pPr hangingPunct="1"/>
            <a:endParaRPr lang="en-US" altLang="zh-CN" dirty="0" smtClean="0"/>
          </a:p>
        </p:txBody>
      </p:sp>
    </p:spTree>
    <p:extLst>
      <p:ext uri="{BB962C8B-B14F-4D97-AF65-F5344CB8AC3E}">
        <p14:creationId xmlns:p14="http://schemas.microsoft.com/office/powerpoint/2010/main" val="3756295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sz="1200" kern="1200" dirty="0" smtClean="0">
                <a:solidFill>
                  <a:schemeClr val="tx1"/>
                </a:solidFill>
                <a:effectLst/>
                <a:latin typeface="Calibri" pitchFamily="34" charset="0"/>
                <a:ea typeface="+mn-ea"/>
                <a:cs typeface="+mn-cs"/>
              </a:rPr>
              <a:t>With this weight field, we now can extract the patch. Note that the four red curves partition the surface of the component into two parts. We initiate the patch as one of these two as shown here.</a:t>
            </a:r>
            <a:endParaRPr lang="en-US" altLang="zh-CN" dirty="0" smtClean="0"/>
          </a:p>
        </p:txBody>
      </p:sp>
    </p:spTree>
    <p:extLst>
      <p:ext uri="{BB962C8B-B14F-4D97-AF65-F5344CB8AC3E}">
        <p14:creationId xmlns:p14="http://schemas.microsoft.com/office/powerpoint/2010/main" val="1911446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Then, </a:t>
            </a:r>
            <a:r>
              <a:rPr lang="en-US" altLang="zh-CN" baseline="0" dirty="0" smtClean="0"/>
              <a:t>based on the previously computed weights, </a:t>
            </a:r>
            <a:r>
              <a:rPr lang="en-US" altLang="zh-CN" dirty="0" smtClean="0"/>
              <a:t>we procedurally remove</a:t>
            </a:r>
            <a:r>
              <a:rPr lang="en-US" altLang="zh-CN" baseline="0" dirty="0" smtClean="0"/>
              <a:t> the hex elements attaching to the patch to minimize its total weight. </a:t>
            </a:r>
          </a:p>
          <a:p>
            <a:pPr hangingPunct="1"/>
            <a:endParaRPr lang="en-US" altLang="zh-CN" baseline="0" dirty="0" smtClean="0"/>
          </a:p>
          <a:p>
            <a:pPr hangingPunct="1"/>
            <a:endParaRPr lang="en-US" altLang="zh-CN" baseline="0" dirty="0" smtClean="0"/>
          </a:p>
          <a:p>
            <a:pPr hangingPunct="1"/>
            <a:r>
              <a:rPr lang="en-US" altLang="zh-CN" baseline="0" dirty="0" smtClean="0"/>
              <a:t>%%%If the sum of the weights of the boundary quads of a hex-element is larger than the sum of the weights of its interior quads, then we remove this hex element, otherwise, maintain it unchanged. </a:t>
            </a:r>
            <a:endParaRPr lang="en-US" altLang="zh-CN" dirty="0" smtClean="0"/>
          </a:p>
        </p:txBody>
      </p:sp>
    </p:spTree>
    <p:extLst>
      <p:ext uri="{BB962C8B-B14F-4D97-AF65-F5344CB8AC3E}">
        <p14:creationId xmlns:p14="http://schemas.microsoft.com/office/powerpoint/2010/main" val="2182607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By keeping peeling the hex elements,</a:t>
            </a:r>
            <a:r>
              <a:rPr lang="en-US" altLang="zh-CN" baseline="0" dirty="0" smtClean="0"/>
              <a:t> the patch gradually </a:t>
            </a:r>
            <a:r>
              <a:rPr lang="en-US" sz="1200" kern="1200" dirty="0" smtClean="0">
                <a:solidFill>
                  <a:schemeClr val="tx1"/>
                </a:solidFill>
                <a:effectLst/>
                <a:latin typeface="Calibri" pitchFamily="34" charset="0"/>
                <a:ea typeface="+mn-ea"/>
                <a:cs typeface="+mn-cs"/>
              </a:rPr>
              <a:t>arrives at </a:t>
            </a:r>
            <a:r>
              <a:rPr lang="en-US" altLang="zh-CN" baseline="0" dirty="0" smtClean="0"/>
              <a:t>its optimal state. </a:t>
            </a:r>
            <a:r>
              <a:rPr lang="en-US" sz="1200" kern="1200" dirty="0" smtClean="0">
                <a:solidFill>
                  <a:schemeClr val="tx1"/>
                </a:solidFill>
                <a:effectLst/>
                <a:latin typeface="Calibri" pitchFamily="34" charset="0"/>
                <a:ea typeface="+mn-ea"/>
                <a:cs typeface="+mn-cs"/>
              </a:rPr>
              <a:t>This </a:t>
            </a:r>
            <a:r>
              <a:rPr lang="en-US" altLang="zh-CN" baseline="0" dirty="0" smtClean="0"/>
              <a:t>is the final extracted patch for this component. </a:t>
            </a:r>
            <a:endParaRPr lang="en-US" altLang="zh-CN" dirty="0" smtClean="0"/>
          </a:p>
        </p:txBody>
      </p:sp>
    </p:spTree>
    <p:extLst>
      <p:ext uri="{BB962C8B-B14F-4D97-AF65-F5344CB8AC3E}">
        <p14:creationId xmlns:p14="http://schemas.microsoft.com/office/powerpoint/2010/main" val="2631400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After extracting</a:t>
            </a:r>
            <a:r>
              <a:rPr lang="en-US" altLang="zh-CN" baseline="0" dirty="0" smtClean="0"/>
              <a:t> the surface sheet, we then reconnect the associated components to form a simplified base-complex. </a:t>
            </a:r>
            <a:endParaRPr lang="en-US" altLang="zh-CN" dirty="0" smtClean="0"/>
          </a:p>
        </p:txBody>
      </p:sp>
    </p:spTree>
    <p:extLst>
      <p:ext uri="{BB962C8B-B14F-4D97-AF65-F5344CB8AC3E}">
        <p14:creationId xmlns:p14="http://schemas.microsoft.com/office/powerpoint/2010/main" val="3965322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baseline="0" dirty="0" smtClean="0"/>
              <a:t>By removing all the detected candidates, the final hex-mesh with simplified global structure can be achieved.</a:t>
            </a:r>
            <a:endParaRPr lang="en-US" altLang="zh-CN" dirty="0" smtClean="0"/>
          </a:p>
        </p:txBody>
      </p:sp>
    </p:spTree>
    <p:extLst>
      <p:ext uri="{BB962C8B-B14F-4D97-AF65-F5344CB8AC3E}">
        <p14:creationId xmlns:p14="http://schemas.microsoft.com/office/powerpoint/2010/main" val="1223167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We now turn to the discussion of second part of the pipeline: optimize the geometric location of the mesh.</a:t>
            </a:r>
          </a:p>
          <a:p>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endParaRPr lang="en-US" dirty="0" smtClean="0"/>
          </a:p>
          <a:p>
            <a:r>
              <a:rPr lang="en-US" dirty="0" smtClean="0"/>
              <a:t>%%%%Then, Let’s talk about the second part of</a:t>
            </a:r>
            <a:r>
              <a:rPr lang="en-US" baseline="0" dirty="0" smtClean="0"/>
              <a:t> the pipeline: optimize the geometric location of the mesh.</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35</a:t>
            </a:fld>
            <a:endParaRPr lang="en-US" altLang="zh-CN"/>
          </a:p>
        </p:txBody>
      </p:sp>
    </p:spTree>
    <p:extLst>
      <p:ext uri="{BB962C8B-B14F-4D97-AF65-F5344CB8AC3E}">
        <p14:creationId xmlns:p14="http://schemas.microsoft.com/office/powerpoint/2010/main" val="1049573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hangingPunct="1"/>
            <a:r>
              <a:rPr lang="en-US" altLang="zh-CN" dirty="0" smtClean="0"/>
              <a:t>A hex-mesh</a:t>
            </a:r>
            <a:r>
              <a:rPr lang="en-US" altLang="zh-CN" baseline="0" dirty="0" smtClean="0"/>
              <a:t> with simplified global structure typically has geometric artifacts. Through our geometric optimization, the artifacts can be removed. </a:t>
            </a:r>
          </a:p>
          <a:p>
            <a:pPr hangingPunct="1"/>
            <a:endParaRPr lang="en-US" altLang="zh-CN" baseline="0" dirty="0" smtClean="0"/>
          </a:p>
          <a:p>
            <a:pPr hangingPunct="1"/>
            <a:r>
              <a:rPr lang="en-US" altLang="zh-CN" baseline="0" dirty="0" smtClean="0"/>
              <a:t>%%%</a:t>
            </a:r>
          </a:p>
          <a:p>
            <a:pPr hangingPunct="1"/>
            <a:r>
              <a:rPr lang="en-US" altLang="zh-CN" baseline="0" dirty="0" smtClean="0"/>
              <a:t>, where the classical </a:t>
            </a:r>
            <a:r>
              <a:rPr lang="en-US" altLang="zh-CN" baseline="0" dirty="0" err="1" smtClean="0"/>
              <a:t>laplacian</a:t>
            </a:r>
            <a:r>
              <a:rPr lang="en-US" altLang="zh-CN" baseline="0" dirty="0" smtClean="0"/>
              <a:t> smoothing does not respect features on the boundary of the mesh</a:t>
            </a:r>
            <a:endParaRPr lang="en-US" altLang="zh-CN" dirty="0" smtClean="0"/>
          </a:p>
        </p:txBody>
      </p:sp>
    </p:spTree>
    <p:extLst>
      <p:ext uri="{BB962C8B-B14F-4D97-AF65-F5344CB8AC3E}">
        <p14:creationId xmlns:p14="http://schemas.microsoft.com/office/powerpoint/2010/main" val="694094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Our geometric optimization is based on parameterization domains built upon base-complex elements, which is adapted from the 2D quad-mesh optimization used in </a:t>
            </a:r>
            <a:r>
              <a:rPr lang="en-US" sz="1200" kern="1200" dirty="0" err="1" smtClean="0">
                <a:solidFill>
                  <a:schemeClr val="tx1"/>
                </a:solidFill>
                <a:effectLst/>
                <a:latin typeface="Calibri" pitchFamily="34" charset="0"/>
                <a:ea typeface="+mn-ea"/>
                <a:cs typeface="+mn-cs"/>
              </a:rPr>
              <a:t>Tarini’s</a:t>
            </a:r>
            <a:r>
              <a:rPr lang="en-US" sz="1200" kern="1200" dirty="0" smtClean="0">
                <a:solidFill>
                  <a:schemeClr val="tx1"/>
                </a:solidFill>
                <a:effectLst/>
                <a:latin typeface="Calibri" pitchFamily="34" charset="0"/>
                <a:ea typeface="+mn-ea"/>
                <a:cs typeface="+mn-cs"/>
              </a:rPr>
              <a:t> work.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Specifically, in our work, for a base-complex face, its two neighboring components compose a face domain, while for a base-complex edge, its three, or four, or five neighboring components compose an edge domain, respectively. The images in the top row show a face domain and a number of edge domains in the original hex-mesh. The images in the bottom row show their corresponding configurations in the parameterization space. Here, for edge domains, a polar parameter space is used.</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For each domain, we then can carry out a conformal volumetric re-parameterization to relocate the vertices to their optimal positions.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guided by their configuration in the parameter space.</a:t>
            </a:r>
          </a:p>
          <a:p>
            <a:pPr hangingPunct="1"/>
            <a:endParaRPr lang="en-US" altLang="zh-CN" dirty="0" smtClean="0"/>
          </a:p>
          <a:p>
            <a:pPr hangingPunct="1"/>
            <a:r>
              <a:rPr lang="en-US" altLang="zh-CN" dirty="0" smtClean="0"/>
              <a:t>Our parameterization based</a:t>
            </a:r>
            <a:r>
              <a:rPr lang="en-US" altLang="zh-CN" baseline="0" dirty="0" smtClean="0"/>
              <a:t> optimization </a:t>
            </a:r>
            <a:r>
              <a:rPr lang="en-US" altLang="zh-CN" dirty="0" smtClean="0"/>
              <a:t>is based on the parameterization</a:t>
            </a:r>
            <a:r>
              <a:rPr lang="en-US" altLang="zh-CN" baseline="0" dirty="0" smtClean="0"/>
              <a:t> domains built upon base-complex elements, which is adapted from 2D surfaces. For a base-complex face, its two neighboring components compose a domain, while for a base-complex edge, its three, or four, or five neighboring components compose a domain, respectively. As shown in the upper row. Bottom row shows the corresponding parameterization space. </a:t>
            </a:r>
          </a:p>
          <a:p>
            <a:pPr hangingPunct="1"/>
            <a:endParaRPr lang="en-US" altLang="zh-CN" baseline="0" dirty="0" smtClean="0"/>
          </a:p>
          <a:p>
            <a:pPr hangingPunct="1"/>
            <a:r>
              <a:rPr lang="en-US" altLang="zh-CN" baseline="0" dirty="0" smtClean="0"/>
              <a:t>For each domain, we can do a volumetric parameterization to relocate the positions of the vertices to their optimal positions.</a:t>
            </a:r>
          </a:p>
          <a:p>
            <a:pPr hangingPunct="1"/>
            <a:endParaRPr lang="en-US" altLang="zh-CN" baseline="0" dirty="0" smtClean="0"/>
          </a:p>
          <a:p>
            <a:pPr hangingPunct="1"/>
            <a:endParaRPr lang="en-US" altLang="zh-CN" baseline="0" dirty="0" smtClean="0"/>
          </a:p>
          <a:p>
            <a:pPr hangingPunct="1"/>
            <a:r>
              <a:rPr lang="en-US" altLang="zh-CN" baseline="0" dirty="0" smtClean="0"/>
              <a:t>%%%%%he cutting surface is actually a 2D … from 2D to 3D …. Through the optimization, all the nodes can be optimized into their optimal location. The edge domain re-</a:t>
            </a:r>
            <a:r>
              <a:rPr lang="en-US" altLang="zh-CN" baseline="0" dirty="0" err="1" smtClean="0"/>
              <a:t>parameterizaiotn</a:t>
            </a:r>
            <a:r>
              <a:rPr lang="en-US" altLang="zh-CN" baseline="0" dirty="0" smtClean="0"/>
              <a:t> can be achieved through the polar </a:t>
            </a:r>
            <a:r>
              <a:rPr lang="en-US" altLang="zh-CN" baseline="0" dirty="0" err="1" smtClean="0"/>
              <a:t>parameterizaiton</a:t>
            </a:r>
            <a:r>
              <a:rPr lang="en-US" altLang="zh-CN" baseline="0" dirty="0" smtClean="0"/>
              <a:t> that have been used in…. </a:t>
            </a:r>
          </a:p>
          <a:p>
            <a:pPr hangingPunct="1"/>
            <a:endParaRPr lang="en-US" altLang="zh-CN" baseline="0" dirty="0" smtClean="0"/>
          </a:p>
          <a:p>
            <a:pPr hangingPunct="1"/>
            <a:r>
              <a:rPr lang="en-US" altLang="zh-CN" baseline="0" dirty="0" smtClean="0"/>
              <a:t>The upper row shows the original mesh, while the bottom row </a:t>
            </a:r>
            <a:r>
              <a:rPr lang="en-US" altLang="zh-CN" baseline="0" dirty="0" err="1" smtClean="0"/>
              <a:t>shwos</a:t>
            </a:r>
            <a:r>
              <a:rPr lang="en-US" altLang="zh-CN" baseline="0" dirty="0" smtClean="0"/>
              <a:t> the mesh in </a:t>
            </a:r>
            <a:r>
              <a:rPr lang="en-US" altLang="zh-CN" baseline="0" dirty="0" err="1" smtClean="0"/>
              <a:t>parameterzation</a:t>
            </a:r>
            <a:r>
              <a:rPr lang="en-US" altLang="zh-CN" baseline="0" dirty="0" smtClean="0"/>
              <a:t> domain. </a:t>
            </a:r>
          </a:p>
          <a:p>
            <a:pPr hangingPunct="1"/>
            <a:endParaRPr lang="en-US" altLang="zh-CN" baseline="0" dirty="0" smtClean="0"/>
          </a:p>
          <a:p>
            <a:pPr hangingPunct="1"/>
            <a:r>
              <a:rPr lang="en-US" altLang="zh-CN" baseline="0" dirty="0" smtClean="0"/>
              <a:t>Polar </a:t>
            </a:r>
            <a:r>
              <a:rPr lang="en-US" altLang="zh-CN" baseline="0" dirty="0" err="1" smtClean="0"/>
              <a:t>coordiniates</a:t>
            </a:r>
            <a:r>
              <a:rPr lang="en-US" altLang="zh-CN" baseline="0" dirty="0" smtClean="0"/>
              <a:t>, reference.</a:t>
            </a:r>
            <a:endParaRPr lang="en-US" altLang="zh-CN" dirty="0" smtClean="0"/>
          </a:p>
        </p:txBody>
      </p:sp>
    </p:spTree>
    <p:extLst>
      <p:ext uri="{BB962C8B-B14F-4D97-AF65-F5344CB8AC3E}">
        <p14:creationId xmlns:p14="http://schemas.microsoft.com/office/powerpoint/2010/main" val="205051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This shows</a:t>
            </a:r>
            <a:r>
              <a:rPr lang="en-US" altLang="zh-CN" baseline="0" dirty="0" smtClean="0"/>
              <a:t> a demo of the geometric optimization process. It contains a few passes.</a:t>
            </a:r>
            <a:endParaRPr lang="en-US" altLang="zh-CN" dirty="0" smtClean="0"/>
          </a:p>
          <a:p>
            <a:pPr hangingPunct="1"/>
            <a:r>
              <a:rPr lang="en-US" altLang="zh-CN" baseline="0" dirty="0" smtClean="0"/>
              <a:t>For each pass, we </a:t>
            </a:r>
            <a:r>
              <a:rPr lang="en-US" sz="1200" kern="1200" dirty="0" smtClean="0">
                <a:solidFill>
                  <a:schemeClr val="tx1"/>
                </a:solidFill>
                <a:effectLst/>
                <a:latin typeface="Calibri" pitchFamily="34" charset="0"/>
                <a:ea typeface="+mn-ea"/>
                <a:cs typeface="+mn-cs"/>
              </a:rPr>
              <a:t>perform an optimization on the face and edge domains</a:t>
            </a:r>
            <a:r>
              <a:rPr lang="en-US" sz="1200" kern="1200" baseline="0" dirty="0" smtClean="0">
                <a:solidFill>
                  <a:schemeClr val="tx1"/>
                </a:solidFill>
                <a:effectLst/>
                <a:latin typeface="Calibri" pitchFamily="34" charset="0"/>
                <a:ea typeface="+mn-ea"/>
                <a:cs typeface="+mn-cs"/>
              </a:rPr>
              <a:t> </a:t>
            </a:r>
            <a:r>
              <a:rPr lang="en-US" altLang="zh-CN" baseline="0" dirty="0" smtClean="0"/>
              <a:t>that do not have overlapping components, so that we can apply parallel computations.</a:t>
            </a:r>
          </a:p>
          <a:p>
            <a:pPr hangingPunct="1"/>
            <a:r>
              <a:rPr lang="en-US" altLang="zh-CN" dirty="0" smtClean="0"/>
              <a:t>After several passes</a:t>
            </a:r>
            <a:r>
              <a:rPr lang="en-US" altLang="zh-CN" baseline="0" dirty="0" smtClean="0"/>
              <a:t>, the geometric quality of the mesh has been improved. </a:t>
            </a:r>
          </a:p>
        </p:txBody>
      </p:sp>
    </p:spTree>
    <p:extLst>
      <p:ext uri="{BB962C8B-B14F-4D97-AF65-F5344CB8AC3E}">
        <p14:creationId xmlns:p14="http://schemas.microsoft.com/office/powerpoint/2010/main" val="2987268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Next, I will show some results with our method.</a:t>
            </a:r>
            <a:endParaRPr lang="en-US" sz="1200" kern="1200" dirty="0">
              <a:solidFill>
                <a:schemeClr val="tx1"/>
              </a:solidFill>
              <a:effectLst/>
              <a:latin typeface="Calibri" pitchFamily="34" charset="0"/>
              <a:ea typeface="+mn-ea"/>
              <a:cs typeface="+mn-cs"/>
            </a:endParaRPr>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39</a:t>
            </a:fld>
            <a:endParaRPr lang="en-US" altLang="zh-CN"/>
          </a:p>
        </p:txBody>
      </p:sp>
    </p:spTree>
    <p:extLst>
      <p:ext uri="{BB962C8B-B14F-4D97-AF65-F5344CB8AC3E}">
        <p14:creationId xmlns:p14="http://schemas.microsoft.com/office/powerpoint/2010/main" val="104957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63491"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Despite its many desired properties, generating a high-quality hex-mesh is extremely challenging. There exist a number of techniques that can handle certain types of models. </a:t>
            </a:r>
          </a:p>
          <a:p>
            <a:r>
              <a:rPr lang="en-US" sz="1200" kern="1200" dirty="0" smtClean="0">
                <a:solidFill>
                  <a:schemeClr val="tx1"/>
                </a:solidFill>
                <a:effectLst/>
                <a:latin typeface="Calibri" pitchFamily="34" charset="0"/>
                <a:ea typeface="+mn-ea"/>
                <a:cs typeface="+mn-cs"/>
              </a:rPr>
              <a:t>They can be roughly classified into three groups. The first one is sweeping or octree based methods. They are typically used in engineering design to handle simple and CAD-like models.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Another two groups are frame field based and </a:t>
            </a:r>
            <a:r>
              <a:rPr lang="en-US" sz="1200" kern="1200" dirty="0" err="1" smtClean="0">
                <a:solidFill>
                  <a:schemeClr val="tx1"/>
                </a:solidFill>
                <a:effectLst/>
                <a:latin typeface="Calibri" pitchFamily="34" charset="0"/>
                <a:ea typeface="+mn-ea"/>
                <a:cs typeface="+mn-cs"/>
              </a:rPr>
              <a:t>polycube</a:t>
            </a:r>
            <a:r>
              <a:rPr lang="en-US" sz="1200" kern="1200" dirty="0" smtClean="0">
                <a:solidFill>
                  <a:schemeClr val="tx1"/>
                </a:solidFill>
                <a:effectLst/>
                <a:latin typeface="Calibri" pitchFamily="34" charset="0"/>
                <a:ea typeface="+mn-ea"/>
                <a:cs typeface="+mn-cs"/>
              </a:rPr>
              <a:t> based parameterization methods. They can handle more general</a:t>
            </a:r>
            <a:r>
              <a:rPr lang="en-US" sz="1200" kern="1200" baseline="0" dirty="0" smtClean="0">
                <a:solidFill>
                  <a:schemeClr val="tx1"/>
                </a:solidFill>
                <a:effectLst/>
                <a:latin typeface="Calibri" pitchFamily="34" charset="0"/>
                <a:ea typeface="+mn-ea"/>
                <a:cs typeface="+mn-cs"/>
              </a:rPr>
              <a:t> models with high geometric quality. </a:t>
            </a:r>
          </a:p>
          <a:p>
            <a:endParaRPr lang="en-US" sz="1200" kern="1200" baseline="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However, all of these methods cannot well control the structures of the generated hex-meshes, which could be too complex for subsequent computations. IN our work, we propose the first effective technique to reduce the complexity of the structures of hex-meshes while maintaining a relatively good geometric quality.</a:t>
            </a:r>
          </a:p>
          <a:p>
            <a:endParaRPr lang="en-US" sz="1200" kern="1200" baseline="0" dirty="0" smtClean="0">
              <a:solidFill>
                <a:schemeClr val="tx1"/>
              </a:solidFill>
              <a:effectLst/>
              <a:latin typeface="Calibri" pitchFamily="34" charset="0"/>
              <a:ea typeface="+mn-ea"/>
              <a:cs typeface="+mn-cs"/>
            </a:endParaRPr>
          </a:p>
          <a:p>
            <a:endParaRPr lang="en-US" sz="1200" kern="1200" baseline="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%%%All of these methods have their advantages and disadvantages. But it is not our focus.</a:t>
            </a:r>
            <a:endParaRPr lang="en-US" sz="1200" kern="1200" baseline="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%%%%Recently, two</a:t>
            </a:r>
            <a:r>
              <a:rPr lang="en-US" sz="1200" kern="1200" baseline="0" dirty="0" smtClean="0">
                <a:solidFill>
                  <a:schemeClr val="tx1"/>
                </a:solidFill>
                <a:effectLst/>
                <a:latin typeface="Calibri" pitchFamily="34" charset="0"/>
                <a:ea typeface="+mn-ea"/>
                <a:cs typeface="+mn-cs"/>
              </a:rPr>
              <a:t> groups of parameterization based methods, i.e., </a:t>
            </a:r>
            <a:r>
              <a:rPr lang="en-US" sz="1200" kern="1200" dirty="0" smtClean="0">
                <a:solidFill>
                  <a:schemeClr val="tx1"/>
                </a:solidFill>
                <a:effectLst/>
                <a:latin typeface="Calibri" pitchFamily="34" charset="0"/>
                <a:ea typeface="+mn-ea"/>
                <a:cs typeface="+mn-cs"/>
              </a:rPr>
              <a:t>frame field based and </a:t>
            </a:r>
            <a:r>
              <a:rPr lang="en-US" sz="1200" kern="1200" dirty="0" err="1" smtClean="0">
                <a:solidFill>
                  <a:schemeClr val="tx1"/>
                </a:solidFill>
                <a:effectLst/>
                <a:latin typeface="Calibri" pitchFamily="34" charset="0"/>
                <a:ea typeface="+mn-ea"/>
                <a:cs typeface="+mn-cs"/>
              </a:rPr>
              <a:t>Polycube</a:t>
            </a:r>
            <a:r>
              <a:rPr lang="en-US" sz="1200" kern="1200" dirty="0" smtClean="0">
                <a:solidFill>
                  <a:schemeClr val="tx1"/>
                </a:solidFill>
                <a:effectLst/>
                <a:latin typeface="Calibri" pitchFamily="34" charset="0"/>
                <a:ea typeface="+mn-ea"/>
                <a:cs typeface="+mn-cs"/>
              </a:rPr>
              <a:t> based, have been introduced in the geometric modeling community to handle more general models. They rely either a volumetric frame field or a surface </a:t>
            </a:r>
            <a:r>
              <a:rPr lang="en-US" sz="1200" kern="1200" dirty="0" err="1" smtClean="0">
                <a:solidFill>
                  <a:schemeClr val="tx1"/>
                </a:solidFill>
                <a:effectLst/>
                <a:latin typeface="Calibri" pitchFamily="34" charset="0"/>
                <a:ea typeface="+mn-ea"/>
                <a:cs typeface="+mn-cs"/>
              </a:rPr>
              <a:t>Polycube</a:t>
            </a:r>
            <a:r>
              <a:rPr lang="en-US" sz="1200" kern="1200" dirty="0" smtClean="0">
                <a:solidFill>
                  <a:schemeClr val="tx1"/>
                </a:solidFill>
                <a:effectLst/>
                <a:latin typeface="Calibri" pitchFamily="34" charset="0"/>
                <a:ea typeface="+mn-ea"/>
                <a:cs typeface="+mn-cs"/>
              </a:rPr>
              <a:t> map to parameterize the volume domain for hex-meshing. All of these methods have their advantages and disadvantages. But it is not our focus.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%%%What we want to point out here is up-to-date, all of these methods cannot well control the structure of the generated hex-meshes, which can be too complex for subsequent computations. IN our work, we propose the first effective technique to reduce the complexity of the structures of hex-meshes while maintaining a relatively good geometric quality.</a:t>
            </a:r>
          </a:p>
          <a:p>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Compared to the sweeping or octree based methods, both frame field based and </a:t>
            </a:r>
            <a:r>
              <a:rPr lang="en-US" sz="1200" kern="1200" dirty="0" err="1" smtClean="0">
                <a:solidFill>
                  <a:schemeClr val="tx1"/>
                </a:solidFill>
                <a:effectLst/>
                <a:latin typeface="Calibri" pitchFamily="34" charset="0"/>
                <a:ea typeface="+mn-ea"/>
                <a:cs typeface="+mn-cs"/>
              </a:rPr>
              <a:t>Polycube</a:t>
            </a:r>
            <a:r>
              <a:rPr lang="en-US" sz="1200" kern="1200" dirty="0" smtClean="0">
                <a:solidFill>
                  <a:schemeClr val="tx1"/>
                </a:solidFill>
                <a:effectLst/>
                <a:latin typeface="Calibri" pitchFamily="34" charset="0"/>
                <a:ea typeface="+mn-ea"/>
                <a:cs typeface="+mn-cs"/>
              </a:rPr>
              <a:t> approaches are parameterization based methods.  process and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Each of these two groups of methods has its advantages and disadvantages. But it is not our focus. </a:t>
            </a:r>
          </a:p>
          <a:p>
            <a:endParaRPr lang="en-US" dirty="0" smtClean="0"/>
          </a:p>
          <a:p>
            <a:pPr hangingPunct="1"/>
            <a:endParaRPr lang="en-US" dirty="0" smtClean="0"/>
          </a:p>
          <a:p>
            <a:pPr hangingPunct="1"/>
            <a:r>
              <a:rPr lang="en-US" dirty="0" smtClean="0"/>
              <a:t>%%%%%%%However, generating</a:t>
            </a:r>
            <a:r>
              <a:rPr lang="en-US" baseline="0" dirty="0" smtClean="0"/>
              <a:t> a high-quality hex-mesh</a:t>
            </a:r>
            <a:r>
              <a:rPr lang="en-US" dirty="0" smtClean="0"/>
              <a:t> is extremely challenging. There are a number of existing techniques that can handle certain models, can be roughly classified into the following three groups. They are sweeping/octree based methods can only be applied to simple and cad-like</a:t>
            </a:r>
            <a:r>
              <a:rPr lang="en-US" baseline="0" dirty="0" smtClean="0"/>
              <a:t> models.</a:t>
            </a:r>
          </a:p>
          <a:p>
            <a:pPr hangingPunct="1"/>
            <a:r>
              <a:rPr lang="en-US" dirty="0" smtClean="0"/>
              <a:t>, Frame field based, and </a:t>
            </a:r>
            <a:r>
              <a:rPr lang="en-US" dirty="0" err="1" smtClean="0"/>
              <a:t>Polycube</a:t>
            </a:r>
            <a:r>
              <a:rPr lang="en-US" baseline="0" dirty="0" smtClean="0"/>
              <a:t> based approaches (summarize each type!!!). </a:t>
            </a:r>
          </a:p>
          <a:p>
            <a:pPr hangingPunct="1"/>
            <a:endParaRPr lang="en-US" altLang="zh-CN" baseline="0" dirty="0" smtClean="0"/>
          </a:p>
          <a:p>
            <a:pPr hangingPunct="1"/>
            <a:r>
              <a:rPr lang="en-US" altLang="zh-CN" baseline="0" dirty="0" smtClean="0"/>
              <a:t>All the previously proposed methods do not pay much attention to the global structures in the hex-meshes. IN our work, we propose to reduce the complexity of the structures of hex-meshes while maintaining a relatively good geometric quality.</a:t>
            </a:r>
          </a:p>
          <a:p>
            <a:pPr hangingPunct="1"/>
            <a:endParaRPr lang="en-US" altLang="zh-CN" dirty="0" smtClean="0"/>
          </a:p>
          <a:p>
            <a:pPr algn="l"/>
            <a:endParaRPr lang="en-US" baseline="0" dirty="0" smtClean="0"/>
          </a:p>
          <a:p>
            <a:pPr algn="l"/>
            <a:endParaRPr lang="en-US" altLang="zh-CN" dirty="0" smtClean="0"/>
          </a:p>
          <a:p>
            <a:pPr hangingPunct="1"/>
            <a:r>
              <a:rPr lang="en-US" altLang="zh-CN" dirty="0" smtClean="0"/>
              <a:t>%%%%%%%%</a:t>
            </a:r>
          </a:p>
          <a:p>
            <a:pPr hangingPunct="1"/>
            <a:r>
              <a:rPr lang="en-US" altLang="zh-CN" dirty="0" smtClean="0"/>
              <a:t>Past hex-meshing</a:t>
            </a:r>
            <a:r>
              <a:rPr lang="en-US" altLang="zh-CN" baseline="0" dirty="0" smtClean="0"/>
              <a:t> approaches can be classified into semi-manual based and volume parameterization based. Semi-manual based methods are relatively mature and are widely used in industry, such as the sweeping based hex-meshing techniques shown in the first row. However, much efforts and time are often required to produce a qualified hex-mesh. </a:t>
            </a:r>
          </a:p>
          <a:p>
            <a:pPr hangingPunct="1"/>
            <a:endParaRPr lang="en-US" altLang="zh-CN" baseline="0" dirty="0" smtClean="0"/>
          </a:p>
          <a:p>
            <a:pPr hangingPunct="1"/>
            <a:r>
              <a:rPr lang="en-US" altLang="zh-CN" baseline="0" dirty="0" smtClean="0"/>
              <a:t>Thus, volumetric parameterization based methods such as frame field based shown in the middle row and </a:t>
            </a:r>
            <a:r>
              <a:rPr lang="en-US" altLang="zh-CN" baseline="0" dirty="0" err="1" smtClean="0"/>
              <a:t>polycube</a:t>
            </a:r>
            <a:r>
              <a:rPr lang="en-US" altLang="zh-CN" baseline="0" dirty="0" smtClean="0"/>
              <a:t> based at the bottom row are proposed. The major advantages of these methods are that they can deal with many kinds of models with much less time and efforts. However, they are not perfect as well. One thing is that hex-meshes generated for some models are not guaranteed to be valid, and post-processing are also required. </a:t>
            </a:r>
          </a:p>
          <a:p>
            <a:pPr hangingPunct="1"/>
            <a:endParaRPr lang="en-US" altLang="zh-CN" baseline="0" dirty="0" smtClean="0"/>
          </a:p>
          <a:p>
            <a:pPr hangingPunct="1"/>
            <a:r>
              <a:rPr lang="en-US" altLang="zh-CN" baseline="0" dirty="0" smtClean="0"/>
              <a:t>All the previously proposed methods do not pay much attention to the global structures in the hex-meshes. IN our work, we propose to reduce the complexity of the structures of hex-meshes while maintaining a relatively good geometric quality.</a:t>
            </a:r>
          </a:p>
          <a:p>
            <a:pPr hangingPunct="1"/>
            <a:endParaRPr lang="en-US" altLang="zh-CN" dirty="0" smtClean="0"/>
          </a:p>
        </p:txBody>
      </p:sp>
    </p:spTree>
    <p:extLst>
      <p:ext uri="{BB962C8B-B14F-4D97-AF65-F5344CB8AC3E}">
        <p14:creationId xmlns:p14="http://schemas.microsoft.com/office/powerpoint/2010/main" val="659888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For</a:t>
            </a:r>
            <a:r>
              <a:rPr lang="en-US" baseline="0" dirty="0" smtClean="0"/>
              <a:t> each model, the left hex-mesh is the original input, while the optimized mesh is shown to the right. From the color coding, we can observe that the number of components for each model has been </a:t>
            </a:r>
            <a:r>
              <a:rPr lang="en-US" sz="1200" kern="1200" dirty="0" smtClean="0">
                <a:solidFill>
                  <a:schemeClr val="tx1"/>
                </a:solidFill>
                <a:effectLst/>
                <a:latin typeface="Calibri" pitchFamily="34" charset="0"/>
                <a:ea typeface="+mn-ea"/>
                <a:cs typeface="+mn-cs"/>
              </a:rPr>
              <a:t>significantly </a:t>
            </a:r>
            <a:r>
              <a:rPr lang="en-US" baseline="0" dirty="0" smtClean="0"/>
              <a:t>reduced.</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40</a:t>
            </a:fld>
            <a:endParaRPr lang="en-US" altLang="zh-CN"/>
          </a:p>
        </p:txBody>
      </p:sp>
    </p:spTree>
    <p:extLst>
      <p:ext uri="{BB962C8B-B14F-4D97-AF65-F5344CB8AC3E}">
        <p14:creationId xmlns:p14="http://schemas.microsoft.com/office/powerpoint/2010/main" val="3486422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For</a:t>
            </a:r>
            <a:r>
              <a:rPr lang="en-US" baseline="0" dirty="0" smtClean="0"/>
              <a:t> each model, the left hex-mesh is the original input, while the optimized mesh is shown to the right. From the color coding, we can observe that the number of components for each model has been greatly reduced.</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41</a:t>
            </a:fld>
            <a:endParaRPr lang="en-US" altLang="zh-CN"/>
          </a:p>
        </p:txBody>
      </p:sp>
    </p:spTree>
    <p:extLst>
      <p:ext uri="{BB962C8B-B14F-4D97-AF65-F5344CB8AC3E}">
        <p14:creationId xmlns:p14="http://schemas.microsoft.com/office/powerpoint/2010/main" val="3486422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For</a:t>
            </a:r>
            <a:r>
              <a:rPr lang="en-US" baseline="0" dirty="0" smtClean="0"/>
              <a:t> each model, the left hex-mesh is the original input, while the optimized mesh is shown to the right. From the color coding, we can observe that the number of components for each model has been greatly reduced.</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42</a:t>
            </a:fld>
            <a:endParaRPr lang="en-US" altLang="zh-CN"/>
          </a:p>
        </p:txBody>
      </p:sp>
    </p:spTree>
    <p:extLst>
      <p:ext uri="{BB962C8B-B14F-4D97-AF65-F5344CB8AC3E}">
        <p14:creationId xmlns:p14="http://schemas.microsoft.com/office/powerpoint/2010/main" val="3486422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 simplicity</a:t>
            </a:r>
            <a:r>
              <a:rPr lang="en-US" baseline="0" dirty="0" smtClean="0"/>
              <a:t> of the structure of the optimized hex-mesh can be controlled by a user-specified parameter p, where p is the number of the </a:t>
            </a:r>
            <a:r>
              <a:rPr lang="en-US" baseline="0" smtClean="0"/>
              <a:t>removed candidates</a:t>
            </a:r>
            <a:r>
              <a:rPr lang="en-US" baseline="0" dirty="0" smtClean="0"/>
              <a:t>.</a:t>
            </a:r>
          </a:p>
          <a:p>
            <a:r>
              <a:rPr lang="en-US" baseline="0" dirty="0" smtClean="0"/>
              <a:t>The larger the p, the more components will be removed from the base0complex of the hex-mesh.</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43</a:t>
            </a:fld>
            <a:endParaRPr lang="en-US" altLang="zh-CN"/>
          </a:p>
        </p:txBody>
      </p:sp>
    </p:spTree>
    <p:extLst>
      <p:ext uri="{BB962C8B-B14F-4D97-AF65-F5344CB8AC3E}">
        <p14:creationId xmlns:p14="http://schemas.microsoft.com/office/powerpoint/2010/main" val="3486422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This table</a:t>
            </a:r>
            <a:r>
              <a:rPr lang="en-US" baseline="0" dirty="0" smtClean="0"/>
              <a:t> shows all the 32 models we</a:t>
            </a:r>
            <a:r>
              <a:rPr lang="en-US" sz="1200" kern="1200" dirty="0" smtClean="0">
                <a:solidFill>
                  <a:schemeClr val="tx1"/>
                </a:solidFill>
                <a:effectLst/>
                <a:latin typeface="Calibri" pitchFamily="34" charset="0"/>
                <a:ea typeface="+mn-ea"/>
                <a:cs typeface="+mn-cs"/>
              </a:rPr>
              <a:t> have experimented with.</a:t>
            </a:r>
            <a:r>
              <a:rPr lang="en-US" baseline="0" dirty="0" smtClean="0"/>
              <a:t>.</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44</a:t>
            </a:fld>
            <a:endParaRPr lang="en-US" altLang="zh-CN"/>
          </a:p>
        </p:txBody>
      </p:sp>
    </p:spTree>
    <p:extLst>
      <p:ext uri="{BB962C8B-B14F-4D97-AF65-F5344CB8AC3E}">
        <p14:creationId xmlns:p14="http://schemas.microsoft.com/office/powerpoint/2010/main" val="3992757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In the table, H is the number of hex-elements, m is the number of detected and removed candidates, S.J. represents the scaled Jacobian which measures the geometric quality, the higher the better, </a:t>
            </a:r>
            <a:r>
              <a:rPr lang="en-US" sz="1200" kern="1200" dirty="0" err="1" smtClean="0">
                <a:solidFill>
                  <a:schemeClr val="tx1"/>
                </a:solidFill>
                <a:effectLst/>
                <a:latin typeface="Calibri" pitchFamily="34" charset="0"/>
                <a:ea typeface="+mn-ea"/>
                <a:cs typeface="+mn-cs"/>
              </a:rPr>
              <a:t>Bc</a:t>
            </a:r>
            <a:r>
              <a:rPr lang="en-US" sz="1200" kern="1200" dirty="0" smtClean="0">
                <a:solidFill>
                  <a:schemeClr val="tx1"/>
                </a:solidFill>
                <a:effectLst/>
                <a:latin typeface="Calibri" pitchFamily="34" charset="0"/>
                <a:ea typeface="+mn-ea"/>
                <a:cs typeface="+mn-cs"/>
              </a:rPr>
              <a:t> is the number of the components in the base-complex, and AR is the reduced rate of the number of components. For each model, the upper row</a:t>
            </a:r>
            <a:r>
              <a:rPr lang="en-US" sz="1200" kern="1200" baseline="0" dirty="0" smtClean="0">
                <a:solidFill>
                  <a:schemeClr val="tx1"/>
                </a:solidFill>
                <a:effectLst/>
                <a:latin typeface="Calibri" pitchFamily="34" charset="0"/>
                <a:ea typeface="+mn-ea"/>
                <a:cs typeface="+mn-cs"/>
              </a:rPr>
              <a:t> represents the original input, while the bottom row shows the statistics of the optimized mesh. </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From the zoom-out figure, we can see that the global structures are greatly simplified while the geometric quality also being maintained.</a:t>
            </a:r>
          </a:p>
          <a:p>
            <a:r>
              <a:rPr lang="en-US" sz="1200" kern="1200" dirty="0" smtClean="0">
                <a:solidFill>
                  <a:schemeClr val="tx1"/>
                </a:solidFill>
                <a:effectLst/>
                <a:latin typeface="Calibri" pitchFamily="34" charset="0"/>
                <a:ea typeface="+mn-ea"/>
                <a:cs typeface="+mn-cs"/>
              </a:rPr>
              <a:t> </a:t>
            </a:r>
            <a:endParaRPr lang="en-US" sz="1200" kern="1200" dirty="0">
              <a:solidFill>
                <a:schemeClr val="tx1"/>
              </a:solidFill>
              <a:effectLst/>
              <a:latin typeface="Calibri" pitchFamily="34" charset="0"/>
              <a:ea typeface="+mn-ea"/>
              <a:cs typeface="+mn-cs"/>
            </a:endParaRPr>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45</a:t>
            </a:fld>
            <a:endParaRPr lang="en-US" altLang="zh-CN"/>
          </a:p>
        </p:txBody>
      </p:sp>
    </p:spTree>
    <p:extLst>
      <p:ext uri="{BB962C8B-B14F-4D97-AF65-F5344CB8AC3E}">
        <p14:creationId xmlns:p14="http://schemas.microsoft.com/office/powerpoint/2010/main" val="3992757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From the statistics and the zoom-out figures, we can see that the global structures are greatly simplified while the geometric quality also being maintained.</a:t>
            </a:r>
          </a:p>
          <a:p>
            <a:r>
              <a:rPr lang="en-US" sz="1200" kern="1200" dirty="0" smtClean="0">
                <a:solidFill>
                  <a:schemeClr val="tx1"/>
                </a:solidFill>
                <a:effectLst/>
                <a:latin typeface="Calibri" pitchFamily="34" charset="0"/>
                <a:ea typeface="+mn-ea"/>
                <a:cs typeface="+mn-cs"/>
              </a:rPr>
              <a:t> </a:t>
            </a:r>
            <a:endParaRPr lang="en-US" sz="1200" kern="1200" dirty="0">
              <a:solidFill>
                <a:schemeClr val="tx1"/>
              </a:solidFill>
              <a:effectLst/>
              <a:latin typeface="Calibri" pitchFamily="34" charset="0"/>
              <a:ea typeface="+mn-ea"/>
              <a:cs typeface="+mn-cs"/>
            </a:endParaRPr>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46</a:t>
            </a:fld>
            <a:endParaRPr lang="en-US" altLang="zh-CN"/>
          </a:p>
        </p:txBody>
      </p:sp>
    </p:spTree>
    <p:extLst>
      <p:ext uri="{BB962C8B-B14F-4D97-AF65-F5344CB8AC3E}">
        <p14:creationId xmlns:p14="http://schemas.microsoft.com/office/powerpoint/2010/main" val="3992757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ln/>
        </p:spPr>
      </p:sp>
      <p:sp>
        <p:nvSpPr>
          <p:cNvPr id="87043" name="Rectangle 3"/>
          <p:cNvSpPr>
            <a:spLocks noGrp="1" noChangeArrowheads="1"/>
          </p:cNvSpPr>
          <p:nvPr>
            <p:ph type="body" idx="1"/>
          </p:nvPr>
        </p:nvSpPr>
        <p:spPr>
          <a:noFill/>
        </p:spPr>
        <p:txBody>
          <a:bodyPr/>
          <a:lstStyle/>
          <a:p>
            <a:pPr hangingPunct="1"/>
            <a:r>
              <a:rPr lang="en-US" altLang="zh-CN" dirty="0" smtClean="0"/>
              <a:t>The limitation of our work are that</a:t>
            </a:r>
          </a:p>
          <a:p>
            <a:pPr hangingPunct="1"/>
            <a:r>
              <a:rPr lang="en-US" altLang="zh-CN" dirty="0" smtClean="0"/>
              <a:t>In the future</a:t>
            </a:r>
            <a:r>
              <a:rPr lang="en-US" altLang="zh-CN" baseline="0" dirty="0" smtClean="0"/>
              <a:t>, we plan to develop a more advanced technique to handle this scenario. </a:t>
            </a:r>
          </a:p>
        </p:txBody>
      </p:sp>
    </p:spTree>
    <p:extLst>
      <p:ext uri="{BB962C8B-B14F-4D97-AF65-F5344CB8AC3E}">
        <p14:creationId xmlns:p14="http://schemas.microsoft.com/office/powerpoint/2010/main" val="2938810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ln/>
        </p:spPr>
      </p:sp>
      <p:sp>
        <p:nvSpPr>
          <p:cNvPr id="87043" name="Rectangle 3"/>
          <p:cNvSpPr>
            <a:spLocks noGrp="1" noChangeArrowheads="1"/>
          </p:cNvSpPr>
          <p:nvPr>
            <p:ph type="body" idx="1"/>
          </p:nvPr>
        </p:nvSpPr>
        <p:spPr>
          <a:noFill/>
        </p:spPr>
        <p:txBody>
          <a:bodyPr/>
          <a:lstStyle/>
          <a:p>
            <a:pPr hangingPunct="1"/>
            <a:r>
              <a:rPr lang="en-US" altLang="zh-CN" dirty="0" smtClean="0"/>
              <a:t>In the following,</a:t>
            </a:r>
            <a:r>
              <a:rPr lang="en-US" altLang="zh-CN" baseline="0" dirty="0" smtClean="0"/>
              <a:t> </a:t>
            </a:r>
            <a:r>
              <a:rPr lang="en-US" altLang="zh-CN" dirty="0" smtClean="0"/>
              <a:t>We would like to thank the funding agencies NSF, NIH, NSFC, and University</a:t>
            </a:r>
            <a:r>
              <a:rPr lang="en-US" altLang="zh-CN" baseline="0" dirty="0" smtClean="0"/>
              <a:t> of Houston.</a:t>
            </a:r>
          </a:p>
          <a:p>
            <a:pPr hangingPunct="1"/>
            <a:endParaRPr lang="en-US" altLang="zh-CN" baseline="0" dirty="0" smtClean="0"/>
          </a:p>
          <a:p>
            <a:pPr hangingPunct="1"/>
            <a:r>
              <a:rPr lang="en-US" altLang="zh-CN" baseline="0" dirty="0" smtClean="0"/>
              <a:t>We also would like to thank the following people for the efforts in providing data and improving the quality of the paper.</a:t>
            </a:r>
          </a:p>
          <a:p>
            <a:pPr hangingPunct="1"/>
            <a:endParaRPr lang="en-US" altLang="zh-CN" dirty="0" smtClean="0"/>
          </a:p>
          <a:p>
            <a:pPr hangingPunct="1"/>
            <a:r>
              <a:rPr lang="en-US" altLang="zh-CN" baseline="0" dirty="0" smtClean="0"/>
              <a:t>This concludes my talk.</a:t>
            </a:r>
            <a:endParaRPr lang="en-US" altLang="zh-CN" dirty="0" smtClean="0"/>
          </a:p>
          <a:p>
            <a:pPr hangingPunct="1"/>
            <a:r>
              <a:rPr lang="en-US" altLang="zh-CN" dirty="0" smtClean="0"/>
              <a:t>15269397288</a:t>
            </a:r>
          </a:p>
        </p:txBody>
      </p:sp>
    </p:spTree>
    <p:extLst>
      <p:ext uri="{BB962C8B-B14F-4D97-AF65-F5344CB8AC3E}">
        <p14:creationId xmlns:p14="http://schemas.microsoft.com/office/powerpoint/2010/main" val="1089867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49</a:t>
            </a:fld>
            <a:endParaRPr lang="en-US" altLang="zh-CN"/>
          </a:p>
        </p:txBody>
      </p:sp>
    </p:spTree>
    <p:extLst>
      <p:ext uri="{BB962C8B-B14F-4D97-AF65-F5344CB8AC3E}">
        <p14:creationId xmlns:p14="http://schemas.microsoft.com/office/powerpoint/2010/main" val="29784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This is the outline</a:t>
            </a:r>
            <a:r>
              <a:rPr lang="en-US" baseline="0" dirty="0" smtClean="0"/>
              <a:t> of my talk. </a:t>
            </a:r>
            <a:r>
              <a:rPr lang="en-US" dirty="0" smtClean="0"/>
              <a:t>Next, we will introduce the global structure of a hex-mesh.</a:t>
            </a:r>
          </a:p>
          <a:p>
            <a:endParaRPr lang="en-US" dirty="0" smtClean="0"/>
          </a:p>
          <a:p>
            <a:endParaRPr lang="en-US" dirty="0" smtClean="0"/>
          </a:p>
          <a:p>
            <a:r>
              <a:rPr lang="en-US" altLang="zh-CN" dirty="0" smtClean="0"/>
              <a:t>%%%A hex-mesh that fulfil</a:t>
            </a:r>
            <a:r>
              <a:rPr lang="en-US" altLang="zh-CN" baseline="0" dirty="0" smtClean="0"/>
              <a:t>ls the mentioned quality criteria are generally come with a well distributed singularity structure. </a:t>
            </a:r>
            <a:endParaRPr lang="en-US" dirty="0"/>
          </a:p>
        </p:txBody>
      </p:sp>
      <p:sp>
        <p:nvSpPr>
          <p:cNvPr id="4" name="灯片编号占位符 3"/>
          <p:cNvSpPr>
            <a:spLocks noGrp="1"/>
          </p:cNvSpPr>
          <p:nvPr>
            <p:ph type="sldNum" sz="quarter" idx="10"/>
          </p:nvPr>
        </p:nvSpPr>
        <p:spPr/>
        <p:txBody>
          <a:bodyPr/>
          <a:lstStyle/>
          <a:p>
            <a:pPr>
              <a:defRPr/>
            </a:pPr>
            <a:fld id="{E1CC9F03-8BEB-4258-9B46-80314F094A05}" type="slidenum">
              <a:rPr lang="en-US" altLang="zh-CN" smtClean="0"/>
              <a:pPr>
                <a:defRPr/>
              </a:pPr>
              <a:t>5</a:t>
            </a:fld>
            <a:endParaRPr lang="en-US" altLang="zh-CN"/>
          </a:p>
        </p:txBody>
      </p:sp>
    </p:spTree>
    <p:extLst>
      <p:ext uri="{BB962C8B-B14F-4D97-AF65-F5344CB8AC3E}">
        <p14:creationId xmlns:p14="http://schemas.microsoft.com/office/powerpoint/2010/main" val="104957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To understand the structure of a hex-mesh, we start with a brief review of the structure of a quad-mesh. This shows a quad-mesh of a sculpture model. Some singularities for the</a:t>
            </a:r>
            <a:r>
              <a:rPr lang="en-US" sz="1200" kern="1200" baseline="0" dirty="0" smtClean="0">
                <a:solidFill>
                  <a:schemeClr val="tx1"/>
                </a:solidFill>
                <a:effectLst/>
                <a:latin typeface="Calibri" pitchFamily="34" charset="0"/>
                <a:ea typeface="+mn-ea"/>
                <a:cs typeface="+mn-cs"/>
              </a:rPr>
              <a:t> quad-mesh</a:t>
            </a:r>
            <a:r>
              <a:rPr lang="en-US" sz="1200" kern="1200" dirty="0" smtClean="0">
                <a:solidFill>
                  <a:schemeClr val="tx1"/>
                </a:solidFill>
                <a:effectLst/>
                <a:latin typeface="Calibri" pitchFamily="34" charset="0"/>
                <a:ea typeface="+mn-ea"/>
                <a:cs typeface="+mn-cs"/>
              </a:rPr>
              <a:t> are highlighted in red. From these singularities, we can trace out a network structure that partitions the quad domain into a number of patches. Each patch is a quad shape. We refer to this structure as the base-complex of the given quad-mesh. %%%It is essentially a very coarse quad-mesh. </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%%%%%It’s known that the global structure of a quad mesh is determined by its singular nodes, whose valence are not 4 as shown in the figure. </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a:t>
            </a:r>
            <a:r>
              <a:rPr lang="en-US" sz="1200" kern="1200" dirty="0" smtClean="0">
                <a:solidFill>
                  <a:schemeClr val="tx1"/>
                </a:solidFill>
                <a:effectLst/>
                <a:latin typeface="Calibri" pitchFamily="34" charset="0"/>
                <a:ea typeface="+mn-ea"/>
                <a:cs typeface="+mn-cs"/>
              </a:rPr>
              <a:t>have valences that are not 4, that is, the number of their adjacent edges are not 4. They are singularities of the quad-mesh </a:t>
            </a:r>
          </a:p>
          <a:p>
            <a:pPr marL="0" marR="0" indent="0" algn="l" defTabSz="914400" rtl="0" eaLnBrk="0"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as highlighted by the black bold lines. This structure </a:t>
            </a: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 boundary edges has the number of neighboring hex elements not equal</a:t>
            </a:r>
            <a:r>
              <a:rPr lang="en-US" altLang="zh-CN" baseline="0" dirty="0" smtClean="0"/>
              <a:t> to 2 is singular, while those inside the volume with neighboring hex elements not equal to 4 is singulars.</a:t>
            </a:r>
          </a:p>
        </p:txBody>
      </p:sp>
    </p:spTree>
    <p:extLst>
      <p:ext uri="{BB962C8B-B14F-4D97-AF65-F5344CB8AC3E}">
        <p14:creationId xmlns:p14="http://schemas.microsoft.com/office/powerpoint/2010/main" val="9360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noChangeArrowheads="1"/>
          </p:cNvSpPr>
          <p:nvPr>
            <p:ph type="body" idx="1"/>
          </p:nvPr>
        </p:nvSpPr>
        <p:spPr>
          <a:noFill/>
        </p:spPr>
        <p:txBody>
          <a:bodyPr/>
          <a:lstStyle/>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baseline="0" dirty="0" smtClean="0"/>
              <a:t>Similarly, the global structure of a hex mesh is determined by its singular edges. For a singular edge inside the volume of a hex-mesh, the number of its adjacent hex elements is not 4. This figure shows two singular edges in red with valence 3 and 5, respectively.</a:t>
            </a:r>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 boundary edges has the number of neighboring hex elements not equal</a:t>
            </a:r>
            <a:r>
              <a:rPr lang="en-US" altLang="zh-CN" baseline="0" dirty="0" smtClean="0"/>
              <a:t> to 2 is singular, while those inside the volume with neighboring hex elements not equal to 4 is singulars.</a:t>
            </a:r>
          </a:p>
        </p:txBody>
      </p:sp>
    </p:spTree>
    <p:extLst>
      <p:ext uri="{BB962C8B-B14F-4D97-AF65-F5344CB8AC3E}">
        <p14:creationId xmlns:p14="http://schemas.microsoft.com/office/powerpoint/2010/main" val="3686456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By collecting all the singular edges, we can obtain a graph,</a:t>
            </a:r>
            <a:r>
              <a:rPr lang="en-US" sz="1200" kern="1200" baseline="0" dirty="0" smtClean="0">
                <a:solidFill>
                  <a:schemeClr val="tx1"/>
                </a:solidFill>
                <a:effectLst/>
                <a:latin typeface="Calibri" pitchFamily="34" charset="0"/>
                <a:ea typeface="+mn-ea"/>
                <a:cs typeface="+mn-cs"/>
              </a:rPr>
              <a:t> which is </a:t>
            </a:r>
            <a:r>
              <a:rPr lang="en-US" sz="1200" kern="1200" dirty="0" smtClean="0">
                <a:solidFill>
                  <a:schemeClr val="tx1"/>
                </a:solidFill>
                <a:effectLst/>
                <a:latin typeface="Calibri" pitchFamily="34" charset="0"/>
                <a:ea typeface="+mn-ea"/>
                <a:cs typeface="+mn-cs"/>
              </a:rPr>
              <a:t>referred to as the singularity structure of the given hex-mesh.</a:t>
            </a:r>
            <a:endParaRPr lang="en-US" sz="1200" kern="1200" dirty="0">
              <a:solidFill>
                <a:schemeClr val="tx1"/>
              </a:solidFill>
              <a:effectLst/>
              <a:latin typeface="Calibri" pitchFamily="34" charset="0"/>
              <a:ea typeface="+mn-ea"/>
              <a:cs typeface="+mn-cs"/>
            </a:endParaRPr>
          </a:p>
        </p:txBody>
      </p:sp>
    </p:spTree>
    <p:extLst>
      <p:ext uri="{BB962C8B-B14F-4D97-AF65-F5344CB8AC3E}">
        <p14:creationId xmlns:p14="http://schemas.microsoft.com/office/powerpoint/2010/main" val="358549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noChangeArrowheads="1"/>
          </p:cNvSpPr>
          <p:nvPr>
            <p:ph type="body" idx="1"/>
          </p:nvPr>
        </p:nvSpPr>
        <p:spPr>
          <a:noFill/>
        </p:spPr>
        <p:txBody>
          <a:bodyPr/>
          <a:lstStyle/>
          <a:p>
            <a:r>
              <a:rPr lang="en-US" sz="1200" kern="1200" dirty="0" smtClean="0">
                <a:solidFill>
                  <a:schemeClr val="tx1"/>
                </a:solidFill>
                <a:effectLst/>
                <a:latin typeface="Calibri" pitchFamily="34" charset="0"/>
                <a:ea typeface="+mn-ea"/>
                <a:cs typeface="+mn-cs"/>
              </a:rPr>
              <a:t>From this singularity structure, we can similarly construct a base-complex for the hex-mesh. This base-complex consists of nodes, curves, surfaces, and components. Here, the red nodes and curves are the singularities, while the blue nodes and curves are generated during the construction of the base-complex.</a:t>
            </a:r>
          </a:p>
          <a:p>
            <a:r>
              <a:rPr lang="en-US" sz="1200" kern="1200" dirty="0" smtClean="0">
                <a:solidFill>
                  <a:schemeClr val="tx1"/>
                </a:solidFill>
                <a:effectLst/>
                <a:latin typeface="Calibri" pitchFamily="34" charset="0"/>
                <a:ea typeface="+mn-ea"/>
                <a:cs typeface="+mn-cs"/>
              </a:rPr>
              <a:t>This base-complex partitions the hex-mesh domain into a number of components. Each component is a cube-like block. </a:t>
            </a: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1">
              <a:lnSpc>
                <a:spcPct val="100000"/>
              </a:lnSpc>
              <a:spcBef>
                <a:spcPct val="30000"/>
              </a:spcBef>
              <a:spcAft>
                <a:spcPct val="0"/>
              </a:spcAft>
              <a:buClrTx/>
              <a:buSzTx/>
              <a:buFontTx/>
              <a:buNone/>
              <a:tabLst/>
              <a:defRPr/>
            </a:pPr>
            <a:r>
              <a:rPr lang="en-US" altLang="zh-CN" dirty="0" smtClean="0"/>
              <a:t>%%%%From the singularity structure, we</a:t>
            </a:r>
            <a:r>
              <a:rPr lang="en-US" altLang="zh-CN" baseline="0" dirty="0" smtClean="0"/>
              <a:t> can obtain an all-cuboid structure, which is called base-complex. It contains nodes, curves, surfaces, and components. Intuitively, this base-complex is the coarsest hex-mesh that has the same structure of the original hex-mesh.</a:t>
            </a:r>
            <a:endParaRPr lang="en-US" altLang="zh-CN" dirty="0" smtClean="0"/>
          </a:p>
        </p:txBody>
      </p:sp>
    </p:spTree>
    <p:extLst>
      <p:ext uri="{BB962C8B-B14F-4D97-AF65-F5344CB8AC3E}">
        <p14:creationId xmlns:p14="http://schemas.microsoft.com/office/powerpoint/2010/main" val="278736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343042"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smtClean="0"/>
              <a:t>Click to edit Master title style</a:t>
            </a:r>
          </a:p>
        </p:txBody>
      </p:sp>
      <p:sp>
        <p:nvSpPr>
          <p:cNvPr id="343043" name="Rectangle 3"/>
          <p:cNvSpPr>
            <a:spLocks noGrp="1" noChangeArrowheads="1"/>
          </p:cNvSpPr>
          <p:nvPr>
            <p:ph type="subTitle" idx="1"/>
          </p:nvPr>
        </p:nvSpPr>
        <p:spPr>
          <a:xfrm>
            <a:off x="1981200" y="3962400"/>
            <a:ext cx="6553200" cy="1752600"/>
          </a:xfrm>
        </p:spPr>
        <p:txBody>
          <a:bodyPr/>
          <a:lstStyle>
            <a:lvl1pPr marL="0" indent="0">
              <a:buFontTx/>
              <a:buNone/>
              <a:defRPr sz="2600"/>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bwMode="auto">
          <a:xfrm>
            <a:off x="457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fld id="{4A643029-49A8-4F1C-B596-2AB8281BC5F4}" type="datetime1">
              <a:rPr lang="en-US" altLang="zh-CN" smtClean="0"/>
              <a:t>8/18/2015</a:t>
            </a:fld>
            <a:endParaRPr lang="en-US" altLang="en-US"/>
          </a:p>
        </p:txBody>
      </p:sp>
      <p:sp>
        <p:nvSpPr>
          <p:cNvPr id="5" name="Rectangle 5"/>
          <p:cNvSpPr>
            <a:spLocks noGrp="1" noChangeArrowheads="1"/>
          </p:cNvSpPr>
          <p:nvPr>
            <p:ph type="ftr" sz="quarter" idx="11"/>
          </p:nvPr>
        </p:nvSpPr>
        <p:spPr bwMode="auto">
          <a:xfrm>
            <a:off x="31242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6EEE0A23-C4BD-4F14-9976-AD3177609932}" type="slidenum">
              <a:rPr lang="en-US" altLang="en-US"/>
              <a:pPr>
                <a:defRPr/>
              </a:pPr>
              <a:t>‹#›</a:t>
            </a:fld>
            <a:endParaRPr lang="en-US" altLang="en-US"/>
          </a:p>
        </p:txBody>
      </p:sp>
    </p:spTree>
    <p:extLst>
      <p:ext uri="{BB962C8B-B14F-4D97-AF65-F5344CB8AC3E}">
        <p14:creationId xmlns:p14="http://schemas.microsoft.com/office/powerpoint/2010/main" val="431871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26B29F4B-0342-4056-A326-15885C3F73A5}" type="slidenum">
              <a:rPr lang="en-US" altLang="en-US"/>
              <a:pPr>
                <a:defRPr/>
              </a:pPr>
              <a:t>‹#›</a:t>
            </a:fld>
            <a:endParaRPr lang="en-US" altLang="en-US"/>
          </a:p>
        </p:txBody>
      </p:sp>
    </p:spTree>
    <p:extLst>
      <p:ext uri="{BB962C8B-B14F-4D97-AF65-F5344CB8AC3E}">
        <p14:creationId xmlns:p14="http://schemas.microsoft.com/office/powerpoint/2010/main" val="291871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743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7813"/>
            <a:ext cx="6019800" cy="57435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95141462-2F41-42CD-B3F3-A25BE199C31B}" type="slidenum">
              <a:rPr lang="en-US" altLang="en-US"/>
              <a:pPr>
                <a:defRPr/>
              </a:pPr>
              <a:t>‹#›</a:t>
            </a:fld>
            <a:endParaRPr lang="en-US" altLang="en-US"/>
          </a:p>
        </p:txBody>
      </p:sp>
    </p:spTree>
    <p:extLst>
      <p:ext uri="{BB962C8B-B14F-4D97-AF65-F5344CB8AC3E}">
        <p14:creationId xmlns:p14="http://schemas.microsoft.com/office/powerpoint/2010/main" val="347637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FBEC2EF8-2BCC-47D3-9EF2-BBFAB979BCBF}" type="slidenum">
              <a:rPr lang="en-US" altLang="en-US"/>
              <a:pPr>
                <a:defRPr/>
              </a:pPr>
              <a:t>‹#›</a:t>
            </a:fld>
            <a:endParaRPr lang="en-US" altLang="en-US"/>
          </a:p>
        </p:txBody>
      </p:sp>
    </p:spTree>
    <p:extLst>
      <p:ext uri="{BB962C8B-B14F-4D97-AF65-F5344CB8AC3E}">
        <p14:creationId xmlns:p14="http://schemas.microsoft.com/office/powerpoint/2010/main" val="28385666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F130C21A-1A35-4CA6-AB22-9E71966B0EC5}" type="slidenum">
              <a:rPr lang="en-US" altLang="en-US"/>
              <a:pPr>
                <a:defRPr/>
              </a:pPr>
              <a:t>‹#›</a:t>
            </a:fld>
            <a:endParaRPr lang="en-US" altLang="en-US"/>
          </a:p>
        </p:txBody>
      </p:sp>
    </p:spTree>
    <p:extLst>
      <p:ext uri="{BB962C8B-B14F-4D97-AF65-F5344CB8AC3E}">
        <p14:creationId xmlns:p14="http://schemas.microsoft.com/office/powerpoint/2010/main" val="371951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11263"/>
            <a:ext cx="4038600" cy="4810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11263"/>
            <a:ext cx="4038600" cy="4810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a:ln/>
        </p:spPr>
        <p:txBody>
          <a:bodyPr/>
          <a:lstStyle>
            <a:lvl1pPr>
              <a:defRPr/>
            </a:lvl1pPr>
          </a:lstStyle>
          <a:p>
            <a:pPr>
              <a:defRPr/>
            </a:pPr>
            <a:fld id="{2F00663E-98E8-4BDF-84DD-0E46B081BC3A}" type="slidenum">
              <a:rPr lang="en-US" altLang="en-US"/>
              <a:pPr>
                <a:defRPr/>
              </a:pPr>
              <a:t>‹#›</a:t>
            </a:fld>
            <a:endParaRPr lang="en-US" altLang="en-US"/>
          </a:p>
        </p:txBody>
      </p:sp>
    </p:spTree>
    <p:extLst>
      <p:ext uri="{BB962C8B-B14F-4D97-AF65-F5344CB8AC3E}">
        <p14:creationId xmlns:p14="http://schemas.microsoft.com/office/powerpoint/2010/main" val="422367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a:ln/>
        </p:spPr>
        <p:txBody>
          <a:bodyPr/>
          <a:lstStyle>
            <a:lvl1pPr>
              <a:defRPr/>
            </a:lvl1pPr>
          </a:lstStyle>
          <a:p>
            <a:pPr>
              <a:defRPr/>
            </a:pPr>
            <a:fld id="{90461FE8-ECBA-46A5-BE1F-66350F4752F9}" type="slidenum">
              <a:rPr lang="en-US" altLang="en-US"/>
              <a:pPr>
                <a:defRPr/>
              </a:pPr>
              <a:t>‹#›</a:t>
            </a:fld>
            <a:endParaRPr lang="en-US" altLang="en-US"/>
          </a:p>
        </p:txBody>
      </p:sp>
    </p:spTree>
    <p:extLst>
      <p:ext uri="{BB962C8B-B14F-4D97-AF65-F5344CB8AC3E}">
        <p14:creationId xmlns:p14="http://schemas.microsoft.com/office/powerpoint/2010/main" val="124457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a:ln/>
        </p:spPr>
        <p:txBody>
          <a:bodyPr/>
          <a:lstStyle>
            <a:lvl1pPr>
              <a:defRPr/>
            </a:lvl1pPr>
          </a:lstStyle>
          <a:p>
            <a:pPr>
              <a:defRPr/>
            </a:pPr>
            <a:fld id="{1BA25CE6-C8B8-4A83-9BA8-79B7FCF4752C}" type="slidenum">
              <a:rPr lang="en-US" altLang="en-US"/>
              <a:pPr>
                <a:defRPr/>
              </a:pPr>
              <a:t>‹#›</a:t>
            </a:fld>
            <a:endParaRPr lang="en-US" altLang="en-US"/>
          </a:p>
        </p:txBody>
      </p:sp>
    </p:spTree>
    <p:extLst>
      <p:ext uri="{BB962C8B-B14F-4D97-AF65-F5344CB8AC3E}">
        <p14:creationId xmlns:p14="http://schemas.microsoft.com/office/powerpoint/2010/main" val="27018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376D3D9-6A7B-472E-8B12-C3AFA415F66F}" type="slidenum">
              <a:rPr lang="en-US" altLang="en-US"/>
              <a:pPr>
                <a:defRPr/>
              </a:pPr>
              <a:t>‹#›</a:t>
            </a:fld>
            <a:endParaRPr lang="en-US" altLang="en-US"/>
          </a:p>
        </p:txBody>
      </p:sp>
    </p:spTree>
    <p:extLst>
      <p:ext uri="{BB962C8B-B14F-4D97-AF65-F5344CB8AC3E}">
        <p14:creationId xmlns:p14="http://schemas.microsoft.com/office/powerpoint/2010/main" val="353451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E5221568-34E9-4ABA-952B-D6C672816FED}" type="slidenum">
              <a:rPr lang="en-US" altLang="en-US"/>
              <a:pPr>
                <a:defRPr/>
              </a:pPr>
              <a:t>‹#›</a:t>
            </a:fld>
            <a:endParaRPr lang="en-US" altLang="en-US"/>
          </a:p>
        </p:txBody>
      </p:sp>
    </p:spTree>
    <p:extLst>
      <p:ext uri="{BB962C8B-B14F-4D97-AF65-F5344CB8AC3E}">
        <p14:creationId xmlns:p14="http://schemas.microsoft.com/office/powerpoint/2010/main" val="355804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264BC5DA-24A7-4A35-BFC5-3FBEFCE174CA}" type="slidenum">
              <a:rPr lang="en-US" altLang="en-US"/>
              <a:pPr>
                <a:defRPr/>
              </a:pPr>
              <a:t>‹#›</a:t>
            </a:fld>
            <a:endParaRPr lang="en-US" altLang="en-US"/>
          </a:p>
        </p:txBody>
      </p:sp>
    </p:spTree>
    <p:extLst>
      <p:ext uri="{BB962C8B-B14F-4D97-AF65-F5344CB8AC3E}">
        <p14:creationId xmlns:p14="http://schemas.microsoft.com/office/powerpoint/2010/main" val="410048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11263"/>
            <a:ext cx="82296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202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BBEB779-4352-4743-B287-B6049B745A5E}" type="slidenum">
              <a:rPr lang="en-US" altLang="en-US"/>
              <a:pPr>
                <a:defRPr/>
              </a:pPr>
              <a:t>‹#›</a:t>
            </a:fld>
            <a:endParaRPr lang="en-US" altLang="en-US"/>
          </a:p>
        </p:txBody>
      </p:sp>
      <p:sp>
        <p:nvSpPr>
          <p:cNvPr id="1029"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03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31" name="Text Box 10"/>
          <p:cNvSpPr txBox="1">
            <a:spLocks noChangeArrowheads="1"/>
          </p:cNvSpPr>
          <p:nvPr/>
        </p:nvSpPr>
        <p:spPr bwMode="auto">
          <a:xfrm>
            <a:off x="352425" y="6334125"/>
            <a:ext cx="55911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defRPr/>
            </a:pPr>
            <a:r>
              <a:rPr lang="en-US" altLang="zh-CN" sz="1500" i="1" dirty="0" smtClean="0">
                <a:solidFill>
                  <a:srgbClr val="808080"/>
                </a:solidFill>
                <a:ea typeface="宋体" charset="-122"/>
              </a:rPr>
              <a:t>Hexahedral Mesh Re-parameterization from Aligned Base-Complex</a:t>
            </a:r>
          </a:p>
        </p:txBody>
      </p:sp>
      <p:sp>
        <p:nvSpPr>
          <p:cNvPr id="2" name="页脚占位符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26"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Calibri" pitchFamily="34" charset="0"/>
        </a:defRPr>
      </a:lvl2pPr>
      <a:lvl3pPr algn="l" rtl="0" eaLnBrk="0" fontAlgn="base" hangingPunct="0">
        <a:spcBef>
          <a:spcPct val="0"/>
        </a:spcBef>
        <a:spcAft>
          <a:spcPct val="0"/>
        </a:spcAft>
        <a:defRPr sz="4200">
          <a:solidFill>
            <a:schemeClr val="tx2"/>
          </a:solidFill>
          <a:latin typeface="Calibri" pitchFamily="34" charset="0"/>
        </a:defRPr>
      </a:lvl3pPr>
      <a:lvl4pPr algn="l" rtl="0" eaLnBrk="0" fontAlgn="base" hangingPunct="0">
        <a:spcBef>
          <a:spcPct val="0"/>
        </a:spcBef>
        <a:spcAft>
          <a:spcPct val="0"/>
        </a:spcAft>
        <a:defRPr sz="4200">
          <a:solidFill>
            <a:schemeClr val="tx2"/>
          </a:solidFill>
          <a:latin typeface="Calibri" pitchFamily="34" charset="0"/>
        </a:defRPr>
      </a:lvl4pPr>
      <a:lvl5pPr algn="l" rtl="0" eaLnBrk="0" fontAlgn="base" hangingPunct="0">
        <a:spcBef>
          <a:spcPct val="0"/>
        </a:spcBef>
        <a:spcAft>
          <a:spcPct val="0"/>
        </a:spcAft>
        <a:defRPr sz="4200">
          <a:solidFill>
            <a:schemeClr val="tx2"/>
          </a:solidFill>
          <a:latin typeface="Calibri" pitchFamily="34" charset="0"/>
        </a:defRPr>
      </a:lvl5pPr>
      <a:lvl6pPr marL="457200" algn="l" rtl="0" fontAlgn="base">
        <a:spcBef>
          <a:spcPct val="0"/>
        </a:spcBef>
        <a:spcAft>
          <a:spcPct val="0"/>
        </a:spcAft>
        <a:defRPr sz="4200">
          <a:solidFill>
            <a:schemeClr val="tx2"/>
          </a:solidFill>
          <a:latin typeface="Calibri" pitchFamily="34" charset="0"/>
        </a:defRPr>
      </a:lvl6pPr>
      <a:lvl7pPr marL="914400" algn="l" rtl="0" fontAlgn="base">
        <a:spcBef>
          <a:spcPct val="0"/>
        </a:spcBef>
        <a:spcAft>
          <a:spcPct val="0"/>
        </a:spcAft>
        <a:defRPr sz="4200">
          <a:solidFill>
            <a:schemeClr val="tx2"/>
          </a:solidFill>
          <a:latin typeface="Calibri" pitchFamily="34" charset="0"/>
        </a:defRPr>
      </a:lvl7pPr>
      <a:lvl8pPr marL="1371600" algn="l" rtl="0" fontAlgn="base">
        <a:spcBef>
          <a:spcPct val="0"/>
        </a:spcBef>
        <a:spcAft>
          <a:spcPct val="0"/>
        </a:spcAft>
        <a:defRPr sz="4200">
          <a:solidFill>
            <a:schemeClr val="tx2"/>
          </a:solidFill>
          <a:latin typeface="Calibri" pitchFamily="34" charset="0"/>
        </a:defRPr>
      </a:lvl8pPr>
      <a:lvl9pPr marL="1828800" algn="l" rtl="0" fontAlgn="base">
        <a:spcBef>
          <a:spcPct val="0"/>
        </a:spcBef>
        <a:spcAft>
          <a:spcPct val="0"/>
        </a:spcAft>
        <a:defRPr sz="4200">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accent1"/>
        </a:buClr>
        <a:buChar char="•"/>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5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u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3.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7.xml"/><Relationship Id="rId16" Type="http://schemas.openxmlformats.org/officeDocument/2006/relationships/image" Target="../media/image57.jpeg"/><Relationship Id="rId20"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18" Type="http://schemas.openxmlformats.org/officeDocument/2006/relationships/image" Target="../media/image95.jpeg"/><Relationship Id="rId26" Type="http://schemas.openxmlformats.org/officeDocument/2006/relationships/image" Target="../media/image103.jpeg"/><Relationship Id="rId3" Type="http://schemas.openxmlformats.org/officeDocument/2006/relationships/image" Target="../media/image78.jpeg"/><Relationship Id="rId21" Type="http://schemas.openxmlformats.org/officeDocument/2006/relationships/image" Target="../media/image98.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5" Type="http://schemas.openxmlformats.org/officeDocument/2006/relationships/image" Target="../media/image102.jpeg"/><Relationship Id="rId2" Type="http://schemas.openxmlformats.org/officeDocument/2006/relationships/notesSlide" Target="../notesSlides/notesSlide38.xml"/><Relationship Id="rId16" Type="http://schemas.openxmlformats.org/officeDocument/2006/relationships/image" Target="../media/image93.jpeg"/><Relationship Id="rId20" Type="http://schemas.openxmlformats.org/officeDocument/2006/relationships/image" Target="../media/image97.jpeg"/><Relationship Id="rId29"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24" Type="http://schemas.openxmlformats.org/officeDocument/2006/relationships/image" Target="../media/image101.jpeg"/><Relationship Id="rId5" Type="http://schemas.openxmlformats.org/officeDocument/2006/relationships/image" Target="../media/image82.jpeg"/><Relationship Id="rId15" Type="http://schemas.openxmlformats.org/officeDocument/2006/relationships/image" Target="../media/image92.jpeg"/><Relationship Id="rId23" Type="http://schemas.openxmlformats.org/officeDocument/2006/relationships/image" Target="../media/image100.jpeg"/><Relationship Id="rId28" Type="http://schemas.openxmlformats.org/officeDocument/2006/relationships/image" Target="../media/image105.jpeg"/><Relationship Id="rId10" Type="http://schemas.openxmlformats.org/officeDocument/2006/relationships/image" Target="../media/image87.jpeg"/><Relationship Id="rId19" Type="http://schemas.openxmlformats.org/officeDocument/2006/relationships/image" Target="../media/image96.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 Id="rId22" Type="http://schemas.openxmlformats.org/officeDocument/2006/relationships/image" Target="../media/image99.jpeg"/><Relationship Id="rId27" Type="http://schemas.openxmlformats.org/officeDocument/2006/relationships/image" Target="../media/image104.jpeg"/><Relationship Id="rId30" Type="http://schemas.openxmlformats.org/officeDocument/2006/relationships/image" Target="../media/image7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1.jpeg"/><Relationship Id="rId5" Type="http://schemas.microsoft.com/office/2007/relationships/hdphoto" Target="../media/hdphoto1.wdp"/><Relationship Id="rId4" Type="http://schemas.openxmlformats.org/officeDocument/2006/relationships/image" Target="../media/image12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79400" y="333375"/>
            <a:ext cx="8586788" cy="1085850"/>
          </a:xfrm>
        </p:spPr>
        <p:txBody>
          <a:bodyPr/>
          <a:lstStyle/>
          <a:p>
            <a:pPr algn="ctr" eaLnBrk="1" hangingPunct="1"/>
            <a:r>
              <a:rPr lang="en-US" altLang="zh-CN" sz="4000" b="1" dirty="0">
                <a:ea typeface="宋体" charset="-122"/>
              </a:rPr>
              <a:t>Hexahedral Mesh Re-parameterization from Aligned Base-Complex</a:t>
            </a:r>
            <a:r>
              <a:rPr lang="en-US" altLang="zh-CN" sz="4000" dirty="0" smtClean="0">
                <a:ea typeface="宋体" charset="-122"/>
              </a:rPr>
              <a:t/>
            </a:r>
            <a:br>
              <a:rPr lang="en-US" altLang="zh-CN" sz="4000" dirty="0" smtClean="0">
                <a:ea typeface="宋体" charset="-122"/>
              </a:rPr>
            </a:br>
            <a:endParaRPr lang="en-US" altLang="zh-CN" sz="4000" dirty="0" smtClean="0">
              <a:ea typeface="宋体" charset="-122"/>
            </a:endParaRPr>
          </a:p>
        </p:txBody>
      </p:sp>
      <p:sp>
        <p:nvSpPr>
          <p:cNvPr id="3081" name="Text Box 6"/>
          <p:cNvSpPr txBox="1">
            <a:spLocks noChangeArrowheads="1"/>
          </p:cNvSpPr>
          <p:nvPr/>
        </p:nvSpPr>
        <p:spPr bwMode="auto">
          <a:xfrm>
            <a:off x="2698987" y="4462077"/>
            <a:ext cx="33425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Char char="•"/>
              <a:defRPr sz="2800">
                <a:solidFill>
                  <a:schemeClr val="tx1"/>
                </a:solidFill>
                <a:latin typeface="Calibri" pitchFamily="34" charset="0"/>
              </a:defRPr>
            </a:lvl1pPr>
            <a:lvl2pPr marL="742950" indent="-285750" eaLnBrk="0" hangingPunct="0">
              <a:spcBef>
                <a:spcPct val="20000"/>
              </a:spcBef>
              <a:buClr>
                <a:schemeClr val="accent2"/>
              </a:buClr>
              <a:buChar char="•"/>
              <a:defRPr sz="2500">
                <a:solidFill>
                  <a:schemeClr val="tx1"/>
                </a:solidFill>
                <a:latin typeface="Calibri" pitchFamily="34" charset="0"/>
              </a:defRPr>
            </a:lvl2pPr>
            <a:lvl3pPr marL="1143000" indent="-228600" eaLnBrk="0" hangingPunct="0">
              <a:spcBef>
                <a:spcPct val="20000"/>
              </a:spcBef>
              <a:buClr>
                <a:schemeClr val="accent1"/>
              </a:buClr>
              <a:buChar char="•"/>
              <a:defRPr sz="2200">
                <a:solidFill>
                  <a:schemeClr val="tx1"/>
                </a:solidFill>
                <a:latin typeface="Calibri" pitchFamily="34" charset="0"/>
              </a:defRPr>
            </a:lvl3pPr>
            <a:lvl4pPr marL="1600200" indent="-228600" eaLnBrk="0" hangingPunct="0">
              <a:spcBef>
                <a:spcPct val="20000"/>
              </a:spcBef>
              <a:buClr>
                <a:schemeClr val="accent2"/>
              </a:buClr>
              <a:buChar char="•"/>
              <a:defRPr sz="2000">
                <a:solidFill>
                  <a:schemeClr val="tx1"/>
                </a:solidFill>
                <a:latin typeface="Calibri" pitchFamily="34" charset="0"/>
              </a:defRPr>
            </a:lvl4pPr>
            <a:lvl5pPr marL="2057400" indent="-228600" eaLnBrk="0" hangingPunct="0">
              <a:spcBef>
                <a:spcPct val="20000"/>
              </a:spcBef>
              <a:buClr>
                <a:schemeClr val="accent1"/>
              </a:buClr>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spcBef>
                <a:spcPct val="0"/>
              </a:spcBef>
              <a:buClrTx/>
              <a:buFontTx/>
              <a:buNone/>
            </a:pPr>
            <a:r>
              <a:rPr lang="en-US" altLang="zh-CN" dirty="0" smtClean="0">
                <a:ea typeface="宋体" charset="-122"/>
              </a:rPr>
              <a:t>Presenter: </a:t>
            </a:r>
            <a:r>
              <a:rPr lang="en-US" altLang="zh-CN" dirty="0" err="1" smtClean="0">
                <a:ea typeface="宋体" charset="-122"/>
              </a:rPr>
              <a:t>Xifeng</a:t>
            </a:r>
            <a:r>
              <a:rPr lang="en-US" altLang="zh-CN" dirty="0" smtClean="0">
                <a:ea typeface="宋体" charset="-122"/>
              </a:rPr>
              <a:t> </a:t>
            </a:r>
            <a:r>
              <a:rPr lang="en-US" altLang="zh-CN" dirty="0">
                <a:ea typeface="宋体" charset="-122"/>
              </a:rPr>
              <a:t>Gao</a:t>
            </a:r>
          </a:p>
        </p:txBody>
      </p:sp>
      <p:sp>
        <p:nvSpPr>
          <p:cNvPr id="3082" name="Text Box 28"/>
          <p:cNvSpPr txBox="1">
            <a:spLocks noChangeArrowheads="1"/>
          </p:cNvSpPr>
          <p:nvPr/>
        </p:nvSpPr>
        <p:spPr bwMode="auto">
          <a:xfrm>
            <a:off x="1877165" y="4968829"/>
            <a:ext cx="495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Char char="•"/>
              <a:defRPr sz="2800">
                <a:solidFill>
                  <a:schemeClr val="tx1"/>
                </a:solidFill>
                <a:latin typeface="Calibri" pitchFamily="34" charset="0"/>
              </a:defRPr>
            </a:lvl1pPr>
            <a:lvl2pPr marL="742950" indent="-285750" eaLnBrk="0" hangingPunct="0">
              <a:spcBef>
                <a:spcPct val="20000"/>
              </a:spcBef>
              <a:buClr>
                <a:schemeClr val="accent2"/>
              </a:buClr>
              <a:buChar char="•"/>
              <a:defRPr sz="2500">
                <a:solidFill>
                  <a:schemeClr val="tx1"/>
                </a:solidFill>
                <a:latin typeface="Calibri" pitchFamily="34" charset="0"/>
              </a:defRPr>
            </a:lvl2pPr>
            <a:lvl3pPr marL="1143000" indent="-228600" eaLnBrk="0" hangingPunct="0">
              <a:spcBef>
                <a:spcPct val="20000"/>
              </a:spcBef>
              <a:buClr>
                <a:schemeClr val="accent1"/>
              </a:buClr>
              <a:buChar char="•"/>
              <a:defRPr sz="2200">
                <a:solidFill>
                  <a:schemeClr val="tx1"/>
                </a:solidFill>
                <a:latin typeface="Calibri" pitchFamily="34" charset="0"/>
              </a:defRPr>
            </a:lvl3pPr>
            <a:lvl4pPr marL="1600200" indent="-228600" eaLnBrk="0" hangingPunct="0">
              <a:spcBef>
                <a:spcPct val="20000"/>
              </a:spcBef>
              <a:buClr>
                <a:schemeClr val="accent2"/>
              </a:buClr>
              <a:buChar char="•"/>
              <a:defRPr sz="2000">
                <a:solidFill>
                  <a:schemeClr val="tx1"/>
                </a:solidFill>
                <a:latin typeface="Calibri" pitchFamily="34" charset="0"/>
              </a:defRPr>
            </a:lvl4pPr>
            <a:lvl5pPr marL="2057400" indent="-228600" eaLnBrk="0" hangingPunct="0">
              <a:spcBef>
                <a:spcPct val="20000"/>
              </a:spcBef>
              <a:buClr>
                <a:schemeClr val="accent1"/>
              </a:buClr>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lgn="ctr">
              <a:spcBef>
                <a:spcPct val="50000"/>
              </a:spcBef>
              <a:buClrTx/>
              <a:buFontTx/>
              <a:buNone/>
            </a:pPr>
            <a:r>
              <a:rPr lang="en-US" altLang="zh-CN" sz="1800" dirty="0" smtClean="0">
                <a:ea typeface="宋体" charset="-122"/>
              </a:rPr>
              <a:t>Advisors: </a:t>
            </a:r>
            <a:r>
              <a:rPr lang="en-US" altLang="zh-CN" sz="1800" dirty="0" err="1" smtClean="0">
                <a:ea typeface="宋体" charset="-122"/>
              </a:rPr>
              <a:t>Guoning</a:t>
            </a:r>
            <a:r>
              <a:rPr lang="en-US" altLang="zh-CN" sz="1800" dirty="0" smtClean="0">
                <a:ea typeface="宋体" charset="-122"/>
              </a:rPr>
              <a:t> Chen and </a:t>
            </a:r>
            <a:r>
              <a:rPr lang="en-US" altLang="zh-CN" sz="1800" dirty="0" err="1" smtClean="0">
                <a:ea typeface="宋体" charset="-122"/>
              </a:rPr>
              <a:t>Zhigang</a:t>
            </a:r>
            <a:r>
              <a:rPr lang="en-US" altLang="zh-CN" sz="1800" dirty="0" smtClean="0">
                <a:ea typeface="宋体" charset="-122"/>
              </a:rPr>
              <a:t> Deng</a:t>
            </a:r>
            <a:endParaRPr lang="en-US" altLang="zh-CN" sz="1800" dirty="0">
              <a:ea typeface="宋体" charset="-122"/>
            </a:endParaRPr>
          </a:p>
        </p:txBody>
      </p:sp>
      <p:pic>
        <p:nvPicPr>
          <p:cNvPr id="1026" name="Picture 2" descr="http://www.cs.uh.edu/images/cosc/homepage/header-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82" y="6082431"/>
            <a:ext cx="8915400" cy="4572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3065606" y="1846926"/>
            <a:ext cx="2667724" cy="2154914"/>
            <a:chOff x="3065606" y="1846926"/>
            <a:chExt cx="2667724" cy="2154914"/>
          </a:xfrm>
        </p:grpSpPr>
        <p:pic>
          <p:nvPicPr>
            <p:cNvPr id="30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606" y="1846926"/>
              <a:ext cx="2667724" cy="215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箭头 12"/>
            <p:cNvSpPr/>
            <p:nvPr/>
          </p:nvSpPr>
          <p:spPr>
            <a:xfrm>
              <a:off x="4241182" y="2840010"/>
              <a:ext cx="330398" cy="178785"/>
            </a:xfrm>
            <a:prstGeom prst="righ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24" y="1655064"/>
            <a:ext cx="3668576" cy="384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Rectangle 2"/>
          <p:cNvSpPr>
            <a:spLocks noGrp="1" noChangeArrowheads="1"/>
          </p:cNvSpPr>
          <p:nvPr>
            <p:ph type="title"/>
          </p:nvPr>
        </p:nvSpPr>
        <p:spPr/>
        <p:txBody>
          <a:bodyPr/>
          <a:lstStyle/>
          <a:p>
            <a:pPr eaLnBrk="1" hangingPunct="1"/>
            <a:r>
              <a:rPr lang="en-US" altLang="zh-CN" smtClean="0">
                <a:ea typeface="宋体" charset="-122"/>
              </a:rPr>
              <a:t>Global Structure of Hex-meshes</a:t>
            </a:r>
          </a:p>
        </p:txBody>
      </p:sp>
      <p:sp>
        <p:nvSpPr>
          <p:cNvPr id="14" name="灯片编号占位符 13"/>
          <p:cNvSpPr>
            <a:spLocks noGrp="1"/>
          </p:cNvSpPr>
          <p:nvPr>
            <p:ph type="sldNum" sz="quarter" idx="10"/>
          </p:nvPr>
        </p:nvSpPr>
        <p:spPr/>
        <p:txBody>
          <a:bodyPr/>
          <a:lstStyle/>
          <a:p>
            <a:pPr>
              <a:defRPr/>
            </a:pPr>
            <a:fld id="{FBEC2EF8-2BCC-47D3-9EF2-BBFAB979BCBF}" type="slidenum">
              <a:rPr lang="en-US" altLang="en-US" smtClean="0"/>
              <a:pPr>
                <a:defRPr/>
              </a:pPr>
              <a:t>10</a:t>
            </a:fld>
            <a:endParaRPr lang="en-US" altLang="en-US"/>
          </a:p>
        </p:txBody>
      </p:sp>
      <p:sp>
        <p:nvSpPr>
          <p:cNvPr id="5" name="TextBox 4"/>
          <p:cNvSpPr txBox="1"/>
          <p:nvPr/>
        </p:nvSpPr>
        <p:spPr>
          <a:xfrm>
            <a:off x="712519" y="5638531"/>
            <a:ext cx="7528956" cy="369332"/>
          </a:xfrm>
          <a:prstGeom prst="rect">
            <a:avLst/>
          </a:prstGeom>
          <a:noFill/>
        </p:spPr>
        <p:txBody>
          <a:bodyPr wrap="square" rtlCol="0">
            <a:spAutoFit/>
          </a:bodyPr>
          <a:lstStyle/>
          <a:p>
            <a:r>
              <a:rPr lang="en-US" b="1" dirty="0" smtClean="0"/>
              <a:t>A hex-mesh is decomposed into cuboid-like components in different colors</a:t>
            </a:r>
            <a:endParaRPr lang="en-US" b="1" dirty="0"/>
          </a:p>
        </p:txBody>
      </p:sp>
    </p:spTree>
    <p:extLst>
      <p:ext uri="{BB962C8B-B14F-4D97-AF65-F5344CB8AC3E}">
        <p14:creationId xmlns:p14="http://schemas.microsoft.com/office/powerpoint/2010/main" val="1753712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0589" y="1710466"/>
            <a:ext cx="2560936" cy="284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Rectangle 2"/>
          <p:cNvSpPr>
            <a:spLocks noGrp="1" noChangeArrowheads="1"/>
          </p:cNvSpPr>
          <p:nvPr>
            <p:ph type="title"/>
          </p:nvPr>
        </p:nvSpPr>
        <p:spPr/>
        <p:txBody>
          <a:bodyPr/>
          <a:lstStyle/>
          <a:p>
            <a:pPr eaLnBrk="1" hangingPunct="1"/>
            <a:r>
              <a:rPr lang="en-US" altLang="zh-CN" dirty="0" smtClean="0">
                <a:ea typeface="宋体" charset="-122"/>
              </a:rPr>
              <a:t>Motivation: B-spline fitting</a:t>
            </a:r>
            <a:endParaRPr lang="en-US" altLang="zh-CN" sz="3200" dirty="0" smtClean="0">
              <a:ea typeface="宋体" charset="-122"/>
            </a:endParaRPr>
          </a:p>
        </p:txBody>
      </p:sp>
      <p:sp>
        <p:nvSpPr>
          <p:cNvPr id="14" name="矩形 13"/>
          <p:cNvSpPr/>
          <p:nvPr/>
        </p:nvSpPr>
        <p:spPr>
          <a:xfrm>
            <a:off x="1418923" y="4569924"/>
            <a:ext cx="2733529" cy="369332"/>
          </a:xfrm>
          <a:prstGeom prst="rect">
            <a:avLst/>
          </a:prstGeom>
        </p:spPr>
        <p:txBody>
          <a:bodyPr wrap="square">
            <a:spAutoFit/>
          </a:bodyPr>
          <a:lstStyle/>
          <a:p>
            <a:r>
              <a:rPr lang="en-US" dirty="0" smtClean="0"/>
              <a:t>Decomposed hex-mesh</a:t>
            </a:r>
            <a:endParaRPr lang="en-US" dirty="0"/>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624" y="2036333"/>
            <a:ext cx="3138066" cy="23836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4892634" y="4548018"/>
            <a:ext cx="3794166" cy="369332"/>
          </a:xfrm>
          <a:prstGeom prst="rect">
            <a:avLst/>
          </a:prstGeom>
        </p:spPr>
        <p:txBody>
          <a:bodyPr wrap="square">
            <a:spAutoFit/>
          </a:bodyPr>
          <a:lstStyle/>
          <a:p>
            <a:r>
              <a:rPr lang="en-US" dirty="0" smtClean="0"/>
              <a:t>Fitted volumetric </a:t>
            </a:r>
            <a:r>
              <a:rPr lang="en-US" dirty="0" err="1"/>
              <a:t>trivariate</a:t>
            </a:r>
            <a:r>
              <a:rPr lang="en-US" dirty="0"/>
              <a:t> </a:t>
            </a:r>
            <a:r>
              <a:rPr lang="en-US" dirty="0" smtClean="0"/>
              <a:t>B-splines</a:t>
            </a:r>
            <a:endParaRPr lang="en-US" dirty="0"/>
          </a:p>
        </p:txBody>
      </p:sp>
      <p:sp>
        <p:nvSpPr>
          <p:cNvPr id="24" name="Rectangle 3"/>
          <p:cNvSpPr txBox="1">
            <a:spLocks noChangeArrowheads="1"/>
          </p:cNvSpPr>
          <p:nvPr/>
        </p:nvSpPr>
        <p:spPr bwMode="auto">
          <a:xfrm>
            <a:off x="457200" y="5335792"/>
            <a:ext cx="8229600" cy="76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accent1"/>
              </a:buClr>
              <a:buChar char="•"/>
              <a:defRPr sz="2800">
                <a:solidFill>
                  <a:schemeClr val="tx1"/>
                </a:solidFill>
                <a:latin typeface="Calibri" pitchFamily="34" charset="0"/>
              </a:defRPr>
            </a:lvl1pPr>
            <a:lvl2pPr marL="669925" indent="-325438" eaLnBrk="0" hangingPunct="0">
              <a:spcBef>
                <a:spcPct val="20000"/>
              </a:spcBef>
              <a:buClr>
                <a:schemeClr val="accent2"/>
              </a:buClr>
              <a:buChar char="•"/>
              <a:defRPr sz="2500">
                <a:solidFill>
                  <a:schemeClr val="tx1"/>
                </a:solidFill>
                <a:latin typeface="Calibri" pitchFamily="34" charset="0"/>
              </a:defRPr>
            </a:lvl2pPr>
            <a:lvl3pPr marL="1022350" indent="-350838" eaLnBrk="0" hangingPunct="0">
              <a:spcBef>
                <a:spcPct val="20000"/>
              </a:spcBef>
              <a:buClr>
                <a:schemeClr val="accent1"/>
              </a:buClr>
              <a:buChar char="•"/>
              <a:defRPr sz="2200">
                <a:solidFill>
                  <a:schemeClr val="tx1"/>
                </a:solidFill>
                <a:latin typeface="Calibri" pitchFamily="34" charset="0"/>
              </a:defRPr>
            </a:lvl3pPr>
            <a:lvl4pPr marL="1339850" indent="-315913" eaLnBrk="0" hangingPunct="0">
              <a:spcBef>
                <a:spcPct val="20000"/>
              </a:spcBef>
              <a:buClr>
                <a:schemeClr val="accent2"/>
              </a:buClr>
              <a:buChar char="•"/>
              <a:defRPr sz="2000">
                <a:solidFill>
                  <a:schemeClr val="tx1"/>
                </a:solidFill>
                <a:latin typeface="Calibri" pitchFamily="34" charset="0"/>
              </a:defRPr>
            </a:lvl4pPr>
            <a:lvl5pPr marL="1681163" indent="-339725" eaLnBrk="0" hangingPunct="0">
              <a:spcBef>
                <a:spcPct val="20000"/>
              </a:spcBef>
              <a:buClr>
                <a:schemeClr val="accent1"/>
              </a:buClr>
              <a:buChar char="•"/>
              <a:defRPr sz="2000">
                <a:solidFill>
                  <a:schemeClr val="tx1"/>
                </a:solidFill>
                <a:latin typeface="Calibri" pitchFamily="34" charset="0"/>
              </a:defRPr>
            </a:lvl5pPr>
            <a:lvl6pPr marL="2138363" indent="-339725"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595563" indent="-339725"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052763" indent="-339725"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509963" indent="-339725"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defRPr/>
            </a:pPr>
            <a:r>
              <a:rPr lang="en-US" altLang="zh-CN" sz="2400" dirty="0" smtClean="0">
                <a:ea typeface="宋体" charset="-122"/>
              </a:rPr>
              <a:t>Coarser structure (less components) is preferred in providing high order smoothness</a:t>
            </a:r>
          </a:p>
        </p:txBody>
      </p:sp>
    </p:spTree>
    <p:extLst>
      <p:ext uri="{BB962C8B-B14F-4D97-AF65-F5344CB8AC3E}">
        <p14:creationId xmlns:p14="http://schemas.microsoft.com/office/powerpoint/2010/main" val="895545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5"/>
          <p:cNvSpPr txBox="1">
            <a:spLocks noChangeArrowheads="1"/>
          </p:cNvSpPr>
          <p:nvPr/>
        </p:nvSpPr>
        <p:spPr bwMode="auto">
          <a:xfrm>
            <a:off x="1906481" y="3348037"/>
            <a:ext cx="1751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[David, </a:t>
            </a:r>
            <a:r>
              <a:rPr lang="en-US" altLang="zh-CN" sz="1600" dirty="0">
                <a:ea typeface="宋体" charset="-122"/>
              </a:rPr>
              <a:t>et </a:t>
            </a:r>
            <a:r>
              <a:rPr lang="en-US" altLang="zh-CN" sz="1600" dirty="0" smtClean="0">
                <a:ea typeface="宋体" charset="-122"/>
              </a:rPr>
              <a:t>al. 2011</a:t>
            </a:r>
            <a:r>
              <a:rPr lang="en-US" altLang="zh-CN" sz="1600" dirty="0">
                <a:ea typeface="宋体" charset="-122"/>
              </a:rPr>
              <a:t>]</a:t>
            </a:r>
            <a:endParaRPr lang="zh-CN" altLang="en-US" sz="1600" dirty="0">
              <a:ea typeface="宋体" charset="-122"/>
            </a:endParaRPr>
          </a:p>
        </p:txBody>
      </p:sp>
      <p:sp>
        <p:nvSpPr>
          <p:cNvPr id="35" name="TextBox 36"/>
          <p:cNvSpPr txBox="1">
            <a:spLocks noChangeArrowheads="1"/>
          </p:cNvSpPr>
          <p:nvPr/>
        </p:nvSpPr>
        <p:spPr bwMode="auto">
          <a:xfrm>
            <a:off x="5155212" y="3352799"/>
            <a:ext cx="1726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a:t>
            </a:r>
            <a:r>
              <a:rPr lang="en-US" altLang="zh-CN" sz="1600" dirty="0" err="1" smtClean="0">
                <a:ea typeface="宋体" charset="-122"/>
              </a:rPr>
              <a:t>Tarini</a:t>
            </a:r>
            <a:r>
              <a:rPr lang="en-US" altLang="zh-CN" sz="1600" dirty="0" smtClean="0">
                <a:ea typeface="宋体" charset="-122"/>
              </a:rPr>
              <a:t>, </a:t>
            </a:r>
            <a:r>
              <a:rPr lang="en-US" altLang="zh-CN" sz="1600" dirty="0">
                <a:ea typeface="宋体" charset="-122"/>
              </a:rPr>
              <a:t>el </a:t>
            </a:r>
            <a:r>
              <a:rPr lang="en-US" altLang="zh-CN" sz="1600" dirty="0" smtClean="0">
                <a:ea typeface="宋体" charset="-122"/>
              </a:rPr>
              <a:t>al. 2011]</a:t>
            </a:r>
            <a:endParaRPr lang="zh-CN" altLang="en-US" sz="1600" dirty="0">
              <a:ea typeface="宋体" charset="-12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0354" y="1679973"/>
            <a:ext cx="3064522" cy="157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6954" y="1661625"/>
            <a:ext cx="2514618" cy="154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
          <p:cNvSpPr txBox="1">
            <a:spLocks noChangeArrowheads="1"/>
          </p:cNvSpPr>
          <p:nvPr/>
        </p:nvSpPr>
        <p:spPr bwMode="auto">
          <a:xfrm>
            <a:off x="517390" y="4276164"/>
            <a:ext cx="6181122" cy="171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Char char="•"/>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5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a:lstStyle>
          <a:p>
            <a:pPr eaLnBrk="1" hangingPunct="1"/>
            <a:r>
              <a:rPr lang="en-US" altLang="zh-CN" sz="2300" kern="0" dirty="0" smtClean="0">
                <a:ea typeface="宋体" charset="-122"/>
              </a:rPr>
              <a:t>Have not found </a:t>
            </a:r>
            <a:r>
              <a:rPr lang="en-US" altLang="zh-CN" sz="2300" i="1" kern="0" dirty="0" smtClean="0">
                <a:ea typeface="宋体" charset="-122"/>
              </a:rPr>
              <a:t>Helix </a:t>
            </a:r>
            <a:r>
              <a:rPr lang="en-US" altLang="zh-CN" sz="2300" kern="0" dirty="0" smtClean="0">
                <a:ea typeface="宋体" charset="-122"/>
              </a:rPr>
              <a:t>configurations in all our tested models</a:t>
            </a:r>
          </a:p>
          <a:p>
            <a:pPr eaLnBrk="1" hangingPunct="1"/>
            <a:r>
              <a:rPr lang="en-US" altLang="zh-CN" sz="2300" kern="0" dirty="0" smtClean="0">
                <a:ea typeface="宋体" charset="-122"/>
              </a:rPr>
              <a:t>More complicated scenarios may arise in hex-meshes, as shown in the fertility example</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8010" y="4060464"/>
            <a:ext cx="2068200" cy="193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a:spLocks noGrp="1" noChangeArrowheads="1"/>
          </p:cNvSpPr>
          <p:nvPr>
            <p:ph type="title"/>
          </p:nvPr>
        </p:nvSpPr>
        <p:spPr>
          <a:xfrm>
            <a:off x="457200" y="277813"/>
            <a:ext cx="8229600" cy="1139825"/>
          </a:xfrm>
        </p:spPr>
        <p:txBody>
          <a:bodyPr/>
          <a:lstStyle/>
          <a:p>
            <a:pPr eaLnBrk="1" hangingPunct="1"/>
            <a:r>
              <a:rPr lang="en-US" altLang="zh-CN" dirty="0" smtClean="0">
                <a:ea typeface="宋体" charset="-122"/>
              </a:rPr>
              <a:t>Motivation: Solution</a:t>
            </a:r>
            <a:r>
              <a:rPr lang="en-US" altLang="zh-CN" b="1" dirty="0" smtClean="0">
                <a:solidFill>
                  <a:srgbClr val="FF0000"/>
                </a:solidFill>
                <a:ea typeface="宋体" charset="-122"/>
              </a:rPr>
              <a:t>?</a:t>
            </a:r>
            <a:endParaRPr lang="en-US" altLang="zh-CN" sz="3200" b="1" dirty="0" smtClean="0">
              <a:solidFill>
                <a:srgbClr val="FF0000"/>
              </a:solidFill>
              <a:ea typeface="宋体" charset="-122"/>
            </a:endParaRPr>
          </a:p>
        </p:txBody>
      </p:sp>
      <p:sp>
        <p:nvSpPr>
          <p:cNvPr id="10" name="圆角矩形 9"/>
          <p:cNvSpPr/>
          <p:nvPr/>
        </p:nvSpPr>
        <p:spPr>
          <a:xfrm>
            <a:off x="616579" y="1180017"/>
            <a:ext cx="6829240" cy="2620458"/>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 name="矩形 11"/>
          <p:cNvSpPr/>
          <p:nvPr/>
        </p:nvSpPr>
        <p:spPr>
          <a:xfrm>
            <a:off x="831888" y="1125975"/>
            <a:ext cx="3527312"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A similar problem in quad-meshing</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1241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smtClean="0">
                <a:ea typeface="宋体" charset="-122"/>
              </a:rPr>
              <a:t>Outline</a:t>
            </a:r>
          </a:p>
        </p:txBody>
      </p:sp>
      <p:sp>
        <p:nvSpPr>
          <p:cNvPr id="73731" name="Rectangle 3"/>
          <p:cNvSpPr>
            <a:spLocks noGrp="1" noChangeArrowheads="1"/>
          </p:cNvSpPr>
          <p:nvPr>
            <p:ph type="body" idx="1"/>
          </p:nvPr>
        </p:nvSpPr>
        <p:spPr/>
        <p:txBody>
          <a:bodyPr/>
          <a:lstStyle/>
          <a:p>
            <a:pPr eaLnBrk="1" hangingPunct="1">
              <a:defRPr/>
            </a:pPr>
            <a:r>
              <a:rPr lang="en-US" altLang="zh-CN" dirty="0" smtClean="0">
                <a:solidFill>
                  <a:schemeClr val="bg2">
                    <a:lumMod val="60000"/>
                    <a:lumOff val="40000"/>
                  </a:schemeClr>
                </a:solidFill>
                <a:ea typeface="宋体" charset="-122"/>
              </a:rPr>
              <a:t>Introduction</a:t>
            </a:r>
          </a:p>
          <a:p>
            <a:pPr eaLnBrk="1" hangingPunct="1">
              <a:defRPr/>
            </a:pPr>
            <a:r>
              <a:rPr lang="en-US" altLang="zh-CN" dirty="0" smtClean="0">
                <a:solidFill>
                  <a:schemeClr val="bg2">
                    <a:lumMod val="60000"/>
                    <a:lumOff val="40000"/>
                  </a:schemeClr>
                </a:solidFill>
                <a:ea typeface="宋体" charset="-122"/>
              </a:rPr>
              <a:t>Global Structure</a:t>
            </a:r>
          </a:p>
          <a:p>
            <a:pPr eaLnBrk="1" hangingPunct="1">
              <a:defRPr/>
            </a:pPr>
            <a:r>
              <a:rPr lang="en-US" altLang="zh-CN" dirty="0">
                <a:ea typeface="宋体" charset="-122"/>
              </a:rPr>
              <a:t>Optimization </a:t>
            </a:r>
            <a:r>
              <a:rPr lang="en-US" altLang="zh-CN" dirty="0" smtClean="0">
                <a:ea typeface="宋体" charset="-122"/>
              </a:rPr>
              <a:t>Problem</a:t>
            </a:r>
          </a:p>
          <a:p>
            <a:pPr eaLnBrk="1" hangingPunct="1">
              <a:defRPr/>
            </a:pPr>
            <a:r>
              <a:rPr lang="en-US" altLang="zh-CN" dirty="0" smtClean="0">
                <a:ea typeface="宋体" charset="-122"/>
              </a:rPr>
              <a:t>Structure Optimization</a:t>
            </a:r>
          </a:p>
          <a:p>
            <a:pPr eaLnBrk="1" hangingPunct="1">
              <a:defRPr/>
            </a:pPr>
            <a:r>
              <a:rPr lang="en-US" altLang="zh-CN" dirty="0" smtClean="0">
                <a:ea typeface="宋体" charset="-122"/>
              </a:rPr>
              <a:t>Geometry Optimization</a:t>
            </a:r>
          </a:p>
          <a:p>
            <a:pPr eaLnBrk="1" hangingPunct="1">
              <a:defRPr/>
            </a:pPr>
            <a:r>
              <a:rPr lang="en-US" altLang="zh-CN" dirty="0">
                <a:ea typeface="宋体" charset="-122"/>
              </a:rPr>
              <a:t>Results &amp; Limitations</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13</a:t>
            </a:fld>
            <a:endParaRPr lang="en-US" altLang="en-US"/>
          </a:p>
        </p:txBody>
      </p:sp>
    </p:spTree>
    <p:extLst>
      <p:ext uri="{BB962C8B-B14F-4D97-AF65-F5344CB8AC3E}">
        <p14:creationId xmlns:p14="http://schemas.microsoft.com/office/powerpoint/2010/main" val="1399904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zh-CN" sz="3600" dirty="0" smtClean="0">
                <a:ea typeface="宋体" charset="-122"/>
              </a:rPr>
              <a:t>Optimization Problem</a:t>
            </a:r>
          </a:p>
        </p:txBody>
      </p:sp>
      <p:sp>
        <p:nvSpPr>
          <p:cNvPr id="24579" name="Rectangle 3"/>
          <p:cNvSpPr>
            <a:spLocks noGrp="1" noChangeArrowheads="1"/>
          </p:cNvSpPr>
          <p:nvPr>
            <p:ph type="body" idx="1"/>
          </p:nvPr>
        </p:nvSpPr>
        <p:spPr>
          <a:xfrm>
            <a:off x="457200" y="1109663"/>
            <a:ext cx="1447800" cy="685800"/>
          </a:xfrm>
        </p:spPr>
        <p:txBody>
          <a:bodyPr/>
          <a:lstStyle/>
          <a:p>
            <a:pPr eaLnBrk="1" hangingPunct="1">
              <a:lnSpc>
                <a:spcPct val="90000"/>
              </a:lnSpc>
              <a:buFontTx/>
              <a:buNone/>
            </a:pPr>
            <a:r>
              <a:rPr lang="en-US" altLang="zh-CN" sz="2600" dirty="0" smtClean="0">
                <a:solidFill>
                  <a:schemeClr val="bg2"/>
                </a:solidFill>
                <a:ea typeface="宋体" charset="-122"/>
              </a:rPr>
              <a:t>Given</a:t>
            </a:r>
          </a:p>
        </p:txBody>
      </p:sp>
      <p:pic>
        <p:nvPicPr>
          <p:cNvPr id="2050" name="Picture 2" descr="D:\xgao\optimization\alignment\writing\video\for_video\input\sculptureA_mesh_S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533" y="2449902"/>
            <a:ext cx="1608412" cy="16063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xgao\optimization\alignment\writing\video\for_video\input\sculptureA_mesh_BC4me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366" y="2449902"/>
            <a:ext cx="1608412" cy="16063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
          <p:cNvSpPr txBox="1">
            <a:spLocks noChangeArrowheads="1"/>
          </p:cNvSpPr>
          <p:nvPr/>
        </p:nvSpPr>
        <p:spPr bwMode="auto">
          <a:xfrm>
            <a:off x="1143000" y="1585913"/>
            <a:ext cx="74310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Char char="•"/>
              <a:defRPr sz="2800">
                <a:solidFill>
                  <a:schemeClr val="tx1"/>
                </a:solidFill>
                <a:latin typeface="Calibri" pitchFamily="34" charset="0"/>
              </a:defRPr>
            </a:lvl1pPr>
            <a:lvl2pPr marL="742950" indent="-285750" eaLnBrk="0" hangingPunct="0">
              <a:spcBef>
                <a:spcPct val="20000"/>
              </a:spcBef>
              <a:buClr>
                <a:schemeClr val="accent2"/>
              </a:buClr>
              <a:buChar char="•"/>
              <a:defRPr sz="2500">
                <a:solidFill>
                  <a:schemeClr val="tx1"/>
                </a:solidFill>
                <a:latin typeface="Calibri" pitchFamily="34" charset="0"/>
              </a:defRPr>
            </a:lvl2pPr>
            <a:lvl3pPr marL="1143000" indent="-228600" eaLnBrk="0" hangingPunct="0">
              <a:spcBef>
                <a:spcPct val="20000"/>
              </a:spcBef>
              <a:buClr>
                <a:schemeClr val="accent1"/>
              </a:buClr>
              <a:buChar char="•"/>
              <a:defRPr sz="2200">
                <a:solidFill>
                  <a:schemeClr val="tx1"/>
                </a:solidFill>
                <a:latin typeface="Calibri" pitchFamily="34" charset="0"/>
              </a:defRPr>
            </a:lvl3pPr>
            <a:lvl4pPr marL="1600200" indent="-228600" eaLnBrk="0" hangingPunct="0">
              <a:spcBef>
                <a:spcPct val="20000"/>
              </a:spcBef>
              <a:buClr>
                <a:schemeClr val="accent2"/>
              </a:buClr>
              <a:buChar char="•"/>
              <a:defRPr sz="2000">
                <a:solidFill>
                  <a:schemeClr val="tx1"/>
                </a:solidFill>
                <a:latin typeface="Calibri" pitchFamily="34" charset="0"/>
              </a:defRPr>
            </a:lvl4pPr>
            <a:lvl5pPr marL="2057400" indent="-228600" eaLnBrk="0" hangingPunct="0">
              <a:spcBef>
                <a:spcPct val="20000"/>
              </a:spcBef>
              <a:buClr>
                <a:schemeClr val="accent1"/>
              </a:buClr>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eaLnBrk="1" hangingPunct="1">
              <a:spcBef>
                <a:spcPct val="50000"/>
              </a:spcBef>
              <a:buClrTx/>
              <a:buFontTx/>
              <a:buNone/>
            </a:pPr>
            <a:r>
              <a:rPr lang="en-US" altLang="zh-CN" sz="2400" dirty="0" smtClean="0">
                <a:ea typeface="宋体" charset="-122"/>
              </a:rPr>
              <a:t>A hex-mesh as input</a:t>
            </a:r>
            <a:endParaRPr lang="en-US" altLang="zh-CN" sz="2400" dirty="0">
              <a:ea typeface="宋体" charset="-122"/>
            </a:endParaRPr>
          </a:p>
        </p:txBody>
      </p:sp>
      <p:sp>
        <p:nvSpPr>
          <p:cNvPr id="16" name="圆角矩形 15"/>
          <p:cNvSpPr/>
          <p:nvPr/>
        </p:nvSpPr>
        <p:spPr>
          <a:xfrm>
            <a:off x="3790223" y="2381804"/>
            <a:ext cx="1953031" cy="1742536"/>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右箭头 1"/>
          <p:cNvSpPr/>
          <p:nvPr/>
        </p:nvSpPr>
        <p:spPr>
          <a:xfrm>
            <a:off x="3461656" y="2941608"/>
            <a:ext cx="276811" cy="12076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grpSp>
        <p:nvGrpSpPr>
          <p:cNvPr id="3" name="组合 2"/>
          <p:cNvGrpSpPr/>
          <p:nvPr/>
        </p:nvGrpSpPr>
        <p:grpSpPr>
          <a:xfrm>
            <a:off x="457200" y="2449901"/>
            <a:ext cx="8116888" cy="3474650"/>
            <a:chOff x="457200" y="2449901"/>
            <a:chExt cx="8116888" cy="3474650"/>
          </a:xfrm>
        </p:grpSpPr>
        <p:grpSp>
          <p:nvGrpSpPr>
            <p:cNvPr id="366604" name="Group 12"/>
            <p:cNvGrpSpPr>
              <a:grpSpLocks/>
            </p:cNvGrpSpPr>
            <p:nvPr/>
          </p:nvGrpSpPr>
          <p:grpSpPr bwMode="auto">
            <a:xfrm>
              <a:off x="457200" y="4624389"/>
              <a:ext cx="8116888" cy="1300162"/>
              <a:chOff x="288" y="2958"/>
              <a:chExt cx="5113" cy="819"/>
            </a:xfrm>
          </p:grpSpPr>
          <p:sp>
            <p:nvSpPr>
              <p:cNvPr id="24583" name="Text Box 5"/>
              <p:cNvSpPr txBox="1">
                <a:spLocks noChangeArrowheads="1"/>
              </p:cNvSpPr>
              <p:nvPr/>
            </p:nvSpPr>
            <p:spPr bwMode="auto">
              <a:xfrm>
                <a:off x="720" y="3254"/>
                <a:ext cx="468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Char char="•"/>
                  <a:defRPr sz="2800">
                    <a:solidFill>
                      <a:schemeClr val="tx1"/>
                    </a:solidFill>
                    <a:latin typeface="Calibri" pitchFamily="34" charset="0"/>
                  </a:defRPr>
                </a:lvl1pPr>
                <a:lvl2pPr marL="742950" indent="-285750" eaLnBrk="0" hangingPunct="0">
                  <a:spcBef>
                    <a:spcPct val="20000"/>
                  </a:spcBef>
                  <a:buClr>
                    <a:schemeClr val="accent2"/>
                  </a:buClr>
                  <a:buChar char="•"/>
                  <a:defRPr sz="2500">
                    <a:solidFill>
                      <a:schemeClr val="tx1"/>
                    </a:solidFill>
                    <a:latin typeface="Calibri" pitchFamily="34" charset="0"/>
                  </a:defRPr>
                </a:lvl2pPr>
                <a:lvl3pPr marL="1143000" indent="-228600" eaLnBrk="0" hangingPunct="0">
                  <a:spcBef>
                    <a:spcPct val="20000"/>
                  </a:spcBef>
                  <a:buClr>
                    <a:schemeClr val="accent1"/>
                  </a:buClr>
                  <a:buChar char="•"/>
                  <a:defRPr sz="2200">
                    <a:solidFill>
                      <a:schemeClr val="tx1"/>
                    </a:solidFill>
                    <a:latin typeface="Calibri" pitchFamily="34" charset="0"/>
                  </a:defRPr>
                </a:lvl3pPr>
                <a:lvl4pPr marL="1600200" indent="-228600" eaLnBrk="0" hangingPunct="0">
                  <a:spcBef>
                    <a:spcPct val="20000"/>
                  </a:spcBef>
                  <a:buClr>
                    <a:schemeClr val="accent2"/>
                  </a:buClr>
                  <a:buChar char="•"/>
                  <a:defRPr sz="2000">
                    <a:solidFill>
                      <a:schemeClr val="tx1"/>
                    </a:solidFill>
                    <a:latin typeface="Calibri" pitchFamily="34" charset="0"/>
                  </a:defRPr>
                </a:lvl4pPr>
                <a:lvl5pPr marL="2057400" indent="-228600" eaLnBrk="0" hangingPunct="0">
                  <a:spcBef>
                    <a:spcPct val="20000"/>
                  </a:spcBef>
                  <a:buClr>
                    <a:schemeClr val="accent1"/>
                  </a:buClr>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eaLnBrk="1" hangingPunct="1">
                  <a:spcBef>
                    <a:spcPct val="50000"/>
                  </a:spcBef>
                  <a:buClrTx/>
                  <a:buFontTx/>
                  <a:buNone/>
                </a:pPr>
                <a:r>
                  <a:rPr lang="en-US" altLang="zh-CN" sz="2400" dirty="0" smtClean="0">
                    <a:ea typeface="宋体" charset="-122"/>
                  </a:rPr>
                  <a:t>Simplify the base-complex of the input hex-mesh while preserving the singularity structure</a:t>
                </a:r>
                <a:endParaRPr lang="en-US" altLang="zh-CN" sz="2400" dirty="0">
                  <a:ea typeface="宋体" charset="-122"/>
                </a:endParaRPr>
              </a:p>
            </p:txBody>
          </p:sp>
          <p:sp>
            <p:nvSpPr>
              <p:cNvPr id="24584" name="Rectangle 7"/>
              <p:cNvSpPr>
                <a:spLocks noChangeArrowheads="1"/>
              </p:cNvSpPr>
              <p:nvPr/>
            </p:nvSpPr>
            <p:spPr bwMode="auto">
              <a:xfrm>
                <a:off x="288" y="2958"/>
                <a:ext cx="91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accent1"/>
                  </a:buClr>
                  <a:buChar char="•"/>
                  <a:defRPr sz="2800">
                    <a:solidFill>
                      <a:schemeClr val="tx1"/>
                    </a:solidFill>
                    <a:latin typeface="Calibri" pitchFamily="34" charset="0"/>
                  </a:defRPr>
                </a:lvl1pPr>
                <a:lvl2pPr marL="669925" indent="-325438" eaLnBrk="0" hangingPunct="0">
                  <a:spcBef>
                    <a:spcPct val="20000"/>
                  </a:spcBef>
                  <a:buClr>
                    <a:schemeClr val="accent2"/>
                  </a:buClr>
                  <a:buChar char="•"/>
                  <a:defRPr sz="2500">
                    <a:solidFill>
                      <a:schemeClr val="tx1"/>
                    </a:solidFill>
                    <a:latin typeface="Calibri" pitchFamily="34" charset="0"/>
                  </a:defRPr>
                </a:lvl2pPr>
                <a:lvl3pPr marL="1022350" indent="-350838" eaLnBrk="0" hangingPunct="0">
                  <a:spcBef>
                    <a:spcPct val="20000"/>
                  </a:spcBef>
                  <a:buClr>
                    <a:schemeClr val="accent1"/>
                  </a:buClr>
                  <a:buChar char="•"/>
                  <a:defRPr sz="2200">
                    <a:solidFill>
                      <a:schemeClr val="tx1"/>
                    </a:solidFill>
                    <a:latin typeface="Calibri" pitchFamily="34" charset="0"/>
                  </a:defRPr>
                </a:lvl3pPr>
                <a:lvl4pPr marL="1339850" indent="-315913" eaLnBrk="0" hangingPunct="0">
                  <a:spcBef>
                    <a:spcPct val="20000"/>
                  </a:spcBef>
                  <a:buClr>
                    <a:schemeClr val="accent2"/>
                  </a:buClr>
                  <a:buChar char="•"/>
                  <a:defRPr sz="2000">
                    <a:solidFill>
                      <a:schemeClr val="tx1"/>
                    </a:solidFill>
                    <a:latin typeface="Calibri" pitchFamily="34" charset="0"/>
                  </a:defRPr>
                </a:lvl4pPr>
                <a:lvl5pPr marL="1681163" indent="-339725" eaLnBrk="0" hangingPunct="0">
                  <a:spcBef>
                    <a:spcPct val="20000"/>
                  </a:spcBef>
                  <a:buClr>
                    <a:schemeClr val="accent1"/>
                  </a:buClr>
                  <a:buChar char="•"/>
                  <a:defRPr sz="2000">
                    <a:solidFill>
                      <a:schemeClr val="tx1"/>
                    </a:solidFill>
                    <a:latin typeface="Calibri" pitchFamily="34" charset="0"/>
                  </a:defRPr>
                </a:lvl5pPr>
                <a:lvl6pPr marL="2138363" indent="-339725"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595563" indent="-339725"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052763" indent="-339725"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509963" indent="-339725"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eaLnBrk="1" hangingPunct="1">
                  <a:lnSpc>
                    <a:spcPct val="90000"/>
                  </a:lnSpc>
                  <a:buFontTx/>
                  <a:buNone/>
                </a:pPr>
                <a:r>
                  <a:rPr lang="en-US" altLang="zh-CN" sz="2600">
                    <a:solidFill>
                      <a:schemeClr val="bg2"/>
                    </a:solidFill>
                    <a:ea typeface="宋体" charset="-122"/>
                  </a:rPr>
                  <a:t>Goal</a:t>
                </a:r>
              </a:p>
            </p:txBody>
          </p:sp>
        </p:grpSp>
        <p:pic>
          <p:nvPicPr>
            <p:cNvPr id="2052" name="Picture 4" descr="D:\xgao\optimization\alignment\writing\video\for_video\optimization\Image 0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0630" y="2449901"/>
              <a:ext cx="1608412" cy="1606342"/>
            </a:xfrm>
            <a:prstGeom prst="rect">
              <a:avLst/>
            </a:prstGeom>
            <a:noFill/>
            <a:extLst>
              <a:ext uri="{909E8E84-426E-40DD-AFC4-6F175D3DCCD1}">
                <a14:hiddenFill xmlns:a14="http://schemas.microsoft.com/office/drawing/2010/main">
                  <a:solidFill>
                    <a:srgbClr val="FFFFFF"/>
                  </a:solidFill>
                </a14:hiddenFill>
              </a:ext>
            </a:extLst>
          </p:spPr>
        </p:pic>
        <p:sp>
          <p:nvSpPr>
            <p:cNvPr id="19" name="右箭头 18"/>
            <p:cNvSpPr/>
            <p:nvPr/>
          </p:nvSpPr>
          <p:spPr>
            <a:xfrm>
              <a:off x="5830782" y="2941607"/>
              <a:ext cx="276811" cy="12076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grpSp>
      <p:sp>
        <p:nvSpPr>
          <p:cNvPr id="4" name="灯片编号占位符 3"/>
          <p:cNvSpPr>
            <a:spLocks noGrp="1"/>
          </p:cNvSpPr>
          <p:nvPr>
            <p:ph type="sldNum" sz="quarter" idx="10"/>
          </p:nvPr>
        </p:nvSpPr>
        <p:spPr/>
        <p:txBody>
          <a:bodyPr/>
          <a:lstStyle/>
          <a:p>
            <a:pPr>
              <a:defRPr/>
            </a:pPr>
            <a:fld id="{FBEC2EF8-2BCC-47D3-9EF2-BBFAB979BCBF}" type="slidenum">
              <a:rPr lang="en-US" altLang="en-US" smtClean="0"/>
              <a:pPr>
                <a:defRPr/>
              </a:pPr>
              <a:t>14</a:t>
            </a:fld>
            <a:endParaRPr lang="en-US" altLang="en-US"/>
          </a:p>
        </p:txBody>
      </p:sp>
      <p:sp>
        <p:nvSpPr>
          <p:cNvPr id="5" name="矩形 4"/>
          <p:cNvSpPr/>
          <p:nvPr/>
        </p:nvSpPr>
        <p:spPr>
          <a:xfrm>
            <a:off x="3738467" y="4255057"/>
            <a:ext cx="2118722" cy="369332"/>
          </a:xfrm>
          <a:prstGeom prst="rect">
            <a:avLst/>
          </a:prstGeom>
        </p:spPr>
        <p:txBody>
          <a:bodyPr wrap="none">
            <a:spAutoFit/>
          </a:bodyPr>
          <a:lstStyle/>
          <a:p>
            <a:r>
              <a:rPr lang="en-US" altLang="zh-CN" dirty="0">
                <a:ea typeface="宋体" charset="-122"/>
              </a:rPr>
              <a:t>singularity structure </a:t>
            </a:r>
            <a:endParaRPr lang="en-US" dirty="0"/>
          </a:p>
        </p:txBody>
      </p:sp>
    </p:spTree>
    <p:extLst>
      <p:ext uri="{BB962C8B-B14F-4D97-AF65-F5344CB8AC3E}">
        <p14:creationId xmlns:p14="http://schemas.microsoft.com/office/powerpoint/2010/main" val="1039334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zh-CN" smtClean="0">
                <a:ea typeface="宋体" charset="-122"/>
              </a:rPr>
              <a:t>Pipeline</a:t>
            </a:r>
          </a:p>
        </p:txBody>
      </p:sp>
      <p:pic>
        <p:nvPicPr>
          <p:cNvPr id="4101" name="Picture 5" descr="D:\xgao\optimization\alignment\writing\video\for_video\alignment\Image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2069" y="2699212"/>
            <a:ext cx="1607898" cy="16058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xgao\optimization\alignment\writing\video\for_video\input\sculptureA_mesh_BC4me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906" y="2699212"/>
            <a:ext cx="1607898" cy="160582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xgao\optimization\alignment\writing\video\for_video\optimization\Image 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9135" y="2681960"/>
            <a:ext cx="1607898" cy="16058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xgao\optimization\alignment\writing\video\for_video\optimization\Image 0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8310" y="2681960"/>
            <a:ext cx="1607896" cy="1605826"/>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10"/>
          <p:cNvSpPr/>
          <p:nvPr/>
        </p:nvSpPr>
        <p:spPr>
          <a:xfrm>
            <a:off x="586600" y="2613865"/>
            <a:ext cx="3959525" cy="1742536"/>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 name="圆角矩形 11"/>
          <p:cNvSpPr/>
          <p:nvPr/>
        </p:nvSpPr>
        <p:spPr>
          <a:xfrm>
            <a:off x="4712875" y="2593853"/>
            <a:ext cx="3959525" cy="1742536"/>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矩形 1"/>
          <p:cNvSpPr/>
          <p:nvPr/>
        </p:nvSpPr>
        <p:spPr>
          <a:xfrm>
            <a:off x="1405819" y="4356401"/>
            <a:ext cx="2367443" cy="369332"/>
          </a:xfrm>
          <a:prstGeom prst="rect">
            <a:avLst/>
          </a:prstGeom>
        </p:spPr>
        <p:txBody>
          <a:bodyPr wrap="none">
            <a:spAutoFit/>
          </a:bodyPr>
          <a:lstStyle/>
          <a:p>
            <a:pPr eaLnBrk="1" hangingPunct="1">
              <a:defRPr/>
            </a:pPr>
            <a:r>
              <a:rPr lang="en-US" altLang="zh-CN" b="1" dirty="0">
                <a:ea typeface="宋体" charset="-122"/>
              </a:rPr>
              <a:t>Structure Optimization</a:t>
            </a:r>
          </a:p>
        </p:txBody>
      </p:sp>
      <p:sp>
        <p:nvSpPr>
          <p:cNvPr id="3" name="矩形 2"/>
          <p:cNvSpPr/>
          <p:nvPr/>
        </p:nvSpPr>
        <p:spPr>
          <a:xfrm>
            <a:off x="5496957" y="4336389"/>
            <a:ext cx="2438360" cy="369332"/>
          </a:xfrm>
          <a:prstGeom prst="rect">
            <a:avLst/>
          </a:prstGeom>
        </p:spPr>
        <p:txBody>
          <a:bodyPr wrap="none">
            <a:spAutoFit/>
          </a:bodyPr>
          <a:lstStyle/>
          <a:p>
            <a:pPr eaLnBrk="1" hangingPunct="1">
              <a:defRPr/>
            </a:pPr>
            <a:r>
              <a:rPr lang="en-US" altLang="zh-CN" b="1" dirty="0">
                <a:ea typeface="宋体" charset="-122"/>
              </a:rPr>
              <a:t>Geometry Optimization</a:t>
            </a:r>
          </a:p>
        </p:txBody>
      </p:sp>
      <p:sp>
        <p:nvSpPr>
          <p:cNvPr id="4" name="灯片编号占位符 3"/>
          <p:cNvSpPr>
            <a:spLocks noGrp="1"/>
          </p:cNvSpPr>
          <p:nvPr>
            <p:ph type="sldNum" sz="quarter" idx="10"/>
          </p:nvPr>
        </p:nvSpPr>
        <p:spPr/>
        <p:txBody>
          <a:bodyPr/>
          <a:lstStyle/>
          <a:p>
            <a:pPr>
              <a:defRPr/>
            </a:pPr>
            <a:fld id="{FBEC2EF8-2BCC-47D3-9EF2-BBFAB979BCBF}" type="slidenum">
              <a:rPr lang="en-US" altLang="en-US" smtClean="0"/>
              <a:pPr>
                <a:defRPr/>
              </a:pPr>
              <a:t>15</a:t>
            </a:fld>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smtClean="0">
                <a:ea typeface="宋体" charset="-122"/>
              </a:rPr>
              <a:t>Outline</a:t>
            </a:r>
          </a:p>
        </p:txBody>
      </p:sp>
      <p:sp>
        <p:nvSpPr>
          <p:cNvPr id="73731" name="Rectangle 3"/>
          <p:cNvSpPr>
            <a:spLocks noGrp="1" noChangeArrowheads="1"/>
          </p:cNvSpPr>
          <p:nvPr>
            <p:ph type="body" idx="1"/>
          </p:nvPr>
        </p:nvSpPr>
        <p:spPr/>
        <p:txBody>
          <a:bodyPr/>
          <a:lstStyle/>
          <a:p>
            <a:pPr eaLnBrk="1" hangingPunct="1">
              <a:defRPr/>
            </a:pPr>
            <a:r>
              <a:rPr lang="en-US" altLang="zh-CN" dirty="0" smtClean="0">
                <a:solidFill>
                  <a:schemeClr val="bg2">
                    <a:lumMod val="60000"/>
                    <a:lumOff val="40000"/>
                  </a:schemeClr>
                </a:solidFill>
                <a:ea typeface="宋体" charset="-122"/>
              </a:rPr>
              <a:t>Introduction</a:t>
            </a:r>
          </a:p>
          <a:p>
            <a:pPr eaLnBrk="1" hangingPunct="1">
              <a:defRPr/>
            </a:pPr>
            <a:r>
              <a:rPr lang="en-US" altLang="zh-CN" dirty="0">
                <a:solidFill>
                  <a:schemeClr val="bg2">
                    <a:lumMod val="60000"/>
                    <a:lumOff val="40000"/>
                  </a:schemeClr>
                </a:solidFill>
                <a:ea typeface="宋体" charset="-122"/>
              </a:rPr>
              <a:t>Global </a:t>
            </a:r>
            <a:r>
              <a:rPr lang="en-US" altLang="zh-CN" dirty="0" smtClean="0">
                <a:solidFill>
                  <a:schemeClr val="bg2">
                    <a:lumMod val="60000"/>
                    <a:lumOff val="40000"/>
                  </a:schemeClr>
                </a:solidFill>
                <a:ea typeface="宋体" charset="-122"/>
              </a:rPr>
              <a:t>Structure</a:t>
            </a:r>
            <a:endParaRPr lang="en-US" altLang="zh-CN" dirty="0">
              <a:solidFill>
                <a:schemeClr val="bg2">
                  <a:lumMod val="60000"/>
                  <a:lumOff val="40000"/>
                </a:schemeClr>
              </a:solidFill>
              <a:ea typeface="宋体" charset="-122"/>
            </a:endParaRPr>
          </a:p>
          <a:p>
            <a:pPr eaLnBrk="1" hangingPunct="1">
              <a:defRPr/>
            </a:pPr>
            <a:r>
              <a:rPr lang="en-US" altLang="zh-CN" dirty="0" smtClean="0">
                <a:solidFill>
                  <a:schemeClr val="bg2">
                    <a:lumMod val="60000"/>
                    <a:lumOff val="40000"/>
                  </a:schemeClr>
                </a:solidFill>
                <a:ea typeface="宋体" charset="-122"/>
              </a:rPr>
              <a:t>Optimization Problem</a:t>
            </a:r>
          </a:p>
          <a:p>
            <a:pPr eaLnBrk="1" hangingPunct="1">
              <a:defRPr/>
            </a:pPr>
            <a:r>
              <a:rPr lang="en-US" altLang="zh-CN" dirty="0" smtClean="0">
                <a:ea typeface="宋体" charset="-122"/>
              </a:rPr>
              <a:t>Structure Optimization</a:t>
            </a:r>
          </a:p>
          <a:p>
            <a:pPr eaLnBrk="1" hangingPunct="1">
              <a:defRPr/>
            </a:pPr>
            <a:r>
              <a:rPr lang="en-US" altLang="zh-CN" dirty="0" smtClean="0">
                <a:ea typeface="宋体" charset="-122"/>
              </a:rPr>
              <a:t>Geometry Optimization</a:t>
            </a:r>
          </a:p>
          <a:p>
            <a:pPr eaLnBrk="1" hangingPunct="1">
              <a:defRPr/>
            </a:pPr>
            <a:r>
              <a:rPr lang="en-US" altLang="zh-CN" dirty="0">
                <a:ea typeface="宋体" charset="-122"/>
              </a:rPr>
              <a:t>Results &amp; Limitations</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16</a:t>
            </a:fld>
            <a:endParaRPr lang="en-US" altLang="en-US"/>
          </a:p>
        </p:txBody>
      </p:sp>
    </p:spTree>
    <p:extLst>
      <p:ext uri="{BB962C8B-B14F-4D97-AF65-F5344CB8AC3E}">
        <p14:creationId xmlns:p14="http://schemas.microsoft.com/office/powerpoint/2010/main" val="1943910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Demo</a:t>
            </a:r>
            <a:r>
              <a:rPr lang="en-US" altLang="zh-CN" dirty="0">
                <a:ea typeface="宋体" charset="-122"/>
              </a:rPr>
              <a:t/>
            </a:r>
            <a:br>
              <a:rPr lang="en-US" altLang="zh-CN" dirty="0">
                <a:ea typeface="宋体" charset="-122"/>
              </a:rPr>
            </a:b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17</a:t>
            </a:fld>
            <a:endParaRPr lang="en-US" altLang="en-US"/>
          </a:p>
        </p:txBody>
      </p:sp>
      <p:pic>
        <p:nvPicPr>
          <p:cNvPr id="1043" name="Picture 19" descr="D:\xgao\optimization\alignment\writing\video\for_video\input\sculptureA_mesh_BC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8024" y="1655064"/>
            <a:ext cx="4160520" cy="41551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xgao\optimization\alignment\writing\video\for_video\alignment\Imag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8024" y="1655064"/>
            <a:ext cx="4160520" cy="4155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xgao\optimization\alignment\writing\video\for_video\alignment\Image 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xgao\optimization\alignment\writing\video\for_video\alignment\Image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xgao\optimization\alignment\writing\video\for_video\alignment\Image 0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8024" y="1655064"/>
            <a:ext cx="4160520" cy="41551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xgao\optimization\alignment\writing\video\for_video\alignment\Image 0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xgao\optimization\alignment\writing\video\for_video\alignment\Image 0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xgao\optimization\alignment\writing\video\for_video\alignment\Image 00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xgao\optimization\alignment\writing\video\for_video\alignment\Image 01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xgao\optimization\alignment\writing\video\for_video\alignment\Image 01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xgao\optimization\alignment\writing\video\for_video\alignment\Image 01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xgao\optimization\alignment\writing\video\for_video\alignment\Image 015.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xgao\optimization\alignment\writing\video\for_video\alignment\Image 01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xgao\optimization\alignment\writing\video\for_video\alignment\Image 017.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xgao\optimization\alignment\writing\video\for_video\alignment\Image 019.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8024" y="1655064"/>
            <a:ext cx="4160520" cy="41551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xgao\optimization\alignment\writing\video\for_video\alignment\Image 020.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78024" y="1655064"/>
            <a:ext cx="4160520" cy="415516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xgao\optimization\alignment\writing\video\for_video\alignment\Image 02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78024" y="1655064"/>
            <a:ext cx="4160520" cy="41551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xgao\optimization\alignment\writing\video\for_video\alignment\Image 022.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78024" y="1655064"/>
            <a:ext cx="4160520" cy="41551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10639" y="5816990"/>
            <a:ext cx="8158348" cy="369332"/>
          </a:xfrm>
          <a:prstGeom prst="rect">
            <a:avLst/>
          </a:prstGeom>
          <a:noFill/>
        </p:spPr>
        <p:txBody>
          <a:bodyPr wrap="square" rtlCol="0">
            <a:spAutoFit/>
          </a:bodyPr>
          <a:lstStyle/>
          <a:p>
            <a:r>
              <a:rPr lang="en-US" b="1" dirty="0" smtClean="0"/>
              <a:t>Regular base-complex edges are reconnected while singular edges are preserved</a:t>
            </a:r>
            <a:endParaRPr lang="en-US" b="1" dirty="0"/>
          </a:p>
        </p:txBody>
      </p:sp>
    </p:spTree>
    <p:extLst>
      <p:ext uri="{BB962C8B-B14F-4D97-AF65-F5344CB8AC3E}">
        <p14:creationId xmlns:p14="http://schemas.microsoft.com/office/powerpoint/2010/main" val="34964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99"/>
                                          </p:stCondLst>
                                        </p:cTn>
                                        <p:tgtEl>
                                          <p:spTgt spid="1043"/>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0"/>
                                  </p:stCondLst>
                                  <p:childTnLst>
                                    <p:set>
                                      <p:cBhvr>
                                        <p:cTn id="9" dur="1" fill="hold">
                                          <p:stCondLst>
                                            <p:cond delay="299"/>
                                          </p:stCondLst>
                                        </p:cTn>
                                        <p:tgtEl>
                                          <p:spTgt spid="1026"/>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nodeType="afterEffect">
                                  <p:stCondLst>
                                    <p:cond delay="0"/>
                                  </p:stCondLst>
                                  <p:childTnLst>
                                    <p:set>
                                      <p:cBhvr>
                                        <p:cTn id="12" dur="1" fill="hold">
                                          <p:stCondLst>
                                            <p:cond delay="299"/>
                                          </p:stCondLst>
                                        </p:cTn>
                                        <p:tgtEl>
                                          <p:spTgt spid="1027"/>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nodeType="afterEffect">
                                  <p:stCondLst>
                                    <p:cond delay="0"/>
                                  </p:stCondLst>
                                  <p:childTnLst>
                                    <p:set>
                                      <p:cBhvr>
                                        <p:cTn id="15" dur="1" fill="hold">
                                          <p:stCondLst>
                                            <p:cond delay="299"/>
                                          </p:stCondLst>
                                        </p:cTn>
                                        <p:tgtEl>
                                          <p:spTgt spid="1028"/>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nodeType="afterEffect">
                                  <p:stCondLst>
                                    <p:cond delay="0"/>
                                  </p:stCondLst>
                                  <p:childTnLst>
                                    <p:set>
                                      <p:cBhvr>
                                        <p:cTn id="18" dur="1" fill="hold">
                                          <p:stCondLst>
                                            <p:cond delay="299"/>
                                          </p:stCondLst>
                                        </p:cTn>
                                        <p:tgtEl>
                                          <p:spTgt spid="1029"/>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299"/>
                                          </p:stCondLst>
                                        </p:cTn>
                                        <p:tgtEl>
                                          <p:spTgt spid="2"/>
                                        </p:tgtEl>
                                        <p:attrNameLst>
                                          <p:attrName>style.visibility</p:attrName>
                                        </p:attrNameLst>
                                      </p:cBhvr>
                                      <p:to>
                                        <p:strVal val="visible"/>
                                      </p:to>
                                    </p:set>
                                  </p:childTnLst>
                                </p:cTn>
                              </p:par>
                            </p:childTnLst>
                          </p:cTn>
                        </p:par>
                        <p:par>
                          <p:cTn id="22" fill="hold">
                            <p:stCondLst>
                              <p:cond delay="1800"/>
                            </p:stCondLst>
                            <p:childTnLst>
                              <p:par>
                                <p:cTn id="23" presetID="1" presetClass="entr" presetSubtype="0" fill="hold" nodeType="afterEffect">
                                  <p:stCondLst>
                                    <p:cond delay="0"/>
                                  </p:stCondLst>
                                  <p:childTnLst>
                                    <p:set>
                                      <p:cBhvr>
                                        <p:cTn id="24" dur="1" fill="hold">
                                          <p:stCondLst>
                                            <p:cond delay="299"/>
                                          </p:stCondLst>
                                        </p:cTn>
                                        <p:tgtEl>
                                          <p:spTgt spid="1030"/>
                                        </p:tgtEl>
                                        <p:attrNameLst>
                                          <p:attrName>style.visibility</p:attrName>
                                        </p:attrNameLst>
                                      </p:cBhvr>
                                      <p:to>
                                        <p:strVal val="visible"/>
                                      </p:to>
                                    </p:set>
                                  </p:childTnLst>
                                </p:cTn>
                              </p:par>
                            </p:childTnLst>
                          </p:cTn>
                        </p:par>
                        <p:par>
                          <p:cTn id="25" fill="hold">
                            <p:stCondLst>
                              <p:cond delay="2100"/>
                            </p:stCondLst>
                            <p:childTnLst>
                              <p:par>
                                <p:cTn id="26" presetID="1" presetClass="entr" presetSubtype="0" fill="hold" nodeType="afterEffect">
                                  <p:stCondLst>
                                    <p:cond delay="0"/>
                                  </p:stCondLst>
                                  <p:childTnLst>
                                    <p:set>
                                      <p:cBhvr>
                                        <p:cTn id="27" dur="1" fill="hold">
                                          <p:stCondLst>
                                            <p:cond delay="299"/>
                                          </p:stCondLst>
                                        </p:cTn>
                                        <p:tgtEl>
                                          <p:spTgt spid="1031"/>
                                        </p:tgtEl>
                                        <p:attrNameLst>
                                          <p:attrName>style.visibility</p:attrName>
                                        </p:attrNameLst>
                                      </p:cBhvr>
                                      <p:to>
                                        <p:strVal val="visible"/>
                                      </p:to>
                                    </p:set>
                                  </p:childTnLst>
                                </p:cTn>
                              </p:par>
                            </p:childTnLst>
                          </p:cTn>
                        </p:par>
                        <p:par>
                          <p:cTn id="28" fill="hold">
                            <p:stCondLst>
                              <p:cond delay="2400"/>
                            </p:stCondLst>
                            <p:childTnLst>
                              <p:par>
                                <p:cTn id="29" presetID="1" presetClass="entr" presetSubtype="0" fill="hold" nodeType="afterEffect">
                                  <p:stCondLst>
                                    <p:cond delay="0"/>
                                  </p:stCondLst>
                                  <p:childTnLst>
                                    <p:set>
                                      <p:cBhvr>
                                        <p:cTn id="30" dur="1" fill="hold">
                                          <p:stCondLst>
                                            <p:cond delay="299"/>
                                          </p:stCondLst>
                                        </p:cTn>
                                        <p:tgtEl>
                                          <p:spTgt spid="1032"/>
                                        </p:tgtEl>
                                        <p:attrNameLst>
                                          <p:attrName>style.visibility</p:attrName>
                                        </p:attrNameLst>
                                      </p:cBhvr>
                                      <p:to>
                                        <p:strVal val="visible"/>
                                      </p:to>
                                    </p:set>
                                  </p:childTnLst>
                                </p:cTn>
                              </p:par>
                            </p:childTnLst>
                          </p:cTn>
                        </p:par>
                        <p:par>
                          <p:cTn id="31" fill="hold">
                            <p:stCondLst>
                              <p:cond delay="2700"/>
                            </p:stCondLst>
                            <p:childTnLst>
                              <p:par>
                                <p:cTn id="32" presetID="1" presetClass="entr" presetSubtype="0" fill="hold" nodeType="afterEffect">
                                  <p:stCondLst>
                                    <p:cond delay="0"/>
                                  </p:stCondLst>
                                  <p:childTnLst>
                                    <p:set>
                                      <p:cBhvr>
                                        <p:cTn id="33" dur="1" fill="hold">
                                          <p:stCondLst>
                                            <p:cond delay="299"/>
                                          </p:stCondLst>
                                        </p:cTn>
                                        <p:tgtEl>
                                          <p:spTgt spid="1033"/>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299"/>
                                          </p:stCondLst>
                                        </p:cTn>
                                        <p:tgtEl>
                                          <p:spTgt spid="1034"/>
                                        </p:tgtEl>
                                        <p:attrNameLst>
                                          <p:attrName>style.visibility</p:attrName>
                                        </p:attrNameLst>
                                      </p:cBhvr>
                                      <p:to>
                                        <p:strVal val="visible"/>
                                      </p:to>
                                    </p:set>
                                  </p:childTnLst>
                                </p:cTn>
                              </p:par>
                            </p:childTnLst>
                          </p:cTn>
                        </p:par>
                        <p:par>
                          <p:cTn id="37" fill="hold">
                            <p:stCondLst>
                              <p:cond delay="3300"/>
                            </p:stCondLst>
                            <p:childTnLst>
                              <p:par>
                                <p:cTn id="38" presetID="1" presetClass="entr" presetSubtype="0" fill="hold" nodeType="afterEffect">
                                  <p:stCondLst>
                                    <p:cond delay="0"/>
                                  </p:stCondLst>
                                  <p:childTnLst>
                                    <p:set>
                                      <p:cBhvr>
                                        <p:cTn id="39" dur="1" fill="hold">
                                          <p:stCondLst>
                                            <p:cond delay="299"/>
                                          </p:stCondLst>
                                        </p:cTn>
                                        <p:tgtEl>
                                          <p:spTgt spid="1035"/>
                                        </p:tgtEl>
                                        <p:attrNameLst>
                                          <p:attrName>style.visibility</p:attrName>
                                        </p:attrNameLst>
                                      </p:cBhvr>
                                      <p:to>
                                        <p:strVal val="visible"/>
                                      </p:to>
                                    </p:set>
                                  </p:childTnLst>
                                </p:cTn>
                              </p:par>
                            </p:childTnLst>
                          </p:cTn>
                        </p:par>
                        <p:par>
                          <p:cTn id="40" fill="hold">
                            <p:stCondLst>
                              <p:cond delay="3600"/>
                            </p:stCondLst>
                            <p:childTnLst>
                              <p:par>
                                <p:cTn id="41" presetID="1" presetClass="entr" presetSubtype="0" fill="hold" nodeType="afterEffect">
                                  <p:stCondLst>
                                    <p:cond delay="0"/>
                                  </p:stCondLst>
                                  <p:childTnLst>
                                    <p:set>
                                      <p:cBhvr>
                                        <p:cTn id="42" dur="1" fill="hold">
                                          <p:stCondLst>
                                            <p:cond delay="299"/>
                                          </p:stCondLst>
                                        </p:cTn>
                                        <p:tgtEl>
                                          <p:spTgt spid="1036"/>
                                        </p:tgtEl>
                                        <p:attrNameLst>
                                          <p:attrName>style.visibility</p:attrName>
                                        </p:attrNameLst>
                                      </p:cBhvr>
                                      <p:to>
                                        <p:strVal val="visible"/>
                                      </p:to>
                                    </p:set>
                                  </p:childTnLst>
                                </p:cTn>
                              </p:par>
                            </p:childTnLst>
                          </p:cTn>
                        </p:par>
                        <p:par>
                          <p:cTn id="43" fill="hold">
                            <p:stCondLst>
                              <p:cond delay="3900"/>
                            </p:stCondLst>
                            <p:childTnLst>
                              <p:par>
                                <p:cTn id="44" presetID="1" presetClass="entr" presetSubtype="0" fill="hold" nodeType="afterEffect">
                                  <p:stCondLst>
                                    <p:cond delay="0"/>
                                  </p:stCondLst>
                                  <p:childTnLst>
                                    <p:set>
                                      <p:cBhvr>
                                        <p:cTn id="45" dur="1" fill="hold">
                                          <p:stCondLst>
                                            <p:cond delay="299"/>
                                          </p:stCondLst>
                                        </p:cTn>
                                        <p:tgtEl>
                                          <p:spTgt spid="1037"/>
                                        </p:tgtEl>
                                        <p:attrNameLst>
                                          <p:attrName>style.visibility</p:attrName>
                                        </p:attrNameLst>
                                      </p:cBhvr>
                                      <p:to>
                                        <p:strVal val="visible"/>
                                      </p:to>
                                    </p:set>
                                  </p:childTnLst>
                                </p:cTn>
                              </p:par>
                            </p:childTnLst>
                          </p:cTn>
                        </p:par>
                        <p:par>
                          <p:cTn id="46" fill="hold">
                            <p:stCondLst>
                              <p:cond delay="4200"/>
                            </p:stCondLst>
                            <p:childTnLst>
                              <p:par>
                                <p:cTn id="47" presetID="1" presetClass="entr" presetSubtype="0" fill="hold" nodeType="afterEffect">
                                  <p:stCondLst>
                                    <p:cond delay="0"/>
                                  </p:stCondLst>
                                  <p:childTnLst>
                                    <p:set>
                                      <p:cBhvr>
                                        <p:cTn id="48" dur="1" fill="hold">
                                          <p:stCondLst>
                                            <p:cond delay="299"/>
                                          </p:stCondLst>
                                        </p:cTn>
                                        <p:tgtEl>
                                          <p:spTgt spid="1038"/>
                                        </p:tgtEl>
                                        <p:attrNameLst>
                                          <p:attrName>style.visibility</p:attrName>
                                        </p:attrNameLst>
                                      </p:cBhvr>
                                      <p:to>
                                        <p:strVal val="visible"/>
                                      </p:to>
                                    </p:set>
                                  </p:childTnLst>
                                </p:cTn>
                              </p:par>
                            </p:childTnLst>
                          </p:cTn>
                        </p:par>
                        <p:par>
                          <p:cTn id="49" fill="hold">
                            <p:stCondLst>
                              <p:cond delay="4500"/>
                            </p:stCondLst>
                            <p:childTnLst>
                              <p:par>
                                <p:cTn id="50" presetID="1" presetClass="entr" presetSubtype="0" fill="hold" nodeType="afterEffect">
                                  <p:stCondLst>
                                    <p:cond delay="0"/>
                                  </p:stCondLst>
                                  <p:childTnLst>
                                    <p:set>
                                      <p:cBhvr>
                                        <p:cTn id="51" dur="1" fill="hold">
                                          <p:stCondLst>
                                            <p:cond delay="299"/>
                                          </p:stCondLst>
                                        </p:cTn>
                                        <p:tgtEl>
                                          <p:spTgt spid="1039"/>
                                        </p:tgtEl>
                                        <p:attrNameLst>
                                          <p:attrName>style.visibility</p:attrName>
                                        </p:attrNameLst>
                                      </p:cBhvr>
                                      <p:to>
                                        <p:strVal val="visible"/>
                                      </p:to>
                                    </p:set>
                                  </p:childTnLst>
                                </p:cTn>
                              </p:par>
                            </p:childTnLst>
                          </p:cTn>
                        </p:par>
                        <p:par>
                          <p:cTn id="52" fill="hold">
                            <p:stCondLst>
                              <p:cond delay="4800"/>
                            </p:stCondLst>
                            <p:childTnLst>
                              <p:par>
                                <p:cTn id="53" presetID="1" presetClass="entr" presetSubtype="0" fill="hold" nodeType="afterEffect">
                                  <p:stCondLst>
                                    <p:cond delay="0"/>
                                  </p:stCondLst>
                                  <p:childTnLst>
                                    <p:set>
                                      <p:cBhvr>
                                        <p:cTn id="54" dur="1" fill="hold">
                                          <p:stCondLst>
                                            <p:cond delay="299"/>
                                          </p:stCondLst>
                                        </p:cTn>
                                        <p:tgtEl>
                                          <p:spTgt spid="1040"/>
                                        </p:tgtEl>
                                        <p:attrNameLst>
                                          <p:attrName>style.visibility</p:attrName>
                                        </p:attrNameLst>
                                      </p:cBhvr>
                                      <p:to>
                                        <p:strVal val="visible"/>
                                      </p:to>
                                    </p:set>
                                  </p:childTnLst>
                                </p:cTn>
                              </p:par>
                            </p:childTnLst>
                          </p:cTn>
                        </p:par>
                        <p:par>
                          <p:cTn id="55" fill="hold">
                            <p:stCondLst>
                              <p:cond delay="5100"/>
                            </p:stCondLst>
                            <p:childTnLst>
                              <p:par>
                                <p:cTn id="56" presetID="1" presetClass="entr" presetSubtype="0" fill="hold" nodeType="afterEffect">
                                  <p:stCondLst>
                                    <p:cond delay="0"/>
                                  </p:stCondLst>
                                  <p:childTnLst>
                                    <p:set>
                                      <p:cBhvr>
                                        <p:cTn id="57" dur="1" fill="hold">
                                          <p:stCondLst>
                                            <p:cond delay="299"/>
                                          </p:stCondLst>
                                        </p:cTn>
                                        <p:tgtEl>
                                          <p:spTgt spid="1041"/>
                                        </p:tgtEl>
                                        <p:attrNameLst>
                                          <p:attrName>style.visibility</p:attrName>
                                        </p:attrNameLst>
                                      </p:cBhvr>
                                      <p:to>
                                        <p:strVal val="visible"/>
                                      </p:to>
                                    </p:set>
                                  </p:childTnLst>
                                </p:cTn>
                              </p:par>
                            </p:childTnLst>
                          </p:cTn>
                        </p:par>
                        <p:par>
                          <p:cTn id="58" fill="hold">
                            <p:stCondLst>
                              <p:cond delay="5400"/>
                            </p:stCondLst>
                            <p:childTnLst>
                              <p:par>
                                <p:cTn id="59" presetID="1" presetClass="entr" presetSubtype="0" fill="hold" nodeType="afterEffect">
                                  <p:stCondLst>
                                    <p:cond delay="0"/>
                                  </p:stCondLst>
                                  <p:childTnLst>
                                    <p:set>
                                      <p:cBhvr>
                                        <p:cTn id="60" dur="1" fill="hold">
                                          <p:stCondLst>
                                            <p:cond delay="299"/>
                                          </p:stCondLst>
                                        </p:cTn>
                                        <p:tgtEl>
                                          <p:spTgt spid="1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—Key Idea</a:t>
            </a:r>
            <a:r>
              <a:rPr lang="en-US" altLang="zh-CN" dirty="0" smtClean="0">
                <a:ea typeface="宋体" charset="-122"/>
              </a:rPr>
              <a:t/>
            </a:r>
            <a:br>
              <a:rPr lang="en-US" altLang="zh-CN" dirty="0" smtClean="0">
                <a:ea typeface="宋体" charset="-122"/>
              </a:rPr>
            </a:b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475" y="2194560"/>
            <a:ext cx="2327574" cy="247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8802" y="2194560"/>
            <a:ext cx="2327574" cy="247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18</a:t>
            </a:fld>
            <a:endParaRPr lang="en-US" altLang="en-US"/>
          </a:p>
        </p:txBody>
      </p:sp>
      <p:sp>
        <p:nvSpPr>
          <p:cNvPr id="10" name="Rectangle 3"/>
          <p:cNvSpPr txBox="1">
            <a:spLocks noChangeArrowheads="1"/>
          </p:cNvSpPr>
          <p:nvPr/>
        </p:nvSpPr>
        <p:spPr bwMode="auto">
          <a:xfrm>
            <a:off x="457200" y="5486400"/>
            <a:ext cx="8413668" cy="76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accent1"/>
              </a:buClr>
              <a:buChar char="•"/>
              <a:defRPr sz="2800">
                <a:solidFill>
                  <a:schemeClr val="tx1"/>
                </a:solidFill>
                <a:latin typeface="Calibri" pitchFamily="34" charset="0"/>
              </a:defRPr>
            </a:lvl1pPr>
            <a:lvl2pPr marL="669925" indent="-325438" eaLnBrk="0" hangingPunct="0">
              <a:spcBef>
                <a:spcPct val="20000"/>
              </a:spcBef>
              <a:buClr>
                <a:schemeClr val="accent2"/>
              </a:buClr>
              <a:buChar char="•"/>
              <a:defRPr sz="2500">
                <a:solidFill>
                  <a:schemeClr val="tx1"/>
                </a:solidFill>
                <a:latin typeface="Calibri" pitchFamily="34" charset="0"/>
              </a:defRPr>
            </a:lvl2pPr>
            <a:lvl3pPr marL="1022350" indent="-350838" eaLnBrk="0" hangingPunct="0">
              <a:spcBef>
                <a:spcPct val="20000"/>
              </a:spcBef>
              <a:buClr>
                <a:schemeClr val="accent1"/>
              </a:buClr>
              <a:buChar char="•"/>
              <a:defRPr sz="2200">
                <a:solidFill>
                  <a:schemeClr val="tx1"/>
                </a:solidFill>
                <a:latin typeface="Calibri" pitchFamily="34" charset="0"/>
              </a:defRPr>
            </a:lvl3pPr>
            <a:lvl4pPr marL="1339850" indent="-315913" eaLnBrk="0" hangingPunct="0">
              <a:spcBef>
                <a:spcPct val="20000"/>
              </a:spcBef>
              <a:buClr>
                <a:schemeClr val="accent2"/>
              </a:buClr>
              <a:buChar char="•"/>
              <a:defRPr sz="2000">
                <a:solidFill>
                  <a:schemeClr val="tx1"/>
                </a:solidFill>
                <a:latin typeface="Calibri" pitchFamily="34" charset="0"/>
              </a:defRPr>
            </a:lvl4pPr>
            <a:lvl5pPr marL="1681163" indent="-339725" eaLnBrk="0" hangingPunct="0">
              <a:spcBef>
                <a:spcPct val="20000"/>
              </a:spcBef>
              <a:buClr>
                <a:schemeClr val="accent1"/>
              </a:buClr>
              <a:buChar char="•"/>
              <a:defRPr sz="2000">
                <a:solidFill>
                  <a:schemeClr val="tx1"/>
                </a:solidFill>
                <a:latin typeface="Calibri" pitchFamily="34" charset="0"/>
              </a:defRPr>
            </a:lvl5pPr>
            <a:lvl6pPr marL="2138363" indent="-339725"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595563" indent="-339725"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052763" indent="-339725"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509963" indent="-339725"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defRPr/>
            </a:pPr>
            <a:r>
              <a:rPr lang="en-US" altLang="zh-CN" sz="1800" dirty="0"/>
              <a:t>The definition of the base-complex sheets is adapted from </a:t>
            </a:r>
            <a:r>
              <a:rPr lang="en-US" altLang="zh-CN" sz="1800" dirty="0" smtClean="0"/>
              <a:t>the hexahedral </a:t>
            </a:r>
            <a:r>
              <a:rPr lang="en-US" altLang="zh-CN" sz="1800" dirty="0"/>
              <a:t>sheet </a:t>
            </a:r>
            <a:r>
              <a:rPr lang="en-US" altLang="zh-CN" sz="1800" dirty="0" smtClean="0"/>
              <a:t>defined in [Borden et al. 2002]</a:t>
            </a:r>
            <a:endParaRPr lang="en-US" sz="1800" dirty="0"/>
          </a:p>
          <a:p>
            <a:pPr>
              <a:defRPr/>
            </a:pPr>
            <a:endParaRPr lang="zh-CN" altLang="en-US" sz="1800" dirty="0">
              <a:ea typeface="宋体" charset="-122"/>
            </a:endParaRPr>
          </a:p>
        </p:txBody>
      </p:sp>
      <p:sp>
        <p:nvSpPr>
          <p:cNvPr id="3" name="矩形 2"/>
          <p:cNvSpPr/>
          <p:nvPr/>
        </p:nvSpPr>
        <p:spPr>
          <a:xfrm>
            <a:off x="1508310" y="4942915"/>
            <a:ext cx="5664386" cy="369332"/>
          </a:xfrm>
          <a:prstGeom prst="rect">
            <a:avLst/>
          </a:prstGeom>
        </p:spPr>
        <p:txBody>
          <a:bodyPr wrap="square">
            <a:spAutoFit/>
          </a:bodyPr>
          <a:lstStyle/>
          <a:p>
            <a:r>
              <a:rPr lang="en-US" b="1" dirty="0" smtClean="0">
                <a:solidFill>
                  <a:srgbClr val="C00000"/>
                </a:solidFill>
              </a:rPr>
              <a:t>A base-complex sheet</a:t>
            </a:r>
            <a:r>
              <a:rPr lang="en-US" b="1" dirty="0" smtClean="0"/>
              <a:t> is collapsed into a </a:t>
            </a:r>
            <a:r>
              <a:rPr lang="en-US" b="1" dirty="0" smtClean="0">
                <a:solidFill>
                  <a:srgbClr val="C00000"/>
                </a:solidFill>
              </a:rPr>
              <a:t>surface sheet</a:t>
            </a:r>
            <a:endParaRPr lang="en-US" dirty="0">
              <a:solidFill>
                <a:srgbClr val="C00000"/>
              </a:solidFill>
            </a:endParaRPr>
          </a:p>
        </p:txBody>
      </p:sp>
      <p:cxnSp>
        <p:nvCxnSpPr>
          <p:cNvPr id="13" name="曲线连接符 12"/>
          <p:cNvCxnSpPr/>
          <p:nvPr/>
        </p:nvCxnSpPr>
        <p:spPr>
          <a:xfrm rot="5400000">
            <a:off x="2056735" y="4582018"/>
            <a:ext cx="577591" cy="328648"/>
          </a:xfrm>
          <a:prstGeom prst="curvedConnector3">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曲线连接符 13"/>
          <p:cNvCxnSpPr/>
          <p:nvPr/>
        </p:nvCxnSpPr>
        <p:spPr>
          <a:xfrm rot="16200000" flipH="1">
            <a:off x="5289914" y="4632462"/>
            <a:ext cx="577591" cy="227759"/>
          </a:xfrm>
          <a:prstGeom prst="curvedConnector3">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21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25" y="1909560"/>
            <a:ext cx="2327574" cy="247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19</a:t>
            </a:fld>
            <a:endParaRPr lang="en-US" altLang="en-US"/>
          </a:p>
        </p:txBody>
      </p:sp>
      <p:sp>
        <p:nvSpPr>
          <p:cNvPr id="9" name="TextBox 8"/>
          <p:cNvSpPr txBox="1"/>
          <p:nvPr/>
        </p:nvSpPr>
        <p:spPr>
          <a:xfrm>
            <a:off x="2466599" y="4605386"/>
            <a:ext cx="4275014" cy="369332"/>
          </a:xfrm>
          <a:prstGeom prst="rect">
            <a:avLst/>
          </a:prstGeom>
          <a:noFill/>
        </p:spPr>
        <p:txBody>
          <a:bodyPr wrap="square" rtlCol="0">
            <a:spAutoFit/>
          </a:bodyPr>
          <a:lstStyle/>
          <a:p>
            <a:r>
              <a:rPr lang="en-US" b="1" dirty="0" smtClean="0"/>
              <a:t>Base-Complex Sheet (</a:t>
            </a:r>
            <a:r>
              <a:rPr lang="en-US" altLang="zh-CN" b="1" dirty="0" smtClean="0"/>
              <a:t>Candidate</a:t>
            </a:r>
            <a:r>
              <a:rPr lang="en-US" b="1" dirty="0" smtClean="0"/>
              <a:t>)</a:t>
            </a:r>
            <a:endParaRPr lang="en-US" b="1" dirty="0"/>
          </a:p>
        </p:txBody>
      </p:sp>
      <p:pic>
        <p:nvPicPr>
          <p:cNvPr id="1026" name="Picture 2" descr="D:\xgao\optimization\alignment\siggraph_presentation\component she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8514" y="1909560"/>
            <a:ext cx="3402886" cy="2288404"/>
          </a:xfrm>
          <a:prstGeom prst="rect">
            <a:avLst/>
          </a:prstGeom>
          <a:noFill/>
          <a:extLst>
            <a:ext uri="{909E8E84-426E-40DD-AFC4-6F175D3DCCD1}">
              <a14:hiddenFill xmlns:a14="http://schemas.microsoft.com/office/drawing/2010/main">
                <a:solidFill>
                  <a:srgbClr val="FFFFFF"/>
                </a:solidFill>
              </a14:hiddenFill>
            </a:ext>
          </a:extLst>
        </p:spPr>
      </p:pic>
      <p:sp>
        <p:nvSpPr>
          <p:cNvPr id="10" name="圆角矩形 9"/>
          <p:cNvSpPr/>
          <p:nvPr/>
        </p:nvSpPr>
        <p:spPr>
          <a:xfrm>
            <a:off x="3702763" y="1867649"/>
            <a:ext cx="3860087" cy="238746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altLang="zh-CN" dirty="0" smtClean="0">
                <a:solidFill>
                  <a:schemeClr val="tx1"/>
                </a:solidFill>
                <a:ea typeface="宋体" charset="-122"/>
              </a:rPr>
              <a:t>A Candidate</a:t>
            </a:r>
            <a:r>
              <a:rPr lang="en-US" altLang="zh-CN" dirty="0">
                <a:ea typeface="宋体" charset="-122"/>
              </a:rPr>
              <a:t/>
            </a:r>
            <a:br>
              <a:rPr lang="en-US" altLang="zh-CN" dirty="0">
                <a:ea typeface="宋体" charset="-122"/>
              </a:rPr>
            </a:br>
            <a:endParaRPr lang="en-US" altLang="zh-CN" dirty="0" smtClean="0">
              <a:ea typeface="宋体" charset="-122"/>
            </a:endParaRPr>
          </a:p>
        </p:txBody>
      </p:sp>
      <p:sp>
        <p:nvSpPr>
          <p:cNvPr id="11" name="Rectangle 3"/>
          <p:cNvSpPr txBox="1">
            <a:spLocks noChangeArrowheads="1"/>
          </p:cNvSpPr>
          <p:nvPr/>
        </p:nvSpPr>
        <p:spPr bwMode="auto">
          <a:xfrm>
            <a:off x="457200" y="4991417"/>
            <a:ext cx="8413668" cy="132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accent1"/>
              </a:buClr>
              <a:buChar char="•"/>
              <a:defRPr sz="2800">
                <a:solidFill>
                  <a:schemeClr val="tx1"/>
                </a:solidFill>
                <a:latin typeface="Calibri" pitchFamily="34" charset="0"/>
              </a:defRPr>
            </a:lvl1pPr>
            <a:lvl2pPr marL="669925" indent="-325438" eaLnBrk="0" hangingPunct="0">
              <a:spcBef>
                <a:spcPct val="20000"/>
              </a:spcBef>
              <a:buClr>
                <a:schemeClr val="accent2"/>
              </a:buClr>
              <a:buChar char="•"/>
              <a:defRPr sz="2500">
                <a:solidFill>
                  <a:schemeClr val="tx1"/>
                </a:solidFill>
                <a:latin typeface="Calibri" pitchFamily="34" charset="0"/>
              </a:defRPr>
            </a:lvl2pPr>
            <a:lvl3pPr marL="1022350" indent="-350838" eaLnBrk="0" hangingPunct="0">
              <a:spcBef>
                <a:spcPct val="20000"/>
              </a:spcBef>
              <a:buClr>
                <a:schemeClr val="accent1"/>
              </a:buClr>
              <a:buChar char="•"/>
              <a:defRPr sz="2200">
                <a:solidFill>
                  <a:schemeClr val="tx1"/>
                </a:solidFill>
                <a:latin typeface="Calibri" pitchFamily="34" charset="0"/>
              </a:defRPr>
            </a:lvl3pPr>
            <a:lvl4pPr marL="1339850" indent="-315913" eaLnBrk="0" hangingPunct="0">
              <a:spcBef>
                <a:spcPct val="20000"/>
              </a:spcBef>
              <a:buClr>
                <a:schemeClr val="accent2"/>
              </a:buClr>
              <a:buChar char="•"/>
              <a:defRPr sz="2000">
                <a:solidFill>
                  <a:schemeClr val="tx1"/>
                </a:solidFill>
                <a:latin typeface="Calibri" pitchFamily="34" charset="0"/>
              </a:defRPr>
            </a:lvl4pPr>
            <a:lvl5pPr marL="1681163" indent="-339725" eaLnBrk="0" hangingPunct="0">
              <a:spcBef>
                <a:spcPct val="20000"/>
              </a:spcBef>
              <a:buClr>
                <a:schemeClr val="accent1"/>
              </a:buClr>
              <a:buChar char="•"/>
              <a:defRPr sz="2000">
                <a:solidFill>
                  <a:schemeClr val="tx1"/>
                </a:solidFill>
                <a:latin typeface="Calibri" pitchFamily="34" charset="0"/>
              </a:defRPr>
            </a:lvl5pPr>
            <a:lvl6pPr marL="2138363" indent="-339725"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595563" indent="-339725"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052763" indent="-339725"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509963" indent="-339725"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defRPr/>
            </a:pPr>
            <a:r>
              <a:rPr lang="en-US" altLang="zh-CN" sz="1800" dirty="0"/>
              <a:t>A sheet is considered as a candidate only if none of the singular edges in its left surface is </a:t>
            </a:r>
            <a:r>
              <a:rPr lang="en-US" altLang="zh-CN" sz="1800" dirty="0" smtClean="0"/>
              <a:t>directly connected </a:t>
            </a:r>
            <a:r>
              <a:rPr lang="en-US" altLang="zh-CN" sz="1800" dirty="0"/>
              <a:t>with any singular edges in its right surface by a surface sheet (singular edges shown in </a:t>
            </a:r>
            <a:r>
              <a:rPr lang="en-US" altLang="zh-CN" sz="1800" dirty="0" smtClean="0"/>
              <a:t>red)</a:t>
            </a:r>
            <a:endParaRPr lang="zh-CN" altLang="en-US" sz="1800" dirty="0">
              <a:ea typeface="宋体" charset="-122"/>
            </a:endParaRPr>
          </a:p>
        </p:txBody>
      </p:sp>
    </p:spTree>
    <p:extLst>
      <p:ext uri="{BB962C8B-B14F-4D97-AF65-F5344CB8AC3E}">
        <p14:creationId xmlns:p14="http://schemas.microsoft.com/office/powerpoint/2010/main" val="3095340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zh-CN" smtClean="0">
                <a:ea typeface="宋体" charset="-122"/>
              </a:rPr>
              <a:t>What Is A Hex-mesh?</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2</a:t>
            </a:fld>
            <a:endParaRPr lang="en-US" altLang="en-US"/>
          </a:p>
        </p:txBody>
      </p:sp>
      <p:pic>
        <p:nvPicPr>
          <p:cNvPr id="14" name="Picture 12" descr="D:\xgao\optimization\alignment\siggraph_presentation\sculpture-A_RSF\Image 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D:\xgao\optimization\alignment\siggraph_presentation\sculpture-A_RSF\Image 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xgao\optimization\alignment\siggraph_presentation\sculpture-A_RSF\Image 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D:\xgao\optimization\alignment\siggraph_presentation\sculpture-A_RSF\Image 0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D:\xgao\optimization\alignment\siggraph_presentation\sculpture-A_RSF\Image 0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xgao\optimization\alignment\siggraph_presentation\sculpture-A_RSF\Image 0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xgao\optimization\alignment\siggraph_presentation\sculpture-A_RSF\Image 00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xgao\optimization\alignment\siggraph_presentation\sculpture-A_RSF\Image 00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xgao\optimization\alignment\siggraph_presentation\sculpture-A_RSF\Image 0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xgao\optimization\alignment\siggraph_presentation\sculpture-A_RSF\Image 0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xgao\optimization\alignment\siggraph_presentation\sculpture-A_RSF\Image 0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9863" y="1652957"/>
            <a:ext cx="4159844" cy="416693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4476398" y="1517254"/>
            <a:ext cx="3453550" cy="1844302"/>
            <a:chOff x="4959729" y="1517254"/>
            <a:chExt cx="3453550" cy="1844302"/>
          </a:xfrm>
        </p:grpSpPr>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05161" y="1517254"/>
              <a:ext cx="1608118" cy="157019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4959729" y="3232464"/>
              <a:ext cx="111140" cy="12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直接连接符 6"/>
            <p:cNvCxnSpPr/>
            <p:nvPr/>
          </p:nvCxnSpPr>
          <p:spPr>
            <a:xfrm flipV="1">
              <a:off x="5070869" y="2022438"/>
              <a:ext cx="2803729" cy="1339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959729" y="1561605"/>
              <a:ext cx="2402972" cy="1670859"/>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14"/>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249"/>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249"/>
                                          </p:stCondLst>
                                        </p:cTn>
                                        <p:tgtEl>
                                          <p:spTgt spid="16"/>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249"/>
                                          </p:stCondLst>
                                        </p:cTn>
                                        <p:tgtEl>
                                          <p:spTgt spid="1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249"/>
                                          </p:stCondLst>
                                        </p:cTn>
                                        <p:tgtEl>
                                          <p:spTgt spid="18"/>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0"/>
                                  </p:stCondLst>
                                  <p:childTnLst>
                                    <p:set>
                                      <p:cBhvr>
                                        <p:cTn id="21" dur="1" fill="hold">
                                          <p:stCondLst>
                                            <p:cond delay="249"/>
                                          </p:stCondLst>
                                        </p:cTn>
                                        <p:tgtEl>
                                          <p:spTgt spid="19"/>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249"/>
                                          </p:stCondLst>
                                        </p:cTn>
                                        <p:tgtEl>
                                          <p:spTgt spid="20"/>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0"/>
                                  </p:stCondLst>
                                  <p:childTnLst>
                                    <p:set>
                                      <p:cBhvr>
                                        <p:cTn id="27" dur="1" fill="hold">
                                          <p:stCondLst>
                                            <p:cond delay="249"/>
                                          </p:stCondLst>
                                        </p:cTn>
                                        <p:tgtEl>
                                          <p:spTgt spid="21"/>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249"/>
                                          </p:stCondLst>
                                        </p:cTn>
                                        <p:tgtEl>
                                          <p:spTgt spid="22"/>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0"/>
                                  </p:stCondLst>
                                  <p:childTnLst>
                                    <p:set>
                                      <p:cBhvr>
                                        <p:cTn id="33" dur="1" fill="hold">
                                          <p:stCondLst>
                                            <p:cond delay="249"/>
                                          </p:stCondLst>
                                        </p:cTn>
                                        <p:tgtEl>
                                          <p:spTgt spid="23"/>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249"/>
                                          </p:stCondLst>
                                        </p:cTn>
                                        <p:tgtEl>
                                          <p:spTgt spid="24"/>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altLang="zh-CN" dirty="0" smtClean="0">
                <a:solidFill>
                  <a:schemeClr val="tx1"/>
                </a:solidFill>
                <a:ea typeface="宋体" charset="-122"/>
              </a:rPr>
              <a:t>A Candidate</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39" y="2276998"/>
            <a:ext cx="8175812" cy="22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39573" y="4599929"/>
            <a:ext cx="1485920" cy="369332"/>
          </a:xfrm>
          <a:prstGeom prst="rect">
            <a:avLst/>
          </a:prstGeom>
          <a:noFill/>
        </p:spPr>
        <p:txBody>
          <a:bodyPr wrap="none" rtlCol="0">
            <a:spAutoFit/>
          </a:bodyPr>
          <a:lstStyle/>
          <a:p>
            <a:r>
              <a:rPr lang="en-US" b="1" dirty="0" smtClean="0"/>
              <a:t>Configuration</a:t>
            </a:r>
            <a:endParaRPr lang="en-US" b="1" dirty="0"/>
          </a:p>
        </p:txBody>
      </p:sp>
      <p:sp>
        <p:nvSpPr>
          <p:cNvPr id="9" name="TextBox 8"/>
          <p:cNvSpPr txBox="1"/>
          <p:nvPr/>
        </p:nvSpPr>
        <p:spPr>
          <a:xfrm>
            <a:off x="5122433" y="4599929"/>
            <a:ext cx="1152623" cy="369332"/>
          </a:xfrm>
          <a:prstGeom prst="rect">
            <a:avLst/>
          </a:prstGeom>
          <a:noFill/>
        </p:spPr>
        <p:txBody>
          <a:bodyPr wrap="none" rtlCol="0">
            <a:spAutoFit/>
          </a:bodyPr>
          <a:lstStyle/>
          <a:p>
            <a:r>
              <a:rPr lang="en-US" b="1" dirty="0" smtClean="0"/>
              <a:t>Extraction</a:t>
            </a:r>
            <a:endParaRPr lang="en-US" b="1" dirty="0"/>
          </a:p>
        </p:txBody>
      </p:sp>
      <p:sp>
        <p:nvSpPr>
          <p:cNvPr id="3" name="灯片编号占位符 2"/>
          <p:cNvSpPr>
            <a:spLocks noGrp="1"/>
          </p:cNvSpPr>
          <p:nvPr>
            <p:ph type="sldNum" sz="quarter" idx="10"/>
          </p:nvPr>
        </p:nvSpPr>
        <p:spPr/>
        <p:txBody>
          <a:bodyPr/>
          <a:lstStyle/>
          <a:p>
            <a:pPr>
              <a:defRPr/>
            </a:pPr>
            <a:fld id="{FBEC2EF8-2BCC-47D3-9EF2-BBFAB979BCBF}" type="slidenum">
              <a:rPr lang="en-US" altLang="en-US" smtClean="0"/>
              <a:pPr>
                <a:defRPr/>
              </a:pPr>
              <a:t>20</a:t>
            </a:fld>
            <a:endParaRPr lang="en-US" altLang="en-US"/>
          </a:p>
        </p:txBody>
      </p:sp>
      <p:sp>
        <p:nvSpPr>
          <p:cNvPr id="12" name="TextBox 11"/>
          <p:cNvSpPr txBox="1"/>
          <p:nvPr/>
        </p:nvSpPr>
        <p:spPr>
          <a:xfrm>
            <a:off x="7006814" y="4599929"/>
            <a:ext cx="1466555" cy="369332"/>
          </a:xfrm>
          <a:prstGeom prst="rect">
            <a:avLst/>
          </a:prstGeom>
          <a:noFill/>
        </p:spPr>
        <p:txBody>
          <a:bodyPr wrap="none" rtlCol="0">
            <a:spAutoFit/>
          </a:bodyPr>
          <a:lstStyle/>
          <a:p>
            <a:r>
              <a:rPr lang="en-US" b="1" dirty="0" smtClean="0"/>
              <a:t>Quad Surface</a:t>
            </a:r>
            <a:endParaRPr lang="en-US" b="1" dirty="0"/>
          </a:p>
        </p:txBody>
      </p:sp>
      <p:sp>
        <p:nvSpPr>
          <p:cNvPr id="13" name="TextBox 12"/>
          <p:cNvSpPr txBox="1"/>
          <p:nvPr/>
        </p:nvSpPr>
        <p:spPr>
          <a:xfrm>
            <a:off x="813198" y="4606343"/>
            <a:ext cx="1151149" cy="369332"/>
          </a:xfrm>
          <a:prstGeom prst="rect">
            <a:avLst/>
          </a:prstGeom>
          <a:noFill/>
        </p:spPr>
        <p:txBody>
          <a:bodyPr wrap="none" rtlCol="0">
            <a:spAutoFit/>
          </a:bodyPr>
          <a:lstStyle/>
          <a:p>
            <a:r>
              <a:rPr lang="en-US" b="1" dirty="0" smtClean="0"/>
              <a:t>Candidate</a:t>
            </a:r>
            <a:endParaRPr lang="en-US" b="1" dirty="0"/>
          </a:p>
        </p:txBody>
      </p:sp>
      <p:sp>
        <p:nvSpPr>
          <p:cNvPr id="4" name="矩形 3"/>
          <p:cNvSpPr/>
          <p:nvPr/>
        </p:nvSpPr>
        <p:spPr>
          <a:xfrm>
            <a:off x="2509284" y="1998921"/>
            <a:ext cx="6315739" cy="312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897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altLang="zh-CN" dirty="0" smtClean="0">
                <a:solidFill>
                  <a:schemeClr val="tx1"/>
                </a:solidFill>
                <a:ea typeface="宋体" charset="-122"/>
              </a:rPr>
              <a:t>A Candidate</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39" y="2276998"/>
            <a:ext cx="8175812" cy="22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39573" y="4599929"/>
            <a:ext cx="1485920" cy="369332"/>
          </a:xfrm>
          <a:prstGeom prst="rect">
            <a:avLst/>
          </a:prstGeom>
          <a:noFill/>
        </p:spPr>
        <p:txBody>
          <a:bodyPr wrap="none" rtlCol="0">
            <a:spAutoFit/>
          </a:bodyPr>
          <a:lstStyle/>
          <a:p>
            <a:r>
              <a:rPr lang="en-US" b="1" dirty="0" smtClean="0"/>
              <a:t>Configuration</a:t>
            </a:r>
            <a:endParaRPr lang="en-US" b="1" dirty="0"/>
          </a:p>
        </p:txBody>
      </p:sp>
      <p:sp>
        <p:nvSpPr>
          <p:cNvPr id="9" name="TextBox 8"/>
          <p:cNvSpPr txBox="1"/>
          <p:nvPr/>
        </p:nvSpPr>
        <p:spPr>
          <a:xfrm>
            <a:off x="5122433" y="4599929"/>
            <a:ext cx="1152623" cy="369332"/>
          </a:xfrm>
          <a:prstGeom prst="rect">
            <a:avLst/>
          </a:prstGeom>
          <a:noFill/>
        </p:spPr>
        <p:txBody>
          <a:bodyPr wrap="none" rtlCol="0">
            <a:spAutoFit/>
          </a:bodyPr>
          <a:lstStyle/>
          <a:p>
            <a:r>
              <a:rPr lang="en-US" b="1" dirty="0" smtClean="0"/>
              <a:t>Extraction</a:t>
            </a:r>
            <a:endParaRPr lang="en-US" b="1" dirty="0"/>
          </a:p>
        </p:txBody>
      </p:sp>
      <p:sp>
        <p:nvSpPr>
          <p:cNvPr id="3" name="灯片编号占位符 2"/>
          <p:cNvSpPr>
            <a:spLocks noGrp="1"/>
          </p:cNvSpPr>
          <p:nvPr>
            <p:ph type="sldNum" sz="quarter" idx="10"/>
          </p:nvPr>
        </p:nvSpPr>
        <p:spPr/>
        <p:txBody>
          <a:bodyPr/>
          <a:lstStyle/>
          <a:p>
            <a:pPr>
              <a:defRPr/>
            </a:pPr>
            <a:fld id="{FBEC2EF8-2BCC-47D3-9EF2-BBFAB979BCBF}" type="slidenum">
              <a:rPr lang="en-US" altLang="en-US" smtClean="0"/>
              <a:pPr>
                <a:defRPr/>
              </a:pPr>
              <a:t>21</a:t>
            </a:fld>
            <a:endParaRPr lang="en-US" altLang="en-US"/>
          </a:p>
        </p:txBody>
      </p:sp>
      <p:sp>
        <p:nvSpPr>
          <p:cNvPr id="12" name="TextBox 11"/>
          <p:cNvSpPr txBox="1"/>
          <p:nvPr/>
        </p:nvSpPr>
        <p:spPr>
          <a:xfrm>
            <a:off x="7006814" y="4599929"/>
            <a:ext cx="1466555" cy="369332"/>
          </a:xfrm>
          <a:prstGeom prst="rect">
            <a:avLst/>
          </a:prstGeom>
          <a:noFill/>
        </p:spPr>
        <p:txBody>
          <a:bodyPr wrap="none" rtlCol="0">
            <a:spAutoFit/>
          </a:bodyPr>
          <a:lstStyle/>
          <a:p>
            <a:r>
              <a:rPr lang="en-US" b="1" dirty="0" smtClean="0"/>
              <a:t>Quad Surface</a:t>
            </a:r>
            <a:endParaRPr lang="en-US" b="1" dirty="0"/>
          </a:p>
        </p:txBody>
      </p:sp>
      <p:sp>
        <p:nvSpPr>
          <p:cNvPr id="13" name="TextBox 12"/>
          <p:cNvSpPr txBox="1"/>
          <p:nvPr/>
        </p:nvSpPr>
        <p:spPr>
          <a:xfrm>
            <a:off x="813198" y="4606343"/>
            <a:ext cx="1151149" cy="369332"/>
          </a:xfrm>
          <a:prstGeom prst="rect">
            <a:avLst/>
          </a:prstGeom>
          <a:noFill/>
        </p:spPr>
        <p:txBody>
          <a:bodyPr wrap="none" rtlCol="0">
            <a:spAutoFit/>
          </a:bodyPr>
          <a:lstStyle/>
          <a:p>
            <a:r>
              <a:rPr lang="en-US" b="1" dirty="0" smtClean="0"/>
              <a:t>Candidate</a:t>
            </a:r>
            <a:endParaRPr lang="en-US" b="1" dirty="0"/>
          </a:p>
        </p:txBody>
      </p:sp>
      <p:sp>
        <p:nvSpPr>
          <p:cNvPr id="10" name="矩形 9"/>
          <p:cNvSpPr/>
          <p:nvPr/>
        </p:nvSpPr>
        <p:spPr>
          <a:xfrm>
            <a:off x="4535345" y="1998921"/>
            <a:ext cx="4289678" cy="312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2390506" y="1998921"/>
            <a:ext cx="2364374" cy="297809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矩形 29"/>
          <p:cNvSpPr/>
          <p:nvPr/>
        </p:nvSpPr>
        <p:spPr>
          <a:xfrm>
            <a:off x="2807769" y="3299791"/>
            <a:ext cx="969101" cy="1185357"/>
          </a:xfrm>
          <a:prstGeom prst="rect">
            <a:avLst/>
          </a:prstGeom>
          <a:solidFill>
            <a:schemeClr val="bg1">
              <a:alpha val="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任意多边形 2047"/>
          <p:cNvSpPr/>
          <p:nvPr/>
        </p:nvSpPr>
        <p:spPr>
          <a:xfrm>
            <a:off x="3894718" y="3595554"/>
            <a:ext cx="874644" cy="582342"/>
          </a:xfrm>
          <a:custGeom>
            <a:avLst/>
            <a:gdLst>
              <a:gd name="connsiteX0" fmla="*/ 0 w 874644"/>
              <a:gd name="connsiteY0" fmla="*/ 572494 h 593829"/>
              <a:gd name="connsiteX1" fmla="*/ 532738 w 874644"/>
              <a:gd name="connsiteY1" fmla="*/ 524786 h 593829"/>
              <a:gd name="connsiteX2" fmla="*/ 874644 w 874644"/>
              <a:gd name="connsiteY2" fmla="*/ 0 h 593829"/>
              <a:gd name="connsiteX3" fmla="*/ 874644 w 874644"/>
              <a:gd name="connsiteY3" fmla="*/ 0 h 593829"/>
              <a:gd name="connsiteX0" fmla="*/ 0 w 874644"/>
              <a:gd name="connsiteY0" fmla="*/ 572494 h 582342"/>
              <a:gd name="connsiteX1" fmla="*/ 588397 w 874644"/>
              <a:gd name="connsiteY1" fmla="*/ 485029 h 582342"/>
              <a:gd name="connsiteX2" fmla="*/ 874644 w 874644"/>
              <a:gd name="connsiteY2" fmla="*/ 0 h 582342"/>
              <a:gd name="connsiteX3" fmla="*/ 874644 w 874644"/>
              <a:gd name="connsiteY3" fmla="*/ 0 h 582342"/>
            </a:gdLst>
            <a:ahLst/>
            <a:cxnLst>
              <a:cxn ang="0">
                <a:pos x="connsiteX0" y="connsiteY0"/>
              </a:cxn>
              <a:cxn ang="0">
                <a:pos x="connsiteX1" y="connsiteY1"/>
              </a:cxn>
              <a:cxn ang="0">
                <a:pos x="connsiteX2" y="connsiteY2"/>
              </a:cxn>
              <a:cxn ang="0">
                <a:pos x="connsiteX3" y="connsiteY3"/>
              </a:cxn>
            </a:cxnLst>
            <a:rect l="l" t="t" r="r" b="b"/>
            <a:pathLst>
              <a:path w="874644" h="582342">
                <a:moveTo>
                  <a:pt x="0" y="572494"/>
                </a:moveTo>
                <a:cubicBezTo>
                  <a:pt x="193482" y="596348"/>
                  <a:pt x="442623" y="580445"/>
                  <a:pt x="588397" y="485029"/>
                </a:cubicBezTo>
                <a:cubicBezTo>
                  <a:pt x="734171" y="389613"/>
                  <a:pt x="826936" y="80838"/>
                  <a:pt x="874644" y="0"/>
                </a:cubicBezTo>
                <a:lnTo>
                  <a:pt x="874644" y="0"/>
                </a:lnTo>
              </a:path>
            </a:pathLst>
          </a:custGeom>
          <a:noFill/>
          <a:ln w="19050">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2" name="组合 2051"/>
          <p:cNvGrpSpPr/>
          <p:nvPr/>
        </p:nvGrpSpPr>
        <p:grpSpPr>
          <a:xfrm>
            <a:off x="4331316" y="958754"/>
            <a:ext cx="2225084" cy="2452214"/>
            <a:chOff x="9266496" y="3705376"/>
            <a:chExt cx="2225084" cy="2452214"/>
          </a:xfrm>
        </p:grpSpPr>
        <p:pic>
          <p:nvPicPr>
            <p:cNvPr id="40" name="Picture 2" descr="D:\xgao\optimization\alignment\siggraph_presentation\configuration_zoom_.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916" y="3897296"/>
              <a:ext cx="1907268" cy="226029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cxnSp>
          <p:nvCxnSpPr>
            <p:cNvPr id="41" name="直接连接符 40"/>
            <p:cNvCxnSpPr/>
            <p:nvPr/>
          </p:nvCxnSpPr>
          <p:spPr>
            <a:xfrm>
              <a:off x="9331045" y="4134647"/>
              <a:ext cx="1138128" cy="1401701"/>
            </a:xfrm>
            <a:prstGeom prst="line">
              <a:avLst/>
            </a:prstGeom>
            <a:ln w="38100">
              <a:solidFill>
                <a:srgbClr val="FFFF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411634" y="4615765"/>
              <a:ext cx="1095593" cy="1365856"/>
            </a:xfrm>
            <a:prstGeom prst="line">
              <a:avLst/>
            </a:prstGeom>
            <a:ln w="38100">
              <a:solidFill>
                <a:srgbClr val="FFFF00"/>
              </a:solidFill>
            </a:ln>
            <a:effectLst>
              <a:outerShdw blurRad="50800" dist="38100" dir="8100000" algn="tr" rotWithShape="0">
                <a:prstClr val="black">
                  <a:alpha val="66000"/>
                </a:prstClr>
              </a:outerShdw>
            </a:effectLst>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0507227" y="5695374"/>
              <a:ext cx="0" cy="270345"/>
            </a:xfrm>
            <a:prstGeom prst="line">
              <a:avLst/>
            </a:prstGeom>
            <a:ln w="38100">
              <a:solidFill>
                <a:srgbClr val="FFFF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331045" y="4126696"/>
              <a:ext cx="41066" cy="407788"/>
            </a:xfrm>
            <a:prstGeom prst="line">
              <a:avLst/>
            </a:prstGeom>
            <a:ln w="38100">
              <a:solidFill>
                <a:srgbClr val="FFFF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任意多边形 49"/>
            <p:cNvSpPr/>
            <p:nvPr/>
          </p:nvSpPr>
          <p:spPr>
            <a:xfrm>
              <a:off x="10039815" y="3705376"/>
              <a:ext cx="1451765" cy="1658215"/>
            </a:xfrm>
            <a:custGeom>
              <a:avLst/>
              <a:gdLst>
                <a:gd name="connsiteX0" fmla="*/ 97197 w 1451765"/>
                <a:gd name="connsiteY0" fmla="*/ 126156 h 1658215"/>
                <a:gd name="connsiteX1" fmla="*/ 129003 w 1451765"/>
                <a:gd name="connsiteY1" fmla="*/ 619137 h 1658215"/>
                <a:gd name="connsiteX2" fmla="*/ 518617 w 1451765"/>
                <a:gd name="connsiteY2" fmla="*/ 1096215 h 1658215"/>
                <a:gd name="connsiteX3" fmla="*/ 1019549 w 1451765"/>
                <a:gd name="connsiteY3" fmla="*/ 1446072 h 1658215"/>
                <a:gd name="connsiteX4" fmla="*/ 1361455 w 1451765"/>
                <a:gd name="connsiteY4" fmla="*/ 1573293 h 1658215"/>
                <a:gd name="connsiteX5" fmla="*/ 1337601 w 1451765"/>
                <a:gd name="connsiteY5" fmla="*/ 126156 h 1658215"/>
                <a:gd name="connsiteX6" fmla="*/ 97197 w 1451765"/>
                <a:gd name="connsiteY6" fmla="*/ 126156 h 165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765" h="1658215">
                  <a:moveTo>
                    <a:pt x="97197" y="126156"/>
                  </a:moveTo>
                  <a:cubicBezTo>
                    <a:pt x="-104236" y="208320"/>
                    <a:pt x="58766" y="457461"/>
                    <a:pt x="129003" y="619137"/>
                  </a:cubicBezTo>
                  <a:cubicBezTo>
                    <a:pt x="199240" y="780813"/>
                    <a:pt x="370193" y="958393"/>
                    <a:pt x="518617" y="1096215"/>
                  </a:cubicBezTo>
                  <a:cubicBezTo>
                    <a:pt x="667041" y="1234037"/>
                    <a:pt x="879076" y="1366559"/>
                    <a:pt x="1019549" y="1446072"/>
                  </a:cubicBezTo>
                  <a:cubicBezTo>
                    <a:pt x="1160022" y="1525585"/>
                    <a:pt x="1308446" y="1793279"/>
                    <a:pt x="1361455" y="1573293"/>
                  </a:cubicBezTo>
                  <a:cubicBezTo>
                    <a:pt x="1414464" y="1353307"/>
                    <a:pt x="1546985" y="363370"/>
                    <a:pt x="1337601" y="126156"/>
                  </a:cubicBezTo>
                  <a:cubicBezTo>
                    <a:pt x="1128217" y="-111058"/>
                    <a:pt x="298630" y="43992"/>
                    <a:pt x="97197" y="126156"/>
                  </a:cubicBezTo>
                  <a:close/>
                </a:path>
              </a:pathLst>
            </a:cu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矩形 50"/>
            <p:cNvSpPr/>
            <p:nvPr/>
          </p:nvSpPr>
          <p:spPr>
            <a:xfrm>
              <a:off x="9266496" y="3876676"/>
              <a:ext cx="1912687" cy="2270865"/>
            </a:xfrm>
            <a:prstGeom prst="rect">
              <a:avLst/>
            </a:prstGeom>
            <a:solidFill>
              <a:schemeClr val="bg1">
                <a:alpha val="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6667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xgao\optimization\alignment\siggraph_presentation\configuration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671" y="1153941"/>
            <a:ext cx="4361972" cy="400297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dirty="0" smtClean="0">
                <a:solidFill>
                  <a:schemeClr val="tx1"/>
                </a:solidFill>
              </a:rPr>
              <a:t>Configuration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弧形 1"/>
          <p:cNvSpPr/>
          <p:nvPr/>
        </p:nvSpPr>
        <p:spPr>
          <a:xfrm>
            <a:off x="5131398" y="4604312"/>
            <a:ext cx="1206137" cy="1065007"/>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灯片编号占位符 3"/>
          <p:cNvSpPr>
            <a:spLocks noGrp="1"/>
          </p:cNvSpPr>
          <p:nvPr>
            <p:ph type="sldNum" sz="quarter" idx="10"/>
          </p:nvPr>
        </p:nvSpPr>
        <p:spPr/>
        <p:txBody>
          <a:bodyPr/>
          <a:lstStyle/>
          <a:p>
            <a:pPr>
              <a:defRPr/>
            </a:pPr>
            <a:fld id="{FBEC2EF8-2BCC-47D3-9EF2-BBFAB979BCBF}" type="slidenum">
              <a:rPr lang="en-US" altLang="en-US" smtClean="0"/>
              <a:pPr>
                <a:defRPr/>
              </a:pPr>
              <a:t>22</a:t>
            </a:fld>
            <a:endParaRPr lang="en-US" altLang="en-US"/>
          </a:p>
        </p:txBody>
      </p:sp>
      <p:grpSp>
        <p:nvGrpSpPr>
          <p:cNvPr id="3" name="组合 2"/>
          <p:cNvGrpSpPr/>
          <p:nvPr/>
        </p:nvGrpSpPr>
        <p:grpSpPr>
          <a:xfrm>
            <a:off x="6365588" y="1824535"/>
            <a:ext cx="1918412" cy="1186538"/>
            <a:chOff x="3702763" y="1867649"/>
            <a:chExt cx="3860087" cy="2387465"/>
          </a:xfrm>
        </p:grpSpPr>
        <p:pic>
          <p:nvPicPr>
            <p:cNvPr id="18" name="Picture 2" descr="D:\xgao\optimization\alignment\siggraph_presentation\component she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8514" y="1909560"/>
              <a:ext cx="3402886" cy="2288404"/>
            </a:xfrm>
            <a:prstGeom prst="rect">
              <a:avLst/>
            </a:prstGeom>
            <a:noFill/>
            <a:extLst>
              <a:ext uri="{909E8E84-426E-40DD-AFC4-6F175D3DCCD1}">
                <a14:hiddenFill xmlns:a14="http://schemas.microsoft.com/office/drawing/2010/main">
                  <a:solidFill>
                    <a:srgbClr val="FFFFFF"/>
                  </a:solidFill>
                </a14:hiddenFill>
              </a:ext>
            </a:extLst>
          </p:spPr>
        </p:pic>
        <p:sp>
          <p:nvSpPr>
            <p:cNvPr id="19" name="圆角矩形 18"/>
            <p:cNvSpPr/>
            <p:nvPr/>
          </p:nvSpPr>
          <p:spPr>
            <a:xfrm>
              <a:off x="3702763" y="1867649"/>
              <a:ext cx="3860087" cy="238746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cxnSp>
        <p:nvCxnSpPr>
          <p:cNvPr id="21" name="曲线连接符 20"/>
          <p:cNvCxnSpPr/>
          <p:nvPr/>
        </p:nvCxnSpPr>
        <p:spPr>
          <a:xfrm>
            <a:off x="4152753" y="2280356"/>
            <a:ext cx="2275826" cy="395112"/>
          </a:xfrm>
          <a:prstGeom prst="curvedConnector3">
            <a:avLst>
              <a:gd name="adj1" fmla="val -1092"/>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 name="曲线连接符 23"/>
          <p:cNvCxnSpPr/>
          <p:nvPr/>
        </p:nvCxnSpPr>
        <p:spPr>
          <a:xfrm>
            <a:off x="5671049" y="1490133"/>
            <a:ext cx="2050551" cy="334402"/>
          </a:xfrm>
          <a:prstGeom prst="curvedConnector3">
            <a:avLst>
              <a:gd name="adj1" fmla="val 100098"/>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3325" y="1455203"/>
            <a:ext cx="936475" cy="369332"/>
          </a:xfrm>
          <a:prstGeom prst="rect">
            <a:avLst/>
          </a:prstGeom>
          <a:noFill/>
        </p:spPr>
        <p:txBody>
          <a:bodyPr wrap="none" rtlCol="0">
            <a:spAutoFit/>
          </a:bodyPr>
          <a:lstStyle/>
          <a:p>
            <a:r>
              <a:rPr lang="en-US" b="1" dirty="0" smtClean="0"/>
              <a:t>Original</a:t>
            </a:r>
            <a:endParaRPr lang="en-US" b="1" dirty="0"/>
          </a:p>
        </p:txBody>
      </p:sp>
    </p:spTree>
    <p:extLst>
      <p:ext uri="{BB962C8B-B14F-4D97-AF65-F5344CB8AC3E}">
        <p14:creationId xmlns:p14="http://schemas.microsoft.com/office/powerpoint/2010/main" val="3504225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xgao\optimization\alignment\siggraph_presentation\configuration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671" y="1153941"/>
            <a:ext cx="4361972" cy="40029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xgao\optimization\alignment\siggraph_presentation\configuration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6671" y="1153941"/>
            <a:ext cx="4361972" cy="400297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dirty="0" smtClean="0">
                <a:solidFill>
                  <a:schemeClr val="tx1"/>
                </a:solidFill>
              </a:rPr>
              <a:t>Configuration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弧形 1"/>
          <p:cNvSpPr/>
          <p:nvPr/>
        </p:nvSpPr>
        <p:spPr>
          <a:xfrm>
            <a:off x="5131398" y="4604312"/>
            <a:ext cx="1206137" cy="1065007"/>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灯片编号占位符 3"/>
          <p:cNvSpPr>
            <a:spLocks noGrp="1"/>
          </p:cNvSpPr>
          <p:nvPr>
            <p:ph type="sldNum" sz="quarter" idx="10"/>
          </p:nvPr>
        </p:nvSpPr>
        <p:spPr/>
        <p:txBody>
          <a:bodyPr/>
          <a:lstStyle/>
          <a:p>
            <a:pPr>
              <a:defRPr/>
            </a:pPr>
            <a:fld id="{FBEC2EF8-2BCC-47D3-9EF2-BBFAB979BCBF}" type="slidenum">
              <a:rPr lang="en-US" altLang="en-US" smtClean="0"/>
              <a:pPr>
                <a:defRPr/>
              </a:pPr>
              <a:t>23</a:t>
            </a:fld>
            <a:endParaRPr lang="en-US" altLang="en-US"/>
          </a:p>
        </p:txBody>
      </p:sp>
      <p:sp>
        <p:nvSpPr>
          <p:cNvPr id="16" name="TextBox 15"/>
          <p:cNvSpPr txBox="1"/>
          <p:nvPr/>
        </p:nvSpPr>
        <p:spPr>
          <a:xfrm>
            <a:off x="493325" y="1455203"/>
            <a:ext cx="936475" cy="369332"/>
          </a:xfrm>
          <a:prstGeom prst="rect">
            <a:avLst/>
          </a:prstGeom>
          <a:noFill/>
        </p:spPr>
        <p:txBody>
          <a:bodyPr wrap="none" rtlCol="0">
            <a:spAutoFit/>
          </a:bodyPr>
          <a:lstStyle/>
          <a:p>
            <a:r>
              <a:rPr lang="en-US" b="1" dirty="0" smtClean="0"/>
              <a:t>Original</a:t>
            </a:r>
            <a:endParaRPr lang="en-US" b="1" dirty="0"/>
          </a:p>
        </p:txBody>
      </p:sp>
      <p:sp>
        <p:nvSpPr>
          <p:cNvPr id="17" name="TextBox 16"/>
          <p:cNvSpPr txBox="1"/>
          <p:nvPr/>
        </p:nvSpPr>
        <p:spPr>
          <a:xfrm>
            <a:off x="405802" y="2477912"/>
            <a:ext cx="1023998" cy="369332"/>
          </a:xfrm>
          <a:prstGeom prst="rect">
            <a:avLst/>
          </a:prstGeom>
          <a:noFill/>
        </p:spPr>
        <p:txBody>
          <a:bodyPr wrap="none" rtlCol="0">
            <a:spAutoFit/>
          </a:bodyPr>
          <a:lstStyle/>
          <a:p>
            <a:r>
              <a:rPr lang="en-US" b="1" dirty="0" smtClean="0"/>
              <a:t>Diagonal</a:t>
            </a:r>
            <a:endParaRPr lang="en-US" b="1" dirty="0"/>
          </a:p>
        </p:txBody>
      </p:sp>
    </p:spTree>
    <p:extLst>
      <p:ext uri="{BB962C8B-B14F-4D97-AF65-F5344CB8AC3E}">
        <p14:creationId xmlns:p14="http://schemas.microsoft.com/office/powerpoint/2010/main" val="1343964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D:\xgao\optimization\alignment\siggraph_presentation\configurations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671" y="1153941"/>
            <a:ext cx="4361972" cy="400297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dirty="0" smtClean="0">
                <a:solidFill>
                  <a:schemeClr val="tx1"/>
                </a:solidFill>
              </a:rPr>
              <a:t>Configuration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弧形 1"/>
          <p:cNvSpPr/>
          <p:nvPr/>
        </p:nvSpPr>
        <p:spPr>
          <a:xfrm>
            <a:off x="5131398" y="4604312"/>
            <a:ext cx="1206137" cy="1065007"/>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灯片编号占位符 3"/>
          <p:cNvSpPr>
            <a:spLocks noGrp="1"/>
          </p:cNvSpPr>
          <p:nvPr>
            <p:ph type="sldNum" sz="quarter" idx="10"/>
          </p:nvPr>
        </p:nvSpPr>
        <p:spPr/>
        <p:txBody>
          <a:bodyPr/>
          <a:lstStyle/>
          <a:p>
            <a:pPr>
              <a:defRPr/>
            </a:pPr>
            <a:fld id="{FBEC2EF8-2BCC-47D3-9EF2-BBFAB979BCBF}" type="slidenum">
              <a:rPr lang="en-US" altLang="en-US" smtClean="0"/>
              <a:pPr>
                <a:defRPr/>
              </a:pPr>
              <a:t>24</a:t>
            </a:fld>
            <a:endParaRPr lang="en-US" altLang="en-US"/>
          </a:p>
        </p:txBody>
      </p:sp>
      <p:sp>
        <p:nvSpPr>
          <p:cNvPr id="15" name="TextBox 14"/>
          <p:cNvSpPr txBox="1"/>
          <p:nvPr/>
        </p:nvSpPr>
        <p:spPr>
          <a:xfrm>
            <a:off x="421496" y="3943152"/>
            <a:ext cx="948016" cy="369332"/>
          </a:xfrm>
          <a:prstGeom prst="rect">
            <a:avLst/>
          </a:prstGeom>
          <a:noFill/>
        </p:spPr>
        <p:txBody>
          <a:bodyPr wrap="none" rtlCol="0">
            <a:spAutoFit/>
          </a:bodyPr>
          <a:lstStyle/>
          <a:p>
            <a:r>
              <a:rPr lang="en-US" b="1" dirty="0" smtClean="0"/>
              <a:t>Trigonal</a:t>
            </a:r>
            <a:endParaRPr lang="en-US" b="1" dirty="0"/>
          </a:p>
        </p:txBody>
      </p:sp>
      <p:sp>
        <p:nvSpPr>
          <p:cNvPr id="16" name="TextBox 15"/>
          <p:cNvSpPr txBox="1"/>
          <p:nvPr/>
        </p:nvSpPr>
        <p:spPr>
          <a:xfrm>
            <a:off x="493325" y="1455203"/>
            <a:ext cx="936475" cy="369332"/>
          </a:xfrm>
          <a:prstGeom prst="rect">
            <a:avLst/>
          </a:prstGeom>
          <a:noFill/>
        </p:spPr>
        <p:txBody>
          <a:bodyPr wrap="none" rtlCol="0">
            <a:spAutoFit/>
          </a:bodyPr>
          <a:lstStyle/>
          <a:p>
            <a:r>
              <a:rPr lang="en-US" b="1" dirty="0" smtClean="0"/>
              <a:t>Original</a:t>
            </a:r>
            <a:endParaRPr lang="en-US" b="1" dirty="0"/>
          </a:p>
        </p:txBody>
      </p:sp>
      <p:sp>
        <p:nvSpPr>
          <p:cNvPr id="17" name="TextBox 16"/>
          <p:cNvSpPr txBox="1"/>
          <p:nvPr/>
        </p:nvSpPr>
        <p:spPr>
          <a:xfrm>
            <a:off x="405802" y="2477912"/>
            <a:ext cx="1023998" cy="369332"/>
          </a:xfrm>
          <a:prstGeom prst="rect">
            <a:avLst/>
          </a:prstGeom>
          <a:noFill/>
        </p:spPr>
        <p:txBody>
          <a:bodyPr wrap="none" rtlCol="0">
            <a:spAutoFit/>
          </a:bodyPr>
          <a:lstStyle/>
          <a:p>
            <a:r>
              <a:rPr lang="en-US" b="1" dirty="0" smtClean="0"/>
              <a:t>Diagonal</a:t>
            </a:r>
            <a:endParaRPr lang="en-US" b="1" dirty="0"/>
          </a:p>
        </p:txBody>
      </p:sp>
    </p:spTree>
    <p:extLst>
      <p:ext uri="{BB962C8B-B14F-4D97-AF65-F5344CB8AC3E}">
        <p14:creationId xmlns:p14="http://schemas.microsoft.com/office/powerpoint/2010/main" val="1343964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D:\xgao\optimization\alignment\siggraph_presentation\configurations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039" y="1153941"/>
            <a:ext cx="4361972" cy="400297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dirty="0" smtClean="0">
                <a:solidFill>
                  <a:schemeClr val="tx1"/>
                </a:solidFill>
              </a:rPr>
              <a:t>Configuration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弧形 1"/>
          <p:cNvSpPr/>
          <p:nvPr/>
        </p:nvSpPr>
        <p:spPr>
          <a:xfrm>
            <a:off x="5131398" y="4604312"/>
            <a:ext cx="1206137" cy="1065007"/>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灯片编号占位符 3"/>
          <p:cNvSpPr>
            <a:spLocks noGrp="1"/>
          </p:cNvSpPr>
          <p:nvPr>
            <p:ph type="sldNum" sz="quarter" idx="10"/>
          </p:nvPr>
        </p:nvSpPr>
        <p:spPr/>
        <p:txBody>
          <a:bodyPr/>
          <a:lstStyle/>
          <a:p>
            <a:pPr>
              <a:defRPr/>
            </a:pPr>
            <a:fld id="{FBEC2EF8-2BCC-47D3-9EF2-BBFAB979BCBF}" type="slidenum">
              <a:rPr lang="en-US" altLang="en-US" smtClean="0"/>
              <a:pPr>
                <a:defRPr/>
              </a:pPr>
              <a:t>25</a:t>
            </a:fld>
            <a:endParaRPr lang="en-US" altLang="en-US"/>
          </a:p>
        </p:txBody>
      </p:sp>
      <p:sp>
        <p:nvSpPr>
          <p:cNvPr id="15" name="TextBox 14"/>
          <p:cNvSpPr txBox="1"/>
          <p:nvPr/>
        </p:nvSpPr>
        <p:spPr>
          <a:xfrm>
            <a:off x="270776" y="3943152"/>
            <a:ext cx="948016" cy="369332"/>
          </a:xfrm>
          <a:prstGeom prst="rect">
            <a:avLst/>
          </a:prstGeom>
          <a:noFill/>
        </p:spPr>
        <p:txBody>
          <a:bodyPr wrap="none" rtlCol="0">
            <a:spAutoFit/>
          </a:bodyPr>
          <a:lstStyle/>
          <a:p>
            <a:r>
              <a:rPr lang="en-US" b="1" dirty="0" smtClean="0"/>
              <a:t>Trigonal</a:t>
            </a:r>
            <a:endParaRPr lang="en-US" b="1" dirty="0"/>
          </a:p>
        </p:txBody>
      </p:sp>
      <p:sp>
        <p:nvSpPr>
          <p:cNvPr id="16" name="TextBox 15"/>
          <p:cNvSpPr txBox="1"/>
          <p:nvPr/>
        </p:nvSpPr>
        <p:spPr>
          <a:xfrm>
            <a:off x="342605" y="1455203"/>
            <a:ext cx="936475" cy="369332"/>
          </a:xfrm>
          <a:prstGeom prst="rect">
            <a:avLst/>
          </a:prstGeom>
          <a:noFill/>
        </p:spPr>
        <p:txBody>
          <a:bodyPr wrap="none" rtlCol="0">
            <a:spAutoFit/>
          </a:bodyPr>
          <a:lstStyle/>
          <a:p>
            <a:r>
              <a:rPr lang="en-US" b="1" dirty="0" smtClean="0"/>
              <a:t>Original</a:t>
            </a:r>
            <a:endParaRPr lang="en-US" b="1" dirty="0"/>
          </a:p>
        </p:txBody>
      </p:sp>
      <p:sp>
        <p:nvSpPr>
          <p:cNvPr id="17" name="TextBox 16"/>
          <p:cNvSpPr txBox="1"/>
          <p:nvPr/>
        </p:nvSpPr>
        <p:spPr>
          <a:xfrm>
            <a:off x="255082" y="2477912"/>
            <a:ext cx="1023998" cy="369332"/>
          </a:xfrm>
          <a:prstGeom prst="rect">
            <a:avLst/>
          </a:prstGeom>
          <a:noFill/>
        </p:spPr>
        <p:txBody>
          <a:bodyPr wrap="none" rtlCol="0">
            <a:spAutoFit/>
          </a:bodyPr>
          <a:lstStyle/>
          <a:p>
            <a:r>
              <a:rPr lang="en-US" b="1" dirty="0" smtClean="0"/>
              <a:t>Diagonal</a:t>
            </a:r>
            <a:endParaRPr lang="en-US" b="1" dirty="0"/>
          </a:p>
        </p:txBody>
      </p:sp>
      <p:sp>
        <p:nvSpPr>
          <p:cNvPr id="10" name="Rectangle 3"/>
          <p:cNvSpPr txBox="1">
            <a:spLocks noChangeArrowheads="1"/>
          </p:cNvSpPr>
          <p:nvPr/>
        </p:nvSpPr>
        <p:spPr bwMode="auto">
          <a:xfrm>
            <a:off x="5505683" y="1938271"/>
            <a:ext cx="3743662" cy="196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Char char="•"/>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5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a:lstStyle>
          <a:p>
            <a:pPr marL="0" indent="0" eaLnBrk="1" hangingPunct="1">
              <a:buNone/>
            </a:pPr>
            <a:r>
              <a:rPr lang="en-US" sz="2000" b="1" dirty="0" smtClean="0"/>
              <a:t>Two constraints:</a:t>
            </a:r>
          </a:p>
          <a:p>
            <a:pPr eaLnBrk="1" hangingPunct="1"/>
            <a:r>
              <a:rPr lang="en-US" sz="2000" dirty="0" smtClean="0"/>
              <a:t>If a case contains </a:t>
            </a:r>
            <a:r>
              <a:rPr lang="en-US" sz="2000" dirty="0"/>
              <a:t>s</a:t>
            </a:r>
            <a:r>
              <a:rPr lang="en-US" sz="2000" dirty="0" smtClean="0"/>
              <a:t>ingular edges, it should be maintained</a:t>
            </a:r>
          </a:p>
          <a:p>
            <a:pPr eaLnBrk="1" hangingPunct="1"/>
            <a:r>
              <a:rPr lang="en-US" sz="2000" dirty="0" smtClean="0"/>
              <a:t>Any </a:t>
            </a:r>
            <a:r>
              <a:rPr lang="en-US" sz="2000" dirty="0"/>
              <a:t>two neighboring </a:t>
            </a:r>
            <a:r>
              <a:rPr lang="en-US" sz="2000" dirty="0" smtClean="0"/>
              <a:t>cases can only be connected </a:t>
            </a:r>
            <a:r>
              <a:rPr lang="en-US" sz="2000" dirty="0"/>
              <a:t>via </a:t>
            </a:r>
            <a:r>
              <a:rPr lang="en-US" sz="2000" dirty="0" smtClean="0"/>
              <a:t>one edge</a:t>
            </a:r>
            <a:endParaRPr lang="en-US" altLang="zh-CN" sz="2000" kern="0" dirty="0" smtClean="0">
              <a:ea typeface="宋体" charset="-122"/>
            </a:endParaRPr>
          </a:p>
        </p:txBody>
      </p:sp>
    </p:spTree>
    <p:extLst>
      <p:ext uri="{BB962C8B-B14F-4D97-AF65-F5344CB8AC3E}">
        <p14:creationId xmlns:p14="http://schemas.microsoft.com/office/powerpoint/2010/main" val="3624049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altLang="zh-CN" dirty="0" smtClean="0">
                <a:solidFill>
                  <a:schemeClr val="tx1"/>
                </a:solidFill>
                <a:ea typeface="宋体" charset="-122"/>
              </a:rPr>
              <a:t>A Candidate</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39" y="2276998"/>
            <a:ext cx="8175812" cy="22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39573" y="4599929"/>
            <a:ext cx="1485920" cy="369332"/>
          </a:xfrm>
          <a:prstGeom prst="rect">
            <a:avLst/>
          </a:prstGeom>
          <a:noFill/>
        </p:spPr>
        <p:txBody>
          <a:bodyPr wrap="none" rtlCol="0">
            <a:spAutoFit/>
          </a:bodyPr>
          <a:lstStyle/>
          <a:p>
            <a:r>
              <a:rPr lang="en-US" b="1" dirty="0" smtClean="0"/>
              <a:t>Configuration</a:t>
            </a:r>
            <a:endParaRPr lang="en-US" b="1" dirty="0"/>
          </a:p>
        </p:txBody>
      </p:sp>
      <p:sp>
        <p:nvSpPr>
          <p:cNvPr id="9" name="TextBox 8"/>
          <p:cNvSpPr txBox="1"/>
          <p:nvPr/>
        </p:nvSpPr>
        <p:spPr>
          <a:xfrm>
            <a:off x="5122433" y="4599929"/>
            <a:ext cx="1152623" cy="369332"/>
          </a:xfrm>
          <a:prstGeom prst="rect">
            <a:avLst/>
          </a:prstGeom>
          <a:noFill/>
        </p:spPr>
        <p:txBody>
          <a:bodyPr wrap="none" rtlCol="0">
            <a:spAutoFit/>
          </a:bodyPr>
          <a:lstStyle/>
          <a:p>
            <a:r>
              <a:rPr lang="en-US" b="1" dirty="0" smtClean="0"/>
              <a:t>Extraction</a:t>
            </a:r>
            <a:endParaRPr lang="en-US" b="1" dirty="0"/>
          </a:p>
        </p:txBody>
      </p:sp>
      <p:sp>
        <p:nvSpPr>
          <p:cNvPr id="3" name="灯片编号占位符 2"/>
          <p:cNvSpPr>
            <a:spLocks noGrp="1"/>
          </p:cNvSpPr>
          <p:nvPr>
            <p:ph type="sldNum" sz="quarter" idx="10"/>
          </p:nvPr>
        </p:nvSpPr>
        <p:spPr/>
        <p:txBody>
          <a:bodyPr/>
          <a:lstStyle/>
          <a:p>
            <a:pPr>
              <a:defRPr/>
            </a:pPr>
            <a:fld id="{FBEC2EF8-2BCC-47D3-9EF2-BBFAB979BCBF}" type="slidenum">
              <a:rPr lang="en-US" altLang="en-US" smtClean="0"/>
              <a:pPr>
                <a:defRPr/>
              </a:pPr>
              <a:t>26</a:t>
            </a:fld>
            <a:endParaRPr lang="en-US" altLang="en-US"/>
          </a:p>
        </p:txBody>
      </p:sp>
      <p:sp>
        <p:nvSpPr>
          <p:cNvPr id="12" name="TextBox 11"/>
          <p:cNvSpPr txBox="1"/>
          <p:nvPr/>
        </p:nvSpPr>
        <p:spPr>
          <a:xfrm>
            <a:off x="7006814" y="4599929"/>
            <a:ext cx="1466555" cy="369332"/>
          </a:xfrm>
          <a:prstGeom prst="rect">
            <a:avLst/>
          </a:prstGeom>
          <a:noFill/>
        </p:spPr>
        <p:txBody>
          <a:bodyPr wrap="none" rtlCol="0">
            <a:spAutoFit/>
          </a:bodyPr>
          <a:lstStyle/>
          <a:p>
            <a:r>
              <a:rPr lang="en-US" b="1" dirty="0" smtClean="0"/>
              <a:t>Quad Surface</a:t>
            </a:r>
            <a:endParaRPr lang="en-US" b="1" dirty="0"/>
          </a:p>
        </p:txBody>
      </p:sp>
      <p:sp>
        <p:nvSpPr>
          <p:cNvPr id="13" name="TextBox 12"/>
          <p:cNvSpPr txBox="1"/>
          <p:nvPr/>
        </p:nvSpPr>
        <p:spPr>
          <a:xfrm>
            <a:off x="813198" y="4606343"/>
            <a:ext cx="1151149" cy="369332"/>
          </a:xfrm>
          <a:prstGeom prst="rect">
            <a:avLst/>
          </a:prstGeom>
          <a:noFill/>
        </p:spPr>
        <p:txBody>
          <a:bodyPr wrap="none" rtlCol="0">
            <a:spAutoFit/>
          </a:bodyPr>
          <a:lstStyle/>
          <a:p>
            <a:r>
              <a:rPr lang="en-US" b="1" dirty="0" smtClean="0"/>
              <a:t>Candidate</a:t>
            </a:r>
            <a:endParaRPr lang="en-US" b="1" dirty="0"/>
          </a:p>
        </p:txBody>
      </p:sp>
      <p:sp>
        <p:nvSpPr>
          <p:cNvPr id="10" name="矩形 9"/>
          <p:cNvSpPr/>
          <p:nvPr/>
        </p:nvSpPr>
        <p:spPr>
          <a:xfrm>
            <a:off x="6581553" y="1998921"/>
            <a:ext cx="2243469" cy="312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67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xgao\optimization\alignment\siggraph_presentation\alignmen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66" y="1554088"/>
            <a:ext cx="4927735" cy="323711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Extraction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弧形 4"/>
          <p:cNvSpPr/>
          <p:nvPr/>
        </p:nvSpPr>
        <p:spPr>
          <a:xfrm>
            <a:off x="6293224" y="43676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圆角矩形 6"/>
          <p:cNvSpPr/>
          <p:nvPr/>
        </p:nvSpPr>
        <p:spPr>
          <a:xfrm>
            <a:off x="1338387" y="1431601"/>
            <a:ext cx="5108313" cy="343085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27</a:t>
            </a:fld>
            <a:endParaRPr lang="en-US" altLang="en-US"/>
          </a:p>
        </p:txBody>
      </p:sp>
      <p:sp>
        <p:nvSpPr>
          <p:cNvPr id="14" name="矩形 13"/>
          <p:cNvSpPr/>
          <p:nvPr/>
        </p:nvSpPr>
        <p:spPr>
          <a:xfrm>
            <a:off x="6581553" y="1998921"/>
            <a:ext cx="2243469" cy="312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7754318" y="5184046"/>
            <a:ext cx="875307" cy="96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弧形 9"/>
          <p:cNvSpPr/>
          <p:nvPr/>
        </p:nvSpPr>
        <p:spPr>
          <a:xfrm>
            <a:off x="6445624" y="45200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36713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xgao\optimization\alignment\siggraph_presentation\alignmen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66" y="1554088"/>
            <a:ext cx="4927735" cy="323711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Extraction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弧形 4"/>
          <p:cNvSpPr/>
          <p:nvPr/>
        </p:nvSpPr>
        <p:spPr>
          <a:xfrm>
            <a:off x="6293224" y="43676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圆角矩形 6"/>
          <p:cNvSpPr/>
          <p:nvPr/>
        </p:nvSpPr>
        <p:spPr>
          <a:xfrm>
            <a:off x="1338387" y="1431601"/>
            <a:ext cx="5108313" cy="343085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28</a:t>
            </a:fld>
            <a:endParaRPr lang="en-US" altLang="en-US"/>
          </a:p>
        </p:txBody>
      </p:sp>
      <p:sp>
        <p:nvSpPr>
          <p:cNvPr id="10" name="矩形 9"/>
          <p:cNvSpPr/>
          <p:nvPr/>
        </p:nvSpPr>
        <p:spPr>
          <a:xfrm>
            <a:off x="7754318" y="5184046"/>
            <a:ext cx="875307" cy="96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11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xgao\optimization\alignment\siggraph_presentation\alignment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66" y="1554088"/>
            <a:ext cx="4927735" cy="323711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Extraction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弧形 4"/>
          <p:cNvSpPr/>
          <p:nvPr/>
        </p:nvSpPr>
        <p:spPr>
          <a:xfrm>
            <a:off x="6293224" y="43676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圆角矩形 6"/>
          <p:cNvSpPr/>
          <p:nvPr/>
        </p:nvSpPr>
        <p:spPr>
          <a:xfrm>
            <a:off x="1338387" y="1431601"/>
            <a:ext cx="5108313" cy="343085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29</a:t>
            </a:fld>
            <a:endParaRPr lang="en-US" altLang="en-US"/>
          </a:p>
        </p:txBody>
      </p:sp>
      <p:sp>
        <p:nvSpPr>
          <p:cNvPr id="10" name="矩形 9"/>
          <p:cNvSpPr/>
          <p:nvPr/>
        </p:nvSpPr>
        <p:spPr>
          <a:xfrm>
            <a:off x="7754318" y="5184046"/>
            <a:ext cx="875307" cy="96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11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zh-CN" dirty="0" smtClean="0">
                <a:ea typeface="宋体" charset="-122"/>
              </a:rPr>
              <a:t>Needs for Hex-meshes</a:t>
            </a:r>
          </a:p>
        </p:txBody>
      </p:sp>
      <p:pic>
        <p:nvPicPr>
          <p:cNvPr id="5127" name="Picture 4" descr="D:\xgao\PhD_defense\pre_defense\images\internalorgan_biomechanical_way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4" y="1086519"/>
            <a:ext cx="2949120" cy="181899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5" descr="D:\xgao\PhD_defense\pre_defense\images\thoracic_small_medical_jessica.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369" y="1057904"/>
            <a:ext cx="2883956" cy="188416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70936" y="2954614"/>
            <a:ext cx="3112903" cy="307777"/>
          </a:xfrm>
          <a:prstGeom prst="rect">
            <a:avLst/>
          </a:prstGeom>
          <a:effectLst/>
        </p:spPr>
        <p:txBody>
          <a:bodyPr wrap="none">
            <a:spAutoFit/>
          </a:bodyPr>
          <a:lstStyle/>
          <a:p>
            <a:r>
              <a:rPr lang="en-US" sz="1400" dirty="0" smtClean="0"/>
              <a:t>Biomechanics [Wayne State University]</a:t>
            </a:r>
            <a:endParaRPr lang="en-US" sz="1400" dirty="0"/>
          </a:p>
        </p:txBody>
      </p:sp>
      <p:sp>
        <p:nvSpPr>
          <p:cNvPr id="3" name="矩形 2"/>
          <p:cNvSpPr/>
          <p:nvPr/>
        </p:nvSpPr>
        <p:spPr>
          <a:xfrm>
            <a:off x="4506781" y="2965903"/>
            <a:ext cx="4186852" cy="307777"/>
          </a:xfrm>
          <a:prstGeom prst="rect">
            <a:avLst/>
          </a:prstGeom>
          <a:effectLst/>
        </p:spPr>
        <p:txBody>
          <a:bodyPr wrap="none">
            <a:spAutoFit/>
          </a:bodyPr>
          <a:lstStyle/>
          <a:p>
            <a:r>
              <a:rPr lang="en-US" sz="1400" dirty="0" smtClean="0"/>
              <a:t>Simulation-based </a:t>
            </a:r>
            <a:r>
              <a:rPr lang="en-US" sz="1400" dirty="0"/>
              <a:t>medical </a:t>
            </a:r>
            <a:r>
              <a:rPr lang="en-US" sz="1400" dirty="0" smtClean="0"/>
              <a:t>planning [Zhang, et al. 2007]</a:t>
            </a:r>
            <a:endParaRPr lang="en-US" sz="1400" dirty="0"/>
          </a:p>
        </p:txBody>
      </p:sp>
      <p:sp>
        <p:nvSpPr>
          <p:cNvPr id="21" name="圆角矩形 20"/>
          <p:cNvSpPr/>
          <p:nvPr/>
        </p:nvSpPr>
        <p:spPr>
          <a:xfrm>
            <a:off x="315138" y="995351"/>
            <a:ext cx="8467121" cy="2339883"/>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3" name="矩形 22"/>
          <p:cNvSpPr/>
          <p:nvPr/>
        </p:nvSpPr>
        <p:spPr>
          <a:xfrm>
            <a:off x="530448" y="995351"/>
            <a:ext cx="946349"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Medical</a:t>
            </a:r>
            <a:endParaRPr lang="en-US" b="1" dirty="0">
              <a:effectLst>
                <a:outerShdw blurRad="38100" dist="38100" dir="2700000" algn="tl">
                  <a:srgbClr val="000000">
                    <a:alpha val="43137"/>
                  </a:srgbClr>
                </a:outerShdw>
              </a:effectLst>
            </a:endParaRPr>
          </a:p>
        </p:txBody>
      </p:sp>
      <p:sp>
        <p:nvSpPr>
          <p:cNvPr id="12" name="Text Box 21"/>
          <p:cNvSpPr txBox="1">
            <a:spLocks noChangeArrowheads="1"/>
          </p:cNvSpPr>
          <p:nvPr/>
        </p:nvSpPr>
        <p:spPr bwMode="auto">
          <a:xfrm>
            <a:off x="4316881" y="5637201"/>
            <a:ext cx="33311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Char char="•"/>
              <a:defRPr sz="2800">
                <a:solidFill>
                  <a:schemeClr val="tx1"/>
                </a:solidFill>
                <a:latin typeface="Calibri" pitchFamily="34" charset="0"/>
              </a:defRPr>
            </a:lvl1pPr>
            <a:lvl2pPr marL="742950" indent="-285750" eaLnBrk="0" hangingPunct="0">
              <a:spcBef>
                <a:spcPct val="20000"/>
              </a:spcBef>
              <a:buClr>
                <a:schemeClr val="accent2"/>
              </a:buClr>
              <a:buChar char="•"/>
              <a:defRPr sz="2500">
                <a:solidFill>
                  <a:schemeClr val="tx1"/>
                </a:solidFill>
                <a:latin typeface="Calibri" pitchFamily="34" charset="0"/>
              </a:defRPr>
            </a:lvl2pPr>
            <a:lvl3pPr marL="1143000" indent="-228600" eaLnBrk="0" hangingPunct="0">
              <a:spcBef>
                <a:spcPct val="20000"/>
              </a:spcBef>
              <a:buClr>
                <a:schemeClr val="accent1"/>
              </a:buClr>
              <a:buChar char="•"/>
              <a:defRPr sz="2200">
                <a:solidFill>
                  <a:schemeClr val="tx1"/>
                </a:solidFill>
                <a:latin typeface="Calibri" pitchFamily="34" charset="0"/>
              </a:defRPr>
            </a:lvl3pPr>
            <a:lvl4pPr marL="1600200" indent="-228600" eaLnBrk="0" hangingPunct="0">
              <a:spcBef>
                <a:spcPct val="20000"/>
              </a:spcBef>
              <a:buClr>
                <a:schemeClr val="accent2"/>
              </a:buClr>
              <a:buChar char="•"/>
              <a:defRPr sz="2000">
                <a:solidFill>
                  <a:schemeClr val="tx1"/>
                </a:solidFill>
                <a:latin typeface="Calibri" pitchFamily="34" charset="0"/>
              </a:defRPr>
            </a:lvl4pPr>
            <a:lvl5pPr marL="2057400" indent="-228600" eaLnBrk="0" hangingPunct="0">
              <a:spcBef>
                <a:spcPct val="20000"/>
              </a:spcBef>
              <a:buClr>
                <a:schemeClr val="accent1"/>
              </a:buClr>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lgn="ctr" eaLnBrk="1" hangingPunct="1">
              <a:spcBef>
                <a:spcPct val="50000"/>
              </a:spcBef>
              <a:buClrTx/>
              <a:buFontTx/>
              <a:buNone/>
            </a:pPr>
            <a:r>
              <a:rPr lang="en-US" altLang="zh-CN" sz="1400" dirty="0" smtClean="0">
                <a:ea typeface="宋体" charset="-122"/>
              </a:rPr>
              <a:t>FEA Simulation [Predictive engineering]</a:t>
            </a:r>
            <a:endParaRPr lang="en-US" altLang="zh-CN" sz="1400" dirty="0">
              <a:ea typeface="宋体" charset="-122"/>
            </a:endParaRPr>
          </a:p>
        </p:txBody>
      </p:sp>
      <p:pic>
        <p:nvPicPr>
          <p:cNvPr id="125954" name="Picture 2" descr="D:\xgao\PhD_defense\pre_defense\images\manufacturing_kitware.jpg"/>
          <p:cNvPicPr>
            <a:picLocks noChangeAspect="1" noChangeArrowheads="1"/>
          </p:cNvPicPr>
          <p:nvPr/>
        </p:nvPicPr>
        <p:blipFill>
          <a:blip r:embed="rId5"/>
          <a:srcRect/>
          <a:stretch>
            <a:fillRect/>
          </a:stretch>
        </p:blipFill>
        <p:spPr bwMode="auto">
          <a:xfrm>
            <a:off x="1048123" y="3616355"/>
            <a:ext cx="2550878" cy="200600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833147" y="5624881"/>
            <a:ext cx="3176703" cy="307777"/>
          </a:xfrm>
          <a:prstGeom prst="rect">
            <a:avLst/>
          </a:prstGeom>
        </p:spPr>
        <p:txBody>
          <a:bodyPr wrap="none">
            <a:spAutoFit/>
          </a:bodyPr>
          <a:lstStyle/>
          <a:p>
            <a:r>
              <a:rPr lang="en-US" sz="1400" dirty="0" smtClean="0"/>
              <a:t>Nuclear reactor </a:t>
            </a:r>
            <a:r>
              <a:rPr lang="en-US" altLang="zh-CN" sz="1400" dirty="0" smtClean="0">
                <a:ea typeface="宋体" charset="-122"/>
              </a:rPr>
              <a:t>manufacturing [</a:t>
            </a:r>
            <a:r>
              <a:rPr lang="en-US" altLang="zh-CN" sz="1400" dirty="0" err="1" smtClean="0">
                <a:ea typeface="宋体" charset="-122"/>
              </a:rPr>
              <a:t>Kitware</a:t>
            </a:r>
            <a:r>
              <a:rPr lang="en-US" altLang="zh-CN" sz="1400" dirty="0" smtClean="0">
                <a:ea typeface="宋体" charset="-122"/>
              </a:rPr>
              <a:t>]</a:t>
            </a:r>
            <a:r>
              <a:rPr lang="en-US" sz="1400" dirty="0" smtClean="0"/>
              <a:t> </a:t>
            </a:r>
            <a:endParaRPr lang="en-US" sz="1400" dirty="0"/>
          </a:p>
        </p:txBody>
      </p:sp>
      <p:sp>
        <p:nvSpPr>
          <p:cNvPr id="22" name="圆角矩形 21"/>
          <p:cNvSpPr/>
          <p:nvPr/>
        </p:nvSpPr>
        <p:spPr>
          <a:xfrm>
            <a:off x="315137" y="3431689"/>
            <a:ext cx="8467122" cy="2635624"/>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4" name="矩形 23"/>
          <p:cNvSpPr/>
          <p:nvPr/>
        </p:nvSpPr>
        <p:spPr>
          <a:xfrm>
            <a:off x="7828134" y="3431689"/>
            <a:ext cx="591829"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CAD</a:t>
            </a:r>
            <a:endParaRPr lang="en-US" b="1" dirty="0">
              <a:effectLst>
                <a:outerShdw blurRad="38100" dist="38100" dir="2700000" algn="tl">
                  <a:srgbClr val="000000">
                    <a:alpha val="43137"/>
                  </a:srgbClr>
                </a:outerShdw>
              </a:effectLst>
            </a:endParaRPr>
          </a:p>
        </p:txBody>
      </p:sp>
      <p:pic>
        <p:nvPicPr>
          <p:cNvPr id="1026" name="Picture 2" descr="D:\xgao\PhD_defense\pre_defense\images\manual_predictiveengineer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6881" y="3560781"/>
            <a:ext cx="3218529" cy="208497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灯片编号占位符 5"/>
          <p:cNvSpPr>
            <a:spLocks noGrp="1"/>
          </p:cNvSpPr>
          <p:nvPr>
            <p:ph type="sldNum" sz="quarter" idx="10"/>
          </p:nvPr>
        </p:nvSpPr>
        <p:spPr/>
        <p:txBody>
          <a:bodyPr/>
          <a:lstStyle/>
          <a:p>
            <a:pPr>
              <a:defRPr/>
            </a:pPr>
            <a:fld id="{FBEC2EF8-2BCC-47D3-9EF2-BBFAB979BCBF}" type="slidenum">
              <a:rPr lang="en-US" altLang="en-US" smtClean="0"/>
              <a:pPr>
                <a:defRPr/>
              </a:pPr>
              <a:t>3</a:t>
            </a:fld>
            <a:endParaRPr lang="en-US"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xgao\optimization\alignment\siggraph_presentation\alignment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66" y="1554088"/>
            <a:ext cx="4927735" cy="323711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Extraction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弧形 4"/>
          <p:cNvSpPr/>
          <p:nvPr/>
        </p:nvSpPr>
        <p:spPr>
          <a:xfrm>
            <a:off x="6293224" y="43676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圆角矩形 6"/>
          <p:cNvSpPr/>
          <p:nvPr/>
        </p:nvSpPr>
        <p:spPr>
          <a:xfrm>
            <a:off x="1338387" y="1431601"/>
            <a:ext cx="5108313" cy="343085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30</a:t>
            </a:fld>
            <a:endParaRPr lang="en-US" altLang="en-US"/>
          </a:p>
        </p:txBody>
      </p:sp>
      <p:sp>
        <p:nvSpPr>
          <p:cNvPr id="9" name="矩形 8"/>
          <p:cNvSpPr/>
          <p:nvPr/>
        </p:nvSpPr>
        <p:spPr>
          <a:xfrm>
            <a:off x="7754318" y="5184046"/>
            <a:ext cx="875307" cy="96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115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D:\xgao\optimization\alignment\siggraph_presentation\alignment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66" y="1554088"/>
            <a:ext cx="4927735" cy="323711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Extraction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弧形 4"/>
          <p:cNvSpPr/>
          <p:nvPr/>
        </p:nvSpPr>
        <p:spPr>
          <a:xfrm>
            <a:off x="6293224" y="43676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圆角矩形 6"/>
          <p:cNvSpPr/>
          <p:nvPr/>
        </p:nvSpPr>
        <p:spPr>
          <a:xfrm>
            <a:off x="1338387" y="1431601"/>
            <a:ext cx="5108313" cy="343085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31</a:t>
            </a:fld>
            <a:endParaRPr lang="en-US" altLang="en-US"/>
          </a:p>
        </p:txBody>
      </p:sp>
      <p:sp>
        <p:nvSpPr>
          <p:cNvPr id="9" name="矩形 8"/>
          <p:cNvSpPr/>
          <p:nvPr/>
        </p:nvSpPr>
        <p:spPr>
          <a:xfrm>
            <a:off x="7754318" y="5184046"/>
            <a:ext cx="875307" cy="96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11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xgao\optimization\alignment\siggraph_presentation\alignment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66" y="1554088"/>
            <a:ext cx="4927735" cy="3237118"/>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smtClean="0">
                <a:solidFill>
                  <a:schemeClr val="tx1"/>
                </a:solidFill>
                <a:ea typeface="宋体" charset="-122"/>
              </a:rPr>
              <a:t>—</a:t>
            </a:r>
            <a:r>
              <a:rPr lang="en-US" dirty="0" smtClean="0">
                <a:solidFill>
                  <a:schemeClr val="tx1"/>
                </a:solidFill>
              </a:rPr>
              <a:t>Extraction</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98" y="5207670"/>
            <a:ext cx="3498228" cy="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弧形 4"/>
          <p:cNvSpPr/>
          <p:nvPr/>
        </p:nvSpPr>
        <p:spPr>
          <a:xfrm>
            <a:off x="6293224" y="4367643"/>
            <a:ext cx="1011219" cy="1312433"/>
          </a:xfrm>
          <a:prstGeom prst="arc">
            <a:avLst/>
          </a:prstGeom>
          <a:ln w="63500">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圆角矩形 6"/>
          <p:cNvSpPr/>
          <p:nvPr/>
        </p:nvSpPr>
        <p:spPr>
          <a:xfrm>
            <a:off x="1338387" y="1431601"/>
            <a:ext cx="5108313" cy="3430855"/>
          </a:xfrm>
          <a:prstGeom prst="roundRect">
            <a:avLst/>
          </a:prstGeom>
          <a:noFill/>
          <a:ln>
            <a:solidFill>
              <a:schemeClr val="tx1">
                <a:alpha val="48000"/>
              </a:schemeClr>
            </a:solid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32</a:t>
            </a:fld>
            <a:endParaRPr lang="en-US" altLang="en-US"/>
          </a:p>
        </p:txBody>
      </p:sp>
      <p:sp>
        <p:nvSpPr>
          <p:cNvPr id="9" name="矩形 8"/>
          <p:cNvSpPr/>
          <p:nvPr/>
        </p:nvSpPr>
        <p:spPr>
          <a:xfrm>
            <a:off x="7754318" y="5184046"/>
            <a:ext cx="875307" cy="96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11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altLang="zh-CN" dirty="0" smtClean="0">
                <a:solidFill>
                  <a:schemeClr val="tx1"/>
                </a:solidFill>
                <a:ea typeface="宋体" charset="-122"/>
              </a:rPr>
              <a:t>A Candidate</a:t>
            </a:r>
            <a:r>
              <a:rPr lang="en-US" altLang="zh-CN" dirty="0">
                <a:ea typeface="宋体" charset="-122"/>
              </a:rPr>
              <a:t/>
            </a:r>
            <a:br>
              <a:rPr lang="en-US" altLang="zh-CN" dirty="0">
                <a:ea typeface="宋体" charset="-122"/>
              </a:rPr>
            </a:br>
            <a:endParaRPr lang="en-US" altLang="zh-CN" dirty="0" smtClean="0">
              <a:ea typeface="宋体" charset="-12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39" y="2276998"/>
            <a:ext cx="8175812" cy="22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39573" y="4599929"/>
            <a:ext cx="1485920" cy="369332"/>
          </a:xfrm>
          <a:prstGeom prst="rect">
            <a:avLst/>
          </a:prstGeom>
          <a:noFill/>
        </p:spPr>
        <p:txBody>
          <a:bodyPr wrap="none" rtlCol="0">
            <a:spAutoFit/>
          </a:bodyPr>
          <a:lstStyle/>
          <a:p>
            <a:r>
              <a:rPr lang="en-US" b="1" dirty="0" smtClean="0"/>
              <a:t>Configuration</a:t>
            </a:r>
            <a:endParaRPr lang="en-US" b="1" dirty="0"/>
          </a:p>
        </p:txBody>
      </p:sp>
      <p:sp>
        <p:nvSpPr>
          <p:cNvPr id="9" name="TextBox 8"/>
          <p:cNvSpPr txBox="1"/>
          <p:nvPr/>
        </p:nvSpPr>
        <p:spPr>
          <a:xfrm>
            <a:off x="5122433" y="4599929"/>
            <a:ext cx="1152623" cy="369332"/>
          </a:xfrm>
          <a:prstGeom prst="rect">
            <a:avLst/>
          </a:prstGeom>
          <a:noFill/>
        </p:spPr>
        <p:txBody>
          <a:bodyPr wrap="none" rtlCol="0">
            <a:spAutoFit/>
          </a:bodyPr>
          <a:lstStyle/>
          <a:p>
            <a:r>
              <a:rPr lang="en-US" b="1" dirty="0" smtClean="0"/>
              <a:t>Extraction</a:t>
            </a:r>
            <a:endParaRPr lang="en-US" b="1" dirty="0"/>
          </a:p>
        </p:txBody>
      </p:sp>
      <p:sp>
        <p:nvSpPr>
          <p:cNvPr id="3" name="灯片编号占位符 2"/>
          <p:cNvSpPr>
            <a:spLocks noGrp="1"/>
          </p:cNvSpPr>
          <p:nvPr>
            <p:ph type="sldNum" sz="quarter" idx="10"/>
          </p:nvPr>
        </p:nvSpPr>
        <p:spPr/>
        <p:txBody>
          <a:bodyPr/>
          <a:lstStyle/>
          <a:p>
            <a:pPr>
              <a:defRPr/>
            </a:pPr>
            <a:fld id="{FBEC2EF8-2BCC-47D3-9EF2-BBFAB979BCBF}" type="slidenum">
              <a:rPr lang="en-US" altLang="en-US" smtClean="0"/>
              <a:pPr>
                <a:defRPr/>
              </a:pPr>
              <a:t>33</a:t>
            </a:fld>
            <a:endParaRPr lang="en-US" altLang="en-US"/>
          </a:p>
        </p:txBody>
      </p:sp>
      <p:sp>
        <p:nvSpPr>
          <p:cNvPr id="12" name="TextBox 11"/>
          <p:cNvSpPr txBox="1"/>
          <p:nvPr/>
        </p:nvSpPr>
        <p:spPr>
          <a:xfrm>
            <a:off x="7006814" y="4599929"/>
            <a:ext cx="1466555" cy="369332"/>
          </a:xfrm>
          <a:prstGeom prst="rect">
            <a:avLst/>
          </a:prstGeom>
          <a:noFill/>
        </p:spPr>
        <p:txBody>
          <a:bodyPr wrap="none" rtlCol="0">
            <a:spAutoFit/>
          </a:bodyPr>
          <a:lstStyle/>
          <a:p>
            <a:r>
              <a:rPr lang="en-US" b="1" dirty="0" smtClean="0"/>
              <a:t>Quad Surface</a:t>
            </a:r>
            <a:endParaRPr lang="en-US" b="1" dirty="0"/>
          </a:p>
        </p:txBody>
      </p:sp>
      <p:sp>
        <p:nvSpPr>
          <p:cNvPr id="13" name="TextBox 12"/>
          <p:cNvSpPr txBox="1"/>
          <p:nvPr/>
        </p:nvSpPr>
        <p:spPr>
          <a:xfrm>
            <a:off x="813198" y="4606343"/>
            <a:ext cx="1151149" cy="369332"/>
          </a:xfrm>
          <a:prstGeom prst="rect">
            <a:avLst/>
          </a:prstGeom>
          <a:noFill/>
        </p:spPr>
        <p:txBody>
          <a:bodyPr wrap="none" rtlCol="0">
            <a:spAutoFit/>
          </a:bodyPr>
          <a:lstStyle/>
          <a:p>
            <a:r>
              <a:rPr lang="en-US" b="1" dirty="0" smtClean="0"/>
              <a:t>Candidate</a:t>
            </a:r>
            <a:endParaRPr lang="en-US" b="1" dirty="0"/>
          </a:p>
        </p:txBody>
      </p:sp>
    </p:spTree>
    <p:extLst>
      <p:ext uri="{BB962C8B-B14F-4D97-AF65-F5344CB8AC3E}">
        <p14:creationId xmlns:p14="http://schemas.microsoft.com/office/powerpoint/2010/main" val="27872458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a:ea typeface="宋体" charset="-122"/>
              </a:rPr>
              <a:t>Structure </a:t>
            </a:r>
            <a:r>
              <a:rPr lang="en-US" altLang="zh-CN" dirty="0" smtClean="0">
                <a:ea typeface="宋体" charset="-122"/>
              </a:rPr>
              <a:t>Optimization</a:t>
            </a:r>
            <a:r>
              <a:rPr lang="en-US" altLang="zh-CN" dirty="0">
                <a:solidFill>
                  <a:schemeClr val="tx1"/>
                </a:solidFill>
                <a:ea typeface="宋体" charset="-122"/>
              </a:rPr>
              <a:t>—</a:t>
            </a:r>
            <a:r>
              <a:rPr lang="en-US" altLang="zh-CN" dirty="0" smtClean="0">
                <a:solidFill>
                  <a:schemeClr val="tx1"/>
                </a:solidFill>
                <a:ea typeface="宋体" charset="-122"/>
              </a:rPr>
              <a:t>A Candidate</a:t>
            </a:r>
            <a:r>
              <a:rPr lang="en-US" altLang="zh-CN" dirty="0">
                <a:ea typeface="宋体" charset="-122"/>
              </a:rPr>
              <a:t/>
            </a:r>
            <a:br>
              <a:rPr lang="en-US" altLang="zh-CN" dirty="0">
                <a:ea typeface="宋体" charset="-122"/>
              </a:rPr>
            </a:br>
            <a:endParaRPr lang="en-US" altLang="zh-CN" dirty="0" smtClean="0">
              <a:ea typeface="宋体" charset="-122"/>
            </a:endParaRPr>
          </a:p>
        </p:txBody>
      </p:sp>
      <p:sp>
        <p:nvSpPr>
          <p:cNvPr id="9" name="TextBox 8"/>
          <p:cNvSpPr txBox="1"/>
          <p:nvPr/>
        </p:nvSpPr>
        <p:spPr>
          <a:xfrm>
            <a:off x="1306494" y="5307141"/>
            <a:ext cx="6002990" cy="369332"/>
          </a:xfrm>
          <a:prstGeom prst="rect">
            <a:avLst/>
          </a:prstGeom>
          <a:noFill/>
        </p:spPr>
        <p:txBody>
          <a:bodyPr wrap="none" rtlCol="0">
            <a:spAutoFit/>
          </a:bodyPr>
          <a:lstStyle/>
          <a:p>
            <a:r>
              <a:rPr lang="en-US" b="1" dirty="0" smtClean="0"/>
              <a:t>All the candidates have been removed from its base-complex</a:t>
            </a:r>
            <a:endParaRPr lang="en-US" b="1" dirty="0"/>
          </a:p>
        </p:txBody>
      </p:sp>
      <p:sp>
        <p:nvSpPr>
          <p:cNvPr id="3" name="灯片编号占位符 2"/>
          <p:cNvSpPr>
            <a:spLocks noGrp="1"/>
          </p:cNvSpPr>
          <p:nvPr>
            <p:ph type="sldNum" sz="quarter" idx="10"/>
          </p:nvPr>
        </p:nvSpPr>
        <p:spPr/>
        <p:txBody>
          <a:bodyPr/>
          <a:lstStyle/>
          <a:p>
            <a:pPr>
              <a:defRPr/>
            </a:pPr>
            <a:fld id="{FBEC2EF8-2BCC-47D3-9EF2-BBFAB979BCBF}" type="slidenum">
              <a:rPr lang="en-US" altLang="en-US" smtClean="0"/>
              <a:pPr>
                <a:defRPr/>
              </a:pPr>
              <a:t>34</a:t>
            </a:fld>
            <a:endParaRPr lang="en-US" altLang="en-US"/>
          </a:p>
        </p:txBody>
      </p:sp>
      <p:pic>
        <p:nvPicPr>
          <p:cNvPr id="11" name="Picture 6" descr="D:\xgao\optimization\alignment\writing\video\for_video\input\sculptureA_mesh_BC4me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702" y="2150687"/>
            <a:ext cx="2706364" cy="2702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xgao\optimization\alignment\writing\video\for_video\optimization\Imag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354" y="2150687"/>
            <a:ext cx="2658466" cy="265504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接箭头连接符 15"/>
          <p:cNvCxnSpPr/>
          <p:nvPr/>
        </p:nvCxnSpPr>
        <p:spPr>
          <a:xfrm>
            <a:off x="3748036" y="3404795"/>
            <a:ext cx="1163222" cy="0"/>
          </a:xfrm>
          <a:prstGeom prst="straightConnector1">
            <a:avLst/>
          </a:prstGeom>
          <a:ln w="88900">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2448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smtClean="0">
                <a:ea typeface="宋体" charset="-122"/>
              </a:rPr>
              <a:t>Outline</a:t>
            </a:r>
          </a:p>
        </p:txBody>
      </p:sp>
      <p:sp>
        <p:nvSpPr>
          <p:cNvPr id="73731" name="Rectangle 3"/>
          <p:cNvSpPr>
            <a:spLocks noGrp="1" noChangeArrowheads="1"/>
          </p:cNvSpPr>
          <p:nvPr>
            <p:ph type="body" idx="1"/>
          </p:nvPr>
        </p:nvSpPr>
        <p:spPr/>
        <p:txBody>
          <a:bodyPr/>
          <a:lstStyle/>
          <a:p>
            <a:pPr eaLnBrk="1" hangingPunct="1">
              <a:defRPr/>
            </a:pPr>
            <a:r>
              <a:rPr lang="en-US" altLang="zh-CN" dirty="0" smtClean="0">
                <a:solidFill>
                  <a:schemeClr val="bg2">
                    <a:lumMod val="60000"/>
                    <a:lumOff val="40000"/>
                  </a:schemeClr>
                </a:solidFill>
                <a:ea typeface="宋体" charset="-122"/>
              </a:rPr>
              <a:t>Introduction</a:t>
            </a:r>
          </a:p>
          <a:p>
            <a:pPr eaLnBrk="1" hangingPunct="1">
              <a:defRPr/>
            </a:pPr>
            <a:r>
              <a:rPr lang="en-US" altLang="zh-CN" dirty="0">
                <a:solidFill>
                  <a:schemeClr val="bg2">
                    <a:lumMod val="60000"/>
                    <a:lumOff val="40000"/>
                  </a:schemeClr>
                </a:solidFill>
                <a:ea typeface="宋体" charset="-122"/>
              </a:rPr>
              <a:t>Global </a:t>
            </a:r>
            <a:r>
              <a:rPr lang="en-US" altLang="zh-CN" dirty="0" smtClean="0">
                <a:solidFill>
                  <a:schemeClr val="bg2">
                    <a:lumMod val="60000"/>
                    <a:lumOff val="40000"/>
                  </a:schemeClr>
                </a:solidFill>
                <a:ea typeface="宋体" charset="-122"/>
              </a:rPr>
              <a:t>Structure</a:t>
            </a:r>
          </a:p>
          <a:p>
            <a:pPr eaLnBrk="1" hangingPunct="1">
              <a:defRPr/>
            </a:pPr>
            <a:r>
              <a:rPr lang="en-US" altLang="zh-CN" dirty="0">
                <a:solidFill>
                  <a:schemeClr val="bg2">
                    <a:lumMod val="60000"/>
                    <a:lumOff val="40000"/>
                  </a:schemeClr>
                </a:solidFill>
                <a:ea typeface="宋体" charset="-122"/>
              </a:rPr>
              <a:t>Optimization </a:t>
            </a:r>
            <a:r>
              <a:rPr lang="en-US" altLang="zh-CN" dirty="0" smtClean="0">
                <a:solidFill>
                  <a:schemeClr val="bg2">
                    <a:lumMod val="60000"/>
                    <a:lumOff val="40000"/>
                  </a:schemeClr>
                </a:solidFill>
                <a:ea typeface="宋体" charset="-122"/>
              </a:rPr>
              <a:t>Problem</a:t>
            </a:r>
          </a:p>
          <a:p>
            <a:pPr eaLnBrk="1" hangingPunct="1">
              <a:defRPr/>
            </a:pPr>
            <a:r>
              <a:rPr lang="en-US" altLang="zh-CN" dirty="0" smtClean="0">
                <a:solidFill>
                  <a:schemeClr val="bg2">
                    <a:lumMod val="60000"/>
                    <a:lumOff val="40000"/>
                  </a:schemeClr>
                </a:solidFill>
                <a:ea typeface="宋体" charset="-122"/>
              </a:rPr>
              <a:t>Structure Optimization</a:t>
            </a:r>
          </a:p>
          <a:p>
            <a:pPr eaLnBrk="1" hangingPunct="1">
              <a:defRPr/>
            </a:pPr>
            <a:r>
              <a:rPr lang="en-US" altLang="zh-CN" dirty="0" smtClean="0">
                <a:ea typeface="宋体" charset="-122"/>
              </a:rPr>
              <a:t>Geometry Optimization</a:t>
            </a:r>
          </a:p>
          <a:p>
            <a:pPr eaLnBrk="1" hangingPunct="1">
              <a:defRPr/>
            </a:pPr>
            <a:r>
              <a:rPr lang="en-US" altLang="zh-CN" dirty="0">
                <a:ea typeface="宋体" charset="-122"/>
              </a:rPr>
              <a:t>Results &amp; Limitations</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35</a:t>
            </a:fld>
            <a:endParaRPr lang="en-US" altLang="en-US"/>
          </a:p>
        </p:txBody>
      </p:sp>
    </p:spTree>
    <p:extLst>
      <p:ext uri="{BB962C8B-B14F-4D97-AF65-F5344CB8AC3E}">
        <p14:creationId xmlns:p14="http://schemas.microsoft.com/office/powerpoint/2010/main" val="3423229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xgao\optimization\alignment\writing\video\for_video\optimization\Image 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9571" y="2072180"/>
            <a:ext cx="2465387" cy="24622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xgao\optimization\alignment\writing\video\for_video\optimization\Imag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499" y="2072179"/>
            <a:ext cx="2465388" cy="2462213"/>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smtClean="0">
                <a:ea typeface="宋体" charset="-122"/>
              </a:rPr>
              <a:t>Geometry Optimization</a:t>
            </a:r>
            <a:r>
              <a:rPr lang="en-US" altLang="zh-CN" dirty="0" smtClean="0">
                <a:solidFill>
                  <a:schemeClr val="tx1"/>
                </a:solidFill>
                <a:ea typeface="宋体" charset="-122"/>
              </a:rPr>
              <a:t>—</a:t>
            </a:r>
            <a:r>
              <a:rPr lang="en-US" dirty="0" smtClean="0">
                <a:solidFill>
                  <a:schemeClr val="tx1"/>
                </a:solidFill>
              </a:rPr>
              <a:t>Motivation</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36</a:t>
            </a:fld>
            <a:endParaRPr lang="en-US" altLang="en-US"/>
          </a:p>
        </p:txBody>
      </p:sp>
      <p:cxnSp>
        <p:nvCxnSpPr>
          <p:cNvPr id="4" name="直接箭头连接符 3"/>
          <p:cNvCxnSpPr/>
          <p:nvPr/>
        </p:nvCxnSpPr>
        <p:spPr>
          <a:xfrm flipV="1">
            <a:off x="3410174" y="3404795"/>
            <a:ext cx="2065468" cy="16138"/>
          </a:xfrm>
          <a:prstGeom prst="straightConnector1">
            <a:avLst/>
          </a:prstGeom>
          <a:ln w="889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066732" y="2379957"/>
            <a:ext cx="50526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zh-CN" alt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nvGrpSpPr>
          <p:cNvPr id="3" name="组合 2"/>
          <p:cNvGrpSpPr/>
          <p:nvPr/>
        </p:nvGrpSpPr>
        <p:grpSpPr>
          <a:xfrm>
            <a:off x="1890935" y="2572681"/>
            <a:ext cx="1214917" cy="1577359"/>
            <a:chOff x="1890935" y="2572681"/>
            <a:chExt cx="1214917" cy="1577359"/>
          </a:xfrm>
        </p:grpSpPr>
        <p:sp>
          <p:nvSpPr>
            <p:cNvPr id="9" name="椭圆 8"/>
            <p:cNvSpPr/>
            <p:nvPr/>
          </p:nvSpPr>
          <p:spPr>
            <a:xfrm>
              <a:off x="1890935" y="3612158"/>
              <a:ext cx="742277" cy="53788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椭圆 26"/>
            <p:cNvSpPr/>
            <p:nvPr/>
          </p:nvSpPr>
          <p:spPr>
            <a:xfrm>
              <a:off x="2363575" y="2572681"/>
              <a:ext cx="742277" cy="53788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组合 14"/>
          <p:cNvGrpSpPr/>
          <p:nvPr/>
        </p:nvGrpSpPr>
        <p:grpSpPr>
          <a:xfrm>
            <a:off x="7017543" y="2572681"/>
            <a:ext cx="1214917" cy="1577359"/>
            <a:chOff x="1890935" y="2572681"/>
            <a:chExt cx="1214917" cy="1577359"/>
          </a:xfrm>
        </p:grpSpPr>
        <p:sp>
          <p:nvSpPr>
            <p:cNvPr id="16" name="椭圆 15"/>
            <p:cNvSpPr/>
            <p:nvPr/>
          </p:nvSpPr>
          <p:spPr>
            <a:xfrm>
              <a:off x="1890935" y="3612158"/>
              <a:ext cx="742277" cy="53788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椭圆 16"/>
            <p:cNvSpPr/>
            <p:nvPr/>
          </p:nvSpPr>
          <p:spPr>
            <a:xfrm>
              <a:off x="2363575" y="2572681"/>
              <a:ext cx="742277" cy="53788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0934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smtClean="0">
                <a:ea typeface="宋体" charset="-122"/>
              </a:rPr>
              <a:t>Geometry Optimization</a:t>
            </a:r>
            <a:r>
              <a:rPr lang="en-US" altLang="zh-CN" dirty="0" smtClean="0">
                <a:solidFill>
                  <a:schemeClr val="tx1"/>
                </a:solidFill>
                <a:ea typeface="宋体" charset="-122"/>
              </a:rPr>
              <a:t>—</a:t>
            </a:r>
            <a:r>
              <a:rPr lang="en-US" dirty="0" smtClean="0">
                <a:solidFill>
                  <a:schemeClr val="tx1"/>
                </a:solidFill>
              </a:rPr>
              <a:t>Domains</a:t>
            </a:r>
            <a:endParaRPr lang="en-US" altLang="zh-CN" dirty="0" smtClean="0">
              <a:ea typeface="宋体" charset="-122"/>
            </a:endParaRPr>
          </a:p>
        </p:txBody>
      </p:sp>
      <p:pic>
        <p:nvPicPr>
          <p:cNvPr id="2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098" y="2451963"/>
            <a:ext cx="6878260" cy="195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35"/>
          <p:cNvSpPr txBox="1">
            <a:spLocks noChangeArrowheads="1"/>
          </p:cNvSpPr>
          <p:nvPr/>
        </p:nvSpPr>
        <p:spPr bwMode="auto">
          <a:xfrm>
            <a:off x="1332052" y="4585090"/>
            <a:ext cx="3309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b="1" dirty="0" smtClean="0">
                <a:ea typeface="宋体" charset="-122"/>
              </a:rPr>
              <a:t>Base-Complex Face domain</a:t>
            </a:r>
            <a:endParaRPr lang="zh-CN" altLang="en-US" b="1" dirty="0">
              <a:ea typeface="宋体" charset="-122"/>
            </a:endParaRPr>
          </a:p>
        </p:txBody>
      </p:sp>
      <p:sp>
        <p:nvSpPr>
          <p:cNvPr id="15" name="TextBox 35"/>
          <p:cNvSpPr txBox="1">
            <a:spLocks noChangeArrowheads="1"/>
          </p:cNvSpPr>
          <p:nvPr/>
        </p:nvSpPr>
        <p:spPr bwMode="auto">
          <a:xfrm>
            <a:off x="4992452" y="4585090"/>
            <a:ext cx="3344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b="1" dirty="0">
                <a:ea typeface="宋体" charset="-122"/>
              </a:rPr>
              <a:t>Base-Complex Edge </a:t>
            </a:r>
            <a:r>
              <a:rPr lang="en-US" altLang="zh-CN" b="1" dirty="0" smtClean="0">
                <a:ea typeface="宋体" charset="-122"/>
              </a:rPr>
              <a:t>domain</a:t>
            </a:r>
            <a:endParaRPr lang="zh-CN" altLang="en-US" b="1" dirty="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37</a:t>
            </a:fld>
            <a:endParaRPr lang="en-US" altLang="en-US"/>
          </a:p>
        </p:txBody>
      </p:sp>
      <p:sp>
        <p:nvSpPr>
          <p:cNvPr id="10" name="Rectangle 3"/>
          <p:cNvSpPr txBox="1">
            <a:spLocks noChangeArrowheads="1"/>
          </p:cNvSpPr>
          <p:nvPr/>
        </p:nvSpPr>
        <p:spPr bwMode="auto">
          <a:xfrm>
            <a:off x="457200" y="5335792"/>
            <a:ext cx="8229600" cy="76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accent1"/>
              </a:buClr>
              <a:buChar char="•"/>
              <a:defRPr sz="2800">
                <a:solidFill>
                  <a:schemeClr val="tx1"/>
                </a:solidFill>
                <a:latin typeface="Calibri" pitchFamily="34" charset="0"/>
              </a:defRPr>
            </a:lvl1pPr>
            <a:lvl2pPr marL="669925" indent="-325438" eaLnBrk="0" hangingPunct="0">
              <a:spcBef>
                <a:spcPct val="20000"/>
              </a:spcBef>
              <a:buClr>
                <a:schemeClr val="accent2"/>
              </a:buClr>
              <a:buChar char="•"/>
              <a:defRPr sz="2500">
                <a:solidFill>
                  <a:schemeClr val="tx1"/>
                </a:solidFill>
                <a:latin typeface="Calibri" pitchFamily="34" charset="0"/>
              </a:defRPr>
            </a:lvl2pPr>
            <a:lvl3pPr marL="1022350" indent="-350838" eaLnBrk="0" hangingPunct="0">
              <a:spcBef>
                <a:spcPct val="20000"/>
              </a:spcBef>
              <a:buClr>
                <a:schemeClr val="accent1"/>
              </a:buClr>
              <a:buChar char="•"/>
              <a:defRPr sz="2200">
                <a:solidFill>
                  <a:schemeClr val="tx1"/>
                </a:solidFill>
                <a:latin typeface="Calibri" pitchFamily="34" charset="0"/>
              </a:defRPr>
            </a:lvl3pPr>
            <a:lvl4pPr marL="1339850" indent="-315913" eaLnBrk="0" hangingPunct="0">
              <a:spcBef>
                <a:spcPct val="20000"/>
              </a:spcBef>
              <a:buClr>
                <a:schemeClr val="accent2"/>
              </a:buClr>
              <a:buChar char="•"/>
              <a:defRPr sz="2000">
                <a:solidFill>
                  <a:schemeClr val="tx1"/>
                </a:solidFill>
                <a:latin typeface="Calibri" pitchFamily="34" charset="0"/>
              </a:defRPr>
            </a:lvl4pPr>
            <a:lvl5pPr marL="1681163" indent="-339725" eaLnBrk="0" hangingPunct="0">
              <a:spcBef>
                <a:spcPct val="20000"/>
              </a:spcBef>
              <a:buClr>
                <a:schemeClr val="accent1"/>
              </a:buClr>
              <a:buChar char="•"/>
              <a:defRPr sz="2000">
                <a:solidFill>
                  <a:schemeClr val="tx1"/>
                </a:solidFill>
                <a:latin typeface="Calibri" pitchFamily="34" charset="0"/>
              </a:defRPr>
            </a:lvl5pPr>
            <a:lvl6pPr marL="2138363" indent="-339725"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595563" indent="-339725"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052763" indent="-339725"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509963" indent="-339725"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defRPr/>
            </a:pPr>
            <a:r>
              <a:rPr lang="en-US" altLang="zh-CN" sz="1800" dirty="0">
                <a:ea typeface="宋体" charset="-122"/>
              </a:rPr>
              <a:t>We adapt the domain concept for </a:t>
            </a:r>
            <a:r>
              <a:rPr lang="en-US" altLang="zh-CN" sz="1800" dirty="0" smtClean="0">
                <a:ea typeface="宋体" charset="-122"/>
              </a:rPr>
              <a:t>volume </a:t>
            </a:r>
            <a:r>
              <a:rPr lang="en-US" altLang="zh-CN" sz="1800" dirty="0">
                <a:ea typeface="宋体" charset="-122"/>
              </a:rPr>
              <a:t>from </a:t>
            </a:r>
            <a:r>
              <a:rPr lang="en-US" altLang="zh-CN" sz="1800" dirty="0" smtClean="0">
                <a:ea typeface="宋体" charset="-122"/>
              </a:rPr>
              <a:t>triangle [</a:t>
            </a:r>
            <a:r>
              <a:rPr lang="en-US" altLang="zh-CN" sz="1800" dirty="0" err="1" smtClean="0">
                <a:ea typeface="宋体" charset="-122"/>
              </a:rPr>
              <a:t>Pietroni</a:t>
            </a:r>
            <a:r>
              <a:rPr lang="en-US" altLang="zh-CN" sz="1800" dirty="0" smtClean="0">
                <a:ea typeface="宋体" charset="-122"/>
              </a:rPr>
              <a:t>, et al. 2010] </a:t>
            </a:r>
            <a:r>
              <a:rPr lang="en-US" altLang="zh-CN" sz="1800" dirty="0">
                <a:ea typeface="宋体" charset="-122"/>
              </a:rPr>
              <a:t>and quad surfaces </a:t>
            </a:r>
            <a:r>
              <a:rPr lang="en-US" altLang="zh-CN" sz="1800" dirty="0" smtClean="0">
                <a:ea typeface="宋体" charset="-122"/>
              </a:rPr>
              <a:t>[</a:t>
            </a:r>
            <a:r>
              <a:rPr lang="en-US" altLang="zh-CN" sz="1800" dirty="0" err="1" smtClean="0">
                <a:ea typeface="宋体" charset="-122"/>
              </a:rPr>
              <a:t>Tarini</a:t>
            </a:r>
            <a:r>
              <a:rPr lang="en-US" altLang="zh-CN" sz="1800" dirty="0">
                <a:ea typeface="宋体" charset="-122"/>
              </a:rPr>
              <a:t>, el </a:t>
            </a:r>
            <a:r>
              <a:rPr lang="en-US" altLang="zh-CN" sz="1800" dirty="0" smtClean="0">
                <a:ea typeface="宋体" charset="-122"/>
              </a:rPr>
              <a:t>al. 2011].</a:t>
            </a:r>
            <a:endParaRPr lang="zh-CN" altLang="en-US" sz="1800" dirty="0">
              <a:ea typeface="宋体" charset="-122"/>
            </a:endParaRPr>
          </a:p>
        </p:txBody>
      </p:sp>
      <p:sp>
        <p:nvSpPr>
          <p:cNvPr id="3" name="TextBox 2"/>
          <p:cNvSpPr txBox="1"/>
          <p:nvPr/>
        </p:nvSpPr>
        <p:spPr>
          <a:xfrm>
            <a:off x="158333" y="2808992"/>
            <a:ext cx="1218603" cy="307777"/>
          </a:xfrm>
          <a:prstGeom prst="rect">
            <a:avLst/>
          </a:prstGeom>
          <a:noFill/>
        </p:spPr>
        <p:txBody>
          <a:bodyPr vert="horz" wrap="none" rtlCol="0">
            <a:spAutoFit/>
          </a:bodyPr>
          <a:lstStyle/>
          <a:p>
            <a:r>
              <a:rPr lang="en-US" sz="1400" b="1" dirty="0" smtClean="0"/>
              <a:t>Original mesh</a:t>
            </a:r>
            <a:endParaRPr lang="en-US" sz="1400" b="1" dirty="0"/>
          </a:p>
        </p:txBody>
      </p:sp>
      <p:sp>
        <p:nvSpPr>
          <p:cNvPr id="9" name="TextBox 8"/>
          <p:cNvSpPr txBox="1"/>
          <p:nvPr/>
        </p:nvSpPr>
        <p:spPr>
          <a:xfrm>
            <a:off x="0" y="3814879"/>
            <a:ext cx="1602618" cy="307777"/>
          </a:xfrm>
          <a:prstGeom prst="rect">
            <a:avLst/>
          </a:prstGeom>
          <a:noFill/>
        </p:spPr>
        <p:txBody>
          <a:bodyPr vert="horz" wrap="none" rtlCol="0">
            <a:spAutoFit/>
          </a:bodyPr>
          <a:lstStyle/>
          <a:p>
            <a:r>
              <a:rPr lang="en-US" sz="1400" b="1" dirty="0" smtClean="0"/>
              <a:t>Parametric domain</a:t>
            </a:r>
            <a:endParaRPr lang="en-US" sz="1400" b="1" dirty="0"/>
          </a:p>
        </p:txBody>
      </p:sp>
    </p:spTree>
    <p:extLst>
      <p:ext uri="{BB962C8B-B14F-4D97-AF65-F5344CB8AC3E}">
        <p14:creationId xmlns:p14="http://schemas.microsoft.com/office/powerpoint/2010/main" val="4027436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686800" cy="1139825"/>
          </a:xfrm>
        </p:spPr>
        <p:txBody>
          <a:bodyPr/>
          <a:lstStyle/>
          <a:p>
            <a:pPr eaLnBrk="1" hangingPunct="1"/>
            <a:r>
              <a:rPr lang="en-US" altLang="zh-CN" dirty="0" smtClean="0">
                <a:ea typeface="宋体" charset="-122"/>
              </a:rPr>
              <a:t>Geometry Optimization</a:t>
            </a:r>
            <a:r>
              <a:rPr lang="en-US" altLang="zh-CN" dirty="0" smtClean="0">
                <a:solidFill>
                  <a:schemeClr val="tx1"/>
                </a:solidFill>
                <a:ea typeface="宋体" charset="-122"/>
              </a:rPr>
              <a:t>—</a:t>
            </a:r>
            <a:r>
              <a:rPr lang="en-US" dirty="0" smtClean="0">
                <a:solidFill>
                  <a:schemeClr val="tx1"/>
                </a:solidFill>
              </a:rPr>
              <a:t>Video</a:t>
            </a:r>
            <a:endParaRPr lang="en-US" altLang="zh-CN" dirty="0" smtClean="0">
              <a:ea typeface="宋体" charset="-122"/>
            </a:endParaRPr>
          </a:p>
        </p:txBody>
      </p:sp>
      <p:sp>
        <p:nvSpPr>
          <p:cNvPr id="3" name="灯片编号占位符 2"/>
          <p:cNvSpPr>
            <a:spLocks noGrp="1"/>
          </p:cNvSpPr>
          <p:nvPr>
            <p:ph type="sldNum" sz="quarter" idx="10"/>
          </p:nvPr>
        </p:nvSpPr>
        <p:spPr/>
        <p:txBody>
          <a:bodyPr/>
          <a:lstStyle/>
          <a:p>
            <a:pPr>
              <a:defRPr/>
            </a:pPr>
            <a:fld id="{FBEC2EF8-2BCC-47D3-9EF2-BBFAB979BCBF}" type="slidenum">
              <a:rPr lang="en-US" altLang="en-US" smtClean="0"/>
              <a:pPr>
                <a:defRPr/>
              </a:pPr>
              <a:t>38</a:t>
            </a:fld>
            <a:endParaRPr lang="en-US" altLang="en-US"/>
          </a:p>
        </p:txBody>
      </p:sp>
      <p:pic>
        <p:nvPicPr>
          <p:cNvPr id="3074" name="Picture 2" descr="D:\xgao\optimization\alignment\writing\video\for_video\optimization\Imag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xgao\optimization\alignment\writing\video\for_video\optimization\Image 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xgao\optimization\alignment\writing\video\for_video\optimization\Image 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xgao\optimization\alignment\writing\video\for_video\optimization\Image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8024" y="1655064"/>
            <a:ext cx="4175039"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xgao\optimization\alignment\writing\video\for_video\optimization\Image 0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xgao\optimization\alignment\writing\video\for_video\optimization\Image 0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xgao\optimization\alignment\writing\video\for_video\optimization\Image 0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xgao\optimization\alignment\writing\video\for_video\optimization\Image 0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xgao\optimization\alignment\writing\video\for_video\optimization\Image 00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xgao\optimization\alignment\writing\video\for_video\optimization\Image 0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xgao\optimization\alignment\writing\video\for_video\optimization\Image 0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xgao\optimization\alignment\writing\video\for_video\optimization\Image 01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xgao\optimization\alignment\writing\video\for_video\optimization\Image 013.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D:\xgao\optimization\alignment\writing\video\for_video\optimization\Image 01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xgao\optimization\alignment\writing\video\for_video\optimization\Image 015.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D:\xgao\optimization\alignment\writing\video\for_video\optimization\Image 016.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D:\xgao\optimization\alignment\writing\video\for_video\optimization\Image 017.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D:\xgao\optimization\alignment\writing\video\for_video\optimization\Image 018.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D:\xgao\optimization\alignment\writing\video\for_video\optimization\Image 019.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78024" y="1655064"/>
            <a:ext cx="4175039"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D:\xgao\optimization\alignment\writing\video\for_video\optimization\Image 020.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D:\xgao\optimization\alignment\writing\video\for_video\optimization\Image 02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D:\xgao\optimization\alignment\writing\video\for_video\optimization\Image 022.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78024" y="1655064"/>
            <a:ext cx="4175039"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D:\xgao\optimization\alignment\writing\video\for_video\optimization\Image 023.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78024" y="1655064"/>
            <a:ext cx="4175041"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D:\xgao\optimization\alignment\writing\video\for_video\optimization\Image 024.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D:\xgao\optimization\alignment\writing\video\for_video\optimization\Image 025.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D:\xgao\optimization\alignment\writing\video\for_video\optimization\Image 026.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D:\xgao\optimization\alignment\writing\video\for_video\optimization\Image 027.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478024" y="1655063"/>
            <a:ext cx="4175042"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D:\xgao\optimization\alignment\writing\video\for_video\optimization\Image 028.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78024" y="1655064"/>
            <a:ext cx="4175039" cy="416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4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99"/>
                                          </p:stCondLst>
                                        </p:cTn>
                                        <p:tgtEl>
                                          <p:spTgt spid="3074"/>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0"/>
                                  </p:stCondLst>
                                  <p:childTnLst>
                                    <p:set>
                                      <p:cBhvr>
                                        <p:cTn id="9" dur="1" fill="hold">
                                          <p:stCondLst>
                                            <p:cond delay="299"/>
                                          </p:stCondLst>
                                        </p:cTn>
                                        <p:tgtEl>
                                          <p:spTgt spid="3075"/>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nodeType="afterEffect">
                                  <p:stCondLst>
                                    <p:cond delay="0"/>
                                  </p:stCondLst>
                                  <p:childTnLst>
                                    <p:set>
                                      <p:cBhvr>
                                        <p:cTn id="12" dur="1" fill="hold">
                                          <p:stCondLst>
                                            <p:cond delay="299"/>
                                          </p:stCondLst>
                                        </p:cTn>
                                        <p:tgtEl>
                                          <p:spTgt spid="3076"/>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nodeType="afterEffect">
                                  <p:stCondLst>
                                    <p:cond delay="0"/>
                                  </p:stCondLst>
                                  <p:childTnLst>
                                    <p:set>
                                      <p:cBhvr>
                                        <p:cTn id="15" dur="1" fill="hold">
                                          <p:stCondLst>
                                            <p:cond delay="299"/>
                                          </p:stCondLst>
                                        </p:cTn>
                                        <p:tgtEl>
                                          <p:spTgt spid="3077"/>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nodeType="afterEffect">
                                  <p:stCondLst>
                                    <p:cond delay="0"/>
                                  </p:stCondLst>
                                  <p:childTnLst>
                                    <p:set>
                                      <p:cBhvr>
                                        <p:cTn id="18" dur="1" fill="hold">
                                          <p:stCondLst>
                                            <p:cond delay="299"/>
                                          </p:stCondLst>
                                        </p:cTn>
                                        <p:tgtEl>
                                          <p:spTgt spid="3078"/>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299"/>
                                          </p:stCondLst>
                                        </p:cTn>
                                        <p:tgtEl>
                                          <p:spTgt spid="3079"/>
                                        </p:tgtEl>
                                        <p:attrNameLst>
                                          <p:attrName>style.visibility</p:attrName>
                                        </p:attrNameLst>
                                      </p:cBhvr>
                                      <p:to>
                                        <p:strVal val="visible"/>
                                      </p:to>
                                    </p:set>
                                  </p:childTnLst>
                                </p:cTn>
                              </p:par>
                            </p:childTnLst>
                          </p:cTn>
                        </p:par>
                        <p:par>
                          <p:cTn id="22" fill="hold">
                            <p:stCondLst>
                              <p:cond delay="1800"/>
                            </p:stCondLst>
                            <p:childTnLst>
                              <p:par>
                                <p:cTn id="23" presetID="1" presetClass="entr" presetSubtype="0" fill="hold" nodeType="afterEffect">
                                  <p:stCondLst>
                                    <p:cond delay="0"/>
                                  </p:stCondLst>
                                  <p:childTnLst>
                                    <p:set>
                                      <p:cBhvr>
                                        <p:cTn id="24" dur="1" fill="hold">
                                          <p:stCondLst>
                                            <p:cond delay="299"/>
                                          </p:stCondLst>
                                        </p:cTn>
                                        <p:tgtEl>
                                          <p:spTgt spid="3080"/>
                                        </p:tgtEl>
                                        <p:attrNameLst>
                                          <p:attrName>style.visibility</p:attrName>
                                        </p:attrNameLst>
                                      </p:cBhvr>
                                      <p:to>
                                        <p:strVal val="visible"/>
                                      </p:to>
                                    </p:set>
                                  </p:childTnLst>
                                </p:cTn>
                              </p:par>
                            </p:childTnLst>
                          </p:cTn>
                        </p:par>
                        <p:par>
                          <p:cTn id="25" fill="hold">
                            <p:stCondLst>
                              <p:cond delay="2100"/>
                            </p:stCondLst>
                            <p:childTnLst>
                              <p:par>
                                <p:cTn id="26" presetID="1" presetClass="entr" presetSubtype="0" fill="hold" nodeType="afterEffect">
                                  <p:stCondLst>
                                    <p:cond delay="0"/>
                                  </p:stCondLst>
                                  <p:childTnLst>
                                    <p:set>
                                      <p:cBhvr>
                                        <p:cTn id="27" dur="1" fill="hold">
                                          <p:stCondLst>
                                            <p:cond delay="299"/>
                                          </p:stCondLst>
                                        </p:cTn>
                                        <p:tgtEl>
                                          <p:spTgt spid="3081"/>
                                        </p:tgtEl>
                                        <p:attrNameLst>
                                          <p:attrName>style.visibility</p:attrName>
                                        </p:attrNameLst>
                                      </p:cBhvr>
                                      <p:to>
                                        <p:strVal val="visible"/>
                                      </p:to>
                                    </p:set>
                                  </p:childTnLst>
                                </p:cTn>
                              </p:par>
                            </p:childTnLst>
                          </p:cTn>
                        </p:par>
                        <p:par>
                          <p:cTn id="28" fill="hold">
                            <p:stCondLst>
                              <p:cond delay="2400"/>
                            </p:stCondLst>
                            <p:childTnLst>
                              <p:par>
                                <p:cTn id="29" presetID="1" presetClass="entr" presetSubtype="0" fill="hold" nodeType="afterEffect">
                                  <p:stCondLst>
                                    <p:cond delay="0"/>
                                  </p:stCondLst>
                                  <p:childTnLst>
                                    <p:set>
                                      <p:cBhvr>
                                        <p:cTn id="30" dur="1" fill="hold">
                                          <p:stCondLst>
                                            <p:cond delay="299"/>
                                          </p:stCondLst>
                                        </p:cTn>
                                        <p:tgtEl>
                                          <p:spTgt spid="3082"/>
                                        </p:tgtEl>
                                        <p:attrNameLst>
                                          <p:attrName>style.visibility</p:attrName>
                                        </p:attrNameLst>
                                      </p:cBhvr>
                                      <p:to>
                                        <p:strVal val="visible"/>
                                      </p:to>
                                    </p:set>
                                  </p:childTnLst>
                                </p:cTn>
                              </p:par>
                            </p:childTnLst>
                          </p:cTn>
                        </p:par>
                        <p:par>
                          <p:cTn id="31" fill="hold">
                            <p:stCondLst>
                              <p:cond delay="2700"/>
                            </p:stCondLst>
                            <p:childTnLst>
                              <p:par>
                                <p:cTn id="32" presetID="1" presetClass="entr" presetSubtype="0" fill="hold" nodeType="afterEffect">
                                  <p:stCondLst>
                                    <p:cond delay="0"/>
                                  </p:stCondLst>
                                  <p:childTnLst>
                                    <p:set>
                                      <p:cBhvr>
                                        <p:cTn id="33" dur="1" fill="hold">
                                          <p:stCondLst>
                                            <p:cond delay="299"/>
                                          </p:stCondLst>
                                        </p:cTn>
                                        <p:tgtEl>
                                          <p:spTgt spid="3083"/>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299"/>
                                          </p:stCondLst>
                                        </p:cTn>
                                        <p:tgtEl>
                                          <p:spTgt spid="3084"/>
                                        </p:tgtEl>
                                        <p:attrNameLst>
                                          <p:attrName>style.visibility</p:attrName>
                                        </p:attrNameLst>
                                      </p:cBhvr>
                                      <p:to>
                                        <p:strVal val="visible"/>
                                      </p:to>
                                    </p:set>
                                  </p:childTnLst>
                                </p:cTn>
                              </p:par>
                            </p:childTnLst>
                          </p:cTn>
                        </p:par>
                        <p:par>
                          <p:cTn id="37" fill="hold">
                            <p:stCondLst>
                              <p:cond delay="3300"/>
                            </p:stCondLst>
                            <p:childTnLst>
                              <p:par>
                                <p:cTn id="38" presetID="1" presetClass="entr" presetSubtype="0" fill="hold" nodeType="afterEffect">
                                  <p:stCondLst>
                                    <p:cond delay="0"/>
                                  </p:stCondLst>
                                  <p:childTnLst>
                                    <p:set>
                                      <p:cBhvr>
                                        <p:cTn id="39" dur="1" fill="hold">
                                          <p:stCondLst>
                                            <p:cond delay="299"/>
                                          </p:stCondLst>
                                        </p:cTn>
                                        <p:tgtEl>
                                          <p:spTgt spid="3085"/>
                                        </p:tgtEl>
                                        <p:attrNameLst>
                                          <p:attrName>style.visibility</p:attrName>
                                        </p:attrNameLst>
                                      </p:cBhvr>
                                      <p:to>
                                        <p:strVal val="visible"/>
                                      </p:to>
                                    </p:set>
                                  </p:childTnLst>
                                </p:cTn>
                              </p:par>
                            </p:childTnLst>
                          </p:cTn>
                        </p:par>
                        <p:par>
                          <p:cTn id="40" fill="hold">
                            <p:stCondLst>
                              <p:cond delay="3600"/>
                            </p:stCondLst>
                            <p:childTnLst>
                              <p:par>
                                <p:cTn id="41" presetID="1" presetClass="entr" presetSubtype="0" fill="hold" nodeType="afterEffect">
                                  <p:stCondLst>
                                    <p:cond delay="0"/>
                                  </p:stCondLst>
                                  <p:childTnLst>
                                    <p:set>
                                      <p:cBhvr>
                                        <p:cTn id="42" dur="1" fill="hold">
                                          <p:stCondLst>
                                            <p:cond delay="299"/>
                                          </p:stCondLst>
                                        </p:cTn>
                                        <p:tgtEl>
                                          <p:spTgt spid="3086"/>
                                        </p:tgtEl>
                                        <p:attrNameLst>
                                          <p:attrName>style.visibility</p:attrName>
                                        </p:attrNameLst>
                                      </p:cBhvr>
                                      <p:to>
                                        <p:strVal val="visible"/>
                                      </p:to>
                                    </p:set>
                                  </p:childTnLst>
                                </p:cTn>
                              </p:par>
                            </p:childTnLst>
                          </p:cTn>
                        </p:par>
                        <p:par>
                          <p:cTn id="43" fill="hold">
                            <p:stCondLst>
                              <p:cond delay="3900"/>
                            </p:stCondLst>
                            <p:childTnLst>
                              <p:par>
                                <p:cTn id="44" presetID="1" presetClass="entr" presetSubtype="0" fill="hold" nodeType="afterEffect">
                                  <p:stCondLst>
                                    <p:cond delay="0"/>
                                  </p:stCondLst>
                                  <p:childTnLst>
                                    <p:set>
                                      <p:cBhvr>
                                        <p:cTn id="45" dur="1" fill="hold">
                                          <p:stCondLst>
                                            <p:cond delay="299"/>
                                          </p:stCondLst>
                                        </p:cTn>
                                        <p:tgtEl>
                                          <p:spTgt spid="3087"/>
                                        </p:tgtEl>
                                        <p:attrNameLst>
                                          <p:attrName>style.visibility</p:attrName>
                                        </p:attrNameLst>
                                      </p:cBhvr>
                                      <p:to>
                                        <p:strVal val="visible"/>
                                      </p:to>
                                    </p:set>
                                  </p:childTnLst>
                                </p:cTn>
                              </p:par>
                            </p:childTnLst>
                          </p:cTn>
                        </p:par>
                        <p:par>
                          <p:cTn id="46" fill="hold">
                            <p:stCondLst>
                              <p:cond delay="4200"/>
                            </p:stCondLst>
                            <p:childTnLst>
                              <p:par>
                                <p:cTn id="47" presetID="1" presetClass="entr" presetSubtype="0" fill="hold" nodeType="afterEffect">
                                  <p:stCondLst>
                                    <p:cond delay="0"/>
                                  </p:stCondLst>
                                  <p:childTnLst>
                                    <p:set>
                                      <p:cBhvr>
                                        <p:cTn id="48" dur="1" fill="hold">
                                          <p:stCondLst>
                                            <p:cond delay="299"/>
                                          </p:stCondLst>
                                        </p:cTn>
                                        <p:tgtEl>
                                          <p:spTgt spid="3088"/>
                                        </p:tgtEl>
                                        <p:attrNameLst>
                                          <p:attrName>style.visibility</p:attrName>
                                        </p:attrNameLst>
                                      </p:cBhvr>
                                      <p:to>
                                        <p:strVal val="visible"/>
                                      </p:to>
                                    </p:set>
                                  </p:childTnLst>
                                </p:cTn>
                              </p:par>
                            </p:childTnLst>
                          </p:cTn>
                        </p:par>
                        <p:par>
                          <p:cTn id="49" fill="hold">
                            <p:stCondLst>
                              <p:cond delay="4500"/>
                            </p:stCondLst>
                            <p:childTnLst>
                              <p:par>
                                <p:cTn id="50" presetID="1" presetClass="entr" presetSubtype="0" fill="hold" nodeType="afterEffect">
                                  <p:stCondLst>
                                    <p:cond delay="0"/>
                                  </p:stCondLst>
                                  <p:childTnLst>
                                    <p:set>
                                      <p:cBhvr>
                                        <p:cTn id="51" dur="1" fill="hold">
                                          <p:stCondLst>
                                            <p:cond delay="299"/>
                                          </p:stCondLst>
                                        </p:cTn>
                                        <p:tgtEl>
                                          <p:spTgt spid="3089"/>
                                        </p:tgtEl>
                                        <p:attrNameLst>
                                          <p:attrName>style.visibility</p:attrName>
                                        </p:attrNameLst>
                                      </p:cBhvr>
                                      <p:to>
                                        <p:strVal val="visible"/>
                                      </p:to>
                                    </p:set>
                                  </p:childTnLst>
                                </p:cTn>
                              </p:par>
                            </p:childTnLst>
                          </p:cTn>
                        </p:par>
                        <p:par>
                          <p:cTn id="52" fill="hold">
                            <p:stCondLst>
                              <p:cond delay="4800"/>
                            </p:stCondLst>
                            <p:childTnLst>
                              <p:par>
                                <p:cTn id="53" presetID="1" presetClass="entr" presetSubtype="0" fill="hold" nodeType="afterEffect">
                                  <p:stCondLst>
                                    <p:cond delay="0"/>
                                  </p:stCondLst>
                                  <p:childTnLst>
                                    <p:set>
                                      <p:cBhvr>
                                        <p:cTn id="54" dur="1" fill="hold">
                                          <p:stCondLst>
                                            <p:cond delay="299"/>
                                          </p:stCondLst>
                                        </p:cTn>
                                        <p:tgtEl>
                                          <p:spTgt spid="3090"/>
                                        </p:tgtEl>
                                        <p:attrNameLst>
                                          <p:attrName>style.visibility</p:attrName>
                                        </p:attrNameLst>
                                      </p:cBhvr>
                                      <p:to>
                                        <p:strVal val="visible"/>
                                      </p:to>
                                    </p:set>
                                  </p:childTnLst>
                                </p:cTn>
                              </p:par>
                            </p:childTnLst>
                          </p:cTn>
                        </p:par>
                        <p:par>
                          <p:cTn id="55" fill="hold">
                            <p:stCondLst>
                              <p:cond delay="5100"/>
                            </p:stCondLst>
                            <p:childTnLst>
                              <p:par>
                                <p:cTn id="56" presetID="1" presetClass="entr" presetSubtype="0" fill="hold" nodeType="afterEffect">
                                  <p:stCondLst>
                                    <p:cond delay="0"/>
                                  </p:stCondLst>
                                  <p:childTnLst>
                                    <p:set>
                                      <p:cBhvr>
                                        <p:cTn id="57" dur="1" fill="hold">
                                          <p:stCondLst>
                                            <p:cond delay="299"/>
                                          </p:stCondLst>
                                        </p:cTn>
                                        <p:tgtEl>
                                          <p:spTgt spid="3091"/>
                                        </p:tgtEl>
                                        <p:attrNameLst>
                                          <p:attrName>style.visibility</p:attrName>
                                        </p:attrNameLst>
                                      </p:cBhvr>
                                      <p:to>
                                        <p:strVal val="visible"/>
                                      </p:to>
                                    </p:set>
                                  </p:childTnLst>
                                </p:cTn>
                              </p:par>
                            </p:childTnLst>
                          </p:cTn>
                        </p:par>
                        <p:par>
                          <p:cTn id="58" fill="hold">
                            <p:stCondLst>
                              <p:cond delay="5400"/>
                            </p:stCondLst>
                            <p:childTnLst>
                              <p:par>
                                <p:cTn id="59" presetID="1" presetClass="entr" presetSubtype="0" fill="hold" nodeType="afterEffect">
                                  <p:stCondLst>
                                    <p:cond delay="0"/>
                                  </p:stCondLst>
                                  <p:childTnLst>
                                    <p:set>
                                      <p:cBhvr>
                                        <p:cTn id="60" dur="1" fill="hold">
                                          <p:stCondLst>
                                            <p:cond delay="299"/>
                                          </p:stCondLst>
                                        </p:cTn>
                                        <p:tgtEl>
                                          <p:spTgt spid="3092"/>
                                        </p:tgtEl>
                                        <p:attrNameLst>
                                          <p:attrName>style.visibility</p:attrName>
                                        </p:attrNameLst>
                                      </p:cBhvr>
                                      <p:to>
                                        <p:strVal val="visible"/>
                                      </p:to>
                                    </p:set>
                                  </p:childTnLst>
                                </p:cTn>
                              </p:par>
                            </p:childTnLst>
                          </p:cTn>
                        </p:par>
                        <p:par>
                          <p:cTn id="61" fill="hold">
                            <p:stCondLst>
                              <p:cond delay="5700"/>
                            </p:stCondLst>
                            <p:childTnLst>
                              <p:par>
                                <p:cTn id="62" presetID="1" presetClass="entr" presetSubtype="0" fill="hold" nodeType="afterEffect">
                                  <p:stCondLst>
                                    <p:cond delay="0"/>
                                  </p:stCondLst>
                                  <p:childTnLst>
                                    <p:set>
                                      <p:cBhvr>
                                        <p:cTn id="63" dur="1" fill="hold">
                                          <p:stCondLst>
                                            <p:cond delay="299"/>
                                          </p:stCondLst>
                                        </p:cTn>
                                        <p:tgtEl>
                                          <p:spTgt spid="3093"/>
                                        </p:tgtEl>
                                        <p:attrNameLst>
                                          <p:attrName>style.visibility</p:attrName>
                                        </p:attrNameLst>
                                      </p:cBhvr>
                                      <p:to>
                                        <p:strVal val="visible"/>
                                      </p:to>
                                    </p:set>
                                  </p:childTnLst>
                                </p:cTn>
                              </p:par>
                            </p:childTnLst>
                          </p:cTn>
                        </p:par>
                        <p:par>
                          <p:cTn id="64" fill="hold">
                            <p:stCondLst>
                              <p:cond delay="6000"/>
                            </p:stCondLst>
                            <p:childTnLst>
                              <p:par>
                                <p:cTn id="65" presetID="1" presetClass="entr" presetSubtype="0" fill="hold" nodeType="afterEffect">
                                  <p:stCondLst>
                                    <p:cond delay="0"/>
                                  </p:stCondLst>
                                  <p:childTnLst>
                                    <p:set>
                                      <p:cBhvr>
                                        <p:cTn id="66" dur="1" fill="hold">
                                          <p:stCondLst>
                                            <p:cond delay="299"/>
                                          </p:stCondLst>
                                        </p:cTn>
                                        <p:tgtEl>
                                          <p:spTgt spid="3094"/>
                                        </p:tgtEl>
                                        <p:attrNameLst>
                                          <p:attrName>style.visibility</p:attrName>
                                        </p:attrNameLst>
                                      </p:cBhvr>
                                      <p:to>
                                        <p:strVal val="visible"/>
                                      </p:to>
                                    </p:set>
                                  </p:childTnLst>
                                </p:cTn>
                              </p:par>
                            </p:childTnLst>
                          </p:cTn>
                        </p:par>
                        <p:par>
                          <p:cTn id="67" fill="hold">
                            <p:stCondLst>
                              <p:cond delay="6300"/>
                            </p:stCondLst>
                            <p:childTnLst>
                              <p:par>
                                <p:cTn id="68" presetID="1" presetClass="entr" presetSubtype="0" fill="hold" nodeType="afterEffect">
                                  <p:stCondLst>
                                    <p:cond delay="0"/>
                                  </p:stCondLst>
                                  <p:childTnLst>
                                    <p:set>
                                      <p:cBhvr>
                                        <p:cTn id="69" dur="1" fill="hold">
                                          <p:stCondLst>
                                            <p:cond delay="299"/>
                                          </p:stCondLst>
                                        </p:cTn>
                                        <p:tgtEl>
                                          <p:spTgt spid="3095"/>
                                        </p:tgtEl>
                                        <p:attrNameLst>
                                          <p:attrName>style.visibility</p:attrName>
                                        </p:attrNameLst>
                                      </p:cBhvr>
                                      <p:to>
                                        <p:strVal val="visible"/>
                                      </p:to>
                                    </p:set>
                                  </p:childTnLst>
                                </p:cTn>
                              </p:par>
                            </p:childTnLst>
                          </p:cTn>
                        </p:par>
                        <p:par>
                          <p:cTn id="70" fill="hold">
                            <p:stCondLst>
                              <p:cond delay="6600"/>
                            </p:stCondLst>
                            <p:childTnLst>
                              <p:par>
                                <p:cTn id="71" presetID="1" presetClass="entr" presetSubtype="0" fill="hold" nodeType="afterEffect">
                                  <p:stCondLst>
                                    <p:cond delay="0"/>
                                  </p:stCondLst>
                                  <p:childTnLst>
                                    <p:set>
                                      <p:cBhvr>
                                        <p:cTn id="72" dur="1" fill="hold">
                                          <p:stCondLst>
                                            <p:cond delay="299"/>
                                          </p:stCondLst>
                                        </p:cTn>
                                        <p:tgtEl>
                                          <p:spTgt spid="3096"/>
                                        </p:tgtEl>
                                        <p:attrNameLst>
                                          <p:attrName>style.visibility</p:attrName>
                                        </p:attrNameLst>
                                      </p:cBhvr>
                                      <p:to>
                                        <p:strVal val="visible"/>
                                      </p:to>
                                    </p:set>
                                  </p:childTnLst>
                                </p:cTn>
                              </p:par>
                            </p:childTnLst>
                          </p:cTn>
                        </p:par>
                        <p:par>
                          <p:cTn id="73" fill="hold">
                            <p:stCondLst>
                              <p:cond delay="6900"/>
                            </p:stCondLst>
                            <p:childTnLst>
                              <p:par>
                                <p:cTn id="74" presetID="1" presetClass="entr" presetSubtype="0" fill="hold" nodeType="afterEffect">
                                  <p:stCondLst>
                                    <p:cond delay="0"/>
                                  </p:stCondLst>
                                  <p:childTnLst>
                                    <p:set>
                                      <p:cBhvr>
                                        <p:cTn id="75" dur="1" fill="hold">
                                          <p:stCondLst>
                                            <p:cond delay="299"/>
                                          </p:stCondLst>
                                        </p:cTn>
                                        <p:tgtEl>
                                          <p:spTgt spid="3097"/>
                                        </p:tgtEl>
                                        <p:attrNameLst>
                                          <p:attrName>style.visibility</p:attrName>
                                        </p:attrNameLst>
                                      </p:cBhvr>
                                      <p:to>
                                        <p:strVal val="visible"/>
                                      </p:to>
                                    </p:set>
                                  </p:childTnLst>
                                </p:cTn>
                              </p:par>
                            </p:childTnLst>
                          </p:cTn>
                        </p:par>
                        <p:par>
                          <p:cTn id="76" fill="hold">
                            <p:stCondLst>
                              <p:cond delay="7200"/>
                            </p:stCondLst>
                            <p:childTnLst>
                              <p:par>
                                <p:cTn id="77" presetID="1" presetClass="entr" presetSubtype="0" fill="hold" nodeType="afterEffect">
                                  <p:stCondLst>
                                    <p:cond delay="0"/>
                                  </p:stCondLst>
                                  <p:childTnLst>
                                    <p:set>
                                      <p:cBhvr>
                                        <p:cTn id="78" dur="1" fill="hold">
                                          <p:stCondLst>
                                            <p:cond delay="299"/>
                                          </p:stCondLst>
                                        </p:cTn>
                                        <p:tgtEl>
                                          <p:spTgt spid="3098"/>
                                        </p:tgtEl>
                                        <p:attrNameLst>
                                          <p:attrName>style.visibility</p:attrName>
                                        </p:attrNameLst>
                                      </p:cBhvr>
                                      <p:to>
                                        <p:strVal val="visible"/>
                                      </p:to>
                                    </p:set>
                                  </p:childTnLst>
                                </p:cTn>
                              </p:par>
                            </p:childTnLst>
                          </p:cTn>
                        </p:par>
                        <p:par>
                          <p:cTn id="79" fill="hold">
                            <p:stCondLst>
                              <p:cond delay="7500"/>
                            </p:stCondLst>
                            <p:childTnLst>
                              <p:par>
                                <p:cTn id="80" presetID="1" presetClass="entr" presetSubtype="0" fill="hold" nodeType="afterEffect">
                                  <p:stCondLst>
                                    <p:cond delay="0"/>
                                  </p:stCondLst>
                                  <p:childTnLst>
                                    <p:set>
                                      <p:cBhvr>
                                        <p:cTn id="81" dur="1" fill="hold">
                                          <p:stCondLst>
                                            <p:cond delay="299"/>
                                          </p:stCondLst>
                                        </p:cTn>
                                        <p:tgtEl>
                                          <p:spTgt spid="3099"/>
                                        </p:tgtEl>
                                        <p:attrNameLst>
                                          <p:attrName>style.visibility</p:attrName>
                                        </p:attrNameLst>
                                      </p:cBhvr>
                                      <p:to>
                                        <p:strVal val="visible"/>
                                      </p:to>
                                    </p:set>
                                  </p:childTnLst>
                                </p:cTn>
                              </p:par>
                            </p:childTnLst>
                          </p:cTn>
                        </p:par>
                        <p:par>
                          <p:cTn id="82" fill="hold">
                            <p:stCondLst>
                              <p:cond delay="7800"/>
                            </p:stCondLst>
                            <p:childTnLst>
                              <p:par>
                                <p:cTn id="83" presetID="1" presetClass="entr" presetSubtype="0" fill="hold" nodeType="afterEffect">
                                  <p:stCondLst>
                                    <p:cond delay="0"/>
                                  </p:stCondLst>
                                  <p:childTnLst>
                                    <p:set>
                                      <p:cBhvr>
                                        <p:cTn id="84" dur="1" fill="hold">
                                          <p:stCondLst>
                                            <p:cond delay="299"/>
                                          </p:stCondLst>
                                        </p:cTn>
                                        <p:tgtEl>
                                          <p:spTgt spid="3100"/>
                                        </p:tgtEl>
                                        <p:attrNameLst>
                                          <p:attrName>style.visibility</p:attrName>
                                        </p:attrNameLst>
                                      </p:cBhvr>
                                      <p:to>
                                        <p:strVal val="visible"/>
                                      </p:to>
                                    </p:set>
                                  </p:childTnLst>
                                </p:cTn>
                              </p:par>
                            </p:childTnLst>
                          </p:cTn>
                        </p:par>
                        <p:par>
                          <p:cTn id="85" fill="hold">
                            <p:stCondLst>
                              <p:cond delay="8100"/>
                            </p:stCondLst>
                            <p:childTnLst>
                              <p:par>
                                <p:cTn id="86" presetID="1" presetClass="entr" presetSubtype="0" fill="hold" nodeType="afterEffect">
                                  <p:stCondLst>
                                    <p:cond delay="0"/>
                                  </p:stCondLst>
                                  <p:childTnLst>
                                    <p:set>
                                      <p:cBhvr>
                                        <p:cTn id="87" dur="1" fill="hold">
                                          <p:stCondLst>
                                            <p:cond delay="299"/>
                                          </p:stCondLst>
                                        </p:cTn>
                                        <p:tgtEl>
                                          <p:spTgt spid="3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smtClean="0">
                <a:ea typeface="宋体" charset="-122"/>
              </a:rPr>
              <a:t>Outline</a:t>
            </a:r>
          </a:p>
        </p:txBody>
      </p:sp>
      <p:sp>
        <p:nvSpPr>
          <p:cNvPr id="73731" name="Rectangle 3"/>
          <p:cNvSpPr>
            <a:spLocks noGrp="1" noChangeArrowheads="1"/>
          </p:cNvSpPr>
          <p:nvPr>
            <p:ph type="body" idx="1"/>
          </p:nvPr>
        </p:nvSpPr>
        <p:spPr/>
        <p:txBody>
          <a:bodyPr/>
          <a:lstStyle/>
          <a:p>
            <a:pPr eaLnBrk="1" hangingPunct="1">
              <a:defRPr/>
            </a:pPr>
            <a:r>
              <a:rPr lang="en-US" altLang="zh-CN" dirty="0" smtClean="0">
                <a:solidFill>
                  <a:schemeClr val="bg2">
                    <a:lumMod val="60000"/>
                    <a:lumOff val="40000"/>
                  </a:schemeClr>
                </a:solidFill>
                <a:ea typeface="宋体" charset="-122"/>
              </a:rPr>
              <a:t>Introduction</a:t>
            </a:r>
          </a:p>
          <a:p>
            <a:pPr eaLnBrk="1" hangingPunct="1">
              <a:defRPr/>
            </a:pPr>
            <a:r>
              <a:rPr lang="en-US" altLang="zh-CN" dirty="0">
                <a:solidFill>
                  <a:schemeClr val="bg2">
                    <a:lumMod val="60000"/>
                    <a:lumOff val="40000"/>
                  </a:schemeClr>
                </a:solidFill>
                <a:ea typeface="宋体" charset="-122"/>
              </a:rPr>
              <a:t>Global </a:t>
            </a:r>
            <a:r>
              <a:rPr lang="en-US" altLang="zh-CN" dirty="0" smtClean="0">
                <a:solidFill>
                  <a:schemeClr val="bg2">
                    <a:lumMod val="60000"/>
                    <a:lumOff val="40000"/>
                  </a:schemeClr>
                </a:solidFill>
                <a:ea typeface="宋体" charset="-122"/>
              </a:rPr>
              <a:t>Structure</a:t>
            </a:r>
            <a:endParaRPr lang="en-US" altLang="zh-CN" dirty="0">
              <a:solidFill>
                <a:schemeClr val="bg2">
                  <a:lumMod val="60000"/>
                  <a:lumOff val="40000"/>
                </a:schemeClr>
              </a:solidFill>
              <a:ea typeface="宋体" charset="-122"/>
            </a:endParaRPr>
          </a:p>
          <a:p>
            <a:pPr eaLnBrk="1" hangingPunct="1">
              <a:defRPr/>
            </a:pPr>
            <a:r>
              <a:rPr lang="en-US" altLang="zh-CN" dirty="0" smtClean="0">
                <a:solidFill>
                  <a:schemeClr val="bg2">
                    <a:lumMod val="60000"/>
                    <a:lumOff val="40000"/>
                  </a:schemeClr>
                </a:solidFill>
                <a:ea typeface="宋体" charset="-122"/>
              </a:rPr>
              <a:t>Optimization Problem</a:t>
            </a:r>
          </a:p>
          <a:p>
            <a:pPr eaLnBrk="1" hangingPunct="1">
              <a:defRPr/>
            </a:pPr>
            <a:r>
              <a:rPr lang="en-US" altLang="zh-CN" dirty="0" smtClean="0">
                <a:solidFill>
                  <a:schemeClr val="bg2">
                    <a:lumMod val="60000"/>
                    <a:lumOff val="40000"/>
                  </a:schemeClr>
                </a:solidFill>
                <a:ea typeface="宋体" charset="-122"/>
              </a:rPr>
              <a:t>Structure Optimization</a:t>
            </a:r>
          </a:p>
          <a:p>
            <a:pPr eaLnBrk="1" hangingPunct="1">
              <a:defRPr/>
            </a:pPr>
            <a:r>
              <a:rPr lang="en-US" altLang="zh-CN" dirty="0" smtClean="0">
                <a:solidFill>
                  <a:schemeClr val="bg2">
                    <a:lumMod val="60000"/>
                    <a:lumOff val="40000"/>
                  </a:schemeClr>
                </a:solidFill>
                <a:ea typeface="宋体" charset="-122"/>
              </a:rPr>
              <a:t>Geometry Optimization</a:t>
            </a:r>
          </a:p>
          <a:p>
            <a:pPr eaLnBrk="1" hangingPunct="1">
              <a:defRPr/>
            </a:pPr>
            <a:r>
              <a:rPr lang="en-US" altLang="zh-CN" dirty="0" smtClean="0">
                <a:ea typeface="宋体" charset="-122"/>
              </a:rPr>
              <a:t>Results &amp; Limitations</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39</a:t>
            </a:fld>
            <a:endParaRPr lang="en-US" altLang="en-US"/>
          </a:p>
        </p:txBody>
      </p:sp>
    </p:spTree>
    <p:extLst>
      <p:ext uri="{BB962C8B-B14F-4D97-AF65-F5344CB8AC3E}">
        <p14:creationId xmlns:p14="http://schemas.microsoft.com/office/powerpoint/2010/main" val="3725822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zh-CN" smtClean="0">
                <a:ea typeface="宋体" charset="-122"/>
              </a:rPr>
              <a:t>Related Work</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730" y="1177166"/>
            <a:ext cx="2934556" cy="77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6226" y="2526574"/>
            <a:ext cx="1793986" cy="121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787" y="2742006"/>
            <a:ext cx="1790190" cy="8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3894" y="2536083"/>
            <a:ext cx="1510592" cy="129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35"/>
          <p:cNvSpPr txBox="1">
            <a:spLocks noChangeArrowheads="1"/>
          </p:cNvSpPr>
          <p:nvPr/>
        </p:nvSpPr>
        <p:spPr bwMode="auto">
          <a:xfrm>
            <a:off x="1958095" y="3877456"/>
            <a:ext cx="18026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a:t>
            </a:r>
            <a:r>
              <a:rPr lang="en-US" altLang="zh-CN" sz="1600" dirty="0" err="1" smtClean="0">
                <a:ea typeface="宋体" charset="-122"/>
              </a:rPr>
              <a:t>Nieser</a:t>
            </a:r>
            <a:r>
              <a:rPr lang="en-US" altLang="zh-CN" sz="1600" dirty="0">
                <a:ea typeface="宋体" charset="-122"/>
              </a:rPr>
              <a:t>, et </a:t>
            </a:r>
            <a:r>
              <a:rPr lang="en-US" altLang="zh-CN" sz="1600" dirty="0" smtClean="0">
                <a:ea typeface="宋体" charset="-122"/>
              </a:rPr>
              <a:t>al. 2011</a:t>
            </a:r>
            <a:r>
              <a:rPr lang="en-US" altLang="zh-CN" sz="1600" dirty="0">
                <a:ea typeface="宋体" charset="-122"/>
              </a:rPr>
              <a:t>]</a:t>
            </a:r>
            <a:endParaRPr lang="zh-CN" altLang="en-US" sz="1600" dirty="0">
              <a:ea typeface="宋体" charset="-122"/>
            </a:endParaRPr>
          </a:p>
        </p:txBody>
      </p:sp>
      <p:sp>
        <p:nvSpPr>
          <p:cNvPr id="14" name="TextBox 36"/>
          <p:cNvSpPr txBox="1">
            <a:spLocks noChangeArrowheads="1"/>
          </p:cNvSpPr>
          <p:nvPr/>
        </p:nvSpPr>
        <p:spPr bwMode="auto">
          <a:xfrm>
            <a:off x="4352397" y="3877455"/>
            <a:ext cx="14162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[Li</a:t>
            </a:r>
            <a:r>
              <a:rPr lang="en-US" altLang="zh-CN" sz="1600" dirty="0">
                <a:ea typeface="宋体" charset="-122"/>
              </a:rPr>
              <a:t>, </a:t>
            </a:r>
            <a:r>
              <a:rPr lang="en-US" altLang="zh-CN" sz="1600" dirty="0" smtClean="0">
                <a:ea typeface="宋体" charset="-122"/>
              </a:rPr>
              <a:t>et al. 2012</a:t>
            </a:r>
            <a:r>
              <a:rPr lang="en-US" altLang="zh-CN" sz="1600" dirty="0">
                <a:ea typeface="宋体" charset="-122"/>
              </a:rPr>
              <a:t>]</a:t>
            </a:r>
            <a:endParaRPr lang="zh-CN" altLang="en-US" sz="1600" dirty="0">
              <a:ea typeface="宋体" charset="-122"/>
            </a:endParaRPr>
          </a:p>
        </p:txBody>
      </p:sp>
      <p:sp>
        <p:nvSpPr>
          <p:cNvPr id="15" name="TextBox 37"/>
          <p:cNvSpPr txBox="1">
            <a:spLocks noChangeArrowheads="1"/>
          </p:cNvSpPr>
          <p:nvPr/>
        </p:nvSpPr>
        <p:spPr bwMode="auto">
          <a:xfrm>
            <a:off x="6463364" y="3872693"/>
            <a:ext cx="17103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[Jiang</a:t>
            </a:r>
            <a:r>
              <a:rPr lang="en-US" altLang="zh-CN" sz="1600" dirty="0">
                <a:ea typeface="宋体" charset="-122"/>
              </a:rPr>
              <a:t>, et </a:t>
            </a:r>
            <a:r>
              <a:rPr lang="en-US" altLang="zh-CN" sz="1600" dirty="0" smtClean="0">
                <a:ea typeface="宋体" charset="-122"/>
              </a:rPr>
              <a:t>al. 2013</a:t>
            </a:r>
            <a:r>
              <a:rPr lang="en-US" altLang="zh-CN" sz="1600" dirty="0">
                <a:ea typeface="宋体" charset="-122"/>
              </a:rPr>
              <a:t>]</a:t>
            </a:r>
            <a:endParaRPr lang="zh-CN" altLang="en-US" sz="1600" dirty="0">
              <a:ea typeface="宋体" charset="-122"/>
            </a:endParaRPr>
          </a:p>
        </p:txBody>
      </p:sp>
      <p:pic>
        <p:nvPicPr>
          <p:cNvPr id="16"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8711" y="4720342"/>
            <a:ext cx="1987554" cy="904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9225" y="4658051"/>
            <a:ext cx="1658614" cy="103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8776" y="4330923"/>
            <a:ext cx="1266416" cy="139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35"/>
          <p:cNvSpPr txBox="1">
            <a:spLocks noChangeArrowheads="1"/>
          </p:cNvSpPr>
          <p:nvPr/>
        </p:nvSpPr>
        <p:spPr bwMode="auto">
          <a:xfrm>
            <a:off x="1998077" y="5691979"/>
            <a:ext cx="2040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[Gregson</a:t>
            </a:r>
            <a:r>
              <a:rPr lang="en-US" altLang="zh-CN" sz="1600" dirty="0">
                <a:ea typeface="宋体" charset="-122"/>
              </a:rPr>
              <a:t>, et </a:t>
            </a:r>
            <a:r>
              <a:rPr lang="en-US" altLang="zh-CN" sz="1600" dirty="0" smtClean="0">
                <a:ea typeface="宋体" charset="-122"/>
              </a:rPr>
              <a:t>al. 2011</a:t>
            </a:r>
            <a:r>
              <a:rPr lang="en-US" altLang="zh-CN" sz="1600" dirty="0">
                <a:ea typeface="宋体" charset="-122"/>
              </a:rPr>
              <a:t>]</a:t>
            </a:r>
            <a:endParaRPr lang="zh-CN" altLang="en-US" sz="1600" dirty="0">
              <a:ea typeface="宋体" charset="-122"/>
            </a:endParaRPr>
          </a:p>
        </p:txBody>
      </p:sp>
      <p:sp>
        <p:nvSpPr>
          <p:cNvPr id="23" name="TextBox 36"/>
          <p:cNvSpPr txBox="1">
            <a:spLocks noChangeArrowheads="1"/>
          </p:cNvSpPr>
          <p:nvPr/>
        </p:nvSpPr>
        <p:spPr bwMode="auto">
          <a:xfrm>
            <a:off x="4267601" y="5691978"/>
            <a:ext cx="18124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[Huang</a:t>
            </a:r>
            <a:r>
              <a:rPr lang="en-US" altLang="zh-CN" sz="1600" dirty="0">
                <a:ea typeface="宋体" charset="-122"/>
              </a:rPr>
              <a:t>, </a:t>
            </a:r>
            <a:r>
              <a:rPr lang="en-US" altLang="zh-CN" sz="1600" dirty="0" smtClean="0">
                <a:ea typeface="宋体" charset="-122"/>
              </a:rPr>
              <a:t>et al. 2014</a:t>
            </a:r>
            <a:r>
              <a:rPr lang="en-US" altLang="zh-CN" sz="1600" dirty="0">
                <a:ea typeface="宋体" charset="-122"/>
              </a:rPr>
              <a:t>]</a:t>
            </a:r>
            <a:endParaRPr lang="zh-CN" altLang="en-US" sz="1600" dirty="0">
              <a:ea typeface="宋体" charset="-122"/>
            </a:endParaRPr>
          </a:p>
        </p:txBody>
      </p:sp>
      <p:sp>
        <p:nvSpPr>
          <p:cNvPr id="24" name="TextBox 37"/>
          <p:cNvSpPr txBox="1">
            <a:spLocks noChangeArrowheads="1"/>
          </p:cNvSpPr>
          <p:nvPr/>
        </p:nvSpPr>
        <p:spPr bwMode="auto">
          <a:xfrm>
            <a:off x="6504298" y="5687216"/>
            <a:ext cx="18086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a:t>
            </a:r>
            <a:r>
              <a:rPr lang="en-US" altLang="zh-CN" sz="1600" dirty="0" err="1" smtClean="0">
                <a:ea typeface="宋体" charset="-122"/>
              </a:rPr>
              <a:t>Livesu</a:t>
            </a:r>
            <a:r>
              <a:rPr lang="en-US" altLang="zh-CN" sz="1600" dirty="0">
                <a:ea typeface="宋体" charset="-122"/>
              </a:rPr>
              <a:t>, et </a:t>
            </a:r>
            <a:r>
              <a:rPr lang="en-US" altLang="zh-CN" sz="1600" dirty="0" smtClean="0">
                <a:ea typeface="宋体" charset="-122"/>
              </a:rPr>
              <a:t>al. 2013</a:t>
            </a:r>
            <a:r>
              <a:rPr lang="en-US" altLang="zh-CN" sz="1600" dirty="0">
                <a:ea typeface="宋体" charset="-122"/>
              </a:rPr>
              <a:t>]</a:t>
            </a:r>
            <a:endParaRPr lang="zh-CN" altLang="en-US" sz="1600" dirty="0">
              <a:ea typeface="宋体" charset="-122"/>
            </a:endParaRPr>
          </a:p>
        </p:txBody>
      </p:sp>
      <p:sp>
        <p:nvSpPr>
          <p:cNvPr id="18" name="TextBox 37"/>
          <p:cNvSpPr txBox="1">
            <a:spLocks noChangeArrowheads="1"/>
          </p:cNvSpPr>
          <p:nvPr/>
        </p:nvSpPr>
        <p:spPr bwMode="auto">
          <a:xfrm>
            <a:off x="6080020" y="2101670"/>
            <a:ext cx="2066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a:t>
            </a:r>
            <a:r>
              <a:rPr lang="en-US" altLang="zh-CN" sz="1600" dirty="0" err="1" smtClean="0">
                <a:ea typeface="宋体" charset="-122"/>
              </a:rPr>
              <a:t>Maréchal</a:t>
            </a:r>
            <a:r>
              <a:rPr lang="en-US" altLang="zh-CN" sz="1600" dirty="0" smtClean="0">
                <a:ea typeface="宋体" charset="-122"/>
              </a:rPr>
              <a:t>, et al. 2009]</a:t>
            </a:r>
            <a:endParaRPr lang="zh-CN" altLang="en-US" sz="1600" dirty="0">
              <a:ea typeface="宋体" charset="-122"/>
            </a:endParaRPr>
          </a:p>
        </p:txBody>
      </p:sp>
      <p:sp>
        <p:nvSpPr>
          <p:cNvPr id="19" name="TextBox 37"/>
          <p:cNvSpPr txBox="1">
            <a:spLocks noChangeArrowheads="1"/>
          </p:cNvSpPr>
          <p:nvPr/>
        </p:nvSpPr>
        <p:spPr bwMode="auto">
          <a:xfrm>
            <a:off x="2859812" y="2104111"/>
            <a:ext cx="17751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zh-CN" sz="1600" dirty="0" smtClean="0">
                <a:ea typeface="宋体" charset="-122"/>
              </a:rPr>
              <a:t>[Owen, </a:t>
            </a:r>
            <a:r>
              <a:rPr lang="en-US" altLang="zh-CN" sz="1600" dirty="0">
                <a:ea typeface="宋体" charset="-122"/>
              </a:rPr>
              <a:t>et </a:t>
            </a:r>
            <a:r>
              <a:rPr lang="en-US" altLang="zh-CN" sz="1600" dirty="0" smtClean="0">
                <a:ea typeface="宋体" charset="-122"/>
              </a:rPr>
              <a:t>al. 1998]</a:t>
            </a:r>
            <a:endParaRPr lang="zh-CN" altLang="en-US" sz="1600" dirty="0">
              <a:ea typeface="宋体" charset="-122"/>
            </a:endParaRPr>
          </a:p>
        </p:txBody>
      </p:sp>
      <p:sp>
        <p:nvSpPr>
          <p:cNvPr id="3" name="圆角矩形 2"/>
          <p:cNvSpPr/>
          <p:nvPr/>
        </p:nvSpPr>
        <p:spPr>
          <a:xfrm>
            <a:off x="177188" y="1502529"/>
            <a:ext cx="1951542" cy="6015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Sweeping/Octree</a:t>
            </a:r>
            <a:endParaRPr lang="en-US" b="1" dirty="0">
              <a:solidFill>
                <a:schemeClr val="tx1"/>
              </a:solidFill>
            </a:endParaRPr>
          </a:p>
        </p:txBody>
      </p:sp>
      <p:sp>
        <p:nvSpPr>
          <p:cNvPr id="25" name="圆角矩形 24"/>
          <p:cNvSpPr/>
          <p:nvPr/>
        </p:nvSpPr>
        <p:spPr>
          <a:xfrm>
            <a:off x="177188" y="3181943"/>
            <a:ext cx="1655177" cy="6015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Frame Field</a:t>
            </a:r>
            <a:endParaRPr lang="en-US" b="1" dirty="0">
              <a:solidFill>
                <a:schemeClr val="tx1"/>
              </a:solidFill>
            </a:endParaRPr>
          </a:p>
        </p:txBody>
      </p:sp>
      <p:sp>
        <p:nvSpPr>
          <p:cNvPr id="26" name="圆角矩形 25"/>
          <p:cNvSpPr/>
          <p:nvPr/>
        </p:nvSpPr>
        <p:spPr>
          <a:xfrm>
            <a:off x="184168" y="5023342"/>
            <a:ext cx="1529447" cy="6015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Polycube</a:t>
            </a:r>
            <a:endParaRPr lang="en-US" b="1" dirty="0">
              <a:solidFill>
                <a:schemeClr val="tx1"/>
              </a:solidFill>
            </a:endParaRP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6901" y="1048875"/>
            <a:ext cx="1117074" cy="100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52609" y="1081559"/>
            <a:ext cx="1212204" cy="94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962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40</a:t>
            </a:fld>
            <a:endParaRPr lang="en-US" altLang="en-US"/>
          </a:p>
        </p:txBody>
      </p:sp>
      <p:pic>
        <p:nvPicPr>
          <p:cNvPr id="1026" name="Picture 2" descr="D:\xgao\optimization\alignment\siggraph_presentation\final_large_figur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19" y="1568821"/>
            <a:ext cx="7573144" cy="3537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41</a:t>
            </a:fld>
            <a:endParaRPr lang="en-US" altLang="en-US"/>
          </a:p>
        </p:txBody>
      </p:sp>
      <p:pic>
        <p:nvPicPr>
          <p:cNvPr id="2050" name="Picture 2" descr="D:\xgao\optimization\alignment\siggraph_presentation\final_large_figure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700" y="1154145"/>
            <a:ext cx="6888100" cy="448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38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42</a:t>
            </a:fld>
            <a:endParaRPr lang="en-US" altLang="en-US"/>
          </a:p>
        </p:txBody>
      </p:sp>
      <p:pic>
        <p:nvPicPr>
          <p:cNvPr id="3074" name="Picture 2" descr="D:\xgao\optimization\alignment\siggraph_presentation\final_large_figure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487" y="1128240"/>
            <a:ext cx="6209092" cy="477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380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43</a:t>
            </a:fld>
            <a:endParaRPr lang="en-US" altLang="en-US"/>
          </a:p>
        </p:txBody>
      </p:sp>
      <p:sp>
        <p:nvSpPr>
          <p:cNvPr id="6" name="TextBox 5"/>
          <p:cNvSpPr txBox="1"/>
          <p:nvPr/>
        </p:nvSpPr>
        <p:spPr>
          <a:xfrm>
            <a:off x="2420297" y="5703482"/>
            <a:ext cx="4350422" cy="369332"/>
          </a:xfrm>
          <a:prstGeom prst="rect">
            <a:avLst/>
          </a:prstGeom>
          <a:noFill/>
        </p:spPr>
        <p:txBody>
          <a:bodyPr wrap="none" rtlCol="0">
            <a:spAutoFit/>
          </a:bodyPr>
          <a:lstStyle/>
          <a:p>
            <a:r>
              <a:rPr lang="en-US" b="1" i="1" dirty="0" smtClean="0"/>
              <a:t>p</a:t>
            </a:r>
            <a:r>
              <a:rPr lang="en-US" b="1" dirty="0" smtClean="0"/>
              <a:t> is the number of the removed  candidates</a:t>
            </a:r>
            <a:endParaRPr lang="en-US" b="1" dirty="0"/>
          </a:p>
        </p:txBody>
      </p:sp>
      <p:pic>
        <p:nvPicPr>
          <p:cNvPr id="2051" name="Picture 3" descr="D:\xgao\optimization\alignment\siggraph_presentation\p_contro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816" y="1003591"/>
            <a:ext cx="3983124" cy="462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0235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44</a:t>
            </a:fld>
            <a:endParaRPr lang="en-US" altLang="en-US"/>
          </a:p>
        </p:txBody>
      </p:sp>
      <p:grpSp>
        <p:nvGrpSpPr>
          <p:cNvPr id="3" name="组合 2"/>
          <p:cNvGrpSpPr/>
          <p:nvPr/>
        </p:nvGrpSpPr>
        <p:grpSpPr>
          <a:xfrm>
            <a:off x="841475" y="979085"/>
            <a:ext cx="7503428" cy="4517948"/>
            <a:chOff x="841475" y="979085"/>
            <a:chExt cx="7503428" cy="4517948"/>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75" y="979085"/>
              <a:ext cx="7503428" cy="4517948"/>
            </a:xfrm>
            <a:prstGeom prst="rect">
              <a:avLst/>
            </a:prstGeom>
            <a:noFill/>
            <a:ln w="9525">
              <a:solidFill>
                <a:schemeClr val="bg1"/>
              </a:solidFill>
              <a:miter lim="800000"/>
              <a:headEnd/>
              <a:tailEnd/>
            </a:ln>
          </p:spPr>
        </p:pic>
        <p:sp>
          <p:nvSpPr>
            <p:cNvPr id="6" name="矩形 5"/>
            <p:cNvSpPr/>
            <p:nvPr/>
          </p:nvSpPr>
          <p:spPr>
            <a:xfrm>
              <a:off x="841475" y="979085"/>
              <a:ext cx="7503428" cy="451794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1492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841475" y="979085"/>
            <a:ext cx="7503428" cy="4517948"/>
            <a:chOff x="841475" y="979085"/>
            <a:chExt cx="7503428" cy="4517948"/>
          </a:xfrm>
          <a:solidFill>
            <a:schemeClr val="bg1">
              <a:alpha val="62000"/>
            </a:schemeClr>
          </a:solidFill>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75" y="979085"/>
              <a:ext cx="7503428" cy="4517948"/>
            </a:xfrm>
            <a:prstGeom prst="rect">
              <a:avLst/>
            </a:prstGeom>
            <a:grpFill/>
            <a:ln w="9525">
              <a:solidFill>
                <a:schemeClr val="bg1"/>
              </a:solidFill>
              <a:miter lim="800000"/>
              <a:headEnd/>
              <a:tailEnd/>
            </a:ln>
          </p:spPr>
        </p:pic>
        <p:sp>
          <p:nvSpPr>
            <p:cNvPr id="18" name="矩形 17"/>
            <p:cNvSpPr/>
            <p:nvPr/>
          </p:nvSpPr>
          <p:spPr>
            <a:xfrm>
              <a:off x="841475" y="979085"/>
              <a:ext cx="7503428" cy="45179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45</a:t>
            </a:fld>
            <a:endParaRPr lang="en-US" altLang="en-US"/>
          </a:p>
        </p:txBody>
      </p:sp>
      <p:cxnSp>
        <p:nvCxnSpPr>
          <p:cNvPr id="4" name="直接连接符 3"/>
          <p:cNvCxnSpPr>
            <a:stCxn id="18" idx="0"/>
          </p:cNvCxnSpPr>
          <p:nvPr/>
        </p:nvCxnSpPr>
        <p:spPr>
          <a:xfrm>
            <a:off x="4593189" y="979085"/>
            <a:ext cx="1932980" cy="559343"/>
          </a:xfrm>
          <a:prstGeom prst="line">
            <a:avLst/>
          </a:prstGeom>
          <a:ln w="25400">
            <a:solidFill>
              <a:schemeClr val="tx1">
                <a:alpha val="66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41475" y="2223911"/>
            <a:ext cx="174936" cy="1392953"/>
          </a:xfrm>
          <a:prstGeom prst="line">
            <a:avLst/>
          </a:prstGeom>
          <a:ln w="25400">
            <a:solidFill>
              <a:schemeClr val="tx1">
                <a:alpha val="66000"/>
              </a:schemeClr>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411" y="1538428"/>
            <a:ext cx="5509758" cy="207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723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dirty="0">
                <a:ea typeface="宋体" charset="-122"/>
              </a:rPr>
              <a:t>Results</a:t>
            </a:r>
            <a:endParaRPr lang="en-US" altLang="zh-CN"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46</a:t>
            </a:fld>
            <a:endParaRPr lang="en-US" altLang="en-US"/>
          </a:p>
        </p:txBody>
      </p:sp>
      <p:pic>
        <p:nvPicPr>
          <p:cNvPr id="3076" name="Picture 4" descr="D:\xgao\optimization\alignment\siggraph_presentation\table_four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0280" y="710229"/>
            <a:ext cx="3892186" cy="188823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xgao\optimization\alignment\siggraph_presentation\table_four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63" y="4095135"/>
            <a:ext cx="3510858" cy="19934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xgao\optimization\alignment\siggraph_presentation\table_four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7940" y="4029389"/>
            <a:ext cx="2953328" cy="21249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3" y="2477012"/>
            <a:ext cx="4080592" cy="1539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D:\xgao\optimization\alignment\siggraph_presentation\table_four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661" y="907435"/>
            <a:ext cx="1925054" cy="181197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曲线连接符 14"/>
          <p:cNvCxnSpPr/>
          <p:nvPr/>
        </p:nvCxnSpPr>
        <p:spPr>
          <a:xfrm rot="10800000">
            <a:off x="1515293" y="2787399"/>
            <a:ext cx="459691" cy="195638"/>
          </a:xfrm>
          <a:prstGeom prst="curvedConnector3">
            <a:avLst>
              <a:gd name="adj1" fmla="val 50000"/>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曲线连接符 18"/>
          <p:cNvCxnSpPr/>
          <p:nvPr/>
        </p:nvCxnSpPr>
        <p:spPr>
          <a:xfrm rot="5400000">
            <a:off x="1434930" y="3555081"/>
            <a:ext cx="620414" cy="459694"/>
          </a:xfrm>
          <a:prstGeom prst="curvedConnector3">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曲线连接符 20"/>
          <p:cNvCxnSpPr>
            <a:stCxn id="20" idx="3"/>
          </p:cNvCxnSpPr>
          <p:nvPr/>
        </p:nvCxnSpPr>
        <p:spPr>
          <a:xfrm flipV="1">
            <a:off x="6055575" y="2719406"/>
            <a:ext cx="1063682" cy="527263"/>
          </a:xfrm>
          <a:prstGeom prst="curvedConnector3">
            <a:avLst>
              <a:gd name="adj1" fmla="val 50000"/>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2" name="曲线连接符 21"/>
          <p:cNvCxnSpPr/>
          <p:nvPr/>
        </p:nvCxnSpPr>
        <p:spPr>
          <a:xfrm>
            <a:off x="6055576" y="3784926"/>
            <a:ext cx="841613" cy="231400"/>
          </a:xfrm>
          <a:prstGeom prst="curvedConnector3">
            <a:avLst>
              <a:gd name="adj1" fmla="val 50000"/>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zh-CN" smtClean="0">
                <a:ea typeface="宋体" charset="-122"/>
              </a:rPr>
              <a:t>Limitations</a:t>
            </a:r>
          </a:p>
        </p:txBody>
      </p:sp>
      <p:sp>
        <p:nvSpPr>
          <p:cNvPr id="357379" name="Rectangle 3"/>
          <p:cNvSpPr>
            <a:spLocks noGrp="1" noChangeArrowheads="1"/>
          </p:cNvSpPr>
          <p:nvPr>
            <p:ph type="body" idx="1"/>
          </p:nvPr>
        </p:nvSpPr>
        <p:spPr>
          <a:xfrm>
            <a:off x="441063" y="3719306"/>
            <a:ext cx="8294145" cy="2700063"/>
          </a:xfrm>
        </p:spPr>
        <p:txBody>
          <a:bodyPr/>
          <a:lstStyle/>
          <a:p>
            <a:pPr marL="0" indent="0" eaLnBrk="1" hangingPunct="1">
              <a:buNone/>
            </a:pPr>
            <a:r>
              <a:rPr lang="en-US" altLang="zh-CN" sz="2400" dirty="0" smtClean="0">
                <a:ea typeface="宋体" charset="-122"/>
              </a:rPr>
              <a:t>If the singularities </a:t>
            </a:r>
          </a:p>
          <a:p>
            <a:pPr eaLnBrk="1" hangingPunct="1"/>
            <a:r>
              <a:rPr lang="en-US" altLang="zh-CN" sz="2400" dirty="0" smtClean="0">
                <a:ea typeface="宋体" charset="-122"/>
              </a:rPr>
              <a:t>are </a:t>
            </a:r>
            <a:r>
              <a:rPr lang="en-US" altLang="zh-CN" sz="2400" dirty="0">
                <a:ea typeface="宋体" charset="-122"/>
              </a:rPr>
              <a:t>badly </a:t>
            </a:r>
            <a:r>
              <a:rPr lang="en-US" altLang="zh-CN" sz="2400" dirty="0" smtClean="0">
                <a:ea typeface="宋体" charset="-122"/>
              </a:rPr>
              <a:t>placed </a:t>
            </a:r>
          </a:p>
          <a:p>
            <a:pPr eaLnBrk="1" hangingPunct="1"/>
            <a:r>
              <a:rPr lang="en-US" altLang="zh-CN" sz="2400" dirty="0" smtClean="0">
                <a:ea typeface="宋体" charset="-122"/>
              </a:rPr>
              <a:t>are with high valences</a:t>
            </a:r>
          </a:p>
          <a:p>
            <a:pPr marL="0" indent="0" eaLnBrk="1" hangingPunct="1">
              <a:buNone/>
            </a:pPr>
            <a:r>
              <a:rPr lang="en-US" altLang="zh-CN" sz="2400" dirty="0" smtClean="0">
                <a:ea typeface="宋体" charset="-122"/>
              </a:rPr>
              <a:t>the </a:t>
            </a:r>
            <a:r>
              <a:rPr lang="en-US" altLang="zh-CN" sz="2400" dirty="0">
                <a:ea typeface="宋体" charset="-122"/>
              </a:rPr>
              <a:t>simplified base-complex will still be too complicated to be used for some applications</a:t>
            </a:r>
            <a:endParaRPr lang="en-US" altLang="zh-CN" sz="2400" dirty="0" smtClean="0">
              <a:ea typeface="宋体" charset="-12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6085" y="1394173"/>
            <a:ext cx="2520336" cy="248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47</a:t>
            </a:fld>
            <a:endParaRPr lang="en-US"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zh-CN" dirty="0" smtClean="0">
                <a:ea typeface="宋体" charset="-122"/>
              </a:rPr>
              <a:t>Acknowledgements</a:t>
            </a:r>
          </a:p>
        </p:txBody>
      </p:sp>
      <p:sp>
        <p:nvSpPr>
          <p:cNvPr id="357379" name="Rectangle 3"/>
          <p:cNvSpPr>
            <a:spLocks noGrp="1" noChangeArrowheads="1"/>
          </p:cNvSpPr>
          <p:nvPr>
            <p:ph type="body" idx="1"/>
          </p:nvPr>
        </p:nvSpPr>
        <p:spPr>
          <a:xfrm>
            <a:off x="408790" y="3657599"/>
            <a:ext cx="8294145" cy="2296633"/>
          </a:xfrm>
        </p:spPr>
        <p:txBody>
          <a:bodyPr/>
          <a:lstStyle/>
          <a:p>
            <a:pPr eaLnBrk="1" hangingPunct="1"/>
            <a:r>
              <a:rPr lang="en-US" altLang="zh-CN" sz="2400" dirty="0" smtClean="0">
                <a:ea typeface="宋体" charset="-122"/>
              </a:rPr>
              <a:t>People</a:t>
            </a:r>
          </a:p>
          <a:p>
            <a:pPr lvl="1" eaLnBrk="1" hangingPunct="1"/>
            <a:r>
              <a:rPr lang="en-US" altLang="zh-CN" sz="2100" dirty="0" err="1" smtClean="0">
                <a:ea typeface="宋体" charset="-122"/>
              </a:rPr>
              <a:t>Alla</a:t>
            </a:r>
            <a:r>
              <a:rPr lang="en-US" altLang="zh-CN" sz="2100" dirty="0" smtClean="0">
                <a:ea typeface="宋体" charset="-122"/>
              </a:rPr>
              <a:t> </a:t>
            </a:r>
            <a:r>
              <a:rPr lang="en-US" altLang="zh-CN" sz="2100" dirty="0" err="1" smtClean="0">
                <a:ea typeface="宋体" charset="-122"/>
              </a:rPr>
              <a:t>Sheffer</a:t>
            </a:r>
            <a:r>
              <a:rPr lang="en-US" altLang="zh-CN" sz="2100" dirty="0" smtClean="0">
                <a:ea typeface="宋体" charset="-122"/>
              </a:rPr>
              <a:t>, </a:t>
            </a:r>
            <a:r>
              <a:rPr lang="en-US" altLang="zh-CN" sz="2100" dirty="0" err="1" smtClean="0">
                <a:ea typeface="宋体" charset="-122"/>
              </a:rPr>
              <a:t>Jin</a:t>
            </a:r>
            <a:r>
              <a:rPr lang="en-US" altLang="zh-CN" sz="2100" dirty="0" smtClean="0">
                <a:ea typeface="宋体" charset="-122"/>
              </a:rPr>
              <a:t> Huang, </a:t>
            </a:r>
            <a:r>
              <a:rPr lang="en-US" altLang="zh-CN" sz="2100" dirty="0" err="1" smtClean="0">
                <a:ea typeface="宋体" charset="-122"/>
              </a:rPr>
              <a:t>Wenping</a:t>
            </a:r>
            <a:r>
              <a:rPr lang="en-US" altLang="zh-CN" sz="2100" dirty="0" smtClean="0">
                <a:ea typeface="宋体" charset="-122"/>
              </a:rPr>
              <a:t> Wang, and Yang Liu for providing hex-mesh datasets</a:t>
            </a:r>
          </a:p>
          <a:p>
            <a:pPr lvl="1" eaLnBrk="1" hangingPunct="1"/>
            <a:r>
              <a:rPr lang="en-US" altLang="zh-CN" sz="2100" dirty="0" smtClean="0">
                <a:ea typeface="宋体" charset="-122"/>
              </a:rPr>
              <a:t>Chang H. Yun for proofreading</a:t>
            </a:r>
          </a:p>
          <a:p>
            <a:pPr lvl="1" eaLnBrk="1" hangingPunct="1"/>
            <a:r>
              <a:rPr lang="en-US" altLang="zh-CN" sz="2100" dirty="0" smtClean="0">
                <a:ea typeface="宋体" charset="-122"/>
              </a:rPr>
              <a:t>Anonymous reviewers for improving the quality of the work</a:t>
            </a:r>
          </a:p>
          <a:p>
            <a:pPr lvl="1" eaLnBrk="1" hangingPunct="1"/>
            <a:endParaRPr lang="en-US" altLang="zh-CN" sz="2100" dirty="0" smtClean="0">
              <a:ea typeface="宋体" charset="-122"/>
            </a:endParaRP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48</a:t>
            </a:fld>
            <a:endParaRPr lang="en-US" altLang="en-US"/>
          </a:p>
        </p:txBody>
      </p:sp>
      <p:pic>
        <p:nvPicPr>
          <p:cNvPr id="7" name="Picture 3" descr="E:\BinhLe\Desktop\ns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54" y="1646302"/>
            <a:ext cx="1579678" cy="15796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BinhLe\Desktop\UH-logo.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21162" y="1664762"/>
            <a:ext cx="1662820" cy="16628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9353" y="1743421"/>
            <a:ext cx="1737534" cy="150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6984" y="1733304"/>
            <a:ext cx="1722228" cy="151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0848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2128838" y="2908300"/>
            <a:ext cx="4886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Char char="•"/>
              <a:defRPr sz="2800">
                <a:solidFill>
                  <a:schemeClr val="tx1"/>
                </a:solidFill>
                <a:latin typeface="Calibri" pitchFamily="34" charset="0"/>
              </a:defRPr>
            </a:lvl1pPr>
            <a:lvl2pPr marL="742950" indent="-285750" eaLnBrk="0" hangingPunct="0">
              <a:spcBef>
                <a:spcPct val="20000"/>
              </a:spcBef>
              <a:buClr>
                <a:schemeClr val="accent2"/>
              </a:buClr>
              <a:buChar char="•"/>
              <a:defRPr sz="2500">
                <a:solidFill>
                  <a:schemeClr val="tx1"/>
                </a:solidFill>
                <a:latin typeface="Calibri" pitchFamily="34" charset="0"/>
              </a:defRPr>
            </a:lvl2pPr>
            <a:lvl3pPr marL="1143000" indent="-228600" eaLnBrk="0" hangingPunct="0">
              <a:spcBef>
                <a:spcPct val="20000"/>
              </a:spcBef>
              <a:buClr>
                <a:schemeClr val="accent1"/>
              </a:buClr>
              <a:buChar char="•"/>
              <a:defRPr sz="2200">
                <a:solidFill>
                  <a:schemeClr val="tx1"/>
                </a:solidFill>
                <a:latin typeface="Calibri" pitchFamily="34" charset="0"/>
              </a:defRPr>
            </a:lvl3pPr>
            <a:lvl4pPr marL="1600200" indent="-228600" eaLnBrk="0" hangingPunct="0">
              <a:spcBef>
                <a:spcPct val="20000"/>
              </a:spcBef>
              <a:buClr>
                <a:schemeClr val="accent2"/>
              </a:buClr>
              <a:buChar char="•"/>
              <a:defRPr sz="2000">
                <a:solidFill>
                  <a:schemeClr val="tx1"/>
                </a:solidFill>
                <a:latin typeface="Calibri" pitchFamily="34" charset="0"/>
              </a:defRPr>
            </a:lvl4pPr>
            <a:lvl5pPr marL="2057400" indent="-228600" eaLnBrk="0" hangingPunct="0">
              <a:spcBef>
                <a:spcPct val="20000"/>
              </a:spcBef>
              <a:buClr>
                <a:schemeClr val="accent1"/>
              </a:buClr>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Calibri" pitchFamily="34" charset="0"/>
              </a:defRPr>
            </a:lvl9pPr>
          </a:lstStyle>
          <a:p>
            <a:pPr algn="ctr" eaLnBrk="1" hangingPunct="1">
              <a:spcBef>
                <a:spcPct val="50000"/>
              </a:spcBef>
              <a:buClrTx/>
              <a:buFontTx/>
              <a:buNone/>
            </a:pPr>
            <a:r>
              <a:rPr lang="en-US" altLang="zh-CN" sz="4000" dirty="0" smtClean="0">
                <a:ea typeface="宋体" charset="-122"/>
              </a:rPr>
              <a:t>Thank You</a:t>
            </a:r>
            <a:r>
              <a:rPr lang="en-US" altLang="zh-CN" sz="4000" dirty="0">
                <a:ea typeface="宋体" charset="-122"/>
              </a:rPr>
              <a:t>!</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49</a:t>
            </a:fld>
            <a:endParaRPr lang="en-US"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smtClean="0">
                <a:ea typeface="宋体" charset="-122"/>
              </a:rPr>
              <a:t>Outline</a:t>
            </a:r>
          </a:p>
        </p:txBody>
      </p:sp>
      <p:sp>
        <p:nvSpPr>
          <p:cNvPr id="73731" name="Rectangle 3"/>
          <p:cNvSpPr>
            <a:spLocks noGrp="1" noChangeArrowheads="1"/>
          </p:cNvSpPr>
          <p:nvPr>
            <p:ph type="body" idx="1"/>
          </p:nvPr>
        </p:nvSpPr>
        <p:spPr/>
        <p:txBody>
          <a:bodyPr/>
          <a:lstStyle/>
          <a:p>
            <a:pPr eaLnBrk="1" hangingPunct="1">
              <a:defRPr/>
            </a:pPr>
            <a:r>
              <a:rPr lang="en-US" altLang="zh-CN" dirty="0" smtClean="0">
                <a:solidFill>
                  <a:schemeClr val="bg2">
                    <a:lumMod val="60000"/>
                    <a:lumOff val="40000"/>
                  </a:schemeClr>
                </a:solidFill>
                <a:ea typeface="宋体" charset="-122"/>
              </a:rPr>
              <a:t>Introduction</a:t>
            </a:r>
          </a:p>
          <a:p>
            <a:pPr eaLnBrk="1" hangingPunct="1">
              <a:defRPr/>
            </a:pPr>
            <a:r>
              <a:rPr lang="en-US" altLang="zh-CN" dirty="0" smtClean="0">
                <a:ea typeface="宋体" charset="-122"/>
              </a:rPr>
              <a:t>Global Structure</a:t>
            </a:r>
          </a:p>
          <a:p>
            <a:pPr eaLnBrk="1" hangingPunct="1">
              <a:defRPr/>
            </a:pPr>
            <a:r>
              <a:rPr lang="en-US" altLang="zh-CN" dirty="0">
                <a:ea typeface="宋体" charset="-122"/>
              </a:rPr>
              <a:t>Optimization </a:t>
            </a:r>
            <a:r>
              <a:rPr lang="en-US" altLang="zh-CN" dirty="0" smtClean="0">
                <a:ea typeface="宋体" charset="-122"/>
              </a:rPr>
              <a:t>Problem</a:t>
            </a:r>
          </a:p>
          <a:p>
            <a:pPr eaLnBrk="1" hangingPunct="1">
              <a:defRPr/>
            </a:pPr>
            <a:r>
              <a:rPr lang="en-US" altLang="zh-CN" dirty="0" smtClean="0">
                <a:ea typeface="宋体" charset="-122"/>
              </a:rPr>
              <a:t>Structure Optimization</a:t>
            </a:r>
          </a:p>
          <a:p>
            <a:pPr eaLnBrk="1" hangingPunct="1">
              <a:defRPr/>
            </a:pPr>
            <a:r>
              <a:rPr lang="en-US" altLang="zh-CN" dirty="0" smtClean="0">
                <a:ea typeface="宋体" charset="-122"/>
              </a:rPr>
              <a:t>Geometry Optimization</a:t>
            </a:r>
          </a:p>
          <a:p>
            <a:pPr eaLnBrk="1" hangingPunct="1">
              <a:defRPr/>
            </a:pPr>
            <a:r>
              <a:rPr lang="en-US" altLang="zh-CN" dirty="0">
                <a:ea typeface="宋体" charset="-122"/>
              </a:rPr>
              <a:t>Results &amp; Limitations</a:t>
            </a:r>
          </a:p>
        </p:txBody>
      </p:sp>
      <p:sp>
        <p:nvSpPr>
          <p:cNvPr id="2" name="灯片编号占位符 1"/>
          <p:cNvSpPr>
            <a:spLocks noGrp="1"/>
          </p:cNvSpPr>
          <p:nvPr>
            <p:ph type="sldNum" sz="quarter" idx="10"/>
          </p:nvPr>
        </p:nvSpPr>
        <p:spPr/>
        <p:txBody>
          <a:bodyPr/>
          <a:lstStyle/>
          <a:p>
            <a:pPr>
              <a:defRPr/>
            </a:pPr>
            <a:fld id="{FBEC2EF8-2BCC-47D3-9EF2-BBFAB979BCBF}" type="slidenum">
              <a:rPr lang="en-US" altLang="en-US" smtClean="0"/>
              <a:pPr>
                <a:defRPr/>
              </a:pPr>
              <a:t>5</a:t>
            </a:fld>
            <a:endParaRPr lang="en-US" altLang="en-US"/>
          </a:p>
        </p:txBody>
      </p:sp>
    </p:spTree>
    <p:extLst>
      <p:ext uri="{BB962C8B-B14F-4D97-AF65-F5344CB8AC3E}">
        <p14:creationId xmlns:p14="http://schemas.microsoft.com/office/powerpoint/2010/main" val="775296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24" y="1655064"/>
            <a:ext cx="3668574" cy="384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Rectangle 2"/>
          <p:cNvSpPr>
            <a:spLocks noGrp="1" noChangeArrowheads="1"/>
          </p:cNvSpPr>
          <p:nvPr>
            <p:ph type="title"/>
          </p:nvPr>
        </p:nvSpPr>
        <p:spPr/>
        <p:txBody>
          <a:bodyPr/>
          <a:lstStyle/>
          <a:p>
            <a:pPr eaLnBrk="1" hangingPunct="1"/>
            <a:r>
              <a:rPr lang="en-US" altLang="zh-CN" dirty="0" smtClean="0">
                <a:ea typeface="宋体" charset="-122"/>
              </a:rPr>
              <a:t>Global Structure of Hex-meshes</a:t>
            </a:r>
          </a:p>
        </p:txBody>
      </p:sp>
      <p:sp>
        <p:nvSpPr>
          <p:cNvPr id="14" name="灯片编号占位符 13"/>
          <p:cNvSpPr>
            <a:spLocks noGrp="1"/>
          </p:cNvSpPr>
          <p:nvPr>
            <p:ph type="sldNum" sz="quarter" idx="10"/>
          </p:nvPr>
        </p:nvSpPr>
        <p:spPr/>
        <p:txBody>
          <a:bodyPr/>
          <a:lstStyle/>
          <a:p>
            <a:pPr>
              <a:defRPr/>
            </a:pPr>
            <a:fld id="{FBEC2EF8-2BCC-47D3-9EF2-BBFAB979BCBF}" type="slidenum">
              <a:rPr lang="en-US" altLang="en-US" smtClean="0"/>
              <a:pPr>
                <a:defRPr/>
              </a:pPr>
              <a:t>6</a:t>
            </a:fld>
            <a:endParaRPr lang="en-US" altLang="en-US"/>
          </a:p>
        </p:txBody>
      </p:sp>
      <p:sp>
        <p:nvSpPr>
          <p:cNvPr id="21" name="TextBox 20"/>
          <p:cNvSpPr txBox="1"/>
          <p:nvPr/>
        </p:nvSpPr>
        <p:spPr>
          <a:xfrm>
            <a:off x="2786737" y="5638531"/>
            <a:ext cx="3343765" cy="369332"/>
          </a:xfrm>
          <a:prstGeom prst="rect">
            <a:avLst/>
          </a:prstGeom>
          <a:noFill/>
        </p:spPr>
        <p:txBody>
          <a:bodyPr wrap="square" rtlCol="0">
            <a:spAutoFit/>
          </a:bodyPr>
          <a:lstStyle/>
          <a:p>
            <a:r>
              <a:rPr lang="en-US" b="1" dirty="0" smtClean="0"/>
              <a:t>Global structure of a quad-mesh</a:t>
            </a:r>
            <a:endParaRPr lang="en-US" b="1" dirty="0"/>
          </a:p>
        </p:txBody>
      </p:sp>
      <p:cxnSp>
        <p:nvCxnSpPr>
          <p:cNvPr id="6" name="曲线连接符 5"/>
          <p:cNvCxnSpPr/>
          <p:nvPr/>
        </p:nvCxnSpPr>
        <p:spPr>
          <a:xfrm>
            <a:off x="4821382" y="2838801"/>
            <a:ext cx="1425039" cy="391287"/>
          </a:xfrm>
          <a:prstGeom prst="curvedConnector3">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246421" y="3052257"/>
            <a:ext cx="1579418" cy="369332"/>
          </a:xfrm>
          <a:prstGeom prst="rect">
            <a:avLst/>
          </a:prstGeom>
          <a:noFill/>
        </p:spPr>
        <p:txBody>
          <a:bodyPr wrap="square" rtlCol="0">
            <a:spAutoFit/>
          </a:bodyPr>
          <a:lstStyle/>
          <a:p>
            <a:r>
              <a:rPr lang="en-US" b="1" dirty="0" smtClean="0"/>
              <a:t>Regular node</a:t>
            </a:r>
            <a:endParaRPr lang="en-US" b="1" dirty="0"/>
          </a:p>
        </p:txBody>
      </p:sp>
      <p:cxnSp>
        <p:nvCxnSpPr>
          <p:cNvPr id="30" name="曲线连接符 29"/>
          <p:cNvCxnSpPr/>
          <p:nvPr/>
        </p:nvCxnSpPr>
        <p:spPr>
          <a:xfrm rot="10800000">
            <a:off x="3847607" y="1446650"/>
            <a:ext cx="657294" cy="533791"/>
          </a:xfrm>
          <a:prstGeom prst="curvedConnector3">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386940" y="1285733"/>
            <a:ext cx="1713055" cy="369332"/>
          </a:xfrm>
          <a:prstGeom prst="rect">
            <a:avLst/>
          </a:prstGeom>
          <a:noFill/>
        </p:spPr>
        <p:txBody>
          <a:bodyPr wrap="square" rtlCol="0">
            <a:spAutoFit/>
          </a:bodyPr>
          <a:lstStyle/>
          <a:p>
            <a:r>
              <a:rPr lang="en-US" b="1" dirty="0" smtClean="0"/>
              <a:t>Singular node</a:t>
            </a:r>
            <a:endParaRPr lang="en-US" b="1" dirty="0"/>
          </a:p>
        </p:txBody>
      </p:sp>
    </p:spTree>
    <p:extLst>
      <p:ext uri="{BB962C8B-B14F-4D97-AF65-F5344CB8AC3E}">
        <p14:creationId xmlns:p14="http://schemas.microsoft.com/office/powerpoint/2010/main" val="1790859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CN" smtClean="0">
                <a:ea typeface="宋体" charset="-122"/>
              </a:rPr>
              <a:t>Global Structure of Hex-meshes</a:t>
            </a:r>
          </a:p>
        </p:txBody>
      </p:sp>
      <p:sp>
        <p:nvSpPr>
          <p:cNvPr id="14" name="灯片编号占位符 13"/>
          <p:cNvSpPr>
            <a:spLocks noGrp="1"/>
          </p:cNvSpPr>
          <p:nvPr>
            <p:ph type="sldNum" sz="quarter" idx="10"/>
          </p:nvPr>
        </p:nvSpPr>
        <p:spPr/>
        <p:txBody>
          <a:bodyPr/>
          <a:lstStyle/>
          <a:p>
            <a:pPr>
              <a:defRPr/>
            </a:pPr>
            <a:fld id="{FBEC2EF8-2BCC-47D3-9EF2-BBFAB979BCBF}" type="slidenum">
              <a:rPr lang="en-US" altLang="en-US" smtClean="0"/>
              <a:pPr>
                <a:defRPr/>
              </a:pPr>
              <a:t>7</a:t>
            </a:fld>
            <a:endParaRPr lang="en-US" alt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680" y="1919798"/>
            <a:ext cx="2850076" cy="254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600" y="3690120"/>
            <a:ext cx="2198610" cy="2305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接箭头连接符 5"/>
          <p:cNvCxnSpPr/>
          <p:nvPr/>
        </p:nvCxnSpPr>
        <p:spPr>
          <a:xfrm flipV="1">
            <a:off x="2766951" y="4462944"/>
            <a:ext cx="2434441" cy="287186"/>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2242458" y="2113808"/>
            <a:ext cx="1652648" cy="1719905"/>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 name="曲线连接符 7"/>
          <p:cNvCxnSpPr/>
          <p:nvPr/>
        </p:nvCxnSpPr>
        <p:spPr>
          <a:xfrm rot="10800000">
            <a:off x="3574482" y="1684150"/>
            <a:ext cx="657294" cy="533791"/>
          </a:xfrm>
          <a:prstGeom prst="curvedConnector3">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13815" y="1523233"/>
            <a:ext cx="1713055" cy="369332"/>
          </a:xfrm>
          <a:prstGeom prst="rect">
            <a:avLst/>
          </a:prstGeom>
          <a:noFill/>
        </p:spPr>
        <p:txBody>
          <a:bodyPr wrap="square" rtlCol="0">
            <a:spAutoFit/>
          </a:bodyPr>
          <a:lstStyle/>
          <a:p>
            <a:r>
              <a:rPr lang="en-US" b="1" dirty="0" smtClean="0"/>
              <a:t>Singular edge</a:t>
            </a:r>
            <a:endParaRPr lang="en-US" b="1" dirty="0"/>
          </a:p>
        </p:txBody>
      </p:sp>
    </p:spTree>
    <p:extLst>
      <p:ext uri="{BB962C8B-B14F-4D97-AF65-F5344CB8AC3E}">
        <p14:creationId xmlns:p14="http://schemas.microsoft.com/office/powerpoint/2010/main" val="1753712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24" y="1655064"/>
            <a:ext cx="3656418" cy="383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Rectangle 2"/>
          <p:cNvSpPr>
            <a:spLocks noGrp="1" noChangeArrowheads="1"/>
          </p:cNvSpPr>
          <p:nvPr>
            <p:ph type="title"/>
          </p:nvPr>
        </p:nvSpPr>
        <p:spPr/>
        <p:txBody>
          <a:bodyPr/>
          <a:lstStyle/>
          <a:p>
            <a:pPr eaLnBrk="1" hangingPunct="1"/>
            <a:r>
              <a:rPr lang="en-US" altLang="zh-CN" smtClean="0">
                <a:ea typeface="宋体" charset="-122"/>
              </a:rPr>
              <a:t>Global Structure of Hex-meshes</a:t>
            </a:r>
          </a:p>
        </p:txBody>
      </p:sp>
      <p:sp>
        <p:nvSpPr>
          <p:cNvPr id="14" name="灯片编号占位符 13"/>
          <p:cNvSpPr>
            <a:spLocks noGrp="1"/>
          </p:cNvSpPr>
          <p:nvPr>
            <p:ph type="sldNum" sz="quarter" idx="10"/>
          </p:nvPr>
        </p:nvSpPr>
        <p:spPr/>
        <p:txBody>
          <a:bodyPr/>
          <a:lstStyle/>
          <a:p>
            <a:pPr>
              <a:defRPr/>
            </a:pPr>
            <a:fld id="{FBEC2EF8-2BCC-47D3-9EF2-BBFAB979BCBF}" type="slidenum">
              <a:rPr lang="en-US" altLang="en-US" smtClean="0"/>
              <a:pPr>
                <a:defRPr/>
              </a:pPr>
              <a:t>8</a:t>
            </a:fld>
            <a:endParaRPr lang="en-US" altLang="en-US"/>
          </a:p>
        </p:txBody>
      </p:sp>
      <p:sp>
        <p:nvSpPr>
          <p:cNvPr id="6" name="TextBox 5"/>
          <p:cNvSpPr txBox="1"/>
          <p:nvPr/>
        </p:nvSpPr>
        <p:spPr>
          <a:xfrm>
            <a:off x="2636323" y="5638531"/>
            <a:ext cx="3725284" cy="369332"/>
          </a:xfrm>
          <a:prstGeom prst="rect">
            <a:avLst/>
          </a:prstGeom>
          <a:noFill/>
        </p:spPr>
        <p:txBody>
          <a:bodyPr wrap="square" rtlCol="0">
            <a:spAutoFit/>
          </a:bodyPr>
          <a:lstStyle/>
          <a:p>
            <a:r>
              <a:rPr lang="en-US" b="1" dirty="0" smtClean="0"/>
              <a:t>Singularity structure of a hex-mesh</a:t>
            </a:r>
            <a:endParaRPr lang="en-US" b="1" dirty="0"/>
          </a:p>
        </p:txBody>
      </p:sp>
    </p:spTree>
    <p:extLst>
      <p:ext uri="{BB962C8B-B14F-4D97-AF65-F5344CB8AC3E}">
        <p14:creationId xmlns:p14="http://schemas.microsoft.com/office/powerpoint/2010/main" val="105788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CN" smtClean="0">
                <a:ea typeface="宋体" charset="-122"/>
              </a:rPr>
              <a:t>Global Structure of Hex-meshes</a:t>
            </a:r>
          </a:p>
        </p:txBody>
      </p:sp>
      <p:sp>
        <p:nvSpPr>
          <p:cNvPr id="14" name="灯片编号占位符 13"/>
          <p:cNvSpPr>
            <a:spLocks noGrp="1"/>
          </p:cNvSpPr>
          <p:nvPr>
            <p:ph type="sldNum" sz="quarter" idx="10"/>
          </p:nvPr>
        </p:nvSpPr>
        <p:spPr/>
        <p:txBody>
          <a:bodyPr/>
          <a:lstStyle/>
          <a:p>
            <a:pPr>
              <a:defRPr/>
            </a:pPr>
            <a:fld id="{FBEC2EF8-2BCC-47D3-9EF2-BBFAB979BCBF}" type="slidenum">
              <a:rPr lang="en-US" altLang="en-US" smtClean="0"/>
              <a:pPr>
                <a:defRPr/>
              </a:pPr>
              <a:t>9</a:t>
            </a:fld>
            <a:endParaRPr lang="en-US"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24" y="1655064"/>
            <a:ext cx="3668574" cy="384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21329" y="5638531"/>
            <a:ext cx="3440277" cy="369332"/>
          </a:xfrm>
          <a:prstGeom prst="rect">
            <a:avLst/>
          </a:prstGeom>
          <a:noFill/>
        </p:spPr>
        <p:txBody>
          <a:bodyPr wrap="square" rtlCol="0">
            <a:spAutoFit/>
          </a:bodyPr>
          <a:lstStyle/>
          <a:p>
            <a:r>
              <a:rPr lang="en-US" b="1" dirty="0" smtClean="0"/>
              <a:t>Base-complex of a hex-mesh</a:t>
            </a:r>
            <a:endParaRPr lang="en-US" b="1" dirty="0"/>
          </a:p>
        </p:txBody>
      </p:sp>
      <p:sp>
        <p:nvSpPr>
          <p:cNvPr id="8" name="TextBox 7"/>
          <p:cNvSpPr txBox="1"/>
          <p:nvPr/>
        </p:nvSpPr>
        <p:spPr>
          <a:xfrm>
            <a:off x="6146599" y="2418339"/>
            <a:ext cx="2736144" cy="1477328"/>
          </a:xfrm>
          <a:prstGeom prst="rect">
            <a:avLst/>
          </a:prstGeom>
          <a:noFill/>
        </p:spPr>
        <p:txBody>
          <a:bodyPr wrap="square" rtlCol="0">
            <a:spAutoFit/>
          </a:bodyPr>
          <a:lstStyle/>
          <a:p>
            <a:r>
              <a:rPr lang="en-US" b="1" dirty="0" smtClean="0">
                <a:solidFill>
                  <a:srgbClr val="FF0000"/>
                </a:solidFill>
              </a:rPr>
              <a:t>Red: singular nodes, and, singular edges</a:t>
            </a:r>
          </a:p>
          <a:p>
            <a:endParaRPr lang="en-US" b="1" dirty="0" smtClean="0">
              <a:solidFill>
                <a:srgbClr val="FF0000"/>
              </a:solidFill>
            </a:endParaRPr>
          </a:p>
          <a:p>
            <a:r>
              <a:rPr lang="en-US" b="1" dirty="0" smtClean="0">
                <a:solidFill>
                  <a:srgbClr val="0070C0"/>
                </a:solidFill>
              </a:rPr>
              <a:t>Blue: regular nodes, and regular edges</a:t>
            </a:r>
            <a:endParaRPr lang="en-US" b="1" dirty="0">
              <a:solidFill>
                <a:srgbClr val="0070C0"/>
              </a:solidFill>
            </a:endParaRPr>
          </a:p>
        </p:txBody>
      </p:sp>
    </p:spTree>
    <p:extLst>
      <p:ext uri="{BB962C8B-B14F-4D97-AF65-F5344CB8AC3E}">
        <p14:creationId xmlns:p14="http://schemas.microsoft.com/office/powerpoint/2010/main" val="17537121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WORDWRAP" val="0"/>
  <p:tag name="DEFAULTFONTSIZE" val="10"/>
  <p:tag name="DEFAULTWIDTH" val="354"/>
  <p:tag name="DEFAULTHEIGHT" val="260"/>
</p:tagLst>
</file>

<file path=ppt/theme/theme1.xml><?xml version="1.0" encoding="utf-8"?>
<a:theme xmlns:a="http://schemas.openxmlformats.org/drawingml/2006/main" name="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FAF3E8"/>
      </a:lt2>
      <a:accent1>
        <a:srgbClr val="5C83B4"/>
      </a:accent1>
      <a:accent2>
        <a:srgbClr val="C0504D"/>
      </a:accent2>
      <a:accent3>
        <a:srgbClr val="FFFFFF"/>
      </a:accent3>
      <a:accent4>
        <a:srgbClr val="000000"/>
      </a:accent4>
      <a:accent5>
        <a:srgbClr val="B5C1D6"/>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39727</TotalTime>
  <Words>4632</Words>
  <Application>Microsoft Office PowerPoint</Application>
  <PresentationFormat>On-screen Show (4:3)</PresentationFormat>
  <Paragraphs>462</Paragraphs>
  <Slides>49</Slides>
  <Notes>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宋体</vt:lpstr>
      <vt:lpstr>Calibri</vt:lpstr>
      <vt:lpstr>1_Edge</vt:lpstr>
      <vt:lpstr>Hexahedral Mesh Re-parameterization from Aligned Base-Complex </vt:lpstr>
      <vt:lpstr>What Is A Hex-mesh?</vt:lpstr>
      <vt:lpstr>Needs for Hex-meshes</vt:lpstr>
      <vt:lpstr>Related Work</vt:lpstr>
      <vt:lpstr>Outline</vt:lpstr>
      <vt:lpstr>Global Structure of Hex-meshes</vt:lpstr>
      <vt:lpstr>Global Structure of Hex-meshes</vt:lpstr>
      <vt:lpstr>Global Structure of Hex-meshes</vt:lpstr>
      <vt:lpstr>Global Structure of Hex-meshes</vt:lpstr>
      <vt:lpstr>Global Structure of Hex-meshes</vt:lpstr>
      <vt:lpstr>Motivation: B-spline fitting</vt:lpstr>
      <vt:lpstr>Motivation: Solution?</vt:lpstr>
      <vt:lpstr>Outline</vt:lpstr>
      <vt:lpstr>Optimization Problem</vt:lpstr>
      <vt:lpstr>Pipeline</vt:lpstr>
      <vt:lpstr>Outline</vt:lpstr>
      <vt:lpstr>Structure Optimization—Demo </vt:lpstr>
      <vt:lpstr>Structure Optimization—Key Idea  </vt:lpstr>
      <vt:lpstr>Structure Optimization—A Candidate </vt:lpstr>
      <vt:lpstr>Structure Optimization—A Candidate </vt:lpstr>
      <vt:lpstr>Structure Optimization—A Candidate </vt:lpstr>
      <vt:lpstr>Structure Optimization—Configuration </vt:lpstr>
      <vt:lpstr>Structure Optimization—Configuration </vt:lpstr>
      <vt:lpstr>Structure Optimization—Configuration </vt:lpstr>
      <vt:lpstr>Structure Optimization—Configuration </vt:lpstr>
      <vt:lpstr>Structure Optimization—A Candidate </vt:lpstr>
      <vt:lpstr>Structure Optimization—Extraction </vt:lpstr>
      <vt:lpstr>Structure Optimization—Extraction </vt:lpstr>
      <vt:lpstr>Structure Optimization—Extraction </vt:lpstr>
      <vt:lpstr>Structure Optimization—Extraction </vt:lpstr>
      <vt:lpstr>Structure Optimization—Extraction </vt:lpstr>
      <vt:lpstr>Structure Optimization—Extraction </vt:lpstr>
      <vt:lpstr>Structure Optimization—A Candidate </vt:lpstr>
      <vt:lpstr>Structure Optimization—A Candidate </vt:lpstr>
      <vt:lpstr>Outline</vt:lpstr>
      <vt:lpstr>Geometry Optimization—Motivation</vt:lpstr>
      <vt:lpstr>Geometry Optimization—Domains</vt:lpstr>
      <vt:lpstr>Geometry Optimization—Video</vt:lpstr>
      <vt:lpstr>Outline</vt:lpstr>
      <vt:lpstr>Results</vt:lpstr>
      <vt:lpstr>Results</vt:lpstr>
      <vt:lpstr>Results</vt:lpstr>
      <vt:lpstr>Results</vt:lpstr>
      <vt:lpstr>Results</vt:lpstr>
      <vt:lpstr>Results</vt:lpstr>
      <vt:lpstr>Results</vt:lpstr>
      <vt:lpstr>Limitations</vt:lpstr>
      <vt:lpstr>Acknowledgements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Chen</cp:lastModifiedBy>
  <cp:revision>2170</cp:revision>
  <cp:lastPrinted>2015-05-08T15:10:59Z</cp:lastPrinted>
  <dcterms:created xsi:type="dcterms:W3CDTF">2003-01-26T07:16:40Z</dcterms:created>
  <dcterms:modified xsi:type="dcterms:W3CDTF">2015-08-18T16:52:45Z</dcterms:modified>
</cp:coreProperties>
</file>