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336" r:id="rId3"/>
    <p:sldId id="354" r:id="rId4"/>
    <p:sldId id="355" r:id="rId5"/>
    <p:sldId id="356" r:id="rId6"/>
    <p:sldId id="375" r:id="rId7"/>
    <p:sldId id="358" r:id="rId8"/>
    <p:sldId id="360" r:id="rId9"/>
    <p:sldId id="359" r:id="rId10"/>
    <p:sldId id="361" r:id="rId11"/>
    <p:sldId id="376" r:id="rId12"/>
    <p:sldId id="362" r:id="rId13"/>
    <p:sldId id="378" r:id="rId14"/>
    <p:sldId id="377" r:id="rId15"/>
    <p:sldId id="363" r:id="rId16"/>
    <p:sldId id="372" r:id="rId17"/>
    <p:sldId id="366" r:id="rId18"/>
    <p:sldId id="373" r:id="rId19"/>
    <p:sldId id="374" r:id="rId20"/>
    <p:sldId id="364" r:id="rId21"/>
    <p:sldId id="365" r:id="rId22"/>
    <p:sldId id="371" r:id="rId23"/>
    <p:sldId id="367" r:id="rId24"/>
    <p:sldId id="379" r:id="rId25"/>
    <p:sldId id="369" r:id="rId26"/>
    <p:sldId id="352" r:id="rId27"/>
    <p:sldId id="370" r:id="rId28"/>
    <p:sldId id="35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FFFF"/>
    <a:srgbClr val="0066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8" autoAdjust="0"/>
    <p:restoredTop sz="86734" autoAdjust="0"/>
  </p:normalViewPr>
  <p:slideViewPr>
    <p:cSldViewPr>
      <p:cViewPr varScale="1">
        <p:scale>
          <a:sx n="119" d="100"/>
          <a:sy n="119" d="100"/>
        </p:scale>
        <p:origin x="276" y="90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AF3CD-7536-4916-88E7-8BDDBBE34EB1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08A00-45DA-4366-8940-1BC3792E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66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/>
            <a:fld id="{DBD77D9A-1074-4E74-A5A5-47248B75B47A}" type="slidenum">
              <a:rPr lang="en-US"/>
              <a:pPr eaLnBrk="1" hangingPunct="1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9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6430964"/>
            <a:ext cx="12192000" cy="427037"/>
          </a:xfrm>
          <a:prstGeom prst="rect">
            <a:avLst/>
          </a:prstGeom>
          <a:gradFill flip="none" rotWithShape="1">
            <a:gsLst>
              <a:gs pos="0">
                <a:srgbClr val="D30000">
                  <a:tint val="66000"/>
                  <a:satMod val="160000"/>
                </a:srgbClr>
              </a:gs>
              <a:gs pos="50000">
                <a:srgbClr val="D30000">
                  <a:tint val="44500"/>
                  <a:satMod val="160000"/>
                </a:srgbClr>
              </a:gs>
              <a:gs pos="100000">
                <a:srgbClr val="D3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8" name="Picture 7" descr="UHnoYATP primary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2" y="6472238"/>
            <a:ext cx="165523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9CA2-DCC0-4D2D-985B-2E4FE8F56BCB}" type="datetime1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614A-4A06-49A0-867D-16715843D5D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9753600" y="0"/>
            <a:ext cx="2438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6237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85A84-2D6C-43FC-83BB-87391C0D747E}" type="datetime1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614A-4A06-49A0-867D-16715843D5D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9753600" y="0"/>
            <a:ext cx="2438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3474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AEA9-E8E8-4AC2-A541-27B998E464FA}" type="datetime1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614A-4A06-49A0-867D-16715843D5D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9753600" y="0"/>
            <a:ext cx="2438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3161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27DD-B01D-40A1-976A-CD66A66C84DB}" type="datetime1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614A-4A06-49A0-867D-16715843D5D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9753600" y="0"/>
            <a:ext cx="2438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81849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FC70-73E9-4816-8BEE-852746DFD448}" type="datetime1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614A-4A06-49A0-867D-16715843D5D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9753600" y="0"/>
            <a:ext cx="2438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85990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C5C7-3DF0-4FB5-BD0D-6D82662A2F9B}" type="datetime1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614A-4A06-49A0-867D-16715843D5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9753600" y="0"/>
            <a:ext cx="2438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856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39DA2-D6F5-44EF-BE03-A603051C8CDC}" type="datetime1">
              <a:rPr lang="en-US" smtClean="0"/>
              <a:t>5/26/2015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614A-4A06-49A0-867D-16715843D5D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753600" y="0"/>
            <a:ext cx="2438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91612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EA5E-5F1A-45B9-9BC0-69D1CBFDDF79}" type="datetime1">
              <a:rPr lang="en-US" smtClean="0"/>
              <a:t>5/26/2015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614A-4A06-49A0-867D-16715843D5D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9753600" y="0"/>
            <a:ext cx="2438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2804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DC99-62DB-4D7E-8E7A-1EC49CD93BE8}" type="datetime1">
              <a:rPr lang="en-US" smtClean="0"/>
              <a:t>5/26/2015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614A-4A06-49A0-867D-16715843D5D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9753600" y="0"/>
            <a:ext cx="2438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34279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ECB0-BE8B-408F-A74E-27ED737CFA54}" type="datetime1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614A-4A06-49A0-867D-16715843D5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9753600" y="0"/>
            <a:ext cx="2438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9011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106A-2E4B-4746-8625-FD1F646183CC}" type="datetime1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614A-4A06-49A0-867D-16715843D5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9753600" y="0"/>
            <a:ext cx="2438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71220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6430964"/>
            <a:ext cx="12192000" cy="427037"/>
          </a:xfrm>
          <a:prstGeom prst="rect">
            <a:avLst/>
          </a:prstGeom>
          <a:gradFill flip="none" rotWithShape="1">
            <a:gsLst>
              <a:gs pos="0">
                <a:srgbClr val="D30000">
                  <a:tint val="66000"/>
                  <a:satMod val="160000"/>
                </a:srgbClr>
              </a:gs>
              <a:gs pos="50000">
                <a:srgbClr val="D30000">
                  <a:tint val="44500"/>
                  <a:satMod val="160000"/>
                </a:srgbClr>
              </a:gs>
              <a:gs pos="100000">
                <a:srgbClr val="D3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8" name="Picture 7" descr="UHnoYATP primary_WHITE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2" y="6472238"/>
            <a:ext cx="165523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614A-4A06-49A0-867D-16715843D5D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CDAD3-EC78-4E63-833D-61461B9597DF}" type="datetime1">
              <a:rPr lang="en-US" smtClean="0"/>
              <a:t>5/26/2015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1"/>
            <a:ext cx="2235200" cy="48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31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"/>
          <p:cNvSpPr>
            <a:spLocks noGrp="1"/>
          </p:cNvSpPr>
          <p:nvPr>
            <p:ph type="ctrTitle"/>
          </p:nvPr>
        </p:nvSpPr>
        <p:spPr>
          <a:xfrm>
            <a:off x="457200" y="1797049"/>
            <a:ext cx="11249411" cy="1524000"/>
          </a:xfrm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US" altLang="zh-CN" b="1" dirty="0" smtClean="0"/>
              <a:t>   Compute and Visualize </a:t>
            </a:r>
            <a:r>
              <a:rPr lang="en-US" b="1" dirty="0"/>
              <a:t>Discontinuity Among Neighboring Integral Curves of 2D Vector Fields</a:t>
            </a:r>
            <a:endParaRPr lang="en-US" altLang="zh-CN" b="1" dirty="0" smtClean="0"/>
          </a:p>
        </p:txBody>
      </p:sp>
      <p:sp>
        <p:nvSpPr>
          <p:cNvPr id="2051" name="副标题 2"/>
          <p:cNvSpPr>
            <a:spLocks noGrp="1"/>
          </p:cNvSpPr>
          <p:nvPr>
            <p:ph type="subTitle" idx="1"/>
          </p:nvPr>
        </p:nvSpPr>
        <p:spPr>
          <a:xfrm>
            <a:off x="1066800" y="3962400"/>
            <a:ext cx="10591800" cy="1752600"/>
          </a:xfrm>
        </p:spPr>
        <p:txBody>
          <a:bodyPr/>
          <a:lstStyle/>
          <a:p>
            <a:pPr algn="l" eaLnBrk="1" hangingPunct="1"/>
            <a:r>
              <a:rPr lang="en-US" altLang="zh-CN" sz="2800" dirty="0" smtClean="0">
                <a:solidFill>
                  <a:schemeClr val="tx1"/>
                </a:solidFill>
              </a:rPr>
              <a:t>Lei Zhang and </a:t>
            </a:r>
            <a:r>
              <a:rPr lang="en-US" altLang="zh-CN" sz="2800" dirty="0" err="1" smtClean="0">
                <a:solidFill>
                  <a:schemeClr val="tx1"/>
                </a:solidFill>
              </a:rPr>
              <a:t>Guoning</a:t>
            </a:r>
            <a:r>
              <a:rPr lang="en-US" altLang="zh-CN" sz="2800" dirty="0" smtClean="0">
                <a:solidFill>
                  <a:schemeClr val="tx1"/>
                </a:solidFill>
              </a:rPr>
              <a:t> Chen, </a:t>
            </a:r>
            <a:r>
              <a:rPr lang="en-US" altLang="zh-CN" sz="2000" dirty="0" smtClean="0">
                <a:solidFill>
                  <a:schemeClr val="tx1"/>
                </a:solidFill>
              </a:rPr>
              <a:t>Department </a:t>
            </a:r>
            <a:r>
              <a:rPr lang="en-US" altLang="zh-CN" sz="2000" dirty="0">
                <a:solidFill>
                  <a:schemeClr val="tx1"/>
                </a:solidFill>
              </a:rPr>
              <a:t>of Computer Science, University of </a:t>
            </a:r>
            <a:r>
              <a:rPr lang="en-US" altLang="zh-CN" sz="2000" dirty="0" smtClean="0">
                <a:solidFill>
                  <a:schemeClr val="tx1"/>
                </a:solidFill>
              </a:rPr>
              <a:t>Houston</a:t>
            </a:r>
          </a:p>
          <a:p>
            <a:pPr algn="l" eaLnBrk="1" hangingPunct="1"/>
            <a:r>
              <a:rPr lang="en-US" altLang="zh-CN" sz="2800" dirty="0" smtClean="0">
                <a:solidFill>
                  <a:schemeClr val="tx1"/>
                </a:solidFill>
              </a:rPr>
              <a:t>Robert S. </a:t>
            </a:r>
            <a:r>
              <a:rPr lang="en-US" altLang="zh-CN" sz="2800" dirty="0" err="1" smtClean="0">
                <a:solidFill>
                  <a:schemeClr val="tx1"/>
                </a:solidFill>
              </a:rPr>
              <a:t>Laramee</a:t>
            </a:r>
            <a:r>
              <a:rPr lang="en-US" altLang="zh-CN" sz="2000" dirty="0" smtClean="0">
                <a:solidFill>
                  <a:schemeClr val="tx1"/>
                </a:solidFill>
              </a:rPr>
              <a:t>, Swansea University</a:t>
            </a: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</a:rPr>
              <a:t>David Thompson </a:t>
            </a:r>
            <a:r>
              <a:rPr lang="en-US" sz="2800" dirty="0">
                <a:solidFill>
                  <a:schemeClr val="tx1"/>
                </a:solidFill>
              </a:rPr>
              <a:t>and Adrian </a:t>
            </a:r>
            <a:r>
              <a:rPr lang="en-US" sz="2800" dirty="0" err="1">
                <a:solidFill>
                  <a:schemeClr val="tx1"/>
                </a:solidFill>
              </a:rPr>
              <a:t>Sescu</a:t>
            </a:r>
            <a:r>
              <a:rPr lang="en-US" sz="2000" dirty="0">
                <a:solidFill>
                  <a:schemeClr val="tx1"/>
                </a:solidFill>
              </a:rPr>
              <a:t>, Mississippi State University</a:t>
            </a:r>
            <a:endParaRPr lang="en-US" altLang="zh-CN" sz="2000" dirty="0">
              <a:solidFill>
                <a:schemeClr val="tx1"/>
              </a:solidFill>
            </a:endParaRPr>
          </a:p>
        </p:txBody>
      </p:sp>
      <p:sp>
        <p:nvSpPr>
          <p:cNvPr id="2053" name="灯片编号占位符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/>
            <a:fld id="{19ACAB8E-6C79-423B-8B57-BE1689012A8B}" type="slidenum">
              <a:rPr lang="zh-CN" altLang="en-US">
                <a:solidFill>
                  <a:srgbClr val="898989"/>
                </a:solidFill>
              </a:rPr>
              <a:pPr eaLnBrk="1" hangingPunct="1"/>
              <a:t>1</a:t>
            </a:fld>
            <a:endParaRPr lang="zh-CN" altLang="en-US">
              <a:solidFill>
                <a:srgbClr val="898989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676" y="5291617"/>
            <a:ext cx="981074" cy="124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77000" y="297607"/>
            <a:ext cx="5305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u="sng" dirty="0">
                <a:solidFill>
                  <a:srgbClr val="515151"/>
                </a:solidFill>
                <a:latin typeface="Open Sans"/>
              </a:rPr>
              <a:t>Topology-Based Methods in Visualization 2015</a:t>
            </a:r>
            <a:endParaRPr lang="en-US" b="1" i="0" u="sng" dirty="0">
              <a:solidFill>
                <a:srgbClr val="444444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6746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/>
          <a:lstStyle/>
          <a:p>
            <a:r>
              <a:rPr lang="en-US" b="1" dirty="0" smtClean="0"/>
              <a:t>Discontinuity in Attribute Fields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614A-4A06-49A0-867D-16715843D5DE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1524000"/>
            <a:ext cx="10363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Informal definition</a:t>
            </a:r>
          </a:p>
          <a:p>
            <a:r>
              <a:rPr lang="en-US" dirty="0"/>
              <a:t> </a:t>
            </a:r>
            <a:r>
              <a:rPr lang="en-US" dirty="0" smtClean="0"/>
              <a:t>    Places in the flow domain whose attribute values exhibit </a:t>
            </a:r>
            <a:r>
              <a:rPr lang="en-US" u="sng" dirty="0" smtClean="0"/>
              <a:t>sharp/rapid change</a:t>
            </a:r>
            <a:r>
              <a:rPr lang="en-US" dirty="0" smtClean="0"/>
              <a:t> when compared with their neighboring values.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03347" y="3943322"/>
            <a:ext cx="8953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avgDir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Ł                                            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24274"/>
            <a:ext cx="11133333" cy="14190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90600" y="4800600"/>
                <a:ext cx="10363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 average direction field may have some artificial discontinuity due to choice of the color coding. Here we simply map the angle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[0, 2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to white-red color.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800600"/>
                <a:ext cx="10363200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529" t="-566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940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/>
          <a:lstStyle/>
          <a:p>
            <a:r>
              <a:rPr lang="en-US" b="1" dirty="0" smtClean="0"/>
              <a:t>Discontinuity in Attribute Fields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614A-4A06-49A0-867D-16715843D5DE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3212562"/>
            <a:ext cx="3074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Canny edge detector</a:t>
            </a:r>
          </a:p>
          <a:p>
            <a:r>
              <a:rPr lang="en-US" dirty="0" smtClean="0"/>
              <a:t>Using gradient magnitude field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524000"/>
            <a:ext cx="10363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Informal definition</a:t>
            </a:r>
          </a:p>
          <a:p>
            <a:r>
              <a:rPr lang="en-US" dirty="0"/>
              <a:t> </a:t>
            </a:r>
            <a:r>
              <a:rPr lang="en-US" dirty="0" smtClean="0"/>
              <a:t>    Places in the flow domain whose attribute values exhibit </a:t>
            </a:r>
            <a:r>
              <a:rPr lang="en-US" u="sng" dirty="0" smtClean="0"/>
              <a:t>sharp/rapid change</a:t>
            </a:r>
            <a:r>
              <a:rPr lang="en-US" dirty="0" smtClean="0"/>
              <a:t> when compared with their neighboring values.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2766285"/>
            <a:ext cx="21548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How to detect?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350186"/>
            <a:ext cx="6789933" cy="8654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67200" y="2286000"/>
            <a:ext cx="7239000" cy="10668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53" y="4087255"/>
            <a:ext cx="11028894" cy="15515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743200" y="5649439"/>
                <a:ext cx="59195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>
                    <a:ea typeface="Cambria Math" panose="02040503050406030204" pitchFamily="18" charset="0"/>
                  </a:rPr>
                  <a:t>Parameters for Canny edge detector: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=2.0,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=0.3,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=0.8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649439"/>
                <a:ext cx="5919506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369" t="-28889" r="-1339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595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A Very Informal Discussion</a:t>
            </a: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614A-4A06-49A0-867D-16715843D5DE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3712735"/>
            <a:ext cx="247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Cusp-like seeding curves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0337" y="1270166"/>
            <a:ext cx="1814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Topology and LCS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208469"/>
            <a:ext cx="4542733" cy="13135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095803"/>
            <a:ext cx="1849445" cy="18569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888" y="3095803"/>
            <a:ext cx="1841896" cy="18569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7888" y="3087781"/>
            <a:ext cx="1841896" cy="18494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6512" y="2782942"/>
            <a:ext cx="2466975" cy="29051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001000" y="3399874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FTLE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710434" y="4350630"/>
            <a:ext cx="1193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 to end point direction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90600" y="5018830"/>
            <a:ext cx="102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Topology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964448" y="5040868"/>
            <a:ext cx="84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767097" y="5005450"/>
                <a:ext cx="11320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𝛻</m:t>
                    </m:r>
                    <m:r>
                      <a:rPr lang="el-GR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𝛷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field</a:t>
                </a:r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097" y="5005450"/>
                <a:ext cx="1132041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075" t="-9836" r="-3763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810356" y="5986259"/>
            <a:ext cx="5224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Transportation structure of materials vs. LCS structure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234283" y="5986259"/>
            <a:ext cx="14804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[Shi et al. 2008]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9724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A Very Informal Discussion</a:t>
            </a: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614A-4A06-49A0-867D-16715843D5DE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3399874"/>
            <a:ext cx="247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Cusp-like seeding curves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0337" y="1270166"/>
            <a:ext cx="1814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Topology and LCS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284314"/>
            <a:ext cx="1534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Vortex regions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67223" y="4900617"/>
            <a:ext cx="1745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Singularity paths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981200"/>
            <a:ext cx="3800189" cy="31243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799" y="1981199"/>
            <a:ext cx="3133453" cy="31243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75845" y="5282097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curl</a:t>
            </a:r>
            <a:r>
              <a:rPr lang="en-US" dirty="0" smtClean="0"/>
              <a:t> field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839200" y="5282097"/>
            <a:ext cx="84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99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A Very Informal Discussion</a:t>
            </a: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614A-4A06-49A0-867D-16715843D5DE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3399874"/>
            <a:ext cx="247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Cusp-like seeding curves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0337" y="1270166"/>
            <a:ext cx="1814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Topology and LCS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284314"/>
            <a:ext cx="1534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Vortex regions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7223" y="4900617"/>
            <a:ext cx="1745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Singularity paths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600" y="2829008"/>
            <a:ext cx="3148200" cy="15992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600" y="4681274"/>
            <a:ext cx="3148200" cy="16018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53400" y="4058920"/>
            <a:ext cx="1912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Sampled </a:t>
            </a:r>
            <a:r>
              <a:rPr lang="en-US" dirty="0" err="1" smtClean="0"/>
              <a:t>pathlines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963950" y="6172200"/>
            <a:ext cx="2107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Sampled streak lines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197" y="2833019"/>
            <a:ext cx="2997069" cy="15242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242" y="4696253"/>
            <a:ext cx="3017108" cy="15344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43400" y="4342742"/>
            <a:ext cx="2341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Pathline</a:t>
            </a:r>
            <a:r>
              <a:rPr lang="en-US" dirty="0" smtClean="0"/>
              <a:t>-based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55432" y="6169581"/>
            <a:ext cx="2563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Streak line-based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 rot="8284570">
            <a:off x="5245572" y="3350974"/>
            <a:ext cx="304800" cy="3693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3525567">
            <a:off x="6527430" y="3443963"/>
            <a:ext cx="304800" cy="3693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6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626"/>
            <a:ext cx="10972800" cy="829574"/>
          </a:xfrm>
        </p:spPr>
        <p:txBody>
          <a:bodyPr/>
          <a:lstStyle/>
          <a:p>
            <a:r>
              <a:rPr lang="en-US" b="1" dirty="0" smtClean="0"/>
              <a:t>Correlations Among Attributes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614A-4A06-49A0-867D-16715843D5DE}" type="slidenum">
              <a:rPr lang="en-US" smtClean="0"/>
              <a:t>15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1784750"/>
            <a:ext cx="2057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Study Via Pairwise Scatter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Plots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different attribute fields of the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 gyre flow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077592"/>
            <a:ext cx="9556504" cy="580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626"/>
            <a:ext cx="10972800" cy="1143000"/>
          </a:xfrm>
        </p:spPr>
        <p:txBody>
          <a:bodyPr/>
          <a:lstStyle/>
          <a:p>
            <a:r>
              <a:rPr lang="en-US" b="1" dirty="0" smtClean="0"/>
              <a:t>Correlations Among Attributes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614A-4A06-49A0-867D-16715843D5DE}" type="slidenum">
              <a:rPr lang="en-US" smtClean="0"/>
              <a:t>16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" y="1524000"/>
            <a:ext cx="5586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Length Field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Ł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vs. Average Particle Velocity Field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avgV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743200"/>
            <a:ext cx="4315312" cy="257951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305800" y="2743200"/>
            <a:ext cx="9906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3352800"/>
            <a:ext cx="41697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two fields are highly correlated.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arc-length of each integral curve is equal to the sum of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velocity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magnitudes, scaled by the integration step-size, measured along this curve</a:t>
            </a:r>
          </a:p>
        </p:txBody>
      </p:sp>
    </p:spTree>
    <p:extLst>
      <p:ext uri="{BB962C8B-B14F-4D97-AF65-F5344CB8AC3E}">
        <p14:creationId xmlns:p14="http://schemas.microsoft.com/office/powerpoint/2010/main" val="166263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626"/>
            <a:ext cx="10972800" cy="1143000"/>
          </a:xfrm>
        </p:spPr>
        <p:txBody>
          <a:bodyPr/>
          <a:lstStyle/>
          <a:p>
            <a:r>
              <a:rPr lang="en-US" b="1" dirty="0" smtClean="0"/>
              <a:t>Correlations Among Attributes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614A-4A06-49A0-867D-16715843D5DE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2176"/>
            <a:ext cx="12124791" cy="6811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14" y="3313344"/>
            <a:ext cx="11155680" cy="2680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915400" y="2632176"/>
            <a:ext cx="9906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982200" y="2634633"/>
            <a:ext cx="9906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1049000" y="2632176"/>
            <a:ext cx="9906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2632176"/>
            <a:ext cx="8458200" cy="94922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0" y="4105870"/>
            <a:ext cx="10580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these four attribute fields are related to the rotational behavior of the flow.</a:t>
            </a:r>
          </a:p>
          <a:p>
            <a:r>
              <a:rPr lang="en-US" dirty="0" smtClean="0"/>
              <a:t>Except for the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 smtClean="0"/>
              <a:t> field which is always negative, the other three fields’ values can be both positive and negative.</a:t>
            </a:r>
          </a:p>
          <a:p>
            <a:r>
              <a:rPr lang="en-US" dirty="0" smtClean="0"/>
              <a:t>Among them, the plots related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curl</a:t>
            </a:r>
            <a:r>
              <a:rPr lang="en-US" dirty="0" smtClean="0"/>
              <a:t> field and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dirty="0" smtClean="0"/>
              <a:t> field demonstrate some symmetry patterns.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0821" y="1910050"/>
            <a:ext cx="1066800" cy="6387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949102" y="197473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8484" y="1095159"/>
            <a:ext cx="1071116" cy="6630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7296" y="1909783"/>
            <a:ext cx="1076184" cy="66521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756741" y="997353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25000" y="2073445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143000" y="1242029"/>
                <a:ext cx="23112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curl, </a:t>
                </a:r>
                <a:r>
                  <a:rPr lang="en-US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Q,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fields </a:t>
                </a:r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242029"/>
                <a:ext cx="2311274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2902" t="-7692" r="-1583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016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626"/>
            <a:ext cx="10972800" cy="1143000"/>
          </a:xfrm>
        </p:spPr>
        <p:txBody>
          <a:bodyPr/>
          <a:lstStyle/>
          <a:p>
            <a:r>
              <a:rPr lang="en-US" b="1" dirty="0" smtClean="0"/>
              <a:t>Correlations Among Attributes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614A-4A06-49A0-867D-16715843D5DE}" type="slidenum">
              <a:rPr lang="en-US" smtClean="0"/>
              <a:t>18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" y="3708729"/>
            <a:ext cx="11125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</a:t>
            </a:r>
            <a:r>
              <a:rPr lang="en-US" dirty="0"/>
              <a:t>the value of the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</a:t>
            </a:r>
            <a:r>
              <a:rPr lang="en-US" dirty="0"/>
              <a:t> field is small, the other attributes tend to </a:t>
            </a:r>
            <a:r>
              <a:rPr lang="en-US" dirty="0" smtClean="0"/>
              <a:t>be small</a:t>
            </a:r>
            <a:r>
              <a:rPr lang="en-US" dirty="0"/>
              <a:t>. When the value of the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</a:t>
            </a:r>
            <a:r>
              <a:rPr lang="en-US" dirty="0"/>
              <a:t> field is increasing and becomes large enough, </a:t>
            </a:r>
            <a:r>
              <a:rPr lang="en-US" dirty="0" smtClean="0"/>
              <a:t>the other </a:t>
            </a:r>
            <a:r>
              <a:rPr lang="en-US" dirty="0"/>
              <a:t>attribute values tend </a:t>
            </a:r>
            <a:r>
              <a:rPr lang="en-US" dirty="0" smtClean="0"/>
              <a:t>to be </a:t>
            </a:r>
            <a:r>
              <a:rPr lang="en-US" dirty="0"/>
              <a:t>large as </a:t>
            </a:r>
            <a:r>
              <a:rPr lang="en-US" dirty="0" smtClean="0"/>
              <a:t>well. </a:t>
            </a:r>
            <a:r>
              <a:rPr lang="en-US" dirty="0"/>
              <a:t>This matches the common </a:t>
            </a:r>
            <a:r>
              <a:rPr lang="en-US" dirty="0" smtClean="0"/>
              <a:t>knowledge that </a:t>
            </a:r>
            <a:r>
              <a:rPr lang="en-US" dirty="0"/>
              <a:t>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acceleration–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result of the external force based on Newton Second Law, </a:t>
            </a:r>
            <a:r>
              <a:rPr lang="en-US" dirty="0" smtClean="0"/>
              <a:t>is the </a:t>
            </a:r>
            <a:r>
              <a:rPr lang="en-US" dirty="0"/>
              <a:t>source of many different flow behaviors, such as flow separation and rotation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1242"/>
            <a:ext cx="12221685" cy="6414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008544"/>
            <a:ext cx="11155680" cy="2680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1249965"/>
            <a:ext cx="53208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Acceleration field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vs. other attribute fields</a:t>
            </a:r>
          </a:p>
        </p:txBody>
      </p:sp>
    </p:spTree>
    <p:extLst>
      <p:ext uri="{BB962C8B-B14F-4D97-AF65-F5344CB8AC3E}">
        <p14:creationId xmlns:p14="http://schemas.microsoft.com/office/powerpoint/2010/main" val="20015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626"/>
            <a:ext cx="10972800" cy="1143000"/>
          </a:xfrm>
        </p:spPr>
        <p:txBody>
          <a:bodyPr/>
          <a:lstStyle/>
          <a:p>
            <a:r>
              <a:rPr lang="en-US" b="1" dirty="0" smtClean="0"/>
              <a:t>Correlations Among Attributes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614A-4A06-49A0-867D-16715843D5DE}" type="slidenum">
              <a:rPr lang="en-US" smtClean="0"/>
              <a:t>19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" y="3708729"/>
            <a:ext cx="11125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shows quite some strong correlation between the gradient of the attribute fields and the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FTLE</a:t>
            </a:r>
            <a:r>
              <a:rPr lang="en-US" dirty="0" smtClean="0"/>
              <a:t> field.</a:t>
            </a:r>
          </a:p>
          <a:p>
            <a:r>
              <a:rPr lang="en-US" dirty="0" smtClean="0"/>
              <a:t>This supports the discussion of the relationship between the transportation structure of certain materials 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LCS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12192299" cy="838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1366823"/>
            <a:ext cx="49519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FTLE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vs. the gradient of the attribute fields</a:t>
            </a:r>
          </a:p>
        </p:txBody>
      </p:sp>
      <p:sp>
        <p:nvSpPr>
          <p:cNvPr id="7" name="Rectangle 6"/>
          <p:cNvSpPr/>
          <p:nvPr/>
        </p:nvSpPr>
        <p:spPr>
          <a:xfrm>
            <a:off x="10098368" y="4355060"/>
            <a:ext cx="13202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[</a:t>
            </a:r>
            <a:r>
              <a:rPr lang="en-US" sz="1400" dirty="0"/>
              <a:t>Shi et al. 2008]</a:t>
            </a:r>
          </a:p>
        </p:txBody>
      </p:sp>
    </p:spTree>
    <p:extLst>
      <p:ext uri="{BB962C8B-B14F-4D97-AF65-F5344CB8AC3E}">
        <p14:creationId xmlns:p14="http://schemas.microsoft.com/office/powerpoint/2010/main" val="111048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82200" cy="1143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Outline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Background and motivation</a:t>
            </a:r>
          </a:p>
          <a:p>
            <a:endParaRPr lang="en-US" dirty="0" smtClean="0"/>
          </a:p>
          <a:p>
            <a:r>
              <a:rPr lang="en-US" dirty="0" smtClean="0"/>
              <a:t>Attribute Fields </a:t>
            </a:r>
          </a:p>
          <a:p>
            <a:pPr lvl="1"/>
            <a:r>
              <a:rPr lang="en-US" dirty="0" smtClean="0"/>
              <a:t>Definition and Computation</a:t>
            </a:r>
            <a:endParaRPr lang="en-US" dirty="0"/>
          </a:p>
          <a:p>
            <a:pPr lvl="1"/>
            <a:r>
              <a:rPr lang="en-US" dirty="0" smtClean="0"/>
              <a:t>Discontinuity in the Attribute Fields</a:t>
            </a:r>
          </a:p>
          <a:p>
            <a:endParaRPr lang="en-US" dirty="0" smtClean="0"/>
          </a:p>
          <a:p>
            <a:r>
              <a:rPr lang="en-US" dirty="0" smtClean="0"/>
              <a:t>Correlations Among Attributes</a:t>
            </a:r>
          </a:p>
          <a:p>
            <a:endParaRPr lang="en-US" dirty="0" smtClean="0"/>
          </a:p>
          <a:p>
            <a:r>
              <a:rPr lang="en-US" dirty="0" smtClean="0"/>
              <a:t>Visual Exploration Based on Attribute Fields</a:t>
            </a:r>
          </a:p>
          <a:p>
            <a:endParaRPr lang="en-US" dirty="0" smtClean="0"/>
          </a:p>
          <a:p>
            <a:r>
              <a:rPr lang="en-US" dirty="0" smtClean="0"/>
              <a:t>Conclusions and Discussions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614A-4A06-49A0-867D-16715843D5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7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626"/>
            <a:ext cx="10972800" cy="1143000"/>
          </a:xfrm>
        </p:spPr>
        <p:txBody>
          <a:bodyPr/>
          <a:lstStyle/>
          <a:p>
            <a:r>
              <a:rPr lang="en-US" b="1" dirty="0" smtClean="0"/>
              <a:t>Correlations Among Attributes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614A-4A06-49A0-867D-16715843D5DE}" type="slidenum">
              <a:rPr lang="en-US" smtClean="0"/>
              <a:t>20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90909" y="1828800"/>
            <a:ext cx="213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Spatial Correlation via Combined Attribute </a:t>
            </a:r>
            <a:r>
              <a:rPr lang="en-US" dirty="0" smtClean="0"/>
              <a:t>Fields</a:t>
            </a:r>
            <a:endParaRPr lang="en-US" dirty="0">
              <a:latin typeface="NimbusRomNo9L-MediIt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209800"/>
            <a:ext cx="8048984" cy="2743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48000"/>
            <a:ext cx="2746602" cy="24337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82885" y="1486727"/>
                <a:ext cx="23128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avgDir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 </m:t>
                    </m:r>
                  </m:oMath>
                </a14:m>
                <a:r>
                  <a:rPr lang="el-G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885" y="1486727"/>
                <a:ext cx="2312813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800600" y="5092553"/>
                <a:ext cx="111492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=0.9</m:t>
                      </m:r>
                    </m:oMath>
                  </m:oMathPara>
                </a14:m>
                <a:endParaRPr lang="en-US" b="0" dirty="0" smtClean="0"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=0.1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092553"/>
                <a:ext cx="1114921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581830" y="5092552"/>
                <a:ext cx="111492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=0.5</m:t>
                      </m:r>
                    </m:oMath>
                  </m:oMathPara>
                </a14:m>
                <a:endParaRPr lang="en-US" b="0" dirty="0" smtClean="0"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=0.5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830" y="5092552"/>
                <a:ext cx="1114921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287000" y="5092551"/>
                <a:ext cx="111492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=0.1</m:t>
                      </m:r>
                    </m:oMath>
                  </m:oMathPara>
                </a14:m>
                <a:endParaRPr lang="en-US" b="0" dirty="0" smtClean="0"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=0.9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0" y="5092551"/>
                <a:ext cx="1114921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185532" y="5987534"/>
            <a:ext cx="5907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 curves show stable edges under different combinations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9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>
            <a:normAutofit/>
          </a:bodyPr>
          <a:lstStyle/>
          <a:p>
            <a:r>
              <a:rPr lang="en-US" b="1" dirty="0"/>
              <a:t>Visual Exploration Based on Attribute </a:t>
            </a:r>
            <a:r>
              <a:rPr lang="en-US" b="1" dirty="0" smtClean="0"/>
              <a:t>Fields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614A-4A06-49A0-867D-16715843D5DE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18867"/>
            <a:ext cx="10820400" cy="402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8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4377"/>
            <a:ext cx="10972800" cy="852577"/>
          </a:xfrm>
        </p:spPr>
        <p:txBody>
          <a:bodyPr/>
          <a:lstStyle/>
          <a:p>
            <a:r>
              <a:rPr lang="en-US" b="1" dirty="0" smtClean="0"/>
              <a:t>System Screenshot</a:t>
            </a:r>
            <a:endParaRPr lang="en-US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86008"/>
            <a:ext cx="8420100" cy="430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152401" y="2386166"/>
            <a:ext cx="1524000" cy="730105"/>
          </a:xfrm>
          <a:prstGeom prst="wedgeRoundRectCallout">
            <a:avLst>
              <a:gd name="adj1" fmla="val 69918"/>
              <a:gd name="adj2" fmla="val -13432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Visualization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0210800" y="1981200"/>
            <a:ext cx="1621971" cy="770019"/>
          </a:xfrm>
          <a:prstGeom prst="wedgeRoundRectCallout">
            <a:avLst>
              <a:gd name="adj1" fmla="val -95468"/>
              <a:gd name="adj2" fmla="val -6710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User Interface</a:t>
            </a:r>
          </a:p>
        </p:txBody>
      </p:sp>
      <p:sp>
        <p:nvSpPr>
          <p:cNvPr id="6" name="Rectangle 5"/>
          <p:cNvSpPr/>
          <p:nvPr/>
        </p:nvSpPr>
        <p:spPr>
          <a:xfrm>
            <a:off x="5886450" y="2209800"/>
            <a:ext cx="4019550" cy="1524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6450" y="3886200"/>
            <a:ext cx="4019550" cy="1371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1" y="3352800"/>
            <a:ext cx="2155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Visualization Options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01000" y="4888468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Parameters Setup</a:t>
            </a:r>
          </a:p>
        </p:txBody>
      </p:sp>
    </p:spTree>
    <p:extLst>
      <p:ext uri="{BB962C8B-B14F-4D97-AF65-F5344CB8AC3E}">
        <p14:creationId xmlns:p14="http://schemas.microsoft.com/office/powerpoint/2010/main" val="226413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89"/>
            <a:ext cx="10972800" cy="1143000"/>
          </a:xfrm>
        </p:spPr>
        <p:txBody>
          <a:bodyPr/>
          <a:lstStyle/>
          <a:p>
            <a:r>
              <a:rPr lang="en-US" b="1" dirty="0" smtClean="0"/>
              <a:t>Some Results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614A-4A06-49A0-867D-16715843D5DE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447800"/>
            <a:ext cx="6982364" cy="32966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600" y="1676400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avgV</a:t>
            </a:r>
            <a:r>
              <a:rPr lang="en-US" dirty="0">
                <a:latin typeface="NimbusRomNo9L-ReguItal"/>
              </a:rPr>
              <a:t> </a:t>
            </a:r>
            <a:r>
              <a:rPr lang="en-US" dirty="0">
                <a:latin typeface="NimbusRomNo9L-Regu"/>
              </a:rPr>
              <a:t>field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21564" y="2387277"/>
            <a:ext cx="106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nsV</a:t>
            </a:r>
            <a:r>
              <a:rPr lang="en-US" dirty="0" smtClean="0">
                <a:latin typeface="NimbusRomNo9L-ReguItal"/>
              </a:rPr>
              <a:t> </a:t>
            </a:r>
            <a:r>
              <a:rPr lang="en-US" dirty="0" smtClean="0">
                <a:latin typeface="NimbusRomNo9L-Regu"/>
              </a:rPr>
              <a:t>field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86707" y="3276600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Ł</a:t>
            </a:r>
            <a:r>
              <a:rPr lang="en-US" dirty="0">
                <a:latin typeface="NimbusRomNo9L-Regu"/>
              </a:rPr>
              <a:t> field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6201" y="4038600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FTLE</a:t>
            </a:r>
            <a:r>
              <a:rPr lang="en-US" dirty="0">
                <a:latin typeface="NimbusRomNo9L-ReguItal"/>
              </a:rPr>
              <a:t> </a:t>
            </a:r>
            <a:r>
              <a:rPr lang="en-US" dirty="0">
                <a:latin typeface="NimbusRomNo9L-Regu"/>
              </a:rPr>
              <a:t>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LCS</a:t>
            </a:r>
          </a:p>
        </p:txBody>
      </p:sp>
      <p:sp>
        <p:nvSpPr>
          <p:cNvPr id="9" name="Rectangle 8"/>
          <p:cNvSpPr/>
          <p:nvPr/>
        </p:nvSpPr>
        <p:spPr>
          <a:xfrm>
            <a:off x="1563834" y="5320591"/>
            <a:ext cx="86469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NimbusRomNo9L-Regu"/>
              </a:rPr>
              <a:t>Attribute </a:t>
            </a:r>
            <a:r>
              <a:rPr lang="en-US" sz="2000" dirty="0" smtClean="0">
                <a:latin typeface="NimbusRomNo9L-Regu"/>
              </a:rPr>
              <a:t>fields (left) </a:t>
            </a:r>
            <a:r>
              <a:rPr lang="en-US" sz="2000" dirty="0">
                <a:latin typeface="NimbusRomNo9L-Regu"/>
              </a:rPr>
              <a:t>of the flow behind cylinder and detected </a:t>
            </a:r>
            <a:r>
              <a:rPr lang="en-US" sz="2000" dirty="0" smtClean="0">
                <a:latin typeface="NimbusRomNo9L-Regu"/>
              </a:rPr>
              <a:t>edges (right)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1560959" y="5689923"/>
            <a:ext cx="8024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NimbusRomNo9L-Regu"/>
              </a:rPr>
              <a:t>The parameters of Canny edge detector are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0.3, 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0.8</a:t>
            </a:r>
            <a:r>
              <a:rPr lang="en-US" sz="2000" dirty="0" smtClean="0">
                <a:latin typeface="NimbusRomNo9L-Regu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6272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89"/>
            <a:ext cx="10972800" cy="1143000"/>
          </a:xfrm>
        </p:spPr>
        <p:txBody>
          <a:bodyPr/>
          <a:lstStyle/>
          <a:p>
            <a:r>
              <a:rPr lang="en-US" b="1" dirty="0" smtClean="0"/>
              <a:t>Some Results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614A-4A06-49A0-867D-16715843D5DE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90600"/>
            <a:ext cx="10572750" cy="49541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5987019"/>
            <a:ext cx="6384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Attribute fields and their detected edges of force </a:t>
            </a:r>
            <a:r>
              <a:rPr lang="en-US" dirty="0" err="1" smtClean="0"/>
              <a:t>duffing</a:t>
            </a:r>
            <a:r>
              <a:rPr lang="en-US" dirty="0" smtClean="0"/>
              <a:t> </a:t>
            </a:r>
            <a:r>
              <a:rPr lang="en-US" dirty="0"/>
              <a:t>oscillator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05800" y="5486400"/>
            <a:ext cx="164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Common edges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03481" y="6017796"/>
            <a:ext cx="1979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[Haller and </a:t>
            </a:r>
            <a:r>
              <a:rPr lang="en-US" sz="1400" dirty="0" err="1" smtClean="0"/>
              <a:t>Sapsis</a:t>
            </a:r>
            <a:r>
              <a:rPr lang="en-US" sz="1400" dirty="0" smtClean="0"/>
              <a:t>, 2011]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8722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89"/>
            <a:ext cx="10972800" cy="1143000"/>
          </a:xfrm>
        </p:spPr>
        <p:txBody>
          <a:bodyPr/>
          <a:lstStyle/>
          <a:p>
            <a:r>
              <a:rPr lang="en-US" b="1" dirty="0" smtClean="0"/>
              <a:t>Some Results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614A-4A06-49A0-867D-16715843D5DE}" type="slidenum">
              <a:rPr lang="en-US" smtClean="0"/>
              <a:t>25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286000"/>
            <a:ext cx="4152900" cy="2209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505" y="1600200"/>
            <a:ext cx="3339731" cy="32289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0" y="5029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Curl</a:t>
            </a:r>
            <a:r>
              <a:rPr lang="en-US" dirty="0" smtClean="0"/>
              <a:t>-based attribute field of the Bernard data set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296400" y="5029200"/>
            <a:ext cx="2638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length </a:t>
            </a:r>
            <a:r>
              <a:rPr lang="en-US" dirty="0" smtClean="0"/>
              <a:t>field of the tornado data set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467" y="1775009"/>
            <a:ext cx="3365470" cy="2552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05400" y="5029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Times New Roman" panose="02020603050405020304" pitchFamily="18" charset="0"/>
              </a:rPr>
              <a:t>The rotation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/>
              <a:t>field,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dirty="0" smtClean="0"/>
              <a:t>, of the </a:t>
            </a:r>
            <a:r>
              <a:rPr lang="en-US" dirty="0" err="1" smtClean="0"/>
              <a:t>Lorenze</a:t>
            </a:r>
            <a:r>
              <a:rPr lang="en-US" dirty="0" smtClean="0"/>
              <a:t> strange attractor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60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Conclusion and Discussions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614A-4A06-49A0-867D-16715843D5DE}" type="slidenum">
              <a:rPr lang="en-US" smtClean="0"/>
              <a:t>26</a:t>
            </a:fld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810490" y="1371600"/>
            <a:ext cx="484094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Potential benefits of the attribute fields</a:t>
            </a:r>
          </a:p>
          <a:p>
            <a:r>
              <a:rPr lang="en-US" dirty="0"/>
              <a:t> </a:t>
            </a:r>
            <a:r>
              <a:rPr lang="en-US" dirty="0" smtClean="0"/>
              <a:t>     Integral curve and surface seeding</a:t>
            </a:r>
          </a:p>
          <a:p>
            <a:r>
              <a:rPr lang="en-US" dirty="0"/>
              <a:t> </a:t>
            </a:r>
            <a:r>
              <a:rPr lang="en-US" dirty="0" smtClean="0"/>
              <a:t>     Flow visualization in higher-dimensional space</a:t>
            </a:r>
          </a:p>
          <a:p>
            <a:r>
              <a:rPr lang="en-US" dirty="0"/>
              <a:t> </a:t>
            </a:r>
            <a:r>
              <a:rPr lang="en-US" dirty="0" smtClean="0"/>
              <a:t>     Flow domain segmentation</a:t>
            </a:r>
          </a:p>
          <a:p>
            <a:r>
              <a:rPr lang="en-US" dirty="0"/>
              <a:t> </a:t>
            </a:r>
            <a:r>
              <a:rPr lang="en-US" dirty="0" smtClean="0"/>
              <a:t>     Flow pattern retrieval</a:t>
            </a:r>
          </a:p>
          <a:p>
            <a:r>
              <a:rPr lang="en-US" dirty="0"/>
              <a:t> </a:t>
            </a:r>
            <a:r>
              <a:rPr lang="en-US" dirty="0" smtClean="0"/>
              <a:t>     Multi-field analysis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699" y="559154"/>
            <a:ext cx="3067775" cy="3067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3697856"/>
            <a:ext cx="3962400" cy="19621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182" y="3852619"/>
            <a:ext cx="5695950" cy="2473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646" y="2768445"/>
            <a:ext cx="3019425" cy="153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7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Conclusion and Discussions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614A-4A06-49A0-867D-16715843D5DE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0491" y="3352800"/>
            <a:ext cx="935262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Problems of the attribute fields</a:t>
            </a:r>
          </a:p>
          <a:p>
            <a:r>
              <a:rPr lang="en-US" dirty="0"/>
              <a:t> </a:t>
            </a:r>
            <a:r>
              <a:rPr lang="en-US" dirty="0" smtClean="0"/>
              <a:t>    Still lack of a rigorous description of the discontinuity and its relation to standard flow features.</a:t>
            </a:r>
          </a:p>
          <a:p>
            <a:r>
              <a:rPr lang="en-US" dirty="0"/>
              <a:t> </a:t>
            </a:r>
            <a:r>
              <a:rPr lang="en-US" dirty="0" smtClean="0"/>
              <a:t>    Correlation analysis can be performed in a more general sense.</a:t>
            </a:r>
          </a:p>
          <a:p>
            <a:r>
              <a:rPr lang="en-US" dirty="0"/>
              <a:t> </a:t>
            </a:r>
            <a:r>
              <a:rPr lang="en-US" dirty="0" smtClean="0"/>
              <a:t>    The correlation and dependency among different attribute fields are not fully investigated</a:t>
            </a:r>
          </a:p>
          <a:p>
            <a:r>
              <a:rPr lang="en-US" dirty="0" smtClean="0"/>
              <a:t>     The sampling strategy and integration time play an important role as FTLE computation.</a:t>
            </a:r>
          </a:p>
          <a:p>
            <a:r>
              <a:rPr lang="en-US" dirty="0"/>
              <a:t> </a:t>
            </a:r>
            <a:r>
              <a:rPr lang="en-US" dirty="0" smtClean="0"/>
              <a:t>    Memory consumption.</a:t>
            </a:r>
          </a:p>
          <a:p>
            <a:r>
              <a:rPr lang="en-US" dirty="0" smtClean="0"/>
              <a:t>        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810490" y="1371600"/>
            <a:ext cx="48409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Potential benefits of the attribute fields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Integral curve and surface seeding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Flow visualization in higher-dimensional space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Flow domain segmentation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Flow pattern retrieval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Multi-field analysis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4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Acknowledgments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614A-4A06-49A0-867D-16715843D5DE}" type="slidenum">
              <a:rPr lang="en-US" smtClean="0"/>
              <a:t>28</a:t>
            </a:fld>
            <a:endParaRPr lang="en-US"/>
          </a:p>
        </p:txBody>
      </p:sp>
      <p:pic>
        <p:nvPicPr>
          <p:cNvPr id="4" name="Picture 2" descr="https://www.nsf.gov/images/logos/nsf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4953000"/>
            <a:ext cx="1314450" cy="132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2057400"/>
            <a:ext cx="634558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People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Jacqueline H. Chen, Sandia National Lab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Mathew </a:t>
            </a:r>
            <a:r>
              <a:rPr lang="en-US" sz="2000" dirty="0" err="1" smtClean="0"/>
              <a:t>Maltude</a:t>
            </a:r>
            <a:r>
              <a:rPr lang="en-US" sz="2000" dirty="0" smtClean="0"/>
              <a:t>, Lawrence Livermore National Lab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James </a:t>
            </a:r>
            <a:r>
              <a:rPr lang="en-US" sz="2000" dirty="0" err="1" smtClean="0"/>
              <a:t>Liburdy</a:t>
            </a:r>
            <a:r>
              <a:rPr lang="en-US" sz="2000" dirty="0" smtClean="0"/>
              <a:t>, Oregon State University</a:t>
            </a:r>
          </a:p>
          <a:p>
            <a:endParaRPr lang="en-US" sz="2000" dirty="0"/>
          </a:p>
          <a:p>
            <a:r>
              <a:rPr lang="en-US" sz="2000" dirty="0" smtClean="0"/>
              <a:t>Funding </a:t>
            </a:r>
            <a:r>
              <a:rPr lang="en-US" sz="2000" dirty="0" err="1" smtClean="0"/>
              <a:t>Angency</a:t>
            </a: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National Science Foundation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3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b="1" dirty="0" smtClean="0"/>
              <a:t>Vector Fields and Vector Field Analysis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614A-4A06-49A0-867D-16715843D5DE}" type="slidenum">
              <a:rPr lang="en-US" smtClean="0"/>
              <a:t>3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/>
              <a:t>Applications</a:t>
            </a:r>
          </a:p>
          <a:p>
            <a:pPr lvl="1"/>
            <a:r>
              <a:rPr lang="en-US" sz="2000" smtClean="0"/>
              <a:t>Computational fluid dynamics</a:t>
            </a:r>
          </a:p>
          <a:p>
            <a:pPr lvl="1"/>
            <a:r>
              <a:rPr lang="en-US" sz="2000" smtClean="0"/>
              <a:t>Mechanical engineering</a:t>
            </a:r>
          </a:p>
          <a:p>
            <a:pPr lvl="1"/>
            <a:r>
              <a:rPr lang="en-US" sz="2000" smtClean="0"/>
              <a:t>Automobile/aircraft design</a:t>
            </a:r>
          </a:p>
          <a:p>
            <a:pPr lvl="1"/>
            <a:r>
              <a:rPr lang="en-US" sz="2000" smtClean="0"/>
              <a:t>Climate study</a:t>
            </a:r>
          </a:p>
          <a:p>
            <a:pPr lvl="1"/>
            <a:r>
              <a:rPr lang="en-US" sz="2000" smtClean="0"/>
              <a:t>Oceanography</a:t>
            </a:r>
          </a:p>
          <a:p>
            <a:pPr lvl="1"/>
            <a:r>
              <a:rPr lang="en-US" sz="2000" smtClean="0"/>
              <a:t>New energy</a:t>
            </a:r>
          </a:p>
          <a:p>
            <a:pPr lvl="1"/>
            <a:r>
              <a:rPr lang="en-US" sz="2000" smtClean="0"/>
              <a:t>Chemistry reaction</a:t>
            </a:r>
          </a:p>
          <a:p>
            <a:pPr lvl="1"/>
            <a:r>
              <a:rPr lang="en-US" sz="2000" smtClean="0"/>
              <a:t>Medical applications</a:t>
            </a:r>
          </a:p>
          <a:p>
            <a:pPr lvl="1"/>
            <a:r>
              <a:rPr lang="en-US" sz="2000" smtClean="0"/>
              <a:t>Computer graphics</a:t>
            </a:r>
          </a:p>
          <a:p>
            <a:pPr lvl="1"/>
            <a:r>
              <a:rPr lang="en-US" sz="2000" smtClean="0"/>
              <a:t>…</a:t>
            </a: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387" y="1723003"/>
            <a:ext cx="3010203" cy="1226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618505" y="2977609"/>
            <a:ext cx="15343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Georgia" panose="02040502050405020303" pitchFamily="18" charset="0"/>
              </a:rPr>
              <a:t>[Edmunds et al.2013]</a:t>
            </a:r>
            <a:endParaRPr lang="en-US" sz="1100" dirty="0">
              <a:latin typeface="Georgia" panose="02040502050405020303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862" y="3385546"/>
            <a:ext cx="3559591" cy="151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697" y="3393103"/>
            <a:ext cx="2946891" cy="2210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521884" y="5613312"/>
            <a:ext cx="12715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+mn-lt"/>
              </a:rPr>
              <a:t>[Bhatia et al. 2012]</a:t>
            </a:r>
            <a:endParaRPr lang="en-US" sz="1100" dirty="0">
              <a:latin typeface="+mn-lt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861" y="5299285"/>
            <a:ext cx="3119176" cy="111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146253" y="6113334"/>
            <a:ext cx="150874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+mn-lt"/>
              </a:rPr>
              <a:t>[Sanderson et al. 2011]</a:t>
            </a:r>
            <a:endParaRPr lang="en-US" sz="11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67460" y="4878731"/>
            <a:ext cx="15343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Georgia" panose="02040502050405020303" pitchFamily="18" charset="0"/>
              </a:rPr>
              <a:t>[Edmunds et al.2012]</a:t>
            </a:r>
            <a:endParaRPr lang="en-US" sz="1100" dirty="0">
              <a:latin typeface="Georgia" panose="02040502050405020303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385217"/>
            <a:ext cx="1999097" cy="14490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6328351" y="2913659"/>
            <a:ext cx="14350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Georgia" panose="02040502050405020303" pitchFamily="18" charset="0"/>
              </a:rPr>
              <a:t>[Chen and Xu 2015]</a:t>
            </a:r>
            <a:endParaRPr lang="en-US" sz="11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5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94726"/>
          </a:xfrm>
        </p:spPr>
        <p:txBody>
          <a:bodyPr>
            <a:normAutofit/>
          </a:bodyPr>
          <a:lstStyle/>
          <a:p>
            <a:r>
              <a:rPr lang="en-US" b="1" dirty="0" smtClean="0"/>
              <a:t>Integral Curve Attributes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614A-4A06-49A0-867D-16715843D5DE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17638"/>
            <a:ext cx="3423085" cy="4219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658" y="1143000"/>
            <a:ext cx="3750542" cy="466248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800600" y="3276600"/>
            <a:ext cx="1066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09800" y="5979573"/>
            <a:ext cx="2036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Seeded Streamlines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5953762"/>
            <a:ext cx="4159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Plots of attributes along seeding segments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058400" y="2745742"/>
            <a:ext cx="18288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Sharp or rapid change of attributes (highlighted by the arrows) at certain SPATIAL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10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94726"/>
          </a:xfrm>
        </p:spPr>
        <p:txBody>
          <a:bodyPr>
            <a:normAutofit/>
          </a:bodyPr>
          <a:lstStyle/>
          <a:p>
            <a:r>
              <a:rPr lang="en-US" b="1" dirty="0" smtClean="0"/>
              <a:t>Integral Curve Attributes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614A-4A06-49A0-867D-16715843D5DE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17638"/>
            <a:ext cx="3423085" cy="421957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800600" y="3276600"/>
            <a:ext cx="1066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09800" y="5979573"/>
            <a:ext cx="2036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Seeded Streamlines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5979573"/>
            <a:ext cx="3652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Encode attributes to spatial locations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192657" y="3086260"/>
            <a:ext cx="1828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Sharp or rapid change of attributes can be easily detected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658" y="1207532"/>
            <a:ext cx="2829972" cy="4595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1154" y="1237070"/>
            <a:ext cx="225206" cy="22905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451914" y="21976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63991" y="3240499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38072" y="116115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94796" y="4939679"/>
            <a:ext cx="254267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Texture-based </a:t>
            </a:r>
            <a:r>
              <a:rPr lang="en-US" dirty="0" smtClean="0"/>
              <a:t>method has employed this Eulerian representation!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63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b="1" dirty="0" smtClean="0"/>
              <a:t>Attribute Fields and Their Computation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614A-4A06-49A0-867D-16715843D5DE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71600" y="2759848"/>
                <a:ext cx="8466036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while the attribute of a </a:t>
                </a:r>
                <a:r>
                  <a:rPr lang="en-US" dirty="0" err="1" smtClean="0"/>
                  <a:t>pathline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passing through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can be computed using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759848"/>
                <a:ext cx="8466036" cy="381515"/>
              </a:xfrm>
              <a:prstGeom prst="rect">
                <a:avLst/>
              </a:prstGeom>
              <a:blipFill rotWithShape="0">
                <a:blip r:embed="rId2"/>
                <a:stretch>
                  <a:fillRect l="-576" t="-8065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23877" y="4800600"/>
                <a:ext cx="1083472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Definition of attribute fields</a:t>
                </a:r>
              </a:p>
              <a:p>
                <a:pPr lvl="1"/>
                <a:r>
                  <a:rPr lang="en-US" dirty="0" smtClean="0"/>
                  <a:t>The attribute values at any given positions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/>
                  <a:t>can be computed using the above formulas, which gives rise to an attribute field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77" y="4800600"/>
                <a:ext cx="10834724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337" t="-3974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48000" y="3359079"/>
                <a:ext cx="3314946" cy="655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359079"/>
                <a:ext cx="3314946" cy="6555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44834" y="1143000"/>
                <a:ext cx="8662308" cy="658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 smtClean="0">
                    <a:ea typeface="Cambria Math" panose="02040503050406030204" pitchFamily="18" charset="0"/>
                  </a:rPr>
                  <a:t>Consider a vector field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/>
                  <a:t>defined in a </a:t>
                </a:r>
                <a:r>
                  <a:rPr lang="en-US" dirty="0" err="1" smtClean="0"/>
                  <a:t>spatio</a:t>
                </a:r>
                <a:r>
                  <a:rPr lang="en-US" dirty="0" smtClean="0"/>
                  <a:t>-temporal domain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,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The attribute of a streamline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sub>
                    </m:sSub>
                  </m:oMath>
                </a14:m>
                <a:r>
                  <a:rPr lang="en-US" dirty="0" smtClean="0"/>
                  <a:t> passing through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 can be computed using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34" y="1143000"/>
                <a:ext cx="8662308" cy="658514"/>
              </a:xfrm>
              <a:prstGeom prst="rect">
                <a:avLst/>
              </a:prstGeom>
              <a:blipFill rotWithShape="0">
                <a:blip r:embed="rId5"/>
                <a:stretch>
                  <a:fillRect l="-422" t="-555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8762093" y="3945808"/>
            <a:ext cx="13202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[</a:t>
            </a:r>
            <a:r>
              <a:rPr lang="en-US" sz="1400" dirty="0"/>
              <a:t>Shi et al. 2008]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24200" y="1918178"/>
                <a:ext cx="2925993" cy="622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918178"/>
                <a:ext cx="2925993" cy="62222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6858000" y="2061262"/>
            <a:ext cx="2896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/>
              <a:t> is the arc-length parameter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933423" y="3550923"/>
                <a:ext cx="23804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dirty="0" smtClean="0"/>
                  <a:t> is the time parameter</a:t>
                </a:r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423" y="3550923"/>
                <a:ext cx="2380460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10000" r="-15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14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b="1" dirty="0" smtClean="0"/>
              <a:t>Attribute Fields and Their Computation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614A-4A06-49A0-867D-16715843D5DE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Computation of an attribute field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371600"/>
            <a:ext cx="3539316" cy="2514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3000" y="2667000"/>
            <a:ext cx="662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steady flows, we compute </a:t>
            </a:r>
            <a:r>
              <a:rPr lang="en-US" b="1" dirty="0" smtClean="0"/>
              <a:t>streamlines</a:t>
            </a:r>
            <a:r>
              <a:rPr lang="en-US" dirty="0" smtClean="0"/>
              <a:t> until they reach the boundary of the domain, hit the fixed points, form loops, or longer than some user-specified threshold. </a:t>
            </a:r>
          </a:p>
          <a:p>
            <a:r>
              <a:rPr lang="en-US" dirty="0" smtClean="0"/>
              <a:t>For unsteady flows, we currently consider only forward integration of </a:t>
            </a:r>
            <a:r>
              <a:rPr lang="en-US" b="1" dirty="0" err="1" smtClean="0"/>
              <a:t>pathlines</a:t>
            </a:r>
            <a:r>
              <a:rPr lang="en-US" dirty="0" smtClean="0"/>
              <a:t> and compute them within a user-specified time window.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43000" y="2133600"/>
            <a:ext cx="5438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We employ a </a:t>
            </a:r>
            <a:r>
              <a:rPr lang="en-US" b="1" dirty="0"/>
              <a:t>uniform sampling </a:t>
            </a:r>
            <a:r>
              <a:rPr lang="en-US" dirty="0"/>
              <a:t>strategy for all examples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42999" y="4329391"/>
            <a:ext cx="9448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selected attributes are collected along the obtained integral curves using the following discrete version of the accumulation.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91000" y="4639789"/>
                <a:ext cx="2152448" cy="7791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639789"/>
                <a:ext cx="2152448" cy="77912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362200" y="5553031"/>
                <a:ext cx="68502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Assuming the integral curve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is represented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integration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We use box-filter for all the examples, therefore,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553031"/>
                <a:ext cx="6850209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801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943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Attribute Fields for 2D Steady and Unsteady Flows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614A-4A06-49A0-867D-16715843D5DE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066800"/>
            <a:ext cx="3279894" cy="4410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56388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Attribute fields of the 2D unsteady flows are defined in  a </a:t>
            </a:r>
            <a:r>
              <a:rPr lang="en-US" dirty="0" err="1" smtClean="0"/>
              <a:t>spatio</a:t>
            </a:r>
            <a:r>
              <a:rPr lang="en-US" dirty="0" smtClean="0"/>
              <a:t>-temporal domain (i.e., 3D)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6388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Attribute fields of the 2D steady flows are defined in the original flow domain (i.e., 2D)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38" y="1638300"/>
            <a:ext cx="2589362" cy="25893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26617"/>
            <a:ext cx="2612728" cy="26127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7247" y="1219200"/>
            <a:ext cx="225206" cy="22905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848007" y="21797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60084" y="3222629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34165" y="114328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57301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/>
          <a:lstStyle/>
          <a:p>
            <a:r>
              <a:rPr lang="en-US" b="1" dirty="0" smtClean="0"/>
              <a:t>Choices of Attributes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614A-4A06-49A0-867D-16715843D5DE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19200" y="1350306"/>
            <a:ext cx="9561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 of attributes to consider, based on the recently work of [Shi et al. 2009] and [</a:t>
            </a:r>
            <a:r>
              <a:rPr lang="en-US" dirty="0" err="1" smtClean="0"/>
              <a:t>Pobitzer</a:t>
            </a:r>
            <a:r>
              <a:rPr lang="en-US" dirty="0" smtClean="0"/>
              <a:t> et al. 2012]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47800" y="2111700"/>
                <a:ext cx="6096000" cy="286232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Rotation field </a:t>
                </a:r>
                <a:r>
                  <a:rPr lang="el-G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(i.e., winding angle)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ength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field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Ł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verage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particle velocity field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avgV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straight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velocity field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nsV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elative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start end distance f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ield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seDist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verage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direction field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avgDir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Acceleration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acce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curl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field,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Hunt’s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endPara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111700"/>
                <a:ext cx="6096000" cy="2862322"/>
              </a:xfrm>
              <a:prstGeom prst="rect">
                <a:avLst/>
              </a:prstGeom>
              <a:blipFill rotWithShape="1">
                <a:blip r:embed="rId2"/>
                <a:stretch>
                  <a:fillRect l="-700" t="-1064" b="-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09600" y="5334000"/>
            <a:ext cx="1120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Although the framework of attribute field computation is much more general, in this paper, we concentrate on those </a:t>
            </a:r>
            <a:r>
              <a:rPr lang="en-US" b="1" dirty="0" smtClean="0"/>
              <a:t>scalar attributes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945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9992</TotalTime>
  <Words>1287</Words>
  <Application>Microsoft Office PowerPoint</Application>
  <PresentationFormat>Widescreen</PresentationFormat>
  <Paragraphs>237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ＭＳ Ｐゴシック</vt:lpstr>
      <vt:lpstr>NimbusRomNo9L-MediItal</vt:lpstr>
      <vt:lpstr>NimbusRomNo9L-Regu</vt:lpstr>
      <vt:lpstr>NimbusRomNo9L-ReguItal</vt:lpstr>
      <vt:lpstr>Open Sans</vt:lpstr>
      <vt:lpstr>宋体</vt:lpstr>
      <vt:lpstr>宋体</vt:lpstr>
      <vt:lpstr>Arial</vt:lpstr>
      <vt:lpstr>Calibri</vt:lpstr>
      <vt:lpstr>Cambria Math</vt:lpstr>
      <vt:lpstr>Georgia</vt:lpstr>
      <vt:lpstr>Times New Roman</vt:lpstr>
      <vt:lpstr>Office Theme</vt:lpstr>
      <vt:lpstr>   Compute and Visualize Discontinuity Among Neighboring Integral Curves of 2D Vector Fields</vt:lpstr>
      <vt:lpstr>Outline</vt:lpstr>
      <vt:lpstr>Vector Fields and Vector Field Analysis</vt:lpstr>
      <vt:lpstr>Integral Curve Attributes</vt:lpstr>
      <vt:lpstr>Integral Curve Attributes</vt:lpstr>
      <vt:lpstr>Attribute Fields and Their Computation</vt:lpstr>
      <vt:lpstr>Attribute Fields and Their Computation</vt:lpstr>
      <vt:lpstr>Attribute Fields for 2D Steady and Unsteady Flows</vt:lpstr>
      <vt:lpstr>Choices of Attributes</vt:lpstr>
      <vt:lpstr>Discontinuity in Attribute Fields</vt:lpstr>
      <vt:lpstr>Discontinuity in Attribute Fields</vt:lpstr>
      <vt:lpstr>A Very Informal Discussion</vt:lpstr>
      <vt:lpstr>A Very Informal Discussion</vt:lpstr>
      <vt:lpstr>A Very Informal Discussion</vt:lpstr>
      <vt:lpstr>Correlations Among Attributes</vt:lpstr>
      <vt:lpstr>Correlations Among Attributes</vt:lpstr>
      <vt:lpstr>Correlations Among Attributes</vt:lpstr>
      <vt:lpstr>Correlations Among Attributes</vt:lpstr>
      <vt:lpstr>Correlations Among Attributes</vt:lpstr>
      <vt:lpstr>Correlations Among Attributes</vt:lpstr>
      <vt:lpstr>Visual Exploration Based on Attribute Fields</vt:lpstr>
      <vt:lpstr>System Screenshot</vt:lpstr>
      <vt:lpstr>Some Results</vt:lpstr>
      <vt:lpstr>Some Results</vt:lpstr>
      <vt:lpstr>Some Results</vt:lpstr>
      <vt:lpstr>Conclusion and Discussions</vt:lpstr>
      <vt:lpstr>Conclusion and Discussions</vt:lpstr>
      <vt:lpstr>Acknowledgments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Vector Field Topology in Flow Analysis and Visualization</dc:title>
  <dc:creator>Chen</dc:creator>
  <cp:lastModifiedBy>Guoning Chen</cp:lastModifiedBy>
  <cp:revision>190</cp:revision>
  <dcterms:created xsi:type="dcterms:W3CDTF">2013-09-04T20:21:15Z</dcterms:created>
  <dcterms:modified xsi:type="dcterms:W3CDTF">2015-05-26T16:21:47Z</dcterms:modified>
</cp:coreProperties>
</file>