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0" r:id="rId1"/>
  </p:sldMasterIdLst>
  <p:notesMasterIdLst>
    <p:notesMasterId r:id="rId31"/>
  </p:notesMasterIdLst>
  <p:handoutMasterIdLst>
    <p:handoutMasterId r:id="rId32"/>
  </p:handoutMasterIdLst>
  <p:sldIdLst>
    <p:sldId id="258" r:id="rId2"/>
    <p:sldId id="264" r:id="rId3"/>
    <p:sldId id="270" r:id="rId4"/>
    <p:sldId id="323" r:id="rId5"/>
    <p:sldId id="331" r:id="rId6"/>
    <p:sldId id="306" r:id="rId7"/>
    <p:sldId id="344" r:id="rId8"/>
    <p:sldId id="273" r:id="rId9"/>
    <p:sldId id="280" r:id="rId10"/>
    <p:sldId id="316" r:id="rId11"/>
    <p:sldId id="279" r:id="rId12"/>
    <p:sldId id="281" r:id="rId13"/>
    <p:sldId id="303" r:id="rId14"/>
    <p:sldId id="282" r:id="rId15"/>
    <p:sldId id="294" r:id="rId16"/>
    <p:sldId id="296" r:id="rId17"/>
    <p:sldId id="350" r:id="rId18"/>
    <p:sldId id="284" r:id="rId19"/>
    <p:sldId id="283" r:id="rId20"/>
    <p:sldId id="285" r:id="rId21"/>
    <p:sldId id="295" r:id="rId22"/>
    <p:sldId id="287" r:id="rId23"/>
    <p:sldId id="288" r:id="rId24"/>
    <p:sldId id="289" r:id="rId25"/>
    <p:sldId id="291" r:id="rId26"/>
    <p:sldId id="304" r:id="rId27"/>
    <p:sldId id="305" r:id="rId28"/>
    <p:sldId id="292" r:id="rId29"/>
    <p:sldId id="293" r:id="rId3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FFFF00"/>
    <a:srgbClr val="483225"/>
    <a:srgbClr val="81C9F0"/>
    <a:srgbClr val="000000"/>
    <a:srgbClr val="DDDDDD"/>
    <a:srgbClr val="00FF0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6645" autoAdjust="0"/>
    <p:restoredTop sz="91013" autoAdjust="0"/>
  </p:normalViewPr>
  <p:slideViewPr>
    <p:cSldViewPr snapToGrid="0">
      <p:cViewPr varScale="1">
        <p:scale>
          <a:sx n="97" d="100"/>
          <a:sy n="97" d="100"/>
        </p:scale>
        <p:origin x="-114" y="-120"/>
      </p:cViewPr>
      <p:guideLst>
        <p:guide orient="horz" pos="65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7" d="100"/>
          <a:sy n="87" d="100"/>
        </p:scale>
        <p:origin x="-1908" y="-78"/>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pPr>
              <a:defRPr/>
            </a:pPr>
            <a:endParaRPr lang="en-US"/>
          </a:p>
        </p:txBody>
      </p:sp>
      <p:sp>
        <p:nvSpPr>
          <p:cNvPr id="24579"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pPr>
              <a:defRPr/>
            </a:pPr>
            <a:endParaRPr lang="en-US"/>
          </a:p>
        </p:txBody>
      </p:sp>
      <p:sp>
        <p:nvSpPr>
          <p:cNvPr id="24580"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pPr>
              <a:defRPr/>
            </a:pPr>
            <a:endParaRPr lang="en-US"/>
          </a:p>
        </p:txBody>
      </p:sp>
      <p:sp>
        <p:nvSpPr>
          <p:cNvPr id="24581"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pPr>
              <a:defRPr/>
            </a:pPr>
            <a:fld id="{067F19F5-AAD0-43DC-911C-0EB4A16491D5}"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pPr>
              <a:defRPr/>
            </a:pPr>
            <a:endParaRPr lang="en-US"/>
          </a:p>
        </p:txBody>
      </p:sp>
      <p:sp>
        <p:nvSpPr>
          <p:cNvPr id="51203"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51205"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06"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pPr>
              <a:defRPr/>
            </a:pPr>
            <a:endParaRPr lang="en-US"/>
          </a:p>
        </p:txBody>
      </p:sp>
      <p:sp>
        <p:nvSpPr>
          <p:cNvPr id="51207"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pPr>
              <a:defRPr/>
            </a:pPr>
            <a:fld id="{EEBEA5B7-B8C9-49C5-B896-D27083A5528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5C5A755D-7F98-485F-9C05-66612738CFF7}" type="slidenum">
              <a:rPr lang="en-US" smtClean="0"/>
              <a:pPr/>
              <a:t>1</a:t>
            </a:fld>
            <a:endParaRPr lang="en-US" smtClean="0"/>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p:spPr>
        <p:txBody>
          <a:bodyPr/>
          <a:lstStyle/>
          <a:p>
            <a:fld id="{506BDE35-DC78-4C8E-A0F2-B4A104DA096B}" type="slidenum">
              <a:rPr lang="en-US" smtClean="0"/>
              <a:pPr/>
              <a:t>10</a:t>
            </a:fld>
            <a:endParaRPr lang="en-US" smtClean="0"/>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marL="0" lvl="1" eaLnBrk="1" hangingPunct="1"/>
            <a:r>
              <a:rPr lang="en-US" altLang="zh-CN" sz="2100" smtClean="0"/>
              <a:t>To design a tensor field, we make use of basis fields.</a:t>
            </a:r>
          </a:p>
          <a:p>
            <a:pPr eaLnBrk="1" hangingPunct="1"/>
            <a:endParaRPr lang="en-US" smtClean="0"/>
          </a:p>
          <a:p>
            <a:pPr eaLnBrk="1" hangingPunct="1"/>
            <a:r>
              <a:rPr lang="en-US" smtClean="0"/>
              <a:t>The basis fields are typically the patterns we have described earlier.</a:t>
            </a:r>
          </a:p>
          <a:p>
            <a:pPr eaLnBrk="1" hangingPunct="1"/>
            <a:endParaRPr lang="en-US" smtClean="0"/>
          </a:p>
          <a:p>
            <a:pPr eaLnBrk="1" hangingPunct="1"/>
            <a:r>
              <a:rPr lang="en-US" smtClean="0"/>
              <a:t>The patterns have nice mathematical representation, such as a regular element and a center.</a:t>
            </a:r>
          </a:p>
          <a:p>
            <a:pPr eaLnBrk="1" hangingPunct="1"/>
            <a:r>
              <a:rPr lang="en-US" smtClean="0"/>
              <a:t> </a:t>
            </a:r>
          </a:p>
          <a:p>
            <a:pPr eaLnBrk="1" hangingPunct="1"/>
            <a:r>
              <a:rPr lang="en-US" smtClean="0"/>
              <a:t>In order to obtain the final tensor field, we combine the basis fields using a radial falloff function.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p>
            <a:fld id="{30B79FFF-2EC6-44AC-A0AE-ABB0637977AC}" type="slidenum">
              <a:rPr lang="en-US" smtClean="0"/>
              <a:pPr/>
              <a:t>11</a:t>
            </a:fld>
            <a:endParaRPr lang="en-US" smtClean="0"/>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pPr eaLnBrk="1" hangingPunct="1">
              <a:lnSpc>
                <a:spcPct val="90000"/>
              </a:lnSpc>
            </a:pPr>
            <a:r>
              <a:rPr lang="en-US" smtClean="0"/>
              <a:t>Before we have introduced the tensor field design using design elements.</a:t>
            </a:r>
          </a:p>
          <a:p>
            <a:pPr eaLnBrk="1" hangingPunct="1">
              <a:lnSpc>
                <a:spcPct val="90000"/>
              </a:lnSpc>
            </a:pPr>
            <a:r>
              <a:rPr lang="en-US" smtClean="0"/>
              <a:t>In street design, we want the street placement satisfies the given geography constraints, such as rivers, shorelines, mountains, etc. </a:t>
            </a:r>
          </a:p>
          <a:p>
            <a:pPr eaLnBrk="1" hangingPunct="1">
              <a:lnSpc>
                <a:spcPct val="90000"/>
              </a:lnSpc>
            </a:pPr>
            <a:endParaRPr lang="en-US" smtClean="0"/>
          </a:p>
          <a:p>
            <a:pPr eaLnBrk="1" hangingPunct="1">
              <a:lnSpc>
                <a:spcPct val="90000"/>
              </a:lnSpc>
            </a:pPr>
            <a:r>
              <a:rPr lang="en-US" smtClean="0"/>
              <a:t>The initial tensor field is generated from the boundary information extracted from the input maps (typically a water map and a vegetation map if provided).</a:t>
            </a:r>
          </a:p>
          <a:p>
            <a:pPr eaLnBrk="1" hangingPunct="1">
              <a:lnSpc>
                <a:spcPct val="90000"/>
              </a:lnSpc>
            </a:pPr>
            <a:endParaRPr lang="en-US" smtClean="0"/>
          </a:p>
          <a:p>
            <a:pPr eaLnBrk="1" hangingPunct="1">
              <a:lnSpc>
                <a:spcPct val="90000"/>
              </a:lnSpc>
            </a:pPr>
            <a:r>
              <a:rPr lang="en-US" smtClean="0"/>
              <a:t>We use a water map as an example to generate the initial tensor field.</a:t>
            </a:r>
          </a:p>
          <a:p>
            <a:pPr eaLnBrk="1" hangingPunct="1">
              <a:lnSpc>
                <a:spcPct val="90000"/>
              </a:lnSpc>
            </a:pPr>
            <a:endParaRPr lang="en-US" smtClean="0"/>
          </a:p>
          <a:p>
            <a:pPr eaLnBrk="1" hangingPunct="1">
              <a:lnSpc>
                <a:spcPct val="90000"/>
              </a:lnSpc>
            </a:pPr>
            <a:r>
              <a:rPr lang="en-US" smtClean="0"/>
              <a:t>To do so, we first extract the boundaries from the given maps and discretize and represent them as a set of polylines.  </a:t>
            </a:r>
          </a:p>
          <a:p>
            <a:pPr eaLnBrk="1" hangingPunct="1">
              <a:lnSpc>
                <a:spcPct val="90000"/>
              </a:lnSpc>
            </a:pPr>
            <a:endParaRPr lang="en-US" smtClean="0"/>
          </a:p>
          <a:p>
            <a:pPr eaLnBrk="1" hangingPunct="1">
              <a:lnSpc>
                <a:spcPct val="90000"/>
              </a:lnSpc>
            </a:pPr>
            <a:r>
              <a:rPr lang="en-US" smtClean="0"/>
              <a:t>Each line segment of the polylines will be assigned a regular elements.</a:t>
            </a:r>
          </a:p>
          <a:p>
            <a:pPr eaLnBrk="1" hangingPunct="1">
              <a:lnSpc>
                <a:spcPct val="90000"/>
              </a:lnSpc>
            </a:pPr>
            <a:endParaRPr lang="en-US" smtClean="0"/>
          </a:p>
          <a:p>
            <a:pPr eaLnBrk="1" hangingPunct="1">
              <a:lnSpc>
                <a:spcPct val="90000"/>
              </a:lnSpc>
            </a:pPr>
            <a:r>
              <a:rPr lang="en-US" smtClean="0"/>
              <a:t>After obtaining the initial tensor field, the user can keep modifying the tensor field by adding new elements or editing the existing elements. </a:t>
            </a:r>
          </a:p>
          <a:p>
            <a:pPr eaLnBrk="1" hangingPunct="1">
              <a:lnSpc>
                <a:spcPct val="90000"/>
              </a:lnSpc>
            </a:pPr>
            <a:r>
              <a:rPr lang="en-US" smtClean="0"/>
              <a:t>The user can add more design elements to meet his requirements.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p:spPr>
        <p:txBody>
          <a:bodyPr/>
          <a:lstStyle/>
          <a:p>
            <a:fld id="{0584DF2B-2221-4534-AD91-508FD7BCDC5F}" type="slidenum">
              <a:rPr lang="en-US" smtClean="0"/>
              <a:pPr/>
              <a:t>12</a:t>
            </a:fld>
            <a:endParaRPr lang="en-US" smtClean="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p:spPr>
        <p:txBody>
          <a:bodyPr/>
          <a:lstStyle/>
          <a:p>
            <a:pPr eaLnBrk="1" hangingPunct="1"/>
            <a:r>
              <a:rPr lang="en-US" smtClean="0"/>
              <a:t>After generating the initial tensor field, we allow the user to edit the obtained field by modifying the design elements.</a:t>
            </a:r>
          </a:p>
          <a:p>
            <a:pPr eaLnBrk="1" hangingPunct="1"/>
            <a:endParaRPr lang="en-US" smtClean="0"/>
          </a:p>
          <a:p>
            <a:pPr eaLnBrk="1" hangingPunct="1"/>
            <a:r>
              <a:rPr lang="en-US" smtClean="0"/>
              <a:t>More usefully, we provide the user a tool that enables the re-orientating the streets.</a:t>
            </a:r>
          </a:p>
          <a:p>
            <a:pPr eaLnBrk="1" hangingPunct="1"/>
            <a:r>
              <a:rPr lang="en-US" smtClean="0"/>
              <a:t>Roughly speaking, the user can draw a curve using mouse and the system will re-generate the tensor field in the local neighborhood with user specified distance of the curve following the direction of the curve. Hence, the new generated streets will be re-oriented as well.</a:t>
            </a:r>
          </a:p>
          <a:p>
            <a:pPr eaLnBrk="1" hangingPunct="1"/>
            <a:endParaRPr lang="en-US" smtClean="0"/>
          </a:p>
          <a:p>
            <a:pPr eaLnBrk="1" hangingPunct="1"/>
            <a:r>
              <a:rPr lang="en-US" smtClean="0"/>
              <a:t>The implementation is similar to the initial field generation except that we only do this inside the local region.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p>
            <a:fld id="{D2AE37A6-6539-4328-9E51-A3FBE59E920F}" type="slidenum">
              <a:rPr lang="en-US" smtClean="0"/>
              <a:pPr/>
              <a:t>13</a:t>
            </a:fld>
            <a:endParaRPr lang="en-US" smtClean="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r>
              <a:rPr lang="en-US" smtClean="0"/>
              <a:t>Another useful functionality for editing is the generation of non-right angle intersections.</a:t>
            </a:r>
          </a:p>
          <a:p>
            <a:pPr eaLnBrk="1" hangingPunct="1"/>
            <a:endParaRPr lang="en-US" smtClean="0"/>
          </a:p>
          <a:p>
            <a:pPr eaLnBrk="1" hangingPunct="1"/>
            <a:r>
              <a:rPr lang="en-US" smtClean="0"/>
              <a:t>Recall that the intersections of a street network obtained using symmetric tensor field will all have right angles (90 degree). </a:t>
            </a:r>
          </a:p>
          <a:p>
            <a:pPr eaLnBrk="1" hangingPunct="1"/>
            <a:endParaRPr lang="en-US" smtClean="0"/>
          </a:p>
          <a:p>
            <a:pPr eaLnBrk="1" hangingPunct="1"/>
            <a:r>
              <a:rPr lang="en-US" smtClean="0"/>
              <a:t>This is not always the case, to overcome this limitation, we introduce the idea of rotation field. </a:t>
            </a:r>
          </a:p>
          <a:p>
            <a:pPr eaLnBrk="1" hangingPunct="1"/>
            <a:r>
              <a:rPr lang="en-US" smtClean="0"/>
              <a:t>The rotation field is a scalar field. The value in this scalar field at a point represents how much we want to rotate the underlying eigenvector fields at that point. This results in the rotation of the intersections as well because the streets are placed following the eigenvector fields.</a:t>
            </a:r>
          </a:p>
          <a:p>
            <a:pPr eaLnBrk="1" hangingPunct="1"/>
            <a:endParaRPr lang="en-US" smtClean="0"/>
          </a:p>
          <a:p>
            <a:pPr eaLnBrk="1" hangingPunct="1"/>
            <a:r>
              <a:rPr lang="en-US" smtClean="0"/>
              <a:t>Technically, we can rotate major and minor eigenvector fields separately or together. The example shown here is the rotation of both major and minor eigenvector fields and make them close to each other.</a:t>
            </a:r>
          </a:p>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fld id="{F3A7658C-01B7-440D-98EA-77DFA4A1FCE2}" type="slidenum">
              <a:rPr lang="en-US" smtClean="0"/>
              <a:pPr/>
              <a:t>14</a:t>
            </a:fld>
            <a:endParaRPr lang="en-US" smtClean="0"/>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pPr eaLnBrk="1" hangingPunct="1"/>
            <a:r>
              <a:rPr lang="en-US" smtClean="0"/>
              <a:t>The other functionality is the generation of organic-like patterns using noise. In our work, Perlin noise is used. </a:t>
            </a:r>
          </a:p>
          <a:p>
            <a:pPr eaLnBrk="1" hangingPunct="1"/>
            <a:r>
              <a:rPr lang="en-US" smtClean="0"/>
              <a:t>The noise values are used to rotate the tensor field here.</a:t>
            </a:r>
          </a:p>
          <a:p>
            <a:pPr eaLnBrk="1" hangingPunct="1"/>
            <a:endParaRPr lang="en-US" smtClean="0"/>
          </a:p>
          <a:p>
            <a:pPr eaLnBrk="1" hangingPunct="1"/>
            <a:r>
              <a:rPr lang="en-US" smtClean="0"/>
              <a:t>When the tensor field satisfies the user’s requirements, we are ready to extract the street network.</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AF0020E4-C07D-4A6E-B4A5-FAD0C340EB9E}" type="slidenum">
              <a:rPr lang="en-US" smtClean="0"/>
              <a:pPr/>
              <a:t>15</a:t>
            </a:fld>
            <a:endParaRPr lang="en-US" smtClean="0"/>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eaLnBrk="1" hangingPunct="1"/>
            <a:r>
              <a:rPr lang="en-US" smtClean="0"/>
              <a:t>We now describe the generation of the street network after obtaining the proper tensor field.</a:t>
            </a:r>
          </a:p>
          <a:p>
            <a:pPr eaLnBrk="1" hangingPunct="1"/>
            <a:endParaRPr lang="en-US" smtClean="0"/>
          </a:p>
          <a:p>
            <a:pPr eaLnBrk="1" hangingPunct="1"/>
            <a:r>
              <a:rPr lang="en-US" smtClean="0"/>
              <a:t>Recall that we make use of hyper-streamlines to obtain the streets.</a:t>
            </a:r>
          </a:p>
          <a:p>
            <a:pPr eaLnBrk="1" hangingPunct="1"/>
            <a:endParaRPr lang="en-US" smtClean="0"/>
          </a:p>
          <a:p>
            <a:pPr eaLnBrk="1" hangingPunct="1"/>
            <a:r>
              <a:rPr lang="en-US" smtClean="0"/>
              <a:t>We now introduce the hyper-streamline tracing.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fld id="{673492DD-7555-47D9-B912-0A3108B75DFB}" type="slidenum">
              <a:rPr lang="en-US" smtClean="0"/>
              <a:pPr/>
              <a:t>16</a:t>
            </a:fld>
            <a:endParaRPr lang="en-US" smtClean="0"/>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eaLnBrk="1" hangingPunct="1"/>
            <a:r>
              <a:rPr lang="en-US" smtClean="0"/>
              <a:t>Recall that we make use of hyper-streamlines to obtain the streets.</a:t>
            </a:r>
          </a:p>
          <a:p>
            <a:pPr eaLnBrk="1" hangingPunct="1"/>
            <a:endParaRPr lang="en-US" smtClean="0"/>
          </a:p>
          <a:p>
            <a:pPr eaLnBrk="1" hangingPunct="1"/>
            <a:r>
              <a:rPr lang="en-US" smtClean="0"/>
              <a:t>We now introduce the our hyper-streamline tracing algorithm.</a:t>
            </a:r>
          </a:p>
          <a:p>
            <a:pPr eaLnBrk="1" hangingPunct="1"/>
            <a:endParaRPr lang="en-US" smtClean="0"/>
          </a:p>
          <a:p>
            <a:pPr eaLnBrk="1" hangingPunct="1"/>
            <a:r>
              <a:rPr lang="en-US" smtClean="0"/>
              <a:t>Originally, we made use of Jobard and Lefer’s evenly placed streamline tracing algorithm and take into account the sign ambiguity in the eigen vector fields to perform the tracing of hyper-streamlines. It turned out to produce disconnected street network. This is not what we want for a street network especially major road network.</a:t>
            </a:r>
          </a:p>
          <a:p>
            <a:pPr eaLnBrk="1" hangingPunct="1"/>
            <a:endParaRPr lang="en-US" smtClean="0"/>
          </a:p>
          <a:p>
            <a:pPr eaLnBrk="1" hangingPunct="1"/>
            <a:r>
              <a:rPr lang="en-US" smtClean="0"/>
              <a:t>To solve the connectivity problem, we introduce an improved tracing algorithm for the major road placement.</a:t>
            </a:r>
          </a:p>
          <a:p>
            <a:pPr eaLnBrk="1" hangingPunct="1"/>
            <a:r>
              <a:rPr lang="en-US" smtClean="0"/>
              <a:t>Instead of tracing the two orthogonal families of hyper-streamlines separately, we interleave the tracing between major eigenvector field and minor eigenvector field. Different from Jobard and Lefer’s method, we also allow the hyper-streamlines to trace after they are too close to existing hyper-streamlines. Note that our algorithm sacrificing the evenly placement feature. </a:t>
            </a:r>
          </a:p>
          <a:p>
            <a:pPr eaLnBrk="1" hangingPunct="1"/>
            <a:endParaRPr lang="en-US" smtClean="0"/>
          </a:p>
          <a:p>
            <a:pPr eaLnBrk="1" hangingPunct="1"/>
            <a:r>
              <a:rPr lang="en-US" smtClean="0"/>
              <a:t>Another difference is the seeding strategy. Instead of seeding a certain distance away from the current hyper-streamline. We sample along the obtained hyper-streamline with the same separation distance value for the tracing along the other eigenvector field. This guarantee well connectivity of major and minor hyper-streamlines.</a:t>
            </a:r>
          </a:p>
          <a:p>
            <a:pPr eaLnBrk="1" hangingPunct="1"/>
            <a:endParaRPr lang="en-US" smtClean="0"/>
          </a:p>
          <a:p>
            <a:pPr eaLnBrk="1" hangingPunct="1"/>
            <a:r>
              <a:rPr lang="en-US" smtClean="0"/>
              <a:t>Problem:</a:t>
            </a:r>
          </a:p>
          <a:p>
            <a:pPr eaLnBrk="1" hangingPunct="1"/>
            <a:r>
              <a:rPr lang="en-US" smtClean="0"/>
              <a:t>may create smaller regions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fld id="{BA468119-64D9-4A75-B771-C79CA84F5563}" type="slidenum">
              <a:rPr lang="en-US" smtClean="0"/>
              <a:pPr/>
              <a:t>17</a:t>
            </a:fld>
            <a:endParaRPr lang="en-US" smtClean="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endParaRPr lang="en-US" smtClean="0"/>
          </a:p>
          <a:p>
            <a:pPr eaLnBrk="1" hangingPunct="1"/>
            <a:r>
              <a:rPr lang="en-US" smtClean="0"/>
              <a:t>We observe that the streets in a city are usually classified into three basic levels.</a:t>
            </a:r>
          </a:p>
          <a:p>
            <a:pPr eaLnBrk="1" hangingPunct="1"/>
            <a:endParaRPr lang="en-US" smtClean="0"/>
          </a:p>
          <a:p>
            <a:pPr eaLnBrk="1" hangingPunct="1"/>
            <a:r>
              <a:rPr lang="en-US" smtClean="0"/>
              <a:t>1. Highways (shown in orange) are the state/interstate/local highways.</a:t>
            </a:r>
          </a:p>
          <a:p>
            <a:pPr eaLnBrk="1" hangingPunct="1"/>
            <a:endParaRPr lang="en-US" smtClean="0"/>
          </a:p>
          <a:p>
            <a:pPr eaLnBrk="1" hangingPunct="1"/>
            <a:r>
              <a:rPr lang="en-US" smtClean="0"/>
              <a:t>2. Major roads (shown in yellow) are the major commercial and traffic transit roads. </a:t>
            </a:r>
          </a:p>
          <a:p>
            <a:pPr eaLnBrk="1" hangingPunct="1"/>
            <a:endParaRPr lang="en-US" smtClean="0"/>
          </a:p>
          <a:p>
            <a:pPr eaLnBrk="1" hangingPunct="1"/>
            <a:r>
              <a:rPr lang="en-US" smtClean="0"/>
              <a:t>3. Minor roads (shown in white) are the roads in the residential regions or branches.</a:t>
            </a:r>
          </a:p>
          <a:p>
            <a:pPr eaLnBrk="1" hangingPunct="1"/>
            <a:endParaRPr lang="en-US" smtClean="0"/>
          </a:p>
          <a:p>
            <a:pPr eaLnBrk="1" hangingPunct="1"/>
            <a:r>
              <a:rPr lang="en-US" smtClean="0"/>
              <a:t>In this project, we focus on the algorithms for automatic placement of major and minor roads only.</a:t>
            </a:r>
          </a:p>
          <a:p>
            <a:pPr eaLnBrk="1" hangingPunct="1"/>
            <a:endParaRPr lang="en-US" smtClean="0"/>
          </a:p>
          <a:p>
            <a:pPr eaLnBrk="1" hangingPunct="1"/>
            <a:r>
              <a:rPr lang="en-US" smtClean="0"/>
              <a:t>Our further observation shows that the major road networks are usually connected to guarantee the major traffic transport of a city. And a major road network tends to divide a city region into blocks. Inside different blocks, minor roads may show different patterns. </a:t>
            </a:r>
          </a:p>
          <a:p>
            <a:pPr eaLnBrk="1" hangingPunct="1"/>
            <a:endParaRPr lang="en-US" smtClean="0"/>
          </a:p>
          <a:p>
            <a:pPr eaLnBrk="1" hangingPunct="1"/>
            <a:r>
              <a:rPr lang="en-US" smtClean="0"/>
              <a:t>These observations suggest that a multi-level design is need.</a:t>
            </a:r>
          </a:p>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p>
            <a:fld id="{3F7B411A-B176-4428-B6A4-86186BE57EF4}" type="slidenum">
              <a:rPr lang="en-US" smtClean="0"/>
              <a:pPr/>
              <a:t>18</a:t>
            </a:fld>
            <a:endParaRPr lang="en-US" smtClean="0"/>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pPr eaLnBrk="1" hangingPunct="1"/>
            <a:r>
              <a:rPr lang="en-US" smtClean="0"/>
              <a:t>This example shows the hierarchical street placement in our system. The user first place major roads using the hyper-streamline tracing algorithm introduced above. The major roads are then use to compute a major road network by computing the intersections between the two families of hyperstreamlines.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fld id="{1FCF6BA4-4A43-44B7-A810-97B7477DD011}" type="slidenum">
              <a:rPr lang="en-US" smtClean="0"/>
              <a:pPr/>
              <a:t>19</a:t>
            </a:fld>
            <a:endParaRPr lang="en-US" smtClean="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eaLnBrk="1" hangingPunct="1"/>
            <a:r>
              <a:rPr lang="en-US" smtClean="0"/>
              <a:t>We also make use of the population density information to control the density of the roads. Here is an illustrative example.</a:t>
            </a:r>
          </a:p>
          <a:p>
            <a:pPr eaLnBrk="1" hangingPunct="1"/>
            <a:endParaRPr lang="en-US" smtClean="0"/>
          </a:p>
          <a:p>
            <a:pPr eaLnBrk="1" hangingPunct="1"/>
            <a:r>
              <a:rPr lang="en-US" smtClean="0"/>
              <a:t>The population density can be input as a binary map.</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32DD097D-4450-4DBE-9D61-20C587F34FD4}" type="slidenum">
              <a:rPr lang="en-US" smtClean="0"/>
              <a:pPr/>
              <a:t>2</a:t>
            </a:fld>
            <a:endParaRPr lang="en-US" smtClean="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r>
              <a:rPr lang="en-US" smtClean="0"/>
              <a:t>First of all, thank you for staying till the last minute for the closing paper. </a:t>
            </a:r>
          </a:p>
          <a:p>
            <a:pPr eaLnBrk="1" hangingPunct="1"/>
            <a:r>
              <a:rPr lang="en-US" smtClean="0"/>
              <a:t>Our paper is  “Interactive procedural street modeling”.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p>
            <a:fld id="{FF05303E-6901-484E-A689-ACFBB06F1F07}" type="slidenum">
              <a:rPr lang="en-US" smtClean="0"/>
              <a:pPr/>
              <a:t>20</a:t>
            </a:fld>
            <a:endParaRPr lang="en-US" smtClean="0"/>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pPr eaLnBrk="1" hangingPunct="1"/>
            <a:r>
              <a:rPr lang="en-US" smtClean="0"/>
              <a:t>Besides the conventional graph editing operations, such as moving or adding or deleting nodes or edges in a graph, we allow the user the ability to specify a unique road by layered editing and produce organic-like street network using noise after obtaining the graph.</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p:spPr>
        <p:txBody>
          <a:bodyPr/>
          <a:lstStyle/>
          <a:p>
            <a:fld id="{1BF5927A-749E-4175-8F5A-734F79DC9BB9}" type="slidenum">
              <a:rPr lang="en-US" smtClean="0"/>
              <a:pPr/>
              <a:t>21</a:t>
            </a:fld>
            <a:endParaRPr lang="en-US" smtClean="0"/>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pPr eaLnBrk="1" hangingPunct="1"/>
            <a:r>
              <a:rPr lang="en-US" smtClean="0"/>
              <a:t>We want to emphasize that our system allows the user to modify the existing street network. </a:t>
            </a:r>
          </a:p>
          <a:p>
            <a:pPr eaLnBrk="1" hangingPunct="1"/>
            <a:r>
              <a:rPr lang="en-US" smtClean="0"/>
              <a:t>To achieve this, the user first specify a region to modify; the streets inside the region are then removed;</a:t>
            </a:r>
          </a:p>
          <a:p>
            <a:pPr eaLnBrk="1" hangingPunct="1"/>
            <a:r>
              <a:rPr lang="en-US" smtClean="0"/>
              <a:t>The user then design new tensor field inside the region to satisfy the new constraints (requirements).</a:t>
            </a:r>
          </a:p>
          <a:p>
            <a:pPr eaLnBrk="1" hangingPunct="1"/>
            <a:r>
              <a:rPr lang="en-US" smtClean="0"/>
              <a:t>Finally, a new street network inside the region is generated and connected to the existing street network at the boundaries.</a:t>
            </a:r>
          </a:p>
          <a:p>
            <a:pPr eaLnBrk="1" hangingPunct="1"/>
            <a:endParaRPr lang="en-US" smtClean="0"/>
          </a:p>
          <a:p>
            <a:pPr eaLnBrk="1" hangingPunct="1"/>
            <a:r>
              <a:rPr lang="en-US" smtClean="0"/>
              <a:t>This functionality is developed for the need of urban planning when local re-organization of the city blocks is needed.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p>
            <a:fld id="{F59E4130-A661-4C34-86D5-04771A2FCEC7}" type="slidenum">
              <a:rPr lang="en-US" smtClean="0"/>
              <a:pPr/>
              <a:t>22</a:t>
            </a:fld>
            <a:endParaRPr lang="en-US" smtClean="0"/>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r>
              <a:rPr lang="en-US" smtClean="0"/>
              <a:t>With the aforementioned techniques equipped, we have created a number of city maps. </a:t>
            </a:r>
          </a:p>
          <a:p>
            <a:pPr eaLnBrk="1" hangingPunct="1"/>
            <a:r>
              <a:rPr lang="en-US" smtClean="0"/>
              <a:t>This one shows a city map we created based on the downtown of Portland.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p>
            <a:fld id="{29E158D3-ED00-47FE-8814-EEDD793E5C8D}" type="slidenum">
              <a:rPr lang="en-US" smtClean="0"/>
              <a:pPr/>
              <a:t>23</a:t>
            </a:fld>
            <a:endParaRPr lang="en-US" smtClean="0"/>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pPr eaLnBrk="1" hangingPunct="1"/>
            <a:r>
              <a:rPr lang="en-US" smtClean="0"/>
              <a:t>Here is another example of Taipei.</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a:lstStyle/>
          <a:p>
            <a:fld id="{B94611B5-F006-4856-9971-E25872C70CA5}" type="slidenum">
              <a:rPr lang="en-US" smtClean="0"/>
              <a:pPr/>
              <a:t>24</a:t>
            </a:fld>
            <a:endParaRPr lang="en-US" smtClean="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pPr eaLnBrk="1" hangingPunct="1"/>
            <a:r>
              <a:rPr lang="en-US" smtClean="0"/>
              <a:t>We point out that the user can create a reasonably realistic street network in a few minutes. But more time can be spent to achieve higher quality street network by fine tuning.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p>
            <a:fld id="{25092A1B-4BDE-420D-BD5F-8E0AD7FF4E63}" type="slidenum">
              <a:rPr lang="en-US" smtClean="0"/>
              <a:pPr/>
              <a:t>25</a:t>
            </a:fld>
            <a:endParaRPr lang="en-US" smtClean="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pPr eaLnBrk="1" hangingPunct="1"/>
            <a:r>
              <a:rPr lang="en-US" smtClean="0"/>
              <a:t>In this work, we address the problem of interactively modeling large street networks.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p>
            <a:fld id="{555A88C2-18C9-4DB8-A317-B575BD79614D}" type="slidenum">
              <a:rPr lang="en-US" smtClean="0"/>
              <a:pPr/>
              <a:t>26</a:t>
            </a:fld>
            <a:endParaRPr lang="en-US" smtClean="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pPr eaLnBrk="1" hangingPunct="1"/>
            <a:r>
              <a:rPr lang="en-US" smtClean="0"/>
              <a:t>We plan to extend this work to related design problems, such as modeling of cracks, fracture patterns, leaf venation patterns, bark, and ice</a:t>
            </a:r>
          </a:p>
          <a:p>
            <a:pPr eaLnBrk="1" hangingPunct="1"/>
            <a:r>
              <a:rPr lang="en-US" smtClean="0"/>
              <a:t>crystals.</a:t>
            </a:r>
          </a:p>
          <a:p>
            <a:pPr eaLnBrk="1" hangingPunct="1"/>
            <a:endParaRPr lang="en-US" smtClean="0"/>
          </a:p>
          <a:p>
            <a:pPr eaLnBrk="1" hangingPunct="1"/>
            <a:r>
              <a:rPr lang="en-US" sz="1300" smtClean="0"/>
              <a:t>We want to explore a more flexible design system and relax some constraints. For instance, the two preferred directions can be relaxed using N-symmetry fields. Multi-level resolution design can be added to the system as well.</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p>
            <a:fld id="{DFC4C7F7-C834-40F3-A4E2-2F8DBA43DC94}" type="slidenum">
              <a:rPr lang="en-US" smtClean="0"/>
              <a:pPr/>
              <a:t>27</a:t>
            </a:fld>
            <a:endParaRPr lang="en-US" smtClean="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p:spPr>
        <p:txBody>
          <a:bodyPr/>
          <a:lstStyle/>
          <a:p>
            <a:pPr eaLnBrk="1" hangingPunct="1"/>
            <a:r>
              <a:rPr lang="en-US" sz="1300" smtClean="0"/>
              <a:t>We would like to acknowledge the following people and the funding sources.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a:ln/>
        </p:spPr>
      </p:sp>
      <p:sp>
        <p:nvSpPr>
          <p:cNvPr id="75778" name="Notes Placeholder 2"/>
          <p:cNvSpPr>
            <a:spLocks noGrp="1"/>
          </p:cNvSpPr>
          <p:nvPr>
            <p:ph type="body" idx="1"/>
          </p:nvPr>
        </p:nvSpPr>
        <p:spPr>
          <a:noFill/>
          <a:ln/>
        </p:spPr>
        <p:txBody>
          <a:bodyPr/>
          <a:lstStyle/>
          <a:p>
            <a:endParaRPr lang="en-US" smtClean="0"/>
          </a:p>
        </p:txBody>
      </p:sp>
      <p:sp>
        <p:nvSpPr>
          <p:cNvPr id="75779" name="Slide Number Placeholder 3"/>
          <p:cNvSpPr>
            <a:spLocks noGrp="1"/>
          </p:cNvSpPr>
          <p:nvPr>
            <p:ph type="sldNum" sz="quarter" idx="5"/>
          </p:nvPr>
        </p:nvSpPr>
        <p:spPr>
          <a:noFill/>
        </p:spPr>
        <p:txBody>
          <a:bodyPr/>
          <a:lstStyle/>
          <a:p>
            <a:fld id="{6F2039FA-31B2-460B-9F05-21770B77AF0C}"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p>
            <a:fld id="{E7B604F4-4540-410C-A799-8C4304775BC1}" type="slidenum">
              <a:rPr lang="en-US" smtClean="0"/>
              <a:pPr/>
              <a:t>29</a:t>
            </a:fld>
            <a:endParaRPr lang="en-US" smtClean="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fld id="{3B7E37F1-1B05-41B9-9B64-8F72524862F5}" type="slidenum">
              <a:rPr lang="en-US" smtClean="0"/>
              <a:pPr/>
              <a:t>3</a:t>
            </a:fld>
            <a:endParaRPr lang="en-US" smtClean="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pPr eaLnBrk="1" hangingPunct="1"/>
            <a:r>
              <a:rPr lang="en-US" smtClean="0"/>
              <a:t>Urban environment modeling has found a wide variety of applications in movies, games and other disciplines. </a:t>
            </a:r>
          </a:p>
          <a:p>
            <a:pPr eaLnBrk="1" hangingPunct="1"/>
            <a:endParaRPr lang="en-US" smtClean="0"/>
          </a:p>
          <a:p>
            <a:pPr eaLnBrk="1" hangingPunct="1"/>
            <a:r>
              <a:rPr lang="en-US" smtClean="0"/>
              <a:t>To model an urban environment, streets must be placed first to satisfy the user’s requirements. We refer to this process as Street Modeling. </a:t>
            </a:r>
          </a:p>
          <a:p>
            <a:pPr eaLnBrk="1" hangingPunct="1"/>
            <a:endParaRPr lang="en-US" smtClean="0"/>
          </a:p>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p>
            <a:fld id="{480F9EA5-F685-4E74-ADA6-952471623EC4}" type="slidenum">
              <a:rPr lang="en-US" smtClean="0"/>
              <a:pPr/>
              <a:t>4</a:t>
            </a:fld>
            <a:endParaRPr lang="en-US" smtClean="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p:spPr>
        <p:txBody>
          <a:bodyPr/>
          <a:lstStyle/>
          <a:p>
            <a:pPr eaLnBrk="1" hangingPunct="1"/>
            <a:r>
              <a:rPr lang="en-US" smtClean="0"/>
              <a:t>There are two popular approaches to place streets. </a:t>
            </a:r>
          </a:p>
          <a:p>
            <a:pPr eaLnBrk="1" hangingPunct="1"/>
            <a:endParaRPr lang="en-US" smtClean="0"/>
          </a:p>
          <a:p>
            <a:pPr eaLnBrk="1" hangingPunct="1"/>
            <a:r>
              <a:rPr lang="en-US" smtClean="0"/>
              <a:t>With the first method, the user places street segments one at a time. This can provide complete control of the whole city map, but is labor-intensive. A large city map could take several man years to design.</a:t>
            </a:r>
          </a:p>
          <a:p>
            <a:pPr eaLnBrk="1" hangingPunct="1"/>
            <a:endParaRPr lang="en-US" smtClean="0"/>
          </a:p>
          <a:p>
            <a:pPr eaLnBrk="1" hangingPunct="1"/>
            <a:r>
              <a:rPr lang="en-US" smtClean="0"/>
              <a:t>The second approach uses procedural modeling techniques. The example shown on the right is a street network grown out of a single point using L-systems. </a:t>
            </a:r>
          </a:p>
          <a:p>
            <a:pPr eaLnBrk="1" hangingPunct="1"/>
            <a:endParaRPr lang="en-US" smtClean="0"/>
          </a:p>
          <a:p>
            <a:pPr eaLnBrk="1" hangingPunct="1"/>
            <a:r>
              <a:rPr lang="en-US" smtClean="0"/>
              <a:t>Procedural modeling techniques greatly reduce the labor cost. However, the user has little control of the final result. </a:t>
            </a:r>
          </a:p>
          <a:p>
            <a:pPr eaLnBrk="1" hangingPunct="1"/>
            <a:endParaRPr lang="en-US" smtClean="0"/>
          </a:p>
          <a:p>
            <a:pPr eaLnBrk="1" hangingPunct="1"/>
            <a:r>
              <a:rPr lang="en-US" smtClean="0"/>
              <a:t>//For example, if </a:t>
            </a:r>
          </a:p>
          <a:p>
            <a:pPr eaLnBrk="1" hangingPunct="1"/>
            <a:endParaRPr lang="en-US" smtClean="0"/>
          </a:p>
          <a:p>
            <a:pPr eaLnBrk="1" hangingPunct="1"/>
            <a:r>
              <a:rPr lang="en-US" smtClean="0"/>
              <a:t>Our goal is to achieve both efficiency and user control for street modeling.</a:t>
            </a:r>
          </a:p>
          <a:p>
            <a:pPr eaLnBrk="1" hangingPunct="1"/>
            <a:endParaRPr lang="en-US" smtClean="0"/>
          </a:p>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a:ln/>
        </p:spPr>
      </p:sp>
      <p:sp>
        <p:nvSpPr>
          <p:cNvPr id="26626" name="Notes Placeholder 2"/>
          <p:cNvSpPr>
            <a:spLocks noGrp="1"/>
          </p:cNvSpPr>
          <p:nvPr>
            <p:ph type="body" idx="1"/>
          </p:nvPr>
        </p:nvSpPr>
        <p:spPr>
          <a:noFill/>
          <a:ln/>
        </p:spPr>
        <p:txBody>
          <a:bodyPr/>
          <a:lstStyle/>
          <a:p>
            <a:r>
              <a:rPr lang="en-US" smtClean="0"/>
              <a:t>We offer a solution to achieve such a goal. We make use of tensor fields as the underlying parameter for the street network placement. It provides the user sufficient and intuitive control, and places streets fast.</a:t>
            </a:r>
          </a:p>
        </p:txBody>
      </p:sp>
      <p:sp>
        <p:nvSpPr>
          <p:cNvPr id="26627" name="Slide Number Placeholder 3"/>
          <p:cNvSpPr>
            <a:spLocks noGrp="1"/>
          </p:cNvSpPr>
          <p:nvPr>
            <p:ph type="sldNum" sz="quarter" idx="5"/>
          </p:nvPr>
        </p:nvSpPr>
        <p:spPr>
          <a:noFill/>
        </p:spPr>
        <p:txBody>
          <a:bodyPr/>
          <a:lstStyle/>
          <a:p>
            <a:fld id="{33151B28-8BA7-4490-A1FD-FD3742E4599A}" type="slidenum">
              <a:rPr lang="en-US" smtClean="0"/>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fld id="{4DC19C72-E0A9-4215-84F9-BAC5CEC01A88}" type="slidenum">
              <a:rPr lang="en-US" smtClean="0"/>
              <a:pPr/>
              <a:t>6</a:t>
            </a:fld>
            <a:endParaRPr lang="en-US" smtClean="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p:spPr>
        <p:txBody>
          <a:bodyPr/>
          <a:lstStyle/>
          <a:p>
            <a:pPr eaLnBrk="1" hangingPunct="1"/>
            <a:endParaRPr lang="en-US" smtClean="0"/>
          </a:p>
          <a:p>
            <a:pPr eaLnBrk="1" hangingPunct="1"/>
            <a:r>
              <a:rPr lang="en-US" smtClean="0"/>
              <a:t>Why do we choose tensor fields? We show two examples of side-by-side comparison of street patterns and tensor fields.</a:t>
            </a:r>
          </a:p>
          <a:p>
            <a:pPr eaLnBrk="1" hangingPunct="1"/>
            <a:endParaRPr lang="en-US" smtClean="0"/>
          </a:p>
          <a:p>
            <a:pPr eaLnBrk="1" hangingPunct="1"/>
            <a:r>
              <a:rPr lang="en-US" smtClean="0"/>
              <a:t>The left column shows two popular street patterns.</a:t>
            </a:r>
          </a:p>
          <a:p>
            <a:pPr eaLnBrk="1" hangingPunct="1"/>
            <a:endParaRPr lang="en-US" smtClean="0"/>
          </a:p>
          <a:p>
            <a:pPr eaLnBrk="1" hangingPunct="1"/>
            <a:r>
              <a:rPr lang="en-US" smtClean="0"/>
              <a:t>The right column shows the visualization of two tensor fields. Notice how the street networks form patterns similar to tensor field directions. </a:t>
            </a:r>
          </a:p>
          <a:p>
            <a:pPr eaLnBrk="1" hangingPunct="1"/>
            <a:endParaRPr lang="en-US" smtClean="0"/>
          </a:p>
          <a:p>
            <a:pPr eaLnBrk="1" hangingPunct="1"/>
            <a:r>
              <a:rPr lang="en-US" smtClean="0"/>
              <a:t>This motivates us to resort to tensor field design to drive the street placement. </a:t>
            </a:r>
          </a:p>
          <a:p>
            <a:pPr eaLnBrk="1" hangingPunct="1"/>
            <a:endParaRPr lang="en-US" smtClean="0"/>
          </a:p>
          <a:p>
            <a:pPr eaLnBrk="1" hangingPunct="1"/>
            <a:r>
              <a:rPr lang="en-US" smtClean="0"/>
              <a:t>Before we delve into the technical details of this technique, I would like to clarify our expectation to the output street network. Here we are not trying to replicate the existing city map as accurate as possible. </a:t>
            </a:r>
          </a:p>
          <a:p>
            <a:pPr eaLnBrk="1" hangingPunct="1"/>
            <a:endParaRPr lang="en-US" smtClean="0"/>
          </a:p>
          <a:p>
            <a:pPr eaLnBrk="1" hangingPunct="1"/>
            <a:r>
              <a:rPr lang="en-US" smtClean="0"/>
              <a:t>Actually, there is no technique to do that except for placing streets one at a time.</a:t>
            </a:r>
          </a:p>
          <a:p>
            <a:pPr eaLnBrk="1" hangingPunct="1"/>
            <a:r>
              <a:rPr lang="en-US" smtClean="0"/>
              <a:t>Therefore, we seek to model a city map as realistic as possible.</a:t>
            </a:r>
          </a:p>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p>
            <a:fld id="{F81ADB96-0E3E-4E26-9180-6BE711FA6280}" type="slidenum">
              <a:rPr lang="en-US" smtClean="0"/>
              <a:pPr/>
              <a:t>7</a:t>
            </a:fld>
            <a:endParaRPr lang="en-US" smtClean="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p:spPr>
        <p:txBody>
          <a:bodyPr/>
          <a:lstStyle/>
          <a:p>
            <a:pPr eaLnBrk="1" hangingPunct="1"/>
            <a:r>
              <a:rPr lang="en-US" smtClean="0"/>
              <a:t>This video will show the design of the virtual city map in about 3 minutes or shorter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fld id="{37FA5D79-C126-4569-8E56-77B6D6486B5A}" type="slidenum">
              <a:rPr lang="en-US" smtClean="0"/>
              <a:pPr/>
              <a:t>8</a:t>
            </a:fld>
            <a:endParaRPr lang="en-US" smtClean="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eaLnBrk="1" hangingPunct="1"/>
            <a:endParaRPr lang="en-US" smtClean="0"/>
          </a:p>
          <a:p>
            <a:pPr eaLnBrk="1" hangingPunct="1"/>
            <a:r>
              <a:rPr lang="en-US" smtClean="0"/>
              <a:t>The tensor fields we are using here are the second-order symmetric tensor fields, which has the form of the following matrix.</a:t>
            </a:r>
          </a:p>
          <a:p>
            <a:pPr eaLnBrk="1" hangingPunct="1"/>
            <a:endParaRPr lang="en-US" smtClean="0"/>
          </a:p>
          <a:p>
            <a:pPr eaLnBrk="1" hangingPunct="1"/>
            <a:r>
              <a:rPr lang="en-US" smtClean="0"/>
              <a:t>The computation domain we are using is a regular grid.</a:t>
            </a:r>
          </a:p>
          <a:p>
            <a:pPr eaLnBrk="1" hangingPunct="1"/>
            <a:r>
              <a:rPr lang="en-US" smtClean="0"/>
              <a:t>  </a:t>
            </a:r>
          </a:p>
          <a:p>
            <a:pPr eaLnBrk="1" hangingPunct="1"/>
            <a:r>
              <a:rPr lang="en-US" smtClean="0"/>
              <a:t>If the matrix is not degenerate (or singular), its two eigenvectors form a cross. </a:t>
            </a:r>
          </a:p>
          <a:p>
            <a:pPr eaLnBrk="1" hangingPunct="1"/>
            <a:endParaRPr lang="en-US" smtClean="0"/>
          </a:p>
          <a:p>
            <a:pPr eaLnBrk="1" hangingPunct="1"/>
            <a:r>
              <a:rPr lang="en-US" smtClean="0"/>
              <a:t>All the major eigenvectors in the computation domain give rise to a major eigenvector field.</a:t>
            </a:r>
          </a:p>
          <a:p>
            <a:pPr eaLnBrk="1" hangingPunct="1"/>
            <a:r>
              <a:rPr lang="en-US" smtClean="0"/>
              <a:t>Similarly, we have a minor eigenvector field.</a:t>
            </a:r>
          </a:p>
          <a:p>
            <a:pPr eaLnBrk="1" hangingPunct="1"/>
            <a:endParaRPr lang="en-US" smtClean="0"/>
          </a:p>
          <a:p>
            <a:pPr eaLnBrk="1" hangingPunct="1"/>
            <a:r>
              <a:rPr lang="en-US" smtClean="0"/>
              <a:t>We will place streets based on these two eigenvector fields.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p>
            <a:fld id="{D70C36B2-4DF7-4A9B-AFCE-681D6835BCCA}" type="slidenum">
              <a:rPr lang="en-US" smtClean="0"/>
              <a:pPr/>
              <a:t>9</a:t>
            </a:fld>
            <a:endParaRPr lang="en-US" smtClean="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pPr eaLnBrk="1" hangingPunct="1"/>
            <a:r>
              <a:rPr lang="en-US" smtClean="0"/>
              <a:t>We now explain stage 1.</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4" descr="LogoCentered"/>
          <p:cNvPicPr>
            <a:picLocks noChangeAspect="1" noChangeArrowheads="1"/>
          </p:cNvPicPr>
          <p:nvPr userDrawn="1"/>
        </p:nvPicPr>
        <p:blipFill>
          <a:blip r:embed="rId2"/>
          <a:srcRect/>
          <a:stretch>
            <a:fillRect/>
          </a:stretch>
        </p:blipFill>
        <p:spPr bwMode="auto">
          <a:xfrm>
            <a:off x="4949825" y="646113"/>
            <a:ext cx="3743325" cy="2179637"/>
          </a:xfrm>
          <a:prstGeom prst="rect">
            <a:avLst/>
          </a:prstGeom>
          <a:noFill/>
          <a:ln w="9525">
            <a:noFill/>
            <a:miter lim="800000"/>
            <a:headEnd/>
            <a:tailEnd/>
          </a:ln>
        </p:spPr>
      </p:pic>
      <p:sp>
        <p:nvSpPr>
          <p:cNvPr id="44034" name="Rectangle 2"/>
          <p:cNvSpPr>
            <a:spLocks noGrp="1" noChangeArrowheads="1"/>
          </p:cNvSpPr>
          <p:nvPr>
            <p:ph type="ctrTitle"/>
          </p:nvPr>
        </p:nvSpPr>
        <p:spPr>
          <a:xfrm>
            <a:off x="368300" y="280988"/>
            <a:ext cx="4038600" cy="3000375"/>
          </a:xfrm>
        </p:spPr>
        <p:txBody>
          <a:bodyPr/>
          <a:lstStyle>
            <a:lvl1pPr>
              <a:defRPr/>
            </a:lvl1pPr>
          </a:lstStyle>
          <a:p>
            <a:r>
              <a:rPr lang="en-US"/>
              <a:t>Click to edit Master title style</a:t>
            </a:r>
          </a:p>
        </p:txBody>
      </p:sp>
      <p:sp>
        <p:nvSpPr>
          <p:cNvPr id="44035" name="Rectangle 3"/>
          <p:cNvSpPr>
            <a:spLocks noGrp="1" noChangeArrowheads="1"/>
          </p:cNvSpPr>
          <p:nvPr>
            <p:ph type="subTitle" idx="1"/>
          </p:nvPr>
        </p:nvSpPr>
        <p:spPr>
          <a:xfrm>
            <a:off x="371475" y="3663950"/>
            <a:ext cx="8431213" cy="29464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1B956700-9438-40A4-87C7-393D5E3D216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700" y="396875"/>
            <a:ext cx="2103438" cy="6232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396875"/>
            <a:ext cx="6159500" cy="6232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4BA34369-5C22-4BB7-962A-E5907006DAD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96875"/>
            <a:ext cx="8402638" cy="1219200"/>
          </a:xfrm>
        </p:spPr>
        <p:txBody>
          <a:bodyPr/>
          <a:lstStyle>
            <a:lvl1pPr>
              <a:defRPr>
                <a:effectLst/>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304800" y="1798638"/>
            <a:ext cx="4130675" cy="48307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87875" y="1798638"/>
            <a:ext cx="4132263" cy="2338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87875" y="4289425"/>
            <a:ext cx="4132263" cy="2339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6"/>
          <p:cNvSpPr>
            <a:spLocks noGrp="1" noChangeArrowheads="1"/>
          </p:cNvSpPr>
          <p:nvPr>
            <p:ph type="sldNum" sz="quarter" idx="10"/>
          </p:nvPr>
        </p:nvSpPr>
        <p:spPr>
          <a:ln/>
        </p:spPr>
        <p:txBody>
          <a:bodyPr/>
          <a:lstStyle>
            <a:lvl1pPr>
              <a:defRPr/>
            </a:lvl1pPr>
          </a:lstStyle>
          <a:p>
            <a:pPr>
              <a:defRPr/>
            </a:pPr>
            <a:fld id="{981EA07C-BC8C-4036-BBDA-E7A6F7FCC99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304800" y="396875"/>
            <a:ext cx="8402638"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798638"/>
            <a:ext cx="4130675" cy="48307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587875" y="1798638"/>
            <a:ext cx="4132263" cy="4830762"/>
          </a:xfrm>
        </p:spPr>
        <p:txBody>
          <a:bodyPr/>
          <a:lstStyle/>
          <a:p>
            <a:pPr lvl="0"/>
            <a:endParaRPr lang="en-US" noProof="0" smtClean="0"/>
          </a:p>
        </p:txBody>
      </p:sp>
      <p:sp>
        <p:nvSpPr>
          <p:cNvPr id="5" name="Rectangle 36"/>
          <p:cNvSpPr>
            <a:spLocks noGrp="1" noChangeArrowheads="1"/>
          </p:cNvSpPr>
          <p:nvPr>
            <p:ph type="sldNum" sz="quarter" idx="10"/>
          </p:nvPr>
        </p:nvSpPr>
        <p:spPr>
          <a:ln/>
        </p:spPr>
        <p:txBody>
          <a:bodyPr/>
          <a:lstStyle>
            <a:lvl1pPr>
              <a:defRPr/>
            </a:lvl1pPr>
          </a:lstStyle>
          <a:p>
            <a:pPr>
              <a:defRPr/>
            </a:pPr>
            <a:fld id="{EBCFC1C3-EB20-4EEC-A87B-B5D455E7402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4E7D2164-1014-41F1-BF50-3B76164D566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6"/>
          <p:cNvSpPr>
            <a:spLocks noGrp="1" noChangeArrowheads="1"/>
          </p:cNvSpPr>
          <p:nvPr>
            <p:ph type="sldNum" sz="quarter" idx="10"/>
          </p:nvPr>
        </p:nvSpPr>
        <p:spPr>
          <a:ln/>
        </p:spPr>
        <p:txBody>
          <a:bodyPr/>
          <a:lstStyle>
            <a:lvl1pPr>
              <a:defRPr/>
            </a:lvl1pPr>
          </a:lstStyle>
          <a:p>
            <a:pPr>
              <a:defRPr/>
            </a:pPr>
            <a:fld id="{55546CC7-905F-437F-9FC4-C7EBE2C1507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798638"/>
            <a:ext cx="4130675"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87875" y="1798638"/>
            <a:ext cx="4132263"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6"/>
          <p:cNvSpPr>
            <a:spLocks noGrp="1" noChangeArrowheads="1"/>
          </p:cNvSpPr>
          <p:nvPr>
            <p:ph type="sldNum" sz="quarter" idx="10"/>
          </p:nvPr>
        </p:nvSpPr>
        <p:spPr>
          <a:ln/>
        </p:spPr>
        <p:txBody>
          <a:bodyPr/>
          <a:lstStyle>
            <a:lvl1pPr>
              <a:defRPr/>
            </a:lvl1pPr>
          </a:lstStyle>
          <a:p>
            <a:pPr>
              <a:defRPr/>
            </a:pPr>
            <a:fld id="{3E11BFA7-1F59-4FC2-BFC5-D2A427064B1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6"/>
          <p:cNvSpPr>
            <a:spLocks noGrp="1" noChangeArrowheads="1"/>
          </p:cNvSpPr>
          <p:nvPr>
            <p:ph type="sldNum" sz="quarter" idx="10"/>
          </p:nvPr>
        </p:nvSpPr>
        <p:spPr>
          <a:ln/>
        </p:spPr>
        <p:txBody>
          <a:bodyPr/>
          <a:lstStyle>
            <a:lvl1pPr>
              <a:defRPr/>
            </a:lvl1pPr>
          </a:lstStyle>
          <a:p>
            <a:pPr>
              <a:defRPr/>
            </a:pPr>
            <a:fld id="{81551812-9AF6-480F-944B-00C310E91CA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6"/>
          <p:cNvSpPr>
            <a:spLocks noGrp="1" noChangeArrowheads="1"/>
          </p:cNvSpPr>
          <p:nvPr>
            <p:ph type="sldNum" sz="quarter" idx="10"/>
          </p:nvPr>
        </p:nvSpPr>
        <p:spPr>
          <a:ln/>
        </p:spPr>
        <p:txBody>
          <a:bodyPr/>
          <a:lstStyle>
            <a:lvl1pPr>
              <a:defRPr/>
            </a:lvl1pPr>
          </a:lstStyle>
          <a:p>
            <a:pPr>
              <a:defRPr/>
            </a:pPr>
            <a:fld id="{DAAA50B7-E94F-4BBA-AD83-EB683298C96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6"/>
          <p:cNvSpPr>
            <a:spLocks noGrp="1" noChangeArrowheads="1"/>
          </p:cNvSpPr>
          <p:nvPr>
            <p:ph type="sldNum" sz="quarter" idx="10"/>
          </p:nvPr>
        </p:nvSpPr>
        <p:spPr>
          <a:ln/>
        </p:spPr>
        <p:txBody>
          <a:bodyPr/>
          <a:lstStyle>
            <a:lvl1pPr>
              <a:defRPr/>
            </a:lvl1pPr>
          </a:lstStyle>
          <a:p>
            <a:pPr>
              <a:defRPr/>
            </a:pPr>
            <a:fld id="{B7C199F3-38F6-4A4F-A36E-AB3ECF4A8D8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6"/>
          <p:cNvSpPr>
            <a:spLocks noGrp="1" noChangeArrowheads="1"/>
          </p:cNvSpPr>
          <p:nvPr>
            <p:ph type="sldNum" sz="quarter" idx="10"/>
          </p:nvPr>
        </p:nvSpPr>
        <p:spPr>
          <a:ln/>
        </p:spPr>
        <p:txBody>
          <a:bodyPr/>
          <a:lstStyle>
            <a:lvl1pPr>
              <a:defRPr/>
            </a:lvl1pPr>
          </a:lstStyle>
          <a:p>
            <a:pPr>
              <a:defRPr/>
            </a:pPr>
            <a:fld id="{75FFDD70-5107-4E02-864E-B47CEDBB9FB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6"/>
          <p:cNvSpPr>
            <a:spLocks noGrp="1" noChangeArrowheads="1"/>
          </p:cNvSpPr>
          <p:nvPr>
            <p:ph type="sldNum" sz="quarter" idx="10"/>
          </p:nvPr>
        </p:nvSpPr>
        <p:spPr>
          <a:ln/>
        </p:spPr>
        <p:txBody>
          <a:bodyPr/>
          <a:lstStyle>
            <a:lvl1pPr>
              <a:defRPr/>
            </a:lvl1pPr>
          </a:lstStyle>
          <a:p>
            <a:pPr>
              <a:defRPr/>
            </a:pPr>
            <a:fld id="{D9C0A757-A318-4DF2-828E-B96E5181202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483225"/>
        </a:solidFill>
        <a:effectLst/>
      </p:bgPr>
    </p:bg>
    <p:spTree>
      <p:nvGrpSpPr>
        <p:cNvPr id="1" name=""/>
        <p:cNvGrpSpPr/>
        <p:nvPr/>
      </p:nvGrpSpPr>
      <p:grpSpPr>
        <a:xfrm>
          <a:off x="0" y="0"/>
          <a:ext cx="0" cy="0"/>
          <a:chOff x="0" y="0"/>
          <a:chExt cx="0" cy="0"/>
        </a:xfrm>
      </p:grpSpPr>
      <p:pic>
        <p:nvPicPr>
          <p:cNvPr id="32770" name="Picture 35" descr="S2008 background"/>
          <p:cNvPicPr>
            <a:picLocks noChangeAspect="1" noChangeArrowheads="1"/>
          </p:cNvPicPr>
          <p:nvPr userDrawn="1"/>
        </p:nvPicPr>
        <p:blipFill>
          <a:blip r:embed="rId15"/>
          <a:srcRect/>
          <a:stretch>
            <a:fillRect/>
          </a:stretch>
        </p:blipFill>
        <p:spPr bwMode="auto">
          <a:xfrm>
            <a:off x="0" y="-1588"/>
            <a:ext cx="9144000" cy="6859588"/>
          </a:xfrm>
          <a:prstGeom prst="rect">
            <a:avLst/>
          </a:prstGeom>
          <a:noFill/>
          <a:ln w="9525">
            <a:noFill/>
            <a:miter lim="800000"/>
            <a:headEnd/>
            <a:tailEnd/>
          </a:ln>
        </p:spPr>
      </p:pic>
      <p:sp>
        <p:nvSpPr>
          <p:cNvPr id="9218" name="Rectangle 2"/>
          <p:cNvSpPr>
            <a:spLocks noGrp="1" noChangeArrowheads="1"/>
          </p:cNvSpPr>
          <p:nvPr>
            <p:ph type="title"/>
          </p:nvPr>
        </p:nvSpPr>
        <p:spPr bwMode="auto">
          <a:xfrm>
            <a:off x="304800" y="396875"/>
            <a:ext cx="8402638" cy="12192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2" name="Rectangle 3"/>
          <p:cNvSpPr>
            <a:spLocks noGrp="1" noChangeArrowheads="1"/>
          </p:cNvSpPr>
          <p:nvPr>
            <p:ph type="body" idx="1"/>
          </p:nvPr>
        </p:nvSpPr>
        <p:spPr bwMode="auto">
          <a:xfrm>
            <a:off x="304800" y="1798638"/>
            <a:ext cx="8415338" cy="4830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52" name="Rectangle 36"/>
          <p:cNvSpPr>
            <a:spLocks noGrp="1" noChangeArrowheads="1"/>
          </p:cNvSpPr>
          <p:nvPr>
            <p:ph type="sldNum" sz="quarter" idx="4"/>
          </p:nvPr>
        </p:nvSpPr>
        <p:spPr bwMode="auto">
          <a:xfrm>
            <a:off x="3717925"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4534B1D-3D89-4026-B8EC-5BC67E38686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64"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Lst>
  <p:hf hdr="0" ftr="0" dt="0"/>
  <p:txStyles>
    <p:titleStyle>
      <a:lvl1pPr algn="l" rtl="0" eaLnBrk="0" fontAlgn="base" hangingPunct="0">
        <a:spcBef>
          <a:spcPct val="0"/>
        </a:spcBef>
        <a:spcAft>
          <a:spcPct val="0"/>
        </a:spcAft>
        <a:defRPr sz="3700" b="1">
          <a:solidFill>
            <a:schemeClr val="tx2"/>
          </a:solidFill>
          <a:latin typeface="+mj-lt"/>
          <a:ea typeface="+mj-ea"/>
          <a:cs typeface="+mj-cs"/>
        </a:defRPr>
      </a:lvl1pPr>
      <a:lvl2pPr algn="l" rtl="0" eaLnBrk="0" fontAlgn="base" hangingPunct="0">
        <a:spcBef>
          <a:spcPct val="0"/>
        </a:spcBef>
        <a:spcAft>
          <a:spcPct val="0"/>
        </a:spcAft>
        <a:defRPr sz="3700" b="1">
          <a:solidFill>
            <a:schemeClr val="tx2"/>
          </a:solidFill>
          <a:latin typeface="Arial" charset="0"/>
        </a:defRPr>
      </a:lvl2pPr>
      <a:lvl3pPr algn="l" rtl="0" eaLnBrk="0" fontAlgn="base" hangingPunct="0">
        <a:spcBef>
          <a:spcPct val="0"/>
        </a:spcBef>
        <a:spcAft>
          <a:spcPct val="0"/>
        </a:spcAft>
        <a:defRPr sz="3700" b="1">
          <a:solidFill>
            <a:schemeClr val="tx2"/>
          </a:solidFill>
          <a:latin typeface="Arial" charset="0"/>
        </a:defRPr>
      </a:lvl3pPr>
      <a:lvl4pPr algn="l" rtl="0" eaLnBrk="0" fontAlgn="base" hangingPunct="0">
        <a:spcBef>
          <a:spcPct val="0"/>
        </a:spcBef>
        <a:spcAft>
          <a:spcPct val="0"/>
        </a:spcAft>
        <a:defRPr sz="3700" b="1">
          <a:solidFill>
            <a:schemeClr val="tx2"/>
          </a:solidFill>
          <a:latin typeface="Arial" charset="0"/>
        </a:defRPr>
      </a:lvl4pPr>
      <a:lvl5pPr algn="l" rtl="0" eaLnBrk="0" fontAlgn="base" hangingPunct="0">
        <a:spcBef>
          <a:spcPct val="0"/>
        </a:spcBef>
        <a:spcAft>
          <a:spcPct val="0"/>
        </a:spcAft>
        <a:defRPr sz="3700" b="1">
          <a:solidFill>
            <a:schemeClr val="tx2"/>
          </a:solidFill>
          <a:latin typeface="Arial" charset="0"/>
        </a:defRPr>
      </a:lvl5pPr>
      <a:lvl6pPr marL="457200" algn="l" rtl="0" fontAlgn="base">
        <a:spcBef>
          <a:spcPct val="0"/>
        </a:spcBef>
        <a:spcAft>
          <a:spcPct val="0"/>
        </a:spcAft>
        <a:defRPr sz="3700" b="1">
          <a:solidFill>
            <a:schemeClr val="tx2"/>
          </a:solidFill>
          <a:latin typeface="Arial" charset="0"/>
        </a:defRPr>
      </a:lvl6pPr>
      <a:lvl7pPr marL="914400" algn="l" rtl="0" fontAlgn="base">
        <a:spcBef>
          <a:spcPct val="0"/>
        </a:spcBef>
        <a:spcAft>
          <a:spcPct val="0"/>
        </a:spcAft>
        <a:defRPr sz="3700" b="1">
          <a:solidFill>
            <a:schemeClr val="tx2"/>
          </a:solidFill>
          <a:latin typeface="Arial" charset="0"/>
        </a:defRPr>
      </a:lvl7pPr>
      <a:lvl8pPr marL="1371600" algn="l" rtl="0" fontAlgn="base">
        <a:spcBef>
          <a:spcPct val="0"/>
        </a:spcBef>
        <a:spcAft>
          <a:spcPct val="0"/>
        </a:spcAft>
        <a:defRPr sz="3700" b="1">
          <a:solidFill>
            <a:schemeClr val="tx2"/>
          </a:solidFill>
          <a:latin typeface="Arial" charset="0"/>
        </a:defRPr>
      </a:lvl8pPr>
      <a:lvl9pPr marL="1828800" algn="l" rtl="0" fontAlgn="base">
        <a:spcBef>
          <a:spcPct val="0"/>
        </a:spcBef>
        <a:spcAft>
          <a:spcPct val="0"/>
        </a:spcAft>
        <a:defRPr sz="3700" b="1">
          <a:solidFill>
            <a:schemeClr val="tx2"/>
          </a:solidFill>
          <a:latin typeface="Arial" charset="0"/>
        </a:defRPr>
      </a:lvl9pPr>
    </p:titleStyle>
    <p:bodyStyle>
      <a:lvl1pPr marL="342900" indent="-342900" algn="l" rtl="0" eaLnBrk="0" fontAlgn="base" hangingPunct="0">
        <a:lnSpc>
          <a:spcPct val="110000"/>
        </a:lnSpc>
        <a:spcBef>
          <a:spcPts val="600"/>
        </a:spcBef>
        <a:spcAft>
          <a:spcPts val="600"/>
        </a:spcAft>
        <a:buClr>
          <a:schemeClr val="accent2"/>
        </a:buClr>
        <a:buSzPct val="110000"/>
        <a:buChar char="•"/>
        <a:defRPr sz="3100">
          <a:solidFill>
            <a:schemeClr val="tx2"/>
          </a:solidFill>
          <a:latin typeface="+mn-lt"/>
          <a:ea typeface="+mn-ea"/>
          <a:cs typeface="+mn-cs"/>
        </a:defRPr>
      </a:lvl1pPr>
      <a:lvl2pPr marL="742950" indent="-285750" algn="l" rtl="0" eaLnBrk="0" fontAlgn="base" hangingPunct="0">
        <a:lnSpc>
          <a:spcPct val="110000"/>
        </a:lnSpc>
        <a:spcBef>
          <a:spcPts val="600"/>
        </a:spcBef>
        <a:spcAft>
          <a:spcPts val="600"/>
        </a:spcAft>
        <a:buClr>
          <a:schemeClr val="accent2"/>
        </a:buClr>
        <a:buSzPct val="110000"/>
        <a:buFont typeface="Arial" charset="0"/>
        <a:buChar char="–"/>
        <a:defRPr sz="2600">
          <a:solidFill>
            <a:schemeClr val="tx2"/>
          </a:solidFill>
          <a:latin typeface="+mn-lt"/>
        </a:defRPr>
      </a:lvl2pPr>
      <a:lvl3pPr marL="1143000" indent="-228600" algn="l" rtl="0" eaLnBrk="0" fontAlgn="base" hangingPunct="0">
        <a:lnSpc>
          <a:spcPct val="110000"/>
        </a:lnSpc>
        <a:spcBef>
          <a:spcPts val="600"/>
        </a:spcBef>
        <a:spcAft>
          <a:spcPts val="600"/>
        </a:spcAft>
        <a:buClr>
          <a:schemeClr val="accent2"/>
        </a:buClr>
        <a:buSzPct val="110000"/>
        <a:buChar char="•"/>
        <a:defRPr sz="2100">
          <a:solidFill>
            <a:schemeClr val="tx2"/>
          </a:solidFill>
          <a:latin typeface="+mn-lt"/>
        </a:defRPr>
      </a:lvl3pPr>
      <a:lvl4pPr marL="1600200" indent="-228600" algn="l" rtl="0" eaLnBrk="0" fontAlgn="base" hangingPunct="0">
        <a:lnSpc>
          <a:spcPct val="110000"/>
        </a:lnSpc>
        <a:spcBef>
          <a:spcPts val="600"/>
        </a:spcBef>
        <a:spcAft>
          <a:spcPts val="600"/>
        </a:spcAft>
        <a:buClr>
          <a:schemeClr val="accent2"/>
        </a:buClr>
        <a:buSzPct val="110000"/>
        <a:buFont typeface="Arial" charset="0"/>
        <a:buChar char="–"/>
        <a:defRPr sz="2000">
          <a:solidFill>
            <a:schemeClr val="tx2"/>
          </a:solidFill>
          <a:latin typeface="+mn-lt"/>
        </a:defRPr>
      </a:lvl4pPr>
      <a:lvl5pPr marL="2057400" indent="-228600" algn="l" rtl="0" eaLnBrk="0" fontAlgn="base" hangingPunct="0">
        <a:lnSpc>
          <a:spcPct val="110000"/>
        </a:lnSpc>
        <a:spcBef>
          <a:spcPts val="600"/>
        </a:spcBef>
        <a:spcAft>
          <a:spcPts val="600"/>
        </a:spcAft>
        <a:buClr>
          <a:schemeClr val="accent2"/>
        </a:buClr>
        <a:buSzPct val="110000"/>
        <a:buFont typeface="Arial" charset="0"/>
        <a:buChar char="›"/>
        <a:defRPr sz="2000">
          <a:solidFill>
            <a:schemeClr val="tx2"/>
          </a:solidFill>
          <a:latin typeface="+mn-lt"/>
        </a:defRPr>
      </a:lvl5pPr>
      <a:lvl6pPr marL="25146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defRPr>
      </a:lvl6pPr>
      <a:lvl7pPr marL="29718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defRPr>
      </a:lvl7pPr>
      <a:lvl8pPr marL="34290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defRPr>
      </a:lvl8pPr>
      <a:lvl9pPr marL="38862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0.xml"/><Relationship Id="rId7" Type="http://schemas.openxmlformats.org/officeDocument/2006/relationships/image" Target="../media/image21.jpeg"/><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oleObject" Target="../embeddings/oleObject2.bin"/><Relationship Id="rId9"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wmf"/></Relationships>
</file>

<file path=ppt/slides/_rels/slide13.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wmf"/></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w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wmf"/></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9.wmf"/><Relationship Id="rId7" Type="http://schemas.openxmlformats.org/officeDocument/2006/relationships/image" Target="../media/image43.w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wmf"/><Relationship Id="rId5" Type="http://schemas.openxmlformats.org/officeDocument/2006/relationships/image" Target="../media/image41.wmf"/><Relationship Id="rId4" Type="http://schemas.openxmlformats.org/officeDocument/2006/relationships/image" Target="../media/image40.wmf"/></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6.wmf"/><Relationship Id="rId4" Type="http://schemas.openxmlformats.org/officeDocument/2006/relationships/image" Target="../media/image45.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8.wmf"/></Relationships>
</file>

<file path=ppt/slides/_rels/slide21.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hyperlink" Target="vid8.avi"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hyperlink" Target="vid12.avi"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15.jpeg"/><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1"/>
          <p:cNvSpPr>
            <a:spLocks noGrp="1"/>
          </p:cNvSpPr>
          <p:nvPr>
            <p:ph type="sldNum" sz="quarter" idx="10"/>
          </p:nvPr>
        </p:nvSpPr>
        <p:spPr>
          <a:noFill/>
        </p:spPr>
        <p:txBody>
          <a:bodyPr/>
          <a:lstStyle/>
          <a:p>
            <a:fld id="{E1F56A27-E5BA-4F88-BF51-9076609D86EB}" type="slidenum">
              <a:rPr lang="en-US" smtClean="0"/>
              <a:pPr/>
              <a:t>1</a:t>
            </a:fld>
            <a:endParaRPr lang="en-US" smtClean="0"/>
          </a:p>
        </p:txBody>
      </p:sp>
      <p:pic>
        <p:nvPicPr>
          <p:cNvPr id="17410" name="Picture 33" descr="S2008 Title"/>
          <p:cNvPicPr>
            <a:picLocks noChangeAspect="1" noChangeArrowheads="1"/>
          </p:cNvPicPr>
          <p:nvPr/>
        </p:nvPicPr>
        <p:blipFill>
          <a:blip r:embed="rId3"/>
          <a:srcRect/>
          <a:stretch>
            <a:fillRect/>
          </a:stretch>
        </p:blipFill>
        <p:spPr bwMode="auto">
          <a:xfrm>
            <a:off x="0" y="0"/>
            <a:ext cx="9144000" cy="685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Slide Number Placeholder 5"/>
          <p:cNvSpPr>
            <a:spLocks noGrp="1"/>
          </p:cNvSpPr>
          <p:nvPr>
            <p:ph type="sldNum" sz="quarter" idx="10"/>
          </p:nvPr>
        </p:nvSpPr>
        <p:spPr>
          <a:noFill/>
        </p:spPr>
        <p:txBody>
          <a:bodyPr/>
          <a:lstStyle/>
          <a:p>
            <a:fld id="{6BACED90-E333-4931-9881-9226D472FACD}" type="slidenum">
              <a:rPr lang="en-US" smtClean="0"/>
              <a:pPr/>
              <a:t>10</a:t>
            </a:fld>
            <a:endParaRPr lang="en-US" smtClean="0"/>
          </a:p>
        </p:txBody>
      </p:sp>
      <p:sp>
        <p:nvSpPr>
          <p:cNvPr id="148482" name="Rectangle 2"/>
          <p:cNvSpPr>
            <a:spLocks noGrp="1" noChangeArrowheads="1"/>
          </p:cNvSpPr>
          <p:nvPr>
            <p:ph type="title"/>
          </p:nvPr>
        </p:nvSpPr>
        <p:spPr>
          <a:xfrm>
            <a:off x="304800" y="358775"/>
            <a:ext cx="8402638" cy="925513"/>
          </a:xfrm>
        </p:spPr>
        <p:txBody>
          <a:bodyPr/>
          <a:lstStyle/>
          <a:p>
            <a:pPr eaLnBrk="1" hangingPunct="1">
              <a:defRPr/>
            </a:pPr>
            <a:r>
              <a:rPr lang="en-US" altLang="zh-CN" dirty="0" smtClean="0">
                <a:ea typeface="宋体" pitchFamily="2" charset="-122"/>
              </a:rPr>
              <a:t>Tensor Field Design</a:t>
            </a:r>
            <a:endParaRPr lang="en-US" altLang="zh-CN" dirty="0" smtClean="0">
              <a:solidFill>
                <a:schemeClr val="tx1"/>
              </a:solidFill>
              <a:latin typeface="Trebuchet MS" pitchFamily="34" charset="0"/>
              <a:ea typeface="宋体" pitchFamily="2" charset="-122"/>
            </a:endParaRPr>
          </a:p>
        </p:txBody>
      </p:sp>
      <p:graphicFrame>
        <p:nvGraphicFramePr>
          <p:cNvPr id="4098" name="Object 4"/>
          <p:cNvGraphicFramePr>
            <a:graphicFrameLocks noChangeAspect="1"/>
          </p:cNvGraphicFramePr>
          <p:nvPr>
            <p:ph sz="quarter" idx="2"/>
          </p:nvPr>
        </p:nvGraphicFramePr>
        <p:xfrm>
          <a:off x="6354763" y="4232275"/>
          <a:ext cx="2111375" cy="536575"/>
        </p:xfrm>
        <a:graphic>
          <a:graphicData uri="http://schemas.openxmlformats.org/presentationml/2006/ole">
            <p:oleObj spid="_x0000_s2050" name="Equation" r:id="rId4" imgW="1498320" imgH="380880" progId="Equation.3">
              <p:embed/>
            </p:oleObj>
          </a:graphicData>
        </a:graphic>
      </p:graphicFrame>
      <p:pic>
        <p:nvPicPr>
          <p:cNvPr id="4103" name="Picture 11" descr="reg"/>
          <p:cNvPicPr>
            <a:picLocks noChangeAspect="1" noChangeArrowheads="1"/>
          </p:cNvPicPr>
          <p:nvPr/>
        </p:nvPicPr>
        <p:blipFill>
          <a:blip r:embed="rId5"/>
          <a:srcRect/>
          <a:stretch>
            <a:fillRect/>
          </a:stretch>
        </p:blipFill>
        <p:spPr bwMode="auto">
          <a:xfrm>
            <a:off x="582613" y="1757363"/>
            <a:ext cx="2281237" cy="2282825"/>
          </a:xfrm>
          <a:prstGeom prst="rect">
            <a:avLst/>
          </a:prstGeom>
          <a:noFill/>
          <a:ln w="9525">
            <a:noFill/>
            <a:miter lim="800000"/>
            <a:headEnd/>
            <a:tailEnd/>
          </a:ln>
        </p:spPr>
      </p:pic>
      <p:pic>
        <p:nvPicPr>
          <p:cNvPr id="4104" name="Picture 12" descr="center"/>
          <p:cNvPicPr>
            <a:picLocks noChangeAspect="1" noChangeArrowheads="1"/>
          </p:cNvPicPr>
          <p:nvPr/>
        </p:nvPicPr>
        <p:blipFill>
          <a:blip r:embed="rId6"/>
          <a:srcRect/>
          <a:stretch>
            <a:fillRect/>
          </a:stretch>
        </p:blipFill>
        <p:spPr bwMode="auto">
          <a:xfrm>
            <a:off x="3422650" y="1757363"/>
            <a:ext cx="2284413" cy="2282825"/>
          </a:xfrm>
          <a:prstGeom prst="rect">
            <a:avLst/>
          </a:prstGeom>
          <a:noFill/>
          <a:ln w="9525">
            <a:noFill/>
            <a:miter lim="800000"/>
            <a:headEnd/>
            <a:tailEnd/>
          </a:ln>
        </p:spPr>
      </p:pic>
      <p:grpSp>
        <p:nvGrpSpPr>
          <p:cNvPr id="2" name="Group 13"/>
          <p:cNvGrpSpPr>
            <a:grpSpLocks/>
          </p:cNvGrpSpPr>
          <p:nvPr/>
        </p:nvGrpSpPr>
        <p:grpSpPr bwMode="auto">
          <a:xfrm>
            <a:off x="2984500" y="2795588"/>
            <a:ext cx="312738" cy="330200"/>
            <a:chOff x="1735" y="2385"/>
            <a:chExt cx="288" cy="303"/>
          </a:xfrm>
        </p:grpSpPr>
        <p:sp>
          <p:nvSpPr>
            <p:cNvPr id="2062" name="Line 14"/>
            <p:cNvSpPr>
              <a:spLocks noChangeShapeType="1"/>
            </p:cNvSpPr>
            <p:nvPr/>
          </p:nvSpPr>
          <p:spPr bwMode="auto">
            <a:xfrm>
              <a:off x="1735" y="2540"/>
              <a:ext cx="288" cy="0"/>
            </a:xfrm>
            <a:prstGeom prst="line">
              <a:avLst/>
            </a:prstGeom>
            <a:noFill/>
            <a:ln w="57150">
              <a:solidFill>
                <a:schemeClr val="tx1"/>
              </a:solidFill>
              <a:round/>
              <a:headEnd/>
              <a:tailEnd/>
            </a:ln>
          </p:spPr>
          <p:txBody>
            <a:bodyPr/>
            <a:lstStyle/>
            <a:p>
              <a:endParaRPr lang="en-US"/>
            </a:p>
          </p:txBody>
        </p:sp>
        <p:sp>
          <p:nvSpPr>
            <p:cNvPr id="2063" name="Line 15"/>
            <p:cNvSpPr>
              <a:spLocks noChangeShapeType="1"/>
            </p:cNvSpPr>
            <p:nvPr/>
          </p:nvSpPr>
          <p:spPr bwMode="auto">
            <a:xfrm flipV="1">
              <a:off x="1883" y="2385"/>
              <a:ext cx="0" cy="303"/>
            </a:xfrm>
            <a:prstGeom prst="line">
              <a:avLst/>
            </a:prstGeom>
            <a:noFill/>
            <a:ln w="57150">
              <a:solidFill>
                <a:schemeClr val="tx1"/>
              </a:solidFill>
              <a:round/>
              <a:headEnd/>
              <a:tailEnd/>
            </a:ln>
          </p:spPr>
          <p:txBody>
            <a:bodyPr/>
            <a:lstStyle/>
            <a:p>
              <a:endParaRPr lang="en-US"/>
            </a:p>
          </p:txBody>
        </p:sp>
      </p:grpSp>
      <p:pic>
        <p:nvPicPr>
          <p:cNvPr id="4106" name="Picture 16" descr="sum_field"/>
          <p:cNvPicPr>
            <a:picLocks noChangeAspect="1" noChangeArrowheads="1"/>
          </p:cNvPicPr>
          <p:nvPr/>
        </p:nvPicPr>
        <p:blipFill>
          <a:blip r:embed="rId7"/>
          <a:srcRect/>
          <a:stretch>
            <a:fillRect/>
          </a:stretch>
        </p:blipFill>
        <p:spPr bwMode="auto">
          <a:xfrm>
            <a:off x="6284913" y="1760538"/>
            <a:ext cx="2282825" cy="2282825"/>
          </a:xfrm>
          <a:prstGeom prst="rect">
            <a:avLst/>
          </a:prstGeom>
          <a:noFill/>
          <a:ln w="9525">
            <a:noFill/>
            <a:miter lim="800000"/>
            <a:headEnd/>
            <a:tailEnd/>
          </a:ln>
        </p:spPr>
      </p:pic>
      <p:grpSp>
        <p:nvGrpSpPr>
          <p:cNvPr id="3" name="Group 19"/>
          <p:cNvGrpSpPr>
            <a:grpSpLocks/>
          </p:cNvGrpSpPr>
          <p:nvPr/>
        </p:nvGrpSpPr>
        <p:grpSpPr bwMode="auto">
          <a:xfrm>
            <a:off x="5861050" y="2892425"/>
            <a:ext cx="252413" cy="152400"/>
            <a:chOff x="3375" y="2526"/>
            <a:chExt cx="208" cy="126"/>
          </a:xfrm>
        </p:grpSpPr>
        <p:sp>
          <p:nvSpPr>
            <p:cNvPr id="2060" name="Line 17"/>
            <p:cNvSpPr>
              <a:spLocks noChangeShapeType="1"/>
            </p:cNvSpPr>
            <p:nvPr/>
          </p:nvSpPr>
          <p:spPr bwMode="auto">
            <a:xfrm>
              <a:off x="3375" y="2526"/>
              <a:ext cx="207" cy="0"/>
            </a:xfrm>
            <a:prstGeom prst="line">
              <a:avLst/>
            </a:prstGeom>
            <a:noFill/>
            <a:ln w="57150">
              <a:solidFill>
                <a:schemeClr val="tx1"/>
              </a:solidFill>
              <a:round/>
              <a:headEnd/>
              <a:tailEnd/>
            </a:ln>
          </p:spPr>
          <p:txBody>
            <a:bodyPr/>
            <a:lstStyle/>
            <a:p>
              <a:endParaRPr lang="en-US"/>
            </a:p>
          </p:txBody>
        </p:sp>
        <p:sp>
          <p:nvSpPr>
            <p:cNvPr id="2061" name="Line 18"/>
            <p:cNvSpPr>
              <a:spLocks noChangeShapeType="1"/>
            </p:cNvSpPr>
            <p:nvPr/>
          </p:nvSpPr>
          <p:spPr bwMode="auto">
            <a:xfrm>
              <a:off x="3376" y="2652"/>
              <a:ext cx="207" cy="0"/>
            </a:xfrm>
            <a:prstGeom prst="line">
              <a:avLst/>
            </a:prstGeom>
            <a:noFill/>
            <a:ln w="57150">
              <a:solidFill>
                <a:schemeClr val="tx1"/>
              </a:solidFill>
              <a:round/>
              <a:headEnd/>
              <a:tailEnd/>
            </a:ln>
          </p:spPr>
          <p:txBody>
            <a:bodyPr/>
            <a:lstStyle/>
            <a:p>
              <a:endParaRPr lang="en-US"/>
            </a:p>
          </p:txBody>
        </p:sp>
      </p:grpSp>
      <p:graphicFrame>
        <p:nvGraphicFramePr>
          <p:cNvPr id="105482" name="Object 10"/>
          <p:cNvGraphicFramePr>
            <a:graphicFrameLocks noChangeAspect="1"/>
          </p:cNvGraphicFramePr>
          <p:nvPr/>
        </p:nvGraphicFramePr>
        <p:xfrm>
          <a:off x="763588" y="4124325"/>
          <a:ext cx="1825625" cy="657225"/>
        </p:xfrm>
        <a:graphic>
          <a:graphicData uri="http://schemas.openxmlformats.org/presentationml/2006/ole">
            <p:oleObj spid="_x0000_s2051" name="Equation" r:id="rId8" imgW="1269720" imgH="457200" progId="Equation.3">
              <p:embed/>
            </p:oleObj>
          </a:graphicData>
        </a:graphic>
      </p:graphicFrame>
      <p:graphicFrame>
        <p:nvGraphicFramePr>
          <p:cNvPr id="105484" name="Object 12"/>
          <p:cNvGraphicFramePr>
            <a:graphicFrameLocks noChangeAspect="1"/>
          </p:cNvGraphicFramePr>
          <p:nvPr/>
        </p:nvGraphicFramePr>
        <p:xfrm>
          <a:off x="3241675" y="4124325"/>
          <a:ext cx="2692400" cy="655638"/>
        </p:xfrm>
        <a:graphic>
          <a:graphicData uri="http://schemas.openxmlformats.org/presentationml/2006/ole">
            <p:oleObj spid="_x0000_s2052" name="Equation" r:id="rId9" imgW="1981080" imgH="4824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5482"/>
                                        </p:tgtEl>
                                        <p:attrNameLst>
                                          <p:attrName>style.visibility</p:attrName>
                                        </p:attrNameLst>
                                      </p:cBhvr>
                                      <p:to>
                                        <p:strVal val="visible"/>
                                      </p:to>
                                    </p:set>
                                    <p:animEffect transition="in" filter="blinds(horizontal)">
                                      <p:cBhvr>
                                        <p:cTn id="7" dur="500"/>
                                        <p:tgtEl>
                                          <p:spTgt spid="105482"/>
                                        </p:tgtEl>
                                      </p:cBhvr>
                                    </p:animEffect>
                                  </p:childTnLst>
                                </p:cTn>
                              </p:par>
                              <p:par>
                                <p:cTn id="8" presetID="1" presetClass="entr" presetSubtype="0" fill="hold" nodeType="withEffect">
                                  <p:stCondLst>
                                    <p:cond delay="0"/>
                                  </p:stCondLst>
                                  <p:childTnLst>
                                    <p:set>
                                      <p:cBhvr>
                                        <p:cTn id="9" dur="1" fill="hold">
                                          <p:stCondLst>
                                            <p:cond delay="0"/>
                                          </p:stCondLst>
                                        </p:cTn>
                                        <p:tgtEl>
                                          <p:spTgt spid="410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105484"/>
                                        </p:tgtEl>
                                        <p:attrNameLst>
                                          <p:attrName>style.visibility</p:attrName>
                                        </p:attrNameLst>
                                      </p:cBhvr>
                                      <p:to>
                                        <p:strVal val="visible"/>
                                      </p:to>
                                    </p:set>
                                    <p:animEffect transition="in" filter="blinds(horizontal)">
                                      <p:cBhvr>
                                        <p:cTn id="14" dur="500"/>
                                        <p:tgtEl>
                                          <p:spTgt spid="105484"/>
                                        </p:tgtEl>
                                      </p:cBhvr>
                                    </p:animEffect>
                                  </p:childTnLst>
                                </p:cTn>
                              </p:par>
                              <p:par>
                                <p:cTn id="15" presetID="1" presetClass="entr" presetSubtype="0" fill="hold" nodeType="withEffect">
                                  <p:stCondLst>
                                    <p:cond delay="0"/>
                                  </p:stCondLst>
                                  <p:childTnLst>
                                    <p:set>
                                      <p:cBhvr>
                                        <p:cTn id="16" dur="1" fill="hold">
                                          <p:stCondLst>
                                            <p:cond delay="0"/>
                                          </p:stCondLst>
                                        </p:cTn>
                                        <p:tgtEl>
                                          <p:spTgt spid="410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0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3"/>
          <p:cNvSpPr>
            <a:spLocks noGrp="1"/>
          </p:cNvSpPr>
          <p:nvPr>
            <p:ph type="sldNum" sz="quarter" idx="10"/>
          </p:nvPr>
        </p:nvSpPr>
        <p:spPr>
          <a:noFill/>
        </p:spPr>
        <p:txBody>
          <a:bodyPr/>
          <a:lstStyle/>
          <a:p>
            <a:fld id="{26BE0895-2CF6-4B9C-9D36-3158C962536E}" type="slidenum">
              <a:rPr lang="en-US" smtClean="0"/>
              <a:pPr/>
              <a:t>11</a:t>
            </a:fld>
            <a:endParaRPr lang="en-US" smtClean="0"/>
          </a:p>
        </p:txBody>
      </p:sp>
      <p:sp>
        <p:nvSpPr>
          <p:cNvPr id="71682" name="Rectangle 2"/>
          <p:cNvSpPr>
            <a:spLocks noGrp="1" noChangeArrowheads="1"/>
          </p:cNvSpPr>
          <p:nvPr>
            <p:ph type="title"/>
          </p:nvPr>
        </p:nvSpPr>
        <p:spPr>
          <a:xfrm>
            <a:off x="296863" y="273050"/>
            <a:ext cx="8229600" cy="1139825"/>
          </a:xfrm>
        </p:spPr>
        <p:txBody>
          <a:bodyPr/>
          <a:lstStyle/>
          <a:p>
            <a:pPr eaLnBrk="1" hangingPunct="1">
              <a:defRPr/>
            </a:pPr>
            <a:r>
              <a:rPr lang="en-US" altLang="zh-CN" dirty="0" smtClean="0">
                <a:solidFill>
                  <a:schemeClr val="tx1"/>
                </a:solidFill>
                <a:ea typeface="宋体" pitchFamily="2" charset="-122"/>
              </a:rPr>
              <a:t>Map-based Tensor Fields</a:t>
            </a:r>
          </a:p>
        </p:txBody>
      </p:sp>
      <p:sp>
        <p:nvSpPr>
          <p:cNvPr id="39939" name="Rectangle 3"/>
          <p:cNvSpPr>
            <a:spLocks noGrp="1" noChangeArrowheads="1"/>
          </p:cNvSpPr>
          <p:nvPr>
            <p:ph type="body" idx="1"/>
          </p:nvPr>
        </p:nvSpPr>
        <p:spPr>
          <a:xfrm>
            <a:off x="287338" y="1579563"/>
            <a:ext cx="8712200" cy="4862512"/>
          </a:xfrm>
        </p:spPr>
        <p:txBody>
          <a:bodyPr/>
          <a:lstStyle/>
          <a:p>
            <a:pPr eaLnBrk="1" hangingPunct="1"/>
            <a:r>
              <a:rPr lang="en-US" altLang="zh-CN" sz="2700" smtClean="0">
                <a:ea typeface="宋体" pitchFamily="2" charset="-122"/>
              </a:rPr>
              <a:t>Generating tensor fields from topographical maps</a:t>
            </a:r>
          </a:p>
          <a:p>
            <a:pPr eaLnBrk="1" hangingPunct="1"/>
            <a:endParaRPr lang="en-US" altLang="zh-CN" sz="2700" smtClean="0">
              <a:ea typeface="宋体" pitchFamily="2" charset="-122"/>
            </a:endParaRPr>
          </a:p>
          <a:p>
            <a:pPr eaLnBrk="1" hangingPunct="1"/>
            <a:endParaRPr lang="en-US" altLang="zh-CN" sz="2700" smtClean="0">
              <a:ea typeface="宋体" pitchFamily="2" charset="-122"/>
            </a:endParaRPr>
          </a:p>
          <a:p>
            <a:pPr eaLnBrk="1" hangingPunct="1"/>
            <a:endParaRPr lang="en-US" altLang="zh-CN" sz="2700" smtClean="0">
              <a:ea typeface="宋体" pitchFamily="2" charset="-122"/>
            </a:endParaRPr>
          </a:p>
          <a:p>
            <a:pPr eaLnBrk="1" hangingPunct="1"/>
            <a:endParaRPr lang="en-US" altLang="zh-CN" sz="2700" smtClean="0">
              <a:ea typeface="宋体" pitchFamily="2" charset="-122"/>
            </a:endParaRPr>
          </a:p>
          <a:p>
            <a:pPr eaLnBrk="1" hangingPunct="1"/>
            <a:endParaRPr lang="zh-CN" altLang="en-US" sz="2700" smtClean="0">
              <a:ea typeface="宋体" pitchFamily="2" charset="-122"/>
            </a:endParaRPr>
          </a:p>
        </p:txBody>
      </p:sp>
      <p:pic>
        <p:nvPicPr>
          <p:cNvPr id="71684" name="Picture 4" descr="newWorkflowa"/>
          <p:cNvPicPr>
            <a:picLocks noChangeAspect="1" noChangeArrowheads="1"/>
          </p:cNvPicPr>
          <p:nvPr/>
        </p:nvPicPr>
        <p:blipFill>
          <a:blip r:embed="rId3"/>
          <a:srcRect/>
          <a:stretch>
            <a:fillRect/>
          </a:stretch>
        </p:blipFill>
        <p:spPr bwMode="auto">
          <a:xfrm>
            <a:off x="5016500" y="2505075"/>
            <a:ext cx="2298700" cy="2298700"/>
          </a:xfrm>
          <a:prstGeom prst="rect">
            <a:avLst/>
          </a:prstGeom>
          <a:noFill/>
          <a:ln w="9525">
            <a:noFill/>
            <a:miter lim="800000"/>
            <a:headEnd/>
            <a:tailEnd/>
          </a:ln>
        </p:spPr>
      </p:pic>
      <p:pic>
        <p:nvPicPr>
          <p:cNvPr id="71685" name="Picture 5" descr="newWorkflowb"/>
          <p:cNvPicPr>
            <a:picLocks noChangeAspect="1" noChangeArrowheads="1"/>
          </p:cNvPicPr>
          <p:nvPr/>
        </p:nvPicPr>
        <p:blipFill>
          <a:blip r:embed="rId4"/>
          <a:srcRect/>
          <a:stretch>
            <a:fillRect/>
          </a:stretch>
        </p:blipFill>
        <p:spPr bwMode="auto">
          <a:xfrm>
            <a:off x="5016500" y="2505075"/>
            <a:ext cx="2298700" cy="2298700"/>
          </a:xfrm>
          <a:prstGeom prst="rect">
            <a:avLst/>
          </a:prstGeom>
          <a:noFill/>
          <a:ln w="9525">
            <a:noFill/>
            <a:miter lim="800000"/>
            <a:headEnd/>
            <a:tailEnd/>
          </a:ln>
        </p:spPr>
      </p:pic>
      <p:grpSp>
        <p:nvGrpSpPr>
          <p:cNvPr id="2" name="Group 36"/>
          <p:cNvGrpSpPr>
            <a:grpSpLocks/>
          </p:cNvGrpSpPr>
          <p:nvPr/>
        </p:nvGrpSpPr>
        <p:grpSpPr bwMode="auto">
          <a:xfrm>
            <a:off x="1460500" y="2478088"/>
            <a:ext cx="4398963" cy="2781300"/>
            <a:chOff x="920" y="1943"/>
            <a:chExt cx="2771" cy="1752"/>
          </a:xfrm>
        </p:grpSpPr>
        <p:sp>
          <p:nvSpPr>
            <p:cNvPr id="39943" name="Line 6"/>
            <p:cNvSpPr>
              <a:spLocks noChangeShapeType="1"/>
            </p:cNvSpPr>
            <p:nvPr/>
          </p:nvSpPr>
          <p:spPr bwMode="auto">
            <a:xfrm flipV="1">
              <a:off x="1320" y="2402"/>
              <a:ext cx="433" cy="254"/>
            </a:xfrm>
            <a:prstGeom prst="line">
              <a:avLst/>
            </a:prstGeom>
            <a:noFill/>
            <a:ln w="38100">
              <a:solidFill>
                <a:srgbClr val="00FFFF"/>
              </a:solidFill>
              <a:round/>
              <a:headEnd/>
              <a:tailEnd/>
            </a:ln>
          </p:spPr>
          <p:txBody>
            <a:bodyPr/>
            <a:lstStyle/>
            <a:p>
              <a:endParaRPr lang="en-US"/>
            </a:p>
          </p:txBody>
        </p:sp>
        <p:sp>
          <p:nvSpPr>
            <p:cNvPr id="39944" name="Line 7"/>
            <p:cNvSpPr>
              <a:spLocks noChangeShapeType="1"/>
            </p:cNvSpPr>
            <p:nvPr/>
          </p:nvSpPr>
          <p:spPr bwMode="auto">
            <a:xfrm flipV="1">
              <a:off x="926" y="3081"/>
              <a:ext cx="121" cy="381"/>
            </a:xfrm>
            <a:prstGeom prst="line">
              <a:avLst/>
            </a:prstGeom>
            <a:noFill/>
            <a:ln w="38100">
              <a:solidFill>
                <a:srgbClr val="00FFFF"/>
              </a:solidFill>
              <a:round/>
              <a:headEnd/>
              <a:tailEnd/>
            </a:ln>
          </p:spPr>
          <p:txBody>
            <a:bodyPr/>
            <a:lstStyle/>
            <a:p>
              <a:endParaRPr lang="en-US"/>
            </a:p>
          </p:txBody>
        </p:sp>
        <p:sp>
          <p:nvSpPr>
            <p:cNvPr id="39945" name="Line 8"/>
            <p:cNvSpPr>
              <a:spLocks noChangeShapeType="1"/>
            </p:cNvSpPr>
            <p:nvPr/>
          </p:nvSpPr>
          <p:spPr bwMode="auto">
            <a:xfrm flipV="1">
              <a:off x="1054" y="2670"/>
              <a:ext cx="260" cy="406"/>
            </a:xfrm>
            <a:prstGeom prst="line">
              <a:avLst/>
            </a:prstGeom>
            <a:noFill/>
            <a:ln w="38100">
              <a:solidFill>
                <a:srgbClr val="00FFFF"/>
              </a:solidFill>
              <a:round/>
              <a:headEnd/>
              <a:tailEnd/>
            </a:ln>
          </p:spPr>
          <p:txBody>
            <a:bodyPr/>
            <a:lstStyle/>
            <a:p>
              <a:endParaRPr lang="en-US"/>
            </a:p>
          </p:txBody>
        </p:sp>
        <p:sp>
          <p:nvSpPr>
            <p:cNvPr id="39946" name="Rectangle 9"/>
            <p:cNvSpPr>
              <a:spLocks noChangeArrowheads="1"/>
            </p:cNvSpPr>
            <p:nvPr/>
          </p:nvSpPr>
          <p:spPr bwMode="auto">
            <a:xfrm>
              <a:off x="920" y="1943"/>
              <a:ext cx="1771" cy="1745"/>
            </a:xfrm>
            <a:prstGeom prst="rect">
              <a:avLst/>
            </a:prstGeom>
            <a:noFill/>
            <a:ln w="9525">
              <a:solidFill>
                <a:schemeClr val="tx1"/>
              </a:solidFill>
              <a:miter lim="800000"/>
              <a:headEnd/>
              <a:tailEnd/>
            </a:ln>
          </p:spPr>
          <p:txBody>
            <a:bodyPr wrap="none" anchor="ctr"/>
            <a:lstStyle/>
            <a:p>
              <a:endParaRPr lang="en-US"/>
            </a:p>
          </p:txBody>
        </p:sp>
        <p:sp>
          <p:nvSpPr>
            <p:cNvPr id="39947" name="Line 10"/>
            <p:cNvSpPr>
              <a:spLocks noChangeShapeType="1"/>
            </p:cNvSpPr>
            <p:nvPr/>
          </p:nvSpPr>
          <p:spPr bwMode="auto">
            <a:xfrm flipV="1">
              <a:off x="1756" y="2280"/>
              <a:ext cx="520" cy="121"/>
            </a:xfrm>
            <a:prstGeom prst="line">
              <a:avLst/>
            </a:prstGeom>
            <a:noFill/>
            <a:ln w="38100">
              <a:solidFill>
                <a:srgbClr val="00FFFF"/>
              </a:solidFill>
              <a:round/>
              <a:headEnd/>
              <a:tailEnd/>
            </a:ln>
          </p:spPr>
          <p:txBody>
            <a:bodyPr/>
            <a:lstStyle/>
            <a:p>
              <a:endParaRPr lang="en-US"/>
            </a:p>
          </p:txBody>
        </p:sp>
        <p:sp>
          <p:nvSpPr>
            <p:cNvPr id="39948" name="Line 11"/>
            <p:cNvSpPr>
              <a:spLocks noChangeShapeType="1"/>
            </p:cNvSpPr>
            <p:nvPr/>
          </p:nvSpPr>
          <p:spPr bwMode="auto">
            <a:xfrm flipV="1">
              <a:off x="2275" y="2265"/>
              <a:ext cx="420" cy="20"/>
            </a:xfrm>
            <a:prstGeom prst="line">
              <a:avLst/>
            </a:prstGeom>
            <a:noFill/>
            <a:ln w="38100">
              <a:solidFill>
                <a:srgbClr val="00FFFF"/>
              </a:solidFill>
              <a:round/>
              <a:headEnd/>
              <a:tailEnd/>
            </a:ln>
          </p:spPr>
          <p:txBody>
            <a:bodyPr/>
            <a:lstStyle/>
            <a:p>
              <a:endParaRPr lang="en-US"/>
            </a:p>
          </p:txBody>
        </p:sp>
        <p:sp>
          <p:nvSpPr>
            <p:cNvPr id="39949" name="Rectangle 18"/>
            <p:cNvSpPr>
              <a:spLocks noChangeArrowheads="1"/>
            </p:cNvSpPr>
            <p:nvPr/>
          </p:nvSpPr>
          <p:spPr bwMode="auto">
            <a:xfrm>
              <a:off x="3372" y="2551"/>
              <a:ext cx="319" cy="326"/>
            </a:xfrm>
            <a:prstGeom prst="rect">
              <a:avLst/>
            </a:prstGeom>
            <a:noFill/>
            <a:ln w="9525">
              <a:solidFill>
                <a:schemeClr val="tx1"/>
              </a:solidFill>
              <a:miter lim="800000"/>
              <a:headEnd/>
              <a:tailEnd/>
            </a:ln>
          </p:spPr>
          <p:txBody>
            <a:bodyPr wrap="none" anchor="ctr"/>
            <a:lstStyle/>
            <a:p>
              <a:endParaRPr lang="en-US"/>
            </a:p>
          </p:txBody>
        </p:sp>
        <p:sp>
          <p:nvSpPr>
            <p:cNvPr id="39950" name="Line 19"/>
            <p:cNvSpPr>
              <a:spLocks noChangeShapeType="1"/>
            </p:cNvSpPr>
            <p:nvPr/>
          </p:nvSpPr>
          <p:spPr bwMode="auto">
            <a:xfrm flipV="1">
              <a:off x="1734" y="2816"/>
              <a:ext cx="433" cy="254"/>
            </a:xfrm>
            <a:prstGeom prst="line">
              <a:avLst/>
            </a:prstGeom>
            <a:noFill/>
            <a:ln w="38100">
              <a:solidFill>
                <a:srgbClr val="00FFFF"/>
              </a:solidFill>
              <a:round/>
              <a:headEnd/>
              <a:tailEnd/>
            </a:ln>
          </p:spPr>
          <p:txBody>
            <a:bodyPr/>
            <a:lstStyle/>
            <a:p>
              <a:endParaRPr lang="en-US"/>
            </a:p>
          </p:txBody>
        </p:sp>
        <p:sp>
          <p:nvSpPr>
            <p:cNvPr id="39951" name="Line 20"/>
            <p:cNvSpPr>
              <a:spLocks noChangeShapeType="1"/>
            </p:cNvSpPr>
            <p:nvPr/>
          </p:nvSpPr>
          <p:spPr bwMode="auto">
            <a:xfrm flipV="1">
              <a:off x="1408" y="3469"/>
              <a:ext cx="61" cy="226"/>
            </a:xfrm>
            <a:prstGeom prst="line">
              <a:avLst/>
            </a:prstGeom>
            <a:noFill/>
            <a:ln w="38100">
              <a:solidFill>
                <a:srgbClr val="00FFFF"/>
              </a:solidFill>
              <a:round/>
              <a:headEnd/>
              <a:tailEnd/>
            </a:ln>
          </p:spPr>
          <p:txBody>
            <a:bodyPr/>
            <a:lstStyle/>
            <a:p>
              <a:endParaRPr lang="en-US"/>
            </a:p>
          </p:txBody>
        </p:sp>
        <p:sp>
          <p:nvSpPr>
            <p:cNvPr id="39952" name="Line 21"/>
            <p:cNvSpPr>
              <a:spLocks noChangeShapeType="1"/>
            </p:cNvSpPr>
            <p:nvPr/>
          </p:nvSpPr>
          <p:spPr bwMode="auto">
            <a:xfrm flipV="1">
              <a:off x="1468" y="3075"/>
              <a:ext cx="260" cy="406"/>
            </a:xfrm>
            <a:prstGeom prst="line">
              <a:avLst/>
            </a:prstGeom>
            <a:noFill/>
            <a:ln w="38100">
              <a:solidFill>
                <a:srgbClr val="00FFFF"/>
              </a:solidFill>
              <a:round/>
              <a:headEnd/>
              <a:tailEnd/>
            </a:ln>
          </p:spPr>
          <p:txBody>
            <a:bodyPr/>
            <a:lstStyle/>
            <a:p>
              <a:endParaRPr lang="en-US"/>
            </a:p>
          </p:txBody>
        </p:sp>
        <p:sp>
          <p:nvSpPr>
            <p:cNvPr id="39953" name="Line 22"/>
            <p:cNvSpPr>
              <a:spLocks noChangeShapeType="1"/>
            </p:cNvSpPr>
            <p:nvPr/>
          </p:nvSpPr>
          <p:spPr bwMode="auto">
            <a:xfrm flipV="1">
              <a:off x="2178" y="2703"/>
              <a:ext cx="503" cy="112"/>
            </a:xfrm>
            <a:prstGeom prst="line">
              <a:avLst/>
            </a:prstGeom>
            <a:noFill/>
            <a:ln w="38100">
              <a:solidFill>
                <a:srgbClr val="00FFFF"/>
              </a:solidFill>
              <a:round/>
              <a:headEnd/>
              <a:tailEnd/>
            </a:ln>
          </p:spPr>
          <p:txBody>
            <a:bodyPr/>
            <a:lstStyle/>
            <a:p>
              <a:endParaRPr lang="en-US"/>
            </a:p>
          </p:txBody>
        </p:sp>
        <p:sp>
          <p:nvSpPr>
            <p:cNvPr id="39954" name="Oval 23"/>
            <p:cNvSpPr>
              <a:spLocks noChangeArrowheads="1"/>
            </p:cNvSpPr>
            <p:nvPr/>
          </p:nvSpPr>
          <p:spPr bwMode="auto">
            <a:xfrm>
              <a:off x="1685" y="3031"/>
              <a:ext cx="95" cy="103"/>
            </a:xfrm>
            <a:prstGeom prst="ellipse">
              <a:avLst/>
            </a:prstGeom>
            <a:solidFill>
              <a:srgbClr val="00FFFF"/>
            </a:solidFill>
            <a:ln w="9525">
              <a:solidFill>
                <a:srgbClr val="00FFFF"/>
              </a:solidFill>
              <a:round/>
              <a:headEnd/>
              <a:tailEnd/>
            </a:ln>
          </p:spPr>
          <p:txBody>
            <a:bodyPr wrap="none" anchor="ctr"/>
            <a:lstStyle/>
            <a:p>
              <a:endParaRPr lang="en-US"/>
            </a:p>
          </p:txBody>
        </p:sp>
        <p:sp>
          <p:nvSpPr>
            <p:cNvPr id="39955" name="Oval 24"/>
            <p:cNvSpPr>
              <a:spLocks noChangeArrowheads="1"/>
            </p:cNvSpPr>
            <p:nvPr/>
          </p:nvSpPr>
          <p:spPr bwMode="auto">
            <a:xfrm>
              <a:off x="2116" y="2766"/>
              <a:ext cx="95" cy="103"/>
            </a:xfrm>
            <a:prstGeom prst="ellipse">
              <a:avLst/>
            </a:prstGeom>
            <a:solidFill>
              <a:srgbClr val="00FFFF"/>
            </a:solidFill>
            <a:ln w="9525">
              <a:solidFill>
                <a:srgbClr val="00FFFF"/>
              </a:solidFill>
              <a:round/>
              <a:headEnd/>
              <a:tailEnd/>
            </a:ln>
          </p:spPr>
          <p:txBody>
            <a:bodyPr wrap="none" anchor="ctr"/>
            <a:lstStyle/>
            <a:p>
              <a:endParaRPr lang="en-US"/>
            </a:p>
          </p:txBody>
        </p:sp>
        <p:sp>
          <p:nvSpPr>
            <p:cNvPr id="39956" name="Oval 25"/>
            <p:cNvSpPr>
              <a:spLocks noChangeArrowheads="1"/>
            </p:cNvSpPr>
            <p:nvPr/>
          </p:nvSpPr>
          <p:spPr bwMode="auto">
            <a:xfrm>
              <a:off x="2623" y="2654"/>
              <a:ext cx="95" cy="103"/>
            </a:xfrm>
            <a:prstGeom prst="ellipse">
              <a:avLst/>
            </a:prstGeom>
            <a:solidFill>
              <a:srgbClr val="00FFFF"/>
            </a:solidFill>
            <a:ln w="9525">
              <a:solidFill>
                <a:srgbClr val="00FFFF"/>
              </a:solidFill>
              <a:round/>
              <a:headEnd/>
              <a:tailEnd/>
            </a:ln>
          </p:spPr>
          <p:txBody>
            <a:bodyPr wrap="none" anchor="ctr"/>
            <a:lstStyle/>
            <a:p>
              <a:endParaRPr lang="en-US"/>
            </a:p>
          </p:txBody>
        </p:sp>
        <p:sp>
          <p:nvSpPr>
            <p:cNvPr id="39957" name="Oval 26"/>
            <p:cNvSpPr>
              <a:spLocks noChangeArrowheads="1"/>
            </p:cNvSpPr>
            <p:nvPr/>
          </p:nvSpPr>
          <p:spPr bwMode="auto">
            <a:xfrm>
              <a:off x="1419" y="3445"/>
              <a:ext cx="95" cy="103"/>
            </a:xfrm>
            <a:prstGeom prst="ellipse">
              <a:avLst/>
            </a:prstGeom>
            <a:solidFill>
              <a:srgbClr val="00FFFF"/>
            </a:solidFill>
            <a:ln w="9525">
              <a:solidFill>
                <a:srgbClr val="00FFFF"/>
              </a:solidFill>
              <a:round/>
              <a:headEnd/>
              <a:tailEnd/>
            </a:ln>
          </p:spPr>
          <p:txBody>
            <a:bodyPr wrap="none" anchor="ctr"/>
            <a:lstStyle/>
            <a:p>
              <a:endParaRPr lang="en-US"/>
            </a:p>
          </p:txBody>
        </p:sp>
        <p:sp>
          <p:nvSpPr>
            <p:cNvPr id="39958" name="Oval 27"/>
            <p:cNvSpPr>
              <a:spLocks noChangeArrowheads="1"/>
            </p:cNvSpPr>
            <p:nvPr/>
          </p:nvSpPr>
          <p:spPr bwMode="auto">
            <a:xfrm>
              <a:off x="999" y="3042"/>
              <a:ext cx="95" cy="103"/>
            </a:xfrm>
            <a:prstGeom prst="ellipse">
              <a:avLst/>
            </a:prstGeom>
            <a:solidFill>
              <a:srgbClr val="00FFFF"/>
            </a:solidFill>
            <a:ln w="9525">
              <a:solidFill>
                <a:srgbClr val="00FFFF"/>
              </a:solidFill>
              <a:round/>
              <a:headEnd/>
              <a:tailEnd/>
            </a:ln>
          </p:spPr>
          <p:txBody>
            <a:bodyPr wrap="none" anchor="ctr"/>
            <a:lstStyle/>
            <a:p>
              <a:endParaRPr lang="en-US"/>
            </a:p>
          </p:txBody>
        </p:sp>
        <p:sp>
          <p:nvSpPr>
            <p:cNvPr id="39959" name="Oval 28"/>
            <p:cNvSpPr>
              <a:spLocks noChangeArrowheads="1"/>
            </p:cNvSpPr>
            <p:nvPr/>
          </p:nvSpPr>
          <p:spPr bwMode="auto">
            <a:xfrm>
              <a:off x="1265" y="2620"/>
              <a:ext cx="95" cy="103"/>
            </a:xfrm>
            <a:prstGeom prst="ellipse">
              <a:avLst/>
            </a:prstGeom>
            <a:solidFill>
              <a:srgbClr val="00FFFF"/>
            </a:solidFill>
            <a:ln w="9525">
              <a:solidFill>
                <a:srgbClr val="00FFFF"/>
              </a:solidFill>
              <a:round/>
              <a:headEnd/>
              <a:tailEnd/>
            </a:ln>
          </p:spPr>
          <p:txBody>
            <a:bodyPr wrap="none" anchor="ctr"/>
            <a:lstStyle/>
            <a:p>
              <a:endParaRPr lang="en-US"/>
            </a:p>
          </p:txBody>
        </p:sp>
        <p:sp>
          <p:nvSpPr>
            <p:cNvPr id="39960" name="Oval 29"/>
            <p:cNvSpPr>
              <a:spLocks noChangeArrowheads="1"/>
            </p:cNvSpPr>
            <p:nvPr/>
          </p:nvSpPr>
          <p:spPr bwMode="auto">
            <a:xfrm>
              <a:off x="1695" y="2362"/>
              <a:ext cx="95" cy="103"/>
            </a:xfrm>
            <a:prstGeom prst="ellipse">
              <a:avLst/>
            </a:prstGeom>
            <a:solidFill>
              <a:srgbClr val="00FFFF"/>
            </a:solidFill>
            <a:ln w="9525">
              <a:solidFill>
                <a:srgbClr val="00FFFF"/>
              </a:solidFill>
              <a:round/>
              <a:headEnd/>
              <a:tailEnd/>
            </a:ln>
          </p:spPr>
          <p:txBody>
            <a:bodyPr wrap="none" anchor="ctr"/>
            <a:lstStyle/>
            <a:p>
              <a:endParaRPr lang="en-US"/>
            </a:p>
          </p:txBody>
        </p:sp>
        <p:sp>
          <p:nvSpPr>
            <p:cNvPr id="39961" name="Oval 30"/>
            <p:cNvSpPr>
              <a:spLocks noChangeArrowheads="1"/>
            </p:cNvSpPr>
            <p:nvPr/>
          </p:nvSpPr>
          <p:spPr bwMode="auto">
            <a:xfrm>
              <a:off x="2211" y="2241"/>
              <a:ext cx="95" cy="103"/>
            </a:xfrm>
            <a:prstGeom prst="ellipse">
              <a:avLst/>
            </a:prstGeom>
            <a:solidFill>
              <a:srgbClr val="00FFFF"/>
            </a:solidFill>
            <a:ln w="9525">
              <a:solidFill>
                <a:srgbClr val="00FFFF"/>
              </a:solidFill>
              <a:round/>
              <a:headEnd/>
              <a:tailEnd/>
            </a:ln>
          </p:spPr>
          <p:txBody>
            <a:bodyPr wrap="none" anchor="ctr"/>
            <a:lstStyle/>
            <a:p>
              <a:endParaRPr lang="en-US"/>
            </a:p>
          </p:txBody>
        </p:sp>
        <p:sp>
          <p:nvSpPr>
            <p:cNvPr id="39962" name="Oval 31"/>
            <p:cNvSpPr>
              <a:spLocks noChangeArrowheads="1"/>
            </p:cNvSpPr>
            <p:nvPr/>
          </p:nvSpPr>
          <p:spPr bwMode="auto">
            <a:xfrm>
              <a:off x="2623" y="2224"/>
              <a:ext cx="95" cy="103"/>
            </a:xfrm>
            <a:prstGeom prst="ellipse">
              <a:avLst/>
            </a:prstGeom>
            <a:solidFill>
              <a:srgbClr val="00FFFF"/>
            </a:solidFill>
            <a:ln w="9525">
              <a:solidFill>
                <a:srgbClr val="00FFFF"/>
              </a:solidFill>
              <a:round/>
              <a:headEnd/>
              <a:tailEnd/>
            </a:ln>
          </p:spPr>
          <p:txBody>
            <a:bodyPr wrap="none" anchor="ctr"/>
            <a:lstStyle/>
            <a:p>
              <a:endParaRPr lang="en-US"/>
            </a:p>
          </p:txBody>
        </p:sp>
        <p:sp>
          <p:nvSpPr>
            <p:cNvPr id="39963" name="Line 32"/>
            <p:cNvSpPr>
              <a:spLocks noChangeShapeType="1"/>
            </p:cNvSpPr>
            <p:nvPr/>
          </p:nvSpPr>
          <p:spPr bwMode="auto">
            <a:xfrm>
              <a:off x="2691" y="1952"/>
              <a:ext cx="687" cy="608"/>
            </a:xfrm>
            <a:prstGeom prst="line">
              <a:avLst/>
            </a:prstGeom>
            <a:noFill/>
            <a:ln w="9525">
              <a:solidFill>
                <a:schemeClr val="tx1"/>
              </a:solidFill>
              <a:round/>
              <a:headEnd/>
              <a:tailEnd/>
            </a:ln>
          </p:spPr>
          <p:txBody>
            <a:bodyPr/>
            <a:lstStyle/>
            <a:p>
              <a:endParaRPr lang="en-US"/>
            </a:p>
          </p:txBody>
        </p:sp>
        <p:sp>
          <p:nvSpPr>
            <p:cNvPr id="39964" name="Line 33"/>
            <p:cNvSpPr>
              <a:spLocks noChangeShapeType="1"/>
            </p:cNvSpPr>
            <p:nvPr/>
          </p:nvSpPr>
          <p:spPr bwMode="auto">
            <a:xfrm flipV="1">
              <a:off x="2691" y="2871"/>
              <a:ext cx="677" cy="807"/>
            </a:xfrm>
            <a:prstGeom prst="line">
              <a:avLst/>
            </a:prstGeom>
            <a:noFill/>
            <a:ln w="9525">
              <a:solidFill>
                <a:schemeClr val="tx1"/>
              </a:solidFill>
              <a:round/>
              <a:headEnd/>
              <a:tailEn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6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6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strips(down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3"/>
          <p:cNvSpPr>
            <a:spLocks noGrp="1"/>
          </p:cNvSpPr>
          <p:nvPr>
            <p:ph type="sldNum" sz="quarter" idx="10"/>
          </p:nvPr>
        </p:nvSpPr>
        <p:spPr>
          <a:noFill/>
        </p:spPr>
        <p:txBody>
          <a:bodyPr/>
          <a:lstStyle/>
          <a:p>
            <a:fld id="{D548E096-8275-4535-978D-C00268C6BA81}" type="slidenum">
              <a:rPr lang="en-US" smtClean="0"/>
              <a:pPr/>
              <a:t>12</a:t>
            </a:fld>
            <a:endParaRPr lang="en-US" smtClean="0"/>
          </a:p>
        </p:txBody>
      </p:sp>
      <p:sp>
        <p:nvSpPr>
          <p:cNvPr id="73730" name="Rectangle 2"/>
          <p:cNvSpPr>
            <a:spLocks noGrp="1" noChangeArrowheads="1"/>
          </p:cNvSpPr>
          <p:nvPr>
            <p:ph type="title"/>
          </p:nvPr>
        </p:nvSpPr>
        <p:spPr>
          <a:xfrm>
            <a:off x="358775" y="206375"/>
            <a:ext cx="8305800" cy="1031875"/>
          </a:xfrm>
        </p:spPr>
        <p:txBody>
          <a:bodyPr/>
          <a:lstStyle/>
          <a:p>
            <a:pPr eaLnBrk="1" hangingPunct="1">
              <a:defRPr/>
            </a:pPr>
            <a:r>
              <a:rPr lang="en-US" altLang="zh-CN" dirty="0" smtClean="0">
                <a:ea typeface="宋体" pitchFamily="2" charset="-122"/>
              </a:rPr>
              <a:t>Brush Interface</a:t>
            </a:r>
            <a:endParaRPr lang="en-US" altLang="zh-CN" dirty="0" smtClean="0">
              <a:solidFill>
                <a:schemeClr val="tx1"/>
              </a:solidFill>
              <a:latin typeface="Trebuchet MS" pitchFamily="34" charset="0"/>
              <a:ea typeface="宋体" pitchFamily="2" charset="-122"/>
            </a:endParaRPr>
          </a:p>
        </p:txBody>
      </p:sp>
      <p:pic>
        <p:nvPicPr>
          <p:cNvPr id="73732" name="Picture 4" descr="brushGridBefore"/>
          <p:cNvPicPr>
            <a:picLocks noChangeAspect="1" noChangeArrowheads="1"/>
          </p:cNvPicPr>
          <p:nvPr/>
        </p:nvPicPr>
        <p:blipFill>
          <a:blip r:embed="rId3"/>
          <a:srcRect/>
          <a:stretch>
            <a:fillRect/>
          </a:stretch>
        </p:blipFill>
        <p:spPr bwMode="auto">
          <a:xfrm>
            <a:off x="1724025" y="3582988"/>
            <a:ext cx="2154238" cy="2154237"/>
          </a:xfrm>
          <a:prstGeom prst="rect">
            <a:avLst/>
          </a:prstGeom>
          <a:noFill/>
          <a:ln w="9525">
            <a:noFill/>
            <a:miter lim="800000"/>
            <a:headEnd/>
            <a:tailEnd/>
          </a:ln>
        </p:spPr>
      </p:pic>
      <p:pic>
        <p:nvPicPr>
          <p:cNvPr id="73733" name="Picture 5" descr="brushGridAfter"/>
          <p:cNvPicPr>
            <a:picLocks noChangeAspect="1" noChangeArrowheads="1"/>
          </p:cNvPicPr>
          <p:nvPr/>
        </p:nvPicPr>
        <p:blipFill>
          <a:blip r:embed="rId4"/>
          <a:srcRect/>
          <a:stretch>
            <a:fillRect/>
          </a:stretch>
        </p:blipFill>
        <p:spPr bwMode="auto">
          <a:xfrm>
            <a:off x="5208588" y="3584575"/>
            <a:ext cx="2163762" cy="2163763"/>
          </a:xfrm>
          <a:prstGeom prst="rect">
            <a:avLst/>
          </a:prstGeom>
          <a:noFill/>
          <a:ln w="9525">
            <a:noFill/>
            <a:miter lim="800000"/>
            <a:headEnd/>
            <a:tailEnd/>
          </a:ln>
        </p:spPr>
      </p:pic>
      <p:pic>
        <p:nvPicPr>
          <p:cNvPr id="73737" name="Picture 9" descr="forbrush_interface1_brush"/>
          <p:cNvPicPr>
            <a:picLocks noChangeAspect="1" noChangeArrowheads="1"/>
          </p:cNvPicPr>
          <p:nvPr/>
        </p:nvPicPr>
        <p:blipFill>
          <a:blip r:embed="rId5"/>
          <a:srcRect/>
          <a:stretch>
            <a:fillRect/>
          </a:stretch>
        </p:blipFill>
        <p:spPr bwMode="auto">
          <a:xfrm>
            <a:off x="1722438" y="1279525"/>
            <a:ext cx="2163762" cy="2163763"/>
          </a:xfrm>
          <a:prstGeom prst="rect">
            <a:avLst/>
          </a:prstGeom>
          <a:noFill/>
          <a:ln w="9525">
            <a:noFill/>
            <a:miter lim="800000"/>
            <a:headEnd/>
            <a:tailEnd/>
          </a:ln>
        </p:spPr>
      </p:pic>
      <p:pic>
        <p:nvPicPr>
          <p:cNvPr id="73736" name="Picture 8" descr="forbrush_interface1_after"/>
          <p:cNvPicPr>
            <a:picLocks noChangeAspect="1" noChangeArrowheads="1"/>
          </p:cNvPicPr>
          <p:nvPr/>
        </p:nvPicPr>
        <p:blipFill>
          <a:blip r:embed="rId6"/>
          <a:srcRect/>
          <a:stretch>
            <a:fillRect/>
          </a:stretch>
        </p:blipFill>
        <p:spPr bwMode="auto">
          <a:xfrm>
            <a:off x="5208588" y="1279525"/>
            <a:ext cx="2162175" cy="2163763"/>
          </a:xfrm>
          <a:prstGeom prst="rect">
            <a:avLst/>
          </a:prstGeom>
          <a:noFill/>
          <a:ln w="9525">
            <a:noFill/>
            <a:miter lim="800000"/>
            <a:headEnd/>
            <a:tailEnd/>
          </a:ln>
        </p:spPr>
      </p:pic>
      <p:sp>
        <p:nvSpPr>
          <p:cNvPr id="41991" name="AutoShape 12"/>
          <p:cNvSpPr>
            <a:spLocks noChangeArrowheads="1"/>
          </p:cNvSpPr>
          <p:nvPr/>
        </p:nvSpPr>
        <p:spPr bwMode="auto">
          <a:xfrm>
            <a:off x="4316413" y="4564063"/>
            <a:ext cx="457200" cy="152400"/>
          </a:xfrm>
          <a:prstGeom prst="rightArrow">
            <a:avLst>
              <a:gd name="adj1" fmla="val 50000"/>
              <a:gd name="adj2" fmla="val 75000"/>
            </a:avLst>
          </a:prstGeom>
          <a:solidFill>
            <a:schemeClr val="accent1"/>
          </a:solidFill>
          <a:ln w="9525">
            <a:solidFill>
              <a:schemeClr val="tx1"/>
            </a:solidFill>
            <a:miter lim="800000"/>
            <a:headEnd/>
            <a:tailEnd/>
          </a:ln>
        </p:spPr>
        <p:txBody>
          <a:bodyPr wrap="none" anchor="ctr"/>
          <a:lstStyle/>
          <a:p>
            <a:endParaRPr lang="en-US"/>
          </a:p>
        </p:txBody>
      </p:sp>
      <p:sp>
        <p:nvSpPr>
          <p:cNvPr id="41992" name="AutoShape 12"/>
          <p:cNvSpPr>
            <a:spLocks noChangeArrowheads="1"/>
          </p:cNvSpPr>
          <p:nvPr/>
        </p:nvSpPr>
        <p:spPr bwMode="auto">
          <a:xfrm>
            <a:off x="4316413" y="2344738"/>
            <a:ext cx="457200" cy="152400"/>
          </a:xfrm>
          <a:prstGeom prst="rightArrow">
            <a:avLst>
              <a:gd name="adj1" fmla="val 50000"/>
              <a:gd name="adj2" fmla="val 75000"/>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73737"/>
                                        </p:tgtEl>
                                        <p:attrNameLst>
                                          <p:attrName>style.visibility</p:attrName>
                                        </p:attrNameLst>
                                      </p:cBhvr>
                                      <p:to>
                                        <p:strVal val="visible"/>
                                      </p:to>
                                    </p:set>
                                    <p:animEffect transition="in" filter="strips(downLeft)">
                                      <p:cBhvr>
                                        <p:cTn id="7" dur="1000"/>
                                        <p:tgtEl>
                                          <p:spTgt spid="73737"/>
                                        </p:tgtEl>
                                      </p:cBhvr>
                                    </p:animEffect>
                                  </p:childTnLst>
                                </p:cTn>
                              </p:par>
                              <p:par>
                                <p:cTn id="8" presetID="18" presetClass="entr" presetSubtype="12" fill="hold" nodeType="withEffect">
                                  <p:stCondLst>
                                    <p:cond delay="0"/>
                                  </p:stCondLst>
                                  <p:childTnLst>
                                    <p:set>
                                      <p:cBhvr>
                                        <p:cTn id="9" dur="1" fill="hold">
                                          <p:stCondLst>
                                            <p:cond delay="0"/>
                                          </p:stCondLst>
                                        </p:cTn>
                                        <p:tgtEl>
                                          <p:spTgt spid="73732"/>
                                        </p:tgtEl>
                                        <p:attrNameLst>
                                          <p:attrName>style.visibility</p:attrName>
                                        </p:attrNameLst>
                                      </p:cBhvr>
                                      <p:to>
                                        <p:strVal val="visible"/>
                                      </p:to>
                                    </p:set>
                                    <p:animEffect transition="in" filter="strips(downLeft)">
                                      <p:cBhvr>
                                        <p:cTn id="10" dur="1000"/>
                                        <p:tgtEl>
                                          <p:spTgt spid="7373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7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37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3"/>
          <p:cNvSpPr>
            <a:spLocks noGrp="1"/>
          </p:cNvSpPr>
          <p:nvPr>
            <p:ph type="sldNum" sz="quarter" idx="10"/>
          </p:nvPr>
        </p:nvSpPr>
        <p:spPr>
          <a:noFill/>
        </p:spPr>
        <p:txBody>
          <a:bodyPr/>
          <a:lstStyle/>
          <a:p>
            <a:fld id="{F3B17C6D-5AEE-41F7-8D5B-4F8F12FBDF27}" type="slidenum">
              <a:rPr lang="en-US" smtClean="0"/>
              <a:pPr/>
              <a:t>13</a:t>
            </a:fld>
            <a:endParaRPr lang="en-US" smtClean="0"/>
          </a:p>
        </p:txBody>
      </p:sp>
      <p:sp>
        <p:nvSpPr>
          <p:cNvPr id="111618" name="Rectangle 2"/>
          <p:cNvSpPr>
            <a:spLocks noGrp="1" noChangeArrowheads="1"/>
          </p:cNvSpPr>
          <p:nvPr>
            <p:ph type="title"/>
          </p:nvPr>
        </p:nvSpPr>
        <p:spPr>
          <a:xfrm>
            <a:off x="368300" y="455613"/>
            <a:ext cx="8382000" cy="1046162"/>
          </a:xfrm>
        </p:spPr>
        <p:txBody>
          <a:bodyPr/>
          <a:lstStyle/>
          <a:p>
            <a:pPr eaLnBrk="1" hangingPunct="1">
              <a:defRPr/>
            </a:pPr>
            <a:r>
              <a:rPr lang="en-US" altLang="zh-CN" dirty="0" smtClean="0">
                <a:ea typeface="宋体" pitchFamily="2" charset="-122"/>
              </a:rPr>
              <a:t>Non-Rectangular Intersections</a:t>
            </a:r>
            <a:endParaRPr lang="en-US" altLang="zh-CN" dirty="0" smtClean="0">
              <a:solidFill>
                <a:schemeClr val="tx1"/>
              </a:solidFill>
              <a:latin typeface="Trebuchet MS" pitchFamily="34" charset="0"/>
              <a:ea typeface="宋体" pitchFamily="2" charset="-122"/>
            </a:endParaRPr>
          </a:p>
        </p:txBody>
      </p:sp>
      <p:sp>
        <p:nvSpPr>
          <p:cNvPr id="44035" name="Rectangle 3"/>
          <p:cNvSpPr>
            <a:spLocks noGrp="1" noChangeArrowheads="1"/>
          </p:cNvSpPr>
          <p:nvPr>
            <p:ph type="body" idx="1"/>
          </p:nvPr>
        </p:nvSpPr>
        <p:spPr>
          <a:xfrm>
            <a:off x="304800" y="1477963"/>
            <a:ext cx="8477250" cy="4891087"/>
          </a:xfrm>
        </p:spPr>
        <p:txBody>
          <a:bodyPr/>
          <a:lstStyle/>
          <a:p>
            <a:pPr eaLnBrk="1" hangingPunct="1"/>
            <a:endParaRPr lang="en-US" altLang="zh-CN" sz="2800" smtClean="0">
              <a:ea typeface="宋体" pitchFamily="2" charset="-122"/>
            </a:endParaRPr>
          </a:p>
          <a:p>
            <a:pPr eaLnBrk="1" hangingPunct="1"/>
            <a:endParaRPr lang="en-US" altLang="zh-CN" sz="2800" smtClean="0">
              <a:ea typeface="宋体" pitchFamily="2" charset="-122"/>
            </a:endParaRPr>
          </a:p>
          <a:p>
            <a:pPr eaLnBrk="1" hangingPunct="1"/>
            <a:endParaRPr lang="en-US" altLang="zh-CN" sz="2800" smtClean="0">
              <a:ea typeface="宋体" pitchFamily="2" charset="-122"/>
            </a:endParaRPr>
          </a:p>
          <a:p>
            <a:pPr eaLnBrk="1" hangingPunct="1"/>
            <a:endParaRPr lang="zh-CN" altLang="en-US" sz="2800" smtClean="0">
              <a:ea typeface="宋体" pitchFamily="2" charset="-122"/>
            </a:endParaRPr>
          </a:p>
        </p:txBody>
      </p:sp>
      <p:grpSp>
        <p:nvGrpSpPr>
          <p:cNvPr id="2" name="Group 16"/>
          <p:cNvGrpSpPr>
            <a:grpSpLocks/>
          </p:cNvGrpSpPr>
          <p:nvPr/>
        </p:nvGrpSpPr>
        <p:grpSpPr bwMode="auto">
          <a:xfrm>
            <a:off x="3257550" y="2809875"/>
            <a:ext cx="1644650" cy="1644650"/>
            <a:chOff x="4272" y="1114"/>
            <a:chExt cx="952" cy="952"/>
          </a:xfrm>
        </p:grpSpPr>
        <p:pic>
          <p:nvPicPr>
            <p:cNvPr id="44046" name="Picture 6" descr="crossingAngled"/>
            <p:cNvPicPr>
              <a:picLocks noChangeAspect="1" noChangeArrowheads="1"/>
            </p:cNvPicPr>
            <p:nvPr/>
          </p:nvPicPr>
          <p:blipFill>
            <a:blip r:embed="rId3"/>
            <a:srcRect/>
            <a:stretch>
              <a:fillRect/>
            </a:stretch>
          </p:blipFill>
          <p:spPr bwMode="auto">
            <a:xfrm>
              <a:off x="4272" y="1114"/>
              <a:ext cx="952" cy="952"/>
            </a:xfrm>
            <a:prstGeom prst="rect">
              <a:avLst/>
            </a:prstGeom>
            <a:noFill/>
            <a:ln w="9525">
              <a:noFill/>
              <a:miter lim="800000"/>
              <a:headEnd/>
              <a:tailEnd/>
            </a:ln>
          </p:spPr>
        </p:pic>
        <p:sp>
          <p:nvSpPr>
            <p:cNvPr id="44047" name="Oval 8"/>
            <p:cNvSpPr>
              <a:spLocks noChangeArrowheads="1"/>
            </p:cNvSpPr>
            <p:nvPr/>
          </p:nvSpPr>
          <p:spPr bwMode="auto">
            <a:xfrm>
              <a:off x="4800" y="1402"/>
              <a:ext cx="288" cy="288"/>
            </a:xfrm>
            <a:prstGeom prst="ellipse">
              <a:avLst/>
            </a:prstGeom>
            <a:noFill/>
            <a:ln w="19050">
              <a:solidFill>
                <a:srgbClr val="FF3300"/>
              </a:solidFill>
              <a:round/>
              <a:headEnd/>
              <a:tailEnd/>
            </a:ln>
          </p:spPr>
          <p:txBody>
            <a:bodyPr wrap="none" anchor="ctr"/>
            <a:lstStyle/>
            <a:p>
              <a:endParaRPr lang="en-US"/>
            </a:p>
          </p:txBody>
        </p:sp>
        <p:sp>
          <p:nvSpPr>
            <p:cNvPr id="44048" name="Oval 9"/>
            <p:cNvSpPr>
              <a:spLocks noChangeArrowheads="1"/>
            </p:cNvSpPr>
            <p:nvPr/>
          </p:nvSpPr>
          <p:spPr bwMode="auto">
            <a:xfrm>
              <a:off x="4320" y="1354"/>
              <a:ext cx="288" cy="288"/>
            </a:xfrm>
            <a:prstGeom prst="ellipse">
              <a:avLst/>
            </a:prstGeom>
            <a:noFill/>
            <a:ln w="19050">
              <a:solidFill>
                <a:srgbClr val="FF3300"/>
              </a:solidFill>
              <a:round/>
              <a:headEnd/>
              <a:tailEnd/>
            </a:ln>
          </p:spPr>
          <p:txBody>
            <a:bodyPr wrap="none" anchor="ctr"/>
            <a:lstStyle/>
            <a:p>
              <a:endParaRPr lang="en-US"/>
            </a:p>
          </p:txBody>
        </p:sp>
      </p:grpSp>
      <p:grpSp>
        <p:nvGrpSpPr>
          <p:cNvPr id="3" name="Group 17"/>
          <p:cNvGrpSpPr>
            <a:grpSpLocks noChangeAspect="1"/>
          </p:cNvGrpSpPr>
          <p:nvPr/>
        </p:nvGrpSpPr>
        <p:grpSpPr bwMode="auto">
          <a:xfrm>
            <a:off x="1031875" y="2808288"/>
            <a:ext cx="1644650" cy="1644650"/>
            <a:chOff x="3264" y="1114"/>
            <a:chExt cx="950" cy="950"/>
          </a:xfrm>
        </p:grpSpPr>
        <p:pic>
          <p:nvPicPr>
            <p:cNvPr id="44043" name="Picture 5" descr="crossingNoAngle"/>
            <p:cNvPicPr>
              <a:picLocks noChangeAspect="1" noChangeArrowheads="1"/>
            </p:cNvPicPr>
            <p:nvPr/>
          </p:nvPicPr>
          <p:blipFill>
            <a:blip r:embed="rId4"/>
            <a:srcRect/>
            <a:stretch>
              <a:fillRect/>
            </a:stretch>
          </p:blipFill>
          <p:spPr bwMode="auto">
            <a:xfrm>
              <a:off x="3264" y="1114"/>
              <a:ext cx="950" cy="950"/>
            </a:xfrm>
            <a:prstGeom prst="rect">
              <a:avLst/>
            </a:prstGeom>
            <a:noFill/>
            <a:ln w="9525">
              <a:noFill/>
              <a:miter lim="800000"/>
              <a:headEnd/>
              <a:tailEnd/>
            </a:ln>
          </p:spPr>
        </p:pic>
        <p:sp>
          <p:nvSpPr>
            <p:cNvPr id="44044" name="Oval 7"/>
            <p:cNvSpPr>
              <a:spLocks noChangeAspect="1" noChangeArrowheads="1"/>
            </p:cNvSpPr>
            <p:nvPr/>
          </p:nvSpPr>
          <p:spPr bwMode="auto">
            <a:xfrm>
              <a:off x="3552" y="1402"/>
              <a:ext cx="288" cy="288"/>
            </a:xfrm>
            <a:prstGeom prst="ellipse">
              <a:avLst/>
            </a:prstGeom>
            <a:noFill/>
            <a:ln w="19050">
              <a:solidFill>
                <a:srgbClr val="FF3300"/>
              </a:solidFill>
              <a:round/>
              <a:headEnd/>
              <a:tailEnd/>
            </a:ln>
          </p:spPr>
          <p:txBody>
            <a:bodyPr wrap="none" anchor="ctr"/>
            <a:lstStyle/>
            <a:p>
              <a:endParaRPr lang="en-US"/>
            </a:p>
          </p:txBody>
        </p:sp>
        <p:sp>
          <p:nvSpPr>
            <p:cNvPr id="44045" name="Oval 10"/>
            <p:cNvSpPr>
              <a:spLocks noChangeAspect="1" noChangeArrowheads="1"/>
            </p:cNvSpPr>
            <p:nvPr/>
          </p:nvSpPr>
          <p:spPr bwMode="auto">
            <a:xfrm>
              <a:off x="3840" y="1546"/>
              <a:ext cx="288" cy="288"/>
            </a:xfrm>
            <a:prstGeom prst="ellipse">
              <a:avLst/>
            </a:prstGeom>
            <a:noFill/>
            <a:ln w="19050">
              <a:solidFill>
                <a:srgbClr val="FF3300"/>
              </a:solidFill>
              <a:round/>
              <a:headEnd/>
              <a:tailEnd/>
            </a:ln>
          </p:spPr>
          <p:txBody>
            <a:bodyPr wrap="none" anchor="ctr"/>
            <a:lstStyle/>
            <a:p>
              <a:endParaRPr lang="en-US"/>
            </a:p>
          </p:txBody>
        </p:sp>
      </p:grpSp>
      <p:pic>
        <p:nvPicPr>
          <p:cNvPr id="111631" name="Picture 15" descr="scalarex"/>
          <p:cNvPicPr>
            <a:picLocks noChangeAspect="1" noChangeArrowheads="1"/>
          </p:cNvPicPr>
          <p:nvPr/>
        </p:nvPicPr>
        <p:blipFill>
          <a:blip r:embed="rId5"/>
          <a:srcRect/>
          <a:stretch>
            <a:fillRect/>
          </a:stretch>
        </p:blipFill>
        <p:spPr bwMode="auto">
          <a:xfrm>
            <a:off x="3257550" y="2814638"/>
            <a:ext cx="1644650" cy="1644650"/>
          </a:xfrm>
          <a:prstGeom prst="rect">
            <a:avLst/>
          </a:prstGeom>
          <a:noFill/>
          <a:ln w="9525">
            <a:noFill/>
            <a:miter lim="800000"/>
            <a:headEnd/>
            <a:tailEnd/>
          </a:ln>
        </p:spPr>
      </p:pic>
      <p:sp>
        <p:nvSpPr>
          <p:cNvPr id="111634" name="AutoShape 18"/>
          <p:cNvSpPr>
            <a:spLocks noChangeArrowheads="1"/>
          </p:cNvSpPr>
          <p:nvPr/>
        </p:nvSpPr>
        <p:spPr bwMode="auto">
          <a:xfrm>
            <a:off x="3608388" y="3549650"/>
            <a:ext cx="492125" cy="130175"/>
          </a:xfrm>
          <a:prstGeom prst="rightArrow">
            <a:avLst>
              <a:gd name="adj1" fmla="val 50000"/>
              <a:gd name="adj2" fmla="val 94512"/>
            </a:avLst>
          </a:prstGeom>
          <a:solidFill>
            <a:schemeClr val="accent1"/>
          </a:solidFill>
          <a:ln w="9525">
            <a:solidFill>
              <a:schemeClr val="tx1"/>
            </a:solidFill>
            <a:miter lim="800000"/>
            <a:headEnd/>
            <a:tailEnd/>
          </a:ln>
        </p:spPr>
        <p:txBody>
          <a:bodyPr wrap="none" anchor="ctr"/>
          <a:lstStyle/>
          <a:p>
            <a:endParaRPr lang="en-US"/>
          </a:p>
        </p:txBody>
      </p:sp>
      <p:grpSp>
        <p:nvGrpSpPr>
          <p:cNvPr id="4" name="Group 21"/>
          <p:cNvGrpSpPr>
            <a:grpSpLocks/>
          </p:cNvGrpSpPr>
          <p:nvPr/>
        </p:nvGrpSpPr>
        <p:grpSpPr bwMode="auto">
          <a:xfrm>
            <a:off x="2754313" y="3349625"/>
            <a:ext cx="457200" cy="481013"/>
            <a:chOff x="1735" y="2385"/>
            <a:chExt cx="288" cy="303"/>
          </a:xfrm>
        </p:grpSpPr>
        <p:sp>
          <p:nvSpPr>
            <p:cNvPr id="44041" name="Line 19"/>
            <p:cNvSpPr>
              <a:spLocks noChangeShapeType="1"/>
            </p:cNvSpPr>
            <p:nvPr/>
          </p:nvSpPr>
          <p:spPr bwMode="auto">
            <a:xfrm>
              <a:off x="1735" y="2540"/>
              <a:ext cx="288" cy="0"/>
            </a:xfrm>
            <a:prstGeom prst="line">
              <a:avLst/>
            </a:prstGeom>
            <a:noFill/>
            <a:ln w="57150">
              <a:solidFill>
                <a:schemeClr val="tx1"/>
              </a:solidFill>
              <a:round/>
              <a:headEnd/>
              <a:tailEnd/>
            </a:ln>
          </p:spPr>
          <p:txBody>
            <a:bodyPr/>
            <a:lstStyle/>
            <a:p>
              <a:endParaRPr lang="en-US"/>
            </a:p>
          </p:txBody>
        </p:sp>
        <p:sp>
          <p:nvSpPr>
            <p:cNvPr id="44042" name="Line 20"/>
            <p:cNvSpPr>
              <a:spLocks noChangeShapeType="1"/>
            </p:cNvSpPr>
            <p:nvPr/>
          </p:nvSpPr>
          <p:spPr bwMode="auto">
            <a:xfrm flipV="1">
              <a:off x="1883" y="2385"/>
              <a:ext cx="0" cy="303"/>
            </a:xfrm>
            <a:prstGeom prst="line">
              <a:avLst/>
            </a:prstGeom>
            <a:noFill/>
            <a:ln w="57150">
              <a:solidFill>
                <a:schemeClr val="tx1"/>
              </a:solidFill>
              <a:round/>
              <a:headEnd/>
              <a:tailEn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11631"/>
                                        </p:tgtEl>
                                        <p:attrNameLst>
                                          <p:attrName>style.visibility</p:attrName>
                                        </p:attrNameLst>
                                      </p:cBhvr>
                                      <p:to>
                                        <p:strVal val="visible"/>
                                      </p:to>
                                    </p:set>
                                    <p:animEffect transition="in" filter="strips(downLeft)">
                                      <p:cBhvr>
                                        <p:cTn id="12" dur="500"/>
                                        <p:tgtEl>
                                          <p:spTgt spid="111631"/>
                                        </p:tgtEl>
                                      </p:cBhvr>
                                    </p:animEffect>
                                  </p:childTnLst>
                                </p:cTn>
                              </p:par>
                              <p:par>
                                <p:cTn id="13" presetID="18" presetClass="entr" presetSubtype="1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1634"/>
                                        </p:tgtEl>
                                        <p:attrNameLst>
                                          <p:attrName>style.visibility</p:attrName>
                                        </p:attrNameLst>
                                      </p:cBhvr>
                                      <p:to>
                                        <p:strVal val="visible"/>
                                      </p:to>
                                    </p:set>
                                    <p:animEffect transition="in" filter="fade">
                                      <p:cBhvr>
                                        <p:cTn id="23" dur="1000"/>
                                        <p:tgtEl>
                                          <p:spTgt spid="111634"/>
                                        </p:tgtEl>
                                      </p:cBhvr>
                                    </p:animEffect>
                                  </p:childTnLst>
                                </p:cTn>
                              </p:par>
                              <p:par>
                                <p:cTn id="24" presetID="63" presetClass="path" presetSubtype="0" accel="50000" decel="50000" fill="hold" nodeType="withEffect">
                                  <p:stCondLst>
                                    <p:cond delay="0"/>
                                  </p:stCondLst>
                                  <p:childTnLst>
                                    <p:animMotion origin="layout" path="M -5.55556E-7 2.96296E-6 L 0.27552 2.96296E-6 " pathEditMode="relative" rAng="0" ptsTypes="AA">
                                      <p:cBhvr>
                                        <p:cTn id="25" dur="1000" fill="hold"/>
                                        <p:tgtEl>
                                          <p:spTgt spid="2"/>
                                        </p:tgtEl>
                                        <p:attrNameLst>
                                          <p:attrName>ppt_x</p:attrName>
                                          <p:attrName>ppt_y</p:attrName>
                                        </p:attrNameLst>
                                      </p:cBhvr>
                                      <p:rCtr x="138" y="0"/>
                                    </p:animMotion>
                                  </p:childTnLst>
                                </p:cTn>
                              </p:par>
                              <p:par>
                                <p:cTn id="26" presetID="63" presetClass="path" presetSubtype="0" accel="50000" decel="50000" fill="hold" grpId="1" nodeType="withEffect">
                                  <p:stCondLst>
                                    <p:cond delay="0"/>
                                  </p:stCondLst>
                                  <p:childTnLst>
                                    <p:animMotion origin="layout" path="M 2.22222E-6 -7.40741E-7 L 0.16666 -7.40741E-7 " pathEditMode="relative" rAng="0" ptsTypes="AA">
                                      <p:cBhvr>
                                        <p:cTn id="27" dur="1000" fill="hold"/>
                                        <p:tgtEl>
                                          <p:spTgt spid="111634"/>
                                        </p:tgtEl>
                                        <p:attrNameLst>
                                          <p:attrName>ppt_x</p:attrName>
                                          <p:attrName>ppt_y</p:attrName>
                                        </p:attrNameLst>
                                      </p:cBhvr>
                                      <p:rCtr x="8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34" grpId="0" animBg="1"/>
      <p:bldP spid="11163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Number Placeholder 3"/>
          <p:cNvSpPr>
            <a:spLocks noGrp="1"/>
          </p:cNvSpPr>
          <p:nvPr>
            <p:ph type="sldNum" sz="quarter" idx="10"/>
          </p:nvPr>
        </p:nvSpPr>
        <p:spPr>
          <a:noFill/>
        </p:spPr>
        <p:txBody>
          <a:bodyPr/>
          <a:lstStyle/>
          <a:p>
            <a:fld id="{238A7171-88D2-4F54-AA05-BBB656D90D34}" type="slidenum">
              <a:rPr lang="en-US" smtClean="0"/>
              <a:pPr/>
              <a:t>14</a:t>
            </a:fld>
            <a:endParaRPr lang="en-US" smtClean="0"/>
          </a:p>
        </p:txBody>
      </p:sp>
      <p:grpSp>
        <p:nvGrpSpPr>
          <p:cNvPr id="46082" name="Group 25"/>
          <p:cNvGrpSpPr>
            <a:grpSpLocks/>
          </p:cNvGrpSpPr>
          <p:nvPr/>
        </p:nvGrpSpPr>
        <p:grpSpPr bwMode="auto">
          <a:xfrm>
            <a:off x="4868863" y="2551113"/>
            <a:ext cx="3276600" cy="3276600"/>
            <a:chOff x="606" y="1437"/>
            <a:chExt cx="2182" cy="2182"/>
          </a:xfrm>
        </p:grpSpPr>
        <p:pic>
          <p:nvPicPr>
            <p:cNvPr id="46088" name="Picture 19" descr="add_noise"/>
            <p:cNvPicPr>
              <a:picLocks noChangeAspect="1" noChangeArrowheads="1"/>
            </p:cNvPicPr>
            <p:nvPr/>
          </p:nvPicPr>
          <p:blipFill>
            <a:blip r:embed="rId3"/>
            <a:srcRect/>
            <a:stretch>
              <a:fillRect/>
            </a:stretch>
          </p:blipFill>
          <p:spPr bwMode="auto">
            <a:xfrm>
              <a:off x="606" y="1437"/>
              <a:ext cx="2182" cy="2182"/>
            </a:xfrm>
            <a:prstGeom prst="rect">
              <a:avLst/>
            </a:prstGeom>
            <a:noFill/>
            <a:ln w="9525">
              <a:noFill/>
              <a:miter lim="800000"/>
              <a:headEnd/>
              <a:tailEnd/>
            </a:ln>
          </p:spPr>
        </p:pic>
        <p:sp>
          <p:nvSpPr>
            <p:cNvPr id="46089" name="Oval 23"/>
            <p:cNvSpPr>
              <a:spLocks noChangeArrowheads="1"/>
            </p:cNvSpPr>
            <p:nvPr/>
          </p:nvSpPr>
          <p:spPr bwMode="auto">
            <a:xfrm rot="-2037947">
              <a:off x="663" y="1742"/>
              <a:ext cx="1975" cy="1442"/>
            </a:xfrm>
            <a:prstGeom prst="ellipse">
              <a:avLst/>
            </a:prstGeom>
            <a:noFill/>
            <a:ln w="28575">
              <a:solidFill>
                <a:srgbClr val="FF3300"/>
              </a:solidFill>
              <a:round/>
              <a:headEnd/>
              <a:tailEnd/>
            </a:ln>
          </p:spPr>
          <p:txBody>
            <a:bodyPr wrap="none" anchor="ctr"/>
            <a:lstStyle/>
            <a:p>
              <a:endParaRPr lang="en-US"/>
            </a:p>
          </p:txBody>
        </p:sp>
      </p:grpSp>
      <p:sp>
        <p:nvSpPr>
          <p:cNvPr id="74754" name="Rectangle 2"/>
          <p:cNvSpPr>
            <a:spLocks noGrp="1" noChangeArrowheads="1"/>
          </p:cNvSpPr>
          <p:nvPr>
            <p:ph type="title"/>
          </p:nvPr>
        </p:nvSpPr>
        <p:spPr>
          <a:xfrm>
            <a:off x="296863" y="295275"/>
            <a:ext cx="8382000" cy="1046163"/>
          </a:xfrm>
        </p:spPr>
        <p:txBody>
          <a:bodyPr/>
          <a:lstStyle/>
          <a:p>
            <a:pPr eaLnBrk="1" hangingPunct="1">
              <a:defRPr/>
            </a:pPr>
            <a:r>
              <a:rPr lang="en-US" altLang="zh-CN" dirty="0" smtClean="0">
                <a:ea typeface="宋体" pitchFamily="2" charset="-122"/>
              </a:rPr>
              <a:t>Organic Street Patterns</a:t>
            </a:r>
            <a:endParaRPr lang="en-US" altLang="zh-CN" dirty="0" smtClean="0">
              <a:solidFill>
                <a:schemeClr val="tx1"/>
              </a:solidFill>
              <a:latin typeface="Trebuchet MS" pitchFamily="34" charset="0"/>
              <a:ea typeface="宋体" pitchFamily="2" charset="-122"/>
            </a:endParaRPr>
          </a:p>
        </p:txBody>
      </p:sp>
      <p:sp>
        <p:nvSpPr>
          <p:cNvPr id="46084" name="Rectangle 3"/>
          <p:cNvSpPr>
            <a:spLocks noGrp="1" noChangeArrowheads="1"/>
          </p:cNvSpPr>
          <p:nvPr>
            <p:ph type="body" idx="1"/>
          </p:nvPr>
        </p:nvSpPr>
        <p:spPr>
          <a:xfrm>
            <a:off x="304800" y="1514475"/>
            <a:ext cx="8269288" cy="4960938"/>
          </a:xfrm>
        </p:spPr>
        <p:txBody>
          <a:bodyPr/>
          <a:lstStyle/>
          <a:p>
            <a:pPr eaLnBrk="1" hangingPunct="1"/>
            <a:r>
              <a:rPr lang="en-US" altLang="zh-CN" sz="2700" smtClean="0">
                <a:ea typeface="宋体" pitchFamily="2" charset="-122"/>
              </a:rPr>
              <a:t>Adding Perlin noise [Perlin 1985]</a:t>
            </a:r>
          </a:p>
          <a:p>
            <a:pPr eaLnBrk="1" hangingPunct="1"/>
            <a:endParaRPr lang="en-US" altLang="zh-CN" sz="2700" smtClean="0">
              <a:ea typeface="宋体" pitchFamily="2" charset="-122"/>
            </a:endParaRPr>
          </a:p>
          <a:p>
            <a:pPr eaLnBrk="1" hangingPunct="1"/>
            <a:endParaRPr lang="zh-CN" altLang="en-US" sz="2700" smtClean="0">
              <a:ea typeface="宋体" pitchFamily="2" charset="-122"/>
            </a:endParaRPr>
          </a:p>
        </p:txBody>
      </p:sp>
      <p:grpSp>
        <p:nvGrpSpPr>
          <p:cNvPr id="46085" name="Group 24"/>
          <p:cNvGrpSpPr>
            <a:grpSpLocks/>
          </p:cNvGrpSpPr>
          <p:nvPr/>
        </p:nvGrpSpPr>
        <p:grpSpPr bwMode="auto">
          <a:xfrm>
            <a:off x="933450" y="2565400"/>
            <a:ext cx="3276600" cy="3281363"/>
            <a:chOff x="2902" y="1437"/>
            <a:chExt cx="2182" cy="2185"/>
          </a:xfrm>
        </p:grpSpPr>
        <p:pic>
          <p:nvPicPr>
            <p:cNvPr id="46086" name="Picture 10" descr="NoiseResidentialV2"/>
            <p:cNvPicPr>
              <a:picLocks noChangeAspect="1" noChangeArrowheads="1"/>
            </p:cNvPicPr>
            <p:nvPr/>
          </p:nvPicPr>
          <p:blipFill>
            <a:blip r:embed="rId4"/>
            <a:srcRect/>
            <a:stretch>
              <a:fillRect/>
            </a:stretch>
          </p:blipFill>
          <p:spPr bwMode="auto">
            <a:xfrm>
              <a:off x="2902" y="1437"/>
              <a:ext cx="2182" cy="2185"/>
            </a:xfrm>
            <a:prstGeom prst="rect">
              <a:avLst/>
            </a:prstGeom>
            <a:noFill/>
            <a:ln w="9525">
              <a:noFill/>
              <a:miter lim="800000"/>
              <a:headEnd/>
              <a:tailEnd/>
            </a:ln>
          </p:spPr>
        </p:pic>
        <p:sp>
          <p:nvSpPr>
            <p:cNvPr id="46087" name="Oval 11"/>
            <p:cNvSpPr>
              <a:spLocks noChangeArrowheads="1"/>
            </p:cNvSpPr>
            <p:nvPr/>
          </p:nvSpPr>
          <p:spPr bwMode="auto">
            <a:xfrm rot="-2037947">
              <a:off x="3033" y="1830"/>
              <a:ext cx="1975" cy="1442"/>
            </a:xfrm>
            <a:prstGeom prst="ellipse">
              <a:avLst/>
            </a:prstGeom>
            <a:noFill/>
            <a:ln w="28575">
              <a:solidFill>
                <a:srgbClr val="FF3300"/>
              </a:solidFill>
              <a:round/>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Number Placeholder 3"/>
          <p:cNvSpPr>
            <a:spLocks noGrp="1"/>
          </p:cNvSpPr>
          <p:nvPr>
            <p:ph type="sldNum" sz="quarter" idx="10"/>
          </p:nvPr>
        </p:nvSpPr>
        <p:spPr>
          <a:noFill/>
        </p:spPr>
        <p:txBody>
          <a:bodyPr/>
          <a:lstStyle/>
          <a:p>
            <a:fld id="{58E858C8-629A-4D1A-9861-F9A15D225F7B}" type="slidenum">
              <a:rPr lang="en-US" smtClean="0"/>
              <a:pPr/>
              <a:t>15</a:t>
            </a:fld>
            <a:endParaRPr lang="en-US" smtClean="0"/>
          </a:p>
        </p:txBody>
      </p:sp>
      <p:sp>
        <p:nvSpPr>
          <p:cNvPr id="88066" name="Rectangle 2"/>
          <p:cNvSpPr>
            <a:spLocks noGrp="1" noChangeArrowheads="1"/>
          </p:cNvSpPr>
          <p:nvPr>
            <p:ph type="title"/>
          </p:nvPr>
        </p:nvSpPr>
        <p:spPr>
          <a:xfrm>
            <a:off x="304800" y="587375"/>
            <a:ext cx="8402638" cy="942975"/>
          </a:xfrm>
        </p:spPr>
        <p:txBody>
          <a:bodyPr/>
          <a:lstStyle/>
          <a:p>
            <a:pPr eaLnBrk="1" hangingPunct="1">
              <a:defRPr/>
            </a:pPr>
            <a:r>
              <a:rPr lang="en-US" altLang="zh-CN" dirty="0" smtClean="0">
                <a:solidFill>
                  <a:schemeClr val="tx1"/>
                </a:solidFill>
                <a:ea typeface="宋体" pitchFamily="2" charset="-122"/>
              </a:rPr>
              <a:t>System Pipeline</a:t>
            </a:r>
          </a:p>
        </p:txBody>
      </p:sp>
      <p:grpSp>
        <p:nvGrpSpPr>
          <p:cNvPr id="48131" name="Group 3"/>
          <p:cNvGrpSpPr>
            <a:grpSpLocks/>
          </p:cNvGrpSpPr>
          <p:nvPr/>
        </p:nvGrpSpPr>
        <p:grpSpPr bwMode="auto">
          <a:xfrm>
            <a:off x="342900" y="2263775"/>
            <a:ext cx="8610600" cy="1941513"/>
            <a:chOff x="216" y="1426"/>
            <a:chExt cx="5424" cy="1223"/>
          </a:xfrm>
        </p:grpSpPr>
        <p:sp>
          <p:nvSpPr>
            <p:cNvPr id="48132" name="Text Box 4"/>
            <p:cNvSpPr txBox="1">
              <a:spLocks noChangeArrowheads="1"/>
            </p:cNvSpPr>
            <p:nvPr/>
          </p:nvSpPr>
          <p:spPr bwMode="auto">
            <a:xfrm>
              <a:off x="732" y="2361"/>
              <a:ext cx="183" cy="288"/>
            </a:xfrm>
            <a:prstGeom prst="rect">
              <a:avLst/>
            </a:prstGeom>
            <a:noFill/>
            <a:ln w="9525">
              <a:noFill/>
              <a:miter lim="800000"/>
              <a:headEnd/>
              <a:tailEnd/>
            </a:ln>
          </p:spPr>
          <p:txBody>
            <a:bodyPr wrap="none">
              <a:spAutoFit/>
            </a:bodyPr>
            <a:lstStyle/>
            <a:p>
              <a:pPr eaLnBrk="0" hangingPunct="0">
                <a:buFontTx/>
                <a:buChar char="•"/>
              </a:pPr>
              <a:endParaRPr lang="en-US" sz="2400"/>
            </a:p>
          </p:txBody>
        </p:sp>
        <p:sp>
          <p:nvSpPr>
            <p:cNvPr id="48133" name="AutoShape 6"/>
            <p:cNvSpPr>
              <a:spLocks noChangeArrowheads="1"/>
            </p:cNvSpPr>
            <p:nvPr/>
          </p:nvSpPr>
          <p:spPr bwMode="auto">
            <a:xfrm>
              <a:off x="1253" y="1504"/>
              <a:ext cx="1267" cy="594"/>
            </a:xfrm>
            <a:prstGeom prst="flowChartAlternateProcess">
              <a:avLst/>
            </a:prstGeom>
            <a:solidFill>
              <a:srgbClr val="84F0DE">
                <a:alpha val="23921"/>
              </a:srgbClr>
            </a:solidFill>
            <a:ln w="9525">
              <a:solidFill>
                <a:schemeClr val="tx1">
                  <a:alpha val="9019"/>
                </a:schemeClr>
              </a:solidFill>
              <a:miter lim="800000"/>
              <a:headEnd/>
              <a:tailEnd/>
            </a:ln>
          </p:spPr>
          <p:txBody>
            <a:bodyPr wrap="none" anchor="ctr"/>
            <a:lstStyle/>
            <a:p>
              <a:pPr algn="ctr" eaLnBrk="0" hangingPunct="0"/>
              <a:r>
                <a:rPr lang="en-US" sz="2400" b="1">
                  <a:solidFill>
                    <a:schemeClr val="bg1"/>
                  </a:solidFill>
                </a:rPr>
                <a:t>Tensor field</a:t>
              </a:r>
            </a:p>
            <a:p>
              <a:pPr algn="ctr" eaLnBrk="0" hangingPunct="0"/>
              <a:r>
                <a:rPr lang="en-US" sz="2400" b="1">
                  <a:solidFill>
                    <a:schemeClr val="bg1"/>
                  </a:solidFill>
                </a:rPr>
                <a:t>Generation</a:t>
              </a:r>
            </a:p>
          </p:txBody>
        </p:sp>
        <p:sp>
          <p:nvSpPr>
            <p:cNvPr id="48134" name="AutoShape 7"/>
            <p:cNvSpPr>
              <a:spLocks noChangeArrowheads="1"/>
            </p:cNvSpPr>
            <p:nvPr/>
          </p:nvSpPr>
          <p:spPr bwMode="auto">
            <a:xfrm>
              <a:off x="3294" y="1504"/>
              <a:ext cx="1338" cy="594"/>
            </a:xfrm>
            <a:prstGeom prst="flowChartAlternateProcess">
              <a:avLst/>
            </a:prstGeom>
            <a:solidFill>
              <a:srgbClr val="FFFF00"/>
            </a:solidFill>
            <a:ln w="9525">
              <a:solidFill>
                <a:schemeClr val="tx1"/>
              </a:solidFill>
              <a:miter lim="800000"/>
              <a:headEnd/>
              <a:tailEnd/>
            </a:ln>
          </p:spPr>
          <p:txBody>
            <a:bodyPr wrap="none" anchor="ctr"/>
            <a:lstStyle/>
            <a:p>
              <a:pPr algn="ctr" eaLnBrk="0" hangingPunct="0"/>
              <a:r>
                <a:rPr lang="en-US" sz="2400" b="1">
                  <a:solidFill>
                    <a:schemeClr val="bg1"/>
                  </a:solidFill>
                </a:rPr>
                <a:t>Street Graph</a:t>
              </a:r>
            </a:p>
            <a:p>
              <a:pPr algn="ctr" eaLnBrk="0" hangingPunct="0"/>
              <a:r>
                <a:rPr lang="en-US" sz="2400" b="1">
                  <a:solidFill>
                    <a:schemeClr val="bg1"/>
                  </a:solidFill>
                </a:rPr>
                <a:t>Generation</a:t>
              </a:r>
            </a:p>
          </p:txBody>
        </p:sp>
        <p:sp>
          <p:nvSpPr>
            <p:cNvPr id="21513" name="Rectangle 8"/>
            <p:cNvSpPr>
              <a:spLocks noChangeArrowheads="1"/>
            </p:cNvSpPr>
            <p:nvPr/>
          </p:nvSpPr>
          <p:spPr bwMode="auto">
            <a:xfrm>
              <a:off x="216" y="1426"/>
              <a:ext cx="1056" cy="432"/>
            </a:xfrm>
            <a:prstGeom prst="rect">
              <a:avLst/>
            </a:prstGeom>
            <a:noFill/>
            <a:ln w="9525">
              <a:noFill/>
              <a:miter lim="800000"/>
              <a:headEnd/>
              <a:tailEnd/>
            </a:ln>
          </p:spPr>
          <p:txBody>
            <a:bodyPr wrap="none" anchor="ctr"/>
            <a:lstStyle/>
            <a:p>
              <a:pPr algn="ctr" eaLnBrk="0" hangingPunct="0">
                <a:defRPr/>
              </a:pPr>
              <a:r>
                <a:rPr lang="en-US" sz="2000" i="1" dirty="0">
                  <a:solidFill>
                    <a:schemeClr val="bg2">
                      <a:lumMod val="75000"/>
                    </a:schemeClr>
                  </a:solidFill>
                </a:rPr>
                <a:t>Input maps</a:t>
              </a:r>
            </a:p>
            <a:p>
              <a:pPr algn="ctr" eaLnBrk="0" hangingPunct="0">
                <a:defRPr/>
              </a:pPr>
              <a:r>
                <a:rPr lang="en-US" sz="2000" b="1" i="1" dirty="0">
                  <a:solidFill>
                    <a:schemeClr val="bg2">
                      <a:lumMod val="75000"/>
                    </a:schemeClr>
                  </a:solidFill>
                </a:rPr>
                <a:t>W,F,H,P</a:t>
              </a:r>
            </a:p>
          </p:txBody>
        </p:sp>
        <p:sp>
          <p:nvSpPr>
            <p:cNvPr id="48136" name="Rectangle 9"/>
            <p:cNvSpPr>
              <a:spLocks noChangeArrowheads="1"/>
            </p:cNvSpPr>
            <p:nvPr/>
          </p:nvSpPr>
          <p:spPr bwMode="auto">
            <a:xfrm>
              <a:off x="2424" y="1426"/>
              <a:ext cx="1056" cy="432"/>
            </a:xfrm>
            <a:prstGeom prst="rect">
              <a:avLst/>
            </a:prstGeom>
            <a:noFill/>
            <a:ln w="9525">
              <a:noFill/>
              <a:miter lim="800000"/>
              <a:headEnd/>
              <a:tailEnd/>
            </a:ln>
          </p:spPr>
          <p:txBody>
            <a:bodyPr wrap="none" anchor="ctr"/>
            <a:lstStyle/>
            <a:p>
              <a:pPr algn="ctr" eaLnBrk="0" hangingPunct="0"/>
              <a:r>
                <a:rPr lang="en-US" sz="2000" i="1"/>
                <a:t>tensor</a:t>
              </a:r>
            </a:p>
            <a:p>
              <a:pPr algn="ctr" eaLnBrk="0" hangingPunct="0"/>
              <a:r>
                <a:rPr lang="en-US" sz="2000" i="1"/>
                <a:t>field </a:t>
              </a:r>
              <a:r>
                <a:rPr lang="en-US" sz="2000" b="1" i="1"/>
                <a:t>T</a:t>
              </a:r>
            </a:p>
          </p:txBody>
        </p:sp>
        <p:sp>
          <p:nvSpPr>
            <p:cNvPr id="48137" name="Rectangle 10"/>
            <p:cNvSpPr>
              <a:spLocks noChangeArrowheads="1"/>
            </p:cNvSpPr>
            <p:nvPr/>
          </p:nvSpPr>
          <p:spPr bwMode="auto">
            <a:xfrm>
              <a:off x="4584" y="1426"/>
              <a:ext cx="1056" cy="432"/>
            </a:xfrm>
            <a:prstGeom prst="rect">
              <a:avLst/>
            </a:prstGeom>
            <a:noFill/>
            <a:ln w="9525">
              <a:noFill/>
              <a:miter lim="800000"/>
              <a:headEnd/>
              <a:tailEnd/>
            </a:ln>
          </p:spPr>
          <p:txBody>
            <a:bodyPr wrap="none" anchor="ctr"/>
            <a:lstStyle/>
            <a:p>
              <a:pPr algn="ctr" eaLnBrk="0" hangingPunct="0"/>
              <a:r>
                <a:rPr lang="en-US" sz="2000" i="1"/>
                <a:t>street</a:t>
              </a:r>
            </a:p>
            <a:p>
              <a:pPr algn="ctr" eaLnBrk="0" hangingPunct="0"/>
              <a:r>
                <a:rPr lang="en-US" sz="2000" i="1"/>
                <a:t>graph </a:t>
              </a:r>
              <a:r>
                <a:rPr lang="en-US" sz="2000" b="1" i="1"/>
                <a:t>G</a:t>
              </a:r>
            </a:p>
          </p:txBody>
        </p:sp>
        <p:sp>
          <p:nvSpPr>
            <p:cNvPr id="48138" name="AutoShape 11"/>
            <p:cNvSpPr>
              <a:spLocks noChangeArrowheads="1"/>
            </p:cNvSpPr>
            <p:nvPr/>
          </p:nvSpPr>
          <p:spPr bwMode="auto">
            <a:xfrm>
              <a:off x="2568" y="1804"/>
              <a:ext cx="704" cy="54"/>
            </a:xfrm>
            <a:prstGeom prst="rightArrow">
              <a:avLst>
                <a:gd name="adj1" fmla="val 50000"/>
                <a:gd name="adj2" fmla="val 325926"/>
              </a:avLst>
            </a:prstGeom>
            <a:solidFill>
              <a:schemeClr val="accent1"/>
            </a:solidFill>
            <a:ln w="9525">
              <a:solidFill>
                <a:schemeClr val="tx1"/>
              </a:solidFill>
              <a:miter lim="800000"/>
              <a:headEnd/>
              <a:tailEnd/>
            </a:ln>
          </p:spPr>
          <p:txBody>
            <a:bodyPr wrap="none" anchor="ctr"/>
            <a:lstStyle/>
            <a:p>
              <a:endParaRPr lang="en-US"/>
            </a:p>
          </p:txBody>
        </p:sp>
        <p:sp>
          <p:nvSpPr>
            <p:cNvPr id="48139" name="AutoShape 12"/>
            <p:cNvSpPr>
              <a:spLocks noChangeArrowheads="1"/>
            </p:cNvSpPr>
            <p:nvPr/>
          </p:nvSpPr>
          <p:spPr bwMode="auto">
            <a:xfrm flipV="1">
              <a:off x="4680" y="1804"/>
              <a:ext cx="774" cy="54"/>
            </a:xfrm>
            <a:prstGeom prst="rightArrow">
              <a:avLst>
                <a:gd name="adj1" fmla="val 50000"/>
                <a:gd name="adj2" fmla="val 358333"/>
              </a:avLst>
            </a:prstGeom>
            <a:solidFill>
              <a:schemeClr val="accent1"/>
            </a:solidFill>
            <a:ln w="9525">
              <a:solidFill>
                <a:schemeClr val="tx1"/>
              </a:solidFill>
              <a:miter lim="800000"/>
              <a:headEnd/>
              <a:tailEnd/>
            </a:ln>
          </p:spPr>
          <p:txBody>
            <a:bodyPr wrap="none" anchor="ctr"/>
            <a:lstStyle/>
            <a:p>
              <a:endParaRPr lang="en-US"/>
            </a:p>
          </p:txBody>
        </p:sp>
        <p:sp>
          <p:nvSpPr>
            <p:cNvPr id="48140" name="AutoShape 13"/>
            <p:cNvSpPr>
              <a:spLocks noChangeArrowheads="1"/>
            </p:cNvSpPr>
            <p:nvPr/>
          </p:nvSpPr>
          <p:spPr bwMode="auto">
            <a:xfrm>
              <a:off x="216" y="1804"/>
              <a:ext cx="986" cy="54"/>
            </a:xfrm>
            <a:prstGeom prst="rightArrow">
              <a:avLst>
                <a:gd name="adj1" fmla="val 50000"/>
                <a:gd name="adj2" fmla="val 456481"/>
              </a:avLst>
            </a:prstGeom>
            <a:solidFill>
              <a:schemeClr val="accent1">
                <a:alpha val="7843"/>
              </a:schemeClr>
            </a:solidFill>
            <a:ln w="9525">
              <a:solidFill>
                <a:schemeClr val="tx1">
                  <a:alpha val="25098"/>
                </a:schemeClr>
              </a:solidFill>
              <a:miter lim="800000"/>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Number Placeholder 3"/>
          <p:cNvSpPr>
            <a:spLocks noGrp="1"/>
          </p:cNvSpPr>
          <p:nvPr>
            <p:ph type="sldNum" sz="quarter" idx="10"/>
          </p:nvPr>
        </p:nvSpPr>
        <p:spPr>
          <a:noFill/>
        </p:spPr>
        <p:txBody>
          <a:bodyPr/>
          <a:lstStyle/>
          <a:p>
            <a:fld id="{CB8A7C22-3969-4581-A813-71F2371118EA}" type="slidenum">
              <a:rPr lang="en-US" smtClean="0"/>
              <a:pPr/>
              <a:t>16</a:t>
            </a:fld>
            <a:endParaRPr lang="en-US" smtClean="0"/>
          </a:p>
        </p:txBody>
      </p:sp>
      <p:pic>
        <p:nvPicPr>
          <p:cNvPr id="50178" name="Picture 7" descr="OurTracingMethod"/>
          <p:cNvPicPr>
            <a:picLocks noChangeAspect="1" noChangeArrowheads="1"/>
          </p:cNvPicPr>
          <p:nvPr/>
        </p:nvPicPr>
        <p:blipFill>
          <a:blip r:embed="rId3"/>
          <a:srcRect/>
          <a:stretch>
            <a:fillRect/>
          </a:stretch>
        </p:blipFill>
        <p:spPr bwMode="auto">
          <a:xfrm>
            <a:off x="4997450" y="2197100"/>
            <a:ext cx="2952750" cy="2952750"/>
          </a:xfrm>
          <a:prstGeom prst="rect">
            <a:avLst/>
          </a:prstGeom>
          <a:noFill/>
          <a:ln w="9525">
            <a:noFill/>
            <a:miter lim="800000"/>
            <a:headEnd/>
            <a:tailEnd/>
          </a:ln>
        </p:spPr>
      </p:pic>
      <p:sp>
        <p:nvSpPr>
          <p:cNvPr id="50179" name="Rectangle 2"/>
          <p:cNvSpPr>
            <a:spLocks noGrp="1" noChangeArrowheads="1"/>
          </p:cNvSpPr>
          <p:nvPr>
            <p:ph type="body" idx="1"/>
          </p:nvPr>
        </p:nvSpPr>
        <p:spPr>
          <a:xfrm>
            <a:off x="304800" y="968375"/>
            <a:ext cx="8415338" cy="5534025"/>
          </a:xfrm>
        </p:spPr>
        <p:txBody>
          <a:bodyPr/>
          <a:lstStyle/>
          <a:p>
            <a:pPr eaLnBrk="1" hangingPunct="1"/>
            <a:endParaRPr lang="en-US" altLang="zh-CN" smtClean="0">
              <a:ea typeface="宋体" pitchFamily="2" charset="-122"/>
            </a:endParaRPr>
          </a:p>
          <a:p>
            <a:pPr lvl="1" eaLnBrk="1" hangingPunct="1"/>
            <a:r>
              <a:rPr lang="en-US" altLang="zh-CN" sz="2000" smtClean="0">
                <a:ea typeface="宋体" pitchFamily="2" charset="-122"/>
              </a:rPr>
              <a:t>[Jobard and Lefer 1997; Alliez et al. 2003; Zhang et al. 2007]</a:t>
            </a:r>
          </a:p>
          <a:p>
            <a:pPr eaLnBrk="1" hangingPunct="1"/>
            <a:endParaRPr lang="zh-CN" altLang="en-US" sz="2300" smtClean="0">
              <a:ea typeface="宋体" pitchFamily="2" charset="-122"/>
            </a:endParaRPr>
          </a:p>
        </p:txBody>
      </p:sp>
      <p:pic>
        <p:nvPicPr>
          <p:cNvPr id="50180" name="Picture 6" descr="JobardMethod2"/>
          <p:cNvPicPr>
            <a:picLocks noChangeAspect="1" noChangeArrowheads="1"/>
          </p:cNvPicPr>
          <p:nvPr/>
        </p:nvPicPr>
        <p:blipFill>
          <a:blip r:embed="rId4"/>
          <a:srcRect/>
          <a:stretch>
            <a:fillRect/>
          </a:stretch>
        </p:blipFill>
        <p:spPr bwMode="auto">
          <a:xfrm>
            <a:off x="1200150" y="2209800"/>
            <a:ext cx="2952750" cy="2952750"/>
          </a:xfrm>
          <a:prstGeom prst="rect">
            <a:avLst/>
          </a:prstGeom>
          <a:noFill/>
          <a:ln w="9525">
            <a:noFill/>
            <a:miter lim="800000"/>
            <a:headEnd/>
            <a:tailEnd/>
          </a:ln>
        </p:spPr>
      </p:pic>
      <p:sp>
        <p:nvSpPr>
          <p:cNvPr id="50181" name="Text Box 9"/>
          <p:cNvSpPr txBox="1">
            <a:spLocks noChangeArrowheads="1"/>
          </p:cNvSpPr>
          <p:nvPr/>
        </p:nvSpPr>
        <p:spPr bwMode="auto">
          <a:xfrm>
            <a:off x="5868988" y="5187950"/>
            <a:ext cx="1390650" cy="366713"/>
          </a:xfrm>
          <a:prstGeom prst="rect">
            <a:avLst/>
          </a:prstGeom>
          <a:noFill/>
          <a:ln w="9525">
            <a:noFill/>
            <a:miter lim="800000"/>
            <a:headEnd/>
            <a:tailEnd/>
          </a:ln>
        </p:spPr>
        <p:txBody>
          <a:bodyPr wrap="none">
            <a:spAutoFit/>
          </a:bodyPr>
          <a:lstStyle/>
          <a:p>
            <a:r>
              <a:rPr lang="en-US"/>
              <a:t>Our method</a:t>
            </a:r>
          </a:p>
        </p:txBody>
      </p:sp>
      <p:sp>
        <p:nvSpPr>
          <p:cNvPr id="50182" name="Text Box 10"/>
          <p:cNvSpPr txBox="1">
            <a:spLocks noChangeArrowheads="1"/>
          </p:cNvSpPr>
          <p:nvPr/>
        </p:nvSpPr>
        <p:spPr bwMode="auto">
          <a:xfrm>
            <a:off x="1552575" y="5200650"/>
            <a:ext cx="2406650" cy="641350"/>
          </a:xfrm>
          <a:prstGeom prst="rect">
            <a:avLst/>
          </a:prstGeom>
          <a:noFill/>
          <a:ln w="9525">
            <a:noFill/>
            <a:miter lim="800000"/>
            <a:headEnd/>
            <a:tailEnd/>
          </a:ln>
        </p:spPr>
        <p:txBody>
          <a:bodyPr wrap="none">
            <a:spAutoFit/>
          </a:bodyPr>
          <a:lstStyle/>
          <a:p>
            <a:r>
              <a:rPr lang="en-US"/>
              <a:t>The method based on</a:t>
            </a:r>
          </a:p>
          <a:p>
            <a:r>
              <a:rPr lang="en-US"/>
              <a:t>  Jobard and Lefer’s</a:t>
            </a:r>
          </a:p>
        </p:txBody>
      </p:sp>
      <p:sp>
        <p:nvSpPr>
          <p:cNvPr id="9" name="Rectangle 2"/>
          <p:cNvSpPr txBox="1">
            <a:spLocks noChangeArrowheads="1"/>
          </p:cNvSpPr>
          <p:nvPr/>
        </p:nvSpPr>
        <p:spPr bwMode="auto">
          <a:xfrm>
            <a:off x="304800" y="400050"/>
            <a:ext cx="8402638" cy="942975"/>
          </a:xfrm>
          <a:prstGeom prst="rect">
            <a:avLst/>
          </a:prstGeom>
          <a:noFill/>
          <a:ln w="9525">
            <a:noFill/>
            <a:miter lim="800000"/>
            <a:headEnd/>
            <a:tailEnd/>
          </a:ln>
          <a:effectLst>
            <a:outerShdw dist="17961" dir="2700000" algn="ctr" rotWithShape="0">
              <a:schemeClr val="bg2"/>
            </a:outerShdw>
          </a:effectLst>
        </p:spPr>
        <p:txBody>
          <a:bodyPr anchor="ctr"/>
          <a:lstStyle/>
          <a:p>
            <a:pPr>
              <a:defRPr/>
            </a:pPr>
            <a:r>
              <a:rPr lang="en-US" altLang="zh-CN" sz="3700" b="1" kern="0" dirty="0">
                <a:latin typeface="+mj-lt"/>
                <a:ea typeface="宋体" pitchFamily="2" charset="-122"/>
                <a:cs typeface="+mj-cs"/>
              </a:rPr>
              <a:t>Hyper-Streamline </a:t>
            </a:r>
            <a:r>
              <a:rPr lang="en-US" altLang="zh-CN" sz="3700" b="1" kern="0" dirty="0">
                <a:latin typeface="+mj-lt"/>
                <a:ea typeface="宋体" pitchFamily="2" charset="-122"/>
                <a:cs typeface="+mj-cs"/>
              </a:rPr>
              <a:t>Placement</a:t>
            </a:r>
            <a:endParaRPr lang="en-US" altLang="zh-CN" sz="3700" b="1" kern="0" dirty="0">
              <a:latin typeface="+mj-lt"/>
              <a:ea typeface="宋体" pitchFamily="2" charset="-122"/>
              <a:cs typeface="+mj-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Number Placeholder 3"/>
          <p:cNvSpPr>
            <a:spLocks noGrp="1"/>
          </p:cNvSpPr>
          <p:nvPr>
            <p:ph type="sldNum" sz="quarter" idx="10"/>
          </p:nvPr>
        </p:nvSpPr>
        <p:spPr>
          <a:noFill/>
        </p:spPr>
        <p:txBody>
          <a:bodyPr/>
          <a:lstStyle/>
          <a:p>
            <a:fld id="{D213D495-7A32-4FBC-8346-3545DB3A6752}" type="slidenum">
              <a:rPr lang="en-US" smtClean="0"/>
              <a:pPr/>
              <a:t>17</a:t>
            </a:fld>
            <a:endParaRPr lang="en-US" smtClean="0"/>
          </a:p>
        </p:txBody>
      </p:sp>
      <p:sp>
        <p:nvSpPr>
          <p:cNvPr id="153602" name="Rectangle 2"/>
          <p:cNvSpPr>
            <a:spLocks noGrp="1" noChangeArrowheads="1"/>
          </p:cNvSpPr>
          <p:nvPr>
            <p:ph type="title"/>
          </p:nvPr>
        </p:nvSpPr>
        <p:spPr>
          <a:xfrm>
            <a:off x="304800" y="241300"/>
            <a:ext cx="8402638" cy="1169988"/>
          </a:xfrm>
        </p:spPr>
        <p:txBody>
          <a:bodyPr/>
          <a:lstStyle/>
          <a:p>
            <a:pPr eaLnBrk="1" hangingPunct="1"/>
            <a:r>
              <a:rPr lang="en-US" altLang="zh-CN" smtClean="0">
                <a:solidFill>
                  <a:schemeClr val="tx1"/>
                </a:solidFill>
                <a:ea typeface="宋体" pitchFamily="2" charset="-122"/>
              </a:rPr>
              <a:t> </a:t>
            </a:r>
            <a:r>
              <a:rPr lang="en-US" altLang="zh-CN" smtClean="0">
                <a:ea typeface="宋体" pitchFamily="2" charset="-122"/>
              </a:rPr>
              <a:t>Street Network Hierarchy</a:t>
            </a:r>
            <a:endParaRPr lang="en-US" altLang="zh-CN" smtClean="0">
              <a:solidFill>
                <a:schemeClr val="tx1"/>
              </a:solidFill>
              <a:ea typeface="宋体" pitchFamily="2" charset="-122"/>
            </a:endParaRPr>
          </a:p>
        </p:txBody>
      </p:sp>
      <p:pic>
        <p:nvPicPr>
          <p:cNvPr id="52227" name="Picture 4" descr="orig"/>
          <p:cNvPicPr>
            <a:picLocks noChangeAspect="1" noChangeArrowheads="1"/>
          </p:cNvPicPr>
          <p:nvPr/>
        </p:nvPicPr>
        <p:blipFill>
          <a:blip r:embed="rId3"/>
          <a:srcRect/>
          <a:stretch>
            <a:fillRect/>
          </a:stretch>
        </p:blipFill>
        <p:spPr bwMode="auto">
          <a:xfrm>
            <a:off x="5181600" y="1971675"/>
            <a:ext cx="2870200" cy="2870200"/>
          </a:xfrm>
          <a:prstGeom prst="rect">
            <a:avLst/>
          </a:prstGeom>
          <a:noFill/>
          <a:ln w="9525">
            <a:noFill/>
            <a:miter lim="800000"/>
            <a:headEnd/>
            <a:tailEnd/>
          </a:ln>
        </p:spPr>
      </p:pic>
      <p:pic>
        <p:nvPicPr>
          <p:cNvPr id="153605" name="Picture 5" descr="Highways2"/>
          <p:cNvPicPr>
            <a:picLocks noChangeAspect="1" noChangeArrowheads="1"/>
          </p:cNvPicPr>
          <p:nvPr/>
        </p:nvPicPr>
        <p:blipFill>
          <a:blip r:embed="rId4"/>
          <a:srcRect/>
          <a:stretch>
            <a:fillRect/>
          </a:stretch>
        </p:blipFill>
        <p:spPr bwMode="auto">
          <a:xfrm>
            <a:off x="5180013" y="1976438"/>
            <a:ext cx="2870200" cy="2870200"/>
          </a:xfrm>
          <a:prstGeom prst="rect">
            <a:avLst/>
          </a:prstGeom>
          <a:noFill/>
          <a:ln w="9525">
            <a:noFill/>
            <a:miter lim="800000"/>
            <a:headEnd/>
            <a:tailEnd/>
          </a:ln>
        </p:spPr>
      </p:pic>
      <p:sp>
        <p:nvSpPr>
          <p:cNvPr id="153606" name="Text Box 6"/>
          <p:cNvSpPr txBox="1">
            <a:spLocks noChangeArrowheads="1"/>
          </p:cNvSpPr>
          <p:nvPr/>
        </p:nvSpPr>
        <p:spPr bwMode="auto">
          <a:xfrm>
            <a:off x="1154113" y="2109788"/>
            <a:ext cx="2592387" cy="488950"/>
          </a:xfrm>
          <a:prstGeom prst="rect">
            <a:avLst/>
          </a:prstGeom>
          <a:noFill/>
          <a:ln w="9525">
            <a:noFill/>
            <a:miter lim="800000"/>
            <a:headEnd/>
            <a:tailEnd/>
          </a:ln>
        </p:spPr>
        <p:txBody>
          <a:bodyPr>
            <a:spAutoFit/>
          </a:bodyPr>
          <a:lstStyle/>
          <a:p>
            <a:pPr>
              <a:buFontTx/>
              <a:buChar char="•"/>
            </a:pPr>
            <a:r>
              <a:rPr lang="en-US" sz="2600"/>
              <a:t>  </a:t>
            </a:r>
            <a:r>
              <a:rPr lang="en-US" sz="2600" b="1" i="1">
                <a:solidFill>
                  <a:srgbClr val="FF9900"/>
                </a:solidFill>
              </a:rPr>
              <a:t>Highways</a:t>
            </a:r>
            <a:endParaRPr lang="en-US" sz="2600" b="1" i="1">
              <a:solidFill>
                <a:schemeClr val="tx2"/>
              </a:solidFill>
            </a:endParaRPr>
          </a:p>
        </p:txBody>
      </p:sp>
      <p:sp>
        <p:nvSpPr>
          <p:cNvPr id="153607" name="Text Box 7"/>
          <p:cNvSpPr txBox="1">
            <a:spLocks noChangeArrowheads="1"/>
          </p:cNvSpPr>
          <p:nvPr/>
        </p:nvSpPr>
        <p:spPr bwMode="auto">
          <a:xfrm>
            <a:off x="1139825" y="2913063"/>
            <a:ext cx="2466975" cy="488950"/>
          </a:xfrm>
          <a:prstGeom prst="rect">
            <a:avLst/>
          </a:prstGeom>
          <a:noFill/>
          <a:ln w="9525">
            <a:noFill/>
            <a:miter lim="800000"/>
            <a:headEnd/>
            <a:tailEnd/>
          </a:ln>
        </p:spPr>
        <p:txBody>
          <a:bodyPr wrap="none">
            <a:spAutoFit/>
          </a:bodyPr>
          <a:lstStyle/>
          <a:p>
            <a:pPr>
              <a:buFontTx/>
              <a:buChar char="•"/>
            </a:pPr>
            <a:r>
              <a:rPr lang="en-US" sz="2600"/>
              <a:t>  </a:t>
            </a:r>
            <a:r>
              <a:rPr lang="en-US" sz="2600" b="1" i="1">
                <a:solidFill>
                  <a:srgbClr val="FFFF00"/>
                </a:solidFill>
              </a:rPr>
              <a:t>Major Roads</a:t>
            </a:r>
          </a:p>
        </p:txBody>
      </p:sp>
      <p:sp>
        <p:nvSpPr>
          <p:cNvPr id="153608" name="Text Box 8"/>
          <p:cNvSpPr txBox="1">
            <a:spLocks noChangeArrowheads="1"/>
          </p:cNvSpPr>
          <p:nvPr/>
        </p:nvSpPr>
        <p:spPr bwMode="auto">
          <a:xfrm>
            <a:off x="1157288" y="3779838"/>
            <a:ext cx="2484437" cy="488950"/>
          </a:xfrm>
          <a:prstGeom prst="rect">
            <a:avLst/>
          </a:prstGeom>
          <a:noFill/>
          <a:ln w="9525">
            <a:noFill/>
            <a:miter lim="800000"/>
            <a:headEnd/>
            <a:tailEnd/>
          </a:ln>
        </p:spPr>
        <p:txBody>
          <a:bodyPr wrap="none">
            <a:spAutoFit/>
          </a:bodyPr>
          <a:lstStyle/>
          <a:p>
            <a:pPr>
              <a:buFontTx/>
              <a:buChar char="•"/>
            </a:pPr>
            <a:r>
              <a:rPr lang="en-US" sz="2600" b="1" i="1">
                <a:solidFill>
                  <a:schemeClr val="tx2"/>
                </a:solidFill>
              </a:rPr>
              <a:t>  Minor Roads</a:t>
            </a:r>
          </a:p>
        </p:txBody>
      </p:sp>
      <p:pic>
        <p:nvPicPr>
          <p:cNvPr id="153609" name="Picture 9" descr="majRoads"/>
          <p:cNvPicPr>
            <a:picLocks noChangeAspect="1" noChangeArrowheads="1"/>
          </p:cNvPicPr>
          <p:nvPr/>
        </p:nvPicPr>
        <p:blipFill>
          <a:blip r:embed="rId5"/>
          <a:srcRect/>
          <a:stretch>
            <a:fillRect/>
          </a:stretch>
        </p:blipFill>
        <p:spPr bwMode="auto">
          <a:xfrm>
            <a:off x="5187950" y="1963738"/>
            <a:ext cx="2870200" cy="2870200"/>
          </a:xfrm>
          <a:prstGeom prst="rect">
            <a:avLst/>
          </a:prstGeom>
          <a:noFill/>
          <a:ln w="9525">
            <a:noFill/>
            <a:miter lim="800000"/>
            <a:headEnd/>
            <a:tailEnd/>
          </a:ln>
        </p:spPr>
      </p:pic>
      <p:pic>
        <p:nvPicPr>
          <p:cNvPr id="153610" name="Picture 10" descr="minorRoads"/>
          <p:cNvPicPr>
            <a:picLocks noChangeAspect="1" noChangeArrowheads="1"/>
          </p:cNvPicPr>
          <p:nvPr/>
        </p:nvPicPr>
        <p:blipFill>
          <a:blip r:embed="rId6"/>
          <a:srcRect/>
          <a:stretch>
            <a:fillRect/>
          </a:stretch>
        </p:blipFill>
        <p:spPr bwMode="auto">
          <a:xfrm>
            <a:off x="5187950" y="1966913"/>
            <a:ext cx="2870200" cy="2870200"/>
          </a:xfrm>
          <a:prstGeom prst="rect">
            <a:avLst/>
          </a:prstGeom>
          <a:noFill/>
          <a:ln w="9525">
            <a:noFill/>
            <a:miter lim="800000"/>
            <a:headEnd/>
            <a:tailEnd/>
          </a:ln>
        </p:spPr>
      </p:pic>
      <p:sp>
        <p:nvSpPr>
          <p:cNvPr id="52234" name="Text Box 11"/>
          <p:cNvSpPr txBox="1">
            <a:spLocks noChangeArrowheads="1"/>
          </p:cNvSpPr>
          <p:nvPr/>
        </p:nvSpPr>
        <p:spPr bwMode="auto">
          <a:xfrm>
            <a:off x="6624638" y="4597400"/>
            <a:ext cx="1585912" cy="244475"/>
          </a:xfrm>
          <a:prstGeom prst="rect">
            <a:avLst/>
          </a:prstGeom>
          <a:noFill/>
          <a:ln w="9525">
            <a:noFill/>
            <a:miter lim="800000"/>
            <a:headEnd/>
            <a:tailEnd/>
          </a:ln>
        </p:spPr>
        <p:txBody>
          <a:bodyPr>
            <a:spAutoFit/>
          </a:bodyPr>
          <a:lstStyle/>
          <a:p>
            <a:pPr>
              <a:spcBef>
                <a:spcPct val="50000"/>
              </a:spcBef>
            </a:pPr>
            <a:r>
              <a:rPr lang="en-US" sz="1000" b="1">
                <a:solidFill>
                  <a:srgbClr val="000000"/>
                </a:solidFill>
              </a:rPr>
              <a:t>© Google Maps, 2007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0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360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36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60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3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6" grpId="0"/>
      <p:bldP spid="153607" grpId="0"/>
      <p:bldP spid="15360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Number Placeholder 3"/>
          <p:cNvSpPr>
            <a:spLocks noGrp="1"/>
          </p:cNvSpPr>
          <p:nvPr>
            <p:ph type="sldNum" sz="quarter" idx="10"/>
          </p:nvPr>
        </p:nvSpPr>
        <p:spPr>
          <a:noFill/>
        </p:spPr>
        <p:txBody>
          <a:bodyPr/>
          <a:lstStyle/>
          <a:p>
            <a:fld id="{40C31600-5D32-44AC-BC6F-9EAD4796D5A1}" type="slidenum">
              <a:rPr lang="en-US" smtClean="0"/>
              <a:pPr/>
              <a:t>18</a:t>
            </a:fld>
            <a:endParaRPr lang="en-US" smtClean="0"/>
          </a:p>
        </p:txBody>
      </p:sp>
      <p:pic>
        <p:nvPicPr>
          <p:cNvPr id="76804" name="Picture 4" descr="roadsBasedMajor"/>
          <p:cNvPicPr>
            <a:picLocks noChangeAspect="1" noChangeArrowheads="1"/>
          </p:cNvPicPr>
          <p:nvPr/>
        </p:nvPicPr>
        <p:blipFill>
          <a:blip r:embed="rId3"/>
          <a:srcRect/>
          <a:stretch>
            <a:fillRect/>
          </a:stretch>
        </p:blipFill>
        <p:spPr bwMode="auto">
          <a:xfrm>
            <a:off x="2509838" y="2289175"/>
            <a:ext cx="3627437" cy="3627438"/>
          </a:xfrm>
          <a:prstGeom prst="rect">
            <a:avLst/>
          </a:prstGeom>
          <a:noFill/>
          <a:ln w="9525">
            <a:noFill/>
            <a:miter lim="800000"/>
            <a:headEnd/>
            <a:tailEnd/>
          </a:ln>
        </p:spPr>
      </p:pic>
      <p:pic>
        <p:nvPicPr>
          <p:cNvPr id="76807" name="Picture 7" descr="comp_intersection"/>
          <p:cNvPicPr>
            <a:picLocks noChangeAspect="1" noChangeArrowheads="1"/>
          </p:cNvPicPr>
          <p:nvPr/>
        </p:nvPicPr>
        <p:blipFill>
          <a:blip r:embed="rId4"/>
          <a:srcRect/>
          <a:stretch>
            <a:fillRect/>
          </a:stretch>
        </p:blipFill>
        <p:spPr bwMode="auto">
          <a:xfrm>
            <a:off x="2509838" y="2284413"/>
            <a:ext cx="3629025" cy="3629025"/>
          </a:xfrm>
          <a:prstGeom prst="rect">
            <a:avLst/>
          </a:prstGeom>
          <a:noFill/>
          <a:ln w="9525">
            <a:noFill/>
            <a:miter lim="800000"/>
            <a:headEnd/>
            <a:tailEnd/>
          </a:ln>
        </p:spPr>
      </p:pic>
      <p:pic>
        <p:nvPicPr>
          <p:cNvPr id="76808" name="Picture 8" descr="comp_seg"/>
          <p:cNvPicPr>
            <a:picLocks noChangeArrowheads="1"/>
          </p:cNvPicPr>
          <p:nvPr/>
        </p:nvPicPr>
        <p:blipFill>
          <a:blip r:embed="rId5"/>
          <a:srcRect/>
          <a:stretch>
            <a:fillRect/>
          </a:stretch>
        </p:blipFill>
        <p:spPr bwMode="auto">
          <a:xfrm>
            <a:off x="2513013" y="2284413"/>
            <a:ext cx="3629025" cy="3629025"/>
          </a:xfrm>
          <a:prstGeom prst="rect">
            <a:avLst/>
          </a:prstGeom>
          <a:noFill/>
          <a:ln w="9525">
            <a:noFill/>
            <a:miter lim="800000"/>
            <a:headEnd/>
            <a:tailEnd/>
          </a:ln>
        </p:spPr>
      </p:pic>
      <p:pic>
        <p:nvPicPr>
          <p:cNvPr id="76809" name="Picture 9" descr="comp_localdesign"/>
          <p:cNvPicPr>
            <a:picLocks noChangeArrowheads="1"/>
          </p:cNvPicPr>
          <p:nvPr/>
        </p:nvPicPr>
        <p:blipFill>
          <a:blip r:embed="rId6"/>
          <a:srcRect/>
          <a:stretch>
            <a:fillRect/>
          </a:stretch>
        </p:blipFill>
        <p:spPr bwMode="auto">
          <a:xfrm>
            <a:off x="2513013" y="2284413"/>
            <a:ext cx="3629025" cy="3629025"/>
          </a:xfrm>
          <a:prstGeom prst="rect">
            <a:avLst/>
          </a:prstGeom>
          <a:noFill/>
          <a:ln w="9525">
            <a:noFill/>
            <a:miter lim="800000"/>
            <a:headEnd/>
            <a:tailEnd/>
          </a:ln>
        </p:spPr>
      </p:pic>
      <p:pic>
        <p:nvPicPr>
          <p:cNvPr id="76805" name="Picture 5" descr="roadsBasedOnMaj"/>
          <p:cNvPicPr>
            <a:picLocks noChangeAspect="1" noChangeArrowheads="1"/>
          </p:cNvPicPr>
          <p:nvPr/>
        </p:nvPicPr>
        <p:blipFill>
          <a:blip r:embed="rId7"/>
          <a:srcRect/>
          <a:stretch>
            <a:fillRect/>
          </a:stretch>
        </p:blipFill>
        <p:spPr bwMode="auto">
          <a:xfrm>
            <a:off x="2513013" y="2284413"/>
            <a:ext cx="3627437" cy="3627437"/>
          </a:xfrm>
          <a:prstGeom prst="rect">
            <a:avLst/>
          </a:prstGeom>
          <a:noFill/>
          <a:ln w="9525">
            <a:noFill/>
            <a:miter lim="800000"/>
            <a:headEnd/>
            <a:tailEnd/>
          </a:ln>
        </p:spPr>
      </p:pic>
      <p:sp>
        <p:nvSpPr>
          <p:cNvPr id="10" name="Rectangle 2"/>
          <p:cNvSpPr>
            <a:spLocks noGrp="1" noChangeArrowheads="1"/>
          </p:cNvSpPr>
          <p:nvPr>
            <p:ph type="title"/>
          </p:nvPr>
        </p:nvSpPr>
        <p:spPr>
          <a:xfrm>
            <a:off x="304800" y="241300"/>
            <a:ext cx="8402638" cy="1649413"/>
          </a:xfrm>
        </p:spPr>
        <p:txBody>
          <a:bodyPr/>
          <a:lstStyle/>
          <a:p>
            <a:pPr eaLnBrk="1" hangingPunct="1">
              <a:defRPr/>
            </a:pPr>
            <a:r>
              <a:rPr lang="en-US" altLang="zh-CN" dirty="0" smtClean="0">
                <a:solidFill>
                  <a:schemeClr val="tx1"/>
                </a:solidFill>
                <a:ea typeface="宋体" pitchFamily="2" charset="-122"/>
              </a:rPr>
              <a:t>Multi-level </a:t>
            </a:r>
            <a:br>
              <a:rPr lang="en-US" altLang="zh-CN" dirty="0" smtClean="0">
                <a:solidFill>
                  <a:schemeClr val="tx1"/>
                </a:solidFill>
                <a:ea typeface="宋体" pitchFamily="2" charset="-122"/>
              </a:rPr>
            </a:br>
            <a:r>
              <a:rPr lang="en-US" altLang="zh-CN" dirty="0" smtClean="0">
                <a:solidFill>
                  <a:schemeClr val="tx1"/>
                </a:solidFill>
                <a:ea typeface="宋体" pitchFamily="2" charset="-122"/>
              </a:rPr>
              <a:t>       Street Network Generation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8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8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8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68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Number Placeholder 3"/>
          <p:cNvSpPr>
            <a:spLocks noGrp="1"/>
          </p:cNvSpPr>
          <p:nvPr>
            <p:ph type="sldNum" sz="quarter" idx="10"/>
          </p:nvPr>
        </p:nvSpPr>
        <p:spPr>
          <a:noFill/>
        </p:spPr>
        <p:txBody>
          <a:bodyPr/>
          <a:lstStyle/>
          <a:p>
            <a:fld id="{0CC0D4E6-69E8-4E33-A45D-997C246830FD}" type="slidenum">
              <a:rPr lang="en-US" smtClean="0"/>
              <a:pPr/>
              <a:t>19</a:t>
            </a:fld>
            <a:endParaRPr lang="en-US" smtClean="0"/>
          </a:p>
        </p:txBody>
      </p:sp>
      <p:pic>
        <p:nvPicPr>
          <p:cNvPr id="75783" name="Picture 7" descr="water_mapout"/>
          <p:cNvPicPr>
            <a:picLocks noChangeAspect="1" noChangeArrowheads="1"/>
          </p:cNvPicPr>
          <p:nvPr/>
        </p:nvPicPr>
        <p:blipFill>
          <a:blip r:embed="rId3"/>
          <a:srcRect/>
          <a:stretch>
            <a:fillRect/>
          </a:stretch>
        </p:blipFill>
        <p:spPr bwMode="auto">
          <a:xfrm>
            <a:off x="804863" y="2057400"/>
            <a:ext cx="3811587" cy="3811588"/>
          </a:xfrm>
          <a:prstGeom prst="rect">
            <a:avLst/>
          </a:prstGeom>
          <a:noFill/>
          <a:ln w="9525">
            <a:noFill/>
            <a:miter lim="800000"/>
            <a:headEnd/>
            <a:tailEnd/>
          </a:ln>
        </p:spPr>
      </p:pic>
      <p:sp>
        <p:nvSpPr>
          <p:cNvPr id="75778" name="Rectangle 2"/>
          <p:cNvSpPr>
            <a:spLocks noGrp="1" noChangeArrowheads="1"/>
          </p:cNvSpPr>
          <p:nvPr>
            <p:ph type="title"/>
          </p:nvPr>
        </p:nvSpPr>
        <p:spPr>
          <a:xfrm>
            <a:off x="304800" y="396875"/>
            <a:ext cx="8402638" cy="990600"/>
          </a:xfrm>
        </p:spPr>
        <p:txBody>
          <a:bodyPr/>
          <a:lstStyle/>
          <a:p>
            <a:pPr eaLnBrk="1" hangingPunct="1">
              <a:defRPr/>
            </a:pPr>
            <a:r>
              <a:rPr lang="en-US" altLang="zh-CN" dirty="0" smtClean="0">
                <a:solidFill>
                  <a:schemeClr val="tx1"/>
                </a:solidFill>
                <a:ea typeface="宋体" pitchFamily="2" charset="-122"/>
              </a:rPr>
              <a:t>Density Transition</a:t>
            </a:r>
          </a:p>
        </p:txBody>
      </p:sp>
      <p:pic>
        <p:nvPicPr>
          <p:cNvPr id="75780" name="Picture 4" descr="DensityTransitionMap"/>
          <p:cNvPicPr>
            <a:picLocks noChangeAspect="1" noChangeArrowheads="1"/>
          </p:cNvPicPr>
          <p:nvPr/>
        </p:nvPicPr>
        <p:blipFill>
          <a:blip r:embed="rId4"/>
          <a:srcRect/>
          <a:stretch>
            <a:fillRect/>
          </a:stretch>
        </p:blipFill>
        <p:spPr bwMode="auto">
          <a:xfrm>
            <a:off x="804863" y="2057400"/>
            <a:ext cx="3811587" cy="3811588"/>
          </a:xfrm>
          <a:prstGeom prst="rect">
            <a:avLst/>
          </a:prstGeom>
          <a:noFill/>
          <a:ln w="9525">
            <a:noFill/>
            <a:miter lim="800000"/>
            <a:headEnd/>
            <a:tailEnd/>
          </a:ln>
        </p:spPr>
      </p:pic>
      <p:pic>
        <p:nvPicPr>
          <p:cNvPr id="75781" name="Picture 5" descr="DensityTransitionV3"/>
          <p:cNvPicPr>
            <a:picLocks noChangeAspect="1" noChangeArrowheads="1"/>
          </p:cNvPicPr>
          <p:nvPr/>
        </p:nvPicPr>
        <p:blipFill>
          <a:blip r:embed="rId5"/>
          <a:srcRect/>
          <a:stretch>
            <a:fillRect/>
          </a:stretch>
        </p:blipFill>
        <p:spPr bwMode="auto">
          <a:xfrm>
            <a:off x="4692650" y="2060575"/>
            <a:ext cx="3810000" cy="3810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7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1000"/>
                                        <p:tgtEl>
                                          <p:spTgt spid="75783"/>
                                        </p:tgtEl>
                                      </p:cBhvr>
                                    </p:animEffect>
                                    <p:set>
                                      <p:cBhvr>
                                        <p:cTn id="11" dur="1" fill="hold">
                                          <p:stCondLst>
                                            <p:cond delay="999"/>
                                          </p:stCondLst>
                                        </p:cTn>
                                        <p:tgtEl>
                                          <p:spTgt spid="75783"/>
                                        </p:tgtEl>
                                        <p:attrNameLst>
                                          <p:attrName>style.visibility</p:attrName>
                                        </p:attrNameLst>
                                      </p:cBhvr>
                                      <p:to>
                                        <p:strVal val="hidden"/>
                                      </p:to>
                                    </p:set>
                                  </p:childTnLst>
                                </p:cTn>
                              </p:par>
                              <p:par>
                                <p:cTn id="12" presetID="12" presetClass="entr" presetSubtype="4" fill="hold" nodeType="withEffect">
                                  <p:stCondLst>
                                    <p:cond delay="0"/>
                                  </p:stCondLst>
                                  <p:childTnLst>
                                    <p:set>
                                      <p:cBhvr>
                                        <p:cTn id="13" dur="1" fill="hold">
                                          <p:stCondLst>
                                            <p:cond delay="0"/>
                                          </p:stCondLst>
                                        </p:cTn>
                                        <p:tgtEl>
                                          <p:spTgt spid="75780"/>
                                        </p:tgtEl>
                                        <p:attrNameLst>
                                          <p:attrName>style.visibility</p:attrName>
                                        </p:attrNameLst>
                                      </p:cBhvr>
                                      <p:to>
                                        <p:strVal val="visible"/>
                                      </p:to>
                                    </p:set>
                                    <p:animEffect transition="in" filter="slide(fromBottom)">
                                      <p:cBhvr>
                                        <p:cTn id="14" dur="1000"/>
                                        <p:tgtEl>
                                          <p:spTgt spid="7578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781"/>
                                        </p:tgtEl>
                                        <p:attrNameLst>
                                          <p:attrName>style.visibility</p:attrName>
                                        </p:attrNameLst>
                                      </p:cBhvr>
                                      <p:to>
                                        <p:strVal val="visible"/>
                                      </p:to>
                                    </p:set>
                                  </p:childTnLst>
                                </p:cTn>
                              </p:par>
                            </p:childTnLst>
                          </p:cTn>
                        </p:par>
                        <p:par>
                          <p:cTn id="19" fill="hold">
                            <p:stCondLst>
                              <p:cond delay="0"/>
                            </p:stCondLst>
                            <p:childTnLst>
                              <p:par>
                                <p:cTn id="20" presetID="10" presetClass="exit" presetSubtype="0" fill="hold" nodeType="afterEffect">
                                  <p:stCondLst>
                                    <p:cond delay="0"/>
                                  </p:stCondLst>
                                  <p:childTnLst>
                                    <p:animEffect transition="out" filter="fade">
                                      <p:cBhvr>
                                        <p:cTn id="21" dur="1000"/>
                                        <p:tgtEl>
                                          <p:spTgt spid="75783"/>
                                        </p:tgtEl>
                                      </p:cBhvr>
                                    </p:animEffect>
                                    <p:set>
                                      <p:cBhvr>
                                        <p:cTn id="22" dur="1" fill="hold">
                                          <p:stCondLst>
                                            <p:cond delay="999"/>
                                          </p:stCondLst>
                                        </p:cTn>
                                        <p:tgtEl>
                                          <p:spTgt spid="757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ctrTitle"/>
          </p:nvPr>
        </p:nvSpPr>
        <p:spPr/>
        <p:txBody>
          <a:bodyPr/>
          <a:lstStyle/>
          <a:p>
            <a:pPr eaLnBrk="1" hangingPunct="1">
              <a:defRPr/>
            </a:pPr>
            <a:r>
              <a:rPr lang="en-US" altLang="zh-CN" dirty="0" smtClean="0">
                <a:solidFill>
                  <a:schemeClr val="tx1"/>
                </a:solidFill>
                <a:latin typeface="Trebuchet MS" pitchFamily="34" charset="0"/>
                <a:ea typeface="宋体" pitchFamily="2" charset="-122"/>
              </a:rPr>
              <a:t>Interactive Procedural Street Modeling</a:t>
            </a:r>
            <a:r>
              <a:rPr lang="en-US" altLang="zh-CN" dirty="0" smtClean="0">
                <a:ea typeface="宋体" pitchFamily="2" charset="-122"/>
              </a:rPr>
              <a:t> </a:t>
            </a:r>
            <a:br>
              <a:rPr lang="en-US" altLang="zh-CN" dirty="0" smtClean="0">
                <a:ea typeface="宋体" pitchFamily="2" charset="-122"/>
              </a:rPr>
            </a:br>
            <a:endParaRPr lang="en-US" altLang="zh-CN" dirty="0" smtClean="0">
              <a:ea typeface="宋体" pitchFamily="2" charset="-122"/>
            </a:endParaRPr>
          </a:p>
        </p:txBody>
      </p:sp>
      <p:sp>
        <p:nvSpPr>
          <p:cNvPr id="19458" name="Rectangle 3"/>
          <p:cNvSpPr>
            <a:spLocks noGrp="1" noChangeArrowheads="1"/>
          </p:cNvSpPr>
          <p:nvPr>
            <p:ph type="subTitle" idx="1"/>
          </p:nvPr>
        </p:nvSpPr>
        <p:spPr>
          <a:xfrm>
            <a:off x="355600" y="3663950"/>
            <a:ext cx="8489950" cy="2946400"/>
          </a:xfrm>
        </p:spPr>
        <p:txBody>
          <a:bodyPr/>
          <a:lstStyle/>
          <a:p>
            <a:pPr eaLnBrk="1" hangingPunct="1">
              <a:lnSpc>
                <a:spcPct val="100000"/>
              </a:lnSpc>
              <a:spcBef>
                <a:spcPct val="0"/>
              </a:spcBef>
              <a:spcAft>
                <a:spcPct val="30000"/>
              </a:spcAft>
            </a:pPr>
            <a:r>
              <a:rPr lang="en-US" altLang="zh-CN" sz="2500" b="1" smtClean="0">
                <a:latin typeface="Trebuchet MS" pitchFamily="34" charset="0"/>
                <a:ea typeface="宋体" pitchFamily="2" charset="-122"/>
              </a:rPr>
              <a:t>Guoning Chen</a:t>
            </a:r>
            <a:r>
              <a:rPr lang="en-US" altLang="zh-CN" sz="2500" b="1" baseline="30000" smtClean="0">
                <a:latin typeface="Trebuchet MS" pitchFamily="34" charset="0"/>
                <a:ea typeface="宋体" pitchFamily="2" charset="-122"/>
              </a:rPr>
              <a:t>1</a:t>
            </a:r>
            <a:r>
              <a:rPr lang="en-US" altLang="zh-CN" sz="2500" b="1" smtClean="0">
                <a:latin typeface="Trebuchet MS" pitchFamily="34" charset="0"/>
                <a:ea typeface="宋体" pitchFamily="2" charset="-122"/>
              </a:rPr>
              <a:t>, Gregory Esch</a:t>
            </a:r>
            <a:r>
              <a:rPr lang="en-US" altLang="zh-CN" sz="2500" b="1" baseline="30000" smtClean="0">
                <a:latin typeface="Trebuchet MS" pitchFamily="34" charset="0"/>
                <a:ea typeface="宋体" pitchFamily="2" charset="-122"/>
              </a:rPr>
              <a:t>1</a:t>
            </a:r>
            <a:r>
              <a:rPr lang="en-US" altLang="zh-CN" sz="2500" b="1" smtClean="0">
                <a:latin typeface="Trebuchet MS" pitchFamily="34" charset="0"/>
                <a:ea typeface="宋体" pitchFamily="2" charset="-122"/>
              </a:rPr>
              <a:t>, Peter Wonka</a:t>
            </a:r>
            <a:r>
              <a:rPr lang="en-US" altLang="zh-CN" sz="2500" b="1" baseline="30000" smtClean="0">
                <a:latin typeface="Trebuchet MS" pitchFamily="34" charset="0"/>
                <a:ea typeface="宋体" pitchFamily="2" charset="-122"/>
              </a:rPr>
              <a:t>2</a:t>
            </a:r>
            <a:r>
              <a:rPr lang="en-US" altLang="zh-CN" sz="2500" b="1" smtClean="0">
                <a:latin typeface="Trebuchet MS" pitchFamily="34" charset="0"/>
                <a:ea typeface="宋体" pitchFamily="2" charset="-122"/>
              </a:rPr>
              <a:t>, </a:t>
            </a:r>
          </a:p>
          <a:p>
            <a:pPr eaLnBrk="1" hangingPunct="1">
              <a:lnSpc>
                <a:spcPct val="100000"/>
              </a:lnSpc>
              <a:spcBef>
                <a:spcPct val="0"/>
              </a:spcBef>
              <a:spcAft>
                <a:spcPct val="30000"/>
              </a:spcAft>
            </a:pPr>
            <a:r>
              <a:rPr lang="en-US" altLang="zh-CN" sz="2500" b="1" smtClean="0">
                <a:latin typeface="Trebuchet MS" pitchFamily="34" charset="0"/>
                <a:ea typeface="宋体" pitchFamily="2" charset="-122"/>
              </a:rPr>
              <a:t>Pascal Müller</a:t>
            </a:r>
            <a:r>
              <a:rPr lang="en-US" altLang="zh-CN" sz="2500" b="1" baseline="30000" smtClean="0">
                <a:latin typeface="Trebuchet MS" pitchFamily="34" charset="0"/>
                <a:ea typeface="宋体" pitchFamily="2" charset="-122"/>
              </a:rPr>
              <a:t>3</a:t>
            </a:r>
            <a:r>
              <a:rPr lang="en-US" altLang="zh-CN" sz="2500" b="1" smtClean="0">
                <a:latin typeface="Trebuchet MS" pitchFamily="34" charset="0"/>
                <a:ea typeface="宋体" pitchFamily="2" charset="-122"/>
              </a:rPr>
              <a:t> and Eugene Zhang</a:t>
            </a:r>
            <a:r>
              <a:rPr lang="en-US" altLang="zh-CN" sz="2500" b="1" baseline="30000" smtClean="0">
                <a:latin typeface="Trebuchet MS" pitchFamily="34" charset="0"/>
                <a:ea typeface="宋体" pitchFamily="2" charset="-122"/>
              </a:rPr>
              <a:t>1</a:t>
            </a:r>
            <a:r>
              <a:rPr lang="en-US" altLang="zh-CN" sz="2500" smtClean="0">
                <a:latin typeface="Trebuchet MS" pitchFamily="34" charset="0"/>
                <a:ea typeface="宋体" pitchFamily="2" charset="-122"/>
              </a:rPr>
              <a:t> </a:t>
            </a:r>
            <a:br>
              <a:rPr lang="en-US" altLang="zh-CN" sz="2500" smtClean="0">
                <a:latin typeface="Trebuchet MS" pitchFamily="34" charset="0"/>
                <a:ea typeface="宋体" pitchFamily="2" charset="-122"/>
              </a:rPr>
            </a:br>
            <a:r>
              <a:rPr lang="en-US" altLang="zh-CN" sz="2500" b="1" smtClean="0">
                <a:latin typeface="Trebuchet MS" pitchFamily="34" charset="0"/>
                <a:ea typeface="宋体" pitchFamily="2" charset="-122"/>
              </a:rPr>
              <a:t/>
            </a:r>
            <a:br>
              <a:rPr lang="en-US" altLang="zh-CN" sz="2500" b="1" smtClean="0">
                <a:latin typeface="Trebuchet MS" pitchFamily="34" charset="0"/>
                <a:ea typeface="宋体" pitchFamily="2" charset="-122"/>
              </a:rPr>
            </a:br>
            <a:r>
              <a:rPr lang="en-US" altLang="zh-CN" sz="2500" b="1" baseline="30000" smtClean="0">
                <a:latin typeface="Trebuchet MS" pitchFamily="34" charset="0"/>
                <a:ea typeface="宋体" pitchFamily="2" charset="-122"/>
              </a:rPr>
              <a:t>1</a:t>
            </a:r>
            <a:r>
              <a:rPr lang="en-US" altLang="zh-CN" sz="2500" b="1" smtClean="0">
                <a:latin typeface="Trebuchet MS" pitchFamily="34" charset="0"/>
                <a:ea typeface="宋体" pitchFamily="2" charset="-122"/>
              </a:rPr>
              <a:t> Oregon State University</a:t>
            </a:r>
            <a:r>
              <a:rPr lang="en-US" altLang="zh-CN" sz="2500" smtClean="0">
                <a:latin typeface="Trebuchet MS" pitchFamily="34" charset="0"/>
                <a:ea typeface="宋体" pitchFamily="2" charset="-122"/>
              </a:rPr>
              <a:t> </a:t>
            </a:r>
            <a:r>
              <a:rPr lang="en-US" altLang="zh-CN" sz="2500" b="1" smtClean="0">
                <a:latin typeface="Trebuchet MS" pitchFamily="34" charset="0"/>
                <a:ea typeface="宋体" pitchFamily="2" charset="-122"/>
              </a:rPr>
              <a:t/>
            </a:r>
            <a:br>
              <a:rPr lang="en-US" altLang="zh-CN" sz="2500" b="1" smtClean="0">
                <a:latin typeface="Trebuchet MS" pitchFamily="34" charset="0"/>
                <a:ea typeface="宋体" pitchFamily="2" charset="-122"/>
              </a:rPr>
            </a:br>
            <a:r>
              <a:rPr lang="en-US" altLang="zh-CN" sz="2500" b="1" baseline="30000" smtClean="0">
                <a:latin typeface="Trebuchet MS" pitchFamily="34" charset="0"/>
                <a:ea typeface="宋体" pitchFamily="2" charset="-122"/>
              </a:rPr>
              <a:t>2</a:t>
            </a:r>
            <a:r>
              <a:rPr lang="en-US" altLang="zh-CN" sz="2500" b="1" smtClean="0">
                <a:latin typeface="Trebuchet MS" pitchFamily="34" charset="0"/>
                <a:ea typeface="宋体" pitchFamily="2" charset="-122"/>
              </a:rPr>
              <a:t> Arizona State University</a:t>
            </a:r>
            <a:r>
              <a:rPr lang="en-US" altLang="zh-CN" sz="2500" smtClean="0">
                <a:latin typeface="Trebuchet MS" pitchFamily="34" charset="0"/>
                <a:ea typeface="宋体" pitchFamily="2" charset="-122"/>
              </a:rPr>
              <a:t> </a:t>
            </a:r>
            <a:r>
              <a:rPr lang="en-US" altLang="zh-CN" sz="2500" b="1" smtClean="0">
                <a:latin typeface="Trebuchet MS" pitchFamily="34" charset="0"/>
                <a:ea typeface="宋体" pitchFamily="2" charset="-122"/>
              </a:rPr>
              <a:t/>
            </a:r>
            <a:br>
              <a:rPr lang="en-US" altLang="zh-CN" sz="2500" b="1" smtClean="0">
                <a:latin typeface="Trebuchet MS" pitchFamily="34" charset="0"/>
                <a:ea typeface="宋体" pitchFamily="2" charset="-122"/>
              </a:rPr>
            </a:br>
            <a:r>
              <a:rPr lang="en-US" altLang="zh-CN" sz="2500" b="1" baseline="30000" smtClean="0">
                <a:latin typeface="Trebuchet MS" pitchFamily="34" charset="0"/>
                <a:ea typeface="宋体" pitchFamily="2" charset="-122"/>
              </a:rPr>
              <a:t>3</a:t>
            </a:r>
            <a:r>
              <a:rPr lang="en-US" altLang="zh-CN" sz="2500" b="1" smtClean="0">
                <a:latin typeface="Trebuchet MS" pitchFamily="34" charset="0"/>
                <a:ea typeface="宋体" pitchFamily="2" charset="-122"/>
              </a:rPr>
              <a:t> Procedural Inc. / ETH Zürich</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Number Placeholder 3"/>
          <p:cNvSpPr>
            <a:spLocks noGrp="1"/>
          </p:cNvSpPr>
          <p:nvPr>
            <p:ph type="sldNum" sz="quarter" idx="10"/>
          </p:nvPr>
        </p:nvSpPr>
        <p:spPr>
          <a:noFill/>
        </p:spPr>
        <p:txBody>
          <a:bodyPr/>
          <a:lstStyle/>
          <a:p>
            <a:fld id="{5F7B5C5C-DCB5-4662-91EA-EAF726461F98}" type="slidenum">
              <a:rPr lang="en-US" smtClean="0"/>
              <a:pPr/>
              <a:t>20</a:t>
            </a:fld>
            <a:endParaRPr lang="en-US" smtClean="0"/>
          </a:p>
        </p:txBody>
      </p:sp>
      <p:sp>
        <p:nvSpPr>
          <p:cNvPr id="77826" name="Rectangle 2"/>
          <p:cNvSpPr>
            <a:spLocks noGrp="1" noChangeArrowheads="1"/>
          </p:cNvSpPr>
          <p:nvPr>
            <p:ph type="title"/>
          </p:nvPr>
        </p:nvSpPr>
        <p:spPr>
          <a:xfrm>
            <a:off x="379413" y="322263"/>
            <a:ext cx="8763000" cy="1139825"/>
          </a:xfrm>
        </p:spPr>
        <p:txBody>
          <a:bodyPr/>
          <a:lstStyle/>
          <a:p>
            <a:pPr eaLnBrk="1" hangingPunct="1">
              <a:defRPr/>
            </a:pPr>
            <a:r>
              <a:rPr lang="en-US" altLang="zh-CN" dirty="0" smtClean="0">
                <a:ea typeface="宋体" pitchFamily="2" charset="-122"/>
              </a:rPr>
              <a:t>Graph Level Editing</a:t>
            </a:r>
            <a:endParaRPr lang="en-US" altLang="zh-CN" dirty="0" smtClean="0">
              <a:solidFill>
                <a:schemeClr val="tx1"/>
              </a:solidFill>
              <a:latin typeface="Trebuchet MS" pitchFamily="34" charset="0"/>
              <a:ea typeface="宋体" pitchFamily="2" charset="-122"/>
            </a:endParaRPr>
          </a:p>
        </p:txBody>
      </p:sp>
      <p:sp>
        <p:nvSpPr>
          <p:cNvPr id="58371" name="Rectangle 3"/>
          <p:cNvSpPr>
            <a:spLocks noGrp="1" noChangeArrowheads="1"/>
          </p:cNvSpPr>
          <p:nvPr>
            <p:ph type="body" idx="1"/>
          </p:nvPr>
        </p:nvSpPr>
        <p:spPr>
          <a:xfrm>
            <a:off x="304800" y="1339850"/>
            <a:ext cx="8415338" cy="1185863"/>
          </a:xfrm>
        </p:spPr>
        <p:txBody>
          <a:bodyPr/>
          <a:lstStyle/>
          <a:p>
            <a:pPr eaLnBrk="1" hangingPunct="1"/>
            <a:endParaRPr lang="en-US" altLang="zh-CN" sz="2700" smtClean="0">
              <a:ea typeface="宋体" pitchFamily="2" charset="-122"/>
            </a:endParaRPr>
          </a:p>
          <a:p>
            <a:pPr eaLnBrk="1" hangingPunct="1"/>
            <a:endParaRPr lang="en-US" altLang="zh-CN" sz="2700" smtClean="0">
              <a:ea typeface="宋体" pitchFamily="2" charset="-122"/>
            </a:endParaRPr>
          </a:p>
          <a:p>
            <a:pPr eaLnBrk="1" hangingPunct="1"/>
            <a:endParaRPr lang="zh-CN" altLang="en-US" sz="2700" smtClean="0">
              <a:ea typeface="宋体" pitchFamily="2" charset="-122"/>
            </a:endParaRPr>
          </a:p>
        </p:txBody>
      </p:sp>
      <p:pic>
        <p:nvPicPr>
          <p:cNvPr id="58372" name="Picture 4" descr="layeredEdit"/>
          <p:cNvPicPr>
            <a:picLocks noChangeAspect="1" noChangeArrowheads="1"/>
          </p:cNvPicPr>
          <p:nvPr/>
        </p:nvPicPr>
        <p:blipFill>
          <a:blip r:embed="rId3"/>
          <a:srcRect/>
          <a:stretch>
            <a:fillRect/>
          </a:stretch>
        </p:blipFill>
        <p:spPr bwMode="auto">
          <a:xfrm>
            <a:off x="1181100" y="2247900"/>
            <a:ext cx="3051175" cy="3052763"/>
          </a:xfrm>
          <a:prstGeom prst="rect">
            <a:avLst/>
          </a:prstGeom>
          <a:noFill/>
          <a:ln w="9525">
            <a:noFill/>
            <a:miter lim="800000"/>
            <a:headEnd/>
            <a:tailEnd/>
          </a:ln>
        </p:spPr>
      </p:pic>
      <p:pic>
        <p:nvPicPr>
          <p:cNvPr id="58373" name="Picture 5" descr="CrackPatternGenV1"/>
          <p:cNvPicPr>
            <a:picLocks noChangeAspect="1" noChangeArrowheads="1"/>
          </p:cNvPicPr>
          <p:nvPr/>
        </p:nvPicPr>
        <p:blipFill>
          <a:blip r:embed="rId4"/>
          <a:srcRect/>
          <a:stretch>
            <a:fillRect/>
          </a:stretch>
        </p:blipFill>
        <p:spPr bwMode="auto">
          <a:xfrm>
            <a:off x="5133975" y="2251075"/>
            <a:ext cx="3051175" cy="3052763"/>
          </a:xfrm>
          <a:prstGeom prst="rect">
            <a:avLst/>
          </a:prstGeom>
          <a:noFill/>
          <a:ln w="9525">
            <a:noFill/>
            <a:miter lim="800000"/>
            <a:headEnd/>
            <a:tailEnd/>
          </a:ln>
        </p:spPr>
      </p:pic>
      <p:sp>
        <p:nvSpPr>
          <p:cNvPr id="58374" name="Text Box 6"/>
          <p:cNvSpPr txBox="1">
            <a:spLocks noChangeArrowheads="1"/>
          </p:cNvSpPr>
          <p:nvPr/>
        </p:nvSpPr>
        <p:spPr bwMode="auto">
          <a:xfrm>
            <a:off x="801688" y="1747838"/>
            <a:ext cx="2439987" cy="442912"/>
          </a:xfrm>
          <a:prstGeom prst="rect">
            <a:avLst/>
          </a:prstGeom>
          <a:noFill/>
          <a:ln w="9525">
            <a:noFill/>
            <a:miter lim="800000"/>
            <a:headEnd/>
            <a:tailEnd/>
          </a:ln>
        </p:spPr>
        <p:txBody>
          <a:bodyPr wrap="none">
            <a:spAutoFit/>
          </a:bodyPr>
          <a:lstStyle/>
          <a:p>
            <a:pPr>
              <a:buFontTx/>
              <a:buChar char="•"/>
            </a:pPr>
            <a:r>
              <a:rPr lang="en-US" sz="2300">
                <a:solidFill>
                  <a:schemeClr val="tx2"/>
                </a:solidFill>
              </a:rPr>
              <a:t>  Layered editing</a:t>
            </a:r>
          </a:p>
        </p:txBody>
      </p:sp>
      <p:sp>
        <p:nvSpPr>
          <p:cNvPr id="58375" name="Text Box 7"/>
          <p:cNvSpPr txBox="1">
            <a:spLocks noChangeArrowheads="1"/>
          </p:cNvSpPr>
          <p:nvPr/>
        </p:nvSpPr>
        <p:spPr bwMode="auto">
          <a:xfrm>
            <a:off x="4810125" y="1728788"/>
            <a:ext cx="2035175" cy="442912"/>
          </a:xfrm>
          <a:prstGeom prst="rect">
            <a:avLst/>
          </a:prstGeom>
          <a:noFill/>
          <a:ln w="9525">
            <a:noFill/>
            <a:miter lim="800000"/>
            <a:headEnd/>
            <a:tailEnd/>
          </a:ln>
        </p:spPr>
        <p:txBody>
          <a:bodyPr wrap="none">
            <a:spAutoFit/>
          </a:bodyPr>
          <a:lstStyle/>
          <a:p>
            <a:pPr>
              <a:buFontTx/>
              <a:buChar char="•"/>
            </a:pPr>
            <a:r>
              <a:rPr lang="en-US" sz="2300">
                <a:solidFill>
                  <a:schemeClr val="tx2"/>
                </a:solidFill>
              </a:rPr>
              <a:t>  Graph noise</a:t>
            </a:r>
            <a:endParaRPr lang="en-US" sz="230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Number Placeholder 4"/>
          <p:cNvSpPr>
            <a:spLocks noGrp="1"/>
          </p:cNvSpPr>
          <p:nvPr>
            <p:ph type="sldNum" sz="quarter" idx="10"/>
          </p:nvPr>
        </p:nvSpPr>
        <p:spPr>
          <a:noFill/>
        </p:spPr>
        <p:txBody>
          <a:bodyPr/>
          <a:lstStyle/>
          <a:p>
            <a:fld id="{B2A56A4A-1209-45EE-998A-162AB9180E00}" type="slidenum">
              <a:rPr lang="en-US" smtClean="0"/>
              <a:pPr/>
              <a:t>21</a:t>
            </a:fld>
            <a:endParaRPr lang="en-US" smtClean="0"/>
          </a:p>
        </p:txBody>
      </p:sp>
      <p:sp>
        <p:nvSpPr>
          <p:cNvPr id="60418" name="Rectangle 3"/>
          <p:cNvSpPr>
            <a:spLocks noGrp="1" noChangeArrowheads="1"/>
          </p:cNvSpPr>
          <p:nvPr>
            <p:ph type="body" sz="half" idx="1"/>
          </p:nvPr>
        </p:nvSpPr>
        <p:spPr>
          <a:xfrm>
            <a:off x="317500" y="787400"/>
            <a:ext cx="4130675" cy="5186363"/>
          </a:xfrm>
        </p:spPr>
        <p:txBody>
          <a:bodyPr/>
          <a:lstStyle/>
          <a:p>
            <a:pPr eaLnBrk="1" hangingPunct="1"/>
            <a:endParaRPr lang="en-US" altLang="zh-CN" sz="2300" smtClean="0">
              <a:ea typeface="宋体" pitchFamily="2" charset="-122"/>
            </a:endParaRPr>
          </a:p>
          <a:p>
            <a:pPr eaLnBrk="1" hangingPunct="1"/>
            <a:endParaRPr lang="en-US" altLang="zh-CN" sz="2300" smtClean="0">
              <a:ea typeface="宋体" pitchFamily="2" charset="-122"/>
            </a:endParaRPr>
          </a:p>
          <a:p>
            <a:pPr eaLnBrk="1" hangingPunct="1"/>
            <a:endParaRPr lang="en-US" altLang="zh-CN" sz="2300" smtClean="0">
              <a:ea typeface="宋体" pitchFamily="2" charset="-122"/>
            </a:endParaRPr>
          </a:p>
          <a:p>
            <a:pPr eaLnBrk="1" hangingPunct="1"/>
            <a:endParaRPr lang="zh-CN" altLang="en-US" sz="2300" smtClean="0">
              <a:ea typeface="宋体" pitchFamily="2" charset="-122"/>
            </a:endParaRPr>
          </a:p>
        </p:txBody>
      </p:sp>
      <p:pic>
        <p:nvPicPr>
          <p:cNvPr id="89095" name="Picture 7" descr="localEditAfter"/>
          <p:cNvPicPr>
            <a:picLocks noChangeAspect="1" noChangeArrowheads="1"/>
          </p:cNvPicPr>
          <p:nvPr/>
        </p:nvPicPr>
        <p:blipFill>
          <a:blip r:embed="rId3"/>
          <a:srcRect/>
          <a:stretch>
            <a:fillRect/>
          </a:stretch>
        </p:blipFill>
        <p:spPr bwMode="auto">
          <a:xfrm>
            <a:off x="2892425" y="2020888"/>
            <a:ext cx="3665538" cy="3665537"/>
          </a:xfrm>
          <a:prstGeom prst="rect">
            <a:avLst/>
          </a:prstGeom>
          <a:noFill/>
          <a:ln w="9525">
            <a:noFill/>
            <a:miter lim="800000"/>
            <a:headEnd/>
            <a:tailEnd/>
          </a:ln>
        </p:spPr>
      </p:pic>
      <p:pic>
        <p:nvPicPr>
          <p:cNvPr id="89101" name="Picture 13">
            <a:hlinkClick r:id="rId4" action="ppaction://hlinkfile"/>
          </p:cNvPr>
          <p:cNvPicPr>
            <a:picLocks noChangeAspect="1" noChangeArrowheads="1"/>
          </p:cNvPicPr>
          <p:nvPr/>
        </p:nvPicPr>
        <p:blipFill>
          <a:blip r:embed="rId5"/>
          <a:srcRect/>
          <a:stretch>
            <a:fillRect/>
          </a:stretch>
        </p:blipFill>
        <p:spPr bwMode="auto">
          <a:xfrm>
            <a:off x="1477963" y="1611313"/>
            <a:ext cx="5819775" cy="4360862"/>
          </a:xfrm>
          <a:prstGeom prst="rect">
            <a:avLst/>
          </a:prstGeom>
          <a:noFill/>
          <a:ln w="9525">
            <a:noFill/>
            <a:miter lim="800000"/>
            <a:headEnd/>
            <a:tailEnd/>
          </a:ln>
        </p:spPr>
      </p:pic>
      <p:sp>
        <p:nvSpPr>
          <p:cNvPr id="6" name="Rectangle 2"/>
          <p:cNvSpPr>
            <a:spLocks noGrp="1" noChangeArrowheads="1"/>
          </p:cNvSpPr>
          <p:nvPr>
            <p:ph type="title"/>
          </p:nvPr>
        </p:nvSpPr>
        <p:spPr>
          <a:xfrm>
            <a:off x="366713" y="482600"/>
            <a:ext cx="8156575" cy="876300"/>
          </a:xfrm>
        </p:spPr>
        <p:txBody>
          <a:bodyPr/>
          <a:lstStyle/>
          <a:p>
            <a:pPr eaLnBrk="1" hangingPunct="1">
              <a:defRPr/>
            </a:pPr>
            <a:r>
              <a:rPr lang="en-US" altLang="zh-CN" dirty="0" smtClean="0">
                <a:solidFill>
                  <a:schemeClr val="tx1"/>
                </a:solidFill>
                <a:ea typeface="宋体" pitchFamily="2" charset="-122"/>
              </a:rPr>
              <a:t>Local Region Editing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09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891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Number Placeholder 3"/>
          <p:cNvSpPr>
            <a:spLocks noGrp="1"/>
          </p:cNvSpPr>
          <p:nvPr>
            <p:ph type="sldNum" sz="quarter" idx="10"/>
          </p:nvPr>
        </p:nvSpPr>
        <p:spPr>
          <a:noFill/>
        </p:spPr>
        <p:txBody>
          <a:bodyPr/>
          <a:lstStyle/>
          <a:p>
            <a:fld id="{7ED4BC20-39D2-4DAF-BC8B-68E78C4A3D9F}" type="slidenum">
              <a:rPr lang="en-US" smtClean="0"/>
              <a:pPr/>
              <a:t>22</a:t>
            </a:fld>
            <a:endParaRPr lang="en-US" smtClean="0"/>
          </a:p>
        </p:txBody>
      </p:sp>
      <p:sp>
        <p:nvSpPr>
          <p:cNvPr id="79874" name="Rectangle 2"/>
          <p:cNvSpPr>
            <a:spLocks noGrp="1" noChangeArrowheads="1"/>
          </p:cNvSpPr>
          <p:nvPr>
            <p:ph type="title"/>
          </p:nvPr>
        </p:nvSpPr>
        <p:spPr>
          <a:xfrm>
            <a:off x="304800" y="198438"/>
            <a:ext cx="8402638" cy="777875"/>
          </a:xfrm>
        </p:spPr>
        <p:txBody>
          <a:bodyPr/>
          <a:lstStyle/>
          <a:p>
            <a:pPr eaLnBrk="1" hangingPunct="1">
              <a:defRPr/>
            </a:pPr>
            <a:r>
              <a:rPr lang="en-US" altLang="zh-CN" dirty="0" smtClean="0">
                <a:solidFill>
                  <a:schemeClr val="tx1"/>
                </a:solidFill>
                <a:ea typeface="宋体" pitchFamily="2" charset="-122"/>
              </a:rPr>
              <a:t>Results and Discussion</a:t>
            </a:r>
          </a:p>
        </p:txBody>
      </p:sp>
      <p:pic>
        <p:nvPicPr>
          <p:cNvPr id="62467" name="Picture 3" descr="PortlandHighRes"/>
          <p:cNvPicPr>
            <a:picLocks noChangeAspect="1" noChangeArrowheads="1"/>
          </p:cNvPicPr>
          <p:nvPr/>
        </p:nvPicPr>
        <p:blipFill>
          <a:blip r:embed="rId3"/>
          <a:srcRect/>
          <a:stretch>
            <a:fillRect/>
          </a:stretch>
        </p:blipFill>
        <p:spPr bwMode="auto">
          <a:xfrm>
            <a:off x="471488" y="990600"/>
            <a:ext cx="5638800" cy="5638800"/>
          </a:xfrm>
          <a:prstGeom prst="rect">
            <a:avLst/>
          </a:prstGeom>
          <a:noFill/>
          <a:ln w="9525">
            <a:noFill/>
            <a:miter lim="800000"/>
            <a:headEnd/>
            <a:tailEnd/>
          </a:ln>
        </p:spPr>
      </p:pic>
      <p:sp>
        <p:nvSpPr>
          <p:cNvPr id="62468" name="Text Box 4"/>
          <p:cNvSpPr txBox="1">
            <a:spLocks noChangeArrowheads="1"/>
          </p:cNvSpPr>
          <p:nvPr/>
        </p:nvSpPr>
        <p:spPr bwMode="auto">
          <a:xfrm>
            <a:off x="6553200" y="2879725"/>
            <a:ext cx="2228850" cy="641350"/>
          </a:xfrm>
          <a:prstGeom prst="rect">
            <a:avLst/>
          </a:prstGeom>
          <a:noFill/>
          <a:ln w="9525">
            <a:noFill/>
            <a:miter lim="800000"/>
            <a:headEnd/>
            <a:tailEnd/>
          </a:ln>
        </p:spPr>
        <p:txBody>
          <a:bodyPr wrap="none">
            <a:spAutoFit/>
          </a:bodyPr>
          <a:lstStyle/>
          <a:p>
            <a:pPr eaLnBrk="0" hangingPunct="0"/>
            <a:r>
              <a:rPr lang="en-US"/>
              <a:t>Downtown Portland,</a:t>
            </a:r>
          </a:p>
          <a:p>
            <a:pPr eaLnBrk="0" hangingPunct="0"/>
            <a:r>
              <a:rPr lang="en-US"/>
              <a:t>OR, USA</a:t>
            </a:r>
          </a:p>
        </p:txBody>
      </p:sp>
      <p:sp>
        <p:nvSpPr>
          <p:cNvPr id="62469" name="Text Box 6"/>
          <p:cNvSpPr txBox="1">
            <a:spLocks noChangeArrowheads="1"/>
          </p:cNvSpPr>
          <p:nvPr/>
        </p:nvSpPr>
        <p:spPr bwMode="auto">
          <a:xfrm>
            <a:off x="6180138" y="6464300"/>
            <a:ext cx="381000" cy="304800"/>
          </a:xfrm>
          <a:prstGeom prst="rect">
            <a:avLst/>
          </a:prstGeom>
          <a:noFill/>
          <a:ln w="9525">
            <a:noFill/>
            <a:miter lim="800000"/>
            <a:headEnd/>
            <a:tailEnd/>
          </a:ln>
        </p:spPr>
        <p:txBody>
          <a:bodyPr wrap="none">
            <a:spAutoFit/>
          </a:bodyPr>
          <a:lstStyle/>
          <a:p>
            <a:r>
              <a:rPr lang="en-US" sz="1400"/>
              <a:t>28</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Number Placeholder 3"/>
          <p:cNvSpPr>
            <a:spLocks noGrp="1"/>
          </p:cNvSpPr>
          <p:nvPr>
            <p:ph type="sldNum" sz="quarter" idx="10"/>
          </p:nvPr>
        </p:nvSpPr>
        <p:spPr>
          <a:noFill/>
        </p:spPr>
        <p:txBody>
          <a:bodyPr/>
          <a:lstStyle/>
          <a:p>
            <a:fld id="{45AB49F5-BA62-4B67-BC15-3604081ECC02}" type="slidenum">
              <a:rPr lang="en-US" smtClean="0"/>
              <a:pPr/>
              <a:t>23</a:t>
            </a:fld>
            <a:endParaRPr lang="en-US" smtClean="0"/>
          </a:p>
        </p:txBody>
      </p:sp>
      <p:sp>
        <p:nvSpPr>
          <p:cNvPr id="80898" name="Rectangle 2"/>
          <p:cNvSpPr>
            <a:spLocks noGrp="1" noChangeArrowheads="1"/>
          </p:cNvSpPr>
          <p:nvPr>
            <p:ph type="title"/>
          </p:nvPr>
        </p:nvSpPr>
        <p:spPr>
          <a:xfrm>
            <a:off x="304800" y="258763"/>
            <a:ext cx="8402638" cy="668337"/>
          </a:xfrm>
        </p:spPr>
        <p:txBody>
          <a:bodyPr/>
          <a:lstStyle/>
          <a:p>
            <a:pPr eaLnBrk="1" hangingPunct="1">
              <a:defRPr/>
            </a:pPr>
            <a:r>
              <a:rPr lang="en-US" altLang="zh-CN" dirty="0" smtClean="0">
                <a:solidFill>
                  <a:schemeClr val="tx1"/>
                </a:solidFill>
                <a:ea typeface="宋体" pitchFamily="2" charset="-122"/>
              </a:rPr>
              <a:t>Results and Discussion</a:t>
            </a:r>
          </a:p>
        </p:txBody>
      </p:sp>
      <p:pic>
        <p:nvPicPr>
          <p:cNvPr id="64515" name="Picture 3" descr="TaipeiHighRes"/>
          <p:cNvPicPr>
            <a:picLocks noChangeAspect="1" noChangeArrowheads="1"/>
          </p:cNvPicPr>
          <p:nvPr/>
        </p:nvPicPr>
        <p:blipFill>
          <a:blip r:embed="rId3"/>
          <a:srcRect/>
          <a:stretch>
            <a:fillRect/>
          </a:stretch>
        </p:blipFill>
        <p:spPr bwMode="auto">
          <a:xfrm>
            <a:off x="471488" y="990600"/>
            <a:ext cx="5640387" cy="5640388"/>
          </a:xfrm>
          <a:prstGeom prst="rect">
            <a:avLst/>
          </a:prstGeom>
          <a:noFill/>
          <a:ln w="9525">
            <a:noFill/>
            <a:miter lim="800000"/>
            <a:headEnd/>
            <a:tailEnd/>
          </a:ln>
        </p:spPr>
      </p:pic>
      <p:sp>
        <p:nvSpPr>
          <p:cNvPr id="64516" name="Text Box 4"/>
          <p:cNvSpPr txBox="1">
            <a:spLocks noChangeArrowheads="1"/>
          </p:cNvSpPr>
          <p:nvPr/>
        </p:nvSpPr>
        <p:spPr bwMode="auto">
          <a:xfrm>
            <a:off x="6553200" y="2879725"/>
            <a:ext cx="1936750" cy="366713"/>
          </a:xfrm>
          <a:prstGeom prst="rect">
            <a:avLst/>
          </a:prstGeom>
          <a:noFill/>
          <a:ln w="9525">
            <a:noFill/>
            <a:miter lim="800000"/>
            <a:headEnd/>
            <a:tailEnd/>
          </a:ln>
        </p:spPr>
        <p:txBody>
          <a:bodyPr wrap="none">
            <a:spAutoFit/>
          </a:bodyPr>
          <a:lstStyle/>
          <a:p>
            <a:pPr eaLnBrk="0" hangingPunct="0"/>
            <a:r>
              <a:rPr lang="en-US"/>
              <a:t>Downtown Taipei</a:t>
            </a:r>
          </a:p>
        </p:txBody>
      </p:sp>
      <p:sp>
        <p:nvSpPr>
          <p:cNvPr id="64517" name="Text Box 6"/>
          <p:cNvSpPr txBox="1">
            <a:spLocks noChangeArrowheads="1"/>
          </p:cNvSpPr>
          <p:nvPr/>
        </p:nvSpPr>
        <p:spPr bwMode="auto">
          <a:xfrm>
            <a:off x="6180138" y="6464300"/>
            <a:ext cx="381000" cy="304800"/>
          </a:xfrm>
          <a:prstGeom prst="rect">
            <a:avLst/>
          </a:prstGeom>
          <a:noFill/>
          <a:ln w="9525">
            <a:noFill/>
            <a:miter lim="800000"/>
            <a:headEnd/>
            <a:tailEnd/>
          </a:ln>
        </p:spPr>
        <p:txBody>
          <a:bodyPr wrap="none">
            <a:spAutoFit/>
          </a:bodyPr>
          <a:lstStyle/>
          <a:p>
            <a:r>
              <a:rPr lang="en-US" sz="1400"/>
              <a:t>29</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3"/>
          <p:cNvSpPr>
            <a:spLocks noGrp="1"/>
          </p:cNvSpPr>
          <p:nvPr>
            <p:ph type="sldNum" sz="quarter" idx="10"/>
          </p:nvPr>
        </p:nvSpPr>
        <p:spPr>
          <a:noFill/>
        </p:spPr>
        <p:txBody>
          <a:bodyPr/>
          <a:lstStyle/>
          <a:p>
            <a:fld id="{332F4F6E-98FA-4ABF-9FC3-3E0855B034DF}" type="slidenum">
              <a:rPr lang="en-US" smtClean="0"/>
              <a:pPr/>
              <a:t>24</a:t>
            </a:fld>
            <a:endParaRPr lang="en-US" smtClean="0"/>
          </a:p>
        </p:txBody>
      </p:sp>
      <p:sp>
        <p:nvSpPr>
          <p:cNvPr id="81922" name="Rectangle 2"/>
          <p:cNvSpPr>
            <a:spLocks noGrp="1" noChangeArrowheads="1"/>
          </p:cNvSpPr>
          <p:nvPr>
            <p:ph type="title"/>
          </p:nvPr>
        </p:nvSpPr>
        <p:spPr>
          <a:xfrm>
            <a:off x="304800" y="244475"/>
            <a:ext cx="8402638" cy="684213"/>
          </a:xfrm>
        </p:spPr>
        <p:txBody>
          <a:bodyPr/>
          <a:lstStyle/>
          <a:p>
            <a:pPr eaLnBrk="1" hangingPunct="1">
              <a:defRPr/>
            </a:pPr>
            <a:r>
              <a:rPr lang="en-US" altLang="zh-CN" dirty="0" smtClean="0">
                <a:solidFill>
                  <a:schemeClr val="tx1"/>
                </a:solidFill>
                <a:ea typeface="宋体" pitchFamily="2" charset="-122"/>
              </a:rPr>
              <a:t>Results and Discussion</a:t>
            </a:r>
          </a:p>
        </p:txBody>
      </p:sp>
      <p:pic>
        <p:nvPicPr>
          <p:cNvPr id="66563" name="Picture 3" descr="teaserb"/>
          <p:cNvPicPr>
            <a:picLocks noChangeAspect="1" noChangeArrowheads="1"/>
          </p:cNvPicPr>
          <p:nvPr/>
        </p:nvPicPr>
        <p:blipFill>
          <a:blip r:embed="rId3"/>
          <a:srcRect/>
          <a:stretch>
            <a:fillRect/>
          </a:stretch>
        </p:blipFill>
        <p:spPr bwMode="auto">
          <a:xfrm>
            <a:off x="44450" y="1447800"/>
            <a:ext cx="4495800" cy="4495800"/>
          </a:xfrm>
          <a:prstGeom prst="rect">
            <a:avLst/>
          </a:prstGeom>
          <a:noFill/>
          <a:ln w="9525">
            <a:noFill/>
            <a:miter lim="800000"/>
            <a:headEnd/>
            <a:tailEnd/>
          </a:ln>
        </p:spPr>
      </p:pic>
      <p:pic>
        <p:nvPicPr>
          <p:cNvPr id="66564" name="Picture 4" descr="TeaserFinalV2"/>
          <p:cNvPicPr>
            <a:picLocks noChangeAspect="1" noChangeArrowheads="1"/>
          </p:cNvPicPr>
          <p:nvPr/>
        </p:nvPicPr>
        <p:blipFill>
          <a:blip r:embed="rId4"/>
          <a:srcRect/>
          <a:stretch>
            <a:fillRect/>
          </a:stretch>
        </p:blipFill>
        <p:spPr bwMode="auto">
          <a:xfrm>
            <a:off x="4600575" y="1447800"/>
            <a:ext cx="449580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Number Placeholder 3"/>
          <p:cNvSpPr>
            <a:spLocks noGrp="1"/>
          </p:cNvSpPr>
          <p:nvPr>
            <p:ph type="sldNum" sz="quarter" idx="10"/>
          </p:nvPr>
        </p:nvSpPr>
        <p:spPr>
          <a:noFill/>
        </p:spPr>
        <p:txBody>
          <a:bodyPr/>
          <a:lstStyle/>
          <a:p>
            <a:fld id="{B2D14BEF-0C8E-4DF6-A157-EC5246094D63}" type="slidenum">
              <a:rPr lang="en-US" smtClean="0"/>
              <a:pPr/>
              <a:t>25</a:t>
            </a:fld>
            <a:endParaRPr lang="en-US" smtClean="0"/>
          </a:p>
        </p:txBody>
      </p:sp>
      <p:sp>
        <p:nvSpPr>
          <p:cNvPr id="83970" name="Rectangle 2"/>
          <p:cNvSpPr>
            <a:spLocks noGrp="1" noChangeArrowheads="1"/>
          </p:cNvSpPr>
          <p:nvPr>
            <p:ph type="title"/>
          </p:nvPr>
        </p:nvSpPr>
        <p:spPr/>
        <p:txBody>
          <a:bodyPr/>
          <a:lstStyle/>
          <a:p>
            <a:pPr eaLnBrk="1" hangingPunct="1">
              <a:defRPr/>
            </a:pPr>
            <a:r>
              <a:rPr lang="en-US" altLang="zh-CN" dirty="0" smtClean="0">
                <a:ea typeface="宋体" pitchFamily="2" charset="-122"/>
              </a:rPr>
              <a:t>Contributions</a:t>
            </a:r>
            <a:endParaRPr lang="en-US" altLang="zh-CN" dirty="0" smtClean="0">
              <a:solidFill>
                <a:schemeClr val="tx1"/>
              </a:solidFill>
              <a:latin typeface="Trebuchet MS" pitchFamily="34" charset="0"/>
              <a:ea typeface="宋体" pitchFamily="2" charset="-122"/>
            </a:endParaRPr>
          </a:p>
        </p:txBody>
      </p:sp>
      <p:sp>
        <p:nvSpPr>
          <p:cNvPr id="68611" name="Rectangle 3"/>
          <p:cNvSpPr>
            <a:spLocks noGrp="1" noChangeArrowheads="1"/>
          </p:cNvSpPr>
          <p:nvPr>
            <p:ph type="body" idx="1"/>
          </p:nvPr>
        </p:nvSpPr>
        <p:spPr>
          <a:xfrm>
            <a:off x="304800" y="1685925"/>
            <a:ext cx="8415338" cy="4238625"/>
          </a:xfrm>
        </p:spPr>
        <p:txBody>
          <a:bodyPr/>
          <a:lstStyle/>
          <a:p>
            <a:pPr eaLnBrk="1" hangingPunct="1"/>
            <a:r>
              <a:rPr lang="en-US" altLang="zh-CN" sz="2700" smtClean="0">
                <a:ea typeface="宋体" pitchFamily="2" charset="-122"/>
              </a:rPr>
              <a:t>Connection between tensor fields and street graphs</a:t>
            </a:r>
          </a:p>
          <a:p>
            <a:pPr eaLnBrk="1" hangingPunct="1"/>
            <a:r>
              <a:rPr lang="en-US" altLang="zh-CN" sz="2700" smtClean="0">
                <a:ea typeface="宋体" pitchFamily="2" charset="-122"/>
              </a:rPr>
              <a:t>Suitable modeling operations </a:t>
            </a:r>
          </a:p>
          <a:p>
            <a:pPr eaLnBrk="1" hangingPunct="1"/>
            <a:r>
              <a:rPr lang="en-US" altLang="zh-CN" sz="2700" smtClean="0">
                <a:ea typeface="宋体" pitchFamily="2" charset="-122"/>
              </a:rPr>
              <a:t>A consistent framework</a:t>
            </a:r>
          </a:p>
          <a:p>
            <a:pPr eaLnBrk="1" hangingPunct="1"/>
            <a:r>
              <a:rPr lang="en-US" altLang="zh-CN" sz="2700" smtClean="0">
                <a:ea typeface="宋体" pitchFamily="2" charset="-122"/>
              </a:rPr>
              <a:t>Technical novelties</a:t>
            </a:r>
          </a:p>
          <a:p>
            <a:pPr lvl="1" eaLnBrk="1" hangingPunct="1"/>
            <a:endParaRPr lang="en-US" altLang="zh-CN" sz="2200" smtClean="0">
              <a:ea typeface="宋体" pitchFamily="2" charset="-12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Number Placeholder 3"/>
          <p:cNvSpPr>
            <a:spLocks noGrp="1"/>
          </p:cNvSpPr>
          <p:nvPr>
            <p:ph type="sldNum" sz="quarter" idx="10"/>
          </p:nvPr>
        </p:nvSpPr>
        <p:spPr>
          <a:noFill/>
        </p:spPr>
        <p:txBody>
          <a:bodyPr/>
          <a:lstStyle/>
          <a:p>
            <a:fld id="{BB82EB5C-0535-40F4-BD1E-AF47808BE2F0}" type="slidenum">
              <a:rPr lang="en-US" smtClean="0"/>
              <a:pPr/>
              <a:t>26</a:t>
            </a:fld>
            <a:endParaRPr lang="en-US" smtClean="0"/>
          </a:p>
        </p:txBody>
      </p:sp>
      <p:sp>
        <p:nvSpPr>
          <p:cNvPr id="70658" name="Rectangle 3"/>
          <p:cNvSpPr>
            <a:spLocks noGrp="1" noChangeArrowheads="1"/>
          </p:cNvSpPr>
          <p:nvPr>
            <p:ph type="body" idx="1"/>
          </p:nvPr>
        </p:nvSpPr>
        <p:spPr>
          <a:xfrm>
            <a:off x="304800" y="1576388"/>
            <a:ext cx="8415338" cy="3395662"/>
          </a:xfrm>
        </p:spPr>
        <p:txBody>
          <a:bodyPr/>
          <a:lstStyle/>
          <a:p>
            <a:pPr eaLnBrk="1" hangingPunct="1"/>
            <a:r>
              <a:rPr lang="en-US" altLang="zh-CN" sz="2700" smtClean="0">
                <a:ea typeface="宋体" pitchFamily="2" charset="-122"/>
              </a:rPr>
              <a:t>Extend to related design problems</a:t>
            </a:r>
          </a:p>
          <a:p>
            <a:pPr eaLnBrk="1" hangingPunct="1"/>
            <a:r>
              <a:rPr lang="en-US" altLang="zh-CN" sz="2700" smtClean="0">
                <a:ea typeface="宋体" pitchFamily="2" charset="-122"/>
              </a:rPr>
              <a:t>Explore a more flexible design system </a:t>
            </a:r>
          </a:p>
          <a:p>
            <a:pPr eaLnBrk="1" hangingPunct="1"/>
            <a:r>
              <a:rPr lang="en-US" altLang="zh-CN" sz="2700" smtClean="0">
                <a:ea typeface="宋体" pitchFamily="2" charset="-122"/>
              </a:rPr>
              <a:t>Add image-based design</a:t>
            </a:r>
          </a:p>
        </p:txBody>
      </p:sp>
      <p:sp>
        <p:nvSpPr>
          <p:cNvPr id="4" name="Rectangle 2"/>
          <p:cNvSpPr>
            <a:spLocks noGrp="1" noChangeArrowheads="1"/>
          </p:cNvSpPr>
          <p:nvPr>
            <p:ph type="title"/>
          </p:nvPr>
        </p:nvSpPr>
        <p:spPr/>
        <p:txBody>
          <a:bodyPr/>
          <a:lstStyle/>
          <a:p>
            <a:pPr eaLnBrk="1" hangingPunct="1">
              <a:defRPr/>
            </a:pPr>
            <a:r>
              <a:rPr lang="en-US" altLang="zh-CN" dirty="0" smtClean="0">
                <a:ea typeface="宋体" pitchFamily="2" charset="-122"/>
              </a:rPr>
              <a:t>Future Work</a:t>
            </a:r>
            <a:endParaRPr lang="en-US" altLang="zh-CN" dirty="0" smtClean="0">
              <a:solidFill>
                <a:schemeClr val="tx1"/>
              </a:solidFill>
              <a:latin typeface="Trebuchet MS" pitchFamily="34" charset="0"/>
              <a:ea typeface="宋体" pitchFamily="2"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Number Placeholder 3"/>
          <p:cNvSpPr>
            <a:spLocks noGrp="1"/>
          </p:cNvSpPr>
          <p:nvPr>
            <p:ph type="sldNum" sz="quarter" idx="10"/>
          </p:nvPr>
        </p:nvSpPr>
        <p:spPr>
          <a:noFill/>
        </p:spPr>
        <p:txBody>
          <a:bodyPr/>
          <a:lstStyle/>
          <a:p>
            <a:fld id="{95670C89-A95B-4BBD-B491-E91E9150A2F0}" type="slidenum">
              <a:rPr lang="en-US" smtClean="0"/>
              <a:pPr/>
              <a:t>27</a:t>
            </a:fld>
            <a:endParaRPr lang="en-US" smtClean="0"/>
          </a:p>
        </p:txBody>
      </p:sp>
      <p:sp>
        <p:nvSpPr>
          <p:cNvPr id="119810" name="Rectangle 2"/>
          <p:cNvSpPr>
            <a:spLocks noGrp="1" noChangeArrowheads="1"/>
          </p:cNvSpPr>
          <p:nvPr>
            <p:ph type="title"/>
          </p:nvPr>
        </p:nvSpPr>
        <p:spPr>
          <a:xfrm>
            <a:off x="304800" y="184150"/>
            <a:ext cx="8402638" cy="1219200"/>
          </a:xfrm>
        </p:spPr>
        <p:txBody>
          <a:bodyPr/>
          <a:lstStyle/>
          <a:p>
            <a:pPr eaLnBrk="1" hangingPunct="1">
              <a:defRPr/>
            </a:pPr>
            <a:r>
              <a:rPr lang="en-US" altLang="zh-CN" dirty="0" smtClean="0">
                <a:solidFill>
                  <a:schemeClr val="tx1"/>
                </a:solidFill>
                <a:ea typeface="宋体" pitchFamily="2" charset="-122"/>
              </a:rPr>
              <a:t>Acknowledgment</a:t>
            </a:r>
          </a:p>
        </p:txBody>
      </p:sp>
      <p:sp>
        <p:nvSpPr>
          <p:cNvPr id="72707" name="Rectangle 3"/>
          <p:cNvSpPr>
            <a:spLocks noGrp="1" noChangeArrowheads="1"/>
          </p:cNvSpPr>
          <p:nvPr>
            <p:ph type="body" idx="1"/>
          </p:nvPr>
        </p:nvSpPr>
        <p:spPr>
          <a:xfrm>
            <a:off x="304800" y="1327150"/>
            <a:ext cx="8963025" cy="5089525"/>
          </a:xfrm>
        </p:spPr>
        <p:txBody>
          <a:bodyPr/>
          <a:lstStyle/>
          <a:p>
            <a:pPr eaLnBrk="1" hangingPunct="1"/>
            <a:r>
              <a:rPr lang="en-US" altLang="zh-CN" sz="2300" b="1" smtClean="0">
                <a:ea typeface="宋体" pitchFamily="2" charset="-122"/>
              </a:rPr>
              <a:t>People</a:t>
            </a:r>
          </a:p>
          <a:p>
            <a:pPr lvl="1" eaLnBrk="1" hangingPunct="1"/>
            <a:r>
              <a:rPr lang="en-US" altLang="zh-CN" sz="2000" b="1" i="1" smtClean="0">
                <a:ea typeface="宋体" pitchFamily="2" charset="-122"/>
              </a:rPr>
              <a:t>Andreas Ulmer</a:t>
            </a:r>
            <a:r>
              <a:rPr lang="en-US" altLang="zh-CN" sz="2000" smtClean="0">
                <a:ea typeface="宋体" pitchFamily="2" charset="-122"/>
              </a:rPr>
              <a:t> for 3D geometry generation</a:t>
            </a:r>
          </a:p>
          <a:p>
            <a:pPr lvl="1" eaLnBrk="1" hangingPunct="1"/>
            <a:r>
              <a:rPr lang="en-US" altLang="zh-CN" sz="2000" b="1" i="1" smtClean="0">
                <a:ea typeface="宋体" pitchFamily="2" charset="-122"/>
              </a:rPr>
              <a:t>William Brendel</a:t>
            </a:r>
            <a:r>
              <a:rPr lang="en-US" altLang="zh-CN" sz="2000" smtClean="0">
                <a:ea typeface="宋体" pitchFamily="2" charset="-122"/>
              </a:rPr>
              <a:t> for valuable discussions</a:t>
            </a:r>
          </a:p>
          <a:p>
            <a:pPr lvl="1" eaLnBrk="1" hangingPunct="1"/>
            <a:r>
              <a:rPr lang="en-US" altLang="zh-CN" sz="2000" b="1" i="1" smtClean="0">
                <a:ea typeface="宋体" pitchFamily="2" charset="-122"/>
              </a:rPr>
              <a:t>Madhusudhanan Srinivasan</a:t>
            </a:r>
            <a:r>
              <a:rPr lang="en-US" altLang="zh-CN" sz="2000" smtClean="0">
                <a:ea typeface="宋体" pitchFamily="2" charset="-122"/>
              </a:rPr>
              <a:t> &amp; </a:t>
            </a:r>
            <a:r>
              <a:rPr lang="en-US" altLang="zh-CN" sz="2000" b="1" i="1" smtClean="0">
                <a:ea typeface="宋体" pitchFamily="2" charset="-122"/>
              </a:rPr>
              <a:t>Patrick Neill</a:t>
            </a:r>
            <a:r>
              <a:rPr lang="en-US" altLang="zh-CN" sz="2000" smtClean="0">
                <a:ea typeface="宋体" pitchFamily="2" charset="-122"/>
              </a:rPr>
              <a:t> for video preparation</a:t>
            </a:r>
          </a:p>
          <a:p>
            <a:pPr lvl="1" eaLnBrk="1" hangingPunct="1"/>
            <a:r>
              <a:rPr lang="en-US" altLang="zh-CN" sz="2000" b="1" i="1" smtClean="0">
                <a:ea typeface="宋体" pitchFamily="2" charset="-122"/>
              </a:rPr>
              <a:t>Reviewers</a:t>
            </a:r>
            <a:r>
              <a:rPr lang="en-US" altLang="zh-CN" sz="2000" smtClean="0">
                <a:ea typeface="宋体" pitchFamily="2" charset="-122"/>
              </a:rPr>
              <a:t> for improving the paper</a:t>
            </a:r>
            <a:endParaRPr lang="en-US" altLang="zh-CN" sz="1800" smtClean="0">
              <a:ea typeface="宋体" pitchFamily="2" charset="-122"/>
            </a:endParaRPr>
          </a:p>
          <a:p>
            <a:pPr eaLnBrk="1" hangingPunct="1"/>
            <a:r>
              <a:rPr lang="en-US" altLang="zh-CN" sz="2300" b="1" smtClean="0">
                <a:ea typeface="宋体" pitchFamily="2" charset="-122"/>
              </a:rPr>
              <a:t>Funding</a:t>
            </a:r>
          </a:p>
          <a:p>
            <a:pPr lvl="1" eaLnBrk="1" hangingPunct="1"/>
            <a:r>
              <a:rPr lang="en-US" altLang="zh-CN" sz="1800" smtClean="0">
                <a:ea typeface="宋体" pitchFamily="2" charset="-122"/>
              </a:rPr>
              <a:t>NSF</a:t>
            </a:r>
          </a:p>
          <a:p>
            <a:pPr lvl="1" eaLnBrk="1" hangingPunct="1"/>
            <a:r>
              <a:rPr lang="en-US" altLang="zh-CN" sz="1800" smtClean="0">
                <a:ea typeface="宋体" pitchFamily="2" charset="-122"/>
              </a:rPr>
              <a:t>ODOT</a:t>
            </a:r>
          </a:p>
          <a:p>
            <a:pPr lvl="1" eaLnBrk="1" hangingPunct="1"/>
            <a:r>
              <a:rPr lang="en-US" altLang="zh-CN" sz="1800" smtClean="0">
                <a:ea typeface="宋体" pitchFamily="2" charset="-122"/>
              </a:rPr>
              <a:t>NGA</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ctrTitle"/>
          </p:nvPr>
        </p:nvSpPr>
        <p:spPr/>
        <p:txBody>
          <a:bodyPr/>
          <a:lstStyle/>
          <a:p>
            <a:pPr eaLnBrk="1" hangingPunct="1">
              <a:defRPr/>
            </a:pPr>
            <a:r>
              <a:rPr lang="en-US" altLang="zh-CN" sz="5600" b="0" smtClean="0">
                <a:latin typeface="Monotype Corsiva" pitchFamily="66" charset="0"/>
                <a:ea typeface="宋体" pitchFamily="2" charset="-122"/>
              </a:rPr>
              <a:t>Thank you</a:t>
            </a:r>
          </a:p>
        </p:txBody>
      </p:sp>
      <p:pic>
        <p:nvPicPr>
          <p:cNvPr id="74754" name="Picture 4" descr="street_sig08_thumbnail"/>
          <p:cNvPicPr>
            <a:picLocks noChangeAspect="1" noChangeArrowheads="1"/>
          </p:cNvPicPr>
          <p:nvPr/>
        </p:nvPicPr>
        <p:blipFill>
          <a:blip r:embed="rId3"/>
          <a:srcRect/>
          <a:stretch>
            <a:fillRect/>
          </a:stretch>
        </p:blipFill>
        <p:spPr bwMode="auto">
          <a:xfrm>
            <a:off x="2513013" y="3205163"/>
            <a:ext cx="4227512" cy="3171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Number Placeholder 1"/>
          <p:cNvSpPr>
            <a:spLocks noGrp="1"/>
          </p:cNvSpPr>
          <p:nvPr>
            <p:ph type="sldNum" sz="quarter" idx="10"/>
          </p:nvPr>
        </p:nvSpPr>
        <p:spPr>
          <a:noFill/>
        </p:spPr>
        <p:txBody>
          <a:bodyPr/>
          <a:lstStyle/>
          <a:p>
            <a:fld id="{8E161FA8-C697-4884-ABDD-249E992442A9}" type="slidenum">
              <a:rPr lang="en-US" smtClean="0"/>
              <a:pPr/>
              <a:t>29</a:t>
            </a:fld>
            <a:endParaRPr lang="en-US" smtClean="0"/>
          </a:p>
        </p:txBody>
      </p:sp>
      <p:pic>
        <p:nvPicPr>
          <p:cNvPr id="76802" name="Picture 2" descr="S2008 Title"/>
          <p:cNvPicPr>
            <a:picLocks noChangeAspect="1" noChangeArrowheads="1"/>
          </p:cNvPicPr>
          <p:nvPr/>
        </p:nvPicPr>
        <p:blipFill>
          <a:blip r:embed="rId3"/>
          <a:srcRect/>
          <a:stretch>
            <a:fillRect/>
          </a:stretch>
        </p:blipFill>
        <p:spPr bwMode="auto">
          <a:xfrm>
            <a:off x="0" y="0"/>
            <a:ext cx="9144000" cy="685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5"/>
          <p:cNvSpPr>
            <a:spLocks noGrp="1"/>
          </p:cNvSpPr>
          <p:nvPr>
            <p:ph type="sldNum" sz="quarter" idx="10"/>
          </p:nvPr>
        </p:nvSpPr>
        <p:spPr>
          <a:noFill/>
        </p:spPr>
        <p:txBody>
          <a:bodyPr/>
          <a:lstStyle/>
          <a:p>
            <a:fld id="{43E212D4-AA0F-477A-AD45-B4BBC2CF1F41}" type="slidenum">
              <a:rPr lang="en-US" smtClean="0"/>
              <a:pPr/>
              <a:t>3</a:t>
            </a:fld>
            <a:endParaRPr lang="en-US" smtClean="0"/>
          </a:p>
        </p:txBody>
      </p:sp>
      <p:sp>
        <p:nvSpPr>
          <p:cNvPr id="62466" name="Rectangle 2"/>
          <p:cNvSpPr>
            <a:spLocks noGrp="1" noChangeArrowheads="1"/>
          </p:cNvSpPr>
          <p:nvPr>
            <p:ph type="title"/>
          </p:nvPr>
        </p:nvSpPr>
        <p:spPr>
          <a:xfrm>
            <a:off x="304800" y="192088"/>
            <a:ext cx="8402638" cy="1219200"/>
          </a:xfrm>
        </p:spPr>
        <p:txBody>
          <a:bodyPr/>
          <a:lstStyle/>
          <a:p>
            <a:pPr eaLnBrk="1" hangingPunct="1">
              <a:defRPr/>
            </a:pPr>
            <a:r>
              <a:rPr lang="en-US" altLang="zh-CN" dirty="0" smtClean="0">
                <a:solidFill>
                  <a:schemeClr val="tx1"/>
                </a:solidFill>
                <a:latin typeface="+mj-ea"/>
              </a:rPr>
              <a:t>Street Modeling</a:t>
            </a:r>
          </a:p>
        </p:txBody>
      </p:sp>
      <p:pic>
        <p:nvPicPr>
          <p:cNvPr id="21507" name="Picture 4" descr="procedural_modeling_of_urban_environments_Eric Hanson"/>
          <p:cNvPicPr>
            <a:picLocks noGrp="1" noChangeAspect="1" noChangeArrowheads="1"/>
          </p:cNvPicPr>
          <p:nvPr>
            <p:ph sz="quarter" idx="2"/>
          </p:nvPr>
        </p:nvPicPr>
        <p:blipFill>
          <a:blip r:embed="rId3"/>
          <a:srcRect t="71165"/>
          <a:stretch>
            <a:fillRect/>
          </a:stretch>
        </p:blipFill>
        <p:spPr>
          <a:xfrm>
            <a:off x="0" y="3521075"/>
            <a:ext cx="9177338" cy="2046288"/>
          </a:xfrm>
        </p:spPr>
      </p:pic>
      <p:sp>
        <p:nvSpPr>
          <p:cNvPr id="21508" name="Rectangle 6"/>
          <p:cNvSpPr>
            <a:spLocks noChangeArrowheads="1"/>
          </p:cNvSpPr>
          <p:nvPr/>
        </p:nvSpPr>
        <p:spPr bwMode="auto">
          <a:xfrm>
            <a:off x="3124200" y="5581650"/>
            <a:ext cx="3648075" cy="307975"/>
          </a:xfrm>
          <a:prstGeom prst="rect">
            <a:avLst/>
          </a:prstGeom>
          <a:noFill/>
          <a:ln w="9525">
            <a:noFill/>
            <a:miter lim="800000"/>
            <a:headEnd/>
            <a:tailEnd/>
          </a:ln>
        </p:spPr>
        <p:txBody>
          <a:bodyPr wrap="none" anchor="ctr">
            <a:spAutoFit/>
          </a:bodyPr>
          <a:lstStyle/>
          <a:p>
            <a:r>
              <a:rPr lang="en-US" altLang="zh-CN" sz="1400" b="1">
                <a:ea typeface="宋体" pitchFamily="2" charset="-122"/>
              </a:rPr>
              <a:t>Images by Eric Hanson and Ben Watson </a:t>
            </a:r>
          </a:p>
        </p:txBody>
      </p:sp>
      <p:pic>
        <p:nvPicPr>
          <p:cNvPr id="21509" name="Picture 4" descr="procedural_modeling_of_urban_environments_Eric Hanson"/>
          <p:cNvPicPr>
            <a:picLocks noGrp="1" noChangeAspect="1" noChangeArrowheads="1"/>
          </p:cNvPicPr>
          <p:nvPr>
            <p:ph sz="quarter" idx="2"/>
          </p:nvPr>
        </p:nvPicPr>
        <p:blipFill>
          <a:blip r:embed="rId3"/>
          <a:srcRect t="36488" b="34270"/>
          <a:stretch>
            <a:fillRect/>
          </a:stretch>
        </p:blipFill>
        <p:spPr>
          <a:xfrm>
            <a:off x="0" y="1349375"/>
            <a:ext cx="9169400" cy="2073275"/>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Number Placeholder 3"/>
          <p:cNvSpPr>
            <a:spLocks noGrp="1"/>
          </p:cNvSpPr>
          <p:nvPr>
            <p:ph type="sldNum" sz="quarter" idx="10"/>
          </p:nvPr>
        </p:nvSpPr>
        <p:spPr>
          <a:noFill/>
        </p:spPr>
        <p:txBody>
          <a:bodyPr/>
          <a:lstStyle/>
          <a:p>
            <a:fld id="{54EB2E08-4BA2-446F-9C85-BA6A5920C2CF}" type="slidenum">
              <a:rPr lang="en-US" smtClean="0"/>
              <a:pPr/>
              <a:t>4</a:t>
            </a:fld>
            <a:endParaRPr lang="en-US" smtClean="0"/>
          </a:p>
        </p:txBody>
      </p:sp>
      <p:sp>
        <p:nvSpPr>
          <p:cNvPr id="95234" name="Rectangle 2"/>
          <p:cNvSpPr>
            <a:spLocks noGrp="1" noChangeArrowheads="1"/>
          </p:cNvSpPr>
          <p:nvPr>
            <p:ph type="title"/>
          </p:nvPr>
        </p:nvSpPr>
        <p:spPr>
          <a:xfrm>
            <a:off x="304800" y="396875"/>
            <a:ext cx="8402638" cy="1106488"/>
          </a:xfrm>
        </p:spPr>
        <p:txBody>
          <a:bodyPr/>
          <a:lstStyle/>
          <a:p>
            <a:pPr eaLnBrk="1" hangingPunct="1">
              <a:defRPr/>
            </a:pPr>
            <a:r>
              <a:rPr lang="en-US" altLang="zh-CN" dirty="0" smtClean="0">
                <a:solidFill>
                  <a:schemeClr val="tx1"/>
                </a:solidFill>
                <a:ea typeface="宋体" pitchFamily="2" charset="-122"/>
              </a:rPr>
              <a:t>Current Practice</a:t>
            </a:r>
          </a:p>
        </p:txBody>
      </p:sp>
      <p:sp>
        <p:nvSpPr>
          <p:cNvPr id="23555" name="TextBox 6"/>
          <p:cNvSpPr txBox="1">
            <a:spLocks noChangeArrowheads="1"/>
          </p:cNvSpPr>
          <p:nvPr/>
        </p:nvSpPr>
        <p:spPr bwMode="auto">
          <a:xfrm>
            <a:off x="1285875" y="1538288"/>
            <a:ext cx="2416175" cy="369887"/>
          </a:xfrm>
          <a:prstGeom prst="rect">
            <a:avLst/>
          </a:prstGeom>
          <a:noFill/>
          <a:ln w="9525">
            <a:noFill/>
            <a:miter lim="800000"/>
            <a:headEnd/>
            <a:tailEnd/>
          </a:ln>
        </p:spPr>
        <p:txBody>
          <a:bodyPr>
            <a:spAutoFit/>
          </a:bodyPr>
          <a:lstStyle/>
          <a:p>
            <a:r>
              <a:rPr lang="en-US"/>
              <a:t>Manual Editing</a:t>
            </a:r>
          </a:p>
        </p:txBody>
      </p:sp>
      <p:sp>
        <p:nvSpPr>
          <p:cNvPr id="23556" name="TextBox 7"/>
          <p:cNvSpPr txBox="1">
            <a:spLocks noChangeArrowheads="1"/>
          </p:cNvSpPr>
          <p:nvPr/>
        </p:nvSpPr>
        <p:spPr bwMode="auto">
          <a:xfrm>
            <a:off x="4424363" y="1528763"/>
            <a:ext cx="4962525" cy="646112"/>
          </a:xfrm>
          <a:prstGeom prst="rect">
            <a:avLst/>
          </a:prstGeom>
          <a:noFill/>
          <a:ln w="9525">
            <a:noFill/>
            <a:miter lim="800000"/>
            <a:headEnd/>
            <a:tailEnd/>
          </a:ln>
        </p:spPr>
        <p:txBody>
          <a:bodyPr>
            <a:spAutoFit/>
          </a:bodyPr>
          <a:lstStyle/>
          <a:p>
            <a:r>
              <a:rPr lang="en-US"/>
              <a:t>Procedural Modeling [</a:t>
            </a:r>
            <a:r>
              <a:rPr lang="en-US" altLang="zh-CN">
                <a:solidFill>
                  <a:schemeClr val="tx2"/>
                </a:solidFill>
                <a:ea typeface="宋体" pitchFamily="2" charset="-122"/>
              </a:rPr>
              <a:t>Parish &amp; Müller 2001]</a:t>
            </a:r>
            <a:r>
              <a:rPr lang="en-US"/>
              <a:t> </a:t>
            </a:r>
          </a:p>
          <a:p>
            <a:endParaRPr lang="en-US"/>
          </a:p>
        </p:txBody>
      </p:sp>
      <p:sp>
        <p:nvSpPr>
          <p:cNvPr id="23557" name="TextBox 9"/>
          <p:cNvSpPr txBox="1">
            <a:spLocks noChangeArrowheads="1"/>
          </p:cNvSpPr>
          <p:nvPr/>
        </p:nvSpPr>
        <p:spPr bwMode="auto">
          <a:xfrm>
            <a:off x="5308600" y="4833938"/>
            <a:ext cx="3187700" cy="585787"/>
          </a:xfrm>
          <a:prstGeom prst="rect">
            <a:avLst/>
          </a:prstGeom>
          <a:noFill/>
          <a:ln w="9525">
            <a:noFill/>
            <a:miter lim="800000"/>
            <a:headEnd/>
            <a:tailEnd/>
          </a:ln>
        </p:spPr>
        <p:txBody>
          <a:bodyPr>
            <a:spAutoFit/>
          </a:bodyPr>
          <a:lstStyle/>
          <a:p>
            <a:r>
              <a:rPr lang="en-US" sz="3200" i="1"/>
              <a:t>→ Efficiency</a:t>
            </a:r>
          </a:p>
        </p:txBody>
      </p:sp>
      <p:sp>
        <p:nvSpPr>
          <p:cNvPr id="23558" name="TextBox 10"/>
          <p:cNvSpPr txBox="1">
            <a:spLocks noChangeArrowheads="1"/>
          </p:cNvSpPr>
          <p:nvPr/>
        </p:nvSpPr>
        <p:spPr bwMode="auto">
          <a:xfrm>
            <a:off x="958850" y="4837113"/>
            <a:ext cx="2559050" cy="585787"/>
          </a:xfrm>
          <a:prstGeom prst="rect">
            <a:avLst/>
          </a:prstGeom>
          <a:noFill/>
          <a:ln w="9525">
            <a:noFill/>
            <a:miter lim="800000"/>
            <a:headEnd/>
            <a:tailEnd/>
          </a:ln>
        </p:spPr>
        <p:txBody>
          <a:bodyPr>
            <a:spAutoFit/>
          </a:bodyPr>
          <a:lstStyle/>
          <a:p>
            <a:r>
              <a:rPr lang="en-US" sz="3200" i="1"/>
              <a:t>→ Control</a:t>
            </a:r>
          </a:p>
        </p:txBody>
      </p:sp>
      <p:pic>
        <p:nvPicPr>
          <p:cNvPr id="23559" name="Picture 2"/>
          <p:cNvPicPr>
            <a:picLocks noChangeAspect="1" noChangeArrowheads="1"/>
          </p:cNvPicPr>
          <p:nvPr/>
        </p:nvPicPr>
        <p:blipFill>
          <a:blip r:embed="rId3"/>
          <a:srcRect b="1070"/>
          <a:stretch>
            <a:fillRect/>
          </a:stretch>
        </p:blipFill>
        <p:spPr bwMode="auto">
          <a:xfrm>
            <a:off x="4508500" y="2009775"/>
            <a:ext cx="4430713" cy="2284413"/>
          </a:xfrm>
          <a:prstGeom prst="rect">
            <a:avLst/>
          </a:prstGeom>
          <a:noFill/>
          <a:ln w="9525">
            <a:noFill/>
            <a:miter lim="800000"/>
            <a:headEnd/>
            <a:tailEnd/>
          </a:ln>
        </p:spPr>
      </p:pic>
      <p:pic>
        <p:nvPicPr>
          <p:cNvPr id="23560" name="Picture 4" descr="http://www.hnup.com/newsimages/2006619104620823.jpg"/>
          <p:cNvPicPr>
            <a:picLocks noChangeAspect="1" noChangeArrowheads="1"/>
          </p:cNvPicPr>
          <p:nvPr/>
        </p:nvPicPr>
        <p:blipFill>
          <a:blip r:embed="rId4"/>
          <a:srcRect t="11887" b="9167"/>
          <a:stretch>
            <a:fillRect/>
          </a:stretch>
        </p:blipFill>
        <p:spPr bwMode="auto">
          <a:xfrm>
            <a:off x="244475" y="2009775"/>
            <a:ext cx="3956050" cy="2284413"/>
          </a:xfrm>
          <a:prstGeom prst="rect">
            <a:avLst/>
          </a:prstGeom>
          <a:noFill/>
          <a:ln w="9525">
            <a:noFill/>
            <a:miter lim="800000"/>
            <a:headEnd/>
            <a:tailEnd/>
          </a:ln>
        </p:spPr>
      </p:pic>
      <p:sp>
        <p:nvSpPr>
          <p:cNvPr id="23561" name="Rectangle 15"/>
          <p:cNvSpPr>
            <a:spLocks noChangeArrowheads="1"/>
          </p:cNvSpPr>
          <p:nvPr/>
        </p:nvSpPr>
        <p:spPr bwMode="auto">
          <a:xfrm>
            <a:off x="774700" y="4313238"/>
            <a:ext cx="2474913" cy="276225"/>
          </a:xfrm>
          <a:prstGeom prst="rect">
            <a:avLst/>
          </a:prstGeom>
          <a:noFill/>
          <a:ln w="9525">
            <a:noFill/>
            <a:miter lim="800000"/>
            <a:headEnd/>
            <a:tailEnd/>
          </a:ln>
        </p:spPr>
        <p:txBody>
          <a:bodyPr wrap="none">
            <a:spAutoFit/>
          </a:bodyPr>
          <a:lstStyle/>
          <a:p>
            <a:r>
              <a:rPr lang="en-US" sz="1200"/>
              <a:t>image from http://www.hnup.com/</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Our Solution</a:t>
            </a:r>
            <a:endParaRPr lang="en-US" dirty="0"/>
          </a:p>
        </p:txBody>
      </p:sp>
      <p:sp>
        <p:nvSpPr>
          <p:cNvPr id="25602" name="Slide Number Placeholder 3"/>
          <p:cNvSpPr>
            <a:spLocks noGrp="1"/>
          </p:cNvSpPr>
          <p:nvPr>
            <p:ph type="sldNum" sz="quarter" idx="10"/>
          </p:nvPr>
        </p:nvSpPr>
        <p:spPr>
          <a:noFill/>
        </p:spPr>
        <p:txBody>
          <a:bodyPr/>
          <a:lstStyle/>
          <a:p>
            <a:fld id="{A5489C89-F21D-4B8A-AAC8-AF82EBB266A6}" type="slidenum">
              <a:rPr lang="en-US" smtClean="0"/>
              <a:pPr/>
              <a:t>5</a:t>
            </a:fld>
            <a:endParaRPr lang="en-US" smtClean="0"/>
          </a:p>
        </p:txBody>
      </p:sp>
      <p:pic>
        <p:nvPicPr>
          <p:cNvPr id="25603" name="Picture 14"/>
          <p:cNvPicPr>
            <a:picLocks noChangeAspect="1" noChangeArrowheads="1"/>
          </p:cNvPicPr>
          <p:nvPr/>
        </p:nvPicPr>
        <p:blipFill>
          <a:blip r:embed="rId3"/>
          <a:srcRect/>
          <a:stretch>
            <a:fillRect/>
          </a:stretch>
        </p:blipFill>
        <p:spPr bwMode="auto">
          <a:xfrm>
            <a:off x="4814888" y="1671638"/>
            <a:ext cx="3559175" cy="3548062"/>
          </a:xfrm>
          <a:prstGeom prst="rect">
            <a:avLst/>
          </a:prstGeom>
          <a:noFill/>
          <a:ln w="9525">
            <a:noFill/>
            <a:miter lim="800000"/>
            <a:headEnd/>
            <a:tailEnd/>
          </a:ln>
        </p:spPr>
      </p:pic>
      <p:pic>
        <p:nvPicPr>
          <p:cNvPr id="25604" name="Picture 3" descr="teaserb"/>
          <p:cNvPicPr>
            <a:picLocks noChangeAspect="1" noChangeArrowheads="1"/>
          </p:cNvPicPr>
          <p:nvPr/>
        </p:nvPicPr>
        <p:blipFill>
          <a:blip r:embed="rId4"/>
          <a:srcRect/>
          <a:stretch>
            <a:fillRect/>
          </a:stretch>
        </p:blipFill>
        <p:spPr bwMode="auto">
          <a:xfrm>
            <a:off x="722313" y="1673225"/>
            <a:ext cx="3548062" cy="3548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Number Placeholder 3"/>
          <p:cNvSpPr>
            <a:spLocks noGrp="1"/>
          </p:cNvSpPr>
          <p:nvPr>
            <p:ph type="sldNum" sz="quarter" idx="10"/>
          </p:nvPr>
        </p:nvSpPr>
        <p:spPr>
          <a:noFill/>
        </p:spPr>
        <p:txBody>
          <a:bodyPr/>
          <a:lstStyle/>
          <a:p>
            <a:fld id="{D6C2AACB-A763-46AF-86BD-C6897A525F73}" type="slidenum">
              <a:rPr lang="en-US" smtClean="0"/>
              <a:pPr/>
              <a:t>6</a:t>
            </a:fld>
            <a:endParaRPr lang="en-US" smtClean="0"/>
          </a:p>
        </p:txBody>
      </p:sp>
      <p:sp>
        <p:nvSpPr>
          <p:cNvPr id="125955" name="Rectangle 3"/>
          <p:cNvSpPr>
            <a:spLocks noGrp="1" noChangeArrowheads="1"/>
          </p:cNvSpPr>
          <p:nvPr>
            <p:ph type="title"/>
          </p:nvPr>
        </p:nvSpPr>
        <p:spPr>
          <a:xfrm>
            <a:off x="304800" y="301625"/>
            <a:ext cx="8402638" cy="1006475"/>
          </a:xfrm>
        </p:spPr>
        <p:txBody>
          <a:bodyPr/>
          <a:lstStyle/>
          <a:p>
            <a:pPr eaLnBrk="1" hangingPunct="1">
              <a:defRPr/>
            </a:pPr>
            <a:r>
              <a:rPr lang="en-US" altLang="zh-CN" dirty="0" smtClean="0">
                <a:solidFill>
                  <a:schemeClr val="tx1"/>
                </a:solidFill>
                <a:ea typeface="宋体" pitchFamily="2" charset="-122"/>
              </a:rPr>
              <a:t>Street Patterns vs. Tensor Fields</a:t>
            </a:r>
          </a:p>
        </p:txBody>
      </p:sp>
      <p:pic>
        <p:nvPicPr>
          <p:cNvPr id="27651" name="Picture 5" descr="RadialPatternScottsdaleV1"/>
          <p:cNvPicPr>
            <a:picLocks noChangeArrowheads="1"/>
          </p:cNvPicPr>
          <p:nvPr/>
        </p:nvPicPr>
        <p:blipFill>
          <a:blip r:embed="rId3"/>
          <a:srcRect/>
          <a:stretch>
            <a:fillRect/>
          </a:stretch>
        </p:blipFill>
        <p:spPr bwMode="auto">
          <a:xfrm>
            <a:off x="2003425" y="3603625"/>
            <a:ext cx="2127250" cy="2127250"/>
          </a:xfrm>
          <a:prstGeom prst="rect">
            <a:avLst/>
          </a:prstGeom>
          <a:noFill/>
          <a:ln w="9525">
            <a:noFill/>
            <a:miter lim="800000"/>
            <a:headEnd/>
            <a:tailEnd/>
          </a:ln>
        </p:spPr>
      </p:pic>
      <p:pic>
        <p:nvPicPr>
          <p:cNvPr id="27652" name="Picture 7" descr="RegularPatternNewYork"/>
          <p:cNvPicPr>
            <a:picLocks noChangeArrowheads="1"/>
          </p:cNvPicPr>
          <p:nvPr/>
        </p:nvPicPr>
        <p:blipFill>
          <a:blip r:embed="rId4"/>
          <a:srcRect/>
          <a:stretch>
            <a:fillRect/>
          </a:stretch>
        </p:blipFill>
        <p:spPr bwMode="auto">
          <a:xfrm>
            <a:off x="2003425" y="1360488"/>
            <a:ext cx="2127250" cy="2127250"/>
          </a:xfrm>
          <a:prstGeom prst="rect">
            <a:avLst/>
          </a:prstGeom>
          <a:noFill/>
          <a:ln w="9525">
            <a:noFill/>
            <a:miter lim="800000"/>
            <a:headEnd/>
            <a:tailEnd/>
          </a:ln>
        </p:spPr>
      </p:pic>
      <p:sp>
        <p:nvSpPr>
          <p:cNvPr id="27653" name="Text Box 8"/>
          <p:cNvSpPr txBox="1">
            <a:spLocks noChangeArrowheads="1"/>
          </p:cNvSpPr>
          <p:nvPr/>
        </p:nvSpPr>
        <p:spPr bwMode="auto">
          <a:xfrm>
            <a:off x="5138738" y="5715000"/>
            <a:ext cx="2843212" cy="369888"/>
          </a:xfrm>
          <a:prstGeom prst="rect">
            <a:avLst/>
          </a:prstGeom>
          <a:noFill/>
          <a:ln w="9525">
            <a:noFill/>
            <a:miter lim="800000"/>
            <a:headEnd/>
            <a:tailEnd/>
          </a:ln>
        </p:spPr>
        <p:txBody>
          <a:bodyPr>
            <a:spAutoFit/>
          </a:bodyPr>
          <a:lstStyle/>
          <a:p>
            <a:pPr eaLnBrk="0" hangingPunct="0"/>
            <a:r>
              <a:rPr lang="en-US" b="1"/>
              <a:t>Tensor fields</a:t>
            </a:r>
          </a:p>
        </p:txBody>
      </p:sp>
      <p:sp>
        <p:nvSpPr>
          <p:cNvPr id="27654" name="Text Box 9"/>
          <p:cNvSpPr txBox="1">
            <a:spLocks noChangeArrowheads="1"/>
          </p:cNvSpPr>
          <p:nvPr/>
        </p:nvSpPr>
        <p:spPr bwMode="auto">
          <a:xfrm>
            <a:off x="1922463" y="5716588"/>
            <a:ext cx="2695575" cy="369887"/>
          </a:xfrm>
          <a:prstGeom prst="rect">
            <a:avLst/>
          </a:prstGeom>
          <a:noFill/>
          <a:ln w="9525">
            <a:noFill/>
            <a:miter lim="800000"/>
            <a:headEnd/>
            <a:tailEnd/>
          </a:ln>
        </p:spPr>
        <p:txBody>
          <a:bodyPr>
            <a:spAutoFit/>
          </a:bodyPr>
          <a:lstStyle/>
          <a:p>
            <a:pPr eaLnBrk="0" hangingPunct="0"/>
            <a:r>
              <a:rPr lang="en-US" b="1"/>
              <a:t>Real street patterns</a:t>
            </a:r>
          </a:p>
        </p:txBody>
      </p:sp>
      <p:sp>
        <p:nvSpPr>
          <p:cNvPr id="27655" name="Text Box 13"/>
          <p:cNvSpPr txBox="1">
            <a:spLocks noChangeArrowheads="1"/>
          </p:cNvSpPr>
          <p:nvPr/>
        </p:nvSpPr>
        <p:spPr bwMode="auto">
          <a:xfrm>
            <a:off x="2559050" y="5497513"/>
            <a:ext cx="1860550" cy="246062"/>
          </a:xfrm>
          <a:prstGeom prst="rect">
            <a:avLst/>
          </a:prstGeom>
          <a:noFill/>
          <a:ln w="9525">
            <a:noFill/>
            <a:miter lim="800000"/>
            <a:headEnd/>
            <a:tailEnd/>
          </a:ln>
        </p:spPr>
        <p:txBody>
          <a:bodyPr>
            <a:spAutoFit/>
          </a:bodyPr>
          <a:lstStyle/>
          <a:p>
            <a:pPr>
              <a:spcBef>
                <a:spcPct val="50000"/>
              </a:spcBef>
            </a:pPr>
            <a:r>
              <a:rPr lang="en-US" sz="1000" b="1">
                <a:solidFill>
                  <a:srgbClr val="000000"/>
                </a:solidFill>
              </a:rPr>
              <a:t>© Google Maps, 2007</a:t>
            </a:r>
          </a:p>
        </p:txBody>
      </p:sp>
      <p:sp>
        <p:nvSpPr>
          <p:cNvPr id="27656" name="Text Box 14"/>
          <p:cNvSpPr txBox="1">
            <a:spLocks noChangeArrowheads="1"/>
          </p:cNvSpPr>
          <p:nvPr/>
        </p:nvSpPr>
        <p:spPr bwMode="auto">
          <a:xfrm>
            <a:off x="2551113" y="3246438"/>
            <a:ext cx="1860550" cy="246062"/>
          </a:xfrm>
          <a:prstGeom prst="rect">
            <a:avLst/>
          </a:prstGeom>
          <a:noFill/>
          <a:ln w="9525">
            <a:noFill/>
            <a:miter lim="800000"/>
            <a:headEnd/>
            <a:tailEnd/>
          </a:ln>
        </p:spPr>
        <p:txBody>
          <a:bodyPr>
            <a:spAutoFit/>
          </a:bodyPr>
          <a:lstStyle/>
          <a:p>
            <a:pPr>
              <a:spcBef>
                <a:spcPct val="50000"/>
              </a:spcBef>
            </a:pPr>
            <a:r>
              <a:rPr lang="en-US" sz="1000" b="1">
                <a:solidFill>
                  <a:srgbClr val="000000"/>
                </a:solidFill>
              </a:rPr>
              <a:t>© Google Maps, 2007</a:t>
            </a:r>
          </a:p>
        </p:txBody>
      </p:sp>
      <p:pic>
        <p:nvPicPr>
          <p:cNvPr id="27657" name="Picture 15" descr="RegularGridTensorFieldV2"/>
          <p:cNvPicPr>
            <a:picLocks noChangeArrowheads="1"/>
          </p:cNvPicPr>
          <p:nvPr/>
        </p:nvPicPr>
        <p:blipFill>
          <a:blip r:embed="rId5"/>
          <a:srcRect/>
          <a:stretch>
            <a:fillRect/>
          </a:stretch>
        </p:blipFill>
        <p:spPr bwMode="auto">
          <a:xfrm>
            <a:off x="4879975" y="1360488"/>
            <a:ext cx="2127250" cy="2125662"/>
          </a:xfrm>
          <a:prstGeom prst="rect">
            <a:avLst/>
          </a:prstGeom>
          <a:noFill/>
          <a:ln w="9525">
            <a:noFill/>
            <a:miter lim="800000"/>
            <a:headEnd/>
            <a:tailEnd/>
          </a:ln>
        </p:spPr>
      </p:pic>
      <p:pic>
        <p:nvPicPr>
          <p:cNvPr id="27658" name="Picture 16" descr="RadialPatternTensorFieldV2"/>
          <p:cNvPicPr>
            <a:picLocks noChangeArrowheads="1"/>
          </p:cNvPicPr>
          <p:nvPr/>
        </p:nvPicPr>
        <p:blipFill>
          <a:blip r:embed="rId6"/>
          <a:srcRect/>
          <a:stretch>
            <a:fillRect/>
          </a:stretch>
        </p:blipFill>
        <p:spPr bwMode="auto">
          <a:xfrm>
            <a:off x="4878388" y="3606800"/>
            <a:ext cx="2127250" cy="2125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Number Placeholder 3"/>
          <p:cNvSpPr>
            <a:spLocks noGrp="1"/>
          </p:cNvSpPr>
          <p:nvPr>
            <p:ph type="sldNum" sz="quarter" idx="10"/>
          </p:nvPr>
        </p:nvSpPr>
        <p:spPr>
          <a:noFill/>
        </p:spPr>
        <p:txBody>
          <a:bodyPr/>
          <a:lstStyle/>
          <a:p>
            <a:fld id="{39EF8357-4947-4B97-A137-6B26490DECD9}" type="slidenum">
              <a:rPr lang="en-US" smtClean="0"/>
              <a:pPr/>
              <a:t>7</a:t>
            </a:fld>
            <a:endParaRPr lang="en-US" smtClean="0"/>
          </a:p>
        </p:txBody>
      </p:sp>
      <p:pic>
        <p:nvPicPr>
          <p:cNvPr id="29698" name="Picture 7">
            <a:hlinkClick r:id="rId3" action="ppaction://hlinkfile"/>
          </p:cNvPr>
          <p:cNvPicPr>
            <a:picLocks noChangeAspect="1" noChangeArrowheads="1"/>
          </p:cNvPicPr>
          <p:nvPr/>
        </p:nvPicPr>
        <p:blipFill>
          <a:blip r:embed="rId4"/>
          <a:srcRect/>
          <a:stretch>
            <a:fillRect/>
          </a:stretch>
        </p:blipFill>
        <p:spPr bwMode="auto">
          <a:xfrm>
            <a:off x="1036638" y="533400"/>
            <a:ext cx="7132637" cy="5341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5"/>
          <p:cNvSpPr>
            <a:spLocks noGrp="1"/>
          </p:cNvSpPr>
          <p:nvPr>
            <p:ph type="sldNum" sz="quarter" idx="10"/>
          </p:nvPr>
        </p:nvSpPr>
        <p:spPr>
          <a:noFill/>
        </p:spPr>
        <p:txBody>
          <a:bodyPr/>
          <a:lstStyle/>
          <a:p>
            <a:fld id="{7B855CA8-FE3B-4742-B1A6-7227A2A6C369}" type="slidenum">
              <a:rPr lang="en-US" smtClean="0"/>
              <a:pPr/>
              <a:t>8</a:t>
            </a:fld>
            <a:endParaRPr lang="en-US" smtClean="0"/>
          </a:p>
        </p:txBody>
      </p:sp>
      <p:sp>
        <p:nvSpPr>
          <p:cNvPr id="65538" name="Rectangle 2"/>
          <p:cNvSpPr>
            <a:spLocks noGrp="1" noChangeArrowheads="1"/>
          </p:cNvSpPr>
          <p:nvPr>
            <p:ph type="title"/>
          </p:nvPr>
        </p:nvSpPr>
        <p:spPr>
          <a:xfrm>
            <a:off x="304800" y="358775"/>
            <a:ext cx="8402638" cy="925513"/>
          </a:xfrm>
        </p:spPr>
        <p:txBody>
          <a:bodyPr/>
          <a:lstStyle/>
          <a:p>
            <a:pPr eaLnBrk="1" hangingPunct="1">
              <a:defRPr/>
            </a:pPr>
            <a:r>
              <a:rPr lang="en-US" altLang="zh-CN" dirty="0" smtClean="0">
                <a:solidFill>
                  <a:schemeClr val="tx1"/>
                </a:solidFill>
                <a:ea typeface="宋体" pitchFamily="2" charset="-122"/>
              </a:rPr>
              <a:t>Tensor Field</a:t>
            </a:r>
          </a:p>
        </p:txBody>
      </p:sp>
      <p:sp>
        <p:nvSpPr>
          <p:cNvPr id="1029" name="Rectangle 3"/>
          <p:cNvSpPr>
            <a:spLocks noGrp="1" noChangeArrowheads="1"/>
          </p:cNvSpPr>
          <p:nvPr>
            <p:ph type="body" sz="half" idx="1"/>
          </p:nvPr>
        </p:nvSpPr>
        <p:spPr>
          <a:xfrm>
            <a:off x="457200" y="960438"/>
            <a:ext cx="7543800" cy="5364162"/>
          </a:xfrm>
        </p:spPr>
        <p:txBody>
          <a:bodyPr/>
          <a:lstStyle/>
          <a:p>
            <a:pPr algn="just" eaLnBrk="1" hangingPunct="1"/>
            <a:endParaRPr lang="en-US" altLang="zh-CN" sz="3200" b="1" smtClean="0">
              <a:ea typeface="宋体" pitchFamily="2" charset="-122"/>
            </a:endParaRPr>
          </a:p>
          <a:p>
            <a:pPr lvl="1" eaLnBrk="1" hangingPunct="1"/>
            <a:r>
              <a:rPr lang="en-US" altLang="zh-CN" smtClean="0">
                <a:ea typeface="宋体" pitchFamily="2" charset="-122"/>
              </a:rPr>
              <a:t>2</a:t>
            </a:r>
            <a:r>
              <a:rPr lang="en-US" altLang="zh-CN" sz="2100" baseline="30000" smtClean="0">
                <a:ea typeface="宋体" pitchFamily="2" charset="-122"/>
              </a:rPr>
              <a:t>nd</a:t>
            </a:r>
            <a:r>
              <a:rPr lang="en-US" altLang="zh-CN" sz="2100" smtClean="0">
                <a:ea typeface="宋体" pitchFamily="2" charset="-122"/>
              </a:rPr>
              <a:t> Order </a:t>
            </a:r>
            <a:r>
              <a:rPr lang="en-US" altLang="zh-CN" sz="2500" i="1" smtClean="0">
                <a:ea typeface="宋体" pitchFamily="2" charset="-122"/>
              </a:rPr>
              <a:t>Symmetric Tensor Fields</a:t>
            </a:r>
          </a:p>
          <a:p>
            <a:pPr lvl="1" eaLnBrk="1" hangingPunct="1"/>
            <a:endParaRPr lang="en-US" altLang="zh-CN" sz="2100" b="1" i="1" smtClean="0">
              <a:ea typeface="宋体" pitchFamily="2" charset="-122"/>
            </a:endParaRPr>
          </a:p>
          <a:p>
            <a:pPr lvl="1" eaLnBrk="1" hangingPunct="1">
              <a:buFont typeface="Arial" charset="0"/>
              <a:buNone/>
            </a:pPr>
            <a:endParaRPr lang="en-US" altLang="zh-CN" sz="2100" b="1" i="1" smtClean="0">
              <a:ea typeface="宋体" pitchFamily="2" charset="-122"/>
            </a:endParaRPr>
          </a:p>
          <a:p>
            <a:pPr lvl="1" eaLnBrk="1" hangingPunct="1"/>
            <a:r>
              <a:rPr lang="en-US" altLang="zh-CN" i="1" smtClean="0">
                <a:ea typeface="宋体" pitchFamily="2" charset="-122"/>
              </a:rPr>
              <a:t>Eigenvectors </a:t>
            </a:r>
          </a:p>
          <a:p>
            <a:pPr lvl="1" eaLnBrk="1" hangingPunct="1"/>
            <a:r>
              <a:rPr lang="en-US" altLang="zh-CN" i="1" smtClean="0">
                <a:ea typeface="宋体" pitchFamily="2" charset="-122"/>
              </a:rPr>
              <a:t>Eigenvector fields</a:t>
            </a:r>
            <a:r>
              <a:rPr lang="en-US" altLang="zh-CN" smtClean="0">
                <a:ea typeface="宋体" pitchFamily="2" charset="-122"/>
              </a:rPr>
              <a:t> </a:t>
            </a:r>
          </a:p>
          <a:p>
            <a:pPr lvl="1" eaLnBrk="1" hangingPunct="1"/>
            <a:r>
              <a:rPr lang="en-US" altLang="zh-CN" sz="2800" i="1" smtClean="0">
                <a:ea typeface="宋体" pitchFamily="2" charset="-122"/>
              </a:rPr>
              <a:t>Hyper-streamlines</a:t>
            </a:r>
            <a:endParaRPr lang="zh-CN" altLang="en-US" sz="2800" smtClean="0">
              <a:ea typeface="宋体" pitchFamily="2" charset="-122"/>
            </a:endParaRPr>
          </a:p>
          <a:p>
            <a:pPr lvl="1" eaLnBrk="1" hangingPunct="1"/>
            <a:endParaRPr lang="en-US" altLang="zh-CN" b="1" i="1" smtClean="0">
              <a:ea typeface="宋体" pitchFamily="2" charset="-122"/>
            </a:endParaRPr>
          </a:p>
          <a:p>
            <a:pPr eaLnBrk="1" hangingPunct="1"/>
            <a:endParaRPr lang="zh-CN" altLang="en-US" sz="3200" smtClean="0">
              <a:ea typeface="宋体" pitchFamily="2" charset="-122"/>
            </a:endParaRPr>
          </a:p>
        </p:txBody>
      </p:sp>
      <p:graphicFrame>
        <p:nvGraphicFramePr>
          <p:cNvPr id="1026" name="Object 9"/>
          <p:cNvGraphicFramePr>
            <a:graphicFrameLocks noChangeAspect="1"/>
          </p:cNvGraphicFramePr>
          <p:nvPr/>
        </p:nvGraphicFramePr>
        <p:xfrm>
          <a:off x="1228725" y="2217738"/>
          <a:ext cx="3684588" cy="914400"/>
        </p:xfrm>
        <a:graphic>
          <a:graphicData uri="http://schemas.openxmlformats.org/presentationml/2006/ole">
            <p:oleObj spid="_x0000_s1026" name="Equation" r:id="rId4" imgW="1841400" imgH="457200" progId="Equation.3">
              <p:embed/>
            </p:oleObj>
          </a:graphicData>
        </a:graphic>
      </p:graphicFrame>
      <p:pic>
        <p:nvPicPr>
          <p:cNvPr id="1030" name="Picture 18" descr="sum_field_hyperstreamlines"/>
          <p:cNvPicPr>
            <a:picLocks noChangeAspect="1" noChangeArrowheads="1"/>
          </p:cNvPicPr>
          <p:nvPr/>
        </p:nvPicPr>
        <p:blipFill>
          <a:blip r:embed="rId5"/>
          <a:srcRect l="-19305" t="-19305" r="-19305" b="-19305"/>
          <a:stretch>
            <a:fillRect/>
          </a:stretch>
        </p:blipFill>
        <p:spPr bwMode="auto">
          <a:xfrm>
            <a:off x="4741863" y="1625600"/>
            <a:ext cx="4494212" cy="4494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Number Placeholder 3"/>
          <p:cNvSpPr>
            <a:spLocks noGrp="1"/>
          </p:cNvSpPr>
          <p:nvPr>
            <p:ph type="sldNum" sz="quarter" idx="10"/>
          </p:nvPr>
        </p:nvSpPr>
        <p:spPr>
          <a:noFill/>
        </p:spPr>
        <p:txBody>
          <a:bodyPr/>
          <a:lstStyle/>
          <a:p>
            <a:fld id="{69CC6EB4-600A-4E93-BCB9-3A9B82B9948F}" type="slidenum">
              <a:rPr lang="en-US" smtClean="0"/>
              <a:pPr/>
              <a:t>9</a:t>
            </a:fld>
            <a:endParaRPr lang="en-US" smtClean="0"/>
          </a:p>
        </p:txBody>
      </p:sp>
      <p:sp>
        <p:nvSpPr>
          <p:cNvPr id="72706" name="Rectangle 2"/>
          <p:cNvSpPr>
            <a:spLocks noGrp="1" noChangeArrowheads="1"/>
          </p:cNvSpPr>
          <p:nvPr>
            <p:ph type="title"/>
          </p:nvPr>
        </p:nvSpPr>
        <p:spPr>
          <a:xfrm>
            <a:off x="304800" y="396875"/>
            <a:ext cx="8402638" cy="942975"/>
          </a:xfrm>
        </p:spPr>
        <p:txBody>
          <a:bodyPr/>
          <a:lstStyle/>
          <a:p>
            <a:pPr eaLnBrk="1" hangingPunct="1">
              <a:defRPr/>
            </a:pPr>
            <a:r>
              <a:rPr lang="en-US" altLang="zh-CN" dirty="0" smtClean="0">
                <a:solidFill>
                  <a:schemeClr val="tx1"/>
                </a:solidFill>
                <a:ea typeface="宋体" pitchFamily="2" charset="-122"/>
              </a:rPr>
              <a:t>System Pipeline</a:t>
            </a:r>
          </a:p>
        </p:txBody>
      </p:sp>
      <p:grpSp>
        <p:nvGrpSpPr>
          <p:cNvPr id="34819" name="Group 36"/>
          <p:cNvGrpSpPr>
            <a:grpSpLocks/>
          </p:cNvGrpSpPr>
          <p:nvPr/>
        </p:nvGrpSpPr>
        <p:grpSpPr bwMode="auto">
          <a:xfrm>
            <a:off x="298450" y="2352675"/>
            <a:ext cx="8610600" cy="2474913"/>
            <a:chOff x="216" y="1426"/>
            <a:chExt cx="5424" cy="1559"/>
          </a:xfrm>
        </p:grpSpPr>
        <p:sp>
          <p:nvSpPr>
            <p:cNvPr id="34820" name="Text Box 15"/>
            <p:cNvSpPr txBox="1">
              <a:spLocks noChangeArrowheads="1"/>
            </p:cNvSpPr>
            <p:nvPr/>
          </p:nvSpPr>
          <p:spPr bwMode="auto">
            <a:xfrm>
              <a:off x="732" y="2697"/>
              <a:ext cx="183" cy="288"/>
            </a:xfrm>
            <a:prstGeom prst="rect">
              <a:avLst/>
            </a:prstGeom>
            <a:noFill/>
            <a:ln w="9525">
              <a:noFill/>
              <a:miter lim="800000"/>
              <a:headEnd/>
              <a:tailEnd/>
            </a:ln>
          </p:spPr>
          <p:txBody>
            <a:bodyPr wrap="none">
              <a:spAutoFit/>
            </a:bodyPr>
            <a:lstStyle/>
            <a:p>
              <a:pPr eaLnBrk="0" hangingPunct="0">
                <a:buFontTx/>
                <a:buChar char="•"/>
              </a:pPr>
              <a:endParaRPr lang="en-US" sz="2400"/>
            </a:p>
          </p:txBody>
        </p:sp>
        <p:sp>
          <p:nvSpPr>
            <p:cNvPr id="34821" name="AutoShape 23"/>
            <p:cNvSpPr>
              <a:spLocks noChangeArrowheads="1"/>
            </p:cNvSpPr>
            <p:nvPr/>
          </p:nvSpPr>
          <p:spPr bwMode="auto">
            <a:xfrm>
              <a:off x="1253" y="1504"/>
              <a:ext cx="1267" cy="594"/>
            </a:xfrm>
            <a:prstGeom prst="flowChartAlternateProcess">
              <a:avLst/>
            </a:prstGeom>
            <a:solidFill>
              <a:srgbClr val="FFFF00"/>
            </a:solidFill>
            <a:ln w="9525">
              <a:solidFill>
                <a:schemeClr val="tx1"/>
              </a:solidFill>
              <a:miter lim="800000"/>
              <a:headEnd/>
              <a:tailEnd/>
            </a:ln>
          </p:spPr>
          <p:txBody>
            <a:bodyPr wrap="none" anchor="ctr"/>
            <a:lstStyle/>
            <a:p>
              <a:pPr algn="ctr" eaLnBrk="0" hangingPunct="0"/>
              <a:r>
                <a:rPr lang="en-US" sz="2400" b="1">
                  <a:solidFill>
                    <a:schemeClr val="bg1"/>
                  </a:solidFill>
                </a:rPr>
                <a:t>Tensor field</a:t>
              </a:r>
            </a:p>
            <a:p>
              <a:pPr algn="ctr" eaLnBrk="0" hangingPunct="0"/>
              <a:r>
                <a:rPr lang="en-US" sz="2400" b="1">
                  <a:solidFill>
                    <a:schemeClr val="bg1"/>
                  </a:solidFill>
                </a:rPr>
                <a:t>Generation</a:t>
              </a:r>
            </a:p>
          </p:txBody>
        </p:sp>
        <p:sp>
          <p:nvSpPr>
            <p:cNvPr id="34822" name="AutoShape 24"/>
            <p:cNvSpPr>
              <a:spLocks noChangeArrowheads="1"/>
            </p:cNvSpPr>
            <p:nvPr/>
          </p:nvSpPr>
          <p:spPr bwMode="auto">
            <a:xfrm>
              <a:off x="3294" y="1504"/>
              <a:ext cx="1338" cy="594"/>
            </a:xfrm>
            <a:prstGeom prst="flowChartAlternateProcess">
              <a:avLst/>
            </a:prstGeom>
            <a:solidFill>
              <a:srgbClr val="84F0DE"/>
            </a:solidFill>
            <a:ln w="9525">
              <a:solidFill>
                <a:schemeClr val="tx1"/>
              </a:solidFill>
              <a:miter lim="800000"/>
              <a:headEnd/>
              <a:tailEnd/>
            </a:ln>
          </p:spPr>
          <p:txBody>
            <a:bodyPr wrap="none" anchor="ctr"/>
            <a:lstStyle/>
            <a:p>
              <a:pPr algn="ctr" eaLnBrk="0" hangingPunct="0"/>
              <a:r>
                <a:rPr lang="en-US" sz="2400" b="1">
                  <a:solidFill>
                    <a:schemeClr val="bg1"/>
                  </a:solidFill>
                </a:rPr>
                <a:t>Street Graph</a:t>
              </a:r>
            </a:p>
            <a:p>
              <a:pPr algn="ctr" eaLnBrk="0" hangingPunct="0"/>
              <a:r>
                <a:rPr lang="en-US" sz="2400" b="1">
                  <a:solidFill>
                    <a:schemeClr val="bg1"/>
                  </a:solidFill>
                </a:rPr>
                <a:t>Generation</a:t>
              </a:r>
            </a:p>
          </p:txBody>
        </p:sp>
        <p:sp>
          <p:nvSpPr>
            <p:cNvPr id="34823" name="Rectangle 25"/>
            <p:cNvSpPr>
              <a:spLocks noChangeArrowheads="1"/>
            </p:cNvSpPr>
            <p:nvPr/>
          </p:nvSpPr>
          <p:spPr bwMode="auto">
            <a:xfrm>
              <a:off x="216" y="1426"/>
              <a:ext cx="1056" cy="432"/>
            </a:xfrm>
            <a:prstGeom prst="rect">
              <a:avLst/>
            </a:prstGeom>
            <a:noFill/>
            <a:ln w="9525">
              <a:noFill/>
              <a:miter lim="800000"/>
              <a:headEnd/>
              <a:tailEnd/>
            </a:ln>
          </p:spPr>
          <p:txBody>
            <a:bodyPr wrap="none" anchor="ctr"/>
            <a:lstStyle/>
            <a:p>
              <a:pPr algn="ctr" eaLnBrk="0" hangingPunct="0"/>
              <a:r>
                <a:rPr lang="en-US" sz="2000" i="1"/>
                <a:t>Input maps</a:t>
              </a:r>
            </a:p>
            <a:p>
              <a:pPr algn="ctr" eaLnBrk="0" hangingPunct="0"/>
              <a:r>
                <a:rPr lang="en-US" sz="2000" b="1" i="1"/>
                <a:t>W,F,H,P</a:t>
              </a:r>
            </a:p>
          </p:txBody>
        </p:sp>
        <p:sp>
          <p:nvSpPr>
            <p:cNvPr id="34824" name="Rectangle 26"/>
            <p:cNvSpPr>
              <a:spLocks noChangeArrowheads="1"/>
            </p:cNvSpPr>
            <p:nvPr/>
          </p:nvSpPr>
          <p:spPr bwMode="auto">
            <a:xfrm>
              <a:off x="2424" y="1426"/>
              <a:ext cx="1056" cy="432"/>
            </a:xfrm>
            <a:prstGeom prst="rect">
              <a:avLst/>
            </a:prstGeom>
            <a:noFill/>
            <a:ln w="9525">
              <a:noFill/>
              <a:miter lim="800000"/>
              <a:headEnd/>
              <a:tailEnd/>
            </a:ln>
          </p:spPr>
          <p:txBody>
            <a:bodyPr wrap="none" anchor="ctr"/>
            <a:lstStyle/>
            <a:p>
              <a:pPr algn="ctr" eaLnBrk="0" hangingPunct="0"/>
              <a:r>
                <a:rPr lang="en-US" sz="2000" i="1"/>
                <a:t>tensor</a:t>
              </a:r>
            </a:p>
            <a:p>
              <a:pPr algn="ctr" eaLnBrk="0" hangingPunct="0"/>
              <a:r>
                <a:rPr lang="en-US" sz="2000" i="1"/>
                <a:t>field </a:t>
              </a:r>
              <a:r>
                <a:rPr lang="en-US" sz="2000" b="1" i="1"/>
                <a:t>T</a:t>
              </a:r>
            </a:p>
          </p:txBody>
        </p:sp>
        <p:sp>
          <p:nvSpPr>
            <p:cNvPr id="34825" name="Rectangle 27"/>
            <p:cNvSpPr>
              <a:spLocks noChangeArrowheads="1"/>
            </p:cNvSpPr>
            <p:nvPr/>
          </p:nvSpPr>
          <p:spPr bwMode="auto">
            <a:xfrm>
              <a:off x="4584" y="1426"/>
              <a:ext cx="1056" cy="432"/>
            </a:xfrm>
            <a:prstGeom prst="rect">
              <a:avLst/>
            </a:prstGeom>
            <a:noFill/>
            <a:ln w="9525">
              <a:noFill/>
              <a:miter lim="800000"/>
              <a:headEnd/>
              <a:tailEnd/>
            </a:ln>
          </p:spPr>
          <p:txBody>
            <a:bodyPr wrap="none" anchor="ctr"/>
            <a:lstStyle/>
            <a:p>
              <a:pPr algn="ctr" eaLnBrk="0" hangingPunct="0"/>
              <a:r>
                <a:rPr lang="en-US" sz="2000" i="1"/>
                <a:t>street</a:t>
              </a:r>
            </a:p>
            <a:p>
              <a:pPr algn="ctr" eaLnBrk="0" hangingPunct="0"/>
              <a:r>
                <a:rPr lang="en-US" sz="2000" i="1"/>
                <a:t>graph </a:t>
              </a:r>
              <a:r>
                <a:rPr lang="en-US" sz="2000" b="1" i="1"/>
                <a:t>G</a:t>
              </a:r>
            </a:p>
          </p:txBody>
        </p:sp>
        <p:sp>
          <p:nvSpPr>
            <p:cNvPr id="34826" name="AutoShape 28"/>
            <p:cNvSpPr>
              <a:spLocks noChangeArrowheads="1"/>
            </p:cNvSpPr>
            <p:nvPr/>
          </p:nvSpPr>
          <p:spPr bwMode="auto">
            <a:xfrm>
              <a:off x="2568" y="1804"/>
              <a:ext cx="704" cy="54"/>
            </a:xfrm>
            <a:prstGeom prst="rightArrow">
              <a:avLst>
                <a:gd name="adj1" fmla="val 50000"/>
                <a:gd name="adj2" fmla="val 325926"/>
              </a:avLst>
            </a:prstGeom>
            <a:solidFill>
              <a:schemeClr val="accent1"/>
            </a:solidFill>
            <a:ln w="9525">
              <a:solidFill>
                <a:schemeClr val="tx1"/>
              </a:solidFill>
              <a:miter lim="800000"/>
              <a:headEnd/>
              <a:tailEnd/>
            </a:ln>
          </p:spPr>
          <p:txBody>
            <a:bodyPr wrap="none" anchor="ctr"/>
            <a:lstStyle/>
            <a:p>
              <a:endParaRPr lang="en-US"/>
            </a:p>
          </p:txBody>
        </p:sp>
        <p:sp>
          <p:nvSpPr>
            <p:cNvPr id="34827" name="AutoShape 29"/>
            <p:cNvSpPr>
              <a:spLocks noChangeArrowheads="1"/>
            </p:cNvSpPr>
            <p:nvPr/>
          </p:nvSpPr>
          <p:spPr bwMode="auto">
            <a:xfrm flipV="1">
              <a:off x="4680" y="1804"/>
              <a:ext cx="774" cy="54"/>
            </a:xfrm>
            <a:prstGeom prst="rightArrow">
              <a:avLst>
                <a:gd name="adj1" fmla="val 50000"/>
                <a:gd name="adj2" fmla="val 358333"/>
              </a:avLst>
            </a:prstGeom>
            <a:solidFill>
              <a:schemeClr val="accent1"/>
            </a:solidFill>
            <a:ln w="9525">
              <a:solidFill>
                <a:schemeClr val="tx1"/>
              </a:solidFill>
              <a:miter lim="800000"/>
              <a:headEnd/>
              <a:tailEnd/>
            </a:ln>
          </p:spPr>
          <p:txBody>
            <a:bodyPr wrap="none" anchor="ctr"/>
            <a:lstStyle/>
            <a:p>
              <a:endParaRPr lang="en-US"/>
            </a:p>
          </p:txBody>
        </p:sp>
        <p:sp>
          <p:nvSpPr>
            <p:cNvPr id="34828" name="AutoShape 30"/>
            <p:cNvSpPr>
              <a:spLocks noChangeArrowheads="1"/>
            </p:cNvSpPr>
            <p:nvPr/>
          </p:nvSpPr>
          <p:spPr bwMode="auto">
            <a:xfrm>
              <a:off x="216" y="1804"/>
              <a:ext cx="986" cy="54"/>
            </a:xfrm>
            <a:prstGeom prst="rightArrow">
              <a:avLst>
                <a:gd name="adj1" fmla="val 50000"/>
                <a:gd name="adj2" fmla="val 456481"/>
              </a:avLst>
            </a:prstGeom>
            <a:solidFill>
              <a:schemeClr val="accent1"/>
            </a:solidFill>
            <a:ln w="9525">
              <a:solidFill>
                <a:schemeClr val="tx1"/>
              </a:solidFill>
              <a:miter lim="800000"/>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9469</TotalTime>
  <Words>1923</Words>
  <Application>Microsoft PowerPoint</Application>
  <PresentationFormat>On-screen Show (4:3)</PresentationFormat>
  <Paragraphs>297</Paragraphs>
  <Slides>29</Slides>
  <Notes>29</Notes>
  <HiddenSlides>0</HiddenSlides>
  <MMClips>0</MMClips>
  <ScaleCrop>false</ScaleCrop>
  <HeadingPairs>
    <vt:vector size="8" baseType="variant">
      <vt:variant>
        <vt:lpstr>Fonts Used</vt:lpstr>
      </vt:variant>
      <vt:variant>
        <vt:i4>4</vt:i4>
      </vt:variant>
      <vt:variant>
        <vt:lpstr>Design Template</vt:lpstr>
      </vt:variant>
      <vt:variant>
        <vt:i4>2</vt:i4>
      </vt:variant>
      <vt:variant>
        <vt:lpstr>Embedded OLE Servers</vt:lpstr>
      </vt:variant>
      <vt:variant>
        <vt:i4>1</vt:i4>
      </vt:variant>
      <vt:variant>
        <vt:lpstr>Slide Titles</vt:lpstr>
      </vt:variant>
      <vt:variant>
        <vt:i4>29</vt:i4>
      </vt:variant>
    </vt:vector>
  </HeadingPairs>
  <TitlesOfParts>
    <vt:vector size="36" baseType="lpstr">
      <vt:lpstr>Arial</vt:lpstr>
      <vt:lpstr>Trebuchet MS</vt:lpstr>
      <vt:lpstr>宋体</vt:lpstr>
      <vt:lpstr>Monotype Corsiva</vt:lpstr>
      <vt:lpstr>Custom Design</vt:lpstr>
      <vt:lpstr>Custom Design</vt:lpstr>
      <vt:lpstr>Equation</vt:lpstr>
      <vt:lpstr>Slide 1</vt:lpstr>
      <vt:lpstr>Interactive Procedural Street Modeling  </vt:lpstr>
      <vt:lpstr>Street Modeling</vt:lpstr>
      <vt:lpstr>Current Practice</vt:lpstr>
      <vt:lpstr>Our Solution</vt:lpstr>
      <vt:lpstr>Street Patterns vs. Tensor Fields</vt:lpstr>
      <vt:lpstr>Slide 7</vt:lpstr>
      <vt:lpstr>Tensor Field</vt:lpstr>
      <vt:lpstr>System Pipeline</vt:lpstr>
      <vt:lpstr>Tensor Field Design</vt:lpstr>
      <vt:lpstr>Map-based Tensor Fields</vt:lpstr>
      <vt:lpstr>Brush Interface</vt:lpstr>
      <vt:lpstr>Non-Rectangular Intersections</vt:lpstr>
      <vt:lpstr>Organic Street Patterns</vt:lpstr>
      <vt:lpstr>System Pipeline</vt:lpstr>
      <vt:lpstr>Slide 16</vt:lpstr>
      <vt:lpstr> Street Network Hierarchy</vt:lpstr>
      <vt:lpstr>Multi-level         Street Network Generation</vt:lpstr>
      <vt:lpstr>Density Transition</vt:lpstr>
      <vt:lpstr>Graph Level Editing</vt:lpstr>
      <vt:lpstr>Local Region Editing</vt:lpstr>
      <vt:lpstr>Results and Discussion</vt:lpstr>
      <vt:lpstr>Results and Discussion</vt:lpstr>
      <vt:lpstr>Results and Discussion</vt:lpstr>
      <vt:lpstr>Contributions</vt:lpstr>
      <vt:lpstr>Future Work</vt:lpstr>
      <vt:lpstr>Acknowledgment</vt:lpstr>
      <vt:lpstr>Thank you</vt:lpstr>
      <vt:lpstr>Slide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 Overby</dc:creator>
  <cp:lastModifiedBy>Oregon State University</cp:lastModifiedBy>
  <cp:revision>227</cp:revision>
  <dcterms:created xsi:type="dcterms:W3CDTF">2003-01-26T07:16:40Z</dcterms:created>
  <dcterms:modified xsi:type="dcterms:W3CDTF">2008-10-16T23:53:15Z</dcterms:modified>
</cp:coreProperties>
</file>