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2" r:id="rId5"/>
    <p:sldId id="263" r:id="rId6"/>
    <p:sldId id="259" r:id="rId7"/>
    <p:sldId id="265" r:id="rId8"/>
    <p:sldId id="264" r:id="rId9"/>
    <p:sldId id="266" r:id="rId10"/>
    <p:sldId id="257" r:id="rId11"/>
    <p:sldId id="267" r:id="rId12"/>
    <p:sldId id="268" r:id="rId13"/>
    <p:sldId id="269" r:id="rId14"/>
    <p:sldId id="270" r:id="rId15"/>
    <p:sldId id="258" r:id="rId16"/>
    <p:sldId id="271" r:id="rId17"/>
    <p:sldId id="273" r:id="rId18"/>
    <p:sldId id="275" r:id="rId19"/>
    <p:sldId id="272" r:id="rId20"/>
    <p:sldId id="274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C7A8-7C37-443F-A32B-0800B206D523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5F2B-832F-42AE-903B-3831EF2CF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5F2B-832F-42AE-903B-3831EF2CF9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30EF-B3C1-4B70-B2E3-1F4E85CFEE7D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3483-F1C1-4722-AE1A-FD48A46E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Visualization Rules in Your Diagrams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Guoning</a:t>
            </a:r>
            <a:r>
              <a:rPr lang="en-US" dirty="0" smtClean="0">
                <a:solidFill>
                  <a:schemeClr val="tx1"/>
                </a:solidFill>
              </a:rPr>
              <a:t> Chen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Houston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Use shapes wisely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6" y="228600"/>
            <a:ext cx="8472443" cy="634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6471501"/>
            <a:ext cx="448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 from Dr. </a:t>
            </a:r>
            <a:r>
              <a:rPr lang="en-US" dirty="0" err="1" smtClean="0"/>
              <a:t>Miriah</a:t>
            </a:r>
            <a:r>
              <a:rPr lang="en-US" dirty="0" smtClean="0"/>
              <a:t> Meyer, Univ. of Utah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08446" cy="66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6471501"/>
            <a:ext cx="448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 from Dr. </a:t>
            </a:r>
            <a:r>
              <a:rPr lang="en-US" dirty="0" err="1" smtClean="0"/>
              <a:t>Miriah</a:t>
            </a:r>
            <a:r>
              <a:rPr lang="en-US" dirty="0" smtClean="0"/>
              <a:t> Meyer, Univ. of Utah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469"/>
            <a:ext cx="5105400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b="1" dirty="0"/>
              <a:t>Clear, detailed, and thorough labeling should </a:t>
            </a:r>
            <a:r>
              <a:rPr lang="en-US" b="1" dirty="0" smtClean="0"/>
              <a:t>be used </a:t>
            </a:r>
            <a:r>
              <a:rPr lang="en-US" b="1" dirty="0"/>
              <a:t>to defeat graphical distortion and ambiguity</a:t>
            </a:r>
          </a:p>
        </p:txBody>
      </p:sp>
      <p:pic>
        <p:nvPicPr>
          <p:cNvPr id="3" name="Picture 2" descr="C:\Users\Evi\Desktop\Γραφικά Ι\Διαφάνειες\10-VizPrin\10_VisPrinciples\FigVPScale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44" y="4343400"/>
            <a:ext cx="55864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90900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Times New Roman" pitchFamily="18" charset="0"/>
              </a:rPr>
              <a:t>Image </a:t>
            </a:r>
            <a:r>
              <a:rPr lang="fr-FR" sz="1200" dirty="0" err="1" smtClean="0">
                <a:latin typeface="Times New Roman" pitchFamily="18" charset="0"/>
              </a:rPr>
              <a:t>from</a:t>
            </a:r>
            <a:r>
              <a:rPr lang="fr-FR" sz="1200" dirty="0" smtClean="0">
                <a:latin typeface="Times New Roman" pitchFamily="18" charset="0"/>
              </a:rPr>
              <a:t>: </a:t>
            </a:r>
            <a:r>
              <a:rPr lang="fr-FR" sz="1200" dirty="0" err="1" smtClean="0">
                <a:latin typeface="Times New Roman" pitchFamily="18" charset="0"/>
              </a:rPr>
              <a:t>Graphics</a:t>
            </a:r>
            <a:r>
              <a:rPr lang="fr-FR" sz="1200" dirty="0" smtClean="0">
                <a:latin typeface="Times New Roman" pitchFamily="18" charset="0"/>
              </a:rPr>
              <a:t> &amp; </a:t>
            </a:r>
            <a:r>
              <a:rPr lang="fr-FR" sz="1200" dirty="0" err="1" smtClean="0">
                <a:latin typeface="Times New Roman" pitchFamily="18" charset="0"/>
              </a:rPr>
              <a:t>Visualization</a:t>
            </a:r>
            <a:r>
              <a:rPr lang="fr-FR" sz="1200" dirty="0" smtClean="0">
                <a:latin typeface="Times New Roman" pitchFamily="18" charset="0"/>
              </a:rPr>
              <a:t>: </a:t>
            </a:r>
            <a:r>
              <a:rPr lang="fr-FR" sz="1200" dirty="0" err="1" smtClean="0">
                <a:latin typeface="Times New Roman" pitchFamily="18" charset="0"/>
              </a:rPr>
              <a:t>Principles</a:t>
            </a:r>
            <a:r>
              <a:rPr lang="fr-FR" sz="1200" dirty="0" smtClean="0">
                <a:latin typeface="Times New Roman" pitchFamily="18" charset="0"/>
              </a:rPr>
              <a:t> &amp; </a:t>
            </a:r>
            <a:r>
              <a:rPr lang="fr-FR" sz="1200" dirty="0" err="1" smtClean="0">
                <a:latin typeface="Times New Roman" pitchFamily="18" charset="0"/>
              </a:rPr>
              <a:t>Algorithms</a:t>
            </a:r>
            <a:r>
              <a:rPr lang="fr-FR" sz="1200" dirty="0" smtClean="0">
                <a:latin typeface="Times New Roman" pitchFamily="18" charset="0"/>
              </a:rPr>
              <a:t>, </a:t>
            </a:r>
            <a:r>
              <a:rPr lang="fr-FR" sz="1200" dirty="0" err="1" smtClean="0">
                <a:latin typeface="Times New Roman" pitchFamily="18" charset="0"/>
              </a:rPr>
              <a:t>Chapter</a:t>
            </a:r>
            <a:r>
              <a:rPr lang="fr-FR" sz="1200" dirty="0" smtClean="0">
                <a:latin typeface="Times New Roman" pitchFamily="18" charset="0"/>
              </a:rPr>
              <a:t> 10 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" y="1572924"/>
            <a:ext cx="2743200" cy="20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29706"/>
            <a:ext cx="2743200" cy="189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57" y="1617529"/>
            <a:ext cx="2743200" cy="201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372" y="1295400"/>
            <a:ext cx="907318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2444" y="926068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More effective</a:t>
            </a:r>
            <a:endParaRPr lang="en-US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2456" y="3631107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Times New Roman" pitchFamily="18" charset="0"/>
              </a:rPr>
              <a:t>Image </a:t>
            </a:r>
            <a:r>
              <a:rPr lang="fr-FR" sz="1200" dirty="0" err="1" smtClean="0">
                <a:latin typeface="Times New Roman" pitchFamily="18" charset="0"/>
              </a:rPr>
              <a:t>from</a:t>
            </a:r>
            <a:r>
              <a:rPr lang="fr-FR" sz="1200" dirty="0" smtClean="0">
                <a:latin typeface="Times New Roman" pitchFamily="18" charset="0"/>
              </a:rPr>
              <a:t>: Dr. </a:t>
            </a:r>
            <a:r>
              <a:rPr lang="fr-FR" sz="1200" dirty="0" err="1" smtClean="0">
                <a:latin typeface="Times New Roman" pitchFamily="18" charset="0"/>
              </a:rPr>
              <a:t>Miriah</a:t>
            </a:r>
            <a:r>
              <a:rPr lang="fr-FR" sz="1200" dirty="0" smtClean="0">
                <a:latin typeface="Times New Roman" pitchFamily="18" charset="0"/>
              </a:rPr>
              <a:t> Meyer, </a:t>
            </a:r>
            <a:r>
              <a:rPr lang="fr-FR" sz="1200" dirty="0" err="1" smtClean="0">
                <a:latin typeface="Times New Roman" pitchFamily="18" charset="0"/>
              </a:rPr>
              <a:t>Univ</a:t>
            </a:r>
            <a:r>
              <a:rPr lang="fr-FR" sz="1200" dirty="0" smtClean="0">
                <a:latin typeface="Times New Roman" pitchFamily="18" charset="0"/>
              </a:rPr>
              <a:t>. of Utah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8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2907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5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Use colors wisely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563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Rods</a:t>
            </a:r>
            <a:endParaRPr lang="en-US" sz="2400" dirty="0"/>
          </a:p>
          <a:p>
            <a:pPr lvl="1"/>
            <a:r>
              <a:rPr lang="en-US" sz="2400" dirty="0"/>
              <a:t>• ~115,000,000</a:t>
            </a:r>
          </a:p>
          <a:p>
            <a:pPr lvl="1"/>
            <a:r>
              <a:rPr lang="en-US" sz="2400" dirty="0"/>
              <a:t>• Concentrated on the periphery of the retina</a:t>
            </a:r>
          </a:p>
          <a:p>
            <a:pPr lvl="1"/>
            <a:r>
              <a:rPr lang="en-US" sz="2400" dirty="0"/>
              <a:t>• Sensitive to intensity</a:t>
            </a:r>
          </a:p>
          <a:p>
            <a:pPr lvl="1"/>
            <a:r>
              <a:rPr lang="en-US" sz="2400" dirty="0"/>
              <a:t>• </a:t>
            </a:r>
            <a:r>
              <a:rPr lang="en-US" sz="2400" u="sng" dirty="0"/>
              <a:t>Most sensitive at 500 nm (~green</a:t>
            </a:r>
            <a:r>
              <a:rPr lang="en-US" sz="2400" u="sng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Cones</a:t>
            </a:r>
          </a:p>
          <a:p>
            <a:pPr lvl="1"/>
            <a:r>
              <a:rPr lang="en-US" sz="2400" dirty="0"/>
              <a:t>• ~7,000,000</a:t>
            </a:r>
          </a:p>
          <a:p>
            <a:pPr lvl="1"/>
            <a:r>
              <a:rPr lang="en-US" sz="2400" dirty="0"/>
              <a:t>• Concentrated near the center of the retina</a:t>
            </a:r>
          </a:p>
          <a:p>
            <a:pPr lvl="1"/>
            <a:r>
              <a:rPr lang="en-US" sz="2400" dirty="0"/>
              <a:t>• Sensitive to color</a:t>
            </a:r>
          </a:p>
          <a:p>
            <a:pPr lvl="1"/>
            <a:r>
              <a:rPr lang="en-US" sz="2400" dirty="0"/>
              <a:t>• Three of cones: long(~red</a:t>
            </a:r>
            <a:r>
              <a:rPr lang="en-US" sz="2400" dirty="0" smtClean="0"/>
              <a:t>), </a:t>
            </a:r>
            <a:r>
              <a:rPr lang="en-US" sz="2400" dirty="0"/>
              <a:t>medium (~green</a:t>
            </a:r>
            <a:r>
              <a:rPr lang="en-US" sz="2400" dirty="0" smtClean="0"/>
              <a:t>), </a:t>
            </a:r>
            <a:r>
              <a:rPr lang="en-US" sz="2400" dirty="0"/>
              <a:t>and short (~blue) wavelengths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3709" y="515034"/>
            <a:ext cx="4429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Sensors in Your Retina</a:t>
            </a:r>
          </a:p>
        </p:txBody>
      </p:sp>
      <p:pic>
        <p:nvPicPr>
          <p:cNvPr id="1026" name="Picture 2" descr="http://starizona.com/acb/basics/images/rods_c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4442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0" y="4746069"/>
            <a:ext cx="224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starizona.com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Luminance Equation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0" y="2057400"/>
                <a:ext cx="784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𝒀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𝑹𝒆𝒅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𝑮𝒓𝒆𝒆𝒏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𝑩𝒍𝒖𝒆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57400"/>
                <a:ext cx="7848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3048000"/>
            <a:ext cx="51530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6471501"/>
            <a:ext cx="475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 from Dr. Mike Bailey, Oregon State Univ.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4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19400"/>
            <a:ext cx="8001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Use good contrast </a:t>
            </a:r>
            <a:r>
              <a:rPr lang="en-US" sz="3600" b="1" dirty="0" smtClean="0">
                <a:solidFill>
                  <a:schemeClr val="bg1"/>
                </a:solidFill>
              </a:rPr>
              <a:t>as human eye is good at difference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1" cy="535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336" y="6519446"/>
            <a:ext cx="4248664" cy="33855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Material from Dr. Mike Bailey, Oregon State Univ.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5033750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L* of about </a:t>
            </a:r>
            <a:r>
              <a:rPr lang="en-US" sz="2400" dirty="0" smtClean="0"/>
              <a:t>0.40 </a:t>
            </a:r>
            <a:r>
              <a:rPr lang="en-US" sz="2400" dirty="0" smtClean="0"/>
              <a:t>makes good contrast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10796"/>
            <a:ext cx="2483437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 good contrast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77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5620321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lvl="1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picture is worth a thousand words!!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Evi\Desktop\Γραφικά Ι\Διαφάνειες\10-VizPrin\VPrinciples\FigVP_1000Number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0263"/>
            <a:ext cx="5461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148"/>
            <a:ext cx="3445588" cy="282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581400"/>
            <a:ext cx="365759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819400"/>
            <a:ext cx="80010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Not Attempt to Fight Pre-Established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Color Meanings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Examples of Pre-Established </a:t>
            </a:r>
            <a:r>
              <a:rPr lang="en-US" sz="3200" b="1" dirty="0" smtClean="0"/>
              <a:t>Color Meanings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9309" y="1799647"/>
            <a:ext cx="83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799647"/>
            <a:ext cx="1220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799647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Blue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514600"/>
            <a:ext cx="167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Stop</a:t>
            </a:r>
            <a:endParaRPr lang="en-US" sz="2400" b="1" dirty="0"/>
          </a:p>
          <a:p>
            <a:r>
              <a:rPr lang="en-US" sz="2400" b="1" dirty="0" smtClean="0"/>
              <a:t>Off</a:t>
            </a:r>
            <a:endParaRPr lang="en-US" sz="2400" b="1" dirty="0"/>
          </a:p>
          <a:p>
            <a:r>
              <a:rPr lang="en-US" sz="2400" b="1" dirty="0" smtClean="0"/>
              <a:t>Dangerous</a:t>
            </a:r>
            <a:endParaRPr lang="en-US" sz="2400" b="1" dirty="0"/>
          </a:p>
          <a:p>
            <a:r>
              <a:rPr lang="en-US" sz="2400" b="1" dirty="0"/>
              <a:t>Hot</a:t>
            </a:r>
          </a:p>
          <a:p>
            <a:r>
              <a:rPr lang="en-US" sz="2400" b="1" dirty="0" smtClean="0"/>
              <a:t>High </a:t>
            </a:r>
            <a:r>
              <a:rPr lang="en-US" sz="2400" b="1" dirty="0"/>
              <a:t>stress</a:t>
            </a:r>
          </a:p>
          <a:p>
            <a:r>
              <a:rPr lang="en-US" sz="2400" b="1" dirty="0"/>
              <a:t>Oxygen</a:t>
            </a:r>
          </a:p>
          <a:p>
            <a:r>
              <a:rPr lang="en-US" sz="2400" b="1" dirty="0"/>
              <a:t>Shallow</a:t>
            </a:r>
          </a:p>
          <a:p>
            <a:r>
              <a:rPr lang="en-US" sz="2400" b="1" dirty="0"/>
              <a:t>Money loss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52455" y="2514600"/>
            <a:ext cx="122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</a:t>
            </a:r>
          </a:p>
          <a:p>
            <a:r>
              <a:rPr lang="en-US" sz="2400" b="1" dirty="0"/>
              <a:t>Plants</a:t>
            </a:r>
          </a:p>
          <a:p>
            <a:r>
              <a:rPr lang="en-US" sz="2400" b="1" dirty="0" smtClean="0"/>
              <a:t>Carbon</a:t>
            </a:r>
            <a:endParaRPr lang="en-US" sz="2400" b="1" dirty="0"/>
          </a:p>
          <a:p>
            <a:r>
              <a:rPr lang="en-US" sz="2400" b="1" dirty="0" smtClean="0"/>
              <a:t>Moving</a:t>
            </a:r>
            <a:endParaRPr lang="en-US" sz="2400" b="1" dirty="0"/>
          </a:p>
          <a:p>
            <a:r>
              <a:rPr lang="en-US" sz="2400" b="1" dirty="0"/>
              <a:t>Money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873231" y="2514600"/>
            <a:ext cx="1523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Cool</a:t>
            </a:r>
          </a:p>
          <a:p>
            <a:r>
              <a:rPr lang="en-US" sz="2400" b="1" dirty="0"/>
              <a:t>Safe</a:t>
            </a:r>
          </a:p>
          <a:p>
            <a:r>
              <a:rPr lang="en-US" sz="2400" b="1" dirty="0" smtClean="0"/>
              <a:t>Deep</a:t>
            </a:r>
            <a:endParaRPr lang="en-US" sz="2400" b="1" dirty="0"/>
          </a:p>
          <a:p>
            <a:r>
              <a:rPr lang="en-US" sz="2400" b="1" dirty="0"/>
              <a:t>Nitrogen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39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Use the Right Transfer Function Color Scale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to Represent a Range of Scalar Values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Gray </a:t>
            </a:r>
            <a:r>
              <a:rPr lang="en-US" sz="2800" dirty="0"/>
              <a:t>scale</a:t>
            </a:r>
          </a:p>
          <a:p>
            <a:r>
              <a:rPr lang="en-US" sz="2800" dirty="0" smtClean="0"/>
              <a:t>Intensity </a:t>
            </a:r>
            <a:r>
              <a:rPr lang="en-US" sz="2800" dirty="0"/>
              <a:t>Interpolation</a:t>
            </a:r>
          </a:p>
          <a:p>
            <a:r>
              <a:rPr lang="en-US" sz="2800" dirty="0" smtClean="0"/>
              <a:t>Saturation </a:t>
            </a:r>
            <a:r>
              <a:rPr lang="en-US" sz="2800" dirty="0"/>
              <a:t>interpolation</a:t>
            </a:r>
          </a:p>
          <a:p>
            <a:r>
              <a:rPr lang="en-US" sz="2800" dirty="0" smtClean="0"/>
              <a:t>Two-color </a:t>
            </a:r>
            <a:r>
              <a:rPr lang="en-US" sz="2800" dirty="0"/>
              <a:t>interpolation</a:t>
            </a:r>
          </a:p>
          <a:p>
            <a:r>
              <a:rPr lang="en-US" sz="2800" dirty="0" smtClean="0"/>
              <a:t>Rainbow </a:t>
            </a:r>
            <a:r>
              <a:rPr lang="en-US" sz="2800" dirty="0"/>
              <a:t>scale</a:t>
            </a:r>
          </a:p>
          <a:p>
            <a:r>
              <a:rPr lang="en-US" sz="2800" dirty="0" smtClean="0"/>
              <a:t>Heated </a:t>
            </a:r>
            <a:r>
              <a:rPr lang="en-US" sz="2800" dirty="0"/>
              <a:t>object interpolation</a:t>
            </a:r>
          </a:p>
          <a:p>
            <a:r>
              <a:rPr lang="en-US" sz="2800" dirty="0" smtClean="0"/>
              <a:t>Blue-White-Red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99869"/>
            <a:ext cx="2286000" cy="47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5" y="4900089"/>
            <a:ext cx="2286000" cy="4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326165"/>
            <a:ext cx="2286000" cy="51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271904"/>
            <a:ext cx="2286000" cy="4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995"/>
            <a:ext cx="2286000" cy="50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8794"/>
            <a:ext cx="2286000" cy="49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789560"/>
            <a:ext cx="2286000" cy="38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5867400"/>
            <a:ext cx="74676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Given any 2 colors, make it </a:t>
            </a:r>
            <a:r>
              <a:rPr lang="en-US" sz="2400" b="1" i="1" dirty="0"/>
              <a:t>intuitively </a:t>
            </a:r>
            <a:r>
              <a:rPr lang="en-US" sz="2400" b="1" i="1" dirty="0" smtClean="0"/>
              <a:t>obvious </a:t>
            </a:r>
            <a:r>
              <a:rPr lang="en-US" sz="2400" b="1" dirty="0" smtClean="0"/>
              <a:t>which </a:t>
            </a:r>
            <a:r>
              <a:rPr lang="en-US" sz="2400" b="1" dirty="0"/>
              <a:t>represents “higher” and which represents “lower”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324600" y="38862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1200" y="38862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4600" y="50208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1200" y="50208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24600" y="23622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21200" y="2362200"/>
            <a:ext cx="237000" cy="237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533400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Low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3955" y="533400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High</a:t>
            </a:r>
            <a:endParaRPr lang="en-US" sz="1400" dirty="0">
              <a:latin typeface="Georg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48399" y="5638800"/>
            <a:ext cx="2286002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17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2" y="80365"/>
            <a:ext cx="7239000" cy="67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593" y="3276600"/>
            <a:ext cx="9149593" cy="990600"/>
          </a:xfrm>
          <a:prstGeom prst="rect">
            <a:avLst/>
          </a:prstGeom>
          <a:solidFill>
            <a:schemeClr val="tx1">
              <a:lumMod val="95000"/>
              <a:lumOff val="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767" y="3391763"/>
            <a:ext cx="381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Counter Example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8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9593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1828800"/>
            <a:ext cx="4253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Much of the total dynamic range of the</a:t>
            </a:r>
          </a:p>
          <a:p>
            <a:r>
              <a:rPr lang="en-US" sz="2000" dirty="0"/>
              <a:t>color scale is used up in the first small</a:t>
            </a:r>
          </a:p>
          <a:p>
            <a:r>
              <a:rPr lang="en-US" sz="2000" dirty="0"/>
              <a:t>percent of the </a:t>
            </a:r>
            <a:r>
              <a:rPr lang="en-US" sz="2000" dirty="0" smtClean="0"/>
              <a:t>visualization, </a:t>
            </a:r>
            <a:r>
              <a:rPr lang="en-US" sz="2000" dirty="0"/>
              <a:t>leaving </a:t>
            </a:r>
            <a:r>
              <a:rPr lang="en-US" sz="2000" dirty="0" smtClean="0"/>
              <a:t>little for </a:t>
            </a:r>
            <a:r>
              <a:rPr lang="en-US" sz="2000" dirty="0"/>
              <a:t>the rest of the </a:t>
            </a:r>
            <a:r>
              <a:rPr lang="en-US" sz="2000" dirty="0" smtClean="0"/>
              <a:t>visualization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593" y="3276600"/>
            <a:ext cx="9144000" cy="990600"/>
          </a:xfrm>
          <a:prstGeom prst="rect">
            <a:avLst/>
          </a:prstGeom>
          <a:solidFill>
            <a:schemeClr val="tx1">
              <a:lumMod val="95000"/>
              <a:lumOff val="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767" y="3391763"/>
            <a:ext cx="381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Counter Example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336" y="6519446"/>
            <a:ext cx="4248664" cy="33855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Material from Dr. Mike Bailey, Oregon State Univ.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42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3785652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Limit the </a:t>
            </a:r>
            <a:r>
              <a:rPr lang="en-US" sz="2400" dirty="0"/>
              <a:t>t</a:t>
            </a:r>
            <a:r>
              <a:rPr lang="en-US" sz="2400" dirty="0" smtClean="0"/>
              <a:t>otal number </a:t>
            </a:r>
            <a:r>
              <a:rPr lang="en-US" sz="2400" dirty="0"/>
              <a:t>of </a:t>
            </a:r>
            <a:r>
              <a:rPr lang="en-US" sz="2400" dirty="0" smtClean="0"/>
              <a:t>colors </a:t>
            </a:r>
            <a:r>
              <a:rPr lang="en-US" sz="2400" dirty="0" smtClean="0"/>
              <a:t>if viewers </a:t>
            </a:r>
            <a:r>
              <a:rPr lang="en-US" sz="2400" dirty="0"/>
              <a:t>are to </a:t>
            </a:r>
            <a:r>
              <a:rPr lang="en-US" sz="2400" dirty="0" smtClean="0"/>
              <a:t>discern </a:t>
            </a:r>
            <a:r>
              <a:rPr lang="en-US" sz="2400" dirty="0"/>
              <a:t>i</a:t>
            </a:r>
            <a:r>
              <a:rPr lang="en-US" sz="2400" dirty="0" smtClean="0"/>
              <a:t>nformation </a:t>
            </a:r>
            <a:r>
              <a:rPr lang="en-US" sz="2400" dirty="0"/>
              <a:t>q</a:t>
            </a:r>
            <a:r>
              <a:rPr lang="en-US" sz="2400" dirty="0" smtClean="0"/>
              <a:t>uickly.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Be aware that our perception of color changes with: </a:t>
            </a:r>
            <a:r>
              <a:rPr lang="en-US" sz="2400" dirty="0" smtClean="0"/>
              <a:t>1)</a:t>
            </a:r>
            <a:r>
              <a:rPr lang="en-US" sz="2400" dirty="0" smtClean="0"/>
              <a:t> surrounding color; 2) how close two objects are; 3) how long you have been staring at the color; 4)sudden changes in the color intensity.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Beware of Mach Banding.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Be Aware of Color Vision Deficiencies (CVD)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Other Rules…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32" y="5972145"/>
            <a:ext cx="851976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is not possible to list all the useful rules. They come with a lot of experience!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876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Beware of Color Pollution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046982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Just because you have millions of colors to choose from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352800"/>
            <a:ext cx="7172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128713"/>
            <a:ext cx="4791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3200400"/>
            <a:ext cx="2776538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0132" y="381000"/>
            <a:ext cx="397903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case study for illustrative diagram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096000"/>
            <a:ext cx="25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[Martin et al. EG12]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128713"/>
            <a:ext cx="4791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132" y="381000"/>
            <a:ext cx="397903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case study for illustrative diagram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096000"/>
            <a:ext cx="25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[Martin et al. EG12]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133600"/>
            <a:ext cx="8077200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Whether an illustrative diagram is needed or not depends on the background knowledge of the readers of your work and the need of your effective presentation.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Also, learning from the successful papers from your community can help form a gauge to evaluate the quality of your illustrative diagrams.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43200"/>
            <a:ext cx="9144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general comment for figures in the papers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55771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1" y="6324600"/>
            <a:ext cx="43434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Bob: </a:t>
            </a:r>
            <a:r>
              <a:rPr lang="en-US" sz="1400" b="1" dirty="0"/>
              <a:t>How to Write a Visualization Research Paper:</a:t>
            </a:r>
          </a:p>
          <a:p>
            <a:r>
              <a:rPr lang="en-US" sz="1400" b="1" dirty="0"/>
              <a:t>A Starting 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78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55771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1" y="6324600"/>
            <a:ext cx="43434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Bob: </a:t>
            </a:r>
            <a:r>
              <a:rPr lang="en-US" sz="1400" b="1" dirty="0"/>
              <a:t>How to Write a Visualization Research Paper:</a:t>
            </a:r>
          </a:p>
          <a:p>
            <a:r>
              <a:rPr lang="en-US" sz="1400" b="1" dirty="0"/>
              <a:t>A Starting Point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76200" y="304800"/>
            <a:ext cx="3731970" cy="8382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7720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90999" y="685799"/>
            <a:ext cx="4772025" cy="120967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304800"/>
            <a:ext cx="762000" cy="38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1143000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55771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1" y="6324600"/>
            <a:ext cx="43434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Bob: </a:t>
            </a:r>
            <a:r>
              <a:rPr lang="en-US" sz="1400" b="1" dirty="0"/>
              <a:t>How to Write a Visualization Research Paper:</a:t>
            </a:r>
          </a:p>
          <a:p>
            <a:r>
              <a:rPr lang="en-US" sz="1400" b="1" dirty="0"/>
              <a:t>A Starting Point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47910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6021" y="5486400"/>
            <a:ext cx="3731970" cy="685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90999" y="4571999"/>
            <a:ext cx="4791075" cy="9620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0" y="4572000"/>
            <a:ext cx="4038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  <a:endCxn id="6" idx="2"/>
          </p:cNvCxnSpPr>
          <p:nvPr/>
        </p:nvCxnSpPr>
        <p:spPr>
          <a:xfrm flipV="1">
            <a:off x="2002006" y="5534024"/>
            <a:ext cx="4584531" cy="638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581</Words>
  <Application>Microsoft Office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Visualization Rules in Your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Luminance Equation</vt:lpstr>
      <vt:lpstr>PowerPoint Presentation</vt:lpstr>
      <vt:lpstr>PowerPoint Presentation</vt:lpstr>
      <vt:lpstr>PowerPoint Presentation</vt:lpstr>
      <vt:lpstr>Examples of Pre-Established Color Meanings</vt:lpstr>
      <vt:lpstr>Use the Right Transfer Function Color Scale to Represent a Range of Scalar Values</vt:lpstr>
      <vt:lpstr>PowerPoint Presentation</vt:lpstr>
      <vt:lpstr>PowerPoint Presentation</vt:lpstr>
      <vt:lpstr>PowerPoint Presentation</vt:lpstr>
      <vt:lpstr>Beware of Color Pollution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Rules in Your Diagrams</dc:title>
  <dc:creator>Chen</dc:creator>
  <cp:lastModifiedBy>Chen</cp:lastModifiedBy>
  <cp:revision>20</cp:revision>
  <dcterms:created xsi:type="dcterms:W3CDTF">2012-10-30T14:33:51Z</dcterms:created>
  <dcterms:modified xsi:type="dcterms:W3CDTF">2012-10-30T20:27:31Z</dcterms:modified>
</cp:coreProperties>
</file>