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4" r:id="rId2"/>
    <p:sldId id="303" r:id="rId3"/>
    <p:sldId id="302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3300"/>
    <a:srgbClr val="996633"/>
    <a:srgbClr val="FFD869"/>
    <a:srgbClr val="FFCB37"/>
    <a:srgbClr val="CC9900"/>
    <a:srgbClr val="CCECFF"/>
    <a:srgbClr val="F1F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615" autoAdjust="0"/>
    <p:restoredTop sz="99833" autoAdjust="0"/>
  </p:normalViewPr>
  <p:slideViewPr>
    <p:cSldViewPr>
      <p:cViewPr>
        <p:scale>
          <a:sx n="66" d="100"/>
          <a:sy n="66" d="100"/>
        </p:scale>
        <p:origin x="-3084" y="-1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2527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860" y="-96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735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t" anchorCtr="0" compatLnSpc="1">
            <a:prstTxWarp prst="textNoShape">
              <a:avLst/>
            </a:prstTxWarp>
          </a:bodyPr>
          <a:lstStyle>
            <a:lvl1pPr defTabSz="91784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667" y="0"/>
            <a:ext cx="3037734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t" anchorCtr="0" compatLnSpc="1">
            <a:prstTxWarp prst="textNoShape">
              <a:avLst/>
            </a:prstTxWarp>
          </a:bodyPr>
          <a:lstStyle>
            <a:lvl1pPr algn="r" defTabSz="91784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898"/>
            <a:ext cx="3037735" cy="46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b" anchorCtr="0" compatLnSpc="1">
            <a:prstTxWarp prst="textNoShape">
              <a:avLst/>
            </a:prstTxWarp>
          </a:bodyPr>
          <a:lstStyle>
            <a:lvl1pPr defTabSz="91784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667" y="8831898"/>
            <a:ext cx="3037734" cy="46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b" anchorCtr="0" compatLnSpc="1">
            <a:prstTxWarp prst="textNoShape">
              <a:avLst/>
            </a:prstTxWarp>
          </a:bodyPr>
          <a:lstStyle>
            <a:lvl1pPr algn="r" defTabSz="917848">
              <a:defRPr sz="1200">
                <a:latin typeface="Arial" charset="0"/>
              </a:defRPr>
            </a:lvl1pPr>
          </a:lstStyle>
          <a:p>
            <a:pPr>
              <a:defRPr/>
            </a:pPr>
            <a:fld id="{70E1CEC0-A8F9-4C52-9805-95F98692D64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365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735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t" anchorCtr="0" compatLnSpc="1">
            <a:prstTxWarp prst="textNoShape">
              <a:avLst/>
            </a:prstTxWarp>
          </a:bodyPr>
          <a:lstStyle>
            <a:lvl1pPr defTabSz="91784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081" y="0"/>
            <a:ext cx="3037735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t" anchorCtr="0" compatLnSpc="1">
            <a:prstTxWarp prst="textNoShape">
              <a:avLst/>
            </a:prstTxWarp>
          </a:bodyPr>
          <a:lstStyle>
            <a:lvl1pPr algn="r" defTabSz="91784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41850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992" y="4416741"/>
            <a:ext cx="5606418" cy="418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312"/>
            <a:ext cx="3037735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b" anchorCtr="0" compatLnSpc="1">
            <a:prstTxWarp prst="textNoShape">
              <a:avLst/>
            </a:prstTxWarp>
          </a:bodyPr>
          <a:lstStyle>
            <a:lvl1pPr defTabSz="91784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081" y="8830312"/>
            <a:ext cx="3037735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b" anchorCtr="0" compatLnSpc="1">
            <a:prstTxWarp prst="textNoShape">
              <a:avLst/>
            </a:prstTxWarp>
          </a:bodyPr>
          <a:lstStyle>
            <a:lvl1pPr algn="r" defTabSz="917848">
              <a:defRPr sz="1200">
                <a:latin typeface="Arial" charset="0"/>
              </a:defRPr>
            </a:lvl1pPr>
          </a:lstStyle>
          <a:p>
            <a:pPr>
              <a:defRPr/>
            </a:pPr>
            <a:fld id="{35DE25F4-9211-4EE7-B854-50F92F750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38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761" indent="-2852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171" indent="-22823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7640" indent="-22823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108" indent="-22823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0577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045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3514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79982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2937" eaLnBrk="1" hangingPunct="1"/>
            <a:fld id="{129237BA-0AD8-4E90-8599-8F57929951A9}" type="slidenum">
              <a:rPr lang="en-US" smtClean="0"/>
              <a:pPr defTabSz="912937"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761" indent="-2852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171" indent="-22823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7640" indent="-22823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4108" indent="-22823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0577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045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3514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79982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2937" eaLnBrk="1" hangingPunct="1"/>
            <a:fld id="{129237BA-0AD8-4E90-8599-8F57929951A9}" type="slidenum">
              <a:rPr lang="en-US" smtClean="0"/>
              <a:pPr defTabSz="912937"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gradFill rotWithShape="1">
            <a:gsLst>
              <a:gs pos="0">
                <a:srgbClr val="AAAAAA"/>
              </a:gs>
              <a:gs pos="100000">
                <a:srgbClr val="4F4F4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FFFF"/>
                </a:solidFill>
              </a:rPr>
              <a:t>Data Mining &amp; Machine Learning Group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6" name="Object 11"/>
          <p:cNvGraphicFramePr>
            <a:graphicFrameLocks noChangeAspect="1"/>
          </p:cNvGraphicFramePr>
          <p:nvPr userDrawn="1"/>
        </p:nvGraphicFramePr>
        <p:xfrm>
          <a:off x="2057400" y="6630988"/>
          <a:ext cx="234950" cy="22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3" name="Image" r:id="rId3" imgW="393512" imgH="380818" progId="">
                  <p:embed/>
                </p:oleObj>
              </mc:Choice>
              <mc:Fallback>
                <p:oleObj name="Image" r:id="rId3" imgW="393512" imgH="380818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6630988"/>
                        <a:ext cx="234950" cy="22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7969250" y="6553200"/>
            <a:ext cx="1174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000" smtClean="0">
                <a:solidFill>
                  <a:srgbClr val="0000FF"/>
                </a:solidFill>
                <a:latin typeface="Arial Black" pitchFamily="34" charset="0"/>
              </a:rPr>
              <a:t>CS@</a:t>
            </a:r>
            <a:r>
              <a:rPr lang="en-US" sz="2000" smtClean="0">
                <a:solidFill>
                  <a:srgbClr val="FF0000"/>
                </a:solidFill>
                <a:latin typeface="Arial Black" pitchFamily="34" charset="0"/>
              </a:rPr>
              <a:t>UH</a:t>
            </a:r>
          </a:p>
        </p:txBody>
      </p:sp>
      <p:sp>
        <p:nvSpPr>
          <p:cNvPr id="8" name="TextBox 11"/>
          <p:cNvSpPr txBox="1">
            <a:spLocks noChangeArrowheads="1"/>
          </p:cNvSpPr>
          <p:nvPr userDrawn="1"/>
        </p:nvSpPr>
        <p:spPr bwMode="auto">
          <a:xfrm>
            <a:off x="0" y="6553200"/>
            <a:ext cx="1524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500" b="1" smtClean="0">
                <a:solidFill>
                  <a:srgbClr val="E6E6E6"/>
                </a:solidFill>
              </a:rPr>
              <a:t>ACM-GIS08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3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7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21717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627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69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066800"/>
            <a:ext cx="4267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22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066800"/>
            <a:ext cx="4267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42672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48100"/>
            <a:ext cx="42672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7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pic>
        <p:nvPicPr>
          <p:cNvPr id="5" name="Picture 12" descr="UH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888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2362200" y="6488113"/>
            <a:ext cx="3608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FF0000"/>
                </a:solidFill>
              </a:rPr>
              <a:t>Department of Computer Science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686800" cy="5410200"/>
          </a:xfrm>
        </p:spPr>
        <p:txBody>
          <a:bodyPr/>
          <a:lstStyle>
            <a:lvl1pPr>
              <a:buSzPct val="100000"/>
              <a:defRPr/>
            </a:lvl1pPr>
            <a:lvl2pPr>
              <a:buSzPct val="100000"/>
              <a:defRPr/>
            </a:lvl2pPr>
            <a:lvl3pPr>
              <a:buSzPct val="100000"/>
              <a:defRPr/>
            </a:lvl3pPr>
            <a:lvl4pPr>
              <a:buSzPct val="100000"/>
              <a:defRPr/>
            </a:lvl4pPr>
            <a:lvl5pPr>
              <a:buSzPct val="10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8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076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67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2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5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0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760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530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493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6868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7" descr="UHLOGO.jp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888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Box 9"/>
          <p:cNvSpPr txBox="1">
            <a:spLocks noChangeArrowheads="1"/>
          </p:cNvSpPr>
          <p:nvPr userDrawn="1"/>
        </p:nvSpPr>
        <p:spPr bwMode="auto">
          <a:xfrm>
            <a:off x="2362200" y="6488113"/>
            <a:ext cx="3608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FF0000"/>
                </a:solidFill>
              </a:rPr>
              <a:t>Department of Computer Science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5" r:id="rId1"/>
    <p:sldLayoutId id="2147484426" r:id="rId2"/>
    <p:sldLayoutId id="2147484414" r:id="rId3"/>
    <p:sldLayoutId id="2147484415" r:id="rId4"/>
    <p:sldLayoutId id="2147484416" r:id="rId5"/>
    <p:sldLayoutId id="2147484417" r:id="rId6"/>
    <p:sldLayoutId id="2147484418" r:id="rId7"/>
    <p:sldLayoutId id="2147484419" r:id="rId8"/>
    <p:sldLayoutId id="2147484420" r:id="rId9"/>
    <p:sldLayoutId id="2147484421" r:id="rId10"/>
    <p:sldLayoutId id="2147484422" r:id="rId11"/>
    <p:sldLayoutId id="2147484423" r:id="rId12"/>
    <p:sldLayoutId id="2147484424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cl.northwestern.edu/netlogo/models/run.cgi?WolfSheepPredation.845.54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533400"/>
            <a:ext cx="9448800" cy="304800"/>
          </a:xfrm>
        </p:spPr>
        <p:txBody>
          <a:bodyPr/>
          <a:lstStyle/>
          <a:p>
            <a:pPr algn="ctr"/>
            <a:r>
              <a:rPr lang="en-US" sz="3100" dirty="0" smtClean="0"/>
              <a:t>Project 2: Agent-based Modeling and Simulation</a:t>
            </a:r>
            <a:br>
              <a:rPr lang="en-US" sz="3100" dirty="0" smtClean="0"/>
            </a:br>
            <a:r>
              <a:rPr lang="en-US" sz="3600" dirty="0" smtClean="0"/>
              <a:t>of Wolf Pack Behavior</a:t>
            </a:r>
            <a:endParaRPr lang="de-DE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486400"/>
          </a:xfrm>
        </p:spPr>
        <p:txBody>
          <a:bodyPr/>
          <a:lstStyle/>
          <a:p>
            <a:r>
              <a:rPr lang="en-US" sz="2300" dirty="0" smtClean="0"/>
              <a:t>Group Project ---do we have any groups yet? </a:t>
            </a:r>
          </a:p>
          <a:p>
            <a:r>
              <a:rPr lang="en-US" sz="2300" dirty="0" smtClean="0"/>
              <a:t>Each group uses its own theme (e.g. wolf pack social behavior, wolf pack hunting behavior,…); group has the freedom to choose whatever it wants. </a:t>
            </a:r>
          </a:p>
          <a:p>
            <a:r>
              <a:rPr lang="en-US" sz="2300" dirty="0" smtClean="0"/>
              <a:t>Suggestion is to use REPAST or NETLOGO; good news: you will get some exposure to popular simulation packages for agent-based systems</a:t>
            </a:r>
          </a:p>
          <a:p>
            <a:r>
              <a:rPr lang="en-US" sz="2300" dirty="0" smtClean="0"/>
              <a:t>There will be one (or two) labs but the project is more a learning by doing project.  </a:t>
            </a:r>
          </a:p>
          <a:p>
            <a:r>
              <a:rPr lang="en-US" sz="2300" dirty="0" smtClean="0"/>
              <a:t>Important: Subdivide Work Smartly between Group Members </a:t>
            </a:r>
            <a:endParaRPr lang="en-US" sz="2300" dirty="0"/>
          </a:p>
          <a:p>
            <a:r>
              <a:rPr lang="en-US" sz="2300" dirty="0"/>
              <a:t> </a:t>
            </a:r>
            <a:r>
              <a:rPr lang="en-US" sz="2300" dirty="0" smtClean="0"/>
              <a:t>Example System Wolf/Sheep/Grass Simulation: </a:t>
            </a:r>
            <a:r>
              <a:rPr lang="en-US" sz="2300" dirty="0" smtClean="0">
                <a:hlinkClick r:id="rId2"/>
              </a:rPr>
              <a:t>http</a:t>
            </a:r>
            <a:r>
              <a:rPr lang="en-US" sz="2300" dirty="0">
                <a:hlinkClick r:id="rId2"/>
              </a:rPr>
              <a:t>://</a:t>
            </a:r>
            <a:r>
              <a:rPr lang="en-US" sz="2300" dirty="0" smtClean="0">
                <a:hlinkClick r:id="rId2"/>
              </a:rPr>
              <a:t>ccl.northwestern.edu/netlogo/models/run.cgi?WolfSheepPredation.845.540</a:t>
            </a:r>
            <a:r>
              <a:rPr lang="en-US" sz="2300" dirty="0" smtClean="0"/>
              <a:t> </a:t>
            </a:r>
          </a:p>
          <a:p>
            <a:pPr>
              <a:buFont typeface="Monotype Sorts" pitchFamily="2" charset="2"/>
              <a:buNone/>
            </a:pPr>
            <a:endParaRPr lang="de-DE" sz="2200" dirty="0" smtClean="0"/>
          </a:p>
        </p:txBody>
      </p:sp>
    </p:spTree>
    <p:extLst>
      <p:ext uri="{BB962C8B-B14F-4D97-AF65-F5344CB8AC3E}">
        <p14:creationId xmlns:p14="http://schemas.microsoft.com/office/powerpoint/2010/main" val="327084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More on Project2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791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Bookman Old Style" pitchFamily="18" charset="0"/>
              </a:rPr>
              <a:t>As the problem benefits from rapid prototyping, it is important:</a:t>
            </a:r>
          </a:p>
          <a:p>
            <a:pPr lvl="1" eaLnBrk="1" hangingPunct="1"/>
            <a:r>
              <a:rPr lang="en-US" sz="2400" dirty="0" smtClean="0">
                <a:latin typeface="Bookman Old Style" pitchFamily="18" charset="0"/>
              </a:rPr>
              <a:t>Start Early</a:t>
            </a:r>
            <a:r>
              <a:rPr lang="en-US" sz="2400" dirty="0">
                <a:latin typeface="Bookman Old Style" pitchFamily="18" charset="0"/>
              </a:rPr>
              <a:t>! Start Early! Start Early! </a:t>
            </a:r>
            <a:endParaRPr lang="en-US" sz="2400" dirty="0" smtClean="0">
              <a:latin typeface="Bookman Old Style" pitchFamily="18" charset="0"/>
            </a:endParaRPr>
          </a:p>
          <a:p>
            <a:pPr lvl="1" eaLnBrk="1" hangingPunct="1"/>
            <a:r>
              <a:rPr lang="en-US" sz="2400" dirty="0" smtClean="0">
                <a:latin typeface="Bookman Old Style" pitchFamily="18" charset="0"/>
              </a:rPr>
              <a:t>Start with simple models, test them, and make the simple models more sophisticated as you move along</a:t>
            </a:r>
          </a:p>
          <a:p>
            <a:pPr lvl="1" eaLnBrk="1" hangingPunct="1"/>
            <a:r>
              <a:rPr lang="en-US" sz="2400" dirty="0" smtClean="0">
                <a:latin typeface="Bookman Old Style" pitchFamily="18" charset="0"/>
              </a:rPr>
              <a:t>It is okay to abandon originally chosen </a:t>
            </a:r>
            <a:r>
              <a:rPr lang="en-US" sz="2400" dirty="0" err="1" smtClean="0">
                <a:latin typeface="Bookman Old Style" pitchFamily="18" charset="0"/>
              </a:rPr>
              <a:t>subproblems</a:t>
            </a:r>
            <a:r>
              <a:rPr lang="en-US" sz="2400" dirty="0" smtClean="0">
                <a:latin typeface="Bookman Old Style" pitchFamily="18" charset="0"/>
              </a:rPr>
              <a:t> which turn out to be too difficult/not interesting to solve and shift you focus to other </a:t>
            </a:r>
            <a:r>
              <a:rPr lang="en-US" sz="2400" dirty="0" err="1" smtClean="0">
                <a:latin typeface="Bookman Old Style" pitchFamily="18" charset="0"/>
              </a:rPr>
              <a:t>subproblems</a:t>
            </a:r>
            <a:r>
              <a:rPr lang="en-US" sz="2400" dirty="0" smtClean="0">
                <a:latin typeface="Bookman Old Style" pitchFamily="18" charset="0"/>
              </a:rPr>
              <a:t> or to develop a more sophisticated models for a </a:t>
            </a:r>
            <a:r>
              <a:rPr lang="en-US" sz="2400" dirty="0" err="1" smtClean="0">
                <a:latin typeface="Bookman Old Style" pitchFamily="18" charset="0"/>
              </a:rPr>
              <a:t>subproblem</a:t>
            </a:r>
            <a:r>
              <a:rPr lang="en-US" sz="2400" dirty="0" smtClean="0">
                <a:latin typeface="Bookman Old Style" pitchFamily="18" charset="0"/>
              </a:rPr>
              <a:t> which you are already investigating. </a:t>
            </a:r>
          </a:p>
        </p:txBody>
      </p:sp>
    </p:spTree>
    <p:extLst>
      <p:ext uri="{BB962C8B-B14F-4D97-AF65-F5344CB8AC3E}">
        <p14:creationId xmlns:p14="http://schemas.microsoft.com/office/powerpoint/2010/main" val="302496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More on Project2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4864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1900" dirty="0" smtClean="0">
                <a:latin typeface="Bookman Old Style" pitchFamily="18" charset="0"/>
              </a:rPr>
              <a:t>Short 3-4-page Report (1. Goals and Objectives, 2. Approach Chosen 3. Project Summary) is due on April 18, and each group gives a short talk followed by a program demo (15-25 minutes) during the class on April 19. </a:t>
            </a:r>
            <a:endParaRPr lang="en-US" sz="1900" dirty="0" smtClean="0">
              <a:latin typeface="Bookman Old Style" pitchFamily="18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1900" dirty="0" smtClean="0">
                <a:latin typeface="Bookman Old Style" pitchFamily="18" charset="0"/>
              </a:rPr>
              <a:t>Deliverables:</a:t>
            </a:r>
          </a:p>
          <a:p>
            <a:pPr marL="914400" lvl="1" indent="-514350" eaLnBrk="1" hangingPunct="1">
              <a:buFont typeface="+mj-lt"/>
              <a:buAutoNum type="alphaLcPeriod"/>
            </a:pPr>
            <a:r>
              <a:rPr lang="en-US" sz="1900" dirty="0" smtClean="0">
                <a:latin typeface="Bookman Old Style" pitchFamily="18" charset="0"/>
              </a:rPr>
              <a:t>Report</a:t>
            </a:r>
          </a:p>
          <a:p>
            <a:pPr marL="914400" lvl="1" indent="-514350" eaLnBrk="1" hangingPunct="1">
              <a:buFont typeface="+mj-lt"/>
              <a:buAutoNum type="alphaLcPeriod"/>
            </a:pPr>
            <a:r>
              <a:rPr lang="en-US" sz="1900" dirty="0" smtClean="0">
                <a:latin typeface="Bookman Old Style" pitchFamily="18" charset="0"/>
              </a:rPr>
              <a:t>Source Code</a:t>
            </a:r>
          </a:p>
          <a:p>
            <a:pPr marL="914400" lvl="1" indent="-514350" eaLnBrk="1" hangingPunct="1">
              <a:buFont typeface="+mj-lt"/>
              <a:buAutoNum type="alphaLcPeriod"/>
            </a:pPr>
            <a:r>
              <a:rPr lang="en-US" sz="1900" dirty="0" smtClean="0">
                <a:latin typeface="Bookman Old Style" pitchFamily="18" charset="0"/>
              </a:rPr>
              <a:t>Read-Me File</a:t>
            </a:r>
            <a:endParaRPr lang="en-US" sz="1900" dirty="0" smtClean="0">
              <a:latin typeface="Bookman Old Style" pitchFamily="18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1900" dirty="0" smtClean="0">
                <a:latin typeface="Bookman Old Style" pitchFamily="18" charset="0"/>
              </a:rPr>
              <a:t>Please e-mail a brief status report no later than April 15 to </a:t>
            </a:r>
            <a:r>
              <a:rPr lang="en-US" sz="1900" dirty="0" err="1" smtClean="0">
                <a:latin typeface="Bookman Old Style" pitchFamily="18" charset="0"/>
              </a:rPr>
              <a:t>Zechun</a:t>
            </a:r>
            <a:r>
              <a:rPr lang="en-US" sz="1900" dirty="0" smtClean="0">
                <a:latin typeface="Bookman Old Style" pitchFamily="18" charset="0"/>
              </a:rPr>
              <a:t> and Dr. </a:t>
            </a:r>
            <a:r>
              <a:rPr lang="en-US" sz="1900" dirty="0" err="1" smtClean="0">
                <a:latin typeface="Bookman Old Style" pitchFamily="18" charset="0"/>
              </a:rPr>
              <a:t>Eick</a:t>
            </a:r>
            <a:endParaRPr lang="en-US" sz="1900" dirty="0" smtClean="0">
              <a:latin typeface="Bookman Old Style" pitchFamily="18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1900" dirty="0" smtClean="0">
                <a:latin typeface="Bookman Old Style" pitchFamily="18" charset="0"/>
              </a:rPr>
              <a:t>What </a:t>
            </a:r>
            <a:r>
              <a:rPr lang="en-US" sz="1900" dirty="0" smtClean="0">
                <a:latin typeface="Bookman Old Style" pitchFamily="18" charset="0"/>
              </a:rPr>
              <a:t>can be possible accomplishments/results of Project2:</a:t>
            </a:r>
          </a:p>
          <a:p>
            <a:pPr lvl="1" eaLnBrk="1" hangingPunct="1"/>
            <a:r>
              <a:rPr lang="en-US" sz="1900" dirty="0" smtClean="0">
                <a:latin typeface="Bookman Old Style" pitchFamily="18" charset="0"/>
              </a:rPr>
              <a:t>Illustrates how model parameters influence the behavior of the developed model, in particular with respect to performance variables.</a:t>
            </a:r>
          </a:p>
          <a:p>
            <a:pPr lvl="1" eaLnBrk="1" hangingPunct="1"/>
            <a:r>
              <a:rPr lang="en-US" sz="1900" dirty="0" smtClean="0">
                <a:latin typeface="Bookman Old Style" pitchFamily="18" charset="0"/>
              </a:rPr>
              <a:t>Developed rules and demonstrated that these rules result in a desirable behavior with respect to a set of agents</a:t>
            </a:r>
          </a:p>
          <a:p>
            <a:pPr lvl="1" eaLnBrk="1" hangingPunct="1"/>
            <a:r>
              <a:rPr lang="en-US" sz="1900" dirty="0" smtClean="0">
                <a:latin typeface="Bookman Old Style" pitchFamily="18" charset="0"/>
              </a:rPr>
              <a:t>Educational: Using our systems people can learn A, B, C</a:t>
            </a:r>
          </a:p>
          <a:p>
            <a:pPr lvl="1" eaLnBrk="1" hangingPunct="1"/>
            <a:r>
              <a:rPr lang="en-US" sz="1900" dirty="0" smtClean="0">
                <a:latin typeface="Bookman Old Style" pitchFamily="18" charset="0"/>
              </a:rPr>
              <a:t>Lessons learnt during the project </a:t>
            </a:r>
          </a:p>
          <a:p>
            <a:pPr lvl="1" eaLnBrk="1" hangingPunct="1"/>
            <a:endParaRPr lang="en-US" sz="2400" dirty="0" smtClean="0">
              <a:latin typeface="Bookman Old Style" pitchFamily="18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n-US" sz="28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10821</TotalTime>
  <Words>332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Default Design</vt:lpstr>
      <vt:lpstr>Image</vt:lpstr>
      <vt:lpstr>Project 2: Agent-based Modeling and Simulation of Wolf Pack Behavior</vt:lpstr>
      <vt:lpstr>More on Project2</vt:lpstr>
      <vt:lpstr>More on Project2</vt:lpstr>
    </vt:vector>
  </TitlesOfParts>
  <Company>CMS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Regional Knowledge in Spatial Dataset</dc:title>
  <dc:creator>SecurityLab</dc:creator>
  <cp:lastModifiedBy>Christoph Eick</cp:lastModifiedBy>
  <cp:revision>430</cp:revision>
  <cp:lastPrinted>2011-09-20T18:27:48Z</cp:lastPrinted>
  <dcterms:created xsi:type="dcterms:W3CDTF">2007-02-16T00:28:42Z</dcterms:created>
  <dcterms:modified xsi:type="dcterms:W3CDTF">2012-04-12T15:44:32Z</dcterms:modified>
</cp:coreProperties>
</file>