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317" r:id="rId2"/>
    <p:sldId id="330" r:id="rId3"/>
    <p:sldId id="329" r:id="rId4"/>
    <p:sldId id="302" r:id="rId5"/>
    <p:sldId id="310" r:id="rId6"/>
    <p:sldId id="326" r:id="rId7"/>
    <p:sldId id="323" r:id="rId8"/>
    <p:sldId id="324" r:id="rId9"/>
    <p:sldId id="331" r:id="rId10"/>
    <p:sldId id="325" r:id="rId11"/>
    <p:sldId id="316" r:id="rId12"/>
    <p:sldId id="321" r:id="rId13"/>
    <p:sldId id="327" r:id="rId14"/>
    <p:sldId id="305" r:id="rId15"/>
    <p:sldId id="318" r:id="rId16"/>
    <p:sldId id="319" r:id="rId17"/>
    <p:sldId id="306" r:id="rId18"/>
    <p:sldId id="309" r:id="rId19"/>
    <p:sldId id="312" r:id="rId20"/>
    <p:sldId id="313" r:id="rId21"/>
    <p:sldId id="314" r:id="rId22"/>
    <p:sldId id="315" r:id="rId23"/>
    <p:sldId id="320" r:id="rId2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663300"/>
    <a:srgbClr val="996633"/>
    <a:srgbClr val="FFD869"/>
    <a:srgbClr val="FFCB37"/>
    <a:srgbClr val="CC9900"/>
    <a:srgbClr val="CCECFF"/>
    <a:srgbClr val="F1FF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p:restoredLeft sz="34615" autoAdjust="0"/>
    <p:restoredTop sz="99833" autoAdjust="0"/>
  </p:normalViewPr>
  <p:slideViewPr>
    <p:cSldViewPr>
      <p:cViewPr>
        <p:scale>
          <a:sx n="66" d="100"/>
          <a:sy n="66" d="100"/>
        </p:scale>
        <p:origin x="-1776" y="-258"/>
      </p:cViewPr>
      <p:guideLst>
        <p:guide orient="horz" pos="2160"/>
        <p:guide pos="2880"/>
      </p:guideLst>
    </p:cSldViewPr>
  </p:slideViewPr>
  <p:outlineViewPr>
    <p:cViewPr>
      <p:scale>
        <a:sx n="33" d="100"/>
        <a:sy n="33" d="100"/>
      </p:scale>
      <p:origin x="240" y="25276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7" d="100"/>
          <a:sy n="67" d="100"/>
        </p:scale>
        <p:origin x="-1860" y="-96"/>
      </p:cViewPr>
      <p:guideLst>
        <p:guide orient="horz" pos="292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D:\SDM%20PAPER%20ESTIMATES.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607969458363234"/>
          <c:y val="3.6732892614345619E-2"/>
          <c:w val="0.75617201695942404"/>
          <c:h val="0.76397801837270984"/>
        </c:manualLayout>
      </c:layout>
      <c:lineChart>
        <c:grouping val="standard"/>
        <c:varyColors val="0"/>
        <c:ser>
          <c:idx val="0"/>
          <c:order val="0"/>
          <c:tx>
            <c:strRef>
              <c:f>'SSE Improvements  (3)'!$A$2</c:f>
              <c:strCache>
                <c:ptCount val="1"/>
                <c:pt idx="0">
                  <c:v>Arsenic Data</c:v>
                </c:pt>
              </c:strCache>
            </c:strRef>
          </c:tx>
          <c:spPr>
            <a:ln>
              <a:solidFill>
                <a:srgbClr val="FF0000"/>
              </a:solidFill>
            </a:ln>
          </c:spPr>
          <c:marker>
            <c:spPr>
              <a:solidFill>
                <a:srgbClr val="FF0000"/>
              </a:solidFill>
              <a:ln>
                <a:solidFill>
                  <a:srgbClr val="FF0000"/>
                </a:solidFill>
              </a:ln>
            </c:spPr>
          </c:marker>
          <c:dLbls>
            <c:dLbl>
              <c:idx val="1"/>
              <c:layout>
                <c:manualLayout>
                  <c:x val="-2.1505376344086041E-2"/>
                  <c:y val="8.4925661626075767E-3"/>
                </c:manualLayout>
              </c:layout>
              <c:showLegendKey val="0"/>
              <c:showVal val="1"/>
              <c:showCatName val="0"/>
              <c:showSerName val="0"/>
              <c:showPercent val="0"/>
              <c:showBubbleSize val="0"/>
            </c:dLbl>
            <c:dLbl>
              <c:idx val="2"/>
              <c:layout>
                <c:manualLayout>
                  <c:x val="-4.3010752688172046E-2"/>
                  <c:y val="-2.5477698487823133E-2"/>
                </c:manualLayout>
              </c:layout>
              <c:showLegendKey val="0"/>
              <c:showVal val="1"/>
              <c:showCatName val="0"/>
              <c:showSerName val="0"/>
              <c:showPercent val="0"/>
              <c:showBubbleSize val="0"/>
            </c:dLbl>
            <c:numFmt formatCode="#,##0" sourceLinked="0"/>
            <c:txPr>
              <a:bodyPr/>
              <a:lstStyle/>
              <a:p>
                <a:pPr>
                  <a:defRPr sz="1000" b="1"/>
                </a:pPr>
                <a:endParaRPr lang="en-US"/>
              </a:p>
            </c:txPr>
            <c:showLegendKey val="0"/>
            <c:showVal val="1"/>
            <c:showCatName val="0"/>
            <c:showSerName val="0"/>
            <c:showPercent val="0"/>
            <c:showBubbleSize val="0"/>
            <c:showLeaderLines val="0"/>
          </c:dLbls>
          <c:cat>
            <c:strRef>
              <c:f>'SSE Improvements  (3)'!$B$1:$E$1</c:f>
              <c:strCache>
                <c:ptCount val="4"/>
                <c:pt idx="0">
                  <c:v>GLS</c:v>
                </c:pt>
                <c:pt idx="1">
                  <c:v>REG^2</c:v>
                </c:pt>
                <c:pt idx="2">
                  <c:v>Random</c:v>
                </c:pt>
                <c:pt idx="3">
                  <c:v>GWR</c:v>
                </c:pt>
              </c:strCache>
            </c:strRef>
          </c:cat>
          <c:val>
            <c:numRef>
              <c:f>'SSE Improvements  (3)'!$B$2:$E$2</c:f>
              <c:numCache>
                <c:formatCode>0</c:formatCode>
                <c:ptCount val="4"/>
                <c:pt idx="0">
                  <c:v>95773</c:v>
                </c:pt>
                <c:pt idx="1">
                  <c:v>29500</c:v>
                </c:pt>
                <c:pt idx="2">
                  <c:v>70000</c:v>
                </c:pt>
                <c:pt idx="3">
                  <c:v>66923</c:v>
                </c:pt>
              </c:numCache>
            </c:numRef>
          </c:val>
          <c:smooth val="0"/>
        </c:ser>
        <c:ser>
          <c:idx val="1"/>
          <c:order val="1"/>
          <c:tx>
            <c:strRef>
              <c:f>'SSE Improvements  (3)'!$A$3</c:f>
              <c:strCache>
                <c:ptCount val="1"/>
                <c:pt idx="0">
                  <c:v>Boston Housing</c:v>
                </c:pt>
              </c:strCache>
            </c:strRef>
          </c:tx>
          <c:dLbls>
            <c:dLbl>
              <c:idx val="0"/>
              <c:layout>
                <c:manualLayout>
                  <c:x val="-1.7204301075268984E-2"/>
                  <c:y val="-1.2738849243911195E-2"/>
                </c:manualLayout>
              </c:layout>
              <c:showLegendKey val="0"/>
              <c:showVal val="1"/>
              <c:showCatName val="0"/>
              <c:showSerName val="0"/>
              <c:showPercent val="0"/>
              <c:showBubbleSize val="0"/>
            </c:dLbl>
            <c:dLbl>
              <c:idx val="1"/>
              <c:layout>
                <c:manualLayout>
                  <c:x val="-3.7531294165152759E-2"/>
                  <c:y val="-5.480347769028919E-2"/>
                </c:manualLayout>
              </c:layout>
              <c:showLegendKey val="0"/>
              <c:showVal val="1"/>
              <c:showCatName val="0"/>
              <c:showSerName val="0"/>
              <c:showPercent val="0"/>
              <c:showBubbleSize val="0"/>
            </c:dLbl>
            <c:dLbl>
              <c:idx val="2"/>
              <c:layout>
                <c:manualLayout>
                  <c:x val="-1.7204301075268984E-2"/>
                  <c:y val="-3.3970264650428995E-2"/>
                </c:manualLayout>
              </c:layout>
              <c:showLegendKey val="0"/>
              <c:showVal val="1"/>
              <c:showCatName val="0"/>
              <c:showSerName val="0"/>
              <c:showPercent val="0"/>
              <c:showBubbleSize val="0"/>
            </c:dLbl>
            <c:dLbl>
              <c:idx val="3"/>
              <c:layout>
                <c:manualLayout>
                  <c:x val="-4.7311827956991771E-2"/>
                  <c:y val="-3.821654773173247E-2"/>
                </c:manualLayout>
              </c:layout>
              <c:showLegendKey val="0"/>
              <c:showVal val="1"/>
              <c:showCatName val="0"/>
              <c:showSerName val="0"/>
              <c:showPercent val="0"/>
              <c:showBubbleSize val="0"/>
            </c:dLbl>
            <c:numFmt formatCode="#,##0" sourceLinked="0"/>
            <c:txPr>
              <a:bodyPr/>
              <a:lstStyle/>
              <a:p>
                <a:pPr>
                  <a:defRPr sz="1000" b="1"/>
                </a:pPr>
                <a:endParaRPr lang="en-US"/>
              </a:p>
            </c:txPr>
            <c:showLegendKey val="0"/>
            <c:showVal val="1"/>
            <c:showCatName val="0"/>
            <c:showSerName val="0"/>
            <c:showPercent val="0"/>
            <c:showBubbleSize val="0"/>
            <c:showLeaderLines val="0"/>
          </c:dLbls>
          <c:cat>
            <c:strRef>
              <c:f>'SSE Improvements  (3)'!$B$1:$E$1</c:f>
              <c:strCache>
                <c:ptCount val="4"/>
                <c:pt idx="0">
                  <c:v>GLS</c:v>
                </c:pt>
                <c:pt idx="1">
                  <c:v>REG^2</c:v>
                </c:pt>
                <c:pt idx="2">
                  <c:v>Random</c:v>
                </c:pt>
                <c:pt idx="3">
                  <c:v>GWR</c:v>
                </c:pt>
              </c:strCache>
            </c:strRef>
          </c:cat>
          <c:val>
            <c:numRef>
              <c:f>'SSE Improvements  (3)'!$B$3:$E$3</c:f>
              <c:numCache>
                <c:formatCode>0</c:formatCode>
                <c:ptCount val="4"/>
                <c:pt idx="0">
                  <c:v>13157</c:v>
                </c:pt>
                <c:pt idx="1">
                  <c:v>2173</c:v>
                </c:pt>
                <c:pt idx="2">
                  <c:v>6500</c:v>
                </c:pt>
                <c:pt idx="3">
                  <c:v>5378</c:v>
                </c:pt>
              </c:numCache>
            </c:numRef>
          </c:val>
          <c:smooth val="0"/>
        </c:ser>
        <c:dLbls>
          <c:showLegendKey val="0"/>
          <c:showVal val="0"/>
          <c:showCatName val="0"/>
          <c:showSerName val="0"/>
          <c:showPercent val="0"/>
          <c:showBubbleSize val="0"/>
        </c:dLbls>
        <c:marker val="1"/>
        <c:smooth val="0"/>
        <c:axId val="85108224"/>
        <c:axId val="85109760"/>
      </c:lineChart>
      <c:catAx>
        <c:axId val="85108224"/>
        <c:scaling>
          <c:orientation val="minMax"/>
        </c:scaling>
        <c:delete val="0"/>
        <c:axPos val="b"/>
        <c:majorTickMark val="out"/>
        <c:minorTickMark val="none"/>
        <c:tickLblPos val="nextTo"/>
        <c:txPr>
          <a:bodyPr/>
          <a:lstStyle/>
          <a:p>
            <a:pPr>
              <a:defRPr sz="1000" b="1">
                <a:solidFill>
                  <a:srgbClr val="C00000"/>
                </a:solidFill>
              </a:defRPr>
            </a:pPr>
            <a:endParaRPr lang="en-US"/>
          </a:p>
        </c:txPr>
        <c:crossAx val="85109760"/>
        <c:crosses val="autoZero"/>
        <c:auto val="1"/>
        <c:lblAlgn val="ctr"/>
        <c:lblOffset val="100"/>
        <c:noMultiLvlLbl val="0"/>
      </c:catAx>
      <c:valAx>
        <c:axId val="85109760"/>
        <c:scaling>
          <c:orientation val="minMax"/>
        </c:scaling>
        <c:delete val="0"/>
        <c:axPos val="l"/>
        <c:majorGridlines/>
        <c:numFmt formatCode="0" sourceLinked="1"/>
        <c:majorTickMark val="out"/>
        <c:minorTickMark val="none"/>
        <c:tickLblPos val="nextTo"/>
        <c:txPr>
          <a:bodyPr/>
          <a:lstStyle/>
          <a:p>
            <a:pPr>
              <a:defRPr sz="1000" b="1"/>
            </a:pPr>
            <a:endParaRPr lang="en-US"/>
          </a:p>
        </c:txPr>
        <c:crossAx val="85108224"/>
        <c:crosses val="autoZero"/>
        <c:crossBetween val="between"/>
      </c:valAx>
    </c:plotArea>
    <c:legend>
      <c:legendPos val="r"/>
      <c:layout>
        <c:manualLayout>
          <c:xMode val="edge"/>
          <c:yMode val="edge"/>
          <c:x val="5.8034776902887518E-2"/>
          <c:y val="0.87795538057742784"/>
          <c:w val="0.87030746757246691"/>
          <c:h val="9.2493089068334339E-2"/>
        </c:manualLayout>
      </c:layout>
      <c:overlay val="0"/>
      <c:txPr>
        <a:bodyPr/>
        <a:lstStyle/>
        <a:p>
          <a:pPr>
            <a:defRPr sz="1100" b="1">
              <a:solidFill>
                <a:schemeClr val="tx1"/>
              </a:solidFill>
            </a:defRPr>
          </a:pPr>
          <a:endParaRPr lang="en-US"/>
        </a:p>
      </c:txPr>
    </c:legend>
    <c:plotVisOnly val="1"/>
    <c:dispBlanksAs val="gap"/>
    <c:showDLblsOverMax val="0"/>
  </c:chart>
  <c:spPr>
    <a:noFill/>
    <a:ln w="12700">
      <a:noFill/>
    </a:ln>
  </c:sp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3037735" cy="464503"/>
          </a:xfrm>
          <a:prstGeom prst="rect">
            <a:avLst/>
          </a:prstGeom>
          <a:noFill/>
          <a:ln w="9525">
            <a:noFill/>
            <a:miter lim="800000"/>
            <a:headEnd/>
            <a:tailEnd/>
          </a:ln>
          <a:effectLst/>
        </p:spPr>
        <p:txBody>
          <a:bodyPr vert="horz" wrap="square" lIns="91728" tIns="45864" rIns="91728" bIns="45864" numCol="1" anchor="t" anchorCtr="0" compatLnSpc="1">
            <a:prstTxWarp prst="textNoShape">
              <a:avLst/>
            </a:prstTxWarp>
          </a:bodyPr>
          <a:lstStyle>
            <a:lvl1pPr defTabSz="917848">
              <a:defRPr sz="1200">
                <a:latin typeface="Arial" charset="0"/>
              </a:defRPr>
            </a:lvl1pPr>
          </a:lstStyle>
          <a:p>
            <a:pPr>
              <a:defRPr/>
            </a:pPr>
            <a:endParaRPr lang="de-DE"/>
          </a:p>
        </p:txBody>
      </p:sp>
      <p:sp>
        <p:nvSpPr>
          <p:cNvPr id="43011" name="Rectangle 3"/>
          <p:cNvSpPr>
            <a:spLocks noGrp="1" noChangeArrowheads="1"/>
          </p:cNvSpPr>
          <p:nvPr>
            <p:ph type="dt" sz="quarter" idx="1"/>
          </p:nvPr>
        </p:nvSpPr>
        <p:spPr bwMode="auto">
          <a:xfrm>
            <a:off x="3972667" y="0"/>
            <a:ext cx="3037734" cy="464503"/>
          </a:xfrm>
          <a:prstGeom prst="rect">
            <a:avLst/>
          </a:prstGeom>
          <a:noFill/>
          <a:ln w="9525">
            <a:noFill/>
            <a:miter lim="800000"/>
            <a:headEnd/>
            <a:tailEnd/>
          </a:ln>
          <a:effectLst/>
        </p:spPr>
        <p:txBody>
          <a:bodyPr vert="horz" wrap="square" lIns="91728" tIns="45864" rIns="91728" bIns="45864" numCol="1" anchor="t" anchorCtr="0" compatLnSpc="1">
            <a:prstTxWarp prst="textNoShape">
              <a:avLst/>
            </a:prstTxWarp>
          </a:bodyPr>
          <a:lstStyle>
            <a:lvl1pPr algn="r" defTabSz="917848">
              <a:defRPr sz="1200">
                <a:latin typeface="Arial" charset="0"/>
              </a:defRPr>
            </a:lvl1pPr>
          </a:lstStyle>
          <a:p>
            <a:pPr>
              <a:defRPr/>
            </a:pPr>
            <a:endParaRPr lang="de-DE"/>
          </a:p>
        </p:txBody>
      </p:sp>
      <p:sp>
        <p:nvSpPr>
          <p:cNvPr id="43012" name="Rectangle 4"/>
          <p:cNvSpPr>
            <a:spLocks noGrp="1" noChangeArrowheads="1"/>
          </p:cNvSpPr>
          <p:nvPr>
            <p:ph type="ftr" sz="quarter" idx="2"/>
          </p:nvPr>
        </p:nvSpPr>
        <p:spPr bwMode="auto">
          <a:xfrm>
            <a:off x="0" y="8831898"/>
            <a:ext cx="3037735" cy="464502"/>
          </a:xfrm>
          <a:prstGeom prst="rect">
            <a:avLst/>
          </a:prstGeom>
          <a:noFill/>
          <a:ln w="9525">
            <a:noFill/>
            <a:miter lim="800000"/>
            <a:headEnd/>
            <a:tailEnd/>
          </a:ln>
          <a:effectLst/>
        </p:spPr>
        <p:txBody>
          <a:bodyPr vert="horz" wrap="square" lIns="91728" tIns="45864" rIns="91728" bIns="45864" numCol="1" anchor="b" anchorCtr="0" compatLnSpc="1">
            <a:prstTxWarp prst="textNoShape">
              <a:avLst/>
            </a:prstTxWarp>
          </a:bodyPr>
          <a:lstStyle>
            <a:lvl1pPr defTabSz="917848">
              <a:defRPr sz="1200">
                <a:latin typeface="Arial" charset="0"/>
              </a:defRPr>
            </a:lvl1pPr>
          </a:lstStyle>
          <a:p>
            <a:pPr>
              <a:defRPr/>
            </a:pPr>
            <a:endParaRPr lang="de-DE"/>
          </a:p>
        </p:txBody>
      </p:sp>
      <p:sp>
        <p:nvSpPr>
          <p:cNvPr id="43013" name="Rectangle 5"/>
          <p:cNvSpPr>
            <a:spLocks noGrp="1" noChangeArrowheads="1"/>
          </p:cNvSpPr>
          <p:nvPr>
            <p:ph type="sldNum" sz="quarter" idx="3"/>
          </p:nvPr>
        </p:nvSpPr>
        <p:spPr bwMode="auto">
          <a:xfrm>
            <a:off x="3972667" y="8831898"/>
            <a:ext cx="3037734" cy="464502"/>
          </a:xfrm>
          <a:prstGeom prst="rect">
            <a:avLst/>
          </a:prstGeom>
          <a:noFill/>
          <a:ln w="9525">
            <a:noFill/>
            <a:miter lim="800000"/>
            <a:headEnd/>
            <a:tailEnd/>
          </a:ln>
          <a:effectLst/>
        </p:spPr>
        <p:txBody>
          <a:bodyPr vert="horz" wrap="square" lIns="91728" tIns="45864" rIns="91728" bIns="45864" numCol="1" anchor="b" anchorCtr="0" compatLnSpc="1">
            <a:prstTxWarp prst="textNoShape">
              <a:avLst/>
            </a:prstTxWarp>
          </a:bodyPr>
          <a:lstStyle>
            <a:lvl1pPr algn="r" defTabSz="917848">
              <a:defRPr sz="1200">
                <a:latin typeface="Arial" charset="0"/>
              </a:defRPr>
            </a:lvl1pPr>
          </a:lstStyle>
          <a:p>
            <a:pPr>
              <a:defRPr/>
            </a:pPr>
            <a:fld id="{70E1CEC0-A8F9-4C52-9805-95F98692D648}" type="slidenum">
              <a:rPr lang="de-DE"/>
              <a:pPr>
                <a:defRPr/>
              </a:pPr>
              <a:t>‹#›</a:t>
            </a:fld>
            <a:endParaRPr lang="de-DE"/>
          </a:p>
        </p:txBody>
      </p:sp>
    </p:spTree>
    <p:extLst>
      <p:ext uri="{BB962C8B-B14F-4D97-AF65-F5344CB8AC3E}">
        <p14:creationId xmlns:p14="http://schemas.microsoft.com/office/powerpoint/2010/main" val="2403365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7735" cy="464503"/>
          </a:xfrm>
          <a:prstGeom prst="rect">
            <a:avLst/>
          </a:prstGeom>
          <a:noFill/>
          <a:ln w="9525">
            <a:noFill/>
            <a:miter lim="800000"/>
            <a:headEnd/>
            <a:tailEnd/>
          </a:ln>
          <a:effectLst/>
        </p:spPr>
        <p:txBody>
          <a:bodyPr vert="horz" wrap="square" lIns="91728" tIns="45864" rIns="91728" bIns="45864" numCol="1" anchor="t" anchorCtr="0" compatLnSpc="1">
            <a:prstTxWarp prst="textNoShape">
              <a:avLst/>
            </a:prstTxWarp>
          </a:bodyPr>
          <a:lstStyle>
            <a:lvl1pPr defTabSz="917848">
              <a:defRPr sz="1200">
                <a:latin typeface="Arial" charset="0"/>
              </a:defRPr>
            </a:lvl1pPr>
          </a:lstStyle>
          <a:p>
            <a:pPr>
              <a:defRPr/>
            </a:pPr>
            <a:endParaRPr lang="en-US"/>
          </a:p>
        </p:txBody>
      </p:sp>
      <p:sp>
        <p:nvSpPr>
          <p:cNvPr id="4099" name="Rectangle 3"/>
          <p:cNvSpPr>
            <a:spLocks noGrp="1" noChangeArrowheads="1"/>
          </p:cNvSpPr>
          <p:nvPr>
            <p:ph type="dt" idx="1"/>
          </p:nvPr>
        </p:nvSpPr>
        <p:spPr bwMode="auto">
          <a:xfrm>
            <a:off x="3971081" y="0"/>
            <a:ext cx="3037735" cy="464503"/>
          </a:xfrm>
          <a:prstGeom prst="rect">
            <a:avLst/>
          </a:prstGeom>
          <a:noFill/>
          <a:ln w="9525">
            <a:noFill/>
            <a:miter lim="800000"/>
            <a:headEnd/>
            <a:tailEnd/>
          </a:ln>
          <a:effectLst/>
        </p:spPr>
        <p:txBody>
          <a:bodyPr vert="horz" wrap="square" lIns="91728" tIns="45864" rIns="91728" bIns="45864" numCol="1" anchor="t" anchorCtr="0" compatLnSpc="1">
            <a:prstTxWarp prst="textNoShape">
              <a:avLst/>
            </a:prstTxWarp>
          </a:bodyPr>
          <a:lstStyle>
            <a:lvl1pPr algn="r" defTabSz="917848">
              <a:defRPr sz="1200">
                <a:latin typeface="Arial" charset="0"/>
              </a:defRPr>
            </a:lvl1pPr>
          </a:lstStyle>
          <a:p>
            <a:pPr>
              <a:defRPr/>
            </a:pPr>
            <a:endParaRPr lang="en-US"/>
          </a:p>
        </p:txBody>
      </p:sp>
      <p:sp>
        <p:nvSpPr>
          <p:cNvPr id="28676" name="Rectangle 4"/>
          <p:cNvSpPr>
            <a:spLocks noGrp="1" noRot="1" noChangeAspect="1" noChangeArrowheads="1" noTextEdit="1"/>
          </p:cNvSpPr>
          <p:nvPr>
            <p:ph type="sldImg" idx="2"/>
          </p:nvPr>
        </p:nvSpPr>
        <p:spPr bwMode="auto">
          <a:xfrm>
            <a:off x="1184275" y="698500"/>
            <a:ext cx="4641850" cy="34829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701992" y="4416741"/>
            <a:ext cx="5606418" cy="4180527"/>
          </a:xfrm>
          <a:prstGeom prst="rect">
            <a:avLst/>
          </a:prstGeom>
          <a:noFill/>
          <a:ln w="9525">
            <a:noFill/>
            <a:miter lim="800000"/>
            <a:headEnd/>
            <a:tailEnd/>
          </a:ln>
          <a:effectLst/>
        </p:spPr>
        <p:txBody>
          <a:bodyPr vert="horz" wrap="square" lIns="91728" tIns="45864" rIns="91728" bIns="4586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30312"/>
            <a:ext cx="3037735" cy="464503"/>
          </a:xfrm>
          <a:prstGeom prst="rect">
            <a:avLst/>
          </a:prstGeom>
          <a:noFill/>
          <a:ln w="9525">
            <a:noFill/>
            <a:miter lim="800000"/>
            <a:headEnd/>
            <a:tailEnd/>
          </a:ln>
          <a:effectLst/>
        </p:spPr>
        <p:txBody>
          <a:bodyPr vert="horz" wrap="square" lIns="91728" tIns="45864" rIns="91728" bIns="45864" numCol="1" anchor="b" anchorCtr="0" compatLnSpc="1">
            <a:prstTxWarp prst="textNoShape">
              <a:avLst/>
            </a:prstTxWarp>
          </a:bodyPr>
          <a:lstStyle>
            <a:lvl1pPr defTabSz="917848">
              <a:defRPr sz="120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971081" y="8830312"/>
            <a:ext cx="3037735" cy="464503"/>
          </a:xfrm>
          <a:prstGeom prst="rect">
            <a:avLst/>
          </a:prstGeom>
          <a:noFill/>
          <a:ln w="9525">
            <a:noFill/>
            <a:miter lim="800000"/>
            <a:headEnd/>
            <a:tailEnd/>
          </a:ln>
          <a:effectLst/>
        </p:spPr>
        <p:txBody>
          <a:bodyPr vert="horz" wrap="square" lIns="91728" tIns="45864" rIns="91728" bIns="45864" numCol="1" anchor="b" anchorCtr="0" compatLnSpc="1">
            <a:prstTxWarp prst="textNoShape">
              <a:avLst/>
            </a:prstTxWarp>
          </a:bodyPr>
          <a:lstStyle>
            <a:lvl1pPr algn="r" defTabSz="917848">
              <a:defRPr sz="1200">
                <a:latin typeface="Arial" charset="0"/>
              </a:defRPr>
            </a:lvl1pPr>
          </a:lstStyle>
          <a:p>
            <a:pPr>
              <a:defRPr/>
            </a:pPr>
            <a:fld id="{35DE25F4-9211-4EE7-B854-50F92F750108}" type="slidenum">
              <a:rPr lang="en-US"/>
              <a:pPr>
                <a:defRPr/>
              </a:pPr>
              <a:t>‹#›</a:t>
            </a:fld>
            <a:endParaRPr lang="en-US"/>
          </a:p>
        </p:txBody>
      </p:sp>
    </p:spTree>
    <p:extLst>
      <p:ext uri="{BB962C8B-B14F-4D97-AF65-F5344CB8AC3E}">
        <p14:creationId xmlns:p14="http://schemas.microsoft.com/office/powerpoint/2010/main" val="26633383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522" eaLnBrk="0" hangingPunct="0">
              <a:defRPr>
                <a:solidFill>
                  <a:schemeClr val="tx1"/>
                </a:solidFill>
                <a:latin typeface="Arial" charset="0"/>
              </a:defRPr>
            </a:lvl1pPr>
            <a:lvl2pPr marL="741761" indent="-285293" defTabSz="914522" eaLnBrk="0" hangingPunct="0">
              <a:defRPr>
                <a:solidFill>
                  <a:schemeClr val="tx1"/>
                </a:solidFill>
                <a:latin typeface="Arial" charset="0"/>
              </a:defRPr>
            </a:lvl2pPr>
            <a:lvl3pPr marL="1141171" indent="-228234" defTabSz="914522" eaLnBrk="0" hangingPunct="0">
              <a:defRPr>
                <a:solidFill>
                  <a:schemeClr val="tx1"/>
                </a:solidFill>
                <a:latin typeface="Arial" charset="0"/>
              </a:defRPr>
            </a:lvl3pPr>
            <a:lvl4pPr marL="1597640" indent="-228234" defTabSz="914522" eaLnBrk="0" hangingPunct="0">
              <a:defRPr>
                <a:solidFill>
                  <a:schemeClr val="tx1"/>
                </a:solidFill>
                <a:latin typeface="Arial" charset="0"/>
              </a:defRPr>
            </a:lvl4pPr>
            <a:lvl5pPr marL="2054108" indent="-228234" defTabSz="914522" eaLnBrk="0" hangingPunct="0">
              <a:defRPr>
                <a:solidFill>
                  <a:schemeClr val="tx1"/>
                </a:solidFill>
                <a:latin typeface="Arial" charset="0"/>
              </a:defRPr>
            </a:lvl5pPr>
            <a:lvl6pPr marL="2510577" indent="-228234" defTabSz="914522" eaLnBrk="0" fontAlgn="base" hangingPunct="0">
              <a:spcBef>
                <a:spcPct val="0"/>
              </a:spcBef>
              <a:spcAft>
                <a:spcPct val="0"/>
              </a:spcAft>
              <a:defRPr>
                <a:solidFill>
                  <a:schemeClr val="tx1"/>
                </a:solidFill>
                <a:latin typeface="Arial" charset="0"/>
              </a:defRPr>
            </a:lvl6pPr>
            <a:lvl7pPr marL="2967045" indent="-228234" defTabSz="914522" eaLnBrk="0" fontAlgn="base" hangingPunct="0">
              <a:spcBef>
                <a:spcPct val="0"/>
              </a:spcBef>
              <a:spcAft>
                <a:spcPct val="0"/>
              </a:spcAft>
              <a:defRPr>
                <a:solidFill>
                  <a:schemeClr val="tx1"/>
                </a:solidFill>
                <a:latin typeface="Arial" charset="0"/>
              </a:defRPr>
            </a:lvl7pPr>
            <a:lvl8pPr marL="3423514" indent="-228234" defTabSz="914522" eaLnBrk="0" fontAlgn="base" hangingPunct="0">
              <a:spcBef>
                <a:spcPct val="0"/>
              </a:spcBef>
              <a:spcAft>
                <a:spcPct val="0"/>
              </a:spcAft>
              <a:defRPr>
                <a:solidFill>
                  <a:schemeClr val="tx1"/>
                </a:solidFill>
                <a:latin typeface="Arial" charset="0"/>
              </a:defRPr>
            </a:lvl8pPr>
            <a:lvl9pPr marL="3879982" indent="-228234" defTabSz="914522" eaLnBrk="0" fontAlgn="base" hangingPunct="0">
              <a:spcBef>
                <a:spcPct val="0"/>
              </a:spcBef>
              <a:spcAft>
                <a:spcPct val="0"/>
              </a:spcAft>
              <a:defRPr>
                <a:solidFill>
                  <a:schemeClr val="tx1"/>
                </a:solidFill>
                <a:latin typeface="Arial" charset="0"/>
              </a:defRPr>
            </a:lvl9pPr>
          </a:lstStyle>
          <a:p>
            <a:pPr eaLnBrk="1" hangingPunct="1"/>
            <a:fld id="{47CA1C97-047D-4AC2-926E-CE05C81D6CDC}" type="slidenum">
              <a:rPr lang="en-US" smtClean="0"/>
              <a:pPr eaLnBrk="1" hangingPunct="1"/>
              <a:t>1</a:t>
            </a:fld>
            <a:endParaRPr lang="en-US" smtClean="0"/>
          </a:p>
        </p:txBody>
      </p:sp>
      <p:sp>
        <p:nvSpPr>
          <p:cNvPr id="29699" name="Rectangle 2"/>
          <p:cNvSpPr>
            <a:spLocks noGrp="1" noRot="1" noChangeAspect="1" noChangeArrowheads="1" noTextEdit="1"/>
          </p:cNvSpPr>
          <p:nvPr>
            <p:ph type="sldImg"/>
          </p:nvPr>
        </p:nvSpPr>
        <p:spPr>
          <a:xfrm>
            <a:off x="1144588" y="676275"/>
            <a:ext cx="4725987" cy="3546475"/>
          </a:xfrm>
          <a:ln/>
        </p:spPr>
      </p:sp>
      <p:sp>
        <p:nvSpPr>
          <p:cNvPr id="29700" name="Notes Placeholder 4"/>
          <p:cNvSpPr>
            <a:spLocks noGrp="1"/>
          </p:cNvSpPr>
          <p:nvPr/>
        </p:nvSpPr>
        <p:spPr bwMode="auto">
          <a:xfrm>
            <a:off x="701992" y="4416741"/>
            <a:ext cx="5606418" cy="4180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32" tIns="45865" rIns="91732" bIns="45865"/>
          <a:lstStyle/>
          <a:p>
            <a:pPr eaLnBrk="0" hangingPunct="0">
              <a:spcBef>
                <a:spcPct val="30000"/>
              </a:spcBef>
            </a:pPr>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1761" indent="-285293" eaLnBrk="0" hangingPunct="0">
              <a:defRPr>
                <a:solidFill>
                  <a:schemeClr val="tx1"/>
                </a:solidFill>
                <a:latin typeface="Arial" charset="0"/>
              </a:defRPr>
            </a:lvl2pPr>
            <a:lvl3pPr marL="1141171" indent="-228234" eaLnBrk="0" hangingPunct="0">
              <a:defRPr>
                <a:solidFill>
                  <a:schemeClr val="tx1"/>
                </a:solidFill>
                <a:latin typeface="Arial" charset="0"/>
              </a:defRPr>
            </a:lvl3pPr>
            <a:lvl4pPr marL="1597640" indent="-228234" eaLnBrk="0" hangingPunct="0">
              <a:defRPr>
                <a:solidFill>
                  <a:schemeClr val="tx1"/>
                </a:solidFill>
                <a:latin typeface="Arial" charset="0"/>
              </a:defRPr>
            </a:lvl4pPr>
            <a:lvl5pPr marL="2054108" indent="-228234" eaLnBrk="0" hangingPunct="0">
              <a:defRPr>
                <a:solidFill>
                  <a:schemeClr val="tx1"/>
                </a:solidFill>
                <a:latin typeface="Arial" charset="0"/>
              </a:defRPr>
            </a:lvl5pPr>
            <a:lvl6pPr marL="2510577" indent="-228234" eaLnBrk="0" fontAlgn="base" hangingPunct="0">
              <a:spcBef>
                <a:spcPct val="0"/>
              </a:spcBef>
              <a:spcAft>
                <a:spcPct val="0"/>
              </a:spcAft>
              <a:defRPr>
                <a:solidFill>
                  <a:schemeClr val="tx1"/>
                </a:solidFill>
                <a:latin typeface="Arial" charset="0"/>
              </a:defRPr>
            </a:lvl6pPr>
            <a:lvl7pPr marL="2967045" indent="-228234" eaLnBrk="0" fontAlgn="base" hangingPunct="0">
              <a:spcBef>
                <a:spcPct val="0"/>
              </a:spcBef>
              <a:spcAft>
                <a:spcPct val="0"/>
              </a:spcAft>
              <a:defRPr>
                <a:solidFill>
                  <a:schemeClr val="tx1"/>
                </a:solidFill>
                <a:latin typeface="Arial" charset="0"/>
              </a:defRPr>
            </a:lvl7pPr>
            <a:lvl8pPr marL="3423514" indent="-228234" eaLnBrk="0" fontAlgn="base" hangingPunct="0">
              <a:spcBef>
                <a:spcPct val="0"/>
              </a:spcBef>
              <a:spcAft>
                <a:spcPct val="0"/>
              </a:spcAft>
              <a:defRPr>
                <a:solidFill>
                  <a:schemeClr val="tx1"/>
                </a:solidFill>
                <a:latin typeface="Arial" charset="0"/>
              </a:defRPr>
            </a:lvl8pPr>
            <a:lvl9pPr marL="3879982" indent="-228234" eaLnBrk="0" fontAlgn="base" hangingPunct="0">
              <a:spcBef>
                <a:spcPct val="0"/>
              </a:spcBef>
              <a:spcAft>
                <a:spcPct val="0"/>
              </a:spcAft>
              <a:defRPr>
                <a:solidFill>
                  <a:schemeClr val="tx1"/>
                </a:solidFill>
                <a:latin typeface="Arial" charset="0"/>
              </a:defRPr>
            </a:lvl9pPr>
          </a:lstStyle>
          <a:p>
            <a:pPr defTabSz="912937" eaLnBrk="1" hangingPunct="1"/>
            <a:fld id="{0C6B81A7-241D-415E-8921-BB1EEA2FD58D}" type="slidenum">
              <a:rPr lang="en-US" smtClean="0"/>
              <a:pPr defTabSz="912937" eaLnBrk="1" hangingPunct="1"/>
              <a:t>17</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In the last 4 years, our research group developed spatial data mining methodologies, algorithms and tools. One of our main contributions is a region discovery framework. The framework provides search engine type capabilities to scientists to “</a:t>
            </a:r>
            <a:r>
              <a:rPr lang="en-US" i="1" smtClean="0"/>
              <a:t>find interesting places in spatial datasets</a:t>
            </a:r>
            <a:r>
              <a:rPr lang="en-US" smtClean="0"/>
              <a:t>”. A second contribution is the development of a family spatial clustering algorithms with plug-in fitness functions. Plug-in fitness functions enable scientists to describe the characteristics of clusters they are interested in. A third contribution are co-location and correlation mining frameworks. The figure on the upper left depicts a data mining result concerning co-location patterns between deep and shallow ice on Mars. The area in red indicate regions on Mars in which deep and shallow ice are co-located, and the areas in blue indicate regions where deep and shallow ice are anti-co-located.  Finally, more recently, we started some new research centering on change analysis in spatial datasets.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35421" eaLnBrk="0" hangingPunct="0">
              <a:defRPr>
                <a:solidFill>
                  <a:schemeClr val="tx1"/>
                </a:solidFill>
                <a:latin typeface="Arial" charset="0"/>
              </a:defRPr>
            </a:lvl1pPr>
            <a:lvl2pPr marL="741761" indent="-285293" defTabSz="735421" eaLnBrk="0" hangingPunct="0">
              <a:defRPr>
                <a:solidFill>
                  <a:schemeClr val="tx1"/>
                </a:solidFill>
                <a:latin typeface="Arial" charset="0"/>
              </a:defRPr>
            </a:lvl2pPr>
            <a:lvl3pPr marL="1141171" indent="-228234" defTabSz="735421" eaLnBrk="0" hangingPunct="0">
              <a:defRPr>
                <a:solidFill>
                  <a:schemeClr val="tx1"/>
                </a:solidFill>
                <a:latin typeface="Arial" charset="0"/>
              </a:defRPr>
            </a:lvl3pPr>
            <a:lvl4pPr marL="1597640" indent="-228234" defTabSz="735421" eaLnBrk="0" hangingPunct="0">
              <a:defRPr>
                <a:solidFill>
                  <a:schemeClr val="tx1"/>
                </a:solidFill>
                <a:latin typeface="Arial" charset="0"/>
              </a:defRPr>
            </a:lvl4pPr>
            <a:lvl5pPr marL="2054108" indent="-228234" defTabSz="735421" eaLnBrk="0" hangingPunct="0">
              <a:defRPr>
                <a:solidFill>
                  <a:schemeClr val="tx1"/>
                </a:solidFill>
                <a:latin typeface="Arial" charset="0"/>
              </a:defRPr>
            </a:lvl5pPr>
            <a:lvl6pPr marL="2510577" indent="-228234" defTabSz="735421" eaLnBrk="0" fontAlgn="base" hangingPunct="0">
              <a:spcBef>
                <a:spcPct val="0"/>
              </a:spcBef>
              <a:spcAft>
                <a:spcPct val="0"/>
              </a:spcAft>
              <a:defRPr>
                <a:solidFill>
                  <a:schemeClr val="tx1"/>
                </a:solidFill>
                <a:latin typeface="Arial" charset="0"/>
              </a:defRPr>
            </a:lvl6pPr>
            <a:lvl7pPr marL="2967045" indent="-228234" defTabSz="735421" eaLnBrk="0" fontAlgn="base" hangingPunct="0">
              <a:spcBef>
                <a:spcPct val="0"/>
              </a:spcBef>
              <a:spcAft>
                <a:spcPct val="0"/>
              </a:spcAft>
              <a:defRPr>
                <a:solidFill>
                  <a:schemeClr val="tx1"/>
                </a:solidFill>
                <a:latin typeface="Arial" charset="0"/>
              </a:defRPr>
            </a:lvl7pPr>
            <a:lvl8pPr marL="3423514" indent="-228234" defTabSz="735421" eaLnBrk="0" fontAlgn="base" hangingPunct="0">
              <a:spcBef>
                <a:spcPct val="0"/>
              </a:spcBef>
              <a:spcAft>
                <a:spcPct val="0"/>
              </a:spcAft>
              <a:defRPr>
                <a:solidFill>
                  <a:schemeClr val="tx1"/>
                </a:solidFill>
                <a:latin typeface="Arial" charset="0"/>
              </a:defRPr>
            </a:lvl8pPr>
            <a:lvl9pPr marL="3879982" indent="-228234" defTabSz="735421" eaLnBrk="0" fontAlgn="base" hangingPunct="0">
              <a:spcBef>
                <a:spcPct val="0"/>
              </a:spcBef>
              <a:spcAft>
                <a:spcPct val="0"/>
              </a:spcAft>
              <a:defRPr>
                <a:solidFill>
                  <a:schemeClr val="tx1"/>
                </a:solidFill>
                <a:latin typeface="Arial" charset="0"/>
              </a:defRPr>
            </a:lvl9pPr>
          </a:lstStyle>
          <a:p>
            <a:pPr eaLnBrk="1" hangingPunct="1"/>
            <a:fld id="{0DAC518C-5379-4E98-B4F8-A6C6139D3051}" type="slidenum">
              <a:rPr lang="en-US" smtClean="0"/>
              <a:pPr eaLnBrk="1" hangingPunct="1"/>
              <a:t>18</a:t>
            </a:fld>
            <a:endParaRPr lang="en-US" smtClean="0"/>
          </a:p>
        </p:txBody>
      </p:sp>
      <p:sp>
        <p:nvSpPr>
          <p:cNvPr id="39939" name="Rectangle 1026"/>
          <p:cNvSpPr>
            <a:spLocks noGrp="1" noRot="1" noChangeAspect="1" noChangeArrowheads="1" noTextEdit="1"/>
          </p:cNvSpPr>
          <p:nvPr>
            <p:ph type="sldImg"/>
          </p:nvPr>
        </p:nvSpPr>
        <p:spPr>
          <a:ln/>
        </p:spPr>
      </p:sp>
      <p:sp>
        <p:nvSpPr>
          <p:cNvPr id="3994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In contrast to other work in spatial data mining, our work centers on extracting regional or local knowledge from spatial datasets, and not on finding global patters. In particular, we are interested in assisting scientists in finding interesting regions in spatial datasets based on their particular notation of interestingness.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522" eaLnBrk="0" hangingPunct="0">
              <a:defRPr>
                <a:solidFill>
                  <a:schemeClr val="tx1"/>
                </a:solidFill>
                <a:latin typeface="Arial" charset="0"/>
              </a:defRPr>
            </a:lvl1pPr>
            <a:lvl2pPr marL="741761" indent="-285293" defTabSz="914522" eaLnBrk="0" hangingPunct="0">
              <a:defRPr>
                <a:solidFill>
                  <a:schemeClr val="tx1"/>
                </a:solidFill>
                <a:latin typeface="Arial" charset="0"/>
              </a:defRPr>
            </a:lvl2pPr>
            <a:lvl3pPr marL="1141171" indent="-228234" defTabSz="914522" eaLnBrk="0" hangingPunct="0">
              <a:defRPr>
                <a:solidFill>
                  <a:schemeClr val="tx1"/>
                </a:solidFill>
                <a:latin typeface="Arial" charset="0"/>
              </a:defRPr>
            </a:lvl3pPr>
            <a:lvl4pPr marL="1597640" indent="-228234" defTabSz="914522" eaLnBrk="0" hangingPunct="0">
              <a:defRPr>
                <a:solidFill>
                  <a:schemeClr val="tx1"/>
                </a:solidFill>
                <a:latin typeface="Arial" charset="0"/>
              </a:defRPr>
            </a:lvl4pPr>
            <a:lvl5pPr marL="2054108" indent="-228234" defTabSz="914522" eaLnBrk="0" hangingPunct="0">
              <a:defRPr>
                <a:solidFill>
                  <a:schemeClr val="tx1"/>
                </a:solidFill>
                <a:latin typeface="Arial" charset="0"/>
              </a:defRPr>
            </a:lvl5pPr>
            <a:lvl6pPr marL="2510577" indent="-228234" defTabSz="914522" eaLnBrk="0" fontAlgn="base" hangingPunct="0">
              <a:spcBef>
                <a:spcPct val="0"/>
              </a:spcBef>
              <a:spcAft>
                <a:spcPct val="0"/>
              </a:spcAft>
              <a:defRPr>
                <a:solidFill>
                  <a:schemeClr val="tx1"/>
                </a:solidFill>
                <a:latin typeface="Arial" charset="0"/>
              </a:defRPr>
            </a:lvl6pPr>
            <a:lvl7pPr marL="2967045" indent="-228234" defTabSz="914522" eaLnBrk="0" fontAlgn="base" hangingPunct="0">
              <a:spcBef>
                <a:spcPct val="0"/>
              </a:spcBef>
              <a:spcAft>
                <a:spcPct val="0"/>
              </a:spcAft>
              <a:defRPr>
                <a:solidFill>
                  <a:schemeClr val="tx1"/>
                </a:solidFill>
                <a:latin typeface="Arial" charset="0"/>
              </a:defRPr>
            </a:lvl7pPr>
            <a:lvl8pPr marL="3423514" indent="-228234" defTabSz="914522" eaLnBrk="0" fontAlgn="base" hangingPunct="0">
              <a:spcBef>
                <a:spcPct val="0"/>
              </a:spcBef>
              <a:spcAft>
                <a:spcPct val="0"/>
              </a:spcAft>
              <a:defRPr>
                <a:solidFill>
                  <a:schemeClr val="tx1"/>
                </a:solidFill>
                <a:latin typeface="Arial" charset="0"/>
              </a:defRPr>
            </a:lvl8pPr>
            <a:lvl9pPr marL="3879982" indent="-228234" defTabSz="914522" eaLnBrk="0" fontAlgn="base" hangingPunct="0">
              <a:spcBef>
                <a:spcPct val="0"/>
              </a:spcBef>
              <a:spcAft>
                <a:spcPct val="0"/>
              </a:spcAft>
              <a:defRPr>
                <a:solidFill>
                  <a:schemeClr val="tx1"/>
                </a:solidFill>
                <a:latin typeface="Arial" charset="0"/>
              </a:defRPr>
            </a:lvl9pPr>
          </a:lstStyle>
          <a:p>
            <a:pPr eaLnBrk="1" hangingPunct="1"/>
            <a:fld id="{971D90F6-3B17-428F-907B-F5AA5B288031}" type="slidenum">
              <a:rPr lang="en-US" smtClean="0"/>
              <a:pPr eaLnBrk="1" hangingPunct="1"/>
              <a:t>19</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300">
                <a:solidFill>
                  <a:srgbClr val="3333FF"/>
                </a:solidFill>
              </a:rPr>
              <a:t>Given:</a:t>
            </a:r>
          </a:p>
          <a:p>
            <a:pPr eaLnBrk="1" hangingPunct="1"/>
            <a:r>
              <a:rPr lang="en-US" sz="1300"/>
              <a:t>A dataset O with a schema R</a:t>
            </a:r>
          </a:p>
          <a:p>
            <a:pPr eaLnBrk="1" hangingPunct="1"/>
            <a:r>
              <a:rPr lang="en-US" sz="1300"/>
              <a:t>A distance function d defined on instances of R</a:t>
            </a:r>
          </a:p>
          <a:p>
            <a:pPr eaLnBrk="1" hangingPunct="1"/>
            <a:r>
              <a:rPr lang="en-US" sz="1300"/>
              <a:t>A fitness function q(X) that evaluates clustering X={c</a:t>
            </a:r>
            <a:r>
              <a:rPr lang="en-US" sz="1300" baseline="-25000"/>
              <a:t>1</a:t>
            </a:r>
            <a:r>
              <a:rPr lang="en-US" sz="1300"/>
              <a:t>,…,c</a:t>
            </a:r>
            <a:r>
              <a:rPr lang="en-US" sz="1300" baseline="-25000"/>
              <a:t>k</a:t>
            </a:r>
            <a:r>
              <a:rPr lang="en-US" sz="1300"/>
              <a:t>} as follows:</a:t>
            </a:r>
          </a:p>
          <a:p>
            <a:pPr eaLnBrk="1" hangingPunct="1"/>
            <a:r>
              <a:rPr lang="en-US" sz="1600"/>
              <a:t>q(X)= </a:t>
            </a:r>
            <a:r>
              <a:rPr lang="en-US" sz="1700">
                <a:sym typeface="Symbol" pitchFamily="18" charset="2"/>
              </a:rPr>
              <a:t></a:t>
            </a:r>
            <a:r>
              <a:rPr lang="en-US" sz="1600" baseline="-16000">
                <a:sym typeface="Symbol" pitchFamily="18" charset="2"/>
              </a:rPr>
              <a:t>cX</a:t>
            </a:r>
            <a:r>
              <a:rPr lang="en-US" sz="1600" baseline="-25000">
                <a:sym typeface="Symbol" pitchFamily="18" charset="2"/>
              </a:rPr>
              <a:t> </a:t>
            </a:r>
            <a:r>
              <a:rPr lang="en-US" sz="1600">
                <a:sym typeface="Symbol" pitchFamily="18" charset="2"/>
              </a:rPr>
              <a:t>reward(c)=</a:t>
            </a:r>
            <a:r>
              <a:rPr lang="en-US" sz="1700">
                <a:sym typeface="Symbol" pitchFamily="18" charset="2"/>
              </a:rPr>
              <a:t></a:t>
            </a:r>
            <a:r>
              <a:rPr lang="en-US" sz="1600" baseline="-16000">
                <a:sym typeface="Symbol" pitchFamily="18" charset="2"/>
              </a:rPr>
              <a:t>cX</a:t>
            </a:r>
            <a:r>
              <a:rPr lang="en-US" sz="1600" baseline="-25000">
                <a:sym typeface="Symbol" pitchFamily="18" charset="2"/>
              </a:rPr>
              <a:t> </a:t>
            </a:r>
            <a:r>
              <a:rPr lang="en-US" sz="1600"/>
              <a:t>interestingness(c)</a:t>
            </a:r>
            <a:r>
              <a:rPr lang="en-US" sz="1600">
                <a:latin typeface="Symbol" pitchFamily="18" charset="2"/>
              </a:rPr>
              <a:t>*</a:t>
            </a:r>
            <a:r>
              <a:rPr lang="en-US" sz="1600"/>
              <a:t>size(c)</a:t>
            </a:r>
            <a:r>
              <a:rPr lang="en-US" sz="1600" baseline="30000">
                <a:sym typeface="Symbol" pitchFamily="18" charset="2"/>
              </a:rPr>
              <a:t></a:t>
            </a:r>
            <a:r>
              <a:rPr lang="en-US" sz="1600">
                <a:sym typeface="Symbol" pitchFamily="18" charset="2"/>
              </a:rPr>
              <a:t> with </a:t>
            </a:r>
            <a:r>
              <a:rPr lang="en-US" sz="1600">
                <a:latin typeface="Symbol" pitchFamily="18" charset="2"/>
                <a:sym typeface="Symbol" pitchFamily="18" charset="2"/>
              </a:rPr>
              <a:t>b</a:t>
            </a:r>
            <a:r>
              <a:rPr lang="en-US" sz="1600">
                <a:sym typeface="Symbol" pitchFamily="18" charset="2"/>
              </a:rPr>
              <a:t>&gt;1</a:t>
            </a:r>
            <a:endParaRPr lang="en-US" sz="1600"/>
          </a:p>
          <a:p>
            <a:pPr eaLnBrk="1" hangingPunct="1"/>
            <a:endParaRPr lang="en-US" sz="1300">
              <a:solidFill>
                <a:srgbClr val="3333FF"/>
              </a:solidFill>
            </a:endParaRPr>
          </a:p>
          <a:p>
            <a:pPr eaLnBrk="1" hangingPunct="1"/>
            <a:r>
              <a:rPr lang="en-US" sz="1300">
                <a:solidFill>
                  <a:srgbClr val="3333FF"/>
                </a:solidFill>
              </a:rPr>
              <a:t>Objective:</a:t>
            </a:r>
          </a:p>
          <a:p>
            <a:pPr eaLnBrk="1" hangingPunct="1"/>
            <a:r>
              <a:rPr lang="en-US" sz="1300"/>
              <a:t>Find c</a:t>
            </a:r>
            <a:r>
              <a:rPr lang="en-US" sz="1300" baseline="-25000"/>
              <a:t>1</a:t>
            </a:r>
            <a:r>
              <a:rPr lang="en-US" sz="1300"/>
              <a:t>,…,c</a:t>
            </a:r>
            <a:r>
              <a:rPr lang="en-US" sz="1300" baseline="-25000"/>
              <a:t>k</a:t>
            </a:r>
            <a:r>
              <a:rPr lang="en-US" sz="1300"/>
              <a:t> </a:t>
            </a:r>
            <a:r>
              <a:rPr lang="en-US" sz="1300">
                <a:sym typeface="Symbol" pitchFamily="18" charset="2"/>
              </a:rPr>
              <a:t> O such that:</a:t>
            </a:r>
          </a:p>
          <a:p>
            <a:pPr eaLnBrk="1" hangingPunct="1">
              <a:buFont typeface="Wingdings" pitchFamily="2" charset="2"/>
              <a:buNone/>
            </a:pPr>
            <a:r>
              <a:rPr lang="en-US" sz="1300"/>
              <a:t>c</a:t>
            </a:r>
            <a:r>
              <a:rPr lang="en-US" sz="1300" baseline="-25000"/>
              <a:t>i</a:t>
            </a:r>
            <a:r>
              <a:rPr lang="en-US" sz="1300">
                <a:sym typeface="Symbol" pitchFamily="18" charset="2"/>
              </a:rPr>
              <a:t>c</a:t>
            </a:r>
            <a:r>
              <a:rPr lang="en-US" sz="1300" baseline="-25000">
                <a:sym typeface="Symbol" pitchFamily="18" charset="2"/>
              </a:rPr>
              <a:t>j</a:t>
            </a:r>
            <a:r>
              <a:rPr lang="en-US" sz="1300">
                <a:sym typeface="Symbol" pitchFamily="18" charset="2"/>
              </a:rPr>
              <a:t>= if ij</a:t>
            </a:r>
          </a:p>
          <a:p>
            <a:pPr eaLnBrk="1" hangingPunct="1">
              <a:buFont typeface="Wingdings" pitchFamily="2" charset="2"/>
              <a:buNone/>
            </a:pPr>
            <a:r>
              <a:rPr lang="en-US" sz="1300"/>
              <a:t>X={c</a:t>
            </a:r>
            <a:r>
              <a:rPr lang="en-US" sz="1300" baseline="-25000"/>
              <a:t>1</a:t>
            </a:r>
            <a:r>
              <a:rPr lang="en-US" sz="1300"/>
              <a:t>,…,c</a:t>
            </a:r>
            <a:r>
              <a:rPr lang="en-US" sz="1300" baseline="-25000"/>
              <a:t>k</a:t>
            </a:r>
            <a:r>
              <a:rPr lang="en-US" sz="1300"/>
              <a:t>} maximizes q(X)</a:t>
            </a:r>
          </a:p>
          <a:p>
            <a:pPr eaLnBrk="1" hangingPunct="1">
              <a:buFont typeface="Wingdings" pitchFamily="2" charset="2"/>
              <a:buNone/>
            </a:pPr>
            <a:r>
              <a:rPr lang="en-US" sz="1300"/>
              <a:t>All cluster c</a:t>
            </a:r>
            <a:r>
              <a:rPr lang="en-US" sz="1300" baseline="-25000"/>
              <a:t>i</a:t>
            </a:r>
            <a:r>
              <a:rPr lang="en-US" sz="1300">
                <a:sym typeface="Symbol" pitchFamily="18" charset="2"/>
              </a:rPr>
              <a:t>X are contiguous (each pair of objects belonging to c</a:t>
            </a:r>
            <a:r>
              <a:rPr lang="en-US" sz="1300" baseline="-25000"/>
              <a:t>i </a:t>
            </a:r>
            <a:r>
              <a:rPr lang="en-US" sz="1300">
                <a:sym typeface="Symbol" pitchFamily="18" charset="2"/>
              </a:rPr>
              <a:t>has to be delaunay-connected with respect to </a:t>
            </a:r>
            <a:r>
              <a:rPr lang="en-US" sz="1300"/>
              <a:t>c</a:t>
            </a:r>
            <a:r>
              <a:rPr lang="en-US" sz="1300" baseline="-25000"/>
              <a:t>i </a:t>
            </a:r>
            <a:r>
              <a:rPr lang="en-US" sz="1300"/>
              <a:t>and to d)</a:t>
            </a:r>
          </a:p>
          <a:p>
            <a:pPr eaLnBrk="1" hangingPunct="1">
              <a:buFont typeface="Wingdings" pitchFamily="2" charset="2"/>
              <a:buNone/>
            </a:pPr>
            <a:r>
              <a:rPr lang="en-US" sz="1300"/>
              <a:t>c</a:t>
            </a:r>
            <a:r>
              <a:rPr lang="en-US" sz="1300" baseline="-25000"/>
              <a:t>1</a:t>
            </a:r>
            <a:r>
              <a:rPr lang="en-US" sz="1300">
                <a:sym typeface="Symbol" pitchFamily="18" charset="2"/>
              </a:rPr>
              <a:t></a:t>
            </a:r>
            <a:r>
              <a:rPr lang="en-US" sz="1300"/>
              <a:t>,…,</a:t>
            </a:r>
            <a:r>
              <a:rPr lang="en-US" sz="1300">
                <a:sym typeface="Symbol" pitchFamily="18" charset="2"/>
              </a:rPr>
              <a:t></a:t>
            </a:r>
            <a:r>
              <a:rPr lang="en-US" sz="1300"/>
              <a:t>c</a:t>
            </a:r>
            <a:r>
              <a:rPr lang="en-US" sz="1300" baseline="-25000"/>
              <a:t>k </a:t>
            </a:r>
            <a:r>
              <a:rPr lang="en-US" sz="1300">
                <a:sym typeface="Symbol" pitchFamily="18" charset="2"/>
              </a:rPr>
              <a:t> O </a:t>
            </a:r>
          </a:p>
          <a:p>
            <a:pPr eaLnBrk="1" hangingPunct="1">
              <a:buFont typeface="Wingdings" pitchFamily="2" charset="2"/>
              <a:buNone/>
            </a:pPr>
            <a:r>
              <a:rPr lang="en-US" sz="1300"/>
              <a:t>c</a:t>
            </a:r>
            <a:r>
              <a:rPr lang="en-US" sz="1300" baseline="-25000"/>
              <a:t>1</a:t>
            </a:r>
            <a:r>
              <a:rPr lang="en-US" sz="1300"/>
              <a:t>,…,c</a:t>
            </a:r>
            <a:r>
              <a:rPr lang="en-US" sz="1300" baseline="-25000"/>
              <a:t>k</a:t>
            </a:r>
            <a:r>
              <a:rPr lang="en-US" sz="1300"/>
              <a:t>  are usually ranked based on the reward each cluster receives, and low reward clusters are frequently not reported</a:t>
            </a:r>
            <a:endParaRPr lang="en-US" sz="1300">
              <a:sym typeface="Symbol" pitchFamily="18" charset="2"/>
            </a:endParaRPr>
          </a:p>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522" eaLnBrk="0" hangingPunct="0">
              <a:defRPr>
                <a:solidFill>
                  <a:schemeClr val="tx1"/>
                </a:solidFill>
                <a:latin typeface="Arial" charset="0"/>
              </a:defRPr>
            </a:lvl1pPr>
            <a:lvl2pPr marL="741761" indent="-285293" defTabSz="914522" eaLnBrk="0" hangingPunct="0">
              <a:defRPr>
                <a:solidFill>
                  <a:schemeClr val="tx1"/>
                </a:solidFill>
                <a:latin typeface="Arial" charset="0"/>
              </a:defRPr>
            </a:lvl2pPr>
            <a:lvl3pPr marL="1141171" indent="-228234" defTabSz="914522" eaLnBrk="0" hangingPunct="0">
              <a:defRPr>
                <a:solidFill>
                  <a:schemeClr val="tx1"/>
                </a:solidFill>
                <a:latin typeface="Arial" charset="0"/>
              </a:defRPr>
            </a:lvl3pPr>
            <a:lvl4pPr marL="1597640" indent="-228234" defTabSz="914522" eaLnBrk="0" hangingPunct="0">
              <a:defRPr>
                <a:solidFill>
                  <a:schemeClr val="tx1"/>
                </a:solidFill>
                <a:latin typeface="Arial" charset="0"/>
              </a:defRPr>
            </a:lvl4pPr>
            <a:lvl5pPr marL="2054108" indent="-228234" defTabSz="914522" eaLnBrk="0" hangingPunct="0">
              <a:defRPr>
                <a:solidFill>
                  <a:schemeClr val="tx1"/>
                </a:solidFill>
                <a:latin typeface="Arial" charset="0"/>
              </a:defRPr>
            </a:lvl5pPr>
            <a:lvl6pPr marL="2510577" indent="-228234" defTabSz="914522" eaLnBrk="0" fontAlgn="base" hangingPunct="0">
              <a:spcBef>
                <a:spcPct val="0"/>
              </a:spcBef>
              <a:spcAft>
                <a:spcPct val="0"/>
              </a:spcAft>
              <a:defRPr>
                <a:solidFill>
                  <a:schemeClr val="tx1"/>
                </a:solidFill>
                <a:latin typeface="Arial" charset="0"/>
              </a:defRPr>
            </a:lvl6pPr>
            <a:lvl7pPr marL="2967045" indent="-228234" defTabSz="914522" eaLnBrk="0" fontAlgn="base" hangingPunct="0">
              <a:spcBef>
                <a:spcPct val="0"/>
              </a:spcBef>
              <a:spcAft>
                <a:spcPct val="0"/>
              </a:spcAft>
              <a:defRPr>
                <a:solidFill>
                  <a:schemeClr val="tx1"/>
                </a:solidFill>
                <a:latin typeface="Arial" charset="0"/>
              </a:defRPr>
            </a:lvl7pPr>
            <a:lvl8pPr marL="3423514" indent="-228234" defTabSz="914522" eaLnBrk="0" fontAlgn="base" hangingPunct="0">
              <a:spcBef>
                <a:spcPct val="0"/>
              </a:spcBef>
              <a:spcAft>
                <a:spcPct val="0"/>
              </a:spcAft>
              <a:defRPr>
                <a:solidFill>
                  <a:schemeClr val="tx1"/>
                </a:solidFill>
                <a:latin typeface="Arial" charset="0"/>
              </a:defRPr>
            </a:lvl8pPr>
            <a:lvl9pPr marL="3879982" indent="-228234" defTabSz="914522" eaLnBrk="0" fontAlgn="base" hangingPunct="0">
              <a:spcBef>
                <a:spcPct val="0"/>
              </a:spcBef>
              <a:spcAft>
                <a:spcPct val="0"/>
              </a:spcAft>
              <a:defRPr>
                <a:solidFill>
                  <a:schemeClr val="tx1"/>
                </a:solidFill>
                <a:latin typeface="Arial" charset="0"/>
              </a:defRPr>
            </a:lvl9pPr>
          </a:lstStyle>
          <a:p>
            <a:pPr eaLnBrk="1" hangingPunct="1"/>
            <a:fld id="{C3FDE700-579F-4E67-A1F4-D16CEA2D2D0D}" type="slidenum">
              <a:rPr lang="en-US" smtClean="0"/>
              <a:pPr eaLnBrk="1" hangingPunct="1"/>
              <a:t>20</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1761" indent="-285293" eaLnBrk="0" hangingPunct="0">
              <a:defRPr>
                <a:solidFill>
                  <a:schemeClr val="tx1"/>
                </a:solidFill>
                <a:latin typeface="Arial" charset="0"/>
              </a:defRPr>
            </a:lvl2pPr>
            <a:lvl3pPr marL="1141171" indent="-228234" eaLnBrk="0" hangingPunct="0">
              <a:defRPr>
                <a:solidFill>
                  <a:schemeClr val="tx1"/>
                </a:solidFill>
                <a:latin typeface="Arial" charset="0"/>
              </a:defRPr>
            </a:lvl3pPr>
            <a:lvl4pPr marL="1597640" indent="-228234" eaLnBrk="0" hangingPunct="0">
              <a:defRPr>
                <a:solidFill>
                  <a:schemeClr val="tx1"/>
                </a:solidFill>
                <a:latin typeface="Arial" charset="0"/>
              </a:defRPr>
            </a:lvl4pPr>
            <a:lvl5pPr marL="2054108" indent="-228234" eaLnBrk="0" hangingPunct="0">
              <a:defRPr>
                <a:solidFill>
                  <a:schemeClr val="tx1"/>
                </a:solidFill>
                <a:latin typeface="Arial" charset="0"/>
              </a:defRPr>
            </a:lvl5pPr>
            <a:lvl6pPr marL="2510577" indent="-228234" eaLnBrk="0" fontAlgn="base" hangingPunct="0">
              <a:spcBef>
                <a:spcPct val="0"/>
              </a:spcBef>
              <a:spcAft>
                <a:spcPct val="0"/>
              </a:spcAft>
              <a:defRPr>
                <a:solidFill>
                  <a:schemeClr val="tx1"/>
                </a:solidFill>
                <a:latin typeface="Arial" charset="0"/>
              </a:defRPr>
            </a:lvl6pPr>
            <a:lvl7pPr marL="2967045" indent="-228234" eaLnBrk="0" fontAlgn="base" hangingPunct="0">
              <a:spcBef>
                <a:spcPct val="0"/>
              </a:spcBef>
              <a:spcAft>
                <a:spcPct val="0"/>
              </a:spcAft>
              <a:defRPr>
                <a:solidFill>
                  <a:schemeClr val="tx1"/>
                </a:solidFill>
                <a:latin typeface="Arial" charset="0"/>
              </a:defRPr>
            </a:lvl7pPr>
            <a:lvl8pPr marL="3423514" indent="-228234" eaLnBrk="0" fontAlgn="base" hangingPunct="0">
              <a:spcBef>
                <a:spcPct val="0"/>
              </a:spcBef>
              <a:spcAft>
                <a:spcPct val="0"/>
              </a:spcAft>
              <a:defRPr>
                <a:solidFill>
                  <a:schemeClr val="tx1"/>
                </a:solidFill>
                <a:latin typeface="Arial" charset="0"/>
              </a:defRPr>
            </a:lvl8pPr>
            <a:lvl9pPr marL="3879982" indent="-228234" eaLnBrk="0" fontAlgn="base" hangingPunct="0">
              <a:spcBef>
                <a:spcPct val="0"/>
              </a:spcBef>
              <a:spcAft>
                <a:spcPct val="0"/>
              </a:spcAft>
              <a:defRPr>
                <a:solidFill>
                  <a:schemeClr val="tx1"/>
                </a:solidFill>
                <a:latin typeface="Arial" charset="0"/>
              </a:defRPr>
            </a:lvl9pPr>
          </a:lstStyle>
          <a:p>
            <a:pPr defTabSz="912937" eaLnBrk="1" hangingPunct="1"/>
            <a:fld id="{0891D992-04A7-465F-8D09-8944124A451D}" type="slidenum">
              <a:rPr lang="en-US" smtClean="0"/>
              <a:pPr defTabSz="912937" eaLnBrk="1" hangingPunct="1"/>
              <a:t>21</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522" eaLnBrk="0" hangingPunct="0">
              <a:defRPr>
                <a:solidFill>
                  <a:schemeClr val="tx1"/>
                </a:solidFill>
                <a:latin typeface="Arial" charset="0"/>
              </a:defRPr>
            </a:lvl1pPr>
            <a:lvl2pPr marL="741761" indent="-285293" defTabSz="914522" eaLnBrk="0" hangingPunct="0">
              <a:defRPr>
                <a:solidFill>
                  <a:schemeClr val="tx1"/>
                </a:solidFill>
                <a:latin typeface="Arial" charset="0"/>
              </a:defRPr>
            </a:lvl2pPr>
            <a:lvl3pPr marL="1141171" indent="-228234" defTabSz="914522" eaLnBrk="0" hangingPunct="0">
              <a:defRPr>
                <a:solidFill>
                  <a:schemeClr val="tx1"/>
                </a:solidFill>
                <a:latin typeface="Arial" charset="0"/>
              </a:defRPr>
            </a:lvl3pPr>
            <a:lvl4pPr marL="1597640" indent="-228234" defTabSz="914522" eaLnBrk="0" hangingPunct="0">
              <a:defRPr>
                <a:solidFill>
                  <a:schemeClr val="tx1"/>
                </a:solidFill>
                <a:latin typeface="Arial" charset="0"/>
              </a:defRPr>
            </a:lvl4pPr>
            <a:lvl5pPr marL="2054108" indent="-228234" defTabSz="914522" eaLnBrk="0" hangingPunct="0">
              <a:defRPr>
                <a:solidFill>
                  <a:schemeClr val="tx1"/>
                </a:solidFill>
                <a:latin typeface="Arial" charset="0"/>
              </a:defRPr>
            </a:lvl5pPr>
            <a:lvl6pPr marL="2510577" indent="-228234" defTabSz="914522" eaLnBrk="0" fontAlgn="base" hangingPunct="0">
              <a:spcBef>
                <a:spcPct val="0"/>
              </a:spcBef>
              <a:spcAft>
                <a:spcPct val="0"/>
              </a:spcAft>
              <a:defRPr>
                <a:solidFill>
                  <a:schemeClr val="tx1"/>
                </a:solidFill>
                <a:latin typeface="Arial" charset="0"/>
              </a:defRPr>
            </a:lvl6pPr>
            <a:lvl7pPr marL="2967045" indent="-228234" defTabSz="914522" eaLnBrk="0" fontAlgn="base" hangingPunct="0">
              <a:spcBef>
                <a:spcPct val="0"/>
              </a:spcBef>
              <a:spcAft>
                <a:spcPct val="0"/>
              </a:spcAft>
              <a:defRPr>
                <a:solidFill>
                  <a:schemeClr val="tx1"/>
                </a:solidFill>
                <a:latin typeface="Arial" charset="0"/>
              </a:defRPr>
            </a:lvl7pPr>
            <a:lvl8pPr marL="3423514" indent="-228234" defTabSz="914522" eaLnBrk="0" fontAlgn="base" hangingPunct="0">
              <a:spcBef>
                <a:spcPct val="0"/>
              </a:spcBef>
              <a:spcAft>
                <a:spcPct val="0"/>
              </a:spcAft>
              <a:defRPr>
                <a:solidFill>
                  <a:schemeClr val="tx1"/>
                </a:solidFill>
                <a:latin typeface="Arial" charset="0"/>
              </a:defRPr>
            </a:lvl8pPr>
            <a:lvl9pPr marL="3879982" indent="-228234" defTabSz="914522" eaLnBrk="0" fontAlgn="base" hangingPunct="0">
              <a:spcBef>
                <a:spcPct val="0"/>
              </a:spcBef>
              <a:spcAft>
                <a:spcPct val="0"/>
              </a:spcAft>
              <a:defRPr>
                <a:solidFill>
                  <a:schemeClr val="tx1"/>
                </a:solidFill>
                <a:latin typeface="Arial" charset="0"/>
              </a:defRPr>
            </a:lvl9pPr>
          </a:lstStyle>
          <a:p>
            <a:pPr eaLnBrk="1" hangingPunct="1"/>
            <a:fld id="{87C73B86-142A-457D-B797-986138224431}" type="slidenum">
              <a:rPr lang="en-US" smtClean="0"/>
              <a:pPr eaLnBrk="1" hangingPunct="1"/>
              <a:t>23</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522" eaLnBrk="0" hangingPunct="0">
              <a:defRPr>
                <a:solidFill>
                  <a:schemeClr val="tx1"/>
                </a:solidFill>
                <a:latin typeface="Arial" charset="0"/>
              </a:defRPr>
            </a:lvl1pPr>
            <a:lvl2pPr marL="741761" indent="-285293" defTabSz="914522" eaLnBrk="0" hangingPunct="0">
              <a:defRPr>
                <a:solidFill>
                  <a:schemeClr val="tx1"/>
                </a:solidFill>
                <a:latin typeface="Arial" charset="0"/>
              </a:defRPr>
            </a:lvl2pPr>
            <a:lvl3pPr marL="1141171" indent="-228234" defTabSz="914522" eaLnBrk="0" hangingPunct="0">
              <a:defRPr>
                <a:solidFill>
                  <a:schemeClr val="tx1"/>
                </a:solidFill>
                <a:latin typeface="Arial" charset="0"/>
              </a:defRPr>
            </a:lvl3pPr>
            <a:lvl4pPr marL="1597640" indent="-228234" defTabSz="914522" eaLnBrk="0" hangingPunct="0">
              <a:defRPr>
                <a:solidFill>
                  <a:schemeClr val="tx1"/>
                </a:solidFill>
                <a:latin typeface="Arial" charset="0"/>
              </a:defRPr>
            </a:lvl4pPr>
            <a:lvl5pPr marL="2054108" indent="-228234" defTabSz="914522" eaLnBrk="0" hangingPunct="0">
              <a:defRPr>
                <a:solidFill>
                  <a:schemeClr val="tx1"/>
                </a:solidFill>
                <a:latin typeface="Arial" charset="0"/>
              </a:defRPr>
            </a:lvl5pPr>
            <a:lvl6pPr marL="2510577" indent="-228234" defTabSz="914522" eaLnBrk="0" fontAlgn="base" hangingPunct="0">
              <a:spcBef>
                <a:spcPct val="0"/>
              </a:spcBef>
              <a:spcAft>
                <a:spcPct val="0"/>
              </a:spcAft>
              <a:defRPr>
                <a:solidFill>
                  <a:schemeClr val="tx1"/>
                </a:solidFill>
                <a:latin typeface="Arial" charset="0"/>
              </a:defRPr>
            </a:lvl6pPr>
            <a:lvl7pPr marL="2967045" indent="-228234" defTabSz="914522" eaLnBrk="0" fontAlgn="base" hangingPunct="0">
              <a:spcBef>
                <a:spcPct val="0"/>
              </a:spcBef>
              <a:spcAft>
                <a:spcPct val="0"/>
              </a:spcAft>
              <a:defRPr>
                <a:solidFill>
                  <a:schemeClr val="tx1"/>
                </a:solidFill>
                <a:latin typeface="Arial" charset="0"/>
              </a:defRPr>
            </a:lvl7pPr>
            <a:lvl8pPr marL="3423514" indent="-228234" defTabSz="914522" eaLnBrk="0" fontAlgn="base" hangingPunct="0">
              <a:spcBef>
                <a:spcPct val="0"/>
              </a:spcBef>
              <a:spcAft>
                <a:spcPct val="0"/>
              </a:spcAft>
              <a:defRPr>
                <a:solidFill>
                  <a:schemeClr val="tx1"/>
                </a:solidFill>
                <a:latin typeface="Arial" charset="0"/>
              </a:defRPr>
            </a:lvl8pPr>
            <a:lvl9pPr marL="3879982" indent="-228234" defTabSz="914522" eaLnBrk="0" fontAlgn="base" hangingPunct="0">
              <a:spcBef>
                <a:spcPct val="0"/>
              </a:spcBef>
              <a:spcAft>
                <a:spcPct val="0"/>
              </a:spcAft>
              <a:defRPr>
                <a:solidFill>
                  <a:schemeClr val="tx1"/>
                </a:solidFill>
                <a:latin typeface="Arial" charset="0"/>
              </a:defRPr>
            </a:lvl9pPr>
          </a:lstStyle>
          <a:p>
            <a:pPr eaLnBrk="1" hangingPunct="1"/>
            <a:fld id="{311436DE-2FE5-4CC2-96AC-75478399D572}" type="slidenum">
              <a:rPr lang="en-US" smtClean="0">
                <a:solidFill>
                  <a:srgbClr val="000000"/>
                </a:solidFill>
              </a:rPr>
              <a:pPr eaLnBrk="1" hangingPunct="1"/>
              <a:t>2</a:t>
            </a:fld>
            <a:endParaRPr lang="en-US" smtClean="0">
              <a:solidFill>
                <a:srgbClr val="000000"/>
              </a:solidFill>
            </a:endParaRPr>
          </a:p>
        </p:txBody>
      </p:sp>
      <p:sp>
        <p:nvSpPr>
          <p:cNvPr id="30723" name="Rectangle 2"/>
          <p:cNvSpPr>
            <a:spLocks noGrp="1" noRot="1" noChangeAspect="1" noChangeArrowheads="1" noTextEdit="1"/>
          </p:cNvSpPr>
          <p:nvPr>
            <p:ph type="sldImg"/>
          </p:nvPr>
        </p:nvSpPr>
        <p:spPr>
          <a:xfrm>
            <a:off x="1144588" y="676275"/>
            <a:ext cx="4725987" cy="3546475"/>
          </a:xfrm>
          <a:ln/>
        </p:spPr>
      </p:sp>
      <p:sp>
        <p:nvSpPr>
          <p:cNvPr id="30724" name="Notes Placeholder 4"/>
          <p:cNvSpPr>
            <a:spLocks noGrp="1"/>
          </p:cNvSpPr>
          <p:nvPr/>
        </p:nvSpPr>
        <p:spPr bwMode="auto">
          <a:xfrm>
            <a:off x="701992" y="4416741"/>
            <a:ext cx="5606418" cy="4180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32" tIns="45865" rIns="91732" bIns="45865"/>
          <a:lstStyle/>
          <a:p>
            <a:pPr eaLnBrk="0" hangingPunct="0">
              <a:spcBef>
                <a:spcPct val="30000"/>
              </a:spcBef>
            </a:pPr>
            <a:endParaRPr lang="en-US" sz="120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522" eaLnBrk="0" hangingPunct="0">
              <a:defRPr>
                <a:solidFill>
                  <a:schemeClr val="tx1"/>
                </a:solidFill>
                <a:latin typeface="Arial" charset="0"/>
              </a:defRPr>
            </a:lvl1pPr>
            <a:lvl2pPr marL="741761" indent="-285293" defTabSz="914522" eaLnBrk="0" hangingPunct="0">
              <a:defRPr>
                <a:solidFill>
                  <a:schemeClr val="tx1"/>
                </a:solidFill>
                <a:latin typeface="Arial" charset="0"/>
              </a:defRPr>
            </a:lvl2pPr>
            <a:lvl3pPr marL="1141171" indent="-228234" defTabSz="914522" eaLnBrk="0" hangingPunct="0">
              <a:defRPr>
                <a:solidFill>
                  <a:schemeClr val="tx1"/>
                </a:solidFill>
                <a:latin typeface="Arial" charset="0"/>
              </a:defRPr>
            </a:lvl3pPr>
            <a:lvl4pPr marL="1597640" indent="-228234" defTabSz="914522" eaLnBrk="0" hangingPunct="0">
              <a:defRPr>
                <a:solidFill>
                  <a:schemeClr val="tx1"/>
                </a:solidFill>
                <a:latin typeface="Arial" charset="0"/>
              </a:defRPr>
            </a:lvl4pPr>
            <a:lvl5pPr marL="2054108" indent="-228234" defTabSz="914522" eaLnBrk="0" hangingPunct="0">
              <a:defRPr>
                <a:solidFill>
                  <a:schemeClr val="tx1"/>
                </a:solidFill>
                <a:latin typeface="Arial" charset="0"/>
              </a:defRPr>
            </a:lvl5pPr>
            <a:lvl6pPr marL="2510577" indent="-228234" defTabSz="914522" eaLnBrk="0" fontAlgn="base" hangingPunct="0">
              <a:spcBef>
                <a:spcPct val="0"/>
              </a:spcBef>
              <a:spcAft>
                <a:spcPct val="0"/>
              </a:spcAft>
              <a:defRPr>
                <a:solidFill>
                  <a:schemeClr val="tx1"/>
                </a:solidFill>
                <a:latin typeface="Arial" charset="0"/>
              </a:defRPr>
            </a:lvl6pPr>
            <a:lvl7pPr marL="2967045" indent="-228234" defTabSz="914522" eaLnBrk="0" fontAlgn="base" hangingPunct="0">
              <a:spcBef>
                <a:spcPct val="0"/>
              </a:spcBef>
              <a:spcAft>
                <a:spcPct val="0"/>
              </a:spcAft>
              <a:defRPr>
                <a:solidFill>
                  <a:schemeClr val="tx1"/>
                </a:solidFill>
                <a:latin typeface="Arial" charset="0"/>
              </a:defRPr>
            </a:lvl7pPr>
            <a:lvl8pPr marL="3423514" indent="-228234" defTabSz="914522" eaLnBrk="0" fontAlgn="base" hangingPunct="0">
              <a:spcBef>
                <a:spcPct val="0"/>
              </a:spcBef>
              <a:spcAft>
                <a:spcPct val="0"/>
              </a:spcAft>
              <a:defRPr>
                <a:solidFill>
                  <a:schemeClr val="tx1"/>
                </a:solidFill>
                <a:latin typeface="Arial" charset="0"/>
              </a:defRPr>
            </a:lvl8pPr>
            <a:lvl9pPr marL="3879982" indent="-228234" defTabSz="914522" eaLnBrk="0" fontAlgn="base" hangingPunct="0">
              <a:spcBef>
                <a:spcPct val="0"/>
              </a:spcBef>
              <a:spcAft>
                <a:spcPct val="0"/>
              </a:spcAft>
              <a:defRPr>
                <a:solidFill>
                  <a:schemeClr val="tx1"/>
                </a:solidFill>
                <a:latin typeface="Arial" charset="0"/>
              </a:defRPr>
            </a:lvl9pPr>
          </a:lstStyle>
          <a:p>
            <a:pPr eaLnBrk="1" hangingPunct="1"/>
            <a:fld id="{F1E0680D-6DE6-45A3-8903-867A2406E590}" type="slidenum">
              <a:rPr lang="en-US" smtClean="0">
                <a:solidFill>
                  <a:srgbClr val="000000"/>
                </a:solidFill>
              </a:rPr>
              <a:pPr eaLnBrk="1" hangingPunct="1"/>
              <a:t>3</a:t>
            </a:fld>
            <a:endParaRPr lang="en-US" smtClean="0">
              <a:solidFill>
                <a:srgbClr val="000000"/>
              </a:solidFill>
            </a:endParaRPr>
          </a:p>
        </p:txBody>
      </p:sp>
      <p:sp>
        <p:nvSpPr>
          <p:cNvPr id="31747" name="Rectangle 2"/>
          <p:cNvSpPr>
            <a:spLocks noGrp="1" noRot="1" noChangeAspect="1" noChangeArrowheads="1" noTextEdit="1"/>
          </p:cNvSpPr>
          <p:nvPr>
            <p:ph type="sldImg"/>
          </p:nvPr>
        </p:nvSpPr>
        <p:spPr>
          <a:xfrm>
            <a:off x="1144588" y="676275"/>
            <a:ext cx="4725987" cy="3546475"/>
          </a:xfrm>
          <a:ln/>
        </p:spPr>
      </p:sp>
      <p:sp>
        <p:nvSpPr>
          <p:cNvPr id="31748" name="Notes Placeholder 4"/>
          <p:cNvSpPr>
            <a:spLocks noGrp="1"/>
          </p:cNvSpPr>
          <p:nvPr/>
        </p:nvSpPr>
        <p:spPr bwMode="auto">
          <a:xfrm>
            <a:off x="701992" y="4416741"/>
            <a:ext cx="5606418" cy="4180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32" tIns="45865" rIns="91732" bIns="45865"/>
          <a:lstStyle/>
          <a:p>
            <a:pPr eaLnBrk="0" hangingPunct="0">
              <a:spcBef>
                <a:spcPct val="30000"/>
              </a:spcBef>
            </a:pPr>
            <a:endParaRPr lang="en-US" sz="120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1761" indent="-285293" eaLnBrk="0" hangingPunct="0">
              <a:defRPr>
                <a:solidFill>
                  <a:schemeClr val="tx1"/>
                </a:solidFill>
                <a:latin typeface="Arial" charset="0"/>
              </a:defRPr>
            </a:lvl2pPr>
            <a:lvl3pPr marL="1141171" indent="-228234" eaLnBrk="0" hangingPunct="0">
              <a:defRPr>
                <a:solidFill>
                  <a:schemeClr val="tx1"/>
                </a:solidFill>
                <a:latin typeface="Arial" charset="0"/>
              </a:defRPr>
            </a:lvl3pPr>
            <a:lvl4pPr marL="1597640" indent="-228234" eaLnBrk="0" hangingPunct="0">
              <a:defRPr>
                <a:solidFill>
                  <a:schemeClr val="tx1"/>
                </a:solidFill>
                <a:latin typeface="Arial" charset="0"/>
              </a:defRPr>
            </a:lvl4pPr>
            <a:lvl5pPr marL="2054108" indent="-228234" eaLnBrk="0" hangingPunct="0">
              <a:defRPr>
                <a:solidFill>
                  <a:schemeClr val="tx1"/>
                </a:solidFill>
                <a:latin typeface="Arial" charset="0"/>
              </a:defRPr>
            </a:lvl5pPr>
            <a:lvl6pPr marL="2510577" indent="-228234" eaLnBrk="0" fontAlgn="base" hangingPunct="0">
              <a:spcBef>
                <a:spcPct val="0"/>
              </a:spcBef>
              <a:spcAft>
                <a:spcPct val="0"/>
              </a:spcAft>
              <a:defRPr>
                <a:solidFill>
                  <a:schemeClr val="tx1"/>
                </a:solidFill>
                <a:latin typeface="Arial" charset="0"/>
              </a:defRPr>
            </a:lvl6pPr>
            <a:lvl7pPr marL="2967045" indent="-228234" eaLnBrk="0" fontAlgn="base" hangingPunct="0">
              <a:spcBef>
                <a:spcPct val="0"/>
              </a:spcBef>
              <a:spcAft>
                <a:spcPct val="0"/>
              </a:spcAft>
              <a:defRPr>
                <a:solidFill>
                  <a:schemeClr val="tx1"/>
                </a:solidFill>
                <a:latin typeface="Arial" charset="0"/>
              </a:defRPr>
            </a:lvl7pPr>
            <a:lvl8pPr marL="3423514" indent="-228234" eaLnBrk="0" fontAlgn="base" hangingPunct="0">
              <a:spcBef>
                <a:spcPct val="0"/>
              </a:spcBef>
              <a:spcAft>
                <a:spcPct val="0"/>
              </a:spcAft>
              <a:defRPr>
                <a:solidFill>
                  <a:schemeClr val="tx1"/>
                </a:solidFill>
                <a:latin typeface="Arial" charset="0"/>
              </a:defRPr>
            </a:lvl8pPr>
            <a:lvl9pPr marL="3879982" indent="-228234" eaLnBrk="0" fontAlgn="base" hangingPunct="0">
              <a:spcBef>
                <a:spcPct val="0"/>
              </a:spcBef>
              <a:spcAft>
                <a:spcPct val="0"/>
              </a:spcAft>
              <a:defRPr>
                <a:solidFill>
                  <a:schemeClr val="tx1"/>
                </a:solidFill>
                <a:latin typeface="Arial" charset="0"/>
              </a:defRPr>
            </a:lvl9pPr>
          </a:lstStyle>
          <a:p>
            <a:pPr defTabSz="912937" eaLnBrk="1" hangingPunct="1"/>
            <a:fld id="{129237BA-0AD8-4E90-8599-8F57929951A9}" type="slidenum">
              <a:rPr lang="en-US" smtClean="0"/>
              <a:pPr defTabSz="912937" eaLnBrk="1" hangingPunct="1"/>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1761" indent="-285293" eaLnBrk="0" hangingPunct="0">
              <a:defRPr>
                <a:solidFill>
                  <a:schemeClr val="tx1"/>
                </a:solidFill>
                <a:latin typeface="Arial" charset="0"/>
              </a:defRPr>
            </a:lvl2pPr>
            <a:lvl3pPr marL="1141171" indent="-228234" eaLnBrk="0" hangingPunct="0">
              <a:defRPr>
                <a:solidFill>
                  <a:schemeClr val="tx1"/>
                </a:solidFill>
                <a:latin typeface="Arial" charset="0"/>
              </a:defRPr>
            </a:lvl3pPr>
            <a:lvl4pPr marL="1597640" indent="-228234" eaLnBrk="0" hangingPunct="0">
              <a:defRPr>
                <a:solidFill>
                  <a:schemeClr val="tx1"/>
                </a:solidFill>
                <a:latin typeface="Arial" charset="0"/>
              </a:defRPr>
            </a:lvl4pPr>
            <a:lvl5pPr marL="2054108" indent="-228234" eaLnBrk="0" hangingPunct="0">
              <a:defRPr>
                <a:solidFill>
                  <a:schemeClr val="tx1"/>
                </a:solidFill>
                <a:latin typeface="Arial" charset="0"/>
              </a:defRPr>
            </a:lvl5pPr>
            <a:lvl6pPr marL="2510577" indent="-228234" eaLnBrk="0" fontAlgn="base" hangingPunct="0">
              <a:spcBef>
                <a:spcPct val="0"/>
              </a:spcBef>
              <a:spcAft>
                <a:spcPct val="0"/>
              </a:spcAft>
              <a:defRPr>
                <a:solidFill>
                  <a:schemeClr val="tx1"/>
                </a:solidFill>
                <a:latin typeface="Arial" charset="0"/>
              </a:defRPr>
            </a:lvl6pPr>
            <a:lvl7pPr marL="2967045" indent="-228234" eaLnBrk="0" fontAlgn="base" hangingPunct="0">
              <a:spcBef>
                <a:spcPct val="0"/>
              </a:spcBef>
              <a:spcAft>
                <a:spcPct val="0"/>
              </a:spcAft>
              <a:defRPr>
                <a:solidFill>
                  <a:schemeClr val="tx1"/>
                </a:solidFill>
                <a:latin typeface="Arial" charset="0"/>
              </a:defRPr>
            </a:lvl7pPr>
            <a:lvl8pPr marL="3423514" indent="-228234" eaLnBrk="0" fontAlgn="base" hangingPunct="0">
              <a:spcBef>
                <a:spcPct val="0"/>
              </a:spcBef>
              <a:spcAft>
                <a:spcPct val="0"/>
              </a:spcAft>
              <a:defRPr>
                <a:solidFill>
                  <a:schemeClr val="tx1"/>
                </a:solidFill>
                <a:latin typeface="Arial" charset="0"/>
              </a:defRPr>
            </a:lvl8pPr>
            <a:lvl9pPr marL="3879982" indent="-228234" eaLnBrk="0" fontAlgn="base" hangingPunct="0">
              <a:spcBef>
                <a:spcPct val="0"/>
              </a:spcBef>
              <a:spcAft>
                <a:spcPct val="0"/>
              </a:spcAft>
              <a:defRPr>
                <a:solidFill>
                  <a:schemeClr val="tx1"/>
                </a:solidFill>
                <a:latin typeface="Arial" charset="0"/>
              </a:defRPr>
            </a:lvl9pPr>
          </a:lstStyle>
          <a:p>
            <a:pPr defTabSz="912937" eaLnBrk="1" hangingPunct="1"/>
            <a:fld id="{7C945970-188E-42D7-AC46-B03A3B775EF8}" type="slidenum">
              <a:rPr lang="en-US" smtClean="0"/>
              <a:pPr defTabSz="912937" eaLnBrk="1" hangingPunct="1"/>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1761" indent="-285293" eaLnBrk="0" hangingPunct="0">
              <a:defRPr>
                <a:solidFill>
                  <a:schemeClr val="tx1"/>
                </a:solidFill>
                <a:latin typeface="Arial" charset="0"/>
              </a:defRPr>
            </a:lvl2pPr>
            <a:lvl3pPr marL="1141171" indent="-228234" eaLnBrk="0" hangingPunct="0">
              <a:defRPr>
                <a:solidFill>
                  <a:schemeClr val="tx1"/>
                </a:solidFill>
                <a:latin typeface="Arial" charset="0"/>
              </a:defRPr>
            </a:lvl3pPr>
            <a:lvl4pPr marL="1597640" indent="-228234" eaLnBrk="0" hangingPunct="0">
              <a:defRPr>
                <a:solidFill>
                  <a:schemeClr val="tx1"/>
                </a:solidFill>
                <a:latin typeface="Arial" charset="0"/>
              </a:defRPr>
            </a:lvl4pPr>
            <a:lvl5pPr marL="2054108" indent="-228234" eaLnBrk="0" hangingPunct="0">
              <a:defRPr>
                <a:solidFill>
                  <a:schemeClr val="tx1"/>
                </a:solidFill>
                <a:latin typeface="Arial" charset="0"/>
              </a:defRPr>
            </a:lvl5pPr>
            <a:lvl6pPr marL="2510577" indent="-228234" eaLnBrk="0" fontAlgn="base" hangingPunct="0">
              <a:spcBef>
                <a:spcPct val="0"/>
              </a:spcBef>
              <a:spcAft>
                <a:spcPct val="0"/>
              </a:spcAft>
              <a:defRPr>
                <a:solidFill>
                  <a:schemeClr val="tx1"/>
                </a:solidFill>
                <a:latin typeface="Arial" charset="0"/>
              </a:defRPr>
            </a:lvl6pPr>
            <a:lvl7pPr marL="2967045" indent="-228234" eaLnBrk="0" fontAlgn="base" hangingPunct="0">
              <a:spcBef>
                <a:spcPct val="0"/>
              </a:spcBef>
              <a:spcAft>
                <a:spcPct val="0"/>
              </a:spcAft>
              <a:defRPr>
                <a:solidFill>
                  <a:schemeClr val="tx1"/>
                </a:solidFill>
                <a:latin typeface="Arial" charset="0"/>
              </a:defRPr>
            </a:lvl7pPr>
            <a:lvl8pPr marL="3423514" indent="-228234" eaLnBrk="0" fontAlgn="base" hangingPunct="0">
              <a:spcBef>
                <a:spcPct val="0"/>
              </a:spcBef>
              <a:spcAft>
                <a:spcPct val="0"/>
              </a:spcAft>
              <a:defRPr>
                <a:solidFill>
                  <a:schemeClr val="tx1"/>
                </a:solidFill>
                <a:latin typeface="Arial" charset="0"/>
              </a:defRPr>
            </a:lvl8pPr>
            <a:lvl9pPr marL="3879982" indent="-228234" eaLnBrk="0" fontAlgn="base" hangingPunct="0">
              <a:spcBef>
                <a:spcPct val="0"/>
              </a:spcBef>
              <a:spcAft>
                <a:spcPct val="0"/>
              </a:spcAft>
              <a:defRPr>
                <a:solidFill>
                  <a:schemeClr val="tx1"/>
                </a:solidFill>
                <a:latin typeface="Arial" charset="0"/>
              </a:defRPr>
            </a:lvl9pPr>
          </a:lstStyle>
          <a:p>
            <a:pPr defTabSz="912937" eaLnBrk="1" hangingPunct="1"/>
            <a:fld id="{39214581-C3EC-4407-A9BE-6CB983D466CB}" type="slidenum">
              <a:rPr lang="en-US" smtClean="0"/>
              <a:pPr defTabSz="912937" eaLnBrk="1" hangingPunct="1"/>
              <a:t>11</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1761" indent="-285293" eaLnBrk="0" hangingPunct="0">
              <a:defRPr>
                <a:solidFill>
                  <a:schemeClr val="tx1"/>
                </a:solidFill>
                <a:latin typeface="Arial" charset="0"/>
              </a:defRPr>
            </a:lvl2pPr>
            <a:lvl3pPr marL="1141171" indent="-228234" eaLnBrk="0" hangingPunct="0">
              <a:defRPr>
                <a:solidFill>
                  <a:schemeClr val="tx1"/>
                </a:solidFill>
                <a:latin typeface="Arial" charset="0"/>
              </a:defRPr>
            </a:lvl3pPr>
            <a:lvl4pPr marL="1597640" indent="-228234" eaLnBrk="0" hangingPunct="0">
              <a:defRPr>
                <a:solidFill>
                  <a:schemeClr val="tx1"/>
                </a:solidFill>
                <a:latin typeface="Arial" charset="0"/>
              </a:defRPr>
            </a:lvl4pPr>
            <a:lvl5pPr marL="2054108" indent="-228234" eaLnBrk="0" hangingPunct="0">
              <a:defRPr>
                <a:solidFill>
                  <a:schemeClr val="tx1"/>
                </a:solidFill>
                <a:latin typeface="Arial" charset="0"/>
              </a:defRPr>
            </a:lvl5pPr>
            <a:lvl6pPr marL="2510577" indent="-228234" eaLnBrk="0" fontAlgn="base" hangingPunct="0">
              <a:spcBef>
                <a:spcPct val="0"/>
              </a:spcBef>
              <a:spcAft>
                <a:spcPct val="0"/>
              </a:spcAft>
              <a:defRPr>
                <a:solidFill>
                  <a:schemeClr val="tx1"/>
                </a:solidFill>
                <a:latin typeface="Arial" charset="0"/>
              </a:defRPr>
            </a:lvl6pPr>
            <a:lvl7pPr marL="2967045" indent="-228234" eaLnBrk="0" fontAlgn="base" hangingPunct="0">
              <a:spcBef>
                <a:spcPct val="0"/>
              </a:spcBef>
              <a:spcAft>
                <a:spcPct val="0"/>
              </a:spcAft>
              <a:defRPr>
                <a:solidFill>
                  <a:schemeClr val="tx1"/>
                </a:solidFill>
                <a:latin typeface="Arial" charset="0"/>
              </a:defRPr>
            </a:lvl7pPr>
            <a:lvl8pPr marL="3423514" indent="-228234" eaLnBrk="0" fontAlgn="base" hangingPunct="0">
              <a:spcBef>
                <a:spcPct val="0"/>
              </a:spcBef>
              <a:spcAft>
                <a:spcPct val="0"/>
              </a:spcAft>
              <a:defRPr>
                <a:solidFill>
                  <a:schemeClr val="tx1"/>
                </a:solidFill>
                <a:latin typeface="Arial" charset="0"/>
              </a:defRPr>
            </a:lvl8pPr>
            <a:lvl9pPr marL="3879982" indent="-228234" eaLnBrk="0" fontAlgn="base" hangingPunct="0">
              <a:spcBef>
                <a:spcPct val="0"/>
              </a:spcBef>
              <a:spcAft>
                <a:spcPct val="0"/>
              </a:spcAft>
              <a:defRPr>
                <a:solidFill>
                  <a:schemeClr val="tx1"/>
                </a:solidFill>
                <a:latin typeface="Arial" charset="0"/>
              </a:defRPr>
            </a:lvl9pPr>
          </a:lstStyle>
          <a:p>
            <a:pPr defTabSz="912937" eaLnBrk="1" hangingPunct="1"/>
            <a:fld id="{953350E4-14CE-43C2-94A4-FFAE81F69CE5}" type="slidenum">
              <a:rPr lang="en-US" smtClean="0"/>
              <a:pPr defTabSz="912937" eaLnBrk="1" hangingPunct="1"/>
              <a:t>12</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1761" indent="-285293" eaLnBrk="0" hangingPunct="0">
              <a:defRPr>
                <a:solidFill>
                  <a:schemeClr val="tx1"/>
                </a:solidFill>
                <a:latin typeface="Arial" charset="0"/>
              </a:defRPr>
            </a:lvl2pPr>
            <a:lvl3pPr marL="1141171" indent="-228234" eaLnBrk="0" hangingPunct="0">
              <a:defRPr>
                <a:solidFill>
                  <a:schemeClr val="tx1"/>
                </a:solidFill>
                <a:latin typeface="Arial" charset="0"/>
              </a:defRPr>
            </a:lvl3pPr>
            <a:lvl4pPr marL="1597640" indent="-228234" eaLnBrk="0" hangingPunct="0">
              <a:defRPr>
                <a:solidFill>
                  <a:schemeClr val="tx1"/>
                </a:solidFill>
                <a:latin typeface="Arial" charset="0"/>
              </a:defRPr>
            </a:lvl4pPr>
            <a:lvl5pPr marL="2054108" indent="-228234" eaLnBrk="0" hangingPunct="0">
              <a:defRPr>
                <a:solidFill>
                  <a:schemeClr val="tx1"/>
                </a:solidFill>
                <a:latin typeface="Arial" charset="0"/>
              </a:defRPr>
            </a:lvl5pPr>
            <a:lvl6pPr marL="2510577" indent="-228234" eaLnBrk="0" fontAlgn="base" hangingPunct="0">
              <a:spcBef>
                <a:spcPct val="0"/>
              </a:spcBef>
              <a:spcAft>
                <a:spcPct val="0"/>
              </a:spcAft>
              <a:defRPr>
                <a:solidFill>
                  <a:schemeClr val="tx1"/>
                </a:solidFill>
                <a:latin typeface="Arial" charset="0"/>
              </a:defRPr>
            </a:lvl6pPr>
            <a:lvl7pPr marL="2967045" indent="-228234" eaLnBrk="0" fontAlgn="base" hangingPunct="0">
              <a:spcBef>
                <a:spcPct val="0"/>
              </a:spcBef>
              <a:spcAft>
                <a:spcPct val="0"/>
              </a:spcAft>
              <a:defRPr>
                <a:solidFill>
                  <a:schemeClr val="tx1"/>
                </a:solidFill>
                <a:latin typeface="Arial" charset="0"/>
              </a:defRPr>
            </a:lvl7pPr>
            <a:lvl8pPr marL="3423514" indent="-228234" eaLnBrk="0" fontAlgn="base" hangingPunct="0">
              <a:spcBef>
                <a:spcPct val="0"/>
              </a:spcBef>
              <a:spcAft>
                <a:spcPct val="0"/>
              </a:spcAft>
              <a:defRPr>
                <a:solidFill>
                  <a:schemeClr val="tx1"/>
                </a:solidFill>
                <a:latin typeface="Arial" charset="0"/>
              </a:defRPr>
            </a:lvl8pPr>
            <a:lvl9pPr marL="3879982" indent="-228234" eaLnBrk="0" fontAlgn="base" hangingPunct="0">
              <a:spcBef>
                <a:spcPct val="0"/>
              </a:spcBef>
              <a:spcAft>
                <a:spcPct val="0"/>
              </a:spcAft>
              <a:defRPr>
                <a:solidFill>
                  <a:schemeClr val="tx1"/>
                </a:solidFill>
                <a:latin typeface="Arial" charset="0"/>
              </a:defRPr>
            </a:lvl9pPr>
          </a:lstStyle>
          <a:p>
            <a:pPr defTabSz="912937" eaLnBrk="1" hangingPunct="1"/>
            <a:fld id="{C6A655C9-8298-4F57-AB6D-C31C626FBD41}" type="slidenum">
              <a:rPr lang="en-US" smtClean="0"/>
              <a:pPr defTabSz="912937" eaLnBrk="1" hangingPunct="1"/>
              <a:t>14</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522" eaLnBrk="0" hangingPunct="0">
              <a:defRPr>
                <a:solidFill>
                  <a:schemeClr val="tx1"/>
                </a:solidFill>
                <a:latin typeface="Arial" charset="0"/>
              </a:defRPr>
            </a:lvl1pPr>
            <a:lvl2pPr marL="741761" indent="-285293" defTabSz="914522" eaLnBrk="0" hangingPunct="0">
              <a:defRPr>
                <a:solidFill>
                  <a:schemeClr val="tx1"/>
                </a:solidFill>
                <a:latin typeface="Arial" charset="0"/>
              </a:defRPr>
            </a:lvl2pPr>
            <a:lvl3pPr marL="1141171" indent="-228234" defTabSz="914522" eaLnBrk="0" hangingPunct="0">
              <a:defRPr>
                <a:solidFill>
                  <a:schemeClr val="tx1"/>
                </a:solidFill>
                <a:latin typeface="Arial" charset="0"/>
              </a:defRPr>
            </a:lvl3pPr>
            <a:lvl4pPr marL="1597640" indent="-228234" defTabSz="914522" eaLnBrk="0" hangingPunct="0">
              <a:defRPr>
                <a:solidFill>
                  <a:schemeClr val="tx1"/>
                </a:solidFill>
                <a:latin typeface="Arial" charset="0"/>
              </a:defRPr>
            </a:lvl4pPr>
            <a:lvl5pPr marL="2054108" indent="-228234" defTabSz="914522" eaLnBrk="0" hangingPunct="0">
              <a:defRPr>
                <a:solidFill>
                  <a:schemeClr val="tx1"/>
                </a:solidFill>
                <a:latin typeface="Arial" charset="0"/>
              </a:defRPr>
            </a:lvl5pPr>
            <a:lvl6pPr marL="2510577" indent="-228234" defTabSz="914522" eaLnBrk="0" fontAlgn="base" hangingPunct="0">
              <a:spcBef>
                <a:spcPct val="0"/>
              </a:spcBef>
              <a:spcAft>
                <a:spcPct val="0"/>
              </a:spcAft>
              <a:defRPr>
                <a:solidFill>
                  <a:schemeClr val="tx1"/>
                </a:solidFill>
                <a:latin typeface="Arial" charset="0"/>
              </a:defRPr>
            </a:lvl6pPr>
            <a:lvl7pPr marL="2967045" indent="-228234" defTabSz="914522" eaLnBrk="0" fontAlgn="base" hangingPunct="0">
              <a:spcBef>
                <a:spcPct val="0"/>
              </a:spcBef>
              <a:spcAft>
                <a:spcPct val="0"/>
              </a:spcAft>
              <a:defRPr>
                <a:solidFill>
                  <a:schemeClr val="tx1"/>
                </a:solidFill>
                <a:latin typeface="Arial" charset="0"/>
              </a:defRPr>
            </a:lvl7pPr>
            <a:lvl8pPr marL="3423514" indent="-228234" defTabSz="914522" eaLnBrk="0" fontAlgn="base" hangingPunct="0">
              <a:spcBef>
                <a:spcPct val="0"/>
              </a:spcBef>
              <a:spcAft>
                <a:spcPct val="0"/>
              </a:spcAft>
              <a:defRPr>
                <a:solidFill>
                  <a:schemeClr val="tx1"/>
                </a:solidFill>
                <a:latin typeface="Arial" charset="0"/>
              </a:defRPr>
            </a:lvl8pPr>
            <a:lvl9pPr marL="3879982" indent="-228234" defTabSz="914522" eaLnBrk="0" fontAlgn="base" hangingPunct="0">
              <a:spcBef>
                <a:spcPct val="0"/>
              </a:spcBef>
              <a:spcAft>
                <a:spcPct val="0"/>
              </a:spcAft>
              <a:defRPr>
                <a:solidFill>
                  <a:schemeClr val="tx1"/>
                </a:solidFill>
                <a:latin typeface="Arial" charset="0"/>
              </a:defRPr>
            </a:lvl9pPr>
          </a:lstStyle>
          <a:p>
            <a:pPr eaLnBrk="1" hangingPunct="1"/>
            <a:fld id="{74DE2F0B-2352-4C2D-9D3B-6173E825A794}" type="slidenum">
              <a:rPr lang="en-US" smtClean="0"/>
              <a:pPr eaLnBrk="1" hangingPunct="1"/>
              <a:t>16</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9144000" cy="685800"/>
          </a:xfrm>
          <a:prstGeom prst="rect">
            <a:avLst/>
          </a:prstGeom>
          <a:gradFill rotWithShape="1">
            <a:gsLst>
              <a:gs pos="0">
                <a:schemeClr val="bg2">
                  <a:gamma/>
                  <a:shade val="46275"/>
                  <a:invGamma/>
                </a:schemeClr>
              </a:gs>
              <a:gs pos="100000">
                <a:schemeClr val="bg2"/>
              </a:gs>
            </a:gsLst>
            <a:lin ang="0" scaled="1"/>
          </a:gradFill>
          <a:ln w="9525">
            <a:solidFill>
              <a:schemeClr val="tx1"/>
            </a:solidFill>
            <a:miter lim="800000"/>
            <a:headEnd/>
            <a:tailEnd/>
          </a:ln>
          <a:effectLst/>
        </p:spPr>
        <p:txBody>
          <a:bodyPr wrap="none" anchor="ctr"/>
          <a:lstStyle/>
          <a:p>
            <a:pPr>
              <a:defRPr/>
            </a:pPr>
            <a:endParaRPr lang="en-US"/>
          </a:p>
        </p:txBody>
      </p:sp>
      <p:sp>
        <p:nvSpPr>
          <p:cNvPr id="5" name="Rectangle 10"/>
          <p:cNvSpPr>
            <a:spLocks noChangeArrowheads="1"/>
          </p:cNvSpPr>
          <p:nvPr userDrawn="1"/>
        </p:nvSpPr>
        <p:spPr bwMode="auto">
          <a:xfrm>
            <a:off x="0" y="6613525"/>
            <a:ext cx="9144000" cy="244475"/>
          </a:xfrm>
          <a:prstGeom prst="rect">
            <a:avLst/>
          </a:prstGeom>
          <a:gradFill rotWithShape="1">
            <a:gsLst>
              <a:gs pos="0">
                <a:srgbClr val="AAAAAA"/>
              </a:gs>
              <a:gs pos="100000">
                <a:srgbClr val="4F4F4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b="1">
                <a:solidFill>
                  <a:srgbClr val="FFFFFF"/>
                </a:solidFill>
              </a:rPr>
              <a:t>Data Mining &amp; Machine Learning Group</a:t>
            </a:r>
            <a:r>
              <a:rPr lang="en-US">
                <a:latin typeface="Times New Roman" pitchFamily="18" charset="0"/>
              </a:rPr>
              <a:t> </a:t>
            </a:r>
          </a:p>
        </p:txBody>
      </p:sp>
      <p:graphicFrame>
        <p:nvGraphicFramePr>
          <p:cNvPr id="6" name="Object 11"/>
          <p:cNvGraphicFramePr>
            <a:graphicFrameLocks noChangeAspect="1"/>
          </p:cNvGraphicFramePr>
          <p:nvPr userDrawn="1"/>
        </p:nvGraphicFramePr>
        <p:xfrm>
          <a:off x="2057400" y="6630988"/>
          <a:ext cx="234950" cy="227012"/>
        </p:xfrm>
        <a:graphic>
          <a:graphicData uri="http://schemas.openxmlformats.org/presentationml/2006/ole">
            <mc:AlternateContent xmlns:mc="http://schemas.openxmlformats.org/markup-compatibility/2006">
              <mc:Choice xmlns:v="urn:schemas-microsoft-com:vml" Requires="v">
                <p:oleObj spid="_x0000_s49161" name="Image" r:id="rId3" imgW="393512" imgH="380818" progId="">
                  <p:embed/>
                </p:oleObj>
              </mc:Choice>
              <mc:Fallback>
                <p:oleObj name="Image" r:id="rId3" imgW="393512" imgH="380818" progId="">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6630988"/>
                        <a:ext cx="234950" cy="227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 Box 12"/>
          <p:cNvSpPr txBox="1">
            <a:spLocks noChangeArrowheads="1"/>
          </p:cNvSpPr>
          <p:nvPr userDrawn="1"/>
        </p:nvSpPr>
        <p:spPr bwMode="auto">
          <a:xfrm>
            <a:off x="7969250" y="6553200"/>
            <a:ext cx="1174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000" smtClean="0">
                <a:solidFill>
                  <a:srgbClr val="0000FF"/>
                </a:solidFill>
                <a:latin typeface="Arial Black" pitchFamily="34" charset="0"/>
              </a:rPr>
              <a:t>CS@</a:t>
            </a:r>
            <a:r>
              <a:rPr lang="en-US" sz="2000" smtClean="0">
                <a:solidFill>
                  <a:srgbClr val="FF0000"/>
                </a:solidFill>
                <a:latin typeface="Arial Black" pitchFamily="34" charset="0"/>
              </a:rPr>
              <a:t>UH</a:t>
            </a:r>
          </a:p>
        </p:txBody>
      </p:sp>
      <p:sp>
        <p:nvSpPr>
          <p:cNvPr id="8" name="TextBox 11"/>
          <p:cNvSpPr txBox="1">
            <a:spLocks noChangeArrowheads="1"/>
          </p:cNvSpPr>
          <p:nvPr userDrawn="1"/>
        </p:nvSpPr>
        <p:spPr bwMode="auto">
          <a:xfrm>
            <a:off x="0" y="6553200"/>
            <a:ext cx="15240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500" b="1" smtClean="0">
                <a:solidFill>
                  <a:srgbClr val="E6E6E6"/>
                </a:solidFill>
              </a:rPr>
              <a:t>ACM-GIS08</a:t>
            </a:r>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078137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35875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0"/>
            <a:ext cx="217170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0"/>
            <a:ext cx="636270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03469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066800"/>
            <a:ext cx="42672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2672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28722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066800"/>
            <a:ext cx="42672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066800"/>
            <a:ext cx="4267200" cy="2628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48100"/>
            <a:ext cx="4267200" cy="2628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32375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6"/>
          <p:cNvSpPr>
            <a:spLocks noChangeArrowheads="1"/>
          </p:cNvSpPr>
          <p:nvPr userDrawn="1"/>
        </p:nvSpPr>
        <p:spPr bwMode="auto">
          <a:xfrm>
            <a:off x="0" y="0"/>
            <a:ext cx="9144000" cy="685800"/>
          </a:xfrm>
          <a:prstGeom prst="rect">
            <a:avLst/>
          </a:prstGeom>
          <a:solidFill>
            <a:srgbClr val="FF0000"/>
          </a:solidFill>
          <a:ln w="9525">
            <a:solidFill>
              <a:schemeClr val="tx1"/>
            </a:solidFill>
            <a:miter lim="800000"/>
            <a:headEnd/>
            <a:tailEnd/>
          </a:ln>
        </p:spPr>
        <p:txBody>
          <a:bodyPr wrap="none" anchor="ctr"/>
          <a:lstStyle/>
          <a:p>
            <a:endParaRPr lang="en-US">
              <a:solidFill>
                <a:srgbClr val="FF0000"/>
              </a:solidFill>
            </a:endParaRPr>
          </a:p>
        </p:txBody>
      </p:sp>
      <p:pic>
        <p:nvPicPr>
          <p:cNvPr id="5" name="Picture 12" descr="UHLOGO.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338888"/>
            <a:ext cx="381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userDrawn="1"/>
        </p:nvSpPr>
        <p:spPr bwMode="auto">
          <a:xfrm>
            <a:off x="2362200" y="6488113"/>
            <a:ext cx="36083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mtClean="0">
                <a:solidFill>
                  <a:srgbClr val="FF0000"/>
                </a:solidFill>
              </a:rPr>
              <a:t>Department of Computer Science</a:t>
            </a:r>
          </a:p>
        </p:txBody>
      </p:sp>
      <p:sp>
        <p:nvSpPr>
          <p:cNvPr id="2" name="Title 1"/>
          <p:cNvSpPr>
            <a:spLocks noGrp="1"/>
          </p:cNvSpPr>
          <p:nvPr>
            <p:ph type="title"/>
          </p:nvPr>
        </p:nvSpPr>
        <p:spPr>
          <a:xfrm>
            <a:off x="533400" y="0"/>
            <a:ext cx="8229600" cy="6858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0" y="762000"/>
            <a:ext cx="8686800" cy="5410200"/>
          </a:xfrm>
        </p:spPr>
        <p:txBody>
          <a:bodyPr/>
          <a:lstStyle>
            <a:lvl1pPr>
              <a:buSzPct val="100000"/>
              <a:defRPr/>
            </a:lvl1pPr>
            <a:lvl2pPr>
              <a:buSzPct val="100000"/>
              <a:defRPr/>
            </a:lvl2pPr>
            <a:lvl3pPr>
              <a:buSzPct val="100000"/>
              <a:defRPr/>
            </a:lvl3pPr>
            <a:lvl4pPr>
              <a:buSzPct val="100000"/>
              <a:defRPr/>
            </a:lvl4pPr>
            <a:lvl5pPr>
              <a:buSzPct val="10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50386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60763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066800"/>
            <a:ext cx="42672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2672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99829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16358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19608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7604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0530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84937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ChangeArrowheads="1"/>
          </p:cNvSpPr>
          <p:nvPr userDrawn="1"/>
        </p:nvSpPr>
        <p:spPr bwMode="auto">
          <a:xfrm>
            <a:off x="0" y="0"/>
            <a:ext cx="9144000" cy="685800"/>
          </a:xfrm>
          <a:prstGeom prst="rect">
            <a:avLst/>
          </a:prstGeom>
          <a:solidFill>
            <a:srgbClr val="FF0000"/>
          </a:solidFill>
          <a:ln w="9525">
            <a:solidFill>
              <a:schemeClr val="tx1"/>
            </a:solidFill>
            <a:miter lim="800000"/>
            <a:headEnd/>
            <a:tailEnd/>
          </a:ln>
        </p:spPr>
        <p:txBody>
          <a:bodyPr wrap="none" anchor="ctr"/>
          <a:lstStyle/>
          <a:p>
            <a:endParaRPr lang="en-US">
              <a:solidFill>
                <a:srgbClr val="FF0000"/>
              </a:solidFill>
            </a:endParaRPr>
          </a:p>
        </p:txBody>
      </p:sp>
      <p:sp>
        <p:nvSpPr>
          <p:cNvPr id="1027" name="Rectangle 2"/>
          <p:cNvSpPr>
            <a:spLocks noGrp="1" noChangeArrowheads="1"/>
          </p:cNvSpPr>
          <p:nvPr>
            <p:ph type="title"/>
          </p:nvPr>
        </p:nvSpPr>
        <p:spPr bwMode="auto">
          <a:xfrm>
            <a:off x="457200" y="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14"/>
          <p:cNvSpPr>
            <a:spLocks noGrp="1" noChangeArrowheads="1"/>
          </p:cNvSpPr>
          <p:nvPr>
            <p:ph type="body" idx="1"/>
          </p:nvPr>
        </p:nvSpPr>
        <p:spPr bwMode="auto">
          <a:xfrm>
            <a:off x="457200" y="990600"/>
            <a:ext cx="86868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9" name="Picture 7" descr="UHLOGO.jpg"/>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0" y="6338888"/>
            <a:ext cx="381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TextBox 9"/>
          <p:cNvSpPr txBox="1">
            <a:spLocks noChangeArrowheads="1"/>
          </p:cNvSpPr>
          <p:nvPr userDrawn="1"/>
        </p:nvSpPr>
        <p:spPr bwMode="auto">
          <a:xfrm>
            <a:off x="2362200" y="6488113"/>
            <a:ext cx="36083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mtClean="0">
                <a:solidFill>
                  <a:srgbClr val="FF0000"/>
                </a:solidFill>
              </a:rPr>
              <a:t>Department of Computer Science</a:t>
            </a:r>
          </a:p>
        </p:txBody>
      </p:sp>
    </p:spTree>
  </p:cSld>
  <p:clrMap bg1="lt1" tx1="dk1" bg2="lt2" tx2="dk2" accent1="accent1" accent2="accent2" accent3="accent3" accent4="accent4" accent5="accent5" accent6="accent6" hlink="hlink" folHlink="folHlink"/>
  <p:sldLayoutIdLst>
    <p:sldLayoutId id="2147484425" r:id="rId1"/>
    <p:sldLayoutId id="2147484426" r:id="rId2"/>
    <p:sldLayoutId id="2147484414" r:id="rId3"/>
    <p:sldLayoutId id="2147484415" r:id="rId4"/>
    <p:sldLayoutId id="2147484416" r:id="rId5"/>
    <p:sldLayoutId id="2147484417" r:id="rId6"/>
    <p:sldLayoutId id="2147484418" r:id="rId7"/>
    <p:sldLayoutId id="2147484419" r:id="rId8"/>
    <p:sldLayoutId id="2147484420" r:id="rId9"/>
    <p:sldLayoutId id="2147484421" r:id="rId10"/>
    <p:sldLayoutId id="2147484422" r:id="rId11"/>
    <p:sldLayoutId id="2147484423" r:id="rId12"/>
    <p:sldLayoutId id="2147484424" r:id="rId13"/>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p:titleStyle>
    <p:bodyStyle>
      <a:lvl1pPr marL="342900" indent="-342900" algn="l" rtl="0" eaLnBrk="0" fontAlgn="base" hangingPunct="0">
        <a:spcBef>
          <a:spcPct val="20000"/>
        </a:spcBef>
        <a:spcAft>
          <a:spcPct val="0"/>
        </a:spcAft>
        <a:buClr>
          <a:srgbClr val="990000"/>
        </a:buClr>
        <a:buSzPct val="150000"/>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990000"/>
        </a:buClr>
        <a:buSzPct val="15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rgbClr val="990000"/>
        </a:buClr>
        <a:buSzPct val="150000"/>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rgbClr val="990000"/>
        </a:buClr>
        <a:buSzPct val="15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990000"/>
        </a:buClr>
        <a:buSzPct val="15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990000"/>
        </a:buClr>
        <a:buSzPct val="15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rgbClr val="990000"/>
        </a:buClr>
        <a:buSzPct val="15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rgbClr val="990000"/>
        </a:buClr>
        <a:buSzPct val="15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rgbClr val="990000"/>
        </a:buClr>
        <a:buSzPct val="15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2.cs.uh.edu/~ceick/pub.html" TargetMode="External"/><Relationship Id="rId2" Type="http://schemas.openxmlformats.org/officeDocument/2006/relationships/hyperlink" Target="http://www2.cs.uh.edu/~UH-DMML/index.html" TargetMode="External"/><Relationship Id="rId1" Type="http://schemas.openxmlformats.org/officeDocument/2006/relationships/slideLayout" Target="../slideLayouts/slideLayout2.xml"/><Relationship Id="rId4" Type="http://schemas.openxmlformats.org/officeDocument/2006/relationships/hyperlink" Target="http://www2.cs.uh.edu/~ceick/DM/DM.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32.jpeg"/><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image" Target="../media/image33.jpeg"/><Relationship Id="rId7" Type="http://schemas.openxmlformats.org/officeDocument/2006/relationships/image" Target="../media/image37.w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6.wmf"/><Relationship Id="rId5" Type="http://schemas.openxmlformats.org/officeDocument/2006/relationships/image" Target="../media/image35.png"/><Relationship Id="rId10" Type="http://schemas.openxmlformats.org/officeDocument/2006/relationships/image" Target="../media/image40.jpeg"/><Relationship Id="rId4" Type="http://schemas.openxmlformats.org/officeDocument/2006/relationships/image" Target="../media/image34.wmf"/><Relationship Id="rId9"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file:///C:\Documents%20and%20Settings\Athena%20Law\Desktop\Thesis\presentation\BS1\Wildebeest%20Migration%20mpeg.mpeg" TargetMode="External"/><Relationship Id="rId1" Type="http://schemas.microsoft.com/office/2007/relationships/media" Target="file:///C:\Documents%20and%20Settings\Athena%20Law\Desktop\Thesis\presentation\BS1\Wildebeest%20Migration%20mpeg.mpeg" TargetMode="External"/><Relationship Id="rId5" Type="http://schemas.openxmlformats.org/officeDocument/2006/relationships/image" Target="../media/image43.jpeg"/><Relationship Id="rId4" Type="http://schemas.openxmlformats.org/officeDocument/2006/relationships/image" Target="../media/image42.jpeg"/></Relationships>
</file>

<file path=ppt/slides/_rels/slide23.xml.rels><?xml version="1.0" encoding="UTF-8" standalone="yes"?>
<Relationships xmlns="http://schemas.openxmlformats.org/package/2006/relationships"><Relationship Id="rId8" Type="http://schemas.openxmlformats.org/officeDocument/2006/relationships/hyperlink" Target="http://www.cs.uh.edu/~ceick/kdd/CE09.pdf" TargetMode="External"/><Relationship Id="rId13" Type="http://schemas.openxmlformats.org/officeDocument/2006/relationships/hyperlink" Target="http://www.cs.uh.edu/~ceick/kdd/DEWY06-sh.pdf" TargetMode="External"/><Relationship Id="rId3" Type="http://schemas.openxmlformats.org/officeDocument/2006/relationships/hyperlink" Target="http://www.cs.uh.edu/~ceick/kdd/DSJPE09.pdf" TargetMode="External"/><Relationship Id="rId7" Type="http://schemas.openxmlformats.org/officeDocument/2006/relationships/hyperlink" Target="http://www.cs.uh.edu/~ceick/kdd/JEV09.pdf" TargetMode="External"/><Relationship Id="rId12" Type="http://schemas.openxmlformats.org/officeDocument/2006/relationships/hyperlink" Target="http://www.cs.uh.edu/~ceick/kdd/EVJW06.pdf" TargetMode="External"/><Relationship Id="rId2" Type="http://schemas.openxmlformats.org/officeDocument/2006/relationships/notesSlide" Target="../notesSlides/notesSlide15.xml"/><Relationship Id="rId16" Type="http://schemas.openxmlformats.org/officeDocument/2006/relationships/hyperlink" Target="http://www.cs.uh.edu/~ceick/kdd/EZV04.pdf" TargetMode="External"/><Relationship Id="rId1" Type="http://schemas.openxmlformats.org/officeDocument/2006/relationships/slideLayout" Target="../slideLayouts/slideLayout2.xml"/><Relationship Id="rId6" Type="http://schemas.openxmlformats.org/officeDocument/2006/relationships/hyperlink" Target="http://www.cs.uh.edu/~ceick/kdd/TE08.pdf" TargetMode="External"/><Relationship Id="rId11" Type="http://schemas.openxmlformats.org/officeDocument/2006/relationships/hyperlink" Target="http://www.cs.uh.edu/~ceick/kdd/CJCCGE07.pdf" TargetMode="External"/><Relationship Id="rId5" Type="http://schemas.openxmlformats.org/officeDocument/2006/relationships/hyperlink" Target="http://www2.cs.uh.edu/~ceick/kdd/CRET09.pdf" TargetMode="External"/><Relationship Id="rId15" Type="http://schemas.openxmlformats.org/officeDocument/2006/relationships/hyperlink" Target="http://www.cs.uh.edu/~ceick/kdd/EZZ04.pdf" TargetMode="External"/><Relationship Id="rId10" Type="http://schemas.openxmlformats.org/officeDocument/2006/relationships/hyperlink" Target="http://www.cs.uh.edu/~ceick/kdd/GIS08.pdf" TargetMode="External"/><Relationship Id="rId4" Type="http://schemas.openxmlformats.org/officeDocument/2006/relationships/hyperlink" Target="http://www.cs.uh.edu/~ceick/kdd/JER09.pdf" TargetMode="External"/><Relationship Id="rId9" Type="http://schemas.openxmlformats.org/officeDocument/2006/relationships/hyperlink" Target="http://www.cs.uh.edu/~ceick/kdd/DJPJSE07.pdf" TargetMode="External"/><Relationship Id="rId14" Type="http://schemas.openxmlformats.org/officeDocument/2006/relationships/hyperlink" Target="http://www.cs.uh.edu/~ceick/kdd/BECV05.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2.cs.uh.edu/~UH-DMML/index.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14288"/>
            <a:ext cx="9144000" cy="685800"/>
          </a:xfrm>
        </p:spPr>
        <p:txBody>
          <a:bodyPr/>
          <a:lstStyle/>
          <a:p>
            <a:pPr eaLnBrk="1" hangingPunct="1"/>
            <a:r>
              <a:rPr lang="en-US" sz="3600" smtClean="0"/>
              <a:t>Research Focus of UH-DMML</a:t>
            </a:r>
          </a:p>
        </p:txBody>
      </p:sp>
      <p:sp>
        <p:nvSpPr>
          <p:cNvPr id="4099" name="TextBox 3"/>
          <p:cNvSpPr txBox="1">
            <a:spLocks noChangeArrowheads="1"/>
          </p:cNvSpPr>
          <p:nvPr/>
        </p:nvSpPr>
        <p:spPr bwMode="auto">
          <a:xfrm>
            <a:off x="7227888" y="6488113"/>
            <a:ext cx="191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FF0000"/>
                </a:solidFill>
              </a:rPr>
              <a:t>Christoph F. Eick</a:t>
            </a:r>
          </a:p>
        </p:txBody>
      </p:sp>
      <p:sp>
        <p:nvSpPr>
          <p:cNvPr id="4100" name="TextBox 2"/>
          <p:cNvSpPr txBox="1">
            <a:spLocks noChangeArrowheads="1"/>
          </p:cNvSpPr>
          <p:nvPr/>
        </p:nvSpPr>
        <p:spPr bwMode="auto">
          <a:xfrm>
            <a:off x="3657600" y="2895600"/>
            <a:ext cx="23717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a:solidFill>
                  <a:srgbClr val="FF0000"/>
                </a:solidFill>
              </a:rPr>
              <a:t>Data Mining</a:t>
            </a:r>
          </a:p>
        </p:txBody>
      </p:sp>
      <p:sp>
        <p:nvSpPr>
          <p:cNvPr id="4101" name="TextBox 3"/>
          <p:cNvSpPr txBox="1">
            <a:spLocks noChangeArrowheads="1"/>
          </p:cNvSpPr>
          <p:nvPr/>
        </p:nvSpPr>
        <p:spPr bwMode="auto">
          <a:xfrm flipH="1">
            <a:off x="6781800" y="2662238"/>
            <a:ext cx="2362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a:t>Geographical </a:t>
            </a:r>
          </a:p>
          <a:p>
            <a:pPr algn="ctr" eaLnBrk="1" hangingPunct="1"/>
            <a:r>
              <a:rPr lang="en-US" sz="2400"/>
              <a:t>Information Systems (GIS)</a:t>
            </a:r>
          </a:p>
        </p:txBody>
      </p:sp>
      <p:sp>
        <p:nvSpPr>
          <p:cNvPr id="4102" name="TextBox 9"/>
          <p:cNvSpPr txBox="1">
            <a:spLocks noChangeArrowheads="1"/>
          </p:cNvSpPr>
          <p:nvPr/>
        </p:nvSpPr>
        <p:spPr bwMode="auto">
          <a:xfrm flipH="1">
            <a:off x="3814763" y="4343400"/>
            <a:ext cx="2057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a:t>High Performance </a:t>
            </a:r>
          </a:p>
          <a:p>
            <a:pPr algn="ctr" eaLnBrk="1" hangingPunct="1"/>
            <a:r>
              <a:rPr lang="en-US" sz="2400"/>
              <a:t>Computing</a:t>
            </a:r>
          </a:p>
        </p:txBody>
      </p:sp>
      <p:sp>
        <p:nvSpPr>
          <p:cNvPr id="4103" name="TextBox 10"/>
          <p:cNvSpPr txBox="1">
            <a:spLocks noChangeArrowheads="1"/>
          </p:cNvSpPr>
          <p:nvPr/>
        </p:nvSpPr>
        <p:spPr bwMode="auto">
          <a:xfrm flipH="1">
            <a:off x="561975" y="2846388"/>
            <a:ext cx="2057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t>Machine </a:t>
            </a:r>
          </a:p>
          <a:p>
            <a:pPr eaLnBrk="1" hangingPunct="1"/>
            <a:r>
              <a:rPr lang="en-US" sz="2400"/>
              <a:t>Learning</a:t>
            </a:r>
          </a:p>
        </p:txBody>
      </p:sp>
      <p:sp>
        <p:nvSpPr>
          <p:cNvPr id="4104" name="TextBox 11"/>
          <p:cNvSpPr txBox="1">
            <a:spLocks noChangeArrowheads="1"/>
          </p:cNvSpPr>
          <p:nvPr/>
        </p:nvSpPr>
        <p:spPr bwMode="auto">
          <a:xfrm flipH="1">
            <a:off x="3657600" y="1066800"/>
            <a:ext cx="2667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a:t>Helping Scientists to Make Sense of their Data</a:t>
            </a:r>
          </a:p>
        </p:txBody>
      </p:sp>
      <p:sp>
        <p:nvSpPr>
          <p:cNvPr id="4105" name="TextBox 4"/>
          <p:cNvSpPr txBox="1">
            <a:spLocks noChangeArrowheads="1"/>
          </p:cNvSpPr>
          <p:nvPr/>
        </p:nvSpPr>
        <p:spPr bwMode="auto">
          <a:xfrm>
            <a:off x="439738" y="6016625"/>
            <a:ext cx="8847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solidFill>
                  <a:srgbClr val="00B050"/>
                </a:solidFill>
              </a:rPr>
              <a:t>Output</a:t>
            </a:r>
            <a:r>
              <a:rPr lang="en-US" sz="2000"/>
              <a:t>: Graduated 12 PhD students (5 in  2009-11) and 76 Master Students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3338" y="0"/>
            <a:ext cx="9144001" cy="647700"/>
          </a:xfrm>
        </p:spPr>
        <p:txBody>
          <a:bodyPr/>
          <a:lstStyle/>
          <a:p>
            <a:r>
              <a:rPr lang="en-US" sz="2600" b="1" smtClean="0"/>
              <a:t>UH-DMML Mission Statement</a:t>
            </a:r>
          </a:p>
        </p:txBody>
      </p:sp>
      <p:sp>
        <p:nvSpPr>
          <p:cNvPr id="17" name="TextBox 16"/>
          <p:cNvSpPr txBox="1"/>
          <p:nvPr/>
        </p:nvSpPr>
        <p:spPr>
          <a:xfrm>
            <a:off x="406400" y="1323975"/>
            <a:ext cx="8836025" cy="4800600"/>
          </a:xfrm>
          <a:prstGeom prst="rect">
            <a:avLst/>
          </a:prstGeom>
          <a:noFill/>
        </p:spPr>
        <p:txBody>
          <a:bodyPr wrap="none">
            <a:spAutoFit/>
          </a:bodyPr>
          <a:lstStyle/>
          <a:p>
            <a:pPr>
              <a:defRPr/>
            </a:pPr>
            <a:r>
              <a:rPr lang="en-US" b="1" dirty="0"/>
              <a:t>The Data Mining and Machine Learning Group</a:t>
            </a:r>
            <a:r>
              <a:rPr lang="en-US" dirty="0"/>
              <a:t> at the University of Houston aims </a:t>
            </a:r>
          </a:p>
          <a:p>
            <a:pPr>
              <a:defRPr/>
            </a:pPr>
            <a:r>
              <a:rPr lang="en-US" dirty="0"/>
              <a:t>at the development of data analysis, data mining, and machine-learning techniques </a:t>
            </a:r>
          </a:p>
          <a:p>
            <a:pPr>
              <a:defRPr/>
            </a:pPr>
            <a:r>
              <a:rPr lang="en-US" dirty="0"/>
              <a:t>and to apply those techniques to challenging problems in geology, astronomy, </a:t>
            </a:r>
          </a:p>
          <a:p>
            <a:pPr>
              <a:defRPr/>
            </a:pPr>
            <a:r>
              <a:rPr lang="en-US" dirty="0"/>
              <a:t>environmental sciences, social sciences and medicine. In general, our research </a:t>
            </a:r>
          </a:p>
          <a:p>
            <a:pPr>
              <a:defRPr/>
            </a:pPr>
            <a:r>
              <a:rPr lang="en-US" dirty="0"/>
              <a:t>group has a strong background in the areas of clustering and spatial data mining. </a:t>
            </a:r>
          </a:p>
          <a:p>
            <a:pPr>
              <a:defRPr/>
            </a:pPr>
            <a:r>
              <a:rPr lang="en-US" dirty="0"/>
              <a:t>Areas of our current research include: meta-learning, density-based clustering and </a:t>
            </a:r>
          </a:p>
          <a:p>
            <a:pPr>
              <a:defRPr/>
            </a:pPr>
            <a:r>
              <a:rPr lang="en-US" dirty="0"/>
              <a:t>clustering with plug-in fitness functions, association analysis, interestingness hotspot</a:t>
            </a:r>
          </a:p>
          <a:p>
            <a:pPr>
              <a:defRPr/>
            </a:pPr>
            <a:r>
              <a:rPr lang="en-US" dirty="0"/>
              <a:t>discovery, geo-regression , change and progression analysis, polygon and trajectory </a:t>
            </a:r>
          </a:p>
          <a:p>
            <a:pPr>
              <a:defRPr/>
            </a:pPr>
            <a:r>
              <a:rPr lang="en-US" dirty="0"/>
              <a:t>mining and using machine learning for simulation. </a:t>
            </a:r>
          </a:p>
          <a:p>
            <a:pPr>
              <a:defRPr/>
            </a:pPr>
            <a:endParaRPr lang="en-US" dirty="0"/>
          </a:p>
          <a:p>
            <a:pPr>
              <a:defRPr/>
            </a:pPr>
            <a:endParaRPr lang="en-US" dirty="0"/>
          </a:p>
          <a:p>
            <a:pPr>
              <a:defRPr/>
            </a:pPr>
            <a:r>
              <a:rPr lang="en-US" b="1" dirty="0"/>
              <a:t>Website</a:t>
            </a:r>
            <a:r>
              <a:rPr lang="en-US" dirty="0"/>
              <a:t>: </a:t>
            </a:r>
            <a:r>
              <a:rPr lang="en-US" dirty="0">
                <a:hlinkClick r:id="rId2"/>
              </a:rPr>
              <a:t>http://www2.cs.uh.edu/~UH-DMML/index.html</a:t>
            </a:r>
            <a:r>
              <a:rPr lang="en-US" dirty="0"/>
              <a:t> </a:t>
            </a:r>
          </a:p>
          <a:p>
            <a:pPr>
              <a:defRPr/>
            </a:pPr>
            <a:endParaRPr lang="en-US" dirty="0"/>
          </a:p>
          <a:p>
            <a:pPr>
              <a:defRPr/>
            </a:pPr>
            <a:r>
              <a:rPr lang="en-US" b="1" dirty="0"/>
              <a:t>Research Group Publications</a:t>
            </a:r>
            <a:r>
              <a:rPr lang="en-US" dirty="0"/>
              <a:t>: </a:t>
            </a:r>
            <a:r>
              <a:rPr lang="en-US" dirty="0">
                <a:hlinkClick r:id="rId3"/>
              </a:rPr>
              <a:t>http://www2.cs.uh.edu/~ceick/pub.html</a:t>
            </a:r>
            <a:r>
              <a:rPr lang="en-US" dirty="0"/>
              <a:t> </a:t>
            </a:r>
          </a:p>
          <a:p>
            <a:pPr>
              <a:defRPr/>
            </a:pPr>
            <a:endParaRPr lang="en-US" dirty="0"/>
          </a:p>
          <a:p>
            <a:pPr>
              <a:defRPr/>
            </a:pPr>
            <a:r>
              <a:rPr lang="en-US" b="1" dirty="0"/>
              <a:t>Data Mining Course Website</a:t>
            </a:r>
            <a:r>
              <a:rPr lang="en-US" dirty="0"/>
              <a:t>: </a:t>
            </a:r>
            <a:r>
              <a:rPr lang="en-US" dirty="0">
                <a:hlinkClick r:id="rId4"/>
              </a:rPr>
              <a:t>http://www2.cs.uh.edu/~</a:t>
            </a:r>
            <a:r>
              <a:rPr lang="en-US" dirty="0" smtClean="0">
                <a:hlinkClick r:id="rId4"/>
              </a:rPr>
              <a:t>ceick/DM/DM.html</a:t>
            </a:r>
            <a:r>
              <a:rPr lang="en-US" dirty="0" smtClean="0"/>
              <a:t> </a:t>
            </a:r>
            <a:endParaRPr lang="en-US" dirty="0"/>
          </a:p>
          <a:p>
            <a:pPr marL="342900" indent="-342900">
              <a:buFontTx/>
              <a:buAutoNum type="arabicPeriod"/>
              <a:defRPr/>
            </a:pPr>
            <a:endParaRPr lang="en-US" dirty="0"/>
          </a:p>
        </p:txBody>
      </p:sp>
      <p:sp>
        <p:nvSpPr>
          <p:cNvPr id="13316" name="TextBox 19"/>
          <p:cNvSpPr txBox="1">
            <a:spLocks noChangeArrowheads="1"/>
          </p:cNvSpPr>
          <p:nvPr/>
        </p:nvSpPr>
        <p:spPr bwMode="auto">
          <a:xfrm>
            <a:off x="8094663" y="6475413"/>
            <a:ext cx="1074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002060"/>
                </a:solidFill>
              </a:rPr>
              <a:t>Ch. Eick</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685800"/>
          </a:xfrm>
        </p:spPr>
        <p:txBody>
          <a:bodyPr/>
          <a:lstStyle/>
          <a:p>
            <a:pPr eaLnBrk="1" hangingPunct="1"/>
            <a:r>
              <a:rPr lang="en-US" sz="3200" smtClean="0"/>
              <a:t>Mining Related Datasets Using Polygon Analysis</a:t>
            </a:r>
          </a:p>
        </p:txBody>
      </p:sp>
      <p:sp>
        <p:nvSpPr>
          <p:cNvPr id="11267" name="Rectangle 3"/>
          <p:cNvSpPr>
            <a:spLocks noGrp="1" noChangeArrowheads="1"/>
          </p:cNvSpPr>
          <p:nvPr>
            <p:ph type="body" idx="1"/>
          </p:nvPr>
        </p:nvSpPr>
        <p:spPr>
          <a:xfrm>
            <a:off x="0" y="762000"/>
            <a:ext cx="9144000" cy="5410200"/>
          </a:xfrm>
        </p:spPr>
        <p:txBody>
          <a:bodyPr/>
          <a:lstStyle/>
          <a:p>
            <a:pPr marL="0" indent="0" eaLnBrk="1" hangingPunct="1">
              <a:spcBef>
                <a:spcPts val="200"/>
              </a:spcBef>
              <a:buFont typeface="Wingdings" pitchFamily="2" charset="2"/>
              <a:buNone/>
              <a:defRPr/>
            </a:pPr>
            <a:r>
              <a:rPr lang="en-US" sz="2400" dirty="0" smtClean="0"/>
              <a:t>Work on a methodology that does the following:</a:t>
            </a:r>
          </a:p>
          <a:p>
            <a:pPr marL="514350" indent="-514350" eaLnBrk="1" hangingPunct="1">
              <a:lnSpc>
                <a:spcPct val="90000"/>
              </a:lnSpc>
              <a:buFont typeface="+mj-lt"/>
              <a:buAutoNum type="arabicPeriod"/>
              <a:defRPr/>
            </a:pPr>
            <a:r>
              <a:rPr lang="en-US" sz="2400" dirty="0" smtClean="0"/>
              <a:t>Generate polygons from spatial cluster extensions / from continuous density or interpolation functions.</a:t>
            </a:r>
          </a:p>
          <a:p>
            <a:pPr marL="514350" indent="-514350" eaLnBrk="1" hangingPunct="1">
              <a:lnSpc>
                <a:spcPct val="90000"/>
              </a:lnSpc>
              <a:buFont typeface="+mj-lt"/>
              <a:buAutoNum type="arabicPeriod"/>
              <a:defRPr/>
            </a:pPr>
            <a:r>
              <a:rPr lang="en-US" sz="2400" dirty="0" smtClean="0"/>
              <a:t>Meta cluster polygons / set of polygons</a:t>
            </a:r>
          </a:p>
          <a:p>
            <a:pPr marL="514350" indent="-514350" eaLnBrk="1" hangingPunct="1">
              <a:lnSpc>
                <a:spcPct val="90000"/>
              </a:lnSpc>
              <a:buFont typeface="+mj-lt"/>
              <a:buAutoNum type="arabicPeriod"/>
              <a:defRPr/>
            </a:pPr>
            <a:r>
              <a:rPr lang="en-US" sz="2400" dirty="0" smtClean="0"/>
              <a:t>Extract interesting patterns / create summaries from polygonal meta clusters </a:t>
            </a:r>
          </a:p>
          <a:p>
            <a:pPr marL="514350" indent="-514350" eaLnBrk="1" hangingPunct="1">
              <a:lnSpc>
                <a:spcPct val="90000"/>
              </a:lnSpc>
              <a:buFont typeface="+mj-lt"/>
              <a:buAutoNum type="arabicPeriod"/>
              <a:defRPr/>
            </a:pPr>
            <a:endParaRPr lang="en-US" sz="2800" dirty="0" smtClean="0"/>
          </a:p>
          <a:p>
            <a:pPr eaLnBrk="1" hangingPunct="1">
              <a:lnSpc>
                <a:spcPct val="90000"/>
              </a:lnSpc>
              <a:defRPr/>
            </a:pPr>
            <a:endParaRPr lang="en-US" dirty="0" smtClean="0"/>
          </a:p>
        </p:txBody>
      </p:sp>
      <p:sp>
        <p:nvSpPr>
          <p:cNvPr id="14340" name="TextBox 3"/>
          <p:cNvSpPr txBox="1">
            <a:spLocks noChangeArrowheads="1"/>
          </p:cNvSpPr>
          <p:nvPr/>
        </p:nvSpPr>
        <p:spPr bwMode="auto">
          <a:xfrm>
            <a:off x="7227888" y="6488113"/>
            <a:ext cx="191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FF0000"/>
                </a:solidFill>
              </a:rPr>
              <a:t>Christoph F. Eick</a:t>
            </a:r>
          </a:p>
        </p:txBody>
      </p:sp>
      <p:sp>
        <p:nvSpPr>
          <p:cNvPr id="14341" name="TextBox 12"/>
          <p:cNvSpPr txBox="1">
            <a:spLocks noChangeArrowheads="1"/>
          </p:cNvSpPr>
          <p:nvPr/>
        </p:nvSpPr>
        <p:spPr bwMode="auto">
          <a:xfrm>
            <a:off x="838200" y="5943600"/>
            <a:ext cx="4038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Analysis of Glaucoma Progression</a:t>
            </a:r>
          </a:p>
        </p:txBody>
      </p:sp>
      <p:sp>
        <p:nvSpPr>
          <p:cNvPr id="14342" name="TextBox 13"/>
          <p:cNvSpPr txBox="1">
            <a:spLocks noChangeArrowheads="1"/>
          </p:cNvSpPr>
          <p:nvPr/>
        </p:nvSpPr>
        <p:spPr bwMode="auto">
          <a:xfrm>
            <a:off x="5438775" y="5943600"/>
            <a:ext cx="3476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    Analysis of Ozone Hotspots</a:t>
            </a:r>
          </a:p>
        </p:txBody>
      </p:sp>
      <p:pic>
        <p:nvPicPr>
          <p:cNvPr id="14343"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3581400"/>
            <a:ext cx="3033713"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3200" y="3657600"/>
            <a:ext cx="24384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 y="3657600"/>
            <a:ext cx="2438400" cy="217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228600" y="762000"/>
            <a:ext cx="8686800" cy="3276600"/>
          </a:xfrm>
          <a:prstGeom prst="rect">
            <a:avLst/>
          </a:prstGeom>
          <a:noFill/>
          <a:ln w="9525">
            <a:noFill/>
            <a:miter lim="800000"/>
            <a:headEnd/>
            <a:tailEnd/>
          </a:ln>
        </p:spPr>
        <p:txBody>
          <a:bodyPr/>
          <a:lstStyle/>
          <a:p>
            <a:pPr marL="342900" indent="-342900" eaLnBrk="0" hangingPunct="0">
              <a:spcBef>
                <a:spcPct val="20000"/>
              </a:spcBef>
              <a:buClr>
                <a:srgbClr val="990000"/>
              </a:buClr>
              <a:buSzPct val="150000"/>
              <a:defRPr/>
            </a:pPr>
            <a:r>
              <a:rPr lang="en-US" sz="2000" kern="0" dirty="0">
                <a:latin typeface="+mn-lt"/>
              </a:rPr>
              <a:t>Subtopics:</a:t>
            </a:r>
          </a:p>
          <a:p>
            <a:pPr marL="342900" indent="-342900" eaLnBrk="0" hangingPunct="0">
              <a:spcBef>
                <a:spcPct val="20000"/>
              </a:spcBef>
              <a:buClr>
                <a:srgbClr val="990000"/>
              </a:buClr>
              <a:buSzPct val="150000"/>
              <a:buFont typeface="Arial" pitchFamily="34" charset="0"/>
              <a:buChar char="•"/>
              <a:defRPr/>
            </a:pPr>
            <a:r>
              <a:rPr lang="en-US" sz="2000" kern="0" dirty="0">
                <a:latin typeface="+mn-lt"/>
                <a:ea typeface="Arial Unicode MS" pitchFamily="34" charset="-128"/>
                <a:cs typeface="Arial Unicode MS" pitchFamily="34" charset="-128"/>
              </a:rPr>
              <a:t>Disparity Analysis/Emergent Pattern Discovery (“</a:t>
            </a:r>
            <a:r>
              <a:rPr lang="en-US" sz="2000" i="1" kern="0" dirty="0">
                <a:latin typeface="+mn-lt"/>
                <a:ea typeface="Arial Unicode MS" pitchFamily="34" charset="-128"/>
                <a:cs typeface="Arial Unicode MS" pitchFamily="34" charset="-128"/>
              </a:rPr>
              <a:t>how do two groups differ with respect to their patterns?</a:t>
            </a:r>
            <a:r>
              <a:rPr lang="en-US" sz="2000" kern="0" dirty="0">
                <a:latin typeface="+mn-lt"/>
                <a:ea typeface="Arial Unicode MS" pitchFamily="34" charset="-128"/>
                <a:cs typeface="Arial Unicode MS" pitchFamily="34" charset="-128"/>
              </a:rPr>
              <a:t>”) </a:t>
            </a:r>
            <a:r>
              <a:rPr lang="en-US" sz="2000" kern="0" dirty="0">
                <a:latin typeface="Arial" pitchFamily="34" charset="0"/>
                <a:ea typeface="Arial Unicode MS" pitchFamily="34" charset="-128"/>
                <a:cs typeface="Arial Unicode MS" pitchFamily="34" charset="-128"/>
              </a:rPr>
              <a:t>[SDE10] </a:t>
            </a:r>
            <a:endParaRPr lang="en-US" sz="2000" kern="0" dirty="0">
              <a:latin typeface="+mn-lt"/>
              <a:ea typeface="Arial Unicode MS" pitchFamily="34" charset="-128"/>
              <a:cs typeface="Arial Unicode MS" pitchFamily="34" charset="-128"/>
            </a:endParaRPr>
          </a:p>
          <a:p>
            <a:pPr marL="342900" indent="-342900" eaLnBrk="0" hangingPunct="0">
              <a:spcBef>
                <a:spcPct val="20000"/>
              </a:spcBef>
              <a:buClr>
                <a:srgbClr val="990000"/>
              </a:buClr>
              <a:buSzPct val="150000"/>
              <a:buFont typeface="Arial" pitchFamily="34" charset="0"/>
              <a:buChar char="•"/>
              <a:defRPr/>
            </a:pPr>
            <a:r>
              <a:rPr lang="en-US" sz="2000" kern="0" dirty="0">
                <a:latin typeface="+mn-lt"/>
                <a:ea typeface="Arial Unicode MS" pitchFamily="34" charset="-128"/>
                <a:cs typeface="Arial Unicode MS" pitchFamily="34" charset="-128"/>
              </a:rPr>
              <a:t>Change Analysis (</a:t>
            </a:r>
            <a:r>
              <a:rPr lang="en-US" sz="2000" kern="0" dirty="0">
                <a:solidFill>
                  <a:schemeClr val="accent1"/>
                </a:solidFill>
                <a:latin typeface="+mn-lt"/>
                <a:ea typeface="Arial Unicode MS" pitchFamily="34" charset="-128"/>
                <a:cs typeface="Arial Unicode MS" pitchFamily="34" charset="-128"/>
              </a:rPr>
              <a:t> </a:t>
            </a:r>
            <a:r>
              <a:rPr lang="en-US" sz="2000" kern="0" dirty="0">
                <a:latin typeface="+mn-lt"/>
                <a:ea typeface="Arial Unicode MS" pitchFamily="34" charset="-128"/>
                <a:cs typeface="Arial Unicode MS" pitchFamily="34" charset="-128"/>
              </a:rPr>
              <a:t>“</a:t>
            </a:r>
            <a:r>
              <a:rPr lang="en-US" sz="2000" i="1" kern="0" dirty="0">
                <a:latin typeface="+mn-lt"/>
                <a:ea typeface="Arial Unicode MS" pitchFamily="34" charset="-128"/>
                <a:cs typeface="Arial Unicode MS" pitchFamily="34" charset="-128"/>
              </a:rPr>
              <a:t>what is new/different</a:t>
            </a:r>
            <a:r>
              <a:rPr lang="en-US" sz="2000" kern="0" dirty="0">
                <a:latin typeface="+mn-lt"/>
                <a:ea typeface="Arial Unicode MS" pitchFamily="34" charset="-128"/>
                <a:cs typeface="Arial Unicode MS" pitchFamily="34" charset="-128"/>
              </a:rPr>
              <a:t>?”) [CVET09]</a:t>
            </a:r>
          </a:p>
          <a:p>
            <a:pPr marL="342900" indent="-342900" eaLnBrk="0" hangingPunct="0">
              <a:spcBef>
                <a:spcPct val="20000"/>
              </a:spcBef>
              <a:buClr>
                <a:srgbClr val="990000"/>
              </a:buClr>
              <a:buSzPct val="150000"/>
              <a:buFont typeface="Arial" pitchFamily="34" charset="0"/>
              <a:buChar char="•"/>
              <a:defRPr/>
            </a:pPr>
            <a:r>
              <a:rPr lang="en-US" sz="2000" kern="0" dirty="0">
                <a:latin typeface="+mn-lt"/>
                <a:ea typeface="Arial Unicode MS" pitchFamily="34" charset="-128"/>
                <a:cs typeface="Arial Unicode MS" pitchFamily="34" charset="-128"/>
              </a:rPr>
              <a:t>Correspondence Clustering (“</a:t>
            </a:r>
            <a:r>
              <a:rPr lang="en-US" sz="2000" i="1" kern="0" dirty="0">
                <a:latin typeface="+mn-lt"/>
                <a:ea typeface="Arial Unicode MS" pitchFamily="34" charset="-128"/>
                <a:cs typeface="Arial Unicode MS" pitchFamily="34" charset="-128"/>
              </a:rPr>
              <a:t>mining interesting relationships between two or more datasets”</a:t>
            </a:r>
            <a:r>
              <a:rPr lang="en-US" sz="2000" kern="0" dirty="0">
                <a:latin typeface="+mn-lt"/>
                <a:ea typeface="Arial Unicode MS" pitchFamily="34" charset="-128"/>
                <a:cs typeface="Arial Unicode MS" pitchFamily="34" charset="-128"/>
              </a:rPr>
              <a:t>)  [RE10]</a:t>
            </a:r>
          </a:p>
          <a:p>
            <a:pPr marL="342900" indent="-342900" eaLnBrk="0" hangingPunct="0">
              <a:spcBef>
                <a:spcPct val="20000"/>
              </a:spcBef>
              <a:buClr>
                <a:srgbClr val="990000"/>
              </a:buClr>
              <a:buSzPct val="150000"/>
              <a:buFont typeface="Arial" pitchFamily="34" charset="0"/>
              <a:buChar char="•"/>
              <a:defRPr/>
            </a:pPr>
            <a:r>
              <a:rPr lang="en-US" sz="2000" kern="0" dirty="0">
                <a:latin typeface="+mn-lt"/>
                <a:ea typeface="Arial Unicode MS" pitchFamily="34" charset="-128"/>
                <a:cs typeface="Arial Unicode MS" pitchFamily="34" charset="-128"/>
              </a:rPr>
              <a:t>Meta Clustering (“</a:t>
            </a:r>
            <a:r>
              <a:rPr lang="en-US" sz="2000" i="1" kern="0" dirty="0">
                <a:latin typeface="+mn-lt"/>
                <a:ea typeface="Arial Unicode MS" pitchFamily="34" charset="-128"/>
                <a:cs typeface="Arial Unicode MS" pitchFamily="34" charset="-128"/>
              </a:rPr>
              <a:t>cluster </a:t>
            </a:r>
            <a:r>
              <a:rPr lang="en-US" sz="2000" i="1" kern="0" dirty="0" err="1">
                <a:latin typeface="+mn-lt"/>
                <a:ea typeface="Arial Unicode MS" pitchFamily="34" charset="-128"/>
                <a:cs typeface="Arial Unicode MS" pitchFamily="34" charset="-128"/>
              </a:rPr>
              <a:t>cluster</a:t>
            </a:r>
            <a:r>
              <a:rPr lang="en-US" sz="2000" i="1" kern="0" dirty="0">
                <a:latin typeface="+mn-lt"/>
                <a:ea typeface="Arial Unicode MS" pitchFamily="34" charset="-128"/>
                <a:cs typeface="Arial Unicode MS" pitchFamily="34" charset="-128"/>
              </a:rPr>
              <a:t> models of multiple datasets</a:t>
            </a:r>
            <a:r>
              <a:rPr lang="en-US" sz="2000" kern="0" dirty="0">
                <a:latin typeface="+mn-lt"/>
                <a:ea typeface="Arial Unicode MS" pitchFamily="34" charset="-128"/>
                <a:cs typeface="Arial Unicode MS" pitchFamily="34" charset="-128"/>
              </a:rPr>
              <a:t>”)</a:t>
            </a:r>
          </a:p>
          <a:p>
            <a:pPr marL="342900" indent="-342900" eaLnBrk="0" hangingPunct="0">
              <a:spcBef>
                <a:spcPct val="20000"/>
              </a:spcBef>
              <a:buClr>
                <a:srgbClr val="990000"/>
              </a:buClr>
              <a:buSzPct val="150000"/>
              <a:buFont typeface="Arial" pitchFamily="34" charset="0"/>
              <a:buChar char="•"/>
              <a:defRPr/>
            </a:pPr>
            <a:r>
              <a:rPr lang="en-US" sz="2000" kern="0" dirty="0">
                <a:latin typeface="+mn-lt"/>
                <a:ea typeface="Arial Unicode MS" pitchFamily="34" charset="-128"/>
                <a:cs typeface="Arial Unicode MS" pitchFamily="34" charset="-128"/>
              </a:rPr>
              <a:t>Analyzing Relationships  between Polygonal Cluster Models </a:t>
            </a:r>
            <a:endParaRPr lang="en-US" sz="2000" kern="0" dirty="0">
              <a:latin typeface="+mn-lt"/>
            </a:endParaRPr>
          </a:p>
        </p:txBody>
      </p:sp>
      <p:sp>
        <p:nvSpPr>
          <p:cNvPr id="25603" name="Text Box 62"/>
          <p:cNvSpPr txBox="1">
            <a:spLocks noChangeArrowheads="1"/>
          </p:cNvSpPr>
          <p:nvPr/>
        </p:nvSpPr>
        <p:spPr bwMode="auto">
          <a:xfrm>
            <a:off x="76200" y="3962400"/>
            <a:ext cx="90678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700">
                <a:solidFill>
                  <a:srgbClr val="FF0000"/>
                </a:solidFill>
              </a:rPr>
              <a:t>Example: Analyze Changes with Respect to Regions of High Variance of Earthquake Depth.</a:t>
            </a:r>
          </a:p>
        </p:txBody>
      </p:sp>
      <p:pic>
        <p:nvPicPr>
          <p:cNvPr id="25604" name="Picture 4" descr="Tim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4343400"/>
            <a:ext cx="18351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5" descr="Tim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4400" y="4343400"/>
            <a:ext cx="18224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13" descr="Novelt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4600" y="5562600"/>
            <a:ext cx="18367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Text Box 14"/>
          <p:cNvSpPr txBox="1">
            <a:spLocks noChangeArrowheads="1"/>
          </p:cNvSpPr>
          <p:nvPr/>
        </p:nvSpPr>
        <p:spPr bwMode="auto">
          <a:xfrm>
            <a:off x="4648200" y="5710238"/>
            <a:ext cx="23002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sz="1200"/>
              <a:t>Novelty (r’) = (r’—(r1 </a:t>
            </a:r>
            <a:r>
              <a:rPr lang="pt-BR" sz="1200">
                <a:sym typeface="Symbol" pitchFamily="18" charset="2"/>
              </a:rPr>
              <a:t></a:t>
            </a:r>
            <a:r>
              <a:rPr lang="pt-BR" sz="1200"/>
              <a:t>…</a:t>
            </a:r>
            <a:r>
              <a:rPr lang="pt-BR" sz="1200">
                <a:sym typeface="Symbol" pitchFamily="18" charset="2"/>
              </a:rPr>
              <a:t></a:t>
            </a:r>
            <a:r>
              <a:rPr lang="pt-BR" sz="1200"/>
              <a:t> rk))</a:t>
            </a:r>
            <a:endParaRPr lang="en-US" sz="1200"/>
          </a:p>
        </p:txBody>
      </p:sp>
      <p:sp>
        <p:nvSpPr>
          <p:cNvPr id="25608" name="Rectangle 16"/>
          <p:cNvSpPr>
            <a:spLocks noChangeArrowheads="1"/>
          </p:cNvSpPr>
          <p:nvPr/>
        </p:nvSpPr>
        <p:spPr bwMode="auto">
          <a:xfrm>
            <a:off x="4648200" y="6019800"/>
            <a:ext cx="2743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1200"/>
              <a:t>Emerging regions based on the novelty change predicate </a:t>
            </a:r>
          </a:p>
        </p:txBody>
      </p:sp>
      <p:sp>
        <p:nvSpPr>
          <p:cNvPr id="25609" name="TextBox 18"/>
          <p:cNvSpPr txBox="1">
            <a:spLocks noChangeArrowheads="1"/>
          </p:cNvSpPr>
          <p:nvPr/>
        </p:nvSpPr>
        <p:spPr bwMode="auto">
          <a:xfrm>
            <a:off x="3048000" y="5257800"/>
            <a:ext cx="685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a:t>Time 1</a:t>
            </a:r>
          </a:p>
        </p:txBody>
      </p:sp>
      <p:sp>
        <p:nvSpPr>
          <p:cNvPr id="25610" name="TextBox 19"/>
          <p:cNvSpPr txBox="1">
            <a:spLocks noChangeArrowheads="1"/>
          </p:cNvSpPr>
          <p:nvPr/>
        </p:nvSpPr>
        <p:spPr bwMode="auto">
          <a:xfrm>
            <a:off x="5105400" y="5334000"/>
            <a:ext cx="685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a:t>Time 2</a:t>
            </a:r>
          </a:p>
        </p:txBody>
      </p:sp>
      <p:sp>
        <p:nvSpPr>
          <p:cNvPr id="25611" name="TextBox 3"/>
          <p:cNvSpPr txBox="1">
            <a:spLocks noChangeArrowheads="1"/>
          </p:cNvSpPr>
          <p:nvPr/>
        </p:nvSpPr>
        <p:spPr bwMode="auto">
          <a:xfrm>
            <a:off x="7869238" y="6488113"/>
            <a:ext cx="1274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FF0000"/>
                </a:solidFill>
              </a:rPr>
              <a:t>UH-DMML</a:t>
            </a:r>
          </a:p>
        </p:txBody>
      </p:sp>
      <p:sp>
        <p:nvSpPr>
          <p:cNvPr id="25612" name="Title 12"/>
          <p:cNvSpPr>
            <a:spLocks noGrp="1"/>
          </p:cNvSpPr>
          <p:nvPr>
            <p:ph type="title"/>
          </p:nvPr>
        </p:nvSpPr>
        <p:spPr/>
        <p:txBody>
          <a:bodyPr/>
          <a:lstStyle/>
          <a:p>
            <a:r>
              <a:rPr lang="en-US" sz="2400" smtClean="0"/>
              <a:t>Methodologies and Tools to</a:t>
            </a:r>
            <a:br>
              <a:rPr lang="en-US" sz="2400" smtClean="0"/>
            </a:br>
            <a:r>
              <a:rPr lang="en-US" sz="2400" smtClean="0"/>
              <a:t>Analyze and Mine Related Datasets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3338" y="0"/>
            <a:ext cx="9144001" cy="647700"/>
          </a:xfrm>
        </p:spPr>
        <p:txBody>
          <a:bodyPr/>
          <a:lstStyle/>
          <a:p>
            <a:r>
              <a:rPr lang="en-US" sz="2600" b="1" smtClean="0"/>
              <a:t>Clustering and Hotspot Discovery in Labeled Graphs</a:t>
            </a:r>
          </a:p>
        </p:txBody>
      </p:sp>
      <p:sp>
        <p:nvSpPr>
          <p:cNvPr id="15363" name="TextBox 19"/>
          <p:cNvSpPr txBox="1">
            <a:spLocks noChangeArrowheads="1"/>
          </p:cNvSpPr>
          <p:nvPr/>
        </p:nvSpPr>
        <p:spPr bwMode="auto">
          <a:xfrm>
            <a:off x="8094663" y="6475413"/>
            <a:ext cx="1074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002060"/>
                </a:solidFill>
              </a:rPr>
              <a:t>Ch. Eick</a:t>
            </a:r>
          </a:p>
        </p:txBody>
      </p:sp>
      <p:sp>
        <p:nvSpPr>
          <p:cNvPr id="15364" name="Rectangle 3"/>
          <p:cNvSpPr>
            <a:spLocks noChangeArrowheads="1"/>
          </p:cNvSpPr>
          <p:nvPr/>
        </p:nvSpPr>
        <p:spPr bwMode="auto">
          <a:xfrm>
            <a:off x="304800" y="990600"/>
            <a:ext cx="8326438"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u="sng"/>
              <a:t>Potential Problems to be investigated</a:t>
            </a:r>
            <a:r>
              <a:rPr lang="en-US"/>
              <a:t>:  </a:t>
            </a:r>
          </a:p>
          <a:p>
            <a:r>
              <a:rPr lang="en-US"/>
              <a:t>                    1. Clustering Protein Based on Their Interactions </a:t>
            </a:r>
          </a:p>
          <a:p>
            <a:r>
              <a:rPr lang="en-US"/>
              <a:t>                    2. Generalize Region Discovery Framework to Graphs Partitioning    </a:t>
            </a:r>
          </a:p>
          <a:p>
            <a:r>
              <a:rPr lang="en-US"/>
              <a:t>                        Using Plug-in Interestingness Functions </a:t>
            </a:r>
          </a:p>
          <a:p>
            <a:r>
              <a:rPr lang="en-US"/>
              <a:t>                    3. …</a:t>
            </a:r>
          </a:p>
          <a:p>
            <a:r>
              <a:rPr lang="en-US"/>
              <a:t>                    4. …</a:t>
            </a:r>
          </a:p>
          <a:p>
            <a:r>
              <a:rPr lang="en-US"/>
              <a:t>                   </a:t>
            </a:r>
          </a:p>
        </p:txBody>
      </p:sp>
      <p:pic>
        <p:nvPicPr>
          <p:cNvPr id="15365" name="Picture 2" descr="http://www.w3.org/2000/10/swap/doc/formats-exampl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3581400"/>
            <a:ext cx="38036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4" descr="Evolutionary pathways of homo-oligome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327660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z="3200" smtClean="0"/>
              <a:t>Mining Spatial Trajectories</a:t>
            </a:r>
          </a:p>
        </p:txBody>
      </p:sp>
      <p:sp>
        <p:nvSpPr>
          <p:cNvPr id="17411" name="Rectangle 3"/>
          <p:cNvSpPr>
            <a:spLocks noGrp="1" noChangeArrowheads="1"/>
          </p:cNvSpPr>
          <p:nvPr>
            <p:ph type="body" idx="1"/>
          </p:nvPr>
        </p:nvSpPr>
        <p:spPr>
          <a:xfrm>
            <a:off x="0" y="762000"/>
            <a:ext cx="9144000" cy="5410200"/>
          </a:xfrm>
        </p:spPr>
        <p:txBody>
          <a:bodyPr/>
          <a:lstStyle/>
          <a:p>
            <a:pPr eaLnBrk="1" hangingPunct="1">
              <a:lnSpc>
                <a:spcPct val="90000"/>
              </a:lnSpc>
            </a:pPr>
            <a:r>
              <a:rPr lang="en-US" sz="2800" u="sng" smtClean="0"/>
              <a:t>Goal: </a:t>
            </a:r>
            <a:r>
              <a:rPr lang="en-US" sz="2800" smtClean="0"/>
              <a:t>Understand and Characterize Motion Patterns</a:t>
            </a:r>
            <a:endParaRPr lang="en-US" sz="2800" u="sng" smtClean="0"/>
          </a:p>
          <a:p>
            <a:pPr eaLnBrk="1" hangingPunct="1">
              <a:lnSpc>
                <a:spcPct val="90000"/>
              </a:lnSpc>
            </a:pPr>
            <a:r>
              <a:rPr lang="en-US" sz="2800" u="sng" smtClean="0"/>
              <a:t>Themes investigated</a:t>
            </a:r>
            <a:r>
              <a:rPr lang="en-US" sz="2800" smtClean="0"/>
              <a:t>: Clustering and summarization of trajectories, classification based on trajectories,  likelihood assessment of trajectories, prediction of trajectories. </a:t>
            </a:r>
          </a:p>
          <a:p>
            <a:pPr eaLnBrk="1" hangingPunct="1">
              <a:lnSpc>
                <a:spcPct val="90000"/>
              </a:lnSpc>
            </a:pPr>
            <a:endParaRPr lang="en-US" smtClean="0"/>
          </a:p>
        </p:txBody>
      </p:sp>
      <p:sp>
        <p:nvSpPr>
          <p:cNvPr id="17412" name="TextBox 3"/>
          <p:cNvSpPr txBox="1">
            <a:spLocks noChangeArrowheads="1"/>
          </p:cNvSpPr>
          <p:nvPr/>
        </p:nvSpPr>
        <p:spPr bwMode="auto">
          <a:xfrm>
            <a:off x="7869238" y="6488113"/>
            <a:ext cx="1274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FF0000"/>
                </a:solidFill>
              </a:rPr>
              <a:t>UH-DMML</a:t>
            </a:r>
          </a:p>
        </p:txBody>
      </p:sp>
      <p:pic>
        <p:nvPicPr>
          <p:cNvPr id="17413"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2819400"/>
            <a:ext cx="50292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5" descr="start_glode_1.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4114800"/>
            <a:ext cx="38893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rot="16200000" flipV="1">
            <a:off x="1143000" y="3657600"/>
            <a:ext cx="990600" cy="533400"/>
          </a:xfrm>
          <a:prstGeom prst="line">
            <a:avLst/>
          </a:prstGeom>
          <a:ln w="19050">
            <a:solidFill>
              <a:srgbClr val="FF0000"/>
            </a:solidFill>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304800" y="3200400"/>
            <a:ext cx="1385888" cy="369888"/>
          </a:xfrm>
          <a:prstGeom prst="rect">
            <a:avLst/>
          </a:prstGeom>
          <a:noFill/>
        </p:spPr>
        <p:txBody>
          <a:bodyPr wrap="none">
            <a:spAutoFit/>
          </a:bodyPr>
          <a:lstStyle/>
          <a:p>
            <a:pPr>
              <a:defRPr/>
            </a:pPr>
            <a:r>
              <a:rPr lang="en-US" b="1" dirty="0">
                <a:solidFill>
                  <a:schemeClr val="accent1">
                    <a:lumMod val="75000"/>
                  </a:schemeClr>
                </a:solidFill>
              </a:rPr>
              <a:t>Arctic Tern</a:t>
            </a:r>
          </a:p>
        </p:txBody>
      </p:sp>
      <p:pic>
        <p:nvPicPr>
          <p:cNvPr id="17417" name="Picture 11" descr="ARTE_inset_picture_at_sea.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 y="5029200"/>
            <a:ext cx="38862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8" name="TextBox 9"/>
          <p:cNvSpPr txBox="1">
            <a:spLocks noChangeArrowheads="1"/>
          </p:cNvSpPr>
          <p:nvPr/>
        </p:nvSpPr>
        <p:spPr bwMode="auto">
          <a:xfrm>
            <a:off x="990600" y="5943600"/>
            <a:ext cx="22844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Arctic Tern Migration</a:t>
            </a:r>
          </a:p>
        </p:txBody>
      </p:sp>
      <p:sp>
        <p:nvSpPr>
          <p:cNvPr id="17419" name="TextBox 12"/>
          <p:cNvSpPr txBox="1">
            <a:spLocks noChangeArrowheads="1"/>
          </p:cNvSpPr>
          <p:nvPr/>
        </p:nvSpPr>
        <p:spPr bwMode="auto">
          <a:xfrm>
            <a:off x="4724400" y="5943600"/>
            <a:ext cx="3467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Hurricanes in the Golf of Mexico</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Current UH-DMML Activities</a:t>
            </a:r>
          </a:p>
        </p:txBody>
      </p:sp>
      <p:sp>
        <p:nvSpPr>
          <p:cNvPr id="18435" name="TextBox 3"/>
          <p:cNvSpPr txBox="1">
            <a:spLocks noChangeArrowheads="1"/>
          </p:cNvSpPr>
          <p:nvPr/>
        </p:nvSpPr>
        <p:spPr bwMode="auto">
          <a:xfrm>
            <a:off x="7227888" y="6488113"/>
            <a:ext cx="191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FF0000"/>
                </a:solidFill>
              </a:rPr>
              <a:t>Christoph F. Eick</a:t>
            </a:r>
          </a:p>
        </p:txBody>
      </p:sp>
      <p:sp>
        <p:nvSpPr>
          <p:cNvPr id="18436" name="TextBox 5"/>
          <p:cNvSpPr txBox="1">
            <a:spLocks noChangeArrowheads="1"/>
          </p:cNvSpPr>
          <p:nvPr/>
        </p:nvSpPr>
        <p:spPr bwMode="auto">
          <a:xfrm>
            <a:off x="838200" y="762000"/>
            <a:ext cx="25193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a:solidFill>
                  <a:srgbClr val="663300"/>
                </a:solidFill>
              </a:rPr>
              <a:t>Regional Knowledge </a:t>
            </a:r>
          </a:p>
          <a:p>
            <a:pPr algn="ctr" eaLnBrk="1" hangingPunct="1"/>
            <a:r>
              <a:rPr lang="en-US" b="1">
                <a:solidFill>
                  <a:srgbClr val="663300"/>
                </a:solidFill>
              </a:rPr>
              <a:t>Extraction</a:t>
            </a:r>
          </a:p>
        </p:txBody>
      </p:sp>
      <p:sp>
        <p:nvSpPr>
          <p:cNvPr id="18437" name="TextBox 6"/>
          <p:cNvSpPr txBox="1">
            <a:spLocks noChangeArrowheads="1"/>
          </p:cNvSpPr>
          <p:nvPr/>
        </p:nvSpPr>
        <p:spPr bwMode="auto">
          <a:xfrm>
            <a:off x="533400" y="5105400"/>
            <a:ext cx="3568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a:solidFill>
                  <a:srgbClr val="663300"/>
                </a:solidFill>
              </a:rPr>
              <a:t>Spatial Clustering Algorithms</a:t>
            </a:r>
          </a:p>
          <a:p>
            <a:pPr algn="ctr" eaLnBrk="1" hangingPunct="1"/>
            <a:r>
              <a:rPr lang="en-US" b="1">
                <a:solidFill>
                  <a:srgbClr val="663300"/>
                </a:solidFill>
              </a:rPr>
              <a:t>With Plug-in Fitness Functions</a:t>
            </a:r>
          </a:p>
        </p:txBody>
      </p:sp>
      <p:sp>
        <p:nvSpPr>
          <p:cNvPr id="18438" name="TextBox 7"/>
          <p:cNvSpPr txBox="1">
            <a:spLocks noChangeArrowheads="1"/>
          </p:cNvSpPr>
          <p:nvPr/>
        </p:nvSpPr>
        <p:spPr bwMode="auto">
          <a:xfrm>
            <a:off x="5334000" y="685800"/>
            <a:ext cx="28527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a:solidFill>
                  <a:srgbClr val="663300"/>
                </a:solidFill>
              </a:rPr>
              <a:t>Mining Related Datasets</a:t>
            </a:r>
          </a:p>
          <a:p>
            <a:pPr algn="ctr" eaLnBrk="1" hangingPunct="1"/>
            <a:r>
              <a:rPr lang="en-US" b="1">
                <a:solidFill>
                  <a:srgbClr val="663300"/>
                </a:solidFill>
              </a:rPr>
              <a:t>&amp; Polygon Analysis </a:t>
            </a:r>
          </a:p>
        </p:txBody>
      </p:sp>
      <p:sp>
        <p:nvSpPr>
          <p:cNvPr id="18439" name="TextBox 8"/>
          <p:cNvSpPr txBox="1">
            <a:spLocks noChangeArrowheads="1"/>
          </p:cNvSpPr>
          <p:nvPr/>
        </p:nvSpPr>
        <p:spPr bwMode="auto">
          <a:xfrm>
            <a:off x="5562600" y="4419600"/>
            <a:ext cx="13509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a:solidFill>
                  <a:srgbClr val="663300"/>
                </a:solidFill>
              </a:rPr>
              <a:t>Trajectory </a:t>
            </a:r>
          </a:p>
          <a:p>
            <a:pPr algn="ctr" eaLnBrk="1" hangingPunct="1"/>
            <a:r>
              <a:rPr lang="en-US" b="1">
                <a:solidFill>
                  <a:srgbClr val="663300"/>
                </a:solidFill>
              </a:rPr>
              <a:t>Mining</a:t>
            </a:r>
          </a:p>
        </p:txBody>
      </p:sp>
      <p:sp>
        <p:nvSpPr>
          <p:cNvPr id="18440" name="TextBox 10"/>
          <p:cNvSpPr txBox="1">
            <a:spLocks noChangeArrowheads="1"/>
          </p:cNvSpPr>
          <p:nvPr/>
        </p:nvSpPr>
        <p:spPr bwMode="auto">
          <a:xfrm>
            <a:off x="0" y="1828800"/>
            <a:ext cx="13700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a:t>Discrepancy </a:t>
            </a:r>
          </a:p>
          <a:p>
            <a:pPr algn="ctr" eaLnBrk="1" hangingPunct="1"/>
            <a:r>
              <a:rPr lang="en-US" sz="1600"/>
              <a:t>Mining</a:t>
            </a:r>
          </a:p>
        </p:txBody>
      </p:sp>
      <p:sp>
        <p:nvSpPr>
          <p:cNvPr id="18441" name="TextBox 11"/>
          <p:cNvSpPr txBox="1">
            <a:spLocks noChangeArrowheads="1"/>
          </p:cNvSpPr>
          <p:nvPr/>
        </p:nvSpPr>
        <p:spPr bwMode="auto">
          <a:xfrm>
            <a:off x="1600200" y="1752600"/>
            <a:ext cx="12319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a:t>Regional </a:t>
            </a:r>
          </a:p>
          <a:p>
            <a:pPr algn="ctr" eaLnBrk="1" hangingPunct="1"/>
            <a:r>
              <a:rPr lang="en-US" sz="1600"/>
              <a:t>Association</a:t>
            </a:r>
          </a:p>
          <a:p>
            <a:pPr algn="ctr" eaLnBrk="1" hangingPunct="1"/>
            <a:r>
              <a:rPr lang="en-US" sz="1600"/>
              <a:t>Analysis</a:t>
            </a:r>
          </a:p>
        </p:txBody>
      </p:sp>
      <p:sp>
        <p:nvSpPr>
          <p:cNvPr id="18442" name="TextBox 12"/>
          <p:cNvSpPr txBox="1">
            <a:spLocks noChangeArrowheads="1"/>
          </p:cNvSpPr>
          <p:nvPr/>
        </p:nvSpPr>
        <p:spPr bwMode="auto">
          <a:xfrm>
            <a:off x="2971800" y="1676400"/>
            <a:ext cx="129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b="1">
                <a:solidFill>
                  <a:srgbClr val="00B050"/>
                </a:solidFill>
              </a:rPr>
              <a:t>Knowledge</a:t>
            </a:r>
          </a:p>
          <a:p>
            <a:pPr algn="ctr" eaLnBrk="1" hangingPunct="1"/>
            <a:r>
              <a:rPr lang="en-US" sz="1600" b="1">
                <a:solidFill>
                  <a:srgbClr val="00B050"/>
                </a:solidFill>
              </a:rPr>
              <a:t>Scoping</a:t>
            </a:r>
          </a:p>
        </p:txBody>
      </p:sp>
      <p:sp>
        <p:nvSpPr>
          <p:cNvPr id="18443" name="TextBox 13"/>
          <p:cNvSpPr txBox="1">
            <a:spLocks noChangeArrowheads="1"/>
          </p:cNvSpPr>
          <p:nvPr/>
        </p:nvSpPr>
        <p:spPr bwMode="auto">
          <a:xfrm>
            <a:off x="381000" y="2819400"/>
            <a:ext cx="20843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a:t>Regional Regression</a:t>
            </a:r>
          </a:p>
        </p:txBody>
      </p:sp>
      <p:sp>
        <p:nvSpPr>
          <p:cNvPr id="18444" name="TextBox 14"/>
          <p:cNvSpPr txBox="1">
            <a:spLocks noChangeArrowheads="1"/>
          </p:cNvSpPr>
          <p:nvPr/>
        </p:nvSpPr>
        <p:spPr bwMode="auto">
          <a:xfrm>
            <a:off x="3548063" y="2743200"/>
            <a:ext cx="18018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b="1">
                <a:solidFill>
                  <a:srgbClr val="00B050"/>
                </a:solidFill>
              </a:rPr>
              <a:t>Parallel CLEVER</a:t>
            </a:r>
          </a:p>
          <a:p>
            <a:pPr algn="ctr" eaLnBrk="1" hangingPunct="1"/>
            <a:r>
              <a:rPr lang="en-US" sz="1600" b="1">
                <a:solidFill>
                  <a:srgbClr val="00B050"/>
                </a:solidFill>
              </a:rPr>
              <a:t>TRAJ-CLEVER</a:t>
            </a:r>
          </a:p>
          <a:p>
            <a:pPr algn="ctr" eaLnBrk="1" hangingPunct="1"/>
            <a:r>
              <a:rPr lang="en-US" sz="1600" b="1">
                <a:solidFill>
                  <a:srgbClr val="00B050"/>
                </a:solidFill>
              </a:rPr>
              <a:t>Poly-CLEVER</a:t>
            </a:r>
          </a:p>
        </p:txBody>
      </p:sp>
      <p:sp>
        <p:nvSpPr>
          <p:cNvPr id="18445" name="TextBox 15"/>
          <p:cNvSpPr txBox="1">
            <a:spLocks noChangeArrowheads="1"/>
          </p:cNvSpPr>
          <p:nvPr/>
        </p:nvSpPr>
        <p:spPr bwMode="auto">
          <a:xfrm>
            <a:off x="304800" y="3810000"/>
            <a:ext cx="9477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a:t>SCMRG</a:t>
            </a:r>
          </a:p>
        </p:txBody>
      </p:sp>
      <p:sp>
        <p:nvSpPr>
          <p:cNvPr id="18446" name="TextBox 16"/>
          <p:cNvSpPr txBox="1">
            <a:spLocks noChangeArrowheads="1"/>
          </p:cNvSpPr>
          <p:nvPr/>
        </p:nvSpPr>
        <p:spPr bwMode="auto">
          <a:xfrm>
            <a:off x="7956550" y="1447800"/>
            <a:ext cx="11874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a:t>Strasbourg</a:t>
            </a:r>
          </a:p>
          <a:p>
            <a:pPr algn="ctr" eaLnBrk="1" hangingPunct="1"/>
            <a:r>
              <a:rPr lang="en-US" sz="1600"/>
              <a:t>Building </a:t>
            </a:r>
          </a:p>
          <a:p>
            <a:pPr algn="ctr" eaLnBrk="1" hangingPunct="1"/>
            <a:r>
              <a:rPr lang="en-US" sz="1600"/>
              <a:t>Evolution</a:t>
            </a:r>
          </a:p>
        </p:txBody>
      </p:sp>
      <p:sp>
        <p:nvSpPr>
          <p:cNvPr id="18447" name="TextBox 17"/>
          <p:cNvSpPr txBox="1">
            <a:spLocks noChangeArrowheads="1"/>
          </p:cNvSpPr>
          <p:nvPr/>
        </p:nvSpPr>
        <p:spPr bwMode="auto">
          <a:xfrm>
            <a:off x="6019800" y="1676400"/>
            <a:ext cx="13541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a:t>POLY/TRAJ-</a:t>
            </a:r>
          </a:p>
          <a:p>
            <a:pPr algn="ctr" eaLnBrk="1" hangingPunct="1"/>
            <a:r>
              <a:rPr lang="en-US" sz="1600"/>
              <a:t>SNN</a:t>
            </a:r>
          </a:p>
        </p:txBody>
      </p:sp>
      <p:sp>
        <p:nvSpPr>
          <p:cNvPr id="18448" name="TextBox 18"/>
          <p:cNvSpPr txBox="1">
            <a:spLocks noChangeArrowheads="1"/>
          </p:cNvSpPr>
          <p:nvPr/>
        </p:nvSpPr>
        <p:spPr bwMode="auto">
          <a:xfrm>
            <a:off x="5257800" y="2133600"/>
            <a:ext cx="15970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a:t>Polygonal Meta</a:t>
            </a:r>
          </a:p>
          <a:p>
            <a:pPr algn="ctr" eaLnBrk="1" hangingPunct="1"/>
            <a:r>
              <a:rPr lang="en-US" sz="1600"/>
              <a:t>Clustering</a:t>
            </a:r>
          </a:p>
        </p:txBody>
      </p:sp>
      <p:sp>
        <p:nvSpPr>
          <p:cNvPr id="18449" name="TextBox 19"/>
          <p:cNvSpPr txBox="1">
            <a:spLocks noChangeArrowheads="1"/>
          </p:cNvSpPr>
          <p:nvPr/>
        </p:nvSpPr>
        <p:spPr bwMode="auto">
          <a:xfrm>
            <a:off x="4286250" y="1600200"/>
            <a:ext cx="16303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b="1">
                <a:solidFill>
                  <a:srgbClr val="00B050"/>
                </a:solidFill>
              </a:rPr>
              <a:t>Understanding</a:t>
            </a:r>
          </a:p>
          <a:p>
            <a:pPr algn="ctr" eaLnBrk="1" hangingPunct="1"/>
            <a:r>
              <a:rPr lang="en-US" sz="1600" b="1">
                <a:solidFill>
                  <a:srgbClr val="00B050"/>
                </a:solidFill>
              </a:rPr>
              <a:t>Glaucoma</a:t>
            </a:r>
          </a:p>
        </p:txBody>
      </p:sp>
      <p:sp>
        <p:nvSpPr>
          <p:cNvPr id="18450" name="TextBox 20"/>
          <p:cNvSpPr txBox="1">
            <a:spLocks noChangeArrowheads="1"/>
          </p:cNvSpPr>
          <p:nvPr/>
        </p:nvSpPr>
        <p:spPr bwMode="auto">
          <a:xfrm>
            <a:off x="7578725" y="2362200"/>
            <a:ext cx="1276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a:t>Air Pollution</a:t>
            </a:r>
          </a:p>
          <a:p>
            <a:pPr algn="ctr" eaLnBrk="1" hangingPunct="1"/>
            <a:r>
              <a:rPr lang="en-US" sz="1600"/>
              <a:t>Analysis</a:t>
            </a:r>
          </a:p>
        </p:txBody>
      </p:sp>
      <p:sp>
        <p:nvSpPr>
          <p:cNvPr id="18451" name="TextBox 21"/>
          <p:cNvSpPr txBox="1">
            <a:spLocks noChangeArrowheads="1"/>
          </p:cNvSpPr>
          <p:nvPr/>
        </p:nvSpPr>
        <p:spPr bwMode="auto">
          <a:xfrm>
            <a:off x="3276600" y="762000"/>
            <a:ext cx="17002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a:t>Cluster </a:t>
            </a:r>
          </a:p>
          <a:p>
            <a:pPr algn="ctr" eaLnBrk="1" hangingPunct="1"/>
            <a:r>
              <a:rPr lang="en-US" sz="1600"/>
              <a:t>Correspondence</a:t>
            </a:r>
          </a:p>
          <a:p>
            <a:pPr algn="ctr" eaLnBrk="1" hangingPunct="1"/>
            <a:r>
              <a:rPr lang="en-US" sz="1600"/>
              <a:t>Analysis</a:t>
            </a:r>
          </a:p>
        </p:txBody>
      </p:sp>
      <p:sp>
        <p:nvSpPr>
          <p:cNvPr id="18452" name="TextBox 22"/>
          <p:cNvSpPr txBox="1">
            <a:spLocks noChangeArrowheads="1"/>
          </p:cNvSpPr>
          <p:nvPr/>
        </p:nvSpPr>
        <p:spPr bwMode="auto">
          <a:xfrm>
            <a:off x="1524000" y="3657600"/>
            <a:ext cx="16875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a:t>Cluster Polygon </a:t>
            </a:r>
          </a:p>
          <a:p>
            <a:pPr algn="ctr" eaLnBrk="1" hangingPunct="1"/>
            <a:r>
              <a:rPr lang="en-US" sz="1600"/>
              <a:t>Generation</a:t>
            </a:r>
          </a:p>
        </p:txBody>
      </p:sp>
      <p:cxnSp>
        <p:nvCxnSpPr>
          <p:cNvPr id="25" name="Straight Arrow Connector 24"/>
          <p:cNvCxnSpPr>
            <a:stCxn id="18436" idx="2"/>
          </p:cNvCxnSpPr>
          <p:nvPr/>
        </p:nvCxnSpPr>
        <p:spPr>
          <a:xfrm rot="5400000">
            <a:off x="1257300" y="1141413"/>
            <a:ext cx="573087" cy="11064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8436" idx="2"/>
          </p:cNvCxnSpPr>
          <p:nvPr/>
        </p:nvCxnSpPr>
        <p:spPr>
          <a:xfrm rot="16200000" flipH="1">
            <a:off x="1905000" y="1600201"/>
            <a:ext cx="496887" cy="1127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8436" idx="2"/>
          </p:cNvCxnSpPr>
          <p:nvPr/>
        </p:nvCxnSpPr>
        <p:spPr>
          <a:xfrm rot="5400000" flipH="1">
            <a:off x="1220787" y="531813"/>
            <a:ext cx="112713" cy="16398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057400" y="1371600"/>
            <a:ext cx="13716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8436" idx="2"/>
          </p:cNvCxnSpPr>
          <p:nvPr/>
        </p:nvCxnSpPr>
        <p:spPr>
          <a:xfrm rot="16200000" flipH="1">
            <a:off x="2451100" y="1054101"/>
            <a:ext cx="1450975" cy="2159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endCxn id="18452" idx="0"/>
          </p:cNvCxnSpPr>
          <p:nvPr/>
        </p:nvCxnSpPr>
        <p:spPr>
          <a:xfrm rot="5400000">
            <a:off x="2174875" y="2251075"/>
            <a:ext cx="1600200" cy="12128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18437" idx="0"/>
          </p:cNvCxnSpPr>
          <p:nvPr/>
        </p:nvCxnSpPr>
        <p:spPr>
          <a:xfrm rot="16200000" flipV="1">
            <a:off x="1158875" y="3946525"/>
            <a:ext cx="990600" cy="1327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18437" idx="0"/>
            <a:endCxn id="18452" idx="2"/>
          </p:cNvCxnSpPr>
          <p:nvPr/>
        </p:nvCxnSpPr>
        <p:spPr>
          <a:xfrm rot="5400000" flipH="1" flipV="1">
            <a:off x="1911350" y="4648200"/>
            <a:ext cx="863600" cy="50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18438" idx="2"/>
            <a:endCxn id="18451" idx="3"/>
          </p:cNvCxnSpPr>
          <p:nvPr/>
        </p:nvCxnSpPr>
        <p:spPr>
          <a:xfrm rot="5400000" flipH="1">
            <a:off x="5791200" y="363538"/>
            <a:ext cx="153988" cy="17827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18438" idx="2"/>
          </p:cNvCxnSpPr>
          <p:nvPr/>
        </p:nvCxnSpPr>
        <p:spPr>
          <a:xfrm rot="5400000">
            <a:off x="6026944" y="1096169"/>
            <a:ext cx="496887" cy="9683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18438" idx="2"/>
          </p:cNvCxnSpPr>
          <p:nvPr/>
        </p:nvCxnSpPr>
        <p:spPr>
          <a:xfrm rot="5400000">
            <a:off x="5874544" y="1400969"/>
            <a:ext cx="954087" cy="8159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16200000" flipH="1">
            <a:off x="6515100" y="1485900"/>
            <a:ext cx="4572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18438" idx="2"/>
          </p:cNvCxnSpPr>
          <p:nvPr/>
        </p:nvCxnSpPr>
        <p:spPr>
          <a:xfrm rot="16200000" flipH="1">
            <a:off x="7246144" y="845344"/>
            <a:ext cx="420687" cy="13938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18438" idx="2"/>
            <a:endCxn id="18450" idx="0"/>
          </p:cNvCxnSpPr>
          <p:nvPr/>
        </p:nvCxnSpPr>
        <p:spPr>
          <a:xfrm rot="16200000" flipH="1">
            <a:off x="6973888" y="1119188"/>
            <a:ext cx="1030287" cy="14557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18437" idx="0"/>
          </p:cNvCxnSpPr>
          <p:nvPr/>
        </p:nvCxnSpPr>
        <p:spPr>
          <a:xfrm rot="5400000" flipH="1" flipV="1">
            <a:off x="2400300" y="3346450"/>
            <a:ext cx="1676400" cy="1841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468" name="TextBox 56"/>
          <p:cNvSpPr txBox="1">
            <a:spLocks noChangeArrowheads="1"/>
          </p:cNvSpPr>
          <p:nvPr/>
        </p:nvSpPr>
        <p:spPr bwMode="auto">
          <a:xfrm>
            <a:off x="0" y="4267200"/>
            <a:ext cx="9937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a:t>MOSAIC</a:t>
            </a:r>
          </a:p>
        </p:txBody>
      </p:sp>
      <p:cxnSp>
        <p:nvCxnSpPr>
          <p:cNvPr id="59" name="Straight Arrow Connector 58"/>
          <p:cNvCxnSpPr>
            <a:stCxn id="18437" idx="0"/>
          </p:cNvCxnSpPr>
          <p:nvPr/>
        </p:nvCxnSpPr>
        <p:spPr>
          <a:xfrm rot="16200000" flipV="1">
            <a:off x="1235075" y="4022725"/>
            <a:ext cx="609600" cy="15557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18438" idx="2"/>
          </p:cNvCxnSpPr>
          <p:nvPr/>
        </p:nvCxnSpPr>
        <p:spPr>
          <a:xfrm rot="5400000">
            <a:off x="5112544" y="1324769"/>
            <a:ext cx="1639887" cy="1654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471" name="TextBox 61"/>
          <p:cNvSpPr txBox="1">
            <a:spLocks noChangeArrowheads="1"/>
          </p:cNvSpPr>
          <p:nvPr/>
        </p:nvSpPr>
        <p:spPr bwMode="auto">
          <a:xfrm>
            <a:off x="7315200" y="4648200"/>
            <a:ext cx="15414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a:t>Animal Motion </a:t>
            </a:r>
          </a:p>
          <a:p>
            <a:pPr algn="ctr" eaLnBrk="1" hangingPunct="1"/>
            <a:r>
              <a:rPr lang="en-US" sz="1600"/>
              <a:t>Analysis</a:t>
            </a:r>
          </a:p>
        </p:txBody>
      </p:sp>
      <p:cxnSp>
        <p:nvCxnSpPr>
          <p:cNvPr id="64" name="Straight Arrow Connector 63"/>
          <p:cNvCxnSpPr>
            <a:stCxn id="18439" idx="0"/>
          </p:cNvCxnSpPr>
          <p:nvPr/>
        </p:nvCxnSpPr>
        <p:spPr>
          <a:xfrm rot="16200000" flipV="1">
            <a:off x="5024438" y="3205162"/>
            <a:ext cx="1066800" cy="13620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18439" idx="0"/>
          </p:cNvCxnSpPr>
          <p:nvPr/>
        </p:nvCxnSpPr>
        <p:spPr>
          <a:xfrm rot="5400000" flipH="1" flipV="1">
            <a:off x="5405438" y="3043237"/>
            <a:ext cx="2209800" cy="542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18439" idx="0"/>
            <a:endCxn id="18471" idx="0"/>
          </p:cNvCxnSpPr>
          <p:nvPr/>
        </p:nvCxnSpPr>
        <p:spPr>
          <a:xfrm rot="16200000" flipH="1">
            <a:off x="7047707" y="3610768"/>
            <a:ext cx="228600" cy="18462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475" name="TextBox 68"/>
          <p:cNvSpPr txBox="1">
            <a:spLocks noChangeArrowheads="1"/>
          </p:cNvSpPr>
          <p:nvPr/>
        </p:nvSpPr>
        <p:spPr bwMode="auto">
          <a:xfrm>
            <a:off x="7261225" y="3962400"/>
            <a:ext cx="18827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a:t>Trajectory</a:t>
            </a:r>
          </a:p>
          <a:p>
            <a:pPr algn="ctr" eaLnBrk="1" hangingPunct="1"/>
            <a:r>
              <a:rPr lang="en-US" sz="1600"/>
              <a:t>Density Estimation</a:t>
            </a:r>
          </a:p>
        </p:txBody>
      </p:sp>
      <p:cxnSp>
        <p:nvCxnSpPr>
          <p:cNvPr id="76" name="Straight Arrow Connector 75"/>
          <p:cNvCxnSpPr>
            <a:stCxn id="18439" idx="0"/>
          </p:cNvCxnSpPr>
          <p:nvPr/>
        </p:nvCxnSpPr>
        <p:spPr>
          <a:xfrm rot="5400000" flipH="1" flipV="1">
            <a:off x="6853238" y="3652837"/>
            <a:ext cx="152400" cy="1381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477" name="TextBox 76"/>
          <p:cNvSpPr txBox="1">
            <a:spLocks noChangeArrowheads="1"/>
          </p:cNvSpPr>
          <p:nvPr/>
        </p:nvSpPr>
        <p:spPr bwMode="auto">
          <a:xfrm>
            <a:off x="6629400" y="3200400"/>
            <a:ext cx="13906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a:t>Classification</a:t>
            </a:r>
          </a:p>
        </p:txBody>
      </p:sp>
      <p:cxnSp>
        <p:nvCxnSpPr>
          <p:cNvPr id="79" name="Straight Arrow Connector 78"/>
          <p:cNvCxnSpPr>
            <a:stCxn id="18439" idx="0"/>
          </p:cNvCxnSpPr>
          <p:nvPr/>
        </p:nvCxnSpPr>
        <p:spPr>
          <a:xfrm rot="5400000" flipH="1" flipV="1">
            <a:off x="6167438" y="3500437"/>
            <a:ext cx="990600" cy="8477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479" name="TextBox 80"/>
          <p:cNvSpPr txBox="1">
            <a:spLocks noChangeArrowheads="1"/>
          </p:cNvSpPr>
          <p:nvPr/>
        </p:nvSpPr>
        <p:spPr bwMode="auto">
          <a:xfrm>
            <a:off x="4038600" y="3962400"/>
            <a:ext cx="15224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a:t>Sub-Trajectory</a:t>
            </a:r>
          </a:p>
          <a:p>
            <a:pPr algn="ctr" eaLnBrk="1" hangingPunct="1"/>
            <a:r>
              <a:rPr lang="en-US" sz="1600"/>
              <a:t>Mining</a:t>
            </a:r>
          </a:p>
        </p:txBody>
      </p:sp>
      <p:cxnSp>
        <p:nvCxnSpPr>
          <p:cNvPr id="83" name="Straight Arrow Connector 82"/>
          <p:cNvCxnSpPr>
            <a:stCxn id="18439" idx="0"/>
          </p:cNvCxnSpPr>
          <p:nvPr/>
        </p:nvCxnSpPr>
        <p:spPr>
          <a:xfrm rot="16200000" flipV="1">
            <a:off x="5595938" y="3776662"/>
            <a:ext cx="152400" cy="11334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481" name="TextBox 84"/>
          <p:cNvSpPr txBox="1">
            <a:spLocks noChangeArrowheads="1"/>
          </p:cNvSpPr>
          <p:nvPr/>
        </p:nvSpPr>
        <p:spPr bwMode="auto">
          <a:xfrm>
            <a:off x="3200400" y="4419600"/>
            <a:ext cx="11636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a:t>Repository</a:t>
            </a:r>
          </a:p>
          <a:p>
            <a:pPr eaLnBrk="1" hangingPunct="1"/>
            <a:r>
              <a:rPr lang="en-US" sz="1600"/>
              <a:t>Clustering</a:t>
            </a:r>
          </a:p>
        </p:txBody>
      </p:sp>
      <p:cxnSp>
        <p:nvCxnSpPr>
          <p:cNvPr id="91" name="Straight Arrow Connector 90"/>
          <p:cNvCxnSpPr>
            <a:stCxn id="18437" idx="0"/>
          </p:cNvCxnSpPr>
          <p:nvPr/>
        </p:nvCxnSpPr>
        <p:spPr>
          <a:xfrm rot="5400000" flipH="1" flipV="1">
            <a:off x="2606675" y="4359275"/>
            <a:ext cx="457200" cy="10350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483" name="TextBox 93"/>
          <p:cNvSpPr txBox="1">
            <a:spLocks noChangeArrowheads="1"/>
          </p:cNvSpPr>
          <p:nvPr/>
        </p:nvSpPr>
        <p:spPr bwMode="auto">
          <a:xfrm>
            <a:off x="0" y="914400"/>
            <a:ext cx="10858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a:solidFill>
                  <a:srgbClr val="00B050"/>
                </a:solidFill>
              </a:rPr>
              <a:t>Yahoo! </a:t>
            </a:r>
          </a:p>
          <a:p>
            <a:pPr eaLnBrk="1" hangingPunct="1"/>
            <a:r>
              <a:rPr lang="en-US" sz="1600" b="1">
                <a:solidFill>
                  <a:srgbClr val="00B050"/>
                </a:solidFill>
              </a:rPr>
              <a:t>User </a:t>
            </a:r>
          </a:p>
          <a:p>
            <a:pPr eaLnBrk="1" hangingPunct="1"/>
            <a:r>
              <a:rPr lang="en-US" sz="1600" b="1">
                <a:solidFill>
                  <a:srgbClr val="00B050"/>
                </a:solidFill>
              </a:rPr>
              <a:t>Modeling</a:t>
            </a:r>
          </a:p>
        </p:txBody>
      </p:sp>
      <p:cxnSp>
        <p:nvCxnSpPr>
          <p:cNvPr id="119" name="Straight Arrow Connector 118"/>
          <p:cNvCxnSpPr>
            <a:stCxn id="18436" idx="2"/>
          </p:cNvCxnSpPr>
          <p:nvPr/>
        </p:nvCxnSpPr>
        <p:spPr>
          <a:xfrm rot="5400000">
            <a:off x="990600" y="1712913"/>
            <a:ext cx="1411287" cy="8016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485" name="TextBox 121"/>
          <p:cNvSpPr txBox="1">
            <a:spLocks noChangeArrowheads="1"/>
          </p:cNvSpPr>
          <p:nvPr/>
        </p:nvSpPr>
        <p:spPr bwMode="auto">
          <a:xfrm>
            <a:off x="7620000" y="3505200"/>
            <a:ext cx="11064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a:t>Clustering</a:t>
            </a:r>
          </a:p>
        </p:txBody>
      </p:sp>
      <p:cxnSp>
        <p:nvCxnSpPr>
          <p:cNvPr id="124" name="Straight Arrow Connector 123"/>
          <p:cNvCxnSpPr>
            <a:stCxn id="18439" idx="0"/>
          </p:cNvCxnSpPr>
          <p:nvPr/>
        </p:nvCxnSpPr>
        <p:spPr>
          <a:xfrm rot="5400000" flipH="1" flipV="1">
            <a:off x="6738938" y="3233737"/>
            <a:ext cx="685800" cy="1685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487" name="TextBox 6"/>
          <p:cNvSpPr txBox="1">
            <a:spLocks noChangeArrowheads="1"/>
          </p:cNvSpPr>
          <p:nvPr/>
        </p:nvSpPr>
        <p:spPr bwMode="auto">
          <a:xfrm>
            <a:off x="4343400" y="5029200"/>
            <a:ext cx="1255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a:solidFill>
                  <a:srgbClr val="663300"/>
                </a:solidFill>
              </a:rPr>
              <a:t>Cougar^2</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0"/>
            <a:ext cx="9144000" cy="685800"/>
          </a:xfrm>
        </p:spPr>
        <p:txBody>
          <a:bodyPr/>
          <a:lstStyle/>
          <a:p>
            <a:r>
              <a:rPr lang="en-US" sz="2400" smtClean="0"/>
              <a:t>What Courses Should You Take to Conduct Data Mining Research?</a:t>
            </a:r>
          </a:p>
        </p:txBody>
      </p:sp>
      <p:sp>
        <p:nvSpPr>
          <p:cNvPr id="13315" name="Rectangle 9"/>
          <p:cNvSpPr>
            <a:spLocks noChangeArrowheads="1"/>
          </p:cNvSpPr>
          <p:nvPr/>
        </p:nvSpPr>
        <p:spPr bwMode="auto">
          <a:xfrm>
            <a:off x="304800" y="762000"/>
            <a:ext cx="8534400" cy="5867400"/>
          </a:xfrm>
          <a:prstGeom prst="rect">
            <a:avLst/>
          </a:prstGeom>
          <a:noFill/>
          <a:ln w="9525">
            <a:noFill/>
            <a:miter lim="800000"/>
            <a:headEnd/>
            <a:tailEnd/>
          </a:ln>
        </p:spPr>
        <p:txBody>
          <a:bodyPr/>
          <a:lstStyle/>
          <a:p>
            <a:pPr marL="342900" indent="-342900" algn="thaiDist" eaLnBrk="0" hangingPunct="0">
              <a:lnSpc>
                <a:spcPct val="80000"/>
              </a:lnSpc>
              <a:spcBef>
                <a:spcPct val="20000"/>
              </a:spcBef>
              <a:buClr>
                <a:srgbClr val="990000"/>
              </a:buClr>
              <a:buSzPct val="150000"/>
              <a:buFont typeface="Wingdings" pitchFamily="2" charset="2"/>
              <a:buNone/>
              <a:defRPr/>
            </a:pPr>
            <a:endParaRPr lang="en-US" dirty="0"/>
          </a:p>
          <a:p>
            <a:pPr marL="514350" indent="-514350" algn="thaiDist" eaLnBrk="0" hangingPunct="0">
              <a:lnSpc>
                <a:spcPct val="80000"/>
              </a:lnSpc>
              <a:spcBef>
                <a:spcPct val="20000"/>
              </a:spcBef>
              <a:buClr>
                <a:srgbClr val="990000"/>
              </a:buClr>
              <a:buSzPct val="150000"/>
              <a:buFont typeface="+mj-lt"/>
              <a:buAutoNum type="romanUcPeriod"/>
              <a:defRPr/>
            </a:pPr>
            <a:r>
              <a:rPr lang="en-US" sz="2400" dirty="0"/>
              <a:t> </a:t>
            </a:r>
            <a:r>
              <a:rPr lang="en-US" sz="3600" dirty="0"/>
              <a:t>Data Mining (COSC 6335)</a:t>
            </a:r>
          </a:p>
          <a:p>
            <a:pPr marL="857250" indent="-857250" algn="thaiDist" eaLnBrk="0" hangingPunct="0">
              <a:lnSpc>
                <a:spcPct val="80000"/>
              </a:lnSpc>
              <a:spcBef>
                <a:spcPct val="20000"/>
              </a:spcBef>
              <a:buClr>
                <a:srgbClr val="990000"/>
              </a:buClr>
              <a:buSzPct val="150000"/>
              <a:buFont typeface="+mj-lt"/>
              <a:buAutoNum type="romanUcPeriod"/>
              <a:defRPr/>
            </a:pPr>
            <a:r>
              <a:rPr lang="en-US" sz="3600" dirty="0"/>
              <a:t> Machine Learning</a:t>
            </a:r>
          </a:p>
          <a:p>
            <a:pPr marL="857250" indent="-857250" algn="thaiDist" eaLnBrk="0" hangingPunct="0">
              <a:lnSpc>
                <a:spcPct val="80000"/>
              </a:lnSpc>
              <a:spcBef>
                <a:spcPct val="20000"/>
              </a:spcBef>
              <a:buClr>
                <a:srgbClr val="990000"/>
              </a:buClr>
              <a:buSzPct val="150000"/>
              <a:buFont typeface="+mj-lt"/>
              <a:buAutoNum type="romanUcPeriod"/>
              <a:defRPr/>
            </a:pPr>
            <a:r>
              <a:rPr lang="en-US" sz="3600" dirty="0"/>
              <a:t> Parallel Programming/High Performance Computing, AI, Software Design, Data Structures, Databases, Sensor Networks,…</a:t>
            </a:r>
          </a:p>
          <a:p>
            <a:pPr marL="342900" indent="-342900" algn="thaiDist" eaLnBrk="0" hangingPunct="0">
              <a:lnSpc>
                <a:spcPct val="80000"/>
              </a:lnSpc>
              <a:spcBef>
                <a:spcPct val="20000"/>
              </a:spcBef>
              <a:buClr>
                <a:srgbClr val="990000"/>
              </a:buClr>
              <a:buSzPct val="150000"/>
              <a:defRPr/>
            </a:pPr>
            <a:endParaRPr lang="en-US" sz="2400" dirty="0"/>
          </a:p>
        </p:txBody>
      </p:sp>
      <p:sp>
        <p:nvSpPr>
          <p:cNvPr id="19460" name="TextBox 3"/>
          <p:cNvSpPr txBox="1">
            <a:spLocks noChangeArrowheads="1"/>
          </p:cNvSpPr>
          <p:nvPr/>
        </p:nvSpPr>
        <p:spPr bwMode="auto">
          <a:xfrm>
            <a:off x="7869238" y="6488113"/>
            <a:ext cx="1274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FF0000"/>
                </a:solidFill>
              </a:rPr>
              <a:t>UH-DMML</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8" descr="DMML_new_ma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4450" y="0"/>
            <a:ext cx="9099550" cy="733425"/>
          </a:xfrm>
        </p:spPr>
        <p:txBody>
          <a:bodyPr/>
          <a:lstStyle/>
          <a:p>
            <a:pPr eaLnBrk="1" hangingPunct="1"/>
            <a:r>
              <a:rPr lang="en-US" sz="2400" smtClean="0"/>
              <a:t>Extracting Regional Knowledge </a:t>
            </a:r>
            <a:br>
              <a:rPr lang="en-US" sz="2400" smtClean="0"/>
            </a:br>
            <a:r>
              <a:rPr lang="en-US" sz="2400" smtClean="0"/>
              <a:t>from Spatial Datasets</a:t>
            </a:r>
            <a:endParaRPr lang="de-DE" sz="2400" smtClean="0"/>
          </a:p>
        </p:txBody>
      </p:sp>
      <p:pic>
        <p:nvPicPr>
          <p:cNvPr id="22531" name="Picture 3" descr="texas-layer-arsenic-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3048000"/>
            <a:ext cx="2514600"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4" descr="texas-4-region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5800" y="1371600"/>
            <a:ext cx="5257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5" descr="texas-regions-enlarge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0" y="4343400"/>
            <a:ext cx="2209800" cy="213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Line 6"/>
          <p:cNvSpPr>
            <a:spLocks noChangeShapeType="1"/>
          </p:cNvSpPr>
          <p:nvPr/>
        </p:nvSpPr>
        <p:spPr bwMode="auto">
          <a:xfrm flipV="1">
            <a:off x="3505200" y="3657600"/>
            <a:ext cx="28194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5" name="Line 7"/>
          <p:cNvSpPr>
            <a:spLocks noChangeShapeType="1"/>
          </p:cNvSpPr>
          <p:nvPr/>
        </p:nvSpPr>
        <p:spPr bwMode="auto">
          <a:xfrm>
            <a:off x="3505200" y="4419600"/>
            <a:ext cx="31242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6" name="Text Box 8"/>
          <p:cNvSpPr txBox="1">
            <a:spLocks noChangeArrowheads="1"/>
          </p:cNvSpPr>
          <p:nvPr/>
        </p:nvSpPr>
        <p:spPr bwMode="auto">
          <a:xfrm>
            <a:off x="4343400" y="4114800"/>
            <a:ext cx="1555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ea typeface="宋体" charset="-122"/>
              </a:rPr>
              <a:t>RD-Algorithm</a:t>
            </a:r>
            <a:endParaRPr lang="de-DE">
              <a:ea typeface="宋体" charset="-122"/>
            </a:endParaRPr>
          </a:p>
        </p:txBody>
      </p:sp>
      <p:sp>
        <p:nvSpPr>
          <p:cNvPr id="22537" name="Text Box 9"/>
          <p:cNvSpPr txBox="1">
            <a:spLocks noChangeArrowheads="1"/>
          </p:cNvSpPr>
          <p:nvPr/>
        </p:nvSpPr>
        <p:spPr bwMode="auto">
          <a:xfrm>
            <a:off x="0" y="685800"/>
            <a:ext cx="8872538"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ea typeface="宋体" charset="-122"/>
              </a:rPr>
              <a:t>Application 1: </a:t>
            </a:r>
            <a:r>
              <a:rPr lang="en-US" b="1">
                <a:latin typeface="Times New Roman" pitchFamily="18" charset="0"/>
                <a:ea typeface="宋体" charset="-122"/>
              </a:rPr>
              <a:t>Supervised Clustering </a:t>
            </a:r>
            <a:r>
              <a:rPr lang="en-US">
                <a:latin typeface="Times New Roman" pitchFamily="18" charset="0"/>
                <a:ea typeface="宋体" charset="-122"/>
              </a:rPr>
              <a:t>[EVJW07]</a:t>
            </a:r>
          </a:p>
          <a:p>
            <a:pPr eaLnBrk="1" hangingPunct="1"/>
            <a:r>
              <a:rPr lang="en-US">
                <a:latin typeface="Times New Roman" pitchFamily="18" charset="0"/>
                <a:ea typeface="宋体" charset="-122"/>
              </a:rPr>
              <a:t>Application 2: </a:t>
            </a:r>
            <a:r>
              <a:rPr lang="en-US" b="1">
                <a:latin typeface="Times New Roman" pitchFamily="18" charset="0"/>
                <a:ea typeface="宋体" charset="-122"/>
              </a:rPr>
              <a:t>Regional Association Rule Mining</a:t>
            </a:r>
            <a:r>
              <a:rPr lang="en-US">
                <a:latin typeface="Times New Roman" pitchFamily="18" charset="0"/>
                <a:ea typeface="宋体" charset="-122"/>
              </a:rPr>
              <a:t> </a:t>
            </a:r>
            <a:r>
              <a:rPr lang="en-US" b="1">
                <a:latin typeface="Times New Roman" pitchFamily="18" charset="0"/>
                <a:ea typeface="宋体" charset="-122"/>
              </a:rPr>
              <a:t>and Scoping</a:t>
            </a:r>
            <a:r>
              <a:rPr lang="en-US">
                <a:latin typeface="Times New Roman" pitchFamily="18" charset="0"/>
                <a:ea typeface="宋体" charset="-122"/>
              </a:rPr>
              <a:t> [DEWY06, DEYWN07]</a:t>
            </a:r>
          </a:p>
          <a:p>
            <a:pPr eaLnBrk="1" hangingPunct="1"/>
            <a:r>
              <a:rPr lang="en-US">
                <a:latin typeface="Times New Roman" pitchFamily="18" charset="0"/>
                <a:ea typeface="宋体" charset="-122"/>
              </a:rPr>
              <a:t>Application 3: Find </a:t>
            </a:r>
            <a:r>
              <a:rPr lang="en-US" b="1">
                <a:latin typeface="Times New Roman" pitchFamily="18" charset="0"/>
                <a:ea typeface="宋体" charset="-122"/>
              </a:rPr>
              <a:t>Interesting Regions with respect to a Continuous Variables </a:t>
            </a:r>
            <a:r>
              <a:rPr lang="en-US">
                <a:latin typeface="Times New Roman" pitchFamily="18" charset="0"/>
                <a:ea typeface="宋体" charset="-122"/>
              </a:rPr>
              <a:t>[CRET08]</a:t>
            </a:r>
          </a:p>
          <a:p>
            <a:pPr eaLnBrk="1" hangingPunct="1"/>
            <a:r>
              <a:rPr lang="en-US">
                <a:latin typeface="Times New Roman" pitchFamily="18" charset="0"/>
                <a:ea typeface="宋体" charset="-122"/>
              </a:rPr>
              <a:t>Application 4: </a:t>
            </a:r>
            <a:r>
              <a:rPr lang="en-US" b="1">
                <a:latin typeface="Times New Roman" pitchFamily="18" charset="0"/>
                <a:ea typeface="宋体" charset="-122"/>
              </a:rPr>
              <a:t>Regional Co-location Mining  Involving Continuous Variables </a:t>
            </a:r>
            <a:r>
              <a:rPr lang="en-US">
                <a:latin typeface="Times New Roman" pitchFamily="18" charset="0"/>
                <a:ea typeface="宋体" charset="-122"/>
              </a:rPr>
              <a:t>[EPWSN08]</a:t>
            </a:r>
          </a:p>
          <a:p>
            <a:pPr eaLnBrk="1" hangingPunct="1"/>
            <a:r>
              <a:rPr lang="en-US">
                <a:latin typeface="Times New Roman" pitchFamily="18" charset="0"/>
                <a:ea typeface="宋体" charset="-122"/>
              </a:rPr>
              <a:t>Application 5: </a:t>
            </a:r>
            <a:r>
              <a:rPr lang="en-US" b="1">
                <a:latin typeface="Times New Roman" pitchFamily="18" charset="0"/>
                <a:ea typeface="宋体" charset="-122"/>
              </a:rPr>
              <a:t>Find “representative” regions </a:t>
            </a:r>
            <a:r>
              <a:rPr lang="en-US">
                <a:latin typeface="Times New Roman" pitchFamily="18" charset="0"/>
                <a:ea typeface="宋体" charset="-122"/>
              </a:rPr>
              <a:t>(Sampling)</a:t>
            </a:r>
          </a:p>
          <a:p>
            <a:pPr eaLnBrk="1" hangingPunct="1"/>
            <a:r>
              <a:rPr lang="en-US">
                <a:latin typeface="Times New Roman" pitchFamily="18" charset="0"/>
                <a:ea typeface="宋体" charset="-122"/>
              </a:rPr>
              <a:t>Application 6: </a:t>
            </a:r>
            <a:r>
              <a:rPr lang="en-US" b="1">
                <a:latin typeface="Times New Roman" pitchFamily="18" charset="0"/>
                <a:ea typeface="宋体" charset="-122"/>
              </a:rPr>
              <a:t>Regional Regression </a:t>
            </a:r>
            <a:r>
              <a:rPr lang="en-US">
                <a:latin typeface="Times New Roman" pitchFamily="18" charset="0"/>
                <a:ea typeface="宋体" charset="-122"/>
              </a:rPr>
              <a:t>[CE09]</a:t>
            </a:r>
          </a:p>
          <a:p>
            <a:pPr eaLnBrk="1" hangingPunct="1"/>
            <a:r>
              <a:rPr lang="en-US">
                <a:latin typeface="Times New Roman" pitchFamily="18" charset="0"/>
                <a:ea typeface="宋体" charset="-122"/>
              </a:rPr>
              <a:t>Application 7: </a:t>
            </a:r>
            <a:r>
              <a:rPr lang="en-US" b="1">
                <a:latin typeface="Times New Roman" pitchFamily="18" charset="0"/>
                <a:ea typeface="宋体" charset="-122"/>
              </a:rPr>
              <a:t>Multi-Objective Clustering </a:t>
            </a:r>
            <a:r>
              <a:rPr lang="en-US">
                <a:latin typeface="Times New Roman" pitchFamily="18" charset="0"/>
                <a:ea typeface="宋体" charset="-122"/>
              </a:rPr>
              <a:t>[JEV09]</a:t>
            </a:r>
          </a:p>
          <a:p>
            <a:pPr eaLnBrk="1" hangingPunct="1"/>
            <a:r>
              <a:rPr lang="en-US">
                <a:latin typeface="Times New Roman" pitchFamily="18" charset="0"/>
                <a:ea typeface="宋体" charset="-122"/>
              </a:rPr>
              <a:t>Application 8: </a:t>
            </a:r>
            <a:r>
              <a:rPr lang="en-US" b="1">
                <a:latin typeface="Times New Roman" pitchFamily="18" charset="0"/>
                <a:ea typeface="宋体" charset="-122"/>
              </a:rPr>
              <a:t>Change Analysis in Spatial Datasets </a:t>
            </a:r>
            <a:r>
              <a:rPr lang="en-US">
                <a:latin typeface="Times New Roman" pitchFamily="18" charset="0"/>
                <a:ea typeface="宋体" charset="-122"/>
              </a:rPr>
              <a:t>[RE09]</a:t>
            </a:r>
          </a:p>
          <a:p>
            <a:pPr eaLnBrk="1" hangingPunct="1"/>
            <a:endParaRPr lang="de-DE" sz="1600" b="1">
              <a:latin typeface="Times New Roman" pitchFamily="18" charset="0"/>
              <a:ea typeface="宋体" charset="-122"/>
            </a:endParaRPr>
          </a:p>
        </p:txBody>
      </p:sp>
      <p:sp>
        <p:nvSpPr>
          <p:cNvPr id="22538" name="Text Box 10"/>
          <p:cNvSpPr txBox="1">
            <a:spLocks noChangeArrowheads="1"/>
          </p:cNvSpPr>
          <p:nvPr/>
        </p:nvSpPr>
        <p:spPr bwMode="auto">
          <a:xfrm>
            <a:off x="517525" y="5518150"/>
            <a:ext cx="4837113"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Verdana" pitchFamily="34" charset="0"/>
                <a:ea typeface="宋体" charset="-122"/>
              </a:rPr>
              <a:t>Wells in Texas:</a:t>
            </a:r>
          </a:p>
          <a:p>
            <a:pPr eaLnBrk="1" hangingPunct="1"/>
            <a:r>
              <a:rPr lang="en-US" b="1">
                <a:solidFill>
                  <a:srgbClr val="00FF00"/>
                </a:solidFill>
                <a:latin typeface="Verdana" pitchFamily="34" charset="0"/>
                <a:ea typeface="宋体" charset="-122"/>
              </a:rPr>
              <a:t>Green</a:t>
            </a:r>
            <a:r>
              <a:rPr lang="en-US">
                <a:latin typeface="Verdana" pitchFamily="34" charset="0"/>
                <a:ea typeface="宋体" charset="-122"/>
              </a:rPr>
              <a:t>: safe well with respect to arsenic</a:t>
            </a:r>
          </a:p>
          <a:p>
            <a:pPr eaLnBrk="1" hangingPunct="1"/>
            <a:r>
              <a:rPr lang="en-US" b="1">
                <a:solidFill>
                  <a:srgbClr val="FF0066"/>
                </a:solidFill>
                <a:latin typeface="Verdana" pitchFamily="34" charset="0"/>
                <a:ea typeface="宋体" charset="-122"/>
              </a:rPr>
              <a:t>Red</a:t>
            </a:r>
            <a:r>
              <a:rPr lang="en-US">
                <a:latin typeface="Verdana" pitchFamily="34" charset="0"/>
                <a:ea typeface="宋体" charset="-122"/>
              </a:rPr>
              <a:t>: unsafe well </a:t>
            </a:r>
            <a:endParaRPr lang="de-DE">
              <a:latin typeface="Verdana" pitchFamily="34" charset="0"/>
              <a:ea typeface="宋体" charset="-122"/>
            </a:endParaRPr>
          </a:p>
        </p:txBody>
      </p:sp>
      <p:sp>
        <p:nvSpPr>
          <p:cNvPr id="22539" name="Text Box 11"/>
          <p:cNvSpPr txBox="1">
            <a:spLocks noChangeArrowheads="1"/>
          </p:cNvSpPr>
          <p:nvPr/>
        </p:nvSpPr>
        <p:spPr bwMode="auto">
          <a:xfrm>
            <a:off x="5105400" y="3581400"/>
            <a:ext cx="7286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Symbol" pitchFamily="18" charset="2"/>
              </a:rPr>
              <a:t>b</a:t>
            </a:r>
            <a:r>
              <a:rPr lang="en-US"/>
              <a:t>=1.01</a:t>
            </a:r>
            <a:endParaRPr lang="de-DE"/>
          </a:p>
        </p:txBody>
      </p:sp>
      <p:sp>
        <p:nvSpPr>
          <p:cNvPr id="22540" name="Text Box 12"/>
          <p:cNvSpPr txBox="1">
            <a:spLocks noChangeArrowheads="1"/>
          </p:cNvSpPr>
          <p:nvPr/>
        </p:nvSpPr>
        <p:spPr bwMode="auto">
          <a:xfrm>
            <a:off x="5029200" y="4800600"/>
            <a:ext cx="7286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Symbol" pitchFamily="18" charset="2"/>
              </a:rPr>
              <a:t>b</a:t>
            </a:r>
            <a:r>
              <a:rPr lang="en-US"/>
              <a:t>=1.04</a:t>
            </a:r>
            <a:endParaRPr lang="de-DE"/>
          </a:p>
        </p:txBody>
      </p:sp>
      <p:sp>
        <p:nvSpPr>
          <p:cNvPr id="22541" name="TextBox 3"/>
          <p:cNvSpPr txBox="1">
            <a:spLocks noChangeArrowheads="1"/>
          </p:cNvSpPr>
          <p:nvPr/>
        </p:nvSpPr>
        <p:spPr bwMode="auto">
          <a:xfrm>
            <a:off x="7869238" y="6488113"/>
            <a:ext cx="1274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FF0000"/>
                </a:solidFill>
              </a:rPr>
              <a:t>UH-DMML</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0"/>
            <a:ext cx="9144000" cy="685800"/>
          </a:xfrm>
        </p:spPr>
        <p:txBody>
          <a:bodyPr/>
          <a:lstStyle/>
          <a:p>
            <a:pPr eaLnBrk="1" hangingPunct="1"/>
            <a:r>
              <a:rPr lang="en-US" sz="2400" smtClean="0"/>
              <a:t>A Framework </a:t>
            </a:r>
            <a:br>
              <a:rPr lang="en-US" sz="2400" smtClean="0"/>
            </a:br>
            <a:r>
              <a:rPr lang="en-US" sz="2400" smtClean="0"/>
              <a:t>for Extracting Regional Knowledge from Spatial Datasets</a:t>
            </a:r>
          </a:p>
        </p:txBody>
      </p:sp>
      <p:pic>
        <p:nvPicPr>
          <p:cNvPr id="24579" name="Picture 3" descr="4-regi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4800600"/>
            <a:ext cx="1905000" cy="172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pic>
        <p:nvPicPr>
          <p:cNvPr id="24580" name="Picture 4" descr="regions_rules_scop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4800600"/>
            <a:ext cx="5334000"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grpSp>
        <p:nvGrpSpPr>
          <p:cNvPr id="24581" name="Group 5"/>
          <p:cNvGrpSpPr>
            <a:grpSpLocks/>
          </p:cNvGrpSpPr>
          <p:nvPr/>
        </p:nvGrpSpPr>
        <p:grpSpPr bwMode="auto">
          <a:xfrm>
            <a:off x="0" y="1447800"/>
            <a:ext cx="6019800" cy="3255963"/>
            <a:chOff x="144" y="432"/>
            <a:chExt cx="3696" cy="2338"/>
          </a:xfrm>
        </p:grpSpPr>
        <p:sp>
          <p:nvSpPr>
            <p:cNvPr id="24590" name="Text Box 6"/>
            <p:cNvSpPr txBox="1">
              <a:spLocks noChangeArrowheads="1"/>
            </p:cNvSpPr>
            <p:nvPr/>
          </p:nvSpPr>
          <p:spPr bwMode="auto">
            <a:xfrm>
              <a:off x="858" y="2551"/>
              <a:ext cx="2225" cy="219"/>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buClr>
                  <a:srgbClr val="800000"/>
                </a:buClr>
                <a:buFont typeface="Wingdings" pitchFamily="2" charset="2"/>
                <a:buNone/>
              </a:pPr>
              <a:r>
                <a:rPr lang="en-US" sz="1400"/>
                <a:t> </a:t>
              </a:r>
              <a:r>
                <a:rPr lang="en-US" sz="1400">
                  <a:solidFill>
                    <a:srgbClr val="800000"/>
                  </a:solidFill>
                </a:rPr>
                <a:t>Framework for Mining Regional Knowledge</a:t>
              </a:r>
              <a:endParaRPr lang="de-DE" sz="1400">
                <a:solidFill>
                  <a:srgbClr val="800000"/>
                </a:solidFill>
              </a:endParaRPr>
            </a:p>
          </p:txBody>
        </p:sp>
        <p:grpSp>
          <p:nvGrpSpPr>
            <p:cNvPr id="24591" name="Group 7"/>
            <p:cNvGrpSpPr>
              <a:grpSpLocks/>
            </p:cNvGrpSpPr>
            <p:nvPr/>
          </p:nvGrpSpPr>
          <p:grpSpPr bwMode="auto">
            <a:xfrm>
              <a:off x="144" y="432"/>
              <a:ext cx="3696" cy="2068"/>
              <a:chOff x="144" y="432"/>
              <a:chExt cx="3696" cy="2068"/>
            </a:xfrm>
          </p:grpSpPr>
          <p:sp>
            <p:nvSpPr>
              <p:cNvPr id="24592" name="Rectangle 8"/>
              <p:cNvSpPr>
                <a:spLocks noChangeArrowheads="1"/>
              </p:cNvSpPr>
              <p:nvPr/>
            </p:nvSpPr>
            <p:spPr bwMode="auto">
              <a:xfrm>
                <a:off x="144" y="432"/>
                <a:ext cx="3696" cy="2068"/>
              </a:xfrm>
              <a:prstGeom prst="rect">
                <a:avLst/>
              </a:prstGeom>
              <a:solidFill>
                <a:srgbClr val="99CC00"/>
              </a:solidFill>
              <a:ln w="9525">
                <a:solidFill>
                  <a:srgbClr val="000000"/>
                </a:solidFill>
                <a:miter lim="800000"/>
                <a:headEnd/>
                <a:tailEnd/>
              </a:ln>
              <a:effectLst>
                <a:outerShdw dist="53882" dir="2700000" algn="ctr" rotWithShape="0">
                  <a:schemeClr val="tx2"/>
                </a:outerShdw>
              </a:effectLst>
            </p:spPr>
            <p:txBody>
              <a:bodyPr wrap="none" anchor="ctr"/>
              <a:lstStyle/>
              <a:p>
                <a:endParaRPr lang="en-US"/>
              </a:p>
            </p:txBody>
          </p:sp>
          <p:pic>
            <p:nvPicPr>
              <p:cNvPr id="24593" name="Picture 9" descr="world-ma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7" y="476"/>
                <a:ext cx="1174" cy="521"/>
              </a:xfrm>
              <a:prstGeom prst="rect">
                <a:avLst/>
              </a:prstGeom>
              <a:noFill/>
              <a:ln>
                <a:noFill/>
              </a:ln>
              <a:effectLst>
                <a:outerShdw dist="71842"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4" name="AutoShape 10"/>
              <p:cNvSpPr>
                <a:spLocks noChangeArrowheads="1"/>
              </p:cNvSpPr>
              <p:nvPr/>
            </p:nvSpPr>
            <p:spPr bwMode="auto">
              <a:xfrm>
                <a:off x="301" y="649"/>
                <a:ext cx="320" cy="174"/>
              </a:xfrm>
              <a:prstGeom prst="can">
                <a:avLst>
                  <a:gd name="adj" fmla="val 25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95" name="AutoShape 11"/>
              <p:cNvSpPr>
                <a:spLocks noChangeArrowheads="1"/>
              </p:cNvSpPr>
              <p:nvPr/>
            </p:nvSpPr>
            <p:spPr bwMode="auto">
              <a:xfrm>
                <a:off x="674" y="649"/>
                <a:ext cx="320" cy="174"/>
              </a:xfrm>
              <a:prstGeom prst="can">
                <a:avLst>
                  <a:gd name="adj" fmla="val 25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96" name="AutoShape 12"/>
              <p:cNvSpPr>
                <a:spLocks noChangeArrowheads="1"/>
              </p:cNvSpPr>
              <p:nvPr/>
            </p:nvSpPr>
            <p:spPr bwMode="auto">
              <a:xfrm>
                <a:off x="1047" y="649"/>
                <a:ext cx="321" cy="174"/>
              </a:xfrm>
              <a:prstGeom prst="can">
                <a:avLst>
                  <a:gd name="adj" fmla="val 25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97" name="Text Box 13"/>
              <p:cNvSpPr txBox="1">
                <a:spLocks noChangeArrowheads="1"/>
              </p:cNvSpPr>
              <p:nvPr/>
            </p:nvSpPr>
            <p:spPr bwMode="auto">
              <a:xfrm>
                <a:off x="247" y="476"/>
                <a:ext cx="121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3950" tIns="26975" rIns="53950" bIns="26975"/>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400" b="1">
                    <a:ea typeface="宋体" charset="-122"/>
                    <a:cs typeface="Arial" charset="0"/>
                  </a:rPr>
                  <a:t>Spatial Databases</a:t>
                </a:r>
                <a:endParaRPr lang="en-US" sz="1400" b="1">
                  <a:latin typeface="Times New Roman" pitchFamily="18" charset="0"/>
                  <a:ea typeface="宋体" charset="-122"/>
                  <a:cs typeface="Arial" charset="0"/>
                </a:endParaRPr>
              </a:p>
            </p:txBody>
          </p:sp>
          <p:sp>
            <p:nvSpPr>
              <p:cNvPr id="24598" name="Line 14"/>
              <p:cNvSpPr>
                <a:spLocks noChangeShapeType="1"/>
              </p:cNvSpPr>
              <p:nvPr/>
            </p:nvSpPr>
            <p:spPr bwMode="auto">
              <a:xfrm>
                <a:off x="460" y="823"/>
                <a:ext cx="356" cy="37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99" name="Line 15"/>
              <p:cNvSpPr>
                <a:spLocks noChangeShapeType="1"/>
              </p:cNvSpPr>
              <p:nvPr/>
            </p:nvSpPr>
            <p:spPr bwMode="auto">
              <a:xfrm flipV="1">
                <a:off x="816" y="823"/>
                <a:ext cx="444" cy="377"/>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4600" name="Text Box 16"/>
              <p:cNvSpPr txBox="1">
                <a:spLocks noChangeArrowheads="1"/>
              </p:cNvSpPr>
              <p:nvPr/>
            </p:nvSpPr>
            <p:spPr bwMode="auto">
              <a:xfrm>
                <a:off x="432" y="1201"/>
                <a:ext cx="801" cy="350"/>
              </a:xfrm>
              <a:prstGeom prst="rect">
                <a:avLst/>
              </a:prstGeom>
              <a:solidFill>
                <a:schemeClr val="bg1"/>
              </a:solidFill>
              <a:ln w="9525">
                <a:solidFill>
                  <a:schemeClr val="tx1"/>
                </a:solidFill>
                <a:miter lim="800000"/>
                <a:headEnd/>
                <a:tailEnd/>
              </a:ln>
              <a:effectLst>
                <a:outerShdw dist="35921" dir="2700000" algn="ctr" rotWithShape="0">
                  <a:schemeClr val="tx2"/>
                </a:outerShdw>
              </a:effectLst>
            </p:spPr>
            <p:txBody>
              <a:bodyPr lIns="53950" tIns="26975" rIns="53950" bIns="2697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400" b="1">
                    <a:ea typeface="宋体" charset="-122"/>
                    <a:cs typeface="Arial" charset="0"/>
                  </a:rPr>
                  <a:t>Integrated Data Set</a:t>
                </a:r>
                <a:endParaRPr lang="en-US" sz="1400" b="1">
                  <a:latin typeface="Times New Roman" pitchFamily="18" charset="0"/>
                  <a:ea typeface="宋体" charset="-122"/>
                  <a:cs typeface="Arial" charset="0"/>
                </a:endParaRPr>
              </a:p>
            </p:txBody>
          </p:sp>
          <p:grpSp>
            <p:nvGrpSpPr>
              <p:cNvPr id="24601" name="Group 17"/>
              <p:cNvGrpSpPr>
                <a:grpSpLocks/>
              </p:cNvGrpSpPr>
              <p:nvPr/>
            </p:nvGrpSpPr>
            <p:grpSpPr bwMode="auto">
              <a:xfrm>
                <a:off x="1741" y="536"/>
                <a:ext cx="861" cy="505"/>
                <a:chOff x="3312" y="1152"/>
                <a:chExt cx="775" cy="557"/>
              </a:xfrm>
            </p:grpSpPr>
            <p:pic>
              <p:nvPicPr>
                <p:cNvPr id="24625" name="Picture 18" descr="j024071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04" y="1152"/>
                  <a:ext cx="306"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6" name="Picture 19" descr="j029198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44" y="1317"/>
                  <a:ext cx="343"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7" name="Picture 20" descr="j029202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12" y="1344"/>
                  <a:ext cx="38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602" name="Text Box 21"/>
              <p:cNvSpPr txBox="1">
                <a:spLocks noChangeArrowheads="1"/>
              </p:cNvSpPr>
              <p:nvPr/>
            </p:nvSpPr>
            <p:spPr bwMode="auto">
              <a:xfrm>
                <a:off x="2114" y="449"/>
                <a:ext cx="710"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3950" tIns="26975" rIns="53950" bIns="2697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400" b="1">
                    <a:ea typeface="宋体" charset="-122"/>
                    <a:cs typeface="Arial" charset="0"/>
                  </a:rPr>
                  <a:t>Domain</a:t>
                </a:r>
                <a:br>
                  <a:rPr lang="en-US" sz="1400" b="1">
                    <a:ea typeface="宋体" charset="-122"/>
                    <a:cs typeface="Arial" charset="0"/>
                  </a:rPr>
                </a:br>
                <a:r>
                  <a:rPr lang="en-US" sz="1400" b="1">
                    <a:ea typeface="宋体" charset="-122"/>
                    <a:cs typeface="Arial" charset="0"/>
                  </a:rPr>
                  <a:t>Experts</a:t>
                </a:r>
                <a:endParaRPr lang="en-US" sz="1400" b="1">
                  <a:latin typeface="Times New Roman" pitchFamily="18" charset="0"/>
                  <a:ea typeface="宋体" charset="-122"/>
                  <a:cs typeface="Arial" charset="0"/>
                </a:endParaRPr>
              </a:p>
            </p:txBody>
          </p:sp>
          <p:sp>
            <p:nvSpPr>
              <p:cNvPr id="24603" name="Line 22"/>
              <p:cNvSpPr>
                <a:spLocks noChangeShapeType="1"/>
              </p:cNvSpPr>
              <p:nvPr/>
            </p:nvSpPr>
            <p:spPr bwMode="auto">
              <a:xfrm flipV="1">
                <a:off x="2220" y="953"/>
                <a:ext cx="0" cy="13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04" name="Rectangle 23"/>
              <p:cNvSpPr>
                <a:spLocks noChangeArrowheads="1"/>
              </p:cNvSpPr>
              <p:nvPr/>
            </p:nvSpPr>
            <p:spPr bwMode="auto">
              <a:xfrm>
                <a:off x="1344" y="1632"/>
                <a:ext cx="799" cy="325"/>
              </a:xfrm>
              <a:prstGeom prst="rect">
                <a:avLst/>
              </a:prstGeom>
              <a:solidFill>
                <a:schemeClr val="bg1"/>
              </a:solidFill>
              <a:ln w="9525">
                <a:solidFill>
                  <a:srgbClr val="000000"/>
                </a:solidFill>
                <a:miter lim="800000"/>
                <a:headEnd/>
                <a:tailEnd/>
              </a:ln>
              <a:effectLst>
                <a:outerShdw dist="35921" dir="2700000" algn="ctr" rotWithShape="0">
                  <a:schemeClr val="tx2"/>
                </a:outerShdw>
              </a:effectLst>
            </p:spPr>
            <p:txBody>
              <a:bodyPr wrap="none" anchor="ctr"/>
              <a:lstStyle/>
              <a:p>
                <a:endParaRPr lang="en-US"/>
              </a:p>
            </p:txBody>
          </p:sp>
          <p:sp>
            <p:nvSpPr>
              <p:cNvPr id="24605" name="Text Box 24"/>
              <p:cNvSpPr txBox="1">
                <a:spLocks noChangeArrowheads="1"/>
              </p:cNvSpPr>
              <p:nvPr/>
            </p:nvSpPr>
            <p:spPr bwMode="auto">
              <a:xfrm>
                <a:off x="1344" y="1632"/>
                <a:ext cx="894"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3950" tIns="26975" rIns="53950" bIns="2697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400" b="1">
                    <a:ea typeface="宋体" charset="-122"/>
                    <a:cs typeface="Arial" charset="0"/>
                  </a:rPr>
                  <a:t>Fitness Functions</a:t>
                </a:r>
                <a:endParaRPr lang="en-US" sz="1400" b="1">
                  <a:latin typeface="Times New Roman" pitchFamily="18" charset="0"/>
                  <a:ea typeface="宋体" charset="-122"/>
                  <a:cs typeface="Arial" charset="0"/>
                </a:endParaRPr>
              </a:p>
            </p:txBody>
          </p:sp>
          <p:sp>
            <p:nvSpPr>
              <p:cNvPr id="24606" name="Oval 25"/>
              <p:cNvSpPr>
                <a:spLocks noChangeArrowheads="1"/>
              </p:cNvSpPr>
              <p:nvPr/>
            </p:nvSpPr>
            <p:spPr bwMode="auto">
              <a:xfrm>
                <a:off x="192" y="1728"/>
                <a:ext cx="1020" cy="462"/>
              </a:xfrm>
              <a:prstGeom prst="ellipse">
                <a:avLst/>
              </a:prstGeom>
              <a:solidFill>
                <a:schemeClr val="bg1"/>
              </a:solidFill>
              <a:ln w="9525">
                <a:solidFill>
                  <a:srgbClr val="000000"/>
                </a:solidFill>
                <a:round/>
                <a:headEnd/>
                <a:tailEnd/>
              </a:ln>
              <a:effectLst>
                <a:outerShdw dist="35921" dir="2700000" algn="ctr" rotWithShape="0">
                  <a:schemeClr val="tx2"/>
                </a:outerShdw>
              </a:effectLst>
            </p:spPr>
            <p:txBody>
              <a:bodyPr wrap="none" anchor="ctr"/>
              <a:lstStyle/>
              <a:p>
                <a:endParaRPr lang="en-US"/>
              </a:p>
            </p:txBody>
          </p:sp>
          <p:sp>
            <p:nvSpPr>
              <p:cNvPr id="24607" name="Text Box 26"/>
              <p:cNvSpPr txBox="1">
                <a:spLocks noChangeArrowheads="1"/>
              </p:cNvSpPr>
              <p:nvPr/>
            </p:nvSpPr>
            <p:spPr bwMode="auto">
              <a:xfrm>
                <a:off x="144" y="1728"/>
                <a:ext cx="1122" cy="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3950" tIns="26975" rIns="53950" bIns="2697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400" b="1">
                    <a:ea typeface="宋体" charset="-122"/>
                    <a:cs typeface="Arial" charset="0"/>
                  </a:rPr>
                  <a:t>Family of</a:t>
                </a:r>
              </a:p>
              <a:p>
                <a:pPr algn="ctr"/>
                <a:r>
                  <a:rPr lang="en-US" sz="1400" b="1">
                    <a:ea typeface="宋体" charset="-122"/>
                    <a:cs typeface="Arial" charset="0"/>
                  </a:rPr>
                  <a:t>Clustering Algorithms</a:t>
                </a:r>
                <a:endParaRPr lang="en-US" sz="1400" b="1">
                  <a:latin typeface="Times New Roman" pitchFamily="18" charset="0"/>
                  <a:ea typeface="宋体" charset="-122"/>
                  <a:cs typeface="Arial" charset="0"/>
                </a:endParaRPr>
              </a:p>
            </p:txBody>
          </p:sp>
          <p:sp>
            <p:nvSpPr>
              <p:cNvPr id="24608" name="Oval 27"/>
              <p:cNvSpPr>
                <a:spLocks noChangeArrowheads="1"/>
              </p:cNvSpPr>
              <p:nvPr/>
            </p:nvSpPr>
            <p:spPr bwMode="auto">
              <a:xfrm rot="-5400000">
                <a:off x="2785" y="1281"/>
                <a:ext cx="906" cy="747"/>
              </a:xfrm>
              <a:prstGeom prst="ellipse">
                <a:avLst/>
              </a:prstGeom>
              <a:solidFill>
                <a:schemeClr val="bg1"/>
              </a:solidFill>
              <a:ln w="9525">
                <a:solidFill>
                  <a:srgbClr val="000000"/>
                </a:solidFill>
                <a:round/>
                <a:headEnd/>
                <a:tailEnd/>
              </a:ln>
              <a:effectLst>
                <a:outerShdw dist="35921" dir="2700000" algn="ctr" rotWithShape="0">
                  <a:schemeClr val="tx2"/>
                </a:outerShdw>
              </a:effectLst>
            </p:spPr>
            <p:txBody>
              <a:bodyPr wrap="none" anchor="ctr"/>
              <a:lstStyle/>
              <a:p>
                <a:endParaRPr lang="en-US"/>
              </a:p>
            </p:txBody>
          </p:sp>
          <p:sp>
            <p:nvSpPr>
              <p:cNvPr id="24609" name="Text Box 28"/>
              <p:cNvSpPr txBox="1">
                <a:spLocks noChangeArrowheads="1"/>
              </p:cNvSpPr>
              <p:nvPr/>
            </p:nvSpPr>
            <p:spPr bwMode="auto">
              <a:xfrm>
                <a:off x="2784" y="1344"/>
                <a:ext cx="908" cy="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3950" tIns="26975" rIns="53950" bIns="2697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400" b="1">
                    <a:ea typeface="宋体" charset="-122"/>
                    <a:cs typeface="Arial" charset="0"/>
                  </a:rPr>
                  <a:t>Regional Association Rule Mining</a:t>
                </a:r>
              </a:p>
              <a:p>
                <a:pPr algn="ctr"/>
                <a:r>
                  <a:rPr lang="en-US" sz="1400" b="1">
                    <a:ea typeface="宋体" charset="-122"/>
                    <a:cs typeface="Arial" charset="0"/>
                  </a:rPr>
                  <a:t>Algorithms</a:t>
                </a:r>
                <a:endParaRPr lang="en-US" sz="1400" b="1">
                  <a:latin typeface="Times New Roman" pitchFamily="18" charset="0"/>
                  <a:ea typeface="宋体" charset="-122"/>
                  <a:cs typeface="Arial" charset="0"/>
                </a:endParaRPr>
              </a:p>
            </p:txBody>
          </p:sp>
          <p:sp>
            <p:nvSpPr>
              <p:cNvPr id="24610" name="Text Box 29"/>
              <p:cNvSpPr txBox="1">
                <a:spLocks noChangeArrowheads="1"/>
              </p:cNvSpPr>
              <p:nvPr/>
            </p:nvSpPr>
            <p:spPr bwMode="auto">
              <a:xfrm>
                <a:off x="1248" y="2064"/>
                <a:ext cx="1728" cy="349"/>
              </a:xfrm>
              <a:prstGeom prst="rect">
                <a:avLst/>
              </a:prstGeom>
              <a:solidFill>
                <a:schemeClr val="bg1"/>
              </a:solidFill>
              <a:ln w="9525">
                <a:solidFill>
                  <a:schemeClr val="tx1"/>
                </a:solidFill>
                <a:miter lim="800000"/>
                <a:headEnd/>
                <a:tailEnd/>
              </a:ln>
              <a:effectLst>
                <a:outerShdw dist="35921" dir="2700000" algn="ctr" rotWithShape="0">
                  <a:schemeClr val="tx2"/>
                </a:outerShdw>
              </a:effectLst>
            </p:spPr>
            <p:txBody>
              <a:bodyPr lIns="53950" tIns="26975" rIns="53950" bIns="26975"/>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400" b="1">
                    <a:ea typeface="宋体" charset="-122"/>
                    <a:cs typeface="Arial" charset="0"/>
                  </a:rPr>
                  <a:t>Ranked Set of Interesting Regions and their Properties</a:t>
                </a:r>
                <a:endParaRPr lang="en-US" sz="1400" b="1">
                  <a:latin typeface="Times New Roman" pitchFamily="18" charset="0"/>
                  <a:ea typeface="宋体" charset="-122"/>
                  <a:cs typeface="Arial" charset="0"/>
                </a:endParaRPr>
              </a:p>
            </p:txBody>
          </p:sp>
          <p:grpSp>
            <p:nvGrpSpPr>
              <p:cNvPr id="24611" name="Group 30"/>
              <p:cNvGrpSpPr>
                <a:grpSpLocks/>
              </p:cNvGrpSpPr>
              <p:nvPr/>
            </p:nvGrpSpPr>
            <p:grpSpPr bwMode="auto">
              <a:xfrm>
                <a:off x="1680" y="1056"/>
                <a:ext cx="1145" cy="486"/>
                <a:chOff x="3072" y="1344"/>
                <a:chExt cx="1145" cy="486"/>
              </a:xfrm>
            </p:grpSpPr>
            <p:sp>
              <p:nvSpPr>
                <p:cNvPr id="24623" name="Oval 31"/>
                <p:cNvSpPr>
                  <a:spLocks noChangeArrowheads="1"/>
                </p:cNvSpPr>
                <p:nvPr/>
              </p:nvSpPr>
              <p:spPr bwMode="auto">
                <a:xfrm>
                  <a:off x="3072" y="1344"/>
                  <a:ext cx="1145" cy="491"/>
                </a:xfrm>
                <a:prstGeom prst="ellipse">
                  <a:avLst/>
                </a:prstGeom>
                <a:solidFill>
                  <a:schemeClr val="bg1"/>
                </a:solidFill>
                <a:ln w="9525">
                  <a:solidFill>
                    <a:schemeClr val="tx1"/>
                  </a:solidFill>
                  <a:round/>
                  <a:headEnd/>
                  <a:tailEnd/>
                </a:ln>
                <a:effectLst>
                  <a:outerShdw dist="35921" dir="2700000" algn="ctr" rotWithShape="0">
                    <a:schemeClr val="tx2"/>
                  </a:outerShdw>
                </a:effectLst>
              </p:spPr>
              <p:txBody>
                <a:bodyPr wrap="none" anchor="ctr"/>
                <a:lstStyle/>
                <a:p>
                  <a:endParaRPr lang="en-US"/>
                </a:p>
              </p:txBody>
            </p:sp>
            <p:sp>
              <p:nvSpPr>
                <p:cNvPr id="24624" name="Text Box 32"/>
                <p:cNvSpPr txBox="1">
                  <a:spLocks noChangeArrowheads="1"/>
                </p:cNvSpPr>
                <p:nvPr/>
              </p:nvSpPr>
              <p:spPr bwMode="auto">
                <a:xfrm>
                  <a:off x="3120" y="1440"/>
                  <a:ext cx="1013"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3950" tIns="26975" rIns="53950" bIns="2697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400" b="1">
                      <a:ea typeface="宋体" charset="-122"/>
                      <a:cs typeface="Arial" charset="0"/>
                    </a:rPr>
                    <a:t>Measures of</a:t>
                  </a:r>
                </a:p>
                <a:p>
                  <a:pPr algn="ctr"/>
                  <a:r>
                    <a:rPr lang="en-US" sz="1400" b="1">
                      <a:ea typeface="宋体" charset="-122"/>
                      <a:cs typeface="Arial" charset="0"/>
                    </a:rPr>
                    <a:t>interestingness </a:t>
                  </a:r>
                  <a:endParaRPr lang="en-US" sz="1400" b="1">
                    <a:latin typeface="Times New Roman" pitchFamily="18" charset="0"/>
                    <a:ea typeface="宋体" charset="-122"/>
                    <a:cs typeface="Arial" charset="0"/>
                  </a:endParaRPr>
                </a:p>
              </p:txBody>
            </p:sp>
          </p:grpSp>
          <p:sp>
            <p:nvSpPr>
              <p:cNvPr id="24612" name="Line 33"/>
              <p:cNvSpPr>
                <a:spLocks noChangeShapeType="1"/>
              </p:cNvSpPr>
              <p:nvPr/>
            </p:nvSpPr>
            <p:spPr bwMode="auto">
              <a:xfrm>
                <a:off x="816" y="816"/>
                <a:ext cx="0" cy="38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613" name="Text Box 34"/>
              <p:cNvSpPr txBox="1">
                <a:spLocks noChangeArrowheads="1"/>
              </p:cNvSpPr>
              <p:nvPr/>
            </p:nvSpPr>
            <p:spPr bwMode="auto">
              <a:xfrm>
                <a:off x="2966" y="631"/>
                <a:ext cx="699" cy="374"/>
              </a:xfrm>
              <a:prstGeom prst="rect">
                <a:avLst/>
              </a:prstGeom>
              <a:solidFill>
                <a:schemeClr val="bg1"/>
              </a:solidFill>
              <a:ln w="9525">
                <a:solidFill>
                  <a:schemeClr val="tx1"/>
                </a:solidFill>
                <a:miter lim="800000"/>
                <a:headEnd/>
                <a:tailEnd/>
              </a:ln>
              <a:effectLst>
                <a:outerShdw dist="35921" dir="2700000" algn="ctr" rotWithShape="0">
                  <a:schemeClr val="tx2"/>
                </a:outerShdw>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a:ea typeface="宋体" charset="-122"/>
                    <a:cs typeface="Arial" charset="0"/>
                  </a:rPr>
                  <a:t>Regional </a:t>
                </a:r>
              </a:p>
              <a:p>
                <a:pPr eaLnBrk="1" hangingPunct="1"/>
                <a:r>
                  <a:rPr lang="en-US" sz="1400" b="1">
                    <a:ea typeface="宋体" charset="-122"/>
                    <a:cs typeface="Arial" charset="0"/>
                  </a:rPr>
                  <a:t>Knowledge</a:t>
                </a:r>
              </a:p>
            </p:txBody>
          </p:sp>
          <p:sp>
            <p:nvSpPr>
              <p:cNvPr id="24614" name="Line 35"/>
              <p:cNvSpPr>
                <a:spLocks noChangeShapeType="1"/>
              </p:cNvSpPr>
              <p:nvPr/>
            </p:nvSpPr>
            <p:spPr bwMode="auto">
              <a:xfrm>
                <a:off x="624" y="1536"/>
                <a:ext cx="0" cy="19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615" name="Line 36"/>
              <p:cNvSpPr>
                <a:spLocks noChangeShapeType="1"/>
              </p:cNvSpPr>
              <p:nvPr/>
            </p:nvSpPr>
            <p:spPr bwMode="auto">
              <a:xfrm>
                <a:off x="720" y="2208"/>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16" name="Line 37"/>
              <p:cNvSpPr>
                <a:spLocks noChangeShapeType="1"/>
              </p:cNvSpPr>
              <p:nvPr/>
            </p:nvSpPr>
            <p:spPr bwMode="auto">
              <a:xfrm>
                <a:off x="720" y="2352"/>
                <a:ext cx="52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617" name="Line 38"/>
              <p:cNvSpPr>
                <a:spLocks noChangeShapeType="1"/>
              </p:cNvSpPr>
              <p:nvPr/>
            </p:nvSpPr>
            <p:spPr bwMode="auto">
              <a:xfrm flipH="1">
                <a:off x="1824" y="1536"/>
                <a:ext cx="288"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618" name="Line 39"/>
              <p:cNvSpPr>
                <a:spLocks noChangeShapeType="1"/>
              </p:cNvSpPr>
              <p:nvPr/>
            </p:nvSpPr>
            <p:spPr bwMode="auto">
              <a:xfrm flipH="1">
                <a:off x="1200" y="1824"/>
                <a:ext cx="144" cy="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619" name="Line 40"/>
              <p:cNvSpPr>
                <a:spLocks noChangeShapeType="1"/>
              </p:cNvSpPr>
              <p:nvPr/>
            </p:nvSpPr>
            <p:spPr bwMode="auto">
              <a:xfrm>
                <a:off x="2976" y="2304"/>
                <a:ext cx="2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20" name="Line 41"/>
              <p:cNvSpPr>
                <a:spLocks noChangeShapeType="1"/>
              </p:cNvSpPr>
              <p:nvPr/>
            </p:nvSpPr>
            <p:spPr bwMode="auto">
              <a:xfrm flipV="1">
                <a:off x="3264" y="2112"/>
                <a:ext cx="0" cy="19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621" name="Line 42"/>
              <p:cNvSpPr>
                <a:spLocks noChangeShapeType="1"/>
              </p:cNvSpPr>
              <p:nvPr/>
            </p:nvSpPr>
            <p:spPr bwMode="auto">
              <a:xfrm flipV="1">
                <a:off x="3216" y="960"/>
                <a:ext cx="0" cy="2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622" name="Line 43"/>
              <p:cNvSpPr>
                <a:spLocks noChangeShapeType="1"/>
              </p:cNvSpPr>
              <p:nvPr/>
            </p:nvSpPr>
            <p:spPr bwMode="auto">
              <a:xfrm flipH="1">
                <a:off x="2640" y="816"/>
                <a:ext cx="33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pic>
        <p:nvPicPr>
          <p:cNvPr id="24582" name="Picture 4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00800" y="3276600"/>
            <a:ext cx="2743200"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45" descr="SCMRG_exampl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477000" y="1905000"/>
            <a:ext cx="19812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Line 46"/>
          <p:cNvSpPr>
            <a:spLocks noChangeShapeType="1"/>
          </p:cNvSpPr>
          <p:nvPr/>
        </p:nvSpPr>
        <p:spPr bwMode="auto">
          <a:xfrm>
            <a:off x="0" y="4724400"/>
            <a:ext cx="914400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5" name="Text Box 47"/>
          <p:cNvSpPr txBox="1">
            <a:spLocks noChangeArrowheads="1"/>
          </p:cNvSpPr>
          <p:nvPr/>
        </p:nvSpPr>
        <p:spPr bwMode="auto">
          <a:xfrm>
            <a:off x="106363" y="685800"/>
            <a:ext cx="89312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t>Objective</a:t>
            </a:r>
            <a:r>
              <a:rPr lang="en-US" sz="2000"/>
              <a:t>: Develop and implement an integrated framework to automatically discover interesting regional patterns in spatial datasets. </a:t>
            </a:r>
          </a:p>
        </p:txBody>
      </p:sp>
      <p:sp>
        <p:nvSpPr>
          <p:cNvPr id="24586" name="Text Box 48"/>
          <p:cNvSpPr txBox="1">
            <a:spLocks noChangeArrowheads="1"/>
          </p:cNvSpPr>
          <p:nvPr/>
        </p:nvSpPr>
        <p:spPr bwMode="auto">
          <a:xfrm>
            <a:off x="6400800" y="1371600"/>
            <a:ext cx="2286000" cy="517525"/>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solidFill>
                  <a:srgbClr val="800000"/>
                </a:solidFill>
              </a:rPr>
              <a:t>Hierarchical Grid-based &amp; Density-based Algorithms </a:t>
            </a:r>
          </a:p>
        </p:txBody>
      </p:sp>
      <p:sp>
        <p:nvSpPr>
          <p:cNvPr id="24587" name="Text Box 49"/>
          <p:cNvSpPr txBox="1">
            <a:spLocks noChangeArrowheads="1"/>
          </p:cNvSpPr>
          <p:nvPr/>
        </p:nvSpPr>
        <p:spPr bwMode="auto">
          <a:xfrm>
            <a:off x="228600" y="49530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h-TH"/>
          </a:p>
        </p:txBody>
      </p:sp>
      <p:sp>
        <p:nvSpPr>
          <p:cNvPr id="24588" name="Text Box 50"/>
          <p:cNvSpPr txBox="1">
            <a:spLocks noChangeArrowheads="1"/>
          </p:cNvSpPr>
          <p:nvPr/>
        </p:nvSpPr>
        <p:spPr bwMode="auto">
          <a:xfrm>
            <a:off x="0" y="5105400"/>
            <a:ext cx="1082675" cy="942975"/>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solidFill>
                  <a:srgbClr val="800000"/>
                </a:solidFill>
              </a:rPr>
              <a:t>Spatial Risk Patterns of Arsenic</a:t>
            </a:r>
          </a:p>
        </p:txBody>
      </p:sp>
      <p:sp>
        <p:nvSpPr>
          <p:cNvPr id="24589" name="TextBox 3"/>
          <p:cNvSpPr txBox="1">
            <a:spLocks noChangeArrowheads="1"/>
          </p:cNvSpPr>
          <p:nvPr/>
        </p:nvSpPr>
        <p:spPr bwMode="auto">
          <a:xfrm>
            <a:off x="7869238" y="6488113"/>
            <a:ext cx="1274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FF0000"/>
                </a:solidFill>
              </a:rPr>
              <a:t>UH-DMML</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14288"/>
            <a:ext cx="9144000" cy="685800"/>
          </a:xfrm>
        </p:spPr>
        <p:txBody>
          <a:bodyPr/>
          <a:lstStyle/>
          <a:p>
            <a:pPr eaLnBrk="1" hangingPunct="1"/>
            <a:r>
              <a:rPr lang="en-US" sz="3600" smtClean="0"/>
              <a:t>Some UH-DMML Graduates 1</a:t>
            </a:r>
          </a:p>
        </p:txBody>
      </p:sp>
      <p:sp>
        <p:nvSpPr>
          <p:cNvPr id="5123" name="TextBox 3"/>
          <p:cNvSpPr txBox="1">
            <a:spLocks noChangeArrowheads="1"/>
          </p:cNvSpPr>
          <p:nvPr/>
        </p:nvSpPr>
        <p:spPr bwMode="auto">
          <a:xfrm>
            <a:off x="7227888" y="6488113"/>
            <a:ext cx="191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FF0000"/>
                </a:solidFill>
              </a:rPr>
              <a:t>Christoph F. Eick</a:t>
            </a:r>
          </a:p>
        </p:txBody>
      </p:sp>
      <p:sp>
        <p:nvSpPr>
          <p:cNvPr id="5124" name="Rectangle 3"/>
          <p:cNvSpPr>
            <a:spLocks noChangeArrowheads="1"/>
          </p:cNvSpPr>
          <p:nvPr/>
        </p:nvSpPr>
        <p:spPr bwMode="auto">
          <a:xfrm>
            <a:off x="0" y="2460625"/>
            <a:ext cx="45164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33400" indent="-533400" algn="ctr"/>
            <a:r>
              <a:rPr lang="en-US"/>
              <a:t>Dr. Wei Ding,  Assistant Professor Department of Computer Science, </a:t>
            </a:r>
            <a:r>
              <a:rPr lang="en-US">
                <a:solidFill>
                  <a:srgbClr val="FF0000"/>
                </a:solidFill>
              </a:rPr>
              <a:t>University of Massachusetts</a:t>
            </a:r>
            <a:r>
              <a:rPr lang="en-US"/>
              <a:t>, Boston</a:t>
            </a:r>
          </a:p>
        </p:txBody>
      </p:sp>
      <p:pic>
        <p:nvPicPr>
          <p:cNvPr id="512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41488" y="4772025"/>
            <a:ext cx="56800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37000" y="3552825"/>
            <a:ext cx="1157288" cy="113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Box 7"/>
          <p:cNvSpPr txBox="1">
            <a:spLocks noChangeArrowheads="1"/>
          </p:cNvSpPr>
          <p:nvPr/>
        </p:nvSpPr>
        <p:spPr bwMode="auto">
          <a:xfrm>
            <a:off x="2351088" y="5305425"/>
            <a:ext cx="47196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t>Sharon M. Tuttle, Professor,</a:t>
            </a:r>
          </a:p>
          <a:p>
            <a:pPr algn="ctr" eaLnBrk="1" hangingPunct="1"/>
            <a:r>
              <a:rPr lang="en-US"/>
              <a:t>Department of Computer Science,</a:t>
            </a:r>
          </a:p>
          <a:p>
            <a:pPr algn="ctr" eaLnBrk="1" hangingPunct="1"/>
            <a:r>
              <a:rPr lang="en-US">
                <a:solidFill>
                  <a:srgbClr val="FF0000"/>
                </a:solidFill>
              </a:rPr>
              <a:t>Humboldt State University</a:t>
            </a:r>
            <a:r>
              <a:rPr lang="en-US"/>
              <a:t>, Arcata, California</a:t>
            </a:r>
          </a:p>
        </p:txBody>
      </p:sp>
      <p:pic>
        <p:nvPicPr>
          <p:cNvPr id="5128" name="Picture 8" descr="untitled.bmp"/>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89563" y="1595438"/>
            <a:ext cx="3179762"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Rectangle 9"/>
          <p:cNvSpPr>
            <a:spLocks noChangeArrowheads="1"/>
          </p:cNvSpPr>
          <p:nvPr/>
        </p:nvSpPr>
        <p:spPr bwMode="auto">
          <a:xfrm>
            <a:off x="4703763" y="2347913"/>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t>Tae-wan Ryu, Professor, </a:t>
            </a:r>
          </a:p>
          <a:p>
            <a:pPr algn="ctr"/>
            <a:r>
              <a:rPr lang="en-US"/>
              <a:t>Department of Computer Science, </a:t>
            </a:r>
            <a:r>
              <a:rPr lang="en-US">
                <a:solidFill>
                  <a:srgbClr val="FF0000"/>
                </a:solidFill>
              </a:rPr>
              <a:t>California State University</a:t>
            </a:r>
            <a:r>
              <a:rPr lang="en-US"/>
              <a:t>, Fullerton</a:t>
            </a:r>
          </a:p>
        </p:txBody>
      </p:sp>
      <p:pic>
        <p:nvPicPr>
          <p:cNvPr id="5130" name="Picture 11" descr="http://t0.gstatic.com/images?q=tbn:ANd9GcTEoKgI3aLEGDgAC9IGs6xyMEvIyAELBLad3d4pVc1tftSJin4Ao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76400" y="873125"/>
            <a:ext cx="1447800" cy="168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z="2400" smtClean="0"/>
              <a:t>Finding Regional Co-location Patterns in Spatial Datasets</a:t>
            </a:r>
          </a:p>
        </p:txBody>
      </p:sp>
      <p:sp>
        <p:nvSpPr>
          <p:cNvPr id="23555" name="Rectangle 9"/>
          <p:cNvSpPr>
            <a:spLocks noChangeArrowheads="1"/>
          </p:cNvSpPr>
          <p:nvPr/>
        </p:nvSpPr>
        <p:spPr bwMode="auto">
          <a:xfrm>
            <a:off x="304800" y="3657600"/>
            <a:ext cx="8534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thaiDist" eaLnBrk="0" hangingPunct="0">
              <a:lnSpc>
                <a:spcPct val="80000"/>
              </a:lnSpc>
              <a:spcBef>
                <a:spcPct val="20000"/>
              </a:spcBef>
              <a:buClr>
                <a:srgbClr val="990000"/>
              </a:buClr>
              <a:buSzPct val="150000"/>
              <a:buFont typeface="Wingdings" pitchFamily="2" charset="2"/>
              <a:buNone/>
            </a:pPr>
            <a:r>
              <a:rPr lang="en-US" b="1"/>
              <a:t>Objective:</a:t>
            </a:r>
            <a:r>
              <a:rPr lang="en-US"/>
              <a:t> Find co-location regions using various clustering algorithms and novel</a:t>
            </a:r>
          </a:p>
          <a:p>
            <a:pPr marL="342900" indent="-342900" algn="thaiDist" eaLnBrk="0" hangingPunct="0">
              <a:lnSpc>
                <a:spcPct val="80000"/>
              </a:lnSpc>
              <a:spcBef>
                <a:spcPct val="20000"/>
              </a:spcBef>
              <a:buClr>
                <a:srgbClr val="990000"/>
              </a:buClr>
              <a:buSzPct val="150000"/>
              <a:buFont typeface="Wingdings" pitchFamily="2" charset="2"/>
              <a:buNone/>
            </a:pPr>
            <a:r>
              <a:rPr lang="en-US"/>
              <a:t>                  fitness functions. </a:t>
            </a:r>
          </a:p>
          <a:p>
            <a:pPr marL="342900" indent="-342900" algn="thaiDist" eaLnBrk="0" hangingPunct="0">
              <a:lnSpc>
                <a:spcPct val="80000"/>
              </a:lnSpc>
              <a:spcBef>
                <a:spcPct val="20000"/>
              </a:spcBef>
              <a:buClr>
                <a:srgbClr val="990000"/>
              </a:buClr>
              <a:buSzPct val="150000"/>
              <a:buFont typeface="Wingdings" pitchFamily="2" charset="2"/>
              <a:buNone/>
            </a:pPr>
            <a:endParaRPr lang="en-US"/>
          </a:p>
          <a:p>
            <a:pPr marL="342900" indent="-342900" algn="thaiDist" eaLnBrk="0" hangingPunct="0">
              <a:lnSpc>
                <a:spcPct val="80000"/>
              </a:lnSpc>
              <a:spcBef>
                <a:spcPct val="20000"/>
              </a:spcBef>
              <a:buClr>
                <a:srgbClr val="990000"/>
              </a:buClr>
              <a:buSzPct val="150000"/>
              <a:buFont typeface="Wingdings" pitchFamily="2" charset="2"/>
              <a:buNone/>
            </a:pPr>
            <a:r>
              <a:rPr lang="en-US" b="1"/>
              <a:t>Applications:</a:t>
            </a:r>
          </a:p>
          <a:p>
            <a:pPr marL="342900" indent="-342900" algn="thaiDist" eaLnBrk="0" hangingPunct="0">
              <a:lnSpc>
                <a:spcPct val="80000"/>
              </a:lnSpc>
              <a:spcBef>
                <a:spcPct val="20000"/>
              </a:spcBef>
              <a:buClr>
                <a:srgbClr val="990000"/>
              </a:buClr>
              <a:buSzPct val="150000"/>
            </a:pPr>
            <a:r>
              <a:rPr lang="en-US"/>
              <a:t>	</a:t>
            </a:r>
            <a:r>
              <a:rPr lang="en-US" b="1"/>
              <a:t>1. </a:t>
            </a:r>
            <a:r>
              <a:rPr lang="en-US"/>
              <a:t>Finding regions on planet Mars where shallow and deep ice are co-located, using point and raster datasets. In figure 1, regions in red have very high co-location and regions in blue have anti co-location. </a:t>
            </a:r>
          </a:p>
          <a:p>
            <a:pPr marL="342900" indent="-342900" algn="thaiDist" eaLnBrk="0" hangingPunct="0">
              <a:lnSpc>
                <a:spcPct val="80000"/>
              </a:lnSpc>
              <a:spcBef>
                <a:spcPct val="20000"/>
              </a:spcBef>
              <a:buClr>
                <a:srgbClr val="990000"/>
              </a:buClr>
              <a:buSzPct val="150000"/>
            </a:pPr>
            <a:r>
              <a:rPr lang="en-US"/>
              <a:t>	</a:t>
            </a:r>
          </a:p>
          <a:p>
            <a:pPr marL="342900" indent="-342900" algn="thaiDist" eaLnBrk="0" hangingPunct="0">
              <a:lnSpc>
                <a:spcPct val="80000"/>
              </a:lnSpc>
              <a:spcBef>
                <a:spcPct val="20000"/>
              </a:spcBef>
              <a:buClr>
                <a:srgbClr val="990000"/>
              </a:buClr>
              <a:buSzPct val="150000"/>
            </a:pPr>
            <a:r>
              <a:rPr lang="en-US"/>
              <a:t>	</a:t>
            </a:r>
            <a:r>
              <a:rPr lang="en-US" b="1"/>
              <a:t>2. </a:t>
            </a:r>
            <a:r>
              <a:rPr lang="en-US"/>
              <a:t>Finding co-location patterns involving chemical concentrations with values on the wings of their statistical distribution in Texas</a:t>
            </a:r>
            <a:r>
              <a:rPr lang="en-US">
                <a:latin typeface="Times New Roman" pitchFamily="18" charset="0"/>
              </a:rPr>
              <a:t>’</a:t>
            </a:r>
            <a:r>
              <a:rPr lang="en-US"/>
              <a:t> ground water supply. Figure 2 indicates discovered regions and their associated chemical patterns.</a:t>
            </a:r>
          </a:p>
        </p:txBody>
      </p:sp>
      <p:sp>
        <p:nvSpPr>
          <p:cNvPr id="23556" name="Rectangle 10"/>
          <p:cNvSpPr>
            <a:spLocks noChangeArrowheads="1"/>
          </p:cNvSpPr>
          <p:nvPr/>
        </p:nvSpPr>
        <p:spPr bwMode="auto">
          <a:xfrm>
            <a:off x="228600" y="914400"/>
            <a:ext cx="6172200" cy="207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latin typeface="Times New Roman" pitchFamily="18" charset="0"/>
              <a:cs typeface="Angsana New" pitchFamily="18" charset="-34"/>
            </a:endParaRPr>
          </a:p>
        </p:txBody>
      </p:sp>
      <p:sp>
        <p:nvSpPr>
          <p:cNvPr id="23557" name="Text Box 12"/>
          <p:cNvSpPr txBox="1">
            <a:spLocks noChangeArrowheads="1"/>
          </p:cNvSpPr>
          <p:nvPr/>
        </p:nvSpPr>
        <p:spPr bwMode="auto">
          <a:xfrm>
            <a:off x="762000" y="2895600"/>
            <a:ext cx="42814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500">
                <a:cs typeface="Angsana New" pitchFamily="18" charset="-34"/>
              </a:rPr>
              <a:t>Figure 1: Co-location regions involving deep and</a:t>
            </a:r>
          </a:p>
          <a:p>
            <a:pPr eaLnBrk="1" hangingPunct="1"/>
            <a:r>
              <a:rPr lang="en-US" sz="1500">
                <a:cs typeface="Angsana New" pitchFamily="18" charset="-34"/>
              </a:rPr>
              <a:t>shallow ice on Mars </a:t>
            </a:r>
            <a:endParaRPr lang="th-TH" sz="1500">
              <a:cs typeface="Angsana New" pitchFamily="18" charset="-34"/>
            </a:endParaRPr>
          </a:p>
        </p:txBody>
      </p:sp>
      <p:pic>
        <p:nvPicPr>
          <p:cNvPr id="23558" name="Picture 13" descr="Mars-Co-lo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220788"/>
            <a:ext cx="3124200" cy="152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15" descr="Beta1dot5_Top5Intr"/>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0" y="685800"/>
            <a:ext cx="304323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Text Box 19"/>
          <p:cNvSpPr txBox="1">
            <a:spLocks noChangeArrowheads="1"/>
          </p:cNvSpPr>
          <p:nvPr/>
        </p:nvSpPr>
        <p:spPr bwMode="auto">
          <a:xfrm>
            <a:off x="5181600" y="2911475"/>
            <a:ext cx="3276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a:t>Figure 2: Chemical Co-location </a:t>
            </a:r>
          </a:p>
          <a:p>
            <a:pPr algn="ctr" eaLnBrk="1" hangingPunct="1"/>
            <a:r>
              <a:rPr lang="en-US" sz="1400"/>
              <a:t>patterns in Texas Water Supply</a:t>
            </a:r>
          </a:p>
        </p:txBody>
      </p:sp>
      <p:sp>
        <p:nvSpPr>
          <p:cNvPr id="23561" name="TextBox 3"/>
          <p:cNvSpPr txBox="1">
            <a:spLocks noChangeArrowheads="1"/>
          </p:cNvSpPr>
          <p:nvPr/>
        </p:nvSpPr>
        <p:spPr bwMode="auto">
          <a:xfrm>
            <a:off x="7869238" y="6488113"/>
            <a:ext cx="1274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FF0000"/>
                </a:solidFill>
              </a:rPr>
              <a:t>UH-DMML</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0"/>
            <a:ext cx="9144000" cy="685800"/>
          </a:xfrm>
        </p:spPr>
        <p:txBody>
          <a:bodyPr/>
          <a:lstStyle/>
          <a:p>
            <a:r>
              <a:rPr lang="en-US" sz="3600" smtClean="0"/>
              <a:t>REG^2: a Regional Regression Framework</a:t>
            </a:r>
          </a:p>
        </p:txBody>
      </p:sp>
      <p:sp>
        <p:nvSpPr>
          <p:cNvPr id="26627" name="Rectangle 3"/>
          <p:cNvSpPr txBox="1">
            <a:spLocks noChangeArrowheads="1"/>
          </p:cNvSpPr>
          <p:nvPr/>
        </p:nvSpPr>
        <p:spPr bwMode="auto">
          <a:xfrm>
            <a:off x="0" y="68580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buClr>
                <a:srgbClr val="990000"/>
              </a:buClr>
              <a:buSzPct val="150000"/>
              <a:buFont typeface="Wingdings" pitchFamily="2" charset="2"/>
              <a:buChar char="§"/>
            </a:pPr>
            <a:r>
              <a:rPr lang="en-US" b="1" u="sng"/>
              <a:t>Motivation</a:t>
            </a:r>
            <a:r>
              <a:rPr lang="en-US" b="1"/>
              <a:t>:</a:t>
            </a:r>
            <a:r>
              <a:rPr lang="en-US"/>
              <a:t>  Regression functions spatially vary, as they are not constant over space</a:t>
            </a:r>
          </a:p>
          <a:p>
            <a:pPr>
              <a:spcBef>
                <a:spcPct val="20000"/>
              </a:spcBef>
              <a:buClr>
                <a:srgbClr val="990000"/>
              </a:buClr>
              <a:buSzPct val="150000"/>
              <a:buFont typeface="Wingdings" pitchFamily="2" charset="2"/>
              <a:buChar char="§"/>
            </a:pPr>
            <a:r>
              <a:rPr lang="en-US" b="1" u="sng"/>
              <a:t>Goal:</a:t>
            </a:r>
            <a:r>
              <a:rPr lang="en-US" b="1"/>
              <a:t>  </a:t>
            </a:r>
            <a:r>
              <a:rPr lang="en-US"/>
              <a:t>To discover regions with strong relationships between dependent &amp; independent variables and extract their regional regression functions.</a:t>
            </a:r>
          </a:p>
          <a:p>
            <a:pPr>
              <a:spcBef>
                <a:spcPct val="20000"/>
              </a:spcBef>
              <a:buClr>
                <a:srgbClr val="990000"/>
              </a:buClr>
              <a:buSzPct val="150000"/>
              <a:buFont typeface="Wingdings" pitchFamily="2" charset="2"/>
              <a:buChar char="§"/>
            </a:pPr>
            <a:endParaRPr lang="en-US">
              <a:solidFill>
                <a:srgbClr val="00B050"/>
              </a:solidFill>
            </a:endParaRPr>
          </a:p>
        </p:txBody>
      </p:sp>
      <p:sp>
        <p:nvSpPr>
          <p:cNvPr id="26628" name="TextBox 3"/>
          <p:cNvSpPr txBox="1">
            <a:spLocks noChangeArrowheads="1"/>
          </p:cNvSpPr>
          <p:nvPr/>
        </p:nvSpPr>
        <p:spPr bwMode="auto">
          <a:xfrm>
            <a:off x="7869238" y="6488113"/>
            <a:ext cx="1274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FF0000"/>
                </a:solidFill>
              </a:rPr>
              <a:t>UH-DMML</a:t>
            </a:r>
          </a:p>
        </p:txBody>
      </p:sp>
      <p:pic>
        <p:nvPicPr>
          <p:cNvPr id="26629" name="Picture 12" descr="REG2_boundaries.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600200"/>
            <a:ext cx="374332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5" name="Table 14"/>
          <p:cNvGraphicFramePr>
            <a:graphicFrameLocks noGrp="1"/>
          </p:cNvGraphicFramePr>
          <p:nvPr/>
        </p:nvGraphicFramePr>
        <p:xfrm>
          <a:off x="5105400" y="4953000"/>
          <a:ext cx="3886198" cy="1174750"/>
        </p:xfrm>
        <a:graphic>
          <a:graphicData uri="http://schemas.openxmlformats.org/drawingml/2006/table">
            <a:tbl>
              <a:tblPr firstRow="1" bandRow="1">
                <a:tableStyleId>{93296810-A885-4BE3-A3E7-6D5BEEA58F35}</a:tableStyleId>
              </a:tblPr>
              <a:tblGrid>
                <a:gridCol w="914400"/>
                <a:gridCol w="762000"/>
                <a:gridCol w="762000"/>
                <a:gridCol w="762000"/>
                <a:gridCol w="685798"/>
              </a:tblGrid>
              <a:tr h="457455">
                <a:tc>
                  <a:txBody>
                    <a:bodyPr/>
                    <a:lstStyle/>
                    <a:p>
                      <a:endParaRPr lang="en-US" sz="1200" dirty="0"/>
                    </a:p>
                  </a:txBody>
                  <a:tcPr marT="45746" marB="45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200" b="0" kern="1200" dirty="0" smtClean="0">
                          <a:solidFill>
                            <a:srgbClr val="003466"/>
                          </a:solidFill>
                          <a:effectLst>
                            <a:outerShdw blurRad="38100" dist="38100" dir="2700000" algn="tl">
                              <a:srgbClr val="000000">
                                <a:alpha val="43137"/>
                              </a:srgbClr>
                            </a:outerShdw>
                          </a:effectLst>
                          <a:latin typeface="Arial" charset="0"/>
                          <a:ea typeface="+mn-ea"/>
                          <a:cs typeface="+mn-cs"/>
                        </a:rPr>
                        <a:t>AIC Fitness</a:t>
                      </a:r>
                    </a:p>
                  </a:txBody>
                  <a:tcPr marT="45746" marB="45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200" b="0" kern="1200" dirty="0" smtClean="0">
                          <a:solidFill>
                            <a:srgbClr val="003466"/>
                          </a:solidFill>
                          <a:effectLst>
                            <a:outerShdw blurRad="38100" dist="38100" dir="2700000" algn="tl">
                              <a:srgbClr val="000000">
                                <a:alpha val="43137"/>
                              </a:srgbClr>
                            </a:outerShdw>
                          </a:effectLst>
                          <a:latin typeface="Arial" charset="0"/>
                          <a:ea typeface="+mn-ea"/>
                          <a:cs typeface="+mn-cs"/>
                        </a:rPr>
                        <a:t>VAL Fitness</a:t>
                      </a:r>
                    </a:p>
                  </a:txBody>
                  <a:tcPr marT="45746" marB="45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200" b="0" kern="1200" dirty="0" err="1" smtClean="0">
                          <a:solidFill>
                            <a:srgbClr val="003466"/>
                          </a:solidFill>
                          <a:effectLst>
                            <a:outerShdw blurRad="38100" dist="38100" dir="2700000" algn="tl">
                              <a:srgbClr val="000000">
                                <a:alpha val="43137"/>
                              </a:srgbClr>
                            </a:outerShdw>
                          </a:effectLst>
                          <a:latin typeface="Arial" charset="0"/>
                          <a:ea typeface="+mn-ea"/>
                          <a:cs typeface="+mn-cs"/>
                        </a:rPr>
                        <a:t>RegVAL</a:t>
                      </a:r>
                      <a:r>
                        <a:rPr lang="en-US" sz="1200" b="0" kern="1200" dirty="0" smtClean="0">
                          <a:solidFill>
                            <a:srgbClr val="003466"/>
                          </a:solidFill>
                          <a:effectLst>
                            <a:outerShdw blurRad="38100" dist="38100" dir="2700000" algn="tl">
                              <a:srgbClr val="000000">
                                <a:alpha val="43137"/>
                              </a:srgbClr>
                            </a:outerShdw>
                          </a:effectLst>
                          <a:latin typeface="Arial" charset="0"/>
                          <a:ea typeface="+mn-ea"/>
                          <a:cs typeface="+mn-cs"/>
                        </a:rPr>
                        <a:t> Fitness</a:t>
                      </a:r>
                    </a:p>
                  </a:txBody>
                  <a:tcPr marT="45746" marB="45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200" b="0" kern="1200" dirty="0" smtClean="0">
                          <a:solidFill>
                            <a:srgbClr val="003466"/>
                          </a:solidFill>
                          <a:effectLst>
                            <a:outerShdw blurRad="38100" dist="38100" dir="2700000" algn="tl">
                              <a:srgbClr val="000000">
                                <a:alpha val="43137"/>
                              </a:srgbClr>
                            </a:outerShdw>
                          </a:effectLst>
                          <a:latin typeface="Arial" charset="0"/>
                          <a:ea typeface="+mn-ea"/>
                          <a:cs typeface="+mn-cs"/>
                        </a:rPr>
                        <a:t>WAIC Fitness</a:t>
                      </a:r>
                    </a:p>
                  </a:txBody>
                  <a:tcPr marT="45746" marB="45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46248">
                <a:tc>
                  <a:txBody>
                    <a:bodyPr/>
                    <a:lstStyle/>
                    <a:p>
                      <a:r>
                        <a:rPr lang="en-US" sz="1200" dirty="0" smtClean="0"/>
                        <a:t>Arsenic</a:t>
                      </a:r>
                      <a:endParaRPr lang="en-US" sz="1200" dirty="0"/>
                    </a:p>
                  </a:txBody>
                  <a:tcPr marT="45746" marB="45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a:solidFill>
                            <a:srgbClr val="000000"/>
                          </a:solidFill>
                          <a:latin typeface="Arial" pitchFamily="34" charset="0"/>
                          <a:cs typeface="Arial" pitchFamily="34" charset="0"/>
                        </a:rPr>
                        <a:t>5.01%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a:solidFill>
                            <a:srgbClr val="000000"/>
                          </a:solidFill>
                          <a:latin typeface="Arial" pitchFamily="34" charset="0"/>
                          <a:cs typeface="Arial" pitchFamily="34" charset="0"/>
                        </a:rPr>
                        <a:t>11.19%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a:solidFill>
                            <a:srgbClr val="000000"/>
                          </a:solidFill>
                          <a:latin typeface="Arial" pitchFamily="34" charset="0"/>
                          <a:cs typeface="Arial" pitchFamily="34" charset="0"/>
                        </a:rPr>
                        <a:t>3.58%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a:solidFill>
                            <a:srgbClr val="000000"/>
                          </a:solidFill>
                          <a:latin typeface="Arial" pitchFamily="34" charset="0"/>
                          <a:cs typeface="Arial" pitchFamily="34" charset="0"/>
                        </a:rPr>
                        <a:t>13.18%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1047">
                <a:tc>
                  <a:txBody>
                    <a:bodyPr/>
                    <a:lstStyle/>
                    <a:p>
                      <a:r>
                        <a:rPr lang="en-US" sz="1200" dirty="0" smtClean="0"/>
                        <a:t>Boston</a:t>
                      </a:r>
                      <a:endParaRPr lang="en-US" sz="1200" dirty="0"/>
                    </a:p>
                  </a:txBody>
                  <a:tcPr marT="45746" marB="45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US" sz="1200" b="0" i="0" u="none" strike="noStrike" kern="1200" dirty="0" smtClean="0">
                          <a:solidFill>
                            <a:srgbClr val="000000"/>
                          </a:solidFill>
                          <a:latin typeface="Arial" pitchFamily="34" charset="0"/>
                          <a:ea typeface="+mn-ea"/>
                          <a:cs typeface="Arial" pitchFamily="34" charset="0"/>
                        </a:rPr>
                        <a:t>29.80%</a:t>
                      </a:r>
                      <a:endParaRPr lang="en-US" sz="1200" b="0" i="0" u="none" strike="noStrike" kern="1200" dirty="0">
                        <a:solidFill>
                          <a:srgbClr val="000000"/>
                        </a:solidFill>
                        <a:latin typeface="Arial" pitchFamily="34" charset="0"/>
                        <a:ea typeface="+mn-ea"/>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US" sz="1200" b="0" i="0" u="none" strike="noStrike" kern="1200" dirty="0">
                          <a:solidFill>
                            <a:srgbClr val="000000"/>
                          </a:solidFill>
                          <a:latin typeface="Arial" pitchFamily="34" charset="0"/>
                          <a:ea typeface="+mn-ea"/>
                          <a:cs typeface="Arial" pitchFamily="34" charset="0"/>
                        </a:rPr>
                        <a:t>35.69%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US" sz="1200" b="0" i="0" u="none" strike="noStrike" kern="1200" dirty="0">
                          <a:solidFill>
                            <a:srgbClr val="000000"/>
                          </a:solidFill>
                          <a:latin typeface="Arial" pitchFamily="34" charset="0"/>
                          <a:ea typeface="+mn-ea"/>
                          <a:cs typeface="Arial" pitchFamily="34" charset="0"/>
                        </a:rPr>
                        <a:t>38.98%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US" sz="1200" b="0" i="0" u="none" strike="noStrike" kern="1200" dirty="0">
                          <a:solidFill>
                            <a:srgbClr val="000000"/>
                          </a:solidFill>
                          <a:latin typeface="Arial" pitchFamily="34" charset="0"/>
                          <a:ea typeface="+mn-ea"/>
                          <a:cs typeface="Arial" pitchFamily="34" charset="0"/>
                        </a:rPr>
                        <a:t>36.60%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26656" name="TextBox 16"/>
          <p:cNvSpPr txBox="1">
            <a:spLocks noChangeArrowheads="1"/>
          </p:cNvSpPr>
          <p:nvPr/>
        </p:nvSpPr>
        <p:spPr bwMode="auto">
          <a:xfrm>
            <a:off x="0" y="4572000"/>
            <a:ext cx="52578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buFont typeface="Wingdings" pitchFamily="2" charset="2"/>
              <a:buChar char="q"/>
            </a:pPr>
            <a:r>
              <a:rPr lang="en-US" sz="1600"/>
              <a:t> </a:t>
            </a:r>
            <a:r>
              <a:rPr lang="en-US" sz="1500"/>
              <a:t>Clustering algorithms with plug-in fitness functions are employed to find such region; the employed fitness functions reward regions with a low generalization error. </a:t>
            </a:r>
            <a:endParaRPr lang="en-US" sz="1500">
              <a:sym typeface="Wingdings" pitchFamily="2" charset="2"/>
            </a:endParaRPr>
          </a:p>
          <a:p>
            <a:pPr eaLnBrk="1" hangingPunct="1">
              <a:lnSpc>
                <a:spcPct val="120000"/>
              </a:lnSpc>
              <a:buFont typeface="Wingdings" pitchFamily="2" charset="2"/>
              <a:buChar char="q"/>
            </a:pPr>
            <a:r>
              <a:rPr lang="en-US" sz="1600">
                <a:sym typeface="Wingdings" pitchFamily="2" charset="2"/>
              </a:rPr>
              <a:t> </a:t>
            </a:r>
            <a:r>
              <a:rPr lang="en-US" sz="1500">
                <a:sym typeface="Wingdings" pitchFamily="2" charset="2"/>
              </a:rPr>
              <a:t>Various schemes are explored to estimate the generalization error: example weighting, regularization, penalizing model complexity and using validation sets,…</a:t>
            </a:r>
          </a:p>
        </p:txBody>
      </p:sp>
      <p:sp>
        <p:nvSpPr>
          <p:cNvPr id="26657" name="TextBox 9"/>
          <p:cNvSpPr txBox="1">
            <a:spLocks noChangeArrowheads="1"/>
          </p:cNvSpPr>
          <p:nvPr/>
        </p:nvSpPr>
        <p:spPr bwMode="auto">
          <a:xfrm>
            <a:off x="0" y="4343400"/>
            <a:ext cx="5105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b="1"/>
              <a:t>Discovered Regions and Regression Functions</a:t>
            </a:r>
          </a:p>
        </p:txBody>
      </p:sp>
      <p:graphicFrame>
        <p:nvGraphicFramePr>
          <p:cNvPr id="11" name="Chart 10"/>
          <p:cNvGraphicFramePr/>
          <p:nvPr/>
        </p:nvGraphicFramePr>
        <p:xfrm>
          <a:off x="4876800" y="1600200"/>
          <a:ext cx="3962400" cy="3048000"/>
        </p:xfrm>
        <a:graphic>
          <a:graphicData uri="http://schemas.openxmlformats.org/drawingml/2006/chart">
            <c:chart xmlns:c="http://schemas.openxmlformats.org/drawingml/2006/chart" xmlns:r="http://schemas.openxmlformats.org/officeDocument/2006/relationships" r:id="rId4"/>
          </a:graphicData>
        </a:graphic>
      </p:graphicFrame>
      <p:sp>
        <p:nvSpPr>
          <p:cNvPr id="26659" name="TextBox 11"/>
          <p:cNvSpPr txBox="1">
            <a:spLocks noChangeArrowheads="1"/>
          </p:cNvSpPr>
          <p:nvPr/>
        </p:nvSpPr>
        <p:spPr bwMode="auto">
          <a:xfrm>
            <a:off x="5029200" y="4495800"/>
            <a:ext cx="411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b="1"/>
              <a:t>REG^2 Outperforms Other Models in SSE_TR</a:t>
            </a:r>
          </a:p>
        </p:txBody>
      </p:sp>
      <p:sp>
        <p:nvSpPr>
          <p:cNvPr id="26660" name="TextBox 12"/>
          <p:cNvSpPr txBox="1">
            <a:spLocks noChangeArrowheads="1"/>
          </p:cNvSpPr>
          <p:nvPr/>
        </p:nvSpPr>
        <p:spPr bwMode="auto">
          <a:xfrm>
            <a:off x="5029200" y="6172200"/>
            <a:ext cx="411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b="1"/>
              <a:t>Regularization Improves Prediction Accuracy</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62000" y="0"/>
            <a:ext cx="7772400" cy="685800"/>
          </a:xfrm>
          <a:prstGeom prst="rect">
            <a:avLst/>
          </a:prstGeom>
        </p:spPr>
        <p:txBody>
          <a:bodyPr/>
          <a:lstStyle/>
          <a:p>
            <a:pPr algn="ctr">
              <a:defRPr/>
            </a:pPr>
            <a:r>
              <a:rPr lang="en-US" sz="3600" dirty="0">
                <a:solidFill>
                  <a:schemeClr val="bg1"/>
                </a:solidFill>
                <a:latin typeface="Arial" pitchFamily="34" charset="0"/>
                <a:ea typeface="+mj-ea"/>
                <a:cs typeface="Arial" pitchFamily="34" charset="0"/>
              </a:rPr>
              <a:t>Mining Motion Pattern of Animals</a:t>
            </a:r>
          </a:p>
        </p:txBody>
      </p:sp>
      <p:sp>
        <p:nvSpPr>
          <p:cNvPr id="3" name="Content Placeholder 3"/>
          <p:cNvSpPr txBox="1">
            <a:spLocks/>
          </p:cNvSpPr>
          <p:nvPr/>
        </p:nvSpPr>
        <p:spPr>
          <a:xfrm>
            <a:off x="457200" y="838200"/>
            <a:ext cx="8229600" cy="762000"/>
          </a:xfrm>
          <a:prstGeom prst="rect">
            <a:avLst/>
          </a:prstGeom>
        </p:spPr>
        <p:txBody>
          <a:bodyPr>
            <a:normAutofit fontScale="92500" lnSpcReduction="10000"/>
          </a:bodyPr>
          <a:lstStyle/>
          <a:p>
            <a:pPr marL="342900" indent="-342900" algn="just" fontAlgn="auto">
              <a:spcBef>
                <a:spcPct val="20000"/>
              </a:spcBef>
              <a:spcAft>
                <a:spcPts val="0"/>
              </a:spcAft>
              <a:buFont typeface="Arial" pitchFamily="34" charset="0"/>
              <a:buChar char="•"/>
              <a:defRPr/>
            </a:pPr>
            <a:r>
              <a:rPr lang="en-US" sz="1700" b="1" dirty="0">
                <a:latin typeface="Times New Roman" pitchFamily="18" charset="0"/>
                <a:cs typeface="Times New Roman" pitchFamily="18" charset="0"/>
              </a:rPr>
              <a:t>Diverse animal groups, such as birds, fish, mammals (terrestrial/marine/flying: wildebeest/whales/bats), reptiles (e.g. sea turtles), amphibians, insects and marine invertebrates undertake migration.</a:t>
            </a:r>
          </a:p>
          <a:p>
            <a:pPr marL="342900" indent="-342900" fontAlgn="auto">
              <a:spcBef>
                <a:spcPct val="20000"/>
              </a:spcBef>
              <a:spcAft>
                <a:spcPts val="0"/>
              </a:spcAft>
              <a:buFont typeface="Arial" pitchFamily="34" charset="0"/>
              <a:buChar char="•"/>
              <a:defRPr/>
            </a:pPr>
            <a:endParaRPr lang="en-US" sz="1600" b="1" dirty="0">
              <a:latin typeface="Times New Roman" pitchFamily="18" charset="0"/>
              <a:cs typeface="Times New Roman" pitchFamily="18" charset="0"/>
            </a:endParaRPr>
          </a:p>
        </p:txBody>
      </p:sp>
      <p:sp>
        <p:nvSpPr>
          <p:cNvPr id="20484" name="Text Box 12"/>
          <p:cNvSpPr txBox="1">
            <a:spLocks noChangeArrowheads="1"/>
          </p:cNvSpPr>
          <p:nvPr/>
        </p:nvSpPr>
        <p:spPr bwMode="auto">
          <a:xfrm rot="5400000">
            <a:off x="6852444" y="2215356"/>
            <a:ext cx="2209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b="1">
                <a:solidFill>
                  <a:srgbClr val="FF0000"/>
                </a:solidFill>
              </a:rPr>
              <a:t>Bird Flu/H5N1</a:t>
            </a:r>
          </a:p>
        </p:txBody>
      </p:sp>
      <p:sp>
        <p:nvSpPr>
          <p:cNvPr id="20485" name="Text Box 12"/>
          <p:cNvSpPr txBox="1">
            <a:spLocks noChangeArrowheads="1"/>
          </p:cNvSpPr>
          <p:nvPr/>
        </p:nvSpPr>
        <p:spPr bwMode="auto">
          <a:xfrm rot="-5400000">
            <a:off x="-81756" y="2291556"/>
            <a:ext cx="2209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b="1">
                <a:solidFill>
                  <a:srgbClr val="FF0000"/>
                </a:solidFill>
              </a:rPr>
              <a:t>Wildebeest</a:t>
            </a:r>
          </a:p>
        </p:txBody>
      </p:sp>
      <p:sp>
        <p:nvSpPr>
          <p:cNvPr id="20486" name="Oval 1033"/>
          <p:cNvSpPr>
            <a:spLocks noChangeArrowheads="1"/>
          </p:cNvSpPr>
          <p:nvPr/>
        </p:nvSpPr>
        <p:spPr bwMode="auto">
          <a:xfrm>
            <a:off x="2971800" y="3505200"/>
            <a:ext cx="2209800" cy="914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 name="Rectangle 1026"/>
          <p:cNvSpPr txBox="1">
            <a:spLocks noChangeArrowheads="1"/>
          </p:cNvSpPr>
          <p:nvPr/>
        </p:nvSpPr>
        <p:spPr>
          <a:xfrm>
            <a:off x="1066800" y="3810000"/>
            <a:ext cx="1828800" cy="533400"/>
          </a:xfrm>
          <a:prstGeom prst="rect">
            <a:avLst/>
          </a:prstGeom>
        </p:spPr>
        <p:txBody>
          <a:bodyPr/>
          <a:lstStyle/>
          <a:p>
            <a:pPr algn="ctr">
              <a:defRPr/>
            </a:pPr>
            <a:r>
              <a:rPr lang="en-US" b="1" dirty="0">
                <a:latin typeface="Arial" pitchFamily="34" charset="0"/>
                <a:ea typeface="+mj-ea"/>
                <a:cs typeface="Arial" pitchFamily="34" charset="0"/>
              </a:rPr>
              <a:t>Primary goals:</a:t>
            </a:r>
          </a:p>
        </p:txBody>
      </p:sp>
      <p:sp>
        <p:nvSpPr>
          <p:cNvPr id="20488" name="Text Box 1032"/>
          <p:cNvSpPr txBox="1">
            <a:spLocks noChangeArrowheads="1"/>
          </p:cNvSpPr>
          <p:nvPr/>
        </p:nvSpPr>
        <p:spPr bwMode="auto">
          <a:xfrm>
            <a:off x="3200400" y="3657600"/>
            <a:ext cx="1905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a:solidFill>
                  <a:srgbClr val="FF0000"/>
                </a:solidFill>
              </a:rPr>
              <a:t>Understanding</a:t>
            </a:r>
            <a:r>
              <a:rPr lang="en-US" sz="1600"/>
              <a:t> </a:t>
            </a:r>
          </a:p>
          <a:p>
            <a:pPr eaLnBrk="1" hangingPunct="1"/>
            <a:r>
              <a:rPr lang="en-US" sz="1600"/>
              <a:t>Motion Patterns</a:t>
            </a:r>
          </a:p>
        </p:txBody>
      </p:sp>
      <p:sp>
        <p:nvSpPr>
          <p:cNvPr id="20489" name="Oval 1034"/>
          <p:cNvSpPr>
            <a:spLocks noChangeArrowheads="1"/>
          </p:cNvSpPr>
          <p:nvPr/>
        </p:nvSpPr>
        <p:spPr bwMode="auto">
          <a:xfrm>
            <a:off x="5257800" y="3505200"/>
            <a:ext cx="1981200" cy="914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0490" name="Text Box 1035"/>
          <p:cNvSpPr txBox="1">
            <a:spLocks noChangeArrowheads="1"/>
          </p:cNvSpPr>
          <p:nvPr/>
        </p:nvSpPr>
        <p:spPr bwMode="auto">
          <a:xfrm>
            <a:off x="5638800" y="3683000"/>
            <a:ext cx="1600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a:solidFill>
                  <a:srgbClr val="FF0000"/>
                </a:solidFill>
              </a:rPr>
              <a:t>Predicting</a:t>
            </a:r>
            <a:r>
              <a:rPr lang="en-US" sz="1600"/>
              <a:t> </a:t>
            </a:r>
          </a:p>
          <a:p>
            <a:pPr eaLnBrk="1" hangingPunct="1"/>
            <a:r>
              <a:rPr lang="en-US" sz="1600"/>
              <a:t>Future Events</a:t>
            </a:r>
          </a:p>
        </p:txBody>
      </p:sp>
      <p:pic>
        <p:nvPicPr>
          <p:cNvPr id="23" name="Wildebeest Migration mpeg.mpeg">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4" cstate="print">
            <a:extLst>
              <a:ext uri="{28A0092B-C50C-407E-A947-70E740481C1C}">
                <a14:useLocalDpi xmlns:a14="http://schemas.microsoft.com/office/drawing/2010/main" val="0"/>
              </a:ext>
            </a:extLst>
          </a:blip>
          <a:srcRect/>
          <a:stretch>
            <a:fillRect/>
          </a:stretch>
        </p:blipFill>
        <p:spPr bwMode="auto">
          <a:xfrm>
            <a:off x="1600200" y="1676400"/>
            <a:ext cx="3124200"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2" name="Content Placeholder 2"/>
          <p:cNvSpPr txBox="1">
            <a:spLocks/>
          </p:cNvSpPr>
          <p:nvPr/>
        </p:nvSpPr>
        <p:spPr bwMode="auto">
          <a:xfrm>
            <a:off x="533400" y="4495800"/>
            <a:ext cx="8229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20000"/>
              </a:spcBef>
            </a:pPr>
            <a:r>
              <a:rPr lang="en-US" b="1">
                <a:solidFill>
                  <a:srgbClr val="FF0000"/>
                </a:solidFill>
                <a:latin typeface="Times New Roman" pitchFamily="18" charset="0"/>
                <a:cs typeface="Times New Roman" pitchFamily="18" charset="0"/>
              </a:rPr>
              <a:t>Why</a:t>
            </a:r>
            <a:r>
              <a:rPr lang="en-US" b="1">
                <a:latin typeface="Times New Roman" pitchFamily="18" charset="0"/>
                <a:cs typeface="Times New Roman" pitchFamily="18" charset="0"/>
              </a:rPr>
              <a:t> is Mining Animal Motion Patterns Important?</a:t>
            </a:r>
          </a:p>
          <a:p>
            <a:pPr algn="just" eaLnBrk="1" hangingPunct="1">
              <a:spcBef>
                <a:spcPct val="20000"/>
              </a:spcBef>
              <a:buFont typeface="Arial" charset="0"/>
              <a:buChar char="•"/>
            </a:pPr>
            <a:r>
              <a:rPr lang="en-US" sz="1700" b="1">
                <a:latin typeface="Times New Roman" pitchFamily="18" charset="0"/>
                <a:cs typeface="Times New Roman" pitchFamily="18" charset="0"/>
              </a:rPr>
              <a:t>Understanding of the ecology, life history, and behavior</a:t>
            </a:r>
          </a:p>
          <a:p>
            <a:pPr algn="just" eaLnBrk="1" hangingPunct="1">
              <a:spcBef>
                <a:spcPct val="20000"/>
              </a:spcBef>
              <a:buFont typeface="Arial" charset="0"/>
              <a:buChar char="•"/>
            </a:pPr>
            <a:r>
              <a:rPr lang="en-US" sz="1700" b="1">
                <a:latin typeface="Times New Roman" pitchFamily="18" charset="0"/>
                <a:cs typeface="Times New Roman" pitchFamily="18" charset="0"/>
              </a:rPr>
              <a:t>Effective conservation and effective control</a:t>
            </a:r>
          </a:p>
          <a:p>
            <a:pPr algn="just" eaLnBrk="1" hangingPunct="1">
              <a:spcBef>
                <a:spcPct val="20000"/>
              </a:spcBef>
              <a:buFont typeface="Arial" charset="0"/>
              <a:buChar char="•"/>
            </a:pPr>
            <a:r>
              <a:rPr lang="en-US" sz="1700" b="1">
                <a:latin typeface="Times New Roman" pitchFamily="18" charset="0"/>
                <a:cs typeface="Times New Roman" pitchFamily="18" charset="0"/>
              </a:rPr>
              <a:t>Conserving the dwindling population of endangered species</a:t>
            </a:r>
          </a:p>
          <a:p>
            <a:pPr algn="just" eaLnBrk="1" hangingPunct="1">
              <a:spcBef>
                <a:spcPct val="20000"/>
              </a:spcBef>
              <a:buFont typeface="Arial" charset="0"/>
              <a:buChar char="•"/>
            </a:pPr>
            <a:r>
              <a:rPr lang="en-US" sz="1700" b="1">
                <a:latin typeface="Times New Roman" pitchFamily="18" charset="0"/>
                <a:cs typeface="Times New Roman" pitchFamily="18" charset="0"/>
              </a:rPr>
              <a:t>Early detection and prevention of disease outbreaks</a:t>
            </a:r>
          </a:p>
          <a:p>
            <a:pPr algn="just" eaLnBrk="1" hangingPunct="1">
              <a:spcBef>
                <a:spcPct val="20000"/>
              </a:spcBef>
              <a:buFont typeface="Arial" charset="0"/>
              <a:buChar char="•"/>
            </a:pPr>
            <a:r>
              <a:rPr lang="en-US" sz="1700" b="1">
                <a:latin typeface="Times New Roman" pitchFamily="18" charset="0"/>
                <a:cs typeface="Times New Roman" pitchFamily="18" charset="0"/>
              </a:rPr>
              <a:t>Correlating climate change with animal motion patterns</a:t>
            </a:r>
          </a:p>
        </p:txBody>
      </p:sp>
      <p:pic>
        <p:nvPicPr>
          <p:cNvPr id="20493" name="Picture 14" descr="birdflu.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57800" y="1524000"/>
            <a:ext cx="2341563" cy="185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4" name="TextBox 3"/>
          <p:cNvSpPr txBox="1">
            <a:spLocks noChangeArrowheads="1"/>
          </p:cNvSpPr>
          <p:nvPr/>
        </p:nvSpPr>
        <p:spPr bwMode="auto">
          <a:xfrm>
            <a:off x="7869238" y="6488113"/>
            <a:ext cx="1274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FF0000"/>
                </a:solidFill>
              </a:rPr>
              <a:t>UH-DMML</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3"/>
                                        </p:tgtEl>
                                      </p:cBhvr>
                                    </p:cmd>
                                  </p:childTnLst>
                                </p:cTn>
                              </p:par>
                            </p:childTnLst>
                          </p:cTn>
                        </p:par>
                      </p:childTnLst>
                    </p:cTn>
                  </p:par>
                </p:childTnLst>
              </p:cTn>
              <p:nextCondLst>
                <p:cond evt="onClick" delay="0">
                  <p:tgtEl>
                    <p:spTgt spid="23"/>
                  </p:tgtEl>
                </p:cond>
              </p:nextCondLst>
            </p:seq>
            <p:video>
              <p:cMediaNode>
                <p:cTn id="7" fill="hold" display="0">
                  <p:stCondLst>
                    <p:cond delay="indefinite"/>
                  </p:stCondLst>
                  <p:endCondLst>
                    <p:cond evt="onNext" delay="0">
                      <p:tgtEl>
                        <p:sldTgt/>
                      </p:tgtEl>
                    </p:cond>
                    <p:cond evt="onPrev" delay="0">
                      <p:tgtEl>
                        <p:sldTgt/>
                      </p:tgtEl>
                    </p:cond>
                  </p:endCondLst>
                </p:cTn>
                <p:tgtEl>
                  <p:spTgt spid="23"/>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0"/>
            <a:ext cx="9144000" cy="685800"/>
          </a:xfrm>
        </p:spPr>
        <p:txBody>
          <a:bodyPr/>
          <a:lstStyle/>
          <a:p>
            <a:r>
              <a:rPr lang="en-US" smtClean="0"/>
              <a:t>Selected Related Publications</a:t>
            </a:r>
          </a:p>
        </p:txBody>
      </p:sp>
      <p:sp>
        <p:nvSpPr>
          <p:cNvPr id="12291" name="Content Placeholder 2"/>
          <p:cNvSpPr>
            <a:spLocks noGrp="1"/>
          </p:cNvSpPr>
          <p:nvPr>
            <p:ph idx="1"/>
          </p:nvPr>
        </p:nvSpPr>
        <p:spPr>
          <a:xfrm>
            <a:off x="0" y="685800"/>
            <a:ext cx="9144000" cy="5486400"/>
          </a:xfrm>
        </p:spPr>
        <p:txBody>
          <a:bodyPr/>
          <a:lstStyle/>
          <a:p>
            <a:pPr>
              <a:buFont typeface="Arial" pitchFamily="34" charset="0"/>
              <a:buAutoNum type="arabicPeriod"/>
              <a:defRPr/>
            </a:pPr>
            <a:r>
              <a:rPr lang="en-US" sz="1100" dirty="0" smtClean="0">
                <a:latin typeface="Arial Narrow" pitchFamily="34" charset="0"/>
              </a:rPr>
              <a:t>T. </a:t>
            </a:r>
            <a:r>
              <a:rPr lang="en-US" sz="1100" dirty="0" err="1" smtClean="0">
                <a:latin typeface="Arial Narrow" pitchFamily="34" charset="0"/>
              </a:rPr>
              <a:t>Stepinski</a:t>
            </a:r>
            <a:r>
              <a:rPr lang="en-US" sz="1100" dirty="0" smtClean="0">
                <a:latin typeface="Arial Narrow" pitchFamily="34" charset="0"/>
              </a:rPr>
              <a:t>, W. Ding, and C. F. </a:t>
            </a:r>
            <a:r>
              <a:rPr lang="en-US" sz="1100" dirty="0" err="1" smtClean="0">
                <a:latin typeface="Arial Narrow" pitchFamily="34" charset="0"/>
              </a:rPr>
              <a:t>Eick</a:t>
            </a:r>
            <a:r>
              <a:rPr lang="en-US" sz="1100" dirty="0" smtClean="0">
                <a:latin typeface="Arial Narrow" pitchFamily="34" charset="0"/>
              </a:rPr>
              <a:t>, </a:t>
            </a:r>
            <a:r>
              <a:rPr lang="en-US" sz="1100" i="1" u="sng" dirty="0" smtClean="0">
                <a:solidFill>
                  <a:schemeClr val="accent1">
                    <a:lumMod val="50000"/>
                  </a:schemeClr>
                </a:solidFill>
                <a:latin typeface="Arial Narrow" pitchFamily="34" charset="0"/>
              </a:rPr>
              <a:t>Controlling Patterns of Geospatial Phenomena</a:t>
            </a:r>
            <a:r>
              <a:rPr lang="en-US" sz="1100" dirty="0" smtClean="0">
                <a:latin typeface="Arial Narrow" pitchFamily="34" charset="0"/>
              </a:rPr>
              <a:t>, to appear in </a:t>
            </a:r>
            <a:r>
              <a:rPr lang="en-US" sz="1100" dirty="0" err="1" smtClean="0">
                <a:latin typeface="Arial Narrow" pitchFamily="34" charset="0"/>
              </a:rPr>
              <a:t>Geoinformatica</a:t>
            </a:r>
            <a:r>
              <a:rPr lang="en-US" sz="1100" dirty="0" smtClean="0">
                <a:latin typeface="Arial Narrow" pitchFamily="34" charset="0"/>
              </a:rPr>
              <a:t>, Spring 2010. </a:t>
            </a:r>
          </a:p>
          <a:p>
            <a:pPr>
              <a:buFont typeface="Arial" pitchFamily="34" charset="0"/>
              <a:buAutoNum type="arabicPeriod"/>
              <a:defRPr/>
            </a:pPr>
            <a:r>
              <a:rPr lang="en-US" sz="1100" dirty="0" smtClean="0">
                <a:latin typeface="Arial Narrow" pitchFamily="34" charset="0"/>
              </a:rPr>
              <a:t>V. </a:t>
            </a:r>
            <a:r>
              <a:rPr lang="en-US" sz="1100" dirty="0" err="1" smtClean="0">
                <a:latin typeface="Arial Narrow" pitchFamily="34" charset="0"/>
              </a:rPr>
              <a:t>Rinsurongkawong</a:t>
            </a:r>
            <a:r>
              <a:rPr lang="en-US" sz="1100" dirty="0" smtClean="0">
                <a:latin typeface="Arial Narrow" pitchFamily="34" charset="0"/>
              </a:rPr>
              <a:t> and C.F. </a:t>
            </a:r>
            <a:r>
              <a:rPr lang="en-US" sz="1100" dirty="0" err="1" smtClean="0">
                <a:latin typeface="Arial Narrow" pitchFamily="34" charset="0"/>
              </a:rPr>
              <a:t>Eick</a:t>
            </a:r>
            <a:r>
              <a:rPr lang="en-US" sz="1100" dirty="0" smtClean="0">
                <a:latin typeface="Arial Narrow" pitchFamily="34" charset="0"/>
              </a:rPr>
              <a:t>, </a:t>
            </a:r>
            <a:r>
              <a:rPr lang="en-US" sz="1100" i="1" u="sng" dirty="0" smtClean="0">
                <a:solidFill>
                  <a:schemeClr val="accent1">
                    <a:lumMod val="50000"/>
                  </a:schemeClr>
                </a:solidFill>
                <a:latin typeface="Arial Narrow" pitchFamily="34" charset="0"/>
              </a:rPr>
              <a:t>Correspondence Clustering: An Approach to Cluster Multiple Related Spatial Datasets</a:t>
            </a:r>
            <a:r>
              <a:rPr lang="en-US" sz="1100" dirty="0" smtClean="0">
                <a:latin typeface="Arial Narrow" pitchFamily="34" charset="0"/>
              </a:rPr>
              <a:t>, to appear in Proc. Pacific-Asia Conference on Knowledge Discovery and Data Mining (PAKDD), acceptance rate: 10%, Hyderabad, India, June 2010. </a:t>
            </a:r>
          </a:p>
          <a:p>
            <a:pPr>
              <a:buFont typeface="Arial" pitchFamily="34" charset="0"/>
              <a:buAutoNum type="arabicPeriod"/>
              <a:defRPr/>
            </a:pPr>
            <a:r>
              <a:rPr lang="en-US" sz="1100" dirty="0" smtClean="0">
                <a:latin typeface="Arial Narrow" pitchFamily="34" charset="0"/>
              </a:rPr>
              <a:t>C.-S. Chen, V. </a:t>
            </a:r>
            <a:r>
              <a:rPr lang="en-US" sz="1100" dirty="0" err="1" smtClean="0">
                <a:latin typeface="Arial Narrow" pitchFamily="34" charset="0"/>
              </a:rPr>
              <a:t>Rinsurongkawong</a:t>
            </a:r>
            <a:r>
              <a:rPr lang="en-US" sz="1100" dirty="0" smtClean="0">
                <a:latin typeface="Arial Narrow" pitchFamily="34" charset="0"/>
              </a:rPr>
              <a:t>, </a:t>
            </a:r>
            <a:r>
              <a:rPr lang="en-US" sz="1100" dirty="0" err="1" smtClean="0">
                <a:latin typeface="Arial Narrow" pitchFamily="34" charset="0"/>
              </a:rPr>
              <a:t>A.Nagar</a:t>
            </a:r>
            <a:r>
              <a:rPr lang="en-US" sz="1100" dirty="0" smtClean="0">
                <a:latin typeface="Arial Narrow" pitchFamily="34" charset="0"/>
              </a:rPr>
              <a:t>, and C. F. </a:t>
            </a:r>
            <a:r>
              <a:rPr lang="en-US" sz="1100" dirty="0" err="1" smtClean="0">
                <a:latin typeface="Arial Narrow" pitchFamily="34" charset="0"/>
              </a:rPr>
              <a:t>Eick</a:t>
            </a:r>
            <a:r>
              <a:rPr lang="en-US" sz="1100" dirty="0" smtClean="0">
                <a:latin typeface="Arial Narrow" pitchFamily="34" charset="0"/>
              </a:rPr>
              <a:t>, </a:t>
            </a:r>
            <a:r>
              <a:rPr lang="en-US" sz="1100" i="1" u="sng" dirty="0" smtClean="0">
                <a:solidFill>
                  <a:schemeClr val="accent1">
                    <a:lumMod val="50000"/>
                  </a:schemeClr>
                </a:solidFill>
                <a:latin typeface="Arial Narrow" pitchFamily="34" charset="0"/>
              </a:rPr>
              <a:t>Mining Trajectories using Non-Parametric Density Functions</a:t>
            </a:r>
            <a:r>
              <a:rPr lang="en-US" sz="1100" dirty="0" smtClean="0">
                <a:latin typeface="Arial Narrow" pitchFamily="34" charset="0"/>
              </a:rPr>
              <a:t>, submitted to a conference, February 2010. </a:t>
            </a:r>
          </a:p>
          <a:p>
            <a:pPr>
              <a:buFont typeface="Arial" pitchFamily="34" charset="0"/>
              <a:buAutoNum type="arabicPeriod"/>
              <a:defRPr/>
            </a:pPr>
            <a:r>
              <a:rPr lang="en-US" sz="1100" dirty="0" smtClean="0">
                <a:latin typeface="Arial Narrow" pitchFamily="34" charset="0"/>
              </a:rPr>
              <a:t>W. Ding, T. </a:t>
            </a:r>
            <a:r>
              <a:rPr lang="en-US" sz="1100" dirty="0" err="1" smtClean="0">
                <a:latin typeface="Arial Narrow" pitchFamily="34" charset="0"/>
              </a:rPr>
              <a:t>Stepinski</a:t>
            </a:r>
            <a:r>
              <a:rPr lang="en-US" sz="1100" dirty="0" smtClean="0">
                <a:latin typeface="Arial Narrow" pitchFamily="34" charset="0"/>
              </a:rPr>
              <a:t>, D. Jiang, R. </a:t>
            </a:r>
            <a:r>
              <a:rPr lang="en-US" sz="1100" dirty="0" err="1" smtClean="0">
                <a:latin typeface="Arial Narrow" pitchFamily="34" charset="0"/>
              </a:rPr>
              <a:t>Parmar</a:t>
            </a:r>
            <a:r>
              <a:rPr lang="en-US" sz="1100" dirty="0" smtClean="0">
                <a:latin typeface="Arial Narrow" pitchFamily="34" charset="0"/>
              </a:rPr>
              <a:t> and C. F. </a:t>
            </a:r>
            <a:r>
              <a:rPr lang="en-US" sz="1100" dirty="0" err="1" smtClean="0">
                <a:latin typeface="Arial Narrow" pitchFamily="34" charset="0"/>
              </a:rPr>
              <a:t>Eick</a:t>
            </a:r>
            <a:r>
              <a:rPr lang="en-US" sz="1100" dirty="0" smtClean="0">
                <a:latin typeface="Arial Narrow" pitchFamily="34" charset="0"/>
              </a:rPr>
              <a:t>, </a:t>
            </a:r>
            <a:r>
              <a:rPr lang="en-US" sz="1100" i="1" dirty="0" smtClean="0">
                <a:latin typeface="Arial Narrow" pitchFamily="34" charset="0"/>
                <a:hlinkClick r:id="rId3"/>
              </a:rPr>
              <a:t>Discovery of Feature-based Hot Spots Using Supervised Clustering</a:t>
            </a:r>
            <a:r>
              <a:rPr lang="en-US" sz="1100" dirty="0" smtClean="0">
                <a:latin typeface="Arial Narrow" pitchFamily="34" charset="0"/>
              </a:rPr>
              <a:t>, in </a:t>
            </a:r>
            <a:r>
              <a:rPr lang="en-US" sz="1100" i="1" dirty="0" smtClean="0">
                <a:latin typeface="Arial Narrow" pitchFamily="34" charset="0"/>
              </a:rPr>
              <a:t>International Journal of Computers &amp; Geosciences</a:t>
            </a:r>
            <a:r>
              <a:rPr lang="en-US" sz="1100" dirty="0" smtClean="0">
                <a:latin typeface="Arial Narrow" pitchFamily="34" charset="0"/>
              </a:rPr>
              <a:t>, Elsevier, March 2009.</a:t>
            </a:r>
          </a:p>
          <a:p>
            <a:pPr>
              <a:buFont typeface="Arial" pitchFamily="34" charset="0"/>
              <a:buAutoNum type="arabicPeriod"/>
              <a:defRPr/>
            </a:pPr>
            <a:r>
              <a:rPr lang="en-US" sz="1100" dirty="0" smtClean="0">
                <a:latin typeface="Arial Narrow" pitchFamily="34" charset="0"/>
              </a:rPr>
              <a:t>R. </a:t>
            </a:r>
            <a:r>
              <a:rPr lang="en-US" sz="1100" dirty="0" err="1" smtClean="0">
                <a:latin typeface="Arial Narrow" pitchFamily="34" charset="0"/>
              </a:rPr>
              <a:t>Jiamthapthaksin</a:t>
            </a:r>
            <a:r>
              <a:rPr lang="en-US" sz="1100" dirty="0" smtClean="0">
                <a:latin typeface="Arial Narrow" pitchFamily="34" charset="0"/>
              </a:rPr>
              <a:t>, C. F. </a:t>
            </a:r>
            <a:r>
              <a:rPr lang="en-US" sz="1100" dirty="0" err="1" smtClean="0">
                <a:latin typeface="Arial Narrow" pitchFamily="34" charset="0"/>
              </a:rPr>
              <a:t>Eick</a:t>
            </a:r>
            <a:r>
              <a:rPr lang="en-US" sz="1100" dirty="0" smtClean="0">
                <a:latin typeface="Arial Narrow" pitchFamily="34" charset="0"/>
              </a:rPr>
              <a:t>, and V. </a:t>
            </a:r>
            <a:r>
              <a:rPr lang="en-US" sz="1100" dirty="0" err="1" smtClean="0">
                <a:latin typeface="Arial Narrow" pitchFamily="34" charset="0"/>
              </a:rPr>
              <a:t>Rinsurongkawong</a:t>
            </a:r>
            <a:r>
              <a:rPr lang="en-US" sz="1100" dirty="0" smtClean="0">
                <a:latin typeface="Arial Narrow" pitchFamily="34" charset="0"/>
              </a:rPr>
              <a:t>, </a:t>
            </a:r>
            <a:r>
              <a:rPr lang="en-US" sz="1100" i="1" dirty="0" smtClean="0">
                <a:latin typeface="Arial Narrow" pitchFamily="34" charset="0"/>
                <a:hlinkClick r:id="rId4"/>
              </a:rPr>
              <a:t>An Architecture and Algorithms for Multi-Run Clustering</a:t>
            </a:r>
            <a:r>
              <a:rPr lang="en-US" sz="1100" dirty="0" smtClean="0">
                <a:latin typeface="Arial Narrow" pitchFamily="34" charset="0"/>
              </a:rPr>
              <a:t>, CIDM, Nashville, Tennessee, April 2009. </a:t>
            </a:r>
          </a:p>
          <a:p>
            <a:pPr>
              <a:buFont typeface="Arial" pitchFamily="34" charset="0"/>
              <a:buAutoNum type="arabicPeriod"/>
              <a:defRPr/>
            </a:pPr>
            <a:r>
              <a:rPr lang="en-US" sz="1100" dirty="0" smtClean="0">
                <a:latin typeface="Arial Narrow" pitchFamily="34" charset="0"/>
              </a:rPr>
              <a:t>C.-S. Chen, V. </a:t>
            </a:r>
            <a:r>
              <a:rPr lang="en-US" sz="1100" dirty="0" err="1" smtClean="0">
                <a:latin typeface="Arial Narrow" pitchFamily="34" charset="0"/>
              </a:rPr>
              <a:t>Rinsurongkawong</a:t>
            </a:r>
            <a:r>
              <a:rPr lang="en-US" sz="1100" dirty="0" smtClean="0">
                <a:latin typeface="Arial Narrow" pitchFamily="34" charset="0"/>
              </a:rPr>
              <a:t>, C. F. </a:t>
            </a:r>
            <a:r>
              <a:rPr lang="en-US" sz="1100" dirty="0" err="1" smtClean="0">
                <a:latin typeface="Arial Narrow" pitchFamily="34" charset="0"/>
              </a:rPr>
              <a:t>Eick</a:t>
            </a:r>
            <a:r>
              <a:rPr lang="en-US" sz="1100" dirty="0" smtClean="0">
                <a:latin typeface="Arial Narrow" pitchFamily="34" charset="0"/>
              </a:rPr>
              <a:t>, M. </a:t>
            </a:r>
            <a:r>
              <a:rPr lang="en-US" sz="1100" dirty="0" err="1" smtClean="0">
                <a:latin typeface="Arial Narrow" pitchFamily="34" charset="0"/>
              </a:rPr>
              <a:t>Twa</a:t>
            </a:r>
            <a:r>
              <a:rPr lang="en-US" sz="1100" dirty="0" smtClean="0">
                <a:latin typeface="Arial Narrow" pitchFamily="34" charset="0"/>
              </a:rPr>
              <a:t>, </a:t>
            </a:r>
            <a:r>
              <a:rPr lang="en-US" sz="1100" i="1" dirty="0" smtClean="0">
                <a:latin typeface="Arial Narrow" pitchFamily="34" charset="0"/>
                <a:hlinkClick r:id="rId5" action="ppaction://hlinkfile"/>
              </a:rPr>
              <a:t>Change Analysis in Spatial Data by Combining Contouring Algorithms with Supervised Density Functions</a:t>
            </a:r>
            <a:r>
              <a:rPr lang="en-US" sz="1100" dirty="0" smtClean="0">
                <a:latin typeface="Arial Narrow" pitchFamily="34" charset="0"/>
              </a:rPr>
              <a:t> in Proc. Pacific-Asia Conference on Knowledge Discovery and Data Mining (PAKDD), acceptance rate: 29%, Bangkok, May 2009. </a:t>
            </a:r>
          </a:p>
          <a:p>
            <a:pPr>
              <a:buFont typeface="Arial" pitchFamily="34" charset="0"/>
              <a:buAutoNum type="arabicPeriod"/>
              <a:defRPr/>
            </a:pPr>
            <a:r>
              <a:rPr lang="en-US" sz="1100" dirty="0" smtClean="0">
                <a:latin typeface="Arial Narrow" pitchFamily="34" charset="0"/>
              </a:rPr>
              <a:t>J. Thomas, and C. F. </a:t>
            </a:r>
            <a:r>
              <a:rPr lang="en-US" sz="1100" dirty="0" err="1" smtClean="0">
                <a:latin typeface="Arial Narrow" pitchFamily="34" charset="0"/>
              </a:rPr>
              <a:t>Eick</a:t>
            </a:r>
            <a:r>
              <a:rPr lang="en-US" sz="1100" dirty="0" smtClean="0">
                <a:latin typeface="Arial Narrow" pitchFamily="34" charset="0"/>
              </a:rPr>
              <a:t>, </a:t>
            </a:r>
            <a:r>
              <a:rPr lang="en-US" sz="1100" i="1" dirty="0" smtClean="0">
                <a:latin typeface="Arial Narrow" pitchFamily="34" charset="0"/>
                <a:hlinkClick r:id="rId6"/>
              </a:rPr>
              <a:t>Online Learning of Spacecraft Simulation Models</a:t>
            </a:r>
            <a:r>
              <a:rPr lang="en-US" sz="1100" dirty="0" smtClean="0">
                <a:latin typeface="Arial Narrow" pitchFamily="34" charset="0"/>
              </a:rPr>
              <a:t>, acceptance rate: 30%, in Proc. of the 21st Innovative Applications of Artificial Intelligence Conference (IAAI), Pasadena, California, July 2009.</a:t>
            </a:r>
          </a:p>
          <a:p>
            <a:pPr>
              <a:buFont typeface="Arial" pitchFamily="34" charset="0"/>
              <a:buAutoNum type="arabicPeriod"/>
              <a:defRPr/>
            </a:pPr>
            <a:r>
              <a:rPr lang="en-US" sz="1100" dirty="0" smtClean="0">
                <a:latin typeface="Arial Narrow" pitchFamily="34" charset="0"/>
              </a:rPr>
              <a:t>R. </a:t>
            </a:r>
            <a:r>
              <a:rPr lang="en-US" sz="1100" dirty="0" err="1" smtClean="0">
                <a:latin typeface="Arial Narrow" pitchFamily="34" charset="0"/>
              </a:rPr>
              <a:t>Jiamthapthaksin</a:t>
            </a:r>
            <a:r>
              <a:rPr lang="en-US" sz="1100" dirty="0" smtClean="0">
                <a:latin typeface="Arial Narrow" pitchFamily="34" charset="0"/>
              </a:rPr>
              <a:t>, C. F. </a:t>
            </a:r>
            <a:r>
              <a:rPr lang="en-US" sz="1100" dirty="0" err="1" smtClean="0">
                <a:latin typeface="Arial Narrow" pitchFamily="34" charset="0"/>
              </a:rPr>
              <a:t>Eick</a:t>
            </a:r>
            <a:r>
              <a:rPr lang="en-US" sz="1100" dirty="0" smtClean="0">
                <a:latin typeface="Arial Narrow" pitchFamily="34" charset="0"/>
              </a:rPr>
              <a:t>, and R. </a:t>
            </a:r>
            <a:r>
              <a:rPr lang="en-US" sz="1100" dirty="0" err="1" smtClean="0">
                <a:latin typeface="Arial Narrow" pitchFamily="34" charset="0"/>
              </a:rPr>
              <a:t>Vilalta</a:t>
            </a:r>
            <a:r>
              <a:rPr lang="en-US" sz="1100" dirty="0" smtClean="0">
                <a:latin typeface="Arial Narrow" pitchFamily="34" charset="0"/>
              </a:rPr>
              <a:t>, </a:t>
            </a:r>
            <a:r>
              <a:rPr lang="en-US" sz="1100" i="1" dirty="0" smtClean="0">
                <a:latin typeface="Arial Narrow" pitchFamily="34" charset="0"/>
                <a:hlinkClick r:id="rId7"/>
              </a:rPr>
              <a:t>A Framework for Multi-Objective Clustering and its Application to Co-Location Mining</a:t>
            </a:r>
            <a:r>
              <a:rPr lang="en-US" sz="1100" dirty="0" smtClean="0">
                <a:latin typeface="Arial Narrow" pitchFamily="34" charset="0"/>
              </a:rPr>
              <a:t>, in Proc. Fifth International Conference on Advanced Data Mining and Applications (ADMA), acceptance rate: 12%, Beijing, China, August 2009. </a:t>
            </a:r>
          </a:p>
          <a:p>
            <a:pPr>
              <a:buFont typeface="Arial" pitchFamily="34" charset="0"/>
              <a:buAutoNum type="arabicPeriod"/>
              <a:defRPr/>
            </a:pPr>
            <a:r>
              <a:rPr lang="en-US" sz="1100" dirty="0" smtClean="0">
                <a:latin typeface="Arial Narrow" pitchFamily="34" charset="0"/>
              </a:rPr>
              <a:t>O.U. </a:t>
            </a:r>
            <a:r>
              <a:rPr lang="en-US" sz="1100" dirty="0" err="1" smtClean="0">
                <a:latin typeface="Arial Narrow" pitchFamily="34" charset="0"/>
              </a:rPr>
              <a:t>Celepcikay</a:t>
            </a:r>
            <a:r>
              <a:rPr lang="en-US" sz="1100" dirty="0" smtClean="0">
                <a:latin typeface="Arial Narrow" pitchFamily="34" charset="0"/>
              </a:rPr>
              <a:t> and C. F. </a:t>
            </a:r>
            <a:r>
              <a:rPr lang="en-US" sz="1100" dirty="0" err="1" smtClean="0">
                <a:latin typeface="Arial Narrow" pitchFamily="34" charset="0"/>
              </a:rPr>
              <a:t>Eick</a:t>
            </a:r>
            <a:r>
              <a:rPr lang="en-US" sz="1100" dirty="0" smtClean="0">
                <a:latin typeface="Arial Narrow" pitchFamily="34" charset="0"/>
              </a:rPr>
              <a:t>, </a:t>
            </a:r>
            <a:r>
              <a:rPr lang="en-US" sz="1100" i="1" dirty="0" smtClean="0">
                <a:latin typeface="Arial Narrow" pitchFamily="34" charset="0"/>
                <a:hlinkClick r:id="rId8"/>
              </a:rPr>
              <a:t>REG^2: A Regional Regression Framework for Geo-Referenced Datasets</a:t>
            </a:r>
            <a:r>
              <a:rPr lang="en-US" sz="1100" dirty="0" smtClean="0">
                <a:latin typeface="Arial Narrow" pitchFamily="34" charset="0"/>
              </a:rPr>
              <a:t>, in Proc. 17th ACM SIGSPATIAL International Conference on Advances in GIS (ACM-GIS), acceptance rate: 20%, Seattle, Washington, November 2009.</a:t>
            </a:r>
          </a:p>
          <a:p>
            <a:pPr>
              <a:buFont typeface="Arial" pitchFamily="34" charset="0"/>
              <a:buAutoNum type="arabicPeriod"/>
              <a:defRPr/>
            </a:pPr>
            <a:r>
              <a:rPr lang="en-US" sz="1100" dirty="0" smtClean="0">
                <a:latin typeface="Arial Narrow" pitchFamily="34" charset="0"/>
              </a:rPr>
              <a:t>W. Ding, R. </a:t>
            </a:r>
            <a:r>
              <a:rPr lang="en-US" sz="1100" dirty="0" err="1" smtClean="0">
                <a:latin typeface="Arial Narrow" pitchFamily="34" charset="0"/>
              </a:rPr>
              <a:t>Jiamthapthaksin</a:t>
            </a:r>
            <a:r>
              <a:rPr lang="en-US" sz="1100" dirty="0" smtClean="0">
                <a:latin typeface="Arial Narrow" pitchFamily="34" charset="0"/>
              </a:rPr>
              <a:t>, R. </a:t>
            </a:r>
            <a:r>
              <a:rPr lang="en-US" sz="1100" dirty="0" err="1" smtClean="0">
                <a:latin typeface="Arial Narrow" pitchFamily="34" charset="0"/>
              </a:rPr>
              <a:t>Parmar</a:t>
            </a:r>
            <a:r>
              <a:rPr lang="en-US" sz="1100" dirty="0" smtClean="0">
                <a:latin typeface="Arial Narrow" pitchFamily="34" charset="0"/>
              </a:rPr>
              <a:t>, D. Jiang, T. </a:t>
            </a:r>
            <a:r>
              <a:rPr lang="en-US" sz="1100" dirty="0" err="1" smtClean="0">
                <a:latin typeface="Arial Narrow" pitchFamily="34" charset="0"/>
              </a:rPr>
              <a:t>Stepinski</a:t>
            </a:r>
            <a:r>
              <a:rPr lang="en-US" sz="1100" dirty="0" smtClean="0">
                <a:latin typeface="Arial Narrow" pitchFamily="34" charset="0"/>
              </a:rPr>
              <a:t>, and C. F. </a:t>
            </a:r>
            <a:r>
              <a:rPr lang="en-US" sz="1100" dirty="0" err="1" smtClean="0">
                <a:latin typeface="Arial Narrow" pitchFamily="34" charset="0"/>
              </a:rPr>
              <a:t>Eick</a:t>
            </a:r>
            <a:r>
              <a:rPr lang="en-US" sz="1100" dirty="0" smtClean="0">
                <a:latin typeface="Arial Narrow" pitchFamily="34" charset="0"/>
              </a:rPr>
              <a:t>, </a:t>
            </a:r>
            <a:r>
              <a:rPr lang="en-US" sz="1100" i="1" dirty="0" smtClean="0">
                <a:latin typeface="Arial Narrow" pitchFamily="34" charset="0"/>
                <a:hlinkClick r:id="rId9"/>
              </a:rPr>
              <a:t>Towards Region Discovery in Spatial Datasets</a:t>
            </a:r>
            <a:r>
              <a:rPr lang="en-US" sz="1100" dirty="0" smtClean="0">
                <a:latin typeface="Arial Narrow" pitchFamily="34" charset="0"/>
              </a:rPr>
              <a:t>, in Proc. Pacific-Asia Conference on Knowledge Discovery and Data Mining (PAKDD), acceptance rate: 12%, Osaka, Japan, May 2008.</a:t>
            </a:r>
          </a:p>
          <a:p>
            <a:pPr>
              <a:buFont typeface="Arial" pitchFamily="34" charset="0"/>
              <a:buAutoNum type="arabicPeriod"/>
              <a:defRPr/>
            </a:pPr>
            <a:r>
              <a:rPr lang="en-US" sz="1100" dirty="0" smtClean="0">
                <a:latin typeface="Arial Narrow" pitchFamily="34" charset="0"/>
              </a:rPr>
              <a:t>C. F. </a:t>
            </a:r>
            <a:r>
              <a:rPr lang="en-US" sz="1100" dirty="0" err="1" smtClean="0">
                <a:latin typeface="Arial Narrow" pitchFamily="34" charset="0"/>
              </a:rPr>
              <a:t>Eick</a:t>
            </a:r>
            <a:r>
              <a:rPr lang="en-US" sz="1100" dirty="0" smtClean="0">
                <a:latin typeface="Arial Narrow" pitchFamily="34" charset="0"/>
              </a:rPr>
              <a:t>, R. </a:t>
            </a:r>
            <a:r>
              <a:rPr lang="en-US" sz="1100" dirty="0" err="1" smtClean="0">
                <a:latin typeface="Arial Narrow" pitchFamily="34" charset="0"/>
              </a:rPr>
              <a:t>Parmar</a:t>
            </a:r>
            <a:r>
              <a:rPr lang="en-US" sz="1100" dirty="0" smtClean="0">
                <a:latin typeface="Arial Narrow" pitchFamily="34" charset="0"/>
              </a:rPr>
              <a:t>, W. Ding, T. </a:t>
            </a:r>
            <a:r>
              <a:rPr lang="en-US" sz="1100" dirty="0" err="1" smtClean="0">
                <a:latin typeface="Arial Narrow" pitchFamily="34" charset="0"/>
              </a:rPr>
              <a:t>Stepinki</a:t>
            </a:r>
            <a:r>
              <a:rPr lang="en-US" sz="1100" dirty="0" smtClean="0">
                <a:latin typeface="Arial Narrow" pitchFamily="34" charset="0"/>
              </a:rPr>
              <a:t>, and J.-P. </a:t>
            </a:r>
            <a:r>
              <a:rPr lang="en-US" sz="1100" dirty="0" err="1" smtClean="0">
                <a:latin typeface="Arial Narrow" pitchFamily="34" charset="0"/>
              </a:rPr>
              <a:t>Nicot</a:t>
            </a:r>
            <a:r>
              <a:rPr lang="en-US" sz="1100" dirty="0" smtClean="0">
                <a:latin typeface="Arial Narrow" pitchFamily="34" charset="0"/>
              </a:rPr>
              <a:t>, </a:t>
            </a:r>
            <a:r>
              <a:rPr lang="en-US" sz="1100" i="1" dirty="0" smtClean="0">
                <a:latin typeface="Arial Narrow" pitchFamily="34" charset="0"/>
                <a:hlinkClick r:id="rId10"/>
              </a:rPr>
              <a:t>Finding Regional Co-location Patterns for Sets of Continuous Variables in Spatial Datasets</a:t>
            </a:r>
            <a:r>
              <a:rPr lang="en-US" sz="1100" dirty="0" smtClean="0">
                <a:latin typeface="Arial Narrow" pitchFamily="34" charset="0"/>
              </a:rPr>
              <a:t>, in Proc. 16th ACM SIGSPATIAL International Conference on Advances in GIS (ACM-GIS), acceptance rate: 19%, Irvine, California, November 2008.</a:t>
            </a:r>
          </a:p>
          <a:p>
            <a:pPr>
              <a:buFont typeface="Arial" pitchFamily="34" charset="0"/>
              <a:buAutoNum type="arabicPeriod"/>
              <a:defRPr/>
            </a:pPr>
            <a:r>
              <a:rPr lang="en-US" sz="1100" dirty="0" smtClean="0">
                <a:latin typeface="Arial Narrow" pitchFamily="34" charset="0"/>
              </a:rPr>
              <a:t>J. </a:t>
            </a:r>
            <a:r>
              <a:rPr lang="en-US" sz="1100" dirty="0" err="1" smtClean="0">
                <a:latin typeface="Arial Narrow" pitchFamily="34" charset="0"/>
              </a:rPr>
              <a:t>Choo</a:t>
            </a:r>
            <a:r>
              <a:rPr lang="en-US" sz="1100" dirty="0" smtClean="0">
                <a:latin typeface="Arial Narrow" pitchFamily="34" charset="0"/>
              </a:rPr>
              <a:t>, R. </a:t>
            </a:r>
            <a:r>
              <a:rPr lang="en-US" sz="1100" dirty="0" err="1" smtClean="0">
                <a:latin typeface="Arial Narrow" pitchFamily="34" charset="0"/>
              </a:rPr>
              <a:t>Jiamthapthaksin</a:t>
            </a:r>
            <a:r>
              <a:rPr lang="en-US" sz="1100" dirty="0" smtClean="0">
                <a:latin typeface="Arial Narrow" pitchFamily="34" charset="0"/>
              </a:rPr>
              <a:t>, C.-S. Chen, O. </a:t>
            </a:r>
            <a:r>
              <a:rPr lang="en-US" sz="1100" dirty="0" err="1" smtClean="0">
                <a:latin typeface="Arial Narrow" pitchFamily="34" charset="0"/>
              </a:rPr>
              <a:t>Celepcikay</a:t>
            </a:r>
            <a:r>
              <a:rPr lang="en-US" sz="1100" dirty="0" smtClean="0">
                <a:latin typeface="Arial Narrow" pitchFamily="34" charset="0"/>
              </a:rPr>
              <a:t>, C. </a:t>
            </a:r>
            <a:r>
              <a:rPr lang="en-US" sz="1100" dirty="0" err="1" smtClean="0">
                <a:latin typeface="Arial Narrow" pitchFamily="34" charset="0"/>
              </a:rPr>
              <a:t>Giusti</a:t>
            </a:r>
            <a:r>
              <a:rPr lang="en-US" sz="1100" dirty="0" smtClean="0">
                <a:latin typeface="Arial Narrow" pitchFamily="34" charset="0"/>
              </a:rPr>
              <a:t>, and C. F. </a:t>
            </a:r>
            <a:r>
              <a:rPr lang="en-US" sz="1100" dirty="0" err="1" smtClean="0">
                <a:latin typeface="Arial Narrow" pitchFamily="34" charset="0"/>
              </a:rPr>
              <a:t>Eick</a:t>
            </a:r>
            <a:r>
              <a:rPr lang="en-US" sz="1100" dirty="0" smtClean="0">
                <a:latin typeface="Arial Narrow" pitchFamily="34" charset="0"/>
              </a:rPr>
              <a:t>, </a:t>
            </a:r>
            <a:r>
              <a:rPr lang="en-US" sz="1100" i="1" dirty="0" smtClean="0">
                <a:latin typeface="Arial Narrow" pitchFamily="34" charset="0"/>
                <a:hlinkClick r:id="rId11"/>
              </a:rPr>
              <a:t>MOSAIC: A Proximity Graph Approach to Agglomerative Clustering</a:t>
            </a:r>
            <a:r>
              <a:rPr lang="en-US" sz="1100" dirty="0" smtClean="0">
                <a:latin typeface="Arial Narrow" pitchFamily="34" charset="0"/>
              </a:rPr>
              <a:t>, in Proc. 9th International Conference on Data Warehousing and Knowledge Discovery (</a:t>
            </a:r>
            <a:r>
              <a:rPr lang="en-US" sz="1100" dirty="0" err="1" smtClean="0">
                <a:latin typeface="Arial Narrow" pitchFamily="34" charset="0"/>
              </a:rPr>
              <a:t>DaWaK</a:t>
            </a:r>
            <a:r>
              <a:rPr lang="en-US" sz="1100" dirty="0" smtClean="0">
                <a:latin typeface="Arial Narrow" pitchFamily="34" charset="0"/>
              </a:rPr>
              <a:t>), acceptance rate: 29%, Regensburg, Germany, September 2007. </a:t>
            </a:r>
          </a:p>
          <a:p>
            <a:pPr>
              <a:buFont typeface="Arial" pitchFamily="34" charset="0"/>
              <a:buAutoNum type="arabicPeriod"/>
              <a:defRPr/>
            </a:pPr>
            <a:r>
              <a:rPr lang="en-US" sz="1100" dirty="0" smtClean="0">
                <a:latin typeface="Arial Narrow" pitchFamily="34" charset="0"/>
              </a:rPr>
              <a:t>C. F. </a:t>
            </a:r>
            <a:r>
              <a:rPr lang="en-US" sz="1100" dirty="0" err="1" smtClean="0">
                <a:latin typeface="Arial Narrow" pitchFamily="34" charset="0"/>
              </a:rPr>
              <a:t>Eick</a:t>
            </a:r>
            <a:r>
              <a:rPr lang="en-US" sz="1100" dirty="0" smtClean="0">
                <a:latin typeface="Arial Narrow" pitchFamily="34" charset="0"/>
              </a:rPr>
              <a:t>, B. </a:t>
            </a:r>
            <a:r>
              <a:rPr lang="en-US" sz="1100" dirty="0" err="1" smtClean="0">
                <a:latin typeface="Arial Narrow" pitchFamily="34" charset="0"/>
              </a:rPr>
              <a:t>Vaezian</a:t>
            </a:r>
            <a:r>
              <a:rPr lang="en-US" sz="1100" dirty="0" smtClean="0">
                <a:latin typeface="Arial Narrow" pitchFamily="34" charset="0"/>
              </a:rPr>
              <a:t>, D. Jiang, and J. Wang, </a:t>
            </a:r>
            <a:r>
              <a:rPr lang="en-US" sz="1100" i="1" dirty="0" smtClean="0">
                <a:latin typeface="Arial Narrow" pitchFamily="34" charset="0"/>
                <a:hlinkClick r:id="rId12"/>
              </a:rPr>
              <a:t>Discovery of Interesting Regions in Spatial Datasets Using Supervised Clustering</a:t>
            </a:r>
            <a:r>
              <a:rPr lang="en-US" sz="1100" dirty="0" smtClean="0">
                <a:latin typeface="Arial Narrow" pitchFamily="34" charset="0"/>
              </a:rPr>
              <a:t>, in Proc. 10th European Conference on Principles and Practice of Knowledge Discovery in Databases (PKDD), acceptance rate: 13%, Berlin, Germany, September 2006. </a:t>
            </a:r>
          </a:p>
          <a:p>
            <a:pPr>
              <a:buFont typeface="Arial" pitchFamily="34" charset="0"/>
              <a:buAutoNum type="arabicPeriod"/>
              <a:defRPr/>
            </a:pPr>
            <a:r>
              <a:rPr lang="en-US" sz="1100" dirty="0" smtClean="0">
                <a:latin typeface="Arial Narrow" pitchFamily="34" charset="0"/>
              </a:rPr>
              <a:t>W. Ding, C. F. </a:t>
            </a:r>
            <a:r>
              <a:rPr lang="en-US" sz="1100" dirty="0" err="1" smtClean="0">
                <a:latin typeface="Arial Narrow" pitchFamily="34" charset="0"/>
              </a:rPr>
              <a:t>Eick</a:t>
            </a:r>
            <a:r>
              <a:rPr lang="en-US" sz="1100" dirty="0" smtClean="0">
                <a:latin typeface="Arial Narrow" pitchFamily="34" charset="0"/>
              </a:rPr>
              <a:t>, J. Wang, and X. Yuan, </a:t>
            </a:r>
            <a:r>
              <a:rPr lang="en-US" sz="1100" i="1" dirty="0" smtClean="0">
                <a:latin typeface="Arial Narrow" pitchFamily="34" charset="0"/>
                <a:hlinkClick r:id="rId13"/>
              </a:rPr>
              <a:t>A Framework for Regional Association Rule Mining in Spatial Datasets</a:t>
            </a:r>
            <a:r>
              <a:rPr lang="en-US" sz="1100" dirty="0" smtClean="0">
                <a:latin typeface="Arial Narrow" pitchFamily="34" charset="0"/>
              </a:rPr>
              <a:t>, in Proc. IEEE International Conference on Data Mining (ICDM), acceptance Rate: 19%, Hong Kong, China, December 2006. </a:t>
            </a:r>
          </a:p>
          <a:p>
            <a:pPr>
              <a:buFont typeface="Arial" pitchFamily="34" charset="0"/>
              <a:buAutoNum type="arabicPeriod"/>
              <a:defRPr/>
            </a:pPr>
            <a:r>
              <a:rPr lang="en-US" sz="1100" dirty="0" smtClean="0">
                <a:latin typeface="Arial Narrow" pitchFamily="34" charset="0"/>
              </a:rPr>
              <a:t>A. </a:t>
            </a:r>
            <a:r>
              <a:rPr lang="en-US" sz="1100" dirty="0" err="1" smtClean="0">
                <a:latin typeface="Arial Narrow" pitchFamily="34" charset="0"/>
              </a:rPr>
              <a:t>Bagherjeiran</a:t>
            </a:r>
            <a:r>
              <a:rPr lang="en-US" sz="1100" dirty="0" smtClean="0">
                <a:latin typeface="Arial Narrow" pitchFamily="34" charset="0"/>
              </a:rPr>
              <a:t>, C. F. </a:t>
            </a:r>
            <a:r>
              <a:rPr lang="en-US" sz="1100" dirty="0" err="1" smtClean="0">
                <a:latin typeface="Arial Narrow" pitchFamily="34" charset="0"/>
              </a:rPr>
              <a:t>Eick</a:t>
            </a:r>
            <a:r>
              <a:rPr lang="en-US" sz="1100" dirty="0" smtClean="0">
                <a:latin typeface="Arial Narrow" pitchFamily="34" charset="0"/>
              </a:rPr>
              <a:t>, C.-S. Chen, and R. </a:t>
            </a:r>
            <a:r>
              <a:rPr lang="en-US" sz="1100" dirty="0" err="1" smtClean="0">
                <a:latin typeface="Arial Narrow" pitchFamily="34" charset="0"/>
              </a:rPr>
              <a:t>Vilalta</a:t>
            </a:r>
            <a:r>
              <a:rPr lang="en-US" sz="1100" dirty="0" smtClean="0">
                <a:latin typeface="Arial Narrow" pitchFamily="34" charset="0"/>
              </a:rPr>
              <a:t>, </a:t>
            </a:r>
            <a:r>
              <a:rPr lang="en-US" sz="1100" i="1" dirty="0" smtClean="0">
                <a:latin typeface="Arial Narrow" pitchFamily="34" charset="0"/>
                <a:hlinkClick r:id="rId14"/>
              </a:rPr>
              <a:t>Adaptive Clustering: Obtaining Better Clusters Using Feedback and Past Experience</a:t>
            </a:r>
            <a:r>
              <a:rPr lang="en-US" sz="1100" dirty="0" smtClean="0">
                <a:latin typeface="Arial Narrow" pitchFamily="34" charset="0"/>
              </a:rPr>
              <a:t>, in Proc. Fifth IEEE International Conference on Data Mining (ICDM), acceptance rate: 21%, Houston, Texas, November 2005. </a:t>
            </a:r>
          </a:p>
          <a:p>
            <a:pPr>
              <a:buFont typeface="Arial" pitchFamily="34" charset="0"/>
              <a:buAutoNum type="arabicPeriod"/>
              <a:defRPr/>
            </a:pPr>
            <a:r>
              <a:rPr lang="en-US" sz="1100" dirty="0" smtClean="0">
                <a:latin typeface="Arial Narrow" pitchFamily="34" charset="0"/>
              </a:rPr>
              <a:t>C. F. </a:t>
            </a:r>
            <a:r>
              <a:rPr lang="en-US" sz="1100" dirty="0" err="1" smtClean="0">
                <a:latin typeface="Arial Narrow" pitchFamily="34" charset="0"/>
              </a:rPr>
              <a:t>Eick</a:t>
            </a:r>
            <a:r>
              <a:rPr lang="en-US" sz="1100" dirty="0" smtClean="0">
                <a:latin typeface="Arial Narrow" pitchFamily="34" charset="0"/>
              </a:rPr>
              <a:t>, N. </a:t>
            </a:r>
            <a:r>
              <a:rPr lang="en-US" sz="1100" dirty="0" err="1" smtClean="0">
                <a:latin typeface="Arial Narrow" pitchFamily="34" charset="0"/>
              </a:rPr>
              <a:t>Zeidat</a:t>
            </a:r>
            <a:r>
              <a:rPr lang="en-US" sz="1100" dirty="0" smtClean="0">
                <a:latin typeface="Arial Narrow" pitchFamily="34" charset="0"/>
              </a:rPr>
              <a:t>, and Z. Zhao, </a:t>
            </a:r>
            <a:r>
              <a:rPr lang="en-US" sz="1100" i="1" dirty="0" smtClean="0">
                <a:latin typeface="Arial Narrow" pitchFamily="34" charset="0"/>
                <a:hlinkClick r:id="rId15"/>
              </a:rPr>
              <a:t>Supervised Clustering --- Algorithms and Benefits</a:t>
            </a:r>
            <a:r>
              <a:rPr lang="en-US" sz="1100" dirty="0" smtClean="0">
                <a:latin typeface="Arial Narrow" pitchFamily="34" charset="0"/>
              </a:rPr>
              <a:t>, in Proc. International Conference on Tools with AI (ICTAI), acceptance rate: 30%, Boca Raton, Florida, November 2004.</a:t>
            </a:r>
          </a:p>
          <a:p>
            <a:pPr>
              <a:buFont typeface="Arial" pitchFamily="34" charset="0"/>
              <a:buAutoNum type="arabicPeriod"/>
              <a:defRPr/>
            </a:pPr>
            <a:r>
              <a:rPr lang="en-US" sz="1100" dirty="0" smtClean="0">
                <a:latin typeface="Arial Narrow" pitchFamily="34" charset="0"/>
              </a:rPr>
              <a:t>C. F. </a:t>
            </a:r>
            <a:r>
              <a:rPr lang="en-US" sz="1100" dirty="0" err="1" smtClean="0">
                <a:latin typeface="Arial Narrow" pitchFamily="34" charset="0"/>
              </a:rPr>
              <a:t>Eick</a:t>
            </a:r>
            <a:r>
              <a:rPr lang="en-US" sz="1100" dirty="0" smtClean="0">
                <a:latin typeface="Arial Narrow" pitchFamily="34" charset="0"/>
              </a:rPr>
              <a:t>, N. </a:t>
            </a:r>
            <a:r>
              <a:rPr lang="en-US" sz="1100" dirty="0" err="1" smtClean="0">
                <a:latin typeface="Arial Narrow" pitchFamily="34" charset="0"/>
              </a:rPr>
              <a:t>Zeidat</a:t>
            </a:r>
            <a:r>
              <a:rPr lang="en-US" sz="1100" dirty="0" smtClean="0">
                <a:latin typeface="Arial Narrow" pitchFamily="34" charset="0"/>
              </a:rPr>
              <a:t>, and R. </a:t>
            </a:r>
            <a:r>
              <a:rPr lang="en-US" sz="1100" dirty="0" err="1" smtClean="0">
                <a:latin typeface="Arial Narrow" pitchFamily="34" charset="0"/>
              </a:rPr>
              <a:t>Vilalta</a:t>
            </a:r>
            <a:r>
              <a:rPr lang="en-US" sz="1100" dirty="0" smtClean="0">
                <a:latin typeface="Arial Narrow" pitchFamily="34" charset="0"/>
              </a:rPr>
              <a:t>, </a:t>
            </a:r>
            <a:r>
              <a:rPr lang="en-US" sz="1100" i="1" dirty="0" smtClean="0">
                <a:latin typeface="Arial Narrow" pitchFamily="34" charset="0"/>
                <a:hlinkClick r:id="rId16"/>
              </a:rPr>
              <a:t>Using Representative-Based Clustering for Nearest Neighbor Dataset Editing</a:t>
            </a:r>
            <a:r>
              <a:rPr lang="en-US" sz="1100" dirty="0" smtClean="0">
                <a:latin typeface="Arial Narrow" pitchFamily="34" charset="0"/>
              </a:rPr>
              <a:t>, in Proc. Fourth IEEE International Conference on Data Mining (ICDM), acceptance rate: 22%, Brighton, England, November 2004.</a:t>
            </a:r>
          </a:p>
          <a:p>
            <a:pPr>
              <a:buFont typeface="Arial" pitchFamily="34" charset="0"/>
              <a:buAutoNum type="arabicPeriod"/>
              <a:defRPr/>
            </a:pPr>
            <a:endParaRPr lang="en-US" sz="1100" dirty="0" smtClean="0">
              <a:latin typeface="Arial Narrow" pitchFamily="34" charset="0"/>
            </a:endParaRPr>
          </a:p>
          <a:p>
            <a:pPr>
              <a:buFont typeface="Arial" pitchFamily="34" charset="0"/>
              <a:buAutoNum type="arabicPeriod"/>
              <a:defRPr/>
            </a:pPr>
            <a:endParaRPr lang="en-US" sz="1100" dirty="0" smtClean="0">
              <a:latin typeface="Arial Narrow" pitchFamily="34" charset="0"/>
            </a:endParaRPr>
          </a:p>
          <a:p>
            <a:pPr>
              <a:defRPr/>
            </a:pPr>
            <a:r>
              <a:rPr lang="en-US" sz="1100" dirty="0" smtClean="0">
                <a:latin typeface="Arial Narrow" pitchFamily="34" charset="0"/>
              </a:rPr>
              <a:t/>
            </a:r>
            <a:br>
              <a:rPr lang="en-US" sz="1100" dirty="0" smtClean="0">
                <a:latin typeface="Arial Narrow" pitchFamily="34" charset="0"/>
              </a:rPr>
            </a:br>
            <a:endParaRPr lang="en-US" sz="1100" dirty="0" smtClean="0">
              <a:latin typeface="Arial Narrow" pitchFamily="34" charset="0"/>
            </a:endParaRPr>
          </a:p>
          <a:p>
            <a:pPr>
              <a:buFont typeface="Arial" pitchFamily="34" charset="0"/>
              <a:buAutoNum type="arabicPeriod"/>
              <a:defRPr/>
            </a:pPr>
            <a:endParaRPr lang="en-US" sz="1100" dirty="0" smtClean="0">
              <a:latin typeface="Arial Narrow" pitchFamily="34" charset="0"/>
            </a:endParaRPr>
          </a:p>
          <a:p>
            <a:pPr>
              <a:defRPr/>
            </a:pPr>
            <a:endParaRPr lang="en-US" sz="1051" dirty="0" smtClean="0">
              <a:latin typeface="Arial Narrow" pitchFamily="34" charset="0"/>
            </a:endParaRPr>
          </a:p>
          <a:p>
            <a:pPr>
              <a:defRPr/>
            </a:pPr>
            <a:endParaRPr lang="en-US" sz="1000" dirty="0" smtClean="0">
              <a:latin typeface="Arial Narrow" pitchFamily="34" charset="0"/>
            </a:endParaRPr>
          </a:p>
          <a:p>
            <a:pPr>
              <a:defRPr/>
            </a:pPr>
            <a:endParaRPr lang="en-US" sz="1000" dirty="0" smtClean="0">
              <a:latin typeface="Arial Narrow" pitchFamily="34" charset="0"/>
            </a:endParaRPr>
          </a:p>
          <a:p>
            <a:pPr>
              <a:buFont typeface="Wingdings" pitchFamily="2" charset="2"/>
              <a:buNone/>
              <a:defRPr/>
            </a:pPr>
            <a:endParaRPr lang="en-US" dirty="0" smtClean="0">
              <a:latin typeface="Arial Narrow" pitchFamily="34" charset="0"/>
            </a:endParaRPr>
          </a:p>
        </p:txBody>
      </p:sp>
      <p:sp>
        <p:nvSpPr>
          <p:cNvPr id="27652" name="TextBox 3"/>
          <p:cNvSpPr txBox="1">
            <a:spLocks noChangeArrowheads="1"/>
          </p:cNvSpPr>
          <p:nvPr/>
        </p:nvSpPr>
        <p:spPr bwMode="auto">
          <a:xfrm>
            <a:off x="7869238" y="6488113"/>
            <a:ext cx="1274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FF0000"/>
                </a:solidFill>
              </a:rPr>
              <a:t>UH-DMML</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14288"/>
            <a:ext cx="9144000" cy="685800"/>
          </a:xfrm>
        </p:spPr>
        <p:txBody>
          <a:bodyPr/>
          <a:lstStyle/>
          <a:p>
            <a:pPr eaLnBrk="1" hangingPunct="1"/>
            <a:r>
              <a:rPr lang="en-US" sz="3600" smtClean="0"/>
              <a:t>Some UH-DMML Graduates 2</a:t>
            </a:r>
          </a:p>
        </p:txBody>
      </p:sp>
      <p:sp>
        <p:nvSpPr>
          <p:cNvPr id="6147" name="TextBox 3"/>
          <p:cNvSpPr txBox="1">
            <a:spLocks noChangeArrowheads="1"/>
          </p:cNvSpPr>
          <p:nvPr/>
        </p:nvSpPr>
        <p:spPr bwMode="auto">
          <a:xfrm>
            <a:off x="7227888" y="6488113"/>
            <a:ext cx="191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FF0000"/>
                </a:solidFill>
              </a:rPr>
              <a:t>Christoph F. Eick</a:t>
            </a:r>
          </a:p>
        </p:txBody>
      </p:sp>
      <p:sp>
        <p:nvSpPr>
          <p:cNvPr id="5129" name="TextBox 1"/>
          <p:cNvSpPr txBox="1">
            <a:spLocks noChangeArrowheads="1"/>
          </p:cNvSpPr>
          <p:nvPr/>
        </p:nvSpPr>
        <p:spPr bwMode="auto">
          <a:xfrm>
            <a:off x="439738" y="838200"/>
            <a:ext cx="8124825" cy="463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b="1" dirty="0" smtClean="0"/>
          </a:p>
          <a:p>
            <a:pPr>
              <a:spcBef>
                <a:spcPts val="0"/>
              </a:spcBef>
              <a:spcAft>
                <a:spcPts val="1000"/>
              </a:spcAft>
              <a:defRPr/>
            </a:pPr>
            <a:r>
              <a:rPr lang="en-US" b="1" dirty="0" smtClean="0">
                <a:latin typeface="+mj-lt"/>
              </a:rPr>
              <a:t>Ruth Miller </a:t>
            </a:r>
            <a:r>
              <a:rPr lang="en-US" dirty="0" smtClean="0">
                <a:latin typeface="+mj-lt"/>
              </a:rPr>
              <a:t>PhD Postdoc </a:t>
            </a:r>
            <a:r>
              <a:rPr lang="en-US" dirty="0" smtClean="0">
                <a:solidFill>
                  <a:srgbClr val="000000"/>
                </a:solidFill>
                <a:latin typeface="+mj-lt"/>
              </a:rPr>
              <a:t>Washington  University in St. Louis, Department of Genetics, Conrad Lab – Human Genetics and Reproductive Biology</a:t>
            </a:r>
          </a:p>
          <a:p>
            <a:pPr>
              <a:spcBef>
                <a:spcPts val="0"/>
              </a:spcBef>
              <a:spcAft>
                <a:spcPts val="1000"/>
              </a:spcAft>
              <a:defRPr/>
            </a:pPr>
            <a:r>
              <a:rPr lang="en-US" b="1" dirty="0" smtClean="0">
                <a:solidFill>
                  <a:srgbClr val="000000"/>
                </a:solidFill>
                <a:latin typeface="+mj-lt"/>
              </a:rPr>
              <a:t>Chun-sheng Chen</a:t>
            </a:r>
            <a:r>
              <a:rPr lang="en-US" dirty="0" smtClean="0">
                <a:solidFill>
                  <a:srgbClr val="000000"/>
                </a:solidFill>
                <a:latin typeface="+mj-lt"/>
              </a:rPr>
              <a:t>, </a:t>
            </a:r>
            <a:r>
              <a:rPr lang="en-US" dirty="0" err="1" smtClean="0">
                <a:solidFill>
                  <a:srgbClr val="000000"/>
                </a:solidFill>
                <a:latin typeface="+mj-lt"/>
              </a:rPr>
              <a:t>PhDTidalTV</a:t>
            </a:r>
            <a:r>
              <a:rPr lang="en-US" dirty="0" smtClean="0">
                <a:solidFill>
                  <a:srgbClr val="000000"/>
                </a:solidFill>
                <a:latin typeface="+mj-lt"/>
              </a:rPr>
              <a:t>, Baltimore (an internet advertizing company) </a:t>
            </a:r>
          </a:p>
          <a:p>
            <a:pPr>
              <a:spcBef>
                <a:spcPts val="0"/>
              </a:spcBef>
              <a:spcAft>
                <a:spcPts val="1000"/>
              </a:spcAft>
              <a:defRPr/>
            </a:pPr>
            <a:r>
              <a:rPr lang="en-US" b="1" dirty="0" err="1" smtClean="0"/>
              <a:t>Rachsuda</a:t>
            </a:r>
            <a:r>
              <a:rPr lang="en-US" b="1" dirty="0" smtClean="0"/>
              <a:t> </a:t>
            </a:r>
            <a:r>
              <a:rPr lang="en-US" b="1" dirty="0" err="1" smtClean="0"/>
              <a:t>Jiamthapthaksin</a:t>
            </a:r>
            <a:r>
              <a:rPr lang="en-US" dirty="0" smtClean="0"/>
              <a:t> PhD Lecturer </a:t>
            </a:r>
            <a:r>
              <a:rPr lang="en-US" i="1" dirty="0" smtClean="0"/>
              <a:t>Assumption University</a:t>
            </a:r>
            <a:r>
              <a:rPr lang="en-US" dirty="0" smtClean="0"/>
              <a:t>, Bangkok, Thailand </a:t>
            </a:r>
            <a:endParaRPr lang="en-US" b="1" dirty="0" smtClean="0">
              <a:latin typeface="+mj-lt"/>
            </a:endParaRPr>
          </a:p>
          <a:p>
            <a:pPr eaLnBrk="1" hangingPunct="1">
              <a:defRPr/>
            </a:pPr>
            <a:r>
              <a:rPr lang="en-US" b="1" dirty="0" smtClean="0">
                <a:latin typeface="+mj-lt"/>
              </a:rPr>
              <a:t>Justin Thomas  </a:t>
            </a:r>
            <a:r>
              <a:rPr lang="en-US" dirty="0" smtClean="0">
                <a:latin typeface="+mj-lt"/>
              </a:rPr>
              <a:t>MS Section Supervisor at Johns Hopkins University </a:t>
            </a:r>
          </a:p>
          <a:p>
            <a:pPr eaLnBrk="1" hangingPunct="1">
              <a:defRPr/>
            </a:pPr>
            <a:r>
              <a:rPr lang="en-US" dirty="0" smtClean="0">
                <a:latin typeface="+mj-lt"/>
              </a:rPr>
              <a:t>Applied Physics Laboratory</a:t>
            </a:r>
          </a:p>
          <a:p>
            <a:pPr eaLnBrk="1" hangingPunct="1">
              <a:defRPr/>
            </a:pPr>
            <a:endParaRPr lang="en-US" dirty="0" smtClean="0">
              <a:latin typeface="+mj-lt"/>
            </a:endParaRPr>
          </a:p>
          <a:p>
            <a:pPr eaLnBrk="1" hangingPunct="1">
              <a:defRPr/>
            </a:pPr>
            <a:r>
              <a:rPr lang="en-US" b="1" dirty="0" smtClean="0">
                <a:latin typeface="+mj-lt"/>
              </a:rPr>
              <a:t>Mei-</a:t>
            </a:r>
            <a:r>
              <a:rPr lang="en-US" b="1" dirty="0" err="1" smtClean="0">
                <a:latin typeface="+mj-lt"/>
              </a:rPr>
              <a:t>kang</a:t>
            </a:r>
            <a:r>
              <a:rPr lang="en-US" b="1" dirty="0" smtClean="0">
                <a:latin typeface="+mj-lt"/>
              </a:rPr>
              <a:t> Wu </a:t>
            </a:r>
            <a:r>
              <a:rPr lang="en-US" dirty="0" smtClean="0">
                <a:latin typeface="+mj-lt"/>
              </a:rPr>
              <a:t>MS</a:t>
            </a:r>
            <a:r>
              <a:rPr lang="en-US" b="1" dirty="0" smtClean="0">
                <a:latin typeface="+mj-lt"/>
              </a:rPr>
              <a:t> </a:t>
            </a:r>
            <a:r>
              <a:rPr lang="en-US" dirty="0" smtClean="0">
                <a:latin typeface="+mj-lt"/>
              </a:rPr>
              <a:t>Microsoft, Bellevue, Washington </a:t>
            </a:r>
            <a:endParaRPr lang="en-US" b="1" dirty="0" smtClean="0">
              <a:latin typeface="+mj-lt"/>
            </a:endParaRPr>
          </a:p>
          <a:p>
            <a:pPr eaLnBrk="1" hangingPunct="1">
              <a:defRPr/>
            </a:pPr>
            <a:endParaRPr lang="en-US" b="1" dirty="0" smtClean="0">
              <a:latin typeface="+mj-lt"/>
            </a:endParaRPr>
          </a:p>
          <a:p>
            <a:pPr eaLnBrk="1" hangingPunct="1">
              <a:defRPr/>
            </a:pPr>
            <a:r>
              <a:rPr lang="en-US" b="1" dirty="0" smtClean="0">
                <a:latin typeface="+mj-lt"/>
              </a:rPr>
              <a:t>Jing Wang </a:t>
            </a:r>
            <a:r>
              <a:rPr lang="en-US" dirty="0" smtClean="0">
                <a:latin typeface="+mj-lt"/>
              </a:rPr>
              <a:t>MS AOL, California</a:t>
            </a:r>
          </a:p>
          <a:p>
            <a:pPr eaLnBrk="1" hangingPunct="1">
              <a:defRPr/>
            </a:pPr>
            <a:endParaRPr lang="en-US" dirty="0" smtClean="0"/>
          </a:p>
          <a:p>
            <a:pPr eaLnBrk="1" hangingPunct="1">
              <a:defRPr/>
            </a:pPr>
            <a:endParaRPr lang="en-US" dirty="0" smtClean="0"/>
          </a:p>
          <a:p>
            <a:pPr eaLnBrk="1" hangingPunct="1">
              <a:defRPr/>
            </a:pPr>
            <a:endParaRPr lang="en-US" dirty="0" smtClean="0"/>
          </a:p>
        </p:txBody>
      </p:sp>
      <p:pic>
        <p:nvPicPr>
          <p:cNvPr id="6149"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2400" y="2667000"/>
            <a:ext cx="71913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Research Areas and Projects</a:t>
            </a:r>
          </a:p>
        </p:txBody>
      </p:sp>
      <p:sp>
        <p:nvSpPr>
          <p:cNvPr id="7171" name="Rectangle 3"/>
          <p:cNvSpPr>
            <a:spLocks noGrp="1" noChangeArrowheads="1"/>
          </p:cNvSpPr>
          <p:nvPr>
            <p:ph type="body" idx="1"/>
          </p:nvPr>
        </p:nvSpPr>
        <p:spPr>
          <a:xfrm>
            <a:off x="0" y="685800"/>
            <a:ext cx="8686800" cy="5486400"/>
          </a:xfrm>
        </p:spPr>
        <p:txBody>
          <a:bodyPr/>
          <a:lstStyle/>
          <a:p>
            <a:pPr marL="514350" indent="-514350" eaLnBrk="1" hangingPunct="1">
              <a:buFont typeface="Arial" charset="0"/>
              <a:buAutoNum type="arabicPeriod"/>
            </a:pPr>
            <a:r>
              <a:rPr lang="en-US" sz="2400" b="1" dirty="0" smtClean="0">
                <a:latin typeface="Bookman Old Style" pitchFamily="18" charset="0"/>
              </a:rPr>
              <a:t>Data Mining and Machine Learning Group </a:t>
            </a:r>
            <a:r>
              <a:rPr lang="en-US" sz="2400" dirty="0" smtClean="0">
                <a:latin typeface="Bookman Old Style" pitchFamily="18" charset="0"/>
              </a:rPr>
              <a:t>(</a:t>
            </a:r>
            <a:r>
              <a:rPr lang="en-US" sz="2400" dirty="0" smtClean="0">
                <a:latin typeface="Bookman Old Style" pitchFamily="18" charset="0"/>
                <a:hlinkClick r:id="rId3"/>
              </a:rPr>
              <a:t>http://www2.cs.uh.edu/~UH-DMML/index.html</a:t>
            </a:r>
            <a:r>
              <a:rPr lang="en-US" sz="2400" dirty="0" smtClean="0">
                <a:latin typeface="Bookman Old Style" pitchFamily="18" charset="0"/>
              </a:rPr>
              <a:t>), research is focusing on:</a:t>
            </a:r>
          </a:p>
          <a:p>
            <a:pPr marL="914400" lvl="1" indent="-514350" eaLnBrk="1" hangingPunct="1">
              <a:buFont typeface="Arial" charset="0"/>
              <a:buAutoNum type="arabicPeriod"/>
            </a:pPr>
            <a:r>
              <a:rPr lang="en-US" sz="2000" dirty="0" smtClean="0">
                <a:latin typeface="Bookman Old Style" pitchFamily="18" charset="0"/>
              </a:rPr>
              <a:t>Spatial Data Mining </a:t>
            </a:r>
          </a:p>
          <a:p>
            <a:pPr marL="914400" lvl="1" indent="-514350" eaLnBrk="1" hangingPunct="1">
              <a:buFont typeface="Arial" charset="0"/>
              <a:buAutoNum type="arabicPeriod"/>
            </a:pPr>
            <a:r>
              <a:rPr lang="en-US" sz="2000" dirty="0" smtClean="0">
                <a:latin typeface="Bookman Old Style" pitchFamily="18" charset="0"/>
              </a:rPr>
              <a:t>Clustering</a:t>
            </a:r>
          </a:p>
          <a:p>
            <a:pPr marL="914400" lvl="1" indent="-514350" eaLnBrk="1" hangingPunct="1">
              <a:buFont typeface="Arial" charset="0"/>
              <a:buAutoNum type="arabicPeriod"/>
            </a:pPr>
            <a:r>
              <a:rPr lang="en-US" sz="2000" dirty="0" smtClean="0">
                <a:latin typeface="Bookman Old Style" pitchFamily="18" charset="0"/>
              </a:rPr>
              <a:t>Helping Scientists to Make Sense out of their Data</a:t>
            </a:r>
          </a:p>
          <a:p>
            <a:pPr marL="914400" lvl="1" indent="-514350" eaLnBrk="1" hangingPunct="1">
              <a:buFont typeface="Arial" charset="0"/>
              <a:buAutoNum type="arabicPeriod"/>
            </a:pPr>
            <a:r>
              <a:rPr lang="en-US" sz="2000" dirty="0" smtClean="0">
                <a:latin typeface="Bookman Old Style" pitchFamily="18" charset="0"/>
              </a:rPr>
              <a:t>Classification and Prediction </a:t>
            </a:r>
          </a:p>
          <a:p>
            <a:pPr marL="514350" indent="-514350" eaLnBrk="1" hangingPunct="1">
              <a:buFont typeface="Arial" charset="0"/>
              <a:buAutoNum type="arabicPeriod"/>
            </a:pPr>
            <a:r>
              <a:rPr lang="en-US" sz="2400" b="1" dirty="0" smtClean="0">
                <a:latin typeface="Bookman Old Style" pitchFamily="18" charset="0"/>
              </a:rPr>
              <a:t>Current Projects</a:t>
            </a:r>
          </a:p>
          <a:p>
            <a:pPr marL="914400" lvl="1" indent="-514350" eaLnBrk="1" hangingPunct="1">
              <a:buFont typeface="Arial" charset="0"/>
              <a:buAutoNum type="arabicPeriod"/>
            </a:pPr>
            <a:r>
              <a:rPr lang="en-US" sz="2000" dirty="0" smtClean="0">
                <a:latin typeface="Bookman Old Style" pitchFamily="18" charset="0"/>
              </a:rPr>
              <a:t>Spatial Clustering Algorithms with Plug-in Fitness Functions and Other Non-Traditional Clustering Approaches</a:t>
            </a:r>
          </a:p>
          <a:p>
            <a:pPr marL="914400" lvl="1" indent="-514350" eaLnBrk="1" hangingPunct="1">
              <a:buFont typeface="Arial" charset="0"/>
              <a:buAutoNum type="arabicPeriod"/>
            </a:pPr>
            <a:r>
              <a:rPr lang="en-US" sz="2000" dirty="0" smtClean="0">
                <a:latin typeface="Bookman Old Style" pitchFamily="18" charset="0"/>
              </a:rPr>
              <a:t>Modeling and Understanding Progression in Spatial Datasets</a:t>
            </a:r>
          </a:p>
          <a:p>
            <a:pPr marL="914400" lvl="1" indent="-514350" eaLnBrk="1" hangingPunct="1">
              <a:buFont typeface="Arial" charset="0"/>
              <a:buAutoNum type="arabicPeriod"/>
            </a:pPr>
            <a:r>
              <a:rPr lang="en-US" sz="2000" dirty="0">
                <a:latin typeface="Bookman Old Style" pitchFamily="18" charset="0"/>
              </a:rPr>
              <a:t>Methodologies and Algorithms for Mining Related Datasets </a:t>
            </a:r>
            <a:endParaRPr lang="en-US" sz="2000" dirty="0" smtClean="0">
              <a:latin typeface="Bookman Old Style" pitchFamily="18" charset="0"/>
            </a:endParaRPr>
          </a:p>
          <a:p>
            <a:pPr marL="914400" lvl="1" indent="-514350" eaLnBrk="1" hangingPunct="1">
              <a:buFont typeface="Arial" charset="0"/>
              <a:buAutoNum type="arabicPeriod"/>
            </a:pPr>
            <a:r>
              <a:rPr lang="en-US" sz="2000" dirty="0" smtClean="0">
                <a:latin typeface="Bookman Old Style" pitchFamily="18" charset="0"/>
              </a:rPr>
              <a:t>Mining Complex Spatial Objects (polygons, trajectories)</a:t>
            </a:r>
          </a:p>
          <a:p>
            <a:pPr marL="914400" lvl="1" indent="-514350" eaLnBrk="1" hangingPunct="1">
              <a:buFont typeface="Arial" charset="0"/>
              <a:buAutoNum type="arabicPeriod"/>
            </a:pPr>
            <a:r>
              <a:rPr lang="en-US" sz="2000" dirty="0" smtClean="0">
                <a:latin typeface="Bookman Old Style" pitchFamily="18" charset="0"/>
              </a:rPr>
              <a:t>Data Mining with a lot of Cores</a:t>
            </a:r>
          </a:p>
          <a:p>
            <a:pPr marL="914400" lvl="1" indent="-514350" eaLnBrk="1" hangingPunct="1">
              <a:buFont typeface="Wingdings" pitchFamily="2" charset="2"/>
              <a:buNone/>
            </a:pPr>
            <a:endParaRPr lang="en-US" sz="2000" dirty="0" smtClean="0">
              <a:latin typeface="Bookman Old Style" pitchFamily="18" charset="0"/>
            </a:endParaRPr>
          </a:p>
        </p:txBody>
      </p:sp>
      <p:sp>
        <p:nvSpPr>
          <p:cNvPr id="7172" name="TextBox 3"/>
          <p:cNvSpPr txBox="1">
            <a:spLocks noChangeArrowheads="1"/>
          </p:cNvSpPr>
          <p:nvPr/>
        </p:nvSpPr>
        <p:spPr bwMode="auto">
          <a:xfrm>
            <a:off x="7864475" y="6473825"/>
            <a:ext cx="1274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FF0000"/>
                </a:solidFill>
              </a:rPr>
              <a:t>UH-DMML</a:t>
            </a:r>
          </a:p>
        </p:txBody>
      </p:sp>
      <p:pic>
        <p:nvPicPr>
          <p:cNvPr id="7173" name="Picture 5" descr="ceick.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487363"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5" descr="ceick.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56638" y="0"/>
            <a:ext cx="487362"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2"/>
          <p:cNvSpPr>
            <a:spLocks noGrp="1"/>
          </p:cNvSpPr>
          <p:nvPr>
            <p:ph type="title"/>
          </p:nvPr>
        </p:nvSpPr>
        <p:spPr/>
        <p:txBody>
          <a:bodyPr/>
          <a:lstStyle/>
          <a:p>
            <a:r>
              <a:rPr lang="en-US" sz="2400" smtClean="0"/>
              <a:t>Non-Traditional Clustering Algorithms</a:t>
            </a:r>
          </a:p>
        </p:txBody>
      </p:sp>
      <p:sp>
        <p:nvSpPr>
          <p:cNvPr id="8195" name="TextBox 3"/>
          <p:cNvSpPr txBox="1">
            <a:spLocks noChangeArrowheads="1"/>
          </p:cNvSpPr>
          <p:nvPr/>
        </p:nvSpPr>
        <p:spPr bwMode="auto">
          <a:xfrm>
            <a:off x="7869238" y="6488113"/>
            <a:ext cx="1274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FF0000"/>
                </a:solidFill>
              </a:rPr>
              <a:t>UH-DMML</a:t>
            </a:r>
          </a:p>
        </p:txBody>
      </p:sp>
      <p:sp>
        <p:nvSpPr>
          <p:cNvPr id="8196" name="TextBox 2"/>
          <p:cNvSpPr txBox="1">
            <a:spLocks noChangeArrowheads="1"/>
          </p:cNvSpPr>
          <p:nvPr/>
        </p:nvSpPr>
        <p:spPr bwMode="auto">
          <a:xfrm>
            <a:off x="134938" y="1647825"/>
            <a:ext cx="3275012" cy="646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t>Clustering Algorithms </a:t>
            </a:r>
          </a:p>
          <a:p>
            <a:pPr algn="ctr" eaLnBrk="1" hangingPunct="1"/>
            <a:r>
              <a:rPr lang="en-US"/>
              <a:t>With plug-in Fitness Functions</a:t>
            </a:r>
          </a:p>
        </p:txBody>
      </p:sp>
      <p:sp>
        <p:nvSpPr>
          <p:cNvPr id="8197" name="TextBox 3"/>
          <p:cNvSpPr txBox="1">
            <a:spLocks noChangeArrowheads="1"/>
          </p:cNvSpPr>
          <p:nvPr/>
        </p:nvSpPr>
        <p:spPr bwMode="auto">
          <a:xfrm>
            <a:off x="3643313" y="1676400"/>
            <a:ext cx="3186112" cy="646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t>Interestingness Hotspot</a:t>
            </a:r>
          </a:p>
          <a:p>
            <a:pPr algn="ctr" eaLnBrk="1" hangingPunct="1"/>
            <a:r>
              <a:rPr lang="en-US"/>
              <a:t>Discovery in Spatial Datasets</a:t>
            </a:r>
          </a:p>
        </p:txBody>
      </p:sp>
      <p:sp>
        <p:nvSpPr>
          <p:cNvPr id="8198" name="TextBox 4"/>
          <p:cNvSpPr txBox="1">
            <a:spLocks noChangeArrowheads="1"/>
          </p:cNvSpPr>
          <p:nvPr/>
        </p:nvSpPr>
        <p:spPr bwMode="auto">
          <a:xfrm>
            <a:off x="7221538" y="1689100"/>
            <a:ext cx="1724025" cy="646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t>Mining Related</a:t>
            </a:r>
          </a:p>
          <a:p>
            <a:pPr algn="ctr" eaLnBrk="1" hangingPunct="1"/>
            <a:r>
              <a:rPr lang="en-US"/>
              <a:t>Datasets</a:t>
            </a:r>
          </a:p>
        </p:txBody>
      </p:sp>
      <p:sp>
        <p:nvSpPr>
          <p:cNvPr id="8199" name="TextBox 5"/>
          <p:cNvSpPr txBox="1">
            <a:spLocks noChangeArrowheads="1"/>
          </p:cNvSpPr>
          <p:nvPr/>
        </p:nvSpPr>
        <p:spPr bwMode="auto">
          <a:xfrm>
            <a:off x="3825875" y="3335338"/>
            <a:ext cx="2135188" cy="369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Parallel Computing</a:t>
            </a:r>
          </a:p>
        </p:txBody>
      </p:sp>
      <p:sp>
        <p:nvSpPr>
          <p:cNvPr id="8200" name="TextBox 7"/>
          <p:cNvSpPr txBox="1">
            <a:spLocks noChangeArrowheads="1"/>
          </p:cNvSpPr>
          <p:nvPr/>
        </p:nvSpPr>
        <p:spPr bwMode="auto">
          <a:xfrm>
            <a:off x="592138" y="3197225"/>
            <a:ext cx="1120775" cy="646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t>Parallel</a:t>
            </a:r>
          </a:p>
          <a:p>
            <a:pPr algn="ctr" eaLnBrk="1" hangingPunct="1"/>
            <a:r>
              <a:rPr lang="en-US" b="1">
                <a:solidFill>
                  <a:srgbClr val="C00000"/>
                </a:solidFill>
              </a:rPr>
              <a:t>CLEVER</a:t>
            </a:r>
          </a:p>
        </p:txBody>
      </p:sp>
      <p:sp>
        <p:nvSpPr>
          <p:cNvPr id="8201" name="TextBox 8"/>
          <p:cNvSpPr txBox="1">
            <a:spLocks noChangeArrowheads="1"/>
          </p:cNvSpPr>
          <p:nvPr/>
        </p:nvSpPr>
        <p:spPr bwMode="auto">
          <a:xfrm>
            <a:off x="3822700" y="4648200"/>
            <a:ext cx="2827338" cy="646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t>Randomized Hill Climbing</a:t>
            </a:r>
          </a:p>
          <a:p>
            <a:pPr algn="ctr" eaLnBrk="1" hangingPunct="1"/>
            <a:r>
              <a:rPr lang="en-US"/>
              <a:t>With a Lot of Cores</a:t>
            </a:r>
          </a:p>
        </p:txBody>
      </p:sp>
      <p:cxnSp>
        <p:nvCxnSpPr>
          <p:cNvPr id="3" name="Straight Arrow Connector 2"/>
          <p:cNvCxnSpPr/>
          <p:nvPr/>
        </p:nvCxnSpPr>
        <p:spPr>
          <a:xfrm flipH="1">
            <a:off x="1905000" y="533400"/>
            <a:ext cx="2743200" cy="11144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4648200" y="533400"/>
            <a:ext cx="0" cy="11557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648200" y="533400"/>
            <a:ext cx="3124200" cy="11557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295400" y="2293938"/>
            <a:ext cx="0" cy="9032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8199" idx="1"/>
            <a:endCxn id="8200" idx="3"/>
          </p:cNvCxnSpPr>
          <p:nvPr/>
        </p:nvCxnSpPr>
        <p:spPr>
          <a:xfrm flipH="1">
            <a:off x="1712913" y="3521075"/>
            <a:ext cx="211296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8199" idx="2"/>
          </p:cNvCxnSpPr>
          <p:nvPr/>
        </p:nvCxnSpPr>
        <p:spPr>
          <a:xfrm>
            <a:off x="4892675" y="3705225"/>
            <a:ext cx="0" cy="9429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199" idx="0"/>
          </p:cNvCxnSpPr>
          <p:nvPr/>
        </p:nvCxnSpPr>
        <p:spPr>
          <a:xfrm flipV="1">
            <a:off x="4892675" y="2335213"/>
            <a:ext cx="0" cy="10001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175" y="-33338"/>
            <a:ext cx="9144000" cy="1023938"/>
          </a:xfrm>
        </p:spPr>
        <p:txBody>
          <a:bodyPr/>
          <a:lstStyle/>
          <a:p>
            <a:r>
              <a:rPr lang="en-US" sz="2600" b="1" smtClean="0"/>
              <a:t>Discovering Spatial Interestingness Hotspots</a:t>
            </a:r>
          </a:p>
        </p:txBody>
      </p:sp>
      <p:sp>
        <p:nvSpPr>
          <p:cNvPr id="9219" name="TextBox 19"/>
          <p:cNvSpPr txBox="1">
            <a:spLocks noChangeArrowheads="1"/>
          </p:cNvSpPr>
          <p:nvPr/>
        </p:nvSpPr>
        <p:spPr bwMode="auto">
          <a:xfrm>
            <a:off x="8094663" y="6475413"/>
            <a:ext cx="1074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002060"/>
                </a:solidFill>
              </a:rPr>
              <a:t>Ch. Eick</a:t>
            </a:r>
          </a:p>
        </p:txBody>
      </p:sp>
      <p:pic>
        <p:nvPicPr>
          <p:cNvPr id="922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47875" y="2209800"/>
            <a:ext cx="4340225"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1" name="TextBox 2"/>
          <p:cNvSpPr txBox="1">
            <a:spLocks noChangeArrowheads="1"/>
          </p:cNvSpPr>
          <p:nvPr/>
        </p:nvSpPr>
        <p:spPr bwMode="auto">
          <a:xfrm>
            <a:off x="533400" y="5068888"/>
            <a:ext cx="838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t>Interestingness hotspots of areas where both income and CTR is high.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152400"/>
            <a:ext cx="9144000" cy="1143000"/>
          </a:xfrm>
        </p:spPr>
        <p:txBody>
          <a:bodyPr/>
          <a:lstStyle/>
          <a:p>
            <a:r>
              <a:rPr lang="en-US" sz="2300" b="1" smtClean="0"/>
              <a:t>Models for Progression of Hotspots and Other Spatial Objects</a:t>
            </a:r>
          </a:p>
        </p:txBody>
      </p:sp>
      <p:sp>
        <p:nvSpPr>
          <p:cNvPr id="10243" name="TextBox 19"/>
          <p:cNvSpPr txBox="1">
            <a:spLocks noChangeArrowheads="1"/>
          </p:cNvSpPr>
          <p:nvPr/>
        </p:nvSpPr>
        <p:spPr bwMode="auto">
          <a:xfrm>
            <a:off x="8094663" y="6475413"/>
            <a:ext cx="1074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002060"/>
                </a:solidFill>
              </a:rPr>
              <a:t>Ch. Eick</a:t>
            </a:r>
          </a:p>
        </p:txBody>
      </p:sp>
      <p:pic>
        <p:nvPicPr>
          <p:cNvPr id="1024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750" y="1066800"/>
            <a:ext cx="1416050" cy="194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1211263"/>
            <a:ext cx="1295400" cy="178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9500" y="1106488"/>
            <a:ext cx="13843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7" name="TextBox 9"/>
          <p:cNvSpPr txBox="1">
            <a:spLocks noChangeArrowheads="1"/>
          </p:cNvSpPr>
          <p:nvPr/>
        </p:nvSpPr>
        <p:spPr bwMode="auto">
          <a:xfrm>
            <a:off x="5954713" y="1317625"/>
            <a:ext cx="7207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9600">
                <a:solidFill>
                  <a:srgbClr val="FF0000"/>
                </a:solidFill>
              </a:rPr>
              <a:t>?</a:t>
            </a:r>
          </a:p>
        </p:txBody>
      </p:sp>
      <p:pic>
        <p:nvPicPr>
          <p:cNvPr id="10248"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6900" y="3276600"/>
            <a:ext cx="20701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9" name="TextBox 2"/>
          <p:cNvSpPr txBox="1">
            <a:spLocks noChangeArrowheads="1"/>
          </p:cNvSpPr>
          <p:nvPr/>
        </p:nvSpPr>
        <p:spPr bwMode="auto">
          <a:xfrm>
            <a:off x="6989763" y="1781175"/>
            <a:ext cx="1714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Ozone Hotspot</a:t>
            </a:r>
          </a:p>
          <a:p>
            <a:pPr eaLnBrk="1" hangingPunct="1"/>
            <a:r>
              <a:rPr lang="en-US"/>
              <a:t>Evolution</a:t>
            </a:r>
          </a:p>
        </p:txBody>
      </p:sp>
      <p:sp>
        <p:nvSpPr>
          <p:cNvPr id="10250" name="TextBox 12"/>
          <p:cNvSpPr txBox="1">
            <a:spLocks noChangeArrowheads="1"/>
          </p:cNvSpPr>
          <p:nvPr/>
        </p:nvSpPr>
        <p:spPr bwMode="auto">
          <a:xfrm>
            <a:off x="3082925" y="3101975"/>
            <a:ext cx="838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9600">
                <a:solidFill>
                  <a:srgbClr val="FF0000"/>
                </a:solidFill>
              </a:rPr>
              <a:t>?</a:t>
            </a:r>
          </a:p>
        </p:txBody>
      </p:sp>
      <p:sp>
        <p:nvSpPr>
          <p:cNvPr id="10251" name="TextBox 3"/>
          <p:cNvSpPr txBox="1">
            <a:spLocks noChangeArrowheads="1"/>
          </p:cNvSpPr>
          <p:nvPr/>
        </p:nvSpPr>
        <p:spPr bwMode="auto">
          <a:xfrm>
            <a:off x="4038600" y="3582988"/>
            <a:ext cx="2108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Building Evolution </a:t>
            </a:r>
          </a:p>
        </p:txBody>
      </p:sp>
      <p:pic>
        <p:nvPicPr>
          <p:cNvPr id="1025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1188" y="4953000"/>
            <a:ext cx="1257300" cy="1119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53" name="TextBox 14"/>
          <p:cNvSpPr txBox="1">
            <a:spLocks noChangeArrowheads="1"/>
          </p:cNvSpPr>
          <p:nvPr/>
        </p:nvSpPr>
        <p:spPr bwMode="auto">
          <a:xfrm>
            <a:off x="2247900" y="4856163"/>
            <a:ext cx="6477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9600">
                <a:solidFill>
                  <a:srgbClr val="FF0000"/>
                </a:solidFill>
              </a:rPr>
              <a:t>?</a:t>
            </a:r>
          </a:p>
        </p:txBody>
      </p:sp>
      <p:sp>
        <p:nvSpPr>
          <p:cNvPr id="10254" name="TextBox 15"/>
          <p:cNvSpPr txBox="1">
            <a:spLocks noChangeArrowheads="1"/>
          </p:cNvSpPr>
          <p:nvPr/>
        </p:nvSpPr>
        <p:spPr bwMode="auto">
          <a:xfrm>
            <a:off x="3789363" y="5456238"/>
            <a:ext cx="2668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Progression of Glaucoma</a:t>
            </a:r>
          </a:p>
        </p:txBody>
      </p:sp>
      <p:sp>
        <p:nvSpPr>
          <p:cNvPr id="10255" name="TextBox 1"/>
          <p:cNvSpPr txBox="1">
            <a:spLocks noChangeArrowheads="1"/>
          </p:cNvSpPr>
          <p:nvPr/>
        </p:nvSpPr>
        <p:spPr bwMode="auto">
          <a:xfrm>
            <a:off x="841375" y="896938"/>
            <a:ext cx="412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a:t>3p</a:t>
            </a:r>
          </a:p>
        </p:txBody>
      </p:sp>
      <p:sp>
        <p:nvSpPr>
          <p:cNvPr id="10256" name="TextBox 18"/>
          <p:cNvSpPr txBox="1">
            <a:spLocks noChangeArrowheads="1"/>
          </p:cNvSpPr>
          <p:nvPr/>
        </p:nvSpPr>
        <p:spPr bwMode="auto">
          <a:xfrm>
            <a:off x="2689225" y="873125"/>
            <a:ext cx="412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a:t>5p</a:t>
            </a:r>
          </a:p>
        </p:txBody>
      </p:sp>
      <p:sp>
        <p:nvSpPr>
          <p:cNvPr id="10257" name="TextBox 19"/>
          <p:cNvSpPr txBox="1">
            <a:spLocks noChangeArrowheads="1"/>
          </p:cNvSpPr>
          <p:nvPr/>
        </p:nvSpPr>
        <p:spPr bwMode="auto">
          <a:xfrm>
            <a:off x="4784725" y="1041400"/>
            <a:ext cx="412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a:t>7p</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52400" y="-152400"/>
            <a:ext cx="9525000" cy="1143000"/>
          </a:xfrm>
        </p:spPr>
        <p:txBody>
          <a:bodyPr/>
          <a:lstStyle/>
          <a:p>
            <a:r>
              <a:rPr lang="en-US" sz="2400" b="1" smtClean="0"/>
              <a:t>Models for Progression of Hotspots and Other Spatial Objects</a:t>
            </a:r>
          </a:p>
        </p:txBody>
      </p:sp>
      <p:sp>
        <p:nvSpPr>
          <p:cNvPr id="17" name="TextBox 16"/>
          <p:cNvSpPr txBox="1"/>
          <p:nvPr/>
        </p:nvSpPr>
        <p:spPr>
          <a:xfrm>
            <a:off x="195263" y="3289300"/>
            <a:ext cx="8907462" cy="3416300"/>
          </a:xfrm>
          <a:prstGeom prst="rect">
            <a:avLst/>
          </a:prstGeom>
          <a:noFill/>
        </p:spPr>
        <p:txBody>
          <a:bodyPr>
            <a:spAutoFit/>
          </a:bodyPr>
          <a:lstStyle/>
          <a:p>
            <a:pPr>
              <a:defRPr/>
            </a:pPr>
            <a:r>
              <a:rPr lang="en-US" u="sng" dirty="0">
                <a:solidFill>
                  <a:prstClr val="black"/>
                </a:solidFill>
              </a:rPr>
              <a:t>Task:</a:t>
            </a:r>
            <a:endParaRPr lang="en-US" dirty="0">
              <a:solidFill>
                <a:prstClr val="black"/>
              </a:solidFill>
            </a:endParaRPr>
          </a:p>
          <a:p>
            <a:pPr marL="342900" indent="-342900">
              <a:buFontTx/>
              <a:buAutoNum type="arabicPeriod"/>
              <a:defRPr/>
            </a:pPr>
            <a:r>
              <a:rPr lang="en-US" dirty="0">
                <a:solidFill>
                  <a:prstClr val="black"/>
                </a:solidFill>
              </a:rPr>
              <a:t>The goal is to develop models of progression</a:t>
            </a:r>
          </a:p>
          <a:p>
            <a:pPr marL="342900" indent="-342900">
              <a:buFontTx/>
              <a:buAutoNum type="arabicPeriod"/>
              <a:defRPr/>
            </a:pPr>
            <a:r>
              <a:rPr lang="en-US" dirty="0">
                <a:solidFill>
                  <a:prstClr val="black"/>
                </a:solidFill>
              </a:rPr>
              <a:t>Those models allow to predict the next states, following a given sequence of states</a:t>
            </a:r>
          </a:p>
          <a:p>
            <a:pPr marL="342900" indent="-342900">
              <a:buFontTx/>
              <a:buAutoNum type="arabicPeriod"/>
              <a:defRPr/>
            </a:pPr>
            <a:r>
              <a:rPr lang="en-US" dirty="0">
                <a:solidFill>
                  <a:prstClr val="black"/>
                </a:solidFill>
              </a:rPr>
              <a:t>Models are learnt, like ordinary machine learning models</a:t>
            </a:r>
          </a:p>
          <a:p>
            <a:pPr marL="342900" indent="-342900">
              <a:buFontTx/>
              <a:buAutoNum type="arabicPeriod"/>
              <a:defRPr/>
            </a:pPr>
            <a:endParaRPr lang="en-US" dirty="0">
              <a:solidFill>
                <a:prstClr val="black"/>
              </a:solidFill>
            </a:endParaRPr>
          </a:p>
          <a:p>
            <a:pPr>
              <a:defRPr/>
            </a:pPr>
            <a:r>
              <a:rPr lang="en-US" dirty="0">
                <a:solidFill>
                  <a:prstClr val="black"/>
                </a:solidFill>
              </a:rPr>
              <a:t>Challenges:</a:t>
            </a:r>
          </a:p>
          <a:p>
            <a:pPr marL="342900" indent="-342900">
              <a:buFont typeface="+mj-lt"/>
              <a:buAutoNum type="arabicPeriod"/>
              <a:defRPr/>
            </a:pPr>
            <a:r>
              <a:rPr lang="en-US" dirty="0">
                <a:solidFill>
                  <a:prstClr val="black"/>
                </a:solidFill>
              </a:rPr>
              <a:t>Representation of Models of Change (e.g. How do we describe changes in building </a:t>
            </a:r>
          </a:p>
          <a:p>
            <a:pPr>
              <a:defRPr/>
            </a:pPr>
            <a:r>
              <a:rPr lang="en-US" dirty="0">
                <a:solidFill>
                  <a:prstClr val="black"/>
                </a:solidFill>
              </a:rPr>
              <a:t>      structures?</a:t>
            </a:r>
          </a:p>
          <a:p>
            <a:pPr>
              <a:defRPr/>
            </a:pPr>
            <a:r>
              <a:rPr lang="en-US" dirty="0">
                <a:solidFill>
                  <a:prstClr val="black"/>
                </a:solidFill>
              </a:rPr>
              <a:t>2.   Learning Models of Change from Training examples  </a:t>
            </a:r>
          </a:p>
          <a:p>
            <a:pPr marL="342900" indent="-342900">
              <a:buFontTx/>
              <a:buAutoNum type="arabicPeriod"/>
              <a:defRPr/>
            </a:pPr>
            <a:endParaRPr lang="en-US" dirty="0">
              <a:solidFill>
                <a:prstClr val="black"/>
              </a:solidFill>
            </a:endParaRPr>
          </a:p>
          <a:p>
            <a:pPr marL="342900" indent="-342900">
              <a:buFontTx/>
              <a:buAutoNum type="arabicPeriod"/>
              <a:defRPr/>
            </a:pPr>
            <a:endParaRPr lang="en-US" dirty="0">
              <a:solidFill>
                <a:prstClr val="black"/>
              </a:solidFill>
            </a:endParaRPr>
          </a:p>
        </p:txBody>
      </p:sp>
      <p:sp>
        <p:nvSpPr>
          <p:cNvPr id="11268" name="TextBox 19"/>
          <p:cNvSpPr txBox="1">
            <a:spLocks noChangeArrowheads="1"/>
          </p:cNvSpPr>
          <p:nvPr/>
        </p:nvSpPr>
        <p:spPr bwMode="auto">
          <a:xfrm>
            <a:off x="8094663" y="6475413"/>
            <a:ext cx="1074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002060"/>
                </a:solidFill>
              </a:rPr>
              <a:t>Ch. Eick</a:t>
            </a:r>
          </a:p>
        </p:txBody>
      </p:sp>
      <p:sp>
        <p:nvSpPr>
          <p:cNvPr id="11269" name="TextBox 9"/>
          <p:cNvSpPr txBox="1">
            <a:spLocks noChangeArrowheads="1"/>
          </p:cNvSpPr>
          <p:nvPr/>
        </p:nvSpPr>
        <p:spPr bwMode="auto">
          <a:xfrm>
            <a:off x="5410200" y="1344613"/>
            <a:ext cx="7207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9600">
                <a:solidFill>
                  <a:srgbClr val="FF0000"/>
                </a:solidFill>
              </a:rPr>
              <a:t>?</a:t>
            </a:r>
          </a:p>
        </p:txBody>
      </p:sp>
      <p:pic>
        <p:nvPicPr>
          <p:cNvPr id="11270"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5875" y="1220788"/>
            <a:ext cx="3084513" cy="1817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175" y="-33338"/>
            <a:ext cx="9144000" cy="1023938"/>
          </a:xfrm>
        </p:spPr>
        <p:txBody>
          <a:bodyPr/>
          <a:lstStyle/>
          <a:p>
            <a:r>
              <a:rPr lang="en-US" sz="2600" b="1" smtClean="0"/>
              <a:t>Helping Scientists to Make Sense out of their Data</a:t>
            </a:r>
          </a:p>
        </p:txBody>
      </p:sp>
      <p:sp>
        <p:nvSpPr>
          <p:cNvPr id="12291" name="TextBox 19"/>
          <p:cNvSpPr txBox="1">
            <a:spLocks noChangeArrowheads="1"/>
          </p:cNvSpPr>
          <p:nvPr/>
        </p:nvSpPr>
        <p:spPr bwMode="auto">
          <a:xfrm>
            <a:off x="8094663" y="6475413"/>
            <a:ext cx="1074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002060"/>
                </a:solidFill>
              </a:rPr>
              <a:t>Ch. Eick</a:t>
            </a:r>
          </a:p>
        </p:txBody>
      </p:sp>
      <p:sp>
        <p:nvSpPr>
          <p:cNvPr id="12292" name="Text Box 12"/>
          <p:cNvSpPr txBox="1">
            <a:spLocks noChangeArrowheads="1"/>
          </p:cNvSpPr>
          <p:nvPr/>
        </p:nvSpPr>
        <p:spPr bwMode="auto">
          <a:xfrm>
            <a:off x="762000" y="2895600"/>
            <a:ext cx="42814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500">
                <a:cs typeface="Angsana New" pitchFamily="18" charset="-34"/>
              </a:rPr>
              <a:t>Figure 1: Co-location regions involving deep and</a:t>
            </a:r>
          </a:p>
          <a:p>
            <a:pPr eaLnBrk="1" hangingPunct="1"/>
            <a:r>
              <a:rPr lang="en-US" sz="1500">
                <a:cs typeface="Angsana New" pitchFamily="18" charset="-34"/>
              </a:rPr>
              <a:t>shallow ice on Mars</a:t>
            </a:r>
            <a:endParaRPr lang="th-TH" sz="1500">
              <a:cs typeface="Angsana New" pitchFamily="18" charset="-34"/>
            </a:endParaRPr>
          </a:p>
        </p:txBody>
      </p:sp>
      <p:pic>
        <p:nvPicPr>
          <p:cNvPr id="12293" name="Picture 13" descr="Mars-Co-lo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220788"/>
            <a:ext cx="3124200" cy="152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15" descr="Beta1dot5_Top5Int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685800"/>
            <a:ext cx="304323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Text Box 19"/>
          <p:cNvSpPr txBox="1">
            <a:spLocks noChangeArrowheads="1"/>
          </p:cNvSpPr>
          <p:nvPr/>
        </p:nvSpPr>
        <p:spPr bwMode="auto">
          <a:xfrm>
            <a:off x="5181600" y="2911475"/>
            <a:ext cx="32766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a:t>Figure 2: Chemical co-location </a:t>
            </a:r>
          </a:p>
          <a:p>
            <a:pPr algn="ctr" eaLnBrk="1" hangingPunct="1"/>
            <a:r>
              <a:rPr lang="en-US" sz="1400"/>
              <a:t>patterns in Texas Water Supply</a:t>
            </a:r>
          </a:p>
        </p:txBody>
      </p:sp>
      <p:pic>
        <p:nvPicPr>
          <p:cNvPr id="12296"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3200" y="3671888"/>
            <a:ext cx="34290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7" name="Text Box 12"/>
          <p:cNvSpPr txBox="1">
            <a:spLocks noChangeArrowheads="1"/>
          </p:cNvSpPr>
          <p:nvPr/>
        </p:nvSpPr>
        <p:spPr bwMode="auto">
          <a:xfrm>
            <a:off x="2801938" y="5815013"/>
            <a:ext cx="35052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500">
                <a:cs typeface="Angsana New" pitchFamily="18" charset="-34"/>
              </a:rPr>
              <a:t>Figure 3: Mining Hurricane Trajectories</a:t>
            </a:r>
            <a:endParaRPr lang="th-TH" sz="1500">
              <a:cs typeface="Angsana New" pitchFamily="18" charset="-34"/>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10643</TotalTime>
  <Words>2659</Words>
  <Application>Microsoft Office PowerPoint</Application>
  <PresentationFormat>On-screen Show (4:3)</PresentationFormat>
  <Paragraphs>354</Paragraphs>
  <Slides>23</Slides>
  <Notes>15</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Default Design</vt:lpstr>
      <vt:lpstr>Image</vt:lpstr>
      <vt:lpstr>Research Focus of UH-DMML</vt:lpstr>
      <vt:lpstr>Some UH-DMML Graduates 1</vt:lpstr>
      <vt:lpstr>Some UH-DMML Graduates 2</vt:lpstr>
      <vt:lpstr>Research Areas and Projects</vt:lpstr>
      <vt:lpstr>Non-Traditional Clustering Algorithms</vt:lpstr>
      <vt:lpstr>Discovering Spatial Interestingness Hotspots</vt:lpstr>
      <vt:lpstr>Models for Progression of Hotspots and Other Spatial Objects</vt:lpstr>
      <vt:lpstr>Models for Progression of Hotspots and Other Spatial Objects</vt:lpstr>
      <vt:lpstr>Helping Scientists to Make Sense out of their Data</vt:lpstr>
      <vt:lpstr>UH-DMML Mission Statement</vt:lpstr>
      <vt:lpstr>Mining Related Datasets Using Polygon Analysis</vt:lpstr>
      <vt:lpstr>Methodologies and Tools to Analyze and Mine Related Datasets</vt:lpstr>
      <vt:lpstr>Clustering and Hotspot Discovery in Labeled Graphs</vt:lpstr>
      <vt:lpstr>Mining Spatial Trajectories</vt:lpstr>
      <vt:lpstr>Current UH-DMML Activities</vt:lpstr>
      <vt:lpstr>What Courses Should You Take to Conduct Data Mining Research?</vt:lpstr>
      <vt:lpstr>PowerPoint Presentation</vt:lpstr>
      <vt:lpstr>Extracting Regional Knowledge  from Spatial Datasets</vt:lpstr>
      <vt:lpstr>A Framework  for Extracting Regional Knowledge from Spatial Datasets</vt:lpstr>
      <vt:lpstr>Finding Regional Co-location Patterns in Spatial Datasets</vt:lpstr>
      <vt:lpstr>REG^2: a Regional Regression Framework</vt:lpstr>
      <vt:lpstr>PowerPoint Presentation</vt:lpstr>
      <vt:lpstr>Selected Related Publications</vt:lpstr>
    </vt:vector>
  </TitlesOfParts>
  <Company>CMS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Mining Regional Knowledge in Spatial Dataset</dc:title>
  <dc:creator>SecurityLab</dc:creator>
  <cp:lastModifiedBy>Christoph Eick</cp:lastModifiedBy>
  <cp:revision>416</cp:revision>
  <cp:lastPrinted>2011-09-20T18:27:48Z</cp:lastPrinted>
  <dcterms:created xsi:type="dcterms:W3CDTF">2007-02-16T00:28:42Z</dcterms:created>
  <dcterms:modified xsi:type="dcterms:W3CDTF">2011-11-15T20:06:53Z</dcterms:modified>
</cp:coreProperties>
</file>