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</p:sldMasterIdLst>
  <p:notesMasterIdLst>
    <p:notesMasterId r:id="rId64"/>
  </p:notesMasterIdLst>
  <p:handoutMasterIdLst>
    <p:handoutMasterId r:id="rId65"/>
  </p:handoutMasterIdLst>
  <p:sldIdLst>
    <p:sldId id="636" r:id="rId3"/>
    <p:sldId id="515" r:id="rId4"/>
    <p:sldId id="566" r:id="rId5"/>
    <p:sldId id="624" r:id="rId6"/>
    <p:sldId id="620" r:id="rId7"/>
    <p:sldId id="627" r:id="rId8"/>
    <p:sldId id="628" r:id="rId9"/>
    <p:sldId id="623" r:id="rId10"/>
    <p:sldId id="630" r:id="rId11"/>
    <p:sldId id="569" r:id="rId12"/>
    <p:sldId id="621" r:id="rId13"/>
    <p:sldId id="572" r:id="rId14"/>
    <p:sldId id="574" r:id="rId15"/>
    <p:sldId id="634" r:id="rId16"/>
    <p:sldId id="575" r:id="rId17"/>
    <p:sldId id="625" r:id="rId18"/>
    <p:sldId id="576" r:id="rId19"/>
    <p:sldId id="577" r:id="rId20"/>
    <p:sldId id="635" r:id="rId21"/>
    <p:sldId id="632" r:id="rId22"/>
    <p:sldId id="633" r:id="rId23"/>
    <p:sldId id="580" r:id="rId24"/>
    <p:sldId id="581" r:id="rId25"/>
    <p:sldId id="637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638" r:id="rId36"/>
    <p:sldId id="591" r:id="rId37"/>
    <p:sldId id="592" r:id="rId38"/>
    <p:sldId id="593" r:id="rId39"/>
    <p:sldId id="594" r:id="rId40"/>
    <p:sldId id="595" r:id="rId41"/>
    <p:sldId id="596" r:id="rId42"/>
    <p:sldId id="597" r:id="rId43"/>
    <p:sldId id="598" r:id="rId44"/>
    <p:sldId id="599" r:id="rId45"/>
    <p:sldId id="600" r:id="rId46"/>
    <p:sldId id="601" r:id="rId47"/>
    <p:sldId id="602" r:id="rId48"/>
    <p:sldId id="603" r:id="rId49"/>
    <p:sldId id="604" r:id="rId50"/>
    <p:sldId id="605" r:id="rId51"/>
    <p:sldId id="606" r:id="rId52"/>
    <p:sldId id="607" r:id="rId53"/>
    <p:sldId id="608" r:id="rId54"/>
    <p:sldId id="609" r:id="rId55"/>
    <p:sldId id="610" r:id="rId56"/>
    <p:sldId id="611" r:id="rId57"/>
    <p:sldId id="612" r:id="rId58"/>
    <p:sldId id="613" r:id="rId59"/>
    <p:sldId id="614" r:id="rId60"/>
    <p:sldId id="615" r:id="rId61"/>
    <p:sldId id="616" r:id="rId62"/>
    <p:sldId id="617" r:id="rId63"/>
  </p:sldIdLst>
  <p:sldSz cx="9144000" cy="6858000" type="screen4x3"/>
  <p:notesSz cx="6934200" cy="9220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2" autoAdjust="0"/>
    <p:restoredTop sz="94551" autoAdjust="0"/>
  </p:normalViewPr>
  <p:slideViewPr>
    <p:cSldViewPr>
      <p:cViewPr varScale="1">
        <p:scale>
          <a:sx n="67" d="100"/>
          <a:sy n="67" d="100"/>
        </p:scale>
        <p:origin x="1048" y="48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05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emf"/><Relationship Id="rId1" Type="http://schemas.openxmlformats.org/officeDocument/2006/relationships/image" Target="../media/image34.wmf"/><Relationship Id="rId4" Type="http://schemas.openxmlformats.org/officeDocument/2006/relationships/image" Target="../media/image37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504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379913"/>
            <a:ext cx="5087937" cy="41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907" tIns="47956" rIns="95907" bIns="47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4750" y="700088"/>
            <a:ext cx="4587875" cy="344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7883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6813" y="693738"/>
            <a:ext cx="4605337" cy="3454400"/>
          </a:xfrm>
          <a:solidFill>
            <a:srgbClr val="FFFFFF"/>
          </a:solidFill>
          <a:ln/>
        </p:spPr>
      </p:sp>
      <p:sp>
        <p:nvSpPr>
          <p:cNvPr id="6147" name="Rectangle 3"/>
          <p:cNvSpPr>
            <a:spLocks noChangeArrowheads="1"/>
          </p:cNvSpPr>
          <p:nvPr>
            <p:ph type="body" idx="1"/>
          </p:nvPr>
        </p:nvSpPr>
        <p:spPr>
          <a:xfrm>
            <a:off x="923925" y="4379913"/>
            <a:ext cx="5086350" cy="41465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22" tIns="45357" rIns="90722" bIns="45357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3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6813" y="693738"/>
            <a:ext cx="4605337" cy="34544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65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2" tIns="45357" rIns="90722" bIns="45357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2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8400" y="693738"/>
            <a:ext cx="4605338" cy="34559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1" tIns="45371" rIns="90741" bIns="45371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0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8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0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6813" y="693738"/>
            <a:ext cx="4605337" cy="34544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65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2" tIns="45357" rIns="90722" bIns="45357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1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370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132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96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610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484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99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8880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688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221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141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22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52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280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331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650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386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335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834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0884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5863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2324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00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6494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93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404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40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789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29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38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87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8534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mtClean="0"/>
              <a:t>02/14/2018 	      Introduction to Data Mining, 2</a:t>
            </a:r>
            <a:r>
              <a:rPr lang="en-US" altLang="en-US" baseline="30000" smtClean="0"/>
              <a:t>nd</a:t>
            </a:r>
            <a:r>
              <a:rPr lang="en-US" altLang="en-US" smtClean="0"/>
              <a:t> Edition 		                         </a:t>
            </a:r>
            <a:fld id="{B0818936-D397-4906-9DC7-E2FCF71BFDD5}" type="slidenum">
              <a:rPr lang="en-US" altLang="en-US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 Third Level</a:t>
            </a:r>
          </a:p>
        </p:txBody>
      </p:sp>
      <p:grpSp>
        <p:nvGrpSpPr>
          <p:cNvPr id="2052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2054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55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8534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mtClean="0">
                <a:solidFill>
                  <a:srgbClr val="000000"/>
                </a:solidFill>
              </a:rPr>
              <a:t>11/19/2012 		Introduction to Data Mining 		                         </a:t>
            </a:r>
            <a:fld id="{C64F85C6-B9A6-4209-8F0F-ABED9B21325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3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5.emf"/><Relationship Id="rId5" Type="http://schemas.openxmlformats.org/officeDocument/2006/relationships/oleObject" Target="../embeddings/Microsoft_Excel_97-2003_Worksheet2.xls"/><Relationship Id="rId10" Type="http://schemas.openxmlformats.org/officeDocument/2006/relationships/image" Target="../media/image37.emf"/><Relationship Id="rId4" Type="http://schemas.openxmlformats.org/officeDocument/2006/relationships/image" Target="../media/image34.wmf"/><Relationship Id="rId9" Type="http://schemas.openxmlformats.org/officeDocument/2006/relationships/oleObject" Target="../embeddings/Microsoft_Excel_97-2003_Worksheet3.xls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8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Organization “Association Analysis”</a:t>
            </a:r>
          </a:p>
        </p:txBody>
      </p:sp>
      <p:sp>
        <p:nvSpPr>
          <p:cNvPr id="409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Tahoma" panose="020B0604030504040204" pitchFamily="34" charset="0"/>
              <a:buAutoNum type="arabicPeriod"/>
            </a:pPr>
            <a:r>
              <a:rPr lang="en-US" altLang="en-US" smtClean="0"/>
              <a:t>What is Association Analysis? </a:t>
            </a:r>
          </a:p>
          <a:p>
            <a:pPr marL="514350" indent="-514350">
              <a:buFont typeface="Tahoma" panose="020B0604030504040204" pitchFamily="34" charset="0"/>
              <a:buAutoNum type="arabicPeriod"/>
            </a:pPr>
            <a:r>
              <a:rPr lang="en-US" altLang="en-US" smtClean="0"/>
              <a:t>Association Rule Mining</a:t>
            </a:r>
          </a:p>
          <a:p>
            <a:pPr marL="514350" indent="-514350">
              <a:buFont typeface="Tahoma" panose="020B0604030504040204" pitchFamily="34" charset="0"/>
              <a:buAutoNum type="arabicPeriod"/>
            </a:pPr>
            <a:r>
              <a:rPr lang="en-US" altLang="en-US" smtClean="0"/>
              <a:t>The APRIORI Algorithm</a:t>
            </a:r>
          </a:p>
          <a:p>
            <a:pPr marL="514350" indent="-514350">
              <a:buFont typeface="Tahoma" panose="020B0604030504040204" pitchFamily="34" charset="0"/>
              <a:buAutoNum type="arabicPeriod"/>
            </a:pPr>
            <a:r>
              <a:rPr lang="en-US" altLang="en-US" smtClean="0"/>
              <a:t>Interestingness Measures  </a:t>
            </a:r>
          </a:p>
          <a:p>
            <a:pPr marL="514350" indent="-514350">
              <a:buFont typeface="Tahoma" panose="020B0604030504040204" pitchFamily="34" charset="0"/>
              <a:buAutoNum type="arabicPeriod"/>
            </a:pPr>
            <a:r>
              <a:rPr lang="en-US" altLang="en-US" smtClean="0">
                <a:solidFill>
                  <a:schemeClr val="accent1"/>
                </a:solidFill>
              </a:rPr>
              <a:t>Sequence Mining </a:t>
            </a:r>
          </a:p>
          <a:p>
            <a:pPr marL="514350" indent="-514350">
              <a:buFont typeface="Tahoma" panose="020B0604030504040204" pitchFamily="34" charset="0"/>
              <a:buAutoNum type="arabicPeriod"/>
            </a:pPr>
            <a:r>
              <a:rPr lang="en-US" altLang="en-US" smtClean="0">
                <a:solidFill>
                  <a:schemeClr val="accent1"/>
                </a:solidFill>
              </a:rPr>
              <a:t>Graph Mining (optional coverage on Nov. 30) </a:t>
            </a:r>
          </a:p>
          <a:p>
            <a:pPr marL="514350" indent="-514350">
              <a:buFont typeface="Tahoma" panose="020B0604030504040204" pitchFamily="34" charset="0"/>
              <a:buAutoNum type="arabicPeriod"/>
            </a:pPr>
            <a:r>
              <a:rPr lang="en-US" altLang="en-US" smtClean="0"/>
              <a:t>Collocation Mining </a:t>
            </a:r>
          </a:p>
          <a:p>
            <a:pPr marL="514350" indent="-514350">
              <a:buFont typeface="Tahoma" panose="020B0604030504040204" pitchFamily="34" charset="0"/>
              <a:buAutoNum type="arabicPeriod"/>
            </a:pPr>
            <a:r>
              <a:rPr lang="en-US" altLang="en-US" smtClean="0"/>
              <a:t>Discussion Collocation Mining Group Project 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1981200" y="5867400"/>
            <a:ext cx="215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solidFill>
                  <a:schemeClr val="accent1"/>
                </a:solidFill>
              </a:rPr>
              <a:t>Purple: This Slideshow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Formal Definition of a Sequence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pPr marL="342900" indent="-342900"/>
            <a:r>
              <a:rPr lang="en-US" altLang="en-US" smtClean="0"/>
              <a:t>A sequence is an ordered list of elements</a:t>
            </a:r>
            <a:endParaRPr lang="en-US" altLang="en-US" sz="1200" smtClean="0"/>
          </a:p>
          <a:p>
            <a:pPr marL="742950" lvl="1" indent="-285750">
              <a:buFont typeface="Arial" panose="020B0604020202020204" pitchFamily="34" charset="0"/>
              <a:buNone/>
            </a:pPr>
            <a:r>
              <a:rPr lang="en-US" altLang="en-US" smtClean="0"/>
              <a:t>			s = &lt; </a:t>
            </a:r>
            <a:r>
              <a:rPr lang="en-US" altLang="en-US" sz="2000" smtClean="0"/>
              <a:t>e</a:t>
            </a:r>
            <a:r>
              <a:rPr lang="en-US" altLang="en-US" sz="2000" baseline="-25000" smtClean="0"/>
              <a:t>1 </a:t>
            </a:r>
            <a:r>
              <a:rPr lang="en-US" altLang="en-US" sz="2000" smtClean="0"/>
              <a:t>e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 e</a:t>
            </a:r>
            <a:r>
              <a:rPr lang="en-US" altLang="en-US" sz="2000" baseline="-25000" smtClean="0"/>
              <a:t>3</a:t>
            </a:r>
            <a:r>
              <a:rPr lang="en-US" altLang="en-US" sz="2000" smtClean="0"/>
              <a:t> … &gt;</a:t>
            </a:r>
            <a:endParaRPr lang="en-US" altLang="en-US" smtClean="0"/>
          </a:p>
          <a:p>
            <a:pPr lvl="4"/>
            <a:endParaRPr lang="en-US" altLang="en-US" sz="900" smtClean="0"/>
          </a:p>
          <a:p>
            <a:pPr marL="742950" lvl="1" indent="-285750"/>
            <a:r>
              <a:rPr lang="en-US" altLang="en-US" smtClean="0"/>
              <a:t>Each element contains a collection of events (items)</a:t>
            </a:r>
          </a:p>
          <a:p>
            <a:pPr lvl="4"/>
            <a:endParaRPr lang="en-US" altLang="en-US" sz="900" smtClean="0"/>
          </a:p>
          <a:p>
            <a:pPr marL="742950" lvl="1" indent="-285750">
              <a:buFont typeface="Arial" panose="020B0604020202020204" pitchFamily="34" charset="0"/>
              <a:buNone/>
            </a:pPr>
            <a:r>
              <a:rPr lang="en-US" altLang="en-US" smtClean="0"/>
              <a:t>			e</a:t>
            </a:r>
            <a:r>
              <a:rPr lang="en-US" altLang="en-US" baseline="-25000" smtClean="0"/>
              <a:t>i</a:t>
            </a:r>
            <a:r>
              <a:rPr lang="en-US" altLang="en-US" smtClean="0"/>
              <a:t> = {i</a:t>
            </a:r>
            <a:r>
              <a:rPr lang="en-US" altLang="en-US" baseline="-25000" smtClean="0"/>
              <a:t>1</a:t>
            </a:r>
            <a:r>
              <a:rPr lang="en-US" altLang="en-US" smtClean="0"/>
              <a:t>, i</a:t>
            </a:r>
            <a:r>
              <a:rPr lang="en-US" altLang="en-US" baseline="-25000" smtClean="0"/>
              <a:t>2</a:t>
            </a:r>
            <a:r>
              <a:rPr lang="en-US" altLang="en-US" smtClean="0"/>
              <a:t>, …, i</a:t>
            </a:r>
            <a:r>
              <a:rPr lang="en-US" altLang="en-US" baseline="-25000" smtClean="0"/>
              <a:t>k</a:t>
            </a:r>
            <a:r>
              <a:rPr lang="en-US" altLang="en-US" smtClean="0"/>
              <a:t>}</a:t>
            </a:r>
          </a:p>
          <a:p>
            <a:pPr lvl="4"/>
            <a:endParaRPr lang="en-US" altLang="en-US" smtClean="0"/>
          </a:p>
          <a:p>
            <a:pPr lvl="4"/>
            <a:endParaRPr lang="en-US" altLang="en-US" sz="800" smtClean="0"/>
          </a:p>
          <a:p>
            <a:pPr marL="342900" indent="-342900"/>
            <a:r>
              <a:rPr lang="en-US" altLang="en-US" smtClean="0"/>
              <a:t>Length of a sequence, |s|, is given by the number of elements in the sequence</a:t>
            </a:r>
          </a:p>
          <a:p>
            <a:pPr lvl="4"/>
            <a:endParaRPr lang="en-US" altLang="en-US" sz="800" smtClean="0"/>
          </a:p>
          <a:p>
            <a:pPr marL="342900" indent="-342900"/>
            <a:r>
              <a:rPr lang="en-US" altLang="en-US" smtClean="0"/>
              <a:t>A k-sequence is a sequence that contains k events (items)</a:t>
            </a:r>
            <a:endParaRPr lang="en-US" altLang="en-US" sz="1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Formal Definition of a Subsequence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51837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A sequence &lt;a</a:t>
            </a:r>
            <a:r>
              <a:rPr lang="en-US" altLang="en-US" sz="2000" baseline="-25000" smtClean="0"/>
              <a:t>1 </a:t>
            </a:r>
            <a:r>
              <a:rPr lang="en-US" altLang="en-US" sz="2000" smtClean="0"/>
              <a:t>a</a:t>
            </a:r>
            <a:r>
              <a:rPr lang="en-US" altLang="en-US" sz="2000" baseline="-25000" smtClean="0"/>
              <a:t>2 </a:t>
            </a:r>
            <a:r>
              <a:rPr lang="en-US" altLang="en-US" sz="2000" smtClean="0"/>
              <a:t>… a</a:t>
            </a:r>
            <a:r>
              <a:rPr lang="en-US" altLang="en-US" sz="2000" baseline="-25000" smtClean="0"/>
              <a:t>n</a:t>
            </a:r>
            <a:r>
              <a:rPr lang="en-US" altLang="en-US" sz="2000" smtClean="0"/>
              <a:t>&gt; is contained in another sequence &lt;b</a:t>
            </a:r>
            <a:r>
              <a:rPr lang="en-US" altLang="en-US" sz="2000" baseline="-25000" smtClean="0"/>
              <a:t>1 </a:t>
            </a:r>
            <a:r>
              <a:rPr lang="en-US" altLang="en-US" sz="2000" smtClean="0"/>
              <a:t>b</a:t>
            </a:r>
            <a:r>
              <a:rPr lang="en-US" altLang="en-US" sz="2000" baseline="-25000" smtClean="0"/>
              <a:t>2 </a:t>
            </a:r>
            <a:r>
              <a:rPr lang="en-US" altLang="en-US" sz="2000" smtClean="0"/>
              <a:t>… b</a:t>
            </a:r>
            <a:r>
              <a:rPr lang="en-US" altLang="en-US" sz="2000" baseline="-25000" smtClean="0"/>
              <a:t>m</a:t>
            </a:r>
            <a:r>
              <a:rPr lang="en-US" altLang="en-US" sz="2000" smtClean="0"/>
              <a:t>&gt; (m </a:t>
            </a:r>
            <a:r>
              <a:rPr lang="en-US" altLang="en-US" sz="2000" smtClean="0">
                <a:cs typeface="Arial" panose="020B0604020202020204" pitchFamily="34" charset="0"/>
              </a:rPr>
              <a:t>≥</a:t>
            </a:r>
            <a:r>
              <a:rPr lang="en-US" altLang="en-US" sz="2000" smtClean="0"/>
              <a:t> n) if there exist integers </a:t>
            </a:r>
            <a:br>
              <a:rPr lang="en-US" altLang="en-US" sz="2000" smtClean="0"/>
            </a:br>
            <a:r>
              <a:rPr lang="en-US" altLang="en-US" sz="2000" smtClean="0"/>
              <a:t>i</a:t>
            </a:r>
            <a:r>
              <a:rPr lang="en-US" altLang="en-US" sz="2000" baseline="-25000" smtClean="0"/>
              <a:t>1 </a:t>
            </a:r>
            <a:r>
              <a:rPr lang="en-US" altLang="en-US" sz="2000" smtClean="0"/>
              <a:t>&lt; i</a:t>
            </a:r>
            <a:r>
              <a:rPr lang="en-US" altLang="en-US" sz="2000" baseline="-25000" smtClean="0"/>
              <a:t>2 </a:t>
            </a:r>
            <a:r>
              <a:rPr lang="en-US" altLang="en-US" sz="2000" smtClean="0"/>
              <a:t>&lt; … &lt; i</a:t>
            </a:r>
            <a:r>
              <a:rPr lang="en-US" altLang="en-US" sz="2000" baseline="-25000" smtClean="0"/>
              <a:t>n</a:t>
            </a:r>
            <a:r>
              <a:rPr lang="en-US" altLang="en-US" sz="2000" smtClean="0"/>
              <a:t> such that a</a:t>
            </a:r>
            <a:r>
              <a:rPr lang="en-US" altLang="en-US" sz="2000" baseline="-25000" smtClean="0"/>
              <a:t>1 </a:t>
            </a:r>
            <a:r>
              <a:rPr lang="en-US" altLang="zh-CN" sz="2000" smtClean="0">
                <a:ea typeface="宋体" panose="02010600030101010101" pitchFamily="2" charset="-122"/>
                <a:sym typeface="Symbol" panose="05050102010706020507" pitchFamily="18" charset="2"/>
              </a:rPr>
              <a:t></a:t>
            </a:r>
            <a:r>
              <a:rPr lang="en-US" altLang="zh-CN" sz="2000" smtClean="0">
                <a:ea typeface="宋体" panose="02010600030101010101" pitchFamily="2" charset="-122"/>
              </a:rPr>
              <a:t> </a:t>
            </a:r>
            <a:r>
              <a:rPr lang="en-US" altLang="en-US" sz="2000" smtClean="0"/>
              <a:t>b</a:t>
            </a:r>
            <a:r>
              <a:rPr lang="en-US" altLang="en-US" sz="2000" baseline="-25000" smtClean="0"/>
              <a:t>i1 </a:t>
            </a:r>
            <a:r>
              <a:rPr lang="en-US" altLang="zh-CN" sz="2000" smtClean="0">
                <a:ea typeface="宋体" panose="02010600030101010101" pitchFamily="2" charset="-122"/>
              </a:rPr>
              <a:t>, </a:t>
            </a:r>
            <a:r>
              <a:rPr lang="en-US" altLang="en-US" sz="2000" smtClean="0"/>
              <a:t>a</a:t>
            </a:r>
            <a:r>
              <a:rPr lang="en-US" altLang="en-US" sz="2000" baseline="-25000" smtClean="0"/>
              <a:t>2</a:t>
            </a:r>
            <a:r>
              <a:rPr lang="en-US" altLang="zh-CN" sz="2000" smtClean="0">
                <a:ea typeface="宋体" panose="02010600030101010101" pitchFamily="2" charset="-122"/>
              </a:rPr>
              <a:t> </a:t>
            </a:r>
            <a:r>
              <a:rPr lang="en-US" altLang="zh-CN" sz="2000" smtClean="0">
                <a:ea typeface="宋体" panose="02010600030101010101" pitchFamily="2" charset="-122"/>
                <a:sym typeface="Symbol" panose="05050102010706020507" pitchFamily="18" charset="2"/>
              </a:rPr>
              <a:t></a:t>
            </a:r>
            <a:r>
              <a:rPr lang="en-US" altLang="zh-CN" sz="2000" smtClean="0">
                <a:ea typeface="宋体" panose="02010600030101010101" pitchFamily="2" charset="-122"/>
              </a:rPr>
              <a:t> </a:t>
            </a:r>
            <a:r>
              <a:rPr lang="en-US" altLang="en-US" sz="2000" smtClean="0"/>
              <a:t>b</a:t>
            </a:r>
            <a:r>
              <a:rPr lang="en-US" altLang="en-US" sz="2000" baseline="-25000" smtClean="0"/>
              <a:t>i2</a:t>
            </a:r>
            <a:r>
              <a:rPr lang="en-US" altLang="zh-CN" sz="2000" smtClean="0">
                <a:ea typeface="宋体" panose="02010600030101010101" pitchFamily="2" charset="-122"/>
              </a:rPr>
              <a:t>, …, </a:t>
            </a:r>
            <a:r>
              <a:rPr lang="en-US" altLang="en-US" sz="2000" smtClean="0"/>
              <a:t>a</a:t>
            </a:r>
            <a:r>
              <a:rPr lang="en-US" altLang="en-US" sz="2000" baseline="-25000" smtClean="0"/>
              <a:t>n</a:t>
            </a:r>
            <a:r>
              <a:rPr lang="en-US" altLang="zh-CN" sz="2000" smtClean="0">
                <a:ea typeface="宋体" panose="02010600030101010101" pitchFamily="2" charset="-122"/>
              </a:rPr>
              <a:t> </a:t>
            </a:r>
            <a:r>
              <a:rPr lang="en-US" altLang="zh-CN" sz="2000" smtClean="0">
                <a:ea typeface="宋体" panose="02010600030101010101" pitchFamily="2" charset="-122"/>
                <a:sym typeface="Symbol" panose="05050102010706020507" pitchFamily="18" charset="2"/>
              </a:rPr>
              <a:t></a:t>
            </a:r>
            <a:r>
              <a:rPr lang="en-US" altLang="zh-CN" sz="2000" smtClean="0">
                <a:ea typeface="宋体" panose="02010600030101010101" pitchFamily="2" charset="-122"/>
              </a:rPr>
              <a:t> </a:t>
            </a:r>
            <a:r>
              <a:rPr lang="en-US" altLang="en-US" sz="2000" smtClean="0"/>
              <a:t>b</a:t>
            </a:r>
            <a:r>
              <a:rPr lang="en-US" altLang="en-US" sz="2000" baseline="-25000" smtClean="0"/>
              <a:t>in</a:t>
            </a:r>
            <a:r>
              <a:rPr lang="en-US" altLang="zh-CN" sz="2000" smtClean="0"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000" smtClean="0"/>
              <a:t>Illustrative Example: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smtClean="0"/>
              <a:t>    s: 		b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 	 b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 	 b</a:t>
            </a:r>
            <a:r>
              <a:rPr lang="en-US" altLang="en-US" sz="2000" baseline="-25000" smtClean="0"/>
              <a:t>3</a:t>
            </a:r>
            <a:r>
              <a:rPr lang="en-US" altLang="en-US" sz="2000" smtClean="0"/>
              <a:t> 	 b</a:t>
            </a:r>
            <a:r>
              <a:rPr lang="en-US" altLang="en-US" sz="2000" baseline="-25000" smtClean="0"/>
              <a:t>4</a:t>
            </a:r>
            <a:r>
              <a:rPr lang="en-US" altLang="en-US" sz="2000" smtClean="0"/>
              <a:t> 	 b</a:t>
            </a:r>
            <a:r>
              <a:rPr lang="en-US" altLang="en-US" sz="2000" baseline="-25000" smtClean="0"/>
              <a:t>5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aseline="-25000" smtClean="0"/>
              <a:t> </a:t>
            </a:r>
            <a:r>
              <a:rPr lang="en-US" altLang="en-US" sz="2000" smtClean="0"/>
              <a:t>    t:  			 a</a:t>
            </a:r>
            <a:r>
              <a:rPr lang="en-US" altLang="en-US" sz="2000" baseline="-25000" smtClean="0"/>
              <a:t>1 	 </a:t>
            </a:r>
            <a:r>
              <a:rPr lang="en-US" altLang="en-US" sz="2000" smtClean="0"/>
              <a:t>a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 	 	 a</a:t>
            </a:r>
            <a:r>
              <a:rPr lang="en-US" altLang="en-US" sz="2000" baseline="-25000" smtClean="0"/>
              <a:t>3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aseline="-25000" smtClean="0"/>
              <a:t> </a:t>
            </a:r>
            <a:r>
              <a:rPr lang="en-US" altLang="en-US" sz="2000" smtClean="0"/>
              <a:t> t is a subsequence of s if a</a:t>
            </a:r>
            <a:r>
              <a:rPr lang="en-US" altLang="en-US" sz="2000" baseline="-25000" smtClean="0"/>
              <a:t>1</a:t>
            </a:r>
            <a:r>
              <a:rPr lang="en-US" altLang="zh-CN" sz="2000" smtClean="0">
                <a:ea typeface="宋体" panose="02010600030101010101" pitchFamily="2" charset="-122"/>
                <a:sym typeface="Symbol" panose="05050102010706020507" pitchFamily="18" charset="2"/>
              </a:rPr>
              <a:t></a:t>
            </a:r>
            <a:r>
              <a:rPr lang="en-US" altLang="zh-CN" sz="2000" baseline="30000" smtClean="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en-US" sz="2000" smtClean="0"/>
              <a:t>b</a:t>
            </a:r>
            <a:r>
              <a:rPr lang="en-US" altLang="en-US" sz="2000" baseline="-25000" smtClean="0"/>
              <a:t>2, </a:t>
            </a:r>
            <a:r>
              <a:rPr lang="en-US" altLang="en-US" sz="2000" smtClean="0"/>
              <a:t>a</a:t>
            </a:r>
            <a:r>
              <a:rPr lang="en-US" altLang="en-US" sz="2000" baseline="-25000" smtClean="0"/>
              <a:t>2</a:t>
            </a:r>
            <a:r>
              <a:rPr lang="en-US" altLang="zh-CN" sz="2000" smtClean="0">
                <a:ea typeface="宋体" panose="02010600030101010101" pitchFamily="2" charset="-122"/>
                <a:sym typeface="Symbol" panose="05050102010706020507" pitchFamily="18" charset="2"/>
              </a:rPr>
              <a:t></a:t>
            </a:r>
            <a:r>
              <a:rPr lang="en-US" altLang="zh-CN" sz="2000" baseline="30000" smtClean="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en-US" sz="2000" smtClean="0"/>
              <a:t>b</a:t>
            </a:r>
            <a:r>
              <a:rPr lang="en-US" altLang="en-US" sz="2000" baseline="-25000" smtClean="0"/>
              <a:t>3, </a:t>
            </a:r>
            <a:r>
              <a:rPr lang="en-US" altLang="en-US" sz="2000" smtClean="0"/>
              <a:t>a</a:t>
            </a:r>
            <a:r>
              <a:rPr lang="en-US" altLang="en-US" sz="2000" baseline="-25000" smtClean="0"/>
              <a:t>3</a:t>
            </a:r>
            <a:r>
              <a:rPr lang="en-US" altLang="zh-CN" sz="2000" smtClean="0">
                <a:ea typeface="宋体" panose="02010600030101010101" pitchFamily="2" charset="-122"/>
                <a:sym typeface="Symbol" panose="05050102010706020507" pitchFamily="18" charset="2"/>
              </a:rPr>
              <a:t></a:t>
            </a:r>
            <a:r>
              <a:rPr lang="en-US" altLang="zh-CN" sz="2000" baseline="30000" smtClean="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en-US" sz="2000" smtClean="0"/>
              <a:t>b</a:t>
            </a:r>
            <a:r>
              <a:rPr lang="en-US" altLang="en-US" sz="2000" baseline="-25000" smtClean="0"/>
              <a:t>5.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endParaRPr lang="en-US" altLang="en-US" sz="2000" smtClean="0"/>
          </a:p>
        </p:txBody>
      </p:sp>
      <p:graphicFrame>
        <p:nvGraphicFramePr>
          <p:cNvPr id="1469444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304800" y="3611563"/>
          <a:ext cx="8534400" cy="2560637"/>
        </p:xfrm>
        <a:graphic>
          <a:graphicData uri="http://schemas.openxmlformats.org/drawingml/2006/table">
            <a:tbl>
              <a:tblPr/>
              <a:tblGrid>
                <a:gridCol w="3248025"/>
                <a:gridCol w="3248025"/>
                <a:gridCol w="2038350"/>
              </a:tblGrid>
              <a:tr h="36580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sequence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Subsequence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Contain?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{2,4} {3,5,6} {8} &gt;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{2} {8} &gt;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{1,2} {3,4} &gt; 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{1} {2} &gt;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Marlett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{2,4} {2,4} {2,5} &gt;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{2} {4} &gt;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Marlett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&lt;{2,4} {2,5}, {4,5}&gt;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{2} {4} {5} &gt;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Marlett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&lt;{2,4} {2,5}, {4,5}&gt;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{2} {5} {5} &gt;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Marlett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&lt;{2,4} {2,5}, {4,5}&gt;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{2, 4, 5} &gt;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Marlett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9466" name="Text Box 26"/>
          <p:cNvSpPr txBox="1">
            <a:spLocks noChangeArrowheads="1"/>
          </p:cNvSpPr>
          <p:nvPr/>
        </p:nvSpPr>
        <p:spPr bwMode="auto">
          <a:xfrm>
            <a:off x="7391400" y="4368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No</a:t>
            </a:r>
          </a:p>
        </p:txBody>
      </p:sp>
      <p:sp>
        <p:nvSpPr>
          <p:cNvPr id="1469467" name="Text Box 27"/>
          <p:cNvSpPr txBox="1">
            <a:spLocks noChangeArrowheads="1"/>
          </p:cNvSpPr>
          <p:nvPr/>
        </p:nvSpPr>
        <p:spPr bwMode="auto">
          <a:xfrm>
            <a:off x="7391400" y="472916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Yes</a:t>
            </a:r>
          </a:p>
        </p:txBody>
      </p:sp>
      <p:sp>
        <p:nvSpPr>
          <p:cNvPr id="1469468" name="Text Box 28"/>
          <p:cNvSpPr txBox="1">
            <a:spLocks noChangeArrowheads="1"/>
          </p:cNvSpPr>
          <p:nvPr/>
        </p:nvSpPr>
        <p:spPr bwMode="auto">
          <a:xfrm>
            <a:off x="7391400" y="399097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Yes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7386638" y="549116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Yes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7391400" y="512445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No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7391400" y="5805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9466" grpId="0"/>
      <p:bldP spid="1469467" grpId="0"/>
      <p:bldP spid="1469468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Sequential Pattern Mining: Definition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The support of a subsequence w is defined as the fraction of data sequences that contain w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A </a:t>
            </a:r>
            <a:r>
              <a:rPr lang="en-US" altLang="en-US" i="1" dirty="0" smtClean="0"/>
              <a:t>sequential pattern</a:t>
            </a:r>
            <a:r>
              <a:rPr lang="en-US" altLang="en-US" dirty="0" smtClean="0"/>
              <a:t> is a frequent subsequence (i.e., a subsequence whose support is </a:t>
            </a:r>
            <a:r>
              <a:rPr lang="en-US" altLang="en-US" dirty="0" smtClean="0">
                <a:cs typeface="Arial" panose="020B0604020202020204" pitchFamily="34" charset="0"/>
              </a:rPr>
              <a:t>≥ </a:t>
            </a:r>
            <a:r>
              <a:rPr lang="en-US" altLang="en-US" i="1" dirty="0" err="1" smtClean="0">
                <a:cs typeface="Arial" panose="020B0604020202020204" pitchFamily="34" charset="0"/>
              </a:rPr>
              <a:t>minsup</a:t>
            </a:r>
            <a:r>
              <a:rPr lang="en-US" altLang="en-US" dirty="0" smtClean="0"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Given: </a:t>
            </a:r>
          </a:p>
          <a:p>
            <a:pPr lvl="1">
              <a:defRPr/>
            </a:pPr>
            <a:r>
              <a:rPr lang="en-US" altLang="en-US" dirty="0" smtClean="0"/>
              <a:t>a database of sequences </a:t>
            </a:r>
          </a:p>
          <a:p>
            <a:pPr lvl="1">
              <a:defRPr/>
            </a:pPr>
            <a:r>
              <a:rPr lang="en-US" altLang="en-US" dirty="0" smtClean="0"/>
              <a:t>a user-specified minimum support threshold, </a:t>
            </a:r>
            <a:r>
              <a:rPr lang="en-US" altLang="en-US" i="1" dirty="0" err="1" smtClean="0"/>
              <a:t>minsup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Task:</a:t>
            </a:r>
          </a:p>
          <a:p>
            <a:pPr lvl="1">
              <a:defRPr/>
            </a:pPr>
            <a:r>
              <a:rPr lang="en-US" altLang="en-US" dirty="0" smtClean="0"/>
              <a:t>Find all subsequences with support </a:t>
            </a:r>
            <a:r>
              <a:rPr lang="en-US" altLang="en-US" dirty="0" smtClean="0">
                <a:cs typeface="Arial" panose="020B0604020202020204" pitchFamily="34" charset="0"/>
              </a:rPr>
              <a:t>≥ </a:t>
            </a:r>
            <a:r>
              <a:rPr lang="en-US" altLang="en-US" i="1" dirty="0" err="1" smtClean="0"/>
              <a:t>minsup</a:t>
            </a:r>
            <a:endParaRPr lang="en-US" altLang="en-US" i="1" dirty="0" smtClean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i="1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Sequential Pattern Mining: Example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876800" y="1600200"/>
            <a:ext cx="3962400" cy="37338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i="1"/>
              <a:t>Minsup</a:t>
            </a:r>
            <a:r>
              <a:rPr lang="en-US" altLang="en-US" sz="1600"/>
              <a:t> </a:t>
            </a:r>
            <a:r>
              <a:rPr lang="en-US" altLang="en-US" sz="1600" b="0"/>
              <a:t>= 50%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Examples of Frequent Subsequences: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{1,2} &gt;       	s=60%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{2,3} &gt; 		s=60%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{2,4}&gt;		s=80%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{3} {5}&gt;		s=80%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{1} {2} &gt;		s=80%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{2} {2} &gt;		s=60%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{1} {2,3} &gt;	s=60%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{2} {2,3} &gt;	s=60%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{1,2} {2,3} &gt;	s=60%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4114800" cy="3756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Sequence Data vs. Market-basket Data</a:t>
            </a:r>
          </a:p>
        </p:txBody>
      </p:sp>
      <p:grpSp>
        <p:nvGrpSpPr>
          <p:cNvPr id="20483" name="Group 5"/>
          <p:cNvGrpSpPr>
            <a:grpSpLocks noChangeAspect="1"/>
          </p:cNvGrpSpPr>
          <p:nvPr/>
        </p:nvGrpSpPr>
        <p:grpSpPr bwMode="auto">
          <a:xfrm>
            <a:off x="228600" y="1954213"/>
            <a:ext cx="4335463" cy="3303587"/>
            <a:chOff x="192" y="1872"/>
            <a:chExt cx="1968" cy="1361"/>
          </a:xfrm>
        </p:grpSpPr>
        <p:sp>
          <p:nvSpPr>
            <p:cNvPr id="20512" name="AutoShape 6"/>
            <p:cNvSpPr>
              <a:spLocks noChangeAspect="1" noChangeArrowheads="1" noTextEdit="1"/>
            </p:cNvSpPr>
            <p:nvPr/>
          </p:nvSpPr>
          <p:spPr bwMode="auto">
            <a:xfrm>
              <a:off x="192" y="1872"/>
              <a:ext cx="196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Rectangle 7"/>
            <p:cNvSpPr>
              <a:spLocks noChangeArrowheads="1"/>
            </p:cNvSpPr>
            <p:nvPr/>
          </p:nvSpPr>
          <p:spPr bwMode="auto">
            <a:xfrm>
              <a:off x="198" y="1878"/>
              <a:ext cx="1956" cy="15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4" name="Rectangle 8"/>
            <p:cNvSpPr>
              <a:spLocks noChangeArrowheads="1"/>
            </p:cNvSpPr>
            <p:nvPr/>
          </p:nvSpPr>
          <p:spPr bwMode="auto">
            <a:xfrm>
              <a:off x="313" y="1879"/>
              <a:ext cx="40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Customer</a:t>
              </a:r>
              <a:endParaRPr lang="en-US" altLang="en-US" sz="1400"/>
            </a:p>
          </p:txBody>
        </p:sp>
        <p:sp>
          <p:nvSpPr>
            <p:cNvPr id="20515" name="Rectangle 9"/>
            <p:cNvSpPr>
              <a:spLocks noChangeArrowheads="1"/>
            </p:cNvSpPr>
            <p:nvPr/>
          </p:nvSpPr>
          <p:spPr bwMode="auto">
            <a:xfrm>
              <a:off x="1067" y="1879"/>
              <a:ext cx="19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Date</a:t>
              </a:r>
              <a:endParaRPr lang="en-US" altLang="en-US" sz="1400"/>
            </a:p>
          </p:txBody>
        </p:sp>
        <p:sp>
          <p:nvSpPr>
            <p:cNvPr id="20516" name="Rectangle 10"/>
            <p:cNvSpPr>
              <a:spLocks noChangeArrowheads="1"/>
            </p:cNvSpPr>
            <p:nvPr/>
          </p:nvSpPr>
          <p:spPr bwMode="auto">
            <a:xfrm>
              <a:off x="1548" y="1891"/>
              <a:ext cx="5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Items bought</a:t>
              </a:r>
              <a:endParaRPr lang="en-US" altLang="en-US" sz="1400"/>
            </a:p>
          </p:txBody>
        </p:sp>
        <p:sp>
          <p:nvSpPr>
            <p:cNvPr id="20517" name="Rectangle 11"/>
            <p:cNvSpPr>
              <a:spLocks noChangeArrowheads="1"/>
            </p:cNvSpPr>
            <p:nvPr/>
          </p:nvSpPr>
          <p:spPr bwMode="auto">
            <a:xfrm>
              <a:off x="461" y="203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20518" name="Rectangle 12"/>
            <p:cNvSpPr>
              <a:spLocks noChangeArrowheads="1"/>
            </p:cNvSpPr>
            <p:nvPr/>
          </p:nvSpPr>
          <p:spPr bwMode="auto">
            <a:xfrm>
              <a:off x="1095" y="203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10</a:t>
              </a:r>
              <a:endParaRPr lang="en-US" altLang="en-US" sz="1400"/>
            </a:p>
          </p:txBody>
        </p:sp>
        <p:sp>
          <p:nvSpPr>
            <p:cNvPr id="20519" name="Rectangle 13"/>
            <p:cNvSpPr>
              <a:spLocks noChangeArrowheads="1"/>
            </p:cNvSpPr>
            <p:nvPr/>
          </p:nvSpPr>
          <p:spPr bwMode="auto">
            <a:xfrm>
              <a:off x="1545" y="2033"/>
              <a:ext cx="24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0000"/>
                  </a:solidFill>
                </a:rPr>
                <a:t>2</a:t>
              </a:r>
              <a:r>
                <a:rPr lang="en-US" altLang="en-US" sz="1500" b="0">
                  <a:solidFill>
                    <a:srgbClr val="000000"/>
                  </a:solidFill>
                </a:rPr>
                <a:t>, 3, 5</a:t>
              </a:r>
              <a:endParaRPr lang="en-US" altLang="en-US" sz="1400"/>
            </a:p>
          </p:txBody>
        </p:sp>
        <p:sp>
          <p:nvSpPr>
            <p:cNvPr id="20520" name="Rectangle 14"/>
            <p:cNvSpPr>
              <a:spLocks noChangeArrowheads="1"/>
            </p:cNvSpPr>
            <p:nvPr/>
          </p:nvSpPr>
          <p:spPr bwMode="auto">
            <a:xfrm>
              <a:off x="461" y="218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20521" name="Rectangle 15"/>
            <p:cNvSpPr>
              <a:spLocks noChangeArrowheads="1"/>
            </p:cNvSpPr>
            <p:nvPr/>
          </p:nvSpPr>
          <p:spPr bwMode="auto">
            <a:xfrm>
              <a:off x="1095" y="218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20</a:t>
              </a:r>
              <a:endParaRPr lang="en-US" altLang="en-US" sz="1400"/>
            </a:p>
          </p:txBody>
        </p:sp>
        <p:sp>
          <p:nvSpPr>
            <p:cNvPr id="20522" name="Rectangle 16"/>
            <p:cNvSpPr>
              <a:spLocks noChangeArrowheads="1"/>
            </p:cNvSpPr>
            <p:nvPr/>
          </p:nvSpPr>
          <p:spPr bwMode="auto">
            <a:xfrm>
              <a:off x="1545" y="2183"/>
              <a:ext cx="14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 </a:t>
              </a:r>
              <a:r>
                <a:rPr lang="en-US" altLang="en-US" sz="1500" b="0">
                  <a:solidFill>
                    <a:srgbClr val="FF0000"/>
                  </a:solidFill>
                </a:rPr>
                <a:t>1</a:t>
              </a:r>
              <a:r>
                <a:rPr lang="en-US" altLang="en-US" sz="1500" b="0">
                  <a:solidFill>
                    <a:srgbClr val="000000"/>
                  </a:solidFill>
                </a:rPr>
                <a:t>,6</a:t>
              </a:r>
              <a:endParaRPr lang="en-US" altLang="en-US" sz="1400"/>
            </a:p>
          </p:txBody>
        </p:sp>
        <p:sp>
          <p:nvSpPr>
            <p:cNvPr id="20523" name="Rectangle 17"/>
            <p:cNvSpPr>
              <a:spLocks noChangeArrowheads="1"/>
            </p:cNvSpPr>
            <p:nvPr/>
          </p:nvSpPr>
          <p:spPr bwMode="auto">
            <a:xfrm>
              <a:off x="461" y="233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20524" name="Rectangle 18"/>
            <p:cNvSpPr>
              <a:spLocks noChangeArrowheads="1"/>
            </p:cNvSpPr>
            <p:nvPr/>
          </p:nvSpPr>
          <p:spPr bwMode="auto">
            <a:xfrm>
              <a:off x="1095" y="233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23</a:t>
              </a:r>
              <a:endParaRPr lang="en-US" altLang="en-US" sz="1400"/>
            </a:p>
          </p:txBody>
        </p:sp>
        <p:sp>
          <p:nvSpPr>
            <p:cNvPr id="20525" name="Rectangle 19"/>
            <p:cNvSpPr>
              <a:spLocks noChangeArrowheads="1"/>
            </p:cNvSpPr>
            <p:nvPr/>
          </p:nvSpPr>
          <p:spPr bwMode="auto">
            <a:xfrm>
              <a:off x="1545" y="2333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C000"/>
                  </a:solidFill>
                </a:rPr>
                <a:t>1</a:t>
              </a:r>
              <a:endParaRPr lang="en-US" altLang="en-US" sz="1400">
                <a:solidFill>
                  <a:srgbClr val="FFC000"/>
                </a:solidFill>
              </a:endParaRPr>
            </a:p>
          </p:txBody>
        </p:sp>
        <p:sp>
          <p:nvSpPr>
            <p:cNvPr id="20526" name="Rectangle 20"/>
            <p:cNvSpPr>
              <a:spLocks noChangeArrowheads="1"/>
            </p:cNvSpPr>
            <p:nvPr/>
          </p:nvSpPr>
          <p:spPr bwMode="auto">
            <a:xfrm>
              <a:off x="461" y="248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20527" name="Rectangle 21"/>
            <p:cNvSpPr>
              <a:spLocks noChangeArrowheads="1"/>
            </p:cNvSpPr>
            <p:nvPr/>
          </p:nvSpPr>
          <p:spPr bwMode="auto">
            <a:xfrm>
              <a:off x="1095" y="248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11</a:t>
              </a:r>
              <a:endParaRPr lang="en-US" altLang="en-US" sz="1400"/>
            </a:p>
          </p:txBody>
        </p:sp>
        <p:sp>
          <p:nvSpPr>
            <p:cNvPr id="20528" name="Rectangle 22"/>
            <p:cNvSpPr>
              <a:spLocks noChangeArrowheads="1"/>
            </p:cNvSpPr>
            <p:nvPr/>
          </p:nvSpPr>
          <p:spPr bwMode="auto">
            <a:xfrm>
              <a:off x="1545" y="2483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4, 5, 6</a:t>
              </a:r>
              <a:endParaRPr lang="en-US" altLang="en-US" sz="1400"/>
            </a:p>
          </p:txBody>
        </p:sp>
        <p:sp>
          <p:nvSpPr>
            <p:cNvPr id="20529" name="Rectangle 23"/>
            <p:cNvSpPr>
              <a:spLocks noChangeArrowheads="1"/>
            </p:cNvSpPr>
            <p:nvPr/>
          </p:nvSpPr>
          <p:spPr bwMode="auto">
            <a:xfrm>
              <a:off x="461" y="263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20530" name="Rectangle 24"/>
            <p:cNvSpPr>
              <a:spLocks noChangeArrowheads="1"/>
            </p:cNvSpPr>
            <p:nvPr/>
          </p:nvSpPr>
          <p:spPr bwMode="auto">
            <a:xfrm>
              <a:off x="1095" y="263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17</a:t>
              </a:r>
              <a:endParaRPr lang="en-US" altLang="en-US" sz="1400"/>
            </a:p>
          </p:txBody>
        </p:sp>
        <p:sp>
          <p:nvSpPr>
            <p:cNvPr id="20531" name="Rectangle 25"/>
            <p:cNvSpPr>
              <a:spLocks noChangeArrowheads="1"/>
            </p:cNvSpPr>
            <p:nvPr/>
          </p:nvSpPr>
          <p:spPr bwMode="auto">
            <a:xfrm>
              <a:off x="1545" y="2632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0000"/>
                  </a:solidFill>
                </a:rPr>
                <a:t>2</a:t>
              </a:r>
              <a:endParaRPr lang="en-US" altLang="en-US" sz="1400">
                <a:solidFill>
                  <a:srgbClr val="FF0000"/>
                </a:solidFill>
              </a:endParaRPr>
            </a:p>
          </p:txBody>
        </p:sp>
        <p:sp>
          <p:nvSpPr>
            <p:cNvPr id="20532" name="Rectangle 26"/>
            <p:cNvSpPr>
              <a:spLocks noChangeArrowheads="1"/>
            </p:cNvSpPr>
            <p:nvPr/>
          </p:nvSpPr>
          <p:spPr bwMode="auto">
            <a:xfrm>
              <a:off x="461" y="278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20533" name="Rectangle 27"/>
            <p:cNvSpPr>
              <a:spLocks noChangeArrowheads="1"/>
            </p:cNvSpPr>
            <p:nvPr/>
          </p:nvSpPr>
          <p:spPr bwMode="auto">
            <a:xfrm>
              <a:off x="1095" y="278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21</a:t>
              </a:r>
              <a:endParaRPr lang="en-US" altLang="en-US" sz="1400"/>
            </a:p>
          </p:txBody>
        </p:sp>
        <p:sp>
          <p:nvSpPr>
            <p:cNvPr id="20534" name="Rectangle 28"/>
            <p:cNvSpPr>
              <a:spLocks noChangeArrowheads="1"/>
            </p:cNvSpPr>
            <p:nvPr/>
          </p:nvSpPr>
          <p:spPr bwMode="auto">
            <a:xfrm>
              <a:off x="1545" y="2782"/>
              <a:ext cx="26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0000"/>
                  </a:solidFill>
                </a:rPr>
                <a:t>1</a:t>
              </a:r>
              <a:r>
                <a:rPr lang="en-US" altLang="en-US" sz="1500" b="0">
                  <a:solidFill>
                    <a:srgbClr val="000000"/>
                  </a:solidFill>
                </a:rPr>
                <a:t>,</a:t>
              </a:r>
              <a:r>
                <a:rPr lang="en-US" altLang="en-US" sz="1500" b="0">
                  <a:solidFill>
                    <a:srgbClr val="FFC000"/>
                  </a:solidFill>
                </a:rPr>
                <a:t>2</a:t>
              </a:r>
              <a:r>
                <a:rPr lang="en-US" altLang="en-US" sz="1500" b="0">
                  <a:solidFill>
                    <a:srgbClr val="000000"/>
                  </a:solidFill>
                </a:rPr>
                <a:t>,7,8</a:t>
              </a:r>
              <a:endParaRPr lang="en-US" altLang="en-US" sz="1400"/>
            </a:p>
          </p:txBody>
        </p:sp>
        <p:sp>
          <p:nvSpPr>
            <p:cNvPr id="20535" name="Rectangle 29"/>
            <p:cNvSpPr>
              <a:spLocks noChangeArrowheads="1"/>
            </p:cNvSpPr>
            <p:nvPr/>
          </p:nvSpPr>
          <p:spPr bwMode="auto">
            <a:xfrm>
              <a:off x="461" y="293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20536" name="Rectangle 30"/>
            <p:cNvSpPr>
              <a:spLocks noChangeArrowheads="1"/>
            </p:cNvSpPr>
            <p:nvPr/>
          </p:nvSpPr>
          <p:spPr bwMode="auto">
            <a:xfrm>
              <a:off x="1095" y="293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28</a:t>
              </a:r>
              <a:endParaRPr lang="en-US" altLang="en-US" sz="1400"/>
            </a:p>
          </p:txBody>
        </p:sp>
        <p:sp>
          <p:nvSpPr>
            <p:cNvPr id="20537" name="Rectangle 31"/>
            <p:cNvSpPr>
              <a:spLocks noChangeArrowheads="1"/>
            </p:cNvSpPr>
            <p:nvPr/>
          </p:nvSpPr>
          <p:spPr bwMode="auto">
            <a:xfrm>
              <a:off x="1545" y="2932"/>
              <a:ext cx="14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C000"/>
                  </a:solidFill>
                </a:rPr>
                <a:t>1</a:t>
              </a:r>
              <a:r>
                <a:rPr lang="en-US" altLang="en-US" sz="1500" b="0">
                  <a:solidFill>
                    <a:srgbClr val="000000"/>
                  </a:solidFill>
                </a:rPr>
                <a:t>, 6</a:t>
              </a:r>
              <a:endParaRPr lang="en-US" altLang="en-US" sz="1400"/>
            </a:p>
          </p:txBody>
        </p:sp>
        <p:sp>
          <p:nvSpPr>
            <p:cNvPr id="20538" name="Rectangle 32"/>
            <p:cNvSpPr>
              <a:spLocks noChangeArrowheads="1"/>
            </p:cNvSpPr>
            <p:nvPr/>
          </p:nvSpPr>
          <p:spPr bwMode="auto">
            <a:xfrm>
              <a:off x="457" y="3082"/>
              <a:ext cx="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C</a:t>
              </a:r>
              <a:endParaRPr lang="en-US" altLang="en-US" sz="1400"/>
            </a:p>
          </p:txBody>
        </p:sp>
        <p:sp>
          <p:nvSpPr>
            <p:cNvPr id="20539" name="Rectangle 33"/>
            <p:cNvSpPr>
              <a:spLocks noChangeArrowheads="1"/>
            </p:cNvSpPr>
            <p:nvPr/>
          </p:nvSpPr>
          <p:spPr bwMode="auto">
            <a:xfrm>
              <a:off x="1095" y="308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14</a:t>
              </a:r>
              <a:endParaRPr lang="en-US" altLang="en-US" sz="1400"/>
            </a:p>
          </p:txBody>
        </p:sp>
        <p:sp>
          <p:nvSpPr>
            <p:cNvPr id="20540" name="Rectangle 34"/>
            <p:cNvSpPr>
              <a:spLocks noChangeArrowheads="1"/>
            </p:cNvSpPr>
            <p:nvPr/>
          </p:nvSpPr>
          <p:spPr bwMode="auto">
            <a:xfrm>
              <a:off x="1545" y="3082"/>
              <a:ext cx="19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/>
                <a:t>1</a:t>
              </a:r>
              <a:r>
                <a:rPr lang="en-US" altLang="en-US" sz="1500" b="0">
                  <a:solidFill>
                    <a:srgbClr val="000000"/>
                  </a:solidFill>
                </a:rPr>
                <a:t>,7,8</a:t>
              </a:r>
              <a:endParaRPr lang="en-US" altLang="en-US" sz="1400"/>
            </a:p>
          </p:txBody>
        </p:sp>
        <p:sp>
          <p:nvSpPr>
            <p:cNvPr id="20541" name="Line 35"/>
            <p:cNvSpPr>
              <a:spLocks noChangeShapeType="1"/>
            </p:cNvSpPr>
            <p:nvPr/>
          </p:nvSpPr>
          <p:spPr bwMode="auto">
            <a:xfrm>
              <a:off x="192" y="1872"/>
              <a:ext cx="1" cy="13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Rectangle 36"/>
            <p:cNvSpPr>
              <a:spLocks noChangeArrowheads="1"/>
            </p:cNvSpPr>
            <p:nvPr/>
          </p:nvSpPr>
          <p:spPr bwMode="auto">
            <a:xfrm>
              <a:off x="192" y="1872"/>
              <a:ext cx="12" cy="1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43" name="Line 37"/>
            <p:cNvSpPr>
              <a:spLocks noChangeShapeType="1"/>
            </p:cNvSpPr>
            <p:nvPr/>
          </p:nvSpPr>
          <p:spPr bwMode="auto">
            <a:xfrm>
              <a:off x="787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Rectangle 38"/>
            <p:cNvSpPr>
              <a:spLocks noChangeArrowheads="1"/>
            </p:cNvSpPr>
            <p:nvPr/>
          </p:nvSpPr>
          <p:spPr bwMode="auto">
            <a:xfrm>
              <a:off x="787" y="1884"/>
              <a:ext cx="12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45" name="Line 39"/>
            <p:cNvSpPr>
              <a:spLocks noChangeShapeType="1"/>
            </p:cNvSpPr>
            <p:nvPr/>
          </p:nvSpPr>
          <p:spPr bwMode="auto">
            <a:xfrm>
              <a:off x="1516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Rectangle 40"/>
            <p:cNvSpPr>
              <a:spLocks noChangeArrowheads="1"/>
            </p:cNvSpPr>
            <p:nvPr/>
          </p:nvSpPr>
          <p:spPr bwMode="auto">
            <a:xfrm>
              <a:off x="1516" y="1884"/>
              <a:ext cx="11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47" name="Line 41"/>
            <p:cNvSpPr>
              <a:spLocks noChangeShapeType="1"/>
            </p:cNvSpPr>
            <p:nvPr/>
          </p:nvSpPr>
          <p:spPr bwMode="auto">
            <a:xfrm>
              <a:off x="2147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Rectangle 42"/>
            <p:cNvSpPr>
              <a:spLocks noChangeArrowheads="1"/>
            </p:cNvSpPr>
            <p:nvPr/>
          </p:nvSpPr>
          <p:spPr bwMode="auto">
            <a:xfrm>
              <a:off x="2147" y="1884"/>
              <a:ext cx="12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49" name="Line 43"/>
            <p:cNvSpPr>
              <a:spLocks noChangeShapeType="1"/>
            </p:cNvSpPr>
            <p:nvPr/>
          </p:nvSpPr>
          <p:spPr bwMode="auto">
            <a:xfrm>
              <a:off x="204" y="187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Rectangle 44"/>
            <p:cNvSpPr>
              <a:spLocks noChangeArrowheads="1"/>
            </p:cNvSpPr>
            <p:nvPr/>
          </p:nvSpPr>
          <p:spPr bwMode="auto">
            <a:xfrm>
              <a:off x="204" y="1872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51" name="Line 45"/>
            <p:cNvSpPr>
              <a:spLocks noChangeShapeType="1"/>
            </p:cNvSpPr>
            <p:nvPr/>
          </p:nvSpPr>
          <p:spPr bwMode="auto">
            <a:xfrm>
              <a:off x="204" y="202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Rectangle 46"/>
            <p:cNvSpPr>
              <a:spLocks noChangeArrowheads="1"/>
            </p:cNvSpPr>
            <p:nvPr/>
          </p:nvSpPr>
          <p:spPr bwMode="auto">
            <a:xfrm>
              <a:off x="204" y="2022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53" name="Line 47"/>
            <p:cNvSpPr>
              <a:spLocks noChangeShapeType="1"/>
            </p:cNvSpPr>
            <p:nvPr/>
          </p:nvSpPr>
          <p:spPr bwMode="auto">
            <a:xfrm>
              <a:off x="204" y="217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Rectangle 48"/>
            <p:cNvSpPr>
              <a:spLocks noChangeArrowheads="1"/>
            </p:cNvSpPr>
            <p:nvPr/>
          </p:nvSpPr>
          <p:spPr bwMode="auto">
            <a:xfrm>
              <a:off x="204" y="2172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55" name="Line 49"/>
            <p:cNvSpPr>
              <a:spLocks noChangeShapeType="1"/>
            </p:cNvSpPr>
            <p:nvPr/>
          </p:nvSpPr>
          <p:spPr bwMode="auto">
            <a:xfrm>
              <a:off x="204" y="232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Rectangle 50"/>
            <p:cNvSpPr>
              <a:spLocks noChangeArrowheads="1"/>
            </p:cNvSpPr>
            <p:nvPr/>
          </p:nvSpPr>
          <p:spPr bwMode="auto">
            <a:xfrm>
              <a:off x="204" y="2321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57" name="Line 51"/>
            <p:cNvSpPr>
              <a:spLocks noChangeShapeType="1"/>
            </p:cNvSpPr>
            <p:nvPr/>
          </p:nvSpPr>
          <p:spPr bwMode="auto">
            <a:xfrm>
              <a:off x="204" y="247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Rectangle 52"/>
            <p:cNvSpPr>
              <a:spLocks noChangeArrowheads="1"/>
            </p:cNvSpPr>
            <p:nvPr/>
          </p:nvSpPr>
          <p:spPr bwMode="auto">
            <a:xfrm>
              <a:off x="204" y="2471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59" name="Line 53"/>
            <p:cNvSpPr>
              <a:spLocks noChangeShapeType="1"/>
            </p:cNvSpPr>
            <p:nvPr/>
          </p:nvSpPr>
          <p:spPr bwMode="auto">
            <a:xfrm>
              <a:off x="204" y="262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Rectangle 54"/>
            <p:cNvSpPr>
              <a:spLocks noChangeArrowheads="1"/>
            </p:cNvSpPr>
            <p:nvPr/>
          </p:nvSpPr>
          <p:spPr bwMode="auto">
            <a:xfrm>
              <a:off x="204" y="2621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61" name="Line 55"/>
            <p:cNvSpPr>
              <a:spLocks noChangeShapeType="1"/>
            </p:cNvSpPr>
            <p:nvPr/>
          </p:nvSpPr>
          <p:spPr bwMode="auto">
            <a:xfrm>
              <a:off x="204" y="277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Rectangle 56"/>
            <p:cNvSpPr>
              <a:spLocks noChangeArrowheads="1"/>
            </p:cNvSpPr>
            <p:nvPr/>
          </p:nvSpPr>
          <p:spPr bwMode="auto">
            <a:xfrm>
              <a:off x="204" y="2771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63" name="Line 57"/>
            <p:cNvSpPr>
              <a:spLocks noChangeShapeType="1"/>
            </p:cNvSpPr>
            <p:nvPr/>
          </p:nvSpPr>
          <p:spPr bwMode="auto">
            <a:xfrm>
              <a:off x="204" y="292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Rectangle 58"/>
            <p:cNvSpPr>
              <a:spLocks noChangeArrowheads="1"/>
            </p:cNvSpPr>
            <p:nvPr/>
          </p:nvSpPr>
          <p:spPr bwMode="auto">
            <a:xfrm>
              <a:off x="204" y="292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65" name="Line 59"/>
            <p:cNvSpPr>
              <a:spLocks noChangeShapeType="1"/>
            </p:cNvSpPr>
            <p:nvPr/>
          </p:nvSpPr>
          <p:spPr bwMode="auto">
            <a:xfrm>
              <a:off x="204" y="307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Rectangle 60"/>
            <p:cNvSpPr>
              <a:spLocks noChangeArrowheads="1"/>
            </p:cNvSpPr>
            <p:nvPr/>
          </p:nvSpPr>
          <p:spPr bwMode="auto">
            <a:xfrm>
              <a:off x="204" y="307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67" name="Line 61"/>
            <p:cNvSpPr>
              <a:spLocks noChangeShapeType="1"/>
            </p:cNvSpPr>
            <p:nvPr/>
          </p:nvSpPr>
          <p:spPr bwMode="auto">
            <a:xfrm>
              <a:off x="204" y="322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Rectangle 62"/>
            <p:cNvSpPr>
              <a:spLocks noChangeArrowheads="1"/>
            </p:cNvSpPr>
            <p:nvPr/>
          </p:nvSpPr>
          <p:spPr bwMode="auto">
            <a:xfrm>
              <a:off x="204" y="322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20484" name="Text Box 63"/>
          <p:cNvSpPr txBox="1">
            <a:spLocks noChangeArrowheads="1"/>
          </p:cNvSpPr>
          <p:nvPr/>
        </p:nvSpPr>
        <p:spPr bwMode="auto">
          <a:xfrm>
            <a:off x="228600" y="1371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Sequence Database: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248400" y="1965325"/>
          <a:ext cx="1066800" cy="3292479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Events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FFF7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2, 3, 5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,7,8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</a:tr>
            </a:tbl>
          </a:graphicData>
        </a:graphic>
      </p:graphicFrame>
      <p:sp>
        <p:nvSpPr>
          <p:cNvPr id="20507" name="Text Box 63"/>
          <p:cNvSpPr txBox="1">
            <a:spLocks noChangeArrowheads="1"/>
          </p:cNvSpPr>
          <p:nvPr/>
        </p:nvSpPr>
        <p:spPr bwMode="auto">
          <a:xfrm>
            <a:off x="5410200" y="140493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Market- basket Data</a:t>
            </a:r>
          </a:p>
        </p:txBody>
      </p:sp>
      <p:sp>
        <p:nvSpPr>
          <p:cNvPr id="20508" name="TextBox 2"/>
          <p:cNvSpPr txBox="1">
            <a:spLocks noChangeArrowheads="1"/>
          </p:cNvSpPr>
          <p:nvPr/>
        </p:nvSpPr>
        <p:spPr bwMode="auto">
          <a:xfrm>
            <a:off x="6248400" y="5367338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(1,8) -&gt; (7)</a:t>
            </a:r>
          </a:p>
        </p:txBody>
      </p:sp>
      <p:sp>
        <p:nvSpPr>
          <p:cNvPr id="35869" name="TextBox 6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11669" y="5792787"/>
            <a:ext cx="2571224" cy="543097"/>
          </a:xfrm>
          <a:prstGeom prst="rect">
            <a:avLst/>
          </a:prstGeom>
          <a:blipFill rotWithShape="1">
            <a:blip r:embed="rId2"/>
            <a:stretch>
              <a:fillRect b="-4494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sp>
        <p:nvSpPr>
          <p:cNvPr id="66" name="TextBox 6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34000" y="5715000"/>
            <a:ext cx="2971800" cy="541751"/>
          </a:xfrm>
          <a:prstGeom prst="rect">
            <a:avLst/>
          </a:prstGeom>
          <a:blipFill rotWithShape="1">
            <a:blip r:embed="rId3"/>
            <a:stretch>
              <a:fillRect b="-4545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sp>
        <p:nvSpPr>
          <p:cNvPr id="20511" name="TextBox 64"/>
          <p:cNvSpPr txBox="1">
            <a:spLocks noChangeArrowheads="1"/>
          </p:cNvSpPr>
          <p:nvPr/>
        </p:nvSpPr>
        <p:spPr bwMode="auto">
          <a:xfrm>
            <a:off x="990600" y="54102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{2} -&gt; {1}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Extracting Sequential Patterns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mtClean="0"/>
              <a:t>Given n events:   i</a:t>
            </a:r>
            <a:r>
              <a:rPr lang="en-US" altLang="en-US" baseline="-25000" smtClean="0"/>
              <a:t>1</a:t>
            </a:r>
            <a:r>
              <a:rPr lang="en-US" altLang="en-US" smtClean="0"/>
              <a:t>, i</a:t>
            </a:r>
            <a:r>
              <a:rPr lang="en-US" altLang="en-US" baseline="-25000" smtClean="0"/>
              <a:t>2</a:t>
            </a:r>
            <a:r>
              <a:rPr lang="en-US" altLang="en-US" smtClean="0"/>
              <a:t>, i</a:t>
            </a:r>
            <a:r>
              <a:rPr lang="en-US" altLang="en-US" baseline="-25000" smtClean="0"/>
              <a:t>3</a:t>
            </a:r>
            <a:r>
              <a:rPr lang="en-US" altLang="en-US" smtClean="0"/>
              <a:t>, …, i</a:t>
            </a:r>
            <a:r>
              <a:rPr lang="en-US" altLang="en-US" baseline="-25000" smtClean="0"/>
              <a:t>n</a:t>
            </a:r>
            <a:endParaRPr lang="en-US" altLang="en-US" smtClean="0"/>
          </a:p>
          <a:p>
            <a:pPr lvl="4"/>
            <a:endParaRPr lang="en-US" altLang="en-US" sz="800" smtClean="0"/>
          </a:p>
          <a:p>
            <a:pPr marL="342900" indent="-342900"/>
            <a:r>
              <a:rPr lang="en-US" altLang="en-US" smtClean="0"/>
              <a:t>Candidate 1-subsequences: 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 smtClean="0"/>
              <a:t>&lt;{i</a:t>
            </a:r>
            <a:r>
              <a:rPr lang="en-US" altLang="en-US" baseline="-25000" smtClean="0"/>
              <a:t>1</a:t>
            </a:r>
            <a:r>
              <a:rPr lang="en-US" altLang="en-US" smtClean="0"/>
              <a:t>}&gt;, &lt;{i</a:t>
            </a:r>
            <a:r>
              <a:rPr lang="en-US" altLang="en-US" baseline="-25000" smtClean="0"/>
              <a:t>2</a:t>
            </a:r>
            <a:r>
              <a:rPr lang="en-US" altLang="en-US" smtClean="0"/>
              <a:t>}&gt;, &lt;{i</a:t>
            </a:r>
            <a:r>
              <a:rPr lang="en-US" altLang="en-US" baseline="-25000" smtClean="0"/>
              <a:t>3</a:t>
            </a:r>
            <a:r>
              <a:rPr lang="en-US" altLang="en-US" smtClean="0"/>
              <a:t>}&gt;, …, &lt;{i</a:t>
            </a:r>
            <a:r>
              <a:rPr lang="en-US" altLang="en-US" baseline="-25000" smtClean="0"/>
              <a:t>n</a:t>
            </a:r>
            <a:r>
              <a:rPr lang="en-US" altLang="en-US" smtClean="0"/>
              <a:t>}&gt;</a:t>
            </a:r>
          </a:p>
          <a:p>
            <a:pPr lvl="4"/>
            <a:endParaRPr lang="en-US" altLang="en-US" sz="800" smtClean="0"/>
          </a:p>
          <a:p>
            <a:pPr marL="342900" indent="-342900"/>
            <a:r>
              <a:rPr lang="en-US" altLang="en-US" smtClean="0"/>
              <a:t>Candidate 2-subsequences: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 smtClean="0"/>
              <a:t>&lt;{i</a:t>
            </a:r>
            <a:r>
              <a:rPr lang="en-US" altLang="en-US" baseline="-25000" smtClean="0"/>
              <a:t>1</a:t>
            </a:r>
            <a:r>
              <a:rPr lang="en-US" altLang="en-US" smtClean="0"/>
              <a:t>, i</a:t>
            </a:r>
            <a:r>
              <a:rPr lang="en-US" altLang="en-US" baseline="-25000" smtClean="0"/>
              <a:t>2</a:t>
            </a:r>
            <a:r>
              <a:rPr lang="en-US" altLang="en-US" smtClean="0"/>
              <a:t>}&gt;, &lt;{i</a:t>
            </a:r>
            <a:r>
              <a:rPr lang="en-US" altLang="en-US" baseline="-25000" smtClean="0"/>
              <a:t>1</a:t>
            </a:r>
            <a:r>
              <a:rPr lang="en-US" altLang="en-US" smtClean="0"/>
              <a:t>, i</a:t>
            </a:r>
            <a:r>
              <a:rPr lang="en-US" altLang="en-US" baseline="-25000" smtClean="0"/>
              <a:t>3</a:t>
            </a:r>
            <a:r>
              <a:rPr lang="en-US" altLang="en-US" smtClean="0"/>
              <a:t>}&gt;, …, 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 smtClean="0"/>
              <a:t>&lt;{i</a:t>
            </a:r>
            <a:r>
              <a:rPr lang="en-US" altLang="en-US" baseline="-25000" smtClean="0"/>
              <a:t>1</a:t>
            </a:r>
            <a:r>
              <a:rPr lang="en-US" altLang="en-US" smtClean="0"/>
              <a:t>} {i</a:t>
            </a:r>
            <a:r>
              <a:rPr lang="en-US" altLang="en-US" baseline="-25000" smtClean="0"/>
              <a:t>1</a:t>
            </a:r>
            <a:r>
              <a:rPr lang="en-US" altLang="en-US" smtClean="0"/>
              <a:t>}&gt;, &lt;{i</a:t>
            </a:r>
            <a:r>
              <a:rPr lang="en-US" altLang="en-US" baseline="-25000" smtClean="0"/>
              <a:t>1</a:t>
            </a:r>
            <a:r>
              <a:rPr lang="en-US" altLang="en-US" smtClean="0"/>
              <a:t>} {i</a:t>
            </a:r>
            <a:r>
              <a:rPr lang="en-US" altLang="en-US" baseline="-25000" smtClean="0"/>
              <a:t>2</a:t>
            </a:r>
            <a:r>
              <a:rPr lang="en-US" altLang="en-US" smtClean="0"/>
              <a:t>}&gt;, …, &lt;{i</a:t>
            </a:r>
            <a:r>
              <a:rPr lang="en-US" altLang="en-US" baseline="-25000" smtClean="0"/>
              <a:t>n</a:t>
            </a:r>
            <a:r>
              <a:rPr lang="en-US" altLang="en-US" smtClean="0"/>
              <a:t>} {i</a:t>
            </a:r>
            <a:r>
              <a:rPr lang="en-US" altLang="en-US" baseline="-25000" smtClean="0"/>
              <a:t>n</a:t>
            </a:r>
            <a:r>
              <a:rPr lang="en-US" altLang="en-US" smtClean="0"/>
              <a:t>}&gt;</a:t>
            </a:r>
          </a:p>
          <a:p>
            <a:pPr lvl="4"/>
            <a:endParaRPr lang="en-US" altLang="en-US" sz="800" smtClean="0"/>
          </a:p>
          <a:p>
            <a:pPr marL="342900" indent="-342900"/>
            <a:r>
              <a:rPr lang="en-US" altLang="en-US" smtClean="0"/>
              <a:t>Candidate 3-subsequences: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 sz="1800" smtClean="0"/>
              <a:t>&lt;{i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, i</a:t>
            </a:r>
            <a:r>
              <a:rPr lang="en-US" altLang="en-US" sz="1800" baseline="-25000" smtClean="0"/>
              <a:t>2 </a:t>
            </a:r>
            <a:r>
              <a:rPr lang="en-US" altLang="en-US" sz="1800" smtClean="0"/>
              <a:t>, i</a:t>
            </a:r>
            <a:r>
              <a:rPr lang="en-US" altLang="en-US" sz="1800" baseline="-25000" smtClean="0"/>
              <a:t>3</a:t>
            </a:r>
            <a:r>
              <a:rPr lang="en-US" altLang="en-US" sz="1800" smtClean="0"/>
              <a:t>}&gt;, &lt;{i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, i</a:t>
            </a:r>
            <a:r>
              <a:rPr lang="en-US" altLang="en-US" sz="1800" baseline="-25000" smtClean="0"/>
              <a:t>2 </a:t>
            </a:r>
            <a:r>
              <a:rPr lang="en-US" altLang="en-US" sz="1800" smtClean="0"/>
              <a:t>, i</a:t>
            </a:r>
            <a:r>
              <a:rPr lang="en-US" altLang="en-US" sz="1800" baseline="-25000" smtClean="0"/>
              <a:t>4</a:t>
            </a:r>
            <a:r>
              <a:rPr lang="en-US" altLang="en-US" sz="1800" smtClean="0"/>
              <a:t>}&gt;, …, 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 sz="1800" smtClean="0"/>
              <a:t>&lt;{i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, i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} 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}&gt;, &lt;{i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, i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} {i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}&gt;, …,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 sz="1800" smtClean="0"/>
              <a:t>&lt;{i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} {i</a:t>
            </a:r>
            <a:r>
              <a:rPr lang="en-US" altLang="en-US" sz="1800" baseline="-25000" smtClean="0"/>
              <a:t>1 </a:t>
            </a:r>
            <a:r>
              <a:rPr lang="en-US" altLang="en-US" sz="1800" smtClean="0"/>
              <a:t>, i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}&gt;, &lt;{i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} {i</a:t>
            </a:r>
            <a:r>
              <a:rPr lang="en-US" altLang="en-US" sz="1800" baseline="-25000" smtClean="0"/>
              <a:t>1 </a:t>
            </a:r>
            <a:r>
              <a:rPr lang="en-US" altLang="en-US" sz="1800" smtClean="0"/>
              <a:t>, i</a:t>
            </a:r>
            <a:r>
              <a:rPr lang="en-US" altLang="en-US" sz="1800" baseline="-25000" smtClean="0"/>
              <a:t>3</a:t>
            </a:r>
            <a:r>
              <a:rPr lang="en-US" altLang="en-US" sz="1800" smtClean="0"/>
              <a:t>}&gt;, …, 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 sz="1800" smtClean="0"/>
              <a:t>&lt;{i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} 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} 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}&gt;, &lt;{i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} 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} {i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}&gt;, …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457200"/>
          </a:xfrm>
        </p:spPr>
        <p:txBody>
          <a:bodyPr/>
          <a:lstStyle/>
          <a:p>
            <a:r>
              <a:rPr lang="en-US" altLang="en-US" sz="2800" smtClean="0"/>
              <a:t>Extracting Sequential Patterns: Simple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219200"/>
            <a:ext cx="7513637" cy="5181600"/>
          </a:xfrm>
        </p:spPr>
        <p:txBody>
          <a:bodyPr/>
          <a:lstStyle/>
          <a:p>
            <a:pPr marL="342900" indent="-342900"/>
            <a:r>
              <a:rPr lang="en-US" altLang="en-US" smtClean="0"/>
              <a:t>Given 2 events:   a, b</a:t>
            </a:r>
          </a:p>
          <a:p>
            <a:pPr lvl="4"/>
            <a:endParaRPr lang="en-US" altLang="en-US" sz="800" smtClean="0"/>
          </a:p>
          <a:p>
            <a:pPr marL="342900" indent="-342900"/>
            <a:r>
              <a:rPr lang="en-US" altLang="en-US" smtClean="0"/>
              <a:t>Candidate 1-subsequences: 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 smtClean="0"/>
              <a:t>&lt;{a}&gt;, &lt;{b}&gt;.</a:t>
            </a:r>
          </a:p>
          <a:p>
            <a:pPr lvl="4"/>
            <a:endParaRPr lang="en-US" altLang="en-US" sz="800" smtClean="0"/>
          </a:p>
          <a:p>
            <a:pPr marL="342900" indent="-342900"/>
            <a:r>
              <a:rPr lang="en-US" altLang="en-US" smtClean="0"/>
              <a:t>Candidate 2-subsequences: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 smtClean="0"/>
              <a:t>&lt;{a} {a}&gt;, &lt;{a} {b}&gt;, &lt;{b} {a}&gt;, &lt;{b} {b}&gt;, &lt;{a, b}&gt;.</a:t>
            </a:r>
          </a:p>
          <a:p>
            <a:pPr lvl="4"/>
            <a:endParaRPr lang="en-US" altLang="en-US" sz="800" smtClean="0"/>
          </a:p>
          <a:p>
            <a:pPr marL="342900" indent="-342900"/>
            <a:r>
              <a:rPr lang="en-US" altLang="en-US" smtClean="0"/>
              <a:t>Candidate 3-subsequences: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 smtClean="0"/>
              <a:t>&lt;{a} {a} {a}&gt;, &lt;{a} {a} {b}&gt;, &lt;{a} {b} {a}&gt;, &lt;{a} {b} {b}&gt;, 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 smtClean="0"/>
              <a:t>&lt;{b} {b} {b}&gt;, &lt;{b} {b} {a}&gt;, &lt;{b} {a} {b}&gt;, &lt;{b} {a} {a}&gt;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 smtClean="0"/>
              <a:t>&lt;{a, b} {a}&gt;, &lt;{a, b} {b}&gt;, &lt;{a} {a, b}&gt;, &lt;{b} {a, b}&gt; 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781800" y="1143000"/>
            <a:ext cx="1854200" cy="1371600"/>
            <a:chOff x="7010400" y="1143000"/>
            <a:chExt cx="1295400" cy="1371600"/>
          </a:xfrm>
        </p:grpSpPr>
        <p:sp>
          <p:nvSpPr>
            <p:cNvPr id="22534" name="TextBox 2"/>
            <p:cNvSpPr txBox="1">
              <a:spLocks noChangeArrowheads="1"/>
            </p:cNvSpPr>
            <p:nvPr/>
          </p:nvSpPr>
          <p:spPr bwMode="auto">
            <a:xfrm>
              <a:off x="7467600" y="1143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()</a:t>
              </a:r>
            </a:p>
          </p:txBody>
        </p:sp>
        <p:sp>
          <p:nvSpPr>
            <p:cNvPr id="22535" name="TextBox 5"/>
            <p:cNvSpPr txBox="1">
              <a:spLocks noChangeArrowheads="1"/>
            </p:cNvSpPr>
            <p:nvPr/>
          </p:nvSpPr>
          <p:spPr bwMode="auto">
            <a:xfrm>
              <a:off x="7010400" y="1673423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(a)</a:t>
              </a:r>
            </a:p>
          </p:txBody>
        </p:sp>
        <p:sp>
          <p:nvSpPr>
            <p:cNvPr id="22536" name="TextBox 6"/>
            <p:cNvSpPr txBox="1">
              <a:spLocks noChangeArrowheads="1"/>
            </p:cNvSpPr>
            <p:nvPr/>
          </p:nvSpPr>
          <p:spPr bwMode="auto">
            <a:xfrm>
              <a:off x="7848600" y="16764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(b)</a:t>
              </a:r>
            </a:p>
          </p:txBody>
        </p:sp>
        <p:sp>
          <p:nvSpPr>
            <p:cNvPr id="22537" name="TextBox 7"/>
            <p:cNvSpPr txBox="1">
              <a:spLocks noChangeArrowheads="1"/>
            </p:cNvSpPr>
            <p:nvPr/>
          </p:nvSpPr>
          <p:spPr bwMode="auto">
            <a:xfrm>
              <a:off x="7467600" y="2206823"/>
              <a:ext cx="609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(a,b)</a:t>
              </a:r>
            </a:p>
          </p:txBody>
        </p:sp>
        <p:cxnSp>
          <p:nvCxnSpPr>
            <p:cNvPr id="22538" name="Straight Arrow Connector 4"/>
            <p:cNvCxnSpPr>
              <a:cxnSpLocks noChangeShapeType="1"/>
            </p:cNvCxnSpPr>
            <p:nvPr/>
          </p:nvCxnSpPr>
          <p:spPr bwMode="auto">
            <a:xfrm flipH="1">
              <a:off x="7315200" y="1450777"/>
              <a:ext cx="228599" cy="222646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9" name="Straight Arrow Connector 10"/>
            <p:cNvCxnSpPr>
              <a:cxnSpLocks noChangeShapeType="1"/>
              <a:endCxn id="22536" idx="0"/>
            </p:cNvCxnSpPr>
            <p:nvPr/>
          </p:nvCxnSpPr>
          <p:spPr bwMode="auto">
            <a:xfrm>
              <a:off x="7772400" y="1485156"/>
              <a:ext cx="304800" cy="191244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0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7772400" y="1984177"/>
              <a:ext cx="228600" cy="222646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1" name="Straight Arrow Connector 15"/>
            <p:cNvCxnSpPr>
              <a:cxnSpLocks noChangeShapeType="1"/>
            </p:cNvCxnSpPr>
            <p:nvPr/>
          </p:nvCxnSpPr>
          <p:spPr bwMode="auto">
            <a:xfrm>
              <a:off x="7315200" y="1981200"/>
              <a:ext cx="304800" cy="191244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10400" y="2743200"/>
            <a:ext cx="162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Item-set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Generalized Sequential Pattern (GSP)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altLang="en-US" sz="2000" b="1" smtClean="0"/>
              <a:t>Step 1</a:t>
            </a:r>
            <a:r>
              <a:rPr lang="en-US" altLang="en-US" sz="2000" smtClean="0"/>
              <a:t>: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1800" smtClean="0"/>
              <a:t>Make the first pass over the sequence database D to yield all the 1-element frequent sequences</a:t>
            </a:r>
          </a:p>
          <a:p>
            <a:pPr lvl="4">
              <a:lnSpc>
                <a:spcPct val="80000"/>
              </a:lnSpc>
            </a:pPr>
            <a:endParaRPr lang="en-US" altLang="en-US" sz="800" smtClean="0"/>
          </a:p>
          <a:p>
            <a:pPr marL="342900" indent="-342900">
              <a:lnSpc>
                <a:spcPct val="80000"/>
              </a:lnSpc>
            </a:pPr>
            <a:r>
              <a:rPr lang="en-US" altLang="en-US" sz="2000" b="1" smtClean="0"/>
              <a:t>Step 2</a:t>
            </a:r>
            <a:r>
              <a:rPr lang="en-US" altLang="en-US" sz="2000" smtClean="0"/>
              <a:t>: </a:t>
            </a:r>
          </a:p>
          <a:p>
            <a:pPr lvl="4">
              <a:lnSpc>
                <a:spcPct val="80000"/>
              </a:lnSpc>
            </a:pPr>
            <a:endParaRPr lang="en-US" altLang="en-US" sz="800" smtClean="0"/>
          </a:p>
          <a:p>
            <a:pPr marL="342900" indent="-342900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000" smtClean="0"/>
              <a:t>	Repeat until no new frequent sequences are found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1800" b="1" smtClean="0"/>
              <a:t>Candidate Generation</a:t>
            </a:r>
            <a:r>
              <a:rPr lang="en-US" altLang="en-US" sz="1800" smtClean="0"/>
              <a:t>: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smtClean="0"/>
              <a:t>Merge pairs of frequent subsequences found in the (k-1)</a:t>
            </a:r>
            <a:r>
              <a:rPr lang="en-US" altLang="en-US" sz="1600" i="1" smtClean="0"/>
              <a:t>th</a:t>
            </a:r>
            <a:r>
              <a:rPr lang="en-US" altLang="en-US" sz="1600" smtClean="0"/>
              <a:t> pass to generate candidate sequences that contain k items </a:t>
            </a:r>
          </a:p>
          <a:p>
            <a:pPr lvl="4">
              <a:lnSpc>
                <a:spcPct val="80000"/>
              </a:lnSpc>
            </a:pPr>
            <a:endParaRPr lang="en-US" altLang="en-US" sz="700" smtClean="0"/>
          </a:p>
          <a:p>
            <a:pPr marL="742950" lvl="1" indent="-285750">
              <a:lnSpc>
                <a:spcPct val="80000"/>
              </a:lnSpc>
            </a:pPr>
            <a:r>
              <a:rPr lang="en-US" altLang="en-US" sz="1800" b="1" smtClean="0"/>
              <a:t>Candidate Pruning</a:t>
            </a:r>
            <a:r>
              <a:rPr lang="en-US" altLang="en-US" sz="1800" smtClean="0"/>
              <a:t>: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smtClean="0"/>
              <a:t>Prune candidate </a:t>
            </a:r>
            <a:r>
              <a:rPr lang="en-US" altLang="en-US" sz="1600" i="1" smtClean="0"/>
              <a:t>k</a:t>
            </a:r>
            <a:r>
              <a:rPr lang="en-US" altLang="en-US" sz="1600" smtClean="0"/>
              <a:t>-sequences that contain infrequent (</a:t>
            </a:r>
            <a:r>
              <a:rPr lang="en-US" altLang="en-US" sz="1600" i="1" smtClean="0"/>
              <a:t>k-1)</a:t>
            </a:r>
            <a:r>
              <a:rPr lang="en-US" altLang="en-US" sz="1600" smtClean="0"/>
              <a:t>-subsequences</a:t>
            </a:r>
          </a:p>
          <a:p>
            <a:pPr lvl="4">
              <a:lnSpc>
                <a:spcPct val="80000"/>
              </a:lnSpc>
            </a:pPr>
            <a:endParaRPr lang="en-US" altLang="en-US" sz="700" smtClean="0"/>
          </a:p>
          <a:p>
            <a:pPr marL="742950" lvl="1" indent="-285750">
              <a:lnSpc>
                <a:spcPct val="80000"/>
              </a:lnSpc>
            </a:pPr>
            <a:r>
              <a:rPr lang="en-US" altLang="en-US" sz="1800" b="1" smtClean="0"/>
              <a:t>Support Counting</a:t>
            </a:r>
            <a:r>
              <a:rPr lang="en-US" altLang="en-US" sz="1800" smtClean="0"/>
              <a:t>: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smtClean="0"/>
              <a:t>Make a new pass over the sequence database D to find the support for these candidate sequences</a:t>
            </a:r>
          </a:p>
          <a:p>
            <a:pPr lvl="4">
              <a:lnSpc>
                <a:spcPct val="80000"/>
              </a:lnSpc>
            </a:pPr>
            <a:endParaRPr lang="en-US" altLang="en-US" sz="700" smtClean="0"/>
          </a:p>
          <a:p>
            <a:pPr marL="742950" lvl="1" indent="-285750">
              <a:lnSpc>
                <a:spcPct val="80000"/>
              </a:lnSpc>
            </a:pPr>
            <a:r>
              <a:rPr lang="en-US" altLang="en-US" sz="1800" b="1" smtClean="0"/>
              <a:t>Candidate Elimination</a:t>
            </a:r>
            <a:r>
              <a:rPr lang="en-US" altLang="en-US" sz="1800" smtClean="0"/>
              <a:t>: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smtClean="0"/>
              <a:t>Eliminate candidate </a:t>
            </a:r>
            <a:r>
              <a:rPr lang="en-US" altLang="en-US" sz="1600" i="1" smtClean="0"/>
              <a:t>k</a:t>
            </a:r>
            <a:r>
              <a:rPr lang="en-US" altLang="en-US" sz="1600" smtClean="0"/>
              <a:t>-sequences whose actual support is less than </a:t>
            </a:r>
            <a:r>
              <a:rPr lang="en-US" altLang="en-US" sz="1600" i="1" smtClean="0"/>
              <a:t>minsup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Candidate Generation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181600"/>
          </a:xfrm>
        </p:spPr>
        <p:txBody>
          <a:bodyPr/>
          <a:lstStyle/>
          <a:p>
            <a:r>
              <a:rPr lang="en-US" altLang="en-US" sz="2400" smtClean="0"/>
              <a:t>Base case (k=2): </a:t>
            </a:r>
          </a:p>
          <a:p>
            <a:pPr lvl="1"/>
            <a:r>
              <a:rPr lang="en-US" altLang="en-US" sz="1800" smtClean="0"/>
              <a:t>Merging two frequent 1-sequences &lt;{i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}&gt;  and &lt;{i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}&gt; will produce the following candidate 2-sequences: &lt;{i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} 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}&gt;, &lt;{i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} {i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}&gt;, &lt;{i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} {i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}&gt;, &lt;{i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} {i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}&gt; and &lt;{i</a:t>
            </a:r>
            <a:r>
              <a:rPr lang="en-US" altLang="en-US" sz="1800" baseline="-25000" smtClean="0"/>
              <a:t>1 </a:t>
            </a:r>
            <a:r>
              <a:rPr lang="en-US" altLang="en-US" sz="1800" smtClean="0"/>
              <a:t>i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}&gt;.</a:t>
            </a:r>
          </a:p>
          <a:p>
            <a:pPr lvl="4"/>
            <a:endParaRPr lang="en-US" altLang="en-US" sz="800" smtClean="0"/>
          </a:p>
          <a:p>
            <a:r>
              <a:rPr lang="en-US" altLang="en-US" sz="2400" smtClean="0"/>
              <a:t>General case (k&gt;2):</a:t>
            </a:r>
          </a:p>
          <a:p>
            <a:pPr lvl="1"/>
            <a:r>
              <a:rPr lang="en-US" altLang="en-US" sz="1800" smtClean="0"/>
              <a:t>A frequent (</a:t>
            </a:r>
            <a:r>
              <a:rPr lang="en-US" altLang="en-US" sz="1800" i="1" smtClean="0"/>
              <a:t>k-1)</a:t>
            </a:r>
            <a:r>
              <a:rPr lang="en-US" altLang="en-US" sz="1800" smtClean="0"/>
              <a:t>-sequence w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 is merged with another frequent </a:t>
            </a:r>
            <a:br>
              <a:rPr lang="en-US" altLang="en-US" sz="1800" smtClean="0"/>
            </a:br>
            <a:r>
              <a:rPr lang="en-US" altLang="en-US" sz="1800" smtClean="0"/>
              <a:t>(</a:t>
            </a:r>
            <a:r>
              <a:rPr lang="en-US" altLang="en-US" sz="1800" i="1" smtClean="0"/>
              <a:t>k-1)</a:t>
            </a:r>
            <a:r>
              <a:rPr lang="en-US" altLang="en-US" sz="1800" smtClean="0"/>
              <a:t>-sequence w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 to produce a candidate </a:t>
            </a:r>
            <a:r>
              <a:rPr lang="en-US" altLang="en-US" sz="1800" i="1" smtClean="0"/>
              <a:t>k</a:t>
            </a:r>
            <a:r>
              <a:rPr lang="en-US" altLang="en-US" sz="1800" smtClean="0"/>
              <a:t>-sequence if the subsequence obtained by removing an event from the first element in w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 is the same as the subsequence obtained by removing an event from the last element in w</a:t>
            </a:r>
            <a:r>
              <a:rPr lang="en-US" altLang="en-US" sz="1800" baseline="-25000" smtClean="0"/>
              <a:t>2</a:t>
            </a:r>
            <a:endParaRPr lang="en-US" altLang="en-US" sz="1800" smtClean="0"/>
          </a:p>
          <a:p>
            <a:pPr lvl="2"/>
            <a:r>
              <a:rPr lang="en-US" altLang="en-US" sz="1800" smtClean="0"/>
              <a:t> The resulting candidate after merging is given by extending the sequence w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  as follows- </a:t>
            </a:r>
          </a:p>
          <a:p>
            <a:pPr lvl="3"/>
            <a:r>
              <a:rPr lang="en-US" altLang="en-US" sz="1700" smtClean="0"/>
              <a:t>If the last element of w</a:t>
            </a:r>
            <a:r>
              <a:rPr lang="en-US" altLang="en-US" sz="1700" baseline="-25000" smtClean="0"/>
              <a:t>2</a:t>
            </a:r>
            <a:r>
              <a:rPr lang="en-US" altLang="en-US" sz="1700" smtClean="0"/>
              <a:t> has only one event, append it to w</a:t>
            </a:r>
            <a:r>
              <a:rPr lang="en-US" altLang="en-US" sz="1700" baseline="-25000" smtClean="0"/>
              <a:t>1</a:t>
            </a:r>
            <a:r>
              <a:rPr lang="en-US" altLang="en-US" sz="1700" smtClean="0"/>
              <a:t>   </a:t>
            </a:r>
            <a:endParaRPr lang="en-US" altLang="en-US" sz="1700" baseline="-25000" smtClean="0"/>
          </a:p>
          <a:p>
            <a:pPr lvl="3"/>
            <a:r>
              <a:rPr lang="en-US" altLang="en-US" sz="1700" smtClean="0"/>
              <a:t>Otherwise add the event from the last element of w</a:t>
            </a:r>
            <a:r>
              <a:rPr lang="en-US" altLang="en-US" sz="1700" baseline="-25000" smtClean="0"/>
              <a:t>2</a:t>
            </a:r>
            <a:r>
              <a:rPr lang="en-US" altLang="en-US" sz="1700" smtClean="0"/>
              <a:t> (which is absent in the last element of w</a:t>
            </a:r>
            <a:r>
              <a:rPr lang="en-US" altLang="en-US" sz="1700" baseline="-25000" smtClean="0"/>
              <a:t>1</a:t>
            </a:r>
            <a:r>
              <a:rPr lang="en-US" altLang="en-US" sz="1700" smtClean="0"/>
              <a:t>) to the last element of w</a:t>
            </a:r>
            <a:r>
              <a:rPr lang="en-US" altLang="en-US" sz="1700" baseline="-25000" smtClean="0"/>
              <a:t>1</a:t>
            </a:r>
            <a:r>
              <a:rPr lang="en-US" altLang="en-US" sz="1700" smtClean="0"/>
              <a:t> </a:t>
            </a:r>
          </a:p>
          <a:p>
            <a:pPr lvl="3"/>
            <a:endParaRPr lang="en-US" altLang="en-US" sz="1700" baseline="-25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Candidate Generation Examples</a:t>
            </a:r>
          </a:p>
        </p:txBody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5334000"/>
          </a:xfrm>
        </p:spPr>
        <p:txBody>
          <a:bodyPr/>
          <a:lstStyle/>
          <a:p>
            <a:pPr>
              <a:defRPr/>
            </a:pPr>
            <a:r>
              <a:rPr lang="en-US" altLang="en-US" sz="2000" dirty="0" smtClean="0"/>
              <a:t>Prefix of {2 3 4} is {2 3}, Suffix of {1 2 3} is {2,3}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sz="2000" dirty="0" smtClean="0"/>
              <a:t>Idea: create n-item sequences candidates from frequent n-1 item sequences by combining pairs of sequences whose suffix is the same as the prefix of the other sequence: merge({1,</a:t>
            </a:r>
            <a:r>
              <a:rPr lang="en-US" altLang="en-US" sz="2000" b="1" dirty="0" smtClean="0"/>
              <a:t>2,3</a:t>
            </a:r>
            <a:r>
              <a:rPr lang="en-US" altLang="en-US" sz="2000" dirty="0" smtClean="0"/>
              <a:t>},{</a:t>
            </a:r>
            <a:r>
              <a:rPr lang="en-US" altLang="en-US" sz="2000" b="1" dirty="0" smtClean="0"/>
              <a:t>2,3,</a:t>
            </a:r>
            <a:r>
              <a:rPr lang="en-US" altLang="en-US" sz="2000" dirty="0" smtClean="0"/>
              <a:t>4})={1,2,3,4}</a:t>
            </a:r>
            <a:endParaRPr lang="en-US" altLang="en-US" sz="2000" dirty="0"/>
          </a:p>
          <a:p>
            <a:pPr>
              <a:defRPr/>
            </a:pPr>
            <a:r>
              <a:rPr lang="en-US" altLang="en-US" sz="2000" dirty="0" smtClean="0"/>
              <a:t>Merging w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=&lt;{1 2 3} {4 6}&gt; and w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=&lt;{2 3} {4 6} {5}&gt; </a:t>
            </a:r>
            <a:br>
              <a:rPr lang="en-US" altLang="en-US" sz="2000" dirty="0" smtClean="0"/>
            </a:br>
            <a:r>
              <a:rPr lang="en-US" altLang="en-US" sz="2000" dirty="0" smtClean="0"/>
              <a:t>produces the candidate sequence &lt; {1 2 3} {4 6} {5}&gt; </a:t>
            </a:r>
          </a:p>
          <a:p>
            <a:pPr>
              <a:defRPr/>
            </a:pPr>
            <a:r>
              <a:rPr lang="en-US" altLang="en-US" sz="2000" dirty="0" smtClean="0"/>
              <a:t>Merging  w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=&lt;{1} {2 3} {4}&gt; and w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=&lt;{2 3} {4 5}&gt; </a:t>
            </a:r>
            <a:br>
              <a:rPr lang="en-US" altLang="en-US" sz="2000" dirty="0" smtClean="0"/>
            </a:br>
            <a:r>
              <a:rPr lang="en-US" altLang="en-US" sz="2000" dirty="0" smtClean="0"/>
              <a:t>produces the candidate sequence &lt; {1} {2 3} {4 5}&gt;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6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>
            <a:spLocks noChangeArrowheads="1"/>
          </p:cNvSpPr>
          <p:nvPr/>
        </p:nvSpPr>
        <p:spPr bwMode="auto">
          <a:xfrm>
            <a:off x="381000" y="1654175"/>
            <a:ext cx="82296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Chapter 6 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Association Analysis: Advance Concepts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Introduction to Data Mining, 2</a:t>
            </a:r>
            <a:r>
              <a:rPr lang="en-US" altLang="en-US" sz="3200" b="0" baseline="30000"/>
              <a:t>nd</a:t>
            </a:r>
            <a:r>
              <a:rPr lang="en-US" altLang="en-US" sz="3200" b="0"/>
              <a:t> Edition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by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Christoph Eick, Tan, Steinbach, Karpatne, Kumar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2000" b="0"/>
          </a:p>
        </p:txBody>
      </p:sp>
      <p:sp>
        <p:nvSpPr>
          <p:cNvPr id="5123" name="Rectangle 205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838200"/>
          </a:xfrm>
          <a:noFill/>
        </p:spPr>
        <p:txBody>
          <a:bodyPr/>
          <a:lstStyle/>
          <a:p>
            <a:pPr algn="ctr"/>
            <a:r>
              <a:rPr lang="en-US" altLang="en-US" smtClean="0"/>
              <a:t>Sequence, Graph and Collocation Mining</a:t>
            </a:r>
          </a:p>
        </p:txBody>
      </p:sp>
      <p:grpSp>
        <p:nvGrpSpPr>
          <p:cNvPr id="5124" name="Group 2057"/>
          <p:cNvGrpSpPr>
            <a:grpSpLocks/>
          </p:cNvGrpSpPr>
          <p:nvPr/>
        </p:nvGrpSpPr>
        <p:grpSpPr bwMode="auto">
          <a:xfrm>
            <a:off x="304800" y="1066800"/>
            <a:ext cx="8534400" cy="152400"/>
            <a:chOff x="264" y="788"/>
            <a:chExt cx="5232" cy="124"/>
          </a:xfrm>
        </p:grpSpPr>
        <p:sp>
          <p:nvSpPr>
            <p:cNvPr id="5125" name="Rectangle 2058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5126" name="Rectangle 2059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GSP Example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33400" y="1143000"/>
          <a:ext cx="2147888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VISIO" r:id="rId3" imgW="2413000" imgH="3708400" progId="Visio.Drawing.6">
                  <p:embed/>
                </p:oleObj>
              </mc:Choice>
              <mc:Fallback>
                <p:oleObj name="VISIO" r:id="rId3" imgW="2413000" imgH="37084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2147888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763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438400" y="1981200"/>
          <a:ext cx="3154363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VISIO" r:id="rId5" imgW="3759200" imgH="3708400" progId="Visio.Drawing.6">
                  <p:embed/>
                </p:oleObj>
              </mc:Choice>
              <mc:Fallback>
                <p:oleObj name="VISIO" r:id="rId5" imgW="3759200" imgH="37084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81200"/>
                        <a:ext cx="3154363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381000" y="23622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381000" y="3048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3124200" y="3733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381000" y="2590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381000" y="3276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3124200" y="39624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7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GSP Example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33400" y="1143000"/>
          <a:ext cx="2147888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VISIO" r:id="rId3" imgW="2413000" imgH="3708400" progId="Visio.Drawing.6">
                  <p:embed/>
                </p:oleObj>
              </mc:Choice>
              <mc:Fallback>
                <p:oleObj name="VISIO" r:id="rId3" imgW="2413000" imgH="37084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2147888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438400" y="1981200"/>
          <a:ext cx="3154363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VISIO" r:id="rId5" imgW="3759200" imgH="3708400" progId="Visio.Drawing.6">
                  <p:embed/>
                </p:oleObj>
              </mc:Choice>
              <mc:Fallback>
                <p:oleObj name="VISIO" r:id="rId5" imgW="3759200" imgH="37084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81200"/>
                        <a:ext cx="3154363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763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334000" y="2743200"/>
          <a:ext cx="3135313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VISIO" r:id="rId7" imgW="3505200" imgH="3708400" progId="Visio.Drawing.6">
                  <p:embed/>
                </p:oleObj>
              </mc:Choice>
              <mc:Fallback>
                <p:oleObj name="VISIO" r:id="rId7" imgW="3505200" imgH="37084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743200"/>
                        <a:ext cx="3135313" cy="324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81000" y="28194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81000" y="35052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3124200" y="4191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381000" y="3048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381000" y="35052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3124200" y="4419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381000" y="3276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381000" y="3810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3124200" y="46482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7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Timing Constraints (I)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838200" y="1219200"/>
            <a:ext cx="3733800" cy="1752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140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12813" y="1306513"/>
            <a:ext cx="3600450" cy="5191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{A   B}     {C}    {D   E}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317750" y="2381250"/>
            <a:ext cx="661988" cy="304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&lt;= m</a:t>
            </a:r>
            <a:r>
              <a:rPr lang="en-US" altLang="en-US" sz="1400" baseline="-250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639888" y="1828800"/>
            <a:ext cx="608012" cy="304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&lt;= x</a:t>
            </a:r>
            <a:r>
              <a:rPr lang="en-US" altLang="en-US" sz="1400" baseline="-250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952750" y="1828800"/>
            <a:ext cx="514350" cy="304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 &gt;n</a:t>
            </a:r>
            <a:r>
              <a:rPr lang="en-US" altLang="en-US" sz="1400" baseline="-250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990600" y="2667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990600" y="2133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2971800" y="2127250"/>
            <a:ext cx="5334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985838" y="1752600"/>
            <a:ext cx="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2971800" y="1839913"/>
            <a:ext cx="0" cy="51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4343400" y="1752600"/>
            <a:ext cx="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410200" y="1420813"/>
            <a:ext cx="31242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g</a:t>
            </a:r>
            <a:r>
              <a:rPr lang="en-US" altLang="en-US" sz="1800"/>
              <a:t>: max-gap</a:t>
            </a:r>
          </a:p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n</a:t>
            </a:r>
            <a:r>
              <a:rPr lang="en-US" altLang="en-US" sz="1800" baseline="-25000"/>
              <a:t>g</a:t>
            </a:r>
            <a:r>
              <a:rPr lang="en-US" altLang="en-US" sz="1800"/>
              <a:t>: min-gap</a:t>
            </a:r>
          </a:p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m</a:t>
            </a:r>
            <a:r>
              <a:rPr lang="en-US" altLang="en-US" sz="1800" baseline="-25000"/>
              <a:t>s</a:t>
            </a:r>
            <a:r>
              <a:rPr lang="en-US" altLang="en-US" sz="1800"/>
              <a:t>: maximum span</a:t>
            </a:r>
          </a:p>
        </p:txBody>
      </p:sp>
      <p:graphicFrame>
        <p:nvGraphicFramePr>
          <p:cNvPr id="1478671" name="Group 15"/>
          <p:cNvGraphicFramePr>
            <a:graphicFrameLocks noGrp="1"/>
          </p:cNvGraphicFramePr>
          <p:nvPr>
            <p:ph idx="1"/>
          </p:nvPr>
        </p:nvGraphicFramePr>
        <p:xfrm>
          <a:off x="411163" y="3810000"/>
          <a:ext cx="8318500" cy="2514602"/>
        </p:xfrm>
        <a:graphic>
          <a:graphicData uri="http://schemas.openxmlformats.org/drawingml/2006/table">
            <a:tbl>
              <a:tblPr/>
              <a:tblGrid>
                <a:gridCol w="3568700"/>
                <a:gridCol w="2763837"/>
                <a:gridCol w="1985963"/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sequence,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Sequential Pattern,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contains 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{2,4} {3,5,6} {4,7} {4,5} {8} 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{6} {5}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{1} {2} {3} {4} {5}&gt;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{1} {4}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Marlett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{1} {2,3} {3,4} {4,5}&gt;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{2} {3} {5} &gt;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Marlett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{1,2} {3} {2,3} {3,4} {2,4} {4,5}&gt;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{1,2} {5}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Marlett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381000" y="32004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g</a:t>
            </a:r>
            <a:r>
              <a:rPr lang="en-US" altLang="en-US" sz="1800"/>
              <a:t> = 2, n</a:t>
            </a:r>
            <a:r>
              <a:rPr lang="en-US" altLang="en-US" sz="1800" baseline="-25000"/>
              <a:t>g</a:t>
            </a:r>
            <a:r>
              <a:rPr lang="en-US" altLang="en-US" sz="1800"/>
              <a:t> = 0, m</a:t>
            </a:r>
            <a:r>
              <a:rPr lang="en-US" altLang="en-US" sz="1800" baseline="-25000"/>
              <a:t>s</a:t>
            </a:r>
            <a:r>
              <a:rPr lang="en-US" altLang="en-US" sz="1800"/>
              <a:t>= 4</a:t>
            </a:r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 flipV="1">
            <a:off x="3505200" y="182880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8699" name="Text Box 43"/>
          <p:cNvSpPr txBox="1">
            <a:spLocks noChangeArrowheads="1"/>
          </p:cNvSpPr>
          <p:nvPr/>
        </p:nvSpPr>
        <p:spPr bwMode="auto">
          <a:xfrm>
            <a:off x="7391400" y="4343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Yes</a:t>
            </a:r>
          </a:p>
        </p:txBody>
      </p:sp>
      <p:sp>
        <p:nvSpPr>
          <p:cNvPr id="1478700" name="Text Box 44"/>
          <p:cNvSpPr txBox="1">
            <a:spLocks noChangeArrowheads="1"/>
          </p:cNvSpPr>
          <p:nvPr/>
        </p:nvSpPr>
        <p:spPr bwMode="auto">
          <a:xfrm>
            <a:off x="7391400" y="5410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Yes</a:t>
            </a:r>
          </a:p>
        </p:txBody>
      </p:sp>
      <p:sp>
        <p:nvSpPr>
          <p:cNvPr id="1478701" name="Text Box 45"/>
          <p:cNvSpPr txBox="1">
            <a:spLocks noChangeArrowheads="1"/>
          </p:cNvSpPr>
          <p:nvPr/>
        </p:nvSpPr>
        <p:spPr bwMode="auto">
          <a:xfrm>
            <a:off x="7467600" y="58816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No</a:t>
            </a:r>
          </a:p>
        </p:txBody>
      </p:sp>
      <p:sp>
        <p:nvSpPr>
          <p:cNvPr id="1478702" name="Text Box 46"/>
          <p:cNvSpPr txBox="1">
            <a:spLocks noChangeArrowheads="1"/>
          </p:cNvSpPr>
          <p:nvPr/>
        </p:nvSpPr>
        <p:spPr bwMode="auto">
          <a:xfrm>
            <a:off x="7467600" y="4876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8699" grpId="0"/>
      <p:bldP spid="1478700" grpId="0"/>
      <p:bldP spid="1478701" grpId="0"/>
      <p:bldP spid="14787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Mining Sequential Patterns with Timing Constraints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Approach 1:</a:t>
            </a:r>
          </a:p>
          <a:p>
            <a:pPr lvl="1"/>
            <a:r>
              <a:rPr lang="en-US" altLang="en-US" smtClean="0"/>
              <a:t>Mine sequential patterns without timing constraints</a:t>
            </a:r>
          </a:p>
          <a:p>
            <a:pPr lvl="1"/>
            <a:r>
              <a:rPr lang="en-US" altLang="en-US" smtClean="0"/>
              <a:t>Postprocess the discovered patterns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Approach 2:</a:t>
            </a:r>
          </a:p>
          <a:p>
            <a:pPr lvl="1"/>
            <a:r>
              <a:rPr lang="en-US" altLang="en-US" smtClean="0"/>
              <a:t>Modify GSP to directly prune candidates that violate timing constraints</a:t>
            </a:r>
          </a:p>
          <a:p>
            <a:pPr lvl="1"/>
            <a:r>
              <a:rPr lang="en-US" altLang="en-US" smtClean="0"/>
              <a:t>Question: </a:t>
            </a:r>
          </a:p>
          <a:p>
            <a:pPr lvl="2"/>
            <a:r>
              <a:rPr lang="en-US" altLang="en-US" smtClean="0"/>
              <a:t> Does Apriori principle still hold?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Mining Sequential Patterns with Timing Constraints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Approach 1:</a:t>
            </a:r>
          </a:p>
          <a:p>
            <a:pPr lvl="1"/>
            <a:r>
              <a:rPr lang="en-US" altLang="en-US" smtClean="0"/>
              <a:t>Mine sequential patterns without timing constraints</a:t>
            </a:r>
          </a:p>
          <a:p>
            <a:pPr lvl="1"/>
            <a:r>
              <a:rPr lang="en-US" altLang="en-US" smtClean="0"/>
              <a:t>Postprocess the discovered patterns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Approach 2:</a:t>
            </a:r>
          </a:p>
          <a:p>
            <a:pPr lvl="1"/>
            <a:r>
              <a:rPr lang="en-US" altLang="en-US" smtClean="0"/>
              <a:t>Modify GSP to directly prune candidates that violate timing constraints</a:t>
            </a:r>
          </a:p>
          <a:p>
            <a:pPr lvl="1"/>
            <a:r>
              <a:rPr lang="en-US" altLang="en-US" smtClean="0"/>
              <a:t>Question: </a:t>
            </a:r>
          </a:p>
          <a:p>
            <a:pPr lvl="2"/>
            <a:r>
              <a:rPr lang="en-US" altLang="en-US" smtClean="0"/>
              <a:t> Does Apriori principle still hold?</a:t>
            </a: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4343400" y="1219200"/>
            <a:ext cx="4487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Remainder of the slides are not discussed in 2020!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Apriori Principle for Sequence Data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92263"/>
            <a:ext cx="4267200" cy="3894137"/>
          </a:xfrm>
          <a:noFill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181600" y="1524000"/>
            <a:ext cx="35814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Suppose:    	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	x</a:t>
            </a:r>
            <a:r>
              <a:rPr lang="en-US" altLang="en-US" sz="1800" b="0" baseline="-25000"/>
              <a:t>g</a:t>
            </a:r>
            <a:r>
              <a:rPr lang="en-US" altLang="en-US" sz="1800" b="0"/>
              <a:t> = 1 (max-gap)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	n</a:t>
            </a:r>
            <a:r>
              <a:rPr lang="en-US" altLang="en-US" sz="1800" b="0" baseline="-25000"/>
              <a:t>g</a:t>
            </a:r>
            <a:r>
              <a:rPr lang="en-US" altLang="en-US" sz="1800" b="0"/>
              <a:t> = 0 (min-gap)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	m</a:t>
            </a:r>
            <a:r>
              <a:rPr lang="en-US" altLang="en-US" sz="1800" b="0" baseline="-25000"/>
              <a:t>s</a:t>
            </a:r>
            <a:r>
              <a:rPr lang="en-US" altLang="en-US" sz="1800" b="0"/>
              <a:t> = 5 (maximum span)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 i="1"/>
              <a:t>	minsup </a:t>
            </a:r>
            <a:r>
              <a:rPr lang="en-US" altLang="en-US" sz="1800" b="0"/>
              <a:t>= 60%</a:t>
            </a:r>
            <a:endParaRPr lang="en-US" altLang="en-US" sz="1800" b="0" i="1"/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endParaRPr lang="en-US" altLang="en-US" sz="1800" b="0"/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&lt;{2} {5}&gt;   support = 40%</a:t>
            </a:r>
          </a:p>
        </p:txBody>
      </p:sp>
      <p:sp>
        <p:nvSpPr>
          <p:cNvPr id="1480709" name="Text Box 5"/>
          <p:cNvSpPr txBox="1">
            <a:spLocks noChangeArrowheads="1"/>
          </p:cNvSpPr>
          <p:nvPr/>
        </p:nvSpPr>
        <p:spPr bwMode="auto">
          <a:xfrm>
            <a:off x="4038600" y="5715000"/>
            <a:ext cx="4800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Problem exists because of max-gap constraint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No such problem if max-gap is infinite</a:t>
            </a:r>
          </a:p>
        </p:txBody>
      </p:sp>
      <p:sp>
        <p:nvSpPr>
          <p:cNvPr id="1480710" name="Text Box 6"/>
          <p:cNvSpPr txBox="1">
            <a:spLocks noChangeArrowheads="1"/>
          </p:cNvSpPr>
          <p:nvPr/>
        </p:nvSpPr>
        <p:spPr bwMode="auto">
          <a:xfrm>
            <a:off x="5181600" y="4202113"/>
            <a:ext cx="35814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	but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&lt;{2} {3} {5}&gt;   support = 60%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0709" grpId="0"/>
      <p:bldP spid="14807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Contiguous Subsequences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 sz="2400" smtClean="0"/>
              <a:t>s is a contiguous subsequence of </a:t>
            </a:r>
            <a:br>
              <a:rPr lang="en-US" altLang="en-US" sz="2400" smtClean="0"/>
            </a:br>
            <a:r>
              <a:rPr lang="en-US" altLang="en-US" sz="2400" smtClean="0"/>
              <a:t>	</a:t>
            </a:r>
            <a:r>
              <a:rPr lang="en-US" altLang="en-US" sz="2000" smtClean="0"/>
              <a:t>w = &lt;e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&gt;&lt; e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&gt;…&lt; e</a:t>
            </a:r>
            <a:r>
              <a:rPr lang="en-US" altLang="en-US" sz="2000" baseline="-25000" smtClean="0"/>
              <a:t>k</a:t>
            </a:r>
            <a:r>
              <a:rPr lang="en-US" altLang="en-US" sz="2000" smtClean="0"/>
              <a:t>&gt; </a:t>
            </a:r>
            <a:br>
              <a:rPr lang="en-US" altLang="en-US" sz="2000" smtClean="0"/>
            </a:br>
            <a:r>
              <a:rPr lang="en-US" altLang="en-US" sz="2400" smtClean="0"/>
              <a:t>if any of the following conditions hold: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altLang="en-US" sz="2000" smtClean="0"/>
              <a:t>s is obtained from w by deleting an item from either </a:t>
            </a:r>
            <a:r>
              <a:rPr lang="en-US" altLang="en-US" sz="1800" smtClean="0"/>
              <a:t>e</a:t>
            </a:r>
            <a:r>
              <a:rPr lang="en-US" altLang="en-US" sz="1800" baseline="-25000" smtClean="0"/>
              <a:t>1</a:t>
            </a:r>
            <a:r>
              <a:rPr lang="en-US" altLang="en-US" sz="2000" smtClean="0"/>
              <a:t> or </a:t>
            </a:r>
            <a:r>
              <a:rPr lang="en-US" altLang="en-US" sz="1800" smtClean="0"/>
              <a:t>e</a:t>
            </a:r>
            <a:r>
              <a:rPr lang="en-US" altLang="en-US" sz="1800" baseline="-25000" smtClean="0"/>
              <a:t>k</a:t>
            </a:r>
            <a:endParaRPr lang="en-US" altLang="en-US" sz="2000" smtClean="0"/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altLang="en-US" sz="2000" smtClean="0"/>
              <a:t>s is obtained from w by deleting an item from any element </a:t>
            </a:r>
            <a:r>
              <a:rPr lang="en-US" altLang="en-US" sz="1800" smtClean="0"/>
              <a:t>e</a:t>
            </a:r>
            <a:r>
              <a:rPr lang="en-US" altLang="en-US" sz="1800" baseline="-25000" smtClean="0"/>
              <a:t>i</a:t>
            </a:r>
            <a:r>
              <a:rPr lang="en-US" altLang="en-US" sz="2000" smtClean="0"/>
              <a:t> that contains at least 2 items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altLang="en-US" sz="2000" smtClean="0"/>
              <a:t>s is a contiguous subsequence of s’ and s’ is a contiguous subsequence of w (recursive definition)</a:t>
            </a:r>
          </a:p>
          <a:p>
            <a:pPr marL="2209800" lvl="4" indent="-381000"/>
            <a:endParaRPr lang="en-US" altLang="en-US" sz="800" smtClean="0"/>
          </a:p>
          <a:p>
            <a:pPr marL="533400" indent="-533400"/>
            <a:r>
              <a:rPr lang="en-US" altLang="en-US" sz="2400" smtClean="0"/>
              <a:t>Examples: s = &lt; {1} {2} &gt; </a:t>
            </a:r>
          </a:p>
          <a:p>
            <a:pPr marL="914400" lvl="1" indent="-457200"/>
            <a:r>
              <a:rPr lang="en-US" altLang="en-US" sz="2000" smtClean="0"/>
              <a:t>is a contiguous subsequence of </a:t>
            </a:r>
            <a:br>
              <a:rPr lang="en-US" altLang="en-US" sz="2000" smtClean="0"/>
            </a:br>
            <a:r>
              <a:rPr lang="en-US" altLang="en-US" sz="2000" smtClean="0"/>
              <a:t>      &lt; {1} {2 3}&gt;, &lt; {1 2} {2} {3}&gt;, and &lt; {3 4} {1 2} {2 3} {4} &gt;  </a:t>
            </a:r>
          </a:p>
          <a:p>
            <a:pPr marL="914400" lvl="1" indent="-457200"/>
            <a:r>
              <a:rPr lang="en-US" altLang="en-US" sz="2000" smtClean="0"/>
              <a:t>is not a contiguous subsequence of</a:t>
            </a:r>
            <a:br>
              <a:rPr lang="en-US" altLang="en-US" sz="2000" smtClean="0"/>
            </a:br>
            <a:r>
              <a:rPr lang="en-US" altLang="en-US" sz="2000" smtClean="0"/>
              <a:t>      &lt; {1} {3} {2}&gt; and &lt; {2} {1} {3} {2}&gt;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Modified Candidate Pruning Step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Without maxgap constraint:</a:t>
            </a:r>
          </a:p>
          <a:p>
            <a:pPr lvl="1"/>
            <a:r>
              <a:rPr lang="en-US" altLang="en-US" smtClean="0"/>
              <a:t>A candidate k-sequence is pruned if at least one of its (k-1)-subsequences is infrequent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With maxgap constraint:</a:t>
            </a:r>
          </a:p>
          <a:p>
            <a:pPr lvl="1"/>
            <a:r>
              <a:rPr lang="en-US" altLang="en-US" smtClean="0"/>
              <a:t>A candidate </a:t>
            </a:r>
            <a:r>
              <a:rPr lang="en-US" altLang="en-US" i="1" smtClean="0"/>
              <a:t>k</a:t>
            </a:r>
            <a:r>
              <a:rPr lang="en-US" altLang="en-US" smtClean="0"/>
              <a:t>-sequence is pruned if at least one of its </a:t>
            </a:r>
            <a:r>
              <a:rPr lang="en-US" altLang="en-US" b="1" smtClean="0"/>
              <a:t>contiguous</a:t>
            </a:r>
            <a:r>
              <a:rPr lang="en-US" altLang="en-US" smtClean="0"/>
              <a:t> (</a:t>
            </a:r>
            <a:r>
              <a:rPr lang="en-US" altLang="en-US" i="1" smtClean="0"/>
              <a:t>k-1</a:t>
            </a:r>
            <a:r>
              <a:rPr lang="en-US" altLang="en-US" smtClean="0"/>
              <a:t>)-subsequences is infrequent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Timing Constraints (II)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838200" y="1371600"/>
            <a:ext cx="3733800" cy="1752600"/>
            <a:chOff x="528" y="1248"/>
            <a:chExt cx="2352" cy="1104"/>
          </a:xfrm>
        </p:grpSpPr>
        <p:sp>
          <p:nvSpPr>
            <p:cNvPr id="56348" name="Rectangle 4"/>
            <p:cNvSpPr>
              <a:spLocks noChangeArrowheads="1"/>
            </p:cNvSpPr>
            <p:nvPr/>
          </p:nvSpPr>
          <p:spPr bwMode="auto">
            <a:xfrm>
              <a:off x="528" y="1248"/>
              <a:ext cx="2352" cy="110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en-US" sz="1400"/>
            </a:p>
          </p:txBody>
        </p:sp>
        <p:sp>
          <p:nvSpPr>
            <p:cNvPr id="36893" name="Text Box 5"/>
            <p:cNvSpPr txBox="1">
              <a:spLocks noChangeArrowheads="1"/>
            </p:cNvSpPr>
            <p:nvPr/>
          </p:nvSpPr>
          <p:spPr bwMode="auto">
            <a:xfrm>
              <a:off x="575" y="1303"/>
              <a:ext cx="2268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{A   B}     {C}    {D   E}</a:t>
              </a:r>
            </a:p>
          </p:txBody>
        </p:sp>
        <p:sp>
          <p:nvSpPr>
            <p:cNvPr id="36894" name="Text Box 6"/>
            <p:cNvSpPr txBox="1">
              <a:spLocks noChangeArrowheads="1"/>
            </p:cNvSpPr>
            <p:nvPr/>
          </p:nvSpPr>
          <p:spPr bwMode="auto">
            <a:xfrm>
              <a:off x="1460" y="1980"/>
              <a:ext cx="417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5000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</a:rPr>
                <a:t>&lt;= m</a:t>
              </a:r>
              <a:r>
                <a:rPr lang="en-US" altLang="en-US" sz="1400" baseline="-2500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6895" name="Text Box 7"/>
            <p:cNvSpPr txBox="1">
              <a:spLocks noChangeArrowheads="1"/>
            </p:cNvSpPr>
            <p:nvPr/>
          </p:nvSpPr>
          <p:spPr bwMode="auto">
            <a:xfrm>
              <a:off x="1033" y="1632"/>
              <a:ext cx="383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5000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</a:rPr>
                <a:t>&lt;= x</a:t>
              </a:r>
              <a:r>
                <a:rPr lang="en-US" altLang="en-US" sz="1400" baseline="-25000">
                  <a:solidFill>
                    <a:srgbClr val="0000FF"/>
                  </a:solidFill>
                </a:rPr>
                <a:t>g</a:t>
              </a:r>
            </a:p>
          </p:txBody>
        </p:sp>
        <p:sp>
          <p:nvSpPr>
            <p:cNvPr id="36896" name="Text Box 8"/>
            <p:cNvSpPr txBox="1">
              <a:spLocks noChangeArrowheads="1"/>
            </p:cNvSpPr>
            <p:nvPr/>
          </p:nvSpPr>
          <p:spPr bwMode="auto">
            <a:xfrm>
              <a:off x="1860" y="1632"/>
              <a:ext cx="324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</a:rPr>
                <a:t> &gt;n</a:t>
              </a:r>
              <a:r>
                <a:rPr lang="en-US" altLang="en-US" sz="1400" baseline="-25000">
                  <a:solidFill>
                    <a:srgbClr val="0000FF"/>
                  </a:solidFill>
                </a:rPr>
                <a:t>g</a:t>
              </a:r>
            </a:p>
          </p:txBody>
        </p:sp>
        <p:sp>
          <p:nvSpPr>
            <p:cNvPr id="36897" name="Text Box 9"/>
            <p:cNvSpPr txBox="1">
              <a:spLocks noChangeArrowheads="1"/>
            </p:cNvSpPr>
            <p:nvPr/>
          </p:nvSpPr>
          <p:spPr bwMode="auto">
            <a:xfrm>
              <a:off x="2262" y="1644"/>
              <a:ext cx="426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</a:rPr>
                <a:t>&lt;= ws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36898" name="Line 10"/>
            <p:cNvSpPr>
              <a:spLocks noChangeShapeType="1"/>
            </p:cNvSpPr>
            <p:nvPr/>
          </p:nvSpPr>
          <p:spPr bwMode="auto">
            <a:xfrm>
              <a:off x="624" y="21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9" name="Line 11"/>
            <p:cNvSpPr>
              <a:spLocks noChangeShapeType="1"/>
            </p:cNvSpPr>
            <p:nvPr/>
          </p:nvSpPr>
          <p:spPr bwMode="auto">
            <a:xfrm flipV="1">
              <a:off x="624" y="1824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0" name="Line 12"/>
            <p:cNvSpPr>
              <a:spLocks noChangeShapeType="1"/>
            </p:cNvSpPr>
            <p:nvPr/>
          </p:nvSpPr>
          <p:spPr bwMode="auto">
            <a:xfrm flipV="1">
              <a:off x="1872" y="1820"/>
              <a:ext cx="336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1" name="Line 13"/>
            <p:cNvSpPr>
              <a:spLocks noChangeShapeType="1"/>
            </p:cNvSpPr>
            <p:nvPr/>
          </p:nvSpPr>
          <p:spPr bwMode="auto">
            <a:xfrm flipV="1">
              <a:off x="2208" y="18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2" name="Line 14"/>
            <p:cNvSpPr>
              <a:spLocks noChangeShapeType="1"/>
            </p:cNvSpPr>
            <p:nvPr/>
          </p:nvSpPr>
          <p:spPr bwMode="auto">
            <a:xfrm>
              <a:off x="621" y="1584"/>
              <a:ext cx="0" cy="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3" name="Line 15"/>
            <p:cNvSpPr>
              <a:spLocks noChangeShapeType="1"/>
            </p:cNvSpPr>
            <p:nvPr/>
          </p:nvSpPr>
          <p:spPr bwMode="auto">
            <a:xfrm flipV="1">
              <a:off x="1872" y="1639"/>
              <a:ext cx="0" cy="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4" name="Line 16"/>
            <p:cNvSpPr>
              <a:spLocks noChangeShapeType="1"/>
            </p:cNvSpPr>
            <p:nvPr/>
          </p:nvSpPr>
          <p:spPr bwMode="auto">
            <a:xfrm flipV="1">
              <a:off x="2208" y="1639"/>
              <a:ext cx="0" cy="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5" name="Line 17"/>
            <p:cNvSpPr>
              <a:spLocks noChangeShapeType="1"/>
            </p:cNvSpPr>
            <p:nvPr/>
          </p:nvSpPr>
          <p:spPr bwMode="auto">
            <a:xfrm>
              <a:off x="2736" y="1584"/>
              <a:ext cx="0" cy="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8" name="Text Box 18"/>
          <p:cNvSpPr txBox="1">
            <a:spLocks noChangeArrowheads="1"/>
          </p:cNvSpPr>
          <p:nvPr/>
        </p:nvSpPr>
        <p:spPr bwMode="auto">
          <a:xfrm>
            <a:off x="5410200" y="1295400"/>
            <a:ext cx="31242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g</a:t>
            </a:r>
            <a:r>
              <a:rPr lang="en-US" altLang="en-US" sz="1800"/>
              <a:t>: max-gap</a:t>
            </a:r>
          </a:p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n</a:t>
            </a:r>
            <a:r>
              <a:rPr lang="en-US" altLang="en-US" sz="1800" baseline="-25000"/>
              <a:t>g</a:t>
            </a:r>
            <a:r>
              <a:rPr lang="en-US" altLang="en-US" sz="1800"/>
              <a:t>: min-gap</a:t>
            </a:r>
          </a:p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ws: window size</a:t>
            </a:r>
          </a:p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m</a:t>
            </a:r>
            <a:r>
              <a:rPr lang="en-US" altLang="en-US" sz="1800" baseline="-25000"/>
              <a:t>s</a:t>
            </a:r>
            <a:r>
              <a:rPr lang="en-US" altLang="en-US" sz="1800"/>
              <a:t>: maximum span</a:t>
            </a:r>
          </a:p>
        </p:txBody>
      </p:sp>
      <p:graphicFrame>
        <p:nvGraphicFramePr>
          <p:cNvPr id="1483795" name="Group 19"/>
          <p:cNvGraphicFramePr>
            <a:graphicFrameLocks noGrp="1"/>
          </p:cNvGraphicFramePr>
          <p:nvPr>
            <p:ph sz="half" idx="4294967295"/>
          </p:nvPr>
        </p:nvGraphicFramePr>
        <p:xfrm>
          <a:off x="381000" y="4176713"/>
          <a:ext cx="8348663" cy="1828800"/>
        </p:xfrm>
        <a:graphic>
          <a:graphicData uri="http://schemas.openxmlformats.org/drawingml/2006/table">
            <a:tbl>
              <a:tblPr/>
              <a:tblGrid>
                <a:gridCol w="3581400"/>
                <a:gridCol w="2773363"/>
                <a:gridCol w="19939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sequence,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Sequential Pattern,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contains 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{2,4} {3,5,6} {4,7} {4,5} {8} 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{3,4,5}&gt;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Marlett" charset="2"/>
                        </a:rPr>
                        <a:t>Yes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{1} {2} {3} {4} {5}&gt;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{1,2} {3,4} &gt;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Marlett" charset="2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{1,2} {2,3} {3,4} {4,5}&gt;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{1,2} {3,4}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Marlett" charset="2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1" name="Text Box 41"/>
          <p:cNvSpPr txBox="1">
            <a:spLocks noChangeArrowheads="1"/>
          </p:cNvSpPr>
          <p:nvPr/>
        </p:nvSpPr>
        <p:spPr bwMode="auto">
          <a:xfrm>
            <a:off x="457200" y="36576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g</a:t>
            </a:r>
            <a:r>
              <a:rPr lang="en-US" altLang="en-US" sz="1800"/>
              <a:t> = 2, n</a:t>
            </a:r>
            <a:r>
              <a:rPr lang="en-US" altLang="en-US" sz="1800" baseline="-25000"/>
              <a:t>g</a:t>
            </a:r>
            <a:r>
              <a:rPr lang="en-US" altLang="en-US" sz="1800"/>
              <a:t> = 0, </a:t>
            </a:r>
            <a:r>
              <a:rPr lang="en-US" altLang="en-US" sz="1800">
                <a:solidFill>
                  <a:srgbClr val="FF0000"/>
                </a:solidFill>
              </a:rPr>
              <a:t>ws = 1</a:t>
            </a:r>
            <a:r>
              <a:rPr lang="en-US" altLang="en-US" sz="1800"/>
              <a:t>, m</a:t>
            </a:r>
            <a:r>
              <a:rPr lang="en-US" altLang="en-US" sz="1800" baseline="-25000"/>
              <a:t>s</a:t>
            </a:r>
            <a:r>
              <a:rPr lang="en-US" altLang="en-US" sz="1800"/>
              <a:t>=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Modified Support Counting Step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Given a candidate sequential pattern: &lt;{a, c}&gt;</a:t>
            </a:r>
          </a:p>
          <a:p>
            <a:pPr lvl="1"/>
            <a:r>
              <a:rPr lang="en-US" altLang="en-US" smtClean="0"/>
              <a:t>Any data sequences that contain </a:t>
            </a:r>
          </a:p>
          <a:p>
            <a:pPr lvl="4"/>
            <a:endParaRPr lang="en-US" altLang="en-US" sz="800" smtClean="0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mtClean="0"/>
              <a:t>	&lt;… {a c} … &gt;,</a:t>
            </a:r>
            <a:br>
              <a:rPr lang="en-US" altLang="en-US" smtClean="0"/>
            </a:br>
            <a:r>
              <a:rPr lang="en-US" altLang="en-US" smtClean="0"/>
              <a:t>&lt;… {a} … {c}…&gt;   ( where time({c}) – time({a})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en-US" smtClean="0"/>
              <a:t> ws) </a:t>
            </a:r>
            <a:br>
              <a:rPr lang="en-US" altLang="en-US" smtClean="0"/>
            </a:br>
            <a:r>
              <a:rPr lang="en-US" altLang="en-US" smtClean="0"/>
              <a:t>&lt;…{c} … {a} …&gt;   (where time({a}) – time({c})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en-US" smtClean="0"/>
              <a:t> ws)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800" smtClean="0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mtClean="0"/>
              <a:t>	will contribute to the support count of candidate pattern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2408238"/>
            <a:ext cx="82296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5400" b="0"/>
              <a:t>5. Sequence Mining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54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5400" b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latin typeface="Tahoma" panose="020B0604030504040204" pitchFamily="34" charset="0"/>
              </a:rPr>
              <a:t>Data Mining </a:t>
            </a:r>
            <a:br>
              <a:rPr lang="en-US" altLang="en-US" sz="3200">
                <a:latin typeface="Tahoma" panose="020B0604030504040204" pitchFamily="34" charset="0"/>
              </a:rPr>
            </a:br>
            <a:r>
              <a:rPr lang="en-US" altLang="en-US" sz="3200">
                <a:latin typeface="Tahoma" panose="020B0604030504040204" pitchFamily="34" charset="0"/>
              </a:rPr>
              <a:t>Association Analysis: Advanced Concepts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304800" y="990600"/>
            <a:ext cx="8534400" cy="152400"/>
            <a:chOff x="264" y="788"/>
            <a:chExt cx="5232" cy="124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Formulation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r>
              <a:rPr lang="en-US" altLang="en-US" smtClean="0"/>
              <a:t>In some domains, we may have only one very long time series</a:t>
            </a:r>
          </a:p>
          <a:p>
            <a:pPr lvl="1"/>
            <a:r>
              <a:rPr lang="en-US" altLang="en-US" smtClean="0"/>
              <a:t>Example: </a:t>
            </a:r>
          </a:p>
          <a:p>
            <a:pPr lvl="2"/>
            <a:r>
              <a:rPr lang="en-US" altLang="en-US" smtClean="0"/>
              <a:t> monitoring network traffic events for attacks</a:t>
            </a:r>
          </a:p>
          <a:p>
            <a:pPr lvl="2"/>
            <a:r>
              <a:rPr lang="en-US" altLang="en-US" smtClean="0"/>
              <a:t> monitoring telecommunication alarm signals</a:t>
            </a:r>
          </a:p>
          <a:p>
            <a:r>
              <a:rPr lang="en-US" altLang="en-US" smtClean="0"/>
              <a:t>Goal is to find frequent sequences of events in the time series</a:t>
            </a:r>
          </a:p>
          <a:p>
            <a:pPr lvl="1"/>
            <a:r>
              <a:rPr lang="en-US" altLang="en-US" smtClean="0"/>
              <a:t>This problem is also known as frequent episode mining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533400" y="5791200"/>
            <a:ext cx="815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57200" y="5091113"/>
            <a:ext cx="4572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E2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209800" y="5091113"/>
            <a:ext cx="4572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E2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410200" y="5091113"/>
            <a:ext cx="4572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E2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914400" y="5091113"/>
            <a:ext cx="4572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E3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E4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590800" y="54102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E3  E4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038600" y="5091113"/>
            <a:ext cx="4572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E2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419600" y="5091113"/>
            <a:ext cx="8382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E2  E4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E3  E5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5791200" y="5091113"/>
            <a:ext cx="990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      E2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E3  E5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7391400" y="5105400"/>
            <a:ext cx="457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E2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7772400" y="54244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E3 E1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1905000" y="59436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Pattern: &lt;E1&gt; &lt;E3&gt;</a:t>
            </a:r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381000" y="5091113"/>
            <a:ext cx="9906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 rot="2228893">
            <a:off x="2124075" y="5191125"/>
            <a:ext cx="9144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 rot="2395672">
            <a:off x="3952875" y="5191125"/>
            <a:ext cx="9144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 rot="2395672">
            <a:off x="5334000" y="5167313"/>
            <a:ext cx="9144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 rot="2395672">
            <a:off x="7315200" y="5167313"/>
            <a:ext cx="9144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smtClean="0"/>
              <a:t>General Support Counting Schemes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>
            <p:ph idx="1"/>
          </p:nvPr>
        </p:nvGraphicFramePr>
        <p:xfrm>
          <a:off x="307975" y="1022350"/>
          <a:ext cx="5332413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Visio" r:id="rId3" imgW="8813800" imgH="9359900" progId="Visio.Drawing.6">
                  <p:embed/>
                </p:oleObj>
              </mc:Choice>
              <mc:Fallback>
                <p:oleObj name="Visio" r:id="rId3" imgW="8813800" imgH="93599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1022350"/>
                        <a:ext cx="5332413" cy="565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304800" y="762000"/>
            <a:ext cx="8534400" cy="152400"/>
            <a:chOff x="264" y="788"/>
            <a:chExt cx="5232" cy="124"/>
          </a:xfrm>
        </p:grpSpPr>
        <p:sp>
          <p:nvSpPr>
            <p:cNvPr id="39942" name="Rectangle 5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943" name="Rectangle 6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6248400" y="2897188"/>
            <a:ext cx="27432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Assume:    	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x</a:t>
            </a:r>
            <a:r>
              <a:rPr lang="en-US" altLang="en-US" sz="1800" b="0" baseline="-25000"/>
              <a:t>g</a:t>
            </a:r>
            <a:r>
              <a:rPr lang="en-US" altLang="en-US" sz="1800" b="0"/>
              <a:t> = 2 (max-gap)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n</a:t>
            </a:r>
            <a:r>
              <a:rPr lang="en-US" altLang="en-US" sz="1800" b="0" baseline="-25000"/>
              <a:t>g</a:t>
            </a:r>
            <a:r>
              <a:rPr lang="en-US" altLang="en-US" sz="1800" b="0"/>
              <a:t> = 0 (min-gap)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ws = 0 (window size)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m</a:t>
            </a:r>
            <a:r>
              <a:rPr lang="en-US" altLang="en-US" sz="1800" b="0" baseline="-25000"/>
              <a:t>s</a:t>
            </a:r>
            <a:r>
              <a:rPr lang="en-US" altLang="en-US" sz="1800" b="0"/>
              <a:t> = 2 (maximum span)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1000" y="2408238"/>
            <a:ext cx="82296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5400" b="0"/>
              <a:t>6. Subgraph Mining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54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5400" b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latin typeface="Tahoma" panose="020B0604030504040204" pitchFamily="34" charset="0"/>
              </a:rPr>
              <a:t>Data Mining </a:t>
            </a:r>
            <a:br>
              <a:rPr lang="en-US" altLang="en-US" sz="3200">
                <a:latin typeface="Tahoma" panose="020B0604030504040204" pitchFamily="34" charset="0"/>
              </a:rPr>
            </a:br>
            <a:r>
              <a:rPr lang="en-US" altLang="en-US" sz="3200">
                <a:latin typeface="Tahoma" panose="020B0604030504040204" pitchFamily="34" charset="0"/>
              </a:rPr>
              <a:t>Association Analysis: Advanced Concepts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304800" y="990600"/>
            <a:ext cx="8534400" cy="152400"/>
            <a:chOff x="264" y="788"/>
            <a:chExt cx="5232" cy="124"/>
          </a:xfrm>
        </p:grpSpPr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Frequent Subgraph Mining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18500" cy="5181600"/>
          </a:xfrm>
        </p:spPr>
        <p:txBody>
          <a:bodyPr/>
          <a:lstStyle/>
          <a:p>
            <a:r>
              <a:rPr lang="en-US" altLang="en-US" smtClean="0"/>
              <a:t>Extends association analysis to finding frequent subgraphs</a:t>
            </a:r>
          </a:p>
          <a:p>
            <a:r>
              <a:rPr lang="en-US" altLang="en-US" smtClean="0"/>
              <a:t>Useful for Web Mining, computational chemistry, bioinformatics, spatial data sets, etc</a:t>
            </a:r>
          </a:p>
          <a:p>
            <a:pPr>
              <a:buFont typeface="Monotype Sorts" pitchFamily="2" charset="2"/>
              <a:buNone/>
            </a:pPr>
            <a:endParaRPr lang="en-US" altLang="en-US" smtClean="0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4495800" y="3276600"/>
          <a:ext cx="2930525" cy="273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VISIO" r:id="rId3" imgW="5792724" imgH="5411724" progId="Visio.Drawing.6">
                  <p:embed/>
                </p:oleObj>
              </mc:Choice>
              <mc:Fallback>
                <p:oleObj name="VISIO" r:id="rId3" imgW="5792724" imgH="5411724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76600"/>
                        <a:ext cx="2930525" cy="273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762000" y="3124200"/>
          <a:ext cx="2835275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VISIO" r:id="rId5" imgW="5401056" imgH="6056376" progId="Visio.Drawing.6">
                  <p:embed/>
                </p:oleObj>
              </mc:Choice>
              <mc:Fallback>
                <p:oleObj name="VISIO" r:id="rId5" imgW="5401056" imgH="6056376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4200"/>
                        <a:ext cx="2835275" cy="318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Optional Coverage on Nov. 30, 2020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18500" cy="5181600"/>
          </a:xfrm>
        </p:spPr>
        <p:txBody>
          <a:bodyPr/>
          <a:lstStyle/>
          <a:p>
            <a:r>
              <a:rPr lang="en-US" altLang="en-US" smtClean="0"/>
              <a:t>Two other sequence mining algorithms Spade and PrefixScan</a:t>
            </a:r>
          </a:p>
          <a:p>
            <a:r>
              <a:rPr lang="en-US" altLang="en-US" smtClean="0"/>
              <a:t>Brief Discussion Graph Mining  </a:t>
            </a:r>
          </a:p>
          <a:p>
            <a:r>
              <a:rPr lang="en-US" altLang="en-US" smtClean="0"/>
              <a:t>Only if we succeed covering all other course topics in particular clustering by then…</a:t>
            </a:r>
          </a:p>
          <a:p>
            <a:pPr>
              <a:buFont typeface="Monotype Sort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Definitions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76200" y="1411288"/>
          <a:ext cx="2789238" cy="445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VISIO" r:id="rId3" imgW="2791968" imgH="4448556" progId="Visio.Drawing.6">
                  <p:embed/>
                </p:oleObj>
              </mc:Choice>
              <mc:Fallback>
                <p:oleObj name="VISIO" r:id="rId3" imgW="2791968" imgH="444855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411288"/>
                        <a:ext cx="2789238" cy="445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3048000" y="1439863"/>
          <a:ext cx="2789238" cy="44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VISIO" r:id="rId5" imgW="2791968" imgH="4419600" progId="Visio.Drawing.6">
                  <p:embed/>
                </p:oleObj>
              </mc:Choice>
              <mc:Fallback>
                <p:oleObj name="VISIO" r:id="rId5" imgW="2791968" imgH="44196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439863"/>
                        <a:ext cx="2789238" cy="442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5934075" y="1439863"/>
          <a:ext cx="3133725" cy="44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VISIO" r:id="rId7" imgW="3134868" imgH="4419600" progId="Visio.Drawing.6">
                  <p:embed/>
                </p:oleObj>
              </mc:Choice>
              <mc:Fallback>
                <p:oleObj name="VISIO" r:id="rId7" imgW="3134868" imgH="44196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1439863"/>
                        <a:ext cx="3133725" cy="442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Representing Transactions as Graphs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Each transaction is a clique of items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28600" y="2667000"/>
          <a:ext cx="327660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Worksheet" r:id="rId3" imgW="1549400" imgH="1041400" progId="Excel.Sheet.8">
                  <p:embed/>
                </p:oleObj>
              </mc:Choice>
              <mc:Fallback>
                <p:oleObj name="Worksheet" r:id="rId3" imgW="1549400" imgH="10414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67000"/>
                        <a:ext cx="3276600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4419600" y="2057400"/>
          <a:ext cx="4448175" cy="387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VISIO" r:id="rId5" imgW="4450080" imgH="3869436" progId="Visio.Drawing.6">
                  <p:embed/>
                </p:oleObj>
              </mc:Choice>
              <mc:Fallback>
                <p:oleObj name="VISIO" r:id="rId5" imgW="4450080" imgH="3869436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4448175" cy="387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3886200" y="38862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Representing Graphs as Transactions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381000" y="1295400"/>
          <a:ext cx="8382000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VISIO" r:id="rId3" imgW="9820656" imgH="5637276" progId="Visio.Drawing.6">
                  <p:embed/>
                </p:oleObj>
              </mc:Choice>
              <mc:Fallback>
                <p:oleObj name="VISIO" r:id="rId3" imgW="9820656" imgH="563727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8382000" cy="481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Challenges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Node may contain duplicate labels</a:t>
            </a:r>
          </a:p>
          <a:p>
            <a:r>
              <a:rPr lang="en-US" altLang="en-US" smtClean="0"/>
              <a:t>Support and confidence</a:t>
            </a:r>
          </a:p>
          <a:p>
            <a:pPr lvl="1"/>
            <a:r>
              <a:rPr lang="en-US" altLang="en-US" smtClean="0"/>
              <a:t>How to define them?</a:t>
            </a:r>
          </a:p>
          <a:p>
            <a:r>
              <a:rPr lang="en-US" altLang="en-US" smtClean="0"/>
              <a:t>Additional constraints imposed by pattern structure</a:t>
            </a:r>
          </a:p>
          <a:p>
            <a:pPr lvl="1"/>
            <a:r>
              <a:rPr lang="en-US" altLang="en-US" smtClean="0"/>
              <a:t>Support and confidence are not the only constraints</a:t>
            </a:r>
          </a:p>
          <a:p>
            <a:pPr lvl="1"/>
            <a:r>
              <a:rPr lang="en-US" altLang="en-US" smtClean="0"/>
              <a:t>Assumption: frequent subgraphs must be connected</a:t>
            </a:r>
          </a:p>
          <a:p>
            <a:r>
              <a:rPr lang="en-US" altLang="en-US" smtClean="0"/>
              <a:t>Apriori-like approach: </a:t>
            </a:r>
          </a:p>
          <a:p>
            <a:pPr lvl="1"/>
            <a:r>
              <a:rPr lang="en-US" altLang="en-US" smtClean="0"/>
              <a:t>Use frequent k-subgraphs to generate frequent (k+1) subgraphs</a:t>
            </a:r>
          </a:p>
          <a:p>
            <a:pPr lvl="2"/>
            <a:r>
              <a:rPr lang="en-US" altLang="en-US" smtClean="0"/>
              <a:t>What is 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Challenges…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Support: </a:t>
            </a:r>
          </a:p>
          <a:p>
            <a:pPr lvl="1"/>
            <a:r>
              <a:rPr lang="en-US" altLang="en-US" smtClean="0"/>
              <a:t>number of graphs that contain a particular subgraph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mtClean="0"/>
          </a:p>
          <a:p>
            <a:r>
              <a:rPr lang="en-US" altLang="en-US" smtClean="0"/>
              <a:t>Apriori principle still holds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Level-wise (Apriori-like) approach:</a:t>
            </a:r>
          </a:p>
          <a:p>
            <a:pPr lvl="1"/>
            <a:r>
              <a:rPr lang="en-US" altLang="en-US" smtClean="0"/>
              <a:t>Vertex growing:</a:t>
            </a:r>
          </a:p>
          <a:p>
            <a:pPr lvl="2"/>
            <a:r>
              <a:rPr lang="en-US" altLang="en-US" smtClean="0"/>
              <a:t> k is the number of vertices</a:t>
            </a:r>
          </a:p>
          <a:p>
            <a:pPr lvl="1"/>
            <a:r>
              <a:rPr lang="en-US" altLang="en-US" smtClean="0"/>
              <a:t>Edge growing:</a:t>
            </a:r>
          </a:p>
          <a:p>
            <a:pPr lvl="2"/>
            <a:r>
              <a:rPr lang="en-US" altLang="en-US" smtClean="0"/>
              <a:t> k is the number of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Examples of Sequence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 altLang="en-US" smtClean="0"/>
              <a:t>Sequence of different transactions by a customer at an online store: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800" smtClean="0"/>
              <a:t>  &lt; {Digital Camera,iPad} {memory card}  {headphone,iPad cover} &gt;</a:t>
            </a:r>
            <a:endParaRPr lang="en-US" altLang="en-US" smtClean="0"/>
          </a:p>
          <a:p>
            <a:pPr lvl="1"/>
            <a:endParaRPr lang="en-US" altLang="en-US" sz="1000" smtClean="0"/>
          </a:p>
          <a:p>
            <a:r>
              <a:rPr lang="en-US" altLang="en-US" smtClean="0"/>
              <a:t>Sequence of initiating events causing the nuclear accident at 3-mile Island:</a:t>
            </a:r>
            <a:br>
              <a:rPr lang="en-US" altLang="en-US" smtClean="0"/>
            </a:br>
            <a:r>
              <a:rPr lang="en-US" altLang="en-US" sz="1400" smtClean="0"/>
              <a:t>(http://stellar-one.com/nuclear/staff_reports/summary_SOE_the_initiating_event.htm)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800" smtClean="0"/>
              <a:t>&lt;   {clogged resin} {outlet valve closure} {loss of feedwater} </a:t>
            </a:r>
            <a:br>
              <a:rPr lang="en-US" altLang="en-US" sz="1800" smtClean="0"/>
            </a:br>
            <a:r>
              <a:rPr lang="en-US" altLang="en-US" sz="1800" smtClean="0"/>
              <a:t>{condenser polisher outlet valve shut} {booster pumps trip} </a:t>
            </a:r>
            <a:br>
              <a:rPr lang="en-US" altLang="en-US" sz="1800" smtClean="0"/>
            </a:br>
            <a:r>
              <a:rPr lang="en-US" altLang="en-US" sz="1800" smtClean="0"/>
              <a:t>{main waterpump trips} {main turbine trips} {reactor pressure increases}&gt;</a:t>
            </a:r>
            <a:br>
              <a:rPr lang="en-US" altLang="en-US" sz="1800" smtClean="0"/>
            </a:br>
            <a:endParaRPr lang="en-US" altLang="en-US" sz="1600" smtClean="0"/>
          </a:p>
          <a:p>
            <a:r>
              <a:rPr lang="en-US" altLang="en-US" smtClean="0"/>
              <a:t>Sequence of books checked out at a library: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800" smtClean="0"/>
              <a:t>&lt;{Fellowship of the Ring} {The Two Towers}  {Return of the King}&gt;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Vertex Growing</a:t>
            </a: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04800" y="1336675"/>
          <a:ext cx="85344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Visio" r:id="rId3" imgW="9626600" imgH="5410200" progId="Visio.Drawing.6">
                  <p:embed/>
                </p:oleObj>
              </mc:Choice>
              <mc:Fallback>
                <p:oleObj name="Visio" r:id="rId3" imgW="9626600" imgH="54102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36675"/>
                        <a:ext cx="853440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Edge Growing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381000" y="1600200"/>
          <a:ext cx="8401050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Visio" r:id="rId3" imgW="9715500" imgH="3784600" progId="Visio.Drawing.6">
                  <p:embed/>
                </p:oleObj>
              </mc:Choice>
              <mc:Fallback>
                <p:oleObj name="Visio" r:id="rId3" imgW="9715500" imgH="37846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8401050" cy="365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Apriori-like Algorithm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181600"/>
          </a:xfrm>
        </p:spPr>
        <p:txBody>
          <a:bodyPr/>
          <a:lstStyle/>
          <a:p>
            <a:r>
              <a:rPr lang="en-US" altLang="en-US" smtClean="0"/>
              <a:t>Find frequent 1-subgraphs</a:t>
            </a:r>
          </a:p>
          <a:p>
            <a:r>
              <a:rPr lang="en-US" altLang="en-US" smtClean="0"/>
              <a:t>Repeat</a:t>
            </a:r>
          </a:p>
          <a:p>
            <a:pPr lvl="1"/>
            <a:r>
              <a:rPr lang="en-US" altLang="en-US" smtClean="0"/>
              <a:t>Candidate generation</a:t>
            </a:r>
          </a:p>
          <a:p>
            <a:pPr lvl="2"/>
            <a:r>
              <a:rPr lang="en-US" altLang="en-US" smtClean="0"/>
              <a:t> Use frequent (</a:t>
            </a:r>
            <a:r>
              <a:rPr lang="en-US" altLang="en-US" i="1" smtClean="0"/>
              <a:t>k-1</a:t>
            </a:r>
            <a:r>
              <a:rPr lang="en-US" altLang="en-US" smtClean="0"/>
              <a:t>)-subgraphs to generate candidate </a:t>
            </a:r>
            <a:r>
              <a:rPr lang="en-US" altLang="en-US" i="1" smtClean="0"/>
              <a:t>k</a:t>
            </a:r>
            <a:r>
              <a:rPr lang="en-US" altLang="en-US" smtClean="0"/>
              <a:t>-subgraph</a:t>
            </a:r>
          </a:p>
          <a:p>
            <a:pPr lvl="1"/>
            <a:r>
              <a:rPr lang="en-US" altLang="en-US" smtClean="0"/>
              <a:t>Candidate pruning</a:t>
            </a:r>
          </a:p>
          <a:p>
            <a:pPr lvl="2"/>
            <a:r>
              <a:rPr lang="en-US" altLang="en-US" smtClean="0"/>
              <a:t> Prune candidate subgraphs that contain infrequent </a:t>
            </a:r>
            <a:br>
              <a:rPr lang="en-US" altLang="en-US" smtClean="0"/>
            </a:br>
            <a:r>
              <a:rPr lang="en-US" altLang="en-US" smtClean="0"/>
              <a:t>(</a:t>
            </a:r>
            <a:r>
              <a:rPr lang="en-US" altLang="en-US" i="1" smtClean="0"/>
              <a:t>k-1</a:t>
            </a:r>
            <a:r>
              <a:rPr lang="en-US" altLang="en-US" smtClean="0"/>
              <a:t>)-subgraphs </a:t>
            </a:r>
          </a:p>
          <a:p>
            <a:pPr lvl="1"/>
            <a:r>
              <a:rPr lang="en-US" altLang="en-US" smtClean="0"/>
              <a:t>Support counting</a:t>
            </a:r>
          </a:p>
          <a:p>
            <a:pPr lvl="2"/>
            <a:r>
              <a:rPr lang="en-US" altLang="en-US" smtClean="0"/>
              <a:t> Count the support of each remaining candidate</a:t>
            </a:r>
          </a:p>
          <a:p>
            <a:pPr lvl="1"/>
            <a:r>
              <a:rPr lang="en-US" altLang="en-US" smtClean="0"/>
              <a:t>Eliminate candidate </a:t>
            </a:r>
            <a:r>
              <a:rPr lang="en-US" altLang="en-US" i="1" smtClean="0"/>
              <a:t>k</a:t>
            </a:r>
            <a:r>
              <a:rPr lang="en-US" altLang="en-US" smtClean="0"/>
              <a:t>-subgraphs that are infrequent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066800" y="5881688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In practice, it is not as easy. There are many other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Dataset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ph idx="1"/>
          </p:nvPr>
        </p:nvGraphicFramePr>
        <p:xfrm>
          <a:off x="461963" y="1444625"/>
          <a:ext cx="809148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Visio" r:id="rId3" imgW="9918700" imgH="5283200" progId="Visio.Drawing.6">
                  <p:embed/>
                </p:oleObj>
              </mc:Choice>
              <mc:Fallback>
                <p:oleObj name="Visio" r:id="rId3" imgW="9918700" imgH="52832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1444625"/>
                        <a:ext cx="809148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>
            <p:ph idx="1"/>
          </p:nvPr>
        </p:nvGraphicFramePr>
        <p:xfrm>
          <a:off x="736600" y="1295400"/>
          <a:ext cx="766762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Visio" r:id="rId3" imgW="9804400" imgH="6616700" progId="Visio.Drawing.6">
                  <p:embed/>
                </p:oleObj>
              </mc:Choice>
              <mc:Fallback>
                <p:oleObj name="Visio" r:id="rId3" imgW="9804400" imgH="66167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295400"/>
                        <a:ext cx="766762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Candidate Generation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 Apriori:</a:t>
            </a:r>
          </a:p>
          <a:p>
            <a:pPr lvl="1"/>
            <a:r>
              <a:rPr lang="en-US" altLang="en-US" smtClean="0"/>
              <a:t>Merging two frequent </a:t>
            </a:r>
            <a:r>
              <a:rPr lang="en-US" altLang="en-US" i="1" smtClean="0"/>
              <a:t>k</a:t>
            </a:r>
            <a:r>
              <a:rPr lang="en-US" altLang="en-US" smtClean="0"/>
              <a:t>-itemsets will produce a candidate (</a:t>
            </a:r>
            <a:r>
              <a:rPr lang="en-US" altLang="en-US" i="1" smtClean="0"/>
              <a:t>k+1</a:t>
            </a:r>
            <a:r>
              <a:rPr lang="en-US" altLang="en-US" smtClean="0"/>
              <a:t>)-itemset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In frequent subgraph mining </a:t>
            </a:r>
            <a:br>
              <a:rPr lang="en-US" altLang="en-US" smtClean="0"/>
            </a:br>
            <a:r>
              <a:rPr lang="en-US" altLang="en-US" smtClean="0"/>
              <a:t>(vertex/edge growing)</a:t>
            </a:r>
          </a:p>
          <a:p>
            <a:pPr lvl="1"/>
            <a:r>
              <a:rPr lang="en-US" altLang="en-US" smtClean="0"/>
              <a:t>Merging two frequent </a:t>
            </a:r>
            <a:r>
              <a:rPr lang="en-US" altLang="en-US" i="1" smtClean="0"/>
              <a:t>k</a:t>
            </a:r>
            <a:r>
              <a:rPr lang="en-US" altLang="en-US" smtClean="0"/>
              <a:t>-subgraphs may produce more than one candidate (</a:t>
            </a:r>
            <a:r>
              <a:rPr lang="en-US" altLang="en-US" i="1" smtClean="0"/>
              <a:t>k+1</a:t>
            </a:r>
            <a:r>
              <a:rPr lang="en-US" altLang="en-US" smtClean="0"/>
              <a:t>)-subgraph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en-US" sz="3000" smtClean="0"/>
              <a:t>Multiplicity of Candidates (Vertex Growing)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28600" y="1336675"/>
          <a:ext cx="85344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Visio" r:id="rId3" imgW="9626600" imgH="5410200" progId="Visio.Drawing.6">
                  <p:embed/>
                </p:oleObj>
              </mc:Choice>
              <mc:Fallback>
                <p:oleObj name="Visio" r:id="rId3" imgW="9626600" imgH="54102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36675"/>
                        <a:ext cx="853440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en-US" sz="3000" smtClean="0"/>
              <a:t>Multiplicity of Candidates (Edge growing)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Case 1: identical vertex labels</a:t>
            </a: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52400" y="1778000"/>
          <a:ext cx="86868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VISIO" r:id="rId3" imgW="11785600" imgH="7188200" progId="Visio.Drawing.6">
                  <p:embed/>
                </p:oleObj>
              </mc:Choice>
              <mc:Fallback>
                <p:oleObj name="VISIO" r:id="rId3" imgW="11785600" imgH="71882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78000"/>
                        <a:ext cx="8686800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en-US" smtClean="0"/>
              <a:t>Multiplicity of Candidates (Edge growing)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18500" cy="5181600"/>
          </a:xfrm>
        </p:spPr>
        <p:txBody>
          <a:bodyPr/>
          <a:lstStyle/>
          <a:p>
            <a:r>
              <a:rPr lang="en-US" altLang="en-US" smtClean="0"/>
              <a:t>Case 2: Core contains identical labels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855663" y="1565275"/>
          <a:ext cx="7373937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Visio" r:id="rId3" imgW="10998200" imgH="6654800" progId="Visio.Drawing.6">
                  <p:embed/>
                </p:oleObj>
              </mc:Choice>
              <mc:Fallback>
                <p:oleObj name="Visio" r:id="rId3" imgW="10998200" imgH="66548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1565275"/>
                        <a:ext cx="7373937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04800" y="5378450"/>
            <a:ext cx="502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Core: The (k-1) subgraph that is common</a:t>
            </a:r>
            <a:br>
              <a:rPr lang="en-US" altLang="en-US" sz="1800"/>
            </a:br>
            <a:r>
              <a:rPr lang="en-US" altLang="en-US" sz="1800"/>
              <a:t>           between the joint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en-US" smtClean="0"/>
              <a:t>Multiplicity of Candidates (Edge growing)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18500" cy="5181600"/>
          </a:xfrm>
        </p:spPr>
        <p:txBody>
          <a:bodyPr/>
          <a:lstStyle/>
          <a:p>
            <a:r>
              <a:rPr lang="en-US" altLang="en-US" smtClean="0"/>
              <a:t>Case 3: Core multiplicity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457200" y="1600200"/>
          <a:ext cx="8153400" cy="465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VISIO" r:id="rId3" imgW="8897112" imgH="5065776" progId="Visio.Drawing.6">
                  <p:embed/>
                </p:oleObj>
              </mc:Choice>
              <mc:Fallback>
                <p:oleObj name="VISIO" r:id="rId3" imgW="8897112" imgH="506577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153400" cy="465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mtClean="0"/>
              <a:t>Sequential Pattern Discovery: Examples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28625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In telecommunications alarm logs,</a:t>
            </a:r>
            <a:r>
              <a:rPr lang="en-US" sz="1800" dirty="0"/>
              <a:t>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 err="1"/>
              <a:t>Inverter_Problem</a:t>
            </a:r>
            <a:r>
              <a:rPr lang="en-US" sz="2000" dirty="0"/>
              <a:t>: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/>
              <a:t>(</a:t>
            </a:r>
            <a:r>
              <a:rPr lang="en-US" sz="2000" dirty="0" err="1"/>
              <a:t>Excessive_Line_Current</a:t>
            </a:r>
            <a:r>
              <a:rPr lang="en-US" sz="2000" dirty="0"/>
              <a:t>) (</a:t>
            </a:r>
            <a:r>
              <a:rPr lang="en-US" sz="2000" dirty="0" err="1"/>
              <a:t>Rectifier_Alarm</a:t>
            </a:r>
            <a:r>
              <a:rPr lang="en-US" sz="2000" dirty="0"/>
              <a:t>) --&gt; (</a:t>
            </a:r>
            <a:r>
              <a:rPr lang="en-US" sz="2000" dirty="0" err="1"/>
              <a:t>Fire_Alarm</a:t>
            </a:r>
            <a:r>
              <a:rPr lang="en-US" sz="2000" dirty="0"/>
              <a:t>)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In point-of-sale transaction sequences,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Computer Bookstore:  </a:t>
            </a:r>
          </a:p>
          <a:p>
            <a:pPr lvl="1">
              <a:buFont typeface="Arial" charset="0"/>
              <a:buNone/>
              <a:defRPr/>
            </a:pPr>
            <a:r>
              <a:rPr lang="en-US" sz="2000" dirty="0"/>
              <a:t>	  (</a:t>
            </a:r>
            <a:r>
              <a:rPr lang="en-US" sz="2000" dirty="0" err="1"/>
              <a:t>Intro_To_Visual_C</a:t>
            </a:r>
            <a:r>
              <a:rPr lang="en-US" sz="2000" dirty="0"/>
              <a:t>)  (C++_Primer) --&gt; 							(</a:t>
            </a:r>
            <a:r>
              <a:rPr lang="en-US" sz="2000" dirty="0" err="1"/>
              <a:t>Perl_for_dummies,Tcl_Tk</a:t>
            </a:r>
            <a:r>
              <a:rPr lang="en-US" sz="2000" dirty="0"/>
              <a:t>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Athletic Apparel Store: </a:t>
            </a:r>
          </a:p>
          <a:p>
            <a:pPr lvl="1">
              <a:buFont typeface="Arial" charset="0"/>
              <a:buNone/>
              <a:defRPr/>
            </a:pPr>
            <a:r>
              <a:rPr lang="en-US" sz="2000" dirty="0"/>
              <a:t>	  (Shoes) (Racket, </a:t>
            </a:r>
            <a:r>
              <a:rPr lang="en-US" sz="2000" dirty="0" err="1"/>
              <a:t>Racketball</a:t>
            </a:r>
            <a:r>
              <a:rPr lang="en-US" sz="2000" dirty="0"/>
              <a:t>) --&gt; (</a:t>
            </a:r>
            <a:r>
              <a:rPr lang="en-US" sz="2000" dirty="0" err="1"/>
              <a:t>Sports_Jacket</a:t>
            </a:r>
            <a:r>
              <a:rPr lang="en-US" sz="20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Topological Equivalence</a:t>
            </a: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>
            <p:ph idx="1"/>
          </p:nvPr>
        </p:nvGraphicFramePr>
        <p:xfrm>
          <a:off x="228600" y="1981200"/>
          <a:ext cx="8534400" cy="263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VISIO" r:id="rId3" imgW="9613900" imgH="3035300" progId="Visio.Drawing.6">
                  <p:embed/>
                </p:oleObj>
              </mc:Choice>
              <mc:Fallback>
                <p:oleObj name="VISIO" r:id="rId3" imgW="9613900" imgH="30353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81200"/>
                        <a:ext cx="8534400" cy="263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Candidate Generation by Edge Growing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Given: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Case 1: a </a:t>
            </a:r>
            <a:r>
              <a:rPr lang="en-US" altLang="en-US" smtClean="0">
                <a:sym typeface="Symbol" panose="05050102010706020507" pitchFamily="18" charset="2"/>
              </a:rPr>
              <a:t> c and b  d</a:t>
            </a: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438400" y="1143000"/>
          <a:ext cx="624840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VISIO" r:id="rId3" imgW="8674100" imgH="2387600" progId="Visio.Drawing.6">
                  <p:embed/>
                </p:oleObj>
              </mc:Choice>
              <mc:Fallback>
                <p:oleObj name="VISIO" r:id="rId3" imgW="8674100" imgH="23876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624840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2819400" y="4114800"/>
          <a:ext cx="2805113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VISIO" r:id="rId5" imgW="2844800" imgH="1790700" progId="Visio.Drawing.6">
                  <p:embed/>
                </p:oleObj>
              </mc:Choice>
              <mc:Fallback>
                <p:oleObj name="VISIO" r:id="rId5" imgW="2844800" imgH="17907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114800"/>
                        <a:ext cx="2805113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Candidate Generation by Edge Growing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smtClean="0"/>
              <a:t>Case 2: a </a:t>
            </a:r>
            <a:r>
              <a:rPr lang="en-US" altLang="en-US" sz="2400" smtClean="0">
                <a:sym typeface="Symbol" panose="05050102010706020507" pitchFamily="18" charset="2"/>
              </a:rPr>
              <a:t>= c and b  d</a:t>
            </a:r>
            <a:endParaRPr lang="en-US" altLang="en-US" sz="2400" smtClean="0"/>
          </a:p>
          <a:p>
            <a:pPr lvl="1">
              <a:buFont typeface="Arial" panose="020B0604020202020204" pitchFamily="34" charset="0"/>
              <a:buNone/>
            </a:pPr>
            <a:endParaRPr lang="en-US" altLang="en-US" sz="2000" smtClean="0"/>
          </a:p>
          <a:p>
            <a:endParaRPr lang="en-US" altLang="en-US" sz="2400" smtClean="0"/>
          </a:p>
          <a:p>
            <a:endParaRPr lang="en-US" altLang="en-US" sz="2400" smtClean="0"/>
          </a:p>
          <a:p>
            <a:endParaRPr lang="en-US" altLang="en-US" sz="2400" smtClean="0"/>
          </a:p>
          <a:p>
            <a:endParaRPr lang="en-US" altLang="en-US" sz="2400" smtClean="0">
              <a:sym typeface="Symbol" panose="05050102010706020507" pitchFamily="18" charset="2"/>
            </a:endParaRP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762000" y="2476500"/>
          <a:ext cx="3043238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VISIO" r:id="rId3" imgW="3860800" imgH="2425700" progId="Visio.Drawing.6">
                  <p:embed/>
                </p:oleObj>
              </mc:Choice>
              <mc:Fallback>
                <p:oleObj name="VISIO" r:id="rId3" imgW="3860800" imgH="24257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76500"/>
                        <a:ext cx="3043238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105400" y="2514600"/>
          <a:ext cx="2989263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VISIO" r:id="rId5" imgW="3784600" imgH="2425700" progId="Visio.Drawing.6">
                  <p:embed/>
                </p:oleObj>
              </mc:Choice>
              <mc:Fallback>
                <p:oleObj name="VISIO" r:id="rId5" imgW="3784600" imgH="24257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514600"/>
                        <a:ext cx="2989263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Candidate Generation by Edge Growing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smtClean="0"/>
              <a:t>Case 3: a </a:t>
            </a:r>
            <a:r>
              <a:rPr lang="en-US" altLang="en-US" sz="2400" smtClean="0">
                <a:sym typeface="Symbol" panose="05050102010706020507" pitchFamily="18" charset="2"/>
              </a:rPr>
              <a:t> c and b = d</a:t>
            </a:r>
            <a:endParaRPr lang="en-US" altLang="en-US" sz="2400" smtClean="0"/>
          </a:p>
          <a:p>
            <a:pPr lvl="1">
              <a:buFont typeface="Arial" panose="020B0604020202020204" pitchFamily="34" charset="0"/>
              <a:buNone/>
            </a:pPr>
            <a:endParaRPr lang="en-US" altLang="en-US" sz="2000" smtClean="0"/>
          </a:p>
          <a:p>
            <a:endParaRPr lang="en-US" altLang="en-US" sz="2400" smtClean="0"/>
          </a:p>
          <a:p>
            <a:endParaRPr lang="en-US" altLang="en-US" sz="2400" smtClean="0"/>
          </a:p>
          <a:p>
            <a:endParaRPr lang="en-US" altLang="en-US" sz="2400" smtClean="0"/>
          </a:p>
          <a:p>
            <a:endParaRPr lang="en-US" altLang="en-US" sz="2400" smtClean="0">
              <a:sym typeface="Symbol" panose="05050102010706020507" pitchFamily="18" charset="2"/>
            </a:endParaRPr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762000" y="2438400"/>
          <a:ext cx="3043238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VISIO" r:id="rId3" imgW="3860800" imgH="2425700" progId="Visio.Drawing.6">
                  <p:embed/>
                </p:oleObj>
              </mc:Choice>
              <mc:Fallback>
                <p:oleObj name="VISIO" r:id="rId3" imgW="3860800" imgH="24257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3043238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257800" y="2400300"/>
          <a:ext cx="3043238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name="VISIO" r:id="rId5" imgW="3860800" imgH="2425700" progId="Visio.Drawing.6">
                  <p:embed/>
                </p:oleObj>
              </mc:Choice>
              <mc:Fallback>
                <p:oleObj name="VISIO" r:id="rId5" imgW="3860800" imgH="24257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00300"/>
                        <a:ext cx="3043238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Candidate Generation by Edge Growing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smtClean="0"/>
              <a:t>Case 4: a =</a:t>
            </a:r>
            <a:r>
              <a:rPr lang="en-US" altLang="en-US" sz="2400" smtClean="0">
                <a:sym typeface="Symbol" panose="05050102010706020507" pitchFamily="18" charset="2"/>
              </a:rPr>
              <a:t> c and b = d</a:t>
            </a:r>
            <a:endParaRPr lang="en-US" altLang="en-US" sz="2400" smtClean="0"/>
          </a:p>
          <a:p>
            <a:pPr lvl="1">
              <a:buFont typeface="Arial" panose="020B0604020202020204" pitchFamily="34" charset="0"/>
              <a:buNone/>
            </a:pPr>
            <a:endParaRPr lang="en-US" altLang="en-US" sz="2000" smtClean="0"/>
          </a:p>
          <a:p>
            <a:endParaRPr lang="en-US" altLang="en-US" sz="2400" smtClean="0"/>
          </a:p>
          <a:p>
            <a:endParaRPr lang="en-US" altLang="en-US" sz="2400" smtClean="0"/>
          </a:p>
          <a:p>
            <a:endParaRPr lang="en-US" altLang="en-US" sz="2400" smtClean="0"/>
          </a:p>
          <a:p>
            <a:endParaRPr lang="en-US" altLang="en-US" sz="2400" smtClean="0">
              <a:sym typeface="Symbol" panose="05050102010706020507" pitchFamily="18" charset="2"/>
            </a:endParaRP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366838" y="2182813"/>
          <a:ext cx="6634162" cy="353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VISIO" r:id="rId3" imgW="9728200" imgH="5295900" progId="Visio.Drawing.6">
                  <p:embed/>
                </p:oleObj>
              </mc:Choice>
              <mc:Fallback>
                <p:oleObj name="VISIO" r:id="rId3" imgW="9728200" imgH="52959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2182813"/>
                        <a:ext cx="6634162" cy="353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Isomorphism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 graph is isomorphic if it is topologically equivalent to another graph</a:t>
            </a: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1371600" y="2286000"/>
          <a:ext cx="6734175" cy="405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Visio" r:id="rId3" imgW="11887200" imgH="6908800" progId="Visio.Drawing.6">
                  <p:embed/>
                </p:oleObj>
              </mc:Choice>
              <mc:Fallback>
                <p:oleObj name="Visio" r:id="rId3" imgW="11887200" imgH="69088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6734175" cy="405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Isomorphism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Test for graph isomorphism is needed:</a:t>
            </a:r>
          </a:p>
          <a:p>
            <a:pPr lvl="1"/>
            <a:r>
              <a:rPr lang="en-US" altLang="en-US" smtClean="0"/>
              <a:t>During candidate generation step, to determine whether a candidate has been generated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During candidate pruning step, to check whether its </a:t>
            </a:r>
            <a:br>
              <a:rPr lang="en-US" altLang="en-US" smtClean="0"/>
            </a:br>
            <a:r>
              <a:rPr lang="en-US" altLang="en-US" smtClean="0"/>
              <a:t>(</a:t>
            </a:r>
            <a:r>
              <a:rPr lang="en-US" altLang="en-US" i="1" smtClean="0"/>
              <a:t>k-1</a:t>
            </a:r>
            <a:r>
              <a:rPr lang="en-US" altLang="en-US" smtClean="0"/>
              <a:t>)-subgraphs are frequent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During candidate counting, to check whether a candidate is contained within another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Isomorphism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762000" y="1066800"/>
          <a:ext cx="17192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4" name="VISIO" r:id="rId3" imgW="2261616" imgH="3101340" progId="Visio.Drawing.6">
                  <p:embed/>
                </p:oleObj>
              </mc:Choice>
              <mc:Fallback>
                <p:oleObj name="VISIO" r:id="rId3" imgW="2261616" imgH="31013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171926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657600" y="1066800"/>
          <a:ext cx="488632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Worksheet" r:id="rId5" imgW="5207000" imgH="2374900" progId="Excel.Sheet.8">
                  <p:embed/>
                </p:oleObj>
              </mc:Choice>
              <mc:Fallback>
                <p:oleObj name="Worksheet" r:id="rId5" imgW="5207000" imgH="23749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066800"/>
                        <a:ext cx="488632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762000" y="3657600"/>
          <a:ext cx="16637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6" name="VISIO" r:id="rId7" imgW="2261616" imgH="3101340" progId="Visio.Drawing.6">
                  <p:embed/>
                </p:oleObj>
              </mc:Choice>
              <mc:Fallback>
                <p:oleObj name="VISIO" r:id="rId7" imgW="2261616" imgH="310134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16637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3657600" y="3581400"/>
          <a:ext cx="4876800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7" name="Worksheet" r:id="rId9" imgW="5207000" imgH="2374900" progId="Excel.Sheet.8">
                  <p:embed/>
                </p:oleObj>
              </mc:Choice>
              <mc:Fallback>
                <p:oleObj name="Worksheet" r:id="rId9" imgW="5207000" imgH="23749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4876800" cy="236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04800" y="6019800"/>
            <a:ext cx="609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400"/>
              <a:t> The same graph can be represented in many 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Isomorphism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Use canonical labeling to handle isomorphism</a:t>
            </a:r>
          </a:p>
          <a:p>
            <a:pPr lvl="1"/>
            <a:r>
              <a:rPr lang="en-US" altLang="en-US" smtClean="0"/>
              <a:t>Map each graph into an ordered string representation (known as its code) such that two isomorphic graphs will be mapped to the same canonical encoding</a:t>
            </a:r>
          </a:p>
          <a:p>
            <a:pPr lvl="1"/>
            <a:r>
              <a:rPr lang="en-US" altLang="en-US" smtClean="0"/>
              <a:t>Example: </a:t>
            </a:r>
          </a:p>
          <a:p>
            <a:pPr lvl="2"/>
            <a:r>
              <a:rPr lang="en-US" altLang="en-US" smtClean="0"/>
              <a:t> Lexicographically largest adjacency matrix</a:t>
            </a:r>
          </a:p>
          <a:p>
            <a:endParaRPr lang="en-US" altLang="en-US" smtClean="0"/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381000" y="4343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533400" y="52578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1219200" y="44958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1371600" y="53340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 flipV="1">
            <a:off x="762000" y="5410200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V="1">
            <a:off x="685800" y="4724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1371600" y="4724400"/>
            <a:ext cx="76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8619" name="Object 11"/>
          <p:cNvGraphicFramePr>
            <a:graphicFrameLocks noChangeAspect="1"/>
          </p:cNvGraphicFramePr>
          <p:nvPr>
            <p:ph sz="half" idx="4294967295"/>
          </p:nvPr>
        </p:nvGraphicFramePr>
        <p:xfrm>
          <a:off x="2994025" y="3825875"/>
          <a:ext cx="1909763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name="Equation" r:id="rId3" imgW="889000" imgH="914400" progId="Equation.3">
                  <p:embed/>
                </p:oleObj>
              </mc:Choice>
              <mc:Fallback>
                <p:oleObj name="Equation" r:id="rId3" imgW="889000" imgH="914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3825875"/>
                        <a:ext cx="1909763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609600" y="4495800"/>
            <a:ext cx="762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1905000" y="49530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3124200" y="58816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String: 011011</a:t>
            </a:r>
          </a:p>
        </p:txBody>
      </p:sp>
      <p:graphicFrame>
        <p:nvGraphicFramePr>
          <p:cNvPr id="68623" name="Object 15"/>
          <p:cNvGraphicFramePr>
            <a:graphicFrameLocks noChangeAspect="1"/>
          </p:cNvGraphicFramePr>
          <p:nvPr/>
        </p:nvGraphicFramePr>
        <p:xfrm>
          <a:off x="6396038" y="3825875"/>
          <a:ext cx="1909762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5" name="Equation" r:id="rId5" imgW="889000" imgH="914400" progId="Equation.3">
                  <p:embed/>
                </p:oleObj>
              </mc:Choice>
              <mc:Fallback>
                <p:oleObj name="Equation" r:id="rId5" imgW="889000" imgH="914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3825875"/>
                        <a:ext cx="1909762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5307013" y="49530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6324600" y="58674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Canonical: 111100</a:t>
            </a:r>
          </a:p>
        </p:txBody>
      </p:sp>
      <p:grpSp>
        <p:nvGrpSpPr>
          <p:cNvPr id="68626" name="Group 18"/>
          <p:cNvGrpSpPr>
            <a:grpSpLocks/>
          </p:cNvGrpSpPr>
          <p:nvPr/>
        </p:nvGrpSpPr>
        <p:grpSpPr bwMode="auto">
          <a:xfrm>
            <a:off x="3276600" y="3810000"/>
            <a:ext cx="1752600" cy="1828800"/>
            <a:chOff x="2064" y="2400"/>
            <a:chExt cx="1104" cy="1152"/>
          </a:xfrm>
        </p:grpSpPr>
        <p:sp>
          <p:nvSpPr>
            <p:cNvPr id="68631" name="Line 19"/>
            <p:cNvSpPr>
              <a:spLocks noChangeShapeType="1"/>
            </p:cNvSpPr>
            <p:nvPr/>
          </p:nvSpPr>
          <p:spPr bwMode="auto">
            <a:xfrm>
              <a:off x="2064" y="2400"/>
              <a:ext cx="1104" cy="1152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Line 20"/>
            <p:cNvSpPr>
              <a:spLocks noChangeShapeType="1"/>
            </p:cNvSpPr>
            <p:nvPr/>
          </p:nvSpPr>
          <p:spPr bwMode="auto">
            <a:xfrm>
              <a:off x="2064" y="2400"/>
              <a:ext cx="1104" cy="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Line 21"/>
            <p:cNvSpPr>
              <a:spLocks noChangeShapeType="1"/>
            </p:cNvSpPr>
            <p:nvPr/>
          </p:nvSpPr>
          <p:spPr bwMode="auto">
            <a:xfrm>
              <a:off x="3168" y="2400"/>
              <a:ext cx="0" cy="1152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627" name="Group 22"/>
          <p:cNvGrpSpPr>
            <a:grpSpLocks/>
          </p:cNvGrpSpPr>
          <p:nvPr/>
        </p:nvGrpSpPr>
        <p:grpSpPr bwMode="auto">
          <a:xfrm>
            <a:off x="6629400" y="3810000"/>
            <a:ext cx="1752600" cy="1828800"/>
            <a:chOff x="2064" y="2400"/>
            <a:chExt cx="1104" cy="1152"/>
          </a:xfrm>
        </p:grpSpPr>
        <p:sp>
          <p:nvSpPr>
            <p:cNvPr id="68628" name="Line 23"/>
            <p:cNvSpPr>
              <a:spLocks noChangeShapeType="1"/>
            </p:cNvSpPr>
            <p:nvPr/>
          </p:nvSpPr>
          <p:spPr bwMode="auto">
            <a:xfrm>
              <a:off x="2064" y="2400"/>
              <a:ext cx="1104" cy="1152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9" name="Line 24"/>
            <p:cNvSpPr>
              <a:spLocks noChangeShapeType="1"/>
            </p:cNvSpPr>
            <p:nvPr/>
          </p:nvSpPr>
          <p:spPr bwMode="auto">
            <a:xfrm>
              <a:off x="2064" y="2400"/>
              <a:ext cx="1104" cy="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Line 25"/>
            <p:cNvSpPr>
              <a:spLocks noChangeShapeType="1"/>
            </p:cNvSpPr>
            <p:nvPr/>
          </p:nvSpPr>
          <p:spPr bwMode="auto">
            <a:xfrm>
              <a:off x="3168" y="2400"/>
              <a:ext cx="0" cy="1152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80400" cy="533400"/>
          </a:xfrm>
        </p:spPr>
        <p:txBody>
          <a:bodyPr/>
          <a:lstStyle/>
          <a:p>
            <a:r>
              <a:rPr lang="en-US" altLang="en-US" sz="2800" smtClean="0"/>
              <a:t>Example of Canonical Labeling </a:t>
            </a:r>
            <a:br>
              <a:rPr lang="en-US" altLang="en-US" sz="2800" smtClean="0"/>
            </a:br>
            <a:r>
              <a:rPr lang="en-US" altLang="en-US" sz="2800" smtClean="0"/>
              <a:t>(Kuramochi &amp; Karypis, ICDM 2001)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Graph: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Adjacency matrix representation: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r="19565" b="13837"/>
          <a:stretch>
            <a:fillRect/>
          </a:stretch>
        </p:blipFill>
        <p:spPr>
          <a:xfrm>
            <a:off x="3352800" y="1066800"/>
            <a:ext cx="2514600" cy="2155825"/>
          </a:xfrm>
          <a:noFill/>
        </p:spPr>
      </p:pic>
      <p:pic>
        <p:nvPicPr>
          <p:cNvPr id="69637" name="Picture 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886200"/>
            <a:ext cx="3124200" cy="2049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Sequence Data</a:t>
            </a:r>
          </a:p>
        </p:txBody>
      </p:sp>
      <p:graphicFrame>
        <p:nvGraphicFramePr>
          <p:cNvPr id="1466371" name="Group 3"/>
          <p:cNvGraphicFramePr>
            <a:graphicFrameLocks noGrp="1"/>
          </p:cNvGraphicFramePr>
          <p:nvPr>
            <p:ph idx="1"/>
          </p:nvPr>
        </p:nvGraphicFramePr>
        <p:xfrm>
          <a:off x="152400" y="1117600"/>
          <a:ext cx="8915400" cy="3530600"/>
        </p:xfrm>
        <a:graphic>
          <a:graphicData uri="http://schemas.openxmlformats.org/drawingml/2006/table">
            <a:tbl>
              <a:tblPr/>
              <a:tblGrid>
                <a:gridCol w="1447800"/>
                <a:gridCol w="2743200"/>
                <a:gridCol w="2514600"/>
                <a:gridCol w="2209800"/>
              </a:tblGrid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Sequence Database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Sequence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Element (Transaction)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Event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(Item)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Purchase history of a given customer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set of items bought by a customer at time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Books, diary products, CDs,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 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Browsing activity of a particular Web visitor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collection of files viewed by a Web visitor after a single mouse click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 page, index page, contact info,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Event 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events generated by a given sensor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Events triggered by a sensor at time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Types of alarms generated by sensors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Genome sequences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DNA sequence of a particular species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element of the DNA sequence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Bases A,T,G,C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1828800" y="624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457200" y="58674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Sequence</a:t>
            </a:r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>
            <a:off x="2286000" y="61722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>
            <a:off x="3048000" y="61722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3810000" y="61722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>
            <a:off x="4572000" y="61722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" name="Line 41"/>
          <p:cNvSpPr>
            <a:spLocks noChangeShapeType="1"/>
          </p:cNvSpPr>
          <p:nvPr/>
        </p:nvSpPr>
        <p:spPr bwMode="auto">
          <a:xfrm>
            <a:off x="5334000" y="61722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>
            <a:off x="6096000" y="61722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Line 43"/>
          <p:cNvSpPr>
            <a:spLocks noChangeShapeType="1"/>
          </p:cNvSpPr>
          <p:nvPr/>
        </p:nvSpPr>
        <p:spPr bwMode="auto">
          <a:xfrm>
            <a:off x="6858000" y="61722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7620000" y="61722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19400" y="5257800"/>
            <a:ext cx="5334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E1</a:t>
            </a:r>
            <a:b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E2</a:t>
            </a:r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3505200" y="5257800"/>
            <a:ext cx="5334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E1</a:t>
            </a:r>
            <a:b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E3</a:t>
            </a:r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4267200" y="5257800"/>
            <a:ext cx="5334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E2</a:t>
            </a:r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6553200" y="5257800"/>
            <a:ext cx="5334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E3</a:t>
            </a:r>
            <a:b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E4</a:t>
            </a:r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5791200" y="5273675"/>
            <a:ext cx="5334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E2</a:t>
            </a:r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>
            <a:off x="2209800" y="5121275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685800" y="48768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Element (Transaction)</a:t>
            </a:r>
          </a:p>
        </p:txBody>
      </p:sp>
      <p:sp>
        <p:nvSpPr>
          <p:cNvPr id="12340" name="Line 52"/>
          <p:cNvSpPr>
            <a:spLocks noChangeShapeType="1"/>
          </p:cNvSpPr>
          <p:nvPr/>
        </p:nvSpPr>
        <p:spPr bwMode="auto">
          <a:xfrm flipH="1">
            <a:off x="6934200" y="5273675"/>
            <a:ext cx="533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7467600" y="50292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Event </a:t>
            </a:r>
            <a:b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(Item)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80400" cy="533400"/>
          </a:xfrm>
        </p:spPr>
        <p:txBody>
          <a:bodyPr/>
          <a:lstStyle/>
          <a:p>
            <a:r>
              <a:rPr lang="en-US" altLang="en-US" sz="2800" smtClean="0"/>
              <a:t>Example of Canonical Labeling </a:t>
            </a:r>
            <a:br>
              <a:rPr lang="en-US" altLang="en-US" sz="2800" smtClean="0"/>
            </a:br>
            <a:r>
              <a:rPr lang="en-US" altLang="en-US" sz="2800" smtClean="0"/>
              <a:t>(Kuramochi &amp; Karypis, ICDM 2001)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Order based on vertex degree: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Order based on vertex labels: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676400"/>
            <a:ext cx="2971800" cy="1819275"/>
          </a:xfrm>
          <a:noFill/>
        </p:spPr>
      </p:pic>
      <p:pic>
        <p:nvPicPr>
          <p:cNvPr id="70661" name="Picture 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4343400"/>
            <a:ext cx="3200400" cy="2044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533400"/>
          </a:xfrm>
        </p:spPr>
        <p:txBody>
          <a:bodyPr/>
          <a:lstStyle/>
          <a:p>
            <a:r>
              <a:rPr lang="en-US" altLang="en-US" sz="2800" smtClean="0"/>
              <a:t>Example of Canonical Labeling </a:t>
            </a:r>
            <a:br>
              <a:rPr lang="en-US" altLang="en-US" sz="2800" smtClean="0"/>
            </a:br>
            <a:r>
              <a:rPr lang="en-US" altLang="en-US" sz="2800" smtClean="0"/>
              <a:t>(Kuramochi &amp; Karypis, ICDM 2001)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Find canonical label: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09800"/>
            <a:ext cx="7467600" cy="2311400"/>
          </a:xfrm>
          <a:noFill/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7526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0 0 0 e</a:t>
            </a:r>
            <a:r>
              <a:rPr lang="en-US" altLang="en-US" sz="2400" baseline="-25000"/>
              <a:t>1</a:t>
            </a:r>
            <a:r>
              <a:rPr lang="en-US" altLang="en-US" sz="1400"/>
              <a:t> </a:t>
            </a:r>
            <a:r>
              <a:rPr lang="en-US" altLang="en-US" sz="2400"/>
              <a:t>e</a:t>
            </a:r>
            <a:r>
              <a:rPr lang="en-US" altLang="en-US" sz="2400" baseline="-25000"/>
              <a:t>0</a:t>
            </a:r>
            <a:r>
              <a:rPr lang="en-US" altLang="en-US" sz="2400"/>
              <a:t> e</a:t>
            </a:r>
            <a:r>
              <a:rPr lang="en-US" altLang="en-US" sz="2400" baseline="-25000"/>
              <a:t>0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562600" y="4876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0 0 0 e</a:t>
            </a:r>
            <a:r>
              <a:rPr lang="en-US" altLang="en-US" sz="2400" baseline="-25000"/>
              <a:t>0</a:t>
            </a:r>
            <a:r>
              <a:rPr lang="en-US" altLang="en-US" sz="1400"/>
              <a:t> </a:t>
            </a:r>
            <a:r>
              <a:rPr lang="en-US" altLang="en-US" sz="2400"/>
              <a:t>e</a:t>
            </a:r>
            <a:r>
              <a:rPr lang="en-US" altLang="en-US" sz="2400" baseline="-25000"/>
              <a:t>1</a:t>
            </a:r>
            <a:r>
              <a:rPr lang="en-US" altLang="en-US" sz="2400"/>
              <a:t> e</a:t>
            </a:r>
            <a:r>
              <a:rPr lang="en-US" altLang="en-US" sz="2400" baseline="-25000"/>
              <a:t>0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419600" y="4876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&gt;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1905000" y="54864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(Canonical Label)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Sequence Data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581400" y="35814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4419600" y="1676400"/>
          <a:ext cx="4495800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Visio" r:id="rId3" imgW="7378700" imgH="7137400" progId="Visio.Drawing.6">
                  <p:embed/>
                </p:oleObj>
              </mc:Choice>
              <mc:Fallback>
                <p:oleObj name="Visio" r:id="rId3" imgW="7378700" imgH="71374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76400"/>
                        <a:ext cx="4495800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7" name="Group 5"/>
          <p:cNvGrpSpPr>
            <a:grpSpLocks noChangeAspect="1"/>
          </p:cNvGrpSpPr>
          <p:nvPr/>
        </p:nvGrpSpPr>
        <p:grpSpPr bwMode="auto">
          <a:xfrm>
            <a:off x="228600" y="2590800"/>
            <a:ext cx="3327400" cy="2160588"/>
            <a:chOff x="192" y="1872"/>
            <a:chExt cx="2096" cy="1361"/>
          </a:xfrm>
        </p:grpSpPr>
        <p:sp>
          <p:nvSpPr>
            <p:cNvPr id="13322" name="AutoShape 6"/>
            <p:cNvSpPr>
              <a:spLocks noChangeAspect="1" noChangeArrowheads="1" noTextEdit="1"/>
            </p:cNvSpPr>
            <p:nvPr/>
          </p:nvSpPr>
          <p:spPr bwMode="auto">
            <a:xfrm>
              <a:off x="192" y="1872"/>
              <a:ext cx="196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Rectangle 7"/>
            <p:cNvSpPr>
              <a:spLocks noChangeArrowheads="1"/>
            </p:cNvSpPr>
            <p:nvPr/>
          </p:nvSpPr>
          <p:spPr bwMode="auto">
            <a:xfrm>
              <a:off x="198" y="1878"/>
              <a:ext cx="1956" cy="15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24" name="Rectangle 8"/>
            <p:cNvSpPr>
              <a:spLocks noChangeArrowheads="1"/>
            </p:cNvSpPr>
            <p:nvPr/>
          </p:nvSpPr>
          <p:spPr bwMode="auto">
            <a:xfrm>
              <a:off x="234" y="1879"/>
              <a:ext cx="53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Sequence ID</a:t>
              </a:r>
            </a:p>
          </p:txBody>
        </p:sp>
        <p:sp>
          <p:nvSpPr>
            <p:cNvPr id="13325" name="Rectangle 9"/>
            <p:cNvSpPr>
              <a:spLocks noChangeArrowheads="1"/>
            </p:cNvSpPr>
            <p:nvPr/>
          </p:nvSpPr>
          <p:spPr bwMode="auto">
            <a:xfrm>
              <a:off x="923" y="1879"/>
              <a:ext cx="4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Timestamp</a:t>
              </a:r>
            </a:p>
          </p:txBody>
        </p:sp>
        <p:sp>
          <p:nvSpPr>
            <p:cNvPr id="13326" name="Rectangle 10"/>
            <p:cNvSpPr>
              <a:spLocks noChangeArrowheads="1"/>
            </p:cNvSpPr>
            <p:nvPr/>
          </p:nvSpPr>
          <p:spPr bwMode="auto">
            <a:xfrm>
              <a:off x="1644" y="1879"/>
              <a:ext cx="29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Events</a:t>
              </a:r>
            </a:p>
          </p:txBody>
        </p:sp>
        <p:sp>
          <p:nvSpPr>
            <p:cNvPr id="13327" name="Rectangle 11"/>
            <p:cNvSpPr>
              <a:spLocks noChangeArrowheads="1"/>
            </p:cNvSpPr>
            <p:nvPr/>
          </p:nvSpPr>
          <p:spPr bwMode="auto">
            <a:xfrm>
              <a:off x="461" y="203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28" name="Rectangle 12"/>
            <p:cNvSpPr>
              <a:spLocks noChangeArrowheads="1"/>
            </p:cNvSpPr>
            <p:nvPr/>
          </p:nvSpPr>
          <p:spPr bwMode="auto">
            <a:xfrm>
              <a:off x="1095" y="203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10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29" name="Rectangle 13"/>
            <p:cNvSpPr>
              <a:spLocks noChangeArrowheads="1"/>
            </p:cNvSpPr>
            <p:nvPr/>
          </p:nvSpPr>
          <p:spPr bwMode="auto">
            <a:xfrm>
              <a:off x="1545" y="2033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2, 3, 5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30" name="Rectangle 14"/>
            <p:cNvSpPr>
              <a:spLocks noChangeArrowheads="1"/>
            </p:cNvSpPr>
            <p:nvPr/>
          </p:nvSpPr>
          <p:spPr bwMode="auto">
            <a:xfrm>
              <a:off x="461" y="218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31" name="Rectangle 15"/>
            <p:cNvSpPr>
              <a:spLocks noChangeArrowheads="1"/>
            </p:cNvSpPr>
            <p:nvPr/>
          </p:nvSpPr>
          <p:spPr bwMode="auto">
            <a:xfrm>
              <a:off x="1095" y="218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20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32" name="Rectangle 16"/>
            <p:cNvSpPr>
              <a:spLocks noChangeArrowheads="1"/>
            </p:cNvSpPr>
            <p:nvPr/>
          </p:nvSpPr>
          <p:spPr bwMode="auto">
            <a:xfrm>
              <a:off x="1545" y="2183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6, 1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33" name="Rectangle 17"/>
            <p:cNvSpPr>
              <a:spLocks noChangeArrowheads="1"/>
            </p:cNvSpPr>
            <p:nvPr/>
          </p:nvSpPr>
          <p:spPr bwMode="auto">
            <a:xfrm>
              <a:off x="461" y="233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34" name="Rectangle 18"/>
            <p:cNvSpPr>
              <a:spLocks noChangeArrowheads="1"/>
            </p:cNvSpPr>
            <p:nvPr/>
          </p:nvSpPr>
          <p:spPr bwMode="auto">
            <a:xfrm>
              <a:off x="1095" y="233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23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35" name="Rectangle 19"/>
            <p:cNvSpPr>
              <a:spLocks noChangeArrowheads="1"/>
            </p:cNvSpPr>
            <p:nvPr/>
          </p:nvSpPr>
          <p:spPr bwMode="auto">
            <a:xfrm>
              <a:off x="1545" y="2333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36" name="Rectangle 20"/>
            <p:cNvSpPr>
              <a:spLocks noChangeArrowheads="1"/>
            </p:cNvSpPr>
            <p:nvPr/>
          </p:nvSpPr>
          <p:spPr bwMode="auto">
            <a:xfrm>
              <a:off x="461" y="248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37" name="Rectangle 21"/>
            <p:cNvSpPr>
              <a:spLocks noChangeArrowheads="1"/>
            </p:cNvSpPr>
            <p:nvPr/>
          </p:nvSpPr>
          <p:spPr bwMode="auto">
            <a:xfrm>
              <a:off x="1095" y="248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11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38" name="Rectangle 22"/>
            <p:cNvSpPr>
              <a:spLocks noChangeArrowheads="1"/>
            </p:cNvSpPr>
            <p:nvPr/>
          </p:nvSpPr>
          <p:spPr bwMode="auto">
            <a:xfrm>
              <a:off x="1545" y="2483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4, 5, 6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39" name="Rectangle 23"/>
            <p:cNvSpPr>
              <a:spLocks noChangeArrowheads="1"/>
            </p:cNvSpPr>
            <p:nvPr/>
          </p:nvSpPr>
          <p:spPr bwMode="auto">
            <a:xfrm>
              <a:off x="461" y="263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40" name="Rectangle 24"/>
            <p:cNvSpPr>
              <a:spLocks noChangeArrowheads="1"/>
            </p:cNvSpPr>
            <p:nvPr/>
          </p:nvSpPr>
          <p:spPr bwMode="auto">
            <a:xfrm>
              <a:off x="1095" y="263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17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41" name="Rectangle 25"/>
            <p:cNvSpPr>
              <a:spLocks noChangeArrowheads="1"/>
            </p:cNvSpPr>
            <p:nvPr/>
          </p:nvSpPr>
          <p:spPr bwMode="auto">
            <a:xfrm>
              <a:off x="1545" y="2632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42" name="Rectangle 26"/>
            <p:cNvSpPr>
              <a:spLocks noChangeArrowheads="1"/>
            </p:cNvSpPr>
            <p:nvPr/>
          </p:nvSpPr>
          <p:spPr bwMode="auto">
            <a:xfrm>
              <a:off x="461" y="278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43" name="Rectangle 27"/>
            <p:cNvSpPr>
              <a:spLocks noChangeArrowheads="1"/>
            </p:cNvSpPr>
            <p:nvPr/>
          </p:nvSpPr>
          <p:spPr bwMode="auto">
            <a:xfrm>
              <a:off x="1095" y="278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21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44" name="Rectangle 28"/>
            <p:cNvSpPr>
              <a:spLocks noChangeArrowheads="1"/>
            </p:cNvSpPr>
            <p:nvPr/>
          </p:nvSpPr>
          <p:spPr bwMode="auto">
            <a:xfrm>
              <a:off x="1545" y="2782"/>
              <a:ext cx="46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7, 8, 1, 2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45" name="Rectangle 29"/>
            <p:cNvSpPr>
              <a:spLocks noChangeArrowheads="1"/>
            </p:cNvSpPr>
            <p:nvPr/>
          </p:nvSpPr>
          <p:spPr bwMode="auto">
            <a:xfrm>
              <a:off x="461" y="293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46" name="Rectangle 30"/>
            <p:cNvSpPr>
              <a:spLocks noChangeArrowheads="1"/>
            </p:cNvSpPr>
            <p:nvPr/>
          </p:nvSpPr>
          <p:spPr bwMode="auto">
            <a:xfrm>
              <a:off x="1095" y="293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28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47" name="Rectangle 31"/>
            <p:cNvSpPr>
              <a:spLocks noChangeArrowheads="1"/>
            </p:cNvSpPr>
            <p:nvPr/>
          </p:nvSpPr>
          <p:spPr bwMode="auto">
            <a:xfrm>
              <a:off x="1545" y="2932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1, 6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48" name="Rectangle 32"/>
            <p:cNvSpPr>
              <a:spLocks noChangeArrowheads="1"/>
            </p:cNvSpPr>
            <p:nvPr/>
          </p:nvSpPr>
          <p:spPr bwMode="auto">
            <a:xfrm>
              <a:off x="457" y="3082"/>
              <a:ext cx="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C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49" name="Rectangle 33"/>
            <p:cNvSpPr>
              <a:spLocks noChangeArrowheads="1"/>
            </p:cNvSpPr>
            <p:nvPr/>
          </p:nvSpPr>
          <p:spPr bwMode="auto">
            <a:xfrm>
              <a:off x="1095" y="308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14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50" name="Rectangle 34"/>
            <p:cNvSpPr>
              <a:spLocks noChangeArrowheads="1"/>
            </p:cNvSpPr>
            <p:nvPr/>
          </p:nvSpPr>
          <p:spPr bwMode="auto">
            <a:xfrm>
              <a:off x="1545" y="3082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1, 8, 7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51" name="Line 35"/>
            <p:cNvSpPr>
              <a:spLocks noChangeShapeType="1"/>
            </p:cNvSpPr>
            <p:nvPr/>
          </p:nvSpPr>
          <p:spPr bwMode="auto">
            <a:xfrm>
              <a:off x="192" y="1872"/>
              <a:ext cx="1" cy="13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Rectangle 36"/>
            <p:cNvSpPr>
              <a:spLocks noChangeArrowheads="1"/>
            </p:cNvSpPr>
            <p:nvPr/>
          </p:nvSpPr>
          <p:spPr bwMode="auto">
            <a:xfrm>
              <a:off x="192" y="1872"/>
              <a:ext cx="12" cy="1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53" name="Line 37"/>
            <p:cNvSpPr>
              <a:spLocks noChangeShapeType="1"/>
            </p:cNvSpPr>
            <p:nvPr/>
          </p:nvSpPr>
          <p:spPr bwMode="auto">
            <a:xfrm>
              <a:off x="787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Rectangle 38"/>
            <p:cNvSpPr>
              <a:spLocks noChangeArrowheads="1"/>
            </p:cNvSpPr>
            <p:nvPr/>
          </p:nvSpPr>
          <p:spPr bwMode="auto">
            <a:xfrm>
              <a:off x="787" y="1884"/>
              <a:ext cx="12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55" name="Line 39"/>
            <p:cNvSpPr>
              <a:spLocks noChangeShapeType="1"/>
            </p:cNvSpPr>
            <p:nvPr/>
          </p:nvSpPr>
          <p:spPr bwMode="auto">
            <a:xfrm>
              <a:off x="1516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Rectangle 40"/>
            <p:cNvSpPr>
              <a:spLocks noChangeArrowheads="1"/>
            </p:cNvSpPr>
            <p:nvPr/>
          </p:nvSpPr>
          <p:spPr bwMode="auto">
            <a:xfrm>
              <a:off x="1516" y="1884"/>
              <a:ext cx="11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57" name="Line 41"/>
            <p:cNvSpPr>
              <a:spLocks noChangeShapeType="1"/>
            </p:cNvSpPr>
            <p:nvPr/>
          </p:nvSpPr>
          <p:spPr bwMode="auto">
            <a:xfrm>
              <a:off x="2147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Rectangle 42"/>
            <p:cNvSpPr>
              <a:spLocks noChangeArrowheads="1"/>
            </p:cNvSpPr>
            <p:nvPr/>
          </p:nvSpPr>
          <p:spPr bwMode="auto">
            <a:xfrm>
              <a:off x="2147" y="1884"/>
              <a:ext cx="12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59" name="Line 43"/>
            <p:cNvSpPr>
              <a:spLocks noChangeShapeType="1"/>
            </p:cNvSpPr>
            <p:nvPr/>
          </p:nvSpPr>
          <p:spPr bwMode="auto">
            <a:xfrm>
              <a:off x="333" y="187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Rectangle 44"/>
            <p:cNvSpPr>
              <a:spLocks noChangeArrowheads="1"/>
            </p:cNvSpPr>
            <p:nvPr/>
          </p:nvSpPr>
          <p:spPr bwMode="auto">
            <a:xfrm>
              <a:off x="204" y="1872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61" name="Line 45"/>
            <p:cNvSpPr>
              <a:spLocks noChangeShapeType="1"/>
            </p:cNvSpPr>
            <p:nvPr/>
          </p:nvSpPr>
          <p:spPr bwMode="auto">
            <a:xfrm>
              <a:off x="204" y="202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Rectangle 46"/>
            <p:cNvSpPr>
              <a:spLocks noChangeArrowheads="1"/>
            </p:cNvSpPr>
            <p:nvPr/>
          </p:nvSpPr>
          <p:spPr bwMode="auto">
            <a:xfrm>
              <a:off x="204" y="2022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63" name="Line 47"/>
            <p:cNvSpPr>
              <a:spLocks noChangeShapeType="1"/>
            </p:cNvSpPr>
            <p:nvPr/>
          </p:nvSpPr>
          <p:spPr bwMode="auto">
            <a:xfrm>
              <a:off x="204" y="217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Rectangle 48"/>
            <p:cNvSpPr>
              <a:spLocks noChangeArrowheads="1"/>
            </p:cNvSpPr>
            <p:nvPr/>
          </p:nvSpPr>
          <p:spPr bwMode="auto">
            <a:xfrm>
              <a:off x="204" y="2172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65" name="Line 49"/>
            <p:cNvSpPr>
              <a:spLocks noChangeShapeType="1"/>
            </p:cNvSpPr>
            <p:nvPr/>
          </p:nvSpPr>
          <p:spPr bwMode="auto">
            <a:xfrm>
              <a:off x="204" y="232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Rectangle 50"/>
            <p:cNvSpPr>
              <a:spLocks noChangeArrowheads="1"/>
            </p:cNvSpPr>
            <p:nvPr/>
          </p:nvSpPr>
          <p:spPr bwMode="auto">
            <a:xfrm>
              <a:off x="204" y="2321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67" name="Line 51"/>
            <p:cNvSpPr>
              <a:spLocks noChangeShapeType="1"/>
            </p:cNvSpPr>
            <p:nvPr/>
          </p:nvSpPr>
          <p:spPr bwMode="auto">
            <a:xfrm>
              <a:off x="204" y="247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Rectangle 52"/>
            <p:cNvSpPr>
              <a:spLocks noChangeArrowheads="1"/>
            </p:cNvSpPr>
            <p:nvPr/>
          </p:nvSpPr>
          <p:spPr bwMode="auto">
            <a:xfrm>
              <a:off x="204" y="2471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69" name="Line 53"/>
            <p:cNvSpPr>
              <a:spLocks noChangeShapeType="1"/>
            </p:cNvSpPr>
            <p:nvPr/>
          </p:nvSpPr>
          <p:spPr bwMode="auto">
            <a:xfrm>
              <a:off x="204" y="262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Rectangle 54"/>
            <p:cNvSpPr>
              <a:spLocks noChangeArrowheads="1"/>
            </p:cNvSpPr>
            <p:nvPr/>
          </p:nvSpPr>
          <p:spPr bwMode="auto">
            <a:xfrm>
              <a:off x="204" y="2621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71" name="Line 55"/>
            <p:cNvSpPr>
              <a:spLocks noChangeShapeType="1"/>
            </p:cNvSpPr>
            <p:nvPr/>
          </p:nvSpPr>
          <p:spPr bwMode="auto">
            <a:xfrm>
              <a:off x="204" y="277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Rectangle 56"/>
            <p:cNvSpPr>
              <a:spLocks noChangeArrowheads="1"/>
            </p:cNvSpPr>
            <p:nvPr/>
          </p:nvSpPr>
          <p:spPr bwMode="auto">
            <a:xfrm>
              <a:off x="204" y="2771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73" name="Line 57"/>
            <p:cNvSpPr>
              <a:spLocks noChangeShapeType="1"/>
            </p:cNvSpPr>
            <p:nvPr/>
          </p:nvSpPr>
          <p:spPr bwMode="auto">
            <a:xfrm>
              <a:off x="204" y="292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Rectangle 58"/>
            <p:cNvSpPr>
              <a:spLocks noChangeArrowheads="1"/>
            </p:cNvSpPr>
            <p:nvPr/>
          </p:nvSpPr>
          <p:spPr bwMode="auto">
            <a:xfrm>
              <a:off x="204" y="292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75" name="Line 59"/>
            <p:cNvSpPr>
              <a:spLocks noChangeShapeType="1"/>
            </p:cNvSpPr>
            <p:nvPr/>
          </p:nvSpPr>
          <p:spPr bwMode="auto">
            <a:xfrm>
              <a:off x="204" y="307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Rectangle 60"/>
            <p:cNvSpPr>
              <a:spLocks noChangeArrowheads="1"/>
            </p:cNvSpPr>
            <p:nvPr/>
          </p:nvSpPr>
          <p:spPr bwMode="auto">
            <a:xfrm>
              <a:off x="204" y="307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77" name="Line 61"/>
            <p:cNvSpPr>
              <a:spLocks noChangeShapeType="1"/>
            </p:cNvSpPr>
            <p:nvPr/>
          </p:nvSpPr>
          <p:spPr bwMode="auto">
            <a:xfrm>
              <a:off x="204" y="322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Rectangle 62"/>
            <p:cNvSpPr>
              <a:spLocks noChangeArrowheads="1"/>
            </p:cNvSpPr>
            <p:nvPr/>
          </p:nvSpPr>
          <p:spPr bwMode="auto">
            <a:xfrm>
              <a:off x="204" y="322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13318" name="Text Box 63"/>
          <p:cNvSpPr txBox="1">
            <a:spLocks noChangeArrowheads="1"/>
          </p:cNvSpPr>
          <p:nvPr/>
        </p:nvSpPr>
        <p:spPr bwMode="auto">
          <a:xfrm>
            <a:off x="228600" y="2057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Sequence Database:</a:t>
            </a:r>
          </a:p>
        </p:txBody>
      </p: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4133850" y="2514600"/>
            <a:ext cx="12001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/>
              <a:t>Sequence A:</a:t>
            </a:r>
          </a:p>
        </p:txBody>
      </p:sp>
      <p:sp>
        <p:nvSpPr>
          <p:cNvPr id="13320" name="TextBox 64"/>
          <p:cNvSpPr txBox="1">
            <a:spLocks noChangeArrowheads="1"/>
          </p:cNvSpPr>
          <p:nvPr/>
        </p:nvSpPr>
        <p:spPr bwMode="auto">
          <a:xfrm>
            <a:off x="4133850" y="3810000"/>
            <a:ext cx="12096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/>
              <a:t>Sequence B:</a:t>
            </a:r>
          </a:p>
        </p:txBody>
      </p:sp>
      <p:sp>
        <p:nvSpPr>
          <p:cNvPr id="13321" name="TextBox 65"/>
          <p:cNvSpPr txBox="1">
            <a:spLocks noChangeArrowheads="1"/>
          </p:cNvSpPr>
          <p:nvPr/>
        </p:nvSpPr>
        <p:spPr bwMode="auto">
          <a:xfrm>
            <a:off x="4114800" y="5105400"/>
            <a:ext cx="12207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/>
              <a:t>Sequence 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Sequence Data vs. Market-basket Data</a:t>
            </a:r>
          </a:p>
        </p:txBody>
      </p:sp>
      <p:grpSp>
        <p:nvGrpSpPr>
          <p:cNvPr id="14339" name="Group 5"/>
          <p:cNvGrpSpPr>
            <a:grpSpLocks noChangeAspect="1"/>
          </p:cNvGrpSpPr>
          <p:nvPr/>
        </p:nvGrpSpPr>
        <p:grpSpPr bwMode="auto">
          <a:xfrm>
            <a:off x="228600" y="1954213"/>
            <a:ext cx="4335463" cy="3303587"/>
            <a:chOff x="192" y="1872"/>
            <a:chExt cx="1968" cy="1361"/>
          </a:xfrm>
        </p:grpSpPr>
        <p:sp>
          <p:nvSpPr>
            <p:cNvPr id="14364" name="AutoShape 6"/>
            <p:cNvSpPr>
              <a:spLocks noChangeAspect="1" noChangeArrowheads="1" noTextEdit="1"/>
            </p:cNvSpPr>
            <p:nvPr/>
          </p:nvSpPr>
          <p:spPr bwMode="auto">
            <a:xfrm>
              <a:off x="192" y="1872"/>
              <a:ext cx="196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Rectangle 7"/>
            <p:cNvSpPr>
              <a:spLocks noChangeArrowheads="1"/>
            </p:cNvSpPr>
            <p:nvPr/>
          </p:nvSpPr>
          <p:spPr bwMode="auto">
            <a:xfrm>
              <a:off x="198" y="1878"/>
              <a:ext cx="1956" cy="15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4366" name="Rectangle 8"/>
            <p:cNvSpPr>
              <a:spLocks noChangeArrowheads="1"/>
            </p:cNvSpPr>
            <p:nvPr/>
          </p:nvSpPr>
          <p:spPr bwMode="auto">
            <a:xfrm>
              <a:off x="313" y="1879"/>
              <a:ext cx="40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Customer</a:t>
              </a:r>
              <a:endParaRPr lang="en-US" altLang="en-US" sz="1400"/>
            </a:p>
          </p:txBody>
        </p:sp>
        <p:sp>
          <p:nvSpPr>
            <p:cNvPr id="14367" name="Rectangle 9"/>
            <p:cNvSpPr>
              <a:spLocks noChangeArrowheads="1"/>
            </p:cNvSpPr>
            <p:nvPr/>
          </p:nvSpPr>
          <p:spPr bwMode="auto">
            <a:xfrm>
              <a:off x="1067" y="1879"/>
              <a:ext cx="19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Date</a:t>
              </a:r>
              <a:endParaRPr lang="en-US" altLang="en-US" sz="1400"/>
            </a:p>
          </p:txBody>
        </p:sp>
        <p:sp>
          <p:nvSpPr>
            <p:cNvPr id="14368" name="Rectangle 10"/>
            <p:cNvSpPr>
              <a:spLocks noChangeArrowheads="1"/>
            </p:cNvSpPr>
            <p:nvPr/>
          </p:nvSpPr>
          <p:spPr bwMode="auto">
            <a:xfrm>
              <a:off x="1548" y="1891"/>
              <a:ext cx="5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Items bought</a:t>
              </a:r>
              <a:endParaRPr lang="en-US" altLang="en-US" sz="1400"/>
            </a:p>
          </p:txBody>
        </p:sp>
        <p:sp>
          <p:nvSpPr>
            <p:cNvPr id="14369" name="Rectangle 11"/>
            <p:cNvSpPr>
              <a:spLocks noChangeArrowheads="1"/>
            </p:cNvSpPr>
            <p:nvPr/>
          </p:nvSpPr>
          <p:spPr bwMode="auto">
            <a:xfrm>
              <a:off x="461" y="203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14370" name="Rectangle 12"/>
            <p:cNvSpPr>
              <a:spLocks noChangeArrowheads="1"/>
            </p:cNvSpPr>
            <p:nvPr/>
          </p:nvSpPr>
          <p:spPr bwMode="auto">
            <a:xfrm>
              <a:off x="1095" y="203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10</a:t>
              </a:r>
              <a:endParaRPr lang="en-US" altLang="en-US" sz="1400"/>
            </a:p>
          </p:txBody>
        </p:sp>
        <p:sp>
          <p:nvSpPr>
            <p:cNvPr id="14371" name="Rectangle 13"/>
            <p:cNvSpPr>
              <a:spLocks noChangeArrowheads="1"/>
            </p:cNvSpPr>
            <p:nvPr/>
          </p:nvSpPr>
          <p:spPr bwMode="auto">
            <a:xfrm>
              <a:off x="1545" y="2033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2, 3, 5</a:t>
              </a:r>
              <a:endParaRPr lang="en-US" altLang="en-US" sz="1400"/>
            </a:p>
          </p:txBody>
        </p:sp>
        <p:sp>
          <p:nvSpPr>
            <p:cNvPr id="14372" name="Rectangle 14"/>
            <p:cNvSpPr>
              <a:spLocks noChangeArrowheads="1"/>
            </p:cNvSpPr>
            <p:nvPr/>
          </p:nvSpPr>
          <p:spPr bwMode="auto">
            <a:xfrm>
              <a:off x="461" y="218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14373" name="Rectangle 15"/>
            <p:cNvSpPr>
              <a:spLocks noChangeArrowheads="1"/>
            </p:cNvSpPr>
            <p:nvPr/>
          </p:nvSpPr>
          <p:spPr bwMode="auto">
            <a:xfrm>
              <a:off x="1095" y="218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20</a:t>
              </a:r>
              <a:endParaRPr lang="en-US" altLang="en-US" sz="1400"/>
            </a:p>
          </p:txBody>
        </p:sp>
        <p:sp>
          <p:nvSpPr>
            <p:cNvPr id="14374" name="Rectangle 16"/>
            <p:cNvSpPr>
              <a:spLocks noChangeArrowheads="1"/>
            </p:cNvSpPr>
            <p:nvPr/>
          </p:nvSpPr>
          <p:spPr bwMode="auto">
            <a:xfrm>
              <a:off x="1545" y="2183"/>
              <a:ext cx="14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 1,6</a:t>
              </a:r>
              <a:endParaRPr lang="en-US" altLang="en-US" sz="1400"/>
            </a:p>
          </p:txBody>
        </p:sp>
        <p:sp>
          <p:nvSpPr>
            <p:cNvPr id="14375" name="Rectangle 17"/>
            <p:cNvSpPr>
              <a:spLocks noChangeArrowheads="1"/>
            </p:cNvSpPr>
            <p:nvPr/>
          </p:nvSpPr>
          <p:spPr bwMode="auto">
            <a:xfrm>
              <a:off x="461" y="233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14376" name="Rectangle 18"/>
            <p:cNvSpPr>
              <a:spLocks noChangeArrowheads="1"/>
            </p:cNvSpPr>
            <p:nvPr/>
          </p:nvSpPr>
          <p:spPr bwMode="auto">
            <a:xfrm>
              <a:off x="1095" y="233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23</a:t>
              </a:r>
              <a:endParaRPr lang="en-US" altLang="en-US" sz="1400"/>
            </a:p>
          </p:txBody>
        </p:sp>
        <p:sp>
          <p:nvSpPr>
            <p:cNvPr id="14377" name="Rectangle 19"/>
            <p:cNvSpPr>
              <a:spLocks noChangeArrowheads="1"/>
            </p:cNvSpPr>
            <p:nvPr/>
          </p:nvSpPr>
          <p:spPr bwMode="auto">
            <a:xfrm>
              <a:off x="1545" y="2333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14378" name="Rectangle 20"/>
            <p:cNvSpPr>
              <a:spLocks noChangeArrowheads="1"/>
            </p:cNvSpPr>
            <p:nvPr/>
          </p:nvSpPr>
          <p:spPr bwMode="auto">
            <a:xfrm>
              <a:off x="461" y="248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14379" name="Rectangle 21"/>
            <p:cNvSpPr>
              <a:spLocks noChangeArrowheads="1"/>
            </p:cNvSpPr>
            <p:nvPr/>
          </p:nvSpPr>
          <p:spPr bwMode="auto">
            <a:xfrm>
              <a:off x="1095" y="248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11</a:t>
              </a:r>
              <a:endParaRPr lang="en-US" altLang="en-US" sz="1400"/>
            </a:p>
          </p:txBody>
        </p:sp>
        <p:sp>
          <p:nvSpPr>
            <p:cNvPr id="14380" name="Rectangle 22"/>
            <p:cNvSpPr>
              <a:spLocks noChangeArrowheads="1"/>
            </p:cNvSpPr>
            <p:nvPr/>
          </p:nvSpPr>
          <p:spPr bwMode="auto">
            <a:xfrm>
              <a:off x="1545" y="2483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4, 5, 6</a:t>
              </a:r>
              <a:endParaRPr lang="en-US" altLang="en-US" sz="1400"/>
            </a:p>
          </p:txBody>
        </p:sp>
        <p:sp>
          <p:nvSpPr>
            <p:cNvPr id="14381" name="Rectangle 23"/>
            <p:cNvSpPr>
              <a:spLocks noChangeArrowheads="1"/>
            </p:cNvSpPr>
            <p:nvPr/>
          </p:nvSpPr>
          <p:spPr bwMode="auto">
            <a:xfrm>
              <a:off x="461" y="263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14382" name="Rectangle 24"/>
            <p:cNvSpPr>
              <a:spLocks noChangeArrowheads="1"/>
            </p:cNvSpPr>
            <p:nvPr/>
          </p:nvSpPr>
          <p:spPr bwMode="auto">
            <a:xfrm>
              <a:off x="1095" y="263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17</a:t>
              </a:r>
              <a:endParaRPr lang="en-US" altLang="en-US" sz="1400"/>
            </a:p>
          </p:txBody>
        </p:sp>
        <p:sp>
          <p:nvSpPr>
            <p:cNvPr id="14383" name="Rectangle 25"/>
            <p:cNvSpPr>
              <a:spLocks noChangeArrowheads="1"/>
            </p:cNvSpPr>
            <p:nvPr/>
          </p:nvSpPr>
          <p:spPr bwMode="auto">
            <a:xfrm>
              <a:off x="1545" y="2632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14384" name="Rectangle 26"/>
            <p:cNvSpPr>
              <a:spLocks noChangeArrowheads="1"/>
            </p:cNvSpPr>
            <p:nvPr/>
          </p:nvSpPr>
          <p:spPr bwMode="auto">
            <a:xfrm>
              <a:off x="461" y="278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14385" name="Rectangle 27"/>
            <p:cNvSpPr>
              <a:spLocks noChangeArrowheads="1"/>
            </p:cNvSpPr>
            <p:nvPr/>
          </p:nvSpPr>
          <p:spPr bwMode="auto">
            <a:xfrm>
              <a:off x="1095" y="278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21</a:t>
              </a:r>
              <a:endParaRPr lang="en-US" altLang="en-US" sz="1400"/>
            </a:p>
          </p:txBody>
        </p:sp>
        <p:sp>
          <p:nvSpPr>
            <p:cNvPr id="14386" name="Rectangle 28"/>
            <p:cNvSpPr>
              <a:spLocks noChangeArrowheads="1"/>
            </p:cNvSpPr>
            <p:nvPr/>
          </p:nvSpPr>
          <p:spPr bwMode="auto">
            <a:xfrm>
              <a:off x="1545" y="2782"/>
              <a:ext cx="26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1,2,7,8</a:t>
              </a:r>
              <a:endParaRPr lang="en-US" altLang="en-US" sz="1400"/>
            </a:p>
          </p:txBody>
        </p:sp>
        <p:sp>
          <p:nvSpPr>
            <p:cNvPr id="14387" name="Rectangle 29"/>
            <p:cNvSpPr>
              <a:spLocks noChangeArrowheads="1"/>
            </p:cNvSpPr>
            <p:nvPr/>
          </p:nvSpPr>
          <p:spPr bwMode="auto">
            <a:xfrm>
              <a:off x="461" y="293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14388" name="Rectangle 30"/>
            <p:cNvSpPr>
              <a:spLocks noChangeArrowheads="1"/>
            </p:cNvSpPr>
            <p:nvPr/>
          </p:nvSpPr>
          <p:spPr bwMode="auto">
            <a:xfrm>
              <a:off x="1095" y="293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28</a:t>
              </a:r>
              <a:endParaRPr lang="en-US" altLang="en-US" sz="1400"/>
            </a:p>
          </p:txBody>
        </p:sp>
        <p:sp>
          <p:nvSpPr>
            <p:cNvPr id="14389" name="Rectangle 31"/>
            <p:cNvSpPr>
              <a:spLocks noChangeArrowheads="1"/>
            </p:cNvSpPr>
            <p:nvPr/>
          </p:nvSpPr>
          <p:spPr bwMode="auto">
            <a:xfrm>
              <a:off x="1545" y="2932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1, 6</a:t>
              </a:r>
              <a:endParaRPr lang="en-US" altLang="en-US" sz="1400"/>
            </a:p>
          </p:txBody>
        </p:sp>
        <p:sp>
          <p:nvSpPr>
            <p:cNvPr id="14390" name="Rectangle 32"/>
            <p:cNvSpPr>
              <a:spLocks noChangeArrowheads="1"/>
            </p:cNvSpPr>
            <p:nvPr/>
          </p:nvSpPr>
          <p:spPr bwMode="auto">
            <a:xfrm>
              <a:off x="457" y="3082"/>
              <a:ext cx="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C</a:t>
              </a:r>
              <a:endParaRPr lang="en-US" altLang="en-US" sz="1400"/>
            </a:p>
          </p:txBody>
        </p:sp>
        <p:sp>
          <p:nvSpPr>
            <p:cNvPr id="14391" name="Rectangle 33"/>
            <p:cNvSpPr>
              <a:spLocks noChangeArrowheads="1"/>
            </p:cNvSpPr>
            <p:nvPr/>
          </p:nvSpPr>
          <p:spPr bwMode="auto">
            <a:xfrm>
              <a:off x="1095" y="308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14</a:t>
              </a:r>
              <a:endParaRPr lang="en-US" altLang="en-US" sz="1400"/>
            </a:p>
          </p:txBody>
        </p:sp>
        <p:sp>
          <p:nvSpPr>
            <p:cNvPr id="14392" name="Rectangle 34"/>
            <p:cNvSpPr>
              <a:spLocks noChangeArrowheads="1"/>
            </p:cNvSpPr>
            <p:nvPr/>
          </p:nvSpPr>
          <p:spPr bwMode="auto">
            <a:xfrm>
              <a:off x="1545" y="3082"/>
              <a:ext cx="19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1,7,8</a:t>
              </a:r>
              <a:endParaRPr lang="en-US" altLang="en-US" sz="1400"/>
            </a:p>
          </p:txBody>
        </p:sp>
        <p:sp>
          <p:nvSpPr>
            <p:cNvPr id="14393" name="Line 35"/>
            <p:cNvSpPr>
              <a:spLocks noChangeShapeType="1"/>
            </p:cNvSpPr>
            <p:nvPr/>
          </p:nvSpPr>
          <p:spPr bwMode="auto">
            <a:xfrm>
              <a:off x="192" y="1872"/>
              <a:ext cx="1" cy="13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Rectangle 36"/>
            <p:cNvSpPr>
              <a:spLocks noChangeArrowheads="1"/>
            </p:cNvSpPr>
            <p:nvPr/>
          </p:nvSpPr>
          <p:spPr bwMode="auto">
            <a:xfrm>
              <a:off x="192" y="1872"/>
              <a:ext cx="12" cy="1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4395" name="Line 37"/>
            <p:cNvSpPr>
              <a:spLocks noChangeShapeType="1"/>
            </p:cNvSpPr>
            <p:nvPr/>
          </p:nvSpPr>
          <p:spPr bwMode="auto">
            <a:xfrm>
              <a:off x="787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Rectangle 38"/>
            <p:cNvSpPr>
              <a:spLocks noChangeArrowheads="1"/>
            </p:cNvSpPr>
            <p:nvPr/>
          </p:nvSpPr>
          <p:spPr bwMode="auto">
            <a:xfrm>
              <a:off x="787" y="1884"/>
              <a:ext cx="12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4397" name="Line 39"/>
            <p:cNvSpPr>
              <a:spLocks noChangeShapeType="1"/>
            </p:cNvSpPr>
            <p:nvPr/>
          </p:nvSpPr>
          <p:spPr bwMode="auto">
            <a:xfrm>
              <a:off x="1516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Rectangle 40"/>
            <p:cNvSpPr>
              <a:spLocks noChangeArrowheads="1"/>
            </p:cNvSpPr>
            <p:nvPr/>
          </p:nvSpPr>
          <p:spPr bwMode="auto">
            <a:xfrm>
              <a:off x="1516" y="1884"/>
              <a:ext cx="11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4399" name="Line 41"/>
            <p:cNvSpPr>
              <a:spLocks noChangeShapeType="1"/>
            </p:cNvSpPr>
            <p:nvPr/>
          </p:nvSpPr>
          <p:spPr bwMode="auto">
            <a:xfrm>
              <a:off x="2147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Rectangle 42"/>
            <p:cNvSpPr>
              <a:spLocks noChangeArrowheads="1"/>
            </p:cNvSpPr>
            <p:nvPr/>
          </p:nvSpPr>
          <p:spPr bwMode="auto">
            <a:xfrm>
              <a:off x="2147" y="1884"/>
              <a:ext cx="12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4401" name="Line 43"/>
            <p:cNvSpPr>
              <a:spLocks noChangeShapeType="1"/>
            </p:cNvSpPr>
            <p:nvPr/>
          </p:nvSpPr>
          <p:spPr bwMode="auto">
            <a:xfrm>
              <a:off x="204" y="187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Rectangle 44"/>
            <p:cNvSpPr>
              <a:spLocks noChangeArrowheads="1"/>
            </p:cNvSpPr>
            <p:nvPr/>
          </p:nvSpPr>
          <p:spPr bwMode="auto">
            <a:xfrm>
              <a:off x="204" y="1872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4403" name="Line 45"/>
            <p:cNvSpPr>
              <a:spLocks noChangeShapeType="1"/>
            </p:cNvSpPr>
            <p:nvPr/>
          </p:nvSpPr>
          <p:spPr bwMode="auto">
            <a:xfrm>
              <a:off x="204" y="202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Rectangle 46"/>
            <p:cNvSpPr>
              <a:spLocks noChangeArrowheads="1"/>
            </p:cNvSpPr>
            <p:nvPr/>
          </p:nvSpPr>
          <p:spPr bwMode="auto">
            <a:xfrm>
              <a:off x="204" y="2022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4405" name="Line 47"/>
            <p:cNvSpPr>
              <a:spLocks noChangeShapeType="1"/>
            </p:cNvSpPr>
            <p:nvPr/>
          </p:nvSpPr>
          <p:spPr bwMode="auto">
            <a:xfrm>
              <a:off x="204" y="217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Rectangle 48"/>
            <p:cNvSpPr>
              <a:spLocks noChangeArrowheads="1"/>
            </p:cNvSpPr>
            <p:nvPr/>
          </p:nvSpPr>
          <p:spPr bwMode="auto">
            <a:xfrm>
              <a:off x="204" y="2172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4407" name="Line 49"/>
            <p:cNvSpPr>
              <a:spLocks noChangeShapeType="1"/>
            </p:cNvSpPr>
            <p:nvPr/>
          </p:nvSpPr>
          <p:spPr bwMode="auto">
            <a:xfrm>
              <a:off x="204" y="232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Rectangle 50"/>
            <p:cNvSpPr>
              <a:spLocks noChangeArrowheads="1"/>
            </p:cNvSpPr>
            <p:nvPr/>
          </p:nvSpPr>
          <p:spPr bwMode="auto">
            <a:xfrm>
              <a:off x="204" y="2321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4409" name="Line 51"/>
            <p:cNvSpPr>
              <a:spLocks noChangeShapeType="1"/>
            </p:cNvSpPr>
            <p:nvPr/>
          </p:nvSpPr>
          <p:spPr bwMode="auto">
            <a:xfrm>
              <a:off x="204" y="247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Rectangle 52"/>
            <p:cNvSpPr>
              <a:spLocks noChangeArrowheads="1"/>
            </p:cNvSpPr>
            <p:nvPr/>
          </p:nvSpPr>
          <p:spPr bwMode="auto">
            <a:xfrm>
              <a:off x="204" y="2471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4411" name="Line 53"/>
            <p:cNvSpPr>
              <a:spLocks noChangeShapeType="1"/>
            </p:cNvSpPr>
            <p:nvPr/>
          </p:nvSpPr>
          <p:spPr bwMode="auto">
            <a:xfrm>
              <a:off x="204" y="262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Rectangle 54"/>
            <p:cNvSpPr>
              <a:spLocks noChangeArrowheads="1"/>
            </p:cNvSpPr>
            <p:nvPr/>
          </p:nvSpPr>
          <p:spPr bwMode="auto">
            <a:xfrm>
              <a:off x="204" y="2621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4413" name="Line 55"/>
            <p:cNvSpPr>
              <a:spLocks noChangeShapeType="1"/>
            </p:cNvSpPr>
            <p:nvPr/>
          </p:nvSpPr>
          <p:spPr bwMode="auto">
            <a:xfrm>
              <a:off x="204" y="277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Rectangle 56"/>
            <p:cNvSpPr>
              <a:spLocks noChangeArrowheads="1"/>
            </p:cNvSpPr>
            <p:nvPr/>
          </p:nvSpPr>
          <p:spPr bwMode="auto">
            <a:xfrm>
              <a:off x="204" y="2771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4415" name="Line 57"/>
            <p:cNvSpPr>
              <a:spLocks noChangeShapeType="1"/>
            </p:cNvSpPr>
            <p:nvPr/>
          </p:nvSpPr>
          <p:spPr bwMode="auto">
            <a:xfrm>
              <a:off x="204" y="292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Rectangle 58"/>
            <p:cNvSpPr>
              <a:spLocks noChangeArrowheads="1"/>
            </p:cNvSpPr>
            <p:nvPr/>
          </p:nvSpPr>
          <p:spPr bwMode="auto">
            <a:xfrm>
              <a:off x="204" y="292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4417" name="Line 59"/>
            <p:cNvSpPr>
              <a:spLocks noChangeShapeType="1"/>
            </p:cNvSpPr>
            <p:nvPr/>
          </p:nvSpPr>
          <p:spPr bwMode="auto">
            <a:xfrm>
              <a:off x="204" y="307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Rectangle 60"/>
            <p:cNvSpPr>
              <a:spLocks noChangeArrowheads="1"/>
            </p:cNvSpPr>
            <p:nvPr/>
          </p:nvSpPr>
          <p:spPr bwMode="auto">
            <a:xfrm>
              <a:off x="204" y="307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4419" name="Line 61"/>
            <p:cNvSpPr>
              <a:spLocks noChangeShapeType="1"/>
            </p:cNvSpPr>
            <p:nvPr/>
          </p:nvSpPr>
          <p:spPr bwMode="auto">
            <a:xfrm>
              <a:off x="204" y="322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Rectangle 62"/>
            <p:cNvSpPr>
              <a:spLocks noChangeArrowheads="1"/>
            </p:cNvSpPr>
            <p:nvPr/>
          </p:nvSpPr>
          <p:spPr bwMode="auto">
            <a:xfrm>
              <a:off x="204" y="322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14340" name="Text Box 63"/>
          <p:cNvSpPr txBox="1">
            <a:spLocks noChangeArrowheads="1"/>
          </p:cNvSpPr>
          <p:nvPr/>
        </p:nvSpPr>
        <p:spPr bwMode="auto">
          <a:xfrm>
            <a:off x="228600" y="1371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Sequence Database: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248400" y="1965325"/>
          <a:ext cx="1066800" cy="3292475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Events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FFF7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2, 3, 5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1,2,7,8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1,7,8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</a:tr>
            </a:tbl>
          </a:graphicData>
        </a:graphic>
      </p:graphicFrame>
      <p:sp>
        <p:nvSpPr>
          <p:cNvPr id="14363" name="Text Box 63"/>
          <p:cNvSpPr txBox="1">
            <a:spLocks noChangeArrowheads="1"/>
          </p:cNvSpPr>
          <p:nvPr/>
        </p:nvSpPr>
        <p:spPr bwMode="auto">
          <a:xfrm>
            <a:off x="5410200" y="140493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Market- basket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Sequence Data vs. Market-basket Data</a:t>
            </a:r>
          </a:p>
        </p:txBody>
      </p:sp>
      <p:grpSp>
        <p:nvGrpSpPr>
          <p:cNvPr id="15363" name="Group 5"/>
          <p:cNvGrpSpPr>
            <a:grpSpLocks noChangeAspect="1"/>
          </p:cNvGrpSpPr>
          <p:nvPr/>
        </p:nvGrpSpPr>
        <p:grpSpPr bwMode="auto">
          <a:xfrm>
            <a:off x="228600" y="1954213"/>
            <a:ext cx="4335463" cy="3303587"/>
            <a:chOff x="192" y="1872"/>
            <a:chExt cx="1968" cy="1361"/>
          </a:xfrm>
        </p:grpSpPr>
        <p:sp>
          <p:nvSpPr>
            <p:cNvPr id="15388" name="AutoShape 6"/>
            <p:cNvSpPr>
              <a:spLocks noChangeAspect="1" noChangeArrowheads="1" noTextEdit="1"/>
            </p:cNvSpPr>
            <p:nvPr/>
          </p:nvSpPr>
          <p:spPr bwMode="auto">
            <a:xfrm>
              <a:off x="192" y="1872"/>
              <a:ext cx="196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Rectangle 7"/>
            <p:cNvSpPr>
              <a:spLocks noChangeArrowheads="1"/>
            </p:cNvSpPr>
            <p:nvPr/>
          </p:nvSpPr>
          <p:spPr bwMode="auto">
            <a:xfrm>
              <a:off x="198" y="1878"/>
              <a:ext cx="1956" cy="15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5390" name="Rectangle 8"/>
            <p:cNvSpPr>
              <a:spLocks noChangeArrowheads="1"/>
            </p:cNvSpPr>
            <p:nvPr/>
          </p:nvSpPr>
          <p:spPr bwMode="auto">
            <a:xfrm>
              <a:off x="313" y="1879"/>
              <a:ext cx="40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Customer</a:t>
              </a:r>
              <a:endParaRPr lang="en-US" altLang="en-US" sz="1400"/>
            </a:p>
          </p:txBody>
        </p:sp>
        <p:sp>
          <p:nvSpPr>
            <p:cNvPr id="15391" name="Rectangle 9"/>
            <p:cNvSpPr>
              <a:spLocks noChangeArrowheads="1"/>
            </p:cNvSpPr>
            <p:nvPr/>
          </p:nvSpPr>
          <p:spPr bwMode="auto">
            <a:xfrm>
              <a:off x="1067" y="1879"/>
              <a:ext cx="19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Date</a:t>
              </a:r>
              <a:endParaRPr lang="en-US" altLang="en-US" sz="1400"/>
            </a:p>
          </p:txBody>
        </p:sp>
        <p:sp>
          <p:nvSpPr>
            <p:cNvPr id="15392" name="Rectangle 10"/>
            <p:cNvSpPr>
              <a:spLocks noChangeArrowheads="1"/>
            </p:cNvSpPr>
            <p:nvPr/>
          </p:nvSpPr>
          <p:spPr bwMode="auto">
            <a:xfrm>
              <a:off x="1548" y="1891"/>
              <a:ext cx="5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Items bought</a:t>
              </a:r>
              <a:endParaRPr lang="en-US" altLang="en-US" sz="1400"/>
            </a:p>
          </p:txBody>
        </p:sp>
        <p:sp>
          <p:nvSpPr>
            <p:cNvPr id="15393" name="Rectangle 11"/>
            <p:cNvSpPr>
              <a:spLocks noChangeArrowheads="1"/>
            </p:cNvSpPr>
            <p:nvPr/>
          </p:nvSpPr>
          <p:spPr bwMode="auto">
            <a:xfrm>
              <a:off x="461" y="203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15394" name="Rectangle 12"/>
            <p:cNvSpPr>
              <a:spLocks noChangeArrowheads="1"/>
            </p:cNvSpPr>
            <p:nvPr/>
          </p:nvSpPr>
          <p:spPr bwMode="auto">
            <a:xfrm>
              <a:off x="1095" y="203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10</a:t>
              </a:r>
              <a:endParaRPr lang="en-US" altLang="en-US" sz="1400"/>
            </a:p>
          </p:txBody>
        </p:sp>
        <p:sp>
          <p:nvSpPr>
            <p:cNvPr id="15395" name="Rectangle 13"/>
            <p:cNvSpPr>
              <a:spLocks noChangeArrowheads="1"/>
            </p:cNvSpPr>
            <p:nvPr/>
          </p:nvSpPr>
          <p:spPr bwMode="auto">
            <a:xfrm>
              <a:off x="1545" y="2033"/>
              <a:ext cx="24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0000"/>
                  </a:solidFill>
                </a:rPr>
                <a:t>2</a:t>
              </a:r>
              <a:r>
                <a:rPr lang="en-US" altLang="en-US" sz="1500" b="0">
                  <a:solidFill>
                    <a:srgbClr val="000000"/>
                  </a:solidFill>
                </a:rPr>
                <a:t>, 3, 5</a:t>
              </a:r>
              <a:endParaRPr lang="en-US" altLang="en-US" sz="1400"/>
            </a:p>
          </p:txBody>
        </p:sp>
        <p:sp>
          <p:nvSpPr>
            <p:cNvPr id="15396" name="Rectangle 14"/>
            <p:cNvSpPr>
              <a:spLocks noChangeArrowheads="1"/>
            </p:cNvSpPr>
            <p:nvPr/>
          </p:nvSpPr>
          <p:spPr bwMode="auto">
            <a:xfrm>
              <a:off x="461" y="218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15397" name="Rectangle 15"/>
            <p:cNvSpPr>
              <a:spLocks noChangeArrowheads="1"/>
            </p:cNvSpPr>
            <p:nvPr/>
          </p:nvSpPr>
          <p:spPr bwMode="auto">
            <a:xfrm>
              <a:off x="1095" y="218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20</a:t>
              </a:r>
              <a:endParaRPr lang="en-US" altLang="en-US" sz="1400"/>
            </a:p>
          </p:txBody>
        </p:sp>
        <p:sp>
          <p:nvSpPr>
            <p:cNvPr id="15398" name="Rectangle 16"/>
            <p:cNvSpPr>
              <a:spLocks noChangeArrowheads="1"/>
            </p:cNvSpPr>
            <p:nvPr/>
          </p:nvSpPr>
          <p:spPr bwMode="auto">
            <a:xfrm>
              <a:off x="1545" y="2183"/>
              <a:ext cx="14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 </a:t>
              </a:r>
              <a:r>
                <a:rPr lang="en-US" altLang="en-US" sz="1500" b="0">
                  <a:solidFill>
                    <a:srgbClr val="FF0000"/>
                  </a:solidFill>
                </a:rPr>
                <a:t>1</a:t>
              </a:r>
              <a:r>
                <a:rPr lang="en-US" altLang="en-US" sz="1500" b="0">
                  <a:solidFill>
                    <a:srgbClr val="000000"/>
                  </a:solidFill>
                </a:rPr>
                <a:t>,6</a:t>
              </a:r>
              <a:endParaRPr lang="en-US" altLang="en-US" sz="1400"/>
            </a:p>
          </p:txBody>
        </p:sp>
        <p:sp>
          <p:nvSpPr>
            <p:cNvPr id="15399" name="Rectangle 17"/>
            <p:cNvSpPr>
              <a:spLocks noChangeArrowheads="1"/>
            </p:cNvSpPr>
            <p:nvPr/>
          </p:nvSpPr>
          <p:spPr bwMode="auto">
            <a:xfrm>
              <a:off x="461" y="233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15400" name="Rectangle 18"/>
            <p:cNvSpPr>
              <a:spLocks noChangeArrowheads="1"/>
            </p:cNvSpPr>
            <p:nvPr/>
          </p:nvSpPr>
          <p:spPr bwMode="auto">
            <a:xfrm>
              <a:off x="1095" y="233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23</a:t>
              </a:r>
              <a:endParaRPr lang="en-US" altLang="en-US" sz="1400"/>
            </a:p>
          </p:txBody>
        </p:sp>
        <p:sp>
          <p:nvSpPr>
            <p:cNvPr id="15401" name="Rectangle 19"/>
            <p:cNvSpPr>
              <a:spLocks noChangeArrowheads="1"/>
            </p:cNvSpPr>
            <p:nvPr/>
          </p:nvSpPr>
          <p:spPr bwMode="auto">
            <a:xfrm>
              <a:off x="1545" y="2333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C000"/>
                  </a:solidFill>
                </a:rPr>
                <a:t>1</a:t>
              </a:r>
              <a:endParaRPr lang="en-US" altLang="en-US" sz="1400">
                <a:solidFill>
                  <a:srgbClr val="FFC000"/>
                </a:solidFill>
              </a:endParaRPr>
            </a:p>
          </p:txBody>
        </p:sp>
        <p:sp>
          <p:nvSpPr>
            <p:cNvPr id="15402" name="Rectangle 20"/>
            <p:cNvSpPr>
              <a:spLocks noChangeArrowheads="1"/>
            </p:cNvSpPr>
            <p:nvPr/>
          </p:nvSpPr>
          <p:spPr bwMode="auto">
            <a:xfrm>
              <a:off x="461" y="248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15403" name="Rectangle 21"/>
            <p:cNvSpPr>
              <a:spLocks noChangeArrowheads="1"/>
            </p:cNvSpPr>
            <p:nvPr/>
          </p:nvSpPr>
          <p:spPr bwMode="auto">
            <a:xfrm>
              <a:off x="1095" y="248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11</a:t>
              </a:r>
              <a:endParaRPr lang="en-US" altLang="en-US" sz="1400"/>
            </a:p>
          </p:txBody>
        </p:sp>
        <p:sp>
          <p:nvSpPr>
            <p:cNvPr id="15404" name="Rectangle 22"/>
            <p:cNvSpPr>
              <a:spLocks noChangeArrowheads="1"/>
            </p:cNvSpPr>
            <p:nvPr/>
          </p:nvSpPr>
          <p:spPr bwMode="auto">
            <a:xfrm>
              <a:off x="1545" y="2483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4, 5, 6</a:t>
              </a:r>
              <a:endParaRPr lang="en-US" altLang="en-US" sz="1400"/>
            </a:p>
          </p:txBody>
        </p:sp>
        <p:sp>
          <p:nvSpPr>
            <p:cNvPr id="15405" name="Rectangle 23"/>
            <p:cNvSpPr>
              <a:spLocks noChangeArrowheads="1"/>
            </p:cNvSpPr>
            <p:nvPr/>
          </p:nvSpPr>
          <p:spPr bwMode="auto">
            <a:xfrm>
              <a:off x="461" y="263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15406" name="Rectangle 24"/>
            <p:cNvSpPr>
              <a:spLocks noChangeArrowheads="1"/>
            </p:cNvSpPr>
            <p:nvPr/>
          </p:nvSpPr>
          <p:spPr bwMode="auto">
            <a:xfrm>
              <a:off x="1095" y="263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17</a:t>
              </a:r>
              <a:endParaRPr lang="en-US" altLang="en-US" sz="1400"/>
            </a:p>
          </p:txBody>
        </p:sp>
        <p:sp>
          <p:nvSpPr>
            <p:cNvPr id="15407" name="Rectangle 25"/>
            <p:cNvSpPr>
              <a:spLocks noChangeArrowheads="1"/>
            </p:cNvSpPr>
            <p:nvPr/>
          </p:nvSpPr>
          <p:spPr bwMode="auto">
            <a:xfrm>
              <a:off x="1545" y="2632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0000"/>
                  </a:solidFill>
                </a:rPr>
                <a:t>2</a:t>
              </a:r>
              <a:endParaRPr lang="en-US" altLang="en-US" sz="1400">
                <a:solidFill>
                  <a:srgbClr val="FF0000"/>
                </a:solidFill>
              </a:endParaRPr>
            </a:p>
          </p:txBody>
        </p:sp>
        <p:sp>
          <p:nvSpPr>
            <p:cNvPr id="15408" name="Rectangle 26"/>
            <p:cNvSpPr>
              <a:spLocks noChangeArrowheads="1"/>
            </p:cNvSpPr>
            <p:nvPr/>
          </p:nvSpPr>
          <p:spPr bwMode="auto">
            <a:xfrm>
              <a:off x="461" y="278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15409" name="Rectangle 27"/>
            <p:cNvSpPr>
              <a:spLocks noChangeArrowheads="1"/>
            </p:cNvSpPr>
            <p:nvPr/>
          </p:nvSpPr>
          <p:spPr bwMode="auto">
            <a:xfrm>
              <a:off x="1095" y="278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21</a:t>
              </a:r>
              <a:endParaRPr lang="en-US" altLang="en-US" sz="1400"/>
            </a:p>
          </p:txBody>
        </p:sp>
        <p:sp>
          <p:nvSpPr>
            <p:cNvPr id="15410" name="Rectangle 28"/>
            <p:cNvSpPr>
              <a:spLocks noChangeArrowheads="1"/>
            </p:cNvSpPr>
            <p:nvPr/>
          </p:nvSpPr>
          <p:spPr bwMode="auto">
            <a:xfrm>
              <a:off x="1545" y="2782"/>
              <a:ext cx="26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0000"/>
                  </a:solidFill>
                </a:rPr>
                <a:t>1</a:t>
              </a:r>
              <a:r>
                <a:rPr lang="en-US" altLang="en-US" sz="1500" b="0">
                  <a:solidFill>
                    <a:srgbClr val="000000"/>
                  </a:solidFill>
                </a:rPr>
                <a:t>,</a:t>
              </a:r>
              <a:r>
                <a:rPr lang="en-US" altLang="en-US" sz="1500" b="0">
                  <a:solidFill>
                    <a:srgbClr val="FFC000"/>
                  </a:solidFill>
                </a:rPr>
                <a:t>2</a:t>
              </a:r>
              <a:r>
                <a:rPr lang="en-US" altLang="en-US" sz="1500" b="0">
                  <a:solidFill>
                    <a:srgbClr val="000000"/>
                  </a:solidFill>
                </a:rPr>
                <a:t>,7,8</a:t>
              </a:r>
              <a:endParaRPr lang="en-US" altLang="en-US" sz="1400"/>
            </a:p>
          </p:txBody>
        </p:sp>
        <p:sp>
          <p:nvSpPr>
            <p:cNvPr id="15411" name="Rectangle 29"/>
            <p:cNvSpPr>
              <a:spLocks noChangeArrowheads="1"/>
            </p:cNvSpPr>
            <p:nvPr/>
          </p:nvSpPr>
          <p:spPr bwMode="auto">
            <a:xfrm>
              <a:off x="461" y="293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15412" name="Rectangle 30"/>
            <p:cNvSpPr>
              <a:spLocks noChangeArrowheads="1"/>
            </p:cNvSpPr>
            <p:nvPr/>
          </p:nvSpPr>
          <p:spPr bwMode="auto">
            <a:xfrm>
              <a:off x="1095" y="293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28</a:t>
              </a:r>
              <a:endParaRPr lang="en-US" altLang="en-US" sz="1400"/>
            </a:p>
          </p:txBody>
        </p:sp>
        <p:sp>
          <p:nvSpPr>
            <p:cNvPr id="15413" name="Rectangle 31"/>
            <p:cNvSpPr>
              <a:spLocks noChangeArrowheads="1"/>
            </p:cNvSpPr>
            <p:nvPr/>
          </p:nvSpPr>
          <p:spPr bwMode="auto">
            <a:xfrm>
              <a:off x="1545" y="2932"/>
              <a:ext cx="14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C000"/>
                  </a:solidFill>
                </a:rPr>
                <a:t>1</a:t>
              </a:r>
              <a:r>
                <a:rPr lang="en-US" altLang="en-US" sz="1500" b="0">
                  <a:solidFill>
                    <a:srgbClr val="000000"/>
                  </a:solidFill>
                </a:rPr>
                <a:t>, 6</a:t>
              </a:r>
              <a:endParaRPr lang="en-US" altLang="en-US" sz="1400"/>
            </a:p>
          </p:txBody>
        </p:sp>
        <p:sp>
          <p:nvSpPr>
            <p:cNvPr id="15414" name="Rectangle 32"/>
            <p:cNvSpPr>
              <a:spLocks noChangeArrowheads="1"/>
            </p:cNvSpPr>
            <p:nvPr/>
          </p:nvSpPr>
          <p:spPr bwMode="auto">
            <a:xfrm>
              <a:off x="457" y="3082"/>
              <a:ext cx="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C</a:t>
              </a:r>
              <a:endParaRPr lang="en-US" altLang="en-US" sz="1400"/>
            </a:p>
          </p:txBody>
        </p:sp>
        <p:sp>
          <p:nvSpPr>
            <p:cNvPr id="15415" name="Rectangle 33"/>
            <p:cNvSpPr>
              <a:spLocks noChangeArrowheads="1"/>
            </p:cNvSpPr>
            <p:nvPr/>
          </p:nvSpPr>
          <p:spPr bwMode="auto">
            <a:xfrm>
              <a:off x="1095" y="308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14</a:t>
              </a:r>
              <a:endParaRPr lang="en-US" altLang="en-US" sz="1400"/>
            </a:p>
          </p:txBody>
        </p:sp>
        <p:sp>
          <p:nvSpPr>
            <p:cNvPr id="15416" name="Rectangle 34"/>
            <p:cNvSpPr>
              <a:spLocks noChangeArrowheads="1"/>
            </p:cNvSpPr>
            <p:nvPr/>
          </p:nvSpPr>
          <p:spPr bwMode="auto">
            <a:xfrm>
              <a:off x="1545" y="3082"/>
              <a:ext cx="19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/>
                <a:t>1</a:t>
              </a:r>
              <a:r>
                <a:rPr lang="en-US" altLang="en-US" sz="1500" b="0">
                  <a:solidFill>
                    <a:srgbClr val="000000"/>
                  </a:solidFill>
                </a:rPr>
                <a:t>,7,8</a:t>
              </a:r>
              <a:endParaRPr lang="en-US" altLang="en-US" sz="1400"/>
            </a:p>
          </p:txBody>
        </p:sp>
        <p:sp>
          <p:nvSpPr>
            <p:cNvPr id="15417" name="Line 35"/>
            <p:cNvSpPr>
              <a:spLocks noChangeShapeType="1"/>
            </p:cNvSpPr>
            <p:nvPr/>
          </p:nvSpPr>
          <p:spPr bwMode="auto">
            <a:xfrm>
              <a:off x="192" y="1872"/>
              <a:ext cx="1" cy="13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Rectangle 36"/>
            <p:cNvSpPr>
              <a:spLocks noChangeArrowheads="1"/>
            </p:cNvSpPr>
            <p:nvPr/>
          </p:nvSpPr>
          <p:spPr bwMode="auto">
            <a:xfrm>
              <a:off x="192" y="1872"/>
              <a:ext cx="12" cy="1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5419" name="Line 37"/>
            <p:cNvSpPr>
              <a:spLocks noChangeShapeType="1"/>
            </p:cNvSpPr>
            <p:nvPr/>
          </p:nvSpPr>
          <p:spPr bwMode="auto">
            <a:xfrm>
              <a:off x="787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Rectangle 38"/>
            <p:cNvSpPr>
              <a:spLocks noChangeArrowheads="1"/>
            </p:cNvSpPr>
            <p:nvPr/>
          </p:nvSpPr>
          <p:spPr bwMode="auto">
            <a:xfrm>
              <a:off x="787" y="1884"/>
              <a:ext cx="12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5421" name="Line 39"/>
            <p:cNvSpPr>
              <a:spLocks noChangeShapeType="1"/>
            </p:cNvSpPr>
            <p:nvPr/>
          </p:nvSpPr>
          <p:spPr bwMode="auto">
            <a:xfrm>
              <a:off x="1516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Rectangle 40"/>
            <p:cNvSpPr>
              <a:spLocks noChangeArrowheads="1"/>
            </p:cNvSpPr>
            <p:nvPr/>
          </p:nvSpPr>
          <p:spPr bwMode="auto">
            <a:xfrm>
              <a:off x="1516" y="1884"/>
              <a:ext cx="11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5423" name="Line 41"/>
            <p:cNvSpPr>
              <a:spLocks noChangeShapeType="1"/>
            </p:cNvSpPr>
            <p:nvPr/>
          </p:nvSpPr>
          <p:spPr bwMode="auto">
            <a:xfrm>
              <a:off x="2147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Rectangle 42"/>
            <p:cNvSpPr>
              <a:spLocks noChangeArrowheads="1"/>
            </p:cNvSpPr>
            <p:nvPr/>
          </p:nvSpPr>
          <p:spPr bwMode="auto">
            <a:xfrm>
              <a:off x="2147" y="1884"/>
              <a:ext cx="12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5425" name="Line 43"/>
            <p:cNvSpPr>
              <a:spLocks noChangeShapeType="1"/>
            </p:cNvSpPr>
            <p:nvPr/>
          </p:nvSpPr>
          <p:spPr bwMode="auto">
            <a:xfrm>
              <a:off x="204" y="187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Rectangle 44"/>
            <p:cNvSpPr>
              <a:spLocks noChangeArrowheads="1"/>
            </p:cNvSpPr>
            <p:nvPr/>
          </p:nvSpPr>
          <p:spPr bwMode="auto">
            <a:xfrm>
              <a:off x="204" y="1872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5427" name="Line 45"/>
            <p:cNvSpPr>
              <a:spLocks noChangeShapeType="1"/>
            </p:cNvSpPr>
            <p:nvPr/>
          </p:nvSpPr>
          <p:spPr bwMode="auto">
            <a:xfrm>
              <a:off x="204" y="202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Rectangle 46"/>
            <p:cNvSpPr>
              <a:spLocks noChangeArrowheads="1"/>
            </p:cNvSpPr>
            <p:nvPr/>
          </p:nvSpPr>
          <p:spPr bwMode="auto">
            <a:xfrm>
              <a:off x="204" y="2022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5429" name="Line 47"/>
            <p:cNvSpPr>
              <a:spLocks noChangeShapeType="1"/>
            </p:cNvSpPr>
            <p:nvPr/>
          </p:nvSpPr>
          <p:spPr bwMode="auto">
            <a:xfrm>
              <a:off x="204" y="217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Rectangle 48"/>
            <p:cNvSpPr>
              <a:spLocks noChangeArrowheads="1"/>
            </p:cNvSpPr>
            <p:nvPr/>
          </p:nvSpPr>
          <p:spPr bwMode="auto">
            <a:xfrm>
              <a:off x="204" y="2172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5431" name="Line 49"/>
            <p:cNvSpPr>
              <a:spLocks noChangeShapeType="1"/>
            </p:cNvSpPr>
            <p:nvPr/>
          </p:nvSpPr>
          <p:spPr bwMode="auto">
            <a:xfrm>
              <a:off x="204" y="232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Rectangle 50"/>
            <p:cNvSpPr>
              <a:spLocks noChangeArrowheads="1"/>
            </p:cNvSpPr>
            <p:nvPr/>
          </p:nvSpPr>
          <p:spPr bwMode="auto">
            <a:xfrm>
              <a:off x="204" y="2321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5433" name="Line 51"/>
            <p:cNvSpPr>
              <a:spLocks noChangeShapeType="1"/>
            </p:cNvSpPr>
            <p:nvPr/>
          </p:nvSpPr>
          <p:spPr bwMode="auto">
            <a:xfrm>
              <a:off x="204" y="247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Rectangle 52"/>
            <p:cNvSpPr>
              <a:spLocks noChangeArrowheads="1"/>
            </p:cNvSpPr>
            <p:nvPr/>
          </p:nvSpPr>
          <p:spPr bwMode="auto">
            <a:xfrm>
              <a:off x="204" y="2471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5435" name="Line 53"/>
            <p:cNvSpPr>
              <a:spLocks noChangeShapeType="1"/>
            </p:cNvSpPr>
            <p:nvPr/>
          </p:nvSpPr>
          <p:spPr bwMode="auto">
            <a:xfrm>
              <a:off x="204" y="262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Rectangle 54"/>
            <p:cNvSpPr>
              <a:spLocks noChangeArrowheads="1"/>
            </p:cNvSpPr>
            <p:nvPr/>
          </p:nvSpPr>
          <p:spPr bwMode="auto">
            <a:xfrm>
              <a:off x="204" y="2621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5437" name="Line 55"/>
            <p:cNvSpPr>
              <a:spLocks noChangeShapeType="1"/>
            </p:cNvSpPr>
            <p:nvPr/>
          </p:nvSpPr>
          <p:spPr bwMode="auto">
            <a:xfrm>
              <a:off x="204" y="277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Rectangle 56"/>
            <p:cNvSpPr>
              <a:spLocks noChangeArrowheads="1"/>
            </p:cNvSpPr>
            <p:nvPr/>
          </p:nvSpPr>
          <p:spPr bwMode="auto">
            <a:xfrm>
              <a:off x="204" y="2771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5439" name="Line 57"/>
            <p:cNvSpPr>
              <a:spLocks noChangeShapeType="1"/>
            </p:cNvSpPr>
            <p:nvPr/>
          </p:nvSpPr>
          <p:spPr bwMode="auto">
            <a:xfrm>
              <a:off x="204" y="292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Rectangle 58"/>
            <p:cNvSpPr>
              <a:spLocks noChangeArrowheads="1"/>
            </p:cNvSpPr>
            <p:nvPr/>
          </p:nvSpPr>
          <p:spPr bwMode="auto">
            <a:xfrm>
              <a:off x="204" y="292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5441" name="Line 59"/>
            <p:cNvSpPr>
              <a:spLocks noChangeShapeType="1"/>
            </p:cNvSpPr>
            <p:nvPr/>
          </p:nvSpPr>
          <p:spPr bwMode="auto">
            <a:xfrm>
              <a:off x="204" y="307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Rectangle 60"/>
            <p:cNvSpPr>
              <a:spLocks noChangeArrowheads="1"/>
            </p:cNvSpPr>
            <p:nvPr/>
          </p:nvSpPr>
          <p:spPr bwMode="auto">
            <a:xfrm>
              <a:off x="204" y="307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5443" name="Line 61"/>
            <p:cNvSpPr>
              <a:spLocks noChangeShapeType="1"/>
            </p:cNvSpPr>
            <p:nvPr/>
          </p:nvSpPr>
          <p:spPr bwMode="auto">
            <a:xfrm>
              <a:off x="204" y="322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Rectangle 62"/>
            <p:cNvSpPr>
              <a:spLocks noChangeArrowheads="1"/>
            </p:cNvSpPr>
            <p:nvPr/>
          </p:nvSpPr>
          <p:spPr bwMode="auto">
            <a:xfrm>
              <a:off x="204" y="322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15364" name="Text Box 63"/>
          <p:cNvSpPr txBox="1">
            <a:spLocks noChangeArrowheads="1"/>
          </p:cNvSpPr>
          <p:nvPr/>
        </p:nvSpPr>
        <p:spPr bwMode="auto">
          <a:xfrm>
            <a:off x="228600" y="1371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Sequence Database: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248400" y="1965325"/>
          <a:ext cx="1066800" cy="3292475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Events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FFF7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2, 3, 5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,7,8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</a:tr>
            </a:tbl>
          </a:graphicData>
        </a:graphic>
      </p:graphicFrame>
      <p:sp>
        <p:nvSpPr>
          <p:cNvPr id="15387" name="Text Box 63"/>
          <p:cNvSpPr txBox="1">
            <a:spLocks noChangeArrowheads="1"/>
          </p:cNvSpPr>
          <p:nvPr/>
        </p:nvSpPr>
        <p:spPr bwMode="auto">
          <a:xfrm>
            <a:off x="5410200" y="140493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Market- basket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42</TotalTime>
  <Pages>3</Pages>
  <Words>2382</Words>
  <Application>Microsoft Office PowerPoint</Application>
  <PresentationFormat>On-screen Show (4:3)</PresentationFormat>
  <Paragraphs>613</Paragraphs>
  <Slides>61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5" baseType="lpstr">
      <vt:lpstr>Arial</vt:lpstr>
      <vt:lpstr>Tahoma</vt:lpstr>
      <vt:lpstr>Monotype Sorts</vt:lpstr>
      <vt:lpstr>Wingdings</vt:lpstr>
      <vt:lpstr>Times New Roman</vt:lpstr>
      <vt:lpstr>新細明體</vt:lpstr>
      <vt:lpstr>宋体</vt:lpstr>
      <vt:lpstr>Symbol</vt:lpstr>
      <vt:lpstr>Marlett</vt:lpstr>
      <vt:lpstr>LC.BRev.FY97</vt:lpstr>
      <vt:lpstr>1_LC.BRev.FY97</vt:lpstr>
      <vt:lpstr>Microsoft Visio Drawing</vt:lpstr>
      <vt:lpstr>Microsoft Excel 97-2003 Worksheet</vt:lpstr>
      <vt:lpstr>Microsoft Equation 3.0</vt:lpstr>
      <vt:lpstr>Organization “Association Analysis”</vt:lpstr>
      <vt:lpstr>Sequence, Graph and Collocation Mining</vt:lpstr>
      <vt:lpstr>PowerPoint Presentation</vt:lpstr>
      <vt:lpstr>Examples of Sequence</vt:lpstr>
      <vt:lpstr>Sequential Pattern Discovery: Examples</vt:lpstr>
      <vt:lpstr>Sequence Data</vt:lpstr>
      <vt:lpstr>Sequence Data</vt:lpstr>
      <vt:lpstr>Sequence Data vs. Market-basket Data</vt:lpstr>
      <vt:lpstr>Sequence Data vs. Market-basket Data</vt:lpstr>
      <vt:lpstr>Formal Definition of a Sequence</vt:lpstr>
      <vt:lpstr>Formal Definition of a Subsequence</vt:lpstr>
      <vt:lpstr>Sequential Pattern Mining: Definition</vt:lpstr>
      <vt:lpstr>Sequential Pattern Mining: Example</vt:lpstr>
      <vt:lpstr>Sequence Data vs. Market-basket Data</vt:lpstr>
      <vt:lpstr>Extracting Sequential Patterns</vt:lpstr>
      <vt:lpstr>Extracting Sequential Patterns: Simple example</vt:lpstr>
      <vt:lpstr>Generalized Sequential Pattern (GSP)</vt:lpstr>
      <vt:lpstr>Candidate Generation</vt:lpstr>
      <vt:lpstr>Candidate Generation Examples</vt:lpstr>
      <vt:lpstr>GSP Example</vt:lpstr>
      <vt:lpstr>GSP Example</vt:lpstr>
      <vt:lpstr>Timing Constraints (I)</vt:lpstr>
      <vt:lpstr>Mining Sequential Patterns with Timing Constraints</vt:lpstr>
      <vt:lpstr>Mining Sequential Patterns with Timing Constraints</vt:lpstr>
      <vt:lpstr>Apriori Principle for Sequence Data</vt:lpstr>
      <vt:lpstr>Contiguous Subsequences</vt:lpstr>
      <vt:lpstr>Modified Candidate Pruning Step</vt:lpstr>
      <vt:lpstr>Timing Constraints (II)</vt:lpstr>
      <vt:lpstr>Modified Support Counting Step</vt:lpstr>
      <vt:lpstr>Other Formulation</vt:lpstr>
      <vt:lpstr>General Support Counting Schemes</vt:lpstr>
      <vt:lpstr>PowerPoint Presentation</vt:lpstr>
      <vt:lpstr>Frequent Subgraph Mining</vt:lpstr>
      <vt:lpstr>Optional Coverage on Nov. 30, 2020</vt:lpstr>
      <vt:lpstr>Graph Definitions</vt:lpstr>
      <vt:lpstr>Representing Transactions as Graphs</vt:lpstr>
      <vt:lpstr>Representing Graphs as Transactions</vt:lpstr>
      <vt:lpstr>Challenges</vt:lpstr>
      <vt:lpstr>Challenges…</vt:lpstr>
      <vt:lpstr>Vertex Growing</vt:lpstr>
      <vt:lpstr>Edge Growing</vt:lpstr>
      <vt:lpstr>Apriori-like Algorithm</vt:lpstr>
      <vt:lpstr>Example: Dataset</vt:lpstr>
      <vt:lpstr>Example</vt:lpstr>
      <vt:lpstr>Candidate Generation</vt:lpstr>
      <vt:lpstr>Multiplicity of Candidates (Vertex Growing)</vt:lpstr>
      <vt:lpstr>Multiplicity of Candidates (Edge growing)</vt:lpstr>
      <vt:lpstr>Multiplicity of Candidates (Edge growing)</vt:lpstr>
      <vt:lpstr>Multiplicity of Candidates (Edge growing)</vt:lpstr>
      <vt:lpstr>Topological Equivalence</vt:lpstr>
      <vt:lpstr>Candidate Generation by Edge Growing</vt:lpstr>
      <vt:lpstr>Candidate Generation by Edge Growing</vt:lpstr>
      <vt:lpstr>Candidate Generation by Edge Growing</vt:lpstr>
      <vt:lpstr>Candidate Generation by Edge Growing</vt:lpstr>
      <vt:lpstr>Graph Isomorphism</vt:lpstr>
      <vt:lpstr>Graph Isomorphism</vt:lpstr>
      <vt:lpstr>Graph Isomorphism</vt:lpstr>
      <vt:lpstr>Graph Isomorphism</vt:lpstr>
      <vt:lpstr>Example of Canonical Labeling  (Kuramochi &amp; Karypis, ICDM 2001)</vt:lpstr>
      <vt:lpstr>Example of Canonical Labeling  (Kuramochi &amp; Karypis, ICDM 2001)</vt:lpstr>
      <vt:lpstr>Example of Canonical Labeling  (Kuramochi &amp; Karypis, ICDM 2001)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creator>anujkarpatne@gmail.com</dc:creator>
  <cp:lastModifiedBy>Eick, Christoph F</cp:lastModifiedBy>
  <cp:revision>9</cp:revision>
  <cp:lastPrinted>2013-10-29T23:22:30Z</cp:lastPrinted>
  <dcterms:created xsi:type="dcterms:W3CDTF">2018-02-14T20:49:27Z</dcterms:created>
  <dcterms:modified xsi:type="dcterms:W3CDTF">2020-10-22T17:18:54Z</dcterms:modified>
</cp:coreProperties>
</file>