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515" r:id="rId2"/>
    <p:sldId id="724" r:id="rId3"/>
    <p:sldId id="723" r:id="rId4"/>
    <p:sldId id="725" r:id="rId5"/>
    <p:sldId id="645" r:id="rId6"/>
    <p:sldId id="637" r:id="rId7"/>
    <p:sldId id="638" r:id="rId8"/>
    <p:sldId id="641" r:id="rId9"/>
    <p:sldId id="640" r:id="rId10"/>
    <p:sldId id="642" r:id="rId11"/>
    <p:sldId id="658" r:id="rId12"/>
    <p:sldId id="694" r:id="rId13"/>
    <p:sldId id="666" r:id="rId14"/>
    <p:sldId id="726" r:id="rId15"/>
    <p:sldId id="720" r:id="rId16"/>
    <p:sldId id="575" r:id="rId17"/>
    <p:sldId id="667" r:id="rId18"/>
    <p:sldId id="668" r:id="rId19"/>
    <p:sldId id="669" r:id="rId20"/>
    <p:sldId id="692" r:id="rId21"/>
    <p:sldId id="670" r:id="rId22"/>
    <p:sldId id="671" r:id="rId23"/>
    <p:sldId id="695" r:id="rId24"/>
    <p:sldId id="563" r:id="rId25"/>
    <p:sldId id="727" r:id="rId26"/>
    <p:sldId id="568" r:id="rId27"/>
    <p:sldId id="567" r:id="rId28"/>
    <p:sldId id="570" r:id="rId29"/>
    <p:sldId id="644" r:id="rId30"/>
    <p:sldId id="571" r:id="rId31"/>
    <p:sldId id="676" r:id="rId32"/>
    <p:sldId id="677" r:id="rId33"/>
    <p:sldId id="714" r:id="rId34"/>
    <p:sldId id="713" r:id="rId35"/>
    <p:sldId id="547" r:id="rId36"/>
    <p:sldId id="574" r:id="rId37"/>
    <p:sldId id="551" r:id="rId38"/>
    <p:sldId id="552" r:id="rId39"/>
    <p:sldId id="545" r:id="rId40"/>
    <p:sldId id="553" r:id="rId41"/>
    <p:sldId id="554" r:id="rId42"/>
    <p:sldId id="649" r:id="rId43"/>
    <p:sldId id="721" r:id="rId44"/>
    <p:sldId id="689" r:id="rId45"/>
    <p:sldId id="690" r:id="rId46"/>
    <p:sldId id="691" r:id="rId47"/>
    <p:sldId id="686" r:id="rId48"/>
    <p:sldId id="687" r:id="rId49"/>
    <p:sldId id="688" r:id="rId50"/>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400" b="1" kern="1200">
        <a:solidFill>
          <a:schemeClr val="tx1"/>
        </a:solidFill>
        <a:latin typeface="Arial" charset="0"/>
        <a:ea typeface="+mn-ea"/>
        <a:cs typeface="+mn-cs"/>
      </a:defRPr>
    </a:lvl1pPr>
    <a:lvl2pPr marL="457200" algn="ctr" rtl="0" eaLnBrk="0" fontAlgn="base" hangingPunct="0">
      <a:spcBef>
        <a:spcPct val="0"/>
      </a:spcBef>
      <a:spcAft>
        <a:spcPct val="0"/>
      </a:spcAft>
      <a:defRPr sz="1400" b="1" kern="1200">
        <a:solidFill>
          <a:schemeClr val="tx1"/>
        </a:solidFill>
        <a:latin typeface="Arial" charset="0"/>
        <a:ea typeface="+mn-ea"/>
        <a:cs typeface="+mn-cs"/>
      </a:defRPr>
    </a:lvl2pPr>
    <a:lvl3pPr marL="914400" algn="ctr" rtl="0" eaLnBrk="0" fontAlgn="base" hangingPunct="0">
      <a:spcBef>
        <a:spcPct val="0"/>
      </a:spcBef>
      <a:spcAft>
        <a:spcPct val="0"/>
      </a:spcAft>
      <a:defRPr sz="1400" b="1" kern="1200">
        <a:solidFill>
          <a:schemeClr val="tx1"/>
        </a:solidFill>
        <a:latin typeface="Arial" charset="0"/>
        <a:ea typeface="+mn-ea"/>
        <a:cs typeface="+mn-cs"/>
      </a:defRPr>
    </a:lvl3pPr>
    <a:lvl4pPr marL="1371600" algn="ctr" rtl="0" eaLnBrk="0" fontAlgn="base" hangingPunct="0">
      <a:spcBef>
        <a:spcPct val="0"/>
      </a:spcBef>
      <a:spcAft>
        <a:spcPct val="0"/>
      </a:spcAft>
      <a:defRPr sz="1400" b="1" kern="1200">
        <a:solidFill>
          <a:schemeClr val="tx1"/>
        </a:solidFill>
        <a:latin typeface="Arial" charset="0"/>
        <a:ea typeface="+mn-ea"/>
        <a:cs typeface="+mn-cs"/>
      </a:defRPr>
    </a:lvl4pPr>
    <a:lvl5pPr marL="1828800" algn="ctr"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7" autoAdjust="0"/>
    <p:restoredTop sz="94541" autoAdjust="0"/>
  </p:normalViewPr>
  <p:slideViewPr>
    <p:cSldViewPr>
      <p:cViewPr varScale="1">
        <p:scale>
          <a:sx n="93" d="100"/>
          <a:sy n="93" d="100"/>
        </p:scale>
        <p:origin x="1032" y="67"/>
      </p:cViewPr>
      <p:guideLst>
        <p:guide orient="horz" pos="2160"/>
        <p:guide pos="2736"/>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75" d="100"/>
        <a:sy n="75" d="100"/>
      </p:scale>
      <p:origin x="0" y="-6274"/>
    </p:cViewPr>
  </p:sorterViewPr>
  <p:notesViewPr>
    <p:cSldViewPr>
      <p:cViewPr varScale="1">
        <p:scale>
          <a:sx n="83" d="100"/>
          <a:sy n="83" d="100"/>
        </p:scale>
        <p:origin x="-840" y="-66"/>
      </p:cViewPr>
      <p:guideLst>
        <p:guide orient="horz" pos="2929"/>
        <p:guide pos="2209"/>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40.xml"/><Relationship Id="rId1" Type="http://schemas.openxmlformats.org/officeDocument/2006/relationships/slide" Target="slides/slide35.xml"/><Relationship Id="rId4"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388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2591" y="4416098"/>
            <a:ext cx="5143698" cy="4180921"/>
          </a:xfrm>
          <a:prstGeom prst="rect">
            <a:avLst/>
          </a:prstGeom>
          <a:noFill/>
          <a:ln w="12700">
            <a:noFill/>
            <a:miter lim="800000"/>
            <a:headEnd/>
            <a:tailEnd/>
          </a:ln>
          <a:effectLst/>
        </p:spPr>
        <p:txBody>
          <a:bodyPr vert="horz" wrap="square" lIns="96811" tIns="48408" rIns="96811" bIns="484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3" name="Rectangle 3"/>
          <p:cNvSpPr>
            <a:spLocks noGrp="1" noRot="1" noChangeAspect="1" noChangeArrowheads="1" noTextEdit="1"/>
          </p:cNvSpPr>
          <p:nvPr>
            <p:ph type="sldImg" idx="2"/>
          </p:nvPr>
        </p:nvSpPr>
        <p:spPr bwMode="auto">
          <a:xfrm>
            <a:off x="1192213" y="704850"/>
            <a:ext cx="4629150" cy="3471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54919508"/>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5863" y="700088"/>
            <a:ext cx="4643437" cy="3482975"/>
          </a:xfrm>
          <a:solidFill>
            <a:srgbClr val="FFFFFF"/>
          </a:solidFill>
          <a:ln/>
        </p:spPr>
      </p:sp>
      <p:sp>
        <p:nvSpPr>
          <p:cNvPr id="88067" name="Rectangle 3"/>
          <p:cNvSpPr>
            <a:spLocks noGrp="1" noChangeArrowheads="1"/>
          </p:cNvSpPr>
          <p:nvPr>
            <p:ph type="body" idx="1"/>
          </p:nvPr>
        </p:nvSpPr>
        <p:spPr>
          <a:xfrm>
            <a:off x="934112" y="4416098"/>
            <a:ext cx="5142177" cy="4180921"/>
          </a:xfrm>
          <a:solidFill>
            <a:srgbClr val="FFFFFF"/>
          </a:solidFill>
          <a:ln>
            <a:solidFill>
              <a:srgbClr val="000000"/>
            </a:solidFill>
          </a:ln>
        </p:spPr>
        <p:txBody>
          <a:bodyPr lIns="91577" tIns="45784" rIns="91577" bIns="45784"/>
          <a:lstStyle/>
          <a:p>
            <a:endParaRPr lang="en-US" altLang="en-US"/>
          </a:p>
        </p:txBody>
      </p:sp>
    </p:spTree>
    <p:extLst>
      <p:ext uri="{BB962C8B-B14F-4D97-AF65-F5344CB8AC3E}">
        <p14:creationId xmlns:p14="http://schemas.microsoft.com/office/powerpoint/2010/main" val="99584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96975" y="706438"/>
            <a:ext cx="4632325" cy="34750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333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70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21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68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21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80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08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84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6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985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197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 Third Level</a:t>
            </a:r>
          </a:p>
        </p:txBody>
      </p:sp>
      <p:grpSp>
        <p:nvGrpSpPr>
          <p:cNvPr id="1028"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8" name="Text Box 10"/>
          <p:cNvSpPr txBox="1">
            <a:spLocks noChangeArrowheads="1"/>
          </p:cNvSpPr>
          <p:nvPr userDrawn="1"/>
        </p:nvSpPr>
        <p:spPr bwMode="auto">
          <a:xfrm>
            <a:off x="422859" y="6400799"/>
            <a:ext cx="121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defRPr/>
            </a:pPr>
            <a:r>
              <a:rPr lang="en-US" dirty="0"/>
              <a:t>11/19/2023</a:t>
            </a:r>
          </a:p>
        </p:txBody>
      </p:sp>
      <p:sp>
        <p:nvSpPr>
          <p:cNvPr id="9" name="Rectangle 8"/>
          <p:cNvSpPr/>
          <p:nvPr userDrawn="1"/>
        </p:nvSpPr>
        <p:spPr>
          <a:xfrm>
            <a:off x="8454919" y="6400800"/>
            <a:ext cx="402674" cy="307777"/>
          </a:xfrm>
          <a:prstGeom prst="rect">
            <a:avLst/>
          </a:prstGeom>
        </p:spPr>
        <p:txBody>
          <a:bodyPr wrap="none">
            <a:spAutoFit/>
          </a:bodyPr>
          <a:lstStyle/>
          <a:p>
            <a:pPr>
              <a:spcBef>
                <a:spcPct val="50000"/>
              </a:spcBef>
              <a:defRPr/>
            </a:pPr>
            <a:fld id="{20C2B3EF-A58E-4072-B0B8-DA68EAC103CC}" type="slidenum">
              <a:rPr lang="en-US" smtClean="0"/>
              <a:pPr>
                <a:spcBef>
                  <a:spcPct val="50000"/>
                </a:spcBef>
                <a:defRPr/>
              </a:pPr>
              <a:t>‹#›</a:t>
            </a:fld>
            <a:endParaRPr lang="en-US" dirty="0"/>
          </a:p>
        </p:txBody>
      </p:sp>
      <p:sp>
        <p:nvSpPr>
          <p:cNvPr id="11" name="Rectangle 10"/>
          <p:cNvSpPr/>
          <p:nvPr userDrawn="1"/>
        </p:nvSpPr>
        <p:spPr>
          <a:xfrm>
            <a:off x="2514600" y="6334780"/>
            <a:ext cx="3733800" cy="523220"/>
          </a:xfrm>
          <a:prstGeom prst="rect">
            <a:avLst/>
          </a:prstGeom>
        </p:spPr>
        <p:txBody>
          <a:bodyPr wrap="square">
            <a:spAutoFit/>
          </a:bodyPr>
          <a:lstStyle/>
          <a:p>
            <a:pPr>
              <a:defRPr/>
            </a:pPr>
            <a:r>
              <a:rPr lang="en-US" dirty="0"/>
              <a:t>Introduction to Data Mining, 2nd Edition   Tan, Steinbach, </a:t>
            </a:r>
            <a:r>
              <a:rPr lang="en-US" dirty="0" err="1"/>
              <a:t>Karpatne</a:t>
            </a:r>
            <a:r>
              <a:rPr lang="en-US" dirty="0"/>
              <a:t>, Kumar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0.png"/><Relationship Id="rId7"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wmf"/><Relationship Id="rId4" Type="http://schemas.openxmlformats.org/officeDocument/2006/relationships/oleObject" Target="../embeddings/oleObject3.bin"/><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ikit-learn.org/stable/modules/mixture.html" TargetMode="External"/><Relationship Id="rId4" Type="http://schemas.openxmlformats.org/officeDocument/2006/relationships/hyperlink" Target="http://pypr.sourceforge.net/mog.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wmf"/><Relationship Id="rId7" Type="http://schemas.openxmlformats.org/officeDocument/2006/relationships/image" Target="../media/image180.png"/><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053"/>
          <p:cNvSpPr>
            <a:spLocks noGrp="1" noChangeArrowheads="1"/>
          </p:cNvSpPr>
          <p:nvPr>
            <p:ph type="title"/>
          </p:nvPr>
        </p:nvSpPr>
        <p:spPr>
          <a:xfrm>
            <a:off x="228600" y="0"/>
            <a:ext cx="8763000" cy="1524000"/>
          </a:xfrm>
          <a:noFill/>
        </p:spPr>
        <p:txBody>
          <a:bodyPr/>
          <a:lstStyle/>
          <a:p>
            <a:pPr algn="ctr"/>
            <a:r>
              <a:rPr lang="en-US" altLang="en-US"/>
              <a:t>Data Mining</a:t>
            </a:r>
            <a:br>
              <a:rPr lang="en-US" altLang="en-US"/>
            </a:br>
            <a:r>
              <a:rPr lang="en-US" altLang="en-US"/>
              <a:t>Cluster Analysis: Advanced Concepts </a:t>
            </a:r>
            <a:br>
              <a:rPr lang="en-US" altLang="en-US"/>
            </a:br>
            <a:r>
              <a:rPr lang="en-US" altLang="en-US"/>
              <a:t>and Algorithms</a:t>
            </a:r>
          </a:p>
        </p:txBody>
      </p:sp>
      <p:grpSp>
        <p:nvGrpSpPr>
          <p:cNvPr id="2051" name="Group 2054"/>
          <p:cNvGrpSpPr>
            <a:grpSpLocks/>
          </p:cNvGrpSpPr>
          <p:nvPr/>
        </p:nvGrpSpPr>
        <p:grpSpPr bwMode="auto">
          <a:xfrm>
            <a:off x="304800" y="1524000"/>
            <a:ext cx="8534400" cy="152400"/>
            <a:chOff x="264" y="788"/>
            <a:chExt cx="5232" cy="124"/>
          </a:xfrm>
        </p:grpSpPr>
        <p:sp>
          <p:nvSpPr>
            <p:cNvPr id="2053" name="Rectangle 205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054" name="Rectangle 205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2052" name="Rectangle 2057"/>
          <p:cNvSpPr>
            <a:spLocks noChangeArrowheads="1"/>
          </p:cNvSpPr>
          <p:nvPr/>
        </p:nvSpPr>
        <p:spPr bwMode="auto">
          <a:xfrm>
            <a:off x="381000" y="2159000"/>
            <a:ext cx="8229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20000"/>
              </a:spcBef>
              <a:buClr>
                <a:schemeClr val="folHlink"/>
              </a:buClr>
              <a:buSzPct val="60000"/>
              <a:buFont typeface="Wingdings" pitchFamily="2" charset="2"/>
              <a:buNone/>
            </a:pPr>
            <a:r>
              <a:rPr lang="en-US" altLang="en-US" sz="3200" b="0" dirty="0"/>
              <a:t>Lecture Notes for Chapter 8</a:t>
            </a:r>
          </a:p>
          <a:p>
            <a:pPr eaLnBrk="1" hangingPunct="1">
              <a:spcBef>
                <a:spcPct val="20000"/>
              </a:spcBef>
              <a:buClr>
                <a:schemeClr val="folHlink"/>
              </a:buClr>
              <a:buSzPct val="60000"/>
              <a:buFont typeface="Wingdings" pitchFamily="2" charset="2"/>
              <a:buNone/>
            </a:pPr>
            <a:endParaRPr lang="en-US" altLang="en-US" sz="3200" b="0" dirty="0"/>
          </a:p>
          <a:p>
            <a:pPr eaLnBrk="1" hangingPunct="1">
              <a:spcBef>
                <a:spcPct val="20000"/>
              </a:spcBef>
              <a:buClr>
                <a:schemeClr val="folHlink"/>
              </a:buClr>
              <a:buSzPct val="60000"/>
              <a:buFont typeface="Wingdings" pitchFamily="2" charset="2"/>
              <a:buNone/>
            </a:pPr>
            <a:r>
              <a:rPr lang="en-US" altLang="en-US" sz="3200" b="0" dirty="0"/>
              <a:t>Introduction to Data Mining</a:t>
            </a:r>
          </a:p>
          <a:p>
            <a:pPr eaLnBrk="1" hangingPunct="1">
              <a:spcBef>
                <a:spcPct val="20000"/>
              </a:spcBef>
              <a:buClr>
                <a:schemeClr val="folHlink"/>
              </a:buClr>
              <a:buSzPct val="60000"/>
              <a:buFont typeface="Wingdings" pitchFamily="2" charset="2"/>
              <a:buNone/>
            </a:pPr>
            <a:r>
              <a:rPr lang="en-US" altLang="en-US" sz="2800" b="0" dirty="0"/>
              <a:t>by</a:t>
            </a:r>
          </a:p>
          <a:p>
            <a:pPr eaLnBrk="1" hangingPunct="1">
              <a:spcBef>
                <a:spcPct val="20000"/>
              </a:spcBef>
              <a:buClr>
                <a:schemeClr val="folHlink"/>
              </a:buClr>
              <a:buSzPct val="60000"/>
              <a:buFont typeface="Wingdings" pitchFamily="2" charset="2"/>
              <a:buNone/>
            </a:pPr>
            <a:r>
              <a:rPr lang="en-US" altLang="en-US" sz="2800" b="0" dirty="0"/>
              <a:t>Tan, Steinbach, Kumar</a:t>
            </a:r>
          </a:p>
          <a:p>
            <a:pPr eaLnBrk="1" hangingPunct="1">
              <a:spcBef>
                <a:spcPct val="20000"/>
              </a:spcBef>
              <a:buClr>
                <a:schemeClr val="folHlink"/>
              </a:buClr>
              <a:buSzPct val="60000"/>
              <a:buFont typeface="Wingdings" pitchFamily="2" charset="2"/>
              <a:buNone/>
            </a:pPr>
            <a:endParaRPr lang="en-US" altLang="en-US" sz="1600" b="0" dirty="0"/>
          </a:p>
          <a:p>
            <a:endParaRPr lang="en-US" altLang="en-US" sz="1600" b="0" dirty="0"/>
          </a:p>
          <a:p>
            <a:endParaRPr lang="en-US" altLang="en-US" sz="1600" b="0" dirty="0"/>
          </a:p>
          <a:p>
            <a:pPr algn="l"/>
            <a:endParaRPr lang="en-US" altLang="en-US" sz="2000" b="0" dirty="0"/>
          </a:p>
        </p:txBody>
      </p:sp>
      <p:sp>
        <p:nvSpPr>
          <p:cNvPr id="9" name="Rectangle 8"/>
          <p:cNvSpPr/>
          <p:nvPr/>
        </p:nvSpPr>
        <p:spPr>
          <a:xfrm>
            <a:off x="2514600" y="6334780"/>
            <a:ext cx="3733800" cy="523220"/>
          </a:xfrm>
          <a:prstGeom prst="rect">
            <a:avLst/>
          </a:prstGeom>
        </p:spPr>
        <p:txBody>
          <a:bodyPr wrap="square">
            <a:spAutoFit/>
          </a:bodyPr>
          <a:lstStyle/>
          <a:p>
            <a:pPr>
              <a:defRPr/>
            </a:pPr>
            <a:r>
              <a:rPr lang="en-US" dirty="0"/>
              <a:t>Introduction to Data Mining, 2nd Edition   Tan, Steinbach, </a:t>
            </a:r>
            <a:r>
              <a:rPr lang="en-US" dirty="0" err="1"/>
              <a:t>Karpatne</a:t>
            </a:r>
            <a:r>
              <a:rPr lang="en-US" dirty="0"/>
              <a:t>, Kumar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Fuzzy C-means</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411163" y="1142999"/>
                <a:ext cx="8318500" cy="5249797"/>
              </a:xfrm>
            </p:spPr>
            <p:txBody>
              <a:bodyPr/>
              <a:lstStyle/>
              <a:p>
                <a:r>
                  <a:rPr lang="en-US" altLang="en-US" dirty="0"/>
                  <a:t>Objective function: </a:t>
                </a:r>
              </a:p>
              <a:p>
                <a:endParaRPr lang="en-US" altLang="en-US" dirty="0"/>
              </a:p>
              <a:p>
                <a:endParaRPr lang="en-US" altLang="en-US" dirty="0"/>
              </a:p>
              <a:p>
                <a:pPr>
                  <a:lnSpc>
                    <a:spcPct val="150000"/>
                  </a:lnSpc>
                  <a:spcAft>
                    <a:spcPts val="1000"/>
                  </a:spcAft>
                </a:pPr>
                <a:r>
                  <a:rPr lang="en-US" altLang="en-US" sz="2400" dirty="0"/>
                  <a:t>Initialization: choose the weights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panose="02040503050406030204" pitchFamily="18" charset="0"/>
                          </a:rPr>
                          <m:t>𝑖𝑗</m:t>
                        </m:r>
                      </m:sub>
                    </m:sSub>
                  </m:oMath>
                </a14:m>
                <a:r>
                  <a:rPr lang="en-US" altLang="en-US" sz="2400" dirty="0"/>
                  <a:t> randomly subject to the constraint that  </a:t>
                </a:r>
              </a:p>
              <a:p>
                <a:pPr lvl="4"/>
                <a:endParaRPr lang="en-US" altLang="en-US" sz="1000" dirty="0"/>
              </a:p>
              <a:p>
                <a:r>
                  <a:rPr lang="en-US" altLang="en-US" dirty="0"/>
                  <a:t>Repeat:</a:t>
                </a:r>
              </a:p>
              <a:p>
                <a:pPr lvl="1"/>
                <a:r>
                  <a:rPr lang="en-US" altLang="en-US" dirty="0"/>
                  <a:t>Update centroids:</a:t>
                </a:r>
              </a:p>
              <a:p>
                <a:pPr lvl="1"/>
                <a:endParaRPr lang="en-US" altLang="en-US" sz="1600" dirty="0"/>
              </a:p>
              <a:p>
                <a:pPr lvl="1"/>
                <a:r>
                  <a:rPr lang="en-US" altLang="en-US" sz="2000" dirty="0"/>
                  <a:t>Update weights:</a:t>
                </a:r>
              </a:p>
              <a:p>
                <a:pPr lvl="1"/>
                <a:endParaRPr lang="en-US" altLang="en-US" dirty="0"/>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411163" y="1142999"/>
                <a:ext cx="8318500" cy="5249797"/>
              </a:xfrm>
              <a:blipFill>
                <a:blip r:embed="rId3"/>
                <a:stretch>
                  <a:fillRect l="-733" t="-1160"/>
                </a:stretch>
              </a:blipFill>
            </p:spPr>
            <p:txBody>
              <a:bodyPr/>
              <a:lstStyle/>
              <a:p>
                <a:r>
                  <a:rPr lang="en-US">
                    <a:noFill/>
                  </a:rPr>
                  <a:t> </a:t>
                </a:r>
              </a:p>
            </p:txBody>
          </p:sp>
        </mc:Fallback>
      </mc:AlternateContent>
      <p:graphicFrame>
        <p:nvGraphicFramePr>
          <p:cNvPr id="8197" name="Object 5"/>
          <p:cNvGraphicFramePr>
            <a:graphicFrameLocks noChangeAspect="1"/>
          </p:cNvGraphicFramePr>
          <p:nvPr>
            <p:extLst>
              <p:ext uri="{D42A27DB-BD31-4B8C-83A1-F6EECF244321}">
                <p14:modId xmlns:p14="http://schemas.microsoft.com/office/powerpoint/2010/main" val="3512864056"/>
              </p:ext>
            </p:extLst>
          </p:nvPr>
        </p:nvGraphicFramePr>
        <p:xfrm>
          <a:off x="4459038" y="1691640"/>
          <a:ext cx="1190307" cy="885437"/>
        </p:xfrm>
        <a:graphic>
          <a:graphicData uri="http://schemas.openxmlformats.org/presentationml/2006/ole">
            <mc:AlternateContent xmlns:mc="http://schemas.openxmlformats.org/markup-compatibility/2006">
              <mc:Choice xmlns:v="urn:schemas-microsoft-com:vml" Requires="v">
                <p:oleObj name="Equation" r:id="rId4" imgW="596641" imgH="444307" progId="Equation.3">
                  <p:embed/>
                </p:oleObj>
              </mc:Choice>
              <mc:Fallback>
                <p:oleObj name="Equation" r:id="rId4" imgW="596641" imgH="44430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038" y="1691640"/>
                        <a:ext cx="1190307" cy="885437"/>
                      </a:xfrm>
                      <a:prstGeom prst="rect">
                        <a:avLst/>
                      </a:prstGeom>
                      <a:noFill/>
                      <a:ln>
                        <a:noFill/>
                      </a:ln>
                      <a:effectLst/>
                    </p:spPr>
                  </p:pic>
                </p:oleObj>
              </mc:Fallback>
            </mc:AlternateContent>
          </a:graphicData>
        </a:graphic>
      </p:graphicFrame>
      <p:sp>
        <p:nvSpPr>
          <p:cNvPr id="8198" name="AutoShape 10"/>
          <p:cNvSpPr>
            <a:spLocks noChangeArrowheads="1"/>
          </p:cNvSpPr>
          <p:nvPr/>
        </p:nvSpPr>
        <p:spPr bwMode="auto">
          <a:xfrm>
            <a:off x="4206240" y="1143000"/>
            <a:ext cx="2057400" cy="457200"/>
          </a:xfrm>
          <a:prstGeom prst="wedgeRoundRectCallout">
            <a:avLst>
              <a:gd name="adj1" fmla="val -48843"/>
              <a:gd name="adj2" fmla="val 119097"/>
              <a:gd name="adj3" fmla="val 16667"/>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r>
              <a:rPr lang="en-US" altLang="en-US"/>
              <a:t>p: fuzzifier (p &gt; 1)</a:t>
            </a:r>
          </a:p>
        </p:txBody>
      </p:sp>
      <mc:AlternateContent xmlns:mc="http://schemas.openxmlformats.org/markup-compatibility/2006" xmlns:a14="http://schemas.microsoft.com/office/drawing/2010/main">
        <mc:Choice Requires="a14">
          <p:sp>
            <p:nvSpPr>
              <p:cNvPr id="4" name="Rectangle 3"/>
              <p:cNvSpPr/>
              <p:nvPr/>
            </p:nvSpPr>
            <p:spPr>
              <a:xfrm>
                <a:off x="3108960" y="5166360"/>
                <a:ext cx="5879109" cy="997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a:latin typeface="Cambria Math"/>
                            </a:rPr>
                            <m:t>𝑤</m:t>
                          </m:r>
                        </m:e>
                        <m:sub>
                          <m:r>
                            <a:rPr lang="en-US" sz="2000" b="0" i="1">
                              <a:latin typeface="Cambria Math"/>
                            </a:rPr>
                            <m:t>𝑖𝑗</m:t>
                          </m:r>
                        </m:sub>
                      </m:sSub>
                      <m:r>
                        <a:rPr lang="en-US" sz="2000" b="0" i="1">
                          <a:latin typeface="Cambria Math"/>
                        </a:rPr>
                        <m:t>=</m:t>
                      </m:r>
                      <m:sSup>
                        <m:sSupPr>
                          <m:ctrlPr>
                            <a:rPr lang="en-US" sz="2000" b="0" i="1">
                              <a:latin typeface="Cambria Math" panose="02040503050406030204" pitchFamily="18" charset="0"/>
                            </a:rPr>
                          </m:ctrlPr>
                        </m:sSupPr>
                        <m:e>
                          <m:sSup>
                            <m:sSupPr>
                              <m:ctrlPr>
                                <a:rPr lang="en-US" sz="2000" i="1">
                                  <a:latin typeface="Cambria Math" panose="02040503050406030204" pitchFamily="18" charset="0"/>
                                </a:rPr>
                              </m:ctrlPr>
                            </m:sSupPr>
                            <m:e>
                              <m:r>
                                <a:rPr lang="en-US" sz="2000" i="1">
                                  <a:latin typeface="Cambria Math"/>
                                </a:rPr>
                                <m:t>(1/</m:t>
                              </m:r>
                              <m:r>
                                <a:rPr lang="en-US" sz="2000" i="1">
                                  <a:latin typeface="Cambria Math"/>
                                </a:rPr>
                                <m:t>𝑑𝑖𝑠𝑡</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𝒙</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𝒄</m:t>
                                  </m:r>
                                </m:e>
                                <m:sub>
                                  <m:r>
                                    <a:rPr lang="en-US" sz="2000" i="1">
                                      <a:latin typeface="Cambria Math"/>
                                    </a:rPr>
                                    <m:t>𝑗</m:t>
                                  </m:r>
                                </m:sub>
                              </m:sSub>
                              <m:r>
                                <a:rPr lang="en-US" sz="2000" i="1">
                                  <a:latin typeface="Cambria Math"/>
                                </a:rPr>
                                <m:t>)</m:t>
                              </m:r>
                            </m:e>
                            <m:sup>
                              <m:r>
                                <a:rPr lang="en-US" sz="2000" i="1">
                                  <a:latin typeface="Cambria Math"/>
                                </a:rPr>
                                <m:t>2</m:t>
                              </m:r>
                            </m:sup>
                          </m:sSup>
                          <m:r>
                            <a:rPr lang="en-US" sz="2000" i="1">
                              <a:latin typeface="Cambria Math"/>
                            </a:rPr>
                            <m:t>)</m:t>
                          </m:r>
                        </m:e>
                        <m:sup>
                          <m:f>
                            <m:fPr>
                              <m:ctrlPr>
                                <a:rPr lang="en-US" sz="2000" b="0" i="1">
                                  <a:latin typeface="Cambria Math" panose="02040503050406030204" pitchFamily="18" charset="0"/>
                                </a:rPr>
                              </m:ctrlPr>
                            </m:fPr>
                            <m:num>
                              <m:r>
                                <a:rPr lang="en-US" sz="2000" b="0" i="1">
                                  <a:latin typeface="Cambria Math"/>
                                </a:rPr>
                                <m:t>1</m:t>
                              </m:r>
                            </m:num>
                            <m:den>
                              <m:r>
                                <a:rPr lang="en-US" sz="2000" b="0" i="1">
                                  <a:latin typeface="Cambria Math"/>
                                </a:rPr>
                                <m:t>𝑝</m:t>
                              </m:r>
                              <m:r>
                                <a:rPr lang="en-US" sz="2000" b="0" i="1">
                                  <a:latin typeface="Cambria Math"/>
                                </a:rPr>
                                <m:t>−1</m:t>
                              </m:r>
                            </m:den>
                          </m:f>
                        </m:sup>
                      </m:sSup>
                      <m:r>
                        <a:rPr lang="en-US" sz="2000" b="0">
                          <a:latin typeface="Cambria Math"/>
                        </a:rPr>
                        <m:t>/</m:t>
                      </m:r>
                      <m:nary>
                        <m:naryPr>
                          <m:chr m:val="∑"/>
                          <m:ctrlPr>
                            <a:rPr lang="en-US" sz="2000" b="0" i="1">
                              <a:latin typeface="Cambria Math" panose="02040503050406030204" pitchFamily="18" charset="0"/>
                            </a:rPr>
                          </m:ctrlPr>
                        </m:naryPr>
                        <m:sub>
                          <m:r>
                            <a:rPr lang="en-US" sz="2000" b="0" i="1" smtClean="0">
                              <a:latin typeface="Cambria Math" panose="02040503050406030204" pitchFamily="18" charset="0"/>
                            </a:rPr>
                            <m:t>𝑞</m:t>
                          </m:r>
                          <m:r>
                            <a:rPr lang="en-US" sz="2000" b="0" i="1">
                              <a:latin typeface="Cambria Math"/>
                            </a:rPr>
                            <m:t>=1</m:t>
                          </m:r>
                        </m:sub>
                        <m:sup>
                          <m:r>
                            <a:rPr lang="en-US" sz="2000" b="0" i="1">
                              <a:latin typeface="Cambria Math"/>
                            </a:rPr>
                            <m:t>𝑘</m:t>
                          </m:r>
                        </m:sup>
                        <m:e>
                          <m:sSup>
                            <m:sSupPr>
                              <m:ctrlPr>
                                <a:rPr lang="en-US" sz="2000" i="1">
                                  <a:latin typeface="Cambria Math" panose="02040503050406030204" pitchFamily="18" charset="0"/>
                                </a:rPr>
                              </m:ctrlPr>
                            </m:sSupPr>
                            <m:e>
                              <m:sSup>
                                <m:sSupPr>
                                  <m:ctrlPr>
                                    <a:rPr lang="en-US" sz="2000" i="1">
                                      <a:latin typeface="Cambria Math" panose="02040503050406030204" pitchFamily="18" charset="0"/>
                                    </a:rPr>
                                  </m:ctrlPr>
                                </m:sSupPr>
                                <m:e>
                                  <m:r>
                                    <a:rPr lang="en-US" sz="2000" i="1">
                                      <a:latin typeface="Cambria Math"/>
                                    </a:rPr>
                                    <m:t>(1/</m:t>
                                  </m:r>
                                  <m:r>
                                    <a:rPr lang="en-US" sz="2000" i="1">
                                      <a:latin typeface="Cambria Math"/>
                                    </a:rPr>
                                    <m:t>𝑑𝑖𝑠𝑡</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𝒙</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𝒄</m:t>
                                      </m:r>
                                    </m:e>
                                    <m:sub>
                                      <m:r>
                                        <a:rPr lang="en-US" sz="2000" b="0" i="1" smtClean="0">
                                          <a:latin typeface="Cambria Math" panose="02040503050406030204" pitchFamily="18" charset="0"/>
                                        </a:rPr>
                                        <m:t>𝑞</m:t>
                                      </m:r>
                                    </m:sub>
                                  </m:sSub>
                                  <m:r>
                                    <a:rPr lang="en-US" sz="2000" i="1">
                                      <a:latin typeface="Cambria Math"/>
                                    </a:rPr>
                                    <m:t>)</m:t>
                                  </m:r>
                                </m:e>
                                <m:sup>
                                  <m:r>
                                    <a:rPr lang="en-US" sz="2000" i="1">
                                      <a:latin typeface="Cambria Math"/>
                                    </a:rPr>
                                    <m:t>2</m:t>
                                  </m:r>
                                </m:sup>
                              </m:sSup>
                              <m:r>
                                <a:rPr lang="en-US" sz="2000" i="1">
                                  <a:latin typeface="Cambria Math"/>
                                </a:rPr>
                                <m:t>)</m:t>
                              </m:r>
                            </m:e>
                            <m:sup>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𝑝</m:t>
                                  </m:r>
                                  <m:r>
                                    <a:rPr lang="en-US" sz="2000" i="1">
                                      <a:latin typeface="Cambria Math"/>
                                    </a:rPr>
                                    <m:t>−1</m:t>
                                  </m:r>
                                </m:den>
                              </m:f>
                            </m:sup>
                          </m:sSup>
                        </m:e>
                      </m:nary>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3108960" y="5166360"/>
                <a:ext cx="5879109" cy="9978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14800" y="4480560"/>
                <a:ext cx="2473434"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1" i="1" smtClean="0">
                              <a:latin typeface="Cambria Math"/>
                            </a:rPr>
                            <m:t>𝒄</m:t>
                          </m:r>
                        </m:e>
                        <m:sub>
                          <m:r>
                            <a:rPr lang="en-US" sz="1800" b="1" i="1" smtClean="0">
                              <a:latin typeface="Cambria Math"/>
                            </a:rPr>
                            <m:t>𝒋</m:t>
                          </m:r>
                        </m:sub>
                      </m:sSub>
                      <m:r>
                        <a:rPr lang="en-US" sz="1800" b="0" i="0" smtClean="0">
                          <a:latin typeface="Cambria Math"/>
                        </a:rPr>
                        <m:t>=</m:t>
                      </m:r>
                      <m:nary>
                        <m:naryPr>
                          <m:chr m:val="∑"/>
                          <m:ctrlPr>
                            <a:rPr lang="en-US" sz="1800" b="0" i="1" smtClean="0">
                              <a:latin typeface="Cambria Math" panose="02040503050406030204" pitchFamily="18" charset="0"/>
                            </a:rPr>
                          </m:ctrlPr>
                        </m:naryPr>
                        <m:sub>
                          <m:r>
                            <m:rPr>
                              <m:brk m:alnAt="23"/>
                            </m:rPr>
                            <a:rPr lang="en-US" sz="1800" b="0" i="1" smtClean="0">
                              <a:latin typeface="Cambria Math"/>
                            </a:rPr>
                            <m:t>𝑖</m:t>
                          </m:r>
                          <m:r>
                            <a:rPr lang="en-US" sz="1800" b="0" i="1" smtClean="0">
                              <a:latin typeface="Cambria Math"/>
                            </a:rPr>
                            <m:t>=1</m:t>
                          </m:r>
                        </m:sub>
                        <m:sup>
                          <m:r>
                            <a:rPr lang="en-US" sz="1800" b="0" i="1" smtClean="0">
                              <a:latin typeface="Cambria Math"/>
                            </a:rPr>
                            <m:t>𝑚</m:t>
                          </m:r>
                        </m:sup>
                        <m:e>
                          <m:sSub>
                            <m:sSubPr>
                              <m:ctrlPr>
                                <a:rPr lang="en-US" sz="1800" b="0" i="1" smtClean="0">
                                  <a:latin typeface="Cambria Math" panose="02040503050406030204" pitchFamily="18" charset="0"/>
                                </a:rPr>
                              </m:ctrlPr>
                            </m:sSubPr>
                            <m:e>
                              <m:r>
                                <a:rPr lang="en-US" sz="1800" b="0" i="1" smtClean="0">
                                  <a:latin typeface="Cambria Math"/>
                                </a:rPr>
                                <m:t>𝑤</m:t>
                              </m:r>
                            </m:e>
                            <m:sub>
                              <m:r>
                                <a:rPr lang="en-US" sz="1800" b="0" i="1" smtClean="0">
                                  <a:latin typeface="Cambria Math"/>
                                </a:rPr>
                                <m:t>𝑖𝑗</m:t>
                              </m:r>
                            </m:sub>
                          </m:sSub>
                          <m:sSub>
                            <m:sSubPr>
                              <m:ctrlPr>
                                <a:rPr lang="en-US" sz="1800" b="0" i="1" smtClean="0">
                                  <a:latin typeface="Cambria Math" panose="02040503050406030204" pitchFamily="18" charset="0"/>
                                </a:rPr>
                              </m:ctrlPr>
                            </m:sSubPr>
                            <m:e>
                              <m:r>
                                <a:rPr lang="en-US" sz="1800" b="1" i="1" smtClean="0">
                                  <a:latin typeface="Cambria Math"/>
                                </a:rPr>
                                <m:t>𝒙</m:t>
                              </m:r>
                            </m:e>
                            <m:sub>
                              <m:r>
                                <a:rPr lang="en-US" sz="1800" b="0" i="1" smtClean="0">
                                  <a:latin typeface="Cambria Math"/>
                                </a:rPr>
                                <m:t>𝑖</m:t>
                              </m:r>
                            </m:sub>
                          </m:sSub>
                          <m:r>
                            <a:rPr lang="en-US" sz="1800" b="0" i="1" smtClean="0">
                              <a:latin typeface="Cambria Math"/>
                            </a:rPr>
                            <m:t> /</m:t>
                          </m:r>
                        </m:e>
                      </m:nary>
                      <m:nary>
                        <m:naryPr>
                          <m:chr m:val="∑"/>
                          <m:ctrlPr>
                            <a:rPr lang="en-US" sz="1800" b="0" i="1">
                              <a:latin typeface="Cambria Math" panose="02040503050406030204" pitchFamily="18" charset="0"/>
                            </a:rPr>
                          </m:ctrlPr>
                        </m:naryPr>
                        <m:sub>
                          <m:r>
                            <m:rPr>
                              <m:brk m:alnAt="23"/>
                            </m:rPr>
                            <a:rPr lang="en-US" sz="1800" b="0" i="1">
                              <a:latin typeface="Cambria Math"/>
                            </a:rPr>
                            <m:t>𝑖</m:t>
                          </m:r>
                          <m:r>
                            <a:rPr lang="en-US" sz="1800" b="0" i="1">
                              <a:latin typeface="Cambria Math"/>
                            </a:rPr>
                            <m:t>=1</m:t>
                          </m:r>
                        </m:sub>
                        <m:sup>
                          <m:r>
                            <a:rPr lang="en-US" sz="1800" b="0" i="1">
                              <a:latin typeface="Cambria Math"/>
                            </a:rPr>
                            <m:t>𝑚</m:t>
                          </m:r>
                        </m:sup>
                        <m:e>
                          <m:sSub>
                            <m:sSubPr>
                              <m:ctrlPr>
                                <a:rPr lang="en-US" sz="1800" b="0" i="1">
                                  <a:latin typeface="Cambria Math" panose="02040503050406030204" pitchFamily="18" charset="0"/>
                                </a:rPr>
                              </m:ctrlPr>
                            </m:sSubPr>
                            <m:e>
                              <m:r>
                                <a:rPr lang="en-US" sz="1800" b="0" i="1">
                                  <a:latin typeface="Cambria Math"/>
                                </a:rPr>
                                <m:t>𝑤</m:t>
                              </m:r>
                            </m:e>
                            <m:sub>
                              <m:r>
                                <a:rPr lang="en-US" sz="1800" b="0" i="1">
                                  <a:latin typeface="Cambria Math"/>
                                </a:rPr>
                                <m:t>𝑖𝑗</m:t>
                              </m:r>
                            </m:sub>
                          </m:sSub>
                        </m:e>
                      </m:nary>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14800" y="4480560"/>
                <a:ext cx="2473434" cy="84856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31520" y="1691640"/>
                <a:ext cx="3082832" cy="8175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𝑆𝑆𝐸</m:t>
                      </m:r>
                      <m:r>
                        <a:rPr lang="en-US" sz="1600" i="1">
                          <a:latin typeface="Cambria Math"/>
                        </a:rPr>
                        <m:t>=</m:t>
                      </m:r>
                      <m:nary>
                        <m:naryPr>
                          <m:chr m:val="∑"/>
                          <m:limLoc m:val="undOvr"/>
                          <m:ctrlPr>
                            <a:rPr lang="en-US" sz="1600" i="1">
                              <a:latin typeface="Cambria Math" panose="02040503050406030204" pitchFamily="18" charset="0"/>
                            </a:rPr>
                          </m:ctrlPr>
                        </m:naryPr>
                        <m:sub>
                          <m:r>
                            <a:rPr lang="en-US" sz="1600" i="1">
                              <a:latin typeface="Cambria Math"/>
                            </a:rPr>
                            <m:t>𝑗</m:t>
                          </m:r>
                          <m:r>
                            <a:rPr lang="en-US" sz="1600" i="1">
                              <a:latin typeface="Cambria Math"/>
                            </a:rPr>
                            <m:t>=1</m:t>
                          </m:r>
                        </m:sub>
                        <m:sup>
                          <m:r>
                            <a:rPr lang="en-US" sz="1600" i="1">
                              <a:latin typeface="Cambria Math"/>
                            </a:rPr>
                            <m:t>𝑘</m:t>
                          </m:r>
                        </m:sup>
                        <m:e>
                          <m:nary>
                            <m:naryPr>
                              <m:chr m:val="∑"/>
                              <m:limLoc m:val="undOvr"/>
                              <m:ctrlPr>
                                <a:rPr lang="en-US" sz="1600" i="1">
                                  <a:latin typeface="Cambria Math" panose="02040503050406030204" pitchFamily="18" charset="0"/>
                                </a:rPr>
                              </m:ctrlPr>
                            </m:naryPr>
                            <m:sub>
                              <m:r>
                                <a:rPr lang="en-US" sz="1600" i="1">
                                  <a:latin typeface="Cambria Math"/>
                                </a:rPr>
                                <m:t>𝑖</m:t>
                              </m:r>
                              <m:r>
                                <a:rPr lang="en-US" sz="1600" i="1">
                                  <a:latin typeface="Cambria Math"/>
                                </a:rPr>
                                <m:t>=1</m:t>
                              </m:r>
                            </m:sub>
                            <m:sup>
                              <m:r>
                                <a:rPr lang="en-US" sz="1600" i="1">
                                  <a:latin typeface="Cambria Math"/>
                                </a:rPr>
                                <m:t>𝑚</m:t>
                              </m:r>
                            </m:sup>
                            <m:e>
                              <m:sSubSup>
                                <m:sSubSupPr>
                                  <m:ctrlPr>
                                    <a:rPr lang="en-US" sz="1600" i="1">
                                      <a:latin typeface="Cambria Math" panose="02040503050406030204" pitchFamily="18" charset="0"/>
                                    </a:rPr>
                                  </m:ctrlPr>
                                </m:sSubSupPr>
                                <m:e>
                                  <m:r>
                                    <a:rPr lang="en-US" sz="1600" i="1">
                                      <a:latin typeface="Cambria Math"/>
                                    </a:rPr>
                                    <m:t>𝑤</m:t>
                                  </m:r>
                                </m:e>
                                <m:sub>
                                  <m:r>
                                    <a:rPr lang="en-US" sz="1600" i="1">
                                      <a:latin typeface="Cambria Math"/>
                                    </a:rPr>
                                    <m:t>𝑖𝑗</m:t>
                                  </m:r>
                                </m:sub>
                                <m:sup>
                                  <m:r>
                                    <a:rPr lang="en-US" sz="1600" i="1">
                                      <a:latin typeface="Cambria Math"/>
                                    </a:rPr>
                                    <m:t>𝑝</m:t>
                                  </m:r>
                                </m:sup>
                              </m:sSubSup>
                            </m:e>
                          </m:nary>
                        </m:e>
                      </m:nary>
                      <m:sSup>
                        <m:sSupPr>
                          <m:ctrlPr>
                            <a:rPr lang="en-US" sz="1800" i="1">
                              <a:latin typeface="Cambria Math" panose="02040503050406030204" pitchFamily="18" charset="0"/>
                            </a:rPr>
                          </m:ctrlPr>
                        </m:sSupPr>
                        <m:e>
                          <m:r>
                            <a:rPr lang="en-US" sz="1800" i="1">
                              <a:latin typeface="Cambria Math"/>
                            </a:rPr>
                            <m:t>𝑑𝑖𝑠𝑡</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𝒙</m:t>
                              </m:r>
                            </m:e>
                            <m:sub>
                              <m:r>
                                <a:rPr lang="en-US" sz="1800" i="1">
                                  <a:latin typeface="Cambria Math"/>
                                </a:rPr>
                                <m:t>𝑖</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𝒄</m:t>
                              </m:r>
                            </m:e>
                            <m:sub>
                              <m:r>
                                <a:rPr lang="en-US" sz="1800" i="1">
                                  <a:latin typeface="Cambria Math"/>
                                </a:rPr>
                                <m:t>𝑗</m:t>
                              </m:r>
                            </m:sub>
                          </m:sSub>
                          <m:r>
                            <a:rPr lang="en-US" sz="1800" i="1">
                              <a:latin typeface="Cambria Math"/>
                            </a:rPr>
                            <m:t>)</m:t>
                          </m:r>
                        </m:e>
                        <m:sup>
                          <m:r>
                            <a:rPr lang="en-US" sz="1800" i="1">
                              <a:latin typeface="Cambria Math"/>
                            </a:rPr>
                            <m:t>2</m:t>
                          </m:r>
                        </m:sup>
                      </m:sSup>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731520" y="1691640"/>
                <a:ext cx="3082832" cy="817531"/>
              </a:xfrm>
              <a:prstGeom prst="rect">
                <a:avLst/>
              </a:prstGeom>
              <a:blipFill>
                <a:blip r:embed="rId8"/>
                <a:stretch>
                  <a:fillRect/>
                </a:stretch>
              </a:blipFill>
            </p:spPr>
            <p:txBody>
              <a:bodyPr/>
              <a:lstStyle/>
              <a:p>
                <a:r>
                  <a:rPr lang="en-US">
                    <a:noFill/>
                  </a:rPr>
                  <a:t> </a:t>
                </a:r>
              </a:p>
            </p:txBody>
          </p:sp>
        </mc:Fallback>
      </mc:AlternateContent>
      <p:graphicFrame>
        <p:nvGraphicFramePr>
          <p:cNvPr id="10" name="Object 5"/>
          <p:cNvGraphicFramePr>
            <a:graphicFrameLocks noChangeAspect="1"/>
          </p:cNvGraphicFramePr>
          <p:nvPr>
            <p:extLst>
              <p:ext uri="{D42A27DB-BD31-4B8C-83A1-F6EECF244321}">
                <p14:modId xmlns:p14="http://schemas.microsoft.com/office/powerpoint/2010/main" val="3038872719"/>
              </p:ext>
            </p:extLst>
          </p:nvPr>
        </p:nvGraphicFramePr>
        <p:xfrm>
          <a:off x="3330893" y="3205703"/>
          <a:ext cx="1190307" cy="885437"/>
        </p:xfrm>
        <a:graphic>
          <a:graphicData uri="http://schemas.openxmlformats.org/presentationml/2006/ole">
            <mc:AlternateContent xmlns:mc="http://schemas.openxmlformats.org/markup-compatibility/2006">
              <mc:Choice xmlns:v="urn:schemas-microsoft-com:vml" Requires="v">
                <p:oleObj name="Equation" r:id="rId9" imgW="596641" imgH="444307" progId="Equation.3">
                  <p:embed/>
                </p:oleObj>
              </mc:Choice>
              <mc:Fallback>
                <p:oleObj name="Equation" r:id="rId9" imgW="596641" imgH="444307"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893" y="3205703"/>
                        <a:ext cx="1190307" cy="885437"/>
                      </a:xfrm>
                      <a:prstGeom prst="rect">
                        <a:avLst/>
                      </a:prstGeom>
                      <a:noFill/>
                      <a:ln>
                        <a:noFill/>
                      </a:ln>
                      <a:effec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Fuzzy K-means Applied to Sample Data</a:t>
            </a:r>
          </a:p>
        </p:txBody>
      </p:sp>
      <p:pic>
        <p:nvPicPr>
          <p:cNvPr id="92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685800"/>
            <a:ext cx="101107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An Example Application: Image Segmentation</a:t>
            </a:r>
          </a:p>
        </p:txBody>
      </p:sp>
      <p:sp>
        <p:nvSpPr>
          <p:cNvPr id="3" name="Content Placeholder 2"/>
          <p:cNvSpPr>
            <a:spLocks noGrp="1"/>
          </p:cNvSpPr>
          <p:nvPr>
            <p:ph idx="1"/>
          </p:nvPr>
        </p:nvSpPr>
        <p:spPr/>
        <p:txBody>
          <a:bodyPr/>
          <a:lstStyle/>
          <a:p>
            <a:r>
              <a:rPr lang="en-US" dirty="0"/>
              <a:t>Modified versions of fuzzy c-means have been used for image segmentation</a:t>
            </a:r>
          </a:p>
          <a:p>
            <a:pPr lvl="1"/>
            <a:r>
              <a:rPr lang="en-US" dirty="0"/>
              <a:t>Especially fMRI images (functional magnetic resonance images)</a:t>
            </a:r>
          </a:p>
          <a:p>
            <a:r>
              <a:rPr lang="en-US" dirty="0"/>
              <a:t>References	</a:t>
            </a:r>
          </a:p>
          <a:p>
            <a:pPr lvl="1"/>
            <a:r>
              <a:rPr lang="en-US" sz="1200" dirty="0"/>
              <a:t>Gong, </a:t>
            </a:r>
            <a:r>
              <a:rPr lang="en-US" sz="1200" dirty="0" err="1"/>
              <a:t>Maoguo</a:t>
            </a:r>
            <a:r>
              <a:rPr lang="en-US" sz="1200" dirty="0"/>
              <a:t>, Yan Liang, Jiao Shi, </a:t>
            </a:r>
            <a:r>
              <a:rPr lang="en-US" sz="1200" dirty="0" err="1"/>
              <a:t>Wenping</a:t>
            </a:r>
            <a:r>
              <a:rPr lang="en-US" sz="1200" dirty="0"/>
              <a:t> Ma, and </a:t>
            </a:r>
            <a:r>
              <a:rPr lang="en-US" sz="1200" dirty="0" err="1"/>
              <a:t>Jingjing</a:t>
            </a:r>
            <a:r>
              <a:rPr lang="en-US" sz="1200" dirty="0"/>
              <a:t> Ma. "Fuzzy c-means clustering with local information and kernel metric for image segmentation." </a:t>
            </a:r>
            <a:r>
              <a:rPr lang="en-US" sz="1200" i="1" dirty="0"/>
              <a:t>Image Processing, IEEE Transactions on</a:t>
            </a:r>
            <a:r>
              <a:rPr lang="en-US" sz="1200" dirty="0"/>
              <a:t> 22, no. 2 (2013): 573-584.</a:t>
            </a:r>
          </a:p>
          <a:p>
            <a:pPr lvl="1"/>
            <a:endParaRPr lang="en-US" sz="1200" dirty="0"/>
          </a:p>
          <a:p>
            <a:pPr lvl="1"/>
            <a:endParaRPr lang="en-US" sz="1200" dirty="0"/>
          </a:p>
          <a:p>
            <a:pPr marL="457200" lvl="1" indent="0">
              <a:buNone/>
            </a:pPr>
            <a:br>
              <a:rPr lang="en-US" sz="1600" dirty="0"/>
            </a:br>
            <a:br>
              <a:rPr lang="en-US" sz="1600" dirty="0"/>
            </a:br>
            <a:br>
              <a:rPr lang="en-US" sz="1600" dirty="0"/>
            </a:br>
            <a:r>
              <a:rPr lang="en-US" sz="1600" dirty="0"/>
              <a:t>                               From left to right: original images, fuzzy c-means, EM, BCFCM</a:t>
            </a:r>
          </a:p>
          <a:p>
            <a:pPr lvl="1"/>
            <a:r>
              <a:rPr lang="en-US" sz="1200" dirty="0"/>
              <a:t>Ahmed, Mohamed N., </a:t>
            </a:r>
            <a:r>
              <a:rPr lang="en-US" sz="1200" dirty="0" err="1"/>
              <a:t>Sameh</a:t>
            </a:r>
            <a:r>
              <a:rPr lang="en-US" sz="1200" dirty="0"/>
              <a:t> M. </a:t>
            </a:r>
            <a:r>
              <a:rPr lang="en-US" sz="1200" dirty="0" err="1"/>
              <a:t>Yamany</a:t>
            </a:r>
            <a:r>
              <a:rPr lang="en-US" sz="1200" dirty="0"/>
              <a:t>, </a:t>
            </a:r>
            <a:r>
              <a:rPr lang="en-US" sz="1200" dirty="0" err="1"/>
              <a:t>Nevin</a:t>
            </a:r>
            <a:r>
              <a:rPr lang="en-US" sz="1200" dirty="0"/>
              <a:t> Mohamed, Aly A. </a:t>
            </a:r>
            <a:r>
              <a:rPr lang="en-US" sz="1200" dirty="0" err="1"/>
              <a:t>Farag</a:t>
            </a:r>
            <a:r>
              <a:rPr lang="en-US" sz="1200" dirty="0"/>
              <a:t>, and Thomas Moriarty. "A modified fuzzy c-means algorithm for bias field estimation and segmentation of MRI data." </a:t>
            </a:r>
            <a:r>
              <a:rPr lang="en-US" sz="1200" i="1" dirty="0"/>
              <a:t>Medical Imaging, IEEE Transactions on</a:t>
            </a:r>
            <a:r>
              <a:rPr lang="en-US" sz="1200" dirty="0"/>
              <a:t> 21, no. 3 (2002): 193-199.</a:t>
            </a:r>
          </a:p>
        </p:txBody>
      </p:sp>
      <p:grpSp>
        <p:nvGrpSpPr>
          <p:cNvPr id="4" name="Group 3"/>
          <p:cNvGrpSpPr/>
          <p:nvPr/>
        </p:nvGrpSpPr>
        <p:grpSpPr>
          <a:xfrm>
            <a:off x="2743200" y="3977640"/>
            <a:ext cx="3931920" cy="1097280"/>
            <a:chOff x="2011680" y="4297680"/>
            <a:chExt cx="3931920" cy="109728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4297680"/>
              <a:ext cx="192024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60" y="4297680"/>
              <a:ext cx="192024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4521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458200" cy="533400"/>
          </a:xfrm>
        </p:spPr>
        <p:txBody>
          <a:bodyPr/>
          <a:lstStyle/>
          <a:p>
            <a:r>
              <a:rPr lang="en-US" altLang="en-US" sz="2800" dirty="0"/>
              <a:t> Clustering Using Mixture Models</a:t>
            </a:r>
          </a:p>
        </p:txBody>
      </p:sp>
      <p:sp>
        <p:nvSpPr>
          <p:cNvPr id="10243" name="Rectangle 3"/>
          <p:cNvSpPr>
            <a:spLocks noGrp="1" noChangeArrowheads="1"/>
          </p:cNvSpPr>
          <p:nvPr>
            <p:ph type="body" idx="1"/>
          </p:nvPr>
        </p:nvSpPr>
        <p:spPr/>
        <p:txBody>
          <a:bodyPr/>
          <a:lstStyle/>
          <a:p>
            <a:r>
              <a:rPr lang="en-US" altLang="en-US" sz="2400" dirty="0"/>
              <a:t>Idea is to model the set of data points as arising from a mixture of distributions</a:t>
            </a:r>
          </a:p>
          <a:p>
            <a:pPr lvl="1"/>
            <a:r>
              <a:rPr lang="en-US" altLang="en-US" sz="2000" dirty="0"/>
              <a:t>Typically, normal (Gaussian) distribution is used</a:t>
            </a:r>
          </a:p>
          <a:p>
            <a:pPr lvl="1"/>
            <a:r>
              <a:rPr lang="en-US" altLang="en-US" sz="2000" dirty="0"/>
              <a:t>But other distributions have been very profitably used</a:t>
            </a:r>
          </a:p>
          <a:p>
            <a:pPr lvl="1">
              <a:buFont typeface="Arial" charset="0"/>
              <a:buNone/>
            </a:pPr>
            <a:endParaRPr lang="en-US" altLang="en-US" sz="2000" dirty="0"/>
          </a:p>
          <a:p>
            <a:r>
              <a:rPr lang="en-US" altLang="en-US" sz="2400" dirty="0"/>
              <a:t>Clusters are found by estimating the parameters of the statistical distributions using the Expectation-Maximization (EM) algorithm</a:t>
            </a:r>
          </a:p>
          <a:p>
            <a:pPr marL="1146175" lvl="2" indent="-231775"/>
            <a:r>
              <a:rPr lang="en-US" altLang="en-US" sz="1800" dirty="0"/>
              <a:t> k-means is a special case of this approach</a:t>
            </a:r>
          </a:p>
          <a:p>
            <a:pPr lvl="2"/>
            <a:r>
              <a:rPr lang="en-US" altLang="en-US" sz="1600" dirty="0"/>
              <a:t>Provides a compact representation of clusters </a:t>
            </a:r>
          </a:p>
          <a:p>
            <a:pPr lvl="2"/>
            <a:r>
              <a:rPr lang="en-US" altLang="en-US" sz="1600" dirty="0"/>
              <a:t>The probabilities with which point belongs to each cluster provide a functionality similar to fuzzy clustering.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458200" cy="533400"/>
          </a:xfrm>
        </p:spPr>
        <p:txBody>
          <a:bodyPr/>
          <a:lstStyle/>
          <a:p>
            <a:r>
              <a:rPr lang="en-US" altLang="en-US" sz="2800" dirty="0"/>
              <a:t> New Nov. 30, 2023</a:t>
            </a:r>
          </a:p>
        </p:txBody>
      </p:sp>
      <p:sp>
        <p:nvSpPr>
          <p:cNvPr id="10243" name="Rectangle 3"/>
          <p:cNvSpPr>
            <a:spLocks noGrp="1" noChangeArrowheads="1"/>
          </p:cNvSpPr>
          <p:nvPr>
            <p:ph type="body" idx="1"/>
          </p:nvPr>
        </p:nvSpPr>
        <p:spPr/>
        <p:txBody>
          <a:bodyPr/>
          <a:lstStyle/>
          <a:p>
            <a:r>
              <a:rPr lang="en-US" altLang="en-US" sz="2400" dirty="0"/>
              <a:t>Final Exam in S 105 Thursday, Dec. 7, 2p; will take 105 minutes and counts 27% towards the final grade. </a:t>
            </a:r>
          </a:p>
          <a:p>
            <a:r>
              <a:rPr lang="en-US" altLang="en-US" sz="2400" dirty="0"/>
              <a:t>Task 3 is due Saturday, December 2, 11:59p</a:t>
            </a:r>
          </a:p>
          <a:p>
            <a:r>
              <a:rPr lang="en-US" altLang="en-US" sz="2400" dirty="0"/>
              <a:t>Today’s Topics:</a:t>
            </a:r>
          </a:p>
          <a:p>
            <a:pPr lvl="1">
              <a:buFont typeface="+mj-lt"/>
              <a:buAutoNum type="alphaLcPeriod"/>
            </a:pPr>
            <a:r>
              <a:rPr lang="en-US" altLang="en-US" dirty="0"/>
              <a:t>EM</a:t>
            </a:r>
          </a:p>
          <a:p>
            <a:pPr lvl="1">
              <a:buFont typeface="+mj-lt"/>
              <a:buAutoNum type="alphaLcPeriod"/>
            </a:pPr>
            <a:r>
              <a:rPr lang="en-US" altLang="en-US" dirty="0"/>
              <a:t>Subspace Clustering </a:t>
            </a:r>
            <a:r>
              <a:rPr lang="en-US" altLang="en-US"/>
              <a:t>and Clique</a:t>
            </a:r>
            <a:endParaRPr lang="en-US" altLang="en-US" dirty="0"/>
          </a:p>
          <a:p>
            <a:pPr lvl="1">
              <a:buFont typeface="+mj-lt"/>
              <a:buAutoNum type="alphaLcPeriod"/>
            </a:pPr>
            <a:r>
              <a:rPr lang="en-US" altLang="en-US" dirty="0"/>
              <a:t>GHC Presentation Group M</a:t>
            </a:r>
          </a:p>
          <a:p>
            <a:pPr lvl="1">
              <a:buFont typeface="+mj-lt"/>
              <a:buAutoNum type="alphaLcPeriod"/>
            </a:pPr>
            <a:r>
              <a:rPr lang="en-US" altLang="en-US" dirty="0"/>
              <a:t>Review List for 2023 Final Exam</a:t>
            </a:r>
          </a:p>
          <a:p>
            <a:pPr lvl="1">
              <a:buFont typeface="+mj-lt"/>
              <a:buAutoNum type="alphaLcPeriod"/>
            </a:pPr>
            <a:r>
              <a:rPr lang="en-US" altLang="en-US" dirty="0"/>
              <a:t>Review for Final </a:t>
            </a:r>
          </a:p>
        </p:txBody>
      </p:sp>
    </p:spTree>
    <p:extLst>
      <p:ext uri="{BB962C8B-B14F-4D97-AF65-F5344CB8AC3E}">
        <p14:creationId xmlns:p14="http://schemas.microsoft.com/office/powerpoint/2010/main" val="189040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4294967295"/>
          </p:nvPr>
        </p:nvSpPr>
        <p:spPr>
          <a:xfrm>
            <a:off x="6731000" y="64770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0"/>
              </a:spcBef>
              <a:spcAft>
                <a:spcPct val="0"/>
              </a:spcAft>
              <a:defRPr sz="2800">
                <a:solidFill>
                  <a:schemeClr val="tx1"/>
                </a:solidFill>
                <a:latin typeface="Tahoma" pitchFamily="34" charset="0"/>
              </a:defRPr>
            </a:lvl6pPr>
            <a:lvl7pPr marL="2971800" indent="-228600" algn="ctr" eaLnBrk="0" fontAlgn="base" hangingPunct="0">
              <a:spcBef>
                <a:spcPct val="0"/>
              </a:spcBef>
              <a:spcAft>
                <a:spcPct val="0"/>
              </a:spcAft>
              <a:defRPr sz="2800">
                <a:solidFill>
                  <a:schemeClr val="tx1"/>
                </a:solidFill>
                <a:latin typeface="Tahoma" pitchFamily="34" charset="0"/>
              </a:defRPr>
            </a:lvl7pPr>
            <a:lvl8pPr marL="3429000" indent="-228600" algn="ctr" eaLnBrk="0" fontAlgn="base" hangingPunct="0">
              <a:spcBef>
                <a:spcPct val="0"/>
              </a:spcBef>
              <a:spcAft>
                <a:spcPct val="0"/>
              </a:spcAft>
              <a:defRPr sz="2800">
                <a:solidFill>
                  <a:schemeClr val="tx1"/>
                </a:solidFill>
                <a:latin typeface="Tahoma" pitchFamily="34" charset="0"/>
              </a:defRPr>
            </a:lvl8pPr>
            <a:lvl9pPr marL="3886200" indent="-228600" algn="ctr" eaLnBrk="0" fontAlgn="base" hangingPunct="0">
              <a:spcBef>
                <a:spcPct val="0"/>
              </a:spcBef>
              <a:spcAft>
                <a:spcPct val="0"/>
              </a:spcAft>
              <a:defRPr sz="2800">
                <a:solidFill>
                  <a:schemeClr val="tx1"/>
                </a:solidFill>
                <a:latin typeface="Tahoma" pitchFamily="34" charset="0"/>
              </a:defRPr>
            </a:lvl9pPr>
          </a:lstStyle>
          <a:p>
            <a:fld id="{9A6633C0-71EA-4B37-A415-7FE3FD185933}" type="slidenum">
              <a:rPr lang="en-US" altLang="en-US" sz="1400" smtClean="0">
                <a:solidFill>
                  <a:schemeClr val="bg2"/>
                </a:solidFill>
                <a:latin typeface="Arial" pitchFamily="34" charset="0"/>
              </a:rPr>
              <a:pPr/>
              <a:t>15</a:t>
            </a:fld>
            <a:endParaRPr lang="en-US" altLang="en-US" sz="1400">
              <a:solidFill>
                <a:schemeClr val="bg2"/>
              </a:solidFill>
              <a:latin typeface="Arial" pitchFamily="34" charset="0"/>
            </a:endParaRPr>
          </a:p>
        </p:txBody>
      </p:sp>
      <p:sp>
        <p:nvSpPr>
          <p:cNvPr id="5127" name="Rectangle 4"/>
          <p:cNvSpPr>
            <a:spLocks noGrp="1" noChangeArrowheads="1"/>
          </p:cNvSpPr>
          <p:nvPr>
            <p:ph type="title"/>
          </p:nvPr>
        </p:nvSpPr>
        <p:spPr/>
        <p:txBody>
          <a:bodyPr/>
          <a:lstStyle/>
          <a:p>
            <a:r>
              <a:rPr lang="en-US" altLang="en-US" dirty="0"/>
              <a:t>General Idea EM Algorithm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 y="-228600"/>
            <a:ext cx="9167092"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295400"/>
            <a:ext cx="8763000" cy="430887"/>
          </a:xfrm>
          <a:prstGeom prst="rect">
            <a:avLst/>
          </a:prstGeom>
          <a:noFill/>
        </p:spPr>
        <p:txBody>
          <a:bodyPr wrap="square" rtlCol="0">
            <a:spAutoFit/>
          </a:bodyPr>
          <a:lstStyle/>
          <a:p>
            <a:r>
              <a:rPr lang="en-US" dirty="0"/>
              <a:t>Gaussian Mixture Models:</a:t>
            </a:r>
            <a:endParaRPr lang="en-US" sz="1000" dirty="0"/>
          </a:p>
          <a:p>
            <a:r>
              <a:rPr lang="en-US" sz="800" dirty="0">
                <a:hlinkClick r:id="rId4"/>
              </a:rPr>
              <a:t>http://pypr.sourceforge.net/mog.html</a:t>
            </a:r>
            <a:r>
              <a:rPr lang="en-US" sz="800" dirty="0"/>
              <a:t>      </a:t>
            </a:r>
            <a:r>
              <a:rPr lang="en-US" sz="800" dirty="0">
                <a:hlinkClick r:id="rId5"/>
              </a:rPr>
              <a:t>http://scikit-learn.org/stable/modules/mixture.html</a:t>
            </a:r>
            <a:endParaRPr lang="en-US" sz="800" dirty="0"/>
          </a:p>
        </p:txBody>
      </p:sp>
      <p:sp>
        <p:nvSpPr>
          <p:cNvPr id="6" name="TextBox 5"/>
          <p:cNvSpPr txBox="1"/>
          <p:nvPr/>
        </p:nvSpPr>
        <p:spPr>
          <a:xfrm>
            <a:off x="4191000" y="228600"/>
            <a:ext cx="4800600" cy="769441"/>
          </a:xfrm>
          <a:prstGeom prst="rect">
            <a:avLst/>
          </a:prstGeom>
          <a:noFill/>
        </p:spPr>
        <p:txBody>
          <a:bodyPr wrap="square" rtlCol="0">
            <a:spAutoFit/>
          </a:bodyPr>
          <a:lstStyle/>
          <a:p>
            <a:r>
              <a:rPr lang="en-US" sz="4400" dirty="0"/>
              <a:t>EM Algorithm</a:t>
            </a:r>
          </a:p>
        </p:txBody>
      </p:sp>
      <p:sp>
        <p:nvSpPr>
          <p:cNvPr id="2" name="TextBox 1"/>
          <p:cNvSpPr txBox="1"/>
          <p:nvPr/>
        </p:nvSpPr>
        <p:spPr>
          <a:xfrm>
            <a:off x="5257800" y="6096000"/>
            <a:ext cx="2362200" cy="307777"/>
          </a:xfrm>
          <a:prstGeom prst="rect">
            <a:avLst/>
          </a:prstGeom>
          <a:noFill/>
        </p:spPr>
        <p:txBody>
          <a:bodyPr wrap="square" rtlCol="0">
            <a:spAutoFit/>
          </a:bodyPr>
          <a:lstStyle/>
          <a:p>
            <a:r>
              <a:rPr lang="en-US" dirty="0"/>
              <a:t>Works like K-means</a:t>
            </a:r>
          </a:p>
        </p:txBody>
      </p:sp>
    </p:spTree>
    <p:extLst>
      <p:ext uri="{BB962C8B-B14F-4D97-AF65-F5344CB8AC3E}">
        <p14:creationId xmlns:p14="http://schemas.microsoft.com/office/powerpoint/2010/main" val="173977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Parameter of K-Means/GMM Models</a:t>
            </a:r>
          </a:p>
        </p:txBody>
      </p:sp>
      <p:sp>
        <p:nvSpPr>
          <p:cNvPr id="11267" name="Rectangle 3"/>
          <p:cNvSpPr>
            <a:spLocks noGrp="1" noChangeArrowheads="1"/>
          </p:cNvSpPr>
          <p:nvPr>
            <p:ph type="body" idx="1"/>
          </p:nvPr>
        </p:nvSpPr>
        <p:spPr>
          <a:xfrm>
            <a:off x="228600" y="914400"/>
            <a:ext cx="8763000" cy="5257800"/>
          </a:xfrm>
        </p:spPr>
        <p:txBody>
          <a:bodyPr/>
          <a:lstStyle/>
          <a:p>
            <a:r>
              <a:rPr lang="en-US" altLang="en-US" sz="2300" dirty="0"/>
              <a:t>K-means models are characterized by k centroids</a:t>
            </a:r>
          </a:p>
          <a:p>
            <a:r>
              <a:rPr lang="en-US" altLang="en-US" sz="2300" dirty="0"/>
              <a:t>EM/Gaussian Mixture Models are characterized by k Gaussian with each Gaussian characterized by:</a:t>
            </a:r>
          </a:p>
          <a:p>
            <a:pPr lvl="1"/>
            <a:r>
              <a:rPr lang="en-US" altLang="en-US" sz="1900" dirty="0"/>
              <a:t>Weight of the particular Gaussian </a:t>
            </a:r>
          </a:p>
          <a:p>
            <a:pPr lvl="1"/>
            <a:r>
              <a:rPr lang="en-US" altLang="en-US" sz="1900" dirty="0"/>
              <a:t>Mean value</a:t>
            </a:r>
          </a:p>
          <a:p>
            <a:pPr lvl="1"/>
            <a:r>
              <a:rPr lang="en-US" altLang="en-US" sz="1900" dirty="0"/>
              <a:t>Covariance Matrix </a:t>
            </a:r>
          </a:p>
          <a:p>
            <a:r>
              <a:rPr lang="en-US" altLang="en-US" sz="2300" dirty="0"/>
              <a:t>EM-style algorithms:</a:t>
            </a:r>
          </a:p>
          <a:p>
            <a:pPr lvl="1"/>
            <a:r>
              <a:rPr lang="en-US" altLang="en-US" sz="2300" dirty="0"/>
              <a:t>E-Step: Assign objects to clusters (deterministic in the case of K-means; probabilistic in the case of EM)</a:t>
            </a:r>
          </a:p>
          <a:p>
            <a:pPr lvl="1"/>
            <a:r>
              <a:rPr lang="en-US" altLang="en-US" sz="2300" dirty="0"/>
              <a:t>M-Step: updates the model parameters (e.g. centroids in the case of K-means; the mixture parameter in the case of EM)</a:t>
            </a:r>
          </a:p>
          <a:p>
            <a:pPr lvl="1"/>
            <a:r>
              <a:rPr lang="en-US" altLang="en-US" sz="2300" dirty="0"/>
              <a:t>Repeat sequences of E-M steps until there is some convergence</a:t>
            </a:r>
          </a:p>
          <a:p>
            <a:pPr lvl="1"/>
            <a:r>
              <a:rPr lang="en-US" altLang="en-US" sz="2300" dirty="0"/>
              <a:t>Start with an initial assignment of objects to clusters </a:t>
            </a:r>
          </a:p>
        </p:txBody>
      </p:sp>
    </p:spTree>
    <p:extLst>
      <p:ext uri="{BB962C8B-B14F-4D97-AF65-F5344CB8AC3E}">
        <p14:creationId xmlns:p14="http://schemas.microsoft.com/office/powerpoint/2010/main" val="25485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458200" cy="533400"/>
          </a:xfrm>
        </p:spPr>
        <p:txBody>
          <a:bodyPr/>
          <a:lstStyle/>
          <a:p>
            <a:r>
              <a:rPr lang="en-US" altLang="en-US" sz="2800" dirty="0"/>
              <a:t>Probabilistic Clustering: Example</a:t>
            </a:r>
          </a:p>
        </p:txBody>
      </p:sp>
      <p:sp>
        <p:nvSpPr>
          <p:cNvPr id="11267" name="Rectangle 3"/>
          <p:cNvSpPr>
            <a:spLocks noGrp="1" noChangeArrowheads="1"/>
          </p:cNvSpPr>
          <p:nvPr>
            <p:ph type="body" idx="1"/>
          </p:nvPr>
        </p:nvSpPr>
        <p:spPr/>
        <p:txBody>
          <a:bodyPr/>
          <a:lstStyle/>
          <a:p>
            <a:pPr>
              <a:lnSpc>
                <a:spcPct val="90000"/>
              </a:lnSpc>
            </a:pPr>
            <a:r>
              <a:rPr lang="en-US" altLang="en-US" sz="2400" b="1" dirty="0"/>
              <a:t>Informal example</a:t>
            </a:r>
            <a:r>
              <a:rPr lang="en-US" altLang="en-US" sz="2400" dirty="0"/>
              <a:t>: </a:t>
            </a:r>
            <a:r>
              <a:rPr lang="en-US" altLang="en-US" sz="2000" dirty="0"/>
              <a:t>consider </a:t>
            </a:r>
            <a:br>
              <a:rPr lang="en-US" altLang="en-US" sz="2000" dirty="0"/>
            </a:br>
            <a:r>
              <a:rPr lang="en-US" altLang="en-US" sz="2000" dirty="0"/>
              <a:t>modeling the points that </a:t>
            </a:r>
            <a:br>
              <a:rPr lang="en-US" altLang="en-US" sz="2000" dirty="0"/>
            </a:br>
            <a:r>
              <a:rPr lang="en-US" altLang="en-US" sz="2000" dirty="0"/>
              <a:t>generate the following </a:t>
            </a:r>
            <a:br>
              <a:rPr lang="en-US" altLang="en-US" sz="2000" dirty="0"/>
            </a:br>
            <a:r>
              <a:rPr lang="en-US" altLang="en-US" sz="2000" dirty="0"/>
              <a:t>histogram.</a:t>
            </a:r>
          </a:p>
          <a:p>
            <a:pPr>
              <a:lnSpc>
                <a:spcPct val="90000"/>
              </a:lnSpc>
            </a:pPr>
            <a:endParaRPr lang="en-US" altLang="en-US" sz="2000" dirty="0"/>
          </a:p>
          <a:p>
            <a:pPr>
              <a:lnSpc>
                <a:spcPct val="90000"/>
              </a:lnSpc>
            </a:pPr>
            <a:r>
              <a:rPr lang="en-US" altLang="en-US" sz="2000" dirty="0"/>
              <a:t>Looks like a combination of two</a:t>
            </a:r>
            <a:br>
              <a:rPr lang="en-US" altLang="en-US" sz="2000" dirty="0"/>
            </a:br>
            <a:r>
              <a:rPr lang="en-US" altLang="en-US" sz="2000" dirty="0"/>
              <a:t>normal (Gaussian) distributions</a:t>
            </a:r>
          </a:p>
          <a:p>
            <a:pPr>
              <a:lnSpc>
                <a:spcPct val="90000"/>
              </a:lnSpc>
            </a:pPr>
            <a:r>
              <a:rPr lang="en-US" altLang="en-US" sz="2000" dirty="0"/>
              <a:t>Suppose we can estimate the </a:t>
            </a:r>
            <a:br>
              <a:rPr lang="en-US" altLang="en-US" sz="2000" dirty="0"/>
            </a:br>
            <a:r>
              <a:rPr lang="en-US" altLang="en-US" sz="2000" dirty="0"/>
              <a:t>mean and standard deviation of each normal distribution.</a:t>
            </a:r>
          </a:p>
          <a:p>
            <a:pPr lvl="1">
              <a:lnSpc>
                <a:spcPct val="90000"/>
              </a:lnSpc>
            </a:pPr>
            <a:r>
              <a:rPr lang="en-US" altLang="en-US" sz="1800" dirty="0"/>
              <a:t>This completely describes the two clusters</a:t>
            </a:r>
          </a:p>
          <a:p>
            <a:pPr lvl="1">
              <a:lnSpc>
                <a:spcPct val="90000"/>
              </a:lnSpc>
            </a:pPr>
            <a:r>
              <a:rPr lang="en-US" altLang="en-US" sz="1800" dirty="0"/>
              <a:t>We can compute the probabilities with which each point belongs to each cluster</a:t>
            </a:r>
          </a:p>
          <a:p>
            <a:pPr lvl="1">
              <a:lnSpc>
                <a:spcPct val="90000"/>
              </a:lnSpc>
            </a:pPr>
            <a:r>
              <a:rPr lang="en-US" altLang="en-US" sz="1800" dirty="0"/>
              <a:t>Can assign each point to the </a:t>
            </a:r>
            <a:br>
              <a:rPr lang="en-US" altLang="en-US" sz="1800" dirty="0"/>
            </a:br>
            <a:r>
              <a:rPr lang="en-US" altLang="en-US" sz="1800" dirty="0"/>
              <a:t>cluster (distribution) for which it </a:t>
            </a:r>
            <a:br>
              <a:rPr lang="en-US" altLang="en-US" sz="1800" dirty="0"/>
            </a:br>
            <a:r>
              <a:rPr lang="en-US" altLang="en-US" sz="1800" dirty="0"/>
              <a:t>is most probable.</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915988"/>
            <a:ext cx="38385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05400"/>
            <a:ext cx="359251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152400"/>
            <a:ext cx="8458200" cy="533400"/>
          </a:xfrm>
        </p:spPr>
        <p:txBody>
          <a:bodyPr/>
          <a:lstStyle/>
          <a:p>
            <a:r>
              <a:rPr lang="en-US" altLang="en-US" sz="2800"/>
              <a:t>Probabilistic Clustering: EM Algorithm</a:t>
            </a:r>
          </a:p>
        </p:txBody>
      </p:sp>
      <p:sp>
        <p:nvSpPr>
          <p:cNvPr id="12291" name="Rectangle 3"/>
          <p:cNvSpPr>
            <a:spLocks noGrp="1" noChangeArrowheads="1"/>
          </p:cNvSpPr>
          <p:nvPr>
            <p:ph type="body" idx="1"/>
          </p:nvPr>
        </p:nvSpPr>
        <p:spPr>
          <a:xfrm>
            <a:off x="411163" y="1143000"/>
            <a:ext cx="8732837" cy="5181600"/>
          </a:xfrm>
        </p:spPr>
        <p:txBody>
          <a:bodyPr/>
          <a:lstStyle/>
          <a:p>
            <a:pPr>
              <a:lnSpc>
                <a:spcPct val="90000"/>
              </a:lnSpc>
              <a:buFont typeface="Monotype Sorts" pitchFamily="2" charset="2"/>
              <a:buNone/>
            </a:pPr>
            <a:r>
              <a:rPr lang="en-US" altLang="en-US" sz="2000" dirty="0">
                <a:latin typeface="Times New Roman" pitchFamily="18" charset="0"/>
              </a:rPr>
              <a:t>Initialize the parameters</a:t>
            </a:r>
          </a:p>
          <a:p>
            <a:pPr>
              <a:lnSpc>
                <a:spcPct val="90000"/>
              </a:lnSpc>
              <a:buFont typeface="Monotype Sorts" pitchFamily="2" charset="2"/>
              <a:buNone/>
            </a:pPr>
            <a:r>
              <a:rPr lang="en-US" altLang="en-US" sz="2000" b="1" dirty="0">
                <a:latin typeface="Times New Roman" pitchFamily="18" charset="0"/>
              </a:rPr>
              <a:t>Repeat</a:t>
            </a:r>
          </a:p>
          <a:p>
            <a:pPr lvl="1">
              <a:lnSpc>
                <a:spcPct val="90000"/>
              </a:lnSpc>
              <a:buFont typeface="Arial" charset="0"/>
              <a:buNone/>
            </a:pPr>
            <a:r>
              <a:rPr lang="en-US" altLang="en-US" sz="2000" dirty="0">
                <a:latin typeface="Times New Roman" pitchFamily="18" charset="0"/>
              </a:rPr>
              <a:t>For each point, compute its probability under each distribution</a:t>
            </a:r>
          </a:p>
          <a:p>
            <a:pPr lvl="1">
              <a:lnSpc>
                <a:spcPct val="90000"/>
              </a:lnSpc>
              <a:buFont typeface="Arial" charset="0"/>
              <a:buNone/>
            </a:pPr>
            <a:r>
              <a:rPr lang="en-US" altLang="en-US" sz="2000" dirty="0">
                <a:latin typeface="Times New Roman" pitchFamily="18" charset="0"/>
              </a:rPr>
              <a:t>Using these probabilities, update the parameters of each distribution</a:t>
            </a:r>
          </a:p>
          <a:p>
            <a:pPr>
              <a:lnSpc>
                <a:spcPct val="90000"/>
              </a:lnSpc>
              <a:buFont typeface="Monotype Sorts" pitchFamily="2" charset="2"/>
              <a:buNone/>
            </a:pPr>
            <a:r>
              <a:rPr lang="en-US" altLang="en-US" sz="2000" b="1" dirty="0">
                <a:latin typeface="Times New Roman" pitchFamily="18" charset="0"/>
              </a:rPr>
              <a:t>Until</a:t>
            </a:r>
            <a:r>
              <a:rPr lang="en-US" altLang="en-US" sz="2000" dirty="0">
                <a:latin typeface="Times New Roman" pitchFamily="18" charset="0"/>
              </a:rPr>
              <a:t> there is no change</a:t>
            </a:r>
          </a:p>
          <a:p>
            <a:pPr>
              <a:lnSpc>
                <a:spcPct val="90000"/>
              </a:lnSpc>
              <a:buFont typeface="Monotype Sorts" pitchFamily="2" charset="2"/>
              <a:buNone/>
            </a:pPr>
            <a:endParaRPr lang="en-US" altLang="en-US" sz="2000" dirty="0">
              <a:latin typeface="Courier New" pitchFamily="49" charset="0"/>
            </a:endParaRPr>
          </a:p>
          <a:p>
            <a:pPr>
              <a:lnSpc>
                <a:spcPct val="90000"/>
              </a:lnSpc>
            </a:pPr>
            <a:r>
              <a:rPr lang="en-US" altLang="en-US" sz="2400" dirty="0"/>
              <a:t>Very similar to of K-means</a:t>
            </a:r>
          </a:p>
          <a:p>
            <a:pPr>
              <a:lnSpc>
                <a:spcPct val="90000"/>
              </a:lnSpc>
            </a:pPr>
            <a:r>
              <a:rPr lang="en-US" altLang="en-US" sz="2400" dirty="0"/>
              <a:t>Consists of assignment and update steps</a:t>
            </a:r>
          </a:p>
          <a:p>
            <a:pPr>
              <a:lnSpc>
                <a:spcPct val="90000"/>
              </a:lnSpc>
            </a:pPr>
            <a:r>
              <a:rPr lang="en-US" altLang="en-US" sz="2400" dirty="0"/>
              <a:t>Can use random initialization</a:t>
            </a:r>
          </a:p>
          <a:p>
            <a:pPr lvl="1">
              <a:lnSpc>
                <a:spcPct val="90000"/>
              </a:lnSpc>
            </a:pPr>
            <a:r>
              <a:rPr lang="en-US" altLang="en-US" sz="2000" dirty="0"/>
              <a:t>Problem of local minima</a:t>
            </a:r>
          </a:p>
          <a:p>
            <a:pPr>
              <a:lnSpc>
                <a:spcPct val="90000"/>
              </a:lnSpc>
            </a:pPr>
            <a:r>
              <a:rPr lang="en-US" altLang="en-US" sz="2400" dirty="0"/>
              <a:t>For normal distributions, typically use K-means to initialize</a:t>
            </a:r>
          </a:p>
          <a:p>
            <a:pPr>
              <a:lnSpc>
                <a:spcPct val="90000"/>
              </a:lnSpc>
            </a:pPr>
            <a:r>
              <a:rPr lang="en-US" altLang="en-US" sz="2400" dirty="0"/>
              <a:t>If using normal distributions, can find elliptical as well as spherical shapes.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152400"/>
            <a:ext cx="8458200" cy="533400"/>
          </a:xfrm>
        </p:spPr>
        <p:txBody>
          <a:bodyPr/>
          <a:lstStyle/>
          <a:p>
            <a:r>
              <a:rPr lang="en-US" altLang="en-US" sz="2800"/>
              <a:t>Probabilistic Clustering: Updating Centroids</a:t>
            </a:r>
          </a:p>
        </p:txBody>
      </p:sp>
      <p:sp>
        <p:nvSpPr>
          <p:cNvPr id="13315" name="Rectangle 3"/>
          <p:cNvSpPr>
            <a:spLocks noGrp="1" noChangeArrowheads="1"/>
          </p:cNvSpPr>
          <p:nvPr>
            <p:ph type="body" idx="1"/>
          </p:nvPr>
        </p:nvSpPr>
        <p:spPr>
          <a:xfrm>
            <a:off x="411163" y="1143000"/>
            <a:ext cx="8732837" cy="5181600"/>
          </a:xfrm>
        </p:spPr>
        <p:txBody>
          <a:bodyPr/>
          <a:lstStyle/>
          <a:p>
            <a:pPr>
              <a:lnSpc>
                <a:spcPct val="90000"/>
              </a:lnSpc>
              <a:buFont typeface="Monotype Sorts" pitchFamily="2" charset="2"/>
              <a:buNone/>
            </a:pPr>
            <a:r>
              <a:rPr lang="en-US" altLang="en-US" sz="2000" dirty="0"/>
              <a:t>Update formula for weights assuming an estimate for statistical parameters</a:t>
            </a:r>
          </a:p>
          <a:p>
            <a:pPr>
              <a:lnSpc>
                <a:spcPct val="90000"/>
              </a:lnSpc>
              <a:buFont typeface="Monotype Sorts" pitchFamily="2" charset="2"/>
              <a:buNone/>
            </a:pPr>
            <a:endParaRPr lang="en-US" altLang="en-US" sz="2000" b="1" dirty="0"/>
          </a:p>
          <a:p>
            <a:pPr lvl="1">
              <a:lnSpc>
                <a:spcPct val="90000"/>
              </a:lnSpc>
              <a:buFont typeface="Arial" charset="0"/>
              <a:buNone/>
            </a:pPr>
            <a:endParaRPr lang="en-US" altLang="en-US" sz="2000" dirty="0">
              <a:latin typeface="Times New Roman" pitchFamily="18" charset="0"/>
            </a:endParaRPr>
          </a:p>
          <a:p>
            <a:pPr>
              <a:lnSpc>
                <a:spcPct val="90000"/>
              </a:lnSpc>
              <a:buFont typeface="Monotype Sorts" pitchFamily="2" charset="2"/>
              <a:buNone/>
            </a:pPr>
            <a:endParaRPr lang="en-US" altLang="en-US" sz="2000" dirty="0">
              <a:latin typeface="Courier New" pitchFamily="49" charset="0"/>
            </a:endParaRPr>
          </a:p>
          <a:p>
            <a:pPr>
              <a:lnSpc>
                <a:spcPct val="90000"/>
              </a:lnSpc>
              <a:buFont typeface="Monotype Sorts" pitchFamily="2" charset="2"/>
              <a:buNone/>
            </a:pPr>
            <a:endParaRPr lang="en-US" altLang="en-US" sz="2000" dirty="0">
              <a:latin typeface="Courier New" pitchFamily="49" charset="0"/>
            </a:endParaRPr>
          </a:p>
          <a:p>
            <a:pPr>
              <a:lnSpc>
                <a:spcPct val="90000"/>
              </a:lnSpc>
            </a:pPr>
            <a:r>
              <a:rPr lang="en-US" altLang="en-US" sz="2400" dirty="0"/>
              <a:t>Very similar to the fuzzy k-means formula</a:t>
            </a:r>
          </a:p>
          <a:p>
            <a:pPr lvl="1">
              <a:lnSpc>
                <a:spcPct val="90000"/>
              </a:lnSpc>
            </a:pPr>
            <a:r>
              <a:rPr lang="en-US" altLang="en-US" sz="2000" dirty="0"/>
              <a:t>Weights are probabilities</a:t>
            </a:r>
          </a:p>
          <a:p>
            <a:pPr lvl="1">
              <a:lnSpc>
                <a:spcPct val="90000"/>
              </a:lnSpc>
            </a:pPr>
            <a:r>
              <a:rPr lang="en-US" altLang="en-US" sz="2000" dirty="0"/>
              <a:t>Weights are not raised to a power</a:t>
            </a:r>
          </a:p>
          <a:p>
            <a:pPr lvl="1">
              <a:lnSpc>
                <a:spcPct val="90000"/>
              </a:lnSpc>
            </a:pPr>
            <a:r>
              <a:rPr lang="en-US" altLang="en-US" sz="2000" dirty="0"/>
              <a:t>Probabilities calculated using Bayes rule:  </a:t>
            </a:r>
          </a:p>
          <a:p>
            <a:pPr>
              <a:lnSpc>
                <a:spcPct val="90000"/>
              </a:lnSpc>
            </a:pPr>
            <a:r>
              <a:rPr lang="en-US" altLang="en-US" sz="2400" dirty="0"/>
              <a:t>Need to assign weights to each cluster</a:t>
            </a:r>
          </a:p>
          <a:p>
            <a:pPr lvl="1">
              <a:lnSpc>
                <a:spcPct val="90000"/>
              </a:lnSpc>
            </a:pPr>
            <a:r>
              <a:rPr lang="en-US" altLang="en-US" sz="2000" dirty="0"/>
              <a:t>Weights may not be equal</a:t>
            </a:r>
          </a:p>
          <a:p>
            <a:pPr lvl="1">
              <a:lnSpc>
                <a:spcPct val="90000"/>
              </a:lnSpc>
            </a:pPr>
            <a:r>
              <a:rPr lang="en-US" altLang="en-US" sz="2000" dirty="0"/>
              <a:t>Similar to prior probabilities</a:t>
            </a:r>
          </a:p>
          <a:p>
            <a:pPr lvl="1">
              <a:lnSpc>
                <a:spcPct val="90000"/>
              </a:lnSpc>
            </a:pPr>
            <a:r>
              <a:rPr lang="en-US" altLang="en-US" sz="2000" dirty="0"/>
              <a:t>Can be estimated: </a:t>
            </a:r>
          </a:p>
          <a:p>
            <a:pPr lvl="1">
              <a:lnSpc>
                <a:spcPct val="90000"/>
              </a:lnSpc>
            </a:pPr>
            <a:endParaRPr lang="en-US" altLang="en-US" sz="2000" dirty="0"/>
          </a:p>
          <a:p>
            <a:pPr>
              <a:lnSpc>
                <a:spcPct val="90000"/>
              </a:lnSpc>
            </a:pPr>
            <a:endParaRPr lang="en-US" altLang="en-US" sz="2400" dirty="0"/>
          </a:p>
        </p:txBody>
      </p:sp>
      <p:graphicFrame>
        <p:nvGraphicFramePr>
          <p:cNvPr id="13316" name="Object 4"/>
          <p:cNvGraphicFramePr>
            <a:graphicFrameLocks noChangeAspect="1"/>
          </p:cNvGraphicFramePr>
          <p:nvPr>
            <p:extLst>
              <p:ext uri="{D42A27DB-BD31-4B8C-83A1-F6EECF244321}">
                <p14:modId xmlns:p14="http://schemas.microsoft.com/office/powerpoint/2010/main" val="2482780932"/>
              </p:ext>
            </p:extLst>
          </p:nvPr>
        </p:nvGraphicFramePr>
        <p:xfrm>
          <a:off x="615950" y="1373188"/>
          <a:ext cx="6450013" cy="1370012"/>
        </p:xfrm>
        <a:graphic>
          <a:graphicData uri="http://schemas.openxmlformats.org/presentationml/2006/ole">
            <mc:AlternateContent xmlns:mc="http://schemas.openxmlformats.org/markup-compatibility/2006">
              <mc:Choice xmlns:v="urn:schemas-microsoft-com:vml" Requires="v">
                <p:oleObj name="Equation" r:id="rId2" imgW="2031840" imgH="431640" progId="Equation.3">
                  <p:embed/>
                </p:oleObj>
              </mc:Choice>
              <mc:Fallback>
                <p:oleObj name="Equation" r:id="rId2" imgW="2031840" imgH="431640" progId="Equation.3">
                  <p:embed/>
                  <p:pic>
                    <p:nvPicPr>
                      <p:cNvPr id="0" name="Object 4"/>
                      <p:cNvPicPr>
                        <a:picLocks noChangeAspect="1" noChangeArrowheads="1"/>
                      </p:cNvPicPr>
                      <p:nvPr/>
                    </p:nvPicPr>
                    <p:blipFill>
                      <a:blip r:embed="rId3"/>
                      <a:srcRect/>
                      <a:stretch>
                        <a:fillRect/>
                      </a:stretch>
                    </p:blipFill>
                    <p:spPr bwMode="auto">
                      <a:xfrm>
                        <a:off x="615950" y="1373188"/>
                        <a:ext cx="6450013"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1"/>
          <p:cNvGraphicFramePr>
            <a:graphicFrameLocks noChangeAspect="1"/>
          </p:cNvGraphicFramePr>
          <p:nvPr>
            <p:extLst>
              <p:ext uri="{D42A27DB-BD31-4B8C-83A1-F6EECF244321}">
                <p14:modId xmlns:p14="http://schemas.microsoft.com/office/powerpoint/2010/main" val="1003890663"/>
              </p:ext>
            </p:extLst>
          </p:nvPr>
        </p:nvGraphicFramePr>
        <p:xfrm>
          <a:off x="4275138" y="5257800"/>
          <a:ext cx="3148012" cy="914400"/>
        </p:xfrm>
        <a:graphic>
          <a:graphicData uri="http://schemas.openxmlformats.org/presentationml/2006/ole">
            <mc:AlternateContent xmlns:mc="http://schemas.openxmlformats.org/markup-compatibility/2006">
              <mc:Choice xmlns:v="urn:schemas-microsoft-com:vml" Requires="v">
                <p:oleObj name="Equation" r:id="rId4" imgW="1485720" imgH="431640" progId="Equation.3">
                  <p:embed/>
                </p:oleObj>
              </mc:Choice>
              <mc:Fallback>
                <p:oleObj name="Equation" r:id="rId4" imgW="1485720" imgH="431640" progId="Equation.3">
                  <p:embed/>
                  <p:pic>
                    <p:nvPicPr>
                      <p:cNvPr id="0" name="Object 1"/>
                      <p:cNvPicPr>
                        <a:picLocks noChangeAspect="1" noChangeArrowheads="1"/>
                      </p:cNvPicPr>
                      <p:nvPr/>
                    </p:nvPicPr>
                    <p:blipFill>
                      <a:blip r:embed="rId5"/>
                      <a:srcRect/>
                      <a:stretch>
                        <a:fillRect/>
                      </a:stretch>
                    </p:blipFill>
                    <p:spPr bwMode="auto">
                      <a:xfrm>
                        <a:off x="4275138" y="5257800"/>
                        <a:ext cx="3148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7132320" y="1554480"/>
                <a:ext cx="2092406" cy="975908"/>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1" i="1" smtClean="0">
                              <a:latin typeface="Cambria Math"/>
                            </a:rPr>
                            <m:t>𝒙</m:t>
                          </m:r>
                        </m:e>
                        <m:sub>
                          <m:r>
                            <a:rPr lang="en-US" sz="1800" b="1" i="1" smtClean="0">
                              <a:latin typeface="Cambria Math"/>
                            </a:rPr>
                            <m:t>𝒊</m:t>
                          </m:r>
                        </m:sub>
                      </m:sSub>
                      <m:r>
                        <a:rPr lang="en-US" sz="1800" b="1" i="1" smtClean="0">
                          <a:latin typeface="Cambria Math"/>
                        </a:rPr>
                        <m:t> </m:t>
                      </m:r>
                      <m:r>
                        <a:rPr lang="en-US" sz="1800" b="0" i="1" smtClean="0">
                          <a:latin typeface="Cambria Math"/>
                        </a:rPr>
                        <m:t>𝑖𝑠</m:t>
                      </m:r>
                      <m:r>
                        <a:rPr lang="en-US" sz="1800" b="0" i="1" smtClean="0">
                          <a:latin typeface="Cambria Math"/>
                        </a:rPr>
                        <m:t> </m:t>
                      </m:r>
                      <m:r>
                        <a:rPr lang="en-US" sz="1800" b="0" i="1" smtClean="0">
                          <a:latin typeface="Cambria Math"/>
                        </a:rPr>
                        <m:t>𝑎</m:t>
                      </m:r>
                      <m:r>
                        <a:rPr lang="en-US" sz="1800" b="0" i="1" smtClean="0">
                          <a:latin typeface="Cambria Math"/>
                        </a:rPr>
                        <m:t> </m:t>
                      </m:r>
                      <m:r>
                        <a:rPr lang="en-US" sz="1800" b="0" i="1" smtClean="0">
                          <a:latin typeface="Cambria Math"/>
                        </a:rPr>
                        <m:t>𝑑𝑎𝑡𝑎</m:t>
                      </m:r>
                      <m:r>
                        <a:rPr lang="en-US" sz="1800" b="0" i="1" smtClean="0">
                          <a:latin typeface="Cambria Math"/>
                        </a:rPr>
                        <m:t> </m:t>
                      </m:r>
                      <m:r>
                        <a:rPr lang="en-US" sz="1800" b="0" i="1" smtClean="0">
                          <a:latin typeface="Cambria Math"/>
                        </a:rPr>
                        <m:t>𝑝𝑜𝑖𝑛𝑡</m:t>
                      </m:r>
                    </m:oMath>
                  </m:oMathPara>
                </a14:m>
                <a:endParaRPr lang="en-US" sz="1800" b="0" dirty="0"/>
              </a:p>
              <a:p>
                <a:pPr algn="just"/>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a:rPr>
                            <m:t>𝐶</m:t>
                          </m:r>
                        </m:e>
                        <m:sub>
                          <m:r>
                            <a:rPr lang="en-US" sz="1800" b="1" i="1" smtClean="0">
                              <a:latin typeface="Cambria Math"/>
                            </a:rPr>
                            <m:t>𝒋</m:t>
                          </m:r>
                        </m:sub>
                      </m:sSub>
                      <m:r>
                        <a:rPr lang="en-US" sz="1800" i="1">
                          <a:latin typeface="Cambria Math"/>
                        </a:rPr>
                        <m:t> </m:t>
                      </m:r>
                      <m:r>
                        <a:rPr lang="en-US" sz="1800" b="0" i="1">
                          <a:latin typeface="Cambria Math"/>
                        </a:rPr>
                        <m:t>𝑖𝑠</m:t>
                      </m:r>
                      <m:r>
                        <a:rPr lang="en-US" sz="1800" b="0" i="1">
                          <a:latin typeface="Cambria Math"/>
                        </a:rPr>
                        <m:t> </m:t>
                      </m:r>
                      <m:r>
                        <a:rPr lang="en-US" sz="1800" b="0" i="1">
                          <a:latin typeface="Cambria Math"/>
                        </a:rPr>
                        <m:t>𝑎</m:t>
                      </m:r>
                      <m:r>
                        <a:rPr lang="en-US" sz="1800" b="0" i="1">
                          <a:latin typeface="Cambria Math"/>
                        </a:rPr>
                        <m:t> </m:t>
                      </m:r>
                      <m:r>
                        <a:rPr lang="en-US" sz="1800" b="0" i="1" smtClean="0">
                          <a:latin typeface="Cambria Math"/>
                        </a:rPr>
                        <m:t>𝑐𝑙𝑢𝑠𝑡𝑒𝑟</m:t>
                      </m:r>
                    </m:oMath>
                  </m:oMathPara>
                </a14:m>
                <a:endParaRPr lang="en-US" sz="1800" b="0" dirty="0"/>
              </a:p>
              <a:p>
                <a:pPr algn="just"/>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1" i="1" smtClean="0">
                              <a:latin typeface="Cambria Math"/>
                            </a:rPr>
                            <m:t>𝒄</m:t>
                          </m:r>
                        </m:e>
                        <m:sub>
                          <m:r>
                            <a:rPr lang="en-US" sz="1800" b="1" i="1" smtClean="0">
                              <a:latin typeface="Cambria Math"/>
                            </a:rPr>
                            <m:t>𝒋</m:t>
                          </m:r>
                        </m:sub>
                      </m:sSub>
                      <m:r>
                        <a:rPr lang="en-US" sz="1800" i="1">
                          <a:latin typeface="Cambria Math"/>
                        </a:rPr>
                        <m:t> </m:t>
                      </m:r>
                      <m:r>
                        <a:rPr lang="en-US" sz="1800" b="0" i="1">
                          <a:latin typeface="Cambria Math"/>
                        </a:rPr>
                        <m:t>𝑖𝑠</m:t>
                      </m:r>
                      <m:r>
                        <a:rPr lang="en-US" sz="1800" b="0" i="1">
                          <a:latin typeface="Cambria Math"/>
                        </a:rPr>
                        <m:t> </m:t>
                      </m:r>
                      <m:r>
                        <a:rPr lang="en-US" sz="1800" b="0" i="1">
                          <a:latin typeface="Cambria Math"/>
                        </a:rPr>
                        <m:t>𝑎</m:t>
                      </m:r>
                      <m:r>
                        <a:rPr lang="en-US" sz="1800" b="0" i="1">
                          <a:latin typeface="Cambria Math"/>
                        </a:rPr>
                        <m:t> </m:t>
                      </m:r>
                      <m:r>
                        <a:rPr lang="en-US" sz="1800" b="0" i="1" smtClean="0">
                          <a:latin typeface="Cambria Math"/>
                        </a:rPr>
                        <m:t>𝑐𝑒𝑛𝑡𝑟𝑜𝑖𝑑</m:t>
                      </m:r>
                    </m:oMath>
                  </m:oMathPara>
                </a14:m>
                <a:endParaRPr lang="en-US" sz="18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7132320" y="1554480"/>
                <a:ext cx="2092406" cy="975908"/>
              </a:xfrm>
              <a:prstGeom prst="rect">
                <a:avLst/>
              </a:prstGeom>
              <a:blipFill rotWithShape="1">
                <a:blip r:embed="rId7"/>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862918" y="3794760"/>
                <a:ext cx="3291840" cy="761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𝑝</m:t>
                      </m:r>
                      <m:d>
                        <m:dPr>
                          <m:ctrlPr>
                            <a:rPr lang="en-US" sz="1800" b="1"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a:rPr>
                                <m:t>𝐶</m:t>
                              </m:r>
                            </m:e>
                            <m:sub>
                              <m:r>
                                <a:rPr lang="en-US" sz="1800" i="1">
                                  <a:latin typeface="Cambria Math"/>
                                </a:rPr>
                                <m:t>𝒋</m:t>
                              </m:r>
                            </m:sub>
                          </m:sSub>
                        </m:e>
                        <m:e>
                          <m:sSub>
                            <m:sSubPr>
                              <m:ctrlPr>
                                <a:rPr lang="en-US" sz="1800" b="1" i="1" smtClean="0">
                                  <a:latin typeface="Cambria Math" panose="02040503050406030204" pitchFamily="18" charset="0"/>
                                </a:rPr>
                              </m:ctrlPr>
                            </m:sSubPr>
                            <m:e>
                              <m:r>
                                <a:rPr lang="en-US" sz="1800" b="1" i="1" smtClean="0">
                                  <a:latin typeface="Cambria Math"/>
                                </a:rPr>
                                <m:t>𝒙</m:t>
                              </m:r>
                            </m:e>
                            <m:sub>
                              <m:r>
                                <a:rPr lang="en-US" sz="1800" b="1" i="1" smtClean="0">
                                  <a:latin typeface="Cambria Math"/>
                                </a:rPr>
                                <m:t>𝒊</m:t>
                              </m:r>
                            </m:sub>
                          </m:sSub>
                        </m:e>
                      </m:d>
                      <m:r>
                        <a:rPr lang="en-US" sz="1800" b="1" i="0" smtClean="0">
                          <a:latin typeface="Cambria Math"/>
                        </a:rPr>
                        <m:t>=</m:t>
                      </m:r>
                      <m:f>
                        <m:fPr>
                          <m:ctrlPr>
                            <a:rPr lang="en-US" sz="1800" b="1" i="1" smtClean="0">
                              <a:latin typeface="Cambria Math" panose="02040503050406030204" pitchFamily="18" charset="0"/>
                            </a:rPr>
                          </m:ctrlPr>
                        </m:fPr>
                        <m:num>
                          <m:r>
                            <a:rPr lang="en-US" sz="1800" b="0" i="1" smtClean="0">
                              <a:latin typeface="Cambria Math"/>
                            </a:rPr>
                            <m:t>𝑝</m:t>
                          </m:r>
                          <m:d>
                            <m:dPr>
                              <m:ctrlPr>
                                <a:rPr lang="en-US" sz="1800" b="1" i="1" smtClean="0">
                                  <a:latin typeface="Cambria Math" panose="02040503050406030204" pitchFamily="18" charset="0"/>
                                </a:rPr>
                              </m:ctrlPr>
                            </m:dPr>
                            <m:e>
                              <m:sSub>
                                <m:sSubPr>
                                  <m:ctrlPr>
                                    <a:rPr lang="en-US" sz="1800" b="1" i="1" smtClean="0">
                                      <a:latin typeface="Cambria Math" panose="02040503050406030204" pitchFamily="18" charset="0"/>
                                    </a:rPr>
                                  </m:ctrlPr>
                                </m:sSubPr>
                                <m:e>
                                  <m:r>
                                    <a:rPr lang="en-US" sz="1800" b="1" i="1" smtClean="0">
                                      <a:latin typeface="Cambria Math"/>
                                    </a:rPr>
                                    <m:t>𝒙</m:t>
                                  </m:r>
                                </m:e>
                                <m:sub>
                                  <m:r>
                                    <a:rPr lang="en-US" sz="1800" b="1" i="1" smtClean="0">
                                      <a:latin typeface="Cambria Math"/>
                                    </a:rPr>
                                    <m:t>𝒊</m:t>
                                  </m:r>
                                </m:sub>
                              </m:sSub>
                            </m:e>
                            <m:e>
                              <m:sSub>
                                <m:sSubPr>
                                  <m:ctrlPr>
                                    <a:rPr lang="en-US" sz="1800" i="1">
                                      <a:latin typeface="Cambria Math" panose="02040503050406030204" pitchFamily="18" charset="0"/>
                                    </a:rPr>
                                  </m:ctrlPr>
                                </m:sSubPr>
                                <m:e>
                                  <m:r>
                                    <a:rPr lang="en-US" sz="1800" b="0" i="1">
                                      <a:latin typeface="Cambria Math"/>
                                    </a:rPr>
                                    <m:t>𝐶</m:t>
                                  </m:r>
                                </m:e>
                                <m:sub>
                                  <m:r>
                                    <a:rPr lang="en-US" sz="1800" i="1">
                                      <a:latin typeface="Cambria Math"/>
                                    </a:rPr>
                                    <m:t>𝒋</m:t>
                                  </m:r>
                                </m:sub>
                              </m:sSub>
                            </m:e>
                          </m:d>
                          <m:r>
                            <a:rPr lang="en-US" sz="1800" b="0" i="1" smtClean="0">
                              <a:latin typeface="Cambria Math"/>
                            </a:rPr>
                            <m:t>𝑝</m:t>
                          </m:r>
                          <m:r>
                            <a:rPr lang="en-US" sz="1800" b="1" i="1" smtClean="0">
                              <a:latin typeface="Cambria Math"/>
                            </a:rPr>
                            <m:t>(</m:t>
                          </m:r>
                          <m:sSub>
                            <m:sSubPr>
                              <m:ctrlPr>
                                <a:rPr lang="en-US" sz="1800" b="1" i="1" smtClean="0">
                                  <a:latin typeface="Cambria Math" panose="02040503050406030204" pitchFamily="18" charset="0"/>
                                </a:rPr>
                              </m:ctrlPr>
                            </m:sSubPr>
                            <m:e>
                              <m:r>
                                <a:rPr lang="en-US" sz="1800" b="0" i="1" smtClean="0">
                                  <a:latin typeface="Cambria Math"/>
                                </a:rPr>
                                <m:t>𝐶</m:t>
                              </m:r>
                            </m:e>
                            <m:sub>
                              <m:r>
                                <a:rPr lang="en-US" sz="1800" b="1" i="1" smtClean="0">
                                  <a:latin typeface="Cambria Math"/>
                                </a:rPr>
                                <m:t>𝒋</m:t>
                              </m:r>
                            </m:sub>
                          </m:sSub>
                          <m:r>
                            <a:rPr lang="en-US" sz="1800" b="1" i="1" smtClean="0">
                              <a:latin typeface="Cambria Math"/>
                            </a:rPr>
                            <m:t>)</m:t>
                          </m:r>
                        </m:num>
                        <m:den>
                          <m:nary>
                            <m:naryPr>
                              <m:chr m:val="∑"/>
                              <m:ctrlPr>
                                <a:rPr lang="en-US" sz="1800" b="1" i="1" smtClean="0">
                                  <a:latin typeface="Cambria Math" panose="02040503050406030204" pitchFamily="18" charset="0"/>
                                </a:rPr>
                              </m:ctrlPr>
                            </m:naryPr>
                            <m:sub>
                              <m:r>
                                <m:rPr>
                                  <m:brk m:alnAt="23"/>
                                </m:rPr>
                                <a:rPr lang="en-US" sz="1800" b="0" i="1" smtClean="0">
                                  <a:latin typeface="Cambria Math"/>
                                </a:rPr>
                                <m:t>𝑙</m:t>
                              </m:r>
                              <m:r>
                                <a:rPr lang="en-US" sz="1800" b="0" i="1" smtClean="0">
                                  <a:latin typeface="Cambria Math"/>
                                </a:rPr>
                                <m:t>=1</m:t>
                              </m:r>
                            </m:sub>
                            <m:sup>
                              <m:r>
                                <a:rPr lang="en-US" sz="1800" b="0" i="1" smtClean="0">
                                  <a:latin typeface="Cambria Math"/>
                                </a:rPr>
                                <m:t>𝑘</m:t>
                              </m:r>
                            </m:sup>
                            <m:e>
                              <m:r>
                                <a:rPr lang="en-US" sz="1800" b="0" i="1">
                                  <a:latin typeface="Cambria Math"/>
                                </a:rPr>
                                <m:t>𝑝</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𝒙</m:t>
                                      </m:r>
                                    </m:e>
                                    <m:sub>
                                      <m:r>
                                        <a:rPr lang="en-US" sz="1800" i="1">
                                          <a:latin typeface="Cambria Math"/>
                                        </a:rPr>
                                        <m:t>𝒊</m:t>
                                      </m:r>
                                    </m:sub>
                                  </m:sSub>
                                </m:e>
                                <m:e>
                                  <m:sSub>
                                    <m:sSubPr>
                                      <m:ctrlPr>
                                        <a:rPr lang="en-US" sz="1800" i="1">
                                          <a:latin typeface="Cambria Math" panose="02040503050406030204" pitchFamily="18" charset="0"/>
                                        </a:rPr>
                                      </m:ctrlPr>
                                    </m:sSubPr>
                                    <m:e>
                                      <m:r>
                                        <a:rPr lang="en-US" sz="1800" b="0" i="1">
                                          <a:latin typeface="Cambria Math"/>
                                        </a:rPr>
                                        <m:t>𝐶</m:t>
                                      </m:r>
                                    </m:e>
                                    <m:sub>
                                      <m:r>
                                        <a:rPr lang="en-US" sz="1800" b="0" i="1" smtClean="0">
                                          <a:latin typeface="Cambria Math"/>
                                        </a:rPr>
                                        <m:t>𝑙</m:t>
                                      </m:r>
                                    </m:sub>
                                  </m:sSub>
                                </m:e>
                              </m:d>
                              <m:r>
                                <a:rPr lang="en-US" sz="1800" b="0" i="1">
                                  <a:latin typeface="Cambria Math"/>
                                </a:rPr>
                                <m:t>𝑝</m:t>
                              </m:r>
                              <m:r>
                                <a:rPr lang="en-US" sz="1800" i="1">
                                  <a:latin typeface="Cambria Math"/>
                                </a:rPr>
                                <m:t>(</m:t>
                              </m:r>
                              <m:sSub>
                                <m:sSubPr>
                                  <m:ctrlPr>
                                    <a:rPr lang="en-US" sz="1800" i="1">
                                      <a:latin typeface="Cambria Math" panose="02040503050406030204" pitchFamily="18" charset="0"/>
                                    </a:rPr>
                                  </m:ctrlPr>
                                </m:sSubPr>
                                <m:e>
                                  <m:r>
                                    <a:rPr lang="en-US" sz="1800" b="0" i="1">
                                      <a:latin typeface="Cambria Math"/>
                                    </a:rPr>
                                    <m:t>𝐶</m:t>
                                  </m:r>
                                </m:e>
                                <m:sub>
                                  <m:r>
                                    <a:rPr lang="en-US" sz="1800" b="1" i="1" smtClean="0">
                                      <a:latin typeface="Cambria Math"/>
                                    </a:rPr>
                                    <m:t>𝒍</m:t>
                                  </m:r>
                                </m:sub>
                              </m:sSub>
                              <m:r>
                                <a:rPr lang="en-US" sz="1800" i="1">
                                  <a:latin typeface="Cambria Math"/>
                                </a:rPr>
                                <m:t>)</m:t>
                              </m:r>
                            </m:e>
                          </m:nary>
                        </m:den>
                      </m:f>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862918" y="3794760"/>
                <a:ext cx="3291840" cy="761042"/>
              </a:xfrm>
              <a:prstGeom prst="rect">
                <a:avLst/>
              </a:prstGeom>
              <a:blipFill rotWithShape="1">
                <a:blip r:embed="rId8"/>
                <a:stretch>
                  <a:fillRect/>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News November 21 </a:t>
            </a:r>
          </a:p>
        </p:txBody>
      </p:sp>
      <p:sp>
        <p:nvSpPr>
          <p:cNvPr id="3075" name="Rectangle 3"/>
          <p:cNvSpPr>
            <a:spLocks noGrp="1" noChangeArrowheads="1"/>
          </p:cNvSpPr>
          <p:nvPr>
            <p:ph type="body" idx="1"/>
          </p:nvPr>
        </p:nvSpPr>
        <p:spPr>
          <a:xfrm>
            <a:off x="137160" y="914400"/>
            <a:ext cx="8821420" cy="5181600"/>
          </a:xfrm>
        </p:spPr>
        <p:txBody>
          <a:bodyPr>
            <a:noAutofit/>
          </a:bodyPr>
          <a:lstStyle/>
          <a:p>
            <a:r>
              <a:rPr lang="en-US" altLang="en-US" sz="2400" dirty="0">
                <a:latin typeface="+mj-lt"/>
              </a:rPr>
              <a:t>There will be a 10-20 minute discussion as well as polls about the use of KRITIK in this course on Nov. 28 at 3p. Please, make up your mind about the use of KRITIK in this course, and what was good and what could be improved. </a:t>
            </a:r>
          </a:p>
          <a:p>
            <a:r>
              <a:rPr lang="en-US" altLang="en-US" sz="2400" dirty="0">
                <a:latin typeface="+mj-lt"/>
              </a:rPr>
              <a:t>There will be also a poll about the problem set tasks during the lecture. Likely the polls will be online; therefore, bring your laptop. </a:t>
            </a:r>
          </a:p>
          <a:p>
            <a:r>
              <a:rPr lang="en-US" sz="2400" b="0" i="0" dirty="0">
                <a:solidFill>
                  <a:srgbClr val="242424"/>
                </a:solidFill>
                <a:effectLst/>
                <a:latin typeface="+mj-lt"/>
              </a:rPr>
              <a:t>Today’s </a:t>
            </a:r>
            <a:r>
              <a:rPr lang="en-US" sz="2400" dirty="0">
                <a:solidFill>
                  <a:srgbClr val="242424"/>
                </a:solidFill>
                <a:latin typeface="+mj-lt"/>
              </a:rPr>
              <a:t>Activities:</a:t>
            </a:r>
          </a:p>
          <a:p>
            <a:pPr lvl="1"/>
            <a:r>
              <a:rPr lang="en-US" b="0" i="0" dirty="0">
                <a:solidFill>
                  <a:srgbClr val="242424"/>
                </a:solidFill>
                <a:effectLst/>
                <a:latin typeface="+mj-lt"/>
              </a:rPr>
              <a:t>Group Homework Credit Presentation group K</a:t>
            </a:r>
          </a:p>
          <a:p>
            <a:pPr lvl="1"/>
            <a:r>
              <a:rPr lang="en-US" dirty="0">
                <a:solidFill>
                  <a:srgbClr val="242424"/>
                </a:solidFill>
                <a:latin typeface="+mj-lt"/>
              </a:rPr>
              <a:t>We will watch and discuss videos from the Deep Learning Bootcamp</a:t>
            </a:r>
          </a:p>
          <a:p>
            <a:pPr lvl="1"/>
            <a:r>
              <a:rPr lang="en-US" b="0" i="0" dirty="0">
                <a:solidFill>
                  <a:srgbClr val="242424"/>
                </a:solidFill>
                <a:effectLst/>
                <a:latin typeface="+mj-lt"/>
              </a:rPr>
              <a:t>We will start the discus</a:t>
            </a:r>
            <a:r>
              <a:rPr lang="en-US" dirty="0">
                <a:solidFill>
                  <a:srgbClr val="242424"/>
                </a:solidFill>
                <a:latin typeface="+mj-lt"/>
              </a:rPr>
              <a:t>sion of Advanced Clustering</a:t>
            </a:r>
          </a:p>
          <a:p>
            <a:pPr lvl="1"/>
            <a:endParaRPr lang="en-US" b="0" i="0" dirty="0">
              <a:solidFill>
                <a:srgbClr val="242424"/>
              </a:solidFill>
              <a:effectLst/>
              <a:latin typeface="+mj-lt"/>
            </a:endParaRPr>
          </a:p>
          <a:p>
            <a:pPr marL="457200" lvl="1" indent="0">
              <a:buNone/>
            </a:pPr>
            <a:endParaRPr lang="en-US" b="0" i="0" dirty="0">
              <a:solidFill>
                <a:srgbClr val="242424"/>
              </a:solidFill>
              <a:effectLst/>
              <a:latin typeface="+mj-lt"/>
            </a:endParaRPr>
          </a:p>
          <a:p>
            <a:pPr marL="0" indent="0">
              <a:buNone/>
            </a:pPr>
            <a:endParaRPr lang="en-US" altLang="en-US" sz="2400" dirty="0"/>
          </a:p>
        </p:txBody>
      </p:sp>
    </p:spTree>
    <p:extLst>
      <p:ext uri="{BB962C8B-B14F-4D97-AF65-F5344CB8AC3E}">
        <p14:creationId xmlns:p14="http://schemas.microsoft.com/office/powerpoint/2010/main" val="7201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More Detailed EM Algorithm</a:t>
            </a:r>
          </a:p>
        </p:txBody>
      </p:sp>
      <p:sp>
        <p:nvSpPr>
          <p:cNvPr id="14339" name="Content Placeholder 2"/>
          <p:cNvSpPr>
            <a:spLocks noGrp="1"/>
          </p:cNvSpPr>
          <p:nvPr>
            <p:ph idx="1"/>
          </p:nvPr>
        </p:nvSpPr>
        <p:spPr/>
        <p:txBody>
          <a:bodyPr/>
          <a:lstStyle/>
          <a:p>
            <a:endParaRPr lang="en-US" altLang="en-US"/>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288"/>
            <a:ext cx="91440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52400"/>
            <a:ext cx="8991600" cy="533400"/>
          </a:xfrm>
        </p:spPr>
        <p:txBody>
          <a:bodyPr/>
          <a:lstStyle/>
          <a:p>
            <a:r>
              <a:rPr lang="en-US" altLang="en-US" sz="2800"/>
              <a:t>Probabilistic Clustering  Applied to Sample Data</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101107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52400"/>
            <a:ext cx="8991600" cy="533400"/>
          </a:xfrm>
        </p:spPr>
        <p:txBody>
          <a:bodyPr/>
          <a:lstStyle/>
          <a:p>
            <a:r>
              <a:rPr lang="en-US" altLang="en-US" sz="2400"/>
              <a:t>Probabilistic Clustering: Dense and Sparse Clusters</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10110788"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Line 5"/>
          <p:cNvSpPr>
            <a:spLocks noChangeShapeType="1"/>
          </p:cNvSpPr>
          <p:nvPr/>
        </p:nvSpPr>
        <p:spPr bwMode="auto">
          <a:xfrm>
            <a:off x="7954963" y="1692275"/>
            <a:ext cx="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Text Box 6"/>
          <p:cNvSpPr txBox="1">
            <a:spLocks noChangeArrowheads="1"/>
          </p:cNvSpPr>
          <p:nvPr/>
        </p:nvSpPr>
        <p:spPr bwMode="auto">
          <a:xfrm>
            <a:off x="7497763" y="1235075"/>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4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EM </a:t>
            </a:r>
          </a:p>
        </p:txBody>
      </p:sp>
      <p:sp>
        <p:nvSpPr>
          <p:cNvPr id="3" name="Content Placeholder 2"/>
          <p:cNvSpPr>
            <a:spLocks noGrp="1"/>
          </p:cNvSpPr>
          <p:nvPr>
            <p:ph idx="1"/>
          </p:nvPr>
        </p:nvSpPr>
        <p:spPr>
          <a:xfrm>
            <a:off x="365760" y="1097280"/>
            <a:ext cx="8318500" cy="5181600"/>
          </a:xfrm>
        </p:spPr>
        <p:txBody>
          <a:bodyPr/>
          <a:lstStyle/>
          <a:p>
            <a:r>
              <a:rPr lang="en-US" dirty="0"/>
              <a:t>Convergence can be slow</a:t>
            </a:r>
            <a:br>
              <a:rPr lang="en-US" dirty="0"/>
            </a:br>
            <a:endParaRPr lang="en-US" dirty="0"/>
          </a:p>
          <a:p>
            <a:r>
              <a:rPr lang="en-US" dirty="0"/>
              <a:t>Only guarantees finding local maxima</a:t>
            </a:r>
            <a:br>
              <a:rPr lang="en-US" dirty="0"/>
            </a:br>
            <a:endParaRPr lang="en-US" dirty="0"/>
          </a:p>
          <a:p>
            <a:r>
              <a:rPr lang="en-US" dirty="0"/>
              <a:t>Makes some significant statistical assumptions</a:t>
            </a:r>
            <a:br>
              <a:rPr lang="en-US" dirty="0"/>
            </a:br>
            <a:endParaRPr lang="en-US" dirty="0"/>
          </a:p>
          <a:p>
            <a:r>
              <a:rPr lang="en-US" dirty="0"/>
              <a:t>Number of parameters for Gaussian distribution grows as O(</a:t>
            </a:r>
            <a:r>
              <a:rPr lang="en-US" i="1" dirty="0"/>
              <a:t>d</a:t>
            </a:r>
            <a:r>
              <a:rPr lang="en-US" baseline="30000" dirty="0"/>
              <a:t>2</a:t>
            </a:r>
            <a:r>
              <a:rPr lang="en-US" dirty="0"/>
              <a:t>), d the number of dimensions</a:t>
            </a:r>
          </a:p>
          <a:p>
            <a:pPr lvl="1"/>
            <a:r>
              <a:rPr lang="en-US" dirty="0"/>
              <a:t>Parameters associated with covariance matrix</a:t>
            </a:r>
          </a:p>
          <a:p>
            <a:pPr lvl="1"/>
            <a:r>
              <a:rPr lang="en-US" dirty="0"/>
              <a:t>K-means only estimates cluster means, which grow as O(</a:t>
            </a:r>
            <a:r>
              <a:rPr lang="en-US" i="1" dirty="0"/>
              <a:t>d</a:t>
            </a:r>
            <a:r>
              <a:rPr lang="en-US" dirty="0"/>
              <a:t>)</a:t>
            </a:r>
          </a:p>
        </p:txBody>
      </p:sp>
    </p:spTree>
    <p:extLst>
      <p:ext uri="{BB962C8B-B14F-4D97-AF65-F5344CB8AC3E}">
        <p14:creationId xmlns:p14="http://schemas.microsoft.com/office/powerpoint/2010/main" val="322988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2. Subspace Clustering</a:t>
            </a:r>
          </a:p>
        </p:txBody>
      </p:sp>
      <p:sp>
        <p:nvSpPr>
          <p:cNvPr id="23555" name="Rectangle 3"/>
          <p:cNvSpPr>
            <a:spLocks noGrp="1" noChangeArrowheads="1"/>
          </p:cNvSpPr>
          <p:nvPr>
            <p:ph type="body" idx="1"/>
          </p:nvPr>
        </p:nvSpPr>
        <p:spPr>
          <a:xfrm>
            <a:off x="411163" y="1096963"/>
            <a:ext cx="8318500" cy="5181600"/>
          </a:xfrm>
        </p:spPr>
        <p:txBody>
          <a:bodyPr/>
          <a:lstStyle/>
          <a:p>
            <a:r>
              <a:rPr lang="en-US" altLang="en-US" sz="2400" dirty="0"/>
              <a:t>Until now, we found clusters by considering all of the attributes</a:t>
            </a:r>
          </a:p>
          <a:p>
            <a:r>
              <a:rPr lang="en-US" altLang="en-US" sz="2400" dirty="0"/>
              <a:t>Some clusters may involve only a subset of attributes, i.e., subspaces of the data</a:t>
            </a:r>
          </a:p>
          <a:p>
            <a:pPr marL="457200" lvl="1" indent="0">
              <a:buNone/>
            </a:pPr>
            <a:endParaRPr lang="en-US" altLang="en-US" dirty="0"/>
          </a:p>
          <a:p>
            <a:pPr lvl="1"/>
            <a:endParaRPr lang="en-US" alt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r="2609"/>
          <a:stretch>
            <a:fillRect/>
          </a:stretch>
        </p:blipFill>
        <p:spPr bwMode="auto">
          <a:xfrm>
            <a:off x="3840481" y="2613864"/>
            <a:ext cx="5349239" cy="37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Clusters in subspaces</a:t>
            </a:r>
          </a:p>
        </p:txBody>
      </p:sp>
      <p:pic>
        <p:nvPicPr>
          <p:cNvPr id="1026" name="Picture 2">
            <a:extLst>
              <a:ext uri="{FF2B5EF4-FFF2-40B4-BE49-F238E27FC236}">
                <a16:creationId xmlns:a16="http://schemas.microsoft.com/office/drawing/2014/main" id="{A139554D-8E33-1941-B903-3F9354EA8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1195388"/>
            <a:ext cx="4067175" cy="4467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Clique – </a:t>
            </a:r>
            <a:r>
              <a:rPr lang="en-US" altLang="en-US" sz="2800" dirty="0"/>
              <a:t>A Subspace Clustering Algorithm </a:t>
            </a:r>
          </a:p>
        </p:txBody>
      </p:sp>
      <p:sp>
        <p:nvSpPr>
          <p:cNvPr id="28675" name="Rectangle 3"/>
          <p:cNvSpPr>
            <a:spLocks noGrp="1" noChangeArrowheads="1"/>
          </p:cNvSpPr>
          <p:nvPr>
            <p:ph type="body" idx="1"/>
          </p:nvPr>
        </p:nvSpPr>
        <p:spPr/>
        <p:txBody>
          <a:bodyPr/>
          <a:lstStyle/>
          <a:p>
            <a:r>
              <a:rPr lang="en-US" altLang="en-US" dirty="0"/>
              <a:t>A grid-based clustering algorithm that methodically finds subspace clusters</a:t>
            </a:r>
          </a:p>
          <a:p>
            <a:pPr lvl="1"/>
            <a:r>
              <a:rPr lang="en-US" altLang="en-US" dirty="0"/>
              <a:t>Partitions the data space into rectangular units of equal volume in all possible subspaces</a:t>
            </a:r>
          </a:p>
          <a:p>
            <a:pPr lvl="1"/>
            <a:r>
              <a:rPr lang="en-US" altLang="en-US" dirty="0"/>
              <a:t>Measures the density of each unit by the fraction of points it contains</a:t>
            </a:r>
          </a:p>
          <a:p>
            <a:pPr lvl="1"/>
            <a:r>
              <a:rPr lang="en-US" altLang="en-US" dirty="0"/>
              <a:t>A unit is dense if the fraction of overall points it contains is above a user specified threshold, </a:t>
            </a:r>
            <a:r>
              <a:rPr lang="en-US" altLang="en-US" dirty="0">
                <a:sym typeface="Symbol" pitchFamily="18" charset="2"/>
              </a:rPr>
              <a:t></a:t>
            </a:r>
          </a:p>
          <a:p>
            <a:pPr lvl="1"/>
            <a:r>
              <a:rPr lang="en-US" altLang="en-US" dirty="0">
                <a:sym typeface="Symbol" pitchFamily="18" charset="2"/>
              </a:rPr>
              <a:t>A cluster is a set of contiguous (touching) dense units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Idea Clique Algorithm </a:t>
            </a:r>
          </a:p>
        </p:txBody>
      </p:sp>
      <p:pic>
        <p:nvPicPr>
          <p:cNvPr id="2765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6138" y="1143000"/>
            <a:ext cx="7764462" cy="51816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37160"/>
            <a:ext cx="8280400" cy="533400"/>
          </a:xfrm>
        </p:spPr>
        <p:txBody>
          <a:bodyPr/>
          <a:lstStyle/>
          <a:p>
            <a:r>
              <a:rPr lang="en-US" altLang="en-US"/>
              <a:t>Clique Algorithm</a:t>
            </a:r>
          </a:p>
        </p:txBody>
      </p:sp>
      <p:sp>
        <p:nvSpPr>
          <p:cNvPr id="29699" name="Rectangle 3"/>
          <p:cNvSpPr>
            <a:spLocks noGrp="1" noChangeArrowheads="1"/>
          </p:cNvSpPr>
          <p:nvPr>
            <p:ph type="body" idx="1"/>
          </p:nvPr>
        </p:nvSpPr>
        <p:spPr/>
        <p:txBody>
          <a:bodyPr/>
          <a:lstStyle/>
          <a:p>
            <a:pPr>
              <a:lnSpc>
                <a:spcPct val="90000"/>
              </a:lnSpc>
            </a:pPr>
            <a:r>
              <a:rPr lang="en-US" altLang="en-US" dirty="0"/>
              <a:t>It is impractical to check  volume units in all possible subspaces, since there is  an exponential number of such units</a:t>
            </a:r>
          </a:p>
          <a:p>
            <a:pPr lvl="4">
              <a:lnSpc>
                <a:spcPct val="90000"/>
              </a:lnSpc>
            </a:pPr>
            <a:endParaRPr lang="en-US" altLang="en-US" dirty="0">
              <a:solidFill>
                <a:srgbClr val="FF0000"/>
              </a:solidFill>
            </a:endParaRPr>
          </a:p>
          <a:p>
            <a:pPr>
              <a:lnSpc>
                <a:spcPct val="90000"/>
              </a:lnSpc>
            </a:pPr>
            <a:r>
              <a:rPr lang="en-US" altLang="en-US" dirty="0">
                <a:solidFill>
                  <a:srgbClr val="FF0000"/>
                </a:solidFill>
              </a:rPr>
              <a:t>Monotone property of density-based clusters</a:t>
            </a:r>
            <a:r>
              <a:rPr lang="en-US" altLang="en-US" dirty="0"/>
              <a:t>:</a:t>
            </a:r>
          </a:p>
          <a:p>
            <a:pPr lvl="1">
              <a:lnSpc>
                <a:spcPct val="90000"/>
              </a:lnSpc>
            </a:pPr>
            <a:r>
              <a:rPr lang="en-US" altLang="en-US" dirty="0"/>
              <a:t>If a set of points cannot form a density based cluster in k dimensions, then the same set of points cannot form a density based cluster in all possible supersets of those dimensions</a:t>
            </a:r>
          </a:p>
          <a:p>
            <a:pPr lvl="4">
              <a:lnSpc>
                <a:spcPct val="90000"/>
              </a:lnSpc>
            </a:pPr>
            <a:endParaRPr lang="en-US" altLang="en-US" dirty="0"/>
          </a:p>
          <a:p>
            <a:pPr>
              <a:lnSpc>
                <a:spcPct val="90000"/>
              </a:lnSpc>
            </a:pPr>
            <a:r>
              <a:rPr lang="en-US" altLang="en-US" dirty="0"/>
              <a:t>Very similar to </a:t>
            </a:r>
            <a:r>
              <a:rPr lang="en-US" altLang="en-US" dirty="0" err="1"/>
              <a:t>Apriori</a:t>
            </a:r>
            <a:r>
              <a:rPr lang="en-US" altLang="en-US" dirty="0"/>
              <a:t> algorithm</a:t>
            </a:r>
          </a:p>
          <a:p>
            <a:pPr lvl="4">
              <a:lnSpc>
                <a:spcPct val="90000"/>
              </a:lnSpc>
            </a:pPr>
            <a:endParaRPr lang="en-US" altLang="en-US" dirty="0"/>
          </a:p>
          <a:p>
            <a:pPr>
              <a:lnSpc>
                <a:spcPct val="90000"/>
              </a:lnSpc>
            </a:pPr>
            <a:r>
              <a:rPr lang="en-US" altLang="en-US" dirty="0"/>
              <a:t>Can find overlapping clusters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Clique Algorithm</a:t>
            </a:r>
          </a:p>
        </p:txBody>
      </p:sp>
      <p:pic>
        <p:nvPicPr>
          <p:cNvPr id="3072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163" y="1887538"/>
            <a:ext cx="8318500" cy="369252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Problem Set Tasks </a:t>
            </a:r>
          </a:p>
        </p:txBody>
      </p:sp>
      <p:sp>
        <p:nvSpPr>
          <p:cNvPr id="3075" name="Rectangle 3"/>
          <p:cNvSpPr>
            <a:spLocks noGrp="1" noChangeArrowheads="1"/>
          </p:cNvSpPr>
          <p:nvPr>
            <p:ph type="body" idx="1"/>
          </p:nvPr>
        </p:nvSpPr>
        <p:spPr>
          <a:xfrm>
            <a:off x="137160" y="914400"/>
            <a:ext cx="8821420" cy="5181600"/>
          </a:xfrm>
        </p:spPr>
        <p:txBody>
          <a:bodyPr>
            <a:noAutofit/>
          </a:bodyPr>
          <a:lstStyle/>
          <a:p>
            <a:pPr marL="0" indent="0">
              <a:buNone/>
            </a:pPr>
            <a:r>
              <a:rPr lang="en-US" altLang="en-US" sz="2200" dirty="0">
                <a:latin typeface="+mj-lt"/>
              </a:rPr>
              <a:t>Mahin and I spent a lot of time in preparing this year’s 5 problem set tasks. The outlier detection and the boxplot generation tasks were new for this course and for the other tasks we used new datasets/the paper and changed a few subtasks from previous versions. The goal of those changes were:</a:t>
            </a:r>
          </a:p>
          <a:p>
            <a:pPr marL="965200" lvl="1" indent="-457200">
              <a:buFont typeface="Wingdings" panose="05000000000000000000" pitchFamily="2" charset="2"/>
              <a:buChar char="q"/>
            </a:pPr>
            <a:r>
              <a:rPr lang="en-US" altLang="en-US" sz="2200" dirty="0">
                <a:latin typeface="+mj-lt"/>
              </a:rPr>
              <a:t>To give you some exposure to some state of the art data mining/data analysis techniques and libraries </a:t>
            </a:r>
          </a:p>
          <a:p>
            <a:pPr marL="965200" lvl="1" indent="-457200">
              <a:buFont typeface="Wingdings" panose="05000000000000000000" pitchFamily="2" charset="2"/>
              <a:buChar char="q"/>
            </a:pPr>
            <a:r>
              <a:rPr lang="en-US" altLang="en-US" sz="2200" dirty="0">
                <a:latin typeface="+mj-lt"/>
              </a:rPr>
              <a:t>To provide you with research experience </a:t>
            </a:r>
          </a:p>
          <a:p>
            <a:pPr marL="965200" lvl="1" indent="-457200">
              <a:buFont typeface="Wingdings" panose="05000000000000000000" pitchFamily="2" charset="2"/>
              <a:buChar char="q"/>
            </a:pPr>
            <a:r>
              <a:rPr lang="en-US" altLang="en-US" sz="2200" dirty="0">
                <a:latin typeface="+mj-lt"/>
              </a:rPr>
              <a:t>To make the problems set tasks different from the last teachings of the course</a:t>
            </a:r>
          </a:p>
          <a:p>
            <a:pPr marL="0" indent="0">
              <a:buNone/>
            </a:pPr>
            <a:r>
              <a:rPr lang="en-US" altLang="en-US" sz="2200" dirty="0">
                <a:latin typeface="+mj-lt"/>
              </a:rPr>
              <a:t>However, coming up with new tasks and </a:t>
            </a:r>
            <a:r>
              <a:rPr lang="en-US" altLang="en-US" sz="2200" dirty="0" err="1">
                <a:latin typeface="+mj-lt"/>
              </a:rPr>
              <a:t>datesets</a:t>
            </a:r>
            <a:r>
              <a:rPr lang="en-US" altLang="en-US" sz="2200" dirty="0">
                <a:latin typeface="+mj-lt"/>
              </a:rPr>
              <a:t> is time consuming and challenging, and therefore it is important to get your feedback concerning the 2023 Problem Set Tasks in a poll that will be conducted on Nov. 28.! </a:t>
            </a:r>
            <a:endParaRPr lang="en-US" sz="2200" b="0" i="0" dirty="0">
              <a:solidFill>
                <a:srgbClr val="242424"/>
              </a:solidFill>
              <a:effectLst/>
              <a:latin typeface="+mj-lt"/>
            </a:endParaRPr>
          </a:p>
          <a:p>
            <a:pPr marL="0" indent="0">
              <a:buNone/>
            </a:pPr>
            <a:endParaRPr lang="en-US" altLang="en-US" sz="2400" dirty="0"/>
          </a:p>
        </p:txBody>
      </p:sp>
    </p:spTree>
    <p:extLst>
      <p:ext uri="{BB962C8B-B14F-4D97-AF65-F5344CB8AC3E}">
        <p14:creationId xmlns:p14="http://schemas.microsoft.com/office/powerpoint/2010/main" val="302073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Limitations of Clique</a:t>
            </a:r>
          </a:p>
        </p:txBody>
      </p:sp>
      <p:sp>
        <p:nvSpPr>
          <p:cNvPr id="31747" name="Rectangle 3"/>
          <p:cNvSpPr>
            <a:spLocks noGrp="1" noChangeArrowheads="1"/>
          </p:cNvSpPr>
          <p:nvPr>
            <p:ph type="body" idx="1"/>
          </p:nvPr>
        </p:nvSpPr>
        <p:spPr/>
        <p:txBody>
          <a:bodyPr/>
          <a:lstStyle/>
          <a:p>
            <a:r>
              <a:rPr lang="en-US" altLang="en-US"/>
              <a:t>Time complexity is exponential in number of dimensions</a:t>
            </a:r>
          </a:p>
          <a:p>
            <a:pPr lvl="1"/>
            <a:r>
              <a:rPr lang="en-US" altLang="en-US"/>
              <a:t>Especially if “too many” dense units are generated at lower stages</a:t>
            </a:r>
          </a:p>
          <a:p>
            <a:pPr lvl="1"/>
            <a:endParaRPr lang="en-US" altLang="en-US"/>
          </a:p>
          <a:p>
            <a:r>
              <a:rPr lang="en-US" altLang="en-US"/>
              <a:t>May fail if clusters are of widely differing densities, since the threshold is fixed</a:t>
            </a:r>
          </a:p>
          <a:p>
            <a:pPr lvl="1"/>
            <a:r>
              <a:rPr lang="en-US" altLang="en-US"/>
              <a:t>Determining appropriate threshold and unit interval length can be challenging</a:t>
            </a:r>
          </a:p>
          <a:p>
            <a:pPr lvl="1"/>
            <a:endParaRPr lang="en-US" altLang="en-US"/>
          </a:p>
          <a:p>
            <a:pPr lvl="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3. </a:t>
            </a:r>
            <a:r>
              <a:rPr lang="en-US" altLang="en-US" dirty="0" err="1"/>
              <a:t>Denclue</a:t>
            </a:r>
            <a:r>
              <a:rPr lang="en-US" altLang="en-US" dirty="0"/>
              <a:t> (</a:t>
            </a:r>
            <a:r>
              <a:rPr lang="en-US" altLang="en-US" dirty="0" err="1"/>
              <a:t>DENsity</a:t>
            </a:r>
            <a:r>
              <a:rPr lang="en-US" altLang="en-US" dirty="0"/>
              <a:t> </a:t>
            </a:r>
            <a:r>
              <a:rPr lang="en-US" altLang="en-US" dirty="0" err="1"/>
              <a:t>CLUstering</a:t>
            </a:r>
            <a:r>
              <a:rPr lang="en-US" altLang="en-US" dirty="0"/>
              <a:t>)</a:t>
            </a:r>
          </a:p>
        </p:txBody>
      </p:sp>
      <p:sp>
        <p:nvSpPr>
          <p:cNvPr id="32771" name="Rectangle 3"/>
          <p:cNvSpPr>
            <a:spLocks noGrp="1" noChangeArrowheads="1"/>
          </p:cNvSpPr>
          <p:nvPr>
            <p:ph type="body" idx="1"/>
          </p:nvPr>
        </p:nvSpPr>
        <p:spPr>
          <a:xfrm>
            <a:off x="411163" y="1096963"/>
            <a:ext cx="8318500" cy="5181600"/>
          </a:xfrm>
        </p:spPr>
        <p:txBody>
          <a:bodyPr>
            <a:normAutofit lnSpcReduction="10000"/>
          </a:bodyPr>
          <a:lstStyle/>
          <a:p>
            <a:pPr>
              <a:defRPr/>
            </a:pPr>
            <a:r>
              <a:rPr lang="en-US" dirty="0"/>
              <a:t>Based on the notion of kernel-density estimation</a:t>
            </a:r>
          </a:p>
          <a:p>
            <a:pPr lvl="1">
              <a:defRPr/>
            </a:pPr>
            <a:r>
              <a:rPr lang="en-US" dirty="0"/>
              <a:t>Contribution of each point to the density is given by  an influence or kernel function</a:t>
            </a: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r>
              <a:rPr lang="en-US" dirty="0"/>
              <a:t>Overall density is the sum of the contributions of all points</a:t>
            </a:r>
          </a:p>
          <a:p>
            <a:pPr lvl="1">
              <a:buFont typeface="Arial" charset="0"/>
              <a:buNone/>
              <a:defRPr/>
            </a:pPr>
            <a:endParaRPr lang="en-US" dirty="0"/>
          </a:p>
          <a:p>
            <a:pPr lvl="4">
              <a:defRPr/>
            </a:pPr>
            <a:endParaRPr lang="en-US" sz="800" dirty="0"/>
          </a:p>
        </p:txBody>
      </p:sp>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163" y="3336925"/>
            <a:ext cx="47259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2332038"/>
            <a:ext cx="31448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2774" name="Text Box 6"/>
          <p:cNvSpPr txBox="1">
            <a:spLocks noChangeArrowheads="1"/>
          </p:cNvSpPr>
          <p:nvPr/>
        </p:nvSpPr>
        <p:spPr bwMode="auto">
          <a:xfrm>
            <a:off x="1143000" y="4800600"/>
            <a:ext cx="717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000"/>
              <a:t>Formula and plot of Gaussian Kernel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a:t>Example of Density from Gaussian Kernel</a:t>
            </a:r>
          </a:p>
        </p:txBody>
      </p:sp>
      <p:grpSp>
        <p:nvGrpSpPr>
          <p:cNvPr id="33795" name="Group 9"/>
          <p:cNvGrpSpPr>
            <a:grpSpLocks/>
          </p:cNvGrpSpPr>
          <p:nvPr/>
        </p:nvGrpSpPr>
        <p:grpSpPr bwMode="auto">
          <a:xfrm>
            <a:off x="0" y="2103438"/>
            <a:ext cx="4324350" cy="3336925"/>
            <a:chOff x="0" y="1325"/>
            <a:chExt cx="2724" cy="2102"/>
          </a:xfrm>
        </p:grpSpPr>
        <p:pic>
          <p:nvPicPr>
            <p:cNvPr id="3379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5"/>
              <a:ext cx="2724" cy="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3800" name="Rectangle 8"/>
            <p:cNvSpPr>
              <a:spLocks noChangeArrowheads="1"/>
            </p:cNvSpPr>
            <p:nvPr/>
          </p:nvSpPr>
          <p:spPr bwMode="auto">
            <a:xfrm>
              <a:off x="547" y="3024"/>
              <a:ext cx="375" cy="403"/>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grpSp>
        <p:nvGrpSpPr>
          <p:cNvPr id="33796" name="Group 12"/>
          <p:cNvGrpSpPr>
            <a:grpSpLocks/>
          </p:cNvGrpSpPr>
          <p:nvPr/>
        </p:nvGrpSpPr>
        <p:grpSpPr bwMode="auto">
          <a:xfrm>
            <a:off x="4343400" y="1782763"/>
            <a:ext cx="4441825" cy="3749675"/>
            <a:chOff x="2736" y="1094"/>
            <a:chExt cx="2798" cy="2362"/>
          </a:xfrm>
        </p:grpSpPr>
        <p:pic>
          <p:nvPicPr>
            <p:cNvPr id="3379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1094"/>
              <a:ext cx="2798" cy="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3798" name="Rectangle 11"/>
            <p:cNvSpPr>
              <a:spLocks noChangeArrowheads="1"/>
            </p:cNvSpPr>
            <p:nvPr/>
          </p:nvSpPr>
          <p:spPr bwMode="auto">
            <a:xfrm>
              <a:off x="2909" y="3110"/>
              <a:ext cx="345" cy="346"/>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DENCLUE Algorithm</a:t>
            </a:r>
          </a:p>
        </p:txBody>
      </p:sp>
      <p:sp>
        <p:nvSpPr>
          <p:cNvPr id="35843" name="Rectangle 7"/>
          <p:cNvSpPr>
            <a:spLocks noGrp="1" noChangeArrowheads="1"/>
          </p:cNvSpPr>
          <p:nvPr>
            <p:ph type="body" idx="1"/>
          </p:nvPr>
        </p:nvSpPr>
        <p:spPr>
          <a:xfrm>
            <a:off x="274003" y="913050"/>
            <a:ext cx="9235757" cy="5213430"/>
          </a:xfrm>
        </p:spPr>
        <p:txBody>
          <a:bodyPr/>
          <a:lstStyle/>
          <a:p>
            <a:pPr>
              <a:spcAft>
                <a:spcPts val="1000"/>
              </a:spcAft>
            </a:pPr>
            <a:r>
              <a:rPr lang="en-US" altLang="en-US" sz="1800" dirty="0"/>
              <a:t>Find the density function</a:t>
            </a:r>
          </a:p>
          <a:p>
            <a:pPr>
              <a:spcAft>
                <a:spcPts val="1000"/>
              </a:spcAft>
            </a:pPr>
            <a:r>
              <a:rPr lang="en-US" altLang="en-US" sz="1800" dirty="0"/>
              <a:t>Identify local maxima (density attractors)</a:t>
            </a:r>
          </a:p>
          <a:p>
            <a:pPr>
              <a:spcAft>
                <a:spcPts val="1000"/>
              </a:spcAft>
            </a:pPr>
            <a:r>
              <a:rPr lang="en-US" altLang="en-US" sz="1800" dirty="0"/>
              <a:t>Assign each point to the density attractor</a:t>
            </a:r>
          </a:p>
          <a:p>
            <a:pPr lvl="1">
              <a:spcAft>
                <a:spcPts val="1000"/>
              </a:spcAft>
            </a:pPr>
            <a:r>
              <a:rPr lang="en-US" altLang="en-US" sz="1600" dirty="0"/>
              <a:t>Follow direction of maximum increase in density</a:t>
            </a:r>
          </a:p>
          <a:p>
            <a:pPr>
              <a:spcAft>
                <a:spcPts val="1000"/>
              </a:spcAft>
            </a:pPr>
            <a:r>
              <a:rPr lang="en-US" altLang="en-US" sz="1800" dirty="0"/>
              <a:t>Define clusters as groups consisting of points associated with density attractor</a:t>
            </a:r>
          </a:p>
          <a:p>
            <a:pPr>
              <a:spcAft>
                <a:spcPts val="1000"/>
              </a:spcAft>
            </a:pPr>
            <a:r>
              <a:rPr lang="en-US" altLang="en-US" sz="1800" dirty="0"/>
              <a:t>Discard clusters whose density attractor has a density less than a user specified minimum, </a:t>
            </a:r>
            <a:r>
              <a:rPr lang="en-US" altLang="en-US" sz="1800" dirty="0">
                <a:sym typeface="Symbol" pitchFamily="18" charset="2"/>
              </a:rPr>
              <a:t></a:t>
            </a:r>
          </a:p>
          <a:p>
            <a:pPr>
              <a:spcAft>
                <a:spcPts val="1000"/>
              </a:spcAft>
            </a:pPr>
            <a:r>
              <a:rPr lang="en-US" altLang="en-US" sz="1800" dirty="0"/>
              <a:t>Combine clusters connected by paths of points that are connected by points with density above </a:t>
            </a:r>
            <a:r>
              <a:rPr lang="en-US" altLang="en-US" sz="1800" dirty="0">
                <a:sym typeface="Symbol" pitchFamily="18" charset="2"/>
              </a:rPr>
              <a:t></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306" y="4148108"/>
            <a:ext cx="6589974" cy="27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8079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838200" y="2788920"/>
            <a:ext cx="2743200" cy="1676400"/>
            <a:chOff x="714" y="2331"/>
            <a:chExt cx="1728" cy="1056"/>
          </a:xfrm>
        </p:grpSpPr>
        <p:sp>
          <p:nvSpPr>
            <p:cNvPr id="63513" name="Oval 3"/>
            <p:cNvSpPr>
              <a:spLocks noChangeArrowheads="1"/>
            </p:cNvSpPr>
            <p:nvPr/>
          </p:nvSpPr>
          <p:spPr bwMode="auto">
            <a:xfrm>
              <a:off x="1242" y="2763"/>
              <a:ext cx="144" cy="144"/>
            </a:xfrm>
            <a:prstGeom prst="ellipse">
              <a:avLst/>
            </a:prstGeom>
            <a:solidFill>
              <a:schemeClr val="accent1"/>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4" name="Oval 4"/>
            <p:cNvSpPr>
              <a:spLocks noChangeArrowheads="1"/>
            </p:cNvSpPr>
            <p:nvPr/>
          </p:nvSpPr>
          <p:spPr bwMode="auto">
            <a:xfrm>
              <a:off x="1578" y="2331"/>
              <a:ext cx="144" cy="144"/>
            </a:xfrm>
            <a:prstGeom prst="ellipse">
              <a:avLst/>
            </a:prstGeom>
            <a:solidFill>
              <a:schemeClr val="accent2"/>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5" name="Oval 5"/>
            <p:cNvSpPr>
              <a:spLocks noChangeArrowheads="1"/>
            </p:cNvSpPr>
            <p:nvPr/>
          </p:nvSpPr>
          <p:spPr bwMode="auto">
            <a:xfrm>
              <a:off x="1578" y="2571"/>
              <a:ext cx="144" cy="144"/>
            </a:xfrm>
            <a:prstGeom prst="ellipse">
              <a:avLst/>
            </a:prstGeom>
            <a:solidFill>
              <a:schemeClr val="accent2"/>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6" name="Oval 6"/>
            <p:cNvSpPr>
              <a:spLocks noChangeArrowheads="1"/>
            </p:cNvSpPr>
            <p:nvPr/>
          </p:nvSpPr>
          <p:spPr bwMode="auto">
            <a:xfrm>
              <a:off x="1578" y="2955"/>
              <a:ext cx="144" cy="144"/>
            </a:xfrm>
            <a:prstGeom prst="ellipse">
              <a:avLst/>
            </a:prstGeom>
            <a:solidFill>
              <a:schemeClr val="accent2"/>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7" name="Oval 7"/>
            <p:cNvSpPr>
              <a:spLocks noChangeArrowheads="1"/>
            </p:cNvSpPr>
            <p:nvPr/>
          </p:nvSpPr>
          <p:spPr bwMode="auto">
            <a:xfrm>
              <a:off x="1578" y="3243"/>
              <a:ext cx="144" cy="144"/>
            </a:xfrm>
            <a:prstGeom prst="ellipse">
              <a:avLst/>
            </a:prstGeom>
            <a:solidFill>
              <a:schemeClr val="accent2"/>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8" name="Oval 8"/>
            <p:cNvSpPr>
              <a:spLocks noChangeArrowheads="1"/>
            </p:cNvSpPr>
            <p:nvPr/>
          </p:nvSpPr>
          <p:spPr bwMode="auto">
            <a:xfrm>
              <a:off x="1866" y="2763"/>
              <a:ext cx="144" cy="144"/>
            </a:xfrm>
            <a:prstGeom prst="ellipse">
              <a:avLst/>
            </a:prstGeom>
            <a:solidFill>
              <a:schemeClr val="accent1"/>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19" name="Oval 9"/>
            <p:cNvSpPr>
              <a:spLocks noChangeArrowheads="1"/>
            </p:cNvSpPr>
            <p:nvPr/>
          </p:nvSpPr>
          <p:spPr bwMode="auto">
            <a:xfrm>
              <a:off x="954" y="3099"/>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0" name="Oval 10"/>
            <p:cNvSpPr>
              <a:spLocks noChangeArrowheads="1"/>
            </p:cNvSpPr>
            <p:nvPr/>
          </p:nvSpPr>
          <p:spPr bwMode="auto">
            <a:xfrm>
              <a:off x="714" y="276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1" name="Oval 11"/>
            <p:cNvSpPr>
              <a:spLocks noChangeArrowheads="1"/>
            </p:cNvSpPr>
            <p:nvPr/>
          </p:nvSpPr>
          <p:spPr bwMode="auto">
            <a:xfrm>
              <a:off x="954" y="2379"/>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2" name="Oval 12"/>
            <p:cNvSpPr>
              <a:spLocks noChangeArrowheads="1"/>
            </p:cNvSpPr>
            <p:nvPr/>
          </p:nvSpPr>
          <p:spPr bwMode="auto">
            <a:xfrm>
              <a:off x="2106" y="2379"/>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3" name="Oval 13"/>
            <p:cNvSpPr>
              <a:spLocks noChangeArrowheads="1"/>
            </p:cNvSpPr>
            <p:nvPr/>
          </p:nvSpPr>
          <p:spPr bwMode="auto">
            <a:xfrm>
              <a:off x="2058" y="3099"/>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4" name="Oval 14"/>
            <p:cNvSpPr>
              <a:spLocks noChangeArrowheads="1"/>
            </p:cNvSpPr>
            <p:nvPr/>
          </p:nvSpPr>
          <p:spPr bwMode="auto">
            <a:xfrm>
              <a:off x="2298" y="276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25" name="Text Box 15"/>
            <p:cNvSpPr txBox="1">
              <a:spLocks noChangeArrowheads="1"/>
            </p:cNvSpPr>
            <p:nvPr/>
          </p:nvSpPr>
          <p:spPr bwMode="auto">
            <a:xfrm>
              <a:off x="1242" y="2571"/>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1600" b="0">
                  <a:latin typeface="Times New Roman" pitchFamily="18" charset="0"/>
                </a:rPr>
                <a:t>i</a:t>
              </a:r>
            </a:p>
          </p:txBody>
        </p:sp>
        <p:sp>
          <p:nvSpPr>
            <p:cNvPr id="63526" name="Text Box 16"/>
            <p:cNvSpPr txBox="1">
              <a:spLocks noChangeArrowheads="1"/>
            </p:cNvSpPr>
            <p:nvPr/>
          </p:nvSpPr>
          <p:spPr bwMode="auto">
            <a:xfrm>
              <a:off x="1866" y="2571"/>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1600" b="0">
                  <a:latin typeface="Times New Roman" pitchFamily="18" charset="0"/>
                </a:rPr>
                <a:t>j</a:t>
              </a:r>
            </a:p>
          </p:txBody>
        </p:sp>
        <p:sp>
          <p:nvSpPr>
            <p:cNvPr id="63527" name="Line 17"/>
            <p:cNvSpPr>
              <a:spLocks noChangeShapeType="1"/>
            </p:cNvSpPr>
            <p:nvPr/>
          </p:nvSpPr>
          <p:spPr bwMode="auto">
            <a:xfrm flipV="1">
              <a:off x="1381" y="2675"/>
              <a:ext cx="205"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8" name="Line 18"/>
            <p:cNvSpPr>
              <a:spLocks noChangeShapeType="1"/>
            </p:cNvSpPr>
            <p:nvPr/>
          </p:nvSpPr>
          <p:spPr bwMode="auto">
            <a:xfrm flipV="1">
              <a:off x="1068" y="2888"/>
              <a:ext cx="211"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29" name="Line 19"/>
            <p:cNvSpPr>
              <a:spLocks noChangeShapeType="1"/>
            </p:cNvSpPr>
            <p:nvPr/>
          </p:nvSpPr>
          <p:spPr bwMode="auto">
            <a:xfrm>
              <a:off x="863" y="2838"/>
              <a:ext cx="385" cy="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0" name="Line 20"/>
            <p:cNvSpPr>
              <a:spLocks noChangeShapeType="1"/>
            </p:cNvSpPr>
            <p:nvPr/>
          </p:nvSpPr>
          <p:spPr bwMode="auto">
            <a:xfrm>
              <a:off x="1064" y="2520"/>
              <a:ext cx="243" cy="2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1" name="Line 21"/>
            <p:cNvSpPr>
              <a:spLocks noChangeShapeType="1"/>
            </p:cNvSpPr>
            <p:nvPr/>
          </p:nvSpPr>
          <p:spPr bwMode="auto">
            <a:xfrm>
              <a:off x="1375" y="2866"/>
              <a:ext cx="218"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2" name="Line 22"/>
            <p:cNvSpPr>
              <a:spLocks noChangeShapeType="1"/>
            </p:cNvSpPr>
            <p:nvPr/>
          </p:nvSpPr>
          <p:spPr bwMode="auto">
            <a:xfrm flipH="1" flipV="1">
              <a:off x="1332" y="2910"/>
              <a:ext cx="278" cy="3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3" name="Line 23"/>
            <p:cNvSpPr>
              <a:spLocks noChangeShapeType="1"/>
            </p:cNvSpPr>
            <p:nvPr/>
          </p:nvSpPr>
          <p:spPr bwMode="auto">
            <a:xfrm flipV="1">
              <a:off x="1349" y="2427"/>
              <a:ext cx="237" cy="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4" name="Line 24"/>
            <p:cNvSpPr>
              <a:spLocks noChangeShapeType="1"/>
            </p:cNvSpPr>
            <p:nvPr/>
          </p:nvSpPr>
          <p:spPr bwMode="auto">
            <a:xfrm>
              <a:off x="1393" y="2835"/>
              <a:ext cx="48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5" name="Line 25"/>
            <p:cNvSpPr>
              <a:spLocks noChangeShapeType="1"/>
            </p:cNvSpPr>
            <p:nvPr/>
          </p:nvSpPr>
          <p:spPr bwMode="auto">
            <a:xfrm>
              <a:off x="2018" y="2835"/>
              <a:ext cx="29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6" name="Line 26"/>
            <p:cNvSpPr>
              <a:spLocks noChangeShapeType="1"/>
            </p:cNvSpPr>
            <p:nvPr/>
          </p:nvSpPr>
          <p:spPr bwMode="auto">
            <a:xfrm flipV="1">
              <a:off x="1730" y="2894"/>
              <a:ext cx="162" cy="1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7" name="Line 27"/>
            <p:cNvSpPr>
              <a:spLocks noChangeShapeType="1"/>
            </p:cNvSpPr>
            <p:nvPr/>
          </p:nvSpPr>
          <p:spPr bwMode="auto">
            <a:xfrm flipV="1">
              <a:off x="1702" y="2910"/>
              <a:ext cx="224" cy="3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8" name="Line 28"/>
            <p:cNvSpPr>
              <a:spLocks noChangeShapeType="1"/>
            </p:cNvSpPr>
            <p:nvPr/>
          </p:nvSpPr>
          <p:spPr bwMode="auto">
            <a:xfrm flipH="1" flipV="1">
              <a:off x="1979" y="2889"/>
              <a:ext cx="115"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9" name="Line 29"/>
            <p:cNvSpPr>
              <a:spLocks noChangeShapeType="1"/>
            </p:cNvSpPr>
            <p:nvPr/>
          </p:nvSpPr>
          <p:spPr bwMode="auto">
            <a:xfrm flipV="1">
              <a:off x="1984" y="2511"/>
              <a:ext cx="168" cy="2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40" name="Line 30"/>
            <p:cNvSpPr>
              <a:spLocks noChangeShapeType="1"/>
            </p:cNvSpPr>
            <p:nvPr/>
          </p:nvSpPr>
          <p:spPr bwMode="auto">
            <a:xfrm flipH="1" flipV="1">
              <a:off x="1715" y="2693"/>
              <a:ext cx="160" cy="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41" name="Line 31"/>
            <p:cNvSpPr>
              <a:spLocks noChangeShapeType="1"/>
            </p:cNvSpPr>
            <p:nvPr/>
          </p:nvSpPr>
          <p:spPr bwMode="auto">
            <a:xfrm flipH="1" flipV="1">
              <a:off x="1702" y="2465"/>
              <a:ext cx="21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42" name="Text Box 32"/>
            <p:cNvSpPr txBox="1">
              <a:spLocks noChangeArrowheads="1"/>
            </p:cNvSpPr>
            <p:nvPr/>
          </p:nvSpPr>
          <p:spPr bwMode="auto">
            <a:xfrm>
              <a:off x="1555" y="2668"/>
              <a:ext cx="2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endParaRPr lang="en-US" altLang="en-US" sz="1600" b="0">
                <a:latin typeface="Times New Roman" pitchFamily="18" charset="0"/>
              </a:endParaRPr>
            </a:p>
          </p:txBody>
        </p:sp>
      </p:grpSp>
      <p:grpSp>
        <p:nvGrpSpPr>
          <p:cNvPr id="63491" name="Group 33"/>
          <p:cNvGrpSpPr>
            <a:grpSpLocks/>
          </p:cNvGrpSpPr>
          <p:nvPr/>
        </p:nvGrpSpPr>
        <p:grpSpPr bwMode="auto">
          <a:xfrm>
            <a:off x="5029200" y="2919095"/>
            <a:ext cx="2743200" cy="1371600"/>
            <a:chOff x="2928" y="2413"/>
            <a:chExt cx="1728" cy="864"/>
          </a:xfrm>
        </p:grpSpPr>
        <p:sp>
          <p:nvSpPr>
            <p:cNvPr id="63495" name="Oval 34"/>
            <p:cNvSpPr>
              <a:spLocks noChangeArrowheads="1"/>
            </p:cNvSpPr>
            <p:nvPr/>
          </p:nvSpPr>
          <p:spPr bwMode="auto">
            <a:xfrm>
              <a:off x="3456" y="2797"/>
              <a:ext cx="144" cy="144"/>
            </a:xfrm>
            <a:prstGeom prst="ellipse">
              <a:avLst/>
            </a:prstGeom>
            <a:solidFill>
              <a:schemeClr val="accent1"/>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496" name="Oval 35"/>
            <p:cNvSpPr>
              <a:spLocks noChangeArrowheads="1"/>
            </p:cNvSpPr>
            <p:nvPr/>
          </p:nvSpPr>
          <p:spPr bwMode="auto">
            <a:xfrm>
              <a:off x="4080" y="2797"/>
              <a:ext cx="144" cy="144"/>
            </a:xfrm>
            <a:prstGeom prst="ellipse">
              <a:avLst/>
            </a:prstGeom>
            <a:solidFill>
              <a:schemeClr val="accent1"/>
            </a:solidFill>
            <a:ln w="9525">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497" name="Oval 36"/>
            <p:cNvSpPr>
              <a:spLocks noChangeArrowheads="1"/>
            </p:cNvSpPr>
            <p:nvPr/>
          </p:nvSpPr>
          <p:spPr bwMode="auto">
            <a:xfrm>
              <a:off x="3168" y="313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498" name="Oval 37"/>
            <p:cNvSpPr>
              <a:spLocks noChangeArrowheads="1"/>
            </p:cNvSpPr>
            <p:nvPr/>
          </p:nvSpPr>
          <p:spPr bwMode="auto">
            <a:xfrm>
              <a:off x="2928" y="2797"/>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499" name="Oval 38"/>
            <p:cNvSpPr>
              <a:spLocks noChangeArrowheads="1"/>
            </p:cNvSpPr>
            <p:nvPr/>
          </p:nvSpPr>
          <p:spPr bwMode="auto">
            <a:xfrm>
              <a:off x="3168" y="241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00" name="Oval 39"/>
            <p:cNvSpPr>
              <a:spLocks noChangeArrowheads="1"/>
            </p:cNvSpPr>
            <p:nvPr/>
          </p:nvSpPr>
          <p:spPr bwMode="auto">
            <a:xfrm>
              <a:off x="4320" y="241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01" name="Oval 40"/>
            <p:cNvSpPr>
              <a:spLocks noChangeArrowheads="1"/>
            </p:cNvSpPr>
            <p:nvPr/>
          </p:nvSpPr>
          <p:spPr bwMode="auto">
            <a:xfrm>
              <a:off x="4272" y="313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02" name="Oval 41"/>
            <p:cNvSpPr>
              <a:spLocks noChangeArrowheads="1"/>
            </p:cNvSpPr>
            <p:nvPr/>
          </p:nvSpPr>
          <p:spPr bwMode="auto">
            <a:xfrm>
              <a:off x="4512" y="2797"/>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3503" name="Text Box 42"/>
            <p:cNvSpPr txBox="1">
              <a:spLocks noChangeArrowheads="1"/>
            </p:cNvSpPr>
            <p:nvPr/>
          </p:nvSpPr>
          <p:spPr bwMode="auto">
            <a:xfrm>
              <a:off x="3456" y="2605"/>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1600" b="0">
                  <a:latin typeface="Times New Roman" pitchFamily="18" charset="0"/>
                </a:rPr>
                <a:t>i</a:t>
              </a:r>
            </a:p>
          </p:txBody>
        </p:sp>
        <p:sp>
          <p:nvSpPr>
            <p:cNvPr id="63504" name="Text Box 43"/>
            <p:cNvSpPr txBox="1">
              <a:spLocks noChangeArrowheads="1"/>
            </p:cNvSpPr>
            <p:nvPr/>
          </p:nvSpPr>
          <p:spPr bwMode="auto">
            <a:xfrm>
              <a:off x="4080" y="2605"/>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1600" b="0">
                  <a:latin typeface="Times New Roman" pitchFamily="18" charset="0"/>
                </a:rPr>
                <a:t>j</a:t>
              </a:r>
            </a:p>
          </p:txBody>
        </p:sp>
        <p:sp>
          <p:nvSpPr>
            <p:cNvPr id="63505" name="Line 44"/>
            <p:cNvSpPr>
              <a:spLocks noChangeShapeType="1"/>
            </p:cNvSpPr>
            <p:nvPr/>
          </p:nvSpPr>
          <p:spPr bwMode="auto">
            <a:xfrm flipV="1">
              <a:off x="3282" y="2922"/>
              <a:ext cx="211"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6" name="Line 45"/>
            <p:cNvSpPr>
              <a:spLocks noChangeShapeType="1"/>
            </p:cNvSpPr>
            <p:nvPr/>
          </p:nvSpPr>
          <p:spPr bwMode="auto">
            <a:xfrm>
              <a:off x="3077" y="2872"/>
              <a:ext cx="385" cy="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7" name="Line 46"/>
            <p:cNvSpPr>
              <a:spLocks noChangeShapeType="1"/>
            </p:cNvSpPr>
            <p:nvPr/>
          </p:nvSpPr>
          <p:spPr bwMode="auto">
            <a:xfrm>
              <a:off x="3278" y="2554"/>
              <a:ext cx="243" cy="2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8" name="Line 47"/>
            <p:cNvSpPr>
              <a:spLocks noChangeShapeType="1"/>
            </p:cNvSpPr>
            <p:nvPr/>
          </p:nvSpPr>
          <p:spPr bwMode="auto">
            <a:xfrm>
              <a:off x="3607" y="2869"/>
              <a:ext cx="48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9" name="Line 48"/>
            <p:cNvSpPr>
              <a:spLocks noChangeShapeType="1"/>
            </p:cNvSpPr>
            <p:nvPr/>
          </p:nvSpPr>
          <p:spPr bwMode="auto">
            <a:xfrm>
              <a:off x="4232" y="2869"/>
              <a:ext cx="29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0" name="Line 49"/>
            <p:cNvSpPr>
              <a:spLocks noChangeShapeType="1"/>
            </p:cNvSpPr>
            <p:nvPr/>
          </p:nvSpPr>
          <p:spPr bwMode="auto">
            <a:xfrm flipH="1" flipV="1">
              <a:off x="4193" y="2923"/>
              <a:ext cx="115"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1" name="Line 50"/>
            <p:cNvSpPr>
              <a:spLocks noChangeShapeType="1"/>
            </p:cNvSpPr>
            <p:nvPr/>
          </p:nvSpPr>
          <p:spPr bwMode="auto">
            <a:xfrm flipV="1">
              <a:off x="4198" y="2545"/>
              <a:ext cx="168" cy="2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2" name="Text Box 51"/>
            <p:cNvSpPr txBox="1">
              <a:spLocks noChangeArrowheads="1"/>
            </p:cNvSpPr>
            <p:nvPr/>
          </p:nvSpPr>
          <p:spPr bwMode="auto">
            <a:xfrm>
              <a:off x="3757" y="2659"/>
              <a:ext cx="2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1600" b="0">
                  <a:latin typeface="Times New Roman" pitchFamily="18" charset="0"/>
                </a:rPr>
                <a:t>4</a:t>
              </a:r>
            </a:p>
          </p:txBody>
        </p:sp>
      </p:grpSp>
      <p:sp>
        <p:nvSpPr>
          <p:cNvPr id="63492" name="Text Box 52"/>
          <p:cNvSpPr txBox="1">
            <a:spLocks noChangeArrowheads="1"/>
          </p:cNvSpPr>
          <p:nvPr/>
        </p:nvSpPr>
        <p:spPr bwMode="auto">
          <a:xfrm>
            <a:off x="533400" y="1371600"/>
            <a:ext cx="807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altLang="en-US" sz="2400" b="0">
                <a:solidFill>
                  <a:srgbClr val="FF0000"/>
                </a:solidFill>
                <a:latin typeface="Times New Roman" pitchFamily="18" charset="0"/>
              </a:rPr>
              <a:t>Shared Nearest Neighbor (SNN) graph</a:t>
            </a:r>
            <a:r>
              <a:rPr lang="en-US" altLang="en-US" sz="2400" b="0">
                <a:latin typeface="Times New Roman" pitchFamily="18" charset="0"/>
              </a:rPr>
              <a:t>: the weight of an edge is the number of shared neighbors between vertices given that the vertices are connected</a:t>
            </a:r>
          </a:p>
        </p:txBody>
      </p:sp>
      <p:sp>
        <p:nvSpPr>
          <p:cNvPr id="63493" name="Rectangle 55"/>
          <p:cNvSpPr>
            <a:spLocks noGrp="1" noChangeArrowheads="1"/>
          </p:cNvSpPr>
          <p:nvPr>
            <p:ph type="title"/>
          </p:nvPr>
        </p:nvSpPr>
        <p:spPr>
          <a:xfrm>
            <a:off x="182563" y="152400"/>
            <a:ext cx="8640762" cy="533400"/>
          </a:xfrm>
        </p:spPr>
        <p:txBody>
          <a:bodyPr/>
          <a:lstStyle/>
          <a:p>
            <a:r>
              <a:rPr lang="en-US" altLang="en-US" sz="2800" dirty="0"/>
              <a:t>4. Graph-Based Clustering: SNN Approach</a:t>
            </a:r>
          </a:p>
        </p:txBody>
      </p:sp>
      <p:sp>
        <p:nvSpPr>
          <p:cNvPr id="63494" name="AutoShape 54"/>
          <p:cNvSpPr>
            <a:spLocks noChangeArrowheads="1"/>
          </p:cNvSpPr>
          <p:nvPr/>
        </p:nvSpPr>
        <p:spPr bwMode="auto">
          <a:xfrm>
            <a:off x="4038600" y="3508058"/>
            <a:ext cx="533400" cy="228600"/>
          </a:xfrm>
          <a:prstGeom prst="rightArrow">
            <a:avLst>
              <a:gd name="adj1" fmla="val 50000"/>
              <a:gd name="adj2" fmla="val 58333"/>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 name="TextBox 1"/>
          <p:cNvSpPr txBox="1"/>
          <p:nvPr/>
        </p:nvSpPr>
        <p:spPr>
          <a:xfrm>
            <a:off x="1828800" y="5159216"/>
            <a:ext cx="5915660" cy="738664"/>
          </a:xfrm>
          <a:prstGeom prst="rect">
            <a:avLst/>
          </a:prstGeom>
          <a:noFill/>
        </p:spPr>
        <p:txBody>
          <a:bodyPr wrap="square" rtlCol="0">
            <a:spAutoFit/>
          </a:bodyPr>
          <a:lstStyle/>
          <a:p>
            <a:r>
              <a:rPr lang="en-US" dirty="0"/>
              <a:t>If two points are similar to many of the same points, then they are likely similar to one another, even if a direct measurement of similarity does not indicate this.</a:t>
            </a:r>
          </a:p>
        </p:txBody>
      </p:sp>
      <p:sp>
        <p:nvSpPr>
          <p:cNvPr id="3" name="TextBox 2">
            <a:extLst>
              <a:ext uri="{FF2B5EF4-FFF2-40B4-BE49-F238E27FC236}">
                <a16:creationId xmlns:a16="http://schemas.microsoft.com/office/drawing/2014/main" id="{FE1DCBB8-489B-4A66-AF6A-6A43C08BAA02}"/>
              </a:ext>
            </a:extLst>
          </p:cNvPr>
          <p:cNvSpPr txBox="1"/>
          <p:nvPr/>
        </p:nvSpPr>
        <p:spPr>
          <a:xfrm>
            <a:off x="6925233" y="152400"/>
            <a:ext cx="2151551" cy="523220"/>
          </a:xfrm>
          <a:prstGeom prst="rect">
            <a:avLst/>
          </a:prstGeom>
          <a:noFill/>
        </p:spPr>
        <p:txBody>
          <a:bodyPr wrap="none" rtlCol="0">
            <a:spAutoFit/>
          </a:bodyPr>
          <a:lstStyle/>
          <a:p>
            <a:r>
              <a:rPr lang="en-US" dirty="0">
                <a:solidFill>
                  <a:schemeClr val="accent1"/>
                </a:solidFill>
              </a:rPr>
              <a:t>Might be skipped </a:t>
            </a:r>
          </a:p>
          <a:p>
            <a:r>
              <a:rPr lang="en-US" dirty="0">
                <a:solidFill>
                  <a:schemeClr val="accent1"/>
                </a:solidFill>
              </a:rPr>
              <a:t>Due to the lack of time!</a:t>
            </a:r>
          </a:p>
        </p:txBody>
      </p:sp>
    </p:spTree>
    <p:extLst>
      <p:ext uri="{BB962C8B-B14F-4D97-AF65-F5344CB8AC3E}">
        <p14:creationId xmlns:p14="http://schemas.microsoft.com/office/powerpoint/2010/main" val="255865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2"/>
          <p:cNvSpPr>
            <a:spLocks noGrp="1" noChangeArrowheads="1"/>
          </p:cNvSpPr>
          <p:nvPr>
            <p:ph type="title"/>
          </p:nvPr>
        </p:nvSpPr>
        <p:spPr/>
        <p:txBody>
          <a:bodyPr/>
          <a:lstStyle/>
          <a:p>
            <a:r>
              <a:rPr lang="en-US" altLang="en-US"/>
              <a:t>Creating the SNN Graph</a:t>
            </a:r>
          </a:p>
        </p:txBody>
      </p:sp>
      <p:sp>
        <p:nvSpPr>
          <p:cNvPr id="64515" name="Text Box 3"/>
          <p:cNvSpPr txBox="1">
            <a:spLocks noChangeArrowheads="1"/>
          </p:cNvSpPr>
          <p:nvPr/>
        </p:nvSpPr>
        <p:spPr bwMode="auto">
          <a:xfrm>
            <a:off x="762000" y="4552950"/>
            <a:ext cx="3505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Sparse Graph</a:t>
            </a:r>
          </a:p>
          <a:p>
            <a:pPr algn="l">
              <a:spcBef>
                <a:spcPct val="50000"/>
              </a:spcBef>
            </a:pPr>
            <a:endParaRPr lang="en-US" altLang="en-US" sz="1800"/>
          </a:p>
          <a:p>
            <a:pPr algn="l">
              <a:spcBef>
                <a:spcPct val="50000"/>
              </a:spcBef>
            </a:pPr>
            <a:r>
              <a:rPr lang="en-US" altLang="en-US" sz="1800"/>
              <a:t>Link weights are similarities between neighboring points</a:t>
            </a:r>
          </a:p>
        </p:txBody>
      </p:sp>
      <p:sp>
        <p:nvSpPr>
          <p:cNvPr id="64516" name="Rectangle 4"/>
          <p:cNvSpPr>
            <a:spLocks noChangeArrowheads="1"/>
          </p:cNvSpPr>
          <p:nvPr/>
        </p:nvSpPr>
        <p:spPr bwMode="auto">
          <a:xfrm>
            <a:off x="30480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4517" name="Rectangle 5"/>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4518" name="Rectangle 6"/>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64519" name="Text Box 7"/>
          <p:cNvSpPr txBox="1">
            <a:spLocks noChangeArrowheads="1"/>
          </p:cNvSpPr>
          <p:nvPr/>
        </p:nvSpPr>
        <p:spPr bwMode="auto">
          <a:xfrm>
            <a:off x="4876800" y="4572000"/>
            <a:ext cx="3810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Shared Near Neighbor Graph</a:t>
            </a:r>
          </a:p>
          <a:p>
            <a:pPr algn="l">
              <a:spcBef>
                <a:spcPct val="50000"/>
              </a:spcBef>
            </a:pPr>
            <a:endParaRPr lang="en-US" altLang="en-US" sz="1800"/>
          </a:p>
          <a:p>
            <a:pPr algn="l">
              <a:spcBef>
                <a:spcPct val="50000"/>
              </a:spcBef>
            </a:pPr>
            <a:r>
              <a:rPr lang="en-US" altLang="en-US" sz="1800"/>
              <a:t>Link weights are number of Shared Nearest Neighbors</a:t>
            </a:r>
          </a:p>
        </p:txBody>
      </p:sp>
      <p:sp>
        <p:nvSpPr>
          <p:cNvPr id="64520" name="Rectangle 8"/>
          <p:cNvSpPr>
            <a:spLocks noChangeArrowheads="1"/>
          </p:cNvSpPr>
          <p:nvPr/>
        </p:nvSpPr>
        <p:spPr bwMode="auto">
          <a:xfrm>
            <a:off x="3262313"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pic>
        <p:nvPicPr>
          <p:cNvPr id="64521" name="Picture 9" descr="knn-conne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940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0"/>
          <p:cNvSpPr>
            <a:spLocks noChangeArrowheads="1"/>
          </p:cNvSpPr>
          <p:nvPr/>
        </p:nvSpPr>
        <p:spPr bwMode="auto">
          <a:xfrm>
            <a:off x="3262313"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nvGrpSpPr>
          <p:cNvPr id="64523" name="Group 14"/>
          <p:cNvGrpSpPr>
            <a:grpSpLocks/>
          </p:cNvGrpSpPr>
          <p:nvPr/>
        </p:nvGrpSpPr>
        <p:grpSpPr bwMode="auto">
          <a:xfrm>
            <a:off x="4822825" y="1524000"/>
            <a:ext cx="4016375" cy="2819400"/>
            <a:chOff x="3038" y="960"/>
            <a:chExt cx="2530" cy="1776"/>
          </a:xfrm>
        </p:grpSpPr>
        <p:pic>
          <p:nvPicPr>
            <p:cNvPr id="64524" name="Picture 11" descr="knn-connectivit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 y="960"/>
              <a:ext cx="2530"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Line 13"/>
            <p:cNvSpPr>
              <a:spLocks noChangeShapeType="1"/>
            </p:cNvSpPr>
            <p:nvPr/>
          </p:nvSpPr>
          <p:spPr bwMode="auto">
            <a:xfrm flipH="1">
              <a:off x="3600" y="1872"/>
              <a:ext cx="96" cy="2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SNN Density-Based Clustering</a:t>
            </a:r>
          </a:p>
        </p:txBody>
      </p:sp>
      <p:sp>
        <p:nvSpPr>
          <p:cNvPr id="68611" name="Rectangle 3"/>
          <p:cNvSpPr>
            <a:spLocks noGrp="1" noChangeArrowheads="1"/>
          </p:cNvSpPr>
          <p:nvPr>
            <p:ph type="body" idx="1"/>
          </p:nvPr>
        </p:nvSpPr>
        <p:spPr/>
        <p:txBody>
          <a:bodyPr/>
          <a:lstStyle/>
          <a:p>
            <a:r>
              <a:rPr lang="en-US" altLang="en-US"/>
              <a:t>Combines:</a:t>
            </a:r>
          </a:p>
          <a:p>
            <a:pPr lvl="1"/>
            <a:r>
              <a:rPr lang="en-US" altLang="en-US"/>
              <a:t>Graph based clustering (similarity definition based on number of shared nearest neighbors)</a:t>
            </a:r>
          </a:p>
          <a:p>
            <a:pPr lvl="1"/>
            <a:r>
              <a:rPr lang="en-US" altLang="en-US"/>
              <a:t>Density based clustering (DBScan-like approach)</a:t>
            </a:r>
          </a:p>
          <a:p>
            <a:pPr lvl="1"/>
            <a:endParaRPr lang="en-US" altLang="en-US"/>
          </a:p>
          <a:p>
            <a:r>
              <a:rPr lang="en-US" altLang="en-US"/>
              <a:t>SNN density measures whether a point is surrounded by similar points (with respect to its nearest neighbors)</a:t>
            </a:r>
          </a:p>
          <a:p>
            <a:endParaRPr lang="en-US" altLang="en-US"/>
          </a:p>
          <a:p>
            <a:endParaRPr lang="en-US" altLang="en-US"/>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r>
              <a:rPr lang="en-US" altLang="en-US"/>
              <a:t>SNN Clustering Algorithm</a:t>
            </a:r>
          </a:p>
        </p:txBody>
      </p:sp>
      <p:sp>
        <p:nvSpPr>
          <p:cNvPr id="69635" name="Rectangle 5"/>
          <p:cNvSpPr>
            <a:spLocks noGrp="1" noChangeArrowheads="1"/>
          </p:cNvSpPr>
          <p:nvPr>
            <p:ph type="body" idx="1"/>
          </p:nvPr>
        </p:nvSpPr>
        <p:spPr>
          <a:xfrm>
            <a:off x="411163" y="1143000"/>
            <a:ext cx="8428037" cy="5181600"/>
          </a:xfrm>
        </p:spPr>
        <p:txBody>
          <a:bodyPr/>
          <a:lstStyle/>
          <a:p>
            <a:pPr marL="381000" indent="-381000">
              <a:lnSpc>
                <a:spcPct val="90000"/>
              </a:lnSpc>
              <a:buFont typeface="Monotype Sorts" pitchFamily="2" charset="2"/>
              <a:buAutoNum type="arabicPeriod"/>
            </a:pPr>
            <a:r>
              <a:rPr lang="en-US" altLang="en-US" sz="2000" b="1"/>
              <a:t>Compute the similarity matrix</a:t>
            </a:r>
            <a:br>
              <a:rPr lang="en-US" altLang="en-US" sz="2000" b="1"/>
            </a:br>
            <a:r>
              <a:rPr lang="en-US" altLang="en-US" sz="2000"/>
              <a:t>This corresponds to a similarity graph with data points for nodes and edges whose weights are the similarities between data points</a:t>
            </a:r>
          </a:p>
          <a:p>
            <a:pPr marL="2133600" lvl="4" indent="-304800">
              <a:lnSpc>
                <a:spcPct val="90000"/>
              </a:lnSpc>
              <a:buFontTx/>
              <a:buAutoNum type="arabicPeriod"/>
            </a:pPr>
            <a:endParaRPr lang="en-US" altLang="en-US" sz="800"/>
          </a:p>
          <a:p>
            <a:pPr marL="381000" indent="-381000">
              <a:lnSpc>
                <a:spcPct val="90000"/>
              </a:lnSpc>
              <a:buFont typeface="Monotype Sorts" pitchFamily="2" charset="2"/>
              <a:buAutoNum type="arabicPeriod"/>
            </a:pPr>
            <a:r>
              <a:rPr lang="en-US" altLang="en-US" sz="2000" b="1"/>
              <a:t>Sparsify the similarity matrix by keeping only the </a:t>
            </a:r>
            <a:r>
              <a:rPr lang="en-US" altLang="en-US" sz="2000" b="1" i="1"/>
              <a:t>k</a:t>
            </a:r>
            <a:r>
              <a:rPr lang="en-US" altLang="en-US" sz="2000" b="1"/>
              <a:t> most similar neighbors</a:t>
            </a:r>
            <a:br>
              <a:rPr lang="en-US" altLang="en-US" sz="2000" b="1"/>
            </a:br>
            <a:r>
              <a:rPr lang="en-US" altLang="en-US" sz="2000"/>
              <a:t>This corresponds to only keeping the </a:t>
            </a:r>
            <a:r>
              <a:rPr lang="en-US" altLang="en-US" sz="2000" i="1"/>
              <a:t>k</a:t>
            </a:r>
            <a:r>
              <a:rPr lang="en-US" altLang="en-US" sz="2000"/>
              <a:t> strongest links of the similarity graph</a:t>
            </a:r>
          </a:p>
          <a:p>
            <a:pPr marL="2133600" lvl="4" indent="-304800">
              <a:lnSpc>
                <a:spcPct val="90000"/>
              </a:lnSpc>
              <a:buFontTx/>
              <a:buAutoNum type="arabicPeriod"/>
            </a:pPr>
            <a:endParaRPr lang="en-US" altLang="en-US" sz="800"/>
          </a:p>
          <a:p>
            <a:pPr marL="381000" indent="-381000">
              <a:lnSpc>
                <a:spcPct val="90000"/>
              </a:lnSpc>
              <a:buFont typeface="Monotype Sorts" pitchFamily="2" charset="2"/>
              <a:buAutoNum type="arabicPeriod"/>
            </a:pPr>
            <a:r>
              <a:rPr lang="en-US" altLang="en-US" sz="2000" b="1"/>
              <a:t>Construct the shared nearest neighbor graph from the sparsified similarity matrix. </a:t>
            </a:r>
            <a:br>
              <a:rPr lang="en-US" altLang="en-US" sz="2000" b="1"/>
            </a:br>
            <a:r>
              <a:rPr lang="en-US" altLang="en-US" sz="2000"/>
              <a:t>At this point, we could apply a similarity threshold and find the connected components to obtain the clusters (Jarvis-Patrick algorithm)</a:t>
            </a:r>
          </a:p>
          <a:p>
            <a:pPr marL="2133600" lvl="4" indent="-304800">
              <a:lnSpc>
                <a:spcPct val="90000"/>
              </a:lnSpc>
              <a:buFontTx/>
              <a:buAutoNum type="arabicPeriod"/>
            </a:pPr>
            <a:endParaRPr lang="en-US" altLang="en-US" sz="800"/>
          </a:p>
          <a:p>
            <a:pPr marL="381000" indent="-381000">
              <a:lnSpc>
                <a:spcPct val="90000"/>
              </a:lnSpc>
              <a:buFont typeface="Monotype Sorts" pitchFamily="2" charset="2"/>
              <a:buAutoNum type="arabicPeriod"/>
            </a:pPr>
            <a:r>
              <a:rPr lang="en-US" altLang="en-US" sz="2000" b="1"/>
              <a:t>Find the SNN density of each Point.</a:t>
            </a:r>
            <a:br>
              <a:rPr lang="en-US" altLang="en-US" sz="2000" b="1"/>
            </a:br>
            <a:r>
              <a:rPr lang="en-US" altLang="en-US" sz="2000"/>
              <a:t>Using a user specified parameters,</a:t>
            </a:r>
            <a:r>
              <a:rPr lang="en-US" altLang="en-US" sz="2000" b="1"/>
              <a:t> </a:t>
            </a:r>
            <a:r>
              <a:rPr lang="en-US" altLang="en-US" sz="2000" i="1"/>
              <a:t>Eps</a:t>
            </a:r>
            <a:r>
              <a:rPr lang="en-US" altLang="en-US" sz="2000"/>
              <a:t>, find the number points that  have an SNN similarity of </a:t>
            </a:r>
            <a:r>
              <a:rPr lang="en-US" altLang="en-US" sz="2000" i="1"/>
              <a:t>Eps</a:t>
            </a:r>
            <a:r>
              <a:rPr lang="en-US" altLang="en-US" sz="2000"/>
              <a:t> or greater to each point. This is the SNN density of the point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2800"/>
              <a:t>SNN Clustering Algorithm  …</a:t>
            </a:r>
          </a:p>
        </p:txBody>
      </p:sp>
      <p:sp>
        <p:nvSpPr>
          <p:cNvPr id="70659" name="Rectangle 4"/>
          <p:cNvSpPr>
            <a:spLocks noGrp="1" noChangeArrowheads="1"/>
          </p:cNvSpPr>
          <p:nvPr>
            <p:ph type="body" idx="1"/>
          </p:nvPr>
        </p:nvSpPr>
        <p:spPr/>
        <p:txBody>
          <a:bodyPr/>
          <a:lstStyle/>
          <a:p>
            <a:pPr marL="457200" indent="-457200">
              <a:lnSpc>
                <a:spcPct val="80000"/>
              </a:lnSpc>
              <a:buFont typeface="Monotype Sorts" pitchFamily="2" charset="2"/>
              <a:buAutoNum type="arabicPeriod" startAt="5"/>
            </a:pPr>
            <a:r>
              <a:rPr lang="en-US" altLang="en-US" sz="2400" b="1" dirty="0"/>
              <a:t>Find the core points</a:t>
            </a:r>
            <a:br>
              <a:rPr lang="en-US" altLang="en-US" sz="2400" b="1" dirty="0"/>
            </a:br>
            <a:r>
              <a:rPr lang="en-US" altLang="en-US" sz="2400" dirty="0"/>
              <a:t>Using a user specified parameter, </a:t>
            </a:r>
            <a:r>
              <a:rPr lang="en-US" altLang="en-US" sz="2400" i="1" dirty="0" err="1"/>
              <a:t>MinPts</a:t>
            </a:r>
            <a:r>
              <a:rPr lang="en-US" altLang="en-US" sz="2400" dirty="0"/>
              <a:t>, find the core points, i.e., all points that have an SNN density greater than </a:t>
            </a:r>
            <a:r>
              <a:rPr lang="en-US" altLang="en-US" sz="2400" i="1" dirty="0" err="1"/>
              <a:t>MinPts</a:t>
            </a:r>
            <a:endParaRPr lang="en-US" altLang="en-US" sz="2400" i="1" dirty="0"/>
          </a:p>
          <a:p>
            <a:pPr marL="2171700" lvl="4" indent="-342900">
              <a:lnSpc>
                <a:spcPct val="80000"/>
              </a:lnSpc>
              <a:buFontTx/>
              <a:buAutoNum type="arabicPeriod"/>
            </a:pPr>
            <a:endParaRPr lang="en-US" altLang="en-US" sz="800" dirty="0"/>
          </a:p>
          <a:p>
            <a:pPr marL="457200" indent="-457200">
              <a:lnSpc>
                <a:spcPct val="80000"/>
              </a:lnSpc>
              <a:buFont typeface="Monotype Sorts" pitchFamily="2" charset="2"/>
              <a:buAutoNum type="arabicPeriod" startAt="5"/>
            </a:pPr>
            <a:r>
              <a:rPr lang="en-US" altLang="en-US" sz="2400" b="1" dirty="0"/>
              <a:t>Form clusters from the core points  </a:t>
            </a:r>
            <a:br>
              <a:rPr lang="en-US" altLang="en-US" sz="2400" b="1" dirty="0"/>
            </a:br>
            <a:r>
              <a:rPr lang="en-US" altLang="en-US" sz="2400" dirty="0"/>
              <a:t>If two core points are within a “radius”, </a:t>
            </a:r>
            <a:r>
              <a:rPr lang="en-US" altLang="en-US" sz="2400" i="1" dirty="0" err="1"/>
              <a:t>Eps</a:t>
            </a:r>
            <a:r>
              <a:rPr lang="en-US" altLang="en-US" sz="2400" dirty="0"/>
              <a:t>, of each other they are placed in the same cluster</a:t>
            </a:r>
          </a:p>
          <a:p>
            <a:pPr marL="2171700" lvl="4" indent="-342900">
              <a:lnSpc>
                <a:spcPct val="80000"/>
              </a:lnSpc>
              <a:buFontTx/>
              <a:buAutoNum type="arabicPeriod"/>
            </a:pPr>
            <a:endParaRPr lang="en-US" altLang="en-US" sz="900" b="1" dirty="0"/>
          </a:p>
          <a:p>
            <a:pPr marL="457200" indent="-457200">
              <a:lnSpc>
                <a:spcPct val="80000"/>
              </a:lnSpc>
              <a:buFont typeface="Monotype Sorts" pitchFamily="2" charset="2"/>
              <a:buAutoNum type="arabicPeriod" startAt="5"/>
            </a:pPr>
            <a:r>
              <a:rPr lang="en-US" altLang="en-US" sz="2400" b="1" dirty="0"/>
              <a:t>Discard all noise points</a:t>
            </a:r>
            <a:br>
              <a:rPr lang="en-US" altLang="en-US" sz="2400" b="1" dirty="0"/>
            </a:br>
            <a:r>
              <a:rPr lang="en-US" altLang="en-US" sz="2400" dirty="0"/>
              <a:t>All non-core points that are not within a “radius” of</a:t>
            </a:r>
            <a:r>
              <a:rPr lang="en-US" altLang="en-US" sz="2400" b="1" dirty="0"/>
              <a:t> </a:t>
            </a:r>
            <a:r>
              <a:rPr lang="en-US" altLang="en-US" sz="2400" i="1" dirty="0" err="1"/>
              <a:t>Eps</a:t>
            </a:r>
            <a:r>
              <a:rPr lang="en-US" altLang="en-US" sz="2400" dirty="0"/>
              <a:t> of a core point are discarded</a:t>
            </a:r>
            <a:r>
              <a:rPr lang="en-US" altLang="en-US" sz="2400" b="1" dirty="0"/>
              <a:t>  </a:t>
            </a:r>
          </a:p>
          <a:p>
            <a:pPr marL="2171700" lvl="4" indent="-342900">
              <a:lnSpc>
                <a:spcPct val="80000"/>
              </a:lnSpc>
              <a:buFontTx/>
              <a:buAutoNum type="arabicPeriod"/>
            </a:pPr>
            <a:endParaRPr lang="en-US" altLang="en-US" sz="900" b="1" dirty="0"/>
          </a:p>
          <a:p>
            <a:pPr marL="457200" indent="-457200">
              <a:lnSpc>
                <a:spcPct val="80000"/>
              </a:lnSpc>
              <a:buFont typeface="Monotype Sorts" pitchFamily="2" charset="2"/>
              <a:buAutoNum type="arabicPeriod" startAt="5"/>
            </a:pPr>
            <a:r>
              <a:rPr lang="en-US" altLang="en-US" sz="2400" b="1" dirty="0"/>
              <a:t>Assign all non-noise, non-core points to clusters </a:t>
            </a:r>
            <a:br>
              <a:rPr lang="en-US" altLang="en-US" sz="2400" b="1" dirty="0"/>
            </a:br>
            <a:r>
              <a:rPr lang="en-US" altLang="en-US" sz="2400" dirty="0"/>
              <a:t>This can be done by assigning such points to the nearest core point</a:t>
            </a:r>
          </a:p>
          <a:p>
            <a:pPr marL="457200" indent="-457200">
              <a:lnSpc>
                <a:spcPct val="80000"/>
              </a:lnSpc>
              <a:buFont typeface="Monotype Sorts" pitchFamily="2" charset="2"/>
              <a:buNone/>
            </a:pPr>
            <a:br>
              <a:rPr lang="en-US" altLang="en-US" sz="1800" dirty="0"/>
            </a:br>
            <a:r>
              <a:rPr lang="en-US" altLang="en-US" sz="2000" dirty="0"/>
              <a:t>(Note that steps 4-8 are DBSCAN)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4"/>
          <p:cNvSpPr>
            <a:spLocks noGrp="1" noChangeArrowheads="1"/>
          </p:cNvSpPr>
          <p:nvPr>
            <p:ph type="title"/>
          </p:nvPr>
        </p:nvSpPr>
        <p:spPr/>
        <p:txBody>
          <a:bodyPr/>
          <a:lstStyle/>
          <a:p>
            <a:r>
              <a:rPr lang="en-US" altLang="en-US"/>
              <a:t>SNN Density</a:t>
            </a:r>
          </a:p>
        </p:txBody>
      </p:sp>
      <p:sp>
        <p:nvSpPr>
          <p:cNvPr id="71683" name="Rectangle 4"/>
          <p:cNvSpPr>
            <a:spLocks noChangeArrowheads="1"/>
          </p:cNvSpPr>
          <p:nvPr/>
        </p:nvSpPr>
        <p:spPr bwMode="auto">
          <a:xfrm>
            <a:off x="3886200" y="297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1684" name="Rectangle 5"/>
          <p:cNvSpPr>
            <a:spLocks noChangeArrowheads="1"/>
          </p:cNvSpPr>
          <p:nvPr/>
        </p:nvSpPr>
        <p:spPr bwMode="auto">
          <a:xfrm>
            <a:off x="3886200" y="297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1685" name="Rectangle 6"/>
          <p:cNvSpPr>
            <a:spLocks noChangeArrowheads="1"/>
          </p:cNvSpPr>
          <p:nvPr/>
        </p:nvSpPr>
        <p:spPr bwMode="auto">
          <a:xfrm>
            <a:off x="3886200" y="297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1686" name="Rectangle 7"/>
          <p:cNvSpPr>
            <a:spLocks noChangeArrowheads="1"/>
          </p:cNvSpPr>
          <p:nvPr/>
        </p:nvSpPr>
        <p:spPr bwMode="auto">
          <a:xfrm>
            <a:off x="3886200" y="297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nvGrpSpPr>
          <p:cNvPr id="71687" name="Group 17"/>
          <p:cNvGrpSpPr>
            <a:grpSpLocks/>
          </p:cNvGrpSpPr>
          <p:nvPr/>
        </p:nvGrpSpPr>
        <p:grpSpPr bwMode="auto">
          <a:xfrm>
            <a:off x="1600200" y="3657600"/>
            <a:ext cx="5791200" cy="2193925"/>
            <a:chOff x="2784" y="1776"/>
            <a:chExt cx="2620" cy="868"/>
          </a:xfrm>
        </p:grpSpPr>
        <p:pic>
          <p:nvPicPr>
            <p:cNvPr id="71693" name="Picture 9" descr="points_no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 y="1779"/>
              <a:ext cx="131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0" descr="points_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776"/>
              <a:ext cx="1324"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688" name="Group 16"/>
          <p:cNvGrpSpPr>
            <a:grpSpLocks/>
          </p:cNvGrpSpPr>
          <p:nvPr/>
        </p:nvGrpSpPr>
        <p:grpSpPr bwMode="auto">
          <a:xfrm>
            <a:off x="1600200" y="1066800"/>
            <a:ext cx="5791200" cy="2117725"/>
            <a:chOff x="144" y="1779"/>
            <a:chExt cx="2648" cy="867"/>
          </a:xfrm>
        </p:grpSpPr>
        <p:pic>
          <p:nvPicPr>
            <p:cNvPr id="71691" name="Picture 11" descr="points_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 y="1779"/>
              <a:ext cx="1324"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2" descr="points_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779"/>
              <a:ext cx="1324"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89" name="Rectangle 13"/>
          <p:cNvSpPr>
            <a:spLocks noChangeArrowheads="1"/>
          </p:cNvSpPr>
          <p:nvPr/>
        </p:nvSpPr>
        <p:spPr bwMode="auto">
          <a:xfrm>
            <a:off x="2209800" y="3184525"/>
            <a:ext cx="495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just"/>
            <a:r>
              <a:rPr lang="en-US" altLang="en-US" sz="1500">
                <a:latin typeface="Times New Roman" pitchFamily="18" charset="0"/>
                <a:cs typeface="Times New Roman" pitchFamily="18" charset="0"/>
              </a:rPr>
              <a:t>   a) All Points                                   b) High SNN Density</a:t>
            </a:r>
            <a:endParaRPr lang="en-US" altLang="en-US" sz="1500" b="0">
              <a:latin typeface="Times New Roman" pitchFamily="18" charset="0"/>
            </a:endParaRPr>
          </a:p>
        </p:txBody>
      </p:sp>
      <p:sp>
        <p:nvSpPr>
          <p:cNvPr id="71690" name="Rectangle 21"/>
          <p:cNvSpPr>
            <a:spLocks noChangeArrowheads="1"/>
          </p:cNvSpPr>
          <p:nvPr/>
        </p:nvSpPr>
        <p:spPr bwMode="auto">
          <a:xfrm>
            <a:off x="1981200" y="5851525"/>
            <a:ext cx="487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just"/>
            <a:r>
              <a:rPr lang="en-US" altLang="en-US" sz="1500">
                <a:latin typeface="Times New Roman" pitchFamily="18" charset="0"/>
                <a:cs typeface="Times New Roman" pitchFamily="18" charset="0"/>
              </a:rPr>
              <a:t>c) Medium SNN Density                      d) Low SNN Density</a:t>
            </a:r>
            <a:endParaRPr lang="en-US" altLang="en-US" sz="1500" b="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News November 28 </a:t>
            </a:r>
          </a:p>
        </p:txBody>
      </p:sp>
      <p:sp>
        <p:nvSpPr>
          <p:cNvPr id="3075" name="Rectangle 3"/>
          <p:cNvSpPr>
            <a:spLocks noGrp="1" noChangeArrowheads="1"/>
          </p:cNvSpPr>
          <p:nvPr>
            <p:ph type="body" idx="1"/>
          </p:nvPr>
        </p:nvSpPr>
        <p:spPr>
          <a:xfrm>
            <a:off x="137160" y="914400"/>
            <a:ext cx="8821420" cy="5181600"/>
          </a:xfrm>
        </p:spPr>
        <p:txBody>
          <a:bodyPr>
            <a:noAutofit/>
          </a:bodyPr>
          <a:lstStyle/>
          <a:p>
            <a:r>
              <a:rPr lang="en-US" altLang="en-US" sz="2400" dirty="0">
                <a:latin typeface="+mj-lt"/>
              </a:rPr>
              <a:t>The final exam has been scheduled for Thursday, December 7, 2p (same place) and will take 105 minutes. A detailed review list will be available on the course website in 2-3 days.</a:t>
            </a:r>
          </a:p>
          <a:p>
            <a:r>
              <a:rPr lang="en-US" altLang="en-US" sz="2400" dirty="0"/>
              <a:t>Dr. </a:t>
            </a:r>
            <a:r>
              <a:rPr lang="en-US" altLang="en-US" sz="2400" dirty="0" err="1"/>
              <a:t>Eick's</a:t>
            </a:r>
            <a:r>
              <a:rPr lang="en-US" altLang="en-US" sz="2400"/>
              <a:t> office hours this week are: WE 9:10-10a and TH 8:50-10a!</a:t>
            </a:r>
            <a:r>
              <a:rPr lang="en-US" altLang="en-US" sz="2400">
                <a:latin typeface="+mj-lt"/>
              </a:rPr>
              <a:t> </a:t>
            </a:r>
            <a:endParaRPr lang="en-US" altLang="en-US" sz="2400" dirty="0">
              <a:latin typeface="+mj-lt"/>
            </a:endParaRPr>
          </a:p>
          <a:p>
            <a:r>
              <a:rPr lang="en-US" altLang="en-US" sz="2400" dirty="0">
                <a:latin typeface="+mj-lt"/>
              </a:rPr>
              <a:t>Today’s Schedule</a:t>
            </a:r>
          </a:p>
          <a:p>
            <a:pPr lvl="1"/>
            <a:r>
              <a:rPr lang="en-US" dirty="0">
                <a:solidFill>
                  <a:srgbClr val="242424"/>
                </a:solidFill>
                <a:latin typeface="+mj-lt"/>
              </a:rPr>
              <a:t>GHC Presentation Group L</a:t>
            </a:r>
          </a:p>
          <a:p>
            <a:pPr lvl="1"/>
            <a:r>
              <a:rPr lang="en-US" dirty="0">
                <a:solidFill>
                  <a:srgbClr val="242424"/>
                </a:solidFill>
                <a:latin typeface="+mj-lt"/>
              </a:rPr>
              <a:t>2:45p: Poll (5-8 minutes, I guess)</a:t>
            </a:r>
          </a:p>
          <a:p>
            <a:pPr lvl="1"/>
            <a:r>
              <a:rPr lang="en-US" dirty="0">
                <a:solidFill>
                  <a:srgbClr val="242424"/>
                </a:solidFill>
                <a:latin typeface="+mj-lt"/>
              </a:rPr>
              <a:t>…-3:15p: Discussion of Advanced Clustering</a:t>
            </a:r>
          </a:p>
          <a:p>
            <a:pPr lvl="1"/>
            <a:r>
              <a:rPr lang="en-US" dirty="0">
                <a:solidFill>
                  <a:srgbClr val="242424"/>
                </a:solidFill>
                <a:latin typeface="+mj-lt"/>
              </a:rPr>
              <a:t>3:15p: </a:t>
            </a:r>
            <a:r>
              <a:rPr lang="en-US" dirty="0" err="1">
                <a:solidFill>
                  <a:srgbClr val="242424"/>
                </a:solidFill>
                <a:latin typeface="+mj-lt"/>
              </a:rPr>
              <a:t>Kritik</a:t>
            </a:r>
            <a:r>
              <a:rPr lang="en-US" dirty="0">
                <a:solidFill>
                  <a:srgbClr val="242424"/>
                </a:solidFill>
                <a:latin typeface="+mj-lt"/>
              </a:rPr>
              <a:t> Discussion </a:t>
            </a:r>
          </a:p>
          <a:p>
            <a:pPr lvl="1"/>
            <a:r>
              <a:rPr lang="en-US" dirty="0">
                <a:solidFill>
                  <a:srgbClr val="242424"/>
                </a:solidFill>
                <a:latin typeface="+mj-lt"/>
              </a:rPr>
              <a:t>3:45p: Will share Poll Results </a:t>
            </a:r>
          </a:p>
          <a:p>
            <a:pPr lvl="1"/>
            <a:endParaRPr lang="en-US" b="0" i="0" dirty="0">
              <a:solidFill>
                <a:srgbClr val="242424"/>
              </a:solidFill>
              <a:effectLst/>
              <a:latin typeface="+mj-lt"/>
            </a:endParaRPr>
          </a:p>
          <a:p>
            <a:pPr marL="457200" lvl="1" indent="0">
              <a:buNone/>
            </a:pPr>
            <a:endParaRPr lang="en-US" b="0" i="0" dirty="0">
              <a:solidFill>
                <a:srgbClr val="242424"/>
              </a:solidFill>
              <a:effectLst/>
              <a:latin typeface="+mj-lt"/>
            </a:endParaRPr>
          </a:p>
          <a:p>
            <a:pPr marL="0" indent="0">
              <a:buNone/>
            </a:pPr>
            <a:endParaRPr lang="en-US" altLang="en-US" sz="2400" dirty="0"/>
          </a:p>
        </p:txBody>
      </p:sp>
    </p:spTree>
    <p:extLst>
      <p:ext uri="{BB962C8B-B14F-4D97-AF65-F5344CB8AC3E}">
        <p14:creationId xmlns:p14="http://schemas.microsoft.com/office/powerpoint/2010/main" val="211916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152400"/>
            <a:ext cx="8280400" cy="552450"/>
          </a:xfrm>
        </p:spPr>
        <p:txBody>
          <a:bodyPr/>
          <a:lstStyle/>
          <a:p>
            <a:r>
              <a:rPr lang="en-US" altLang="en-US" sz="2400"/>
              <a:t>SNN Clustering Can Handle Differing Densities</a:t>
            </a:r>
          </a:p>
        </p:txBody>
      </p:sp>
      <p:sp>
        <p:nvSpPr>
          <p:cNvPr id="72707" name="Text Box 3"/>
          <p:cNvSpPr txBox="1">
            <a:spLocks noChangeArrowheads="1"/>
          </p:cNvSpPr>
          <p:nvPr/>
        </p:nvSpPr>
        <p:spPr bwMode="auto">
          <a:xfrm>
            <a:off x="990600" y="5029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Original Points</a:t>
            </a:r>
          </a:p>
        </p:txBody>
      </p:sp>
      <p:sp>
        <p:nvSpPr>
          <p:cNvPr id="72708" name="Rectangle 4"/>
          <p:cNvSpPr>
            <a:spLocks noChangeArrowheads="1"/>
          </p:cNvSpPr>
          <p:nvPr/>
        </p:nvSpPr>
        <p:spPr bwMode="auto">
          <a:xfrm>
            <a:off x="30480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pic>
        <p:nvPicPr>
          <p:cNvPr id="72709" name="Picture 5" descr="fish_clu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20875"/>
            <a:ext cx="40671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6"/>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2711" name="Rectangle 7"/>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2712" name="Text Box 8"/>
          <p:cNvSpPr txBox="1">
            <a:spLocks noChangeArrowheads="1"/>
          </p:cNvSpPr>
          <p:nvPr/>
        </p:nvSpPr>
        <p:spPr bwMode="auto">
          <a:xfrm>
            <a:off x="4572000" y="5027613"/>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SNN Clustering</a:t>
            </a:r>
          </a:p>
        </p:txBody>
      </p:sp>
      <p:sp>
        <p:nvSpPr>
          <p:cNvPr id="72713" name="Rectangle 9"/>
          <p:cNvSpPr>
            <a:spLocks noChangeArrowheads="1"/>
          </p:cNvSpPr>
          <p:nvPr/>
        </p:nvSpPr>
        <p:spPr bwMode="auto">
          <a:xfrm>
            <a:off x="3113088"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aphicFrame>
        <p:nvGraphicFramePr>
          <p:cNvPr id="72714" name="Object 10"/>
          <p:cNvGraphicFramePr>
            <a:graphicFrameLocks noChangeAspect="1"/>
          </p:cNvGraphicFramePr>
          <p:nvPr/>
        </p:nvGraphicFramePr>
        <p:xfrm>
          <a:off x="4208463" y="1782763"/>
          <a:ext cx="4891087" cy="3198812"/>
        </p:xfrm>
        <a:graphic>
          <a:graphicData uri="http://schemas.openxmlformats.org/presentationml/2006/ole">
            <mc:AlternateContent xmlns:mc="http://schemas.openxmlformats.org/markup-compatibility/2006">
              <mc:Choice xmlns:v="urn:schemas-microsoft-com:vml" Requires="v">
                <p:oleObj r:id="rId3" imgW="4686706" imgH="3177815" progId="MSPhotoEd.3">
                  <p:embed/>
                </p:oleObj>
              </mc:Choice>
              <mc:Fallback>
                <p:oleObj r:id="rId3" imgW="4686706" imgH="3177815" progId="MSPhotoEd.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1170" t="2303" r="975" b="3453"/>
                      <a:stretch>
                        <a:fillRect/>
                      </a:stretch>
                    </p:blipFill>
                    <p:spPr bwMode="auto">
                      <a:xfrm>
                        <a:off x="4208463" y="1782763"/>
                        <a:ext cx="4891087"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152400"/>
            <a:ext cx="8280400" cy="552450"/>
          </a:xfrm>
        </p:spPr>
        <p:txBody>
          <a:bodyPr/>
          <a:lstStyle/>
          <a:p>
            <a:r>
              <a:rPr lang="en-US" altLang="en-US" sz="2400"/>
              <a:t>SNN Clustering Can Handle Other Difficult Situations</a:t>
            </a:r>
          </a:p>
        </p:txBody>
      </p:sp>
      <p:sp>
        <p:nvSpPr>
          <p:cNvPr id="73731" name="Rectangle 3"/>
          <p:cNvSpPr>
            <a:spLocks noChangeArrowheads="1"/>
          </p:cNvSpPr>
          <p:nvPr/>
        </p:nvSpPr>
        <p:spPr bwMode="auto">
          <a:xfrm>
            <a:off x="30480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3732" name="Rectangle 4"/>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3733" name="Rectangle 5"/>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73734" name="Rectangle 6"/>
          <p:cNvSpPr>
            <a:spLocks noChangeArrowheads="1"/>
          </p:cNvSpPr>
          <p:nvPr/>
        </p:nvSpPr>
        <p:spPr bwMode="auto">
          <a:xfrm>
            <a:off x="3113088"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pic>
        <p:nvPicPr>
          <p:cNvPr id="73735" name="Picture 7" descr="t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57400"/>
            <a:ext cx="40957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ds1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5" y="2057400"/>
            <a:ext cx="4049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152400"/>
            <a:ext cx="8280400" cy="552450"/>
          </a:xfrm>
        </p:spPr>
        <p:txBody>
          <a:bodyPr/>
          <a:lstStyle/>
          <a:p>
            <a:r>
              <a:rPr lang="en-US" altLang="en-US" dirty="0"/>
              <a:t>Limitations of SNN Clustering</a:t>
            </a:r>
          </a:p>
        </p:txBody>
      </p:sp>
      <p:sp>
        <p:nvSpPr>
          <p:cNvPr id="75779" name="Rectangle 3"/>
          <p:cNvSpPr>
            <a:spLocks noGrp="1" noChangeArrowheads="1"/>
          </p:cNvSpPr>
          <p:nvPr>
            <p:ph type="body" idx="1"/>
          </p:nvPr>
        </p:nvSpPr>
        <p:spPr>
          <a:xfrm>
            <a:off x="639763" y="1143000"/>
            <a:ext cx="8001000" cy="5181600"/>
          </a:xfrm>
        </p:spPr>
        <p:txBody>
          <a:bodyPr/>
          <a:lstStyle/>
          <a:p>
            <a:pPr marL="0" indent="0">
              <a:lnSpc>
                <a:spcPct val="90000"/>
              </a:lnSpc>
              <a:spcBef>
                <a:spcPct val="20000"/>
              </a:spcBef>
              <a:buNone/>
            </a:pPr>
            <a:endParaRPr lang="en-US" altLang="en-US" dirty="0"/>
          </a:p>
          <a:p>
            <a:pPr marL="533400" indent="-533400">
              <a:lnSpc>
                <a:spcPct val="90000"/>
              </a:lnSpc>
              <a:spcBef>
                <a:spcPct val="20000"/>
              </a:spcBef>
            </a:pPr>
            <a:endParaRPr lang="en-US" altLang="en-US" dirty="0"/>
          </a:p>
          <a:p>
            <a:pPr marL="533400" indent="-533400">
              <a:lnSpc>
                <a:spcPct val="90000"/>
              </a:lnSpc>
              <a:spcBef>
                <a:spcPct val="20000"/>
              </a:spcBef>
            </a:pPr>
            <a:r>
              <a:rPr lang="en-US" altLang="en-US" dirty="0"/>
              <a:t>Complexity of SNN Clustering is high</a:t>
            </a:r>
          </a:p>
          <a:p>
            <a:pPr marL="990600" lvl="1" indent="-533400">
              <a:lnSpc>
                <a:spcPct val="90000"/>
              </a:lnSpc>
              <a:spcBef>
                <a:spcPct val="20000"/>
              </a:spcBef>
            </a:pPr>
            <a:r>
              <a:rPr lang="en-US" altLang="en-US" sz="2000" dirty="0"/>
              <a:t>O( n * time to find numbers of neighbor within </a:t>
            </a:r>
            <a:r>
              <a:rPr lang="en-US" altLang="en-US" sz="2000" i="1" dirty="0" err="1"/>
              <a:t>Eps</a:t>
            </a:r>
            <a:r>
              <a:rPr lang="en-US" altLang="en-US" sz="2000" dirty="0"/>
              <a:t>)</a:t>
            </a:r>
          </a:p>
          <a:p>
            <a:pPr marL="990600" lvl="1" indent="-533400">
              <a:lnSpc>
                <a:spcPct val="90000"/>
              </a:lnSpc>
              <a:spcBef>
                <a:spcPct val="20000"/>
              </a:spcBef>
            </a:pPr>
            <a:r>
              <a:rPr lang="en-US" altLang="en-US" sz="2000" dirty="0"/>
              <a:t>In worst case, this is O(n</a:t>
            </a:r>
            <a:r>
              <a:rPr lang="en-US" altLang="en-US" sz="2000" baseline="30000" dirty="0"/>
              <a:t>2</a:t>
            </a:r>
            <a:r>
              <a:rPr lang="en-US" altLang="en-US" sz="2000" dirty="0"/>
              <a:t>)</a:t>
            </a:r>
          </a:p>
          <a:p>
            <a:pPr marL="990600" lvl="1" indent="-533400">
              <a:lnSpc>
                <a:spcPct val="90000"/>
              </a:lnSpc>
              <a:spcBef>
                <a:spcPct val="20000"/>
              </a:spcBef>
            </a:pPr>
            <a:r>
              <a:rPr lang="en-US" altLang="en-US" sz="2000" dirty="0"/>
              <a:t>For lower dimensions, there are more efficient ways to find the nearest neighbors</a:t>
            </a:r>
          </a:p>
          <a:p>
            <a:pPr marL="1295400" lvl="2" indent="-381000"/>
            <a:r>
              <a:rPr lang="en-US" altLang="en-US" sz="1800" dirty="0"/>
              <a:t>R* Tree</a:t>
            </a:r>
          </a:p>
          <a:p>
            <a:pPr marL="1295400" lvl="2" indent="-381000"/>
            <a:r>
              <a:rPr lang="en-US" altLang="en-US" sz="1800" dirty="0"/>
              <a:t>k-d Trees</a:t>
            </a:r>
          </a:p>
          <a:p>
            <a:pPr marL="1295400" lvl="2" indent="-381000"/>
            <a:endParaRPr lang="en-US" altLang="en-US" sz="1800" dirty="0"/>
          </a:p>
          <a:p>
            <a:pPr marL="533400" indent="-533400">
              <a:lnSpc>
                <a:spcPct val="90000"/>
              </a:lnSpc>
              <a:spcBef>
                <a:spcPct val="20000"/>
              </a:spcBef>
            </a:pPr>
            <a:r>
              <a:rPr lang="en-US" altLang="en-US" dirty="0"/>
              <a:t>Parameterization is not easy</a:t>
            </a:r>
          </a:p>
          <a:p>
            <a:pPr marL="533400" indent="-533400">
              <a:lnSpc>
                <a:spcPct val="90000"/>
              </a:lnSpc>
              <a:spcBef>
                <a:spcPct val="20000"/>
              </a:spcBef>
            </a:pPr>
            <a:endParaRPr lang="en-US" alt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7FDF7-9531-4A63-B8A7-CF7C1587734C}"/>
              </a:ext>
            </a:extLst>
          </p:cNvPr>
          <p:cNvSpPr>
            <a:spLocks noGrp="1"/>
          </p:cNvSpPr>
          <p:nvPr>
            <p:ph idx="1"/>
          </p:nvPr>
        </p:nvSpPr>
        <p:spPr/>
        <p:txBody>
          <a:bodyPr/>
          <a:lstStyle/>
          <a:p>
            <a:pPr marL="0" indent="0">
              <a:buNone/>
            </a:pPr>
            <a:r>
              <a:rPr lang="en-US" dirty="0">
                <a:solidFill>
                  <a:schemeClr val="accent1"/>
                </a:solidFill>
              </a:rPr>
              <a:t>The last six slides might not be covered but are likely useful to study for the final exam! </a:t>
            </a:r>
          </a:p>
        </p:txBody>
      </p:sp>
    </p:spTree>
    <p:extLst>
      <p:ext uri="{BB962C8B-B14F-4D97-AF65-F5344CB8AC3E}">
        <p14:creationId xmlns:p14="http://schemas.microsoft.com/office/powerpoint/2010/main" val="233456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136525" y="1050925"/>
            <a:ext cx="9007475" cy="5181600"/>
          </a:xfrm>
        </p:spPr>
        <p:txBody>
          <a:bodyPr/>
          <a:lstStyle/>
          <a:p>
            <a:pPr>
              <a:lnSpc>
                <a:spcPct val="90000"/>
              </a:lnSpc>
              <a:spcBef>
                <a:spcPct val="40000"/>
              </a:spcBef>
            </a:pPr>
            <a:r>
              <a:rPr lang="en-US" altLang="en-US" sz="2200" i="1"/>
              <a:t>We assume EM clustering using the Gaussian (normal) distribution.</a:t>
            </a:r>
          </a:p>
          <a:p>
            <a:pPr>
              <a:lnSpc>
                <a:spcPct val="90000"/>
              </a:lnSpc>
              <a:spcBef>
                <a:spcPct val="40000"/>
              </a:spcBef>
            </a:pPr>
            <a:r>
              <a:rPr lang="en-US" altLang="en-US" sz="2200"/>
              <a:t>MIN is hierarchical, EM clustering is partitional.</a:t>
            </a:r>
          </a:p>
          <a:p>
            <a:pPr>
              <a:lnSpc>
                <a:spcPct val="90000"/>
              </a:lnSpc>
              <a:spcBef>
                <a:spcPct val="40000"/>
              </a:spcBef>
            </a:pPr>
            <a:r>
              <a:rPr lang="en-US" altLang="en-US" sz="2200"/>
              <a:t>Both MIN and EM clustering are complete.</a:t>
            </a:r>
          </a:p>
          <a:p>
            <a:pPr>
              <a:lnSpc>
                <a:spcPct val="90000"/>
              </a:lnSpc>
              <a:spcBef>
                <a:spcPct val="40000"/>
              </a:spcBef>
            </a:pPr>
            <a:r>
              <a:rPr lang="en-US" altLang="en-US" sz="2200"/>
              <a:t>MIN has a graph-based (contiguity-based) notion of a cluster, while EM clustering has a prototype (or model-based) notion of a cluster.</a:t>
            </a:r>
          </a:p>
          <a:p>
            <a:pPr>
              <a:lnSpc>
                <a:spcPct val="90000"/>
              </a:lnSpc>
              <a:spcBef>
                <a:spcPct val="40000"/>
              </a:spcBef>
            </a:pPr>
            <a:r>
              <a:rPr lang="en-US" altLang="en-US" sz="2200"/>
              <a:t>MIN will not be able to distinguish poorly separated clusters, but EM can manage this in many situations.</a:t>
            </a:r>
          </a:p>
          <a:p>
            <a:pPr>
              <a:lnSpc>
                <a:spcPct val="90000"/>
              </a:lnSpc>
              <a:spcBef>
                <a:spcPct val="40000"/>
              </a:spcBef>
            </a:pPr>
            <a:r>
              <a:rPr lang="en-US" altLang="en-US" sz="2200"/>
              <a:t>MIN can find clusters of different shapes and sizes; EM clustering prefers globular clusters and can have trouble with clusters of different sizes. </a:t>
            </a:r>
          </a:p>
          <a:p>
            <a:pPr>
              <a:lnSpc>
                <a:spcPct val="90000"/>
              </a:lnSpc>
              <a:spcBef>
                <a:spcPct val="40000"/>
              </a:spcBef>
            </a:pPr>
            <a:r>
              <a:rPr lang="en-US" altLang="en-US" sz="2200"/>
              <a:t>Min has trouble with clusters of different densities, while EM can often handle this.</a:t>
            </a:r>
          </a:p>
          <a:p>
            <a:pPr>
              <a:lnSpc>
                <a:spcPct val="90000"/>
              </a:lnSpc>
              <a:spcBef>
                <a:spcPct val="40000"/>
              </a:spcBef>
            </a:pPr>
            <a:r>
              <a:rPr lang="en-US" altLang="en-US" sz="2200"/>
              <a:t>Neither MIN nor EM clustering finds subspace clusters. </a:t>
            </a:r>
          </a:p>
        </p:txBody>
      </p:sp>
      <p:sp>
        <p:nvSpPr>
          <p:cNvPr id="80899" name="Rectangle 3"/>
          <p:cNvSpPr>
            <a:spLocks noGrp="1" noChangeArrowheads="1"/>
          </p:cNvSpPr>
          <p:nvPr>
            <p:ph type="title"/>
          </p:nvPr>
        </p:nvSpPr>
        <p:spPr>
          <a:xfrm>
            <a:off x="381000" y="152400"/>
            <a:ext cx="8458200" cy="533400"/>
          </a:xfrm>
        </p:spPr>
        <p:txBody>
          <a:bodyPr/>
          <a:lstStyle/>
          <a:p>
            <a:r>
              <a:rPr lang="en-US" altLang="en-US"/>
              <a:t>Comparison of MIN and EM-Clustering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20675" y="1143000"/>
            <a:ext cx="8732838" cy="5181600"/>
          </a:xfrm>
        </p:spPr>
        <p:txBody>
          <a:bodyPr/>
          <a:lstStyle/>
          <a:p>
            <a:pPr>
              <a:lnSpc>
                <a:spcPct val="90000"/>
              </a:lnSpc>
              <a:spcBef>
                <a:spcPct val="40000"/>
              </a:spcBef>
            </a:pPr>
            <a:r>
              <a:rPr lang="en-US" altLang="en-US" sz="2200"/>
              <a:t>MIN can handle outliers, but noise can join clusters; EM clustering can tolerate noise, but can be strongly affected by outliers.</a:t>
            </a:r>
          </a:p>
          <a:p>
            <a:pPr>
              <a:lnSpc>
                <a:spcPct val="90000"/>
              </a:lnSpc>
              <a:spcBef>
                <a:spcPct val="40000"/>
              </a:spcBef>
            </a:pPr>
            <a:r>
              <a:rPr lang="en-US" altLang="en-US" sz="2200"/>
              <a:t>EM can only be applied to data for which a centroid is meaningful; MIN only requires a meaningful definition of proximity.</a:t>
            </a:r>
          </a:p>
          <a:p>
            <a:pPr>
              <a:lnSpc>
                <a:spcPct val="90000"/>
              </a:lnSpc>
              <a:spcBef>
                <a:spcPct val="40000"/>
              </a:spcBef>
            </a:pPr>
            <a:r>
              <a:rPr lang="en-US" altLang="en-US" sz="2200"/>
              <a:t>EM will have trouble as dimensionality increases and the number of its parameters (the number of entries in the covariance matrix) increases as the square of the number of dimensions; MIN can work well with a suitable definition of proximity.</a:t>
            </a:r>
          </a:p>
          <a:p>
            <a:pPr>
              <a:lnSpc>
                <a:spcPct val="90000"/>
              </a:lnSpc>
              <a:spcBef>
                <a:spcPct val="40000"/>
              </a:spcBef>
            </a:pPr>
            <a:r>
              <a:rPr lang="en-US" altLang="en-US" sz="2200"/>
              <a:t>EM is designed for Euclidean data, although versions of EM clustering have been developed for other types of data. MIN is shielded from the data type by the fact that it uses a similarity matrix.</a:t>
            </a:r>
          </a:p>
          <a:p>
            <a:pPr>
              <a:lnSpc>
                <a:spcPct val="90000"/>
              </a:lnSpc>
              <a:spcBef>
                <a:spcPct val="40000"/>
              </a:spcBef>
            </a:pPr>
            <a:r>
              <a:rPr lang="en-US" altLang="en-US" sz="2200"/>
              <a:t>MIN makes no distribution assumptions; the version of EM we are considering assumes Gaussian distributions.</a:t>
            </a:r>
          </a:p>
        </p:txBody>
      </p:sp>
      <p:sp>
        <p:nvSpPr>
          <p:cNvPr id="81923" name="Rectangle 3"/>
          <p:cNvSpPr>
            <a:spLocks noGrp="1" noChangeArrowheads="1"/>
          </p:cNvSpPr>
          <p:nvPr>
            <p:ph type="title"/>
          </p:nvPr>
        </p:nvSpPr>
        <p:spPr>
          <a:xfrm>
            <a:off x="381000" y="152400"/>
            <a:ext cx="8458200" cy="533400"/>
          </a:xfrm>
        </p:spPr>
        <p:txBody>
          <a:bodyPr/>
          <a:lstStyle/>
          <a:p>
            <a:r>
              <a:rPr lang="en-US" altLang="en-US"/>
              <a:t>Comparison of MIN and EM-Clustering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p:txBody>
          <a:bodyPr/>
          <a:lstStyle/>
          <a:p>
            <a:pPr>
              <a:lnSpc>
                <a:spcPct val="90000"/>
              </a:lnSpc>
              <a:spcBef>
                <a:spcPct val="40000"/>
              </a:spcBef>
            </a:pPr>
            <a:r>
              <a:rPr lang="en-US" altLang="en-US" sz="2400"/>
              <a:t>EM has an O(n) time complexity; MIN is O(n</a:t>
            </a:r>
            <a:r>
              <a:rPr lang="en-US" altLang="en-US" sz="2400" baseline="30000"/>
              <a:t>2</a:t>
            </a:r>
            <a:r>
              <a:rPr lang="en-US" altLang="en-US" sz="2400"/>
              <a:t>log(n)).</a:t>
            </a:r>
          </a:p>
          <a:p>
            <a:pPr>
              <a:lnSpc>
                <a:spcPct val="90000"/>
              </a:lnSpc>
              <a:spcBef>
                <a:spcPct val="40000"/>
              </a:spcBef>
            </a:pPr>
            <a:r>
              <a:rPr lang="en-US" altLang="en-US" sz="2400"/>
              <a:t>Because of random initialization, the clusters found by EM can vary from one run to another; MIN produces the same clusters unless there are ties in the similarity matrix.</a:t>
            </a:r>
          </a:p>
          <a:p>
            <a:pPr>
              <a:lnSpc>
                <a:spcPct val="90000"/>
              </a:lnSpc>
              <a:spcBef>
                <a:spcPct val="40000"/>
              </a:spcBef>
            </a:pPr>
            <a:r>
              <a:rPr lang="en-US" altLang="en-US" sz="2400"/>
              <a:t>Neither MIN nor EM automatically determine the number of clusters. </a:t>
            </a:r>
            <a:endParaRPr lang="en-US" altLang="en-US"/>
          </a:p>
          <a:p>
            <a:pPr>
              <a:lnSpc>
                <a:spcPct val="90000"/>
              </a:lnSpc>
              <a:spcBef>
                <a:spcPct val="40000"/>
              </a:spcBef>
            </a:pPr>
            <a:r>
              <a:rPr lang="en-US" altLang="en-US" sz="2400"/>
              <a:t>MIN does not have any user-specified parameters; EM has the number of clusters and possibly the weights of the clusters. </a:t>
            </a:r>
          </a:p>
          <a:p>
            <a:pPr>
              <a:lnSpc>
                <a:spcPct val="90000"/>
              </a:lnSpc>
              <a:spcBef>
                <a:spcPct val="40000"/>
              </a:spcBef>
            </a:pPr>
            <a:r>
              <a:rPr lang="en-US" altLang="en-US" sz="2400"/>
              <a:t>EM clustering can be viewed as an optimization problem; MIN uses a graph model of the data.</a:t>
            </a:r>
          </a:p>
          <a:p>
            <a:pPr>
              <a:lnSpc>
                <a:spcPct val="90000"/>
              </a:lnSpc>
              <a:spcBef>
                <a:spcPct val="40000"/>
              </a:spcBef>
            </a:pPr>
            <a:r>
              <a:rPr lang="en-US" altLang="en-US" sz="2400"/>
              <a:t>Neither EM or MIN are order dependent. </a:t>
            </a:r>
            <a:endParaRPr lang="en-US" altLang="en-US"/>
          </a:p>
        </p:txBody>
      </p:sp>
      <p:sp>
        <p:nvSpPr>
          <p:cNvPr id="82947" name="Rectangle 3"/>
          <p:cNvSpPr>
            <a:spLocks noGrp="1" noChangeArrowheads="1"/>
          </p:cNvSpPr>
          <p:nvPr>
            <p:ph type="title"/>
          </p:nvPr>
        </p:nvSpPr>
        <p:spPr>
          <a:xfrm>
            <a:off x="381000" y="152400"/>
            <a:ext cx="8458200" cy="533400"/>
          </a:xfrm>
        </p:spPr>
        <p:txBody>
          <a:bodyPr/>
          <a:lstStyle/>
          <a:p>
            <a:r>
              <a:rPr lang="en-US" altLang="en-US"/>
              <a:t>Comparison of MIN and EM-Clustering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p:txBody>
          <a:bodyPr/>
          <a:lstStyle/>
          <a:p>
            <a:pPr>
              <a:lnSpc>
                <a:spcPct val="90000"/>
              </a:lnSpc>
              <a:spcBef>
                <a:spcPct val="40000"/>
              </a:spcBef>
            </a:pPr>
            <a:r>
              <a:rPr lang="en-US" altLang="en-US" sz="2400"/>
              <a:t>Both are partitional.</a:t>
            </a:r>
          </a:p>
          <a:p>
            <a:pPr>
              <a:lnSpc>
                <a:spcPct val="90000"/>
              </a:lnSpc>
              <a:spcBef>
                <a:spcPct val="40000"/>
              </a:spcBef>
            </a:pPr>
            <a:r>
              <a:rPr lang="en-US" altLang="en-US" sz="2400"/>
              <a:t>K-means is complete; DBSCAN is not.</a:t>
            </a:r>
          </a:p>
          <a:p>
            <a:pPr>
              <a:lnSpc>
                <a:spcPct val="90000"/>
              </a:lnSpc>
              <a:spcBef>
                <a:spcPct val="40000"/>
              </a:spcBef>
            </a:pPr>
            <a:r>
              <a:rPr lang="en-US" altLang="en-US" sz="2400"/>
              <a:t>K-means has a prototype-based notion of a cluster; DB uses a density-based notion.</a:t>
            </a:r>
          </a:p>
          <a:p>
            <a:pPr>
              <a:lnSpc>
                <a:spcPct val="90000"/>
              </a:lnSpc>
              <a:spcBef>
                <a:spcPct val="40000"/>
              </a:spcBef>
            </a:pPr>
            <a:r>
              <a:rPr lang="en-US" altLang="en-US" sz="2400"/>
              <a:t>K-means can find clusters that are not well-separated. DBSCAN will merge clusters that touch.</a:t>
            </a:r>
          </a:p>
          <a:p>
            <a:pPr>
              <a:lnSpc>
                <a:spcPct val="90000"/>
              </a:lnSpc>
              <a:spcBef>
                <a:spcPct val="40000"/>
              </a:spcBef>
            </a:pPr>
            <a:r>
              <a:rPr lang="en-US" altLang="en-US" sz="2400"/>
              <a:t>DBSCAN handles clusters of different shapes and sizes; K-means prefers globular clusters.</a:t>
            </a:r>
          </a:p>
        </p:txBody>
      </p:sp>
      <p:sp>
        <p:nvSpPr>
          <p:cNvPr id="83971" name="Rectangle 3"/>
          <p:cNvSpPr>
            <a:spLocks noGrp="1" noChangeArrowheads="1"/>
          </p:cNvSpPr>
          <p:nvPr>
            <p:ph type="title"/>
          </p:nvPr>
        </p:nvSpPr>
        <p:spPr>
          <a:xfrm>
            <a:off x="381000" y="152400"/>
            <a:ext cx="8458200" cy="533400"/>
          </a:xfrm>
        </p:spPr>
        <p:txBody>
          <a:bodyPr/>
          <a:lstStyle/>
          <a:p>
            <a:r>
              <a:rPr lang="en-US" altLang="en-US"/>
              <a:t>Comparison of DBSCAN and K-means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p:txBody>
          <a:bodyPr/>
          <a:lstStyle/>
          <a:p>
            <a:pPr>
              <a:lnSpc>
                <a:spcPct val="90000"/>
              </a:lnSpc>
              <a:spcBef>
                <a:spcPct val="40000"/>
              </a:spcBef>
            </a:pPr>
            <a:r>
              <a:rPr lang="en-US" altLang="en-US" sz="2400"/>
              <a:t>DBSCAN can handle noise and outliers; K-means performs poorly in the presence of outliers</a:t>
            </a:r>
            <a:endParaRPr lang="en-US" altLang="en-US"/>
          </a:p>
          <a:p>
            <a:pPr>
              <a:lnSpc>
                <a:spcPct val="90000"/>
              </a:lnSpc>
              <a:spcBef>
                <a:spcPct val="40000"/>
              </a:spcBef>
            </a:pPr>
            <a:r>
              <a:rPr lang="en-US" altLang="en-US" sz="2400"/>
              <a:t>K-means can only be applied to data for which a centroid is meaningful; DBSCAN requires a meaningful definition of density</a:t>
            </a:r>
          </a:p>
          <a:p>
            <a:pPr>
              <a:lnSpc>
                <a:spcPct val="90000"/>
              </a:lnSpc>
              <a:spcBef>
                <a:spcPct val="40000"/>
              </a:spcBef>
            </a:pPr>
            <a:r>
              <a:rPr lang="en-US" altLang="en-US" sz="2400"/>
              <a:t>DBSCAN works poorly on high-dimensional data; K-means works well for some types of high-dimensional data</a:t>
            </a:r>
          </a:p>
          <a:p>
            <a:pPr>
              <a:lnSpc>
                <a:spcPct val="90000"/>
              </a:lnSpc>
              <a:spcBef>
                <a:spcPct val="40000"/>
              </a:spcBef>
            </a:pPr>
            <a:r>
              <a:rPr lang="en-US" altLang="en-US" sz="2400"/>
              <a:t>Both techniques were designed for Euclidean data, but extended to other types of data</a:t>
            </a:r>
          </a:p>
          <a:p>
            <a:pPr>
              <a:lnSpc>
                <a:spcPct val="90000"/>
              </a:lnSpc>
              <a:spcBef>
                <a:spcPct val="40000"/>
              </a:spcBef>
            </a:pPr>
            <a:r>
              <a:rPr lang="en-US" altLang="en-US" sz="2400"/>
              <a:t>DBSCAN makes no distribution assumptions; K-means is really assuming spherical Gaussian distributions</a:t>
            </a:r>
          </a:p>
        </p:txBody>
      </p:sp>
      <p:sp>
        <p:nvSpPr>
          <p:cNvPr id="84995" name="Rectangle 3"/>
          <p:cNvSpPr>
            <a:spLocks noGrp="1" noChangeArrowheads="1"/>
          </p:cNvSpPr>
          <p:nvPr>
            <p:ph type="title"/>
          </p:nvPr>
        </p:nvSpPr>
        <p:spPr>
          <a:xfrm>
            <a:off x="381000" y="152400"/>
            <a:ext cx="8458200" cy="533400"/>
          </a:xfrm>
        </p:spPr>
        <p:txBody>
          <a:bodyPr/>
          <a:lstStyle/>
          <a:p>
            <a:r>
              <a:rPr lang="en-US" altLang="en-US"/>
              <a:t>Comparison of DBSCAN and K-means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p:txBody>
          <a:bodyPr/>
          <a:lstStyle/>
          <a:p>
            <a:pPr>
              <a:lnSpc>
                <a:spcPct val="90000"/>
              </a:lnSpc>
              <a:spcBef>
                <a:spcPct val="40000"/>
              </a:spcBef>
            </a:pPr>
            <a:r>
              <a:rPr lang="en-US" altLang="en-US" sz="2400"/>
              <a:t>K-means has an O(n) time complexity; DBSCAN is O(n^2)</a:t>
            </a:r>
          </a:p>
          <a:p>
            <a:pPr>
              <a:lnSpc>
                <a:spcPct val="90000"/>
              </a:lnSpc>
              <a:spcBef>
                <a:spcPct val="40000"/>
              </a:spcBef>
            </a:pPr>
            <a:r>
              <a:rPr lang="en-US" altLang="en-US" sz="2400"/>
              <a:t>Because of random initialization, the clusters found by K-means can vary from one run to another; DBSCAN always produces the same clusters</a:t>
            </a:r>
          </a:p>
          <a:p>
            <a:pPr>
              <a:lnSpc>
                <a:spcPct val="90000"/>
              </a:lnSpc>
              <a:spcBef>
                <a:spcPct val="40000"/>
              </a:spcBef>
            </a:pPr>
            <a:r>
              <a:rPr lang="en-US" altLang="en-US" sz="2400"/>
              <a:t>DBSCAN automatically determines the number of clusters; K-means does not</a:t>
            </a:r>
            <a:endParaRPr lang="en-US" altLang="en-US"/>
          </a:p>
          <a:p>
            <a:pPr>
              <a:lnSpc>
                <a:spcPct val="90000"/>
              </a:lnSpc>
              <a:spcBef>
                <a:spcPct val="40000"/>
              </a:spcBef>
            </a:pPr>
            <a:r>
              <a:rPr lang="en-US" altLang="en-US" sz="2400"/>
              <a:t>K-means has only one parameter, DBSCAN has two. </a:t>
            </a:r>
          </a:p>
          <a:p>
            <a:pPr>
              <a:lnSpc>
                <a:spcPct val="90000"/>
              </a:lnSpc>
              <a:spcBef>
                <a:spcPct val="40000"/>
              </a:spcBef>
            </a:pPr>
            <a:r>
              <a:rPr lang="en-US" altLang="en-US" sz="2400"/>
              <a:t>K-means clustering can be viewed as an optimization problem and as a special case of EM clustering; DBSCAN is not based on a formal model.</a:t>
            </a:r>
          </a:p>
          <a:p>
            <a:pPr>
              <a:lnSpc>
                <a:spcPct val="90000"/>
              </a:lnSpc>
              <a:spcBef>
                <a:spcPct val="20000"/>
              </a:spcBef>
              <a:buFont typeface="Monotype Sorts" pitchFamily="2" charset="2"/>
              <a:buNone/>
            </a:pPr>
            <a:endParaRPr lang="en-US" altLang="en-US"/>
          </a:p>
        </p:txBody>
      </p:sp>
      <p:sp>
        <p:nvSpPr>
          <p:cNvPr id="86019" name="Rectangle 3"/>
          <p:cNvSpPr>
            <a:spLocks noGrp="1" noChangeArrowheads="1"/>
          </p:cNvSpPr>
          <p:nvPr>
            <p:ph type="title"/>
          </p:nvPr>
        </p:nvSpPr>
        <p:spPr>
          <a:xfrm>
            <a:off x="381000" y="152400"/>
            <a:ext cx="8458200" cy="533400"/>
          </a:xfrm>
        </p:spPr>
        <p:txBody>
          <a:bodyPr/>
          <a:lstStyle/>
          <a:p>
            <a:r>
              <a:rPr lang="en-US" altLang="en-US"/>
              <a:t>Comparison of DBSCAN and K-means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Outline: </a:t>
            </a:r>
            <a:r>
              <a:rPr lang="en-US" altLang="en-US"/>
              <a:t>Advanced Clustering</a:t>
            </a:r>
            <a:endParaRPr lang="en-US" altLang="en-US" dirty="0"/>
          </a:p>
        </p:txBody>
      </p:sp>
      <p:sp>
        <p:nvSpPr>
          <p:cNvPr id="3075" name="Rectangle 3"/>
          <p:cNvSpPr>
            <a:spLocks noGrp="1" noChangeArrowheads="1"/>
          </p:cNvSpPr>
          <p:nvPr>
            <p:ph type="body" idx="1"/>
          </p:nvPr>
        </p:nvSpPr>
        <p:spPr>
          <a:xfrm>
            <a:off x="0" y="1143000"/>
            <a:ext cx="8961119" cy="5181600"/>
          </a:xfrm>
        </p:spPr>
        <p:txBody>
          <a:bodyPr>
            <a:normAutofit/>
          </a:bodyPr>
          <a:lstStyle/>
          <a:p>
            <a:pPr marL="457200" indent="-457200">
              <a:buFont typeface="+mj-lt"/>
              <a:buAutoNum type="arabicPeriod"/>
            </a:pPr>
            <a:r>
              <a:rPr lang="en-US" altLang="en-US" sz="2600" dirty="0"/>
              <a:t>Advanced Prototype-based Clustering 	</a:t>
            </a:r>
          </a:p>
          <a:p>
            <a:pPr lvl="1">
              <a:buFont typeface="Wingdings" panose="05000000000000000000" pitchFamily="2" charset="2"/>
              <a:buChar char="q"/>
            </a:pPr>
            <a:r>
              <a:rPr lang="en-US" altLang="en-US" sz="2600" dirty="0"/>
              <a:t>Fuzzy c-means</a:t>
            </a:r>
          </a:p>
          <a:p>
            <a:pPr lvl="1">
              <a:buFont typeface="Wingdings" panose="05000000000000000000" pitchFamily="2" charset="2"/>
              <a:buChar char="q"/>
            </a:pPr>
            <a:r>
              <a:rPr lang="en-US" altLang="en-US" sz="2600" dirty="0"/>
              <a:t>Mixture Model Clustering (EM) </a:t>
            </a:r>
          </a:p>
          <a:p>
            <a:pPr marL="457200" indent="-457200">
              <a:buFont typeface="+mj-lt"/>
              <a:buAutoNum type="arabicPeriod"/>
            </a:pPr>
            <a:r>
              <a:rPr lang="en-US" altLang="en-US" sz="2600" dirty="0"/>
              <a:t>Subspace Clustering: CLIQUE</a:t>
            </a:r>
            <a:endParaRPr lang="en-US" altLang="en-US" sz="2000" dirty="0"/>
          </a:p>
          <a:p>
            <a:pPr marL="457200" indent="-457200">
              <a:buFont typeface="+mj-lt"/>
              <a:buAutoNum type="arabicPeriod"/>
            </a:pPr>
            <a:r>
              <a:rPr lang="en-US" altLang="en-US" sz="2600" dirty="0"/>
              <a:t>Clustering with Density </a:t>
            </a:r>
            <a:r>
              <a:rPr lang="en-US" altLang="en-US" sz="2600" dirty="0" err="1"/>
              <a:t>Functions:DENCLUE</a:t>
            </a:r>
            <a:r>
              <a:rPr lang="en-US" altLang="en-US" sz="2800" dirty="0">
                <a:solidFill>
                  <a:schemeClr val="accent1"/>
                </a:solidFill>
              </a:rPr>
              <a:t> </a:t>
            </a:r>
            <a:r>
              <a:rPr lang="en-US" altLang="en-US" sz="1800" dirty="0">
                <a:solidFill>
                  <a:schemeClr val="accent1"/>
                </a:solidFill>
              </a:rPr>
              <a:t>already covered </a:t>
            </a:r>
            <a:endParaRPr lang="en-US" altLang="en-US" sz="1800" dirty="0"/>
          </a:p>
          <a:p>
            <a:pPr marL="457200" indent="-457200">
              <a:buFont typeface="+mj-lt"/>
              <a:buAutoNum type="arabicPeriod"/>
            </a:pPr>
            <a:r>
              <a:rPr lang="en-US" altLang="en-US" sz="2600" dirty="0"/>
              <a:t>Shared Nearest Neighbor (</a:t>
            </a:r>
            <a:r>
              <a:rPr lang="en-US" altLang="en-US" sz="2600"/>
              <a:t>SNN)</a:t>
            </a:r>
            <a:r>
              <a:rPr lang="en-US" altLang="en-US" sz="2000">
                <a:solidFill>
                  <a:schemeClr val="accent1"/>
                </a:solidFill>
              </a:rPr>
              <a:t> likely not covered in 2023</a:t>
            </a:r>
            <a:endParaRPr lang="en-US" altLang="en-US" sz="2000"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763000" cy="533400"/>
          </a:xfrm>
        </p:spPr>
        <p:txBody>
          <a:bodyPr/>
          <a:lstStyle/>
          <a:p>
            <a:r>
              <a:rPr lang="en-US" altLang="en-US" dirty="0"/>
              <a:t>1. Hard (Crisp) vs Soft (Fuzzy) Clustering</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p:txBody>
              <a:bodyPr>
                <a:normAutofit/>
              </a:bodyPr>
              <a:lstStyle/>
              <a:p>
                <a:r>
                  <a:rPr lang="en-US" altLang="en-US" dirty="0"/>
                  <a:t>Hard (Crisp) vs. Soft (Fuzzy) clustering</a:t>
                </a:r>
              </a:p>
              <a:p>
                <a:pPr lvl="1"/>
                <a:r>
                  <a:rPr lang="en-US" altLang="en-US" dirty="0"/>
                  <a:t>For soft clustering allow point to belong to more than one cluster </a:t>
                </a:r>
              </a:p>
              <a:p>
                <a:pPr lvl="1"/>
                <a:r>
                  <a:rPr lang="en-US" altLang="en-US" dirty="0"/>
                  <a:t>For K-means, generalize objective function</a:t>
                </a:r>
              </a:p>
              <a:p>
                <a:pPr lvl="1"/>
                <a:endParaRPr lang="en-US" altLang="en-US" dirty="0"/>
              </a:p>
              <a:p>
                <a:pPr lvl="1"/>
                <a:endParaRPr lang="en-US" altLang="en-US" dirty="0"/>
              </a:p>
              <a:p>
                <a:pPr lvl="2">
                  <a:buNone/>
                </a:pPr>
                <a:br>
                  <a:rPr lang="en-US" altLang="en-US" sz="1000" dirty="0"/>
                </a:br>
                <a:r>
                  <a:rPr lang="en-US" alt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𝑖𝑗</m:t>
                        </m:r>
                      </m:sub>
                    </m:sSub>
                  </m:oMath>
                </a14:m>
                <a:r>
                  <a:rPr lang="en-US" altLang="en-US" dirty="0">
                    <a:sym typeface="Symbol" pitchFamily="18" charset="2"/>
                  </a:rPr>
                  <a:t>:  weight with which object x</a:t>
                </a:r>
                <a:r>
                  <a:rPr lang="en-US" altLang="en-US" baseline="-25000" dirty="0">
                    <a:sym typeface="Symbol" pitchFamily="18" charset="2"/>
                  </a:rPr>
                  <a:t>i</a:t>
                </a:r>
                <a:r>
                  <a:rPr lang="en-US" altLang="en-US" dirty="0">
                    <a:sym typeface="Symbol" pitchFamily="18" charset="2"/>
                  </a:rPr>
                  <a:t> belongs to cluster </a:t>
                </a:r>
                <a14:m>
                  <m:oMath xmlns:m="http://schemas.openxmlformats.org/officeDocument/2006/math">
                    <m:sSub>
                      <m:sSubPr>
                        <m:ctrlPr>
                          <a:rPr lang="en-US" i="1">
                            <a:latin typeface="Cambria Math" panose="02040503050406030204" pitchFamily="18" charset="0"/>
                          </a:rPr>
                        </m:ctrlPr>
                      </m:sSubPr>
                      <m:e>
                        <m:r>
                          <a:rPr lang="en-US" i="1">
                            <a:latin typeface="Cambria Math"/>
                          </a:rPr>
                          <m:t>𝒄</m:t>
                        </m:r>
                      </m:e>
                      <m:sub>
                        <m:r>
                          <a:rPr lang="en-US" b="1" i="1">
                            <a:latin typeface="Cambria Math"/>
                          </a:rPr>
                          <m:t>𝒋</m:t>
                        </m:r>
                      </m:sub>
                    </m:sSub>
                  </m:oMath>
                </a14:m>
                <a:endParaRPr lang="en-US" altLang="en-US" dirty="0">
                  <a:sym typeface="Symbol" pitchFamily="18" charset="2"/>
                </a:endParaRPr>
              </a:p>
              <a:p>
                <a:pPr lvl="4"/>
                <a:endParaRPr lang="en-US" altLang="en-US" sz="800" dirty="0">
                  <a:sym typeface="Symbol" pitchFamily="18" charset="2"/>
                </a:endParaRPr>
              </a:p>
              <a:p>
                <a:pPr lvl="1"/>
                <a:r>
                  <a:rPr lang="en-US" altLang="en-US" dirty="0"/>
                  <a:t>To minimize SSE, repeat the following steps:</a:t>
                </a:r>
              </a:p>
              <a:p>
                <a:pPr lvl="2"/>
                <a:r>
                  <a:rPr lang="en-US" altLang="en-US" dirty="0"/>
                  <a:t> Fix </a:t>
                </a:r>
                <a14:m>
                  <m:oMath xmlns:m="http://schemas.openxmlformats.org/officeDocument/2006/math">
                    <m:sSub>
                      <m:sSubPr>
                        <m:ctrlPr>
                          <a:rPr lang="en-US" i="1">
                            <a:latin typeface="Cambria Math" panose="02040503050406030204" pitchFamily="18" charset="0"/>
                          </a:rPr>
                        </m:ctrlPr>
                      </m:sSubPr>
                      <m:e>
                        <m:r>
                          <a:rPr lang="en-US" i="1">
                            <a:latin typeface="Cambria Math"/>
                          </a:rPr>
                          <m:t>𝒄</m:t>
                        </m:r>
                      </m:e>
                      <m:sub>
                        <m:r>
                          <a:rPr lang="en-US" b="1" i="1">
                            <a:latin typeface="Cambria Math"/>
                          </a:rPr>
                          <m:t>𝒋</m:t>
                        </m:r>
                      </m:sub>
                    </m:sSub>
                  </m:oMath>
                </a14:m>
                <a:r>
                  <a:rPr lang="en-US" altLang="en-US" dirty="0"/>
                  <a:t>and determine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panose="02040503050406030204" pitchFamily="18" charset="0"/>
                          </a:rPr>
                          <m:t>𝑖𝑗</m:t>
                        </m:r>
                      </m:sub>
                    </m:sSub>
                  </m:oMath>
                </a14:m>
                <a:r>
                  <a:rPr lang="en-US" altLang="en-US" dirty="0"/>
                  <a:t> (cluster assignment)</a:t>
                </a:r>
              </a:p>
              <a:p>
                <a:pPr lvl="2"/>
                <a:r>
                  <a:rPr lang="en-US" altLang="en-US" dirty="0"/>
                  <a:t> Fix </a:t>
                </a:r>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𝑖𝑗</m:t>
                        </m:r>
                      </m:sub>
                    </m:sSub>
                  </m:oMath>
                </a14:m>
                <a:r>
                  <a:rPr lang="en-US" altLang="en-US" dirty="0"/>
                  <a:t>and </a:t>
                </a:r>
                <a:r>
                  <a:rPr lang="en-US" altLang="en-US" dirty="0" err="1"/>
                  <a:t>recompute</a:t>
                </a:r>
                <a:r>
                  <a:rPr lang="en-US" alt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𝒄</m:t>
                        </m:r>
                      </m:e>
                      <m:sub>
                        <m:r>
                          <a:rPr lang="en-US" b="1" i="1">
                            <a:latin typeface="Cambria Math"/>
                          </a:rPr>
                          <m:t>𝒋</m:t>
                        </m:r>
                      </m:sub>
                    </m:sSub>
                  </m:oMath>
                </a14:m>
                <a:endParaRPr lang="en-US" altLang="en-US" dirty="0"/>
              </a:p>
              <a:p>
                <a:pPr lvl="1"/>
                <a:r>
                  <a:rPr lang="en-US" altLang="en-US" dirty="0"/>
                  <a:t>Hard clustering: </a:t>
                </a:r>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𝑖𝑗</m:t>
                        </m:r>
                      </m:sub>
                    </m:sSub>
                    <m:r>
                      <a:rPr lang="en-US" i="1">
                        <a:latin typeface="Cambria Math"/>
                      </a:rPr>
                      <m:t> </m:t>
                    </m:r>
                  </m:oMath>
                </a14:m>
                <a:r>
                  <a:rPr lang="en-US" altLang="en-US" dirty="0">
                    <a:sym typeface="Symbol" pitchFamily="18" charset="2"/>
                  </a:rPr>
                  <a:t> {0,1}</a:t>
                </a:r>
                <a:r>
                  <a:rPr lang="en-US" altLang="en-US" dirty="0"/>
                  <a:t> </a:t>
                </a:r>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blipFill>
                <a:blip r:embed="rId3"/>
                <a:stretch>
                  <a:fillRect l="-513" t="-1294" b="-176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187498675"/>
              </p:ext>
            </p:extLst>
          </p:nvPr>
        </p:nvGraphicFramePr>
        <p:xfrm>
          <a:off x="5158192" y="2788920"/>
          <a:ext cx="1295400" cy="963613"/>
        </p:xfrm>
        <a:graphic>
          <a:graphicData uri="http://schemas.openxmlformats.org/presentationml/2006/ole">
            <mc:AlternateContent xmlns:mc="http://schemas.openxmlformats.org/markup-compatibility/2006">
              <mc:Choice xmlns:v="urn:schemas-microsoft-com:vml" Requires="v">
                <p:oleObj name="Equation" r:id="rId4" imgW="596880" imgH="444240" progId="Equation.3">
                  <p:embed/>
                </p:oleObj>
              </mc:Choice>
              <mc:Fallback>
                <p:oleObj name="Equation" r:id="rId4" imgW="596880" imgH="444240" progId="Equation.3">
                  <p:embed/>
                  <p:pic>
                    <p:nvPicPr>
                      <p:cNvPr id="0" name=""/>
                      <p:cNvPicPr>
                        <a:picLocks noChangeAspect="1" noChangeArrowheads="1"/>
                      </p:cNvPicPr>
                      <p:nvPr/>
                    </p:nvPicPr>
                    <p:blipFill>
                      <a:blip r:embed="rId5"/>
                      <a:srcRect/>
                      <a:stretch>
                        <a:fillRect/>
                      </a:stretch>
                    </p:blipFill>
                    <p:spPr bwMode="auto">
                      <a:xfrm>
                        <a:off x="5158192" y="2788920"/>
                        <a:ext cx="1295400"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1476927" y="2788920"/>
                <a:ext cx="3170035" cy="908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𝑆𝑆𝐸</m:t>
                      </m:r>
                      <m:r>
                        <a:rPr lang="en-US" sz="1800" i="1" smtClean="0">
                          <a:latin typeface="Cambria Math"/>
                        </a:rPr>
                        <m:t>=</m:t>
                      </m:r>
                      <m:nary>
                        <m:naryPr>
                          <m:chr m:val="∑"/>
                          <m:limLoc m:val="undOvr"/>
                          <m:ctrlPr>
                            <a:rPr lang="en-US" sz="1800" i="1">
                              <a:latin typeface="Cambria Math" panose="02040503050406030204" pitchFamily="18" charset="0"/>
                            </a:rPr>
                          </m:ctrlPr>
                        </m:naryPr>
                        <m:sub>
                          <m:r>
                            <a:rPr lang="en-US" sz="1800" i="1">
                              <a:latin typeface="Cambria Math"/>
                            </a:rPr>
                            <m:t>𝑗</m:t>
                          </m:r>
                          <m:r>
                            <a:rPr lang="en-US" sz="1800" i="1">
                              <a:latin typeface="Cambria Math"/>
                            </a:rPr>
                            <m:t>=1</m:t>
                          </m:r>
                        </m:sub>
                        <m:sup>
                          <m:r>
                            <a:rPr lang="en-US" sz="1800" i="1">
                              <a:latin typeface="Cambria Math"/>
                            </a:rPr>
                            <m:t>𝑘</m:t>
                          </m:r>
                        </m:sup>
                        <m:e>
                          <m:nary>
                            <m:naryPr>
                              <m:chr m:val="∑"/>
                              <m:limLoc m:val="undOvr"/>
                              <m:ctrlPr>
                                <a:rPr lang="en-US" sz="1800" i="1">
                                  <a:latin typeface="Cambria Math" panose="02040503050406030204" pitchFamily="18" charset="0"/>
                                </a:rPr>
                              </m:ctrlPr>
                            </m:naryPr>
                            <m:sub>
                              <m:r>
                                <a:rPr lang="en-US" sz="1800" i="1">
                                  <a:latin typeface="Cambria Math"/>
                                </a:rPr>
                                <m:t>𝑖</m:t>
                              </m:r>
                              <m:r>
                                <a:rPr lang="en-US" sz="1800" i="1">
                                  <a:latin typeface="Cambria Math"/>
                                </a:rPr>
                                <m:t>=1</m:t>
                              </m:r>
                            </m:sub>
                            <m:sup>
                              <m:r>
                                <a:rPr lang="en-US" sz="1800" i="1">
                                  <a:latin typeface="Cambria Math"/>
                                </a:rPr>
                                <m:t>𝑚</m:t>
                              </m:r>
                            </m:sup>
                            <m:e>
                              <m:sSub>
                                <m:sSubPr>
                                  <m:ctrlPr>
                                    <a:rPr lang="en-US" sz="1800" b="1" i="1" smtClean="0">
                                      <a:latin typeface="Cambria Math" panose="02040503050406030204" pitchFamily="18" charset="0"/>
                                    </a:rPr>
                                  </m:ctrlPr>
                                </m:sSubPr>
                                <m:e>
                                  <m:r>
                                    <a:rPr lang="en-US" sz="1800" i="1">
                                      <a:latin typeface="Cambria Math"/>
                                    </a:rPr>
                                    <m:t>𝑤</m:t>
                                  </m:r>
                                </m:e>
                                <m:sub>
                                  <m:r>
                                    <a:rPr lang="en-US" sz="1800" b="0" i="1" smtClean="0">
                                      <a:latin typeface="Cambria Math" panose="02040503050406030204" pitchFamily="18" charset="0"/>
                                    </a:rPr>
                                    <m:t>𝑖𝑗</m:t>
                                  </m:r>
                                </m:sub>
                              </m:sSub>
                            </m:e>
                          </m:nary>
                        </m:e>
                      </m:nary>
                      <m:sSup>
                        <m:sSupPr>
                          <m:ctrlPr>
                            <a:rPr lang="en-US" sz="1800" i="1">
                              <a:latin typeface="Cambria Math" panose="02040503050406030204" pitchFamily="18" charset="0"/>
                            </a:rPr>
                          </m:ctrlPr>
                        </m:sSupPr>
                        <m:e>
                          <m:r>
                            <a:rPr lang="en-US" sz="1800" i="1">
                              <a:latin typeface="Cambria Math"/>
                            </a:rPr>
                            <m:t>𝑑𝑖𝑠𝑡</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𝒙</m:t>
                              </m:r>
                            </m:e>
                            <m:sub>
                              <m:r>
                                <a:rPr lang="en-US" sz="1800" i="1">
                                  <a:latin typeface="Cambria Math"/>
                                </a:rPr>
                                <m:t>𝑖</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𝒄</m:t>
                              </m:r>
                            </m:e>
                            <m:sub>
                              <m:r>
                                <a:rPr lang="en-US" sz="1800" i="1">
                                  <a:latin typeface="Cambria Math"/>
                                </a:rPr>
                                <m:t>𝑗</m:t>
                              </m:r>
                            </m:sub>
                          </m:sSub>
                          <m:r>
                            <a:rPr lang="en-US" sz="1800" i="1">
                              <a:latin typeface="Cambria Math"/>
                            </a:rPr>
                            <m:t>)</m:t>
                          </m:r>
                        </m:e>
                        <m:sup>
                          <m:r>
                            <a:rPr lang="en-US" sz="1800" i="1">
                              <a:latin typeface="Cambria Math"/>
                            </a:rPr>
                            <m:t>2</m:t>
                          </m:r>
                        </m:sup>
                      </m:sSup>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1476927" y="2788920"/>
                <a:ext cx="3170035" cy="90819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dirty="0"/>
              <a:t>Soft (Fuzzy) Clustering: Estimating Weights</a:t>
            </a:r>
          </a:p>
        </p:txBody>
      </p:sp>
      <p:sp>
        <p:nvSpPr>
          <p:cNvPr id="5125" name="Text Box 8"/>
          <p:cNvSpPr txBox="1">
            <a:spLocks noChangeArrowheads="1"/>
          </p:cNvSpPr>
          <p:nvPr/>
        </p:nvSpPr>
        <p:spPr bwMode="auto">
          <a:xfrm>
            <a:off x="1295400" y="5806440"/>
            <a:ext cx="693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dirty="0"/>
              <a:t>SSE(x) has a minimum value of 2.25 when </a:t>
            </a:r>
            <a:r>
              <a:rPr lang="en-US" altLang="en-US" sz="1800" i="1" dirty="0">
                <a:latin typeface="Cambria Math" panose="02040503050406030204" pitchFamily="18" charset="0"/>
                <a:ea typeface="Cambria Math" panose="02040503050406030204" pitchFamily="18" charset="0"/>
              </a:rPr>
              <a:t>w</a:t>
            </a:r>
            <a:r>
              <a:rPr lang="en-US" altLang="en-US" sz="1800" baseline="-25000" dirty="0">
                <a:latin typeface="Cambria Math" panose="02040503050406030204" pitchFamily="18" charset="0"/>
                <a:ea typeface="Cambria Math" panose="02040503050406030204" pitchFamily="18" charset="0"/>
              </a:rPr>
              <a:t>x1</a:t>
            </a:r>
            <a:r>
              <a:rPr lang="en-US" altLang="en-US" sz="1800" dirty="0"/>
              <a:t> = 1, </a:t>
            </a:r>
            <a:r>
              <a:rPr lang="en-US" altLang="en-US" sz="1800" i="1" dirty="0">
                <a:latin typeface="Cambria Math" panose="02040503050406030204" pitchFamily="18" charset="0"/>
                <a:ea typeface="Cambria Math" panose="02040503050406030204" pitchFamily="18" charset="0"/>
              </a:rPr>
              <a:t>w</a:t>
            </a:r>
            <a:r>
              <a:rPr lang="en-US" altLang="en-US" sz="1800" baseline="-25000" dirty="0">
                <a:latin typeface="Cambria Math" panose="02040503050406030204" pitchFamily="18" charset="0"/>
                <a:ea typeface="Cambria Math" panose="02040503050406030204" pitchFamily="18" charset="0"/>
              </a:rPr>
              <a:t>x2</a:t>
            </a:r>
            <a:r>
              <a:rPr lang="en-US" altLang="en-US" sz="1800" dirty="0"/>
              <a:t> = 0</a:t>
            </a:r>
          </a:p>
        </p:txBody>
      </p:sp>
      <p:grpSp>
        <p:nvGrpSpPr>
          <p:cNvPr id="5126" name="Group 9"/>
          <p:cNvGrpSpPr>
            <a:grpSpLocks/>
          </p:cNvGrpSpPr>
          <p:nvPr/>
        </p:nvGrpSpPr>
        <p:grpSpPr bwMode="auto">
          <a:xfrm>
            <a:off x="1447800" y="1066803"/>
            <a:ext cx="5791200" cy="1204913"/>
            <a:chOff x="1200" y="2544"/>
            <a:chExt cx="3648" cy="759"/>
          </a:xfrm>
        </p:grpSpPr>
        <p:sp>
          <p:nvSpPr>
            <p:cNvPr id="5127" name="Line 10"/>
            <p:cNvSpPr>
              <a:spLocks noChangeShapeType="1"/>
            </p:cNvSpPr>
            <p:nvPr/>
          </p:nvSpPr>
          <p:spPr bwMode="auto">
            <a:xfrm>
              <a:off x="1296" y="2928"/>
              <a:ext cx="3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Oval 11"/>
            <p:cNvSpPr>
              <a:spLocks noChangeArrowheads="1"/>
            </p:cNvSpPr>
            <p:nvPr/>
          </p:nvSpPr>
          <p:spPr bwMode="auto">
            <a:xfrm>
              <a:off x="1296" y="2880"/>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129" name="Oval 12"/>
            <p:cNvSpPr>
              <a:spLocks noChangeArrowheads="1"/>
            </p:cNvSpPr>
            <p:nvPr/>
          </p:nvSpPr>
          <p:spPr bwMode="auto">
            <a:xfrm>
              <a:off x="4608" y="2880"/>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5130" name="Text Box 13"/>
            <p:cNvSpPr txBox="1">
              <a:spLocks noChangeArrowheads="1"/>
            </p:cNvSpPr>
            <p:nvPr/>
          </p:nvSpPr>
          <p:spPr bwMode="auto">
            <a:xfrm>
              <a:off x="1248" y="30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t>1</a:t>
              </a:r>
            </a:p>
          </p:txBody>
        </p:sp>
        <p:sp>
          <p:nvSpPr>
            <p:cNvPr id="5131" name="Text Box 14"/>
            <p:cNvSpPr txBox="1">
              <a:spLocks noChangeArrowheads="1"/>
            </p:cNvSpPr>
            <p:nvPr/>
          </p:nvSpPr>
          <p:spPr bwMode="auto">
            <a:xfrm>
              <a:off x="2606" y="3051"/>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dirty="0"/>
                <a:t>2.5</a:t>
              </a:r>
            </a:p>
          </p:txBody>
        </p:sp>
        <p:sp>
          <p:nvSpPr>
            <p:cNvPr id="5132" name="Text Box 15"/>
            <p:cNvSpPr txBox="1">
              <a:spLocks noChangeArrowheads="1"/>
            </p:cNvSpPr>
            <p:nvPr/>
          </p:nvSpPr>
          <p:spPr bwMode="auto">
            <a:xfrm>
              <a:off x="4560" y="30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t>5</a:t>
              </a:r>
            </a:p>
          </p:txBody>
        </p:sp>
        <p:sp>
          <p:nvSpPr>
            <p:cNvPr id="5133" name="Text Box 16"/>
            <p:cNvSpPr txBox="1">
              <a:spLocks noChangeArrowheads="1"/>
            </p:cNvSpPr>
            <p:nvPr/>
          </p:nvSpPr>
          <p:spPr bwMode="auto">
            <a:xfrm>
              <a:off x="1200" y="25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sym typeface="Symbol" pitchFamily="18" charset="2"/>
                </a:rPr>
                <a:t>c</a:t>
              </a:r>
              <a:r>
                <a:rPr lang="en-US" altLang="en-US" sz="2000" baseline="-25000"/>
                <a:t>1</a:t>
              </a:r>
            </a:p>
          </p:txBody>
        </p:sp>
        <p:sp>
          <p:nvSpPr>
            <p:cNvPr id="5134" name="Text Box 17"/>
            <p:cNvSpPr txBox="1">
              <a:spLocks noChangeArrowheads="1"/>
            </p:cNvSpPr>
            <p:nvPr/>
          </p:nvSpPr>
          <p:spPr bwMode="auto">
            <a:xfrm>
              <a:off x="4512" y="25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sym typeface="Symbol" pitchFamily="18" charset="2"/>
                </a:rPr>
                <a:t>c</a:t>
              </a:r>
              <a:r>
                <a:rPr lang="en-US" altLang="en-US" sz="2000" baseline="-25000"/>
                <a:t>2</a:t>
              </a:r>
            </a:p>
          </p:txBody>
        </p:sp>
        <p:sp>
          <p:nvSpPr>
            <p:cNvPr id="5135" name="Text Box 18"/>
            <p:cNvSpPr txBox="1">
              <a:spLocks noChangeArrowheads="1"/>
            </p:cNvSpPr>
            <p:nvPr/>
          </p:nvSpPr>
          <p:spPr bwMode="auto">
            <a:xfrm>
              <a:off x="2679" y="2544"/>
              <a:ext cx="1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dirty="0">
                  <a:latin typeface="Times" pitchFamily="18" charset="0"/>
                  <a:sym typeface="Symbol" pitchFamily="18" charset="2"/>
                </a:rPr>
                <a:t>x</a:t>
              </a:r>
              <a:endParaRPr lang="en-US" altLang="en-US" sz="2000" baseline="-25000" dirty="0">
                <a:latin typeface="Times" pitchFamily="18" charset="0"/>
              </a:endParaRPr>
            </a:p>
          </p:txBody>
        </p:sp>
        <p:sp>
          <p:nvSpPr>
            <p:cNvPr id="5136" name="Oval 19"/>
            <p:cNvSpPr>
              <a:spLocks noChangeArrowheads="1"/>
            </p:cNvSpPr>
            <p:nvPr/>
          </p:nvSpPr>
          <p:spPr bwMode="auto">
            <a:xfrm>
              <a:off x="2726" y="2899"/>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mc:AlternateContent xmlns:mc="http://schemas.openxmlformats.org/markup-compatibility/2006" xmlns:a14="http://schemas.microsoft.com/office/drawing/2010/main">
        <mc:Choice Requires="a14">
          <p:sp>
            <p:nvSpPr>
              <p:cNvPr id="2" name="TextBox 1"/>
              <p:cNvSpPr txBox="1"/>
              <p:nvPr/>
            </p:nvSpPr>
            <p:spPr>
              <a:xfrm>
                <a:off x="312922" y="2651760"/>
                <a:ext cx="42158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1</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2.5−1</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2</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5−2.5</m:t>
                              </m:r>
                            </m:e>
                          </m:d>
                        </m:e>
                        <m:sup>
                          <m:r>
                            <a:rPr lang="en-US" sz="2000" b="0" i="1" smtClean="0">
                              <a:latin typeface="Cambria Math" panose="02040503050406030204" pitchFamily="18" charset="0"/>
                            </a:rPr>
                            <m:t>2</m:t>
                          </m:r>
                        </m:sup>
                      </m:sSup>
                    </m:oMath>
                  </m:oMathPara>
                </a14:m>
                <a:endParaRPr lang="en-US" sz="2000" b="0" dirty="0"/>
              </a:p>
            </p:txBody>
          </p:sp>
        </mc:Choice>
        <mc:Fallback xmlns="">
          <p:sp>
            <p:nvSpPr>
              <p:cNvPr id="2" name="TextBox 1"/>
              <p:cNvSpPr txBox="1">
                <a:spLocks noRot="1" noChangeAspect="1" noMove="1" noResize="1" noEditPoints="1" noAdjustHandles="1" noChangeArrowheads="1" noChangeShapeType="1" noTextEdit="1"/>
              </p:cNvSpPr>
              <p:nvPr/>
            </p:nvSpPr>
            <p:spPr>
              <a:xfrm>
                <a:off x="312922" y="2651760"/>
                <a:ext cx="4215898" cy="307777"/>
              </a:xfrm>
              <a:prstGeom prst="rect">
                <a:avLst/>
              </a:prstGeom>
              <a:blipFill>
                <a:blip r:embed="rId2"/>
                <a:stretch>
                  <a:fillRect l="-159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7900" y="3121861"/>
                <a:ext cx="2776722" cy="307777"/>
              </a:xfrm>
              <a:prstGeom prst="rect">
                <a:avLst/>
              </a:prstGeom>
              <a:noFill/>
            </p:spPr>
            <p:txBody>
              <a:bodyPr wrap="none" lIns="0" tIns="0" rIns="0" bIns="0" rtlCol="0">
                <a:spAutoFit/>
              </a:bodyPr>
              <a:lstStyle/>
              <a:p>
                <a:r>
                  <a:rPr lang="en-US" sz="2000" b="0" dirty="0"/>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2.25</m:t>
                        </m:r>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6.25</m:t>
                        </m:r>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2</m:t>
                        </m:r>
                      </m:sub>
                    </m:sSub>
                  </m:oMath>
                </a14:m>
                <a:endParaRPr lang="en-US" sz="2000" b="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7900" y="3121861"/>
                <a:ext cx="2776722" cy="307777"/>
              </a:xfrm>
              <a:prstGeom prst="rect">
                <a:avLst/>
              </a:prstGeom>
              <a:blipFill>
                <a:blip r:embed="rId3"/>
                <a:stretch>
                  <a:fillRect r="-1538" b="-19608"/>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637145" y="2378077"/>
            <a:ext cx="4278255" cy="3200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Fuzzy C-means</a:t>
            </a:r>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p:txBody>
              <a:bodyPr>
                <a:normAutofit fontScale="92500" lnSpcReduction="10000"/>
              </a:bodyPr>
              <a:lstStyle/>
              <a:p>
                <a:r>
                  <a:rPr lang="en-US" altLang="en-US" dirty="0"/>
                  <a:t>Objective function</a:t>
                </a:r>
              </a:p>
              <a:p>
                <a:pPr lvl="1"/>
                <a:endParaRPr lang="en-US" altLang="en-US" dirty="0"/>
              </a:p>
              <a:p>
                <a:pPr lvl="1"/>
                <a:endParaRPr lang="en-US" altLang="en-US" dirty="0"/>
              </a:p>
              <a:p>
                <a:pPr lvl="2">
                  <a:buFont typeface="Wingdings" pitchFamily="2" charset="2"/>
                  <a:buNone/>
                </a:pPr>
                <a:r>
                  <a:rPr lang="en-US" altLang="en-US" dirty="0"/>
                  <a:t> </a:t>
                </a:r>
              </a:p>
              <a:p>
                <a:pPr marL="1147763" lvl="2" indent="-233363"/>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panose="02040503050406030204" pitchFamily="18" charset="0"/>
                          </a:rPr>
                          <m:t>𝑖𝑗</m:t>
                        </m:r>
                      </m:sub>
                    </m:sSub>
                  </m:oMath>
                </a14:m>
                <a:r>
                  <a:rPr lang="en-US" altLang="en-US" dirty="0">
                    <a:sym typeface="Symbol" pitchFamily="18" charset="2"/>
                  </a:rPr>
                  <a:t>:  weight with which object </a:t>
                </a:r>
                <a14:m>
                  <m:oMath xmlns:m="http://schemas.openxmlformats.org/officeDocument/2006/math">
                    <m:sSub>
                      <m:sSubPr>
                        <m:ctrlPr>
                          <a:rPr lang="en-US" i="1">
                            <a:latin typeface="Cambria Math" panose="02040503050406030204" pitchFamily="18" charset="0"/>
                          </a:rPr>
                        </m:ctrlPr>
                      </m:sSubPr>
                      <m:e>
                        <m:r>
                          <a:rPr lang="en-US" i="1">
                            <a:latin typeface="Cambria Math"/>
                          </a:rPr>
                          <m:t>𝒙</m:t>
                        </m:r>
                      </m:e>
                      <m:sub>
                        <m:r>
                          <a:rPr lang="en-US" i="1">
                            <a:latin typeface="Cambria Math"/>
                          </a:rPr>
                          <m:t>𝑖</m:t>
                        </m:r>
                      </m:sub>
                    </m:sSub>
                  </m:oMath>
                </a14:m>
                <a:r>
                  <a:rPr lang="en-US" altLang="en-US" dirty="0">
                    <a:sym typeface="Symbol" pitchFamily="18" charset="2"/>
                  </a:rPr>
                  <a:t> belongs to cluster </a:t>
                </a:r>
                <a14:m>
                  <m:oMath xmlns:m="http://schemas.openxmlformats.org/officeDocument/2006/math">
                    <m:sSub>
                      <m:sSubPr>
                        <m:ctrlPr>
                          <a:rPr lang="en-US" i="1">
                            <a:latin typeface="Cambria Math" panose="02040503050406030204" pitchFamily="18" charset="0"/>
                          </a:rPr>
                        </m:ctrlPr>
                      </m:sSubPr>
                      <m:e>
                        <m:r>
                          <a:rPr lang="en-US" i="1">
                            <a:latin typeface="Cambria Math"/>
                          </a:rPr>
                          <m:t>𝒄</m:t>
                        </m:r>
                      </m:e>
                      <m:sub>
                        <m:r>
                          <a:rPr lang="en-US" b="1" i="1">
                            <a:latin typeface="Cambria Math"/>
                          </a:rPr>
                          <m:t>𝒋</m:t>
                        </m:r>
                      </m:sub>
                    </m:sSub>
                  </m:oMath>
                </a14:m>
                <a:endParaRPr lang="en-US" altLang="en-US" dirty="0">
                  <a:latin typeface="Cambria Math" panose="02040503050406030204" pitchFamily="18" charset="0"/>
                  <a:ea typeface="Cambria Math" panose="02040503050406030204" pitchFamily="18" charset="0"/>
                  <a:sym typeface="Symbol" pitchFamily="18" charset="2"/>
                </a:endParaRPr>
              </a:p>
              <a:p>
                <a:pPr marL="1147763" lvl="2" indent="-233363"/>
                <a14:m>
                  <m:oMath xmlns:m="http://schemas.openxmlformats.org/officeDocument/2006/math">
                    <m:r>
                      <a:rPr lang="en-US" i="1">
                        <a:latin typeface="Cambria Math"/>
                      </a:rPr>
                      <m:t>𝑝</m:t>
                    </m:r>
                    <m:r>
                      <a:rPr lang="en-US" b="0" i="1" smtClean="0">
                        <a:latin typeface="Cambria Math"/>
                      </a:rPr>
                      <m:t>:</m:t>
                    </m:r>
                    <m:r>
                      <a:rPr lang="en-US" i="1">
                        <a:latin typeface="Cambria Math"/>
                      </a:rPr>
                      <m:t> </m:t>
                    </m:r>
                  </m:oMath>
                </a14:m>
                <a:r>
                  <a:rPr lang="en-US" altLang="en-US" dirty="0">
                    <a:sym typeface="Symbol" pitchFamily="18" charset="2"/>
                  </a:rPr>
                  <a:t>is a power for the weight not a superscript and controls how “fuzzy” the clustering is</a:t>
                </a:r>
              </a:p>
              <a:p>
                <a:pPr lvl="4"/>
                <a:endParaRPr lang="en-US" altLang="en-US" sz="800" dirty="0">
                  <a:sym typeface="Symbol" pitchFamily="18" charset="2"/>
                </a:endParaRPr>
              </a:p>
              <a:p>
                <a:pPr lvl="1"/>
                <a:r>
                  <a:rPr lang="en-US" altLang="en-US" dirty="0"/>
                  <a:t>To minimize objective function, repeat the following:</a:t>
                </a:r>
              </a:p>
              <a:p>
                <a:pPr lvl="2"/>
                <a:r>
                  <a:rPr lang="en-US" altLang="en-US" dirty="0"/>
                  <a:t> Fix </a:t>
                </a:r>
                <a14:m>
                  <m:oMath xmlns:m="http://schemas.openxmlformats.org/officeDocument/2006/math">
                    <m:sSub>
                      <m:sSubPr>
                        <m:ctrlPr>
                          <a:rPr lang="en-US" i="1">
                            <a:latin typeface="Cambria Math" panose="02040503050406030204" pitchFamily="18" charset="0"/>
                          </a:rPr>
                        </m:ctrlPr>
                      </m:sSubPr>
                      <m:e>
                        <m:r>
                          <a:rPr lang="en-US" i="1">
                            <a:latin typeface="Cambria Math"/>
                          </a:rPr>
                          <m:t>𝒄</m:t>
                        </m:r>
                      </m:e>
                      <m:sub>
                        <m:r>
                          <a:rPr lang="en-US" b="1" i="1">
                            <a:latin typeface="Cambria Math"/>
                          </a:rPr>
                          <m:t>𝒋</m:t>
                        </m:r>
                      </m:sub>
                    </m:sSub>
                    <m:r>
                      <a:rPr lang="en-US" b="1" i="1">
                        <a:latin typeface="Cambria Math"/>
                      </a:rPr>
                      <m:t> </m:t>
                    </m:r>
                  </m:oMath>
                </a14:m>
                <a:r>
                  <a:rPr lang="en-US" altLang="en-US" dirty="0"/>
                  <a:t>and determine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panose="02040503050406030204" pitchFamily="18" charset="0"/>
                          </a:rPr>
                          <m:t>𝑖𝑗</m:t>
                        </m:r>
                      </m:sub>
                    </m:sSub>
                  </m:oMath>
                </a14:m>
                <a:endParaRPr lang="en-US" altLang="en-US" dirty="0"/>
              </a:p>
              <a:p>
                <a:pPr lvl="2"/>
                <a:r>
                  <a:rPr lang="en-US" altLang="en-US" dirty="0"/>
                  <a:t> Fix </a:t>
                </a: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panose="02040503050406030204" pitchFamily="18" charset="0"/>
                          </a:rPr>
                          <m:t>𝑖𝑗</m:t>
                        </m:r>
                      </m:sub>
                    </m:sSub>
                  </m:oMath>
                </a14:m>
                <a:r>
                  <a:rPr lang="en-US" altLang="en-US" dirty="0"/>
                  <a:t> and </a:t>
                </a:r>
                <a:r>
                  <a:rPr lang="en-US" altLang="en-US" dirty="0" err="1"/>
                  <a:t>recompute</a:t>
                </a:r>
                <a:r>
                  <a:rPr lang="en-US" altLang="en-US" dirty="0"/>
                  <a:t> </a:t>
                </a:r>
                <a14:m>
                  <m:oMath xmlns:m="http://schemas.openxmlformats.org/officeDocument/2006/math">
                    <m:r>
                      <a:rPr lang="en-US" i="1">
                        <a:latin typeface="Cambria Math"/>
                      </a:rPr>
                      <m:t>𝒄</m:t>
                    </m:r>
                  </m:oMath>
                </a14:m>
                <a:endParaRPr lang="en-US" altLang="en-US" b="1" dirty="0"/>
              </a:p>
              <a:p>
                <a:pPr lvl="1"/>
                <a:endParaRPr lang="en-US" altLang="en-US" dirty="0"/>
              </a:p>
              <a:p>
                <a:pPr lvl="1"/>
                <a:r>
                  <a:rPr lang="en-US" altLang="en-US" dirty="0"/>
                  <a:t>Fuzzy c-means clustering: </a:t>
                </a:r>
                <a14:m>
                  <m:oMath xmlns:m="http://schemas.openxmlformats.org/officeDocument/2006/math">
                    <m:sSub>
                      <m:sSubPr>
                        <m:ctrlPr>
                          <a:rPr lang="en-US" b="0" i="1" smtClean="0">
                            <a:latin typeface="Cambria Math" panose="02040503050406030204" pitchFamily="18" charset="0"/>
                          </a:rPr>
                        </m:ctrlPr>
                      </m:sSubPr>
                      <m:e>
                        <m:r>
                          <a:rPr lang="en-US" i="1">
                            <a:latin typeface="Cambria Math"/>
                          </a:rPr>
                          <m:t>𝑤</m:t>
                        </m:r>
                      </m:e>
                      <m:sub>
                        <m:r>
                          <a:rPr lang="en-US" b="0" i="1" smtClean="0">
                            <a:latin typeface="Cambria Math" panose="02040503050406030204" pitchFamily="18" charset="0"/>
                          </a:rPr>
                          <m:t>𝑖𝑗</m:t>
                        </m:r>
                      </m:sub>
                    </m:sSub>
                    <m:r>
                      <a:rPr lang="en-US" i="1">
                        <a:latin typeface="Cambria Math"/>
                      </a:rPr>
                      <m:t> </m:t>
                    </m:r>
                  </m:oMath>
                </a14:m>
                <a:r>
                  <a:rPr lang="en-US" altLang="en-US" dirty="0">
                    <a:sym typeface="Symbol" pitchFamily="18" charset="2"/>
                  </a:rPr>
                  <a:t>[0,1]</a:t>
                </a:r>
                <a:br>
                  <a:rPr lang="en-US" altLang="en-US" dirty="0">
                    <a:sym typeface="Symbol" pitchFamily="18" charset="2"/>
                  </a:rPr>
                </a:br>
                <a:endParaRPr lang="en-US" altLang="en-US" dirty="0">
                  <a:sym typeface="Symbol" pitchFamily="18" charset="2"/>
                </a:endParaRPr>
              </a:p>
              <a:p>
                <a:pPr marL="0" lvl="1" indent="0">
                  <a:buNone/>
                </a:pPr>
                <a:r>
                  <a:rPr lang="en-US" sz="1300" dirty="0" err="1"/>
                  <a:t>Bezdek</a:t>
                </a:r>
                <a:r>
                  <a:rPr lang="en-US" sz="1300" dirty="0"/>
                  <a:t>, James C. </a:t>
                </a:r>
                <a:r>
                  <a:rPr lang="en-US" sz="1300" i="1" dirty="0"/>
                  <a:t>Pattern recognition with fuzzy objective function algorithms</a:t>
                </a:r>
                <a:r>
                  <a:rPr lang="en-US" sz="1300" dirty="0"/>
                  <a:t>. Kluwer Academic Publishers, 1981.</a:t>
                </a:r>
                <a:r>
                  <a:rPr lang="en-US" altLang="en-US" sz="1300" dirty="0"/>
                  <a:t> </a:t>
                </a: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blipFill>
                <a:blip r:embed="rId3"/>
                <a:stretch>
                  <a:fillRect l="-440" t="-2000"/>
                </a:stretch>
              </a:blipFill>
            </p:spPr>
            <p:txBody>
              <a:bodyPr/>
              <a:lstStyle/>
              <a:p>
                <a:r>
                  <a:rPr lang="en-US">
                    <a:noFill/>
                  </a:rPr>
                  <a:t> </a:t>
                </a:r>
              </a:p>
            </p:txBody>
          </p:sp>
        </mc:Fallback>
      </mc:AlternateContent>
      <p:graphicFrame>
        <p:nvGraphicFramePr>
          <p:cNvPr id="6148" name="Object 5"/>
          <p:cNvGraphicFramePr>
            <a:graphicFrameLocks noGrp="1" noChangeAspect="1"/>
          </p:cNvGraphicFramePr>
          <p:nvPr>
            <p:ph sz="half" idx="4294967295"/>
            <p:extLst>
              <p:ext uri="{D42A27DB-BD31-4B8C-83A1-F6EECF244321}">
                <p14:modId xmlns:p14="http://schemas.microsoft.com/office/powerpoint/2010/main" val="732866456"/>
              </p:ext>
            </p:extLst>
          </p:nvPr>
        </p:nvGraphicFramePr>
        <p:xfrm>
          <a:off x="6172200" y="1691640"/>
          <a:ext cx="1295400" cy="963613"/>
        </p:xfrm>
        <a:graphic>
          <a:graphicData uri="http://schemas.openxmlformats.org/presentationml/2006/ole">
            <mc:AlternateContent xmlns:mc="http://schemas.openxmlformats.org/markup-compatibility/2006">
              <mc:Choice xmlns:v="urn:schemas-microsoft-com:vml" Requires="v">
                <p:oleObj name="Equation" r:id="rId4" imgW="596641" imgH="444307" progId="Equation.3">
                  <p:embed/>
                </p:oleObj>
              </mc:Choice>
              <mc:Fallback>
                <p:oleObj name="Equation" r:id="rId4" imgW="596641" imgH="44430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91640"/>
                        <a:ext cx="1295400"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AutoShape 6"/>
          <p:cNvSpPr>
            <a:spLocks noChangeArrowheads="1"/>
          </p:cNvSpPr>
          <p:nvPr/>
        </p:nvSpPr>
        <p:spPr bwMode="auto">
          <a:xfrm>
            <a:off x="4343400" y="1066800"/>
            <a:ext cx="2057400" cy="457200"/>
          </a:xfrm>
          <a:prstGeom prst="wedgeRoundRectCallout">
            <a:avLst>
              <a:gd name="adj1" fmla="val -50231"/>
              <a:gd name="adj2" fmla="val 143750"/>
              <a:gd name="adj3" fmla="val 16667"/>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r>
              <a:rPr lang="en-US" altLang="en-US"/>
              <a:t>p: fuzzifier (p &gt; 1)</a:t>
            </a:r>
          </a:p>
        </p:txBody>
      </p:sp>
      <mc:AlternateContent xmlns:mc="http://schemas.openxmlformats.org/markup-compatibility/2006" xmlns:a14="http://schemas.microsoft.com/office/drawing/2010/main">
        <mc:Choice Requires="a14">
          <p:sp>
            <p:nvSpPr>
              <p:cNvPr id="8" name="Rectangle 7"/>
              <p:cNvSpPr/>
              <p:nvPr/>
            </p:nvSpPr>
            <p:spPr>
              <a:xfrm>
                <a:off x="2486735" y="1691640"/>
                <a:ext cx="3178434" cy="908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𝑆𝑆𝐸</m:t>
                      </m:r>
                      <m:r>
                        <a:rPr lang="en-US" sz="1800" i="1" smtClean="0">
                          <a:latin typeface="Cambria Math"/>
                        </a:rPr>
                        <m:t>=</m:t>
                      </m:r>
                      <m:nary>
                        <m:naryPr>
                          <m:chr m:val="∑"/>
                          <m:limLoc m:val="undOvr"/>
                          <m:ctrlPr>
                            <a:rPr lang="en-US" sz="1800" i="1">
                              <a:latin typeface="Cambria Math" panose="02040503050406030204" pitchFamily="18" charset="0"/>
                            </a:rPr>
                          </m:ctrlPr>
                        </m:naryPr>
                        <m:sub>
                          <m:r>
                            <a:rPr lang="en-US" sz="1800" i="1">
                              <a:latin typeface="Cambria Math"/>
                            </a:rPr>
                            <m:t>𝑗</m:t>
                          </m:r>
                          <m:r>
                            <a:rPr lang="en-US" sz="1800" i="1">
                              <a:latin typeface="Cambria Math"/>
                            </a:rPr>
                            <m:t>=1</m:t>
                          </m:r>
                        </m:sub>
                        <m:sup>
                          <m:r>
                            <a:rPr lang="en-US" sz="1800" i="1">
                              <a:latin typeface="Cambria Math"/>
                            </a:rPr>
                            <m:t>𝑘</m:t>
                          </m:r>
                        </m:sup>
                        <m:e>
                          <m:nary>
                            <m:naryPr>
                              <m:chr m:val="∑"/>
                              <m:limLoc m:val="undOvr"/>
                              <m:ctrlPr>
                                <a:rPr lang="en-US" sz="1800" i="1">
                                  <a:latin typeface="Cambria Math" panose="02040503050406030204" pitchFamily="18" charset="0"/>
                                </a:rPr>
                              </m:ctrlPr>
                            </m:naryPr>
                            <m:sub>
                              <m:r>
                                <a:rPr lang="en-US" sz="1800" i="1">
                                  <a:latin typeface="Cambria Math"/>
                                </a:rPr>
                                <m:t>𝑖</m:t>
                              </m:r>
                              <m:r>
                                <a:rPr lang="en-US" sz="1800" i="1">
                                  <a:latin typeface="Cambria Math"/>
                                </a:rPr>
                                <m:t>=1</m:t>
                              </m:r>
                            </m:sub>
                            <m:sup>
                              <m:r>
                                <a:rPr lang="en-US" sz="1800" i="1">
                                  <a:latin typeface="Cambria Math"/>
                                </a:rPr>
                                <m:t>𝑚</m:t>
                              </m:r>
                            </m:sup>
                            <m:e>
                              <m:sSubSup>
                                <m:sSubSupPr>
                                  <m:ctrlPr>
                                    <a:rPr lang="en-US" sz="1800" i="1">
                                      <a:latin typeface="Cambria Math" panose="02040503050406030204" pitchFamily="18" charset="0"/>
                                    </a:rPr>
                                  </m:ctrlPr>
                                </m:sSubSupPr>
                                <m:e>
                                  <m:r>
                                    <a:rPr lang="en-US" sz="1800" i="1">
                                      <a:latin typeface="Cambria Math"/>
                                    </a:rPr>
                                    <m:t>𝑤</m:t>
                                  </m:r>
                                </m:e>
                                <m:sub>
                                  <m:r>
                                    <a:rPr lang="en-US" sz="1800" i="1">
                                      <a:latin typeface="Cambria Math"/>
                                    </a:rPr>
                                    <m:t>𝑖𝑗</m:t>
                                  </m:r>
                                </m:sub>
                                <m:sup>
                                  <m:r>
                                    <a:rPr lang="en-US" sz="1800" i="1">
                                      <a:latin typeface="Cambria Math"/>
                                    </a:rPr>
                                    <m:t>𝑝</m:t>
                                  </m:r>
                                </m:sup>
                              </m:sSubSup>
                            </m:e>
                          </m:nary>
                        </m:e>
                      </m:nary>
                      <m:sSup>
                        <m:sSupPr>
                          <m:ctrlPr>
                            <a:rPr lang="en-US" sz="1800" i="1">
                              <a:latin typeface="Cambria Math" panose="02040503050406030204" pitchFamily="18" charset="0"/>
                            </a:rPr>
                          </m:ctrlPr>
                        </m:sSupPr>
                        <m:e>
                          <m:r>
                            <a:rPr lang="en-US" sz="1800" i="1">
                              <a:latin typeface="Cambria Math"/>
                            </a:rPr>
                            <m:t>𝑑𝑖𝑠𝑡</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𝒙</m:t>
                              </m:r>
                            </m:e>
                            <m:sub>
                              <m:r>
                                <a:rPr lang="en-US" sz="1800" i="1">
                                  <a:latin typeface="Cambria Math"/>
                                </a:rPr>
                                <m:t>𝑖</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𝒄</m:t>
                              </m:r>
                            </m:e>
                            <m:sub>
                              <m:r>
                                <a:rPr lang="en-US" sz="1800" i="1">
                                  <a:latin typeface="Cambria Math"/>
                                </a:rPr>
                                <m:t>𝑗</m:t>
                              </m:r>
                            </m:sub>
                          </m:sSub>
                          <m:r>
                            <a:rPr lang="en-US" sz="1800" i="1">
                              <a:latin typeface="Cambria Math"/>
                            </a:rPr>
                            <m:t>)</m:t>
                          </m:r>
                        </m:e>
                        <m:sup>
                          <m:r>
                            <a:rPr lang="en-US" sz="1800" i="1">
                              <a:latin typeface="Cambria Math"/>
                            </a:rPr>
                            <m:t>2</m:t>
                          </m:r>
                        </m:sup>
                      </m:sSup>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2486735" y="1691640"/>
                <a:ext cx="3178434" cy="908197"/>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p:cNvSpPr txBox="1"/>
              <p:nvPr/>
            </p:nvSpPr>
            <p:spPr>
              <a:xfrm>
                <a:off x="449549" y="2496681"/>
                <a:ext cx="4215898" cy="313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𝑆𝑆𝐸</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2.5−1</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5−2.5</m:t>
                              </m:r>
                            </m:e>
                          </m:d>
                        </m:e>
                        <m:sup>
                          <m:r>
                            <a:rPr lang="en-US" sz="2000" b="0" i="1" smtClean="0">
                              <a:latin typeface="Cambria Math" panose="02040503050406030204" pitchFamily="18" charset="0"/>
                            </a:rPr>
                            <m:t>2</m:t>
                          </m:r>
                        </m:sup>
                      </m:sSup>
                    </m:oMath>
                  </m:oMathPara>
                </a14:m>
                <a:endParaRPr lang="en-US" sz="2000" b="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9549" y="2496681"/>
                <a:ext cx="4215898" cy="313484"/>
              </a:xfrm>
              <a:prstGeom prst="rect">
                <a:avLst/>
              </a:prstGeom>
              <a:blipFill>
                <a:blip r:embed="rId2"/>
                <a:stretch>
                  <a:fillRect l="-1592" t="-1961" b="-19608"/>
                </a:stretch>
              </a:blipFill>
            </p:spPr>
            <p:txBody>
              <a:bodyPr/>
              <a:lstStyle/>
              <a:p>
                <a:r>
                  <a:rPr lang="en-US">
                    <a:noFill/>
                  </a:rPr>
                  <a:t> </a:t>
                </a:r>
              </a:p>
            </p:txBody>
          </p:sp>
        </mc:Fallback>
      </mc:AlternateContent>
      <p:sp>
        <p:nvSpPr>
          <p:cNvPr id="7170" name="Rectangle 2"/>
          <p:cNvSpPr>
            <a:spLocks noGrp="1" noChangeArrowheads="1"/>
          </p:cNvSpPr>
          <p:nvPr>
            <p:ph type="title"/>
          </p:nvPr>
        </p:nvSpPr>
        <p:spPr/>
        <p:txBody>
          <a:bodyPr/>
          <a:lstStyle/>
          <a:p>
            <a:r>
              <a:rPr lang="en-US" altLang="en-US" dirty="0"/>
              <a:t>Fuzzy C-means</a:t>
            </a:r>
          </a:p>
        </p:txBody>
      </p:sp>
      <mc:AlternateContent xmlns:mc="http://schemas.openxmlformats.org/markup-compatibility/2006" xmlns:a14="http://schemas.microsoft.com/office/drawing/2010/main">
        <mc:Choice Requires="a14">
          <p:sp>
            <p:nvSpPr>
              <p:cNvPr id="18" name="TextBox 17"/>
              <p:cNvSpPr txBox="1"/>
              <p:nvPr/>
            </p:nvSpPr>
            <p:spPr>
              <a:xfrm>
                <a:off x="596367" y="2924426"/>
                <a:ext cx="2738250" cy="313484"/>
              </a:xfrm>
              <a:prstGeom prst="rect">
                <a:avLst/>
              </a:prstGeom>
              <a:noFill/>
            </p:spPr>
            <p:txBody>
              <a:bodyPr wrap="none" lIns="0" tIns="0" rIns="0" bIns="0" rtlCol="0">
                <a:spAutoFit/>
              </a:bodyPr>
              <a:lstStyle/>
              <a:p>
                <a:r>
                  <a:rPr lang="en-US" sz="1800" b="0" dirty="0"/>
                  <a:t>      </a:t>
                </a:r>
                <a14:m>
                  <m:oMath xmlns:m="http://schemas.openxmlformats.org/officeDocument/2006/math">
                    <m:r>
                      <a:rPr lang="en-US" sz="2000" b="0" i="1" smtClean="0">
                        <a:latin typeface="Cambria Math" panose="02040503050406030204" pitchFamily="18" charset="0"/>
                      </a:rPr>
                      <m:t>=</m:t>
                    </m:r>
                    <m:sSubSup>
                      <m:sSubSupPr>
                        <m:ctrlPr>
                          <a:rPr lang="en-US" sz="2000" b="0" i="1">
                            <a:latin typeface="Cambria Math" panose="02040503050406030204" pitchFamily="18" charset="0"/>
                          </a:rPr>
                        </m:ctrlPr>
                      </m:sSubSupPr>
                      <m:e>
                        <m:r>
                          <a:rPr lang="en-US" sz="2000" b="0" i="1" smtClean="0">
                            <a:latin typeface="Cambria Math" panose="02040503050406030204" pitchFamily="18" charset="0"/>
                          </a:rPr>
                          <m:t>2.25</m:t>
                        </m:r>
                        <m:r>
                          <a:rPr lang="en-US" sz="2000" b="0" i="1">
                            <a:latin typeface="Cambria Math" panose="02040503050406030204" pitchFamily="18" charset="0"/>
                          </a:rPr>
                          <m:t>𝑤</m:t>
                        </m:r>
                      </m:e>
                      <m:sub>
                        <m:r>
                          <a:rPr lang="en-US" sz="2000" b="0" i="1">
                            <a:latin typeface="Cambria Math" panose="02040503050406030204" pitchFamily="18" charset="0"/>
                          </a:rPr>
                          <m:t>𝑥</m:t>
                        </m:r>
                        <m:r>
                          <a:rPr lang="en-US" sz="2000" b="0" i="1">
                            <a:latin typeface="Cambria Math" panose="02040503050406030204" pitchFamily="18" charset="0"/>
                          </a:rPr>
                          <m:t>1</m:t>
                        </m:r>
                      </m:sub>
                      <m:sup>
                        <m:r>
                          <a:rPr lang="en-US" sz="2000" b="0" i="1">
                            <a:latin typeface="Cambria Math" panose="02040503050406030204" pitchFamily="18" charset="0"/>
                          </a:rPr>
                          <m:t>2</m:t>
                        </m:r>
                      </m:sup>
                    </m:sSubSup>
                    <m:r>
                      <a:rPr lang="en-US" sz="2000" b="0" i="1">
                        <a:latin typeface="Cambria Math" panose="02040503050406030204" pitchFamily="18" charset="0"/>
                      </a:rPr>
                      <m:t>+</m:t>
                    </m:r>
                    <m:sSubSup>
                      <m:sSubSupPr>
                        <m:ctrlPr>
                          <a:rPr lang="en-US" sz="2000" b="0" i="1">
                            <a:latin typeface="Cambria Math" panose="02040503050406030204" pitchFamily="18" charset="0"/>
                          </a:rPr>
                        </m:ctrlPr>
                      </m:sSubSupPr>
                      <m:e>
                        <m:r>
                          <a:rPr lang="en-US" sz="2000" b="0" i="1" smtClean="0">
                            <a:latin typeface="Cambria Math" panose="02040503050406030204" pitchFamily="18" charset="0"/>
                          </a:rPr>
                          <m:t>6.25</m:t>
                        </m:r>
                        <m:r>
                          <a:rPr lang="en-US" sz="2000" b="0" i="1">
                            <a:latin typeface="Cambria Math" panose="02040503050406030204" pitchFamily="18" charset="0"/>
                          </a:rPr>
                          <m:t>𝑤</m:t>
                        </m:r>
                      </m:e>
                      <m:sub>
                        <m:r>
                          <a:rPr lang="en-US" sz="2000" b="0" i="1">
                            <a:latin typeface="Cambria Math" panose="02040503050406030204" pitchFamily="18" charset="0"/>
                          </a:rPr>
                          <m:t>𝑥</m:t>
                        </m:r>
                        <m:r>
                          <a:rPr lang="en-US" sz="2000" b="0" i="1">
                            <a:latin typeface="Cambria Math" panose="02040503050406030204" pitchFamily="18" charset="0"/>
                          </a:rPr>
                          <m:t>2</m:t>
                        </m:r>
                      </m:sub>
                      <m:sup>
                        <m:r>
                          <a:rPr lang="en-US" sz="2000" b="0" i="1">
                            <a:latin typeface="Cambria Math" panose="02040503050406030204" pitchFamily="18" charset="0"/>
                          </a:rPr>
                          <m:t>2</m:t>
                        </m:r>
                      </m:sup>
                    </m:sSubSup>
                  </m:oMath>
                </a14:m>
                <a:endParaRPr lang="en-US" sz="2000" b="0" dirty="0"/>
              </a:p>
            </p:txBody>
          </p:sp>
        </mc:Choice>
        <mc:Fallback xmlns="">
          <p:sp>
            <p:nvSpPr>
              <p:cNvPr id="18" name="TextBox 17"/>
              <p:cNvSpPr txBox="1">
                <a:spLocks noRot="1" noChangeAspect="1" noMove="1" noResize="1" noEditPoints="1" noAdjustHandles="1" noChangeArrowheads="1" noChangeShapeType="1" noTextEdit="1"/>
              </p:cNvSpPr>
              <p:nvPr/>
            </p:nvSpPr>
            <p:spPr>
              <a:xfrm>
                <a:off x="596367" y="2924426"/>
                <a:ext cx="2738250" cy="313484"/>
              </a:xfrm>
              <a:prstGeom prst="rect">
                <a:avLst/>
              </a:prstGeom>
              <a:blipFill>
                <a:blip r:embed="rId3"/>
                <a:stretch>
                  <a:fillRect t="-1961" r="-1114" b="-19608"/>
                </a:stretch>
              </a:blipFill>
            </p:spPr>
            <p:txBody>
              <a:bodyPr/>
              <a:lstStyle/>
              <a:p>
                <a:r>
                  <a:rPr lang="en-US">
                    <a:noFill/>
                  </a:rPr>
                  <a:t> </a:t>
                </a:r>
              </a:p>
            </p:txBody>
          </p:sp>
        </mc:Fallback>
      </mc:AlternateContent>
      <p:grpSp>
        <p:nvGrpSpPr>
          <p:cNvPr id="19" name="Group 9"/>
          <p:cNvGrpSpPr>
            <a:grpSpLocks/>
          </p:cNvGrpSpPr>
          <p:nvPr/>
        </p:nvGrpSpPr>
        <p:grpSpPr bwMode="auto">
          <a:xfrm>
            <a:off x="1447800" y="1066803"/>
            <a:ext cx="5791200" cy="1204913"/>
            <a:chOff x="1200" y="2544"/>
            <a:chExt cx="3648" cy="759"/>
          </a:xfrm>
        </p:grpSpPr>
        <p:sp>
          <p:nvSpPr>
            <p:cNvPr id="20" name="Line 10"/>
            <p:cNvSpPr>
              <a:spLocks noChangeShapeType="1"/>
            </p:cNvSpPr>
            <p:nvPr/>
          </p:nvSpPr>
          <p:spPr bwMode="auto">
            <a:xfrm>
              <a:off x="1296" y="2928"/>
              <a:ext cx="3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Oval 11"/>
            <p:cNvSpPr>
              <a:spLocks noChangeArrowheads="1"/>
            </p:cNvSpPr>
            <p:nvPr/>
          </p:nvSpPr>
          <p:spPr bwMode="auto">
            <a:xfrm>
              <a:off x="1296" y="2880"/>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2" name="Oval 12"/>
            <p:cNvSpPr>
              <a:spLocks noChangeArrowheads="1"/>
            </p:cNvSpPr>
            <p:nvPr/>
          </p:nvSpPr>
          <p:spPr bwMode="auto">
            <a:xfrm>
              <a:off x="4608" y="2880"/>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3" name="Text Box 13"/>
            <p:cNvSpPr txBox="1">
              <a:spLocks noChangeArrowheads="1"/>
            </p:cNvSpPr>
            <p:nvPr/>
          </p:nvSpPr>
          <p:spPr bwMode="auto">
            <a:xfrm>
              <a:off x="1248" y="30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t>1</a:t>
              </a:r>
            </a:p>
          </p:txBody>
        </p:sp>
        <p:sp>
          <p:nvSpPr>
            <p:cNvPr id="24" name="Text Box 14"/>
            <p:cNvSpPr txBox="1">
              <a:spLocks noChangeArrowheads="1"/>
            </p:cNvSpPr>
            <p:nvPr/>
          </p:nvSpPr>
          <p:spPr bwMode="auto">
            <a:xfrm>
              <a:off x="2606" y="3051"/>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dirty="0"/>
                <a:t>2.5</a:t>
              </a:r>
            </a:p>
          </p:txBody>
        </p:sp>
        <p:sp>
          <p:nvSpPr>
            <p:cNvPr id="25" name="Text Box 15"/>
            <p:cNvSpPr txBox="1">
              <a:spLocks noChangeArrowheads="1"/>
            </p:cNvSpPr>
            <p:nvPr/>
          </p:nvSpPr>
          <p:spPr bwMode="auto">
            <a:xfrm>
              <a:off x="4560" y="30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t>5</a:t>
              </a:r>
            </a:p>
          </p:txBody>
        </p:sp>
        <p:sp>
          <p:nvSpPr>
            <p:cNvPr id="26" name="Text Box 16"/>
            <p:cNvSpPr txBox="1">
              <a:spLocks noChangeArrowheads="1"/>
            </p:cNvSpPr>
            <p:nvPr/>
          </p:nvSpPr>
          <p:spPr bwMode="auto">
            <a:xfrm>
              <a:off x="1200" y="25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sym typeface="Symbol" pitchFamily="18" charset="2"/>
                </a:rPr>
                <a:t>c</a:t>
              </a:r>
              <a:r>
                <a:rPr lang="en-US" altLang="en-US" sz="2000" baseline="-25000"/>
                <a:t>1</a:t>
              </a:r>
            </a:p>
          </p:txBody>
        </p:sp>
        <p:sp>
          <p:nvSpPr>
            <p:cNvPr id="27" name="Text Box 17"/>
            <p:cNvSpPr txBox="1">
              <a:spLocks noChangeArrowheads="1"/>
            </p:cNvSpPr>
            <p:nvPr/>
          </p:nvSpPr>
          <p:spPr bwMode="auto">
            <a:xfrm>
              <a:off x="4512" y="25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a:sym typeface="Symbol" pitchFamily="18" charset="2"/>
                </a:rPr>
                <a:t>c</a:t>
              </a:r>
              <a:r>
                <a:rPr lang="en-US" altLang="en-US" sz="2000" baseline="-25000"/>
                <a:t>2</a:t>
              </a:r>
            </a:p>
          </p:txBody>
        </p:sp>
        <p:sp>
          <p:nvSpPr>
            <p:cNvPr id="28" name="Text Box 18"/>
            <p:cNvSpPr txBox="1">
              <a:spLocks noChangeArrowheads="1"/>
            </p:cNvSpPr>
            <p:nvPr/>
          </p:nvSpPr>
          <p:spPr bwMode="auto">
            <a:xfrm>
              <a:off x="2679" y="2544"/>
              <a:ext cx="1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2000" dirty="0">
                  <a:latin typeface="Times" pitchFamily="18" charset="0"/>
                  <a:sym typeface="Symbol" pitchFamily="18" charset="2"/>
                </a:rPr>
                <a:t>x</a:t>
              </a:r>
              <a:endParaRPr lang="en-US" altLang="en-US" sz="2000" baseline="-25000" dirty="0">
                <a:latin typeface="Times" pitchFamily="18" charset="0"/>
              </a:endParaRPr>
            </a:p>
          </p:txBody>
        </p:sp>
        <p:sp>
          <p:nvSpPr>
            <p:cNvPr id="29" name="Oval 19"/>
            <p:cNvSpPr>
              <a:spLocks noChangeArrowheads="1"/>
            </p:cNvSpPr>
            <p:nvPr/>
          </p:nvSpPr>
          <p:spPr bwMode="auto">
            <a:xfrm>
              <a:off x="2726" y="2899"/>
              <a:ext cx="96" cy="96"/>
            </a:xfrm>
            <a:prstGeom prst="ellipse">
              <a:avLst/>
            </a:prstGeom>
            <a:solidFill>
              <a:schemeClr val="accent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30" name="Text Box 8"/>
          <p:cNvSpPr txBox="1">
            <a:spLocks noChangeArrowheads="1"/>
          </p:cNvSpPr>
          <p:nvPr/>
        </p:nvSpPr>
        <p:spPr bwMode="auto">
          <a:xfrm>
            <a:off x="1270759" y="5697974"/>
            <a:ext cx="716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dirty="0"/>
              <a:t>SSE(x) has a minimum value of 1.654 when </a:t>
            </a:r>
            <a:r>
              <a:rPr lang="en-US" altLang="en-US" sz="1800" i="1" dirty="0">
                <a:latin typeface="Cambria Math" panose="02040503050406030204" pitchFamily="18" charset="0"/>
                <a:ea typeface="Cambria Math" panose="02040503050406030204" pitchFamily="18" charset="0"/>
              </a:rPr>
              <a:t>w</a:t>
            </a:r>
            <a:r>
              <a:rPr lang="en-US" altLang="en-US" sz="1800" baseline="-25000" dirty="0">
                <a:latin typeface="Cambria Math" panose="02040503050406030204" pitchFamily="18" charset="0"/>
                <a:ea typeface="Cambria Math" panose="02040503050406030204" pitchFamily="18" charset="0"/>
              </a:rPr>
              <a:t>x1</a:t>
            </a:r>
            <a:r>
              <a:rPr lang="en-US" altLang="en-US" sz="1800" dirty="0"/>
              <a:t> = 0.74, </a:t>
            </a:r>
            <a:r>
              <a:rPr lang="en-US" altLang="en-US" sz="1800" i="1" dirty="0">
                <a:latin typeface="Cambria Math" panose="02040503050406030204" pitchFamily="18" charset="0"/>
                <a:ea typeface="Cambria Math" panose="02040503050406030204" pitchFamily="18" charset="0"/>
              </a:rPr>
              <a:t>w</a:t>
            </a:r>
            <a:r>
              <a:rPr lang="en-US" altLang="en-US" sz="1800" baseline="-25000" dirty="0">
                <a:latin typeface="Cambria Math" panose="02040503050406030204" pitchFamily="18" charset="0"/>
                <a:ea typeface="Cambria Math" panose="02040503050406030204" pitchFamily="18" charset="0"/>
              </a:rPr>
              <a:t>x2</a:t>
            </a:r>
            <a:r>
              <a:rPr lang="en-US" altLang="en-US" sz="1800" dirty="0"/>
              <a:t> = 0.26</a:t>
            </a:r>
          </a:p>
        </p:txBody>
      </p:sp>
      <p:pic>
        <p:nvPicPr>
          <p:cNvPr id="3" name="Picture 2"/>
          <p:cNvPicPr>
            <a:picLocks noChangeAspect="1"/>
          </p:cNvPicPr>
          <p:nvPr/>
        </p:nvPicPr>
        <p:blipFill>
          <a:blip r:embed="rId4"/>
          <a:stretch>
            <a:fillRect/>
          </a:stretch>
        </p:blipFill>
        <p:spPr>
          <a:xfrm>
            <a:off x="4454265" y="2240280"/>
            <a:ext cx="4278255" cy="3200400"/>
          </a:xfrm>
          <a:prstGeom prst="rect">
            <a:avLst/>
          </a:prstGeom>
        </p:spPr>
      </p:pic>
      <p:sp>
        <p:nvSpPr>
          <p:cNvPr id="2" name="TextBox 1">
            <a:extLst>
              <a:ext uri="{FF2B5EF4-FFF2-40B4-BE49-F238E27FC236}">
                <a16:creationId xmlns:a16="http://schemas.microsoft.com/office/drawing/2014/main" id="{3BEB9DA8-E7EC-4BA0-BCD2-FC9CD50B1677}"/>
              </a:ext>
            </a:extLst>
          </p:cNvPr>
          <p:cNvSpPr txBox="1"/>
          <p:nvPr/>
        </p:nvSpPr>
        <p:spPr>
          <a:xfrm>
            <a:off x="190673" y="4115642"/>
            <a:ext cx="4362092" cy="615553"/>
          </a:xfrm>
          <a:prstGeom prst="rect">
            <a:avLst/>
          </a:prstGeom>
          <a:noFill/>
        </p:spPr>
        <p:txBody>
          <a:bodyPr wrap="none" rtlCol="0">
            <a:spAutoFit/>
          </a:bodyPr>
          <a:lstStyle/>
          <a:p>
            <a:pPr algn="l"/>
            <a:r>
              <a:rPr lang="en-US" sz="1700" dirty="0"/>
              <a:t>Remark: Hyperparameter p is assumed  </a:t>
            </a:r>
          </a:p>
          <a:p>
            <a:pPr algn="l"/>
            <a:r>
              <a:rPr lang="en-US" sz="1700" dirty="0"/>
              <a:t>to be 2 in this example</a:t>
            </a:r>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146491267</TotalTime>
  <Pages>3</Pages>
  <Words>3027</Words>
  <Application>Microsoft Office PowerPoint</Application>
  <PresentationFormat>On-screen Show (4:3)</PresentationFormat>
  <Paragraphs>348</Paragraphs>
  <Slides>49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0" baseType="lpstr">
      <vt:lpstr>Arial</vt:lpstr>
      <vt:lpstr>Cambria Math</vt:lpstr>
      <vt:lpstr>Courier New</vt:lpstr>
      <vt:lpstr>Monotype Sorts</vt:lpstr>
      <vt:lpstr>Tahoma</vt:lpstr>
      <vt:lpstr>Times</vt:lpstr>
      <vt:lpstr>Times New Roman</vt:lpstr>
      <vt:lpstr>Wingdings</vt:lpstr>
      <vt:lpstr>LC.BRev.FY97</vt:lpstr>
      <vt:lpstr>Equation</vt:lpstr>
      <vt:lpstr>MSPhotoEd.3</vt:lpstr>
      <vt:lpstr>Data Mining Cluster Analysis: Advanced Concepts  and Algorithms</vt:lpstr>
      <vt:lpstr>News November 21 </vt:lpstr>
      <vt:lpstr>Problem Set Tasks </vt:lpstr>
      <vt:lpstr>News November 28 </vt:lpstr>
      <vt:lpstr>Outline: Advanced Clustering</vt:lpstr>
      <vt:lpstr>1. Hard (Crisp) vs Soft (Fuzzy) Clustering</vt:lpstr>
      <vt:lpstr>Soft (Fuzzy) Clustering: Estimating Weights</vt:lpstr>
      <vt:lpstr>Fuzzy C-means</vt:lpstr>
      <vt:lpstr>Fuzzy C-means</vt:lpstr>
      <vt:lpstr>Fuzzy C-means</vt:lpstr>
      <vt:lpstr>Fuzzy K-means Applied to Sample Data</vt:lpstr>
      <vt:lpstr>An Example Application: Image Segmentation</vt:lpstr>
      <vt:lpstr> Clustering Using Mixture Models</vt:lpstr>
      <vt:lpstr> New Nov. 30, 2023</vt:lpstr>
      <vt:lpstr>General Idea EM Algorithm </vt:lpstr>
      <vt:lpstr>Parameter of K-Means/GMM Models</vt:lpstr>
      <vt:lpstr>Probabilistic Clustering: Example</vt:lpstr>
      <vt:lpstr>Probabilistic Clustering: EM Algorithm</vt:lpstr>
      <vt:lpstr>Probabilistic Clustering: Updating Centroids</vt:lpstr>
      <vt:lpstr>More Detailed EM Algorithm</vt:lpstr>
      <vt:lpstr>Probabilistic Clustering  Applied to Sample Data</vt:lpstr>
      <vt:lpstr>Probabilistic Clustering: Dense and Sparse Clusters</vt:lpstr>
      <vt:lpstr>Problems with EM </vt:lpstr>
      <vt:lpstr>2. Subspace Clustering</vt:lpstr>
      <vt:lpstr>Clusters in subspaces</vt:lpstr>
      <vt:lpstr>Clique – A Subspace Clustering Algorithm </vt:lpstr>
      <vt:lpstr>Idea Clique Algorithm </vt:lpstr>
      <vt:lpstr>Clique Algorithm</vt:lpstr>
      <vt:lpstr>Clique Algorithm</vt:lpstr>
      <vt:lpstr>Limitations of Clique</vt:lpstr>
      <vt:lpstr>3. Denclue (DENsity CLUstering)</vt:lpstr>
      <vt:lpstr>Example of Density from Gaussian Kernel</vt:lpstr>
      <vt:lpstr>DENCLUE Algorithm</vt:lpstr>
      <vt:lpstr>4. Graph-Based Clustering: SNN Approach</vt:lpstr>
      <vt:lpstr>Creating the SNN Graph</vt:lpstr>
      <vt:lpstr>SNN Density-Based Clustering</vt:lpstr>
      <vt:lpstr>SNN Clustering Algorithm</vt:lpstr>
      <vt:lpstr>SNN Clustering Algorithm  …</vt:lpstr>
      <vt:lpstr>SNN Density</vt:lpstr>
      <vt:lpstr>SNN Clustering Can Handle Differing Densities</vt:lpstr>
      <vt:lpstr>SNN Clustering Can Handle Other Difficult Situations</vt:lpstr>
      <vt:lpstr>Limitations of SNN Clustering</vt:lpstr>
      <vt:lpstr>PowerPoint Presentation</vt:lpstr>
      <vt:lpstr>Comparison of MIN and EM-Clustering</vt:lpstr>
      <vt:lpstr>Comparison of MIN and EM-Clustering</vt:lpstr>
      <vt:lpstr>Comparison of MIN and EM-Clustering</vt:lpstr>
      <vt:lpstr>Comparison of DBSCAN and K-means</vt:lpstr>
      <vt:lpstr>Comparison of DBSCAN and K-means</vt:lpstr>
      <vt:lpstr>Comparison of DBSCAN and K-means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727</cp:revision>
  <cp:lastPrinted>2017-04-04T18:06:49Z</cp:lastPrinted>
  <dcterms:created xsi:type="dcterms:W3CDTF">1998-03-18T13:44:31Z</dcterms:created>
  <dcterms:modified xsi:type="dcterms:W3CDTF">2023-11-30T16:45:15Z</dcterms:modified>
</cp:coreProperties>
</file>