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88"/>
  </p:notesMasterIdLst>
  <p:sldIdLst>
    <p:sldId id="256" r:id="rId2"/>
    <p:sldId id="274" r:id="rId3"/>
    <p:sldId id="294" r:id="rId4"/>
    <p:sldId id="327" r:id="rId5"/>
    <p:sldId id="328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292" r:id="rId26"/>
    <p:sldId id="293" r:id="rId27"/>
    <p:sldId id="314" r:id="rId28"/>
    <p:sldId id="315" r:id="rId29"/>
    <p:sldId id="349" r:id="rId30"/>
    <p:sldId id="284" r:id="rId31"/>
    <p:sldId id="317" r:id="rId32"/>
    <p:sldId id="270" r:id="rId33"/>
    <p:sldId id="329" r:id="rId34"/>
    <p:sldId id="330" r:id="rId35"/>
    <p:sldId id="331" r:id="rId36"/>
    <p:sldId id="332" r:id="rId37"/>
    <p:sldId id="316" r:id="rId38"/>
    <p:sldId id="318" r:id="rId39"/>
    <p:sldId id="319" r:id="rId40"/>
    <p:sldId id="271" r:id="rId41"/>
    <p:sldId id="320" r:id="rId42"/>
    <p:sldId id="337" r:id="rId43"/>
    <p:sldId id="335" r:id="rId44"/>
    <p:sldId id="286" r:id="rId45"/>
    <p:sldId id="288" r:id="rId46"/>
    <p:sldId id="321" r:id="rId47"/>
    <p:sldId id="333" r:id="rId48"/>
    <p:sldId id="334" r:id="rId49"/>
    <p:sldId id="323" r:id="rId50"/>
    <p:sldId id="324" r:id="rId51"/>
    <p:sldId id="325" r:id="rId52"/>
    <p:sldId id="326" r:id="rId53"/>
    <p:sldId id="336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289" r:id="rId66"/>
    <p:sldId id="350" r:id="rId67"/>
    <p:sldId id="273" r:id="rId68"/>
    <p:sldId id="351" r:id="rId69"/>
    <p:sldId id="352" r:id="rId70"/>
    <p:sldId id="353" r:id="rId71"/>
    <p:sldId id="354" r:id="rId72"/>
    <p:sldId id="355" r:id="rId73"/>
    <p:sldId id="356" r:id="rId74"/>
    <p:sldId id="266" r:id="rId75"/>
    <p:sldId id="257" r:id="rId76"/>
    <p:sldId id="258" r:id="rId77"/>
    <p:sldId id="260" r:id="rId78"/>
    <p:sldId id="259" r:id="rId79"/>
    <p:sldId id="261" r:id="rId80"/>
    <p:sldId id="262" r:id="rId81"/>
    <p:sldId id="267" r:id="rId82"/>
    <p:sldId id="263" r:id="rId83"/>
    <p:sldId id="264" r:id="rId84"/>
    <p:sldId id="272" r:id="rId85"/>
    <p:sldId id="287" r:id="rId86"/>
    <p:sldId id="265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6CFC2-8585-49DF-9020-4A1E52C84145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6E82F-C7D2-4D02-9813-E3F8D1535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3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EA5F-DC9B-432B-BD9F-F02F07A2F0AB}" type="datetime1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62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D2650-BF09-4786-8679-5B33BAEB0187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3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40633-3FE4-4624-9BB6-54A7EBE9EE48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E25FC-3B1F-46F0-9169-7B7F6FD94F61}" type="datetime1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DACC237-EEA4-403C-8B85-DEAE6B80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71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450015" y="244886"/>
            <a:ext cx="704500" cy="646383"/>
            <a:chOff x="1417110" y="1933669"/>
            <a:chExt cx="1827515" cy="1676757"/>
          </a:xfrm>
        </p:grpSpPr>
        <p:sp>
          <p:nvSpPr>
            <p:cNvPr id="8" name="椭圆 7"/>
            <p:cNvSpPr/>
            <p:nvPr/>
          </p:nvSpPr>
          <p:spPr>
            <a:xfrm>
              <a:off x="1491775" y="1933669"/>
              <a:ext cx="1676757" cy="1676757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椭圆 8"/>
            <p:cNvSpPr/>
            <p:nvPr/>
          </p:nvSpPr>
          <p:spPr>
            <a:xfrm>
              <a:off x="1686851" y="2118291"/>
              <a:ext cx="1307513" cy="1307513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椭圆 9"/>
            <p:cNvSpPr/>
            <p:nvPr/>
          </p:nvSpPr>
          <p:spPr>
            <a:xfrm>
              <a:off x="2772931" y="1944597"/>
              <a:ext cx="390517" cy="390517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椭圆 10"/>
            <p:cNvSpPr/>
            <p:nvPr/>
          </p:nvSpPr>
          <p:spPr>
            <a:xfrm>
              <a:off x="1417110" y="2261397"/>
              <a:ext cx="286781" cy="28678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椭圆 11"/>
            <p:cNvSpPr/>
            <p:nvPr/>
          </p:nvSpPr>
          <p:spPr>
            <a:xfrm>
              <a:off x="1686851" y="3308201"/>
              <a:ext cx="220530" cy="22053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" name="椭圆 12"/>
            <p:cNvSpPr/>
            <p:nvPr/>
          </p:nvSpPr>
          <p:spPr>
            <a:xfrm>
              <a:off x="3016329" y="2979248"/>
              <a:ext cx="228296" cy="228296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rgbClr val="27506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5770161" y="6656158"/>
            <a:ext cx="692257" cy="126133"/>
            <a:chOff x="3510366" y="-2733"/>
            <a:chExt cx="1300959" cy="237042"/>
          </a:xfrm>
        </p:grpSpPr>
        <p:sp>
          <p:nvSpPr>
            <p:cNvPr id="20" name="椭圆 19"/>
            <p:cNvSpPr/>
            <p:nvPr userDrawn="1"/>
          </p:nvSpPr>
          <p:spPr>
            <a:xfrm>
              <a:off x="3510366" y="-2733"/>
              <a:ext cx="237042" cy="237042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1" name="椭圆 20"/>
            <p:cNvSpPr/>
            <p:nvPr userDrawn="1"/>
          </p:nvSpPr>
          <p:spPr>
            <a:xfrm>
              <a:off x="3865005" y="-2733"/>
              <a:ext cx="237042" cy="23704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椭圆 21"/>
            <p:cNvSpPr/>
            <p:nvPr userDrawn="1"/>
          </p:nvSpPr>
          <p:spPr>
            <a:xfrm>
              <a:off x="4219644" y="-2733"/>
              <a:ext cx="237042" cy="237042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椭圆 22"/>
            <p:cNvSpPr/>
            <p:nvPr userDrawn="1"/>
          </p:nvSpPr>
          <p:spPr>
            <a:xfrm>
              <a:off x="4574283" y="-2733"/>
              <a:ext cx="237042" cy="23704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5206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70D02-6665-4210-A146-DF42C635C909}" type="datetime1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4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B5EFE-714B-44D2-A81F-8A4804255886}" type="datetime1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63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FC67-15C3-4EA2-B6BC-837D8CFF0F57}" type="datetime1">
              <a:rPr lang="en-US" smtClean="0"/>
              <a:t>11/16/2023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0CF97-BF2F-468C-A3A9-4EA2CF3756B9}" type="datetime1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3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4456-7355-41DB-A951-07AEC828294E}" type="datetime1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0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FA286-0B24-4399-9ACC-C451403204CA}" type="datetime1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90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A9EF0-AA36-4218-8D2B-D2A8EC006095}" type="datetime1">
              <a:rPr lang="en-US" smtClean="0"/>
              <a:t>11/16/2023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5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7BD159B-5534-4BA5-AB9B-10ED45A73693}" type="datetime1">
              <a:rPr lang="en-US" smtClean="0"/>
              <a:t>11/16/2023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1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5376C96-0E91-4509-8C37-C3510F033045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69E11EE-1A77-443D-BF7B-B4553265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8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datis.co.uk/introduction-to-artificial-neural-networks-part-two-gradient-descent-backpropagation-supervised-unsupervised-learning/" TargetMode="External"/><Relationship Id="rId2" Type="http://schemas.openxmlformats.org/officeDocument/2006/relationships/hyperlink" Target="https://www.youtube.com/watch?v=QDX-1M5Nj7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wardsdatascience.com/forward-propagation-in-neural-networks-simplified-math-and-code-version-bbcfef6f9250" TargetMode="External"/><Relationship Id="rId5" Type="http://schemas.openxmlformats.org/officeDocument/2006/relationships/hyperlink" Target="https://towardsdatascience.com/neural-networks-forward-pass-and-backpropagation-be3b75a1cfcc" TargetMode="External"/><Relationship Id="rId4" Type="http://schemas.openxmlformats.org/officeDocument/2006/relationships/hyperlink" Target="https://www.oreilly.com/library/view/neural-networks-and/9781492037354/ch01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research/gpt-4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verge.com/2022/2/2/22914085/alphacode-ai-coding-program-automatic-deepmind-codeforce" TargetMode="External"/><Relationship Id="rId2" Type="http://schemas.openxmlformats.org/officeDocument/2006/relationships/hyperlink" Target="https://towardsdatascience.com/gpt-3-101-a-brief-introduction-5c9d773a235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5.14165" TargetMode="External"/><Relationship Id="rId5" Type="http://schemas.openxmlformats.org/officeDocument/2006/relationships/hyperlink" Target="https://www.youtube.com/watch?v=VPRSBzXzavo" TargetMode="External"/><Relationship Id="rId4" Type="http://schemas.openxmlformats.org/officeDocument/2006/relationships/hyperlink" Target="https://openai.com/research/gpt-4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stanford.edu/slides/2018/cs231n_2018_lecture05.pdf" TargetMode="External"/><Relationship Id="rId2" Type="http://schemas.openxmlformats.org/officeDocument/2006/relationships/hyperlink" Target="https://cs231n.github.io/convolutional-networks/?fbclid=IwAR3mPWaxIpos6lS3zDHUrL8C1h9ZrzBMUIk5J4PHRbKRfncqgUBYtJEK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owardsdatascience.com/understanding-cnn-convolutional-neural-network-69fd626ee7d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Deep Learning: </a:t>
            </a:r>
            <a:r>
              <a:rPr lang="en-US" sz="2800" b="1" dirty="0" err="1" smtClean="0"/>
              <a:t>Autoencoders</a:t>
            </a:r>
            <a:r>
              <a:rPr lang="en-US" sz="2800" b="1" dirty="0" smtClean="0"/>
              <a:t>, VAE, CNN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Md</a:t>
            </a:r>
            <a:r>
              <a:rPr lang="en-US" dirty="0"/>
              <a:t> Mahin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0" y="593766"/>
            <a:ext cx="10675323" cy="555765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6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42" y="332509"/>
            <a:ext cx="11159264" cy="593766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3" y="296882"/>
            <a:ext cx="11229914" cy="599704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2" y="344385"/>
            <a:ext cx="10938155" cy="6176739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07" y="570016"/>
            <a:ext cx="10274083" cy="5925785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5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8" y="498764"/>
            <a:ext cx="10910742" cy="5565705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5" y="273133"/>
            <a:ext cx="11130867" cy="5925786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3" y="415638"/>
            <a:ext cx="10839556" cy="567640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7" y="261257"/>
            <a:ext cx="11025377" cy="577140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" y="320634"/>
            <a:ext cx="10554321" cy="6257331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Deep Learning Models</a:t>
            </a:r>
          </a:p>
          <a:p>
            <a:r>
              <a:rPr lang="en-US" dirty="0" err="1" smtClean="0"/>
              <a:t>Autoencoders</a:t>
            </a:r>
            <a:endParaRPr lang="en-US" dirty="0" smtClean="0"/>
          </a:p>
          <a:p>
            <a:r>
              <a:rPr lang="en-US" dirty="0" err="1" smtClean="0"/>
              <a:t>Variational</a:t>
            </a:r>
            <a:r>
              <a:rPr lang="en-US" dirty="0" smtClean="0"/>
              <a:t> Auto-encoders</a:t>
            </a:r>
          </a:p>
          <a:p>
            <a:r>
              <a:rPr lang="en-US" dirty="0" smtClean="0"/>
              <a:t>CNN</a:t>
            </a:r>
          </a:p>
          <a:p>
            <a:r>
              <a:rPr lang="en-US" dirty="0" smtClean="0"/>
              <a:t>BERT</a:t>
            </a:r>
          </a:p>
          <a:p>
            <a:endParaRPr lang="en-US" dirty="0"/>
          </a:p>
          <a:p>
            <a:r>
              <a:rPr lang="en-US" dirty="0" smtClean="0"/>
              <a:t>[I would discuss lot of </a:t>
            </a:r>
            <a:r>
              <a:rPr lang="en-US" dirty="0"/>
              <a:t>materials from https://www.youtube.com/watch?v=QDX-1M5Nj7s]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5" y="284812"/>
            <a:ext cx="10295906" cy="649147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7" y="486890"/>
            <a:ext cx="10747064" cy="581772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1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17" y="534390"/>
            <a:ext cx="10266535" cy="614443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9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380011"/>
            <a:ext cx="9788375" cy="601536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4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9" y="178131"/>
            <a:ext cx="10811873" cy="5747656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8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88" y="3385325"/>
            <a:ext cx="6123809" cy="315891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function that calculates loss</a:t>
            </a:r>
          </a:p>
          <a:p>
            <a:r>
              <a:rPr lang="en-US" dirty="0" err="1"/>
              <a:t>Loss_function</a:t>
            </a:r>
            <a:r>
              <a:rPr lang="en-US" dirty="0"/>
              <a:t>(x) will return a y</a:t>
            </a:r>
          </a:p>
          <a:p>
            <a:r>
              <a:rPr lang="en-US" dirty="0"/>
              <a:t>Every model have some internal parameter set </a:t>
            </a:r>
          </a:p>
          <a:p>
            <a:r>
              <a:rPr lang="en-US" dirty="0"/>
              <a:t>They try to learn the parameters such a way that it minimizes loss and maximizes accuracy</a:t>
            </a:r>
          </a:p>
          <a:p>
            <a:r>
              <a:rPr lang="en-US" dirty="0"/>
              <a:t>At the same time they need to be careful about bias and overfitting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88" y="0"/>
            <a:ext cx="6123809" cy="32900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426" y="354068"/>
            <a:ext cx="4486656" cy="1141497"/>
          </a:xfrm>
        </p:spPr>
        <p:txBody>
          <a:bodyPr/>
          <a:lstStyle/>
          <a:p>
            <a:r>
              <a:rPr lang="en-US" dirty="0"/>
              <a:t>Smooth loss function vs non-smooth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83" y="1698171"/>
            <a:ext cx="5669280" cy="4908817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2000" dirty="0"/>
              <a:t>Suppose you want to minimize a function for two variables 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/>
              <a:t>There can be infinite number of combinations between two continuous variables</a:t>
            </a:r>
            <a:br>
              <a:rPr lang="en-US" sz="2000" dirty="0"/>
            </a:b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/>
              <a:t>Training can take days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/>
              <a:t>How can you optimize the whole searching procedure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141650"/>
            <a:ext cx="5334000" cy="3309762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736080" y="831566"/>
            <a:ext cx="4815840" cy="5248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3451412"/>
            <a:ext cx="5334000" cy="31555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1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9" y="362218"/>
            <a:ext cx="10853263" cy="622146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2" y="546265"/>
            <a:ext cx="11105767" cy="6103815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Materials and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www.youtube.com/watch?v=QDX-1M5Nj7s</a:t>
            </a:r>
            <a:endParaRPr lang="en-US" dirty="0" smtClean="0"/>
          </a:p>
          <a:p>
            <a:r>
              <a:rPr lang="en-US" dirty="0"/>
              <a:t>https://www.analyticsvidhya.com/blog/2021/10/feed-forward-neural-networks-intuition-on-forward-propagation/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https://adatis.co.uk/introduction-to-artificial-neural-networks-part-two-gradient-descent-backpropagation-supervised-unsupervised-learning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www.oreilly.com/library/view/neural-networks-and/9781492037354/ch01.html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towardsdatascience.com/neural-networks-forward-pass-and-backpropagation-be3b75a1cfcc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towardsdatascience.com/forward-propagation-in-neural-networks-simplified-math-and-code-version-bbcfef6f9250</a:t>
            </a:r>
            <a:endParaRPr lang="en-US" dirty="0" smtClean="0"/>
          </a:p>
          <a:p>
            <a:r>
              <a:rPr lang="en-US" dirty="0"/>
              <a:t>https://towardsdatascience.com/an-introduction-to-gradient-descent-and-backpropagation-81648bdb19b2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9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56" y="570017"/>
            <a:ext cx="10450938" cy="541514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3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Autoencoders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can be used for</a:t>
            </a:r>
          </a:p>
          <a:p>
            <a:pPr lvl="1"/>
            <a:r>
              <a:rPr lang="en-US" dirty="0"/>
              <a:t>Reducing dimensionality of data: useful for learning non-linear features</a:t>
            </a:r>
          </a:p>
          <a:p>
            <a:pPr lvl="1"/>
            <a:r>
              <a:rPr lang="en-US" dirty="0"/>
              <a:t>Data Augmentation: Generating new data</a:t>
            </a:r>
          </a:p>
          <a:p>
            <a:pPr lvl="1"/>
            <a:r>
              <a:rPr lang="en-US" dirty="0"/>
              <a:t>Extracting particular features from data</a:t>
            </a:r>
          </a:p>
          <a:p>
            <a:r>
              <a:rPr lang="en-US" dirty="0"/>
              <a:t>Famous models:</a:t>
            </a:r>
          </a:p>
          <a:p>
            <a:pPr lvl="1"/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 (VAE)</a:t>
            </a:r>
          </a:p>
          <a:p>
            <a:pPr lvl="1"/>
            <a:r>
              <a:rPr lang="en-US" dirty="0"/>
              <a:t>UNET</a:t>
            </a:r>
          </a:p>
          <a:p>
            <a:pPr lvl="1"/>
            <a:r>
              <a:rPr lang="en-US" dirty="0"/>
              <a:t>Generative Adversarial Network (GAN)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Autoencoders</a:t>
            </a:r>
            <a:r>
              <a:rPr lang="en-US" dirty="0"/>
              <a:t>?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 high-dimensional data to two dimensions for visualization </a:t>
            </a:r>
          </a:p>
          <a:p>
            <a:r>
              <a:rPr lang="en-US" dirty="0"/>
              <a:t>Compression </a:t>
            </a:r>
          </a:p>
          <a:p>
            <a:r>
              <a:rPr lang="en-US" dirty="0"/>
              <a:t>Learn abstract features in an unsupervised way so you can apply them</a:t>
            </a:r>
            <a:br>
              <a:rPr lang="en-US" dirty="0"/>
            </a:br>
            <a:r>
              <a:rPr lang="en-US" dirty="0"/>
              <a:t>to a supervised task</a:t>
            </a:r>
          </a:p>
          <a:p>
            <a:pPr lvl="1"/>
            <a:r>
              <a:rPr lang="en-US" dirty="0" err="1"/>
              <a:t>Unlabled</a:t>
            </a:r>
            <a:r>
              <a:rPr lang="en-US" dirty="0"/>
              <a:t> data can be much more plentiful than labeled data</a:t>
            </a:r>
          </a:p>
          <a:p>
            <a:r>
              <a:rPr lang="en-US" dirty="0"/>
              <a:t>Learn a semantically meaningful representation where you can, e.g.,</a:t>
            </a:r>
            <a:br>
              <a:rPr lang="en-US" dirty="0"/>
            </a:br>
            <a:r>
              <a:rPr lang="en-US" dirty="0"/>
              <a:t>interpolate between different images.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Autoencoder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24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7375" y="2343210"/>
            <a:ext cx="8052046" cy="3691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4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Classical ML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18" y="2508069"/>
            <a:ext cx="8178708" cy="347114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Classical ML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18" y="2508069"/>
            <a:ext cx="8178708" cy="347114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9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Autoencoders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35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2351314"/>
            <a:ext cx="8016224" cy="3330303"/>
          </a:xfrm>
        </p:spPr>
      </p:pic>
    </p:spTree>
    <p:extLst>
      <p:ext uri="{BB962C8B-B14F-4D97-AF65-F5344CB8AC3E}">
        <p14:creationId xmlns:p14="http://schemas.microsoft.com/office/powerpoint/2010/main" val="40792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Autoencoders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36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780" y="2579914"/>
            <a:ext cx="8079784" cy="3085837"/>
          </a:xfrm>
        </p:spPr>
      </p:pic>
    </p:spTree>
    <p:extLst>
      <p:ext uri="{BB962C8B-B14F-4D97-AF65-F5344CB8AC3E}">
        <p14:creationId xmlns:p14="http://schemas.microsoft.com/office/powerpoint/2010/main" val="82866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Autoencoders</a:t>
            </a:r>
            <a:r>
              <a:rPr lang="en-US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feed-forward </a:t>
            </a:r>
            <a:r>
              <a:rPr lang="en-US" dirty="0"/>
              <a:t>neural net </a:t>
            </a:r>
            <a:r>
              <a:rPr lang="en-US" dirty="0" smtClean="0"/>
              <a:t>who </a:t>
            </a:r>
          </a:p>
          <a:p>
            <a:pPr lvl="1"/>
            <a:r>
              <a:rPr lang="en-US" dirty="0" smtClean="0"/>
              <a:t>Take input </a:t>
            </a:r>
            <a:r>
              <a:rPr lang="en-US" b="1" dirty="0"/>
              <a:t>x </a:t>
            </a:r>
            <a:r>
              <a:rPr lang="en-US" dirty="0"/>
              <a:t>and predict </a:t>
            </a:r>
            <a:r>
              <a:rPr lang="en-US" b="1" dirty="0"/>
              <a:t>x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B</a:t>
            </a:r>
            <a:r>
              <a:rPr lang="en-US" dirty="0" smtClean="0"/>
              <a:t>ottleneck </a:t>
            </a:r>
            <a:r>
              <a:rPr lang="en-US" dirty="0"/>
              <a:t>layer </a:t>
            </a:r>
            <a:r>
              <a:rPr lang="en-US" dirty="0" smtClean="0"/>
              <a:t>with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dimension is much smaller than the input.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88400"/>
            <a:ext cx="4313238" cy="36012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552" y="340438"/>
            <a:ext cx="7729728" cy="1188720"/>
          </a:xfrm>
        </p:spPr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Autoencoders</a:t>
            </a:r>
            <a:r>
              <a:rPr lang="en-US" dirty="0"/>
              <a:t> 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393335" y="1752046"/>
                <a:ext cx="5285281" cy="3777622"/>
              </a:xfrm>
            </p:spPr>
            <p:txBody>
              <a:bodyPr/>
              <a:lstStyle/>
              <a:p>
                <a:r>
                  <a:rPr lang="en-US" b="1" dirty="0"/>
                  <a:t>x</a:t>
                </a:r>
                <a:r>
                  <a:rPr lang="en-US" dirty="0"/>
                  <a:t>: Input vector or array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Output vector or array</a:t>
                </a:r>
              </a:p>
              <a:p>
                <a:r>
                  <a:rPr lang="en-US" b="1" dirty="0"/>
                  <a:t>V</a:t>
                </a:r>
                <a:r>
                  <a:rPr lang="en-US" dirty="0"/>
                  <a:t>: A matrix of weights. For example if D has 3 neurons, K has 2 neuron, for every connection there will be a weight and it is a 3 * 2 weight matrix</a:t>
                </a:r>
              </a:p>
              <a:p>
                <a:r>
                  <a:rPr lang="en-US" b="1" dirty="0"/>
                  <a:t>U</a:t>
                </a:r>
                <a:r>
                  <a:rPr lang="en-US" dirty="0"/>
                  <a:t>: Another matrix of weights. For example if D has 3 neurons, K has 2 neuron, for every connection there will be a weight and it is a 2 * 3 weight matrix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393335" y="1752046"/>
                <a:ext cx="5285281" cy="3777622"/>
              </a:xfrm>
              <a:blipFill>
                <a:blip r:embed="rId2"/>
                <a:stretch>
                  <a:fillRect l="-807" t="-806" r="-1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12" y="1604927"/>
            <a:ext cx="3342271" cy="274726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12" y="4352192"/>
            <a:ext cx="3412888" cy="23549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589212" y="2133600"/>
                <a:ext cx="5311914" cy="3777622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 smtClean="0"/>
                  <a:t>Vx</a:t>
                </a:r>
                <a:r>
                  <a:rPr lang="en-US" dirty="0"/>
                  <a:t>: A matrix multiplication project D dimensional x to k dimensional plane. Shown for 3 to 2. </a:t>
                </a:r>
                <a:r>
                  <a:rPr lang="en-US" b="1" dirty="0"/>
                  <a:t>Dimensionality Reduction</a:t>
                </a:r>
              </a:p>
              <a:p>
                <a:r>
                  <a:rPr lang="en-US" b="1" dirty="0" err="1"/>
                  <a:t>Ux</a:t>
                </a:r>
                <a:r>
                  <a:rPr lang="en-US" b="1" dirty="0"/>
                  <a:t> </a:t>
                </a:r>
                <a:r>
                  <a:rPr lang="en-US" dirty="0"/>
                  <a:t>: Project k dimensional hidden unit to D dimensional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Overall Output is: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dirty="0"/>
                  <a:t> [A linear function]</a:t>
                </a:r>
              </a:p>
              <a:p>
                <a:r>
                  <a:rPr lang="en-US" dirty="0"/>
                  <a:t>How it learn:</a:t>
                </a:r>
              </a:p>
              <a:p>
                <a:pPr lvl="1"/>
                <a:r>
                  <a:rPr lang="en-US" dirty="0"/>
                  <a:t>Learn the U, V matrix or all weights so that we get minimum loss</a:t>
                </a:r>
              </a:p>
              <a:p>
                <a:pPr lvl="1"/>
                <a:r>
                  <a:rPr lang="en-US" dirty="0"/>
                  <a:t>L(x,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We minimize L to learn U,V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89212" y="2133600"/>
                <a:ext cx="5311914" cy="3777622"/>
              </a:xfrm>
              <a:blipFill>
                <a:blip r:embed="rId2"/>
                <a:stretch>
                  <a:fillRect l="-804" t="-806" b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45" y="816998"/>
            <a:ext cx="4313238" cy="1984089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609" y="2801087"/>
            <a:ext cx="4290874" cy="30293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9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20" y="496389"/>
            <a:ext cx="10511506" cy="56449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Denoising using autoencoder</a:t>
            </a:r>
            <a:endParaRPr lang="en-US" dirty="0"/>
          </a:p>
        </p:txBody>
      </p:sp>
      <p:pic>
        <p:nvPicPr>
          <p:cNvPr id="4" name="Google Shape;260;p32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29739" y="2769833"/>
            <a:ext cx="7731125" cy="26810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Designed </a:t>
            </a:r>
            <a:r>
              <a:rPr lang="en-US" dirty="0"/>
              <a:t>to learn the </a:t>
            </a:r>
            <a:r>
              <a:rPr lang="en-US" dirty="0" smtClean="0"/>
              <a:t>patterns to </a:t>
            </a:r>
            <a:r>
              <a:rPr lang="en-US" dirty="0"/>
              <a:t>produce new data points </a:t>
            </a:r>
            <a:r>
              <a:rPr lang="en-US" dirty="0" smtClean="0"/>
              <a:t>similar </a:t>
            </a:r>
            <a:r>
              <a:rPr lang="en-US" dirty="0"/>
              <a:t>to the original dataset. </a:t>
            </a:r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enerative </a:t>
            </a:r>
            <a:r>
              <a:rPr lang="en-US" dirty="0"/>
              <a:t>models are more about creating or replicating data</a:t>
            </a:r>
            <a:r>
              <a:rPr lang="en-US" dirty="0" smtClean="0"/>
              <a:t>.</a:t>
            </a:r>
          </a:p>
          <a:p>
            <a:r>
              <a:rPr lang="en-US" b="1" dirty="0"/>
              <a:t>Applications </a:t>
            </a:r>
          </a:p>
          <a:p>
            <a:pPr lvl="1"/>
            <a:r>
              <a:rPr lang="en-US" b="1" dirty="0"/>
              <a:t>Image and Video Generation</a:t>
            </a:r>
            <a:r>
              <a:rPr lang="en-US" dirty="0"/>
              <a:t>: Creating new images and videos </a:t>
            </a:r>
            <a:endParaRPr lang="en-US" dirty="0" smtClean="0"/>
          </a:p>
          <a:p>
            <a:pPr lvl="1"/>
            <a:r>
              <a:rPr lang="en-US" b="1" dirty="0" smtClean="0"/>
              <a:t>Data </a:t>
            </a:r>
            <a:r>
              <a:rPr lang="en-US" b="1" dirty="0"/>
              <a:t>Augmentation</a:t>
            </a:r>
            <a:r>
              <a:rPr lang="en-US" dirty="0"/>
              <a:t>: Generating new data to enhance machine learning models, especially when the original dataset is small.</a:t>
            </a:r>
          </a:p>
          <a:p>
            <a:pPr lvl="1"/>
            <a:r>
              <a:rPr lang="en-US" b="1" dirty="0"/>
              <a:t>Drug Discovery</a:t>
            </a:r>
            <a:r>
              <a:rPr lang="en-US" dirty="0"/>
              <a:t>: Simulating molecular structures for new drug candidates.</a:t>
            </a:r>
          </a:p>
          <a:p>
            <a:pPr lvl="1"/>
            <a:r>
              <a:rPr lang="en-US" b="1" dirty="0"/>
              <a:t>Art and Design</a:t>
            </a:r>
            <a:r>
              <a:rPr lang="en-US" dirty="0"/>
              <a:t>: Creating artworks, music, and design elements.</a:t>
            </a:r>
          </a:p>
          <a:p>
            <a:pPr lvl="1"/>
            <a:r>
              <a:rPr lang="en-US" b="1" dirty="0"/>
              <a:t>Voice Synthesis</a:t>
            </a:r>
            <a:r>
              <a:rPr lang="en-US" dirty="0"/>
              <a:t>: Generating realistic human speech</a:t>
            </a:r>
            <a:r>
              <a:rPr lang="en-US" dirty="0" smtClean="0"/>
              <a:t>.</a:t>
            </a:r>
          </a:p>
          <a:p>
            <a:r>
              <a:rPr lang="en-US" dirty="0" smtClean="0"/>
              <a:t>Popular Models</a:t>
            </a:r>
          </a:p>
          <a:p>
            <a:pPr lvl="1"/>
            <a:r>
              <a:rPr lang="en-US" dirty="0" smtClean="0"/>
              <a:t>VAE</a:t>
            </a:r>
          </a:p>
          <a:p>
            <a:pPr lvl="1"/>
            <a:r>
              <a:rPr lang="en-US" dirty="0" smtClean="0"/>
              <a:t>GAN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1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goals of unsupervised learning is to learn representations</a:t>
            </a:r>
            <a:br>
              <a:rPr lang="en-US" dirty="0"/>
            </a:br>
            <a:r>
              <a:rPr lang="en-US" dirty="0"/>
              <a:t>of images, sentences, etc. </a:t>
            </a:r>
          </a:p>
          <a:p>
            <a:r>
              <a:rPr lang="en-US" dirty="0"/>
              <a:t>A generative model is a function of representation z.</a:t>
            </a:r>
          </a:p>
          <a:p>
            <a:pPr lvl="1"/>
            <a:r>
              <a:rPr lang="en-US" dirty="0"/>
              <a:t>X= G(z) [G is the generator function]</a:t>
            </a:r>
          </a:p>
          <a:p>
            <a:r>
              <a:rPr lang="en-US" dirty="0"/>
              <a:t>Example: VAE, GAN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346" y="2992142"/>
            <a:ext cx="2978324" cy="29365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generative models work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50" y="2856411"/>
            <a:ext cx="11137524" cy="26212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153771"/>
            <a:ext cx="4486656" cy="1141497"/>
          </a:xfrm>
        </p:spPr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(VAE)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63" y="2259284"/>
            <a:ext cx="4816475" cy="30512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463" y="1463040"/>
            <a:ext cx="5817326" cy="4280914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/>
              <a:t>It contains a encoder and a decoder layer just like any </a:t>
            </a:r>
            <a:r>
              <a:rPr lang="en-US" sz="2000" dirty="0" err="1"/>
              <a:t>autoencoder</a:t>
            </a:r>
            <a:endParaRPr lang="en-US" sz="2000" dirty="0"/>
          </a:p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/>
              <a:t>Difference is hidden layer learns a distribution of features</a:t>
            </a:r>
          </a:p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/>
              <a:t>Because of this distribution learning the VAE has some advantage over normal </a:t>
            </a:r>
            <a:r>
              <a:rPr lang="en-US" sz="2000" dirty="0" err="1"/>
              <a:t>autoencoder</a:t>
            </a:r>
            <a:r>
              <a:rPr lang="en-US" sz="2000" dirty="0"/>
              <a:t> as generator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/>
              <a:t>The decoder will now be able to generate completely new images</a:t>
            </a:r>
          </a:p>
          <a:p>
            <a:pPr algn="l"/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/>
              <a:t>GAN is another architecture that has similar capabilities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VAE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dirty="0"/>
              <a:t>In this model encoders and decoders are built with simple fully connected layers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dirty="0"/>
              <a:t>The target domain for this architecture is simple in nature such as  digit dataset.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63" y="1517142"/>
            <a:ext cx="4816475" cy="382371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1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Learning Distribution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 AE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03" y="2616668"/>
            <a:ext cx="4248743" cy="312463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VAE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48" y="2716568"/>
            <a:ext cx="4305669" cy="30247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C237-EEA4-403C-8B85-DEAE6B809D3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VAE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Trains </a:t>
                </a:r>
                <a:r>
                  <a:rPr lang="en-US" dirty="0"/>
                  <a:t>a generator network with maximum likelihood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 smtClean="0"/>
              </a:p>
              <a:p>
                <a:r>
                  <a:rPr lang="en-US" dirty="0" smtClean="0"/>
                  <a:t>Problem: </a:t>
                </a:r>
                <a:r>
                  <a:rPr lang="en-US" dirty="0"/>
                  <a:t>if z is low-dimensional and the decoder is </a:t>
                </a:r>
                <a:r>
                  <a:rPr lang="en-US" dirty="0" smtClean="0"/>
                  <a:t>deterministic, then </a:t>
                </a:r>
                <a:r>
                  <a:rPr lang="en-US" i="1" dirty="0"/>
                  <a:t>p</a:t>
                </a:r>
                <a:r>
                  <a:rPr lang="en-US" dirty="0"/>
                  <a:t>(x) = 0 almost </a:t>
                </a:r>
                <a:r>
                  <a:rPr lang="en-US" dirty="0" smtClean="0"/>
                  <a:t>everywhere!</a:t>
                </a:r>
              </a:p>
              <a:p>
                <a:pPr lvl="1"/>
                <a:r>
                  <a:rPr lang="en-US" dirty="0" smtClean="0"/>
                  <a:t>The </a:t>
                </a:r>
                <a:r>
                  <a:rPr lang="en-US" dirty="0"/>
                  <a:t>model only generates samples over a low-dimensional sub-manifold</a:t>
                </a:r>
                <a:br>
                  <a:rPr lang="en-US" dirty="0"/>
                </a:br>
                <a:r>
                  <a:rPr lang="en-US" dirty="0"/>
                  <a:t>of </a:t>
                </a:r>
                <a:r>
                  <a:rPr lang="en-US" i="1" dirty="0"/>
                  <a:t>X</a:t>
                </a:r>
                <a:r>
                  <a:rPr lang="en-US" dirty="0"/>
                  <a:t>. </a:t>
                </a:r>
                <a:endParaRPr lang="en-US" dirty="0" smtClean="0"/>
              </a:p>
              <a:p>
                <a:r>
                  <a:rPr lang="en-US" dirty="0"/>
                  <a:t>Solution: define a noisy </a:t>
                </a:r>
                <a:r>
                  <a:rPr lang="en-US" dirty="0" smtClean="0"/>
                  <a:t>observation model</a:t>
                </a:r>
                <a:r>
                  <a:rPr lang="en-US" dirty="0"/>
                  <a:t>, e.g</a:t>
                </a:r>
                <a:r>
                  <a:rPr lang="en-US" dirty="0" smtClean="0"/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z</m:t>
                      </m:r>
                      <m: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r>
                  <a:rPr lang="en-US" i="1" dirty="0"/>
                  <a:t/>
                </a:r>
                <a:br>
                  <a:rPr lang="en-US" i="1" dirty="0"/>
                </a:br>
                <a:r>
                  <a:rPr lang="en-US" i="1" dirty="0" smtClean="0"/>
                  <a:t>    </a:t>
                </a:r>
                <a:r>
                  <a:rPr lang="en-US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b="1" i="1" dirty="0"/>
                  <a:t> </a:t>
                </a:r>
                <a:r>
                  <a:rPr lang="en-US" dirty="0"/>
                  <a:t>is the function computed </a:t>
                </a:r>
                <a:r>
                  <a:rPr lang="en-US" dirty="0" smtClean="0"/>
                  <a:t>by the </a:t>
                </a:r>
                <a:r>
                  <a:rPr lang="en-US" dirty="0"/>
                  <a:t>decoder with parameters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. </a:t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7" t="-25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2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VAE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Hot to compute: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is very complicated, so there’s no hope </a:t>
                </a:r>
                <a:r>
                  <a:rPr lang="en-US" dirty="0" smtClean="0"/>
                  <a:t>of finding </a:t>
                </a:r>
                <a:r>
                  <a:rPr lang="en-US" dirty="0"/>
                  <a:t>a closed form. </a:t>
                </a:r>
                <a:br>
                  <a:rPr lang="en-US" dirty="0"/>
                </a:br>
                <a:endParaRPr lang="en-US" dirty="0" smtClean="0"/>
              </a:p>
              <a:p>
                <a:r>
                  <a:rPr lang="en-US" dirty="0"/>
                  <a:t>Instead, we will try to maximize a lower bound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 smtClean="0"/>
                  <a:t>imilar to the </a:t>
                </a:r>
                <a:r>
                  <a:rPr lang="en-US" dirty="0"/>
                  <a:t>EM </a:t>
                </a:r>
                <a:r>
                  <a:rPr lang="en-US" dirty="0" smtClean="0"/>
                  <a:t>algorithm.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73" t="-17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7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VAE Learn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Direct computation of p(x) is costly</a:t>
                </a:r>
              </a:p>
              <a:p>
                <a:r>
                  <a:rPr lang="en-US" dirty="0"/>
                  <a:t>It introduce a further function to approximate the posterior distribution as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ϕ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Approximate q(z) which is known to p(</a:t>
                </a:r>
                <a:r>
                  <a:rPr lang="en-US" dirty="0" err="1"/>
                  <a:t>z|x</a:t>
                </a:r>
                <a:r>
                  <a:rPr lang="en-US" dirty="0"/>
                  <a:t>) </a:t>
                </a:r>
              </a:p>
              <a:p>
                <a:pPr marL="342900" lvl="1" indent="-342900"/>
                <a:r>
                  <a:rPr lang="en-US" dirty="0"/>
                  <a:t>the idea is to jointly optimize the generative model parameters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to reduce the reconstruction error between the input and the output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dirty="0"/>
                  <a:t> to make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ϕ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as close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742950" lvl="2" indent="-342900"/>
                <a:r>
                  <a:rPr lang="en-US" dirty="0"/>
                  <a:t>Min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ϕ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(.|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)||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(.|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It uses KL divergence to make the parameters similar and define new loss function using ELBO method that does both task at the same time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ϕ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𝐾𝐿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ϕ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)||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))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7" t="-1179" r="-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5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68" y="672737"/>
            <a:ext cx="10984618" cy="4865914"/>
          </a:xfrm>
        </p:spPr>
      </p:pic>
    </p:spTree>
    <p:extLst>
      <p:ext uri="{BB962C8B-B14F-4D97-AF65-F5344CB8AC3E}">
        <p14:creationId xmlns:p14="http://schemas.microsoft.com/office/powerpoint/2010/main" val="14351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Reparameterization</a:t>
            </a:r>
            <a:r>
              <a:rPr lang="en-US" dirty="0"/>
              <a:t> Trick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Back propagation won’t work on random node z (if we think it as just distribution)</a:t>
            </a:r>
          </a:p>
          <a:p>
            <a:endParaRPr lang="en-US" dirty="0"/>
          </a:p>
          <a:p>
            <a:r>
              <a:rPr lang="en-US" dirty="0"/>
              <a:t>So z is made into two deterministic node for mean and </a:t>
            </a:r>
            <a:r>
              <a:rPr lang="en-US" dirty="0" err="1"/>
              <a:t>std</a:t>
            </a:r>
            <a:r>
              <a:rPr lang="en-US" dirty="0"/>
              <a:t> and random part separated as </a:t>
            </a:r>
            <a:r>
              <a:rPr lang="en-US"/>
              <a:t>Gaussian error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133601"/>
            <a:ext cx="4873378" cy="36901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6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Conditional VAE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2924" y="2130552"/>
            <a:ext cx="5444652" cy="3772474"/>
          </a:xfrm>
        </p:spPr>
        <p:txBody>
          <a:bodyPr/>
          <a:lstStyle/>
          <a:p>
            <a:r>
              <a:rPr lang="en-US" dirty="0"/>
              <a:t>A class-conditional VAE provides the labels to both the encoder and the decoder.</a:t>
            </a:r>
          </a:p>
          <a:p>
            <a:r>
              <a:rPr lang="en-US" dirty="0"/>
              <a:t>Since the latent code </a:t>
            </a:r>
            <a:r>
              <a:rPr lang="en-US" b="1" dirty="0"/>
              <a:t>z </a:t>
            </a:r>
            <a:r>
              <a:rPr lang="en-US" dirty="0"/>
              <a:t>no longer has to model the image category, it can focus on modeling the stylistic features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872" y="2060448"/>
            <a:ext cx="1968111" cy="376872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CC237-EEA4-403C-8B85-DEAE6B809D3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and Reading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 </a:t>
            </a:r>
            <a:r>
              <a:rPr lang="en-US" dirty="0" err="1"/>
              <a:t>Lacture</a:t>
            </a:r>
            <a:r>
              <a:rPr lang="en-US" dirty="0"/>
              <a:t> by Roger Grosse and Jimmy Ba [</a:t>
            </a:r>
            <a:r>
              <a:rPr lang="fr-FR" dirty="0"/>
              <a:t>CSC421/2516 Lecture 17: </a:t>
            </a:r>
            <a:r>
              <a:rPr lang="fr-FR" dirty="0" err="1"/>
              <a:t>Variational</a:t>
            </a:r>
            <a:r>
              <a:rPr lang="fr-FR" dirty="0"/>
              <a:t> </a:t>
            </a:r>
            <a:r>
              <a:rPr lang="fr-FR" dirty="0" err="1"/>
              <a:t>Autoencoders</a:t>
            </a:r>
            <a:r>
              <a:rPr lang="fr-FR" dirty="0"/>
              <a:t> </a:t>
            </a:r>
            <a:r>
              <a:rPr lang="en-US" dirty="0"/>
              <a:t>]</a:t>
            </a:r>
          </a:p>
          <a:p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 Wikipedia: </a:t>
            </a:r>
            <a:r>
              <a:rPr lang="fr-FR" dirty="0"/>
              <a:t>CSC421/2516 Lecture 17:</a:t>
            </a:r>
            <a:br>
              <a:rPr lang="fr-FR" dirty="0"/>
            </a:br>
            <a:r>
              <a:rPr lang="fr-FR" dirty="0" err="1"/>
              <a:t>Variational</a:t>
            </a:r>
            <a:r>
              <a:rPr lang="fr-FR" dirty="0"/>
              <a:t> </a:t>
            </a:r>
            <a:r>
              <a:rPr lang="fr-FR" dirty="0" err="1"/>
              <a:t>Autoencoders</a:t>
            </a:r>
            <a:r>
              <a:rPr lang="fr-FR" dirty="0"/>
              <a:t> </a:t>
            </a:r>
          </a:p>
          <a:p>
            <a:r>
              <a:rPr lang="en-US" dirty="0"/>
              <a:t>Ali </a:t>
            </a:r>
            <a:r>
              <a:rPr lang="en-US" dirty="0" err="1"/>
              <a:t>Ghodsi</a:t>
            </a:r>
            <a:r>
              <a:rPr lang="en-US" dirty="0"/>
              <a:t>, </a:t>
            </a:r>
            <a:r>
              <a:rPr lang="en-US" dirty="0" err="1"/>
              <a:t>Lec</a:t>
            </a:r>
            <a:r>
              <a:rPr lang="en-US" dirty="0"/>
              <a:t> : Deep Learning, </a:t>
            </a:r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 [https://www.youtube.com/watch?v=uaaqyVS9-rM</a:t>
            </a:r>
            <a:r>
              <a:rPr lang="en-US" dirty="0" smtClean="0"/>
              <a:t>]</a:t>
            </a:r>
          </a:p>
          <a:p>
            <a:r>
              <a:rPr lang="pt-BR" dirty="0"/>
              <a:t>https://</a:t>
            </a:r>
            <a:r>
              <a:rPr lang="pt-BR" dirty="0" smtClean="0"/>
              <a:t>www.simplilearn.com/tutorials/deep-learning-tutorial/what-are-autoencoders-in-deep-learning</a:t>
            </a:r>
            <a:endParaRPr lang="pt-BR" dirty="0"/>
          </a:p>
          <a:p>
            <a:r>
              <a:rPr lang="pt-BR" dirty="0" smtClean="0"/>
              <a:t>https</a:t>
            </a:r>
            <a:r>
              <a:rPr lang="pt-BR" dirty="0"/>
              <a:t>://www.jeremyjordan.me/autoencoders/</a:t>
            </a:r>
          </a:p>
          <a:p>
            <a:r>
              <a:rPr lang="pt-BR" dirty="0" smtClean="0"/>
              <a:t>https</a:t>
            </a:r>
            <a:r>
              <a:rPr lang="pt-BR" dirty="0"/>
              <a:t>://</a:t>
            </a:r>
            <a:r>
              <a:rPr lang="pt-BR" dirty="0" smtClean="0"/>
              <a:t>tonyjesuthasan.medium.com/autoencoders-a-comprehensive-guide-d0723c2f988b</a:t>
            </a:r>
            <a:endParaRPr lang="pt-BR" dirty="0"/>
          </a:p>
          <a:p>
            <a:r>
              <a:rPr lang="pt-BR" dirty="0" smtClean="0"/>
              <a:t>https</a:t>
            </a:r>
            <a:r>
              <a:rPr lang="pt-BR" dirty="0"/>
              <a:t>://</a:t>
            </a:r>
            <a:r>
              <a:rPr lang="pt-BR" dirty="0" smtClean="0"/>
              <a:t>towardsdatascience.com/understanding-variational-autoencoders-vaes-f70510919f73</a:t>
            </a:r>
            <a:endParaRPr lang="pt-BR" dirty="0"/>
          </a:p>
          <a:p>
            <a:r>
              <a:rPr lang="pt-BR" dirty="0" smtClean="0"/>
              <a:t>https</a:t>
            </a:r>
            <a:r>
              <a:rPr lang="pt-BR" dirty="0"/>
              <a:t>://www.jeremyjordan.me/variational-autoencoders/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understand</a:t>
            </a:r>
            <a:r>
              <a:rPr lang="en-US" dirty="0"/>
              <a:t>, interpret, and generate human language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b="1" dirty="0"/>
              <a:t>Text Generation</a:t>
            </a:r>
            <a:r>
              <a:rPr lang="en-US" dirty="0"/>
              <a:t>: Creating articles, stories, or even poetry.</a:t>
            </a:r>
          </a:p>
          <a:p>
            <a:pPr lvl="1"/>
            <a:r>
              <a:rPr lang="en-US" b="1" dirty="0"/>
              <a:t>Translation</a:t>
            </a:r>
            <a:r>
              <a:rPr lang="en-US" dirty="0"/>
              <a:t>: Translating languages more accurately.</a:t>
            </a:r>
          </a:p>
          <a:p>
            <a:pPr lvl="1"/>
            <a:r>
              <a:rPr lang="en-US" b="1" dirty="0"/>
              <a:t>Voice Assistants</a:t>
            </a:r>
            <a:r>
              <a:rPr lang="en-US" dirty="0"/>
              <a:t>: Improving the conversational abilities of Siri, Alexa, etc.</a:t>
            </a:r>
          </a:p>
          <a:p>
            <a:pPr lvl="1"/>
            <a:r>
              <a:rPr lang="en-US" b="1" dirty="0"/>
              <a:t>Sentiment Analysis</a:t>
            </a:r>
            <a:r>
              <a:rPr lang="en-US" dirty="0"/>
              <a:t>: Determining if a review is positive or negative</a:t>
            </a:r>
            <a:r>
              <a:rPr lang="en-US" dirty="0" smtClean="0"/>
              <a:t>.</a:t>
            </a:r>
          </a:p>
          <a:p>
            <a:r>
              <a:rPr lang="en-US" dirty="0" smtClean="0"/>
              <a:t>Example</a:t>
            </a:r>
          </a:p>
          <a:p>
            <a:pPr lvl="1"/>
            <a:r>
              <a:rPr lang="en-US" dirty="0" smtClean="0"/>
              <a:t>LSTM, RNN, Transformers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Faster model </a:t>
            </a:r>
            <a:r>
              <a:rPr lang="en-US" dirty="0"/>
              <a:t>than the </a:t>
            </a:r>
            <a:r>
              <a:rPr lang="en-US" dirty="0" smtClean="0"/>
              <a:t>predecessors</a:t>
            </a:r>
          </a:p>
          <a:p>
            <a:pPr lvl="1"/>
            <a:r>
              <a:rPr lang="en-US" dirty="0" smtClean="0"/>
              <a:t>Use attention mechanism</a:t>
            </a:r>
          </a:p>
          <a:p>
            <a:pPr lvl="1"/>
            <a:r>
              <a:rPr lang="en-US" dirty="0" smtClean="0"/>
              <a:t>Can understand language words parallels, understanding whole context of the sentence</a:t>
            </a:r>
          </a:p>
          <a:p>
            <a:pPr lvl="1"/>
            <a:r>
              <a:rPr lang="en-US" dirty="0" smtClean="0"/>
              <a:t>More effective </a:t>
            </a:r>
            <a:r>
              <a:rPr lang="en-US" dirty="0"/>
              <a:t>for tasks like language translation, summarization, question-answering, and text generation.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Self-attention mechanism</a:t>
            </a:r>
          </a:p>
          <a:p>
            <a:pPr lvl="1"/>
            <a:r>
              <a:rPr lang="en-US" dirty="0" smtClean="0"/>
              <a:t>Enables </a:t>
            </a:r>
            <a:r>
              <a:rPr lang="en-US" dirty="0"/>
              <a:t>the model to weigh the importance of different parts of the input data </a:t>
            </a:r>
            <a:r>
              <a:rPr lang="en-US" dirty="0" smtClean="0"/>
              <a:t>differently </a:t>
            </a:r>
            <a:r>
              <a:rPr lang="en-US" dirty="0"/>
              <a:t>to focus on the most relevant parts to make decisions. </a:t>
            </a:r>
            <a:endParaRPr lang="en-US" dirty="0" smtClean="0"/>
          </a:p>
          <a:p>
            <a:pPr lvl="1"/>
            <a:r>
              <a:rPr lang="en-US" dirty="0" smtClean="0"/>
              <a:t>Contrasts RNNs </a:t>
            </a:r>
            <a:r>
              <a:rPr lang="en-US" dirty="0"/>
              <a:t>and </a:t>
            </a:r>
            <a:r>
              <a:rPr lang="en-US" dirty="0" smtClean="0"/>
              <a:t>LSTMs, </a:t>
            </a:r>
            <a:r>
              <a:rPr lang="en-US" dirty="0"/>
              <a:t>where </a:t>
            </a:r>
            <a:r>
              <a:rPr lang="en-US" dirty="0" smtClean="0"/>
              <a:t>each </a:t>
            </a:r>
            <a:r>
              <a:rPr lang="en-US" dirty="0"/>
              <a:t>word </a:t>
            </a:r>
            <a:r>
              <a:rPr lang="en-US" dirty="0" smtClean="0"/>
              <a:t>depends </a:t>
            </a:r>
            <a:r>
              <a:rPr lang="en-US" dirty="0"/>
              <a:t>on the previous 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6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Language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Vast </a:t>
            </a:r>
            <a:r>
              <a:rPr lang="en-US" dirty="0"/>
              <a:t>libraries of language knowledge, created to help computers understand how we speak and </a:t>
            </a:r>
            <a:r>
              <a:rPr lang="en-US" dirty="0" smtClean="0"/>
              <a:t>write</a:t>
            </a:r>
          </a:p>
          <a:p>
            <a:r>
              <a:rPr lang="en-US" dirty="0" smtClean="0"/>
              <a:t>AI </a:t>
            </a:r>
            <a:r>
              <a:rPr lang="en-US" dirty="0"/>
              <a:t>models with a large number of parameters(billions ) </a:t>
            </a:r>
            <a:r>
              <a:rPr lang="en-US" dirty="0" smtClean="0"/>
              <a:t>that </a:t>
            </a:r>
            <a:r>
              <a:rPr lang="en-US" dirty="0"/>
              <a:t>enable them to process and generate human language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GPT</a:t>
            </a:r>
          </a:p>
          <a:p>
            <a:pPr lvl="1"/>
            <a:r>
              <a:rPr lang="en-US" dirty="0" smtClean="0"/>
              <a:t>BERT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6" y="478972"/>
            <a:ext cx="10083896" cy="614047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57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4" y="487681"/>
            <a:ext cx="10515968" cy="5402534"/>
          </a:xfrm>
        </p:spPr>
      </p:pic>
    </p:spTree>
    <p:extLst>
      <p:ext uri="{BB962C8B-B14F-4D97-AF65-F5344CB8AC3E}">
        <p14:creationId xmlns:p14="http://schemas.microsoft.com/office/powerpoint/2010/main" val="354832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1-14 at 8.4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98" y="733090"/>
            <a:ext cx="9040087" cy="5462385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4648C912-CD17-4C23-9055-45F8E61C5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741" y="271495"/>
            <a:ext cx="17491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altLang="ja-JP" sz="2000" dirty="0">
                <a:solidFill>
                  <a:schemeClr val="accent1"/>
                </a:solidFill>
                <a:latin typeface="方正兰亭黑_GBK"/>
                <a:ea typeface="方正兰亭黑_GBK"/>
              </a:rPr>
              <a:t>GPT-2, BERT</a:t>
            </a:r>
          </a:p>
        </p:txBody>
      </p:sp>
    </p:spTree>
    <p:extLst>
      <p:ext uri="{BB962C8B-B14F-4D97-AF65-F5344CB8AC3E}">
        <p14:creationId xmlns:p14="http://schemas.microsoft.com/office/powerpoint/2010/main" val="6835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9" y="426721"/>
            <a:ext cx="10031912" cy="55647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21" y="570015"/>
            <a:ext cx="10449826" cy="5450775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GPT?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GPT: Generative Pre-Trained Transformer (</a:t>
            </a:r>
            <a:r>
              <a:rPr lang="en-US" dirty="0" err="1"/>
              <a:t>OpenAI</a:t>
            </a:r>
            <a:r>
              <a:rPr lang="en-US" dirty="0" smtClean="0"/>
              <a:t>)[1]</a:t>
            </a:r>
          </a:p>
          <a:p>
            <a:pPr lvl="1"/>
            <a:r>
              <a:rPr lang="en-US" dirty="0" smtClean="0"/>
              <a:t>A language model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can predict the likelihood of an output sequence given an input sequence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Based </a:t>
            </a:r>
            <a:r>
              <a:rPr lang="en-US" dirty="0"/>
              <a:t>on a specific neural network architecture type called </a:t>
            </a:r>
            <a:r>
              <a:rPr lang="en-US" dirty="0" smtClean="0"/>
              <a:t>Transformer</a:t>
            </a:r>
          </a:p>
          <a:p>
            <a:pPr lvl="1"/>
            <a:r>
              <a:rPr lang="en-US" dirty="0" smtClean="0"/>
              <a:t>Transformers uses similar auto encoder architecture</a:t>
            </a:r>
          </a:p>
          <a:p>
            <a:r>
              <a:rPr lang="en-US" dirty="0" smtClean="0"/>
              <a:t>Current GPT versions are: GPT-3, 3.5, 4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1B2E-9C55-481A-A06D-3B99AAD9104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753" y="178930"/>
            <a:ext cx="7729728" cy="1188720"/>
          </a:xfrm>
        </p:spPr>
        <p:txBody>
          <a:bodyPr/>
          <a:lstStyle/>
          <a:p>
            <a:r>
              <a:rPr lang="en-US" dirty="0" smtClean="0"/>
              <a:t>How Intelligent Are GPT?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9" y="1443850"/>
            <a:ext cx="10192295" cy="47723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1B2E-9C55-481A-A06D-3B99AAD91042}" type="slidenum">
              <a:rPr lang="en-US" smtClean="0"/>
              <a:t>61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15488" y="6292361"/>
            <a:ext cx="8911687" cy="363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" b="1" dirty="0"/>
              <a:t>Source</a:t>
            </a:r>
            <a:r>
              <a:rPr lang="en-US" sz="800" dirty="0"/>
              <a:t>: </a:t>
            </a:r>
            <a:r>
              <a:rPr lang="en-US" sz="800" dirty="0">
                <a:hlinkClick r:id="rId3"/>
              </a:rPr>
              <a:t>https://</a:t>
            </a:r>
            <a:r>
              <a:rPr lang="en-US" sz="800" dirty="0" smtClean="0">
                <a:hlinkClick r:id="rId3"/>
              </a:rPr>
              <a:t>openai.com/research/gpt-4</a:t>
            </a:r>
            <a:r>
              <a:rPr lang="en-US" sz="800" dirty="0" smtClean="0"/>
              <a:t> [3]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0201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Details on GPT3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Trained with 45 TB of text data</a:t>
            </a:r>
          </a:p>
          <a:p>
            <a:r>
              <a:rPr lang="en-US" dirty="0" smtClean="0"/>
              <a:t>Has 175 billion parameters</a:t>
            </a:r>
          </a:p>
          <a:p>
            <a:r>
              <a:rPr lang="en-US" dirty="0" smtClean="0"/>
              <a:t>60% data are from common crawl</a:t>
            </a:r>
          </a:p>
          <a:p>
            <a:pPr lvl="1"/>
            <a:r>
              <a:rPr lang="en-US" dirty="0" smtClean="0"/>
              <a:t>Crawl free web data</a:t>
            </a:r>
          </a:p>
          <a:p>
            <a:pPr lvl="1"/>
            <a:r>
              <a:rPr lang="en-US" dirty="0" smtClean="0"/>
              <a:t>Generally it is petabytes in size</a:t>
            </a:r>
          </a:p>
          <a:p>
            <a:pPr lvl="1"/>
            <a:r>
              <a:rPr lang="en-US" dirty="0" smtClean="0"/>
              <a:t>They filtered important data</a:t>
            </a:r>
          </a:p>
          <a:p>
            <a:pPr lvl="1"/>
            <a:r>
              <a:rPr lang="en-US" dirty="0" smtClean="0"/>
              <a:t>Others are: Books + Wiki</a:t>
            </a:r>
          </a:p>
          <a:p>
            <a:r>
              <a:rPr lang="en-US" dirty="0" smtClean="0"/>
              <a:t>96 decoder layer</a:t>
            </a:r>
          </a:p>
          <a:p>
            <a:r>
              <a:rPr lang="en-US" dirty="0" smtClean="0"/>
              <a:t>Built on a system with 285k </a:t>
            </a:r>
            <a:r>
              <a:rPr lang="en-US" dirty="0" err="1" smtClean="0"/>
              <a:t>cpu</a:t>
            </a:r>
            <a:r>
              <a:rPr lang="en-US" dirty="0" smtClean="0"/>
              <a:t> cores, 10k </a:t>
            </a:r>
            <a:r>
              <a:rPr lang="en-US" dirty="0" err="1" smtClean="0"/>
              <a:t>gpus</a:t>
            </a:r>
            <a:r>
              <a:rPr lang="en-US" dirty="0" smtClean="0"/>
              <a:t>, 400 </a:t>
            </a:r>
            <a:r>
              <a:rPr lang="en-US" dirty="0" err="1" smtClean="0"/>
              <a:t>Gbps</a:t>
            </a:r>
            <a:r>
              <a:rPr lang="en-US" dirty="0" smtClean="0"/>
              <a:t> network connectivity for each HPU server (a Super computer built by </a:t>
            </a:r>
            <a:r>
              <a:rPr lang="en-US" dirty="0" err="1" smtClean="0"/>
              <a:t>Macrosoft</a:t>
            </a:r>
            <a:r>
              <a:rPr lang="en-US" dirty="0" smtClean="0"/>
              <a:t> and Open AI)</a:t>
            </a:r>
          </a:p>
          <a:p>
            <a:r>
              <a:rPr lang="en-US" dirty="0" smtClean="0"/>
              <a:t>How it is trained[3]</a:t>
            </a:r>
          </a:p>
          <a:p>
            <a:r>
              <a:rPr lang="en-US" dirty="0" smtClean="0"/>
              <a:t>Paper on GPT3[4], GPT-4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1B2E-9C55-481A-A06D-3B99AAD9104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1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GPT 4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It is multimodal:</a:t>
            </a:r>
          </a:p>
          <a:p>
            <a:pPr lvl="1"/>
            <a:r>
              <a:rPr lang="en-US" dirty="0" smtClean="0"/>
              <a:t>Can work with text, images, videos, audios to take input unlike previous versions</a:t>
            </a:r>
          </a:p>
          <a:p>
            <a:r>
              <a:rPr lang="en-US" dirty="0" smtClean="0"/>
              <a:t>Capabilities:</a:t>
            </a:r>
          </a:p>
          <a:p>
            <a:pPr lvl="1"/>
            <a:r>
              <a:rPr lang="en-US" dirty="0" smtClean="0"/>
              <a:t>Generate recopies just from a image of foods from your fridge</a:t>
            </a:r>
          </a:p>
          <a:p>
            <a:pPr lvl="1"/>
            <a:r>
              <a:rPr lang="en-US" dirty="0" smtClean="0"/>
              <a:t>Create a basic website just from a basic drawing</a:t>
            </a:r>
          </a:p>
          <a:p>
            <a:pPr lvl="1"/>
            <a:r>
              <a:rPr lang="en-US" dirty="0" smtClean="0"/>
              <a:t>Exhibits </a:t>
            </a:r>
            <a:r>
              <a:rPr lang="en-US" dirty="0"/>
              <a:t>human-level performance on various professional and academic benchmarks. </a:t>
            </a:r>
            <a:endParaRPr lang="en-US" dirty="0" smtClean="0"/>
          </a:p>
          <a:p>
            <a:pPr lvl="2"/>
            <a:r>
              <a:rPr lang="en-US" dirty="0" smtClean="0"/>
              <a:t>For </a:t>
            </a:r>
            <a:r>
              <a:rPr lang="en-US" dirty="0"/>
              <a:t>example, it passes a simulated bar exam with a score around the top 10% of test takers; in contrast, GPT-3.5’s score was around the bottom 10%.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Has one </a:t>
            </a:r>
            <a:r>
              <a:rPr lang="en-US" b="1" dirty="0"/>
              <a:t>trillion</a:t>
            </a:r>
            <a:r>
              <a:rPr lang="en-US" dirty="0" smtClean="0"/>
              <a:t>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1B2E-9C55-481A-A06D-3B99AAD9104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parameters, more heavy a model is, with more capabilities</a:t>
            </a:r>
          </a:p>
          <a:p>
            <a:r>
              <a:rPr lang="en-US" dirty="0" smtClean="0"/>
              <a:t>Some Comparison:</a:t>
            </a:r>
          </a:p>
          <a:p>
            <a:pPr lvl="1"/>
            <a:r>
              <a:rPr lang="en-US" b="1" dirty="0" smtClean="0"/>
              <a:t>Bert</a:t>
            </a:r>
            <a:r>
              <a:rPr lang="en-US" dirty="0" smtClean="0"/>
              <a:t>: 110m-340m</a:t>
            </a:r>
          </a:p>
          <a:p>
            <a:pPr lvl="1"/>
            <a:r>
              <a:rPr lang="en-US" b="1" dirty="0" smtClean="0"/>
              <a:t>GPT2</a:t>
            </a:r>
            <a:r>
              <a:rPr lang="en-US" dirty="0" smtClean="0"/>
              <a:t>: 1.5B </a:t>
            </a:r>
          </a:p>
          <a:p>
            <a:pPr lvl="1"/>
            <a:r>
              <a:rPr lang="en-US" b="1" dirty="0" smtClean="0"/>
              <a:t>T5</a:t>
            </a:r>
            <a:r>
              <a:rPr lang="en-US" dirty="0" smtClean="0"/>
              <a:t>: 11B</a:t>
            </a:r>
          </a:p>
          <a:p>
            <a:pPr lvl="1"/>
            <a:r>
              <a:rPr lang="en-US" b="1" dirty="0" smtClean="0"/>
              <a:t>Turing NLG</a:t>
            </a:r>
            <a:r>
              <a:rPr lang="en-US" dirty="0" smtClean="0"/>
              <a:t>: 17B</a:t>
            </a:r>
          </a:p>
          <a:p>
            <a:pPr lvl="1"/>
            <a:r>
              <a:rPr lang="en-US" b="1" dirty="0" smtClean="0"/>
              <a:t>GPT3</a:t>
            </a:r>
            <a:r>
              <a:rPr lang="en-US" dirty="0" smtClean="0"/>
              <a:t>: 175B</a:t>
            </a:r>
          </a:p>
          <a:p>
            <a:pPr lvl="1"/>
            <a:r>
              <a:rPr lang="en-US" b="1" dirty="0" smtClean="0"/>
              <a:t>GPT4</a:t>
            </a:r>
            <a:r>
              <a:rPr lang="en-US" dirty="0" smtClean="0"/>
              <a:t>: 1T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A1B2E-9C55-481A-A06D-3B99AAD9104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any task you can chose any architecture based on your need</a:t>
            </a:r>
          </a:p>
          <a:p>
            <a:r>
              <a:rPr lang="en-US" dirty="0"/>
              <a:t>Architectures have their own target purpose and job</a:t>
            </a:r>
          </a:p>
          <a:p>
            <a:r>
              <a:rPr lang="en-US" dirty="0"/>
              <a:t>The building block of your architecture will change based on the nature of your data and complexity of your features</a:t>
            </a:r>
          </a:p>
          <a:p>
            <a:r>
              <a:rPr lang="en-US" dirty="0"/>
              <a:t>For example:</a:t>
            </a:r>
          </a:p>
          <a:p>
            <a:pPr lvl="1"/>
            <a:r>
              <a:rPr lang="en-US" dirty="0"/>
              <a:t>For complex objects you may use Convolution Layers</a:t>
            </a:r>
          </a:p>
          <a:p>
            <a:pPr lvl="1"/>
            <a:r>
              <a:rPr lang="en-US" dirty="0"/>
              <a:t>For sequence or time series you may include sequence deep learning models such as LSTM or GRU in your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and reading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+mj-lt"/>
              <a:buAutoNum type="arabicPeriod"/>
            </a:pPr>
            <a:r>
              <a:rPr lang="en-US" dirty="0">
                <a:hlinkClick r:id="rId2"/>
              </a:rPr>
              <a:t>https://towardsdatascience.com/gpt-3-101-a-brief-introduction-5c9d773a2354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>
                <a:hlinkClick r:id="rId3"/>
              </a:rPr>
              <a:t>https://www.theverge.com/2022/2/2/22914085/alphacode-ai-coding-program-automatic-deepmind-codeforce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>
                <a:hlinkClick r:id="rId4"/>
              </a:rPr>
              <a:t>https://openai.com/research/gpt-4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>
                <a:hlinkClick r:id="rId5"/>
              </a:rPr>
              <a:t>https://www.youtube.com/watch?v=VPRSBzXzavo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>
                <a:hlinkClick r:id="rId6"/>
              </a:rPr>
              <a:t>https://arxiv.org/abs/2005.14165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https://arxiv.org/abs/2303.08774</a:t>
            </a:r>
          </a:p>
          <a:p>
            <a:pPr>
              <a:buFont typeface="+mj-lt"/>
              <a:buAutoNum type="arabicPeriod"/>
            </a:pPr>
            <a:r>
              <a:rPr lang="en-US" dirty="0"/>
              <a:t>https://towardsdatascience.com/gpt-4-vs-chatgpt-an-exploration-of-training-performance-capabilities-and-limitations-35c990c133c5</a:t>
            </a:r>
          </a:p>
          <a:p>
            <a:r>
              <a:rPr lang="en-US" dirty="0"/>
              <a:t>https://builtin.com/data-science/beginners-guide-language-models</a:t>
            </a:r>
          </a:p>
          <a:p>
            <a:r>
              <a:rPr lang="en-US" dirty="0" smtClean="0"/>
              <a:t>https</a:t>
            </a:r>
            <a:r>
              <a:rPr lang="en-US" dirty="0"/>
              <a:t>://sebastianraschka.com/blog/2023/llm-reading-list.html</a:t>
            </a:r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www.moveworks.com/insights/large-language-models-strengths-and-weaknesses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Convolutional Neural Networks (CNNs / </a:t>
            </a:r>
            <a:r>
              <a:rPr lang="en-US" b="1" dirty="0" err="1"/>
              <a:t>ConvNets</a:t>
            </a:r>
            <a:r>
              <a:rPr lang="en-US" b="1" dirty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8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 from image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94" y="2420983"/>
            <a:ext cx="9143137" cy="32395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69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2341152"/>
            <a:ext cx="7123612" cy="424252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49" y="2816496"/>
            <a:ext cx="4519748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82" y="760020"/>
            <a:ext cx="10034646" cy="5343895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Sliding window error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70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2376968"/>
            <a:ext cx="7539881" cy="4144016"/>
          </a:xfrm>
        </p:spPr>
      </p:pic>
    </p:spTree>
    <p:extLst>
      <p:ext uri="{BB962C8B-B14F-4D97-AF65-F5344CB8AC3E}">
        <p14:creationId xmlns:p14="http://schemas.microsoft.com/office/powerpoint/2010/main" val="232241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heatmap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71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0" y="2403295"/>
            <a:ext cx="5611127" cy="372438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68" y="2403294"/>
            <a:ext cx="5497798" cy="364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09" y="2254763"/>
            <a:ext cx="6923314" cy="40071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 most al ML model’s performance depends how you are training it</a:t>
            </a:r>
          </a:p>
          <a:p>
            <a:pPr lvl="1"/>
            <a:r>
              <a:rPr lang="en-US" dirty="0" smtClean="0"/>
              <a:t>Bias: dependent towards seen samples</a:t>
            </a:r>
          </a:p>
          <a:p>
            <a:pPr lvl="1"/>
            <a:r>
              <a:rPr lang="en-US" dirty="0" smtClean="0"/>
              <a:t>Low performance when unseen samples are very different from the seen samples</a:t>
            </a:r>
          </a:p>
          <a:p>
            <a:pPr lvl="1"/>
            <a:r>
              <a:rPr lang="en-US" dirty="0" smtClean="0"/>
              <a:t>And objects from images can be very different and thus hard to train manually</a:t>
            </a:r>
          </a:p>
          <a:p>
            <a:r>
              <a:rPr lang="en-US" dirty="0" smtClean="0"/>
              <a:t>What if something can learn extracting the features from the images automatically?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and Why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311150">
              <a:spcBef>
                <a:spcPts val="0"/>
              </a:spcBef>
              <a:buSzPts val="1300"/>
              <a:buChar char="●"/>
            </a:pPr>
            <a:r>
              <a:rPr lang="en-US" dirty="0"/>
              <a:t>CNN is a type of neural network model that can extract higher representations of the image.</a:t>
            </a:r>
          </a:p>
          <a:p>
            <a:pPr marL="457200" lvl="0" indent="-311150">
              <a:spcBef>
                <a:spcPts val="0"/>
              </a:spcBef>
              <a:buSzPts val="1300"/>
              <a:buChar char="●"/>
            </a:pPr>
            <a:r>
              <a:rPr lang="en-US" dirty="0"/>
              <a:t>In classical image classification you define the image features. CNN takes the image’s raw pixel data, trains the model and then extracts the features for better classification.</a:t>
            </a:r>
            <a:endParaRPr lang="en-US" i="1" dirty="0"/>
          </a:p>
          <a:p>
            <a:r>
              <a:rPr lang="en-US" i="1" dirty="0"/>
              <a:t>Regular Neural Nets don’t scale well to full images</a:t>
            </a:r>
          </a:p>
          <a:p>
            <a:pPr lvl="1"/>
            <a:r>
              <a:rPr lang="en-US" dirty="0"/>
              <a:t>Full connectivity is wasteful and the huge number of parameters would quickly lead to overfitting.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vs CNN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771"/>
            <a:ext cx="5987993" cy="31019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14" y="2540770"/>
            <a:ext cx="5995386" cy="31019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4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24" y="2432482"/>
            <a:ext cx="7173158" cy="355994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Input(2D or 3D input) </a:t>
            </a:r>
          </a:p>
          <a:p>
            <a:r>
              <a:rPr lang="en-US" dirty="0"/>
              <a:t>Convolutional Layer</a:t>
            </a:r>
          </a:p>
          <a:p>
            <a:r>
              <a:rPr lang="en-US" dirty="0" err="1"/>
              <a:t>Relu</a:t>
            </a:r>
            <a:r>
              <a:rPr lang="en-US" dirty="0"/>
              <a:t> Layer</a:t>
            </a:r>
          </a:p>
          <a:p>
            <a:r>
              <a:rPr lang="en-US" dirty="0" err="1"/>
              <a:t>Maxpool</a:t>
            </a:r>
            <a:r>
              <a:rPr lang="en-US" dirty="0"/>
              <a:t> Layer</a:t>
            </a:r>
          </a:p>
          <a:p>
            <a:r>
              <a:rPr lang="en-US" dirty="0"/>
              <a:t>Fully Connected Layer</a:t>
            </a:r>
          </a:p>
          <a:p>
            <a:r>
              <a:rPr lang="en-US" dirty="0"/>
              <a:t>Additional Layer liker Dropout 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CONV layer’s parameters consist of a set of learnable filters. </a:t>
            </a:r>
          </a:p>
          <a:p>
            <a:r>
              <a:rPr lang="en-US" dirty="0"/>
              <a:t>Every filter is small spatially (along width and height), but extends through the full depth of the input. </a:t>
            </a:r>
          </a:p>
          <a:p>
            <a:r>
              <a:rPr lang="en-US" dirty="0"/>
              <a:t>Each place contains weight</a:t>
            </a:r>
          </a:p>
          <a:p>
            <a:r>
              <a:rPr lang="en-US" dirty="0"/>
              <a:t>Only uses local connectivity [The spatial extent of this connectivity is a </a:t>
            </a:r>
            <a:r>
              <a:rPr lang="en-US" dirty="0" err="1"/>
              <a:t>hyperparameter</a:t>
            </a:r>
            <a:r>
              <a:rPr lang="en-US" dirty="0"/>
              <a:t> called the </a:t>
            </a:r>
            <a:r>
              <a:rPr lang="en-US" b="1" dirty="0"/>
              <a:t>receptive field</a:t>
            </a:r>
            <a:r>
              <a:rPr lang="en-US" dirty="0"/>
              <a:t> of the neuron (equivalently this is the filter size)]</a:t>
            </a:r>
          </a:p>
          <a:p>
            <a:r>
              <a:rPr lang="en-US" dirty="0"/>
              <a:t>Layers share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4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096" y="2153412"/>
            <a:ext cx="85725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3" y="570017"/>
            <a:ext cx="10344984" cy="546264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0" y="2567403"/>
            <a:ext cx="3631085" cy="3101975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93" y="2497076"/>
            <a:ext cx="3819525" cy="37814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maxPooling</a:t>
            </a:r>
            <a:r>
              <a:rPr lang="en-US" b="1" dirty="0"/>
              <a:t>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11150">
              <a:spcBef>
                <a:spcPts val="0"/>
              </a:spcBef>
              <a:buSzPts val="1300"/>
              <a:buChar char="●"/>
            </a:pPr>
            <a:r>
              <a:rPr lang="en-US" dirty="0" err="1"/>
              <a:t>Maxpool</a:t>
            </a:r>
            <a:r>
              <a:rPr lang="en-US" dirty="0"/>
              <a:t> layers are used in CNN to replace output with the max summary of the feature maps to reduce the data size and processing time. </a:t>
            </a:r>
          </a:p>
          <a:p>
            <a:pPr marL="457200" lvl="0" indent="-311150">
              <a:spcBef>
                <a:spcPts val="0"/>
              </a:spcBef>
              <a:buSzPts val="1300"/>
              <a:buChar char="●"/>
            </a:pPr>
            <a:r>
              <a:rPr lang="en-US" dirty="0"/>
              <a:t>Max pooling takes two </a:t>
            </a:r>
            <a:r>
              <a:rPr lang="en-US" dirty="0" err="1"/>
              <a:t>hyperparameters</a:t>
            </a:r>
            <a:r>
              <a:rPr lang="en-US" dirty="0"/>
              <a:t>: stride and size. Stride will determine the pixels that </a:t>
            </a:r>
            <a:r>
              <a:rPr lang="en-US" dirty="0" err="1"/>
              <a:t>maxpool</a:t>
            </a:r>
            <a:r>
              <a:rPr lang="en-US" dirty="0"/>
              <a:t> filters will move. Size will determines how big the value pools in every step.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1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maxPooling</a:t>
            </a:r>
            <a:r>
              <a:rPr lang="en-US" b="1" dirty="0"/>
              <a:t> Layer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11" y="2638425"/>
            <a:ext cx="7670306" cy="310197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9656" y="432032"/>
            <a:ext cx="7729728" cy="1188720"/>
          </a:xfrm>
        </p:spPr>
        <p:txBody>
          <a:bodyPr/>
          <a:lstStyle/>
          <a:p>
            <a:r>
              <a:rPr lang="en-US" dirty="0"/>
              <a:t>Sample Image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2" y="1837678"/>
            <a:ext cx="12046998" cy="474955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Use of CNN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11150">
              <a:spcBef>
                <a:spcPts val="0"/>
              </a:spcBef>
              <a:buSzPts val="1300"/>
              <a:buAutoNum type="arabicPeriod"/>
            </a:pPr>
            <a:r>
              <a:rPr lang="fr-FR" dirty="0"/>
              <a:t>Image classification (</a:t>
            </a:r>
            <a:r>
              <a:rPr lang="fr-FR" dirty="0" err="1"/>
              <a:t>LeNet</a:t>
            </a:r>
            <a:r>
              <a:rPr lang="fr-FR" dirty="0"/>
              <a:t>, </a:t>
            </a:r>
            <a:r>
              <a:rPr lang="fr-FR" dirty="0" err="1"/>
              <a:t>InceptionNet</a:t>
            </a:r>
            <a:r>
              <a:rPr lang="fr-FR" dirty="0"/>
              <a:t>, </a:t>
            </a:r>
            <a:r>
              <a:rPr lang="fr-FR" dirty="0" err="1"/>
              <a:t>ResNet</a:t>
            </a:r>
            <a:r>
              <a:rPr lang="fr-FR" dirty="0"/>
              <a:t>)</a:t>
            </a:r>
          </a:p>
          <a:p>
            <a:pPr marL="457200" lvl="0" indent="-311150">
              <a:spcBef>
                <a:spcPts val="0"/>
              </a:spcBef>
              <a:buSzPts val="1300"/>
              <a:buAutoNum type="arabicPeriod"/>
            </a:pPr>
            <a:r>
              <a:rPr lang="fr-FR" dirty="0"/>
              <a:t>Image segmentation (</a:t>
            </a:r>
            <a:r>
              <a:rPr lang="fr-FR" dirty="0" err="1"/>
              <a:t>UNet</a:t>
            </a:r>
            <a:r>
              <a:rPr lang="fr-FR" dirty="0"/>
              <a:t>, FCNN, RCNN)</a:t>
            </a:r>
            <a:endParaRPr lang="en-US" dirty="0"/>
          </a:p>
          <a:p>
            <a:pPr marL="457200" lvl="0" indent="-311150">
              <a:spcBef>
                <a:spcPts val="0"/>
              </a:spcBef>
              <a:buSzPts val="1300"/>
              <a:buAutoNum type="arabicPeriod"/>
            </a:pPr>
            <a:r>
              <a:rPr lang="en-US" dirty="0"/>
              <a:t>Image Generation(GAN)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103" y="136354"/>
            <a:ext cx="4768596" cy="1141497"/>
          </a:xfrm>
        </p:spPr>
        <p:txBody>
          <a:bodyPr/>
          <a:lstStyle/>
          <a:p>
            <a:r>
              <a:rPr lang="en-US" dirty="0"/>
              <a:t>A complex </a:t>
            </a:r>
            <a:r>
              <a:rPr lang="en-US" dirty="0" smtClean="0"/>
              <a:t>VAE using </a:t>
            </a:r>
            <a:r>
              <a:rPr lang="en-US" dirty="0" err="1" smtClean="0"/>
              <a:t>cnn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63" y="1345223"/>
            <a:ext cx="4816475" cy="335866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097" y="1345223"/>
            <a:ext cx="5129349" cy="4398731"/>
          </a:xfrm>
        </p:spPr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/>
              <a:t>In this model encoders and decoders are built with complex convolution layers</a:t>
            </a:r>
          </a:p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2000" dirty="0"/>
              <a:t> Convolution layers contains way more number of neurons than simple fully-connected layers</a:t>
            </a:r>
          </a:p>
          <a:p>
            <a:pPr marL="285750" indent="-28575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/>
              <a:t>The target domain for this architecture is complex in nature, not simple like digits.</a:t>
            </a:r>
            <a:br>
              <a:rPr lang="en-US" sz="2000" dirty="0"/>
            </a:br>
            <a:r>
              <a:rPr lang="en-US" sz="2000" dirty="0"/>
              <a:t>Example: Complex objects like animal images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6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and Reading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https://www.kaggle.com/code/mehmetlaudatekman/support-vector-machine-object-detection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://cs231n.github.io/convolutional-networks/?fbclid=IwAR3mPWaxIpos6lS3zDHUrL8C1h9ZrzBMUIk5J4PHRbKRfncqgUBYtJEKATA</a:t>
            </a:r>
            <a:endParaRPr lang="en-US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cs231n.stanford.edu/slides/2018/cs231n_2018_lecture05.pdf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towardsdatascience.com/understanding-cnn-convolutional-neural-network-69fd626ee7d4</a:t>
            </a:r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cs231n.github.io/convolutional-networks</a:t>
            </a:r>
            <a:r>
              <a:rPr lang="en-US" dirty="0"/>
              <a:t>/?fbclid=IwAR3mPWaxIpos6lS3zDHUrL8C1h9ZrzBMUIk5J4PHRbKRfncqgUBYtJEKATA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3" y="475014"/>
            <a:ext cx="10892434" cy="540327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11EE-1A77-443D-BF7B-B4553265AC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0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1935</TotalTime>
  <Words>2330</Words>
  <Application>Microsoft Office PowerPoint</Application>
  <PresentationFormat>Widescreen</PresentationFormat>
  <Paragraphs>352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4" baseType="lpstr">
      <vt:lpstr>Arial</vt:lpstr>
      <vt:lpstr>Calibri</vt:lpstr>
      <vt:lpstr>Cambria Math</vt:lpstr>
      <vt:lpstr>Gill Sans MT</vt:lpstr>
      <vt:lpstr>华文中宋</vt:lpstr>
      <vt:lpstr>Wingdings</vt:lpstr>
      <vt:lpstr>方正兰亭黑_GBK</vt:lpstr>
      <vt:lpstr>Parcel</vt:lpstr>
      <vt:lpstr>Deep Learning: Autoencoders, VAE, CNN</vt:lpstr>
      <vt:lpstr>Topics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Loss Function</vt:lpstr>
      <vt:lpstr>Smooth loss function vs non-smooth</vt:lpstr>
      <vt:lpstr>PowerPoint Presentation</vt:lpstr>
      <vt:lpstr>PowerPoint Presentation</vt:lpstr>
      <vt:lpstr>Reading Materials and references</vt:lpstr>
      <vt:lpstr>Autoencoders</vt:lpstr>
      <vt:lpstr>Why Autoencoders?  </vt:lpstr>
      <vt:lpstr>Autoencoder Architecture</vt:lpstr>
      <vt:lpstr>Classical ML</vt:lpstr>
      <vt:lpstr>Classical ML</vt:lpstr>
      <vt:lpstr>Autoencoders</vt:lpstr>
      <vt:lpstr>Autoencoders</vt:lpstr>
      <vt:lpstr>Autoencoders </vt:lpstr>
      <vt:lpstr>How Autoencoders Works</vt:lpstr>
      <vt:lpstr>How it works</vt:lpstr>
      <vt:lpstr>Denoising using autoencoder</vt:lpstr>
      <vt:lpstr>Generative Models</vt:lpstr>
      <vt:lpstr>Generative Models</vt:lpstr>
      <vt:lpstr>How generative models work</vt:lpstr>
      <vt:lpstr>Variational AutoEncoder(VAE)</vt:lpstr>
      <vt:lpstr>A Simple VAE</vt:lpstr>
      <vt:lpstr>How Learning Distribution Help</vt:lpstr>
      <vt:lpstr>VAE Model</vt:lpstr>
      <vt:lpstr>VAE Model</vt:lpstr>
      <vt:lpstr>How VAE Learn Distribution</vt:lpstr>
      <vt:lpstr>Reparameterization Trick </vt:lpstr>
      <vt:lpstr>Class Conditional VAE</vt:lpstr>
      <vt:lpstr>References and Reading Materials</vt:lpstr>
      <vt:lpstr>Language Models</vt:lpstr>
      <vt:lpstr>Transformers</vt:lpstr>
      <vt:lpstr>Large Language models</vt:lpstr>
      <vt:lpstr>PowerPoint Presentation</vt:lpstr>
      <vt:lpstr>PowerPoint Presentation</vt:lpstr>
      <vt:lpstr>PowerPoint Presentation</vt:lpstr>
      <vt:lpstr>PowerPoint Presentation</vt:lpstr>
      <vt:lpstr>What is GPT?</vt:lpstr>
      <vt:lpstr>How Intelligent Are GPT?</vt:lpstr>
      <vt:lpstr>Technical Details on GPT3</vt:lpstr>
      <vt:lpstr>GPT 4 </vt:lpstr>
      <vt:lpstr>Parameter Comparison</vt:lpstr>
      <vt:lpstr>Remarks</vt:lpstr>
      <vt:lpstr>References and reading materials</vt:lpstr>
      <vt:lpstr>Convolutional Neural Networks (CNNs / ConvNets)</vt:lpstr>
      <vt:lpstr>Object detection from image</vt:lpstr>
      <vt:lpstr>Sliding window</vt:lpstr>
      <vt:lpstr>Sliding window error</vt:lpstr>
      <vt:lpstr>heatmap</vt:lpstr>
      <vt:lpstr>detection</vt:lpstr>
      <vt:lpstr>problem</vt:lpstr>
      <vt:lpstr>What and Why</vt:lpstr>
      <vt:lpstr>NN vs CNN</vt:lpstr>
      <vt:lpstr>CNN</vt:lpstr>
      <vt:lpstr>Layers</vt:lpstr>
      <vt:lpstr>Convolutional Layer</vt:lpstr>
      <vt:lpstr>Convolutional Layer</vt:lpstr>
      <vt:lpstr>Convolutional Layer</vt:lpstr>
      <vt:lpstr>maxPooling Layer</vt:lpstr>
      <vt:lpstr>maxPooling Layer</vt:lpstr>
      <vt:lpstr>Sample Image</vt:lpstr>
      <vt:lpstr>Use of CNN</vt:lpstr>
      <vt:lpstr>A complex VAE using cnn</vt:lpstr>
      <vt:lpstr>Reference and Reading materials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Convolutional Neural Networks (CNNs / ConvNets)</dc:title>
  <dc:creator>Md. Mahin</dc:creator>
  <cp:lastModifiedBy>Md. Mahin</cp:lastModifiedBy>
  <cp:revision>53</cp:revision>
  <dcterms:created xsi:type="dcterms:W3CDTF">2021-03-29T02:58:19Z</dcterms:created>
  <dcterms:modified xsi:type="dcterms:W3CDTF">2023-11-16T21:32:09Z</dcterms:modified>
</cp:coreProperties>
</file>