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543" r:id="rId2"/>
    <p:sldId id="553" r:id="rId3"/>
    <p:sldId id="516" r:id="rId4"/>
    <p:sldId id="530" r:id="rId5"/>
    <p:sldId id="521" r:id="rId6"/>
    <p:sldId id="519" r:id="rId7"/>
    <p:sldId id="520" r:id="rId8"/>
    <p:sldId id="551" r:id="rId9"/>
    <p:sldId id="569" r:id="rId10"/>
    <p:sldId id="570" r:id="rId11"/>
    <p:sldId id="563" r:id="rId12"/>
    <p:sldId id="564" r:id="rId13"/>
    <p:sldId id="565" r:id="rId14"/>
    <p:sldId id="566" r:id="rId15"/>
    <p:sldId id="567" r:id="rId16"/>
    <p:sldId id="568" r:id="rId17"/>
    <p:sldId id="576" r:id="rId18"/>
    <p:sldId id="522" r:id="rId19"/>
    <p:sldId id="555" r:id="rId20"/>
    <p:sldId id="531" r:id="rId21"/>
    <p:sldId id="554" r:id="rId22"/>
    <p:sldId id="549" r:id="rId23"/>
    <p:sldId id="552" r:id="rId24"/>
    <p:sldId id="550" r:id="rId25"/>
    <p:sldId id="546" r:id="rId26"/>
    <p:sldId id="547" r:id="rId27"/>
    <p:sldId id="575" r:id="rId28"/>
    <p:sldId id="532" r:id="rId29"/>
    <p:sldId id="537" r:id="rId30"/>
    <p:sldId id="526" r:id="rId31"/>
    <p:sldId id="562" r:id="rId32"/>
    <p:sldId id="571" r:id="rId33"/>
    <p:sldId id="544" r:id="rId34"/>
    <p:sldId id="545" r:id="rId35"/>
    <p:sldId id="524" r:id="rId36"/>
    <p:sldId id="525" r:id="rId37"/>
    <p:sldId id="556" r:id="rId38"/>
    <p:sldId id="557" r:id="rId39"/>
    <p:sldId id="558" r:id="rId40"/>
    <p:sldId id="559" r:id="rId41"/>
    <p:sldId id="572" r:id="rId42"/>
    <p:sldId id="527" r:id="rId43"/>
    <p:sldId id="560" r:id="rId44"/>
    <p:sldId id="574" r:id="rId45"/>
  </p:sldIdLst>
  <p:sldSz cx="9144000" cy="6858000" type="screen4x3"/>
  <p:notesSz cx="7023100" cy="93091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4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36">
          <p15:clr>
            <a:srgbClr val="A4A3A4"/>
          </p15:clr>
        </p15:guide>
      </p15:sldGuideLst>
    </p:ext>
    <p:ext uri="{2D200454-40CA-4A62-9FC3-DE9A4176ACB9}">
      <p15:notesGuideLst xmlns:p15="http://schemas.microsoft.com/office/powerpoint/2012/main">
        <p15:guide id="1" orient="horz" pos="2933">
          <p15:clr>
            <a:srgbClr val="A4A3A4"/>
          </p15:clr>
        </p15:guide>
        <p15:guide id="2" pos="221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8487"/>
    <a:srgbClr val="1C5A61"/>
    <a:srgbClr val="0C6D9C"/>
    <a:srgbClr val="FF0000"/>
    <a:srgbClr val="CC3300"/>
    <a:srgbClr val="F5F5F5"/>
    <a:srgbClr val="F4F4F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53" autoAdjust="0"/>
    <p:restoredTop sz="94541" autoAdjust="0"/>
  </p:normalViewPr>
  <p:slideViewPr>
    <p:cSldViewPr>
      <p:cViewPr varScale="1">
        <p:scale>
          <a:sx n="84" d="100"/>
          <a:sy n="84" d="100"/>
        </p:scale>
        <p:origin x="1234" y="58"/>
      </p:cViewPr>
      <p:guideLst>
        <p:guide orient="horz" pos="2160"/>
        <p:guide pos="27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3" d="100"/>
          <a:sy n="83" d="100"/>
        </p:scale>
        <p:origin x="-840" y="-66"/>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5752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4281" y="4422131"/>
            <a:ext cx="5153016" cy="4186632"/>
          </a:xfrm>
          <a:prstGeom prst="rect">
            <a:avLst/>
          </a:prstGeom>
          <a:noFill/>
          <a:ln w="12700">
            <a:noFill/>
            <a:miter lim="800000"/>
            <a:headEnd/>
            <a:tailEnd/>
          </a:ln>
          <a:effectLst/>
        </p:spPr>
        <p:txBody>
          <a:bodyPr vert="horz" wrap="square" lIns="96962" tIns="48483" rIns="96962" bIns="48483"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1" name="Rectangle 3"/>
          <p:cNvSpPr>
            <a:spLocks noGrp="1" noRot="1" noChangeAspect="1" noChangeArrowheads="1" noTextEdit="1"/>
          </p:cNvSpPr>
          <p:nvPr>
            <p:ph type="sldImg" idx="2"/>
          </p:nvPr>
        </p:nvSpPr>
        <p:spPr bwMode="auto">
          <a:xfrm>
            <a:off x="1196975" y="706438"/>
            <a:ext cx="4632325" cy="34750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957292581"/>
      </p:ext>
    </p:extLst>
  </p:cSld>
  <p:clrMap bg1="lt1" tx1="dk1" bg2="lt2" tx2="dk2" accent1="accent1" accent2="accent2" accent3="accent3" accent4="accent4" accent5="accent5" accent6="accent6" hlink="hlink" folHlink="folHlink"/>
  <p:notesStyle>
    <a:lvl1pPr algn="l" defTabSz="963613" rtl="0" eaLnBrk="0" fontAlgn="base" hangingPunct="0">
      <a:spcBef>
        <a:spcPct val="30000"/>
      </a:spcBef>
      <a:spcAft>
        <a:spcPct val="0"/>
      </a:spcAft>
      <a:defRPr sz="1200" kern="1200">
        <a:solidFill>
          <a:schemeClr val="tx1"/>
        </a:solidFill>
        <a:latin typeface="Arial" pitchFamily="34" charset="0"/>
        <a:ea typeface="+mn-ea"/>
        <a:cs typeface="+mn-cs"/>
      </a:defRPr>
    </a:lvl1pPr>
    <a:lvl2pPr marL="469900" algn="l" defTabSz="963613" rtl="0" eaLnBrk="0" fontAlgn="base" hangingPunct="0">
      <a:spcBef>
        <a:spcPct val="30000"/>
      </a:spcBef>
      <a:spcAft>
        <a:spcPct val="0"/>
      </a:spcAft>
      <a:defRPr sz="1200" kern="1200">
        <a:solidFill>
          <a:schemeClr val="tx1"/>
        </a:solidFill>
        <a:latin typeface="Arial" pitchFamily="34" charset="0"/>
        <a:ea typeface="+mn-ea"/>
        <a:cs typeface="+mn-cs"/>
      </a:defRPr>
    </a:lvl2pPr>
    <a:lvl3pPr marL="938213" algn="l" defTabSz="963613" rtl="0" eaLnBrk="0" fontAlgn="base" hangingPunct="0">
      <a:spcBef>
        <a:spcPct val="30000"/>
      </a:spcBef>
      <a:spcAft>
        <a:spcPct val="0"/>
      </a:spcAft>
      <a:defRPr sz="1200" kern="1200">
        <a:solidFill>
          <a:schemeClr val="tx1"/>
        </a:solidFill>
        <a:latin typeface="Arial" pitchFamily="34" charset="0"/>
        <a:ea typeface="+mn-ea"/>
        <a:cs typeface="+mn-cs"/>
      </a:defRPr>
    </a:lvl3pPr>
    <a:lvl4pPr marL="1408113" algn="l" defTabSz="963613" rtl="0" eaLnBrk="0" fontAlgn="base" hangingPunct="0">
      <a:spcBef>
        <a:spcPct val="30000"/>
      </a:spcBef>
      <a:spcAft>
        <a:spcPct val="0"/>
      </a:spcAft>
      <a:defRPr sz="1200" kern="1200">
        <a:solidFill>
          <a:schemeClr val="tx1"/>
        </a:solidFill>
        <a:latin typeface="Arial" pitchFamily="34" charset="0"/>
        <a:ea typeface="+mn-ea"/>
        <a:cs typeface="+mn-cs"/>
      </a:defRPr>
    </a:lvl4pPr>
    <a:lvl5pPr marL="1876425" algn="l" defTabSz="963613"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189038" y="700088"/>
            <a:ext cx="4649787" cy="3487737"/>
          </a:xfrm>
          <a:ln/>
        </p:spPr>
      </p:sp>
      <p:sp>
        <p:nvSpPr>
          <p:cNvPr id="18435" name="Rectangle 3"/>
          <p:cNvSpPr>
            <a:spLocks noGrp="1" noChangeArrowheads="1"/>
          </p:cNvSpPr>
          <p:nvPr>
            <p:ph type="body" idx="1"/>
          </p:nvPr>
        </p:nvSpPr>
        <p:spPr>
          <a:xfrm>
            <a:off x="935804" y="4422131"/>
            <a:ext cx="5151493" cy="4186632"/>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20" tIns="45856" rIns="91720" bIns="45856"/>
          <a:lstStyle/>
          <a:p>
            <a:endParaRPr lang="en-US" altLang="en-US"/>
          </a:p>
        </p:txBody>
      </p:sp>
    </p:spTree>
    <p:extLst>
      <p:ext uri="{BB962C8B-B14F-4D97-AF65-F5344CB8AC3E}">
        <p14:creationId xmlns:p14="http://schemas.microsoft.com/office/powerpoint/2010/main" val="2579525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6438"/>
            <a:ext cx="4632325" cy="347503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24272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96975" y="706438"/>
            <a:ext cx="4632325" cy="3475037"/>
          </a:xfrm>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9475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96812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6438"/>
            <a:ext cx="4632325" cy="347503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8333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317789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9360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3688" y="152400"/>
            <a:ext cx="2085975"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152400"/>
            <a:ext cx="6110288"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946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80400" cy="533400"/>
          </a:xfrm>
        </p:spPr>
        <p:txBody>
          <a:bodyPr/>
          <a:lstStyle/>
          <a:p>
            <a:r>
              <a:rPr lang="en-US"/>
              <a:t>Click to edit Master title style</a:t>
            </a:r>
          </a:p>
        </p:txBody>
      </p:sp>
      <p:sp>
        <p:nvSpPr>
          <p:cNvPr id="3" name="Text Placeholder 2"/>
          <p:cNvSpPr>
            <a:spLocks noGrp="1"/>
          </p:cNvSpPr>
          <p:nvPr>
            <p:ph type="body" sz="half" idx="1"/>
          </p:nvPr>
        </p:nvSpPr>
        <p:spPr>
          <a:xfrm>
            <a:off x="411163" y="1143000"/>
            <a:ext cx="408305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143000"/>
            <a:ext cx="408305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678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80400" cy="533400"/>
          </a:xfrm>
        </p:spPr>
        <p:txBody>
          <a:bodyPr/>
          <a:lstStyle/>
          <a:p>
            <a:r>
              <a:rPr lang="en-US"/>
              <a:t>Click to edit Master title style</a:t>
            </a:r>
          </a:p>
        </p:txBody>
      </p:sp>
      <p:sp>
        <p:nvSpPr>
          <p:cNvPr id="3" name="Text Placeholder 2"/>
          <p:cNvSpPr>
            <a:spLocks noGrp="1"/>
          </p:cNvSpPr>
          <p:nvPr>
            <p:ph type="body" sz="half" idx="1"/>
          </p:nvPr>
        </p:nvSpPr>
        <p:spPr>
          <a:xfrm>
            <a:off x="411163" y="1143000"/>
            <a:ext cx="408305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6613" y="1143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6613" y="3810000"/>
            <a:ext cx="408305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6480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4209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579091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16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7555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6395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76264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7104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572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0566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152400"/>
            <a:ext cx="8280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440893" y="1143000"/>
            <a:ext cx="83185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 Third Level</a:t>
            </a:r>
          </a:p>
        </p:txBody>
      </p:sp>
      <p:grpSp>
        <p:nvGrpSpPr>
          <p:cNvPr id="2052" name="Group 16"/>
          <p:cNvGrpSpPr>
            <a:grpSpLocks/>
          </p:cNvGrpSpPr>
          <p:nvPr userDrawn="1"/>
        </p:nvGrpSpPr>
        <p:grpSpPr bwMode="auto">
          <a:xfrm>
            <a:off x="304800" y="838200"/>
            <a:ext cx="8534400" cy="152400"/>
            <a:chOff x="264" y="788"/>
            <a:chExt cx="5232" cy="124"/>
          </a:xfrm>
        </p:grpSpPr>
        <p:sp>
          <p:nvSpPr>
            <p:cNvPr id="1041" name="Rectangle 17"/>
            <p:cNvSpPr>
              <a:spLocks noChangeArrowheads="1"/>
            </p:cNvSpPr>
            <p:nvPr/>
          </p:nvSpPr>
          <p:spPr bwMode="auto">
            <a:xfrm>
              <a:off x="264" y="788"/>
              <a:ext cx="5232" cy="61"/>
            </a:xfrm>
            <a:prstGeom prst="rect">
              <a:avLst/>
            </a:prstGeom>
            <a:gradFill rotWithShape="0">
              <a:gsLst>
                <a:gs pos="0">
                  <a:srgbClr val="12C2E9">
                    <a:gamma/>
                    <a:shade val="80000"/>
                    <a:invGamma/>
                  </a:srgbClr>
                </a:gs>
                <a:gs pos="50000">
                  <a:srgbClr val="12C2E9"/>
                </a:gs>
                <a:gs pos="100000">
                  <a:srgbClr val="12C2E9">
                    <a:gamma/>
                    <a:shade val="80000"/>
                    <a:invGamma/>
                  </a:srgbClr>
                </a:gs>
              </a:gsLst>
              <a:lin ang="5400000" scaled="1"/>
            </a:gradFill>
            <a:ln w="12700">
              <a:noFill/>
              <a:miter lim="800000"/>
              <a:headEnd/>
              <a:tailEnd/>
            </a:ln>
            <a:effectLst/>
          </p:spPr>
          <p:txBody>
            <a:bodyPr wrap="none" anchor="ctr"/>
            <a:lstStyle/>
            <a:p>
              <a:pPr>
                <a:defRPr/>
              </a:pPr>
              <a:endParaRPr lang="en-US"/>
            </a:p>
          </p:txBody>
        </p:sp>
        <p:sp>
          <p:nvSpPr>
            <p:cNvPr id="1042" name="Rectangle 18"/>
            <p:cNvSpPr>
              <a:spLocks noChangeArrowheads="1"/>
            </p:cNvSpPr>
            <p:nvPr/>
          </p:nvSpPr>
          <p:spPr bwMode="auto">
            <a:xfrm>
              <a:off x="264" y="881"/>
              <a:ext cx="5232" cy="31"/>
            </a:xfrm>
            <a:prstGeom prst="rect">
              <a:avLst/>
            </a:prstGeom>
            <a:gradFill rotWithShape="0">
              <a:gsLst>
                <a:gs pos="0">
                  <a:srgbClr val="FF00FF">
                    <a:gamma/>
                    <a:shade val="69804"/>
                    <a:invGamma/>
                  </a:srgbClr>
                </a:gs>
                <a:gs pos="50000">
                  <a:srgbClr val="FF00FF"/>
                </a:gs>
                <a:gs pos="100000">
                  <a:srgbClr val="FF00FF">
                    <a:gamma/>
                    <a:shade val="69804"/>
                    <a:invGamma/>
                  </a:srgbClr>
                </a:gs>
              </a:gsLst>
              <a:lin ang="0" scaled="1"/>
            </a:gradFill>
            <a:ln w="12700">
              <a:noFill/>
              <a:miter lim="800000"/>
              <a:headEnd/>
              <a:tailEnd/>
            </a:ln>
            <a:effectLst/>
          </p:spPr>
          <p:txBody>
            <a:bodyPr wrap="none" anchor="ctr"/>
            <a:lstStyle/>
            <a:p>
              <a:pPr>
                <a:defRPr/>
              </a:pPr>
              <a:endParaRPr lang="en-US"/>
            </a:p>
          </p:txBody>
        </p:sp>
      </p:grpSp>
      <p:sp>
        <p:nvSpPr>
          <p:cNvPr id="1045" name="Rectangle 21"/>
          <p:cNvSpPr>
            <a:spLocks noChangeArrowheads="1"/>
          </p:cNvSpPr>
          <p:nvPr/>
        </p:nvSpPr>
        <p:spPr bwMode="auto">
          <a:xfrm>
            <a:off x="406528" y="6614448"/>
            <a:ext cx="8790708" cy="256480"/>
          </a:xfrm>
          <a:prstGeom prst="rect">
            <a:avLst/>
          </a:prstGeom>
          <a:noFill/>
          <a:ln w="12700">
            <a:noFill/>
            <a:miter lim="800000"/>
            <a:headEnd/>
            <a:tailEnd/>
          </a:ln>
          <a:effectLst/>
        </p:spPr>
        <p:txBody>
          <a:bodyPr wrap="square" lIns="0" tIns="0" rIns="0" bIns="0" anchor="b">
            <a:spAutoFit/>
          </a:bodyPr>
          <a:lstStyle/>
          <a:p>
            <a:pPr>
              <a:lnSpc>
                <a:spcPts val="2000"/>
              </a:lnSpc>
              <a:defRPr/>
            </a:pPr>
            <a:r>
              <a:rPr lang="en-US" sz="1200" b="0" dirty="0"/>
              <a:t>Eick, </a:t>
            </a:r>
            <a:r>
              <a:rPr lang="en-US" sz="1200" b="0" dirty="0" err="1"/>
              <a:t>Tan,Steinbach,Kapatne</a:t>
            </a:r>
            <a:r>
              <a:rPr lang="en-US" sz="1200" b="0" dirty="0"/>
              <a:t>,</a:t>
            </a:r>
            <a:r>
              <a:rPr lang="en-US" sz="1200" b="0" baseline="0" dirty="0"/>
              <a:t> </a:t>
            </a:r>
            <a:r>
              <a:rPr lang="en-US" sz="1200" b="0" dirty="0"/>
              <a:t>Kumar 		COSC</a:t>
            </a:r>
            <a:r>
              <a:rPr lang="en-US" sz="1200" b="0" baseline="0" dirty="0"/>
              <a:t> 6335: </a:t>
            </a:r>
            <a:r>
              <a:rPr lang="en-US" sz="1200" b="0" dirty="0"/>
              <a:t>Data Mining        	                              </a:t>
            </a:r>
          </a:p>
        </p:txBody>
      </p:sp>
      <p:sp>
        <p:nvSpPr>
          <p:cNvPr id="2" name="Rectangle 1"/>
          <p:cNvSpPr/>
          <p:nvPr userDrawn="1"/>
        </p:nvSpPr>
        <p:spPr>
          <a:xfrm>
            <a:off x="8153400" y="6550451"/>
            <a:ext cx="865943" cy="276999"/>
          </a:xfrm>
          <a:prstGeom prst="rect">
            <a:avLst/>
          </a:prstGeom>
        </p:spPr>
        <p:txBody>
          <a:bodyPr wrap="none">
            <a:spAutoFit/>
          </a:bodyPr>
          <a:lstStyle/>
          <a:p>
            <a:r>
              <a:rPr kumimoji="0" lang="en-US" sz="1200" b="0" i="0" u="none" strike="noStrike" kern="1200" cap="none" spc="0" normalizeH="0" baseline="0" noProof="0" dirty="0">
                <a:ln>
                  <a:noFill/>
                </a:ln>
                <a:solidFill>
                  <a:srgbClr val="000000"/>
                </a:solidFill>
                <a:effectLst/>
                <a:uLnTx/>
                <a:uFillTx/>
                <a:latin typeface="Arial" pitchFamily="34" charset="0"/>
                <a:ea typeface="+mn-ea"/>
                <a:cs typeface="+mn-cs"/>
              </a:rPr>
              <a:t>10/7/2023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p:txStyles>
    <p:titleStyle>
      <a:lvl1pPr algn="l" rtl="0" eaLnBrk="0" fontAlgn="base" hangingPunct="0">
        <a:lnSpc>
          <a:spcPts val="3600"/>
        </a:lnSpc>
        <a:spcBef>
          <a:spcPct val="0"/>
        </a:spcBef>
        <a:spcAft>
          <a:spcPct val="0"/>
        </a:spcAft>
        <a:defRPr sz="3200" b="1">
          <a:solidFill>
            <a:schemeClr val="tx1"/>
          </a:solidFill>
          <a:latin typeface="+mj-lt"/>
          <a:ea typeface="+mj-ea"/>
          <a:cs typeface="+mj-cs"/>
        </a:defRPr>
      </a:lvl1pPr>
      <a:lvl2pPr algn="l" rtl="0" eaLnBrk="0" fontAlgn="base" hangingPunct="0">
        <a:lnSpc>
          <a:spcPts val="3600"/>
        </a:lnSpc>
        <a:spcBef>
          <a:spcPct val="0"/>
        </a:spcBef>
        <a:spcAft>
          <a:spcPct val="0"/>
        </a:spcAft>
        <a:defRPr sz="3200" b="1">
          <a:solidFill>
            <a:schemeClr val="tx1"/>
          </a:solidFill>
          <a:latin typeface="Tahoma" pitchFamily="34" charset="0"/>
        </a:defRPr>
      </a:lvl2pPr>
      <a:lvl3pPr algn="l" rtl="0" eaLnBrk="0" fontAlgn="base" hangingPunct="0">
        <a:lnSpc>
          <a:spcPts val="3600"/>
        </a:lnSpc>
        <a:spcBef>
          <a:spcPct val="0"/>
        </a:spcBef>
        <a:spcAft>
          <a:spcPct val="0"/>
        </a:spcAft>
        <a:defRPr sz="3200" b="1">
          <a:solidFill>
            <a:schemeClr val="tx1"/>
          </a:solidFill>
          <a:latin typeface="Tahoma" pitchFamily="34" charset="0"/>
        </a:defRPr>
      </a:lvl3pPr>
      <a:lvl4pPr algn="l" rtl="0" eaLnBrk="0" fontAlgn="base" hangingPunct="0">
        <a:lnSpc>
          <a:spcPts val="3600"/>
        </a:lnSpc>
        <a:spcBef>
          <a:spcPct val="0"/>
        </a:spcBef>
        <a:spcAft>
          <a:spcPct val="0"/>
        </a:spcAft>
        <a:defRPr sz="3200" b="1">
          <a:solidFill>
            <a:schemeClr val="tx1"/>
          </a:solidFill>
          <a:latin typeface="Tahoma" pitchFamily="34" charset="0"/>
        </a:defRPr>
      </a:lvl4pPr>
      <a:lvl5pPr algn="l" rtl="0" eaLnBrk="0" fontAlgn="base" hangingPunct="0">
        <a:lnSpc>
          <a:spcPts val="3600"/>
        </a:lnSpc>
        <a:spcBef>
          <a:spcPct val="0"/>
        </a:spcBef>
        <a:spcAft>
          <a:spcPct val="0"/>
        </a:spcAft>
        <a:defRPr sz="3200" b="1">
          <a:solidFill>
            <a:schemeClr val="tx1"/>
          </a:solidFill>
          <a:latin typeface="Tahoma" pitchFamily="34" charset="0"/>
        </a:defRPr>
      </a:lvl5pPr>
      <a:lvl6pPr marL="457200" algn="l" rtl="0" eaLnBrk="0" fontAlgn="base" hangingPunct="0">
        <a:lnSpc>
          <a:spcPts val="3600"/>
        </a:lnSpc>
        <a:spcBef>
          <a:spcPct val="0"/>
        </a:spcBef>
        <a:spcAft>
          <a:spcPct val="0"/>
        </a:spcAft>
        <a:defRPr sz="3200" b="1">
          <a:solidFill>
            <a:schemeClr val="tx1"/>
          </a:solidFill>
          <a:latin typeface="Tahoma" pitchFamily="34" charset="0"/>
        </a:defRPr>
      </a:lvl6pPr>
      <a:lvl7pPr marL="914400" algn="l" rtl="0" eaLnBrk="0" fontAlgn="base" hangingPunct="0">
        <a:lnSpc>
          <a:spcPts val="3600"/>
        </a:lnSpc>
        <a:spcBef>
          <a:spcPct val="0"/>
        </a:spcBef>
        <a:spcAft>
          <a:spcPct val="0"/>
        </a:spcAft>
        <a:defRPr sz="3200" b="1">
          <a:solidFill>
            <a:schemeClr val="tx1"/>
          </a:solidFill>
          <a:latin typeface="Tahoma" pitchFamily="34" charset="0"/>
        </a:defRPr>
      </a:lvl7pPr>
      <a:lvl8pPr marL="1371600" algn="l" rtl="0" eaLnBrk="0" fontAlgn="base" hangingPunct="0">
        <a:lnSpc>
          <a:spcPts val="3600"/>
        </a:lnSpc>
        <a:spcBef>
          <a:spcPct val="0"/>
        </a:spcBef>
        <a:spcAft>
          <a:spcPct val="0"/>
        </a:spcAft>
        <a:defRPr sz="3200" b="1">
          <a:solidFill>
            <a:schemeClr val="tx1"/>
          </a:solidFill>
          <a:latin typeface="Tahoma" pitchFamily="34" charset="0"/>
        </a:defRPr>
      </a:lvl8pPr>
      <a:lvl9pPr marL="1828800" algn="l" rtl="0" eaLnBrk="0" fontAlgn="base" hangingPunct="0">
        <a:lnSpc>
          <a:spcPts val="3600"/>
        </a:lnSpc>
        <a:spcBef>
          <a:spcPct val="0"/>
        </a:spcBef>
        <a:spcAft>
          <a:spcPct val="0"/>
        </a:spcAft>
        <a:defRPr sz="3200" b="1">
          <a:solidFill>
            <a:schemeClr val="tx1"/>
          </a:solidFill>
          <a:latin typeface="Tahoma" pitchFamily="34" charset="0"/>
        </a:defRPr>
      </a:lvl9pPr>
    </p:titleStyle>
    <p:bodyStyle>
      <a:lvl1pPr marL="292100" indent="-292100" algn="l" rtl="0" eaLnBrk="0" fontAlgn="base" hangingPunct="0">
        <a:spcBef>
          <a:spcPct val="10000"/>
        </a:spcBef>
        <a:spcAft>
          <a:spcPts val="400"/>
        </a:spcAft>
        <a:buClr>
          <a:srgbClr val="0C7B9C"/>
        </a:buClr>
        <a:buSzPct val="75000"/>
        <a:buFont typeface="Monotype Sorts" pitchFamily="2" charset="2"/>
        <a:buChar char="l"/>
        <a:defRPr sz="2800">
          <a:solidFill>
            <a:schemeClr val="tx1"/>
          </a:solidFill>
          <a:latin typeface="+mn-lt"/>
          <a:ea typeface="+mn-ea"/>
          <a:cs typeface="+mn-cs"/>
        </a:defRPr>
      </a:lvl1pPr>
      <a:lvl2pPr marL="800100" indent="-342900" algn="l" rtl="0" eaLnBrk="0" fontAlgn="base" hangingPunct="0">
        <a:spcBef>
          <a:spcPct val="10000"/>
        </a:spcBef>
        <a:spcAft>
          <a:spcPts val="400"/>
        </a:spcAft>
        <a:buClr>
          <a:srgbClr val="0C7B9C"/>
        </a:buClr>
        <a:buSzPct val="100000"/>
        <a:buFont typeface="Arial" pitchFamily="34" charset="0"/>
        <a:buChar char="–"/>
        <a:defRPr sz="2400">
          <a:solidFill>
            <a:schemeClr val="tx1"/>
          </a:solidFill>
          <a:latin typeface="+mn-lt"/>
        </a:defRPr>
      </a:lvl2pPr>
      <a:lvl3pPr marL="914400" algn="l" rtl="0" eaLnBrk="0" fontAlgn="base" hangingPunct="0">
        <a:spcBef>
          <a:spcPct val="10000"/>
        </a:spcBef>
        <a:spcAft>
          <a:spcPts val="400"/>
        </a:spcAft>
        <a:buClr>
          <a:srgbClr val="0C7B9C"/>
        </a:buClr>
        <a:buSzPct val="70000"/>
        <a:buFont typeface="Wingdings" pitchFamily="2" charset="2"/>
        <a:buChar char="u"/>
        <a:defRPr sz="20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SzPct val="100000"/>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SzPct val="100000"/>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ing.com/images/search?q=iceberg+photo&amp;id=EBC37F70C70C57B0D275697EB48223E081923017&amp;FORM=IQFRB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hyperlink" Target="https://en.wikipedia.org/wiki/Grubbs's_test" TargetMode="External"/><Relationship Id="rId5" Type="http://schemas.openxmlformats.org/officeDocument/2006/relationships/image" Target="../media/image12.wmf"/><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scikit-learn.org/stable/modules/mixture.html" TargetMode="External"/><Relationship Id="rId2" Type="http://schemas.openxmlformats.org/officeDocument/2006/relationships/hyperlink" Target="http://pypr.sourceforge.net/mog.html" TargetMode="Externa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en.wikipedia.org/wiki/Kernel_density_estim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n.wikipedia.org/wiki/Hans-Peter_Kriegel" TargetMode="External"/><Relationship Id="rId2" Type="http://schemas.openxmlformats.org/officeDocument/2006/relationships/hyperlink" Target="https://en.wikipedia.org/wiki/Anomaly_detection" TargetMode="Externa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hyperlink" Target="https://en.wikipedia.org/wiki/Local_outlier_factor#cite_note-1"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3.bin"/><Relationship Id="rId1" Type="http://schemas.openxmlformats.org/officeDocument/2006/relationships/slideLayout" Target="../slideLayouts/slideLayout2.xml"/><Relationship Id="rId5" Type="http://schemas.openxmlformats.org/officeDocument/2006/relationships/hyperlink" Target="http://rvlasveld.github.io/blog/2013/07/12/introduction-to-one-class-support-vector-machines/" TargetMode="External"/><Relationship Id="rId4" Type="http://schemas.openxmlformats.org/officeDocument/2006/relationships/image" Target="../media/image22.png"/></Relationships>
</file>

<file path=ppt/slides/_rels/slide3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cgm.cs.mcgill.ca/~godfried/teaching/projects97/belair/alpha.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152400"/>
            <a:ext cx="8763000" cy="838200"/>
          </a:xfrm>
        </p:spPr>
        <p:txBody>
          <a:bodyPr/>
          <a:lstStyle/>
          <a:p>
            <a:pPr algn="ctr"/>
            <a:r>
              <a:rPr lang="en-US" altLang="en-US" dirty="0"/>
              <a:t>Data Mining </a:t>
            </a:r>
            <a:br>
              <a:rPr lang="en-US" altLang="en-US" dirty="0"/>
            </a:br>
            <a:r>
              <a:rPr lang="en-US" altLang="en-US" dirty="0"/>
              <a:t>Anomaly/Outlier Detection</a:t>
            </a:r>
          </a:p>
        </p:txBody>
      </p:sp>
      <p:sp>
        <p:nvSpPr>
          <p:cNvPr id="3075" name="Rectangle 3"/>
          <p:cNvSpPr>
            <a:spLocks noChangeArrowheads="1"/>
          </p:cNvSpPr>
          <p:nvPr/>
        </p:nvSpPr>
        <p:spPr bwMode="auto">
          <a:xfrm>
            <a:off x="323850" y="1676400"/>
            <a:ext cx="8515350" cy="3859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lgn="ctr" eaLnBrk="1" hangingPunct="1">
              <a:spcBef>
                <a:spcPct val="20000"/>
              </a:spcBef>
              <a:buClr>
                <a:schemeClr val="folHlink"/>
              </a:buClr>
              <a:buSzPct val="60000"/>
              <a:buFont typeface="Wingdings" pitchFamily="2" charset="2"/>
              <a:buNone/>
            </a:pPr>
            <a:r>
              <a:rPr lang="en-US" altLang="en-US" sz="2500" b="0" dirty="0"/>
              <a:t>Lecture Notes for Chapter 9 (10 first Edition)</a:t>
            </a:r>
          </a:p>
          <a:p>
            <a:pPr algn="ctr" eaLnBrk="1" hangingPunct="1">
              <a:spcBef>
                <a:spcPct val="20000"/>
              </a:spcBef>
              <a:buClr>
                <a:schemeClr val="folHlink"/>
              </a:buClr>
              <a:buSzPct val="60000"/>
              <a:buFont typeface="Wingdings" pitchFamily="2" charset="2"/>
              <a:buNone/>
            </a:pPr>
            <a:r>
              <a:rPr lang="en-US" altLang="en-US" sz="2500" b="0" dirty="0"/>
              <a:t>Introduction to Data Mining 2</a:t>
            </a:r>
            <a:r>
              <a:rPr lang="en-US" altLang="en-US" sz="2500" b="0" baseline="30000" dirty="0"/>
              <a:t>nd</a:t>
            </a:r>
            <a:r>
              <a:rPr lang="en-US" altLang="en-US" sz="2500" b="0" dirty="0"/>
              <a:t> Edition</a:t>
            </a:r>
          </a:p>
          <a:p>
            <a:pPr algn="ctr" eaLnBrk="1" hangingPunct="1">
              <a:spcBef>
                <a:spcPct val="20000"/>
              </a:spcBef>
              <a:buClr>
                <a:schemeClr val="folHlink"/>
              </a:buClr>
              <a:buSzPct val="60000"/>
              <a:buFont typeface="Wingdings" pitchFamily="2" charset="2"/>
              <a:buNone/>
            </a:pPr>
            <a:r>
              <a:rPr lang="en-US" altLang="en-US" sz="2500" b="0" dirty="0"/>
              <a:t>by</a:t>
            </a:r>
          </a:p>
          <a:p>
            <a:pPr algn="ctr" eaLnBrk="1" hangingPunct="1">
              <a:spcBef>
                <a:spcPct val="20000"/>
              </a:spcBef>
              <a:buClr>
                <a:schemeClr val="folHlink"/>
              </a:buClr>
              <a:buSzPct val="60000"/>
              <a:buFont typeface="Wingdings" pitchFamily="2" charset="2"/>
              <a:buNone/>
            </a:pPr>
            <a:r>
              <a:rPr lang="en-US" altLang="en-US" sz="2500" b="0" dirty="0"/>
              <a:t>Tan, Steinbach, </a:t>
            </a:r>
            <a:r>
              <a:rPr lang="en-US" altLang="en-US" sz="2800" b="0" dirty="0" err="1"/>
              <a:t>Karpatne</a:t>
            </a:r>
            <a:r>
              <a:rPr lang="en-US" altLang="en-US" sz="2800" b="0" dirty="0"/>
              <a:t>, </a:t>
            </a:r>
            <a:r>
              <a:rPr lang="en-US" altLang="en-US" sz="2500" b="0" dirty="0"/>
              <a:t>Kumar</a:t>
            </a:r>
          </a:p>
          <a:p>
            <a:pPr algn="ctr" eaLnBrk="1" hangingPunct="1">
              <a:spcBef>
                <a:spcPct val="20000"/>
              </a:spcBef>
              <a:buClr>
                <a:schemeClr val="folHlink"/>
              </a:buClr>
              <a:buSzPct val="60000"/>
              <a:buFont typeface="Wingdings" pitchFamily="2" charset="2"/>
              <a:buNone/>
            </a:pPr>
            <a:r>
              <a:rPr lang="en-US" altLang="en-US" sz="2500" b="0" dirty="0"/>
              <a:t>New slides have been added and the original slides have been significantly modified by </a:t>
            </a:r>
            <a:r>
              <a:rPr lang="en-US" altLang="en-US" sz="2500" b="0" i="1" dirty="0"/>
              <a:t>Christoph F. </a:t>
            </a:r>
            <a:r>
              <a:rPr lang="en-US" altLang="en-US" sz="2500" b="0" i="1" dirty="0" err="1"/>
              <a:t>Eick</a:t>
            </a:r>
            <a:endParaRPr lang="en-US" altLang="en-US" sz="2500" b="0" i="1" dirty="0"/>
          </a:p>
          <a:p>
            <a:pPr algn="ctr"/>
            <a:endParaRPr lang="en-US" altLang="en-US" sz="1600" b="0" dirty="0"/>
          </a:p>
          <a:p>
            <a:pPr algn="ctr"/>
            <a:endParaRPr lang="en-US" altLang="en-US" sz="1600" b="0" dirty="0"/>
          </a:p>
          <a:p>
            <a:pPr algn="ctr"/>
            <a:endParaRPr lang="en-US" altLang="en-US" sz="1600" b="0" dirty="0"/>
          </a:p>
          <a:p>
            <a:endParaRPr lang="en-US" altLang="en-US" sz="2000" b="0" dirty="0"/>
          </a:p>
        </p:txBody>
      </p:sp>
      <p:grpSp>
        <p:nvGrpSpPr>
          <p:cNvPr id="3076" name="Group 4"/>
          <p:cNvGrpSpPr>
            <a:grpSpLocks/>
          </p:cNvGrpSpPr>
          <p:nvPr/>
        </p:nvGrpSpPr>
        <p:grpSpPr bwMode="auto">
          <a:xfrm>
            <a:off x="304800" y="990600"/>
            <a:ext cx="8534400" cy="152400"/>
            <a:chOff x="264" y="788"/>
            <a:chExt cx="5232" cy="124"/>
          </a:xfrm>
        </p:grpSpPr>
        <p:sp>
          <p:nvSpPr>
            <p:cNvPr id="3080" name="Rectangle 5"/>
            <p:cNvSpPr>
              <a:spLocks noChangeArrowheads="1"/>
            </p:cNvSpPr>
            <p:nvPr/>
          </p:nvSpPr>
          <p:spPr bwMode="auto">
            <a:xfrm>
              <a:off x="264" y="788"/>
              <a:ext cx="5232" cy="61"/>
            </a:xfrm>
            <a:prstGeom prst="rect">
              <a:avLst/>
            </a:prstGeom>
            <a:gradFill rotWithShape="0">
              <a:gsLst>
                <a:gs pos="0">
                  <a:srgbClr val="0E9BBA"/>
                </a:gs>
                <a:gs pos="50000">
                  <a:srgbClr val="12C2E9"/>
                </a:gs>
                <a:gs pos="100000">
                  <a:srgbClr val="0E9BBA"/>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3081" name="Rectangle 6"/>
            <p:cNvSpPr>
              <a:spLocks noChangeArrowheads="1"/>
            </p:cNvSpPr>
            <p:nvPr/>
          </p:nvSpPr>
          <p:spPr bwMode="auto">
            <a:xfrm>
              <a:off x="264" y="881"/>
              <a:ext cx="5232" cy="31"/>
            </a:xfrm>
            <a:prstGeom prst="rect">
              <a:avLst/>
            </a:prstGeom>
            <a:gradFill rotWithShape="0">
              <a:gsLst>
                <a:gs pos="0">
                  <a:srgbClr val="B200B2"/>
                </a:gs>
                <a:gs pos="50000">
                  <a:srgbClr val="FF00FF"/>
                </a:gs>
                <a:gs pos="100000">
                  <a:srgbClr val="B200B2"/>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gr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5" y="4694283"/>
            <a:ext cx="2409825" cy="2152171"/>
          </a:xfrm>
          <a:prstGeom prst="rect">
            <a:avLst/>
          </a:prstGeom>
        </p:spPr>
      </p:pic>
      <p:pic>
        <p:nvPicPr>
          <p:cNvPr id="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5789" y="4641529"/>
            <a:ext cx="2208211" cy="2204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Outlier Detection Example2</a:t>
            </a:r>
          </a:p>
        </p:txBody>
      </p:sp>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1143000"/>
            <a:ext cx="5723517"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7816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z="2400" dirty="0"/>
              <a:t>Anomaly/Outlier Detection (Second Introduction)</a:t>
            </a:r>
          </a:p>
        </p:txBody>
      </p:sp>
      <p:sp>
        <p:nvSpPr>
          <p:cNvPr id="5123" name="Rectangle 3"/>
          <p:cNvSpPr>
            <a:spLocks noGrp="1" noChangeArrowheads="1"/>
          </p:cNvSpPr>
          <p:nvPr>
            <p:ph type="body" idx="1"/>
          </p:nvPr>
        </p:nvSpPr>
        <p:spPr>
          <a:xfrm>
            <a:off x="411163" y="1066800"/>
            <a:ext cx="8318500" cy="5181600"/>
          </a:xfrm>
        </p:spPr>
        <p:txBody>
          <a:bodyPr/>
          <a:lstStyle/>
          <a:p>
            <a:pPr marL="342900" indent="-342900">
              <a:lnSpc>
                <a:spcPct val="90000"/>
              </a:lnSpc>
            </a:pPr>
            <a:r>
              <a:rPr lang="en-US" altLang="en-US"/>
              <a:t>What are anomalies/outliers?</a:t>
            </a:r>
          </a:p>
          <a:p>
            <a:pPr marL="742950" lvl="1" indent="-285750">
              <a:lnSpc>
                <a:spcPct val="90000"/>
              </a:lnSpc>
            </a:pPr>
            <a:r>
              <a:rPr lang="en-US" altLang="en-US"/>
              <a:t>The set of data points that are </a:t>
            </a:r>
            <a:br>
              <a:rPr lang="en-US" altLang="en-US"/>
            </a:br>
            <a:r>
              <a:rPr lang="en-US" altLang="en-US"/>
              <a:t>considerably different than the </a:t>
            </a:r>
            <a:br>
              <a:rPr lang="en-US" altLang="en-US"/>
            </a:br>
            <a:r>
              <a:rPr lang="en-US" altLang="en-US"/>
              <a:t>remainder of the data</a:t>
            </a:r>
          </a:p>
          <a:p>
            <a:pPr marL="742950" lvl="1" indent="-285750">
              <a:lnSpc>
                <a:spcPct val="90000"/>
              </a:lnSpc>
            </a:pPr>
            <a:endParaRPr lang="en-US" altLang="en-US"/>
          </a:p>
          <a:p>
            <a:pPr marL="342900" indent="-342900">
              <a:lnSpc>
                <a:spcPct val="90000"/>
              </a:lnSpc>
            </a:pPr>
            <a:r>
              <a:rPr lang="en-US" altLang="en-US"/>
              <a:t>Natural implication is that anomalies are relatively rare</a:t>
            </a:r>
          </a:p>
          <a:p>
            <a:pPr marL="742950" lvl="1" indent="-285750">
              <a:lnSpc>
                <a:spcPct val="90000"/>
              </a:lnSpc>
            </a:pPr>
            <a:r>
              <a:rPr lang="en-US" altLang="en-US"/>
              <a:t>One in a thousand occurs often if you have lots of data</a:t>
            </a:r>
          </a:p>
          <a:p>
            <a:pPr marL="742950" lvl="1" indent="-285750">
              <a:lnSpc>
                <a:spcPct val="90000"/>
              </a:lnSpc>
            </a:pPr>
            <a:r>
              <a:rPr lang="en-US" altLang="en-US"/>
              <a:t>Context is important, e.g., freezing temps in July</a:t>
            </a:r>
          </a:p>
          <a:p>
            <a:pPr marL="742950" lvl="1" indent="-285750">
              <a:lnSpc>
                <a:spcPct val="90000"/>
              </a:lnSpc>
            </a:pPr>
            <a:endParaRPr lang="en-US" altLang="en-US"/>
          </a:p>
          <a:p>
            <a:pPr marL="342900" indent="-342900">
              <a:lnSpc>
                <a:spcPct val="90000"/>
              </a:lnSpc>
            </a:pPr>
            <a:r>
              <a:rPr lang="en-US" altLang="en-US"/>
              <a:t>Can be important or a nuisance</a:t>
            </a:r>
          </a:p>
          <a:p>
            <a:pPr marL="742950" lvl="1" indent="-285750">
              <a:lnSpc>
                <a:spcPct val="90000"/>
              </a:lnSpc>
            </a:pPr>
            <a:r>
              <a:rPr lang="en-US" altLang="en-US"/>
              <a:t>10 foot tall 2 year old</a:t>
            </a:r>
          </a:p>
          <a:p>
            <a:pPr marL="742950" lvl="1" indent="-285750">
              <a:lnSpc>
                <a:spcPct val="90000"/>
              </a:lnSpc>
            </a:pPr>
            <a:r>
              <a:rPr lang="en-US" altLang="en-US"/>
              <a:t>Unusually high blood pressure </a:t>
            </a:r>
          </a:p>
        </p:txBody>
      </p:sp>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t="9993"/>
          <a:stretch>
            <a:fillRect/>
          </a:stretch>
        </p:blipFill>
        <p:spPr bwMode="auto">
          <a:xfrm>
            <a:off x="6172200" y="1066800"/>
            <a:ext cx="2778125"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444858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Causes of Anomalies</a:t>
            </a:r>
          </a:p>
        </p:txBody>
      </p:sp>
      <p:sp>
        <p:nvSpPr>
          <p:cNvPr id="7171" name="Rectangle 3"/>
          <p:cNvSpPr>
            <a:spLocks noGrp="1" noChangeArrowheads="1"/>
          </p:cNvSpPr>
          <p:nvPr>
            <p:ph type="body" idx="1"/>
          </p:nvPr>
        </p:nvSpPr>
        <p:spPr>
          <a:xfrm>
            <a:off x="457200" y="1143000"/>
            <a:ext cx="8318500" cy="5181600"/>
          </a:xfrm>
        </p:spPr>
        <p:txBody>
          <a:bodyPr/>
          <a:lstStyle/>
          <a:p>
            <a:pPr marL="342900" indent="-342900"/>
            <a:r>
              <a:rPr lang="en-US" altLang="en-US"/>
              <a:t>Data from different classes</a:t>
            </a:r>
          </a:p>
          <a:p>
            <a:pPr marL="742950" lvl="1" indent="-285750"/>
            <a:r>
              <a:rPr lang="en-US" altLang="en-US"/>
              <a:t>Measuring the weights of oranges, but a few grapefruit are mixed in</a:t>
            </a:r>
          </a:p>
          <a:p>
            <a:pPr marL="742950" lvl="1" indent="-285750"/>
            <a:endParaRPr lang="en-US" altLang="en-US"/>
          </a:p>
          <a:p>
            <a:pPr marL="342900" indent="-342900"/>
            <a:r>
              <a:rPr lang="en-US" altLang="en-US"/>
              <a:t>Natural variation</a:t>
            </a:r>
          </a:p>
          <a:p>
            <a:pPr marL="742950" lvl="1" indent="-285750"/>
            <a:r>
              <a:rPr lang="en-US" altLang="en-US"/>
              <a:t>Unusually tall people</a:t>
            </a:r>
          </a:p>
          <a:p>
            <a:pPr marL="742950" lvl="1" indent="-285750"/>
            <a:endParaRPr lang="en-US" altLang="en-US"/>
          </a:p>
          <a:p>
            <a:pPr marL="342900" indent="-342900"/>
            <a:r>
              <a:rPr lang="en-US" altLang="en-US"/>
              <a:t>Data errors</a:t>
            </a:r>
          </a:p>
          <a:p>
            <a:pPr marL="742950" lvl="1" indent="-285750"/>
            <a:r>
              <a:rPr lang="en-US" altLang="en-US"/>
              <a:t>200 pound 2 year old</a:t>
            </a:r>
          </a:p>
        </p:txBody>
      </p:sp>
    </p:spTree>
    <p:extLst>
      <p:ext uri="{BB962C8B-B14F-4D97-AF65-F5344CB8AC3E}">
        <p14:creationId xmlns:p14="http://schemas.microsoft.com/office/powerpoint/2010/main" val="828858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152400"/>
            <a:ext cx="8458200" cy="533400"/>
          </a:xfrm>
        </p:spPr>
        <p:txBody>
          <a:bodyPr/>
          <a:lstStyle/>
          <a:p>
            <a:r>
              <a:rPr lang="en-US" altLang="en-US" dirty="0"/>
              <a:t>Object vs. Attribute Anomalies</a:t>
            </a:r>
          </a:p>
        </p:txBody>
      </p:sp>
      <p:sp>
        <p:nvSpPr>
          <p:cNvPr id="9219" name="Rectangle 3"/>
          <p:cNvSpPr>
            <a:spLocks noGrp="1" noChangeArrowheads="1"/>
          </p:cNvSpPr>
          <p:nvPr>
            <p:ph type="body" idx="1"/>
          </p:nvPr>
        </p:nvSpPr>
        <p:spPr>
          <a:xfrm>
            <a:off x="609600" y="838200"/>
            <a:ext cx="8318500" cy="5486400"/>
          </a:xfrm>
        </p:spPr>
        <p:txBody>
          <a:bodyPr/>
          <a:lstStyle/>
          <a:p>
            <a:pPr marL="0" indent="0">
              <a:buNone/>
            </a:pPr>
            <a:endParaRPr lang="en-US" altLang="en-US" sz="2400" dirty="0"/>
          </a:p>
          <a:p>
            <a:pPr marL="342900" indent="-342900">
              <a:spcBef>
                <a:spcPts val="0"/>
              </a:spcBef>
              <a:spcAft>
                <a:spcPts val="0"/>
              </a:spcAft>
            </a:pPr>
            <a:r>
              <a:rPr lang="en-US" altLang="en-US" sz="2400" dirty="0"/>
              <a:t>Many anomalies are defined in terms of a single attribute</a:t>
            </a:r>
          </a:p>
          <a:p>
            <a:pPr marL="742950" lvl="1" indent="-285750">
              <a:spcBef>
                <a:spcPts val="0"/>
              </a:spcBef>
              <a:spcAft>
                <a:spcPts val="0"/>
              </a:spcAft>
            </a:pPr>
            <a:r>
              <a:rPr lang="en-US" altLang="en-US" dirty="0"/>
              <a:t>Height</a:t>
            </a:r>
          </a:p>
          <a:p>
            <a:pPr marL="742950" lvl="1" indent="-285750">
              <a:spcBef>
                <a:spcPts val="0"/>
              </a:spcBef>
              <a:spcAft>
                <a:spcPts val="0"/>
              </a:spcAft>
            </a:pPr>
            <a:r>
              <a:rPr lang="en-US" altLang="en-US" dirty="0"/>
              <a:t>Shape</a:t>
            </a:r>
          </a:p>
          <a:p>
            <a:pPr marL="742950" lvl="1" indent="-285750">
              <a:spcBef>
                <a:spcPts val="0"/>
              </a:spcBef>
              <a:spcAft>
                <a:spcPts val="0"/>
              </a:spcAft>
            </a:pPr>
            <a:r>
              <a:rPr lang="en-US" altLang="en-US" dirty="0"/>
              <a:t>Color</a:t>
            </a:r>
          </a:p>
          <a:p>
            <a:pPr marL="234950" indent="-285750">
              <a:spcBef>
                <a:spcPts val="0"/>
              </a:spcBef>
              <a:spcAft>
                <a:spcPts val="0"/>
              </a:spcAft>
            </a:pPr>
            <a:r>
              <a:rPr lang="en-US" altLang="en-US" sz="2400" dirty="0"/>
              <a:t>Object anomalies are harder to identify as objects are usually described by multiple attributes</a:t>
            </a:r>
            <a:endParaRPr lang="en-US" altLang="en-US" dirty="0"/>
          </a:p>
          <a:p>
            <a:pPr marL="342900" indent="-342900">
              <a:spcBef>
                <a:spcPts val="0"/>
              </a:spcBef>
              <a:spcAft>
                <a:spcPts val="0"/>
              </a:spcAft>
            </a:pPr>
            <a:r>
              <a:rPr lang="en-US" altLang="en-US" sz="2400" dirty="0"/>
              <a:t>Can be hard to find an anomaly using all attributes</a:t>
            </a:r>
          </a:p>
          <a:p>
            <a:pPr marL="742950" lvl="1" indent="-285750">
              <a:spcBef>
                <a:spcPts val="0"/>
              </a:spcBef>
              <a:spcAft>
                <a:spcPts val="0"/>
              </a:spcAft>
            </a:pPr>
            <a:r>
              <a:rPr lang="en-US" altLang="en-US" dirty="0"/>
              <a:t>Noisy or irrelevant attributes</a:t>
            </a:r>
          </a:p>
          <a:p>
            <a:pPr marL="742950" lvl="1" indent="-285750">
              <a:spcBef>
                <a:spcPts val="0"/>
              </a:spcBef>
              <a:spcAft>
                <a:spcPts val="0"/>
              </a:spcAft>
            </a:pPr>
            <a:r>
              <a:rPr lang="en-US" altLang="en-US" dirty="0"/>
              <a:t>Object is only anomalous with respect to some attributes</a:t>
            </a:r>
          </a:p>
          <a:p>
            <a:pPr marL="342900" indent="-342900">
              <a:spcBef>
                <a:spcPts val="0"/>
              </a:spcBef>
              <a:spcAft>
                <a:spcPts val="0"/>
              </a:spcAft>
            </a:pPr>
            <a:r>
              <a:rPr lang="en-US" altLang="en-US" sz="2400" dirty="0"/>
              <a:t>However, an object may not be anomalous in any one attribute</a:t>
            </a:r>
          </a:p>
        </p:txBody>
      </p:sp>
    </p:spTree>
    <p:extLst>
      <p:ext uri="{BB962C8B-B14F-4D97-AF65-F5344CB8AC3E}">
        <p14:creationId xmlns:p14="http://schemas.microsoft.com/office/powerpoint/2010/main" val="630306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152400"/>
            <a:ext cx="8458200" cy="533400"/>
          </a:xfrm>
        </p:spPr>
        <p:txBody>
          <a:bodyPr/>
          <a:lstStyle/>
          <a:p>
            <a:r>
              <a:rPr lang="en-US" altLang="en-US"/>
              <a:t>General Issues: Anomaly Scoring</a:t>
            </a:r>
          </a:p>
        </p:txBody>
      </p:sp>
      <p:sp>
        <p:nvSpPr>
          <p:cNvPr id="10243" name="Rectangle 3"/>
          <p:cNvSpPr>
            <a:spLocks noGrp="1" noChangeArrowheads="1"/>
          </p:cNvSpPr>
          <p:nvPr>
            <p:ph type="body" idx="1"/>
          </p:nvPr>
        </p:nvSpPr>
        <p:spPr/>
        <p:txBody>
          <a:bodyPr/>
          <a:lstStyle/>
          <a:p>
            <a:pPr marL="342900" indent="-342900"/>
            <a:r>
              <a:rPr lang="en-US" altLang="en-US" sz="2400" dirty="0"/>
              <a:t>Many anomaly detection techniques provide only a binary categorization</a:t>
            </a:r>
          </a:p>
          <a:p>
            <a:pPr marL="742950" lvl="1" indent="-285750"/>
            <a:r>
              <a:rPr lang="en-US" altLang="en-US" sz="2000" dirty="0"/>
              <a:t>An object is an anomaly or it isn’t</a:t>
            </a:r>
          </a:p>
          <a:p>
            <a:pPr marL="742950" lvl="1" indent="-285750"/>
            <a:r>
              <a:rPr lang="en-US" altLang="en-US" sz="2000" dirty="0"/>
              <a:t>This is especially true of classification-based approaches</a:t>
            </a:r>
          </a:p>
          <a:p>
            <a:pPr marL="342900" indent="-342900"/>
            <a:r>
              <a:rPr lang="en-US" altLang="en-US" sz="2400" dirty="0"/>
              <a:t>Other approaches assign a score to all points</a:t>
            </a:r>
          </a:p>
          <a:p>
            <a:pPr marL="742950" lvl="1" indent="-285750"/>
            <a:r>
              <a:rPr lang="en-US" altLang="en-US" sz="2000" dirty="0"/>
              <a:t>This score measures the degree to which an object is an anomaly</a:t>
            </a:r>
          </a:p>
          <a:p>
            <a:pPr marL="742950" lvl="1" indent="-285750"/>
            <a:r>
              <a:rPr lang="en-US" altLang="en-US" sz="2000" dirty="0"/>
              <a:t>This allows objects to be ranked</a:t>
            </a:r>
          </a:p>
          <a:p>
            <a:pPr marL="742950" lvl="1" indent="-285750"/>
            <a:r>
              <a:rPr lang="en-US" altLang="en-US" sz="2000" dirty="0"/>
              <a:t>In general, this is the “</a:t>
            </a:r>
            <a:r>
              <a:rPr lang="en-US" altLang="en-US" sz="2000" dirty="0">
                <a:solidFill>
                  <a:srgbClr val="FF0000"/>
                </a:solidFill>
              </a:rPr>
              <a:t>preferable approach</a:t>
            </a:r>
            <a:r>
              <a:rPr lang="en-US" altLang="en-US" sz="2000" dirty="0"/>
              <a:t>” </a:t>
            </a:r>
          </a:p>
          <a:p>
            <a:pPr marL="342900" indent="-342900"/>
            <a:r>
              <a:rPr lang="en-US" altLang="en-US" sz="2400" dirty="0"/>
              <a:t>However, in the end, you often need a binary decision</a:t>
            </a:r>
          </a:p>
          <a:p>
            <a:pPr marL="742950" lvl="1" indent="-285750"/>
            <a:r>
              <a:rPr lang="en-US" altLang="en-US" sz="2000" dirty="0"/>
              <a:t>Should this credit card transaction be flagged?</a:t>
            </a:r>
          </a:p>
          <a:p>
            <a:pPr marL="742950" lvl="1" indent="-285750"/>
            <a:r>
              <a:rPr lang="en-US" altLang="en-US" sz="2000" dirty="0"/>
              <a:t>Still useful to have a score</a:t>
            </a:r>
          </a:p>
          <a:p>
            <a:pPr marL="342900" indent="-342900"/>
            <a:r>
              <a:rPr lang="en-US" altLang="en-US" sz="2400" dirty="0"/>
              <a:t>How many anomalies are there?</a:t>
            </a:r>
          </a:p>
          <a:p>
            <a:pPr marL="342900" indent="-342900"/>
            <a:endParaRPr lang="en-US" altLang="en-US" sz="2400" dirty="0"/>
          </a:p>
        </p:txBody>
      </p:sp>
    </p:spTree>
    <p:extLst>
      <p:ext uri="{BB962C8B-B14F-4D97-AF65-F5344CB8AC3E}">
        <p14:creationId xmlns:p14="http://schemas.microsoft.com/office/powerpoint/2010/main" val="1304457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title"/>
          </p:nvPr>
        </p:nvSpPr>
        <p:spPr/>
        <p:txBody>
          <a:bodyPr/>
          <a:lstStyle/>
          <a:p>
            <a:r>
              <a:rPr lang="en-US" altLang="en-US"/>
              <a:t>Model-Based Anomaly Detection</a:t>
            </a:r>
          </a:p>
        </p:txBody>
      </p:sp>
      <p:sp>
        <p:nvSpPr>
          <p:cNvPr id="13315" name="Rectangle 4"/>
          <p:cNvSpPr>
            <a:spLocks noGrp="1" noChangeArrowheads="1"/>
          </p:cNvSpPr>
          <p:nvPr>
            <p:ph type="body" idx="1"/>
          </p:nvPr>
        </p:nvSpPr>
        <p:spPr>
          <a:xfrm>
            <a:off x="304800" y="1066800"/>
            <a:ext cx="8580437" cy="5181600"/>
          </a:xfrm>
        </p:spPr>
        <p:txBody>
          <a:bodyPr/>
          <a:lstStyle/>
          <a:p>
            <a:pPr marL="342900" indent="-342900"/>
            <a:r>
              <a:rPr lang="en-US" altLang="en-US" sz="2400"/>
              <a:t>Build a model for the data and see</a:t>
            </a:r>
          </a:p>
          <a:p>
            <a:pPr marL="742950" lvl="1" indent="-285750"/>
            <a:r>
              <a:rPr lang="en-US" altLang="en-US" sz="2000"/>
              <a:t>Unsupervised </a:t>
            </a:r>
          </a:p>
          <a:p>
            <a:pPr marL="1143000" lvl="2" indent="-228600"/>
            <a:r>
              <a:rPr lang="en-US" altLang="en-US" sz="1800"/>
              <a:t>Anomalies are those points that don’t fit well</a:t>
            </a:r>
          </a:p>
          <a:p>
            <a:pPr marL="1143000" lvl="2" indent="-228600"/>
            <a:r>
              <a:rPr lang="en-US" altLang="en-US" sz="1800"/>
              <a:t>Anomalies are those points that distort the model </a:t>
            </a:r>
          </a:p>
          <a:p>
            <a:pPr marL="1143000" lvl="2" indent="-228600"/>
            <a:r>
              <a:rPr lang="en-US" altLang="en-US" sz="1800"/>
              <a:t>Examples:</a:t>
            </a:r>
          </a:p>
          <a:p>
            <a:pPr lvl="3"/>
            <a:r>
              <a:rPr lang="en-US" altLang="en-US" sz="1800"/>
              <a:t>Statistical distribution</a:t>
            </a:r>
          </a:p>
          <a:p>
            <a:pPr lvl="3"/>
            <a:r>
              <a:rPr lang="en-US" altLang="en-US" sz="1800"/>
              <a:t>Clusters</a:t>
            </a:r>
          </a:p>
          <a:p>
            <a:pPr lvl="3"/>
            <a:r>
              <a:rPr lang="en-US" altLang="en-US" sz="1800"/>
              <a:t>Regression</a:t>
            </a:r>
          </a:p>
          <a:p>
            <a:pPr lvl="3"/>
            <a:r>
              <a:rPr lang="en-US" altLang="en-US" sz="1800"/>
              <a:t>Geometric</a:t>
            </a:r>
          </a:p>
          <a:p>
            <a:pPr lvl="3"/>
            <a:r>
              <a:rPr lang="en-US" altLang="en-US" sz="1800"/>
              <a:t>Graph</a:t>
            </a:r>
          </a:p>
          <a:p>
            <a:pPr marL="742950" lvl="1" indent="-285750"/>
            <a:r>
              <a:rPr lang="en-US" altLang="en-US" sz="2000"/>
              <a:t>Supervised</a:t>
            </a:r>
          </a:p>
          <a:p>
            <a:pPr marL="1143000" lvl="2" indent="-228600"/>
            <a:r>
              <a:rPr lang="en-US" altLang="en-US" sz="1800"/>
              <a:t>Anomalies are regarded as a rare class</a:t>
            </a:r>
          </a:p>
          <a:p>
            <a:pPr marL="1143000" lvl="2" indent="-228600"/>
            <a:r>
              <a:rPr lang="en-US" altLang="en-US" sz="1800"/>
              <a:t>Need to have training data</a:t>
            </a:r>
          </a:p>
        </p:txBody>
      </p:sp>
    </p:spTree>
    <p:extLst>
      <p:ext uri="{BB962C8B-B14F-4D97-AF65-F5344CB8AC3E}">
        <p14:creationId xmlns:p14="http://schemas.microsoft.com/office/powerpoint/2010/main" val="444854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686800" cy="533400"/>
          </a:xfrm>
        </p:spPr>
        <p:txBody>
          <a:bodyPr/>
          <a:lstStyle/>
          <a:p>
            <a:r>
              <a:rPr lang="en-US" altLang="en-US"/>
              <a:t>Additional Anomaly Detection Techniques</a:t>
            </a:r>
          </a:p>
        </p:txBody>
      </p:sp>
      <p:sp>
        <p:nvSpPr>
          <p:cNvPr id="14339" name="Rectangle 3"/>
          <p:cNvSpPr>
            <a:spLocks noGrp="1" noChangeArrowheads="1"/>
          </p:cNvSpPr>
          <p:nvPr>
            <p:ph type="body" idx="1"/>
          </p:nvPr>
        </p:nvSpPr>
        <p:spPr>
          <a:xfrm>
            <a:off x="563563" y="1066800"/>
            <a:ext cx="8580437" cy="5181600"/>
          </a:xfrm>
        </p:spPr>
        <p:txBody>
          <a:bodyPr/>
          <a:lstStyle/>
          <a:p>
            <a:pPr marL="342900" indent="-342900"/>
            <a:r>
              <a:rPr lang="en-US" altLang="en-US" dirty="0"/>
              <a:t>Proximity-based</a:t>
            </a:r>
          </a:p>
          <a:p>
            <a:pPr marL="742950" lvl="1" indent="-285750"/>
            <a:r>
              <a:rPr lang="en-US" altLang="en-US" dirty="0"/>
              <a:t>Anomalies are points far away from other points</a:t>
            </a:r>
          </a:p>
          <a:p>
            <a:pPr marL="742950" lvl="1" indent="-285750"/>
            <a:r>
              <a:rPr lang="en-US" altLang="en-US" dirty="0"/>
              <a:t>Can detect this graphically in some cases</a:t>
            </a:r>
          </a:p>
          <a:p>
            <a:pPr marL="342900" indent="-342900"/>
            <a:r>
              <a:rPr lang="en-US" altLang="en-US" dirty="0"/>
              <a:t>Density-based</a:t>
            </a:r>
          </a:p>
          <a:p>
            <a:pPr marL="742950" lvl="1" indent="-285750"/>
            <a:r>
              <a:rPr lang="en-US" altLang="en-US" dirty="0"/>
              <a:t>Low density points are outliers</a:t>
            </a:r>
          </a:p>
          <a:p>
            <a:pPr marL="342900" indent="-342900"/>
            <a:r>
              <a:rPr lang="en-US" altLang="en-US" dirty="0"/>
              <a:t>Pattern matching</a:t>
            </a:r>
          </a:p>
          <a:p>
            <a:pPr marL="742950" lvl="1" indent="-285750"/>
            <a:r>
              <a:rPr lang="en-US" altLang="en-US" dirty="0"/>
              <a:t>Create profiles or templates of atypical but important events or objects</a:t>
            </a:r>
          </a:p>
          <a:p>
            <a:pPr marL="742950" lvl="1" indent="-285750"/>
            <a:r>
              <a:rPr lang="en-US" altLang="en-US" dirty="0"/>
              <a:t>Algorithms to detect these patterns are usually simple and efficient</a:t>
            </a:r>
          </a:p>
          <a:p>
            <a:pPr marL="342900" indent="-342900">
              <a:buFont typeface="Monotype Sorts" pitchFamily="-84" charset="2"/>
              <a:buNone/>
            </a:pPr>
            <a:endParaRPr lang="en-US" altLang="en-US" dirty="0"/>
          </a:p>
        </p:txBody>
      </p:sp>
    </p:spTree>
    <p:extLst>
      <p:ext uri="{BB962C8B-B14F-4D97-AF65-F5344CB8AC3E}">
        <p14:creationId xmlns:p14="http://schemas.microsoft.com/office/powerpoint/2010/main" val="617658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152400"/>
            <a:ext cx="8686800" cy="533400"/>
          </a:xfrm>
        </p:spPr>
        <p:txBody>
          <a:bodyPr/>
          <a:lstStyle/>
          <a:p>
            <a:r>
              <a:rPr lang="en-US" altLang="en-US" dirty="0"/>
              <a:t>News October 12 2023 </a:t>
            </a:r>
          </a:p>
        </p:txBody>
      </p:sp>
      <p:sp>
        <p:nvSpPr>
          <p:cNvPr id="14339" name="Rectangle 3"/>
          <p:cNvSpPr>
            <a:spLocks noGrp="1" noChangeArrowheads="1"/>
          </p:cNvSpPr>
          <p:nvPr>
            <p:ph type="body" idx="1"/>
          </p:nvPr>
        </p:nvSpPr>
        <p:spPr>
          <a:xfrm>
            <a:off x="563563" y="1066800"/>
            <a:ext cx="8580437" cy="5181600"/>
          </a:xfrm>
        </p:spPr>
        <p:txBody>
          <a:bodyPr/>
          <a:lstStyle/>
          <a:p>
            <a:pPr marL="342900" indent="-342900"/>
            <a:r>
              <a:rPr lang="en-US" altLang="en-US" sz="2500" dirty="0"/>
              <a:t>Please read the specification of Task4, as it will be discussed in the next lecture on October 19!</a:t>
            </a:r>
          </a:p>
          <a:p>
            <a:pPr marL="342900" indent="-342900"/>
            <a:r>
              <a:rPr lang="en-US" altLang="en-US" sz="2500" dirty="0"/>
              <a:t>The midterm exam has been scheduled for Tu., October 17 in </a:t>
            </a:r>
            <a:r>
              <a:rPr lang="en-US" altLang="en-US" sz="2500" dirty="0">
                <a:highlight>
                  <a:srgbClr val="FF00FF"/>
                </a:highlight>
              </a:rPr>
              <a:t>105 SEC!</a:t>
            </a:r>
          </a:p>
          <a:p>
            <a:pPr marL="342900" indent="-342900"/>
            <a:r>
              <a:rPr lang="en-US" altLang="en-US" sz="2500" dirty="0"/>
              <a:t>Today’s Class:</a:t>
            </a:r>
          </a:p>
          <a:p>
            <a:pPr marL="850900" lvl="1"/>
            <a:r>
              <a:rPr lang="en-US" altLang="en-US" sz="2500" dirty="0"/>
              <a:t>Finish Discussion of Outlier Detection </a:t>
            </a:r>
          </a:p>
          <a:p>
            <a:pPr marL="850900" lvl="1"/>
            <a:r>
              <a:rPr lang="en-US" altLang="en-US" sz="2500" dirty="0"/>
              <a:t>Overfitting (not relevant for Midterm Exam)</a:t>
            </a:r>
          </a:p>
          <a:p>
            <a:pPr marL="850900" lvl="1"/>
            <a:r>
              <a:rPr lang="en-US" altLang="en-US" sz="2500" dirty="0"/>
              <a:t>Update </a:t>
            </a:r>
            <a:r>
              <a:rPr lang="en-US" altLang="en-US" sz="2500"/>
              <a:t>GHC Presentation Group E (PAM)</a:t>
            </a:r>
            <a:endParaRPr lang="en-US" altLang="en-US" sz="2500" dirty="0"/>
          </a:p>
          <a:p>
            <a:pPr marL="850900" lvl="1"/>
            <a:r>
              <a:rPr lang="en-US" altLang="en-US" sz="2500" dirty="0"/>
              <a:t>GHC Presentation Group I</a:t>
            </a:r>
          </a:p>
          <a:p>
            <a:pPr marL="850900" lvl="1"/>
            <a:r>
              <a:rPr lang="en-US" altLang="en-US" sz="2500" dirty="0"/>
              <a:t>Review List Midterm Exam</a:t>
            </a:r>
          </a:p>
          <a:p>
            <a:pPr marL="850900" lvl="1"/>
            <a:r>
              <a:rPr lang="en-US" altLang="en-US" sz="2500" dirty="0"/>
              <a:t>Review for Midterm Exam </a:t>
            </a:r>
          </a:p>
          <a:p>
            <a:pPr marL="342900" indent="-342900"/>
            <a:endParaRPr lang="en-US" altLang="en-US" dirty="0">
              <a:solidFill>
                <a:schemeClr val="accent1"/>
              </a:solidFill>
            </a:endParaRPr>
          </a:p>
          <a:p>
            <a:pPr marL="342900" indent="-342900">
              <a:buFont typeface="Monotype Sorts" pitchFamily="-84" charset="2"/>
              <a:buNone/>
            </a:pPr>
            <a:endParaRPr lang="en-US" altLang="en-US" dirty="0"/>
          </a:p>
        </p:txBody>
      </p:sp>
    </p:spTree>
    <p:extLst>
      <p:ext uri="{BB962C8B-B14F-4D97-AF65-F5344CB8AC3E}">
        <p14:creationId xmlns:p14="http://schemas.microsoft.com/office/powerpoint/2010/main" val="372562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152400"/>
            <a:ext cx="8763000" cy="533400"/>
          </a:xfrm>
        </p:spPr>
        <p:txBody>
          <a:bodyPr/>
          <a:lstStyle/>
          <a:p>
            <a:pPr algn="ctr"/>
            <a:r>
              <a:rPr lang="en-US" altLang="en-US" dirty="0"/>
              <a:t>2. Model-based Statistical Approaches</a:t>
            </a:r>
          </a:p>
        </p:txBody>
      </p:sp>
      <p:sp>
        <p:nvSpPr>
          <p:cNvPr id="10243" name="Rectangle 3"/>
          <p:cNvSpPr>
            <a:spLocks noGrp="1" noChangeArrowheads="1"/>
          </p:cNvSpPr>
          <p:nvPr>
            <p:ph type="body" idx="1"/>
          </p:nvPr>
        </p:nvSpPr>
        <p:spPr>
          <a:xfrm>
            <a:off x="76200" y="990600"/>
            <a:ext cx="8915400" cy="5334000"/>
          </a:xfrm>
        </p:spPr>
        <p:txBody>
          <a:bodyPr/>
          <a:lstStyle/>
          <a:p>
            <a:pPr marL="342900" indent="-342900">
              <a:lnSpc>
                <a:spcPct val="90000"/>
              </a:lnSpc>
            </a:pPr>
            <a:r>
              <a:rPr lang="en-US" altLang="en-US" sz="2400" dirty="0"/>
              <a:t>Fit a parametric model M to the data, capturing the distribution of the data (e.g., normal distribution) </a:t>
            </a:r>
          </a:p>
          <a:p>
            <a:pPr marL="342900" indent="-342900">
              <a:lnSpc>
                <a:spcPct val="90000"/>
              </a:lnSpc>
            </a:pPr>
            <a:r>
              <a:rPr lang="en-US" altLang="en-US" sz="2400" dirty="0"/>
              <a:t>Apply a statistical test that depends on </a:t>
            </a:r>
          </a:p>
          <a:p>
            <a:pPr marL="742950" lvl="1" indent="-285750">
              <a:lnSpc>
                <a:spcPct val="90000"/>
              </a:lnSpc>
            </a:pPr>
            <a:r>
              <a:rPr lang="en-US" altLang="en-US" dirty="0"/>
              <a:t>Data distribution</a:t>
            </a:r>
          </a:p>
          <a:p>
            <a:pPr marL="742950" lvl="1" indent="-285750">
              <a:lnSpc>
                <a:spcPct val="90000"/>
              </a:lnSpc>
            </a:pPr>
            <a:r>
              <a:rPr lang="en-US" altLang="en-US" dirty="0"/>
              <a:t>Parameter of distribution (e.g., mean, variance)</a:t>
            </a:r>
          </a:p>
          <a:p>
            <a:pPr marL="742950" lvl="1" indent="-285750">
              <a:lnSpc>
                <a:spcPct val="90000"/>
              </a:lnSpc>
            </a:pPr>
            <a:r>
              <a:rPr lang="en-US" altLang="en-US" dirty="0"/>
              <a:t>Number of expected outliers (confidence limit)</a:t>
            </a:r>
          </a:p>
          <a:p>
            <a:pPr marL="234950" indent="-285750">
              <a:lnSpc>
                <a:spcPct val="90000"/>
              </a:lnSpc>
            </a:pPr>
            <a:r>
              <a:rPr lang="en-US" altLang="en-US" sz="2400" dirty="0"/>
              <a:t>Alternatively, rank points by their likelihood with respect to M</a:t>
            </a:r>
          </a:p>
        </p:txBody>
      </p:sp>
      <p:pic>
        <p:nvPicPr>
          <p:cNvPr id="10244"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7925" y="4419600"/>
            <a:ext cx="3733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bwMode="auto">
          <a:xfrm>
            <a:off x="6324600" y="1828800"/>
            <a:ext cx="990600" cy="6858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p:txBody>
      </p:sp>
      <p:sp>
        <p:nvSpPr>
          <p:cNvPr id="3" name="TextBox 2"/>
          <p:cNvSpPr txBox="1"/>
          <p:nvPr/>
        </p:nvSpPr>
        <p:spPr>
          <a:xfrm>
            <a:off x="6533603" y="1522511"/>
            <a:ext cx="572593" cy="307777"/>
          </a:xfrm>
          <a:prstGeom prst="rect">
            <a:avLst/>
          </a:prstGeom>
          <a:noFill/>
        </p:spPr>
        <p:txBody>
          <a:bodyPr wrap="none" rtlCol="0">
            <a:spAutoFit/>
          </a:bodyPr>
          <a:lstStyle/>
          <a:p>
            <a:r>
              <a:rPr lang="en-US" dirty="0"/>
              <a:t>Data</a:t>
            </a:r>
          </a:p>
        </p:txBody>
      </p:sp>
      <p:sp>
        <p:nvSpPr>
          <p:cNvPr id="4" name="Rectangle 3"/>
          <p:cNvSpPr/>
          <p:nvPr/>
        </p:nvSpPr>
        <p:spPr bwMode="auto">
          <a:xfrm>
            <a:off x="8077200" y="2038350"/>
            <a:ext cx="838200" cy="2667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p:txBody>
      </p:sp>
      <p:sp>
        <p:nvSpPr>
          <p:cNvPr id="5" name="TextBox 4"/>
          <p:cNvSpPr txBox="1"/>
          <p:nvPr/>
        </p:nvSpPr>
        <p:spPr>
          <a:xfrm>
            <a:off x="7696200" y="1792188"/>
            <a:ext cx="1544012" cy="292388"/>
          </a:xfrm>
          <a:prstGeom prst="rect">
            <a:avLst/>
          </a:prstGeom>
          <a:noFill/>
        </p:spPr>
        <p:txBody>
          <a:bodyPr wrap="none" rtlCol="0">
            <a:spAutoFit/>
          </a:bodyPr>
          <a:lstStyle/>
          <a:p>
            <a:r>
              <a:rPr lang="en-US" sz="1300" dirty="0"/>
              <a:t>Density Function</a:t>
            </a:r>
          </a:p>
        </p:txBody>
      </p:sp>
      <p:cxnSp>
        <p:nvCxnSpPr>
          <p:cNvPr id="7" name="Straight Arrow Connector 6"/>
          <p:cNvCxnSpPr>
            <a:endCxn id="4" idx="1"/>
          </p:cNvCxnSpPr>
          <p:nvPr/>
        </p:nvCxnSpPr>
        <p:spPr bwMode="auto">
          <a:xfrm>
            <a:off x="7315200" y="2171700"/>
            <a:ext cx="7620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Tree>
  </p:cSld>
  <p:clrMapOvr>
    <a:masterClrMapping/>
  </p:clrMapOvr>
  <p:transition>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a:t>Normal Distributions</a:t>
            </a:r>
          </a:p>
        </p:txBody>
      </p:sp>
      <p:pic>
        <p:nvPicPr>
          <p:cNvPr id="18435" name="Picture 5"/>
          <p:cNvPicPr>
            <a:picLocks noChangeAspect="1" noChangeArrowheads="1"/>
          </p:cNvPicPr>
          <p:nvPr/>
        </p:nvPicPr>
        <p:blipFill>
          <a:blip r:embed="rId2">
            <a:extLst>
              <a:ext uri="{28A0092B-C50C-407E-A947-70E740481C1C}">
                <a14:useLocalDpi xmlns:a14="http://schemas.microsoft.com/office/drawing/2010/main" val="0"/>
              </a:ext>
            </a:extLst>
          </a:blip>
          <a:srcRect r="3210"/>
          <a:stretch>
            <a:fillRect/>
          </a:stretch>
        </p:blipFill>
        <p:spPr bwMode="auto">
          <a:xfrm>
            <a:off x="762000" y="990600"/>
            <a:ext cx="37338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 Box 7"/>
          <p:cNvSpPr txBox="1">
            <a:spLocks noChangeArrowheads="1"/>
          </p:cNvSpPr>
          <p:nvPr/>
        </p:nvSpPr>
        <p:spPr bwMode="auto">
          <a:xfrm>
            <a:off x="6477000" y="1676400"/>
            <a:ext cx="2362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sz="2000"/>
              <a:t>One-dimensional Gaussian</a:t>
            </a:r>
          </a:p>
        </p:txBody>
      </p:sp>
      <p:sp>
        <p:nvSpPr>
          <p:cNvPr id="18437" name="Text Box 8"/>
          <p:cNvSpPr txBox="1">
            <a:spLocks noChangeArrowheads="1"/>
          </p:cNvSpPr>
          <p:nvPr/>
        </p:nvSpPr>
        <p:spPr bwMode="auto">
          <a:xfrm>
            <a:off x="6477000" y="4191000"/>
            <a:ext cx="2438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sz="2000"/>
              <a:t>Two-dimensional Gaussian</a:t>
            </a:r>
          </a:p>
        </p:txBody>
      </p:sp>
      <p:pic>
        <p:nvPicPr>
          <p:cNvPr id="18438"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3124200"/>
            <a:ext cx="5832475" cy="342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746197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Lecture Organization </a:t>
            </a:r>
          </a:p>
        </p:txBody>
      </p:sp>
      <p:sp>
        <p:nvSpPr>
          <p:cNvPr id="3" name="Content Placeholder 2"/>
          <p:cNvSpPr>
            <a:spLocks noGrp="1"/>
          </p:cNvSpPr>
          <p:nvPr>
            <p:ph idx="1"/>
          </p:nvPr>
        </p:nvSpPr>
        <p:spPr/>
        <p:txBody>
          <a:bodyPr/>
          <a:lstStyle/>
          <a:p>
            <a:pPr marL="0" indent="0">
              <a:buNone/>
            </a:pPr>
            <a:r>
              <a:rPr lang="en-US" dirty="0"/>
              <a:t>0. Anomaly/Outlier Detection</a:t>
            </a:r>
          </a:p>
          <a:p>
            <a:pPr marL="514350" indent="-514350">
              <a:buAutoNum type="arabicPeriod"/>
            </a:pPr>
            <a:r>
              <a:rPr lang="en-US" dirty="0"/>
              <a:t>Graphic-based Approaches</a:t>
            </a:r>
          </a:p>
          <a:p>
            <a:pPr marL="514350" indent="-514350">
              <a:buAutoNum type="arabicPeriod"/>
            </a:pPr>
            <a:r>
              <a:rPr lang="en-US" dirty="0"/>
              <a:t>Model-based Statistical Approaches</a:t>
            </a:r>
          </a:p>
          <a:p>
            <a:pPr marL="514350" indent="-514350">
              <a:buAutoNum type="arabicPeriod"/>
            </a:pPr>
            <a:r>
              <a:rPr lang="en-US" dirty="0"/>
              <a:t>One-Class SVM Approach</a:t>
            </a:r>
          </a:p>
          <a:p>
            <a:pPr marL="514350" indent="-514350">
              <a:buAutoNum type="arabicPeriod"/>
            </a:pPr>
            <a:r>
              <a:rPr lang="en-US" dirty="0"/>
              <a:t>Distance-Based Approaches</a:t>
            </a:r>
          </a:p>
          <a:p>
            <a:pPr marL="514350" indent="-514350">
              <a:buAutoNum type="arabicPeriod"/>
            </a:pPr>
            <a:endParaRPr lang="en-US" dirty="0"/>
          </a:p>
          <a:p>
            <a:pPr marL="514350" indent="-514350">
              <a:buAutoNum type="arabicPeriod"/>
            </a:pPr>
            <a:endParaRPr lang="en-US" dirty="0"/>
          </a:p>
        </p:txBody>
      </p:sp>
      <p:pic>
        <p:nvPicPr>
          <p:cNvPr id="3074" name="Picture 2" descr="http://tse1.mm.bing.net/th?id=OIP.M475b8b96cd2de276a042f9c263e3ddfbH0&amp;w=163&amp;h=109&amp;c=7&amp;rs=1&amp;qlt=90&amp;pid=3.1&amp;rm=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3971925"/>
            <a:ext cx="3076662" cy="2057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86001" y="4477405"/>
            <a:ext cx="2971800" cy="646331"/>
          </a:xfrm>
          <a:prstGeom prst="rect">
            <a:avLst/>
          </a:prstGeom>
          <a:noFill/>
        </p:spPr>
        <p:txBody>
          <a:bodyPr wrap="square" rtlCol="0">
            <a:spAutoFit/>
          </a:bodyPr>
          <a:lstStyle/>
          <a:p>
            <a:pPr algn="ctr"/>
            <a:r>
              <a:rPr lang="en-US" sz="1800" dirty="0">
                <a:solidFill>
                  <a:srgbClr val="FF0000"/>
                </a:solidFill>
              </a:rPr>
              <a:t>Anomaly Detection </a:t>
            </a:r>
          </a:p>
          <a:p>
            <a:pPr algn="ctr"/>
            <a:r>
              <a:rPr lang="en-US" sz="1800" dirty="0">
                <a:solidFill>
                  <a:srgbClr val="FF0000"/>
                </a:solidFill>
              </a:rPr>
              <a:t>Coverage in COSC 6335</a:t>
            </a:r>
          </a:p>
        </p:txBody>
      </p:sp>
      <p:sp>
        <p:nvSpPr>
          <p:cNvPr id="5" name="TextBox 4"/>
          <p:cNvSpPr txBox="1"/>
          <p:nvPr/>
        </p:nvSpPr>
        <p:spPr>
          <a:xfrm>
            <a:off x="1808394" y="6142136"/>
            <a:ext cx="4131259" cy="307777"/>
          </a:xfrm>
          <a:prstGeom prst="rect">
            <a:avLst/>
          </a:prstGeom>
          <a:noFill/>
        </p:spPr>
        <p:txBody>
          <a:bodyPr wrap="none" rtlCol="0">
            <a:spAutoFit/>
          </a:bodyPr>
          <a:lstStyle/>
          <a:p>
            <a:r>
              <a:rPr lang="en-US" dirty="0"/>
              <a:t>Please note, 7/8 of an iceberg are under water!</a:t>
            </a:r>
          </a:p>
        </p:txBody>
      </p:sp>
    </p:spTree>
    <p:extLst>
      <p:ext uri="{BB962C8B-B14F-4D97-AF65-F5344CB8AC3E}">
        <p14:creationId xmlns:p14="http://schemas.microsoft.com/office/powerpoint/2010/main" val="1225604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n-US" altLang="en-US"/>
              <a:t>Grubbs’ Test</a:t>
            </a:r>
          </a:p>
        </p:txBody>
      </p:sp>
      <p:sp>
        <p:nvSpPr>
          <p:cNvPr id="1029" name="Rectangle 3"/>
          <p:cNvSpPr>
            <a:spLocks noGrp="1" noChangeArrowheads="1"/>
          </p:cNvSpPr>
          <p:nvPr>
            <p:ph type="body" idx="1"/>
          </p:nvPr>
        </p:nvSpPr>
        <p:spPr/>
        <p:txBody>
          <a:bodyPr/>
          <a:lstStyle/>
          <a:p>
            <a:r>
              <a:rPr lang="en-US" altLang="en-US"/>
              <a:t>Detect outliers in univariate data</a:t>
            </a:r>
          </a:p>
          <a:p>
            <a:r>
              <a:rPr lang="en-US" altLang="en-US"/>
              <a:t>Assume data comes from normal distribution</a:t>
            </a:r>
          </a:p>
          <a:p>
            <a:r>
              <a:rPr lang="en-US" altLang="en-US"/>
              <a:t>Detects one outlier at a time, remove the outlier, and repeat</a:t>
            </a:r>
          </a:p>
          <a:p>
            <a:pPr lvl="1"/>
            <a:r>
              <a:rPr lang="en-US" altLang="en-US"/>
              <a:t>H</a:t>
            </a:r>
            <a:r>
              <a:rPr lang="en-US" altLang="en-US" baseline="-25000"/>
              <a:t>0</a:t>
            </a:r>
            <a:r>
              <a:rPr lang="en-US" altLang="en-US"/>
              <a:t>: There is no outlier in data</a:t>
            </a:r>
          </a:p>
          <a:p>
            <a:pPr lvl="1"/>
            <a:r>
              <a:rPr lang="en-US" altLang="en-US"/>
              <a:t>H</a:t>
            </a:r>
            <a:r>
              <a:rPr lang="en-US" altLang="en-US" baseline="-25000"/>
              <a:t>A</a:t>
            </a:r>
            <a:r>
              <a:rPr lang="en-US" altLang="en-US"/>
              <a:t>: There is at least one outlier</a:t>
            </a:r>
          </a:p>
          <a:p>
            <a:r>
              <a:rPr lang="en-US" altLang="en-US"/>
              <a:t>Grubbs’ test statistic: </a:t>
            </a:r>
          </a:p>
          <a:p>
            <a:endParaRPr lang="en-US" altLang="en-US"/>
          </a:p>
          <a:p>
            <a:r>
              <a:rPr lang="en-US" altLang="en-US"/>
              <a:t>Reject H</a:t>
            </a:r>
            <a:r>
              <a:rPr lang="en-US" altLang="en-US" baseline="-25000"/>
              <a:t>0</a:t>
            </a:r>
            <a:r>
              <a:rPr lang="en-US" altLang="en-US"/>
              <a:t> if:</a:t>
            </a:r>
          </a:p>
        </p:txBody>
      </p:sp>
      <p:graphicFrame>
        <p:nvGraphicFramePr>
          <p:cNvPr id="1026" name="Object 4"/>
          <p:cNvGraphicFramePr>
            <a:graphicFrameLocks noGrp="1" noChangeAspect="1"/>
          </p:cNvGraphicFramePr>
          <p:nvPr>
            <p:ph sz="half" idx="4294967295"/>
          </p:nvPr>
        </p:nvGraphicFramePr>
        <p:xfrm>
          <a:off x="4572000" y="3962400"/>
          <a:ext cx="2286000" cy="1020763"/>
        </p:xfrm>
        <a:graphic>
          <a:graphicData uri="http://schemas.openxmlformats.org/presentationml/2006/ole">
            <mc:AlternateContent xmlns:mc="http://schemas.openxmlformats.org/markup-compatibility/2006">
              <mc:Choice xmlns:v="urn:schemas-microsoft-com:vml" Requires="v">
                <p:oleObj name="Equation" r:id="rId2" imgW="1054080" imgH="469800" progId="Equation.3">
                  <p:embed/>
                </p:oleObj>
              </mc:Choice>
              <mc:Fallback>
                <p:oleObj name="Equation" r:id="rId2" imgW="1054080" imgH="4698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962400"/>
                        <a:ext cx="2286000" cy="1020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7" name="Object 6"/>
          <p:cNvGraphicFramePr>
            <a:graphicFrameLocks noGrp="1" noChangeAspect="1"/>
          </p:cNvGraphicFramePr>
          <p:nvPr>
            <p:ph sz="half" idx="4294967295"/>
          </p:nvPr>
        </p:nvGraphicFramePr>
        <p:xfrm>
          <a:off x="2971800" y="5186363"/>
          <a:ext cx="3886200" cy="1214437"/>
        </p:xfrm>
        <a:graphic>
          <a:graphicData uri="http://schemas.openxmlformats.org/presentationml/2006/ole">
            <mc:AlternateContent xmlns:mc="http://schemas.openxmlformats.org/markup-compatibility/2006">
              <mc:Choice xmlns:v="urn:schemas-microsoft-com:vml" Requires="v">
                <p:oleObj name="Equation" r:id="rId4" imgW="1828800" imgH="571320" progId="Equation.3">
                  <p:embed/>
                </p:oleObj>
              </mc:Choice>
              <mc:Fallback>
                <p:oleObj name="Equation" r:id="rId4" imgW="1828800" imgH="57132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5186363"/>
                        <a:ext cx="3886200" cy="1214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extBox 1"/>
          <p:cNvSpPr txBox="1"/>
          <p:nvPr/>
        </p:nvSpPr>
        <p:spPr>
          <a:xfrm>
            <a:off x="7608002" y="0"/>
            <a:ext cx="1535998" cy="307777"/>
          </a:xfrm>
          <a:prstGeom prst="rect">
            <a:avLst/>
          </a:prstGeom>
          <a:noFill/>
        </p:spPr>
        <p:txBody>
          <a:bodyPr wrap="none" rtlCol="0">
            <a:spAutoFit/>
          </a:bodyPr>
          <a:lstStyle/>
          <a:p>
            <a:r>
              <a:rPr lang="en-US" dirty="0"/>
              <a:t>Skipped in 2023</a:t>
            </a:r>
          </a:p>
        </p:txBody>
      </p:sp>
      <p:sp>
        <p:nvSpPr>
          <p:cNvPr id="3" name="TextBox 2"/>
          <p:cNvSpPr txBox="1"/>
          <p:nvPr/>
        </p:nvSpPr>
        <p:spPr>
          <a:xfrm>
            <a:off x="5181600" y="391180"/>
            <a:ext cx="4129657" cy="523220"/>
          </a:xfrm>
          <a:prstGeom prst="rect">
            <a:avLst/>
          </a:prstGeom>
          <a:noFill/>
        </p:spPr>
        <p:txBody>
          <a:bodyPr wrap="none" rtlCol="0">
            <a:spAutoFit/>
          </a:bodyPr>
          <a:lstStyle/>
          <a:p>
            <a:r>
              <a:rPr lang="en-US" dirty="0">
                <a:hlinkClick r:id="rId6"/>
              </a:rPr>
              <a:t>https://en.wikipedia.org/wiki/Grubbs%27s_test</a:t>
            </a:r>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04800"/>
            <a:ext cx="8280400" cy="533400"/>
          </a:xfrm>
        </p:spPr>
        <p:txBody>
          <a:bodyPr/>
          <a:lstStyle/>
          <a:p>
            <a:pPr algn="ctr"/>
            <a:r>
              <a:rPr lang="en-US" altLang="zh-CN" dirty="0">
                <a:ea typeface="SimSun" pitchFamily="2" charset="-122"/>
              </a:rPr>
              <a:t>Task5-2020-like Dataset</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7478" y="1016000"/>
            <a:ext cx="4650358" cy="4643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95400"/>
            <a:ext cx="4537044" cy="4530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3039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304800"/>
            <a:ext cx="9144000" cy="533400"/>
          </a:xfrm>
        </p:spPr>
        <p:txBody>
          <a:bodyPr/>
          <a:lstStyle/>
          <a:p>
            <a:pPr algn="ctr"/>
            <a:r>
              <a:rPr lang="en-US" altLang="zh-CN" dirty="0">
                <a:ea typeface="SimSun" pitchFamily="2" charset="-122"/>
              </a:rPr>
              <a:t>Density Plot for a Dataset</a:t>
            </a:r>
          </a:p>
        </p:txBody>
      </p:sp>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114425"/>
            <a:ext cx="9006932" cy="563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14338" y="1114425"/>
            <a:ext cx="8829661" cy="584775"/>
          </a:xfrm>
          <a:prstGeom prst="rect">
            <a:avLst/>
          </a:prstGeom>
          <a:noFill/>
        </p:spPr>
        <p:txBody>
          <a:bodyPr wrap="none" rtlCol="0">
            <a:spAutoFit/>
          </a:bodyPr>
          <a:lstStyle/>
          <a:p>
            <a:r>
              <a:rPr lang="en-US" sz="1600" dirty="0">
                <a:solidFill>
                  <a:schemeClr val="accent1"/>
                </a:solidFill>
              </a:rPr>
              <a:t>Remark:</a:t>
            </a:r>
            <a:r>
              <a:rPr lang="en-US" sz="1600" dirty="0"/>
              <a:t> Using a model-based approach points on the same density contour line should </a:t>
            </a:r>
          </a:p>
          <a:p>
            <a:r>
              <a:rPr lang="en-US" sz="1600" dirty="0"/>
              <a:t>have the same likelihood to be outliers with respect to the underlying statistical model M.</a:t>
            </a:r>
          </a:p>
        </p:txBody>
      </p:sp>
    </p:spTree>
    <p:extLst>
      <p:ext uri="{BB962C8B-B14F-4D97-AF65-F5344CB8AC3E}">
        <p14:creationId xmlns:p14="http://schemas.microsoft.com/office/powerpoint/2010/main" val="527343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Another “Better” Density Contour Plot </a:t>
            </a:r>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6" y="1041045"/>
            <a:ext cx="8753474" cy="5856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8950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381000"/>
            <a:ext cx="9127836" cy="457200"/>
          </a:xfrm>
        </p:spPr>
        <p:txBody>
          <a:bodyPr/>
          <a:lstStyle/>
          <a:p>
            <a:pPr algn="ctr"/>
            <a:r>
              <a:rPr lang="en-US" altLang="zh-CN" sz="2400" dirty="0">
                <a:ea typeface="SimSun" pitchFamily="2" charset="-122"/>
              </a:rPr>
              <a:t>R-Code Used to Create </a:t>
            </a:r>
            <a:r>
              <a:rPr lang="en-US" altLang="zh-CN" sz="2400">
                <a:ea typeface="SimSun" pitchFamily="2" charset="-122"/>
              </a:rPr>
              <a:t>the </a:t>
            </a:r>
            <a:r>
              <a:rPr lang="en-US" altLang="zh-CN" sz="2400" b="0" i="1">
                <a:ea typeface="SimSun" pitchFamily="2" charset="-122"/>
              </a:rPr>
              <a:t>Complex9_gn16</a:t>
            </a:r>
            <a:r>
              <a:rPr lang="en-US" altLang="zh-CN" sz="2400">
                <a:ea typeface="SimSun" pitchFamily="2" charset="-122"/>
              </a:rPr>
              <a:t> </a:t>
            </a:r>
            <a:r>
              <a:rPr lang="en-US" altLang="zh-CN" sz="2400" dirty="0">
                <a:ea typeface="SimSun" pitchFamily="2" charset="-122"/>
              </a:rPr>
              <a:t>Displays</a:t>
            </a:r>
          </a:p>
        </p:txBody>
      </p:sp>
      <p:sp>
        <p:nvSpPr>
          <p:cNvPr id="2" name="TextBox 1"/>
          <p:cNvSpPr txBox="1"/>
          <p:nvPr/>
        </p:nvSpPr>
        <p:spPr>
          <a:xfrm>
            <a:off x="381000" y="1219200"/>
            <a:ext cx="7924800" cy="4939814"/>
          </a:xfrm>
          <a:prstGeom prst="rect">
            <a:avLst/>
          </a:prstGeom>
          <a:noFill/>
        </p:spPr>
        <p:txBody>
          <a:bodyPr wrap="square" rtlCol="0">
            <a:spAutoFit/>
          </a:bodyPr>
          <a:lstStyle/>
          <a:p>
            <a:r>
              <a:rPr lang="en-US" sz="1500" dirty="0"/>
              <a:t>#Code for Scatter Plots</a:t>
            </a:r>
          </a:p>
          <a:p>
            <a:r>
              <a:rPr lang="en-US" sz="1500" dirty="0" err="1"/>
              <a:t>setwd</a:t>
            </a:r>
            <a:r>
              <a:rPr lang="en-US" sz="1500" dirty="0"/>
              <a:t>("C:/Users/8yetula8\\Desktop")</a:t>
            </a:r>
          </a:p>
          <a:p>
            <a:r>
              <a:rPr lang="en-US" sz="1500" dirty="0"/>
              <a:t>a&lt;-read.csv("complex9_gn16.txt")</a:t>
            </a:r>
          </a:p>
          <a:p>
            <a:r>
              <a:rPr lang="en-US" sz="1500" dirty="0"/>
              <a:t>d&lt;-</a:t>
            </a:r>
            <a:r>
              <a:rPr lang="en-US" sz="1500" dirty="0" err="1"/>
              <a:t>data.frame</a:t>
            </a:r>
            <a:r>
              <a:rPr lang="en-US" sz="1500" dirty="0"/>
              <a:t>(x=a[,1],y=a[,2],class=factor(a[,3]))</a:t>
            </a:r>
          </a:p>
          <a:p>
            <a:r>
              <a:rPr lang="en-US" sz="1500" dirty="0"/>
              <a:t>plot(</a:t>
            </a:r>
            <a:r>
              <a:rPr lang="en-US" sz="1500" dirty="0" err="1"/>
              <a:t>d$x,d$y</a:t>
            </a:r>
            <a:r>
              <a:rPr lang="en-US" sz="1500" dirty="0"/>
              <a:t>)</a:t>
            </a:r>
          </a:p>
          <a:p>
            <a:r>
              <a:rPr lang="en-US" sz="1500" dirty="0"/>
              <a:t>require("lattice")</a:t>
            </a:r>
          </a:p>
          <a:p>
            <a:r>
              <a:rPr lang="en-US" sz="1500" dirty="0"/>
              <a:t>require("ggplot2")</a:t>
            </a:r>
          </a:p>
          <a:p>
            <a:r>
              <a:rPr lang="en-US" sz="1500" dirty="0" err="1"/>
              <a:t>xyplot</a:t>
            </a:r>
            <a:r>
              <a:rPr lang="en-US" sz="1500" dirty="0"/>
              <a:t>(y ~ x | class, d, groups=</a:t>
            </a:r>
            <a:r>
              <a:rPr lang="en-US" sz="1500" dirty="0" err="1"/>
              <a:t>d$class</a:t>
            </a:r>
            <a:r>
              <a:rPr lang="en-US" sz="1500" dirty="0"/>
              <a:t>, </a:t>
            </a:r>
            <a:r>
              <a:rPr lang="en-US" sz="1500" dirty="0" err="1"/>
              <a:t>pch</a:t>
            </a:r>
            <a:r>
              <a:rPr lang="en-US" sz="1500" dirty="0"/>
              <a:t>=20)</a:t>
            </a:r>
          </a:p>
          <a:p>
            <a:r>
              <a:rPr lang="en-US" sz="1500" dirty="0" err="1"/>
              <a:t>ggplot</a:t>
            </a:r>
            <a:r>
              <a:rPr lang="en-US" sz="1500" dirty="0"/>
              <a:t>(d, </a:t>
            </a:r>
            <a:r>
              <a:rPr lang="en-US" sz="1500" dirty="0" err="1"/>
              <a:t>aes</a:t>
            </a:r>
            <a:r>
              <a:rPr lang="en-US" sz="1500" dirty="0"/>
              <a:t>(x=x, y=y, </a:t>
            </a:r>
            <a:r>
              <a:rPr lang="en-US" sz="1500" dirty="0" err="1"/>
              <a:t>colour</a:t>
            </a:r>
            <a:r>
              <a:rPr lang="en-US" sz="1500" dirty="0"/>
              <a:t>=class))+ </a:t>
            </a:r>
            <a:r>
              <a:rPr lang="en-US" sz="1500" dirty="0" err="1"/>
              <a:t>geom_point</a:t>
            </a:r>
            <a:r>
              <a:rPr lang="en-US" sz="1500" dirty="0"/>
              <a:t>()</a:t>
            </a:r>
          </a:p>
          <a:p>
            <a:r>
              <a:rPr lang="en-US" sz="1500" dirty="0" err="1"/>
              <a:t>ggplot</a:t>
            </a:r>
            <a:r>
              <a:rPr lang="en-US" sz="1500" dirty="0"/>
              <a:t>(d, </a:t>
            </a:r>
            <a:r>
              <a:rPr lang="en-US" sz="1500" dirty="0" err="1"/>
              <a:t>aes</a:t>
            </a:r>
            <a:r>
              <a:rPr lang="en-US" sz="1500" dirty="0"/>
              <a:t>(x = x, y = y)) + </a:t>
            </a:r>
            <a:r>
              <a:rPr lang="en-US" sz="1500" dirty="0" err="1"/>
              <a:t>geom_point</a:t>
            </a:r>
            <a:r>
              <a:rPr lang="en-US" sz="1500" dirty="0"/>
              <a:t>() + </a:t>
            </a:r>
            <a:r>
              <a:rPr lang="en-US" sz="1500" dirty="0" err="1"/>
              <a:t>facet_grid</a:t>
            </a:r>
            <a:r>
              <a:rPr lang="en-US" sz="1500" dirty="0"/>
              <a:t>(~class)</a:t>
            </a:r>
          </a:p>
          <a:p>
            <a:r>
              <a:rPr lang="en-US" sz="1500" dirty="0" err="1"/>
              <a:t>ggplot</a:t>
            </a:r>
            <a:r>
              <a:rPr lang="en-US" sz="1500" dirty="0"/>
              <a:t> (d, </a:t>
            </a:r>
            <a:r>
              <a:rPr lang="en-US" sz="1500" dirty="0" err="1"/>
              <a:t>aes</a:t>
            </a:r>
            <a:r>
              <a:rPr lang="en-US" sz="1500" dirty="0"/>
              <a:t> (x = x, y = y, </a:t>
            </a:r>
            <a:r>
              <a:rPr lang="en-US" sz="1500" dirty="0" err="1"/>
              <a:t>colour</a:t>
            </a:r>
            <a:r>
              <a:rPr lang="en-US" sz="1500" dirty="0"/>
              <a:t> = class)) + stat_density2d ()</a:t>
            </a:r>
          </a:p>
          <a:p>
            <a:r>
              <a:rPr lang="en-US" sz="1500" dirty="0"/>
              <a:t>p &lt;- </a:t>
            </a:r>
            <a:r>
              <a:rPr lang="en-US" sz="1500" dirty="0" err="1"/>
              <a:t>ggplot</a:t>
            </a:r>
            <a:r>
              <a:rPr lang="en-US" sz="1500" dirty="0"/>
              <a:t>(d, </a:t>
            </a:r>
            <a:r>
              <a:rPr lang="en-US" sz="1500" dirty="0" err="1"/>
              <a:t>aes</a:t>
            </a:r>
            <a:r>
              <a:rPr lang="en-US" sz="1500" dirty="0"/>
              <a:t>(x = </a:t>
            </a:r>
            <a:r>
              <a:rPr lang="en-US" sz="1500" dirty="0" err="1"/>
              <a:t>x,y</a:t>
            </a:r>
            <a:r>
              <a:rPr lang="en-US" sz="1500" dirty="0"/>
              <a:t> = y))</a:t>
            </a:r>
          </a:p>
          <a:p>
            <a:r>
              <a:rPr lang="en-US" sz="1500" dirty="0" err="1"/>
              <a:t>p+geom_point</a:t>
            </a:r>
            <a:r>
              <a:rPr lang="en-US" sz="1500" dirty="0"/>
              <a:t>()+geom_density2d()</a:t>
            </a:r>
          </a:p>
          <a:p>
            <a:r>
              <a:rPr lang="en-US" sz="1500" dirty="0"/>
              <a:t>#another approach; seems to get more meaningful contours </a:t>
            </a:r>
          </a:p>
          <a:p>
            <a:r>
              <a:rPr lang="en-US" sz="1500" dirty="0"/>
              <a:t>require("MASS")</a:t>
            </a:r>
          </a:p>
          <a:p>
            <a:r>
              <a:rPr lang="en-US" sz="1500" dirty="0"/>
              <a:t>require("</a:t>
            </a:r>
            <a:r>
              <a:rPr lang="en-US" sz="1500" dirty="0" err="1"/>
              <a:t>KernSmooth</a:t>
            </a:r>
            <a:r>
              <a:rPr lang="en-US" sz="1500" dirty="0"/>
              <a:t>")</a:t>
            </a:r>
          </a:p>
          <a:p>
            <a:r>
              <a:rPr lang="en-US" sz="1500" dirty="0"/>
              <a:t>y &lt;- </a:t>
            </a:r>
            <a:r>
              <a:rPr lang="en-US" sz="1500" dirty="0" err="1"/>
              <a:t>cbind</a:t>
            </a:r>
            <a:r>
              <a:rPr lang="en-US" sz="1500" dirty="0"/>
              <a:t>(</a:t>
            </a:r>
            <a:r>
              <a:rPr lang="en-US" sz="1500" dirty="0" err="1"/>
              <a:t>d$x</a:t>
            </a:r>
            <a:r>
              <a:rPr lang="en-US" sz="1500" dirty="0"/>
              <a:t>, </a:t>
            </a:r>
            <a:r>
              <a:rPr lang="en-US" sz="1500" dirty="0" err="1"/>
              <a:t>d$y</a:t>
            </a:r>
            <a:r>
              <a:rPr lang="en-US" sz="1500" dirty="0"/>
              <a:t>)</a:t>
            </a:r>
          </a:p>
          <a:p>
            <a:r>
              <a:rPr lang="en-US" sz="1500" dirty="0"/>
              <a:t>#this </a:t>
            </a:r>
            <a:r>
              <a:rPr lang="en-US" sz="1500" dirty="0" err="1"/>
              <a:t>apporach</a:t>
            </a:r>
            <a:r>
              <a:rPr lang="en-US" sz="1500" dirty="0"/>
              <a:t> uses kernel density estimation; </a:t>
            </a:r>
          </a:p>
          <a:p>
            <a:r>
              <a:rPr lang="en-US" sz="1500" dirty="0" err="1"/>
              <a:t>est</a:t>
            </a:r>
            <a:r>
              <a:rPr lang="en-US" sz="1500" dirty="0"/>
              <a:t> &lt;- bkde2D(y, bandwidth=c(20, 18))</a:t>
            </a:r>
          </a:p>
          <a:p>
            <a:r>
              <a:rPr lang="en-US" sz="1500" dirty="0"/>
              <a:t>contour(est$x1, est$x2, </a:t>
            </a:r>
            <a:r>
              <a:rPr lang="en-US" sz="1500" dirty="0" err="1"/>
              <a:t>est$fhat</a:t>
            </a:r>
            <a:r>
              <a:rPr lang="en-US" sz="1500" dirty="0"/>
              <a:t>)</a:t>
            </a:r>
          </a:p>
          <a:p>
            <a:r>
              <a:rPr lang="en-US" sz="1500" dirty="0" err="1"/>
              <a:t>persp</a:t>
            </a:r>
            <a:r>
              <a:rPr lang="en-US" sz="1500" dirty="0"/>
              <a:t>(</a:t>
            </a:r>
            <a:r>
              <a:rPr lang="en-US" sz="1500" dirty="0" err="1"/>
              <a:t>est$fhat</a:t>
            </a:r>
            <a:r>
              <a:rPr lang="en-US" sz="1500" dirty="0"/>
              <a:t>)</a:t>
            </a:r>
          </a:p>
        </p:txBody>
      </p:sp>
    </p:spTree>
    <p:extLst>
      <p:ext uri="{BB962C8B-B14F-4D97-AF65-F5344CB8AC3E}">
        <p14:creationId xmlns:p14="http://schemas.microsoft.com/office/powerpoint/2010/main" val="2608698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title"/>
          </p:nvPr>
        </p:nvSpPr>
        <p:spPr>
          <a:xfrm>
            <a:off x="380999" y="152400"/>
            <a:ext cx="8627773" cy="533400"/>
          </a:xfrm>
        </p:spPr>
        <p:txBody>
          <a:bodyPr/>
          <a:lstStyle/>
          <a:p>
            <a:r>
              <a:rPr lang="en-US" altLang="en-US" dirty="0"/>
              <a:t>Statistical Approaches for Task 4 in 2023</a:t>
            </a:r>
          </a:p>
        </p:txBody>
      </p:sp>
      <p:sp>
        <p:nvSpPr>
          <p:cNvPr id="12291" name="Rectangle 8"/>
          <p:cNvSpPr>
            <a:spLocks noGrp="1" noChangeArrowheads="1"/>
          </p:cNvSpPr>
          <p:nvPr>
            <p:ph type="body" idx="1"/>
          </p:nvPr>
        </p:nvSpPr>
        <p:spPr>
          <a:xfrm>
            <a:off x="440893" y="1219200"/>
            <a:ext cx="7636307" cy="5105400"/>
          </a:xfrm>
        </p:spPr>
        <p:txBody>
          <a:bodyPr/>
          <a:lstStyle/>
          <a:p>
            <a:pPr marL="457200" indent="-457200">
              <a:buFont typeface="+mj-lt"/>
              <a:buAutoNum type="arabicPeriod"/>
            </a:pPr>
            <a:r>
              <a:rPr lang="en-US" altLang="en-US" sz="2400" dirty="0"/>
              <a:t>Fit a model M to the dataset D; e.g.</a:t>
            </a:r>
          </a:p>
          <a:p>
            <a:pPr lvl="1"/>
            <a:r>
              <a:rPr lang="en-US" altLang="en-US" dirty="0"/>
              <a:t>A 5-variate Gaussian Model using ML estimators</a:t>
            </a:r>
          </a:p>
          <a:p>
            <a:pPr lvl="1"/>
            <a:r>
              <a:rPr lang="en-US" altLang="en-US" dirty="0"/>
              <a:t>Learn 5-variate Gaussian Mixture Model </a:t>
            </a:r>
            <a:r>
              <a:rPr lang="en-US" altLang="en-US" sz="900" dirty="0"/>
              <a:t>(</a:t>
            </a:r>
            <a:r>
              <a:rPr lang="en-US" altLang="en-US" sz="900" dirty="0">
                <a:hlinkClick r:id="rId2"/>
              </a:rPr>
              <a:t>http://pypr.sourceforge.net/mog.html</a:t>
            </a:r>
            <a:r>
              <a:rPr lang="en-US" altLang="en-US" sz="900" dirty="0"/>
              <a:t> </a:t>
            </a:r>
            <a:r>
              <a:rPr lang="en-US" altLang="en-US" sz="900" dirty="0">
                <a:hlinkClick r:id="rId3"/>
              </a:rPr>
              <a:t>https://scikit-learn.org/stable/modules/mixture.html</a:t>
            </a:r>
            <a:r>
              <a:rPr lang="en-US" altLang="en-US" sz="900" dirty="0"/>
              <a:t>   </a:t>
            </a:r>
            <a:r>
              <a:rPr lang="en-US" altLang="en-US" dirty="0"/>
              <a:t>) by running the EM clustering algorithm; next extract the learnt density function. </a:t>
            </a:r>
            <a:r>
              <a:rPr lang="en-US" altLang="en-US" sz="2000" dirty="0"/>
              <a:t>Plug each point p into the density function </a:t>
            </a:r>
            <a:r>
              <a:rPr lang="en-US" altLang="en-US" sz="2000" dirty="0" err="1"/>
              <a:t>d</a:t>
            </a:r>
            <a:r>
              <a:rPr lang="en-US" altLang="en-US" sz="2000" baseline="-25000" dirty="0" err="1"/>
              <a:t>M</a:t>
            </a:r>
            <a:r>
              <a:rPr lang="en-US" altLang="en-US" sz="2000" dirty="0"/>
              <a:t> of model M and compute </a:t>
            </a:r>
            <a:r>
              <a:rPr lang="en-US" altLang="en-US" sz="2000" dirty="0" err="1"/>
              <a:t>d</a:t>
            </a:r>
            <a:r>
              <a:rPr lang="en-US" altLang="en-US" sz="2000" baseline="-25000" dirty="0" err="1"/>
              <a:t>M</a:t>
            </a:r>
            <a:r>
              <a:rPr lang="en-US" altLang="en-US" sz="2000" dirty="0"/>
              <a:t>(p) or preferably log(</a:t>
            </a:r>
            <a:r>
              <a:rPr lang="en-US" altLang="en-US" sz="2000" dirty="0" err="1"/>
              <a:t>d</a:t>
            </a:r>
            <a:r>
              <a:rPr lang="en-US" altLang="en-US" sz="2000" baseline="-25000" dirty="0" err="1"/>
              <a:t>M</a:t>
            </a:r>
            <a:r>
              <a:rPr lang="en-US" altLang="en-US" sz="2000" dirty="0"/>
              <a:t>(p)), called the </a:t>
            </a:r>
            <a:r>
              <a:rPr lang="en-US" altLang="en-US" sz="2000" dirty="0">
                <a:solidFill>
                  <a:schemeClr val="accent1"/>
                </a:solidFill>
              </a:rPr>
              <a:t>log likelihood</a:t>
            </a:r>
            <a:r>
              <a:rPr lang="en-US" altLang="en-US" sz="2000" dirty="0"/>
              <a:t> of p, and add this value as in a new column </a:t>
            </a:r>
            <a:r>
              <a:rPr lang="en-US" altLang="en-US" sz="2000" dirty="0" err="1"/>
              <a:t>ols</a:t>
            </a:r>
            <a:r>
              <a:rPr lang="en-US" altLang="en-US" sz="2000" dirty="0"/>
              <a:t> (“</a:t>
            </a:r>
            <a:r>
              <a:rPr lang="en-US" altLang="en-US" sz="2000" i="1" dirty="0"/>
              <a:t>outlier score”</a:t>
            </a:r>
            <a:r>
              <a:rPr lang="en-US" altLang="en-US" sz="2000" dirty="0"/>
              <a:t>) to D obtaining D’—the smaller this value is the more likely p is an outlier with respect M.</a:t>
            </a:r>
          </a:p>
          <a:p>
            <a:pPr marL="457200" indent="-457200">
              <a:buFont typeface="+mj-lt"/>
              <a:buAutoNum type="arabicPeriod"/>
            </a:pPr>
            <a:r>
              <a:rPr lang="en-US" altLang="en-US" sz="2000" dirty="0"/>
              <a:t>Sort D’ in ascending order—the first record is the record with the smallest value for log(</a:t>
            </a:r>
            <a:r>
              <a:rPr lang="en-US" altLang="en-US" sz="2000" dirty="0" err="1"/>
              <a:t>d</a:t>
            </a:r>
            <a:r>
              <a:rPr lang="en-US" altLang="en-US" sz="2000" baseline="-25000" dirty="0" err="1"/>
              <a:t>M</a:t>
            </a:r>
            <a:r>
              <a:rPr lang="en-US" altLang="en-US" sz="2000" dirty="0"/>
              <a:t>(p))</a:t>
            </a:r>
          </a:p>
          <a:p>
            <a:pPr marL="457200" indent="-457200">
              <a:buFont typeface="+mj-lt"/>
              <a:buAutoNum type="arabicPeriod"/>
            </a:pPr>
            <a:r>
              <a:rPr lang="en-US" altLang="en-US" sz="2000" dirty="0"/>
              <a:t>Perform the remaining tasks using D’</a:t>
            </a:r>
          </a:p>
          <a:p>
            <a:endParaRPr lang="en-US" altLang="en-US" dirty="0"/>
          </a:p>
          <a:p>
            <a:pPr lvl="1"/>
            <a:endParaRPr lang="en-US" altLang="en-US" dirty="0"/>
          </a:p>
          <a:p>
            <a:pPr marL="1371600" lvl="3" indent="0">
              <a:buNone/>
            </a:pPr>
            <a:endParaRPr lang="en-US" altLang="en-US" dirty="0">
              <a:latin typeface="+mn-lt"/>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00" y="1036782"/>
            <a:ext cx="1388773" cy="1056000"/>
          </a:xfrm>
          <a:prstGeom prst="rect">
            <a:avLst/>
          </a:prstGeom>
        </p:spPr>
      </p:pic>
      <p:sp>
        <p:nvSpPr>
          <p:cNvPr id="2" name="TextBox 1"/>
          <p:cNvSpPr txBox="1"/>
          <p:nvPr/>
        </p:nvSpPr>
        <p:spPr>
          <a:xfrm>
            <a:off x="7715504" y="2092782"/>
            <a:ext cx="1197764" cy="307777"/>
          </a:xfrm>
          <a:prstGeom prst="rect">
            <a:avLst/>
          </a:prstGeom>
          <a:noFill/>
        </p:spPr>
        <p:txBody>
          <a:bodyPr wrap="none" rtlCol="0">
            <a:spAutoFit/>
          </a:bodyPr>
          <a:lstStyle/>
          <a:p>
            <a:r>
              <a:rPr lang="en-US" dirty="0"/>
              <a:t>GMM-Model</a:t>
            </a:r>
          </a:p>
        </p:txBody>
      </p:sp>
    </p:spTree>
    <p:extLst>
      <p:ext uri="{BB962C8B-B14F-4D97-AF65-F5344CB8AC3E}">
        <p14:creationId xmlns:p14="http://schemas.microsoft.com/office/powerpoint/2010/main" val="1250473365"/>
      </p:ext>
    </p:extLst>
  </p:cSld>
  <p:clrMapOvr>
    <a:masterClrMapping/>
  </p:clrMapOvr>
  <p:transition>
    <p:strips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4"/>
          <p:cNvSpPr>
            <a:spLocks noGrp="1" noChangeArrowheads="1"/>
          </p:cNvSpPr>
          <p:nvPr>
            <p:ph type="title"/>
          </p:nvPr>
        </p:nvSpPr>
        <p:spPr/>
        <p:txBody>
          <a:bodyPr/>
          <a:lstStyle/>
          <a:p>
            <a:r>
              <a:rPr lang="en-US" altLang="en-US" dirty="0"/>
              <a:t>General Idea EM Algorithm </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92" y="-228600"/>
            <a:ext cx="9167092" cy="708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191000" y="228600"/>
            <a:ext cx="4800600" cy="769441"/>
          </a:xfrm>
          <a:prstGeom prst="rect">
            <a:avLst/>
          </a:prstGeom>
          <a:noFill/>
        </p:spPr>
        <p:txBody>
          <a:bodyPr wrap="square" rtlCol="0">
            <a:spAutoFit/>
          </a:bodyPr>
          <a:lstStyle/>
          <a:p>
            <a:r>
              <a:rPr lang="en-US" sz="4400" dirty="0"/>
              <a:t>EM Algorithm</a:t>
            </a:r>
          </a:p>
        </p:txBody>
      </p:sp>
      <p:sp>
        <p:nvSpPr>
          <p:cNvPr id="2" name="TextBox 1"/>
          <p:cNvSpPr txBox="1"/>
          <p:nvPr/>
        </p:nvSpPr>
        <p:spPr>
          <a:xfrm>
            <a:off x="5257800" y="6096000"/>
            <a:ext cx="2362200" cy="307777"/>
          </a:xfrm>
          <a:prstGeom prst="rect">
            <a:avLst/>
          </a:prstGeom>
          <a:noFill/>
        </p:spPr>
        <p:txBody>
          <a:bodyPr wrap="square" rtlCol="0">
            <a:spAutoFit/>
          </a:bodyPr>
          <a:lstStyle/>
          <a:p>
            <a:r>
              <a:rPr lang="en-US" dirty="0"/>
              <a:t>Works like K-means</a:t>
            </a:r>
          </a:p>
        </p:txBody>
      </p:sp>
    </p:spTree>
    <p:extLst>
      <p:ext uri="{BB962C8B-B14F-4D97-AF65-F5344CB8AC3E}">
        <p14:creationId xmlns:p14="http://schemas.microsoft.com/office/powerpoint/2010/main" val="17397731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a:t>Parameter of K-Means/GMM Models</a:t>
            </a:r>
          </a:p>
        </p:txBody>
      </p:sp>
      <p:sp>
        <p:nvSpPr>
          <p:cNvPr id="11267" name="Rectangle 3"/>
          <p:cNvSpPr>
            <a:spLocks noGrp="1" noChangeArrowheads="1"/>
          </p:cNvSpPr>
          <p:nvPr>
            <p:ph type="body" idx="1"/>
          </p:nvPr>
        </p:nvSpPr>
        <p:spPr>
          <a:xfrm>
            <a:off x="228600" y="914400"/>
            <a:ext cx="8763000" cy="5257800"/>
          </a:xfrm>
        </p:spPr>
        <p:txBody>
          <a:bodyPr/>
          <a:lstStyle/>
          <a:p>
            <a:r>
              <a:rPr lang="en-US" altLang="en-US" sz="2300" dirty="0"/>
              <a:t>K-means models are characterized by k centroids</a:t>
            </a:r>
          </a:p>
          <a:p>
            <a:r>
              <a:rPr lang="en-US" altLang="en-US" sz="2300" dirty="0"/>
              <a:t>EM/Gaussian Mixture Models are characterized by k Gaussian with each Gaussian characterized by:</a:t>
            </a:r>
          </a:p>
          <a:p>
            <a:pPr lvl="1"/>
            <a:r>
              <a:rPr lang="en-US" altLang="en-US" sz="1900" dirty="0"/>
              <a:t>Weight of the particular Gaussian </a:t>
            </a:r>
          </a:p>
          <a:p>
            <a:pPr lvl="1"/>
            <a:r>
              <a:rPr lang="en-US" altLang="en-US" sz="1900" dirty="0"/>
              <a:t>Mean value</a:t>
            </a:r>
          </a:p>
          <a:p>
            <a:pPr lvl="1"/>
            <a:r>
              <a:rPr lang="en-US" altLang="en-US" sz="1900" dirty="0"/>
              <a:t>Covariance Matrix </a:t>
            </a:r>
          </a:p>
          <a:p>
            <a:r>
              <a:rPr lang="en-US" altLang="en-US" sz="2300" dirty="0"/>
              <a:t>EM-style algorithms:</a:t>
            </a:r>
          </a:p>
          <a:p>
            <a:pPr lvl="1"/>
            <a:r>
              <a:rPr lang="en-US" altLang="en-US" sz="2300" dirty="0"/>
              <a:t>E-Step: Assign objects to clusters (deterministic in the case of K-means; probabilistic in the case of EM)</a:t>
            </a:r>
          </a:p>
          <a:p>
            <a:pPr lvl="1"/>
            <a:r>
              <a:rPr lang="en-US" altLang="en-US" sz="2300" dirty="0"/>
              <a:t>M-Step: updates the model parameters (e.g. centroids in the case of K-means; the mixture parameter in the case of EM)</a:t>
            </a:r>
          </a:p>
          <a:p>
            <a:pPr lvl="1"/>
            <a:r>
              <a:rPr lang="en-US" altLang="en-US" sz="2300" dirty="0"/>
              <a:t>Repeat sequences of E-M steps until there is some convergence</a:t>
            </a:r>
          </a:p>
          <a:p>
            <a:pPr lvl="1"/>
            <a:r>
              <a:rPr lang="en-US" altLang="en-US" sz="2300" dirty="0"/>
              <a:t>Start with an initial assignment of objects to clusters </a:t>
            </a:r>
          </a:p>
        </p:txBody>
      </p:sp>
    </p:spTree>
    <p:extLst>
      <p:ext uri="{BB962C8B-B14F-4D97-AF65-F5344CB8AC3E}">
        <p14:creationId xmlns:p14="http://schemas.microsoft.com/office/powerpoint/2010/main" val="2548503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a:t>Likelihood-Based Removal Approach</a:t>
            </a:r>
          </a:p>
        </p:txBody>
      </p:sp>
      <p:sp>
        <p:nvSpPr>
          <p:cNvPr id="11267" name="Rectangle 3"/>
          <p:cNvSpPr>
            <a:spLocks noGrp="1" noChangeArrowheads="1"/>
          </p:cNvSpPr>
          <p:nvPr>
            <p:ph type="body" idx="1"/>
          </p:nvPr>
        </p:nvSpPr>
        <p:spPr>
          <a:xfrm>
            <a:off x="228600" y="1066800"/>
            <a:ext cx="8763000" cy="5257800"/>
          </a:xfrm>
        </p:spPr>
        <p:txBody>
          <a:bodyPr/>
          <a:lstStyle/>
          <a:p>
            <a:r>
              <a:rPr lang="en-US" altLang="en-US" sz="2300" dirty="0">
                <a:solidFill>
                  <a:srgbClr val="FF0000"/>
                </a:solidFill>
              </a:rPr>
              <a:t>NC</a:t>
            </a:r>
          </a:p>
          <a:p>
            <a:r>
              <a:rPr lang="en-US" altLang="en-US" sz="2300" dirty="0"/>
              <a:t>Assume the data set D contains samples from a mixture of two probability distributions: </a:t>
            </a:r>
          </a:p>
          <a:p>
            <a:pPr lvl="1"/>
            <a:r>
              <a:rPr lang="en-US" altLang="en-US" sz="2300" dirty="0"/>
              <a:t>M (majority distribution) </a:t>
            </a:r>
          </a:p>
          <a:p>
            <a:pPr lvl="1"/>
            <a:r>
              <a:rPr lang="en-US" altLang="en-US" sz="2300" dirty="0"/>
              <a:t>A (anomalous distribution)</a:t>
            </a:r>
          </a:p>
          <a:p>
            <a:r>
              <a:rPr lang="en-US" altLang="en-US" sz="2300" dirty="0"/>
              <a:t>General Approach:</a:t>
            </a:r>
          </a:p>
          <a:p>
            <a:pPr lvl="1"/>
            <a:r>
              <a:rPr lang="en-US" altLang="en-US" sz="2300" dirty="0"/>
              <a:t>Initially, assume all the data points belong to M</a:t>
            </a:r>
          </a:p>
          <a:p>
            <a:pPr lvl="1"/>
            <a:r>
              <a:rPr lang="en-US" altLang="en-US" sz="2300" dirty="0"/>
              <a:t>Let L</a:t>
            </a:r>
            <a:r>
              <a:rPr lang="en-US" altLang="en-US" sz="2300" baseline="-25000" dirty="0"/>
              <a:t>t</a:t>
            </a:r>
            <a:r>
              <a:rPr lang="en-US" altLang="en-US" sz="2300" dirty="0"/>
              <a:t>(D) be the log likelihood of D at time t</a:t>
            </a:r>
          </a:p>
          <a:p>
            <a:pPr lvl="1"/>
            <a:r>
              <a:rPr lang="en-US" altLang="en-US" sz="2300" dirty="0"/>
              <a:t>For each point </a:t>
            </a:r>
            <a:r>
              <a:rPr lang="en-US" altLang="en-US" sz="2300" dirty="0" err="1"/>
              <a:t>x</a:t>
            </a:r>
            <a:r>
              <a:rPr lang="en-US" altLang="en-US" sz="2300" baseline="-25000" dirty="0" err="1"/>
              <a:t>t</a:t>
            </a:r>
            <a:r>
              <a:rPr lang="en-US" altLang="en-US" sz="2300" dirty="0"/>
              <a:t> </a:t>
            </a:r>
            <a:r>
              <a:rPr lang="en-US" altLang="en-US" sz="2300" dirty="0">
                <a:sym typeface="Symbol" pitchFamily="18" charset="2"/>
              </a:rPr>
              <a:t>that belongs to M explore the affect of moving it to A</a:t>
            </a:r>
            <a:endParaRPr lang="en-US" altLang="en-US" sz="2300" dirty="0"/>
          </a:p>
          <a:p>
            <a:pPr lvl="2"/>
            <a:r>
              <a:rPr lang="en-US" altLang="en-US" sz="2300" dirty="0"/>
              <a:t> Let L</a:t>
            </a:r>
            <a:r>
              <a:rPr lang="en-US" altLang="en-US" sz="2300" baseline="-25000" dirty="0"/>
              <a:t>t+1</a:t>
            </a:r>
            <a:r>
              <a:rPr lang="en-US" altLang="en-US" sz="2300" dirty="0"/>
              <a:t> (D) be the new log likelihood after removing </a:t>
            </a:r>
            <a:r>
              <a:rPr lang="en-US" altLang="en-US" sz="2300" dirty="0" err="1"/>
              <a:t>x</a:t>
            </a:r>
            <a:r>
              <a:rPr lang="en-US" altLang="en-US" sz="2300" baseline="-25000" dirty="0" err="1"/>
              <a:t>t</a:t>
            </a:r>
            <a:endParaRPr lang="en-US" altLang="en-US" sz="2300" baseline="-25000" dirty="0"/>
          </a:p>
          <a:p>
            <a:pPr lvl="2"/>
            <a:r>
              <a:rPr lang="en-US" altLang="en-US" sz="2300" dirty="0"/>
              <a:t> Compute the difference, </a:t>
            </a:r>
            <a:r>
              <a:rPr lang="en-US" altLang="en-US" sz="2300" dirty="0">
                <a:sym typeface="Symbol" pitchFamily="18" charset="2"/>
              </a:rPr>
              <a:t> = </a:t>
            </a:r>
            <a:r>
              <a:rPr lang="en-US" altLang="en-US" sz="2300" dirty="0"/>
              <a:t>L</a:t>
            </a:r>
            <a:r>
              <a:rPr lang="en-US" altLang="en-US" sz="2300" baseline="-25000" dirty="0"/>
              <a:t>t+1</a:t>
            </a:r>
            <a:r>
              <a:rPr lang="en-US" altLang="en-US" sz="2300" dirty="0"/>
              <a:t>(D) – L</a:t>
            </a:r>
            <a:r>
              <a:rPr lang="en-US" altLang="en-US" sz="2300" baseline="-25000" dirty="0"/>
              <a:t>t</a:t>
            </a:r>
            <a:r>
              <a:rPr lang="en-US" altLang="en-US" sz="2300" dirty="0"/>
              <a:t> (D)</a:t>
            </a:r>
          </a:p>
          <a:p>
            <a:pPr lvl="2"/>
            <a:r>
              <a:rPr lang="en-US" altLang="en-US" sz="2300" dirty="0"/>
              <a:t> If </a:t>
            </a:r>
            <a:r>
              <a:rPr lang="en-US" altLang="en-US" sz="2300" dirty="0">
                <a:sym typeface="Symbol" pitchFamily="18" charset="2"/>
              </a:rPr>
              <a:t></a:t>
            </a:r>
            <a:r>
              <a:rPr lang="en-US" altLang="en-US" sz="2300" dirty="0"/>
              <a:t> &gt; c  (some threshold), then </a:t>
            </a:r>
            <a:r>
              <a:rPr lang="en-US" altLang="en-US" sz="2300" dirty="0" err="1"/>
              <a:t>x</a:t>
            </a:r>
            <a:r>
              <a:rPr lang="en-US" altLang="en-US" sz="2300" baseline="-25000" dirty="0" err="1"/>
              <a:t>t</a:t>
            </a:r>
            <a:r>
              <a:rPr lang="en-US" altLang="en-US" sz="2300" dirty="0"/>
              <a:t> is declared as an anomaly and moved permanently from M to A</a:t>
            </a:r>
          </a:p>
        </p:txBody>
      </p:sp>
      <p:sp>
        <p:nvSpPr>
          <p:cNvPr id="2" name="TextBox 1"/>
          <p:cNvSpPr txBox="1"/>
          <p:nvPr/>
        </p:nvSpPr>
        <p:spPr>
          <a:xfrm>
            <a:off x="8153400" y="152400"/>
            <a:ext cx="542136" cy="307777"/>
          </a:xfrm>
          <a:prstGeom prst="rect">
            <a:avLst/>
          </a:prstGeom>
          <a:noFill/>
        </p:spPr>
        <p:txBody>
          <a:bodyPr wrap="none" rtlCol="0">
            <a:spAutoFit/>
          </a:bodyPr>
          <a:lstStyle/>
          <a:p>
            <a:r>
              <a:rPr lang="en-US" dirty="0"/>
              <a:t>skip</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title"/>
          </p:nvPr>
        </p:nvSpPr>
        <p:spPr/>
        <p:txBody>
          <a:bodyPr/>
          <a:lstStyle/>
          <a:p>
            <a:r>
              <a:rPr lang="en-US" altLang="en-US"/>
              <a:t>Limitations of Statistical Approaches </a:t>
            </a:r>
          </a:p>
        </p:txBody>
      </p:sp>
      <p:sp>
        <p:nvSpPr>
          <p:cNvPr id="12291" name="Rectangle 8"/>
          <p:cNvSpPr>
            <a:spLocks noGrp="1" noChangeArrowheads="1"/>
          </p:cNvSpPr>
          <p:nvPr>
            <p:ph type="body" idx="1"/>
          </p:nvPr>
        </p:nvSpPr>
        <p:spPr>
          <a:xfrm>
            <a:off x="76200" y="1143000"/>
            <a:ext cx="8915399" cy="5181600"/>
          </a:xfrm>
        </p:spPr>
        <p:txBody>
          <a:bodyPr/>
          <a:lstStyle/>
          <a:p>
            <a:r>
              <a:rPr lang="en-US" altLang="en-US" sz="2300" dirty="0">
                <a:solidFill>
                  <a:srgbClr val="FF0000"/>
                </a:solidFill>
              </a:rPr>
              <a:t>NC</a:t>
            </a:r>
            <a:endParaRPr lang="en-US" altLang="en-US" sz="2300" dirty="0"/>
          </a:p>
          <a:p>
            <a:r>
              <a:rPr lang="en-US" altLang="en-US" sz="2300" dirty="0"/>
              <a:t>Most of the statistical tests are for a single attributes</a:t>
            </a:r>
          </a:p>
          <a:p>
            <a:r>
              <a:rPr lang="en-US" altLang="en-US" sz="2300" dirty="0"/>
              <a:t>In many cases, data distribution/model may not be known</a:t>
            </a:r>
          </a:p>
          <a:p>
            <a:r>
              <a:rPr lang="en-US" altLang="en-US" sz="2300" dirty="0"/>
              <a:t>For high dimensional data, it may be difficult to estimate the “true” density function. However, mixtures of Gaussians and conjunction with EM have been successfully used in practice for some outlier detection tasks that involve multi-variate data.  </a:t>
            </a:r>
          </a:p>
          <a:p>
            <a:r>
              <a:rPr lang="en-US" altLang="en-US" sz="2300" dirty="0"/>
              <a:t>As alternative to parametric density estimation, </a:t>
            </a:r>
            <a:r>
              <a:rPr lang="en-US" altLang="en-US" sz="2300" i="1" dirty="0"/>
              <a:t>non-parametric</a:t>
            </a:r>
            <a:r>
              <a:rPr lang="en-US" altLang="en-US" sz="2300" dirty="0"/>
              <a:t> density-based approaches, such as kernel density estimation have shown some promise; see: </a:t>
            </a:r>
            <a:r>
              <a:rPr lang="en-US" altLang="en-US" sz="1200" dirty="0">
                <a:hlinkClick r:id="rId2"/>
              </a:rPr>
              <a:t>https://en.wikipedia.org/wiki/Kernel_density_estimation</a:t>
            </a:r>
            <a:r>
              <a:rPr lang="en-US" altLang="en-US" sz="1200" dirty="0"/>
              <a:t> </a:t>
            </a:r>
            <a:r>
              <a:rPr lang="en-US" altLang="en-US" sz="2300" dirty="0"/>
              <a:t>However, these approaches </a:t>
            </a:r>
            <a:r>
              <a:rPr lang="en-US" altLang="en-US" sz="2300" i="1" dirty="0"/>
              <a:t>just provide you with estimated densities </a:t>
            </a:r>
            <a:r>
              <a:rPr lang="en-US" altLang="en-US" sz="2300" dirty="0"/>
              <a:t>but not with a ‘true density function”; therefore, they are not truly model based, but rather just density-based approaches.</a:t>
            </a:r>
          </a:p>
          <a:p>
            <a:r>
              <a:rPr lang="en-US" altLang="en-US" sz="2300" dirty="0"/>
              <a:t>Naïve density estimation approaches are a third choice for Task 4.</a:t>
            </a:r>
          </a:p>
          <a:p>
            <a:pPr marL="0" indent="0">
              <a:buNone/>
            </a:pPr>
            <a:endParaRPr lang="en-US" altLang="en-US" sz="2300" dirty="0"/>
          </a:p>
        </p:txBody>
      </p:sp>
    </p:spTree>
  </p:cSld>
  <p:clrMapOvr>
    <a:masterClrMapping/>
  </p:clrMapOvr>
  <p:transition>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a:t>0. Anomaly/Outlier Detection</a:t>
            </a:r>
          </a:p>
        </p:txBody>
      </p:sp>
      <p:sp>
        <p:nvSpPr>
          <p:cNvPr id="4099" name="Rectangle 3"/>
          <p:cNvSpPr>
            <a:spLocks noGrp="1" noChangeArrowheads="1"/>
          </p:cNvSpPr>
          <p:nvPr>
            <p:ph type="body" idx="1"/>
          </p:nvPr>
        </p:nvSpPr>
        <p:spPr>
          <a:xfrm>
            <a:off x="304800" y="1143000"/>
            <a:ext cx="8686800" cy="5181600"/>
          </a:xfrm>
        </p:spPr>
        <p:txBody>
          <a:bodyPr/>
          <a:lstStyle/>
          <a:p>
            <a:pPr marL="342900" indent="-342900"/>
            <a:r>
              <a:rPr lang="en-US" altLang="en-US" sz="2400" dirty="0"/>
              <a:t>What are anomalies/outliers?</a:t>
            </a:r>
          </a:p>
          <a:p>
            <a:pPr marL="742950" lvl="1" indent="-285750"/>
            <a:r>
              <a:rPr lang="en-US" altLang="en-US" sz="2000" dirty="0"/>
              <a:t>The set of data points that are considerably different than the remainder of the data</a:t>
            </a:r>
          </a:p>
          <a:p>
            <a:pPr marL="342900" indent="-342900"/>
            <a:r>
              <a:rPr lang="en-US" altLang="en-US" sz="2400" dirty="0"/>
              <a:t>Variants of Anomaly/Outlier Detection Problems</a:t>
            </a:r>
          </a:p>
          <a:p>
            <a:pPr marL="742950" lvl="1" indent="-285750"/>
            <a:r>
              <a:rPr lang="en-US" altLang="en-US" sz="2000" dirty="0"/>
              <a:t>Given a database D, find all the data points </a:t>
            </a:r>
            <a:r>
              <a:rPr lang="en-US" altLang="en-US" sz="2000" b="1" dirty="0"/>
              <a:t>x</a:t>
            </a:r>
            <a:r>
              <a:rPr lang="en-US" altLang="en-US" sz="2000" dirty="0"/>
              <a:t> </a:t>
            </a:r>
            <a:r>
              <a:rPr lang="en-US" altLang="en-US" sz="2000" dirty="0">
                <a:sym typeface="Symbol" pitchFamily="18" charset="2"/>
              </a:rPr>
              <a:t> D </a:t>
            </a:r>
            <a:r>
              <a:rPr lang="en-US" altLang="en-US" sz="2000" dirty="0"/>
              <a:t>with anomaly scores greater than some threshold t</a:t>
            </a:r>
          </a:p>
          <a:p>
            <a:pPr marL="742950" lvl="1" indent="-285750"/>
            <a:r>
              <a:rPr lang="en-US" altLang="en-US" sz="2000" dirty="0"/>
              <a:t>Given a database D, find all the data points </a:t>
            </a:r>
            <a:r>
              <a:rPr lang="en-US" altLang="en-US" sz="2000" b="1" dirty="0"/>
              <a:t>x</a:t>
            </a:r>
            <a:r>
              <a:rPr lang="en-US" altLang="en-US" sz="2000" dirty="0"/>
              <a:t> </a:t>
            </a:r>
            <a:r>
              <a:rPr lang="en-US" altLang="en-US" sz="2000" dirty="0">
                <a:sym typeface="Symbol" pitchFamily="18" charset="2"/>
              </a:rPr>
              <a:t> D </a:t>
            </a:r>
            <a:r>
              <a:rPr lang="en-US" altLang="en-US" sz="2000" dirty="0"/>
              <a:t>having the top-n largest anomaly scores f(</a:t>
            </a:r>
            <a:r>
              <a:rPr lang="en-US" altLang="en-US" sz="2000" b="1" dirty="0"/>
              <a:t>x</a:t>
            </a:r>
            <a:r>
              <a:rPr lang="en-US" altLang="en-US" sz="2000" dirty="0"/>
              <a:t>)</a:t>
            </a:r>
          </a:p>
          <a:p>
            <a:pPr marL="742950" lvl="1" indent="-285750"/>
            <a:r>
              <a:rPr lang="en-US" altLang="en-US" sz="2000" dirty="0"/>
              <a:t>Given a database D, containing mostly normal (but unlabeled) data points, and a test point </a:t>
            </a:r>
            <a:r>
              <a:rPr lang="en-US" altLang="en-US" sz="2000" b="1" dirty="0"/>
              <a:t>x</a:t>
            </a:r>
            <a:r>
              <a:rPr lang="en-US" altLang="en-US" sz="2000" dirty="0"/>
              <a:t>, compute the anomaly score of </a:t>
            </a:r>
            <a:r>
              <a:rPr lang="en-US" altLang="en-US" sz="2000" b="1" dirty="0"/>
              <a:t>x</a:t>
            </a:r>
            <a:r>
              <a:rPr lang="en-US" altLang="en-US" sz="2000" dirty="0"/>
              <a:t> with respect to D</a:t>
            </a:r>
          </a:p>
          <a:p>
            <a:pPr marL="342900" indent="-342900"/>
            <a:r>
              <a:rPr lang="en-US" altLang="en-US" sz="2400" dirty="0"/>
              <a:t>Applications: </a:t>
            </a:r>
          </a:p>
          <a:p>
            <a:pPr marL="742950" lvl="1" indent="-285750"/>
            <a:r>
              <a:rPr lang="en-US" altLang="en-US" sz="2000" dirty="0"/>
              <a:t>Credit card fraud detection, telecommunication fraud detection, network intrusion detection, fault detection, data cleaning, sensor fusion,…</a:t>
            </a:r>
          </a:p>
        </p:txBody>
      </p:sp>
    </p:spTree>
  </p:cSld>
  <p:clrMapOvr>
    <a:masterClrMapping/>
  </p:clrMapOvr>
  <p:transition>
    <p:strips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a:t>Density-based: LOF approach</a:t>
            </a:r>
          </a:p>
        </p:txBody>
      </p:sp>
      <p:sp>
        <p:nvSpPr>
          <p:cNvPr id="15363" name="Rectangle 3"/>
          <p:cNvSpPr>
            <a:spLocks noGrp="1" noChangeArrowheads="1"/>
          </p:cNvSpPr>
          <p:nvPr>
            <p:ph type="body" idx="1"/>
          </p:nvPr>
        </p:nvSpPr>
        <p:spPr>
          <a:xfrm>
            <a:off x="228600" y="1143000"/>
            <a:ext cx="8763000" cy="2133600"/>
          </a:xfrm>
        </p:spPr>
        <p:txBody>
          <a:bodyPr/>
          <a:lstStyle/>
          <a:p>
            <a:pPr marL="0" indent="0">
              <a:buNone/>
            </a:pPr>
            <a:endParaRPr lang="en-US" altLang="en-US" sz="2000" dirty="0"/>
          </a:p>
          <a:p>
            <a:pPr marL="342900" indent="-342900"/>
            <a:r>
              <a:rPr lang="en-US" altLang="en-US" sz="2000" dirty="0"/>
              <a:t>For each point, compute the density of its local neighborhood; e.g. use DBSCAN’s approach</a:t>
            </a:r>
          </a:p>
          <a:p>
            <a:pPr marL="342900" indent="-342900"/>
            <a:r>
              <a:rPr lang="en-US" sz="2000" dirty="0"/>
              <a:t>In </a:t>
            </a:r>
            <a:r>
              <a:rPr lang="en-US" sz="2000" dirty="0">
                <a:hlinkClick r:id="rId2" tooltip="Anomaly detection"/>
              </a:rPr>
              <a:t>anomaly detection</a:t>
            </a:r>
            <a:r>
              <a:rPr lang="en-US" sz="2000" dirty="0"/>
              <a:t>, the </a:t>
            </a:r>
            <a:r>
              <a:rPr lang="en-US" sz="2000" b="1" dirty="0"/>
              <a:t>local outlier factor</a:t>
            </a:r>
            <a:r>
              <a:rPr lang="en-US" sz="2000" dirty="0"/>
              <a:t> (</a:t>
            </a:r>
            <a:r>
              <a:rPr lang="en-US" sz="2000" b="1" dirty="0"/>
              <a:t>LOF</a:t>
            </a:r>
            <a:r>
              <a:rPr lang="en-US" sz="2000" dirty="0"/>
              <a:t>) is an algorithm proposed by Markus M. </a:t>
            </a:r>
            <a:r>
              <a:rPr lang="en-US" sz="2000" dirty="0" err="1"/>
              <a:t>Breunig</a:t>
            </a:r>
            <a:r>
              <a:rPr lang="en-US" sz="2000" dirty="0"/>
              <a:t>, </a:t>
            </a:r>
            <a:r>
              <a:rPr lang="en-US" sz="2000" dirty="0">
                <a:hlinkClick r:id="rId3" tooltip="Hans-Peter Kriegel"/>
              </a:rPr>
              <a:t>Hans-Peter </a:t>
            </a:r>
            <a:r>
              <a:rPr lang="en-US" sz="2000" dirty="0" err="1">
                <a:hlinkClick r:id="rId3" tooltip="Hans-Peter Kriegel"/>
              </a:rPr>
              <a:t>Kriegel</a:t>
            </a:r>
            <a:r>
              <a:rPr lang="en-US" sz="2000" dirty="0"/>
              <a:t>, Raymond T. Ng and </a:t>
            </a:r>
            <a:r>
              <a:rPr lang="en-US" sz="2000" dirty="0" err="1"/>
              <a:t>Jörg</a:t>
            </a:r>
            <a:r>
              <a:rPr lang="en-US" sz="2000" dirty="0"/>
              <a:t> Sander in 2000 for finding anomalous data points by measuring the local deviation of a given data point with respect to its </a:t>
            </a:r>
            <a:r>
              <a:rPr lang="en-US" sz="2000" dirty="0" err="1"/>
              <a:t>neighbours</a:t>
            </a:r>
            <a:r>
              <a:rPr lang="en-US" sz="2000" dirty="0"/>
              <a:t>.</a:t>
            </a:r>
            <a:r>
              <a:rPr lang="en-US" sz="2000" baseline="30000" dirty="0">
                <a:hlinkClick r:id="rId4"/>
              </a:rPr>
              <a:t>[1]</a:t>
            </a:r>
            <a:endParaRPr lang="en-US" sz="2000" baseline="30000" dirty="0"/>
          </a:p>
          <a:p>
            <a:pPr marL="342900" indent="-342900"/>
            <a:r>
              <a:rPr lang="en-US" altLang="en-US" sz="2000" dirty="0"/>
              <a:t>Outliers are points with largest LOF value (measured as point-density/neighbor densities)</a:t>
            </a:r>
          </a:p>
        </p:txBody>
      </p:sp>
      <p:grpSp>
        <p:nvGrpSpPr>
          <p:cNvPr id="15364" name="Group 4"/>
          <p:cNvGrpSpPr>
            <a:grpSpLocks noChangeAspect="1"/>
          </p:cNvGrpSpPr>
          <p:nvPr/>
        </p:nvGrpSpPr>
        <p:grpSpPr bwMode="auto">
          <a:xfrm>
            <a:off x="533400" y="3810000"/>
            <a:ext cx="2936875" cy="2514600"/>
            <a:chOff x="1626" y="1932"/>
            <a:chExt cx="3476" cy="2930"/>
          </a:xfrm>
        </p:grpSpPr>
        <p:pic>
          <p:nvPicPr>
            <p:cNvPr id="1536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6" y="1932"/>
              <a:ext cx="3476" cy="2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8" name="Text Box 6"/>
            <p:cNvSpPr txBox="1">
              <a:spLocks noChangeAspect="1" noChangeArrowheads="1"/>
            </p:cNvSpPr>
            <p:nvPr/>
          </p:nvSpPr>
          <p:spPr bwMode="auto">
            <a:xfrm>
              <a:off x="2460" y="3978"/>
              <a:ext cx="300" cy="4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r>
                <a:rPr lang="en-US" altLang="en-US" i="1">
                  <a:solidFill>
                    <a:schemeClr val="hlink"/>
                  </a:solidFill>
                  <a:latin typeface="Times New Roman" pitchFamily="18" charset="0"/>
                </a:rPr>
                <a:t>  p</a:t>
              </a:r>
              <a:r>
                <a:rPr lang="en-US" altLang="en-US" i="1" baseline="-25000">
                  <a:solidFill>
                    <a:schemeClr val="hlink"/>
                  </a:solidFill>
                  <a:latin typeface="Times New Roman" pitchFamily="18" charset="0"/>
                </a:rPr>
                <a:t>2</a:t>
              </a:r>
              <a:endParaRPr lang="en-US" altLang="en-US" i="1">
                <a:solidFill>
                  <a:schemeClr val="hlink"/>
                </a:solidFill>
                <a:latin typeface="Times New Roman" pitchFamily="18" charset="0"/>
              </a:endParaRPr>
            </a:p>
            <a:p>
              <a:r>
                <a:rPr lang="en-US" altLang="en-US" sz="1000">
                  <a:solidFill>
                    <a:schemeClr val="hlink"/>
                  </a:solidFill>
                  <a:latin typeface="Times New Roman" pitchFamily="18" charset="0"/>
                  <a:sym typeface="Symbol" pitchFamily="18" charset="2"/>
                </a:rPr>
                <a:t></a:t>
              </a:r>
              <a:endParaRPr lang="en-US" altLang="en-US" sz="1600">
                <a:solidFill>
                  <a:schemeClr val="hlink"/>
                </a:solidFill>
                <a:latin typeface="Times New Roman" pitchFamily="18" charset="0"/>
              </a:endParaRPr>
            </a:p>
          </p:txBody>
        </p:sp>
        <p:sp>
          <p:nvSpPr>
            <p:cNvPr id="15369" name="Text Box 7"/>
            <p:cNvSpPr txBox="1">
              <a:spLocks noChangeAspect="1" noChangeArrowheads="1"/>
            </p:cNvSpPr>
            <p:nvPr/>
          </p:nvSpPr>
          <p:spPr bwMode="auto">
            <a:xfrm>
              <a:off x="3582" y="4194"/>
              <a:ext cx="438" cy="54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r>
                <a:rPr lang="en-US" altLang="en-US" i="1">
                  <a:solidFill>
                    <a:schemeClr val="hlink"/>
                  </a:solidFill>
                  <a:latin typeface="Times New Roman" pitchFamily="18" charset="0"/>
                </a:rPr>
                <a:t>  p</a:t>
              </a:r>
              <a:r>
                <a:rPr lang="en-US" altLang="en-US" i="1" baseline="-25000">
                  <a:solidFill>
                    <a:schemeClr val="hlink"/>
                  </a:solidFill>
                  <a:latin typeface="Times New Roman" pitchFamily="18" charset="0"/>
                </a:rPr>
                <a:t>1</a:t>
              </a:r>
              <a:endParaRPr lang="en-US" altLang="en-US" i="1">
                <a:solidFill>
                  <a:schemeClr val="hlink"/>
                </a:solidFill>
                <a:latin typeface="Times New Roman" pitchFamily="18" charset="0"/>
              </a:endParaRPr>
            </a:p>
            <a:p>
              <a:r>
                <a:rPr lang="en-US" altLang="en-US" sz="1000">
                  <a:solidFill>
                    <a:schemeClr val="hlink"/>
                  </a:solidFill>
                  <a:latin typeface="Times New Roman" pitchFamily="18" charset="0"/>
                  <a:sym typeface="Symbol" pitchFamily="18" charset="2"/>
                </a:rPr>
                <a:t></a:t>
              </a:r>
              <a:endParaRPr lang="en-US" altLang="en-US">
                <a:solidFill>
                  <a:schemeClr val="hlink"/>
                </a:solidFill>
                <a:latin typeface="Times New Roman" pitchFamily="18" charset="0"/>
              </a:endParaRPr>
            </a:p>
          </p:txBody>
        </p:sp>
      </p:grpSp>
      <p:sp>
        <p:nvSpPr>
          <p:cNvPr id="15365" name="Text Box 8"/>
          <p:cNvSpPr txBox="1">
            <a:spLocks noChangeArrowheads="1"/>
          </p:cNvSpPr>
          <p:nvPr/>
        </p:nvSpPr>
        <p:spPr bwMode="auto">
          <a:xfrm>
            <a:off x="5181600" y="4114800"/>
            <a:ext cx="33528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eaLnBrk="1" hangingPunct="1">
              <a:spcBef>
                <a:spcPct val="50000"/>
              </a:spcBef>
            </a:pPr>
            <a:r>
              <a:rPr lang="en-US" altLang="en-US" sz="2000" b="0" dirty="0">
                <a:latin typeface="Tahoma" pitchFamily="34" charset="0"/>
              </a:rPr>
              <a:t>In the NN approach, p</a:t>
            </a:r>
            <a:r>
              <a:rPr lang="en-US" altLang="en-US" sz="2000" b="0" baseline="-25000" dirty="0">
                <a:latin typeface="Tahoma" pitchFamily="34" charset="0"/>
              </a:rPr>
              <a:t>2</a:t>
            </a:r>
            <a:r>
              <a:rPr lang="en-US" altLang="en-US" sz="2000" b="0" dirty="0">
                <a:latin typeface="Tahoma" pitchFamily="34" charset="0"/>
              </a:rPr>
              <a:t> is not considered as outlier, while LOF approach find both p</a:t>
            </a:r>
            <a:r>
              <a:rPr lang="en-US" altLang="en-US" sz="2000" b="0" baseline="-25000" dirty="0">
                <a:latin typeface="Tahoma" pitchFamily="34" charset="0"/>
              </a:rPr>
              <a:t>1</a:t>
            </a:r>
            <a:r>
              <a:rPr lang="en-US" altLang="en-US" sz="2000" b="0" dirty="0">
                <a:latin typeface="Tahoma" pitchFamily="34" charset="0"/>
              </a:rPr>
              <a:t> and p</a:t>
            </a:r>
            <a:r>
              <a:rPr lang="en-US" altLang="en-US" sz="2000" b="0" baseline="-25000" dirty="0">
                <a:latin typeface="Tahoma" pitchFamily="34" charset="0"/>
              </a:rPr>
              <a:t>2 </a:t>
            </a:r>
            <a:r>
              <a:rPr lang="en-US" altLang="en-US" sz="2000" b="0" dirty="0">
                <a:latin typeface="Tahoma" pitchFamily="34" charset="0"/>
              </a:rPr>
              <a:t>as outliers; moreover, some/all points in cluster C</a:t>
            </a:r>
            <a:r>
              <a:rPr lang="en-US" altLang="en-US" sz="2000" b="0" baseline="-25000" dirty="0">
                <a:latin typeface="Tahoma" pitchFamily="34" charset="0"/>
              </a:rPr>
              <a:t>1</a:t>
            </a:r>
            <a:r>
              <a:rPr lang="en-US" altLang="en-US" sz="2000" b="0" dirty="0">
                <a:latin typeface="Tahoma" pitchFamily="34" charset="0"/>
              </a:rPr>
              <a:t> might be considered as outliers!</a:t>
            </a:r>
          </a:p>
        </p:txBody>
      </p:sp>
      <p:sp>
        <p:nvSpPr>
          <p:cNvPr id="9" name="TextBox 8"/>
          <p:cNvSpPr txBox="1"/>
          <p:nvPr/>
        </p:nvSpPr>
        <p:spPr>
          <a:xfrm>
            <a:off x="7588606" y="111323"/>
            <a:ext cx="1535998" cy="307777"/>
          </a:xfrm>
          <a:prstGeom prst="rect">
            <a:avLst/>
          </a:prstGeom>
          <a:noFill/>
        </p:spPr>
        <p:txBody>
          <a:bodyPr wrap="none" rtlCol="0">
            <a:spAutoFit/>
          </a:bodyPr>
          <a:lstStyle/>
          <a:p>
            <a:r>
              <a:rPr lang="en-US" dirty="0"/>
              <a:t>Skipped in 2023</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52400" y="152400"/>
            <a:ext cx="8839200" cy="533400"/>
          </a:xfrm>
        </p:spPr>
        <p:txBody>
          <a:bodyPr/>
          <a:lstStyle/>
          <a:p>
            <a:r>
              <a:rPr lang="en-US" altLang="en-US"/>
              <a:t>Relative Density Outlier Scores</a:t>
            </a:r>
          </a:p>
        </p:txBody>
      </p:sp>
      <p:sp>
        <p:nvSpPr>
          <p:cNvPr id="29699" name="Text Box 4"/>
          <p:cNvSpPr txBox="1">
            <a:spLocks noChangeArrowheads="1"/>
          </p:cNvSpPr>
          <p:nvPr/>
        </p:nvSpPr>
        <p:spPr bwMode="auto">
          <a:xfrm>
            <a:off x="6705600" y="6019800"/>
            <a:ext cx="182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sz="1800"/>
              <a:t>Outlier Score</a:t>
            </a:r>
          </a:p>
        </p:txBody>
      </p:sp>
      <p:pic>
        <p:nvPicPr>
          <p:cNvPr id="29700" name="Picture 6"/>
          <p:cNvPicPr>
            <a:picLocks noChangeAspect="1" noChangeArrowheads="1"/>
          </p:cNvPicPr>
          <p:nvPr/>
        </p:nvPicPr>
        <p:blipFill>
          <a:blip r:embed="rId2">
            <a:extLst>
              <a:ext uri="{28A0092B-C50C-407E-A947-70E740481C1C}">
                <a14:useLocalDpi xmlns:a14="http://schemas.microsoft.com/office/drawing/2010/main" val="0"/>
              </a:ext>
            </a:extLst>
          </a:blip>
          <a:srcRect l="19986" t="5556" r="8165" b="9723"/>
          <a:stretch>
            <a:fillRect/>
          </a:stretch>
        </p:blipFill>
        <p:spPr bwMode="auto">
          <a:xfrm>
            <a:off x="1371600" y="1371600"/>
            <a:ext cx="670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9431442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 y="152400"/>
            <a:ext cx="8839200" cy="533400"/>
          </a:xfrm>
        </p:spPr>
        <p:txBody>
          <a:bodyPr/>
          <a:lstStyle/>
          <a:p>
            <a:r>
              <a:rPr lang="en-US" altLang="en-US" sz="2500"/>
              <a:t>Strengths/Weaknesses of Density-Based Approaches</a:t>
            </a:r>
            <a:r>
              <a:rPr lang="en-US" altLang="en-US"/>
              <a:t> </a:t>
            </a:r>
          </a:p>
        </p:txBody>
      </p:sp>
      <p:sp>
        <p:nvSpPr>
          <p:cNvPr id="31747" name="Rectangle 3"/>
          <p:cNvSpPr>
            <a:spLocks noGrp="1" noChangeArrowheads="1"/>
          </p:cNvSpPr>
          <p:nvPr>
            <p:ph type="body" idx="1"/>
          </p:nvPr>
        </p:nvSpPr>
        <p:spPr>
          <a:xfrm>
            <a:off x="381000" y="1143000"/>
            <a:ext cx="8318500" cy="5181600"/>
          </a:xfrm>
        </p:spPr>
        <p:txBody>
          <a:bodyPr/>
          <a:lstStyle/>
          <a:p>
            <a:r>
              <a:rPr lang="en-US" altLang="en-US" dirty="0">
                <a:solidFill>
                  <a:srgbClr val="FF0000"/>
                </a:solidFill>
              </a:rPr>
              <a:t>NC</a:t>
            </a:r>
            <a:endParaRPr lang="en-US" altLang="en-US" dirty="0"/>
          </a:p>
          <a:p>
            <a:r>
              <a:rPr lang="en-US" altLang="en-US" dirty="0"/>
              <a:t>Simple</a:t>
            </a:r>
          </a:p>
          <a:p>
            <a:pPr lvl="3"/>
            <a:endParaRPr lang="en-US" altLang="en-US" dirty="0"/>
          </a:p>
          <a:p>
            <a:r>
              <a:rPr lang="en-US" altLang="en-US" dirty="0"/>
              <a:t>Expensive – O(n</a:t>
            </a:r>
            <a:r>
              <a:rPr lang="en-US" altLang="en-US" baseline="30000" dirty="0"/>
              <a:t>2</a:t>
            </a:r>
            <a:r>
              <a:rPr lang="en-US" altLang="en-US" dirty="0"/>
              <a:t>)</a:t>
            </a:r>
          </a:p>
          <a:p>
            <a:pPr lvl="3"/>
            <a:endParaRPr lang="en-US" altLang="en-US" dirty="0"/>
          </a:p>
          <a:p>
            <a:r>
              <a:rPr lang="en-US" altLang="en-US" dirty="0"/>
              <a:t>Sensitive to parameters</a:t>
            </a:r>
            <a:br>
              <a:rPr lang="en-US" altLang="en-US" dirty="0"/>
            </a:br>
            <a:endParaRPr lang="en-US" altLang="en-US" dirty="0"/>
          </a:p>
          <a:p>
            <a:r>
              <a:rPr lang="en-US" altLang="en-US" dirty="0"/>
              <a:t>Density becomes less meaningful in high-dimensional space</a:t>
            </a:r>
          </a:p>
          <a:p>
            <a:endParaRPr lang="en-US" altLang="en-US" dirty="0"/>
          </a:p>
          <a:p>
            <a:pPr>
              <a:buFont typeface="Monotype Sorts" pitchFamily="-84" charset="2"/>
              <a:buNone/>
            </a:pPr>
            <a:endParaRPr lang="en-US" altLang="en-US" dirty="0"/>
          </a:p>
          <a:p>
            <a:pPr lvl="3"/>
            <a:endParaRPr lang="en-US" altLang="en-US" dirty="0"/>
          </a:p>
        </p:txBody>
      </p:sp>
    </p:spTree>
    <p:extLst>
      <p:ext uri="{BB962C8B-B14F-4D97-AF65-F5344CB8AC3E}">
        <p14:creationId xmlns:p14="http://schemas.microsoft.com/office/powerpoint/2010/main" val="24690481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64"/>
            <a:ext cx="8229600" cy="930564"/>
          </a:xfrm>
        </p:spPr>
        <p:txBody>
          <a:bodyPr>
            <a:noAutofit/>
          </a:bodyPr>
          <a:lstStyle/>
          <a:p>
            <a:pPr algn="ctr"/>
            <a:r>
              <a:rPr lang="en-US" sz="2800" dirty="0"/>
              <a:t>3. </a:t>
            </a:r>
            <a:r>
              <a:rPr lang="tr-TR" sz="2800" dirty="0"/>
              <a:t>One-Class </a:t>
            </a:r>
            <a:r>
              <a:rPr lang="en-US" sz="2800" i="1" dirty="0"/>
              <a:t>SVM Approach </a:t>
            </a:r>
            <a:br>
              <a:rPr lang="en-US" sz="2800" i="1" dirty="0"/>
            </a:br>
            <a:r>
              <a:rPr lang="en-US" sz="2800" i="1" dirty="0"/>
              <a:t>for Outlier Detection</a:t>
            </a:r>
            <a:endParaRPr lang="tr-TR" sz="2800" i="1" dirty="0"/>
          </a:p>
        </p:txBody>
      </p:sp>
      <p:graphicFrame>
        <p:nvGraphicFramePr>
          <p:cNvPr id="43010" name="Object 2"/>
          <p:cNvGraphicFramePr>
            <a:graphicFrameLocks noChangeAspect="1"/>
          </p:cNvGraphicFramePr>
          <p:nvPr/>
        </p:nvGraphicFramePr>
        <p:xfrm>
          <a:off x="1517650" y="3309938"/>
          <a:ext cx="3419475" cy="2247900"/>
        </p:xfrm>
        <a:graphic>
          <a:graphicData uri="http://schemas.openxmlformats.org/presentationml/2006/ole">
            <mc:AlternateContent xmlns:mc="http://schemas.openxmlformats.org/markup-compatibility/2006">
              <mc:Choice xmlns:v="urn:schemas-microsoft-com:vml" Requires="v">
                <p:oleObj name="Equation" r:id="rId2" imgW="1663560" imgH="1091880" progId="Equation.3">
                  <p:embed/>
                </p:oleObj>
              </mc:Choice>
              <mc:Fallback>
                <p:oleObj name="Equation" r:id="rId2" imgW="1663560" imgH="10918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7650" y="3309938"/>
                        <a:ext cx="3419475" cy="2247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 name="Picture 4"/>
          <p:cNvPicPr>
            <a:picLocks noChangeAspect="1" noChangeArrowheads="1"/>
          </p:cNvPicPr>
          <p:nvPr/>
        </p:nvPicPr>
        <p:blipFill>
          <a:blip r:embed="rId4" cstate="print"/>
          <a:srcRect/>
          <a:stretch>
            <a:fillRect/>
          </a:stretch>
        </p:blipFill>
        <p:spPr bwMode="auto">
          <a:xfrm>
            <a:off x="5857884" y="2714620"/>
            <a:ext cx="3071834" cy="3078768"/>
          </a:xfrm>
          <a:prstGeom prst="rect">
            <a:avLst/>
          </a:prstGeom>
          <a:noFill/>
          <a:ln w="9525">
            <a:noFill/>
            <a:miter lim="800000"/>
            <a:headEnd/>
            <a:tailEnd/>
          </a:ln>
        </p:spPr>
      </p:pic>
      <p:sp>
        <p:nvSpPr>
          <p:cNvPr id="5" name="Content Placeholder 4"/>
          <p:cNvSpPr>
            <a:spLocks noGrp="1"/>
          </p:cNvSpPr>
          <p:nvPr>
            <p:ph idx="1"/>
          </p:nvPr>
        </p:nvSpPr>
        <p:spPr>
          <a:xfrm>
            <a:off x="228600" y="1143000"/>
            <a:ext cx="8701118" cy="5181600"/>
          </a:xfrm>
        </p:spPr>
        <p:txBody>
          <a:bodyPr/>
          <a:lstStyle/>
          <a:p>
            <a:r>
              <a:rPr lang="en-US" altLang="en-US" dirty="0">
                <a:solidFill>
                  <a:srgbClr val="FF0000"/>
                </a:solidFill>
              </a:rPr>
              <a:t>NC</a:t>
            </a:r>
            <a:endParaRPr lang="en-US" sz="2600" dirty="0">
              <a:solidFill>
                <a:schemeClr val="tx2"/>
              </a:solidFill>
            </a:endParaRPr>
          </a:p>
          <a:p>
            <a:r>
              <a:rPr lang="tr-TR" sz="2600" dirty="0">
                <a:solidFill>
                  <a:schemeClr val="tx2"/>
                </a:solidFill>
              </a:rPr>
              <a:t>Consider a sphere with center </a:t>
            </a:r>
            <a:r>
              <a:rPr lang="tr-TR" sz="2600" b="1" i="1" dirty="0">
                <a:solidFill>
                  <a:schemeClr val="tx2"/>
                </a:solidFill>
              </a:rPr>
              <a:t>a</a:t>
            </a:r>
            <a:r>
              <a:rPr lang="tr-TR" sz="2600" dirty="0">
                <a:solidFill>
                  <a:schemeClr val="tx2"/>
                </a:solidFill>
              </a:rPr>
              <a:t> and radius </a:t>
            </a:r>
            <a:r>
              <a:rPr lang="tr-TR" sz="2600" i="1" dirty="0">
                <a:solidFill>
                  <a:schemeClr val="tx2"/>
                </a:solidFill>
              </a:rPr>
              <a:t>R</a:t>
            </a:r>
            <a:endParaRPr lang="en-US" sz="2600" i="1" dirty="0">
              <a:solidFill>
                <a:schemeClr val="tx2"/>
              </a:solidFill>
            </a:endParaRPr>
          </a:p>
          <a:p>
            <a:r>
              <a:rPr lang="en-US" sz="2600" i="1" dirty="0">
                <a:solidFill>
                  <a:schemeClr val="tx2"/>
                </a:solidFill>
              </a:rPr>
              <a:t>Minimize R and the error resulting from points outside the sphere—their error is their distance to the sphere.</a:t>
            </a:r>
            <a:endParaRPr lang="tr-TR" sz="2600" i="1" dirty="0">
              <a:solidFill>
                <a:schemeClr val="tx2"/>
              </a:solidFill>
            </a:endParaRPr>
          </a:p>
          <a:p>
            <a:pPr marL="0" indent="0">
              <a:buNone/>
            </a:pPr>
            <a:endParaRPr lang="en-US" dirty="0"/>
          </a:p>
        </p:txBody>
      </p:sp>
      <p:cxnSp>
        <p:nvCxnSpPr>
          <p:cNvPr id="4" name="Straight Connector 3"/>
          <p:cNvCxnSpPr/>
          <p:nvPr/>
        </p:nvCxnSpPr>
        <p:spPr bwMode="auto">
          <a:xfrm flipH="1">
            <a:off x="7924800" y="4254004"/>
            <a:ext cx="152400" cy="16559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bwMode="auto">
          <a:xfrm flipH="1" flipV="1">
            <a:off x="8048625" y="4336801"/>
            <a:ext cx="533400" cy="387598"/>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1" name="TextBox 10"/>
          <p:cNvSpPr txBox="1"/>
          <p:nvPr/>
        </p:nvSpPr>
        <p:spPr>
          <a:xfrm>
            <a:off x="8334375" y="4585900"/>
            <a:ext cx="542136" cy="276999"/>
          </a:xfrm>
          <a:prstGeom prst="rect">
            <a:avLst/>
          </a:prstGeom>
          <a:noFill/>
        </p:spPr>
        <p:txBody>
          <a:bodyPr wrap="none" rtlCol="0">
            <a:spAutoFit/>
          </a:bodyPr>
          <a:lstStyle/>
          <a:p>
            <a:r>
              <a:rPr lang="en-US" sz="1200" dirty="0"/>
              <a:t>error</a:t>
            </a:r>
          </a:p>
        </p:txBody>
      </p:sp>
      <p:sp>
        <p:nvSpPr>
          <p:cNvPr id="3" name="TextBox 2"/>
          <p:cNvSpPr txBox="1"/>
          <p:nvPr/>
        </p:nvSpPr>
        <p:spPr>
          <a:xfrm>
            <a:off x="304800" y="6070402"/>
            <a:ext cx="7412607" cy="461665"/>
          </a:xfrm>
          <a:prstGeom prst="rect">
            <a:avLst/>
          </a:prstGeom>
          <a:noFill/>
        </p:spPr>
        <p:txBody>
          <a:bodyPr wrap="none" rtlCol="0">
            <a:spAutoFit/>
          </a:bodyPr>
          <a:lstStyle/>
          <a:p>
            <a:r>
              <a:rPr lang="en-US" dirty="0"/>
              <a:t>More information: </a:t>
            </a:r>
            <a:r>
              <a:rPr lang="en-US" sz="1000" dirty="0">
                <a:hlinkClick r:id="rId5"/>
              </a:rPr>
              <a:t>http://rvlasveld.github.io/blog/2013/07/12/introduction-to-one-class-support-vector-machines/</a:t>
            </a:r>
            <a:endParaRPr lang="en-US" sz="1000" dirty="0"/>
          </a:p>
          <a:p>
            <a:endParaRPr lang="en-US" sz="1000" dirty="0"/>
          </a:p>
        </p:txBody>
      </p:sp>
      <p:cxnSp>
        <p:nvCxnSpPr>
          <p:cNvPr id="8" name="Straight Connector 7"/>
          <p:cNvCxnSpPr/>
          <p:nvPr/>
        </p:nvCxnSpPr>
        <p:spPr bwMode="auto">
          <a:xfrm flipV="1">
            <a:off x="3486150" y="2962275"/>
            <a:ext cx="381000" cy="533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2" name="TextBox 11"/>
          <p:cNvSpPr txBox="1"/>
          <p:nvPr/>
        </p:nvSpPr>
        <p:spPr>
          <a:xfrm>
            <a:off x="2705100" y="2768797"/>
            <a:ext cx="3276600" cy="307777"/>
          </a:xfrm>
          <a:prstGeom prst="rect">
            <a:avLst/>
          </a:prstGeom>
          <a:noFill/>
        </p:spPr>
        <p:txBody>
          <a:bodyPr wrap="square" rtlCol="0">
            <a:spAutoFit/>
          </a:bodyPr>
          <a:lstStyle/>
          <a:p>
            <a:r>
              <a:rPr lang="en-US" sz="1000" b="0" dirty="0"/>
              <a:t>Lowercase </a:t>
            </a:r>
            <a:r>
              <a:rPr lang="en-US" sz="1000" b="0" dirty="0" err="1"/>
              <a:t>greek</a:t>
            </a:r>
            <a:r>
              <a:rPr lang="en-US" sz="1000" b="0" dirty="0"/>
              <a:t> </a:t>
            </a:r>
            <a:r>
              <a:rPr lang="en-US" sz="1200" i="1" dirty="0"/>
              <a:t>xi</a:t>
            </a:r>
            <a:r>
              <a:rPr lang="en-US" i="1" dirty="0"/>
              <a:t> </a:t>
            </a:r>
            <a:r>
              <a:rPr lang="en-US" sz="1050" b="0" dirty="0"/>
              <a:t>letter, pronounced ‘</a:t>
            </a:r>
            <a:r>
              <a:rPr lang="en-US" sz="1050" b="0" dirty="0" err="1"/>
              <a:t>ksi</a:t>
            </a:r>
            <a:r>
              <a:rPr lang="en-US" sz="1050" b="0" dirty="0"/>
              <a:t>’</a:t>
            </a:r>
          </a:p>
        </p:txBody>
      </p:sp>
      <p:sp>
        <p:nvSpPr>
          <p:cNvPr id="6" name="TextBox 5">
            <a:extLst>
              <a:ext uri="{FF2B5EF4-FFF2-40B4-BE49-F238E27FC236}">
                <a16:creationId xmlns:a16="http://schemas.microsoft.com/office/drawing/2014/main" id="{42EB1280-4499-E636-133F-ABA8273AA73F}"/>
              </a:ext>
            </a:extLst>
          </p:cNvPr>
          <p:cNvSpPr txBox="1"/>
          <p:nvPr/>
        </p:nvSpPr>
        <p:spPr>
          <a:xfrm>
            <a:off x="7588606" y="111323"/>
            <a:ext cx="1535998" cy="307777"/>
          </a:xfrm>
          <a:prstGeom prst="rect">
            <a:avLst/>
          </a:prstGeom>
          <a:noFill/>
        </p:spPr>
        <p:txBody>
          <a:bodyPr wrap="none" rtlCol="0">
            <a:spAutoFit/>
          </a:bodyPr>
          <a:lstStyle/>
          <a:p>
            <a:r>
              <a:rPr lang="en-US" dirty="0"/>
              <a:t>Skipped in 2023</a:t>
            </a:r>
          </a:p>
        </p:txBody>
      </p:sp>
    </p:spTree>
    <p:extLst>
      <p:ext uri="{BB962C8B-B14F-4D97-AF65-F5344CB8AC3E}">
        <p14:creationId xmlns:p14="http://schemas.microsoft.com/office/powerpoint/2010/main" val="6250575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cstate="print"/>
          <a:srcRect/>
          <a:stretch>
            <a:fillRect/>
          </a:stretch>
        </p:blipFill>
        <p:spPr bwMode="auto">
          <a:xfrm>
            <a:off x="1571625" y="1819275"/>
            <a:ext cx="6000750" cy="3219450"/>
          </a:xfrm>
          <a:prstGeom prst="rect">
            <a:avLst/>
          </a:prstGeom>
          <a:noFill/>
          <a:ln w="9525">
            <a:noFill/>
            <a:miter lim="800000"/>
            <a:headEnd/>
            <a:tailEnd/>
          </a:ln>
        </p:spPr>
      </p:pic>
      <p:sp>
        <p:nvSpPr>
          <p:cNvPr id="7" name="TextBox 6"/>
          <p:cNvSpPr txBox="1"/>
          <p:nvPr/>
        </p:nvSpPr>
        <p:spPr>
          <a:xfrm>
            <a:off x="467544" y="5445224"/>
            <a:ext cx="8136904" cy="646331"/>
          </a:xfrm>
          <a:prstGeom prst="rect">
            <a:avLst/>
          </a:prstGeom>
          <a:noFill/>
        </p:spPr>
        <p:txBody>
          <a:bodyPr wrap="square" rtlCol="0">
            <a:spAutoFit/>
          </a:bodyPr>
          <a:lstStyle/>
          <a:p>
            <a:r>
              <a:rPr lang="en-US" dirty="0"/>
              <a:t>Again kernel functions/mapping to a higher dimensional space can be employed in which case the  class boundary shapes change as depicted.</a:t>
            </a:r>
          </a:p>
        </p:txBody>
      </p:sp>
      <p:sp>
        <p:nvSpPr>
          <p:cNvPr id="3" name="TextBox 2"/>
          <p:cNvSpPr txBox="1"/>
          <p:nvPr/>
        </p:nvSpPr>
        <p:spPr>
          <a:xfrm>
            <a:off x="247739" y="184666"/>
            <a:ext cx="8648521" cy="646331"/>
          </a:xfrm>
          <a:prstGeom prst="rect">
            <a:avLst/>
          </a:prstGeom>
          <a:noFill/>
        </p:spPr>
        <p:txBody>
          <a:bodyPr wrap="none" rtlCol="0">
            <a:spAutoFit/>
          </a:bodyPr>
          <a:lstStyle/>
          <a:p>
            <a:r>
              <a:rPr lang="en-US" sz="3600" dirty="0"/>
              <a:t>One Class SVM with Kernel Functions </a:t>
            </a:r>
          </a:p>
        </p:txBody>
      </p:sp>
    </p:spTree>
    <p:extLst>
      <p:ext uri="{BB962C8B-B14F-4D97-AF65-F5344CB8AC3E}">
        <p14:creationId xmlns:p14="http://schemas.microsoft.com/office/powerpoint/2010/main" val="22722237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dirty="0"/>
              <a:t>4. Distance-based Approaches</a:t>
            </a:r>
          </a:p>
        </p:txBody>
      </p:sp>
      <p:sp>
        <p:nvSpPr>
          <p:cNvPr id="13315" name="Rectangle 3"/>
          <p:cNvSpPr>
            <a:spLocks noGrp="1" noChangeArrowheads="1"/>
          </p:cNvSpPr>
          <p:nvPr>
            <p:ph type="body" idx="1"/>
          </p:nvPr>
        </p:nvSpPr>
        <p:spPr/>
        <p:txBody>
          <a:bodyPr/>
          <a:lstStyle/>
          <a:p>
            <a:pPr marL="342900" indent="-342900"/>
            <a:r>
              <a:rPr lang="en-US" altLang="en-US" dirty="0">
                <a:solidFill>
                  <a:srgbClr val="FF0000"/>
                </a:solidFill>
              </a:rPr>
              <a:t>NC</a:t>
            </a:r>
          </a:p>
          <a:p>
            <a:pPr marL="0" indent="0">
              <a:buNone/>
            </a:pPr>
            <a:endParaRPr lang="en-US" altLang="en-US" dirty="0"/>
          </a:p>
          <a:p>
            <a:pPr marL="342900" indent="-342900"/>
            <a:r>
              <a:rPr lang="en-US" altLang="en-US" dirty="0"/>
              <a:t>Data is represented as a vector of features </a:t>
            </a:r>
          </a:p>
          <a:p>
            <a:pPr lvl="4"/>
            <a:endParaRPr lang="en-US" altLang="en-US" sz="2800" dirty="0"/>
          </a:p>
          <a:p>
            <a:pPr marL="342900" indent="-342900"/>
            <a:r>
              <a:rPr lang="en-US" altLang="en-US" dirty="0"/>
              <a:t>Two major approaches</a:t>
            </a:r>
          </a:p>
          <a:p>
            <a:pPr marL="971550" lvl="1" indent="-514350">
              <a:buFont typeface="+mj-lt"/>
              <a:buAutoNum type="arabicPeriod"/>
            </a:pPr>
            <a:r>
              <a:rPr lang="en-US" altLang="en-US" sz="2800" i="1" dirty="0">
                <a:solidFill>
                  <a:schemeClr val="accent5">
                    <a:lumMod val="50000"/>
                  </a:schemeClr>
                </a:solidFill>
              </a:rPr>
              <a:t>K</a:t>
            </a:r>
            <a:r>
              <a:rPr lang="en-US" altLang="en-US" sz="2800" dirty="0"/>
              <a:t>-Nearest-neighbor based</a:t>
            </a:r>
          </a:p>
          <a:p>
            <a:pPr marL="971550" lvl="1" indent="-514350">
              <a:buFont typeface="+mj-lt"/>
              <a:buAutoNum type="arabicPeriod"/>
            </a:pPr>
            <a:r>
              <a:rPr lang="en-US" altLang="en-US" sz="2800" dirty="0"/>
              <a:t>Clustering based</a:t>
            </a:r>
          </a:p>
          <a:p>
            <a:pPr lvl="4">
              <a:buFontTx/>
              <a:buNone/>
            </a:pPr>
            <a:endParaRPr lang="en-US" altLang="en-US" dirty="0"/>
          </a:p>
        </p:txBody>
      </p:sp>
    </p:spTree>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dirty="0"/>
              <a:t>Nearest-Neighbor Based Approach</a:t>
            </a:r>
          </a:p>
        </p:txBody>
      </p:sp>
      <p:sp>
        <p:nvSpPr>
          <p:cNvPr id="14339" name="Rectangle 3"/>
          <p:cNvSpPr>
            <a:spLocks noGrp="1" noChangeArrowheads="1"/>
          </p:cNvSpPr>
          <p:nvPr>
            <p:ph type="body" idx="1"/>
          </p:nvPr>
        </p:nvSpPr>
        <p:spPr/>
        <p:txBody>
          <a:bodyPr/>
          <a:lstStyle/>
          <a:p>
            <a:pPr marL="342900" indent="-342900"/>
            <a:r>
              <a:rPr lang="en-US" altLang="en-US" dirty="0">
                <a:solidFill>
                  <a:srgbClr val="FF0000"/>
                </a:solidFill>
              </a:rPr>
              <a:t>NC</a:t>
            </a:r>
          </a:p>
          <a:p>
            <a:pPr marL="0" indent="0">
              <a:buNone/>
            </a:pPr>
            <a:endParaRPr lang="en-US" altLang="en-US" dirty="0"/>
          </a:p>
          <a:p>
            <a:pPr marL="342900" indent="-342900"/>
            <a:r>
              <a:rPr lang="en-US" altLang="en-US" dirty="0"/>
              <a:t>Approach:</a:t>
            </a:r>
          </a:p>
          <a:p>
            <a:pPr marL="742950" lvl="1" indent="-285750"/>
            <a:r>
              <a:rPr lang="en-US" altLang="en-US" dirty="0"/>
              <a:t>Compute the distance between every pair of data points</a:t>
            </a:r>
          </a:p>
          <a:p>
            <a:pPr marL="742950" lvl="1" indent="-285750"/>
            <a:r>
              <a:rPr lang="en-US" altLang="en-US" dirty="0"/>
              <a:t>There are various ways to define outliers:</a:t>
            </a:r>
          </a:p>
          <a:p>
            <a:pPr marL="1143000" lvl="2" indent="-228600"/>
            <a:r>
              <a:rPr lang="en-US" altLang="en-US" dirty="0"/>
              <a:t>Data points for which there are fewer than </a:t>
            </a:r>
            <a:r>
              <a:rPr lang="en-US" altLang="en-US" i="1" dirty="0"/>
              <a:t>p</a:t>
            </a:r>
            <a:r>
              <a:rPr lang="en-US" altLang="en-US" dirty="0"/>
              <a:t> neighboring points within a distance </a:t>
            </a:r>
            <a:r>
              <a:rPr lang="en-US" altLang="en-US" i="1" dirty="0"/>
              <a:t>r</a:t>
            </a:r>
            <a:endParaRPr lang="en-US" altLang="en-US" dirty="0"/>
          </a:p>
          <a:p>
            <a:pPr marL="1143000" lvl="2" indent="-228600"/>
            <a:r>
              <a:rPr lang="en-US" altLang="en-US" dirty="0"/>
              <a:t>The top n data points whose distance to the kth nearest neighbor is greatest</a:t>
            </a:r>
          </a:p>
          <a:p>
            <a:pPr marL="1143000" lvl="2" indent="-228600"/>
            <a:r>
              <a:rPr lang="en-US" altLang="en-US" dirty="0"/>
              <a:t>The top n data points whose average distance to the k nearest neighbors is greatest </a:t>
            </a:r>
          </a:p>
          <a:p>
            <a:pPr marL="1143000" lvl="2" indent="-228600">
              <a:buFont typeface="Wingdings" pitchFamily="2" charset="2"/>
              <a:buNone/>
            </a:pPr>
            <a:endParaRPr lang="en-US" altLang="en-US" dirty="0"/>
          </a:p>
        </p:txBody>
      </p:sp>
    </p:spTree>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52400" y="152400"/>
            <a:ext cx="8686800" cy="533400"/>
          </a:xfrm>
        </p:spPr>
        <p:txBody>
          <a:bodyPr/>
          <a:lstStyle/>
          <a:p>
            <a:r>
              <a:rPr lang="en-US" altLang="en-US"/>
              <a:t>One Nearest Neighbor - One Outlier</a:t>
            </a:r>
          </a:p>
        </p:txBody>
      </p:sp>
      <p:pic>
        <p:nvPicPr>
          <p:cNvPr id="22531" name="Picture 5"/>
          <p:cNvPicPr>
            <a:picLocks noChangeAspect="1" noChangeArrowheads="1"/>
          </p:cNvPicPr>
          <p:nvPr/>
        </p:nvPicPr>
        <p:blipFill>
          <a:blip r:embed="rId2">
            <a:extLst>
              <a:ext uri="{28A0092B-C50C-407E-A947-70E740481C1C}">
                <a14:useLocalDpi xmlns:a14="http://schemas.microsoft.com/office/drawing/2010/main" val="0"/>
              </a:ext>
            </a:extLst>
          </a:blip>
          <a:srcRect l="22447" t="6934" r="8151" b="9747"/>
          <a:stretch>
            <a:fillRect/>
          </a:stretch>
        </p:blipFill>
        <p:spPr bwMode="auto">
          <a:xfrm>
            <a:off x="1184275" y="1066800"/>
            <a:ext cx="712152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18875752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52400" y="152400"/>
            <a:ext cx="8686800" cy="533400"/>
          </a:xfrm>
        </p:spPr>
        <p:txBody>
          <a:bodyPr/>
          <a:lstStyle/>
          <a:p>
            <a:r>
              <a:rPr lang="en-US" altLang="en-US"/>
              <a:t>One Nearest Neighbor - Two Outliers</a:t>
            </a:r>
          </a:p>
        </p:txBody>
      </p:sp>
      <p:pic>
        <p:nvPicPr>
          <p:cNvPr id="23555" name="Picture 8"/>
          <p:cNvPicPr>
            <a:picLocks noChangeAspect="1" noChangeArrowheads="1"/>
          </p:cNvPicPr>
          <p:nvPr/>
        </p:nvPicPr>
        <p:blipFill>
          <a:blip r:embed="rId2">
            <a:extLst>
              <a:ext uri="{28A0092B-C50C-407E-A947-70E740481C1C}">
                <a14:useLocalDpi xmlns:a14="http://schemas.microsoft.com/office/drawing/2010/main" val="0"/>
              </a:ext>
            </a:extLst>
          </a:blip>
          <a:srcRect l="22447" t="6934" r="8151" b="9747"/>
          <a:stretch>
            <a:fillRect/>
          </a:stretch>
        </p:blipFill>
        <p:spPr bwMode="auto">
          <a:xfrm>
            <a:off x="914400" y="1066800"/>
            <a:ext cx="712152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14510570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52400" y="152400"/>
            <a:ext cx="8686800" cy="533400"/>
          </a:xfrm>
        </p:spPr>
        <p:txBody>
          <a:bodyPr/>
          <a:lstStyle/>
          <a:p>
            <a:r>
              <a:rPr lang="en-US" altLang="en-US"/>
              <a:t>Five Nearest Neighbors - Small Cluster</a:t>
            </a:r>
          </a:p>
        </p:txBody>
      </p:sp>
      <p:pic>
        <p:nvPicPr>
          <p:cNvPr id="24579" name="Picture 4"/>
          <p:cNvPicPr>
            <a:picLocks noChangeAspect="1" noChangeArrowheads="1"/>
          </p:cNvPicPr>
          <p:nvPr/>
        </p:nvPicPr>
        <p:blipFill>
          <a:blip r:embed="rId2">
            <a:extLst>
              <a:ext uri="{28A0092B-C50C-407E-A947-70E740481C1C}">
                <a14:useLocalDpi xmlns:a14="http://schemas.microsoft.com/office/drawing/2010/main" val="0"/>
              </a:ext>
            </a:extLst>
          </a:blip>
          <a:srcRect l="22034" t="6934" r="8565" b="9747"/>
          <a:stretch>
            <a:fillRect/>
          </a:stretch>
        </p:blipFill>
        <p:spPr bwMode="auto">
          <a:xfrm>
            <a:off x="990600" y="1066800"/>
            <a:ext cx="712152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578131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Anomaly Detection</a:t>
            </a:r>
          </a:p>
        </p:txBody>
      </p:sp>
      <p:sp>
        <p:nvSpPr>
          <p:cNvPr id="6147" name="Rectangle 3"/>
          <p:cNvSpPr>
            <a:spLocks noGrp="1" noChangeArrowheads="1"/>
          </p:cNvSpPr>
          <p:nvPr>
            <p:ph type="body" idx="1"/>
          </p:nvPr>
        </p:nvSpPr>
        <p:spPr/>
        <p:txBody>
          <a:bodyPr/>
          <a:lstStyle/>
          <a:p>
            <a:r>
              <a:rPr lang="en-US" altLang="en-US"/>
              <a:t>Challenges</a:t>
            </a:r>
          </a:p>
          <a:p>
            <a:pPr lvl="1"/>
            <a:r>
              <a:rPr lang="en-US" altLang="en-US"/>
              <a:t>How many outliers are there in the data?</a:t>
            </a:r>
          </a:p>
          <a:p>
            <a:pPr lvl="1"/>
            <a:r>
              <a:rPr lang="en-US" altLang="en-US"/>
              <a:t>Method is unsupervised</a:t>
            </a:r>
          </a:p>
          <a:p>
            <a:pPr lvl="2"/>
            <a:r>
              <a:rPr lang="en-US" altLang="en-US"/>
              <a:t> Validation can be quite challenging (just like for clustering)</a:t>
            </a:r>
          </a:p>
          <a:p>
            <a:pPr lvl="1"/>
            <a:r>
              <a:rPr lang="en-US" altLang="en-US"/>
              <a:t>Finding needle in a haystack</a:t>
            </a:r>
          </a:p>
          <a:p>
            <a:endParaRPr lang="en-US" altLang="en-US"/>
          </a:p>
          <a:p>
            <a:r>
              <a:rPr lang="en-US" altLang="en-US"/>
              <a:t>Working assumption:</a:t>
            </a:r>
          </a:p>
          <a:p>
            <a:pPr lvl="1"/>
            <a:r>
              <a:rPr lang="en-US" altLang="en-US"/>
              <a:t>There are considerably more “normal” observations than “abnormal” observations (outliers/anomalies) in the data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2400" y="152400"/>
            <a:ext cx="8839200" cy="533400"/>
          </a:xfrm>
        </p:spPr>
        <p:txBody>
          <a:bodyPr/>
          <a:lstStyle/>
          <a:p>
            <a:r>
              <a:rPr lang="en-US" altLang="en-US"/>
              <a:t>Five Nearest Neighbors - Differing Density</a:t>
            </a:r>
          </a:p>
        </p:txBody>
      </p:sp>
      <p:pic>
        <p:nvPicPr>
          <p:cNvPr id="25603" name="Picture 4"/>
          <p:cNvPicPr>
            <a:picLocks noChangeAspect="1" noChangeArrowheads="1"/>
          </p:cNvPicPr>
          <p:nvPr/>
        </p:nvPicPr>
        <p:blipFill>
          <a:blip r:embed="rId2">
            <a:extLst>
              <a:ext uri="{28A0092B-C50C-407E-A947-70E740481C1C}">
                <a14:useLocalDpi xmlns:a14="http://schemas.microsoft.com/office/drawing/2010/main" val="0"/>
              </a:ext>
            </a:extLst>
          </a:blip>
          <a:srcRect l="20793" t="6934" r="8151" b="9747"/>
          <a:stretch>
            <a:fillRect/>
          </a:stretch>
        </p:blipFill>
        <p:spPr bwMode="auto">
          <a:xfrm>
            <a:off x="914400" y="1066800"/>
            <a:ext cx="7294563"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1972338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2400" y="152400"/>
            <a:ext cx="8686800" cy="533400"/>
          </a:xfrm>
        </p:spPr>
        <p:txBody>
          <a:bodyPr/>
          <a:lstStyle/>
          <a:p>
            <a:r>
              <a:rPr lang="en-US" altLang="en-US" dirty="0"/>
              <a:t>4. Clustering-Based Approaches</a:t>
            </a:r>
          </a:p>
        </p:txBody>
      </p:sp>
      <p:sp>
        <p:nvSpPr>
          <p:cNvPr id="32771" name="Rectangle 3"/>
          <p:cNvSpPr>
            <a:spLocks noGrp="1" noChangeArrowheads="1"/>
          </p:cNvSpPr>
          <p:nvPr>
            <p:ph type="body" idx="1"/>
          </p:nvPr>
        </p:nvSpPr>
        <p:spPr>
          <a:xfrm>
            <a:off x="411163" y="1143000"/>
            <a:ext cx="5151437" cy="5181600"/>
          </a:xfrm>
        </p:spPr>
        <p:txBody>
          <a:bodyPr/>
          <a:lstStyle/>
          <a:p>
            <a:pPr marL="342900" indent="-342900"/>
            <a:r>
              <a:rPr lang="en-US" altLang="en-US" sz="2400" dirty="0">
                <a:solidFill>
                  <a:srgbClr val="FF0000"/>
                </a:solidFill>
              </a:rPr>
              <a:t>NC</a:t>
            </a:r>
            <a:endParaRPr lang="en-US" altLang="en-US" sz="2400" b="1" dirty="0"/>
          </a:p>
          <a:p>
            <a:pPr marL="342900" indent="-342900"/>
            <a:r>
              <a:rPr lang="en-US" altLang="en-US" sz="2400" b="1" dirty="0"/>
              <a:t>Clustering-based Outlier:</a:t>
            </a:r>
            <a:r>
              <a:rPr lang="en-US" altLang="en-US" sz="2400" dirty="0"/>
              <a:t> An object is a cluster-based outlier if it does not strongly belong to any cluster </a:t>
            </a:r>
          </a:p>
          <a:p>
            <a:pPr marL="742950" lvl="1" indent="-285750"/>
            <a:r>
              <a:rPr lang="en-US" altLang="en-US" sz="2000" dirty="0"/>
              <a:t>For prototype-based clusters, an object is an outlier if it is not close enough to a cluster center</a:t>
            </a:r>
          </a:p>
          <a:p>
            <a:pPr marL="742950" lvl="1" indent="-285750"/>
            <a:r>
              <a:rPr lang="en-US" altLang="en-US" sz="2000" dirty="0"/>
              <a:t>For density-based clusters, an object is an outlier if its density is too low</a:t>
            </a:r>
          </a:p>
          <a:p>
            <a:pPr marL="742950" lvl="1" indent="-285750"/>
            <a:r>
              <a:rPr lang="en-US" altLang="en-US" sz="2000" dirty="0"/>
              <a:t>For graph-based clusters, an object is an outlier if it is not well connected</a:t>
            </a:r>
          </a:p>
          <a:p>
            <a:pPr marL="342900" indent="-342900"/>
            <a:r>
              <a:rPr lang="en-US" altLang="en-US" sz="2400" dirty="0"/>
              <a:t>Other issues include the impact of outliers on the clusters and the number of clusters</a:t>
            </a:r>
          </a:p>
          <a:p>
            <a:pPr marL="742950" lvl="1" indent="-285750"/>
            <a:endParaRPr lang="en-US" altLang="en-US" sz="2000" dirty="0"/>
          </a:p>
        </p:txBody>
      </p:sp>
      <p:grpSp>
        <p:nvGrpSpPr>
          <p:cNvPr id="32772" name="Group 4"/>
          <p:cNvGrpSpPr>
            <a:grpSpLocks/>
          </p:cNvGrpSpPr>
          <p:nvPr/>
        </p:nvGrpSpPr>
        <p:grpSpPr bwMode="auto">
          <a:xfrm>
            <a:off x="5410200" y="1905000"/>
            <a:ext cx="3733800" cy="3074988"/>
            <a:chOff x="3264" y="1231"/>
            <a:chExt cx="2352" cy="1937"/>
          </a:xfrm>
        </p:grpSpPr>
        <p:pic>
          <p:nvPicPr>
            <p:cNvPr id="327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4" y="1231"/>
              <a:ext cx="2352" cy="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2774" name="Oval 6"/>
            <p:cNvSpPr>
              <a:spLocks noChangeArrowheads="1"/>
            </p:cNvSpPr>
            <p:nvPr/>
          </p:nvSpPr>
          <p:spPr bwMode="auto">
            <a:xfrm>
              <a:off x="3552" y="2011"/>
              <a:ext cx="112" cy="102"/>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32775" name="Oval 7"/>
            <p:cNvSpPr>
              <a:spLocks noChangeArrowheads="1"/>
            </p:cNvSpPr>
            <p:nvPr/>
          </p:nvSpPr>
          <p:spPr bwMode="auto">
            <a:xfrm>
              <a:off x="4752" y="1957"/>
              <a:ext cx="112" cy="102"/>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32776" name="Oval 8"/>
            <p:cNvSpPr>
              <a:spLocks noChangeArrowheads="1"/>
            </p:cNvSpPr>
            <p:nvPr/>
          </p:nvSpPr>
          <p:spPr bwMode="auto">
            <a:xfrm>
              <a:off x="5424" y="2683"/>
              <a:ext cx="112" cy="102"/>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32777" name="Oval 9"/>
            <p:cNvSpPr>
              <a:spLocks noChangeArrowheads="1"/>
            </p:cNvSpPr>
            <p:nvPr/>
          </p:nvSpPr>
          <p:spPr bwMode="auto">
            <a:xfrm>
              <a:off x="4016" y="2779"/>
              <a:ext cx="112" cy="102"/>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32778" name="Oval 10"/>
            <p:cNvSpPr>
              <a:spLocks noChangeArrowheads="1"/>
            </p:cNvSpPr>
            <p:nvPr/>
          </p:nvSpPr>
          <p:spPr bwMode="auto">
            <a:xfrm>
              <a:off x="3392" y="1771"/>
              <a:ext cx="112" cy="102"/>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32779" name="Line 11"/>
            <p:cNvSpPr>
              <a:spLocks noChangeShapeType="1"/>
            </p:cNvSpPr>
            <p:nvPr/>
          </p:nvSpPr>
          <p:spPr bwMode="auto">
            <a:xfrm flipH="1">
              <a:off x="4224" y="2011"/>
              <a:ext cx="576" cy="96"/>
            </a:xfrm>
            <a:prstGeom prst="line">
              <a:avLst/>
            </a:prstGeom>
            <a:noFill/>
            <a:ln w="15875">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0" name="Line 12"/>
            <p:cNvSpPr>
              <a:spLocks noChangeShapeType="1"/>
            </p:cNvSpPr>
            <p:nvPr/>
          </p:nvSpPr>
          <p:spPr bwMode="auto">
            <a:xfrm>
              <a:off x="4800" y="2011"/>
              <a:ext cx="48" cy="768"/>
            </a:xfrm>
            <a:prstGeom prst="line">
              <a:avLst/>
            </a:prstGeom>
            <a:noFill/>
            <a:ln w="15875">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1" name="Line 13"/>
            <p:cNvSpPr>
              <a:spLocks noChangeShapeType="1"/>
            </p:cNvSpPr>
            <p:nvPr/>
          </p:nvSpPr>
          <p:spPr bwMode="auto">
            <a:xfrm flipV="1">
              <a:off x="4800" y="1627"/>
              <a:ext cx="384" cy="384"/>
            </a:xfrm>
            <a:prstGeom prst="line">
              <a:avLst/>
            </a:prstGeom>
            <a:noFill/>
            <a:ln w="15875">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2" name="Line 14"/>
            <p:cNvSpPr>
              <a:spLocks noChangeShapeType="1"/>
            </p:cNvSpPr>
            <p:nvPr/>
          </p:nvSpPr>
          <p:spPr bwMode="auto">
            <a:xfrm>
              <a:off x="4800" y="2011"/>
              <a:ext cx="672" cy="720"/>
            </a:xfrm>
            <a:prstGeom prst="line">
              <a:avLst/>
            </a:prstGeom>
            <a:noFill/>
            <a:ln w="15875">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3" name="Line 15"/>
            <p:cNvSpPr>
              <a:spLocks noChangeShapeType="1"/>
            </p:cNvSpPr>
            <p:nvPr/>
          </p:nvSpPr>
          <p:spPr bwMode="auto">
            <a:xfrm flipH="1">
              <a:off x="3744" y="2011"/>
              <a:ext cx="1056" cy="336"/>
            </a:xfrm>
            <a:prstGeom prst="line">
              <a:avLst/>
            </a:prstGeom>
            <a:noFill/>
            <a:ln w="15875">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9033813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zh-CN">
                <a:ea typeface="SimSun" pitchFamily="2" charset="-122"/>
              </a:rPr>
              <a:t>Clustering-Based</a:t>
            </a:r>
          </a:p>
        </p:txBody>
      </p:sp>
      <p:sp>
        <p:nvSpPr>
          <p:cNvPr id="16387" name="Rectangle 3"/>
          <p:cNvSpPr>
            <a:spLocks noGrp="1" noChangeArrowheads="1"/>
          </p:cNvSpPr>
          <p:nvPr>
            <p:ph type="body" idx="1"/>
          </p:nvPr>
        </p:nvSpPr>
        <p:spPr>
          <a:xfrm>
            <a:off x="228601" y="1143000"/>
            <a:ext cx="8686800" cy="5181600"/>
          </a:xfrm>
        </p:spPr>
        <p:txBody>
          <a:bodyPr/>
          <a:lstStyle/>
          <a:p>
            <a:pPr marL="342900" indent="-342900"/>
            <a:r>
              <a:rPr lang="en-US" altLang="en-US" sz="2400" dirty="0">
                <a:solidFill>
                  <a:srgbClr val="FF0000"/>
                </a:solidFill>
              </a:rPr>
              <a:t>NC</a:t>
            </a:r>
          </a:p>
          <a:p>
            <a:pPr marL="342900" indent="-342900"/>
            <a:endParaRPr lang="en-US" altLang="zh-CN" sz="2400" dirty="0">
              <a:ea typeface="SimSun" pitchFamily="2" charset="-122"/>
            </a:endParaRPr>
          </a:p>
          <a:p>
            <a:pPr marL="342900" indent="-342900"/>
            <a:r>
              <a:rPr lang="en-US" altLang="zh-CN" sz="2400" dirty="0">
                <a:ea typeface="SimSun" pitchFamily="2" charset="-122"/>
              </a:rPr>
              <a:t>Basic Idea: Run a clustering algorithm, objects that do not rely belong to any cluster are considered to be outliers!</a:t>
            </a:r>
          </a:p>
          <a:p>
            <a:pPr marL="342900" indent="-342900"/>
            <a:r>
              <a:rPr lang="en-US" altLang="zh-CN" sz="2400" dirty="0">
                <a:ea typeface="SimSun" pitchFamily="2" charset="-122"/>
              </a:rPr>
              <a:t>Problem what parameters should I choose for the algorithm; e.g. we could just run DBSCAN and report the outliers! </a:t>
            </a:r>
          </a:p>
          <a:p>
            <a:pPr marL="342900" indent="-342900"/>
            <a:r>
              <a:rPr lang="en-US" altLang="zh-CN" sz="2400" dirty="0">
                <a:ea typeface="SimSun" pitchFamily="2" charset="-122"/>
              </a:rPr>
              <a:t>Rule of Thumb: Less than x% of the data should be outliers (with x typically chosen between 0.1 and 10); x might be determined with other methods; e.g. statistical tests. </a:t>
            </a:r>
          </a:p>
          <a:p>
            <a:pPr marL="342900" indent="-342900"/>
            <a:r>
              <a:rPr lang="en-US" altLang="zh-CN" sz="2400" dirty="0">
                <a:solidFill>
                  <a:srgbClr val="7030A0"/>
                </a:solidFill>
                <a:ea typeface="SimSun" pitchFamily="2" charset="-122"/>
              </a:rPr>
              <a:t>Needs Tweaking for Task 4 as this approach does not produce on outlier score but rather returns a hard clustering.</a:t>
            </a:r>
            <a:endParaRPr lang="en-US" altLang="zh-CN" sz="2400" dirty="0">
              <a:ea typeface="SimSun" pitchFamily="2"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2400" y="152400"/>
            <a:ext cx="8839200" cy="533400"/>
          </a:xfrm>
        </p:spPr>
        <p:txBody>
          <a:bodyPr/>
          <a:lstStyle/>
          <a:p>
            <a:r>
              <a:rPr lang="en-US" altLang="en-US"/>
              <a:t>Distance of Points from Closest Centroids</a:t>
            </a:r>
          </a:p>
        </p:txBody>
      </p:sp>
      <p:sp>
        <p:nvSpPr>
          <p:cNvPr id="33795" name="Text Box 3"/>
          <p:cNvSpPr txBox="1">
            <a:spLocks noChangeArrowheads="1"/>
          </p:cNvSpPr>
          <p:nvPr/>
        </p:nvSpPr>
        <p:spPr bwMode="auto">
          <a:xfrm>
            <a:off x="6705600" y="6019800"/>
            <a:ext cx="182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altLang="en-US" sz="1800"/>
              <a:t>Outlier Score</a:t>
            </a:r>
          </a:p>
        </p:txBody>
      </p:sp>
      <p:pic>
        <p:nvPicPr>
          <p:cNvPr id="33796" name="Picture 5"/>
          <p:cNvPicPr>
            <a:picLocks noChangeAspect="1" noChangeArrowheads="1"/>
          </p:cNvPicPr>
          <p:nvPr/>
        </p:nvPicPr>
        <p:blipFill>
          <a:blip r:embed="rId2">
            <a:extLst>
              <a:ext uri="{28A0092B-C50C-407E-A947-70E740481C1C}">
                <a14:useLocalDpi xmlns:a14="http://schemas.microsoft.com/office/drawing/2010/main" val="0"/>
              </a:ext>
            </a:extLst>
          </a:blip>
          <a:srcRect l="20438" t="6934" r="7738" b="9747"/>
          <a:stretch>
            <a:fillRect/>
          </a:stretch>
        </p:blipFill>
        <p:spPr bwMode="auto">
          <a:xfrm>
            <a:off x="609600" y="1066800"/>
            <a:ext cx="7377113" cy="503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871251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zh-CN" sz="2400" dirty="0">
                <a:ea typeface="SimSun" pitchFamily="2" charset="-122"/>
              </a:rPr>
              <a:t>Brainstorming for PS2_Task4 Approaches</a:t>
            </a:r>
          </a:p>
        </p:txBody>
      </p:sp>
      <p:sp>
        <p:nvSpPr>
          <p:cNvPr id="16387" name="Rectangle 3"/>
          <p:cNvSpPr>
            <a:spLocks noGrp="1" noChangeArrowheads="1"/>
          </p:cNvSpPr>
          <p:nvPr>
            <p:ph type="body" idx="1"/>
          </p:nvPr>
        </p:nvSpPr>
        <p:spPr>
          <a:xfrm>
            <a:off x="0" y="990600"/>
            <a:ext cx="9144000" cy="5181600"/>
          </a:xfrm>
        </p:spPr>
        <p:txBody>
          <a:bodyPr/>
          <a:lstStyle/>
          <a:p>
            <a:pPr marL="0" indent="0">
              <a:buNone/>
            </a:pPr>
            <a:r>
              <a:rPr lang="en-US" altLang="zh-CN" sz="1800" dirty="0">
                <a:latin typeface="+mj-lt"/>
                <a:ea typeface="SimSun" pitchFamily="2" charset="-122"/>
              </a:rPr>
              <a:t>Potential Approaches:</a:t>
            </a:r>
          </a:p>
          <a:p>
            <a:r>
              <a:rPr lang="en-US" altLang="zh-CN" sz="1800" dirty="0">
                <a:latin typeface="+mj-lt"/>
                <a:ea typeface="SimSun" pitchFamily="2" charset="-122"/>
              </a:rPr>
              <a:t>Density-based: OLS value is the density of that point; dataset is inversely sorted by the OLS value. How do I measure the density?</a:t>
            </a:r>
          </a:p>
          <a:p>
            <a:pPr lvl="1"/>
            <a:r>
              <a:rPr lang="en-US" altLang="zh-CN" sz="1800" dirty="0">
                <a:latin typeface="+mj-lt"/>
                <a:ea typeface="SimSun" pitchFamily="2" charset="-122"/>
              </a:rPr>
              <a:t>Wrap a radius r around the point p and count the number of points or use a grid</a:t>
            </a:r>
          </a:p>
          <a:p>
            <a:pPr lvl="1"/>
            <a:r>
              <a:rPr lang="en-US" altLang="zh-CN" sz="1800" dirty="0">
                <a:latin typeface="+mj-lt"/>
                <a:ea typeface="SimSun" pitchFamily="2" charset="-122"/>
              </a:rPr>
              <a:t>Use non-parametric kernel density estimation techniques</a:t>
            </a:r>
          </a:p>
          <a:p>
            <a:pPr marL="342900" indent="-342900"/>
            <a:r>
              <a:rPr lang="en-US" altLang="zh-CN" sz="1800" dirty="0">
                <a:latin typeface="+mj-lt"/>
                <a:ea typeface="SimSun" pitchFamily="2" charset="-122"/>
              </a:rPr>
              <a:t>Distance-based: Compute the k-nearest neighbor distance for each point; possibly make it more sophisticated; might refine this approach by using multiple k-nearest neighbor distances. </a:t>
            </a:r>
          </a:p>
          <a:p>
            <a:pPr marL="342900" indent="-342900"/>
            <a:r>
              <a:rPr lang="en-US" altLang="zh-CN" sz="1800" dirty="0">
                <a:latin typeface="+mj-lt"/>
                <a:ea typeface="SimSun" pitchFamily="2" charset="-122"/>
              </a:rPr>
              <a:t>Clustering-based: e.g. use K-means and use each points distance to its clusters centroid as the OLS score; I consider this actually as a distance-based approach</a:t>
            </a:r>
          </a:p>
          <a:p>
            <a:pPr marL="342900" indent="-342900"/>
            <a:r>
              <a:rPr lang="en-US" altLang="zh-CN" sz="1800" dirty="0">
                <a:latin typeface="+mj-lt"/>
                <a:ea typeface="SimSun" pitchFamily="2" charset="-122"/>
              </a:rPr>
              <a:t>One Class SVM (not so clear: how do I get an OLS scores; need approach to measure the “distance to the decision boundary”)</a:t>
            </a:r>
          </a:p>
          <a:p>
            <a:pPr marL="342900" indent="-342900">
              <a:spcBef>
                <a:spcPts val="0"/>
              </a:spcBef>
              <a:spcAft>
                <a:spcPts val="0"/>
              </a:spcAft>
            </a:pPr>
            <a:r>
              <a:rPr lang="en-US" altLang="zh-CN" sz="1800" dirty="0">
                <a:latin typeface="+mj-lt"/>
                <a:ea typeface="SimSun" pitchFamily="2" charset="-122"/>
              </a:rPr>
              <a:t>Model-based; however, </a:t>
            </a:r>
          </a:p>
          <a:p>
            <a:pPr marL="850900" lvl="1">
              <a:spcBef>
                <a:spcPts val="0"/>
              </a:spcBef>
              <a:spcAft>
                <a:spcPts val="0"/>
              </a:spcAft>
            </a:pPr>
            <a:r>
              <a:rPr lang="en-US" altLang="zh-CN" sz="1800" dirty="0">
                <a:latin typeface="+mj-lt"/>
                <a:ea typeface="SimSun" pitchFamily="2" charset="-122"/>
              </a:rPr>
              <a:t>using single Gaussian will not work well for our multi-modal dataset</a:t>
            </a:r>
          </a:p>
          <a:p>
            <a:pPr marL="850900" lvl="1">
              <a:spcBef>
                <a:spcPts val="0"/>
              </a:spcBef>
              <a:spcAft>
                <a:spcPts val="0"/>
              </a:spcAft>
            </a:pPr>
            <a:r>
              <a:rPr lang="en-US" altLang="zh-CN" sz="1800" dirty="0">
                <a:latin typeface="+mj-lt"/>
                <a:ea typeface="SimSun" pitchFamily="2" charset="-122"/>
              </a:rPr>
              <a:t>Mixture of Gaussians are promising, but not easy to use; moreover, model selection and extracting the model learn by EM might be a challenge!</a:t>
            </a:r>
          </a:p>
        </p:txBody>
      </p:sp>
    </p:spTree>
    <p:extLst>
      <p:ext uri="{BB962C8B-B14F-4D97-AF65-F5344CB8AC3E}">
        <p14:creationId xmlns:p14="http://schemas.microsoft.com/office/powerpoint/2010/main" val="480546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2025" y="2590800"/>
            <a:ext cx="4371975"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71" name="Rectangle 3"/>
          <p:cNvSpPr>
            <a:spLocks noGrp="1" noChangeArrowheads="1"/>
          </p:cNvSpPr>
          <p:nvPr>
            <p:ph type="title"/>
          </p:nvPr>
        </p:nvSpPr>
        <p:spPr/>
        <p:txBody>
          <a:bodyPr/>
          <a:lstStyle/>
          <a:p>
            <a:r>
              <a:rPr lang="en-US" altLang="en-US"/>
              <a:t>Anomaly Detection Schemes </a:t>
            </a:r>
          </a:p>
        </p:txBody>
      </p:sp>
      <p:sp>
        <p:nvSpPr>
          <p:cNvPr id="7172" name="Rectangle 4"/>
          <p:cNvSpPr>
            <a:spLocks noGrp="1" noChangeArrowheads="1"/>
          </p:cNvSpPr>
          <p:nvPr>
            <p:ph type="body" idx="1"/>
          </p:nvPr>
        </p:nvSpPr>
        <p:spPr>
          <a:xfrm>
            <a:off x="411163" y="1143000"/>
            <a:ext cx="8580437" cy="5181600"/>
          </a:xfrm>
        </p:spPr>
        <p:txBody>
          <a:bodyPr/>
          <a:lstStyle/>
          <a:p>
            <a:pPr marL="342900" indent="-342900"/>
            <a:r>
              <a:rPr lang="en-US" altLang="en-US" sz="2400" dirty="0"/>
              <a:t>General Steps</a:t>
            </a:r>
          </a:p>
          <a:p>
            <a:pPr marL="742950" lvl="1" indent="-285750"/>
            <a:r>
              <a:rPr lang="en-US" altLang="en-US" sz="2000" dirty="0"/>
              <a:t>Build a profile of the “normal” behavior</a:t>
            </a:r>
          </a:p>
          <a:p>
            <a:pPr marL="1143000" lvl="2" indent="-228600"/>
            <a:r>
              <a:rPr lang="en-US" altLang="en-US" sz="1800" dirty="0"/>
              <a:t>Profile can be patterns or summary statistics for the overall population</a:t>
            </a:r>
          </a:p>
          <a:p>
            <a:pPr marL="742950" lvl="1" indent="-285750"/>
            <a:r>
              <a:rPr lang="en-US" altLang="en-US" sz="2000" dirty="0"/>
              <a:t>Use the “normal” profile to detect anomalies</a:t>
            </a:r>
          </a:p>
          <a:p>
            <a:pPr marL="1143000" lvl="2" indent="-228600"/>
            <a:r>
              <a:rPr lang="en-US" altLang="en-US" sz="1800" dirty="0"/>
              <a:t>Anomalies are observations whose characteristics</a:t>
            </a:r>
            <a:br>
              <a:rPr lang="en-US" altLang="en-US" sz="1800" dirty="0"/>
            </a:br>
            <a:r>
              <a:rPr lang="en-US" altLang="en-US" sz="1800" dirty="0"/>
              <a:t>differ significantly from the normal profile</a:t>
            </a:r>
          </a:p>
          <a:p>
            <a:pPr marL="742950" lvl="1" indent="-285750"/>
            <a:endParaRPr lang="en-US" altLang="en-US" sz="2000" dirty="0"/>
          </a:p>
          <a:p>
            <a:pPr marL="342900" indent="-342900"/>
            <a:r>
              <a:rPr lang="en-US" altLang="en-US" sz="2400" dirty="0"/>
              <a:t>Types of anomaly detection </a:t>
            </a:r>
            <a:br>
              <a:rPr lang="en-US" altLang="en-US" sz="2400" dirty="0"/>
            </a:br>
            <a:r>
              <a:rPr lang="en-US" altLang="en-US" sz="2400" dirty="0"/>
              <a:t>schemes</a:t>
            </a:r>
          </a:p>
          <a:p>
            <a:pPr marL="914400" lvl="1" indent="-457200">
              <a:buFont typeface="+mj-lt"/>
              <a:buAutoNum type="arabicPeriod"/>
            </a:pPr>
            <a:r>
              <a:rPr lang="en-US" altLang="en-US" sz="2000" dirty="0"/>
              <a:t>Graphical</a:t>
            </a:r>
          </a:p>
          <a:p>
            <a:pPr marL="914400" lvl="1" indent="-457200">
              <a:buFont typeface="+mj-lt"/>
              <a:buAutoNum type="arabicPeriod"/>
            </a:pPr>
            <a:r>
              <a:rPr lang="en-US" altLang="en-US" sz="2000" dirty="0"/>
              <a:t>Model-based, relying on parametric models</a:t>
            </a:r>
          </a:p>
          <a:p>
            <a:pPr marL="914400" lvl="1" indent="-457200">
              <a:buFont typeface="+mj-lt"/>
              <a:buAutoNum type="arabicPeriod"/>
            </a:pPr>
            <a:r>
              <a:rPr lang="en-US" altLang="en-US" sz="2000" dirty="0"/>
              <a:t>One-Class SVM Approach </a:t>
            </a:r>
          </a:p>
          <a:p>
            <a:pPr marL="914400" lvl="1" indent="-457200">
              <a:buFont typeface="+mj-lt"/>
              <a:buAutoNum type="arabicPeriod"/>
            </a:pPr>
            <a:r>
              <a:rPr lang="en-US" altLang="en-US" sz="2000" dirty="0"/>
              <a:t>Distance-based</a:t>
            </a:r>
          </a:p>
        </p:txBody>
      </p:sp>
      <p:sp>
        <p:nvSpPr>
          <p:cNvPr id="7173" name="Oval 5"/>
          <p:cNvSpPr>
            <a:spLocks noChangeArrowheads="1"/>
          </p:cNvSpPr>
          <p:nvPr/>
        </p:nvSpPr>
        <p:spPr bwMode="auto">
          <a:xfrm>
            <a:off x="5334000" y="4114800"/>
            <a:ext cx="177800" cy="161925"/>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7174" name="Oval 6"/>
          <p:cNvSpPr>
            <a:spLocks noChangeArrowheads="1"/>
          </p:cNvSpPr>
          <p:nvPr/>
        </p:nvSpPr>
        <p:spPr bwMode="auto">
          <a:xfrm>
            <a:off x="7467600" y="3810000"/>
            <a:ext cx="381000" cy="381000"/>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7175" name="Oval 7"/>
          <p:cNvSpPr>
            <a:spLocks noChangeArrowheads="1"/>
          </p:cNvSpPr>
          <p:nvPr/>
        </p:nvSpPr>
        <p:spPr bwMode="auto">
          <a:xfrm>
            <a:off x="8839200" y="5334000"/>
            <a:ext cx="177800" cy="161925"/>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7176" name="Oval 8"/>
          <p:cNvSpPr>
            <a:spLocks noChangeArrowheads="1"/>
          </p:cNvSpPr>
          <p:nvPr/>
        </p:nvSpPr>
        <p:spPr bwMode="auto">
          <a:xfrm>
            <a:off x="6172200" y="5486400"/>
            <a:ext cx="177800" cy="161925"/>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
        <p:nvSpPr>
          <p:cNvPr id="7177" name="Oval 9"/>
          <p:cNvSpPr>
            <a:spLocks noChangeArrowheads="1"/>
          </p:cNvSpPr>
          <p:nvPr/>
        </p:nvSpPr>
        <p:spPr bwMode="auto">
          <a:xfrm>
            <a:off x="5029200" y="3581400"/>
            <a:ext cx="177800" cy="161925"/>
          </a:xfrm>
          <a:prstGeom prst="ellipse">
            <a:avLst/>
          </a:prstGeom>
          <a:noFill/>
          <a:ln w="1905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dirty="0"/>
              <a:t>1. Graphical Approaches</a:t>
            </a:r>
          </a:p>
        </p:txBody>
      </p:sp>
      <p:sp>
        <p:nvSpPr>
          <p:cNvPr id="8195" name="Rectangle 3"/>
          <p:cNvSpPr>
            <a:spLocks noGrp="1" noChangeArrowheads="1"/>
          </p:cNvSpPr>
          <p:nvPr>
            <p:ph type="body" idx="1"/>
          </p:nvPr>
        </p:nvSpPr>
        <p:spPr/>
        <p:txBody>
          <a:bodyPr/>
          <a:lstStyle/>
          <a:p>
            <a:pPr marL="342900" indent="-342900"/>
            <a:r>
              <a:rPr lang="en-US" altLang="en-US" dirty="0"/>
              <a:t>Idea: user identifies outliers by visual inspection</a:t>
            </a:r>
          </a:p>
          <a:p>
            <a:pPr marL="342900" indent="-342900"/>
            <a:r>
              <a:rPr lang="en-US" altLang="en-US" dirty="0"/>
              <a:t>Scatter plot (2-D), Spin plot (3-D)</a:t>
            </a:r>
          </a:p>
          <a:p>
            <a:pPr marL="342900" indent="-342900"/>
            <a:r>
              <a:rPr lang="en-US" altLang="en-US" dirty="0"/>
              <a:t>Limitations</a:t>
            </a:r>
          </a:p>
          <a:p>
            <a:pPr marL="742950" lvl="1" indent="-285750"/>
            <a:r>
              <a:rPr lang="en-US" altLang="en-US" dirty="0"/>
              <a:t>Time consuming</a:t>
            </a:r>
          </a:p>
          <a:p>
            <a:pPr marL="742950" lvl="1" indent="-285750"/>
            <a:r>
              <a:rPr lang="en-US" altLang="en-US" dirty="0"/>
              <a:t>Subjective</a:t>
            </a:r>
          </a:p>
        </p:txBody>
      </p:sp>
      <p:pic>
        <p:nvPicPr>
          <p:cNvPr id="8197" name="Picture 5"/>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4629150" y="2281238"/>
            <a:ext cx="3511550" cy="3414712"/>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Boundary Methods</a:t>
            </a:r>
          </a:p>
        </p:txBody>
      </p:sp>
      <p:sp>
        <p:nvSpPr>
          <p:cNvPr id="9219" name="Rectangle 3"/>
          <p:cNvSpPr>
            <a:spLocks noGrp="1" noChangeArrowheads="1"/>
          </p:cNvSpPr>
          <p:nvPr>
            <p:ph type="body" idx="1"/>
          </p:nvPr>
        </p:nvSpPr>
        <p:spPr/>
        <p:txBody>
          <a:bodyPr/>
          <a:lstStyle/>
          <a:p>
            <a:pPr marL="342900" indent="-342900"/>
            <a:r>
              <a:rPr lang="en-US" altLang="en-US" dirty="0"/>
              <a:t>Extreme points are assumed to be outliers</a:t>
            </a:r>
          </a:p>
          <a:p>
            <a:pPr marL="342900" indent="-342900"/>
            <a:r>
              <a:rPr lang="en-US" altLang="en-US" dirty="0"/>
              <a:t>Use convex hull method/alpha shapes to detect extreme values</a:t>
            </a:r>
          </a:p>
          <a:p>
            <a:pPr marL="342900" indent="-342900"/>
            <a:endParaRPr lang="en-US" altLang="en-US" dirty="0"/>
          </a:p>
          <a:p>
            <a:pPr marL="342900" indent="-342900"/>
            <a:endParaRPr lang="en-US" altLang="en-US" dirty="0"/>
          </a:p>
          <a:p>
            <a:pPr marL="342900" indent="-342900"/>
            <a:endParaRPr lang="en-US" altLang="en-US" dirty="0"/>
          </a:p>
          <a:p>
            <a:pPr marL="342900" indent="-342900"/>
            <a:endParaRPr lang="en-US" altLang="en-US" dirty="0"/>
          </a:p>
          <a:p>
            <a:pPr marL="342900" indent="-342900"/>
            <a:endParaRPr lang="en-US" altLang="en-US" dirty="0"/>
          </a:p>
          <a:p>
            <a:pPr marL="342900" indent="-342900"/>
            <a:endParaRPr lang="en-US" altLang="en-US" dirty="0"/>
          </a:p>
          <a:p>
            <a:pPr marL="342900" indent="-342900"/>
            <a:r>
              <a:rPr lang="en-US" altLang="en-US" dirty="0">
                <a:hlinkClick r:id="rId2" tooltip="http://cgm.cs.mcgill.ca/~godfried/teaching/projects97/belair/alpha.html"/>
              </a:rPr>
              <a:t>http://cgm.cs.mcgill.ca/~godfried/teaching/projects97/belair/alpha.html</a:t>
            </a:r>
            <a:endParaRPr lang="en-US" altLang="en-US" dirty="0"/>
          </a:p>
          <a:p>
            <a:pPr marL="0" indent="0">
              <a:buNone/>
            </a:pPr>
            <a:endParaRPr lang="en-US" altLang="en-US" dirty="0"/>
          </a:p>
        </p:txBody>
      </p:sp>
      <p:pic>
        <p:nvPicPr>
          <p:cNvPr id="9220" name="Picture 4"/>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524000" y="2895600"/>
            <a:ext cx="5718175" cy="2560439"/>
          </a:xfr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4300" y="152400"/>
            <a:ext cx="8877300" cy="533400"/>
          </a:xfrm>
        </p:spPr>
        <p:txBody>
          <a:bodyPr/>
          <a:lstStyle/>
          <a:p>
            <a:r>
              <a:rPr lang="en-US" altLang="en-US" dirty="0"/>
              <a:t>Box-Plot Approach for Outlier Detection  </a:t>
            </a:r>
          </a:p>
        </p:txBody>
      </p:sp>
      <p:sp>
        <p:nvSpPr>
          <p:cNvPr id="9219" name="Rectangle 3"/>
          <p:cNvSpPr>
            <a:spLocks noGrp="1" noChangeArrowheads="1"/>
          </p:cNvSpPr>
          <p:nvPr>
            <p:ph type="body" idx="1"/>
          </p:nvPr>
        </p:nvSpPr>
        <p:spPr>
          <a:xfrm>
            <a:off x="76201" y="3581400"/>
            <a:ext cx="8839200" cy="2743200"/>
          </a:xfrm>
        </p:spPr>
        <p:txBody>
          <a:bodyPr/>
          <a:lstStyle/>
          <a:p>
            <a:pPr marL="342900" indent="-342900"/>
            <a:r>
              <a:rPr lang="en-US" altLang="en-US" sz="2500" dirty="0"/>
              <a:t>Mixture of a graphical and a statistical approach</a:t>
            </a:r>
          </a:p>
          <a:p>
            <a:pPr marL="342900" indent="-342900"/>
            <a:r>
              <a:rPr lang="en-US" altLang="en-US" sz="2500" dirty="0"/>
              <a:t>Observations that are more than </a:t>
            </a:r>
            <a:r>
              <a:rPr lang="en-US" altLang="en-US" sz="2500" dirty="0">
                <a:sym typeface="Symbol"/>
              </a:rPr>
              <a:t></a:t>
            </a:r>
            <a:r>
              <a:rPr lang="en-US" altLang="en-US" sz="2500" dirty="0">
                <a:latin typeface="Symbol" panose="05050102010706020507" pitchFamily="18" charset="2"/>
                <a:sym typeface="Symbol"/>
              </a:rPr>
              <a:t>*</a:t>
            </a:r>
            <a:r>
              <a:rPr lang="en-US" altLang="en-US" sz="2500" dirty="0">
                <a:sym typeface="Symbol"/>
              </a:rPr>
              <a:t>IQR (e.g.  =1.5) above or below the inter-quantile range are outliers.</a:t>
            </a:r>
          </a:p>
          <a:p>
            <a:pPr marL="342900" indent="-342900"/>
            <a:r>
              <a:rPr lang="en-US" altLang="en-US" sz="2500" dirty="0">
                <a:sym typeface="Symbol"/>
              </a:rPr>
              <a:t>Decent approach for 1D/single attribute outlier detection! </a:t>
            </a:r>
          </a:p>
          <a:p>
            <a:pPr marL="342900" indent="-342900"/>
            <a:r>
              <a:rPr lang="en-US" altLang="en-US" sz="2500" i="1" dirty="0">
                <a:sym typeface="Symbol"/>
              </a:rPr>
              <a:t>Sad news</a:t>
            </a:r>
            <a:r>
              <a:rPr lang="en-US" altLang="en-US" sz="2500" dirty="0">
                <a:sym typeface="Symbol"/>
              </a:rPr>
              <a:t>: Cannot be used for multi-variate data! </a:t>
            </a:r>
            <a:endParaRPr lang="en-US" altLang="en-US" sz="2500" dirty="0"/>
          </a:p>
          <a:p>
            <a:pPr marL="342900" indent="-342900"/>
            <a:endParaRPr lang="en-US" altLang="en-US" dirty="0"/>
          </a:p>
          <a:p>
            <a:pPr marL="342900" indent="-342900"/>
            <a:endParaRPr lang="en-US" altLang="en-US" dirty="0"/>
          </a:p>
          <a:p>
            <a:pPr marL="342900" indent="-342900"/>
            <a:endParaRPr lang="en-US" altLang="en-US" dirty="0"/>
          </a:p>
          <a:p>
            <a:pPr marL="342900" indent="-342900"/>
            <a:endParaRPr lang="en-US" altLang="en-US" dirty="0"/>
          </a:p>
          <a:p>
            <a:pPr marL="342900" indent="-342900"/>
            <a:endParaRPr lang="en-US" altLang="en-US" dirty="0"/>
          </a:p>
          <a:p>
            <a:pPr marL="0" indent="0">
              <a:buNone/>
            </a:pPr>
            <a:endParaRPr lang="en-US" altLang="en-US" dirty="0"/>
          </a:p>
        </p:txBody>
      </p:sp>
      <p:pic>
        <p:nvPicPr>
          <p:cNvPr id="7" name="Picture 6"/>
          <p:cNvPicPr/>
          <p:nvPr/>
        </p:nvPicPr>
        <p:blipFill>
          <a:blip r:embed="rId2"/>
          <a:stretch>
            <a:fillRect/>
          </a:stretch>
        </p:blipFill>
        <p:spPr>
          <a:xfrm>
            <a:off x="3352800" y="1143000"/>
            <a:ext cx="2667000" cy="2561590"/>
          </a:xfrm>
          <a:prstGeom prst="rect">
            <a:avLst/>
          </a:prstGeom>
        </p:spPr>
      </p:pic>
      <p:sp>
        <p:nvSpPr>
          <p:cNvPr id="2" name="TextBox 1"/>
          <p:cNvSpPr txBox="1"/>
          <p:nvPr/>
        </p:nvSpPr>
        <p:spPr>
          <a:xfrm>
            <a:off x="4800600" y="2055911"/>
            <a:ext cx="822661" cy="307777"/>
          </a:xfrm>
          <a:prstGeom prst="rect">
            <a:avLst/>
          </a:prstGeom>
          <a:noFill/>
        </p:spPr>
        <p:txBody>
          <a:bodyPr wrap="none" rtlCol="0">
            <a:spAutoFit/>
          </a:bodyPr>
          <a:lstStyle/>
          <a:p>
            <a:r>
              <a:rPr lang="en-US" dirty="0"/>
              <a:t>1.5*IQR</a:t>
            </a:r>
          </a:p>
        </p:txBody>
      </p:sp>
      <p:cxnSp>
        <p:nvCxnSpPr>
          <p:cNvPr id="4" name="Straight Arrow Connector 3"/>
          <p:cNvCxnSpPr/>
          <p:nvPr/>
        </p:nvCxnSpPr>
        <p:spPr bwMode="auto">
          <a:xfrm flipH="1" flipV="1">
            <a:off x="4876800" y="1560611"/>
            <a:ext cx="1790700" cy="153889"/>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1" name="TextBox 10"/>
          <p:cNvSpPr txBox="1"/>
          <p:nvPr/>
        </p:nvSpPr>
        <p:spPr>
          <a:xfrm>
            <a:off x="6448425" y="1560611"/>
            <a:ext cx="731290" cy="307777"/>
          </a:xfrm>
          <a:prstGeom prst="rect">
            <a:avLst/>
          </a:prstGeom>
          <a:noFill/>
        </p:spPr>
        <p:txBody>
          <a:bodyPr wrap="none" rtlCol="0">
            <a:spAutoFit/>
          </a:bodyPr>
          <a:lstStyle/>
          <a:p>
            <a:r>
              <a:rPr lang="en-US" dirty="0"/>
              <a:t>outlier</a:t>
            </a:r>
          </a:p>
        </p:txBody>
      </p:sp>
      <p:sp>
        <p:nvSpPr>
          <p:cNvPr id="13" name="TextBox 12"/>
          <p:cNvSpPr txBox="1"/>
          <p:nvPr/>
        </p:nvSpPr>
        <p:spPr>
          <a:xfrm>
            <a:off x="5119597" y="2667000"/>
            <a:ext cx="503664" cy="307777"/>
          </a:xfrm>
          <a:prstGeom prst="rect">
            <a:avLst/>
          </a:prstGeom>
          <a:noFill/>
        </p:spPr>
        <p:txBody>
          <a:bodyPr wrap="none" rtlCol="0">
            <a:spAutoFit/>
          </a:bodyPr>
          <a:lstStyle/>
          <a:p>
            <a:r>
              <a:rPr lang="en-US" dirty="0"/>
              <a:t>IQR</a:t>
            </a:r>
          </a:p>
        </p:txBody>
      </p:sp>
    </p:spTree>
    <p:extLst>
      <p:ext uri="{BB962C8B-B14F-4D97-AF65-F5344CB8AC3E}">
        <p14:creationId xmlns:p14="http://schemas.microsoft.com/office/powerpoint/2010/main" val="1983809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Outlier Detection Example1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295400"/>
            <a:ext cx="6829425" cy="6099236"/>
          </a:xfrm>
          <a:prstGeom prst="rect">
            <a:avLst/>
          </a:prstGeom>
        </p:spPr>
      </p:pic>
    </p:spTree>
    <p:extLst>
      <p:ext uri="{BB962C8B-B14F-4D97-AF65-F5344CB8AC3E}">
        <p14:creationId xmlns:p14="http://schemas.microsoft.com/office/powerpoint/2010/main" val="1138374105"/>
      </p:ext>
    </p:extLst>
  </p:cSld>
  <p:clrMapOvr>
    <a:masterClrMapping/>
  </p:clrMapOvr>
</p:sld>
</file>

<file path=ppt/theme/theme1.xml><?xml version="1.0" encoding="utf-8"?>
<a:theme xmlns:a="http://schemas.openxmlformats.org/drawingml/2006/main" name="LC.BRev.FY97">
  <a:themeElements>
    <a:clrScheme name="">
      <a:dk1>
        <a:srgbClr val="000000"/>
      </a:dk1>
      <a:lt1>
        <a:srgbClr val="FFFFFF"/>
      </a:lt1>
      <a:dk2>
        <a:srgbClr val="006B61"/>
      </a:dk2>
      <a:lt2>
        <a:srgbClr val="C0C0C0"/>
      </a:lt2>
      <a:accent1>
        <a:srgbClr val="FF00FF"/>
      </a:accent1>
      <a:accent2>
        <a:srgbClr val="00C0C0"/>
      </a:accent2>
      <a:accent3>
        <a:srgbClr val="FFFFFF"/>
      </a:accent3>
      <a:accent4>
        <a:srgbClr val="000000"/>
      </a:accent4>
      <a:accent5>
        <a:srgbClr val="FFAAFF"/>
      </a:accent5>
      <a:accent6>
        <a:srgbClr val="00AEAE"/>
      </a:accent6>
      <a:hlink>
        <a:srgbClr val="00C000"/>
      </a:hlink>
      <a:folHlink>
        <a:srgbClr val="800080"/>
      </a:folHlink>
    </a:clrScheme>
    <a:fontScheme name="LC.BRev.FY97">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LC.BRev.FY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C.BRev.FY9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C.BRev.FY9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C.BRev.FY9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C.BRev.FY9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C.BRev.FY9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C.BRev.FY9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Porky:Words:ASCI:PSE:Budgets FY97:LC.BRev.FY97</Template>
  <TotalTime>146482304</TotalTime>
  <Pages>3</Pages>
  <Words>2730</Words>
  <Application>Microsoft Office PowerPoint</Application>
  <PresentationFormat>On-screen Show (4:3)</PresentationFormat>
  <Paragraphs>325</Paragraphs>
  <Slides>44</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2" baseType="lpstr">
      <vt:lpstr>Arial</vt:lpstr>
      <vt:lpstr>Monotype Sorts</vt:lpstr>
      <vt:lpstr>Symbol</vt:lpstr>
      <vt:lpstr>Tahoma</vt:lpstr>
      <vt:lpstr>Times New Roman</vt:lpstr>
      <vt:lpstr>Wingdings</vt:lpstr>
      <vt:lpstr>LC.BRev.FY97</vt:lpstr>
      <vt:lpstr>Equation</vt:lpstr>
      <vt:lpstr>Data Mining  Anomaly/Outlier Detection</vt:lpstr>
      <vt:lpstr>Lecture Organization </vt:lpstr>
      <vt:lpstr>0. Anomaly/Outlier Detection</vt:lpstr>
      <vt:lpstr>Anomaly Detection</vt:lpstr>
      <vt:lpstr>Anomaly Detection Schemes </vt:lpstr>
      <vt:lpstr>1. Graphical Approaches</vt:lpstr>
      <vt:lpstr>Boundary Methods</vt:lpstr>
      <vt:lpstr>Box-Plot Approach for Outlier Detection  </vt:lpstr>
      <vt:lpstr>Outlier Detection Example1</vt:lpstr>
      <vt:lpstr>Outlier Detection Example2</vt:lpstr>
      <vt:lpstr>Anomaly/Outlier Detection (Second Introduction)</vt:lpstr>
      <vt:lpstr>Causes of Anomalies</vt:lpstr>
      <vt:lpstr>Object vs. Attribute Anomalies</vt:lpstr>
      <vt:lpstr>General Issues: Anomaly Scoring</vt:lpstr>
      <vt:lpstr>Model-Based Anomaly Detection</vt:lpstr>
      <vt:lpstr>Additional Anomaly Detection Techniques</vt:lpstr>
      <vt:lpstr>News October 12 2023 </vt:lpstr>
      <vt:lpstr>2. Model-based Statistical Approaches</vt:lpstr>
      <vt:lpstr>Normal Distributions</vt:lpstr>
      <vt:lpstr>Grubbs’ Test</vt:lpstr>
      <vt:lpstr>Task5-2020-like Dataset</vt:lpstr>
      <vt:lpstr>Density Plot for a Dataset</vt:lpstr>
      <vt:lpstr>Another “Better” Density Contour Plot </vt:lpstr>
      <vt:lpstr>R-Code Used to Create the Complex9_gn16 Displays</vt:lpstr>
      <vt:lpstr>Statistical Approaches for Task 4 in 2023</vt:lpstr>
      <vt:lpstr>General Idea EM Algorithm </vt:lpstr>
      <vt:lpstr>Parameter of K-Means/GMM Models</vt:lpstr>
      <vt:lpstr>Likelihood-Based Removal Approach</vt:lpstr>
      <vt:lpstr>Limitations of Statistical Approaches </vt:lpstr>
      <vt:lpstr>Density-based: LOF approach</vt:lpstr>
      <vt:lpstr>Relative Density Outlier Scores</vt:lpstr>
      <vt:lpstr>Strengths/Weaknesses of Density-Based Approaches </vt:lpstr>
      <vt:lpstr>3. One-Class SVM Approach  for Outlier Detection</vt:lpstr>
      <vt:lpstr>PowerPoint Presentation</vt:lpstr>
      <vt:lpstr>4. Distance-based Approaches</vt:lpstr>
      <vt:lpstr>Nearest-Neighbor Based Approach</vt:lpstr>
      <vt:lpstr>One Nearest Neighbor - One Outlier</vt:lpstr>
      <vt:lpstr>One Nearest Neighbor - Two Outliers</vt:lpstr>
      <vt:lpstr>Five Nearest Neighbors - Small Cluster</vt:lpstr>
      <vt:lpstr>Five Nearest Neighbors - Differing Density</vt:lpstr>
      <vt:lpstr>4. Clustering-Based Approaches</vt:lpstr>
      <vt:lpstr>Clustering-Based</vt:lpstr>
      <vt:lpstr>Distance of Points from Closest Centroids</vt:lpstr>
      <vt:lpstr>Brainstorming for PS2_Task4 Approaches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Steven F. Ashby Center for Applied Scientific Computing  Month DD, 1997</dc:title>
  <dc:creator>Computations</dc:creator>
  <cp:lastModifiedBy>Eick, Christoph F</cp:lastModifiedBy>
  <cp:revision>604</cp:revision>
  <cp:lastPrinted>2016-04-22T14:41:18Z</cp:lastPrinted>
  <dcterms:created xsi:type="dcterms:W3CDTF">1998-03-18T13:44:31Z</dcterms:created>
  <dcterms:modified xsi:type="dcterms:W3CDTF">2023-10-12T15:26:32Z</dcterms:modified>
</cp:coreProperties>
</file>