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handoutMasterIdLst>
    <p:handoutMasterId r:id="rId47"/>
  </p:handoutMasterIdLst>
  <p:sldIdLst>
    <p:sldId id="594" r:id="rId2"/>
    <p:sldId id="554" r:id="rId3"/>
    <p:sldId id="515" r:id="rId4"/>
    <p:sldId id="517" r:id="rId5"/>
    <p:sldId id="576" r:id="rId6"/>
    <p:sldId id="577" r:id="rId7"/>
    <p:sldId id="578" r:id="rId8"/>
    <p:sldId id="583" r:id="rId9"/>
    <p:sldId id="588" r:id="rId10"/>
    <p:sldId id="590" r:id="rId11"/>
    <p:sldId id="531" r:id="rId12"/>
    <p:sldId id="532" r:id="rId13"/>
    <p:sldId id="533" r:id="rId14"/>
    <p:sldId id="534" r:id="rId15"/>
    <p:sldId id="591" r:id="rId16"/>
    <p:sldId id="535" r:id="rId17"/>
    <p:sldId id="537" r:id="rId18"/>
    <p:sldId id="538" r:id="rId19"/>
    <p:sldId id="539" r:id="rId20"/>
    <p:sldId id="566" r:id="rId21"/>
    <p:sldId id="552" r:id="rId22"/>
    <p:sldId id="605" r:id="rId23"/>
    <p:sldId id="561" r:id="rId24"/>
    <p:sldId id="540" r:id="rId25"/>
    <p:sldId id="541" r:id="rId26"/>
    <p:sldId id="592" r:id="rId27"/>
    <p:sldId id="543" r:id="rId28"/>
    <p:sldId id="544" r:id="rId29"/>
    <p:sldId id="545" r:id="rId30"/>
    <p:sldId id="559" r:id="rId31"/>
    <p:sldId id="256" r:id="rId32"/>
    <p:sldId id="546" r:id="rId33"/>
    <p:sldId id="548" r:id="rId34"/>
    <p:sldId id="550" r:id="rId35"/>
    <p:sldId id="551" r:id="rId36"/>
    <p:sldId id="593" r:id="rId37"/>
    <p:sldId id="556" r:id="rId38"/>
    <p:sldId id="530" r:id="rId39"/>
    <p:sldId id="553" r:id="rId40"/>
    <p:sldId id="557" r:id="rId41"/>
    <p:sldId id="604" r:id="rId42"/>
    <p:sldId id="603" r:id="rId43"/>
    <p:sldId id="562" r:id="rId44"/>
    <p:sldId id="585" r:id="rId45"/>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400" b="1" kern="1200">
        <a:solidFill>
          <a:schemeClr val="tx1"/>
        </a:solidFill>
        <a:latin typeface="Arial" charset="0"/>
        <a:ea typeface="+mn-ea"/>
        <a:cs typeface="+mn-cs"/>
      </a:defRPr>
    </a:lvl1pPr>
    <a:lvl2pPr marL="457200" algn="l" rtl="0" eaLnBrk="0" fontAlgn="base" hangingPunct="0">
      <a:spcBef>
        <a:spcPct val="0"/>
      </a:spcBef>
      <a:spcAft>
        <a:spcPct val="0"/>
      </a:spcAft>
      <a:defRPr sz="1400" b="1" kern="1200">
        <a:solidFill>
          <a:schemeClr val="tx1"/>
        </a:solidFill>
        <a:latin typeface="Arial" charset="0"/>
        <a:ea typeface="+mn-ea"/>
        <a:cs typeface="+mn-cs"/>
      </a:defRPr>
    </a:lvl2pPr>
    <a:lvl3pPr marL="914400" algn="l" rtl="0" eaLnBrk="0" fontAlgn="base" hangingPunct="0">
      <a:spcBef>
        <a:spcPct val="0"/>
      </a:spcBef>
      <a:spcAft>
        <a:spcPct val="0"/>
      </a:spcAft>
      <a:defRPr sz="1400" b="1" kern="1200">
        <a:solidFill>
          <a:schemeClr val="tx1"/>
        </a:solidFill>
        <a:latin typeface="Arial" charset="0"/>
        <a:ea typeface="+mn-ea"/>
        <a:cs typeface="+mn-cs"/>
      </a:defRPr>
    </a:lvl3pPr>
    <a:lvl4pPr marL="1371600" algn="l" rtl="0" eaLnBrk="0" fontAlgn="base" hangingPunct="0">
      <a:spcBef>
        <a:spcPct val="0"/>
      </a:spcBef>
      <a:spcAft>
        <a:spcPct val="0"/>
      </a:spcAft>
      <a:defRPr sz="1400" b="1" kern="1200">
        <a:solidFill>
          <a:schemeClr val="tx1"/>
        </a:solidFill>
        <a:latin typeface="Arial" charset="0"/>
        <a:ea typeface="+mn-ea"/>
        <a:cs typeface="+mn-cs"/>
      </a:defRPr>
    </a:lvl4pPr>
    <a:lvl5pPr marL="1828800" algn="l" rtl="0" eaLnBrk="0" fontAlgn="base" hangingPunct="0">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736">
          <p15:clr>
            <a:srgbClr val="A4A3A4"/>
          </p15:clr>
        </p15:guide>
      </p15:sldGuideLst>
    </p:ext>
    <p:ext uri="{2D200454-40CA-4A62-9FC3-DE9A4176ACB9}">
      <p15:notesGuideLst xmlns:p15="http://schemas.microsoft.com/office/powerpoint/2012/main">
        <p15:guide id="1" orient="horz" pos="3025">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A8487"/>
    <a:srgbClr val="1C5A61"/>
    <a:srgbClr val="0C6D9C"/>
    <a:srgbClr val="FF0000"/>
    <a:srgbClr val="CC3300"/>
    <a:srgbClr val="F5F5F5"/>
    <a:srgbClr val="F4F4F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853" autoAdjust="0"/>
    <p:restoredTop sz="94541" autoAdjust="0"/>
  </p:normalViewPr>
  <p:slideViewPr>
    <p:cSldViewPr>
      <p:cViewPr varScale="1">
        <p:scale>
          <a:sx n="89" d="100"/>
          <a:sy n="89" d="100"/>
        </p:scale>
        <p:origin x="1210" y="82"/>
      </p:cViewPr>
      <p:guideLst>
        <p:guide orient="horz" pos="2160"/>
        <p:guide pos="2736"/>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5174"/>
    </p:cViewPr>
  </p:sorterViewPr>
  <p:notesViewPr>
    <p:cSldViewPr>
      <p:cViewPr varScale="1">
        <p:scale>
          <a:sx n="60" d="100"/>
          <a:sy n="60" d="100"/>
        </p:scale>
        <p:origin x="3002" y="22"/>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92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3138" y="4560888"/>
            <a:ext cx="5367337" cy="4316412"/>
          </a:xfrm>
          <a:prstGeom prst="rect">
            <a:avLst/>
          </a:prstGeom>
          <a:noFill/>
          <a:ln w="12700">
            <a:noFill/>
            <a:miter lim="800000"/>
            <a:headEnd/>
            <a:tailEnd/>
          </a:ln>
          <a:effectLst/>
        </p:spPr>
        <p:txBody>
          <a:bodyPr vert="horz" wrap="square" lIns="100439" tIns="50221" rIns="100439" bIns="50221"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5" name="Rectangle 3"/>
          <p:cNvSpPr>
            <a:spLocks noGrp="1" noRot="1" noChangeAspect="1" noChangeArrowheads="1" noTextEdit="1"/>
          </p:cNvSpPr>
          <p:nvPr>
            <p:ph type="sldImg" idx="2"/>
          </p:nvPr>
        </p:nvSpPr>
        <p:spPr bwMode="auto">
          <a:xfrm>
            <a:off x="1371600" y="723900"/>
            <a:ext cx="4779963" cy="3584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59835674"/>
      </p:ext>
    </p:extLst>
  </p:cSld>
  <p:clrMap bg1="lt1" tx1="dk1" bg2="lt2" tx2="dk2" accent1="accent1" accent2="accent2" accent3="accent3" accent4="accent4" accent5="accent5" accent6="accent6" hlink="hlink" folHlink="folHlink"/>
  <p:notesStyle>
    <a:lvl1pPr algn="l" defTabSz="963613" rtl="0" eaLnBrk="0" fontAlgn="base" hangingPunct="0">
      <a:spcBef>
        <a:spcPct val="30000"/>
      </a:spcBef>
      <a:spcAft>
        <a:spcPct val="0"/>
      </a:spcAft>
      <a:defRPr sz="1200" kern="1200">
        <a:solidFill>
          <a:schemeClr val="tx1"/>
        </a:solidFill>
        <a:latin typeface="Arial" charset="0"/>
        <a:ea typeface="+mn-ea"/>
        <a:cs typeface="+mn-cs"/>
      </a:defRPr>
    </a:lvl1pPr>
    <a:lvl2pPr marL="469900" algn="l" defTabSz="963613" rtl="0" eaLnBrk="0" fontAlgn="base" hangingPunct="0">
      <a:spcBef>
        <a:spcPct val="30000"/>
      </a:spcBef>
      <a:spcAft>
        <a:spcPct val="0"/>
      </a:spcAft>
      <a:defRPr sz="1200" kern="1200">
        <a:solidFill>
          <a:schemeClr val="tx1"/>
        </a:solidFill>
        <a:latin typeface="Arial" charset="0"/>
        <a:ea typeface="+mn-ea"/>
        <a:cs typeface="+mn-cs"/>
      </a:defRPr>
    </a:lvl2pPr>
    <a:lvl3pPr marL="938213" algn="l" defTabSz="963613" rtl="0" eaLnBrk="0" fontAlgn="base" hangingPunct="0">
      <a:spcBef>
        <a:spcPct val="30000"/>
      </a:spcBef>
      <a:spcAft>
        <a:spcPct val="0"/>
      </a:spcAft>
      <a:defRPr sz="1200" kern="1200">
        <a:solidFill>
          <a:schemeClr val="tx1"/>
        </a:solidFill>
        <a:latin typeface="Arial" charset="0"/>
        <a:ea typeface="+mn-ea"/>
        <a:cs typeface="+mn-cs"/>
      </a:defRPr>
    </a:lvl3pPr>
    <a:lvl4pPr marL="1408113" algn="l" defTabSz="963613" rtl="0" eaLnBrk="0" fontAlgn="base" hangingPunct="0">
      <a:spcBef>
        <a:spcPct val="30000"/>
      </a:spcBef>
      <a:spcAft>
        <a:spcPct val="0"/>
      </a:spcAft>
      <a:defRPr sz="1200" kern="1200">
        <a:solidFill>
          <a:schemeClr val="tx1"/>
        </a:solidFill>
        <a:latin typeface="Arial" charset="0"/>
        <a:ea typeface="+mn-ea"/>
        <a:cs typeface="+mn-cs"/>
      </a:defRPr>
    </a:lvl4pPr>
    <a:lvl5pPr marL="1876425" algn="l" defTabSz="963613"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260475" y="722313"/>
            <a:ext cx="4799013" cy="3598862"/>
          </a:xfrm>
          <a:solidFill>
            <a:srgbClr val="FFFFFF"/>
          </a:solidFill>
          <a:ln/>
        </p:spPr>
      </p:sp>
      <p:sp>
        <p:nvSpPr>
          <p:cNvPr id="39939" name="Rectangle 3"/>
          <p:cNvSpPr>
            <a:spLocks noGrp="1" noChangeArrowheads="1"/>
          </p:cNvSpPr>
          <p:nvPr>
            <p:ph type="body" idx="1"/>
          </p:nvPr>
        </p:nvSpPr>
        <p:spPr>
          <a:xfrm>
            <a:off x="974725" y="4559300"/>
            <a:ext cx="5365750" cy="4319588"/>
          </a:xfrm>
          <a:solidFill>
            <a:srgbClr val="FFFFFF"/>
          </a:solidFill>
          <a:ln>
            <a:solidFill>
              <a:srgbClr val="000000"/>
            </a:solidFill>
          </a:ln>
        </p:spPr>
        <p:txBody>
          <a:bodyPr lIns="95035" tIns="47517" rIns="95035" bIns="47517"/>
          <a:lstStyle/>
          <a:p>
            <a:endParaRPr lang="en-US"/>
          </a:p>
        </p:txBody>
      </p:sp>
    </p:spTree>
    <p:extLst>
      <p:ext uri="{BB962C8B-B14F-4D97-AF65-F5344CB8AC3E}">
        <p14:creationId xmlns:p14="http://schemas.microsoft.com/office/powerpoint/2010/main" val="3245979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0BB42356-48A8-4478-8792-2A3B4442A7E5}"/>
              </a:ext>
            </a:extLst>
          </p:cNvPr>
          <p:cNvSpPr>
            <a:spLocks noGrp="1" noRot="1" noChangeAspect="1" noChangeArrowheads="1" noTextEdit="1"/>
          </p:cNvSpPr>
          <p:nvPr>
            <p:ph type="sldImg"/>
          </p:nvPr>
        </p:nvSpPr>
        <p:spPr>
          <a:xfrm>
            <a:off x="1166813" y="693738"/>
            <a:ext cx="4605337" cy="3455987"/>
          </a:xfrm>
          <a:ln/>
        </p:spPr>
      </p:sp>
      <p:sp>
        <p:nvSpPr>
          <p:cNvPr id="37890" name="Rectangle 3">
            <a:extLst>
              <a:ext uri="{FF2B5EF4-FFF2-40B4-BE49-F238E27FC236}">
                <a16:creationId xmlns:a16="http://schemas.microsoft.com/office/drawing/2014/main" id="{370DBB97-28A4-470A-A6A1-C17F41061FDA}"/>
              </a:ext>
            </a:extLst>
          </p:cNvPr>
          <p:cNvSpPr>
            <a:spLocks noGrp="1" noChangeArrowheads="1"/>
          </p:cNvSpPr>
          <p:nvPr>
            <p:ph type="body" idx="1"/>
          </p:nvPr>
        </p:nvSpPr>
        <p:spPr>
          <a:xfrm>
            <a:off x="923925" y="4378325"/>
            <a:ext cx="5086350" cy="4148138"/>
          </a:xfrm>
          <a:noFill/>
          <a:extLst>
            <a:ext uri="{91240B29-F687-4F45-9708-019B960494DF}">
              <a14:hiddenLine xmlns:a14="http://schemas.microsoft.com/office/drawing/2010/main" w="9525">
                <a:solidFill>
                  <a:srgbClr val="000000"/>
                </a:solidFill>
                <a:miter lim="800000"/>
                <a:headEnd/>
                <a:tailEnd/>
              </a14:hiddenLine>
            </a:ext>
          </a:extLst>
        </p:spPr>
        <p:txBody>
          <a:bodyPr lIns="90730" tIns="45361" rIns="90730" bIns="45361"/>
          <a:lstStyle/>
          <a:p>
            <a:pPr defTabSz="908050"/>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260475" y="722313"/>
            <a:ext cx="4799013" cy="3598862"/>
          </a:xfrm>
          <a:ln/>
        </p:spPr>
      </p:sp>
      <p:sp>
        <p:nvSpPr>
          <p:cNvPr id="47107"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35" tIns="47517" rIns="95035" bIns="47517"/>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262063" y="722313"/>
            <a:ext cx="4799012" cy="3598862"/>
          </a:xfrm>
          <a:ln/>
        </p:spPr>
      </p:sp>
      <p:sp>
        <p:nvSpPr>
          <p:cNvPr id="48131"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D153F976-EFF9-4431-93AE-C5D544FE83A2}"/>
              </a:ext>
            </a:extLst>
          </p:cNvPr>
          <p:cNvSpPr>
            <a:spLocks noGrp="1" noRot="1" noChangeAspect="1" noChangeArrowheads="1" noTextEdit="1"/>
          </p:cNvSpPr>
          <p:nvPr>
            <p:ph type="sldImg"/>
          </p:nvPr>
        </p:nvSpPr>
        <p:spPr>
          <a:xfrm>
            <a:off x="1168400" y="693738"/>
            <a:ext cx="4605338" cy="3455987"/>
          </a:xfrm>
          <a:ln/>
        </p:spPr>
      </p:sp>
      <p:sp>
        <p:nvSpPr>
          <p:cNvPr id="39938" name="Rectangle 3">
            <a:extLst>
              <a:ext uri="{FF2B5EF4-FFF2-40B4-BE49-F238E27FC236}">
                <a16:creationId xmlns:a16="http://schemas.microsoft.com/office/drawing/2014/main" id="{40D0F623-D812-4D38-9D75-DD4A573E4166}"/>
              </a:ext>
            </a:extLst>
          </p:cNvPr>
          <p:cNvSpPr>
            <a:spLocks noGrp="1" noChangeArrowheads="1"/>
          </p:cNvSpPr>
          <p:nvPr>
            <p:ph type="body" idx="1"/>
          </p:nvPr>
        </p:nvSpPr>
        <p:spPr>
          <a:xfrm>
            <a:off x="923925" y="4378325"/>
            <a:ext cx="5086350" cy="4148138"/>
          </a:xfrm>
          <a:noFill/>
          <a:extLst>
            <a:ext uri="{91240B29-F687-4F45-9708-019B960494DF}">
              <a14:hiddenLine xmlns:a14="http://schemas.microsoft.com/office/drawing/2010/main" w="9525">
                <a:solidFill>
                  <a:srgbClr val="000000"/>
                </a:solidFill>
                <a:miter lim="800000"/>
                <a:headEnd/>
                <a:tailEnd/>
              </a14:hiddenLine>
            </a:ext>
          </a:extLst>
        </p:spPr>
        <p:txBody>
          <a:bodyPr lIns="90721" tIns="45360" rIns="90721" bIns="45360"/>
          <a:lstStyle/>
          <a:p>
            <a:pPr defTabSz="908050"/>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260475" y="722313"/>
            <a:ext cx="4799013" cy="3598862"/>
          </a:xfrm>
          <a:ln/>
        </p:spPr>
      </p:sp>
      <p:sp>
        <p:nvSpPr>
          <p:cNvPr id="57347"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35" tIns="47517" rIns="95035" bIns="47517"/>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262063" y="722313"/>
            <a:ext cx="4799012" cy="3598862"/>
          </a:xfrm>
          <a:ln/>
        </p:spPr>
      </p:sp>
      <p:sp>
        <p:nvSpPr>
          <p:cNvPr id="50179"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262063" y="722313"/>
            <a:ext cx="4799012" cy="3598862"/>
          </a:xfrm>
          <a:ln/>
        </p:spPr>
      </p:sp>
      <p:sp>
        <p:nvSpPr>
          <p:cNvPr id="52227"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262063" y="722313"/>
            <a:ext cx="4799012" cy="3598862"/>
          </a:xfrm>
          <a:ln/>
        </p:spPr>
      </p:sp>
      <p:sp>
        <p:nvSpPr>
          <p:cNvPr id="54275"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262063" y="722313"/>
            <a:ext cx="4799012" cy="3598862"/>
          </a:xfrm>
          <a:ln/>
        </p:spPr>
      </p:sp>
      <p:sp>
        <p:nvSpPr>
          <p:cNvPr id="56323"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262063" y="722313"/>
            <a:ext cx="4799012" cy="3598862"/>
          </a:xfrm>
          <a:ln/>
        </p:spPr>
      </p:sp>
      <p:sp>
        <p:nvSpPr>
          <p:cNvPr id="56323"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7" tIns="47514" rIns="95027" bIns="47514"/>
          <a:lstStyle/>
          <a:p>
            <a:endParaRPr lang="en-US"/>
          </a:p>
        </p:txBody>
      </p:sp>
    </p:spTree>
    <p:extLst>
      <p:ext uri="{BB962C8B-B14F-4D97-AF65-F5344CB8AC3E}">
        <p14:creationId xmlns:p14="http://schemas.microsoft.com/office/powerpoint/2010/main" val="376272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260475" y="722313"/>
            <a:ext cx="4799013" cy="3598862"/>
          </a:xfrm>
          <a:solidFill>
            <a:srgbClr val="FFFFFF"/>
          </a:solidFill>
          <a:ln/>
        </p:spPr>
      </p:sp>
      <p:sp>
        <p:nvSpPr>
          <p:cNvPr id="39939" name="Rectangle 3"/>
          <p:cNvSpPr>
            <a:spLocks noGrp="1" noChangeArrowheads="1"/>
          </p:cNvSpPr>
          <p:nvPr>
            <p:ph type="body" idx="1"/>
          </p:nvPr>
        </p:nvSpPr>
        <p:spPr>
          <a:xfrm>
            <a:off x="974725" y="4559300"/>
            <a:ext cx="5365750" cy="4319588"/>
          </a:xfrm>
          <a:solidFill>
            <a:srgbClr val="FFFFFF"/>
          </a:solidFill>
          <a:ln>
            <a:solidFill>
              <a:srgbClr val="000000"/>
            </a:solidFill>
          </a:ln>
        </p:spPr>
        <p:txBody>
          <a:bodyPr lIns="95035" tIns="47517" rIns="95035" bIns="47517"/>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60475" y="722313"/>
            <a:ext cx="4799013" cy="3598862"/>
          </a:xfrm>
          <a:solidFill>
            <a:srgbClr val="FFFFFF"/>
          </a:solidFill>
          <a:ln/>
        </p:spPr>
      </p:sp>
      <p:sp>
        <p:nvSpPr>
          <p:cNvPr id="58371" name="Rectangle 3"/>
          <p:cNvSpPr>
            <a:spLocks noGrp="1" noChangeArrowheads="1"/>
          </p:cNvSpPr>
          <p:nvPr>
            <p:ph type="body" idx="1"/>
          </p:nvPr>
        </p:nvSpPr>
        <p:spPr>
          <a:xfrm>
            <a:off x="974725" y="4559300"/>
            <a:ext cx="5365750" cy="4319588"/>
          </a:xfrm>
          <a:solidFill>
            <a:srgbClr val="FFFFFF"/>
          </a:solidFill>
          <a:ln>
            <a:solidFill>
              <a:srgbClr val="000000"/>
            </a:solidFill>
          </a:ln>
        </p:spPr>
        <p:txBody>
          <a:bodyPr lIns="95035" tIns="47517" rIns="95035" bIns="47517"/>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260475" y="722313"/>
            <a:ext cx="4799013" cy="3598862"/>
          </a:xfrm>
          <a:ln/>
        </p:spPr>
      </p:sp>
      <p:sp>
        <p:nvSpPr>
          <p:cNvPr id="59395" name="Rectangle 3"/>
          <p:cNvSpPr>
            <a:spLocks noGrp="1" noChangeArrowheads="1"/>
          </p:cNvSpPr>
          <p:nvPr>
            <p:ph type="body" idx="1"/>
          </p:nvPr>
        </p:nvSpPr>
        <p:spPr>
          <a:xfrm>
            <a:off x="974725" y="4559300"/>
            <a:ext cx="536575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35" tIns="47517" rIns="95035" bIns="47517"/>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800">
                <a:solidFill>
                  <a:schemeClr val="tx1"/>
                </a:solidFill>
                <a:latin typeface="Tahoma" pitchFamily="34" charset="0"/>
              </a:defRPr>
            </a:lvl1pPr>
            <a:lvl2pPr marL="742950" indent="-285750" defTabSz="911225" eaLnBrk="0" hangingPunct="0">
              <a:defRPr sz="2800">
                <a:solidFill>
                  <a:schemeClr val="tx1"/>
                </a:solidFill>
                <a:latin typeface="Tahoma" pitchFamily="34" charset="0"/>
              </a:defRPr>
            </a:lvl2pPr>
            <a:lvl3pPr marL="1143000" indent="-228600" defTabSz="911225" eaLnBrk="0" hangingPunct="0">
              <a:defRPr sz="2800">
                <a:solidFill>
                  <a:schemeClr val="tx1"/>
                </a:solidFill>
                <a:latin typeface="Tahoma" pitchFamily="34" charset="0"/>
              </a:defRPr>
            </a:lvl3pPr>
            <a:lvl4pPr marL="1600200" indent="-228600" defTabSz="911225" eaLnBrk="0" hangingPunct="0">
              <a:defRPr sz="2800">
                <a:solidFill>
                  <a:schemeClr val="tx1"/>
                </a:solidFill>
                <a:latin typeface="Tahoma" pitchFamily="34" charset="0"/>
              </a:defRPr>
            </a:lvl4pPr>
            <a:lvl5pPr marL="2057400" indent="-228600" defTabSz="911225" eaLnBrk="0" hangingPunct="0">
              <a:defRPr sz="2800">
                <a:solidFill>
                  <a:schemeClr val="tx1"/>
                </a:solidFill>
                <a:latin typeface="Tahoma" pitchFamily="34" charset="0"/>
              </a:defRPr>
            </a:lvl5pPr>
            <a:lvl6pPr marL="2514600" indent="-228600" defTabSz="911225" eaLnBrk="0" fontAlgn="base" hangingPunct="0">
              <a:spcBef>
                <a:spcPct val="0"/>
              </a:spcBef>
              <a:spcAft>
                <a:spcPct val="0"/>
              </a:spcAft>
              <a:defRPr sz="2800">
                <a:solidFill>
                  <a:schemeClr val="tx1"/>
                </a:solidFill>
                <a:latin typeface="Tahoma" pitchFamily="34" charset="0"/>
              </a:defRPr>
            </a:lvl6pPr>
            <a:lvl7pPr marL="2971800" indent="-228600" defTabSz="911225" eaLnBrk="0" fontAlgn="base" hangingPunct="0">
              <a:spcBef>
                <a:spcPct val="0"/>
              </a:spcBef>
              <a:spcAft>
                <a:spcPct val="0"/>
              </a:spcAft>
              <a:defRPr sz="2800">
                <a:solidFill>
                  <a:schemeClr val="tx1"/>
                </a:solidFill>
                <a:latin typeface="Tahoma" pitchFamily="34" charset="0"/>
              </a:defRPr>
            </a:lvl7pPr>
            <a:lvl8pPr marL="3429000" indent="-228600" defTabSz="911225" eaLnBrk="0" fontAlgn="base" hangingPunct="0">
              <a:spcBef>
                <a:spcPct val="0"/>
              </a:spcBef>
              <a:spcAft>
                <a:spcPct val="0"/>
              </a:spcAft>
              <a:defRPr sz="2800">
                <a:solidFill>
                  <a:schemeClr val="tx1"/>
                </a:solidFill>
                <a:latin typeface="Tahoma" pitchFamily="34" charset="0"/>
              </a:defRPr>
            </a:lvl8pPr>
            <a:lvl9pPr marL="3886200" indent="-228600" defTabSz="911225" eaLnBrk="0" fontAlgn="base" hangingPunct="0">
              <a:spcBef>
                <a:spcPct val="0"/>
              </a:spcBef>
              <a:spcAft>
                <a:spcPct val="0"/>
              </a:spcAft>
              <a:defRPr sz="2800">
                <a:solidFill>
                  <a:schemeClr val="tx1"/>
                </a:solidFill>
                <a:latin typeface="Tahoma" pitchFamily="34" charset="0"/>
              </a:defRPr>
            </a:lvl9pPr>
          </a:lstStyle>
          <a:p>
            <a:pPr eaLnBrk="1" hangingPunct="1"/>
            <a:fld id="{21854B99-9E9A-4FD8-BE75-DC848F14A2F1}" type="slidenum">
              <a:rPr lang="en-US" sz="1200" smtClean="0"/>
              <a:pPr eaLnBrk="1" hangingPunct="1"/>
              <a:t>42</a:t>
            </a:fld>
            <a:endParaRPr lang="en-US" sz="1200"/>
          </a:p>
        </p:txBody>
      </p:sp>
    </p:spTree>
    <p:extLst>
      <p:ext uri="{BB962C8B-B14F-4D97-AF65-F5344CB8AC3E}">
        <p14:creationId xmlns:p14="http://schemas.microsoft.com/office/powerpoint/2010/main" val="3421777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16672E00-03D4-4C32-AB23-0E19AA0A887E}"/>
              </a:ext>
            </a:extLst>
          </p:cNvPr>
          <p:cNvSpPr>
            <a:spLocks noGrp="1" noRot="1" noChangeAspect="1" noTextEdit="1"/>
          </p:cNvSpPr>
          <p:nvPr>
            <p:ph type="sldImg"/>
          </p:nvPr>
        </p:nvSpPr>
        <p:spPr>
          <a:ln/>
        </p:spPr>
      </p:sp>
      <p:sp>
        <p:nvSpPr>
          <p:cNvPr id="26626" name="Notes Placeholder 2">
            <a:extLst>
              <a:ext uri="{FF2B5EF4-FFF2-40B4-BE49-F238E27FC236}">
                <a16:creationId xmlns:a16="http://schemas.microsoft.com/office/drawing/2014/main" id="{3006AFEC-45C8-45FF-97C2-0931DCC82C13}"/>
              </a:ext>
            </a:extLst>
          </p:cNvPr>
          <p:cNvSpPr>
            <a:spLocks noGrp="1"/>
          </p:cNvSpPr>
          <p:nvPr>
            <p:ph type="body" idx="1"/>
          </p:nvPr>
        </p:nvSpPr>
        <p:spPr>
          <a:noFill/>
        </p:spPr>
        <p:txBody>
          <a:bodyPr lIns="95874" tIns="47939" rIns="95874" bIns="47939"/>
          <a:lstStyle/>
          <a:p>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Rot="1" noChangeAspect="1" noChangeArrowheads="1" noTextEdit="1"/>
          </p:cNvSpPr>
          <p:nvPr>
            <p:ph type="sldImg"/>
          </p:nvPr>
        </p:nvSpPr>
        <p:spPr>
          <a:xfrm>
            <a:off x="1262063" y="723900"/>
            <a:ext cx="4795837" cy="3597275"/>
          </a:xfrm>
          <a:solidFill>
            <a:srgbClr val="FFFFFF"/>
          </a:solidFill>
          <a:ln/>
        </p:spPr>
      </p:sp>
      <p:sp>
        <p:nvSpPr>
          <p:cNvPr id="40963" name="Rectangle 1027"/>
          <p:cNvSpPr>
            <a:spLocks noGrp="1" noChangeArrowheads="1"/>
          </p:cNvSpPr>
          <p:nvPr>
            <p:ph type="body" idx="1"/>
          </p:nvPr>
        </p:nvSpPr>
        <p:spPr>
          <a:xfrm>
            <a:off x="974725" y="4560888"/>
            <a:ext cx="5365750" cy="4316412"/>
          </a:xfrm>
          <a:solidFill>
            <a:srgbClr val="FFFFFF"/>
          </a:solidFill>
          <a:ln>
            <a:solidFill>
              <a:srgbClr val="000000"/>
            </a:solidFill>
          </a:ln>
        </p:spPr>
        <p:txBody>
          <a:bodyPr lIns="95008" tIns="47500" rIns="95008" bIns="47500"/>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260475" y="722313"/>
            <a:ext cx="4799013" cy="3598862"/>
          </a:xfrm>
          <a:solidFill>
            <a:srgbClr val="FFFFFF"/>
          </a:solidFill>
          <a:ln/>
        </p:spPr>
      </p:sp>
      <p:sp>
        <p:nvSpPr>
          <p:cNvPr id="44035" name="Rectangle 3"/>
          <p:cNvSpPr>
            <a:spLocks noGrp="1" noChangeArrowheads="1"/>
          </p:cNvSpPr>
          <p:nvPr>
            <p:ph type="body" idx="1"/>
          </p:nvPr>
        </p:nvSpPr>
        <p:spPr>
          <a:xfrm>
            <a:off x="974725" y="4559300"/>
            <a:ext cx="5365750" cy="4319588"/>
          </a:xfrm>
          <a:solidFill>
            <a:srgbClr val="FFFFFF"/>
          </a:solidFill>
          <a:ln>
            <a:solidFill>
              <a:srgbClr val="000000"/>
            </a:solidFill>
          </a:ln>
        </p:spPr>
        <p:txBody>
          <a:bodyPr lIns="95035" tIns="47517" rIns="95035" bIns="47517"/>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EBF72B21-6BBA-4BA1-B821-0C02D0E1176B}"/>
              </a:ext>
            </a:extLst>
          </p:cNvPr>
          <p:cNvSpPr>
            <a:spLocks noGrp="1" noRot="1" noChangeAspect="1" noTextEdit="1"/>
          </p:cNvSpPr>
          <p:nvPr>
            <p:ph type="sldImg"/>
          </p:nvPr>
        </p:nvSpPr>
        <p:spPr>
          <a:ln/>
        </p:spPr>
      </p:sp>
      <p:sp>
        <p:nvSpPr>
          <p:cNvPr id="20482" name="Notes Placeholder 2">
            <a:extLst>
              <a:ext uri="{FF2B5EF4-FFF2-40B4-BE49-F238E27FC236}">
                <a16:creationId xmlns:a16="http://schemas.microsoft.com/office/drawing/2014/main" id="{07F78135-16F6-488F-876A-C69C5C8BBD0C}"/>
              </a:ext>
            </a:extLst>
          </p:cNvPr>
          <p:cNvSpPr>
            <a:spLocks noGrp="1"/>
          </p:cNvSpPr>
          <p:nvPr>
            <p:ph type="body" idx="1"/>
          </p:nvPr>
        </p:nvSpPr>
        <p:spPr>
          <a:noFill/>
        </p:spPr>
        <p:txBody>
          <a:bodyPr lIns="95874" tIns="47939" rIns="95874" bIns="47939"/>
          <a:lstStyle/>
          <a:p>
            <a:endParaRPr lang="en-US" altLang="en-US">
              <a:latin typeface="Arial" panose="020B0604020202020204" pitchFamily="34" charset="0"/>
            </a:endParaRPr>
          </a:p>
        </p:txBody>
      </p:sp>
      <p:sp>
        <p:nvSpPr>
          <p:cNvPr id="20483" name="Slide Number Placeholder 3">
            <a:extLst>
              <a:ext uri="{FF2B5EF4-FFF2-40B4-BE49-F238E27FC236}">
                <a16:creationId xmlns:a16="http://schemas.microsoft.com/office/drawing/2014/main" id="{0A73978B-9E44-4D81-AA2F-FE115058C3C6}"/>
              </a:ext>
            </a:extLst>
          </p:cNvPr>
          <p:cNvSpPr txBox="1">
            <a:spLocks noGrp="1"/>
          </p:cNvSpPr>
          <p:nvPr/>
        </p:nvSpPr>
        <p:spPr bwMode="auto">
          <a:xfrm>
            <a:off x="3927475" y="8758238"/>
            <a:ext cx="3005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85" tIns="45393" rIns="90785" bIns="45393"/>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fld id="{881BE2AE-DCE4-4F0A-B710-EE37B9D49117}" type="slidenum">
              <a:rPr lang="en-US" altLang="en-US" b="0">
                <a:cs typeface="Arial" panose="020B0604020202020204" pitchFamily="34" charset="0"/>
              </a:rPr>
              <a:pPr eaLnBrk="1" hangingPunct="1"/>
              <a:t>5</a:t>
            </a:fld>
            <a:endParaRPr lang="en-US" altLang="en-US" b="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269BDE58-252A-43AC-8561-A695E58C6853}"/>
              </a:ext>
            </a:extLst>
          </p:cNvPr>
          <p:cNvSpPr txBox="1">
            <a:spLocks noGrp="1" noChangeArrowheads="1"/>
          </p:cNvSpPr>
          <p:nvPr/>
        </p:nvSpPr>
        <p:spPr bwMode="auto">
          <a:xfrm>
            <a:off x="3927475" y="8758238"/>
            <a:ext cx="3005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85" tIns="45393" rIns="90785" bIns="45393"/>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fld id="{EDFF6158-C86F-4FDA-8FED-047E3D14212B}" type="slidenum">
              <a:rPr lang="en-US" altLang="en-US" b="0">
                <a:cs typeface="Arial" panose="020B0604020202020204" pitchFamily="34" charset="0"/>
              </a:rPr>
              <a:pPr eaLnBrk="1" hangingPunct="1"/>
              <a:t>6</a:t>
            </a:fld>
            <a:endParaRPr lang="en-US" altLang="en-US" b="0">
              <a:cs typeface="Arial" panose="020B0604020202020204" pitchFamily="34" charset="0"/>
            </a:endParaRPr>
          </a:p>
        </p:txBody>
      </p:sp>
      <p:sp>
        <p:nvSpPr>
          <p:cNvPr id="22530" name="Rectangle 2">
            <a:extLst>
              <a:ext uri="{FF2B5EF4-FFF2-40B4-BE49-F238E27FC236}">
                <a16:creationId xmlns:a16="http://schemas.microsoft.com/office/drawing/2014/main" id="{D840EE52-8D1E-42B6-BA92-7320EF11F912}"/>
              </a:ext>
            </a:extLst>
          </p:cNvPr>
          <p:cNvSpPr>
            <a:spLocks noGrp="1" noRot="1" noChangeAspect="1" noChangeArrowheads="1" noTextEdit="1"/>
          </p:cNvSpPr>
          <p:nvPr>
            <p:ph type="sldImg"/>
          </p:nvPr>
        </p:nvSpPr>
        <p:spPr>
          <a:xfrm>
            <a:off x="1166813" y="693738"/>
            <a:ext cx="4605337" cy="3455987"/>
          </a:xfrm>
          <a:ln/>
        </p:spPr>
      </p:sp>
      <p:sp>
        <p:nvSpPr>
          <p:cNvPr id="22531" name="Rectangle 3">
            <a:extLst>
              <a:ext uri="{FF2B5EF4-FFF2-40B4-BE49-F238E27FC236}">
                <a16:creationId xmlns:a16="http://schemas.microsoft.com/office/drawing/2014/main" id="{8C31D8FB-72DE-464B-BE1D-7E2E79E64BE8}"/>
              </a:ext>
            </a:extLst>
          </p:cNvPr>
          <p:cNvSpPr>
            <a:spLocks noGrp="1" noChangeArrowheads="1"/>
          </p:cNvSpPr>
          <p:nvPr>
            <p:ph type="body" idx="1"/>
          </p:nvPr>
        </p:nvSpPr>
        <p:spPr>
          <a:xfrm>
            <a:off x="923925" y="4378325"/>
            <a:ext cx="5086350" cy="4148138"/>
          </a:xfrm>
          <a:noFill/>
        </p:spPr>
        <p:txBody>
          <a:bodyPr lIns="90792" tIns="45395" rIns="90792" bIns="45395"/>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BE3147B6-3D20-4981-BDCB-BF94CE3F25C5}"/>
              </a:ext>
            </a:extLst>
          </p:cNvPr>
          <p:cNvSpPr txBox="1">
            <a:spLocks noGrp="1" noChangeArrowheads="1"/>
          </p:cNvSpPr>
          <p:nvPr/>
        </p:nvSpPr>
        <p:spPr bwMode="auto">
          <a:xfrm>
            <a:off x="3927475" y="8758238"/>
            <a:ext cx="3005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85" tIns="45393" rIns="90785" bIns="45393"/>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eaLnBrk="1" hangingPunct="1"/>
            <a:fld id="{8D98A7C9-68C6-4C2F-AC44-B9E92974D9AF}" type="slidenum">
              <a:rPr lang="en-US" altLang="en-US" b="0">
                <a:cs typeface="Arial" panose="020B0604020202020204" pitchFamily="34" charset="0"/>
              </a:rPr>
              <a:pPr eaLnBrk="1" hangingPunct="1"/>
              <a:t>7</a:t>
            </a:fld>
            <a:endParaRPr lang="en-US" altLang="en-US" b="0">
              <a:cs typeface="Arial" panose="020B0604020202020204" pitchFamily="34" charset="0"/>
            </a:endParaRPr>
          </a:p>
        </p:txBody>
      </p:sp>
      <p:sp>
        <p:nvSpPr>
          <p:cNvPr id="24578" name="Rectangle 2">
            <a:extLst>
              <a:ext uri="{FF2B5EF4-FFF2-40B4-BE49-F238E27FC236}">
                <a16:creationId xmlns:a16="http://schemas.microsoft.com/office/drawing/2014/main" id="{A6B8CB76-54CA-4EF7-9054-1D6771D24730}"/>
              </a:ext>
            </a:extLst>
          </p:cNvPr>
          <p:cNvSpPr>
            <a:spLocks noGrp="1" noRot="1" noChangeAspect="1" noChangeArrowheads="1" noTextEdit="1"/>
          </p:cNvSpPr>
          <p:nvPr>
            <p:ph type="sldImg"/>
          </p:nvPr>
        </p:nvSpPr>
        <p:spPr>
          <a:xfrm>
            <a:off x="1166813" y="693738"/>
            <a:ext cx="4605337" cy="3455987"/>
          </a:xfrm>
          <a:ln/>
        </p:spPr>
      </p:sp>
      <p:sp>
        <p:nvSpPr>
          <p:cNvPr id="24579" name="Rectangle 3">
            <a:extLst>
              <a:ext uri="{FF2B5EF4-FFF2-40B4-BE49-F238E27FC236}">
                <a16:creationId xmlns:a16="http://schemas.microsoft.com/office/drawing/2014/main" id="{78AC81C6-CBEA-4CE4-9A9F-E57831ECE1C7}"/>
              </a:ext>
            </a:extLst>
          </p:cNvPr>
          <p:cNvSpPr>
            <a:spLocks noGrp="1" noChangeArrowheads="1"/>
          </p:cNvSpPr>
          <p:nvPr>
            <p:ph type="body" idx="1"/>
          </p:nvPr>
        </p:nvSpPr>
        <p:spPr>
          <a:xfrm>
            <a:off x="923925" y="4378325"/>
            <a:ext cx="5086350" cy="4148138"/>
          </a:xfrm>
          <a:noFill/>
        </p:spPr>
        <p:txBody>
          <a:bodyPr lIns="90792" tIns="45395" rIns="90792" bIns="45395"/>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79A5AB7C-0992-430E-AA17-804B59EAF18C}"/>
              </a:ext>
            </a:extLst>
          </p:cNvPr>
          <p:cNvSpPr>
            <a:spLocks noGrp="1" noRot="1" noChangeAspect="1" noTextEdit="1"/>
          </p:cNvSpPr>
          <p:nvPr>
            <p:ph type="sldImg"/>
          </p:nvPr>
        </p:nvSpPr>
        <p:spPr>
          <a:ln/>
        </p:spPr>
      </p:sp>
      <p:sp>
        <p:nvSpPr>
          <p:cNvPr id="28674" name="Notes Placeholder 2">
            <a:extLst>
              <a:ext uri="{FF2B5EF4-FFF2-40B4-BE49-F238E27FC236}">
                <a16:creationId xmlns:a16="http://schemas.microsoft.com/office/drawing/2014/main" id="{DD7CC0F9-6206-4DB2-B283-B12C0EC21662}"/>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BBF9B5DC-C77B-4AA0-BC11-24570F1EBA61}"/>
              </a:ext>
            </a:extLst>
          </p:cNvPr>
          <p:cNvSpPr>
            <a:spLocks noGrp="1" noRot="1" noChangeAspect="1" noChangeArrowheads="1" noTextEdit="1"/>
          </p:cNvSpPr>
          <p:nvPr>
            <p:ph type="sldImg"/>
          </p:nvPr>
        </p:nvSpPr>
        <p:spPr>
          <a:xfrm>
            <a:off x="1166813" y="693738"/>
            <a:ext cx="4605337" cy="3455987"/>
          </a:xfrm>
          <a:solidFill>
            <a:srgbClr val="FFFFFF"/>
          </a:solidFill>
          <a:ln/>
        </p:spPr>
      </p:sp>
      <p:sp>
        <p:nvSpPr>
          <p:cNvPr id="34818" name="Rectangle 3">
            <a:extLst>
              <a:ext uri="{FF2B5EF4-FFF2-40B4-BE49-F238E27FC236}">
                <a16:creationId xmlns:a16="http://schemas.microsoft.com/office/drawing/2014/main" id="{32004234-1311-4511-8BBD-48BD9148E7D4}"/>
              </a:ext>
            </a:extLst>
          </p:cNvPr>
          <p:cNvSpPr>
            <a:spLocks noGrp="1" noChangeArrowheads="1"/>
          </p:cNvSpPr>
          <p:nvPr>
            <p:ph type="body" idx="1"/>
          </p:nvPr>
        </p:nvSpPr>
        <p:spPr>
          <a:xfrm>
            <a:off x="923925" y="4378325"/>
            <a:ext cx="5086350" cy="4148138"/>
          </a:xfrm>
          <a:solidFill>
            <a:srgbClr val="FFFFFF"/>
          </a:solidFill>
          <a:ln w="12700">
            <a:solidFill>
              <a:srgbClr val="000000"/>
            </a:solidFill>
            <a:miter lim="800000"/>
            <a:headEnd/>
            <a:tailEnd/>
          </a:ln>
        </p:spPr>
        <p:txBody>
          <a:bodyPr lIns="90742" tIns="45370" rIns="90742" bIns="45370"/>
          <a:lstStyle/>
          <a:p>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0459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3363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152400"/>
            <a:ext cx="2085975"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52400"/>
            <a:ext cx="6110288"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276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80400" cy="533400"/>
          </a:xfrm>
        </p:spPr>
        <p:txBody>
          <a:bodyPr/>
          <a:lstStyle/>
          <a:p>
            <a:r>
              <a:rPr lang="en-US"/>
              <a:t>Click to edit Master title style</a:t>
            </a:r>
          </a:p>
        </p:txBody>
      </p:sp>
      <p:sp>
        <p:nvSpPr>
          <p:cNvPr id="3" name="Text Placeholder 2"/>
          <p:cNvSpPr>
            <a:spLocks noGrp="1"/>
          </p:cNvSpPr>
          <p:nvPr>
            <p:ph type="body" sz="half" idx="1"/>
          </p:nvPr>
        </p:nvSpPr>
        <p:spPr>
          <a:xfrm>
            <a:off x="411163" y="1143000"/>
            <a:ext cx="408305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143000"/>
            <a:ext cx="408305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613" y="3810000"/>
            <a:ext cx="408305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6">
            <a:extLst>
              <a:ext uri="{FF2B5EF4-FFF2-40B4-BE49-F238E27FC236}">
                <a16:creationId xmlns:a16="http://schemas.microsoft.com/office/drawing/2014/main" id="{374F093D-4052-4AB4-B5D8-53A81C5EF133}"/>
              </a:ext>
            </a:extLst>
          </p:cNvPr>
          <p:cNvSpPr>
            <a:spLocks noGrp="1"/>
          </p:cNvSpPr>
          <p:nvPr>
            <p:ph type="dt" sz="half" idx="10"/>
          </p:nvPr>
        </p:nvSpPr>
        <p:spPr/>
        <p:txBody>
          <a:bodyPr/>
          <a:lstStyle>
            <a:lvl1pPr>
              <a:defRPr/>
            </a:lvl1pPr>
          </a:lstStyle>
          <a:p>
            <a:pPr>
              <a:defRPr/>
            </a:pPr>
            <a:r>
              <a:rPr lang="en-US"/>
              <a:t>01/17/2018</a:t>
            </a:r>
            <a:endParaRPr lang="en-US" dirty="0"/>
          </a:p>
        </p:txBody>
      </p:sp>
      <p:sp>
        <p:nvSpPr>
          <p:cNvPr id="7" name="Footer Placeholder 7">
            <a:extLst>
              <a:ext uri="{FF2B5EF4-FFF2-40B4-BE49-F238E27FC236}">
                <a16:creationId xmlns:a16="http://schemas.microsoft.com/office/drawing/2014/main" id="{370B4BD3-20CC-4484-AA5C-CEFDF3CD81FC}"/>
              </a:ext>
            </a:extLst>
          </p:cNvPr>
          <p:cNvSpPr>
            <a:spLocks noGrp="1"/>
          </p:cNvSpPr>
          <p:nvPr>
            <p:ph type="ftr" sz="quarter" idx="11"/>
          </p:nvPr>
        </p:nvSpPr>
        <p:spPr/>
        <p:txBody>
          <a:bodyPr/>
          <a:lstStyle>
            <a:lvl1pPr>
              <a:defRPr/>
            </a:lvl1pPr>
          </a:lstStyle>
          <a:p>
            <a:pPr>
              <a:defRPr/>
            </a:pPr>
            <a:r>
              <a:rPr lang="en-US"/>
              <a:t>Introduction to Data Mining, 2nd Edition</a:t>
            </a:r>
            <a:endParaRPr lang="en-US" dirty="0"/>
          </a:p>
        </p:txBody>
      </p:sp>
      <p:sp>
        <p:nvSpPr>
          <p:cNvPr id="8" name="Slide Number Placeholder 8">
            <a:extLst>
              <a:ext uri="{FF2B5EF4-FFF2-40B4-BE49-F238E27FC236}">
                <a16:creationId xmlns:a16="http://schemas.microsoft.com/office/drawing/2014/main" id="{FE3FBD88-36CE-461A-B5CF-FE0C750FB065}"/>
              </a:ext>
            </a:extLst>
          </p:cNvPr>
          <p:cNvSpPr>
            <a:spLocks noGrp="1"/>
          </p:cNvSpPr>
          <p:nvPr>
            <p:ph type="sldNum" sz="quarter" idx="12"/>
          </p:nvPr>
        </p:nvSpPr>
        <p:spPr/>
        <p:txBody>
          <a:bodyPr/>
          <a:lstStyle>
            <a:lvl1pPr>
              <a:defRPr/>
            </a:lvl1pPr>
          </a:lstStyle>
          <a:p>
            <a:fld id="{640233C4-E7E7-40E9-9DEB-ABF634C41657}" type="slidenum">
              <a:rPr lang="en-US" altLang="en-US"/>
              <a:pPr/>
              <a:t>‹#›</a:t>
            </a:fld>
            <a:endParaRPr lang="en-US" altLang="en-US"/>
          </a:p>
        </p:txBody>
      </p:sp>
    </p:spTree>
    <p:extLst>
      <p:ext uri="{BB962C8B-B14F-4D97-AF65-F5344CB8AC3E}">
        <p14:creationId xmlns:p14="http://schemas.microsoft.com/office/powerpoint/2010/main" val="2771681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143000"/>
            <a:ext cx="8318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6897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40957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163" y="1143000"/>
            <a:ext cx="40830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143000"/>
            <a:ext cx="40830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6955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8670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58807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783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1034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104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280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11163" y="1143000"/>
            <a:ext cx="8318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 Third Level</a:t>
            </a:r>
          </a:p>
        </p:txBody>
      </p:sp>
      <p:grpSp>
        <p:nvGrpSpPr>
          <p:cNvPr id="1028" name="Group 13"/>
          <p:cNvGrpSpPr>
            <a:grpSpLocks/>
          </p:cNvGrpSpPr>
          <p:nvPr userDrawn="1"/>
        </p:nvGrpSpPr>
        <p:grpSpPr bwMode="auto">
          <a:xfrm>
            <a:off x="0" y="6553200"/>
            <a:ext cx="9144000" cy="304800"/>
            <a:chOff x="288" y="3408"/>
            <a:chExt cx="5280" cy="192"/>
          </a:xfrm>
        </p:grpSpPr>
        <p:sp>
          <p:nvSpPr>
            <p:cNvPr id="1032" name="Rectangle 14"/>
            <p:cNvSpPr>
              <a:spLocks noChangeArrowheads="1"/>
            </p:cNvSpPr>
            <p:nvPr/>
          </p:nvSpPr>
          <p:spPr bwMode="auto">
            <a:xfrm>
              <a:off x="288" y="3408"/>
              <a:ext cx="5280" cy="192"/>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1033" name="Rectangle 15"/>
            <p:cNvSpPr>
              <a:spLocks noChangeArrowheads="1"/>
            </p:cNvSpPr>
            <p:nvPr/>
          </p:nvSpPr>
          <p:spPr bwMode="auto">
            <a:xfrm>
              <a:off x="288" y="3425"/>
              <a:ext cx="5269"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p>
              <a:pPr>
                <a:lnSpc>
                  <a:spcPts val="2000"/>
                </a:lnSpc>
              </a:pPr>
              <a:r>
                <a:rPr lang="en-US" sz="1200" b="0" dirty="0"/>
                <a:t>Christoph F. Eick	    	            Introduction to Data Mining        		                                          8/21/2023  </a:t>
              </a:r>
            </a:p>
          </p:txBody>
        </p:sp>
      </p:grpSp>
      <p:grpSp>
        <p:nvGrpSpPr>
          <p:cNvPr id="1029" name="Group 16"/>
          <p:cNvGrpSpPr>
            <a:grpSpLocks/>
          </p:cNvGrpSpPr>
          <p:nvPr userDrawn="1"/>
        </p:nvGrpSpPr>
        <p:grpSpPr bwMode="auto">
          <a:xfrm>
            <a:off x="304800" y="838200"/>
            <a:ext cx="8534400" cy="152400"/>
            <a:chOff x="264" y="788"/>
            <a:chExt cx="5232" cy="124"/>
          </a:xfrm>
        </p:grpSpPr>
        <p:sp>
          <p:nvSpPr>
            <p:cNvPr id="1030" name="Rectangle 17"/>
            <p:cNvSpPr>
              <a:spLocks noChangeArrowheads="1"/>
            </p:cNvSpPr>
            <p:nvPr/>
          </p:nvSpPr>
          <p:spPr bwMode="auto">
            <a:xfrm>
              <a:off x="264" y="788"/>
              <a:ext cx="5232" cy="61"/>
            </a:xfrm>
            <a:prstGeom prst="rect">
              <a:avLst/>
            </a:prstGeom>
            <a:gradFill rotWithShape="0">
              <a:gsLst>
                <a:gs pos="0">
                  <a:srgbClr val="0E9BBA"/>
                </a:gs>
                <a:gs pos="50000">
                  <a:srgbClr val="12C2E9"/>
                </a:gs>
                <a:gs pos="100000">
                  <a:srgbClr val="0E9BB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31" name="Rectangle 18"/>
            <p:cNvSpPr>
              <a:spLocks noChangeArrowheads="1"/>
            </p:cNvSpPr>
            <p:nvPr/>
          </p:nvSpPr>
          <p:spPr bwMode="auto">
            <a:xfrm>
              <a:off x="264" y="881"/>
              <a:ext cx="5232" cy="31"/>
            </a:xfrm>
            <a:prstGeom prst="rect">
              <a:avLst/>
            </a:prstGeom>
            <a:gradFill rotWithShape="0">
              <a:gsLst>
                <a:gs pos="0">
                  <a:srgbClr val="B200B2"/>
                </a:gs>
                <a:gs pos="50000">
                  <a:srgbClr val="FF00FF"/>
                </a:gs>
                <a:gs pos="100000">
                  <a:srgbClr val="B200B2"/>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lnSpc>
          <a:spcPts val="3600"/>
        </a:lnSpc>
        <a:spcBef>
          <a:spcPct val="0"/>
        </a:spcBef>
        <a:spcAft>
          <a:spcPct val="0"/>
        </a:spcAft>
        <a:defRPr sz="3200" b="1">
          <a:solidFill>
            <a:schemeClr val="tx1"/>
          </a:solidFill>
          <a:latin typeface="+mj-lt"/>
          <a:ea typeface="+mj-ea"/>
          <a:cs typeface="+mj-cs"/>
        </a:defRPr>
      </a:lvl1pPr>
      <a:lvl2pPr algn="l" rtl="0" eaLnBrk="0" fontAlgn="base" hangingPunct="0">
        <a:lnSpc>
          <a:spcPts val="3600"/>
        </a:lnSpc>
        <a:spcBef>
          <a:spcPct val="0"/>
        </a:spcBef>
        <a:spcAft>
          <a:spcPct val="0"/>
        </a:spcAft>
        <a:defRPr sz="3200" b="1">
          <a:solidFill>
            <a:schemeClr val="tx1"/>
          </a:solidFill>
          <a:latin typeface="Tahoma" pitchFamily="34" charset="0"/>
        </a:defRPr>
      </a:lvl2pPr>
      <a:lvl3pPr algn="l" rtl="0" eaLnBrk="0" fontAlgn="base" hangingPunct="0">
        <a:lnSpc>
          <a:spcPts val="3600"/>
        </a:lnSpc>
        <a:spcBef>
          <a:spcPct val="0"/>
        </a:spcBef>
        <a:spcAft>
          <a:spcPct val="0"/>
        </a:spcAft>
        <a:defRPr sz="3200" b="1">
          <a:solidFill>
            <a:schemeClr val="tx1"/>
          </a:solidFill>
          <a:latin typeface="Tahoma" pitchFamily="34" charset="0"/>
        </a:defRPr>
      </a:lvl3pPr>
      <a:lvl4pPr algn="l" rtl="0" eaLnBrk="0" fontAlgn="base" hangingPunct="0">
        <a:lnSpc>
          <a:spcPts val="3600"/>
        </a:lnSpc>
        <a:spcBef>
          <a:spcPct val="0"/>
        </a:spcBef>
        <a:spcAft>
          <a:spcPct val="0"/>
        </a:spcAft>
        <a:defRPr sz="3200" b="1">
          <a:solidFill>
            <a:schemeClr val="tx1"/>
          </a:solidFill>
          <a:latin typeface="Tahoma" pitchFamily="34" charset="0"/>
        </a:defRPr>
      </a:lvl4pPr>
      <a:lvl5pPr algn="l" rtl="0" eaLnBrk="0" fontAlgn="base" hangingPunct="0">
        <a:lnSpc>
          <a:spcPts val="3600"/>
        </a:lnSpc>
        <a:spcBef>
          <a:spcPct val="0"/>
        </a:spcBef>
        <a:spcAft>
          <a:spcPct val="0"/>
        </a:spcAft>
        <a:defRPr sz="3200" b="1">
          <a:solidFill>
            <a:schemeClr val="tx1"/>
          </a:solidFill>
          <a:latin typeface="Tahoma" pitchFamily="34" charset="0"/>
        </a:defRPr>
      </a:lvl5pPr>
      <a:lvl6pPr marL="457200" algn="l" rtl="0" eaLnBrk="0" fontAlgn="base" hangingPunct="0">
        <a:lnSpc>
          <a:spcPts val="3600"/>
        </a:lnSpc>
        <a:spcBef>
          <a:spcPct val="0"/>
        </a:spcBef>
        <a:spcAft>
          <a:spcPct val="0"/>
        </a:spcAft>
        <a:defRPr sz="3200" b="1">
          <a:solidFill>
            <a:schemeClr val="tx1"/>
          </a:solidFill>
          <a:latin typeface="Tahoma" pitchFamily="34" charset="0"/>
        </a:defRPr>
      </a:lvl6pPr>
      <a:lvl7pPr marL="914400" algn="l" rtl="0" eaLnBrk="0" fontAlgn="base" hangingPunct="0">
        <a:lnSpc>
          <a:spcPts val="3600"/>
        </a:lnSpc>
        <a:spcBef>
          <a:spcPct val="0"/>
        </a:spcBef>
        <a:spcAft>
          <a:spcPct val="0"/>
        </a:spcAft>
        <a:defRPr sz="3200" b="1">
          <a:solidFill>
            <a:schemeClr val="tx1"/>
          </a:solidFill>
          <a:latin typeface="Tahoma" pitchFamily="34" charset="0"/>
        </a:defRPr>
      </a:lvl7pPr>
      <a:lvl8pPr marL="1371600" algn="l" rtl="0" eaLnBrk="0" fontAlgn="base" hangingPunct="0">
        <a:lnSpc>
          <a:spcPts val="3600"/>
        </a:lnSpc>
        <a:spcBef>
          <a:spcPct val="0"/>
        </a:spcBef>
        <a:spcAft>
          <a:spcPct val="0"/>
        </a:spcAft>
        <a:defRPr sz="3200" b="1">
          <a:solidFill>
            <a:schemeClr val="tx1"/>
          </a:solidFill>
          <a:latin typeface="Tahoma" pitchFamily="34" charset="0"/>
        </a:defRPr>
      </a:lvl8pPr>
      <a:lvl9pPr marL="1828800" algn="l" rtl="0" eaLnBrk="0" fontAlgn="base" hangingPunct="0">
        <a:lnSpc>
          <a:spcPts val="3600"/>
        </a:lnSpc>
        <a:spcBef>
          <a:spcPct val="0"/>
        </a:spcBef>
        <a:spcAft>
          <a:spcPct val="0"/>
        </a:spcAft>
        <a:defRPr sz="3200" b="1">
          <a:solidFill>
            <a:schemeClr val="tx1"/>
          </a:solidFill>
          <a:latin typeface="Tahoma" pitchFamily="34" charset="0"/>
        </a:defRPr>
      </a:lvl9pPr>
    </p:titleStyle>
    <p:bodyStyle>
      <a:lvl1pPr marL="292100" indent="-292100" algn="l" rtl="0" eaLnBrk="0" fontAlgn="base" hangingPunct="0">
        <a:spcBef>
          <a:spcPct val="10000"/>
        </a:spcBef>
        <a:spcAft>
          <a:spcPts val="400"/>
        </a:spcAft>
        <a:buClr>
          <a:srgbClr val="0C7B9C"/>
        </a:buClr>
        <a:buSzPct val="75000"/>
        <a:buFont typeface="Monotype Sorts" pitchFamily="2" charset="2"/>
        <a:buChar char="l"/>
        <a:defRPr sz="2800">
          <a:solidFill>
            <a:schemeClr val="tx1"/>
          </a:solidFill>
          <a:latin typeface="+mn-lt"/>
          <a:ea typeface="+mn-ea"/>
          <a:cs typeface="+mn-cs"/>
        </a:defRPr>
      </a:lvl1pPr>
      <a:lvl2pPr marL="800100" indent="-342900" algn="l" rtl="0" eaLnBrk="0" fontAlgn="base" hangingPunct="0">
        <a:spcBef>
          <a:spcPct val="10000"/>
        </a:spcBef>
        <a:spcAft>
          <a:spcPts val="400"/>
        </a:spcAft>
        <a:buClr>
          <a:srgbClr val="0C7B9C"/>
        </a:buClr>
        <a:buSzPct val="100000"/>
        <a:buFont typeface="Arial" charset="0"/>
        <a:buChar char="–"/>
        <a:defRPr sz="2800">
          <a:solidFill>
            <a:schemeClr val="tx1"/>
          </a:solidFill>
          <a:latin typeface="+mn-lt"/>
        </a:defRPr>
      </a:lvl2pPr>
      <a:lvl3pPr marL="914400" algn="l" rtl="0" eaLnBrk="0" fontAlgn="base" hangingPunct="0">
        <a:spcBef>
          <a:spcPct val="10000"/>
        </a:spcBef>
        <a:spcAft>
          <a:spcPts val="400"/>
        </a:spcAft>
        <a:buClr>
          <a:srgbClr val="0C7B9C"/>
        </a:buClr>
        <a:buSzPct val="70000"/>
        <a:buFont typeface="Wingdings" pitchFamily="2" charset="2"/>
        <a:buChar char="u"/>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2.cs.uh.edu/~ceick/DM/DM.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kritik.io/"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oleObject" Target="../embeddings/oleObject5.bin"/><Relationship Id="rId7" Type="http://schemas.openxmlformats.org/officeDocument/2006/relationships/image" Target="../media/image25.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oleObject" Target="../embeddings/oleObject6.bin"/><Relationship Id="rId4" Type="http://schemas.openxmlformats.org/officeDocument/2006/relationships/image" Target="../media/image23.wmf"/><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7.bin"/><Relationship Id="rId1" Type="http://schemas.openxmlformats.org/officeDocument/2006/relationships/slideLayout" Target="../slideLayouts/slideLayout6.xml"/><Relationship Id="rId5" Type="http://schemas.openxmlformats.org/officeDocument/2006/relationships/image" Target="../media/image29.wmf"/><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oleObject" Target="../embeddings/oleObject10.bin"/><Relationship Id="rId4" Type="http://schemas.openxmlformats.org/officeDocument/2006/relationships/image" Target="../media/image30.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hyperlink" Target="http://www2.cs.uh.edu/~ceick/ceick.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2.cs.uh.edu/~ceick/DM/DM.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hyperlink" Target="http://www.geyserstudy.org/geyser.aspx?pGeyserNo=OLDFAITHFUL" TargetMode="External"/><Relationship Id="rId7" Type="http://schemas.openxmlformats.org/officeDocument/2006/relationships/hyperlink" Target="https://www.bing.com/videos/search?&amp;q=old+faithful+video&amp;view=detail&amp;mid=D3C7642856B7852344A6D3C7642856B7852344A6&amp;form=VDQVAP&amp;rvsmid=5E980492B7BC6ABBE5035E980492B7BC6ABBE503&amp;ajaxhist=0" TargetMode="External"/><Relationship Id="rId2" Type="http://schemas.openxmlformats.org/officeDocument/2006/relationships/hyperlink" Target="http://www.web.pdx.edu/~jfreder/M212/oldfaithful.pdf" TargetMode="External"/><Relationship Id="rId1" Type="http://schemas.openxmlformats.org/officeDocument/2006/relationships/slideLayout" Target="../slideLayouts/slideLayout2.xml"/><Relationship Id="rId6" Type="http://schemas.openxmlformats.org/officeDocument/2006/relationships/hyperlink" Target="http://en.wikipedia.org/wiki/Old_Faithful" TargetMode="External"/><Relationship Id="rId5" Type="http://schemas.openxmlformats.org/officeDocument/2006/relationships/image" Target="../media/image35.jpeg"/><Relationship Id="rId4" Type="http://schemas.openxmlformats.org/officeDocument/2006/relationships/hyperlink" Target="http://en.wikipedia.org/wiki/File:Old_Faithfull-pdPhoto.jp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Old_Faithful"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wmf"/><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oleObject" Target="../embeddings/oleObject11.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13.bin"/><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14.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sciencedirect.com/science/article/abs/pii/S1359644612002759"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leitang.net/papers/graph_mining.pdf"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45.png"/><Relationship Id="rId7" Type="http://schemas.openxmlformats.org/officeDocument/2006/relationships/oleObject" Target="../embeddings/oleObject15.bin"/><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emf"/><Relationship Id="rId4" Type="http://schemas.openxmlformats.org/officeDocument/2006/relationships/image" Target="../media/image46.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acronyms.thefreedictionary.com/KDD"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http://www.kdnuggets.com/software/index.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icdm22.cse.usf.edu/" TargetMode="External"/><Relationship Id="rId2" Type="http://schemas.openxmlformats.org/officeDocument/2006/relationships/hyperlink" Target="https://kdd.org/kdd2022/" TargetMode="External"/><Relationship Id="rId1" Type="http://schemas.openxmlformats.org/officeDocument/2006/relationships/slideLayout" Target="../slideLayouts/slideLayout2.xml"/><Relationship Id="rId4" Type="http://schemas.openxmlformats.org/officeDocument/2006/relationships/hyperlink" Target="https://2022.ecmlpkdd.org/"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netflixprize.com/" TargetMode="External"/><Relationship Id="rId7"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s://adimen.si.ehu.eus/~rigau/publications/jws2016.pdf" TargetMode="External"/><Relationship Id="rId5" Type="http://schemas.openxmlformats.org/officeDocument/2006/relationships/hyperlink" Target="http://icdm2020.bigke.org/" TargetMode="External"/><Relationship Id="rId4" Type="http://schemas.openxmlformats.org/officeDocument/2006/relationships/hyperlink" Target="https://www.kdd.org/kdd2020/kdd-cup"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2.jpeg"/><Relationship Id="rId7" Type="http://schemas.openxmlformats.org/officeDocument/2006/relationships/oleObject" Target="../embeddings/oleObject1.bin"/><Relationship Id="rId12"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8.gif"/><Relationship Id="rId5" Type="http://schemas.openxmlformats.org/officeDocument/2006/relationships/image" Target="../media/image4.png"/><Relationship Id="rId10" Type="http://schemas.openxmlformats.org/officeDocument/2006/relationships/image" Target="../media/image7.wmf"/><Relationship Id="rId4" Type="http://schemas.openxmlformats.org/officeDocument/2006/relationships/image" Target="../media/image3.jpeg"/><Relationship Id="rId9"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oleObject" Target="../embeddings/oleObject3.bin"/><Relationship Id="rId7" Type="http://schemas.openxmlformats.org/officeDocument/2006/relationships/image" Target="../media/image16.gi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oleObject" Target="../embeddings/oleObject4.bin"/><Relationship Id="rId4" Type="http://schemas.openxmlformats.org/officeDocument/2006/relationships/image" Target="../media/image14.wm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a:xfrm>
            <a:off x="0" y="990600"/>
            <a:ext cx="9144000" cy="5334000"/>
          </a:xfrm>
        </p:spPr>
        <p:txBody>
          <a:bodyPr/>
          <a:lstStyle/>
          <a:p>
            <a:pPr marL="533400" indent="-533400">
              <a:buFont typeface="Monotype Sorts" pitchFamily="2" charset="2"/>
              <a:buAutoNum type="arabicPeriod"/>
            </a:pPr>
            <a:r>
              <a:rPr lang="en-US" sz="1860" dirty="0">
                <a:hlinkClick r:id="rId3"/>
              </a:rPr>
              <a:t>http://www2.cs.uh.edu/~ceick/DM/DM.html</a:t>
            </a:r>
            <a:r>
              <a:rPr lang="en-US" sz="1860" dirty="0"/>
              <a:t>: main source of course information. Please take a closer look at this website; you will be given the opportunity to ask questions about the course during the next lectures. </a:t>
            </a:r>
          </a:p>
          <a:p>
            <a:pPr marL="533400" indent="-533400">
              <a:buFont typeface="Monotype Sorts" pitchFamily="2" charset="2"/>
              <a:buAutoNum type="arabicPeriod"/>
            </a:pPr>
            <a:r>
              <a:rPr lang="en-US" sz="1860" dirty="0"/>
              <a:t>COSC 6335 is F2F; almost all lectures will be taught in classroom S 120!</a:t>
            </a:r>
          </a:p>
          <a:p>
            <a:pPr marL="533400" indent="-533400">
              <a:buFont typeface="Monotype Sorts" pitchFamily="2" charset="2"/>
              <a:buAutoNum type="arabicPeriod"/>
            </a:pPr>
            <a:r>
              <a:rPr lang="en-US" sz="1860" dirty="0"/>
              <a:t>Will use MS Team ….6335 for the Teaching of the course and we will also use Canvas; the subdivision between Canvas &amp; MS Teams has not be determined yet. </a:t>
            </a:r>
          </a:p>
          <a:p>
            <a:pPr marL="533400" indent="-533400">
              <a:buFont typeface="Monotype Sorts" pitchFamily="2" charset="2"/>
              <a:buAutoNum type="arabicPeriod"/>
            </a:pPr>
            <a:r>
              <a:rPr lang="en-US" sz="1860" dirty="0"/>
              <a:t>TA: Md. Mahin  </a:t>
            </a:r>
          </a:p>
          <a:p>
            <a:pPr marL="533400" indent="-533400">
              <a:buFont typeface="Monotype Sorts" pitchFamily="2" charset="2"/>
              <a:buAutoNum type="arabicPeriod"/>
            </a:pPr>
            <a:r>
              <a:rPr lang="en-US" sz="1860" u="sng" dirty="0"/>
              <a:t>This week</a:t>
            </a:r>
            <a:r>
              <a:rPr lang="en-US" sz="1860" dirty="0"/>
              <a:t>: Introduction to Data Mining and Course Information </a:t>
            </a:r>
          </a:p>
          <a:p>
            <a:pPr marL="533400" indent="-533400">
              <a:buFont typeface="Monotype Sorts" pitchFamily="2" charset="2"/>
              <a:buAutoNum type="arabicPeriod"/>
            </a:pPr>
            <a:r>
              <a:rPr lang="en-US" sz="1860" u="sng" dirty="0"/>
              <a:t>Next Week</a:t>
            </a:r>
            <a:r>
              <a:rPr lang="en-US" sz="1860" dirty="0"/>
              <a:t>: Introduction to Exploratory Data Analysis/Data Science Basics followed by an Introduction to Density Estimation. </a:t>
            </a:r>
          </a:p>
          <a:p>
            <a:pPr marL="533400" indent="-533400">
              <a:buFont typeface="Monotype Sorts" pitchFamily="2" charset="2"/>
              <a:buAutoNum type="arabicPeriod"/>
            </a:pPr>
            <a:r>
              <a:rPr lang="en-US" sz="1860" dirty="0"/>
              <a:t>We will use </a:t>
            </a:r>
            <a:r>
              <a:rPr lang="en-US" sz="1860" dirty="0" err="1"/>
              <a:t>Kritik</a:t>
            </a:r>
            <a:r>
              <a:rPr lang="en-US" sz="1860" dirty="0"/>
              <a:t> </a:t>
            </a:r>
            <a:r>
              <a:rPr lang="en-US" sz="1860" dirty="0">
                <a:hlinkClick r:id="rId4"/>
              </a:rPr>
              <a:t>https://www.kritik.io/</a:t>
            </a:r>
            <a:r>
              <a:rPr lang="en-US" sz="1860" dirty="0"/>
              <a:t>  for COSC 6335 Problem Set Task Peer Reviewing’</a:t>
            </a:r>
          </a:p>
          <a:p>
            <a:pPr marL="533400" indent="-533400">
              <a:buFont typeface="Monotype Sorts" pitchFamily="2" charset="2"/>
              <a:buAutoNum type="arabicPeriod"/>
            </a:pPr>
            <a:r>
              <a:rPr lang="en-US" sz="1860" dirty="0"/>
              <a:t>Group Homework Credit Groups will be set up approx. Sept. 1; we will set up those groups’</a:t>
            </a:r>
          </a:p>
          <a:p>
            <a:pPr marL="533400" indent="-533400">
              <a:buFont typeface="Monotype Sorts" pitchFamily="2" charset="2"/>
              <a:buAutoNum type="arabicPeriod"/>
            </a:pPr>
            <a:r>
              <a:rPr lang="en-US" sz="1860" dirty="0"/>
              <a:t>This course has 3 problem sets which likely  will contain 2 group tasks; the groups for these group tasks will be set up approx. Sept. 24. </a:t>
            </a:r>
          </a:p>
          <a:p>
            <a:pPr marL="533400" indent="-533400">
              <a:buFont typeface="Monotype Sorts" pitchFamily="2" charset="2"/>
              <a:buAutoNum type="arabicPeriod"/>
            </a:pPr>
            <a:endParaRPr lang="en-US" sz="1800" dirty="0"/>
          </a:p>
          <a:p>
            <a:pPr marL="990600" lvl="1" indent="-533400">
              <a:buFont typeface="Arial" charset="0"/>
              <a:buAutoNum type="arabicPeriod"/>
            </a:pPr>
            <a:endParaRPr lang="en-US" sz="1900" dirty="0"/>
          </a:p>
        </p:txBody>
      </p:sp>
      <p:sp>
        <p:nvSpPr>
          <p:cNvPr id="2051" name="Rectangle 4"/>
          <p:cNvSpPr>
            <a:spLocks noGrp="1" noChangeArrowheads="1"/>
          </p:cNvSpPr>
          <p:nvPr>
            <p:ph type="title"/>
          </p:nvPr>
        </p:nvSpPr>
        <p:spPr>
          <a:xfrm>
            <a:off x="0" y="152400"/>
            <a:ext cx="9677400" cy="609600"/>
          </a:xfrm>
        </p:spPr>
        <p:txBody>
          <a:bodyPr lIns="0" rIns="0"/>
          <a:lstStyle/>
          <a:p>
            <a:pPr algn="ctr"/>
            <a:r>
              <a:rPr lang="en-US" sz="2800" dirty="0"/>
              <a:t>News Aug. 22, 2023</a:t>
            </a:r>
          </a:p>
        </p:txBody>
      </p:sp>
    </p:spTree>
    <p:extLst>
      <p:ext uri="{BB962C8B-B14F-4D97-AF65-F5344CB8AC3E}">
        <p14:creationId xmlns:p14="http://schemas.microsoft.com/office/powerpoint/2010/main" val="1835848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5" name="Object 2">
            <a:extLst>
              <a:ext uri="{FF2B5EF4-FFF2-40B4-BE49-F238E27FC236}">
                <a16:creationId xmlns:a16="http://schemas.microsoft.com/office/drawing/2014/main" id="{842DF378-68FB-4932-81E0-081E9F0C2921}"/>
              </a:ext>
            </a:extLst>
          </p:cNvPr>
          <p:cNvGraphicFramePr>
            <a:graphicFrameLocks noChangeAspect="1"/>
          </p:cNvGraphicFramePr>
          <p:nvPr/>
        </p:nvGraphicFramePr>
        <p:xfrm>
          <a:off x="5562600" y="1066800"/>
          <a:ext cx="3227388" cy="1825625"/>
        </p:xfrm>
        <a:graphic>
          <a:graphicData uri="http://schemas.openxmlformats.org/presentationml/2006/ole">
            <mc:AlternateContent xmlns:mc="http://schemas.openxmlformats.org/markup-compatibility/2006">
              <mc:Choice xmlns:v="urn:schemas-microsoft-com:vml" Requires="v">
                <p:oleObj name="VISIO" r:id="rId3" imgW="4939284" imgH="2802636" progId="Visio.Drawing.6">
                  <p:embed/>
                </p:oleObj>
              </mc:Choice>
              <mc:Fallback>
                <p:oleObj name="VISIO" r:id="rId3" imgW="4939284" imgH="2802636" progId="Visio.Drawing.6">
                  <p:embed/>
                  <p:pic>
                    <p:nvPicPr>
                      <p:cNvPr id="36865" name="Object 2">
                        <a:extLst>
                          <a:ext uri="{FF2B5EF4-FFF2-40B4-BE49-F238E27FC236}">
                            <a16:creationId xmlns:a16="http://schemas.microsoft.com/office/drawing/2014/main" id="{842DF378-68FB-4932-81E0-081E9F0C29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066800"/>
                        <a:ext cx="3227388" cy="182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36866" name="Object 4">
            <a:extLst>
              <a:ext uri="{FF2B5EF4-FFF2-40B4-BE49-F238E27FC236}">
                <a16:creationId xmlns:a16="http://schemas.microsoft.com/office/drawing/2014/main" id="{1F125D26-B32C-48FD-9AD4-355866434129}"/>
              </a:ext>
            </a:extLst>
          </p:cNvPr>
          <p:cNvGraphicFramePr>
            <a:graphicFrameLocks noChangeAspect="1"/>
          </p:cNvGraphicFramePr>
          <p:nvPr/>
        </p:nvGraphicFramePr>
        <p:xfrm>
          <a:off x="3070225" y="2667000"/>
          <a:ext cx="1473200" cy="2286000"/>
        </p:xfrm>
        <a:graphic>
          <a:graphicData uri="http://schemas.openxmlformats.org/presentationml/2006/ole">
            <mc:AlternateContent xmlns:mc="http://schemas.openxmlformats.org/markup-compatibility/2006">
              <mc:Choice xmlns:v="urn:schemas-microsoft-com:vml" Requires="v">
                <p:oleObj name="Document" r:id="rId5" imgW="5207508" imgH="8185404" progId="Word.Document.8">
                  <p:embed/>
                </p:oleObj>
              </mc:Choice>
              <mc:Fallback>
                <p:oleObj name="Document" r:id="rId5" imgW="5207508" imgH="8185404" progId="Word.Document.8">
                  <p:embed/>
                  <p:pic>
                    <p:nvPicPr>
                      <p:cNvPr id="36866" name="Object 4">
                        <a:extLst>
                          <a:ext uri="{FF2B5EF4-FFF2-40B4-BE49-F238E27FC236}">
                            <a16:creationId xmlns:a16="http://schemas.microsoft.com/office/drawing/2014/main" id="{1F125D26-B32C-48FD-9AD4-3558664341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0225" y="2667000"/>
                        <a:ext cx="1473200"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36867" name="Group 5">
            <a:extLst>
              <a:ext uri="{FF2B5EF4-FFF2-40B4-BE49-F238E27FC236}">
                <a16:creationId xmlns:a16="http://schemas.microsoft.com/office/drawing/2014/main" id="{21ED7B19-C4FE-4537-9A1E-DB82DCF57EC5}"/>
              </a:ext>
            </a:extLst>
          </p:cNvPr>
          <p:cNvGrpSpPr>
            <a:grpSpLocks/>
          </p:cNvGrpSpPr>
          <p:nvPr/>
        </p:nvGrpSpPr>
        <p:grpSpPr bwMode="auto">
          <a:xfrm>
            <a:off x="152400" y="1143000"/>
            <a:ext cx="1600200" cy="1295400"/>
            <a:chOff x="2160" y="2544"/>
            <a:chExt cx="1920" cy="1687"/>
          </a:xfrm>
        </p:grpSpPr>
        <p:sp>
          <p:nvSpPr>
            <p:cNvPr id="36894" name="Line 6">
              <a:extLst>
                <a:ext uri="{FF2B5EF4-FFF2-40B4-BE49-F238E27FC236}">
                  <a16:creationId xmlns:a16="http://schemas.microsoft.com/office/drawing/2014/main" id="{B99BABCA-06C3-49BF-A2D1-7B1AF2780D50}"/>
                </a:ext>
              </a:extLst>
            </p:cNvPr>
            <p:cNvSpPr>
              <a:spLocks noChangeShapeType="1"/>
            </p:cNvSpPr>
            <p:nvPr/>
          </p:nvSpPr>
          <p:spPr bwMode="auto">
            <a:xfrm>
              <a:off x="2736" y="2544"/>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5" name="Line 7">
              <a:extLst>
                <a:ext uri="{FF2B5EF4-FFF2-40B4-BE49-F238E27FC236}">
                  <a16:creationId xmlns:a16="http://schemas.microsoft.com/office/drawing/2014/main" id="{E21EFCC6-D8FE-4CEC-B866-359E11469C0C}"/>
                </a:ext>
              </a:extLst>
            </p:cNvPr>
            <p:cNvSpPr>
              <a:spLocks noChangeShapeType="1"/>
            </p:cNvSpPr>
            <p:nvPr/>
          </p:nvSpPr>
          <p:spPr bwMode="auto">
            <a:xfrm>
              <a:off x="2736" y="3696"/>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6" name="Freeform 8">
              <a:extLst>
                <a:ext uri="{FF2B5EF4-FFF2-40B4-BE49-F238E27FC236}">
                  <a16:creationId xmlns:a16="http://schemas.microsoft.com/office/drawing/2014/main" id="{242B508A-0FD3-4235-A586-94686AA6DF7A}"/>
                </a:ext>
              </a:extLst>
            </p:cNvPr>
            <p:cNvSpPr>
              <a:spLocks/>
            </p:cNvSpPr>
            <p:nvPr/>
          </p:nvSpPr>
          <p:spPr bwMode="auto">
            <a:xfrm>
              <a:off x="2226" y="3696"/>
              <a:ext cx="510" cy="535"/>
            </a:xfrm>
            <a:custGeom>
              <a:avLst/>
              <a:gdLst>
                <a:gd name="T0" fmla="*/ 510 w 510"/>
                <a:gd name="T1" fmla="*/ 0 h 535"/>
                <a:gd name="T2" fmla="*/ 0 w 510"/>
                <a:gd name="T3" fmla="*/ 535 h 535"/>
                <a:gd name="T4" fmla="*/ 0 60000 65536"/>
                <a:gd name="T5" fmla="*/ 0 60000 65536"/>
                <a:gd name="T6" fmla="*/ 0 w 510"/>
                <a:gd name="T7" fmla="*/ 0 h 535"/>
                <a:gd name="T8" fmla="*/ 510 w 510"/>
                <a:gd name="T9" fmla="*/ 535 h 535"/>
              </a:gdLst>
              <a:ahLst/>
              <a:cxnLst>
                <a:cxn ang="T4">
                  <a:pos x="T0" y="T1"/>
                </a:cxn>
                <a:cxn ang="T5">
                  <a:pos x="T2" y="T3"/>
                </a:cxn>
              </a:cxnLst>
              <a:rect l="T6" t="T7" r="T8" b="T9"/>
              <a:pathLst>
                <a:path w="510" h="535">
                  <a:moveTo>
                    <a:pt x="510" y="0"/>
                  </a:moveTo>
                  <a:lnTo>
                    <a:pt x="0" y="535"/>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97" name="AutoShape 9">
              <a:extLst>
                <a:ext uri="{FF2B5EF4-FFF2-40B4-BE49-F238E27FC236}">
                  <a16:creationId xmlns:a16="http://schemas.microsoft.com/office/drawing/2014/main" id="{F0C992EF-53C1-46FA-9271-2687DD2553A2}"/>
                </a:ext>
              </a:extLst>
            </p:cNvPr>
            <p:cNvSpPr>
              <a:spLocks noChangeArrowheads="1"/>
            </p:cNvSpPr>
            <p:nvPr/>
          </p:nvSpPr>
          <p:spPr bwMode="auto">
            <a:xfrm>
              <a:off x="3264" y="2880"/>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898" name="AutoShape 10">
              <a:extLst>
                <a:ext uri="{FF2B5EF4-FFF2-40B4-BE49-F238E27FC236}">
                  <a16:creationId xmlns:a16="http://schemas.microsoft.com/office/drawing/2014/main" id="{5E048607-7208-4AA3-9EBC-468383A840E3}"/>
                </a:ext>
              </a:extLst>
            </p:cNvPr>
            <p:cNvSpPr>
              <a:spLocks noChangeArrowheads="1"/>
            </p:cNvSpPr>
            <p:nvPr/>
          </p:nvSpPr>
          <p:spPr bwMode="auto">
            <a:xfrm>
              <a:off x="3408" y="2880"/>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899" name="AutoShape 11">
              <a:extLst>
                <a:ext uri="{FF2B5EF4-FFF2-40B4-BE49-F238E27FC236}">
                  <a16:creationId xmlns:a16="http://schemas.microsoft.com/office/drawing/2014/main" id="{E9189027-6025-41D6-88B1-3CEB652DFDEB}"/>
                </a:ext>
              </a:extLst>
            </p:cNvPr>
            <p:cNvSpPr>
              <a:spLocks noChangeArrowheads="1"/>
            </p:cNvSpPr>
            <p:nvPr/>
          </p:nvSpPr>
          <p:spPr bwMode="auto">
            <a:xfrm>
              <a:off x="3360" y="273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00" name="AutoShape 12">
              <a:extLst>
                <a:ext uri="{FF2B5EF4-FFF2-40B4-BE49-F238E27FC236}">
                  <a16:creationId xmlns:a16="http://schemas.microsoft.com/office/drawing/2014/main" id="{B97CC2AC-2F66-4606-90A2-ED1EABA1F7C6}"/>
                </a:ext>
              </a:extLst>
            </p:cNvPr>
            <p:cNvSpPr>
              <a:spLocks noChangeArrowheads="1"/>
            </p:cNvSpPr>
            <p:nvPr/>
          </p:nvSpPr>
          <p:spPr bwMode="auto">
            <a:xfrm>
              <a:off x="3360" y="3024"/>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01" name="AutoShape 13">
              <a:extLst>
                <a:ext uri="{FF2B5EF4-FFF2-40B4-BE49-F238E27FC236}">
                  <a16:creationId xmlns:a16="http://schemas.microsoft.com/office/drawing/2014/main" id="{254E9519-DFE1-499C-988E-627898800891}"/>
                </a:ext>
              </a:extLst>
            </p:cNvPr>
            <p:cNvSpPr>
              <a:spLocks noChangeArrowheads="1"/>
            </p:cNvSpPr>
            <p:nvPr/>
          </p:nvSpPr>
          <p:spPr bwMode="auto">
            <a:xfrm>
              <a:off x="3600" y="2880"/>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02" name="AutoShape 14">
              <a:extLst>
                <a:ext uri="{FF2B5EF4-FFF2-40B4-BE49-F238E27FC236}">
                  <a16:creationId xmlns:a16="http://schemas.microsoft.com/office/drawing/2014/main" id="{8D2E2341-E235-4593-8477-824EFD24DFDE}"/>
                </a:ext>
              </a:extLst>
            </p:cNvPr>
            <p:cNvSpPr>
              <a:spLocks noChangeArrowheads="1"/>
            </p:cNvSpPr>
            <p:nvPr/>
          </p:nvSpPr>
          <p:spPr bwMode="auto">
            <a:xfrm>
              <a:off x="3504" y="2784"/>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03" name="AutoShape 15">
              <a:extLst>
                <a:ext uri="{FF2B5EF4-FFF2-40B4-BE49-F238E27FC236}">
                  <a16:creationId xmlns:a16="http://schemas.microsoft.com/office/drawing/2014/main" id="{218F6DED-F7B9-49E9-B838-944D58110A90}"/>
                </a:ext>
              </a:extLst>
            </p:cNvPr>
            <p:cNvSpPr>
              <a:spLocks noChangeArrowheads="1"/>
            </p:cNvSpPr>
            <p:nvPr/>
          </p:nvSpPr>
          <p:spPr bwMode="auto">
            <a:xfrm>
              <a:off x="3168" y="273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04" name="AutoShape 16">
              <a:extLst>
                <a:ext uri="{FF2B5EF4-FFF2-40B4-BE49-F238E27FC236}">
                  <a16:creationId xmlns:a16="http://schemas.microsoft.com/office/drawing/2014/main" id="{7C658123-16FF-4566-95A4-BD7CC98249C1}"/>
                </a:ext>
              </a:extLst>
            </p:cNvPr>
            <p:cNvSpPr>
              <a:spLocks noChangeArrowheads="1"/>
            </p:cNvSpPr>
            <p:nvPr/>
          </p:nvSpPr>
          <p:spPr bwMode="auto">
            <a:xfrm>
              <a:off x="3504" y="297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05" name="AutoShape 17">
              <a:extLst>
                <a:ext uri="{FF2B5EF4-FFF2-40B4-BE49-F238E27FC236}">
                  <a16:creationId xmlns:a16="http://schemas.microsoft.com/office/drawing/2014/main" id="{58C277BA-BA7A-4650-B7D5-40CDDE744FCC}"/>
                </a:ext>
              </a:extLst>
            </p:cNvPr>
            <p:cNvSpPr>
              <a:spLocks noChangeArrowheads="1"/>
            </p:cNvSpPr>
            <p:nvPr/>
          </p:nvSpPr>
          <p:spPr bwMode="auto">
            <a:xfrm>
              <a:off x="3168" y="297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06" name="AutoShape 18">
              <a:extLst>
                <a:ext uri="{FF2B5EF4-FFF2-40B4-BE49-F238E27FC236}">
                  <a16:creationId xmlns:a16="http://schemas.microsoft.com/office/drawing/2014/main" id="{8482311A-B5C5-4118-B28E-3A25D5430D4C}"/>
                </a:ext>
              </a:extLst>
            </p:cNvPr>
            <p:cNvSpPr>
              <a:spLocks noChangeArrowheads="1"/>
            </p:cNvSpPr>
            <p:nvPr/>
          </p:nvSpPr>
          <p:spPr bwMode="auto">
            <a:xfrm>
              <a:off x="2160" y="3264"/>
              <a:ext cx="96" cy="96"/>
            </a:xfrm>
            <a:prstGeom prst="octagon">
              <a:avLst>
                <a:gd name="adj" fmla="val 29287"/>
              </a:avLst>
            </a:prstGeom>
            <a:solidFill>
              <a:srgbClr val="FF0066"/>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07" name="AutoShape 19">
              <a:extLst>
                <a:ext uri="{FF2B5EF4-FFF2-40B4-BE49-F238E27FC236}">
                  <a16:creationId xmlns:a16="http://schemas.microsoft.com/office/drawing/2014/main" id="{9081E080-9730-4F4F-8D80-A88642DAD77A}"/>
                </a:ext>
              </a:extLst>
            </p:cNvPr>
            <p:cNvSpPr>
              <a:spLocks noChangeArrowheads="1"/>
            </p:cNvSpPr>
            <p:nvPr/>
          </p:nvSpPr>
          <p:spPr bwMode="auto">
            <a:xfrm>
              <a:off x="2304" y="3312"/>
              <a:ext cx="96" cy="96"/>
            </a:xfrm>
            <a:prstGeom prst="octagon">
              <a:avLst>
                <a:gd name="adj" fmla="val 29287"/>
              </a:avLst>
            </a:prstGeom>
            <a:solidFill>
              <a:srgbClr val="FF0066"/>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08" name="AutoShape 20">
              <a:extLst>
                <a:ext uri="{FF2B5EF4-FFF2-40B4-BE49-F238E27FC236}">
                  <a16:creationId xmlns:a16="http://schemas.microsoft.com/office/drawing/2014/main" id="{759947D4-279A-425A-A6F7-C3AFEC59FFF4}"/>
                </a:ext>
              </a:extLst>
            </p:cNvPr>
            <p:cNvSpPr>
              <a:spLocks noChangeArrowheads="1"/>
            </p:cNvSpPr>
            <p:nvPr/>
          </p:nvSpPr>
          <p:spPr bwMode="auto">
            <a:xfrm>
              <a:off x="2304" y="3456"/>
              <a:ext cx="96" cy="96"/>
            </a:xfrm>
            <a:prstGeom prst="octagon">
              <a:avLst>
                <a:gd name="adj" fmla="val 29287"/>
              </a:avLst>
            </a:prstGeom>
            <a:solidFill>
              <a:srgbClr val="FF0066"/>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09" name="AutoShape 21">
              <a:extLst>
                <a:ext uri="{FF2B5EF4-FFF2-40B4-BE49-F238E27FC236}">
                  <a16:creationId xmlns:a16="http://schemas.microsoft.com/office/drawing/2014/main" id="{45AC8229-C9F0-4B3E-A0B5-E02AA6395197}"/>
                </a:ext>
              </a:extLst>
            </p:cNvPr>
            <p:cNvSpPr>
              <a:spLocks noChangeArrowheads="1"/>
            </p:cNvSpPr>
            <p:nvPr/>
          </p:nvSpPr>
          <p:spPr bwMode="auto">
            <a:xfrm>
              <a:off x="2448" y="3312"/>
              <a:ext cx="96" cy="96"/>
            </a:xfrm>
            <a:prstGeom prst="octagon">
              <a:avLst>
                <a:gd name="adj" fmla="val 29287"/>
              </a:avLst>
            </a:prstGeom>
            <a:solidFill>
              <a:srgbClr val="FF0066"/>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10" name="AutoShape 22">
              <a:extLst>
                <a:ext uri="{FF2B5EF4-FFF2-40B4-BE49-F238E27FC236}">
                  <a16:creationId xmlns:a16="http://schemas.microsoft.com/office/drawing/2014/main" id="{069330D6-77CA-451B-A41C-FE3111C3771C}"/>
                </a:ext>
              </a:extLst>
            </p:cNvPr>
            <p:cNvSpPr>
              <a:spLocks noChangeArrowheads="1"/>
            </p:cNvSpPr>
            <p:nvPr/>
          </p:nvSpPr>
          <p:spPr bwMode="auto">
            <a:xfrm>
              <a:off x="2352" y="3168"/>
              <a:ext cx="96" cy="96"/>
            </a:xfrm>
            <a:prstGeom prst="octagon">
              <a:avLst>
                <a:gd name="adj" fmla="val 29287"/>
              </a:avLst>
            </a:prstGeom>
            <a:solidFill>
              <a:srgbClr val="FF0066"/>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11" name="AutoShape 23">
              <a:extLst>
                <a:ext uri="{FF2B5EF4-FFF2-40B4-BE49-F238E27FC236}">
                  <a16:creationId xmlns:a16="http://schemas.microsoft.com/office/drawing/2014/main" id="{53B6394B-F033-46F6-93D0-21E863D086D5}"/>
                </a:ext>
              </a:extLst>
            </p:cNvPr>
            <p:cNvSpPr>
              <a:spLocks noChangeArrowheads="1"/>
            </p:cNvSpPr>
            <p:nvPr/>
          </p:nvSpPr>
          <p:spPr bwMode="auto">
            <a:xfrm>
              <a:off x="2448" y="3456"/>
              <a:ext cx="96" cy="96"/>
            </a:xfrm>
            <a:prstGeom prst="octagon">
              <a:avLst>
                <a:gd name="adj" fmla="val 29287"/>
              </a:avLst>
            </a:prstGeom>
            <a:solidFill>
              <a:srgbClr val="FF0066"/>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12" name="AutoShape 24">
              <a:extLst>
                <a:ext uri="{FF2B5EF4-FFF2-40B4-BE49-F238E27FC236}">
                  <a16:creationId xmlns:a16="http://schemas.microsoft.com/office/drawing/2014/main" id="{1BBF81C1-3F45-4665-894D-1B7A55B79FA8}"/>
                </a:ext>
              </a:extLst>
            </p:cNvPr>
            <p:cNvSpPr>
              <a:spLocks noChangeArrowheads="1"/>
            </p:cNvSpPr>
            <p:nvPr/>
          </p:nvSpPr>
          <p:spPr bwMode="auto">
            <a:xfrm>
              <a:off x="2160" y="3408"/>
              <a:ext cx="96" cy="96"/>
            </a:xfrm>
            <a:prstGeom prst="octagon">
              <a:avLst>
                <a:gd name="adj" fmla="val 29287"/>
              </a:avLst>
            </a:prstGeom>
            <a:solidFill>
              <a:srgbClr val="FF0066"/>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13" name="AutoShape 25">
              <a:extLst>
                <a:ext uri="{FF2B5EF4-FFF2-40B4-BE49-F238E27FC236}">
                  <a16:creationId xmlns:a16="http://schemas.microsoft.com/office/drawing/2014/main" id="{B881722D-1A6A-4F34-8311-99EF7F133C51}"/>
                </a:ext>
              </a:extLst>
            </p:cNvPr>
            <p:cNvSpPr>
              <a:spLocks noChangeArrowheads="1"/>
            </p:cNvSpPr>
            <p:nvPr/>
          </p:nvSpPr>
          <p:spPr bwMode="auto">
            <a:xfrm>
              <a:off x="3504" y="3552"/>
              <a:ext cx="96" cy="96"/>
            </a:xfrm>
            <a:prstGeom prst="octagon">
              <a:avLst>
                <a:gd name="adj" fmla="val 29287"/>
              </a:avLst>
            </a:prstGeom>
            <a:solidFill>
              <a:schemeClr val="accent2"/>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14" name="AutoShape 26">
              <a:extLst>
                <a:ext uri="{FF2B5EF4-FFF2-40B4-BE49-F238E27FC236}">
                  <a16:creationId xmlns:a16="http://schemas.microsoft.com/office/drawing/2014/main" id="{9D359024-FF56-4C61-969E-23AEEB5297EF}"/>
                </a:ext>
              </a:extLst>
            </p:cNvPr>
            <p:cNvSpPr>
              <a:spLocks noChangeArrowheads="1"/>
            </p:cNvSpPr>
            <p:nvPr/>
          </p:nvSpPr>
          <p:spPr bwMode="auto">
            <a:xfrm>
              <a:off x="3792" y="3600"/>
              <a:ext cx="96" cy="96"/>
            </a:xfrm>
            <a:prstGeom prst="octagon">
              <a:avLst>
                <a:gd name="adj" fmla="val 29287"/>
              </a:avLst>
            </a:prstGeom>
            <a:solidFill>
              <a:schemeClr val="accent2"/>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15" name="AutoShape 27">
              <a:extLst>
                <a:ext uri="{FF2B5EF4-FFF2-40B4-BE49-F238E27FC236}">
                  <a16:creationId xmlns:a16="http://schemas.microsoft.com/office/drawing/2014/main" id="{23B4C0BB-4999-4F2E-A0ED-58A62392C1D0}"/>
                </a:ext>
              </a:extLst>
            </p:cNvPr>
            <p:cNvSpPr>
              <a:spLocks noChangeArrowheads="1"/>
            </p:cNvSpPr>
            <p:nvPr/>
          </p:nvSpPr>
          <p:spPr bwMode="auto">
            <a:xfrm>
              <a:off x="3648" y="3696"/>
              <a:ext cx="96" cy="96"/>
            </a:xfrm>
            <a:prstGeom prst="octagon">
              <a:avLst>
                <a:gd name="adj" fmla="val 29287"/>
              </a:avLst>
            </a:prstGeom>
            <a:solidFill>
              <a:schemeClr val="accent2"/>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16" name="AutoShape 28">
              <a:extLst>
                <a:ext uri="{FF2B5EF4-FFF2-40B4-BE49-F238E27FC236}">
                  <a16:creationId xmlns:a16="http://schemas.microsoft.com/office/drawing/2014/main" id="{6646FA1A-7493-4DCA-BC81-D484EFF989CB}"/>
                </a:ext>
              </a:extLst>
            </p:cNvPr>
            <p:cNvSpPr>
              <a:spLocks noChangeArrowheads="1"/>
            </p:cNvSpPr>
            <p:nvPr/>
          </p:nvSpPr>
          <p:spPr bwMode="auto">
            <a:xfrm>
              <a:off x="3504" y="3792"/>
              <a:ext cx="96" cy="96"/>
            </a:xfrm>
            <a:prstGeom prst="octagon">
              <a:avLst>
                <a:gd name="adj" fmla="val 29287"/>
              </a:avLst>
            </a:prstGeom>
            <a:solidFill>
              <a:schemeClr val="accent2"/>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17" name="AutoShape 29">
              <a:extLst>
                <a:ext uri="{FF2B5EF4-FFF2-40B4-BE49-F238E27FC236}">
                  <a16:creationId xmlns:a16="http://schemas.microsoft.com/office/drawing/2014/main" id="{5503DF24-E082-4ACE-81BE-8DC369C037A5}"/>
                </a:ext>
              </a:extLst>
            </p:cNvPr>
            <p:cNvSpPr>
              <a:spLocks noChangeArrowheads="1"/>
            </p:cNvSpPr>
            <p:nvPr/>
          </p:nvSpPr>
          <p:spPr bwMode="auto">
            <a:xfrm>
              <a:off x="3696" y="3792"/>
              <a:ext cx="96" cy="96"/>
            </a:xfrm>
            <a:prstGeom prst="octagon">
              <a:avLst>
                <a:gd name="adj" fmla="val 29287"/>
              </a:avLst>
            </a:prstGeom>
            <a:solidFill>
              <a:schemeClr val="accent2"/>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18" name="AutoShape 30">
              <a:extLst>
                <a:ext uri="{FF2B5EF4-FFF2-40B4-BE49-F238E27FC236}">
                  <a16:creationId xmlns:a16="http://schemas.microsoft.com/office/drawing/2014/main" id="{A9A75ED5-4BDB-4B10-9FF5-B0FD2F640F42}"/>
                </a:ext>
              </a:extLst>
            </p:cNvPr>
            <p:cNvSpPr>
              <a:spLocks noChangeArrowheads="1"/>
            </p:cNvSpPr>
            <p:nvPr/>
          </p:nvSpPr>
          <p:spPr bwMode="auto">
            <a:xfrm flipV="1">
              <a:off x="3504" y="3648"/>
              <a:ext cx="96" cy="96"/>
            </a:xfrm>
            <a:prstGeom prst="octagon">
              <a:avLst>
                <a:gd name="adj" fmla="val 29287"/>
              </a:avLst>
            </a:prstGeom>
            <a:solidFill>
              <a:schemeClr val="accent2"/>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919" name="AutoShape 31">
              <a:extLst>
                <a:ext uri="{FF2B5EF4-FFF2-40B4-BE49-F238E27FC236}">
                  <a16:creationId xmlns:a16="http://schemas.microsoft.com/office/drawing/2014/main" id="{8972A406-7553-4394-BFCE-F0CD2881D801}"/>
                </a:ext>
              </a:extLst>
            </p:cNvPr>
            <p:cNvSpPr>
              <a:spLocks noChangeArrowheads="1"/>
            </p:cNvSpPr>
            <p:nvPr/>
          </p:nvSpPr>
          <p:spPr bwMode="auto">
            <a:xfrm>
              <a:off x="3696" y="3504"/>
              <a:ext cx="96" cy="96"/>
            </a:xfrm>
            <a:prstGeom prst="octagon">
              <a:avLst>
                <a:gd name="adj" fmla="val 29287"/>
              </a:avLst>
            </a:prstGeom>
            <a:solidFill>
              <a:schemeClr val="accent2"/>
            </a:solidFill>
            <a:ln w="9525">
              <a:solidFill>
                <a:schemeClr val="tx1"/>
              </a:solidFill>
              <a:miter lim="800000"/>
              <a:headEnd/>
              <a:tailEnd/>
            </a:ln>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grpSp>
      <p:sp>
        <p:nvSpPr>
          <p:cNvPr id="36868" name="Line 32">
            <a:extLst>
              <a:ext uri="{FF2B5EF4-FFF2-40B4-BE49-F238E27FC236}">
                <a16:creationId xmlns:a16="http://schemas.microsoft.com/office/drawing/2014/main" id="{369DEFC9-2B3A-45A2-9659-796BB902A5C5}"/>
              </a:ext>
            </a:extLst>
          </p:cNvPr>
          <p:cNvSpPr>
            <a:spLocks noChangeShapeType="1"/>
          </p:cNvSpPr>
          <p:nvPr/>
        </p:nvSpPr>
        <p:spPr bwMode="auto">
          <a:xfrm flipV="1">
            <a:off x="4495800" y="2362200"/>
            <a:ext cx="1828800" cy="1295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69" name="Line 33">
            <a:extLst>
              <a:ext uri="{FF2B5EF4-FFF2-40B4-BE49-F238E27FC236}">
                <a16:creationId xmlns:a16="http://schemas.microsoft.com/office/drawing/2014/main" id="{542162FE-6FEA-49C1-BFE6-6F06D1F3BDE0}"/>
              </a:ext>
            </a:extLst>
          </p:cNvPr>
          <p:cNvSpPr>
            <a:spLocks noChangeShapeType="1"/>
          </p:cNvSpPr>
          <p:nvPr/>
        </p:nvSpPr>
        <p:spPr bwMode="auto">
          <a:xfrm>
            <a:off x="914400" y="2209800"/>
            <a:ext cx="2133600" cy="990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0" name="Line 34">
            <a:extLst>
              <a:ext uri="{FF2B5EF4-FFF2-40B4-BE49-F238E27FC236}">
                <a16:creationId xmlns:a16="http://schemas.microsoft.com/office/drawing/2014/main" id="{A2733DAA-7525-4D6B-9658-6A50BDCF6709}"/>
              </a:ext>
            </a:extLst>
          </p:cNvPr>
          <p:cNvSpPr>
            <a:spLocks noChangeShapeType="1"/>
          </p:cNvSpPr>
          <p:nvPr/>
        </p:nvSpPr>
        <p:spPr bwMode="auto">
          <a:xfrm flipV="1">
            <a:off x="1600200" y="4343400"/>
            <a:ext cx="1524000" cy="762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1" name="Line 35">
            <a:extLst>
              <a:ext uri="{FF2B5EF4-FFF2-40B4-BE49-F238E27FC236}">
                <a16:creationId xmlns:a16="http://schemas.microsoft.com/office/drawing/2014/main" id="{4A7B6259-F3DC-414B-BB16-0508DB027466}"/>
              </a:ext>
            </a:extLst>
          </p:cNvPr>
          <p:cNvSpPr>
            <a:spLocks noChangeShapeType="1"/>
          </p:cNvSpPr>
          <p:nvPr/>
        </p:nvSpPr>
        <p:spPr bwMode="auto">
          <a:xfrm>
            <a:off x="4495800" y="4191000"/>
            <a:ext cx="1600200" cy="990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2" name="Text Box 36">
            <a:extLst>
              <a:ext uri="{FF2B5EF4-FFF2-40B4-BE49-F238E27FC236}">
                <a16:creationId xmlns:a16="http://schemas.microsoft.com/office/drawing/2014/main" id="{4B1482F3-97E8-4C29-BAE3-D09FFD7409C7}"/>
              </a:ext>
            </a:extLst>
          </p:cNvPr>
          <p:cNvSpPr txBox="1">
            <a:spLocks noChangeArrowheads="1"/>
          </p:cNvSpPr>
          <p:nvPr/>
        </p:nvSpPr>
        <p:spPr bwMode="auto">
          <a:xfrm rot="-2160000">
            <a:off x="4352925" y="3013075"/>
            <a:ext cx="2105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a:solidFill>
                  <a:srgbClr val="006600"/>
                </a:solidFill>
              </a:rPr>
              <a:t>Predictive Modeling</a:t>
            </a:r>
            <a:endParaRPr lang="en-US" altLang="en-US" sz="1600">
              <a:solidFill>
                <a:schemeClr val="bg2"/>
              </a:solidFill>
            </a:endParaRPr>
          </a:p>
        </p:txBody>
      </p:sp>
      <p:sp>
        <p:nvSpPr>
          <p:cNvPr id="36873" name="Text Box 37">
            <a:extLst>
              <a:ext uri="{FF2B5EF4-FFF2-40B4-BE49-F238E27FC236}">
                <a16:creationId xmlns:a16="http://schemas.microsoft.com/office/drawing/2014/main" id="{559A5C06-3952-4C95-8EC0-BBC2B15BA1ED}"/>
              </a:ext>
            </a:extLst>
          </p:cNvPr>
          <p:cNvSpPr txBox="1">
            <a:spLocks noChangeArrowheads="1"/>
          </p:cNvSpPr>
          <p:nvPr/>
        </p:nvSpPr>
        <p:spPr bwMode="auto">
          <a:xfrm rot="1500000">
            <a:off x="1630363" y="2514600"/>
            <a:ext cx="11890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dirty="0">
                <a:solidFill>
                  <a:srgbClr val="006600"/>
                </a:solidFill>
              </a:rPr>
              <a:t>Clustering</a:t>
            </a:r>
            <a:endParaRPr lang="en-US" altLang="en-US" sz="1600" dirty="0">
              <a:solidFill>
                <a:schemeClr val="bg2"/>
              </a:solidFill>
            </a:endParaRPr>
          </a:p>
        </p:txBody>
      </p:sp>
      <p:sp>
        <p:nvSpPr>
          <p:cNvPr id="36874" name="Text Box 38">
            <a:extLst>
              <a:ext uri="{FF2B5EF4-FFF2-40B4-BE49-F238E27FC236}">
                <a16:creationId xmlns:a16="http://schemas.microsoft.com/office/drawing/2014/main" id="{03308B2E-B36D-4696-B850-5023E6991FFE}"/>
              </a:ext>
            </a:extLst>
          </p:cNvPr>
          <p:cNvSpPr txBox="1">
            <a:spLocks noChangeArrowheads="1"/>
          </p:cNvSpPr>
          <p:nvPr/>
        </p:nvSpPr>
        <p:spPr bwMode="auto">
          <a:xfrm rot="-1560000">
            <a:off x="1608138" y="4349750"/>
            <a:ext cx="1363662"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120000"/>
              </a:lnSpc>
              <a:spcBef>
                <a:spcPct val="20000"/>
              </a:spcBef>
              <a:spcAft>
                <a:spcPct val="0"/>
              </a:spcAft>
              <a:buClr>
                <a:schemeClr val="accent2"/>
              </a:buClr>
              <a:buFont typeface="Monotype Sorts" pitchFamily="2" charset="2"/>
              <a:buNone/>
            </a:pPr>
            <a:r>
              <a:rPr lang="en-US" altLang="en-US" sz="1600" dirty="0">
                <a:solidFill>
                  <a:srgbClr val="006600"/>
                </a:solidFill>
              </a:rPr>
              <a:t>Association </a:t>
            </a:r>
            <a:br>
              <a:rPr lang="en-US" altLang="en-US" sz="1600" dirty="0">
                <a:solidFill>
                  <a:srgbClr val="006600"/>
                </a:solidFill>
              </a:rPr>
            </a:br>
            <a:r>
              <a:rPr lang="en-US" altLang="en-US" sz="1600" dirty="0">
                <a:solidFill>
                  <a:srgbClr val="006600"/>
                </a:solidFill>
              </a:rPr>
              <a:t>Analysis </a:t>
            </a:r>
            <a:endParaRPr lang="en-US" altLang="en-US" sz="1600" dirty="0">
              <a:solidFill>
                <a:schemeClr val="bg2"/>
              </a:solidFill>
            </a:endParaRPr>
          </a:p>
        </p:txBody>
      </p:sp>
      <p:sp>
        <p:nvSpPr>
          <p:cNvPr id="36875" name="Text Box 39">
            <a:extLst>
              <a:ext uri="{FF2B5EF4-FFF2-40B4-BE49-F238E27FC236}">
                <a16:creationId xmlns:a16="http://schemas.microsoft.com/office/drawing/2014/main" id="{C693D0A3-C9F3-4B81-90F4-D20CEABE236A}"/>
              </a:ext>
            </a:extLst>
          </p:cNvPr>
          <p:cNvSpPr txBox="1">
            <a:spLocks noChangeArrowheads="1"/>
          </p:cNvSpPr>
          <p:nvPr/>
        </p:nvSpPr>
        <p:spPr bwMode="auto">
          <a:xfrm rot="1920000">
            <a:off x="4641850" y="4267200"/>
            <a:ext cx="11096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dirty="0">
                <a:solidFill>
                  <a:srgbClr val="006600"/>
                </a:solidFill>
              </a:rPr>
              <a:t>Anomaly </a:t>
            </a:r>
            <a:br>
              <a:rPr lang="en-US" altLang="en-US" sz="1600" dirty="0">
                <a:solidFill>
                  <a:srgbClr val="006600"/>
                </a:solidFill>
              </a:rPr>
            </a:br>
            <a:r>
              <a:rPr lang="en-US" altLang="en-US" sz="1600" dirty="0">
                <a:solidFill>
                  <a:srgbClr val="006600"/>
                </a:solidFill>
              </a:rPr>
              <a:t>Detection</a:t>
            </a:r>
            <a:endParaRPr lang="en-US" altLang="en-US" sz="1600" dirty="0">
              <a:solidFill>
                <a:schemeClr val="bg2"/>
              </a:solidFill>
            </a:endParaRPr>
          </a:p>
        </p:txBody>
      </p:sp>
      <p:pic>
        <p:nvPicPr>
          <p:cNvPr id="36876" name="Picture 40" descr="fd01226_">
            <a:extLst>
              <a:ext uri="{FF2B5EF4-FFF2-40B4-BE49-F238E27FC236}">
                <a16:creationId xmlns:a16="http://schemas.microsoft.com/office/drawing/2014/main" id="{935FB7E5-7B1E-43CB-9F72-1BF7247B217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5438775"/>
            <a:ext cx="5699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7" name="Rectangle 41">
            <a:extLst>
              <a:ext uri="{FF2B5EF4-FFF2-40B4-BE49-F238E27FC236}">
                <a16:creationId xmlns:a16="http://schemas.microsoft.com/office/drawing/2014/main" id="{02F02CAA-A5C5-4269-A275-ED79702FA169}"/>
              </a:ext>
            </a:extLst>
          </p:cNvPr>
          <p:cNvSpPr>
            <a:spLocks noChangeArrowheads="1"/>
          </p:cNvSpPr>
          <p:nvPr/>
        </p:nvSpPr>
        <p:spPr bwMode="auto">
          <a:xfrm>
            <a:off x="304800" y="5667375"/>
            <a:ext cx="479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rIns="0">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lang="en-US" altLang="en-US" sz="1800">
                <a:solidFill>
                  <a:srgbClr val="CC0000"/>
                </a:solidFill>
                <a:latin typeface="Tahoma" panose="020B0604030504040204" pitchFamily="34" charset="0"/>
              </a:rPr>
              <a:t>Milk</a:t>
            </a:r>
          </a:p>
        </p:txBody>
      </p:sp>
      <p:sp>
        <p:nvSpPr>
          <p:cNvPr id="36878" name="Text Box 42">
            <a:extLst>
              <a:ext uri="{FF2B5EF4-FFF2-40B4-BE49-F238E27FC236}">
                <a16:creationId xmlns:a16="http://schemas.microsoft.com/office/drawing/2014/main" id="{839D64E9-EAF9-4E80-A7BF-1E8B78E05814}"/>
              </a:ext>
            </a:extLst>
          </p:cNvPr>
          <p:cNvSpPr txBox="1">
            <a:spLocks noChangeArrowheads="1"/>
          </p:cNvSpPr>
          <p:nvPr/>
        </p:nvSpPr>
        <p:spPr bwMode="auto">
          <a:xfrm>
            <a:off x="3200400" y="22860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endParaRPr lang="en-US" altLang="en-US" sz="1400"/>
          </a:p>
        </p:txBody>
      </p:sp>
      <p:sp>
        <p:nvSpPr>
          <p:cNvPr id="36879" name="Text Box 43">
            <a:extLst>
              <a:ext uri="{FF2B5EF4-FFF2-40B4-BE49-F238E27FC236}">
                <a16:creationId xmlns:a16="http://schemas.microsoft.com/office/drawing/2014/main" id="{F60CD987-30E9-48E1-982F-46EA3347EE50}"/>
              </a:ext>
            </a:extLst>
          </p:cNvPr>
          <p:cNvSpPr txBox="1">
            <a:spLocks noChangeArrowheads="1"/>
          </p:cNvSpPr>
          <p:nvPr/>
        </p:nvSpPr>
        <p:spPr bwMode="auto">
          <a:xfrm>
            <a:off x="3352800" y="2209800"/>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a:t>Data</a:t>
            </a:r>
          </a:p>
        </p:txBody>
      </p:sp>
      <p:pic>
        <p:nvPicPr>
          <p:cNvPr id="36880" name="Picture 44">
            <a:extLst>
              <a:ext uri="{FF2B5EF4-FFF2-40B4-BE49-F238E27FC236}">
                <a16:creationId xmlns:a16="http://schemas.microsoft.com/office/drawing/2014/main" id="{3D4AF7BD-A92C-4279-95DE-135C10B378A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9061" r="63640" b="34026"/>
          <a:stretch>
            <a:fillRect/>
          </a:stretch>
        </p:blipFill>
        <p:spPr bwMode="auto">
          <a:xfrm>
            <a:off x="1524000" y="5257800"/>
            <a:ext cx="1362075"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1" name="Line 45">
            <a:extLst>
              <a:ext uri="{FF2B5EF4-FFF2-40B4-BE49-F238E27FC236}">
                <a16:creationId xmlns:a16="http://schemas.microsoft.com/office/drawing/2014/main" id="{D2EADD47-FCBE-400E-8380-0D1B8AC50B17}"/>
              </a:ext>
            </a:extLst>
          </p:cNvPr>
          <p:cNvSpPr>
            <a:spLocks noChangeShapeType="1"/>
          </p:cNvSpPr>
          <p:nvPr/>
        </p:nvSpPr>
        <p:spPr bwMode="auto">
          <a:xfrm>
            <a:off x="914400" y="5895975"/>
            <a:ext cx="5334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6882" name="Group 46">
            <a:extLst>
              <a:ext uri="{FF2B5EF4-FFF2-40B4-BE49-F238E27FC236}">
                <a16:creationId xmlns:a16="http://schemas.microsoft.com/office/drawing/2014/main" id="{DE36A7A6-1E88-410A-9570-3FAB9A7DB002}"/>
              </a:ext>
            </a:extLst>
          </p:cNvPr>
          <p:cNvGrpSpPr>
            <a:grpSpLocks/>
          </p:cNvGrpSpPr>
          <p:nvPr/>
        </p:nvGrpSpPr>
        <p:grpSpPr bwMode="auto">
          <a:xfrm>
            <a:off x="5791200" y="3429000"/>
            <a:ext cx="3352800" cy="2971800"/>
            <a:chOff x="3648" y="2448"/>
            <a:chExt cx="2112" cy="1872"/>
          </a:xfrm>
        </p:grpSpPr>
        <p:pic>
          <p:nvPicPr>
            <p:cNvPr id="36887" name="Picture 47">
              <a:extLst>
                <a:ext uri="{FF2B5EF4-FFF2-40B4-BE49-F238E27FC236}">
                  <a16:creationId xmlns:a16="http://schemas.microsoft.com/office/drawing/2014/main" id="{571891A7-D48F-4A3C-A6F7-7E59579C7E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8" y="2448"/>
              <a:ext cx="2112"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6888" name="Oval 48">
              <a:extLst>
                <a:ext uri="{FF2B5EF4-FFF2-40B4-BE49-F238E27FC236}">
                  <a16:creationId xmlns:a16="http://schemas.microsoft.com/office/drawing/2014/main" id="{528EF370-0A6D-4EF3-8EA3-34FF179D2E85}"/>
                </a:ext>
              </a:extLst>
            </p:cNvPr>
            <p:cNvSpPr>
              <a:spLocks noChangeArrowheads="1"/>
            </p:cNvSpPr>
            <p:nvPr/>
          </p:nvSpPr>
          <p:spPr bwMode="auto">
            <a:xfrm>
              <a:off x="3766" y="2961"/>
              <a:ext cx="86" cy="84"/>
            </a:xfrm>
            <a:prstGeom prst="ellipse">
              <a:avLst/>
            </a:prstGeom>
            <a:noFill/>
            <a:ln w="190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889" name="Oval 49">
              <a:extLst>
                <a:ext uri="{FF2B5EF4-FFF2-40B4-BE49-F238E27FC236}">
                  <a16:creationId xmlns:a16="http://schemas.microsoft.com/office/drawing/2014/main" id="{4BFD99F8-E643-484E-9764-E85AEACD2B28}"/>
                </a:ext>
              </a:extLst>
            </p:cNvPr>
            <p:cNvSpPr>
              <a:spLocks noChangeArrowheads="1"/>
            </p:cNvSpPr>
            <p:nvPr/>
          </p:nvSpPr>
          <p:spPr bwMode="auto">
            <a:xfrm>
              <a:off x="3907" y="3224"/>
              <a:ext cx="86" cy="84"/>
            </a:xfrm>
            <a:prstGeom prst="ellipse">
              <a:avLst/>
            </a:prstGeom>
            <a:noFill/>
            <a:ln w="190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890" name="Oval 50">
              <a:extLst>
                <a:ext uri="{FF2B5EF4-FFF2-40B4-BE49-F238E27FC236}">
                  <a16:creationId xmlns:a16="http://schemas.microsoft.com/office/drawing/2014/main" id="{E28C49FF-41EF-4EF3-B2D0-6BAFF4EC7F85}"/>
                </a:ext>
              </a:extLst>
            </p:cNvPr>
            <p:cNvSpPr>
              <a:spLocks noChangeArrowheads="1"/>
            </p:cNvSpPr>
            <p:nvPr/>
          </p:nvSpPr>
          <p:spPr bwMode="auto">
            <a:xfrm>
              <a:off x="5612" y="3871"/>
              <a:ext cx="86" cy="85"/>
            </a:xfrm>
            <a:prstGeom prst="ellipse">
              <a:avLst/>
            </a:prstGeom>
            <a:noFill/>
            <a:ln w="190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891" name="Oval 51">
              <a:extLst>
                <a:ext uri="{FF2B5EF4-FFF2-40B4-BE49-F238E27FC236}">
                  <a16:creationId xmlns:a16="http://schemas.microsoft.com/office/drawing/2014/main" id="{DA0DB7E1-5526-40C4-B40F-D4226BD8AC7E}"/>
                </a:ext>
              </a:extLst>
            </p:cNvPr>
            <p:cNvSpPr>
              <a:spLocks noChangeArrowheads="1"/>
            </p:cNvSpPr>
            <p:nvPr/>
          </p:nvSpPr>
          <p:spPr bwMode="auto">
            <a:xfrm>
              <a:off x="4319" y="3937"/>
              <a:ext cx="86" cy="84"/>
            </a:xfrm>
            <a:prstGeom prst="ellipse">
              <a:avLst/>
            </a:prstGeom>
            <a:noFill/>
            <a:ln w="190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892" name="Rectangle 52">
              <a:extLst>
                <a:ext uri="{FF2B5EF4-FFF2-40B4-BE49-F238E27FC236}">
                  <a16:creationId xmlns:a16="http://schemas.microsoft.com/office/drawing/2014/main" id="{D736A5CB-7706-47B9-B313-857BF6EBCA98}"/>
                </a:ext>
              </a:extLst>
            </p:cNvPr>
            <p:cNvSpPr>
              <a:spLocks noChangeArrowheads="1"/>
            </p:cNvSpPr>
            <p:nvPr/>
          </p:nvSpPr>
          <p:spPr bwMode="auto">
            <a:xfrm>
              <a:off x="4944" y="3072"/>
              <a:ext cx="192" cy="24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36893" name="Rectangle 53">
              <a:extLst>
                <a:ext uri="{FF2B5EF4-FFF2-40B4-BE49-F238E27FC236}">
                  <a16:creationId xmlns:a16="http://schemas.microsoft.com/office/drawing/2014/main" id="{D7A94CAC-FA33-4D8D-9A31-A4FB809B8B92}"/>
                </a:ext>
              </a:extLst>
            </p:cNvPr>
            <p:cNvSpPr>
              <a:spLocks noChangeArrowheads="1"/>
            </p:cNvSpPr>
            <p:nvPr/>
          </p:nvSpPr>
          <p:spPr bwMode="auto">
            <a:xfrm>
              <a:off x="3888" y="3120"/>
              <a:ext cx="192" cy="24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grpSp>
      <p:sp>
        <p:nvSpPr>
          <p:cNvPr id="36883" name="Rectangle 54">
            <a:extLst>
              <a:ext uri="{FF2B5EF4-FFF2-40B4-BE49-F238E27FC236}">
                <a16:creationId xmlns:a16="http://schemas.microsoft.com/office/drawing/2014/main" id="{AC611D41-D08D-4D10-BD17-D1D9F08A72C4}"/>
              </a:ext>
            </a:extLst>
          </p:cNvPr>
          <p:cNvSpPr>
            <a:spLocks noChangeArrowheads="1"/>
          </p:cNvSpPr>
          <p:nvPr/>
        </p:nvSpPr>
        <p:spPr bwMode="auto">
          <a:xfrm>
            <a:off x="381000" y="152400"/>
            <a:ext cx="8280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ts val="3600"/>
              </a:lnSpc>
              <a:spcBef>
                <a:spcPct val="0"/>
              </a:spcBef>
              <a:spcAft>
                <a:spcPct val="0"/>
              </a:spcAft>
              <a:buClrTx/>
              <a:buSzTx/>
              <a:buFontTx/>
              <a:buNone/>
            </a:pPr>
            <a:r>
              <a:rPr lang="en-US" altLang="en-US" sz="3200">
                <a:latin typeface="Tahoma" panose="020B0604030504040204" pitchFamily="34" charset="0"/>
              </a:rPr>
              <a:t>Data Mining Tasks …</a:t>
            </a:r>
          </a:p>
        </p:txBody>
      </p:sp>
      <p:sp>
        <p:nvSpPr>
          <p:cNvPr id="36884" name="Slide Number Placeholder 56">
            <a:extLst>
              <a:ext uri="{FF2B5EF4-FFF2-40B4-BE49-F238E27FC236}">
                <a16:creationId xmlns:a16="http://schemas.microsoft.com/office/drawing/2014/main" id="{5022B152-8FE9-4B7D-A5E0-686C2FBAF3E4}"/>
              </a:ext>
            </a:extLst>
          </p:cNvPr>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898989"/>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pPr>
              <a:spcBef>
                <a:spcPct val="0"/>
              </a:spcBef>
              <a:spcAft>
                <a:spcPct val="0"/>
              </a:spcAft>
              <a:buClrTx/>
              <a:buSzTx/>
              <a:buFontTx/>
              <a:buNone/>
            </a:pPr>
            <a:fld id="{9064FDB5-37EE-473F-855C-24191D29E247}" type="slidenum">
              <a:rPr lang="en-US" altLang="en-US" smtClean="0"/>
              <a:pPr>
                <a:spcBef>
                  <a:spcPct val="0"/>
                </a:spcBef>
                <a:spcAft>
                  <a:spcPct val="0"/>
                </a:spcAft>
                <a:buClrTx/>
                <a:buSzTx/>
                <a:buFontTx/>
                <a:buNone/>
              </a:pPr>
              <a:t>10</a:t>
            </a:fld>
            <a:endParaRPr lang="en-US" altLang="en-US" sz="1200">
              <a:solidFill>
                <a:srgbClr val="898989"/>
              </a:solidFill>
            </a:endParaRPr>
          </a:p>
        </p:txBody>
      </p:sp>
      <p:cxnSp>
        <p:nvCxnSpPr>
          <p:cNvPr id="3" name="Straight Connector 2">
            <a:extLst>
              <a:ext uri="{FF2B5EF4-FFF2-40B4-BE49-F238E27FC236}">
                <a16:creationId xmlns:a16="http://schemas.microsoft.com/office/drawing/2014/main" id="{8A431771-76F5-421F-BA77-CB325665D1CA}"/>
              </a:ext>
            </a:extLst>
          </p:cNvPr>
          <p:cNvCxnSpPr/>
          <p:nvPr/>
        </p:nvCxnSpPr>
        <p:spPr bwMode="auto">
          <a:xfrm>
            <a:off x="3851193" y="4867275"/>
            <a:ext cx="20720" cy="11430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 name="Text Box 39">
            <a:extLst>
              <a:ext uri="{FF2B5EF4-FFF2-40B4-BE49-F238E27FC236}">
                <a16:creationId xmlns:a16="http://schemas.microsoft.com/office/drawing/2014/main" id="{541253D6-8F8E-4806-B1C4-AD44DE9CBC38}"/>
              </a:ext>
            </a:extLst>
          </p:cNvPr>
          <p:cNvSpPr txBox="1">
            <a:spLocks noChangeArrowheads="1"/>
          </p:cNvSpPr>
          <p:nvPr/>
        </p:nvSpPr>
        <p:spPr bwMode="auto">
          <a:xfrm rot="1920000">
            <a:off x="3157148" y="5507623"/>
            <a:ext cx="16562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Font typeface="Monotype Sorts" pitchFamily="2" charset="2"/>
              <a:buNone/>
            </a:pPr>
            <a:r>
              <a:rPr lang="en-US" altLang="en-US" sz="1600" dirty="0">
                <a:solidFill>
                  <a:schemeClr val="accent5">
                    <a:lumMod val="75000"/>
                  </a:schemeClr>
                </a:solidFill>
              </a:rPr>
              <a:t>Summarization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Data Mining Tasks</a:t>
            </a:r>
          </a:p>
        </p:txBody>
      </p:sp>
      <p:sp>
        <p:nvSpPr>
          <p:cNvPr id="10243" name="Rectangle 3"/>
          <p:cNvSpPr>
            <a:spLocks noGrp="1" noChangeArrowheads="1"/>
          </p:cNvSpPr>
          <p:nvPr>
            <p:ph type="body" idx="1"/>
          </p:nvPr>
        </p:nvSpPr>
        <p:spPr>
          <a:xfrm>
            <a:off x="457200" y="1295400"/>
            <a:ext cx="8178800" cy="4171950"/>
          </a:xfrm>
        </p:spPr>
        <p:txBody>
          <a:bodyPr/>
          <a:lstStyle/>
          <a:p>
            <a:r>
              <a:rPr lang="en-US"/>
              <a:t>Prediction Methods</a:t>
            </a:r>
          </a:p>
          <a:p>
            <a:pPr lvl="1"/>
            <a:r>
              <a:rPr lang="en-US"/>
              <a:t>Use some variables to predict unknown or future values of other variables.</a:t>
            </a:r>
          </a:p>
          <a:p>
            <a:pPr lvl="2">
              <a:buFont typeface="Wingdings" pitchFamily="2" charset="2"/>
              <a:buNone/>
            </a:pPr>
            <a:endParaRPr lang="en-US"/>
          </a:p>
          <a:p>
            <a:r>
              <a:rPr lang="en-US"/>
              <a:t>Description Methods</a:t>
            </a:r>
          </a:p>
          <a:p>
            <a:pPr lvl="1"/>
            <a:r>
              <a:rPr lang="en-US"/>
              <a:t>Find human-interpretable patterns that describe the data; create summaries</a:t>
            </a:r>
          </a:p>
          <a:p>
            <a:pPr lvl="2">
              <a:buFont typeface="Wingdings" pitchFamily="2" charset="2"/>
              <a:buNone/>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Data Mining Tasks...</a:t>
            </a:r>
          </a:p>
        </p:txBody>
      </p:sp>
      <p:sp>
        <p:nvSpPr>
          <p:cNvPr id="11267" name="Rectangle 3"/>
          <p:cNvSpPr>
            <a:spLocks noGrp="1" noChangeArrowheads="1"/>
          </p:cNvSpPr>
          <p:nvPr>
            <p:ph type="body" idx="1"/>
          </p:nvPr>
        </p:nvSpPr>
        <p:spPr/>
        <p:txBody>
          <a:bodyPr/>
          <a:lstStyle/>
          <a:p>
            <a:r>
              <a:rPr lang="en-US"/>
              <a:t>Classification </a:t>
            </a:r>
            <a:r>
              <a:rPr lang="en-US" sz="2000"/>
              <a:t>[Predictive]</a:t>
            </a:r>
            <a:endParaRPr lang="en-US"/>
          </a:p>
          <a:p>
            <a:r>
              <a:rPr lang="en-US"/>
              <a:t>Clustering </a:t>
            </a:r>
            <a:r>
              <a:rPr lang="en-US" sz="2000"/>
              <a:t>[Descriptive]</a:t>
            </a:r>
            <a:endParaRPr lang="en-US"/>
          </a:p>
          <a:p>
            <a:r>
              <a:rPr lang="en-US"/>
              <a:t>Association Rule Discovery </a:t>
            </a:r>
            <a:r>
              <a:rPr lang="en-US" sz="2000"/>
              <a:t>[Descriptive]</a:t>
            </a:r>
            <a:endParaRPr lang="en-US"/>
          </a:p>
          <a:p>
            <a:r>
              <a:rPr lang="en-US"/>
              <a:t>Sequential Pattern Discovery </a:t>
            </a:r>
            <a:r>
              <a:rPr lang="en-US" sz="2000"/>
              <a:t>[Descriptive]</a:t>
            </a:r>
            <a:endParaRPr lang="en-US"/>
          </a:p>
          <a:p>
            <a:r>
              <a:rPr lang="en-US"/>
              <a:t>Regression </a:t>
            </a:r>
            <a:r>
              <a:rPr lang="en-US" sz="2000"/>
              <a:t>[Predictive]</a:t>
            </a:r>
            <a:endParaRPr lang="en-US"/>
          </a:p>
          <a:p>
            <a:r>
              <a:rPr lang="en-US"/>
              <a:t>Deviation Detection / Anomaly Detection </a:t>
            </a:r>
            <a:r>
              <a:rPr lang="en-US" sz="2000"/>
              <a:t>[Predictive]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Classification: Definition</a:t>
            </a:r>
          </a:p>
        </p:txBody>
      </p:sp>
      <p:sp>
        <p:nvSpPr>
          <p:cNvPr id="12291" name="Rectangle 3"/>
          <p:cNvSpPr>
            <a:spLocks noGrp="1" noChangeArrowheads="1"/>
          </p:cNvSpPr>
          <p:nvPr>
            <p:ph type="body" idx="1"/>
          </p:nvPr>
        </p:nvSpPr>
        <p:spPr>
          <a:xfrm>
            <a:off x="685800" y="1295400"/>
            <a:ext cx="7924800" cy="4419600"/>
          </a:xfrm>
        </p:spPr>
        <p:txBody>
          <a:bodyPr/>
          <a:lstStyle/>
          <a:p>
            <a:pPr marL="342900" indent="-342900">
              <a:lnSpc>
                <a:spcPct val="90000"/>
              </a:lnSpc>
            </a:pPr>
            <a:r>
              <a:rPr lang="en-US"/>
              <a:t>Given a collection of records (</a:t>
            </a:r>
            <a:r>
              <a:rPr lang="en-US" i="1">
                <a:solidFill>
                  <a:srgbClr val="CC0000"/>
                </a:solidFill>
              </a:rPr>
              <a:t>training set </a:t>
            </a:r>
            <a:r>
              <a:rPr lang="en-US"/>
              <a:t>)</a:t>
            </a:r>
          </a:p>
          <a:p>
            <a:pPr marL="742950" lvl="1" indent="-285750">
              <a:lnSpc>
                <a:spcPct val="90000"/>
              </a:lnSpc>
            </a:pPr>
            <a:r>
              <a:rPr lang="en-US" sz="2400"/>
              <a:t>Each record contains a set of </a:t>
            </a:r>
            <a:r>
              <a:rPr lang="en-US" sz="2400" i="1">
                <a:solidFill>
                  <a:srgbClr val="CC0000"/>
                </a:solidFill>
              </a:rPr>
              <a:t>attributes</a:t>
            </a:r>
            <a:r>
              <a:rPr lang="en-US" sz="2400"/>
              <a:t>, one of the attributes is the </a:t>
            </a:r>
            <a:r>
              <a:rPr lang="en-US" sz="2400" i="1">
                <a:solidFill>
                  <a:srgbClr val="CC0000"/>
                </a:solidFill>
              </a:rPr>
              <a:t>class</a:t>
            </a:r>
            <a:r>
              <a:rPr lang="en-US" sz="2400"/>
              <a:t>.</a:t>
            </a:r>
            <a:endParaRPr lang="en-US"/>
          </a:p>
          <a:p>
            <a:pPr marL="342900" indent="-342900">
              <a:lnSpc>
                <a:spcPct val="90000"/>
              </a:lnSpc>
            </a:pPr>
            <a:r>
              <a:rPr lang="en-US"/>
              <a:t>Find a </a:t>
            </a:r>
            <a:r>
              <a:rPr lang="en-US" i="1">
                <a:solidFill>
                  <a:srgbClr val="CC0000"/>
                </a:solidFill>
              </a:rPr>
              <a:t>model</a:t>
            </a:r>
            <a:r>
              <a:rPr lang="en-US"/>
              <a:t>  for class attribute as a function of the values of other attributes.</a:t>
            </a:r>
          </a:p>
          <a:p>
            <a:pPr marL="342900" indent="-342900">
              <a:lnSpc>
                <a:spcPct val="90000"/>
              </a:lnSpc>
            </a:pPr>
            <a:r>
              <a:rPr lang="en-US"/>
              <a:t>Goal: </a:t>
            </a:r>
            <a:r>
              <a:rPr lang="en-US" u="sng"/>
              <a:t>previously unseen</a:t>
            </a:r>
            <a:r>
              <a:rPr lang="en-US"/>
              <a:t> records should be assigned a class as accurately as possible.</a:t>
            </a:r>
          </a:p>
          <a:p>
            <a:pPr marL="742950" lvl="1" indent="-285750">
              <a:lnSpc>
                <a:spcPct val="90000"/>
              </a:lnSpc>
            </a:pPr>
            <a:r>
              <a:rPr lang="en-US" sz="2400"/>
              <a:t>A </a:t>
            </a:r>
            <a:r>
              <a:rPr lang="en-US" sz="2400" i="1">
                <a:solidFill>
                  <a:srgbClr val="CC0000"/>
                </a:solidFill>
              </a:rPr>
              <a:t>test set</a:t>
            </a:r>
            <a:r>
              <a:rPr lang="en-US" sz="2400"/>
              <a:t> is used to determine the accuracy of the model. Usually, the given data set is divided into training and test sets, with training set used to build the model and test set used to validate it.</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Classification Example</a:t>
            </a:r>
          </a:p>
        </p:txBody>
      </p:sp>
      <p:graphicFrame>
        <p:nvGraphicFramePr>
          <p:cNvPr id="13315" name="Object 3"/>
          <p:cNvGraphicFramePr>
            <a:graphicFrameLocks noChangeAspect="1"/>
          </p:cNvGraphicFramePr>
          <p:nvPr/>
        </p:nvGraphicFramePr>
        <p:xfrm>
          <a:off x="228600" y="2057400"/>
          <a:ext cx="3565525" cy="3687763"/>
        </p:xfrm>
        <a:graphic>
          <a:graphicData uri="http://schemas.openxmlformats.org/presentationml/2006/ole">
            <mc:AlternateContent xmlns:mc="http://schemas.openxmlformats.org/markup-compatibility/2006">
              <mc:Choice xmlns:v="urn:schemas-microsoft-com:vml" Requires="v">
                <p:oleObj name="Document" r:id="rId2" imgW="5405628" imgH="5782056" progId="Word.Document.8">
                  <p:embed/>
                </p:oleObj>
              </mc:Choice>
              <mc:Fallback>
                <p:oleObj name="Document" r:id="rId2" imgW="5405628" imgH="5782056" progId="Word.Document.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57400"/>
                        <a:ext cx="3565525" cy="3687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6" name="Text Box 4"/>
          <p:cNvSpPr txBox="1">
            <a:spLocks noChangeArrowheads="1"/>
          </p:cNvSpPr>
          <p:nvPr/>
        </p:nvSpPr>
        <p:spPr bwMode="auto">
          <a:xfrm rot="-2416809">
            <a:off x="838200" y="1433513"/>
            <a:ext cx="1257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006600"/>
                </a:solidFill>
              </a:rPr>
              <a:t>categorical</a:t>
            </a:r>
            <a:endParaRPr lang="en-US" sz="1600">
              <a:solidFill>
                <a:schemeClr val="bg2"/>
              </a:solidFill>
            </a:endParaRPr>
          </a:p>
        </p:txBody>
      </p:sp>
      <p:sp>
        <p:nvSpPr>
          <p:cNvPr id="13317" name="Text Box 5"/>
          <p:cNvSpPr txBox="1">
            <a:spLocks noChangeArrowheads="1"/>
          </p:cNvSpPr>
          <p:nvPr/>
        </p:nvSpPr>
        <p:spPr bwMode="auto">
          <a:xfrm rot="-2416809">
            <a:off x="1600200" y="1433513"/>
            <a:ext cx="1257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006600"/>
                </a:solidFill>
              </a:rPr>
              <a:t>categorical</a:t>
            </a:r>
            <a:endParaRPr lang="en-US" sz="1600">
              <a:solidFill>
                <a:schemeClr val="bg2"/>
              </a:solidFill>
            </a:endParaRPr>
          </a:p>
        </p:txBody>
      </p:sp>
      <p:sp>
        <p:nvSpPr>
          <p:cNvPr id="13318" name="Text Box 6"/>
          <p:cNvSpPr txBox="1">
            <a:spLocks noChangeArrowheads="1"/>
          </p:cNvSpPr>
          <p:nvPr/>
        </p:nvSpPr>
        <p:spPr bwMode="auto">
          <a:xfrm rot="-2416809">
            <a:off x="2362200" y="1433513"/>
            <a:ext cx="1277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006600"/>
                </a:solidFill>
              </a:rPr>
              <a:t>continuous</a:t>
            </a:r>
            <a:endParaRPr lang="en-US" sz="1600">
              <a:solidFill>
                <a:schemeClr val="bg2"/>
              </a:solidFill>
            </a:endParaRPr>
          </a:p>
        </p:txBody>
      </p:sp>
      <p:sp>
        <p:nvSpPr>
          <p:cNvPr id="13319" name="Text Box 7"/>
          <p:cNvSpPr txBox="1">
            <a:spLocks noChangeArrowheads="1"/>
          </p:cNvSpPr>
          <p:nvPr/>
        </p:nvSpPr>
        <p:spPr bwMode="auto">
          <a:xfrm rot="-2416809">
            <a:off x="3124200" y="1662113"/>
            <a:ext cx="69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a:solidFill>
                  <a:srgbClr val="006600"/>
                </a:solidFill>
              </a:rPr>
              <a:t>class</a:t>
            </a:r>
            <a:endParaRPr lang="en-US" sz="1600">
              <a:solidFill>
                <a:schemeClr val="bg2"/>
              </a:solidFill>
            </a:endParaRPr>
          </a:p>
        </p:txBody>
      </p:sp>
      <p:graphicFrame>
        <p:nvGraphicFramePr>
          <p:cNvPr id="13320" name="Object 8"/>
          <p:cNvGraphicFramePr>
            <a:graphicFrameLocks noChangeAspect="1"/>
          </p:cNvGraphicFramePr>
          <p:nvPr/>
        </p:nvGraphicFramePr>
        <p:xfrm>
          <a:off x="4267200" y="2043113"/>
          <a:ext cx="2994025" cy="2646362"/>
        </p:xfrm>
        <a:graphic>
          <a:graphicData uri="http://schemas.openxmlformats.org/presentationml/2006/ole">
            <mc:AlternateContent xmlns:mc="http://schemas.openxmlformats.org/markup-compatibility/2006">
              <mc:Choice xmlns:v="urn:schemas-microsoft-com:vml" Requires="v">
                <p:oleObj name="Document" r:id="rId4" imgW="4614672" imgH="4076700" progId="Word.Document.8">
                  <p:embed/>
                </p:oleObj>
              </mc:Choice>
              <mc:Fallback>
                <p:oleObj name="Document" r:id="rId4" imgW="4614672" imgH="4076700" progId="Word.Document.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043113"/>
                        <a:ext cx="2994025" cy="2646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3321" name="Group 9"/>
          <p:cNvGrpSpPr>
            <a:grpSpLocks/>
          </p:cNvGrpSpPr>
          <p:nvPr/>
        </p:nvGrpSpPr>
        <p:grpSpPr bwMode="auto">
          <a:xfrm>
            <a:off x="7696200" y="3948113"/>
            <a:ext cx="990600" cy="685800"/>
            <a:chOff x="4944" y="2736"/>
            <a:chExt cx="624" cy="432"/>
          </a:xfrm>
        </p:grpSpPr>
        <p:sp>
          <p:nvSpPr>
            <p:cNvPr id="13334" name="AutoShape 10"/>
            <p:cNvSpPr>
              <a:spLocks noChangeArrowheads="1"/>
            </p:cNvSpPr>
            <p:nvPr/>
          </p:nvSpPr>
          <p:spPr bwMode="auto">
            <a:xfrm>
              <a:off x="4944" y="2736"/>
              <a:ext cx="624" cy="432"/>
            </a:xfrm>
            <a:prstGeom prst="can">
              <a:avLst>
                <a:gd name="adj" fmla="val 25000"/>
              </a:avLst>
            </a:prstGeom>
            <a:solidFill>
              <a:srgbClr val="CCCCFF"/>
            </a:solidFill>
            <a:ln w="12700">
              <a:solidFill>
                <a:srgbClr val="0000FF"/>
              </a:solidFill>
              <a:round/>
              <a:headEnd/>
              <a:tailEnd/>
            </a:ln>
          </p:spPr>
          <p:txBody>
            <a:bodyPr wrap="none" anchor="ctr"/>
            <a:lstStyle/>
            <a:p>
              <a:endParaRPr lang="en-US"/>
            </a:p>
          </p:txBody>
        </p:sp>
        <p:sp>
          <p:nvSpPr>
            <p:cNvPr id="13335" name="Text Box 11"/>
            <p:cNvSpPr txBox="1">
              <a:spLocks noChangeArrowheads="1"/>
            </p:cNvSpPr>
            <p:nvPr/>
          </p:nvSpPr>
          <p:spPr bwMode="auto">
            <a:xfrm>
              <a:off x="5086" y="2856"/>
              <a:ext cx="345" cy="299"/>
            </a:xfrm>
            <a:prstGeom prst="rect">
              <a:avLst/>
            </a:prstGeom>
            <a:solidFill>
              <a:srgbClr val="CC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lnSpc>
                  <a:spcPct val="80000"/>
                </a:lnSpc>
                <a:spcBef>
                  <a:spcPct val="20000"/>
                </a:spcBef>
                <a:buClr>
                  <a:schemeClr val="accent2"/>
                </a:buClr>
                <a:buSzPct val="75000"/>
                <a:buFont typeface="Monotype Sorts" pitchFamily="2" charset="2"/>
                <a:buNone/>
              </a:pPr>
              <a:r>
                <a:rPr lang="en-US">
                  <a:solidFill>
                    <a:srgbClr val="0000CC"/>
                  </a:solidFill>
                </a:rPr>
                <a:t>Test</a:t>
              </a:r>
            </a:p>
            <a:p>
              <a:pPr algn="ctr">
                <a:lnSpc>
                  <a:spcPct val="80000"/>
                </a:lnSpc>
                <a:spcBef>
                  <a:spcPct val="20000"/>
                </a:spcBef>
                <a:buClr>
                  <a:schemeClr val="accent2"/>
                </a:buClr>
                <a:buSzPct val="75000"/>
                <a:buFont typeface="Monotype Sorts" pitchFamily="2" charset="2"/>
                <a:buNone/>
              </a:pPr>
              <a:r>
                <a:rPr lang="en-US">
                  <a:solidFill>
                    <a:srgbClr val="0000CC"/>
                  </a:solidFill>
                </a:rPr>
                <a:t>Set</a:t>
              </a:r>
              <a:endParaRPr lang="en-US" b="0">
                <a:solidFill>
                  <a:schemeClr val="bg2"/>
                </a:solidFill>
              </a:endParaRPr>
            </a:p>
          </p:txBody>
        </p:sp>
      </p:grpSp>
      <p:sp>
        <p:nvSpPr>
          <p:cNvPr id="13322" name="AutoShape 12"/>
          <p:cNvSpPr>
            <a:spLocks noChangeArrowheads="1"/>
          </p:cNvSpPr>
          <p:nvPr/>
        </p:nvSpPr>
        <p:spPr bwMode="auto">
          <a:xfrm>
            <a:off x="3886200" y="5091113"/>
            <a:ext cx="990600" cy="685800"/>
          </a:xfrm>
          <a:prstGeom prst="can">
            <a:avLst>
              <a:gd name="adj" fmla="val 25056"/>
            </a:avLst>
          </a:prstGeom>
          <a:solidFill>
            <a:schemeClr val="accent2"/>
          </a:solidFill>
          <a:ln w="12700">
            <a:solidFill>
              <a:srgbClr val="0000FF"/>
            </a:solidFill>
            <a:round/>
            <a:headEnd/>
            <a:tailEnd/>
          </a:ln>
        </p:spPr>
        <p:txBody>
          <a:bodyPr wrap="none" anchor="ctr"/>
          <a:lstStyle/>
          <a:p>
            <a:endParaRPr lang="en-US"/>
          </a:p>
        </p:txBody>
      </p:sp>
      <p:sp>
        <p:nvSpPr>
          <p:cNvPr id="13323" name="Text Box 13"/>
          <p:cNvSpPr txBox="1">
            <a:spLocks noChangeArrowheads="1"/>
          </p:cNvSpPr>
          <p:nvPr/>
        </p:nvSpPr>
        <p:spPr bwMode="auto">
          <a:xfrm>
            <a:off x="3886200" y="5238750"/>
            <a:ext cx="1042988"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lnSpc>
                <a:spcPct val="80000"/>
              </a:lnSpc>
              <a:spcBef>
                <a:spcPct val="20000"/>
              </a:spcBef>
              <a:buClr>
                <a:schemeClr val="accent2"/>
              </a:buClr>
              <a:buSzPct val="75000"/>
              <a:buFont typeface="Monotype Sorts" pitchFamily="2" charset="2"/>
              <a:buNone/>
            </a:pPr>
            <a:r>
              <a:rPr lang="en-US" sz="1600">
                <a:solidFill>
                  <a:schemeClr val="tx2"/>
                </a:solidFill>
              </a:rPr>
              <a:t>Training </a:t>
            </a:r>
          </a:p>
          <a:p>
            <a:pPr algn="ctr">
              <a:lnSpc>
                <a:spcPct val="80000"/>
              </a:lnSpc>
              <a:spcBef>
                <a:spcPct val="20000"/>
              </a:spcBef>
              <a:buClr>
                <a:schemeClr val="accent2"/>
              </a:buClr>
              <a:buSzPct val="75000"/>
              <a:buFont typeface="Monotype Sorts" pitchFamily="2" charset="2"/>
              <a:buNone/>
            </a:pPr>
            <a:r>
              <a:rPr lang="en-US" sz="1600">
                <a:solidFill>
                  <a:schemeClr val="tx2"/>
                </a:solidFill>
              </a:rPr>
              <a:t>Set</a:t>
            </a:r>
            <a:endParaRPr lang="en-US" b="0">
              <a:solidFill>
                <a:schemeClr val="bg2"/>
              </a:solidFill>
            </a:endParaRPr>
          </a:p>
        </p:txBody>
      </p:sp>
      <p:grpSp>
        <p:nvGrpSpPr>
          <p:cNvPr id="13324" name="Group 14"/>
          <p:cNvGrpSpPr>
            <a:grpSpLocks/>
          </p:cNvGrpSpPr>
          <p:nvPr/>
        </p:nvGrpSpPr>
        <p:grpSpPr bwMode="auto">
          <a:xfrm>
            <a:off x="7637463" y="5086350"/>
            <a:ext cx="1125537" cy="690563"/>
            <a:chOff x="3360" y="2880"/>
            <a:chExt cx="672" cy="415"/>
          </a:xfrm>
        </p:grpSpPr>
        <p:sp>
          <p:nvSpPr>
            <p:cNvPr id="13332" name="AutoShape 15"/>
            <p:cNvSpPr>
              <a:spLocks noChangeArrowheads="1"/>
            </p:cNvSpPr>
            <p:nvPr/>
          </p:nvSpPr>
          <p:spPr bwMode="auto">
            <a:xfrm>
              <a:off x="3360" y="2880"/>
              <a:ext cx="672" cy="415"/>
            </a:xfrm>
            <a:prstGeom prst="flowChartMultidocument">
              <a:avLst/>
            </a:prstGeom>
            <a:solidFill>
              <a:srgbClr val="00E0CB"/>
            </a:solidFill>
            <a:ln w="12700">
              <a:solidFill>
                <a:schemeClr val="bg2"/>
              </a:solidFill>
              <a:miter lim="800000"/>
              <a:headEnd/>
              <a:tailEnd/>
            </a:ln>
          </p:spPr>
          <p:txBody>
            <a:bodyPr wrap="none" anchor="ctr"/>
            <a:lstStyle/>
            <a:p>
              <a:endParaRPr lang="en-US"/>
            </a:p>
          </p:txBody>
        </p:sp>
        <p:sp>
          <p:nvSpPr>
            <p:cNvPr id="13333" name="Text Box 16"/>
            <p:cNvSpPr txBox="1">
              <a:spLocks noChangeArrowheads="1"/>
            </p:cNvSpPr>
            <p:nvPr/>
          </p:nvSpPr>
          <p:spPr bwMode="auto">
            <a:xfrm>
              <a:off x="3392" y="2978"/>
              <a:ext cx="547"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r">
                <a:spcBef>
                  <a:spcPct val="20000"/>
                </a:spcBef>
                <a:buClr>
                  <a:schemeClr val="accent2"/>
                </a:buClr>
                <a:buSzPct val="75000"/>
                <a:buFont typeface="Monotype Sorts" pitchFamily="2" charset="2"/>
                <a:buNone/>
              </a:pPr>
              <a:r>
                <a:rPr lang="en-US" sz="2000">
                  <a:solidFill>
                    <a:srgbClr val="CC0000"/>
                  </a:solidFill>
                </a:rPr>
                <a:t>Model</a:t>
              </a:r>
              <a:endParaRPr lang="en-US" b="0">
                <a:solidFill>
                  <a:schemeClr val="bg2"/>
                </a:solidFill>
              </a:endParaRPr>
            </a:p>
          </p:txBody>
        </p:sp>
      </p:grpSp>
      <p:sp>
        <p:nvSpPr>
          <p:cNvPr id="13325" name="AutoShape 17"/>
          <p:cNvSpPr>
            <a:spLocks noChangeArrowheads="1"/>
          </p:cNvSpPr>
          <p:nvPr/>
        </p:nvSpPr>
        <p:spPr bwMode="auto">
          <a:xfrm>
            <a:off x="5486400" y="4938713"/>
            <a:ext cx="1447800" cy="995362"/>
          </a:xfrm>
          <a:prstGeom prst="bevel">
            <a:avLst>
              <a:gd name="adj" fmla="val 12500"/>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26" name="Text Box 18"/>
          <p:cNvSpPr txBox="1">
            <a:spLocks noChangeArrowheads="1"/>
          </p:cNvSpPr>
          <p:nvPr/>
        </p:nvSpPr>
        <p:spPr bwMode="auto">
          <a:xfrm>
            <a:off x="5562600" y="5014913"/>
            <a:ext cx="13255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2000">
                <a:solidFill>
                  <a:srgbClr val="000000"/>
                </a:solidFill>
              </a:rPr>
              <a:t>Learn </a:t>
            </a:r>
          </a:p>
          <a:p>
            <a:pPr algn="ctr">
              <a:spcBef>
                <a:spcPct val="20000"/>
              </a:spcBef>
              <a:buClr>
                <a:schemeClr val="accent2"/>
              </a:buClr>
              <a:buSzPct val="75000"/>
              <a:buFont typeface="Monotype Sorts" pitchFamily="2" charset="2"/>
              <a:buNone/>
            </a:pPr>
            <a:r>
              <a:rPr lang="en-US" sz="2000">
                <a:solidFill>
                  <a:srgbClr val="000000"/>
                </a:solidFill>
              </a:rPr>
              <a:t>Classifier</a:t>
            </a:r>
            <a:endParaRPr lang="en-US" b="0">
              <a:solidFill>
                <a:srgbClr val="00E0CB"/>
              </a:solidFill>
            </a:endParaRPr>
          </a:p>
        </p:txBody>
      </p:sp>
      <p:sp>
        <p:nvSpPr>
          <p:cNvPr id="13327" name="AutoShape 19"/>
          <p:cNvSpPr>
            <a:spLocks noChangeArrowheads="1"/>
          </p:cNvSpPr>
          <p:nvPr/>
        </p:nvSpPr>
        <p:spPr bwMode="auto">
          <a:xfrm>
            <a:off x="4987925" y="5349875"/>
            <a:ext cx="484188" cy="141288"/>
          </a:xfrm>
          <a:prstGeom prst="rightArrow">
            <a:avLst>
              <a:gd name="adj1" fmla="val 50000"/>
              <a:gd name="adj2" fmla="val 85674"/>
            </a:avLst>
          </a:prstGeom>
          <a:solidFill>
            <a:srgbClr val="CC0000"/>
          </a:solidFill>
          <a:ln w="12700">
            <a:solidFill>
              <a:srgbClr val="CC0000"/>
            </a:solidFill>
            <a:miter lim="800000"/>
            <a:headEnd/>
            <a:tailEnd/>
          </a:ln>
        </p:spPr>
        <p:txBody>
          <a:bodyPr wrap="none" anchor="ctr"/>
          <a:lstStyle/>
          <a:p>
            <a:endParaRPr lang="en-US"/>
          </a:p>
        </p:txBody>
      </p:sp>
      <p:sp>
        <p:nvSpPr>
          <p:cNvPr id="13328" name="AutoShape 20"/>
          <p:cNvSpPr>
            <a:spLocks noChangeArrowheads="1"/>
          </p:cNvSpPr>
          <p:nvPr/>
        </p:nvSpPr>
        <p:spPr bwMode="auto">
          <a:xfrm>
            <a:off x="7010400" y="5314950"/>
            <a:ext cx="484188" cy="141288"/>
          </a:xfrm>
          <a:prstGeom prst="rightArrow">
            <a:avLst>
              <a:gd name="adj1" fmla="val 50000"/>
              <a:gd name="adj2" fmla="val 85674"/>
            </a:avLst>
          </a:prstGeom>
          <a:solidFill>
            <a:srgbClr val="CC0000"/>
          </a:solidFill>
          <a:ln w="12700">
            <a:solidFill>
              <a:srgbClr val="CC0000"/>
            </a:solidFill>
            <a:miter lim="800000"/>
            <a:headEnd/>
            <a:tailEnd/>
          </a:ln>
        </p:spPr>
        <p:txBody>
          <a:bodyPr wrap="none" anchor="ctr"/>
          <a:lstStyle/>
          <a:p>
            <a:endParaRPr lang="en-US"/>
          </a:p>
        </p:txBody>
      </p:sp>
      <p:sp>
        <p:nvSpPr>
          <p:cNvPr id="13329" name="AutoShape 21"/>
          <p:cNvSpPr>
            <a:spLocks noChangeArrowheads="1"/>
          </p:cNvSpPr>
          <p:nvPr/>
        </p:nvSpPr>
        <p:spPr bwMode="auto">
          <a:xfrm rot="5400000">
            <a:off x="8073231" y="4790282"/>
            <a:ext cx="312737" cy="152400"/>
          </a:xfrm>
          <a:prstGeom prst="rightArrow">
            <a:avLst>
              <a:gd name="adj1" fmla="val 50000"/>
              <a:gd name="adj2" fmla="val 51302"/>
            </a:avLst>
          </a:prstGeom>
          <a:solidFill>
            <a:srgbClr val="CC0000"/>
          </a:solidFill>
          <a:ln w="12700">
            <a:solidFill>
              <a:srgbClr val="CC0000"/>
            </a:solidFill>
            <a:miter lim="800000"/>
            <a:headEnd/>
            <a:tailEnd/>
          </a:ln>
        </p:spPr>
        <p:txBody>
          <a:bodyPr wrap="none" anchor="ctr"/>
          <a:lstStyle/>
          <a:p>
            <a:endParaRPr lang="en-US"/>
          </a:p>
        </p:txBody>
      </p:sp>
      <p:sp>
        <p:nvSpPr>
          <p:cNvPr id="13330" name="Line 22"/>
          <p:cNvSpPr>
            <a:spLocks noChangeShapeType="1"/>
          </p:cNvSpPr>
          <p:nvPr/>
        </p:nvSpPr>
        <p:spPr bwMode="auto">
          <a:xfrm>
            <a:off x="3657600" y="4481513"/>
            <a:ext cx="304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1" name="Line 23"/>
          <p:cNvSpPr>
            <a:spLocks noChangeShapeType="1"/>
          </p:cNvSpPr>
          <p:nvPr/>
        </p:nvSpPr>
        <p:spPr bwMode="auto">
          <a:xfrm>
            <a:off x="7315200" y="3414713"/>
            <a:ext cx="304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a:extLst>
              <a:ext uri="{FF2B5EF4-FFF2-40B4-BE49-F238E27FC236}">
                <a16:creationId xmlns:a16="http://schemas.microsoft.com/office/drawing/2014/main" id="{F0A9DFF6-A055-4C18-937D-11A80FF8DC29}"/>
              </a:ext>
            </a:extLst>
          </p:cNvPr>
          <p:cNvSpPr>
            <a:spLocks noGrp="1" noChangeArrowheads="1"/>
          </p:cNvSpPr>
          <p:nvPr>
            <p:ph type="body" idx="1"/>
          </p:nvPr>
        </p:nvSpPr>
        <p:spPr>
          <a:xfrm>
            <a:off x="411163" y="990600"/>
            <a:ext cx="8318500" cy="5334000"/>
          </a:xfrm>
        </p:spPr>
        <p:txBody>
          <a:bodyPr/>
          <a:lstStyle/>
          <a:p>
            <a:pPr marL="342900" indent="-342900">
              <a:lnSpc>
                <a:spcPct val="90000"/>
              </a:lnSpc>
            </a:pPr>
            <a:r>
              <a:rPr lang="en-US" altLang="en-US"/>
              <a:t>Find a model  for class attribute as a function of the values of other attributes</a:t>
            </a:r>
          </a:p>
          <a:p>
            <a:pPr marL="342900" indent="-342900">
              <a:lnSpc>
                <a:spcPct val="90000"/>
              </a:lnSpc>
            </a:pPr>
            <a:endParaRPr lang="en-US" altLang="en-US"/>
          </a:p>
          <a:p>
            <a:pPr marL="342900" indent="-342900">
              <a:lnSpc>
                <a:spcPct val="90000"/>
              </a:lnSpc>
            </a:pPr>
            <a:endParaRPr lang="en-US" altLang="en-US"/>
          </a:p>
          <a:p>
            <a:pPr marL="342900" indent="-342900">
              <a:lnSpc>
                <a:spcPct val="90000"/>
              </a:lnSpc>
            </a:pPr>
            <a:endParaRPr lang="en-US" altLang="en-US"/>
          </a:p>
          <a:p>
            <a:pPr marL="342900" indent="-342900">
              <a:lnSpc>
                <a:spcPct val="90000"/>
              </a:lnSpc>
            </a:pPr>
            <a:endParaRPr lang="en-US" altLang="en-US"/>
          </a:p>
          <a:p>
            <a:pPr marL="342900" indent="-342900">
              <a:lnSpc>
                <a:spcPct val="90000"/>
              </a:lnSpc>
            </a:pPr>
            <a:endParaRPr lang="en-US" altLang="en-US"/>
          </a:p>
        </p:txBody>
      </p:sp>
      <p:graphicFrame>
        <p:nvGraphicFramePr>
          <p:cNvPr id="38914" name="Object 4">
            <a:extLst>
              <a:ext uri="{FF2B5EF4-FFF2-40B4-BE49-F238E27FC236}">
                <a16:creationId xmlns:a16="http://schemas.microsoft.com/office/drawing/2014/main" id="{A3FDF8CC-1EAD-4FDE-8E37-D80A10A12408}"/>
              </a:ext>
            </a:extLst>
          </p:cNvPr>
          <p:cNvGraphicFramePr>
            <a:graphicFrameLocks noChangeAspect="1"/>
          </p:cNvGraphicFramePr>
          <p:nvPr/>
        </p:nvGraphicFramePr>
        <p:xfrm>
          <a:off x="228600" y="2762250"/>
          <a:ext cx="4438650" cy="1962150"/>
        </p:xfrm>
        <a:graphic>
          <a:graphicData uri="http://schemas.openxmlformats.org/presentationml/2006/ole">
            <mc:AlternateContent xmlns:mc="http://schemas.openxmlformats.org/markup-compatibility/2006">
              <mc:Choice xmlns:v="urn:schemas-microsoft-com:vml" Requires="v">
                <p:oleObj name="Document" r:id="rId3" imgW="8203692" imgH="3634740" progId="Word.Document.8">
                  <p:embed/>
                </p:oleObj>
              </mc:Choice>
              <mc:Fallback>
                <p:oleObj name="Document" r:id="rId3" imgW="8203692" imgH="3634740" progId="Word.Document.8">
                  <p:embed/>
                  <p:pic>
                    <p:nvPicPr>
                      <p:cNvPr id="38914" name="Object 4">
                        <a:extLst>
                          <a:ext uri="{FF2B5EF4-FFF2-40B4-BE49-F238E27FC236}">
                            <a16:creationId xmlns:a16="http://schemas.microsoft.com/office/drawing/2014/main" id="{A3FDF8CC-1EAD-4FDE-8E37-D80A10A124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762250"/>
                        <a:ext cx="4438650" cy="196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8915" name="Text Box 5">
            <a:extLst>
              <a:ext uri="{FF2B5EF4-FFF2-40B4-BE49-F238E27FC236}">
                <a16:creationId xmlns:a16="http://schemas.microsoft.com/office/drawing/2014/main" id="{A9E77197-DB80-4E0B-A721-1E4405144000}"/>
              </a:ext>
            </a:extLst>
          </p:cNvPr>
          <p:cNvSpPr txBox="1">
            <a:spLocks noChangeArrowheads="1"/>
          </p:cNvSpPr>
          <p:nvPr/>
        </p:nvSpPr>
        <p:spPr bwMode="auto">
          <a:xfrm>
            <a:off x="5943600" y="1600200"/>
            <a:ext cx="304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Ins="0">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spcAft>
                <a:spcPct val="0"/>
              </a:spcAft>
              <a:buClrTx/>
              <a:buSzTx/>
              <a:buFontTx/>
              <a:buNone/>
            </a:pPr>
            <a:r>
              <a:rPr lang="en-US" altLang="en-US" sz="1800">
                <a:solidFill>
                  <a:srgbClr val="FF0000"/>
                </a:solidFill>
              </a:rPr>
              <a:t>Model for predicting credit worthiness</a:t>
            </a:r>
          </a:p>
        </p:txBody>
      </p:sp>
      <p:sp>
        <p:nvSpPr>
          <p:cNvPr id="38916" name="Text Box 6">
            <a:extLst>
              <a:ext uri="{FF2B5EF4-FFF2-40B4-BE49-F238E27FC236}">
                <a16:creationId xmlns:a16="http://schemas.microsoft.com/office/drawing/2014/main" id="{12CB4EE4-B3E7-4C4B-90EE-36D733A6C3FA}"/>
              </a:ext>
            </a:extLst>
          </p:cNvPr>
          <p:cNvSpPr txBox="1">
            <a:spLocks noChangeArrowheads="1"/>
          </p:cNvSpPr>
          <p:nvPr/>
        </p:nvSpPr>
        <p:spPr bwMode="auto">
          <a:xfrm>
            <a:off x="3733800" y="2381250"/>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2000">
                <a:solidFill>
                  <a:srgbClr val="2A8487"/>
                </a:solidFill>
              </a:rPr>
              <a:t>Class</a:t>
            </a:r>
          </a:p>
        </p:txBody>
      </p:sp>
      <p:graphicFrame>
        <p:nvGraphicFramePr>
          <p:cNvPr id="38917" name="Object 7">
            <a:extLst>
              <a:ext uri="{FF2B5EF4-FFF2-40B4-BE49-F238E27FC236}">
                <a16:creationId xmlns:a16="http://schemas.microsoft.com/office/drawing/2014/main" id="{631F307D-7A4F-44F2-8CF5-675EA6B39A63}"/>
              </a:ext>
            </a:extLst>
          </p:cNvPr>
          <p:cNvGraphicFramePr>
            <a:graphicFrameLocks noChangeAspect="1"/>
          </p:cNvGraphicFramePr>
          <p:nvPr/>
        </p:nvGraphicFramePr>
        <p:xfrm>
          <a:off x="4953000" y="2266950"/>
          <a:ext cx="4114800" cy="4133850"/>
        </p:xfrm>
        <a:graphic>
          <a:graphicData uri="http://schemas.openxmlformats.org/presentationml/2006/ole">
            <mc:AlternateContent xmlns:mc="http://schemas.openxmlformats.org/markup-compatibility/2006">
              <mc:Choice xmlns:v="urn:schemas-microsoft-com:vml" Requires="v">
                <p:oleObj name="VISIO" r:id="rId5" imgW="7088124" imgH="7124700" progId="Visio.Drawing.6">
                  <p:embed/>
                </p:oleObj>
              </mc:Choice>
              <mc:Fallback>
                <p:oleObj name="VISIO" r:id="rId5" imgW="7088124" imgH="7124700" progId="Visio.Drawing.6">
                  <p:embed/>
                  <p:pic>
                    <p:nvPicPr>
                      <p:cNvPr id="38917" name="Object 7">
                        <a:extLst>
                          <a:ext uri="{FF2B5EF4-FFF2-40B4-BE49-F238E27FC236}">
                            <a16:creationId xmlns:a16="http://schemas.microsoft.com/office/drawing/2014/main" id="{631F307D-7A4F-44F2-8CF5-675EA6B39A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266950"/>
                        <a:ext cx="411480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8918" name="Rectangle 8">
            <a:extLst>
              <a:ext uri="{FF2B5EF4-FFF2-40B4-BE49-F238E27FC236}">
                <a16:creationId xmlns:a16="http://schemas.microsoft.com/office/drawing/2014/main" id="{6CD146BF-C865-4039-AA83-E34B559CDB1D}"/>
              </a:ext>
            </a:extLst>
          </p:cNvPr>
          <p:cNvSpPr>
            <a:spLocks noChangeArrowheads="1"/>
          </p:cNvSpPr>
          <p:nvPr/>
        </p:nvSpPr>
        <p:spPr bwMode="auto">
          <a:xfrm>
            <a:off x="381000" y="152400"/>
            <a:ext cx="8280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ts val="3600"/>
              </a:lnSpc>
              <a:spcBef>
                <a:spcPct val="0"/>
              </a:spcBef>
              <a:spcAft>
                <a:spcPct val="0"/>
              </a:spcAft>
              <a:buClrTx/>
              <a:buSzTx/>
              <a:buFontTx/>
              <a:buNone/>
            </a:pPr>
            <a:r>
              <a:rPr lang="en-US" altLang="en-US" sz="3200">
                <a:latin typeface="Tahoma" panose="020B0604030504040204" pitchFamily="34" charset="0"/>
              </a:rPr>
              <a:t>Predictive Modeling: Classification</a:t>
            </a:r>
          </a:p>
        </p:txBody>
      </p:sp>
      <p:sp>
        <p:nvSpPr>
          <p:cNvPr id="38919" name="Slide Number Placeholder 10">
            <a:extLst>
              <a:ext uri="{FF2B5EF4-FFF2-40B4-BE49-F238E27FC236}">
                <a16:creationId xmlns:a16="http://schemas.microsoft.com/office/drawing/2014/main" id="{2CD61453-DFE1-4B3D-9564-1BD5E0729585}"/>
              </a:ext>
            </a:extLst>
          </p:cNvPr>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898989"/>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pPr>
              <a:spcBef>
                <a:spcPct val="0"/>
              </a:spcBef>
              <a:spcAft>
                <a:spcPct val="0"/>
              </a:spcAft>
              <a:buClrTx/>
              <a:buSzTx/>
              <a:buFontTx/>
              <a:buNone/>
            </a:pPr>
            <a:fld id="{9064FDB5-37EE-473F-855C-24191D29E247}" type="slidenum">
              <a:rPr lang="en-US" altLang="en-US" smtClean="0"/>
              <a:pPr>
                <a:spcBef>
                  <a:spcPct val="0"/>
                </a:spcBef>
                <a:spcAft>
                  <a:spcPct val="0"/>
                </a:spcAft>
                <a:buClrTx/>
                <a:buSzTx/>
                <a:buFontTx/>
                <a:buNone/>
              </a:pPr>
              <a:t>15</a:t>
            </a:fld>
            <a:endParaRPr lang="en-US" altLang="en-US" sz="1200">
              <a:solidFill>
                <a:srgbClr val="89898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Classification: Application 1</a:t>
            </a:r>
          </a:p>
        </p:txBody>
      </p:sp>
      <p:sp>
        <p:nvSpPr>
          <p:cNvPr id="14339" name="Rectangle 3"/>
          <p:cNvSpPr>
            <a:spLocks noGrp="1" noChangeArrowheads="1"/>
          </p:cNvSpPr>
          <p:nvPr>
            <p:ph type="body" idx="1"/>
          </p:nvPr>
        </p:nvSpPr>
        <p:spPr>
          <a:xfrm>
            <a:off x="457200" y="1295400"/>
            <a:ext cx="8178800" cy="4876800"/>
          </a:xfrm>
        </p:spPr>
        <p:txBody>
          <a:bodyPr/>
          <a:lstStyle/>
          <a:p>
            <a:pPr marL="342900" indent="-342900"/>
            <a:r>
              <a:rPr lang="en-US" sz="2400"/>
              <a:t>Direct Marketing</a:t>
            </a:r>
          </a:p>
          <a:p>
            <a:pPr marL="742950" lvl="1" indent="-285750"/>
            <a:r>
              <a:rPr lang="en-US" sz="2400"/>
              <a:t>Goal: Reduce cost of mailing by </a:t>
            </a:r>
            <a:r>
              <a:rPr lang="en-US" sz="2400" i="1">
                <a:solidFill>
                  <a:srgbClr val="FF0066"/>
                </a:solidFill>
              </a:rPr>
              <a:t>targeting</a:t>
            </a:r>
            <a:r>
              <a:rPr lang="en-US" sz="2400"/>
              <a:t> a set of consumers likely to buy a new cell-phone product.</a:t>
            </a:r>
          </a:p>
          <a:p>
            <a:pPr marL="742950" lvl="1" indent="-285750"/>
            <a:r>
              <a:rPr lang="en-US" sz="2400"/>
              <a:t>Approach:</a:t>
            </a:r>
          </a:p>
          <a:p>
            <a:pPr marL="1143000" lvl="2" indent="-228600"/>
            <a:r>
              <a:rPr lang="en-US" sz="2000"/>
              <a:t>Use the data for a similar product introduced before. </a:t>
            </a:r>
          </a:p>
          <a:p>
            <a:pPr marL="1143000" lvl="2" indent="-228600"/>
            <a:r>
              <a:rPr lang="en-US" sz="2000"/>
              <a:t>We know which customers decided to buy and which decided otherwise. This </a:t>
            </a:r>
            <a:r>
              <a:rPr lang="en-US" sz="2000" i="1">
                <a:solidFill>
                  <a:srgbClr val="0000FF"/>
                </a:solidFill>
              </a:rPr>
              <a:t>{buy, don’t buy}</a:t>
            </a:r>
            <a:r>
              <a:rPr lang="en-US" sz="2000"/>
              <a:t> decision forms the </a:t>
            </a:r>
            <a:r>
              <a:rPr lang="en-US" sz="2000" i="1">
                <a:solidFill>
                  <a:srgbClr val="0000FF"/>
                </a:solidFill>
              </a:rPr>
              <a:t>class attribute</a:t>
            </a:r>
            <a:r>
              <a:rPr lang="en-US" sz="2000"/>
              <a:t>.</a:t>
            </a:r>
          </a:p>
          <a:p>
            <a:pPr marL="1143000" lvl="2" indent="-228600"/>
            <a:r>
              <a:rPr lang="en-US" sz="2000"/>
              <a:t>Collect various demographic, lifestyle, and company-interaction related information about all such customers.</a:t>
            </a:r>
          </a:p>
          <a:p>
            <a:pPr lvl="3"/>
            <a:r>
              <a:rPr lang="en-US" sz="1800"/>
              <a:t>Type of business, where they stay, how much they earn, etc.</a:t>
            </a:r>
          </a:p>
          <a:p>
            <a:pPr marL="1143000" lvl="2" indent="-228600"/>
            <a:r>
              <a:rPr lang="en-US" sz="2000"/>
              <a:t>Use this information as input attributes to learn a classifier model.</a:t>
            </a:r>
          </a:p>
        </p:txBody>
      </p:sp>
      <p:sp>
        <p:nvSpPr>
          <p:cNvPr id="14340" name="Text Box 4"/>
          <p:cNvSpPr txBox="1">
            <a:spLocks noChangeArrowheads="1"/>
          </p:cNvSpPr>
          <p:nvPr/>
        </p:nvSpPr>
        <p:spPr bwMode="auto">
          <a:xfrm>
            <a:off x="5029200" y="6019800"/>
            <a:ext cx="3525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200" b="0">
                <a:latin typeface="Times New Roman" pitchFamily="18" charset="0"/>
              </a:rPr>
              <a:t>From [Berry &amp; Linoff] Data Mining Techniques, 1997</a:t>
            </a:r>
            <a:endParaRPr lang="en-US" sz="1200">
              <a:latin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t>Classification: Application 2</a:t>
            </a:r>
          </a:p>
        </p:txBody>
      </p:sp>
      <p:sp>
        <p:nvSpPr>
          <p:cNvPr id="16387" name="Rectangle 3"/>
          <p:cNvSpPr>
            <a:spLocks noGrp="1" noChangeArrowheads="1"/>
          </p:cNvSpPr>
          <p:nvPr>
            <p:ph type="body" idx="1"/>
          </p:nvPr>
        </p:nvSpPr>
        <p:spPr/>
        <p:txBody>
          <a:bodyPr/>
          <a:lstStyle/>
          <a:p>
            <a:pPr marL="342900" indent="-342900"/>
            <a:r>
              <a:rPr lang="en-US"/>
              <a:t>Customer Attrition/Churn:</a:t>
            </a:r>
          </a:p>
          <a:p>
            <a:pPr marL="742950" lvl="1" indent="-285750"/>
            <a:r>
              <a:rPr lang="en-US"/>
              <a:t>Goal: To predict whether a customer is likely to be lost to a competitor.</a:t>
            </a:r>
          </a:p>
          <a:p>
            <a:pPr marL="742950" lvl="1" indent="-285750"/>
            <a:r>
              <a:rPr lang="en-US"/>
              <a:t>Approach:</a:t>
            </a:r>
          </a:p>
          <a:p>
            <a:pPr marL="1143000" lvl="2" indent="-228600"/>
            <a:r>
              <a:rPr lang="en-US"/>
              <a:t>Use detailed record of transactions with each of the past and present customers, to find attributes.</a:t>
            </a:r>
          </a:p>
          <a:p>
            <a:pPr lvl="3"/>
            <a:r>
              <a:rPr lang="en-US"/>
              <a:t>How often the customer calls, where he calls, what time-of-the day he calls most, his financial status, marital status, etc. </a:t>
            </a:r>
          </a:p>
          <a:p>
            <a:pPr marL="1143000" lvl="2" indent="-228600"/>
            <a:r>
              <a:rPr lang="en-US"/>
              <a:t>Label the customers as loyal or disloyal.</a:t>
            </a:r>
          </a:p>
          <a:p>
            <a:pPr marL="1143000" lvl="2" indent="-228600"/>
            <a:r>
              <a:rPr lang="en-US"/>
              <a:t>Find a model for loyalty.</a:t>
            </a:r>
          </a:p>
        </p:txBody>
      </p:sp>
      <p:sp>
        <p:nvSpPr>
          <p:cNvPr id="16388" name="Text Box 4"/>
          <p:cNvSpPr txBox="1">
            <a:spLocks noChangeArrowheads="1"/>
          </p:cNvSpPr>
          <p:nvPr/>
        </p:nvSpPr>
        <p:spPr bwMode="auto">
          <a:xfrm>
            <a:off x="5029200" y="6096000"/>
            <a:ext cx="3525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200" b="0">
                <a:latin typeface="Times New Roman" pitchFamily="18" charset="0"/>
              </a:rPr>
              <a:t>From [Berry &amp; Linoff] Data Mining Techniques, 1997</a:t>
            </a:r>
            <a:endParaRPr lang="en-US" sz="1200">
              <a:latin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Classification: Application 3</a:t>
            </a:r>
          </a:p>
        </p:txBody>
      </p:sp>
      <p:sp>
        <p:nvSpPr>
          <p:cNvPr id="17411" name="Rectangle 3"/>
          <p:cNvSpPr>
            <a:spLocks noGrp="1" noChangeArrowheads="1"/>
          </p:cNvSpPr>
          <p:nvPr>
            <p:ph type="body" idx="1"/>
          </p:nvPr>
        </p:nvSpPr>
        <p:spPr/>
        <p:txBody>
          <a:bodyPr/>
          <a:lstStyle/>
          <a:p>
            <a:pPr marL="342900" indent="-342900"/>
            <a:r>
              <a:rPr lang="en-US" sz="2400"/>
              <a:t>Sky Survey Cataloging</a:t>
            </a:r>
          </a:p>
          <a:p>
            <a:pPr marL="742950" lvl="1" indent="-285750"/>
            <a:r>
              <a:rPr lang="en-US" sz="2400"/>
              <a:t>Goal: To predict class (star or galaxy) of sky objects, especially visually faint ones, based on the telescopic survey images (from Palomar Observatory).</a:t>
            </a:r>
          </a:p>
          <a:p>
            <a:pPr lvl="3"/>
            <a:r>
              <a:rPr lang="en-US" sz="1800"/>
              <a:t>3000 images with 23,040 x 23,040 pixels per image.</a:t>
            </a:r>
          </a:p>
          <a:p>
            <a:pPr marL="742950" lvl="1" indent="-285750"/>
            <a:r>
              <a:rPr lang="en-US" sz="2400"/>
              <a:t>Approach:</a:t>
            </a:r>
          </a:p>
          <a:p>
            <a:pPr marL="1143000" lvl="2" indent="-228600"/>
            <a:r>
              <a:rPr lang="en-US" sz="2000"/>
              <a:t>Segment the image. </a:t>
            </a:r>
          </a:p>
          <a:p>
            <a:pPr marL="1143000" lvl="2" indent="-228600"/>
            <a:r>
              <a:rPr lang="en-US" sz="2000"/>
              <a:t>Measure image attributes (features) - 40 of them per object.</a:t>
            </a:r>
          </a:p>
          <a:p>
            <a:pPr marL="1143000" lvl="2" indent="-228600"/>
            <a:r>
              <a:rPr lang="en-US" sz="2000"/>
              <a:t>Model the class based on these features.</a:t>
            </a:r>
          </a:p>
          <a:p>
            <a:pPr marL="1143000" lvl="2" indent="-228600"/>
            <a:r>
              <a:rPr lang="en-US" sz="2000"/>
              <a:t>Success Story: Could find 16 new high red-shift quasars, some of the farthest objects that are difficult to find!</a:t>
            </a:r>
          </a:p>
        </p:txBody>
      </p:sp>
      <p:sp>
        <p:nvSpPr>
          <p:cNvPr id="17412" name="Text Box 4"/>
          <p:cNvSpPr txBox="1">
            <a:spLocks noChangeArrowheads="1"/>
          </p:cNvSpPr>
          <p:nvPr/>
        </p:nvSpPr>
        <p:spPr bwMode="auto">
          <a:xfrm>
            <a:off x="3810000" y="6096000"/>
            <a:ext cx="5135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200" b="0">
                <a:latin typeface="Times New Roman" pitchFamily="18" charset="0"/>
              </a:rPr>
              <a:t>From [Fayyad, et.al.] Advances in Knowledge Discovery and Data Mining, 1996</a:t>
            </a:r>
            <a:endParaRPr lang="en-US" sz="1200">
              <a:latin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Classifying Galaxies</a:t>
            </a:r>
          </a:p>
        </p:txBody>
      </p:sp>
      <p:pic>
        <p:nvPicPr>
          <p:cNvPr id="18435" name="Picture 3" descr="ear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057400"/>
            <a:ext cx="25908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intermedi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124200"/>
            <a:ext cx="2590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l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098925"/>
            <a:ext cx="2643188"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6"/>
          <p:cNvSpPr txBox="1">
            <a:spLocks noChangeArrowheads="1"/>
          </p:cNvSpPr>
          <p:nvPr/>
        </p:nvSpPr>
        <p:spPr bwMode="auto">
          <a:xfrm>
            <a:off x="1447800" y="1676400"/>
            <a:ext cx="74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800" i="1"/>
              <a:t>Early</a:t>
            </a:r>
            <a:endParaRPr lang="en-US" sz="2800"/>
          </a:p>
        </p:txBody>
      </p:sp>
      <p:sp>
        <p:nvSpPr>
          <p:cNvPr id="18439" name="Text Box 7"/>
          <p:cNvSpPr txBox="1">
            <a:spLocks noChangeArrowheads="1"/>
          </p:cNvSpPr>
          <p:nvPr/>
        </p:nvSpPr>
        <p:spPr bwMode="auto">
          <a:xfrm>
            <a:off x="3886200" y="274320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800" i="1"/>
              <a:t>Intermediate</a:t>
            </a:r>
            <a:endParaRPr lang="en-US" sz="2400" i="1"/>
          </a:p>
        </p:txBody>
      </p:sp>
      <p:sp>
        <p:nvSpPr>
          <p:cNvPr id="18440" name="Text Box 8"/>
          <p:cNvSpPr txBox="1">
            <a:spLocks noChangeArrowheads="1"/>
          </p:cNvSpPr>
          <p:nvPr/>
        </p:nvSpPr>
        <p:spPr bwMode="auto">
          <a:xfrm>
            <a:off x="7162800" y="3733800"/>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800" i="1"/>
              <a:t>Late</a:t>
            </a:r>
            <a:endParaRPr lang="en-US" sz="2800"/>
          </a:p>
        </p:txBody>
      </p:sp>
      <p:sp>
        <p:nvSpPr>
          <p:cNvPr id="18441" name="Text Box 9"/>
          <p:cNvSpPr txBox="1">
            <a:spLocks noChangeArrowheads="1"/>
          </p:cNvSpPr>
          <p:nvPr/>
        </p:nvSpPr>
        <p:spPr bwMode="auto">
          <a:xfrm>
            <a:off x="381000" y="5029200"/>
            <a:ext cx="3986213"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marL="173038" indent="-173038">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800">
                <a:latin typeface="Tahoma" pitchFamily="34" charset="0"/>
              </a:rPr>
              <a:t>Data Size: </a:t>
            </a:r>
          </a:p>
          <a:p>
            <a:pPr>
              <a:buFontTx/>
              <a:buChar char="•"/>
            </a:pPr>
            <a:r>
              <a:rPr lang="en-US" sz="1600">
                <a:latin typeface="Tahoma" pitchFamily="34" charset="0"/>
              </a:rPr>
              <a:t>72 million stars, 20 million galaxies</a:t>
            </a:r>
          </a:p>
          <a:p>
            <a:pPr>
              <a:buFontTx/>
              <a:buChar char="•"/>
            </a:pPr>
            <a:r>
              <a:rPr lang="en-US" sz="1600">
                <a:latin typeface="Tahoma" pitchFamily="34" charset="0"/>
              </a:rPr>
              <a:t>Object Catalog: 9 GB</a:t>
            </a:r>
          </a:p>
          <a:p>
            <a:pPr>
              <a:buFontTx/>
              <a:buChar char="•"/>
            </a:pPr>
            <a:r>
              <a:rPr lang="en-US" sz="1600">
                <a:latin typeface="Tahoma" pitchFamily="34" charset="0"/>
              </a:rPr>
              <a:t>Image Database: 150 GB</a:t>
            </a:r>
            <a:r>
              <a:rPr lang="en-US" sz="1800">
                <a:latin typeface="Tahoma" pitchFamily="34" charset="0"/>
              </a:rPr>
              <a:t> </a:t>
            </a:r>
            <a:endParaRPr lang="en-US" sz="2400">
              <a:latin typeface="Tahoma" pitchFamily="34" charset="0"/>
            </a:endParaRPr>
          </a:p>
        </p:txBody>
      </p:sp>
      <p:sp>
        <p:nvSpPr>
          <p:cNvPr id="18442" name="Text Box 10"/>
          <p:cNvSpPr txBox="1">
            <a:spLocks noChangeArrowheads="1"/>
          </p:cNvSpPr>
          <p:nvPr/>
        </p:nvSpPr>
        <p:spPr bwMode="auto">
          <a:xfrm>
            <a:off x="3581400" y="1676400"/>
            <a:ext cx="25161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173038" indent="-173038">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800">
                <a:latin typeface="Tahoma" pitchFamily="34" charset="0"/>
              </a:rPr>
              <a:t>Class: </a:t>
            </a:r>
          </a:p>
          <a:p>
            <a:pPr>
              <a:buFontTx/>
              <a:buChar char="•"/>
            </a:pPr>
            <a:r>
              <a:rPr lang="en-US" sz="1600">
                <a:latin typeface="Tahoma" pitchFamily="34" charset="0"/>
              </a:rPr>
              <a:t>Stages of Formation</a:t>
            </a:r>
            <a:endParaRPr lang="en-US" sz="1800">
              <a:latin typeface="Tahoma" pitchFamily="34" charset="0"/>
            </a:endParaRPr>
          </a:p>
        </p:txBody>
      </p:sp>
      <p:sp>
        <p:nvSpPr>
          <p:cNvPr id="18443" name="Text Box 11"/>
          <p:cNvSpPr txBox="1">
            <a:spLocks noChangeArrowheads="1"/>
          </p:cNvSpPr>
          <p:nvPr/>
        </p:nvSpPr>
        <p:spPr bwMode="auto">
          <a:xfrm>
            <a:off x="6253163" y="1671638"/>
            <a:ext cx="289083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173038" indent="-173038">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800">
                <a:latin typeface="Tahoma" pitchFamily="34" charset="0"/>
              </a:rPr>
              <a:t>Attributes:</a:t>
            </a:r>
          </a:p>
          <a:p>
            <a:pPr>
              <a:buFontTx/>
              <a:buChar char="•"/>
            </a:pPr>
            <a:r>
              <a:rPr lang="en-US" sz="1600">
                <a:latin typeface="Tahoma" pitchFamily="34" charset="0"/>
              </a:rPr>
              <a:t>Image features, </a:t>
            </a:r>
          </a:p>
          <a:p>
            <a:pPr>
              <a:buFontTx/>
              <a:buChar char="•"/>
            </a:pPr>
            <a:r>
              <a:rPr lang="en-US" sz="1600">
                <a:latin typeface="Tahoma" pitchFamily="34" charset="0"/>
              </a:rPr>
              <a:t>Characteristics of light waves received, etc.</a:t>
            </a:r>
          </a:p>
        </p:txBody>
      </p:sp>
      <p:sp>
        <p:nvSpPr>
          <p:cNvPr id="18444" name="Text Box 12"/>
          <p:cNvSpPr txBox="1">
            <a:spLocks noChangeArrowheads="1"/>
          </p:cNvSpPr>
          <p:nvPr/>
        </p:nvSpPr>
        <p:spPr bwMode="auto">
          <a:xfrm>
            <a:off x="6248400" y="914400"/>
            <a:ext cx="2744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1600">
                <a:latin typeface="Times New Roman" pitchFamily="18" charset="0"/>
              </a:rPr>
              <a:t>Courtesy: http://aps.umn.edu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a:xfrm>
            <a:off x="6178" y="990600"/>
            <a:ext cx="9067800" cy="5334000"/>
          </a:xfrm>
        </p:spPr>
        <p:txBody>
          <a:bodyPr/>
          <a:lstStyle/>
          <a:p>
            <a:pPr marL="533400" indent="-533400">
              <a:buFont typeface="Monotype Sorts" pitchFamily="2" charset="2"/>
              <a:buAutoNum type="arabicPeriod"/>
            </a:pPr>
            <a:r>
              <a:rPr lang="en-US" sz="2400" dirty="0"/>
              <a:t>DM Questionnaire1: </a:t>
            </a:r>
            <a:r>
              <a:rPr lang="en-US" sz="2400" dirty="0">
                <a:effectLst/>
                <a:latin typeface="+mj-lt"/>
                <a:ea typeface="Calibri" panose="020F0502020204030204" pitchFamily="34" charset="0"/>
                <a:cs typeface="Vrinda" panose="020B0502040204020203" pitchFamily="34" charset="0"/>
              </a:rPr>
              <a:t>Learning about your expectations and potential misconceptions about the course! </a:t>
            </a:r>
            <a:endParaRPr lang="en-US" sz="2400" dirty="0">
              <a:latin typeface="+mj-lt"/>
            </a:endParaRPr>
          </a:p>
          <a:p>
            <a:pPr marL="533400" indent="-533400">
              <a:buFont typeface="Monotype Sorts" pitchFamily="2" charset="2"/>
              <a:buAutoNum type="arabicPeriod"/>
            </a:pPr>
            <a:r>
              <a:rPr lang="en-US" sz="2400" dirty="0"/>
              <a:t>Dr. Eick </a:t>
            </a:r>
            <a:r>
              <a:rPr lang="en-US" sz="2400" dirty="0">
                <a:hlinkClick r:id="rId3"/>
              </a:rPr>
              <a:t>http://www2.cs.uh.edu/~ceick/ceick.html</a:t>
            </a:r>
            <a:r>
              <a:rPr lang="en-US" sz="2400" dirty="0"/>
              <a:t> (more about myself on Sept. 7, 2023!) </a:t>
            </a:r>
          </a:p>
          <a:p>
            <a:pPr marL="533400" indent="-533400">
              <a:buFont typeface="Monotype Sorts" pitchFamily="2" charset="2"/>
              <a:buAutoNum type="arabicPeriod"/>
            </a:pPr>
            <a:r>
              <a:rPr lang="en-US" sz="2400" dirty="0"/>
              <a:t>COSC 6335 Webpage </a:t>
            </a:r>
            <a:r>
              <a:rPr lang="en-US" sz="2400" dirty="0">
                <a:hlinkClick r:id="rId4"/>
              </a:rPr>
              <a:t>http://www2.cs.uh.edu/~ceick/DM/DM.html</a:t>
            </a:r>
            <a:r>
              <a:rPr lang="en-US" sz="2400" dirty="0"/>
              <a:t> </a:t>
            </a:r>
          </a:p>
          <a:p>
            <a:pPr marL="533400" indent="-533400">
              <a:buFont typeface="Monotype Sorts" pitchFamily="2" charset="2"/>
              <a:buAutoNum type="arabicPeriod"/>
            </a:pPr>
            <a:r>
              <a:rPr lang="en-US" sz="2400" dirty="0"/>
              <a:t>Introduction to Data Mining (today)</a:t>
            </a:r>
          </a:p>
          <a:p>
            <a:pPr marL="533400" indent="-533400">
              <a:buFont typeface="Monotype Sorts" pitchFamily="2" charset="2"/>
              <a:buAutoNum type="arabicPeriod"/>
            </a:pPr>
            <a:r>
              <a:rPr lang="en-US" sz="2400" dirty="0"/>
              <a:t>Course Information COSC 6335 (today &amp; Aug. 24)</a:t>
            </a:r>
          </a:p>
          <a:p>
            <a:pPr marL="533400" indent="-533400">
              <a:buFont typeface="Monotype Sorts" pitchFamily="2" charset="2"/>
              <a:buAutoNum type="arabicPeriod"/>
            </a:pPr>
            <a:r>
              <a:rPr lang="en-US" sz="2400" dirty="0"/>
              <a:t>Data Science Basics/EDA (Aug. 29+31)</a:t>
            </a:r>
          </a:p>
          <a:p>
            <a:pPr marL="533400" indent="-533400">
              <a:buFont typeface="Monotype Sorts" pitchFamily="2" charset="2"/>
              <a:buAutoNum type="arabicPeriod"/>
            </a:pPr>
            <a:r>
              <a:rPr lang="en-US" sz="2400" dirty="0"/>
              <a:t>Introduction to </a:t>
            </a:r>
            <a:r>
              <a:rPr lang="en-US" sz="2400" dirty="0" err="1"/>
              <a:t>Kritik</a:t>
            </a:r>
            <a:r>
              <a:rPr lang="en-US" sz="2400" dirty="0"/>
              <a:t> (August 31)</a:t>
            </a:r>
          </a:p>
          <a:p>
            <a:pPr marL="533400" indent="-533400">
              <a:buFont typeface="Monotype Sorts" pitchFamily="2" charset="2"/>
              <a:buAutoNum type="arabicPeriod"/>
            </a:pPr>
            <a:r>
              <a:rPr lang="en-US" sz="2400" dirty="0"/>
              <a:t>Introduction to Density Estimation (August 31+Sept. 5)</a:t>
            </a:r>
          </a:p>
          <a:p>
            <a:pPr marL="533400" indent="-533400">
              <a:buFont typeface="Monotype Sorts" pitchFamily="2" charset="2"/>
              <a:buAutoNum type="arabicPeriod"/>
            </a:pPr>
            <a:r>
              <a:rPr lang="en-US" sz="2400" dirty="0"/>
              <a:t>Finish Discussion of 5 and 6 and Introduce ProblemSet1 (Sept. 5) </a:t>
            </a:r>
          </a:p>
          <a:p>
            <a:pPr marL="990600" lvl="1" indent="-533400">
              <a:buFont typeface="Arial" charset="0"/>
              <a:buAutoNum type="arabicPeriod"/>
            </a:pPr>
            <a:endParaRPr lang="en-US" sz="2400" dirty="0"/>
          </a:p>
        </p:txBody>
      </p:sp>
      <p:sp>
        <p:nvSpPr>
          <p:cNvPr id="2051" name="Rectangle 4"/>
          <p:cNvSpPr>
            <a:spLocks noGrp="1" noChangeArrowheads="1"/>
          </p:cNvSpPr>
          <p:nvPr>
            <p:ph type="title"/>
          </p:nvPr>
        </p:nvSpPr>
        <p:spPr>
          <a:xfrm>
            <a:off x="228600" y="152400"/>
            <a:ext cx="8763000" cy="609600"/>
          </a:xfrm>
        </p:spPr>
        <p:txBody>
          <a:bodyPr lIns="0" rIns="0"/>
          <a:lstStyle/>
          <a:p>
            <a:pPr algn="ctr"/>
            <a:r>
              <a:rPr lang="en-US" dirty="0"/>
              <a:t>First 5 Lectures COSC 6335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15094-DE70-2EA7-5986-CE8127782FAB}"/>
              </a:ext>
            </a:extLst>
          </p:cNvPr>
          <p:cNvSpPr>
            <a:spLocks noGrp="1"/>
          </p:cNvSpPr>
          <p:nvPr>
            <p:ph type="title"/>
          </p:nvPr>
        </p:nvSpPr>
        <p:spPr/>
        <p:txBody>
          <a:bodyPr/>
          <a:lstStyle/>
          <a:p>
            <a:r>
              <a:rPr lang="en-US" dirty="0"/>
              <a:t>News August 24, 2023</a:t>
            </a:r>
          </a:p>
        </p:txBody>
      </p:sp>
      <p:sp>
        <p:nvSpPr>
          <p:cNvPr id="5" name="TextBox 4">
            <a:extLst>
              <a:ext uri="{FF2B5EF4-FFF2-40B4-BE49-F238E27FC236}">
                <a16:creationId xmlns:a16="http://schemas.microsoft.com/office/drawing/2014/main" id="{B582A4D4-2C89-644E-444F-3AC92F128F98}"/>
              </a:ext>
            </a:extLst>
          </p:cNvPr>
          <p:cNvSpPr txBox="1">
            <a:spLocks noGrp="1" noRot="1" noMove="1" noResize="1" noEditPoints="1" noAdjustHandles="1" noChangeArrowheads="1" noChangeShapeType="1"/>
          </p:cNvSpPr>
          <p:nvPr/>
        </p:nvSpPr>
        <p:spPr>
          <a:xfrm>
            <a:off x="381000" y="1371601"/>
            <a:ext cx="8382000" cy="4401205"/>
          </a:xfrm>
          <a:prstGeom prst="rect">
            <a:avLst/>
          </a:prstGeom>
          <a:noFill/>
        </p:spPr>
        <p:txBody>
          <a:bodyPr wrap="square">
            <a:spAutoFit/>
          </a:bodyPr>
          <a:lstStyle/>
          <a:p>
            <a:pPr marL="285750" indent="-285750">
              <a:buFont typeface="Wingdings" panose="05000000000000000000" pitchFamily="2" charset="2"/>
              <a:buChar char="Ø"/>
            </a:pPr>
            <a:r>
              <a:rPr lang="en-US" sz="2000" dirty="0"/>
              <a:t>We will be taking attendance starting Tuesday, August 29 throughout the semester. Attendance counts 2% towards the course grade. Attendance will be taken approx. 2:40p; that is, if you show up 20 minutes late, your attendance will not count.</a:t>
            </a:r>
          </a:p>
          <a:p>
            <a:pPr marL="285750" indent="-285750">
              <a:buFont typeface="Wingdings" panose="05000000000000000000" pitchFamily="2" charset="2"/>
              <a:buChar char="Ø"/>
            </a:pPr>
            <a:r>
              <a:rPr lang="en-US" sz="2000" dirty="0"/>
              <a:t>Please read Chapter 3 of the Tan book before the next lecture; link can be found in the course website.</a:t>
            </a:r>
          </a:p>
          <a:p>
            <a:pPr marL="285750" indent="-285750">
              <a:buFont typeface="Wingdings" panose="05000000000000000000" pitchFamily="2" charset="2"/>
              <a:buChar char="Ø"/>
            </a:pPr>
            <a:r>
              <a:rPr lang="en-US" sz="2000" dirty="0"/>
              <a:t>We will be conducting a survey about your knowledge about R and Python today around 3p</a:t>
            </a:r>
          </a:p>
          <a:p>
            <a:pPr marL="285750" indent="-285750">
              <a:buFont typeface="Wingdings" panose="05000000000000000000" pitchFamily="2" charset="2"/>
              <a:buChar char="Ø"/>
            </a:pPr>
            <a:r>
              <a:rPr lang="en-US" sz="2000" dirty="0"/>
              <a:t>The will a lab taught by Mahin Sept. 5 (probably, 60 minutes); topics: R/Python refresher &amp; Task1 (partially)</a:t>
            </a:r>
          </a:p>
          <a:p>
            <a:pPr marL="285750" indent="-285750">
              <a:buFont typeface="Wingdings" panose="05000000000000000000" pitchFamily="2" charset="2"/>
              <a:buChar char="Ø"/>
            </a:pPr>
            <a:r>
              <a:rPr lang="en-US" sz="2000" dirty="0"/>
              <a:t>Task1 (Individual task) should be available by Sept. 1 the latest.</a:t>
            </a:r>
          </a:p>
          <a:p>
            <a:pPr marL="285750" indent="-285750">
              <a:buFont typeface="Wingdings" panose="05000000000000000000" pitchFamily="2" charset="2"/>
              <a:buChar char="Ø"/>
            </a:pPr>
            <a:r>
              <a:rPr lang="en-US" sz="2000" dirty="0"/>
              <a:t>Task2 will center on developing a data storytelling tool which compares pairs of boxplots; should be available by Sept. </a:t>
            </a:r>
            <a:r>
              <a:rPr lang="en-US" sz="2000"/>
              <a:t>1 the latest. </a:t>
            </a:r>
            <a:endParaRPr lang="en-US" sz="2000" dirty="0"/>
          </a:p>
        </p:txBody>
      </p:sp>
    </p:spTree>
    <p:extLst>
      <p:ext uri="{BB962C8B-B14F-4D97-AF65-F5344CB8AC3E}">
        <p14:creationId xmlns:p14="http://schemas.microsoft.com/office/powerpoint/2010/main" val="317574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Regression </a:t>
            </a:r>
          </a:p>
        </p:txBody>
      </p:sp>
      <p:sp>
        <p:nvSpPr>
          <p:cNvPr id="33795" name="Rectangle 3"/>
          <p:cNvSpPr>
            <a:spLocks noGrp="1" noChangeArrowheads="1"/>
          </p:cNvSpPr>
          <p:nvPr>
            <p:ph type="body" idx="1"/>
          </p:nvPr>
        </p:nvSpPr>
        <p:spPr>
          <a:xfrm>
            <a:off x="381000" y="1219200"/>
            <a:ext cx="8229600" cy="4286250"/>
          </a:xfrm>
        </p:spPr>
        <p:txBody>
          <a:bodyPr/>
          <a:lstStyle/>
          <a:p>
            <a:pPr marL="342900" indent="-342900"/>
            <a:r>
              <a:rPr lang="en-US" sz="2400"/>
              <a:t>Predict a value of a given continuous valued variable based on the values of other variables, assuming a linear or nonlinear model of dependency.</a:t>
            </a:r>
          </a:p>
          <a:p>
            <a:pPr marL="342900" indent="-342900"/>
            <a:r>
              <a:rPr lang="en-US" sz="2400"/>
              <a:t>Greatly studied in statistics, neural network fields.</a:t>
            </a:r>
          </a:p>
          <a:p>
            <a:pPr marL="342900" indent="-342900"/>
            <a:r>
              <a:rPr lang="en-US" sz="2400"/>
              <a:t>Examples:</a:t>
            </a:r>
          </a:p>
          <a:p>
            <a:pPr marL="742950" lvl="1" indent="-285750"/>
            <a:r>
              <a:rPr lang="en-US" sz="2400"/>
              <a:t>Predicting sales amounts of new product based on advetising expenditure.</a:t>
            </a:r>
          </a:p>
          <a:p>
            <a:pPr marL="742950" lvl="1" indent="-285750"/>
            <a:r>
              <a:rPr lang="en-US" sz="2400"/>
              <a:t>Predicting wind velocities as a function of temperature, humidity, air pressure, etc.</a:t>
            </a:r>
          </a:p>
          <a:p>
            <a:pPr marL="742950" lvl="1" indent="-285750"/>
            <a:r>
              <a:rPr lang="en-US" sz="2400"/>
              <a:t>Time series prediction of stock market indices.</a:t>
            </a:r>
            <a:endParaRPr lang="en-US" sz="3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a:t>Old Faithful Geyser</a:t>
            </a:r>
          </a:p>
        </p:txBody>
      </p:sp>
      <p:sp>
        <p:nvSpPr>
          <p:cNvPr id="48131" name="Slide Number Placeholder 3"/>
          <p:cNvSpPr>
            <a:spLocks noGrp="1"/>
          </p:cNvSpPr>
          <p:nvPr>
            <p:ph type="sldNum" sz="quarter" idx="4294967295"/>
          </p:nvPr>
        </p:nvSpPr>
        <p:spPr>
          <a:xfrm>
            <a:off x="7239000" y="6477000"/>
            <a:ext cx="19050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475AD18B-D5A9-4B48-8B84-24A447C63978}" type="slidenum">
              <a:rPr lang="en-US" sz="1200" smtClean="0"/>
              <a:pPr eaLnBrk="1" hangingPunct="1"/>
              <a:t>22</a:t>
            </a:fld>
            <a:endParaRPr lang="en-US" sz="1200"/>
          </a:p>
        </p:txBody>
      </p:sp>
      <p:sp>
        <p:nvSpPr>
          <p:cNvPr id="48132" name="Rectangle 5"/>
          <p:cNvSpPr>
            <a:spLocks noChangeArrowheads="1"/>
          </p:cNvSpPr>
          <p:nvPr/>
        </p:nvSpPr>
        <p:spPr bwMode="auto">
          <a:xfrm>
            <a:off x="4538662" y="-1247727"/>
            <a:ext cx="47165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hlinkClick r:id="rId2"/>
              </a:rPr>
              <a:t>http://www.web.pdx.edu/~jfreder/M212/oldfaithful.pdf</a:t>
            </a:r>
            <a:r>
              <a:rPr lang="en-US" dirty="0"/>
              <a:t> </a:t>
            </a:r>
          </a:p>
        </p:txBody>
      </p:sp>
      <p:sp>
        <p:nvSpPr>
          <p:cNvPr id="48133" name="Rectangle 6"/>
          <p:cNvSpPr>
            <a:spLocks noChangeArrowheads="1"/>
          </p:cNvSpPr>
          <p:nvPr/>
        </p:nvSpPr>
        <p:spPr bwMode="auto">
          <a:xfrm>
            <a:off x="457200" y="2153940"/>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hlinkClick r:id="rId3"/>
              </a:rPr>
              <a:t>http://www.geyserstudy.org/geyser.aspx?pGeyserNo=OLDFAITHFUL</a:t>
            </a:r>
            <a:r>
              <a:rPr lang="en-US" dirty="0"/>
              <a:t> </a:t>
            </a:r>
          </a:p>
        </p:txBody>
      </p:sp>
      <p:pic>
        <p:nvPicPr>
          <p:cNvPr id="48134" name="Picture 4" descr="http://upload.wikimedia.org/wikipedia/commons/thumb/1/1b/Old_Faithfull-pdPhoto.jpg/284px-Old_Faithfull-pdPhoto.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500" y="3429000"/>
            <a:ext cx="27051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TextBox 7"/>
          <p:cNvSpPr txBox="1">
            <a:spLocks noChangeArrowheads="1"/>
          </p:cNvSpPr>
          <p:nvPr/>
        </p:nvSpPr>
        <p:spPr bwMode="auto">
          <a:xfrm>
            <a:off x="228600" y="5334000"/>
            <a:ext cx="4660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dirty="0">
                <a:hlinkClick r:id="rId6"/>
              </a:rPr>
              <a:t>http://en.wikipedia.org/wiki/Old_Faithful</a:t>
            </a:r>
            <a:r>
              <a:rPr lang="en-US" sz="1600" dirty="0"/>
              <a:t> </a:t>
            </a:r>
          </a:p>
        </p:txBody>
      </p:sp>
      <p:sp>
        <p:nvSpPr>
          <p:cNvPr id="48136" name="TextBox 8"/>
          <p:cNvSpPr txBox="1">
            <a:spLocks noChangeArrowheads="1"/>
          </p:cNvSpPr>
          <p:nvPr/>
        </p:nvSpPr>
        <p:spPr bwMode="auto">
          <a:xfrm>
            <a:off x="242094" y="1219200"/>
            <a:ext cx="115077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800" dirty="0">
                <a:hlinkClick r:id="rId7"/>
              </a:rPr>
              <a:t>Old Faithful Geyser - Yellowstone National Park (HD) - Bing video</a:t>
            </a:r>
            <a:endParaRPr lang="en-US" sz="800" dirty="0"/>
          </a:p>
        </p:txBody>
      </p:sp>
      <p:sp>
        <p:nvSpPr>
          <p:cNvPr id="2" name="TextBox 1">
            <a:extLst>
              <a:ext uri="{FF2B5EF4-FFF2-40B4-BE49-F238E27FC236}">
                <a16:creationId xmlns:a16="http://schemas.microsoft.com/office/drawing/2014/main" id="{1B8B66F0-3FA8-686C-BB60-69530C55C104}"/>
              </a:ext>
            </a:extLst>
          </p:cNvPr>
          <p:cNvSpPr txBox="1"/>
          <p:nvPr/>
        </p:nvSpPr>
        <p:spPr>
          <a:xfrm>
            <a:off x="533400" y="3429000"/>
            <a:ext cx="4796506" cy="830997"/>
          </a:xfrm>
          <a:prstGeom prst="rect">
            <a:avLst/>
          </a:prstGeom>
          <a:noFill/>
        </p:spPr>
        <p:txBody>
          <a:bodyPr wrap="none" rtlCol="0">
            <a:spAutoFit/>
          </a:bodyPr>
          <a:lstStyle/>
          <a:p>
            <a:r>
              <a:rPr lang="en-US" sz="2400" dirty="0">
                <a:solidFill>
                  <a:srgbClr val="C00000"/>
                </a:solidFill>
              </a:rPr>
              <a:t>Important Prediction Question: </a:t>
            </a:r>
          </a:p>
          <a:p>
            <a:r>
              <a:rPr lang="en-US" sz="2400" dirty="0">
                <a:solidFill>
                  <a:srgbClr val="C00000"/>
                </a:solidFill>
              </a:rPr>
              <a:t>When is the next eruption?</a:t>
            </a:r>
          </a:p>
        </p:txBody>
      </p:sp>
      <p:pic>
        <p:nvPicPr>
          <p:cNvPr id="1026" name="Picture 2" descr="Lobby">
            <a:extLst>
              <a:ext uri="{FF2B5EF4-FFF2-40B4-BE49-F238E27FC236}">
                <a16:creationId xmlns:a16="http://schemas.microsoft.com/office/drawing/2014/main" id="{2086394C-F1AB-09CE-EEE8-2A4657152B7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0" y="123825"/>
            <a:ext cx="4796506" cy="3209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30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Scatter Plot Old Faithful Eruptions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1066799"/>
            <a:ext cx="5183187" cy="5170229"/>
          </a:xfrm>
        </p:spPr>
      </p:pic>
      <p:sp>
        <p:nvSpPr>
          <p:cNvPr id="5" name="TextBox 4"/>
          <p:cNvSpPr txBox="1"/>
          <p:nvPr/>
        </p:nvSpPr>
        <p:spPr>
          <a:xfrm>
            <a:off x="152400" y="6153632"/>
            <a:ext cx="3339376" cy="286232"/>
          </a:xfrm>
          <a:prstGeom prst="rect">
            <a:avLst/>
          </a:prstGeom>
          <a:noFill/>
        </p:spPr>
        <p:txBody>
          <a:bodyPr wrap="none" rtlCol="0">
            <a:spAutoFit/>
          </a:bodyPr>
          <a:lstStyle/>
          <a:p>
            <a:r>
              <a:rPr lang="en-US" dirty="0">
                <a:hlinkClick r:id="rId3"/>
              </a:rPr>
              <a:t>http://en.wikipedia.org/wiki/Old_Faithful</a:t>
            </a:r>
            <a:r>
              <a:rPr lang="en-US" dirty="0"/>
              <a:t> </a:t>
            </a:r>
          </a:p>
        </p:txBody>
      </p:sp>
    </p:spTree>
    <p:extLst>
      <p:ext uri="{BB962C8B-B14F-4D97-AF65-F5344CB8AC3E}">
        <p14:creationId xmlns:p14="http://schemas.microsoft.com/office/powerpoint/2010/main" val="4033559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Clustering Definition</a:t>
            </a:r>
          </a:p>
        </p:txBody>
      </p:sp>
      <p:sp>
        <p:nvSpPr>
          <p:cNvPr id="19459" name="Rectangle 3"/>
          <p:cNvSpPr>
            <a:spLocks noGrp="1" noChangeArrowheads="1"/>
          </p:cNvSpPr>
          <p:nvPr>
            <p:ph type="body" idx="1"/>
          </p:nvPr>
        </p:nvSpPr>
        <p:spPr/>
        <p:txBody>
          <a:bodyPr/>
          <a:lstStyle/>
          <a:p>
            <a:pPr marL="342900" indent="-342900">
              <a:lnSpc>
                <a:spcPct val="90000"/>
              </a:lnSpc>
            </a:pPr>
            <a:r>
              <a:rPr lang="en-US"/>
              <a:t>Given a set of data points, each having a set of attributes, and a similarity measure among them, find clusters such that</a:t>
            </a:r>
          </a:p>
          <a:p>
            <a:pPr marL="742950" lvl="1" indent="-285750">
              <a:lnSpc>
                <a:spcPct val="90000"/>
              </a:lnSpc>
            </a:pPr>
            <a:r>
              <a:rPr lang="en-US"/>
              <a:t>Data points in one cluster are more similar to one another.</a:t>
            </a:r>
          </a:p>
          <a:p>
            <a:pPr marL="742950" lvl="1" indent="-285750">
              <a:lnSpc>
                <a:spcPct val="90000"/>
              </a:lnSpc>
            </a:pPr>
            <a:r>
              <a:rPr lang="en-US"/>
              <a:t>Data points in separate clusters are less similar to one another.</a:t>
            </a:r>
          </a:p>
          <a:p>
            <a:pPr marL="342900" indent="-342900">
              <a:lnSpc>
                <a:spcPct val="90000"/>
              </a:lnSpc>
            </a:pPr>
            <a:r>
              <a:rPr lang="en-US"/>
              <a:t>Similarity Measures:</a:t>
            </a:r>
          </a:p>
          <a:p>
            <a:pPr marL="742950" lvl="1" indent="-285750">
              <a:lnSpc>
                <a:spcPct val="90000"/>
              </a:lnSpc>
            </a:pPr>
            <a:r>
              <a:rPr lang="en-US"/>
              <a:t>Euclidean Distance if attributes are continuous.</a:t>
            </a:r>
          </a:p>
          <a:p>
            <a:pPr marL="742950" lvl="1" indent="-285750">
              <a:lnSpc>
                <a:spcPct val="90000"/>
              </a:lnSpc>
            </a:pPr>
            <a:r>
              <a:rPr lang="en-US"/>
              <a:t>Other Problem-specific Measures.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Illustrating Clustering</a:t>
            </a:r>
          </a:p>
        </p:txBody>
      </p:sp>
      <p:sp>
        <p:nvSpPr>
          <p:cNvPr id="20483" name="Text Box 3"/>
          <p:cNvSpPr txBox="1">
            <a:spLocks noChangeArrowheads="1"/>
          </p:cNvSpPr>
          <p:nvPr/>
        </p:nvSpPr>
        <p:spPr bwMode="auto">
          <a:xfrm>
            <a:off x="381000" y="1295400"/>
            <a:ext cx="5951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68275" indent="-168275">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20000"/>
              </a:spcBef>
              <a:buClr>
                <a:schemeClr val="accent2"/>
              </a:buClr>
              <a:buFont typeface="Monotype Sorts" pitchFamily="2" charset="2"/>
              <a:buChar char="x"/>
            </a:pPr>
            <a:r>
              <a:rPr kumimoji="1" lang="en-US" sz="2000" b="0">
                <a:latin typeface="Tahoma" pitchFamily="34" charset="0"/>
              </a:rPr>
              <a:t>Euclidean Distance Based Clustering in 3-D space.</a:t>
            </a:r>
          </a:p>
        </p:txBody>
      </p:sp>
      <p:sp>
        <p:nvSpPr>
          <p:cNvPr id="20484" name="Text Box 4"/>
          <p:cNvSpPr txBox="1">
            <a:spLocks noChangeArrowheads="1"/>
          </p:cNvSpPr>
          <p:nvPr/>
        </p:nvSpPr>
        <p:spPr bwMode="auto">
          <a:xfrm>
            <a:off x="1295400" y="1981200"/>
            <a:ext cx="2762250" cy="822325"/>
          </a:xfrm>
          <a:prstGeom prst="rect">
            <a:avLst/>
          </a:prstGeom>
          <a:solidFill>
            <a:srgbClr val="00FFCC"/>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sz="2400" b="0">
                <a:latin typeface="Times New Roman" pitchFamily="18" charset="0"/>
              </a:rPr>
              <a:t>Intracluster distances</a:t>
            </a:r>
          </a:p>
          <a:p>
            <a:pPr algn="ctr"/>
            <a:r>
              <a:rPr lang="en-US" sz="2400" b="0">
                <a:latin typeface="Times New Roman" pitchFamily="18" charset="0"/>
              </a:rPr>
              <a:t>are minimized</a:t>
            </a:r>
          </a:p>
        </p:txBody>
      </p:sp>
      <p:sp>
        <p:nvSpPr>
          <p:cNvPr id="20485" name="Text Box 5"/>
          <p:cNvSpPr txBox="1">
            <a:spLocks noChangeArrowheads="1"/>
          </p:cNvSpPr>
          <p:nvPr/>
        </p:nvSpPr>
        <p:spPr bwMode="auto">
          <a:xfrm>
            <a:off x="5181600" y="1981200"/>
            <a:ext cx="2762250" cy="822325"/>
          </a:xfrm>
          <a:prstGeom prst="rect">
            <a:avLst/>
          </a:prstGeom>
          <a:solidFill>
            <a:srgbClr val="00FFCC"/>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r>
              <a:rPr lang="en-US" sz="2400" b="0">
                <a:latin typeface="Times New Roman" pitchFamily="18" charset="0"/>
              </a:rPr>
              <a:t>Intercluster distances</a:t>
            </a:r>
          </a:p>
          <a:p>
            <a:pPr algn="ctr"/>
            <a:r>
              <a:rPr lang="en-US" sz="2400" b="0">
                <a:latin typeface="Times New Roman" pitchFamily="18" charset="0"/>
              </a:rPr>
              <a:t>are maximized</a:t>
            </a:r>
          </a:p>
        </p:txBody>
      </p:sp>
      <p:grpSp>
        <p:nvGrpSpPr>
          <p:cNvPr id="20486" name="Group 6"/>
          <p:cNvGrpSpPr>
            <a:grpSpLocks/>
          </p:cNvGrpSpPr>
          <p:nvPr/>
        </p:nvGrpSpPr>
        <p:grpSpPr bwMode="auto">
          <a:xfrm>
            <a:off x="3276600" y="3200400"/>
            <a:ext cx="3048000" cy="2678113"/>
            <a:chOff x="2160" y="2544"/>
            <a:chExt cx="1920" cy="1687"/>
          </a:xfrm>
        </p:grpSpPr>
        <p:sp>
          <p:nvSpPr>
            <p:cNvPr id="20487" name="Line 7"/>
            <p:cNvSpPr>
              <a:spLocks noChangeShapeType="1"/>
            </p:cNvSpPr>
            <p:nvPr/>
          </p:nvSpPr>
          <p:spPr bwMode="auto">
            <a:xfrm>
              <a:off x="2736" y="2544"/>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88" name="Line 8"/>
            <p:cNvSpPr>
              <a:spLocks noChangeShapeType="1"/>
            </p:cNvSpPr>
            <p:nvPr/>
          </p:nvSpPr>
          <p:spPr bwMode="auto">
            <a:xfrm>
              <a:off x="2736" y="3696"/>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89" name="Freeform 9"/>
            <p:cNvSpPr>
              <a:spLocks/>
            </p:cNvSpPr>
            <p:nvPr/>
          </p:nvSpPr>
          <p:spPr bwMode="auto">
            <a:xfrm>
              <a:off x="2226" y="3696"/>
              <a:ext cx="510" cy="535"/>
            </a:xfrm>
            <a:custGeom>
              <a:avLst/>
              <a:gdLst>
                <a:gd name="T0" fmla="*/ 510 w 510"/>
                <a:gd name="T1" fmla="*/ 0 h 535"/>
                <a:gd name="T2" fmla="*/ 0 w 510"/>
                <a:gd name="T3" fmla="*/ 535 h 535"/>
                <a:gd name="T4" fmla="*/ 0 60000 65536"/>
                <a:gd name="T5" fmla="*/ 0 60000 65536"/>
                <a:gd name="T6" fmla="*/ 0 w 510"/>
                <a:gd name="T7" fmla="*/ 0 h 535"/>
                <a:gd name="T8" fmla="*/ 510 w 510"/>
                <a:gd name="T9" fmla="*/ 535 h 535"/>
              </a:gdLst>
              <a:ahLst/>
              <a:cxnLst>
                <a:cxn ang="T4">
                  <a:pos x="T0" y="T1"/>
                </a:cxn>
                <a:cxn ang="T5">
                  <a:pos x="T2" y="T3"/>
                </a:cxn>
              </a:cxnLst>
              <a:rect l="T6" t="T7" r="T8" b="T9"/>
              <a:pathLst>
                <a:path w="510" h="535">
                  <a:moveTo>
                    <a:pt x="510" y="0"/>
                  </a:moveTo>
                  <a:lnTo>
                    <a:pt x="0" y="535"/>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490" name="AutoShape 10"/>
            <p:cNvSpPr>
              <a:spLocks noChangeArrowheads="1"/>
            </p:cNvSpPr>
            <p:nvPr/>
          </p:nvSpPr>
          <p:spPr bwMode="auto">
            <a:xfrm>
              <a:off x="3264" y="2880"/>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1" name="AutoShape 11"/>
            <p:cNvSpPr>
              <a:spLocks noChangeArrowheads="1"/>
            </p:cNvSpPr>
            <p:nvPr/>
          </p:nvSpPr>
          <p:spPr bwMode="auto">
            <a:xfrm>
              <a:off x="3408" y="2880"/>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2" name="AutoShape 12"/>
            <p:cNvSpPr>
              <a:spLocks noChangeArrowheads="1"/>
            </p:cNvSpPr>
            <p:nvPr/>
          </p:nvSpPr>
          <p:spPr bwMode="auto">
            <a:xfrm>
              <a:off x="3360" y="273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3" name="AutoShape 13"/>
            <p:cNvSpPr>
              <a:spLocks noChangeArrowheads="1"/>
            </p:cNvSpPr>
            <p:nvPr/>
          </p:nvSpPr>
          <p:spPr bwMode="auto">
            <a:xfrm>
              <a:off x="3360" y="3024"/>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4" name="AutoShape 14"/>
            <p:cNvSpPr>
              <a:spLocks noChangeArrowheads="1"/>
            </p:cNvSpPr>
            <p:nvPr/>
          </p:nvSpPr>
          <p:spPr bwMode="auto">
            <a:xfrm>
              <a:off x="3600" y="2880"/>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5" name="AutoShape 15"/>
            <p:cNvSpPr>
              <a:spLocks noChangeArrowheads="1"/>
            </p:cNvSpPr>
            <p:nvPr/>
          </p:nvSpPr>
          <p:spPr bwMode="auto">
            <a:xfrm>
              <a:off x="3504" y="2784"/>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6" name="AutoShape 16"/>
            <p:cNvSpPr>
              <a:spLocks noChangeArrowheads="1"/>
            </p:cNvSpPr>
            <p:nvPr/>
          </p:nvSpPr>
          <p:spPr bwMode="auto">
            <a:xfrm>
              <a:off x="3168" y="273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7" name="AutoShape 17"/>
            <p:cNvSpPr>
              <a:spLocks noChangeArrowheads="1"/>
            </p:cNvSpPr>
            <p:nvPr/>
          </p:nvSpPr>
          <p:spPr bwMode="auto">
            <a:xfrm>
              <a:off x="3504" y="297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8" name="AutoShape 18"/>
            <p:cNvSpPr>
              <a:spLocks noChangeArrowheads="1"/>
            </p:cNvSpPr>
            <p:nvPr/>
          </p:nvSpPr>
          <p:spPr bwMode="auto">
            <a:xfrm>
              <a:off x="3168" y="2976"/>
              <a:ext cx="96" cy="96"/>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0499" name="AutoShape 19"/>
            <p:cNvSpPr>
              <a:spLocks noChangeArrowheads="1"/>
            </p:cNvSpPr>
            <p:nvPr/>
          </p:nvSpPr>
          <p:spPr bwMode="auto">
            <a:xfrm>
              <a:off x="2160" y="3264"/>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0" name="AutoShape 20"/>
            <p:cNvSpPr>
              <a:spLocks noChangeArrowheads="1"/>
            </p:cNvSpPr>
            <p:nvPr/>
          </p:nvSpPr>
          <p:spPr bwMode="auto">
            <a:xfrm>
              <a:off x="2304" y="3312"/>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1" name="AutoShape 21"/>
            <p:cNvSpPr>
              <a:spLocks noChangeArrowheads="1"/>
            </p:cNvSpPr>
            <p:nvPr/>
          </p:nvSpPr>
          <p:spPr bwMode="auto">
            <a:xfrm>
              <a:off x="2304" y="3456"/>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2" name="AutoShape 22"/>
            <p:cNvSpPr>
              <a:spLocks noChangeArrowheads="1"/>
            </p:cNvSpPr>
            <p:nvPr/>
          </p:nvSpPr>
          <p:spPr bwMode="auto">
            <a:xfrm>
              <a:off x="2448" y="3312"/>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3" name="AutoShape 23"/>
            <p:cNvSpPr>
              <a:spLocks noChangeArrowheads="1"/>
            </p:cNvSpPr>
            <p:nvPr/>
          </p:nvSpPr>
          <p:spPr bwMode="auto">
            <a:xfrm>
              <a:off x="2352" y="3168"/>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4" name="AutoShape 24"/>
            <p:cNvSpPr>
              <a:spLocks noChangeArrowheads="1"/>
            </p:cNvSpPr>
            <p:nvPr/>
          </p:nvSpPr>
          <p:spPr bwMode="auto">
            <a:xfrm>
              <a:off x="2448" y="3456"/>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5" name="AutoShape 25"/>
            <p:cNvSpPr>
              <a:spLocks noChangeArrowheads="1"/>
            </p:cNvSpPr>
            <p:nvPr/>
          </p:nvSpPr>
          <p:spPr bwMode="auto">
            <a:xfrm>
              <a:off x="2160" y="3408"/>
              <a:ext cx="96" cy="96"/>
            </a:xfrm>
            <a:prstGeom prst="octagon">
              <a:avLst>
                <a:gd name="adj" fmla="val 29287"/>
              </a:avLst>
            </a:prstGeom>
            <a:solidFill>
              <a:srgbClr val="FF0066"/>
            </a:solidFill>
            <a:ln w="9525">
              <a:solidFill>
                <a:schemeClr val="tx1"/>
              </a:solidFill>
              <a:miter lim="800000"/>
              <a:headEnd/>
              <a:tailEnd/>
            </a:ln>
          </p:spPr>
          <p:txBody>
            <a:bodyPr wrap="none" anchor="ctr"/>
            <a:lstStyle/>
            <a:p>
              <a:endParaRPr lang="en-US"/>
            </a:p>
          </p:txBody>
        </p:sp>
        <p:sp>
          <p:nvSpPr>
            <p:cNvPr id="20506" name="AutoShape 26"/>
            <p:cNvSpPr>
              <a:spLocks noChangeArrowheads="1"/>
            </p:cNvSpPr>
            <p:nvPr/>
          </p:nvSpPr>
          <p:spPr bwMode="auto">
            <a:xfrm>
              <a:off x="3504" y="3552"/>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sp>
          <p:nvSpPr>
            <p:cNvPr id="20507" name="AutoShape 27"/>
            <p:cNvSpPr>
              <a:spLocks noChangeArrowheads="1"/>
            </p:cNvSpPr>
            <p:nvPr/>
          </p:nvSpPr>
          <p:spPr bwMode="auto">
            <a:xfrm>
              <a:off x="3792" y="3600"/>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sp>
          <p:nvSpPr>
            <p:cNvPr id="20508" name="AutoShape 28"/>
            <p:cNvSpPr>
              <a:spLocks noChangeArrowheads="1"/>
            </p:cNvSpPr>
            <p:nvPr/>
          </p:nvSpPr>
          <p:spPr bwMode="auto">
            <a:xfrm>
              <a:off x="3648" y="3696"/>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sp>
          <p:nvSpPr>
            <p:cNvPr id="20509" name="AutoShape 29"/>
            <p:cNvSpPr>
              <a:spLocks noChangeArrowheads="1"/>
            </p:cNvSpPr>
            <p:nvPr/>
          </p:nvSpPr>
          <p:spPr bwMode="auto">
            <a:xfrm>
              <a:off x="3504" y="3792"/>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sp>
          <p:nvSpPr>
            <p:cNvPr id="20510" name="AutoShape 30"/>
            <p:cNvSpPr>
              <a:spLocks noChangeArrowheads="1"/>
            </p:cNvSpPr>
            <p:nvPr/>
          </p:nvSpPr>
          <p:spPr bwMode="auto">
            <a:xfrm>
              <a:off x="3696" y="3792"/>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sp>
          <p:nvSpPr>
            <p:cNvPr id="20511" name="AutoShape 31"/>
            <p:cNvSpPr>
              <a:spLocks noChangeArrowheads="1"/>
            </p:cNvSpPr>
            <p:nvPr/>
          </p:nvSpPr>
          <p:spPr bwMode="auto">
            <a:xfrm flipV="1">
              <a:off x="3504" y="3648"/>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sp>
          <p:nvSpPr>
            <p:cNvPr id="20512" name="AutoShape 32"/>
            <p:cNvSpPr>
              <a:spLocks noChangeArrowheads="1"/>
            </p:cNvSpPr>
            <p:nvPr/>
          </p:nvSpPr>
          <p:spPr bwMode="auto">
            <a:xfrm>
              <a:off x="3696" y="3504"/>
              <a:ext cx="96" cy="96"/>
            </a:xfrm>
            <a:prstGeom prst="octagon">
              <a:avLst>
                <a:gd name="adj" fmla="val 29287"/>
              </a:avLst>
            </a:prstGeom>
            <a:solidFill>
              <a:schemeClr val="accent2"/>
            </a:solidFill>
            <a:ln w="9525">
              <a:solidFill>
                <a:schemeClr val="tx1"/>
              </a:solidFill>
              <a:miter lim="800000"/>
              <a:headEnd/>
              <a:tailEnd/>
            </a:ln>
          </p:spPr>
          <p:txBody>
            <a:bodyPr wrap="none" anchor="ctr"/>
            <a:lstStyle/>
            <a:p>
              <a:endParaRPr lang="en-US"/>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3">
            <a:extLst>
              <a:ext uri="{FF2B5EF4-FFF2-40B4-BE49-F238E27FC236}">
                <a16:creationId xmlns:a16="http://schemas.microsoft.com/office/drawing/2014/main" id="{AED3CEF8-A8BF-45D8-9C4F-4075869553E9}"/>
              </a:ext>
            </a:extLst>
          </p:cNvPr>
          <p:cNvSpPr>
            <a:spLocks noGrp="1" noChangeArrowheads="1"/>
          </p:cNvSpPr>
          <p:nvPr>
            <p:ph type="body" sz="half" idx="1"/>
          </p:nvPr>
        </p:nvSpPr>
        <p:spPr>
          <a:xfrm>
            <a:off x="304800" y="914400"/>
            <a:ext cx="3810000" cy="4191000"/>
          </a:xfrm>
          <a:noFill/>
        </p:spPr>
        <p:txBody>
          <a:bodyPr lIns="91440" tIns="45720" rIns="91440" bIns="45720"/>
          <a:lstStyle/>
          <a:p>
            <a:pPr marL="342900" indent="-342900"/>
            <a:r>
              <a:rPr lang="en-US" altLang="en-US" sz="2000" b="1" dirty="0"/>
              <a:t>Understanding</a:t>
            </a:r>
          </a:p>
          <a:p>
            <a:pPr marL="742950" lvl="1" indent="-285750"/>
            <a:r>
              <a:rPr lang="en-US" altLang="en-US" sz="1600" dirty="0"/>
              <a:t>Customer profiling for targeted marketing </a:t>
            </a:r>
          </a:p>
          <a:p>
            <a:pPr marL="742950" lvl="1" indent="-285750"/>
            <a:r>
              <a:rPr lang="en-US" altLang="en-US" sz="1600" dirty="0"/>
              <a:t>Group related documents for browsing </a:t>
            </a:r>
          </a:p>
          <a:p>
            <a:pPr marL="742950" lvl="1" indent="-285750"/>
            <a:r>
              <a:rPr lang="en-US" altLang="en-US" sz="1600" dirty="0"/>
              <a:t>Group genes and proteins that have similar functionality</a:t>
            </a:r>
          </a:p>
          <a:p>
            <a:pPr marL="742950" lvl="1" indent="-285750"/>
            <a:r>
              <a:rPr lang="en-US" altLang="en-US" sz="1600" dirty="0"/>
              <a:t>Group stocks with similar price fluctuations</a:t>
            </a:r>
            <a:endParaRPr lang="en-US" altLang="en-US" sz="1800" b="1" dirty="0"/>
          </a:p>
          <a:p>
            <a:pPr marL="342900" indent="-342900"/>
            <a:r>
              <a:rPr lang="en-US" altLang="en-US" sz="2000" b="1" dirty="0"/>
              <a:t>Summarization</a:t>
            </a:r>
          </a:p>
          <a:p>
            <a:pPr marL="742950" lvl="1" indent="-285750"/>
            <a:r>
              <a:rPr lang="en-US" altLang="en-US" sz="1600" dirty="0"/>
              <a:t>Reduce the size of large data sets</a:t>
            </a:r>
          </a:p>
          <a:p>
            <a:pPr marL="342900" indent="-342900"/>
            <a:endParaRPr lang="en-US" altLang="en-US" sz="1800" dirty="0"/>
          </a:p>
          <a:p>
            <a:pPr marL="342900" indent="-342900">
              <a:spcBef>
                <a:spcPct val="50000"/>
              </a:spcBef>
              <a:buClr>
                <a:schemeClr val="bg1"/>
              </a:buClr>
              <a:buFontTx/>
              <a:buNone/>
            </a:pPr>
            <a:endParaRPr lang="en-US" altLang="en-US" sz="1800" b="1" dirty="0"/>
          </a:p>
        </p:txBody>
      </p:sp>
      <p:sp>
        <p:nvSpPr>
          <p:cNvPr id="51202" name="Rectangle 7">
            <a:extLst>
              <a:ext uri="{FF2B5EF4-FFF2-40B4-BE49-F238E27FC236}">
                <a16:creationId xmlns:a16="http://schemas.microsoft.com/office/drawing/2014/main" id="{368152BD-4A7A-43E8-BCE5-D9C7C9BE7059}"/>
              </a:ext>
            </a:extLst>
          </p:cNvPr>
          <p:cNvSpPr>
            <a:spLocks noGrp="1" noChangeArrowheads="1"/>
          </p:cNvSpPr>
          <p:nvPr>
            <p:ph type="title"/>
          </p:nvPr>
        </p:nvSpPr>
        <p:spPr>
          <a:xfrm>
            <a:off x="990600" y="89277"/>
            <a:ext cx="8280400" cy="533400"/>
          </a:xfrm>
        </p:spPr>
        <p:txBody>
          <a:bodyPr/>
          <a:lstStyle/>
          <a:p>
            <a:r>
              <a:rPr lang="en-US" altLang="en-US" dirty="0"/>
              <a:t>Applications of Cluster Analysis</a:t>
            </a:r>
          </a:p>
        </p:txBody>
      </p:sp>
      <p:grpSp>
        <p:nvGrpSpPr>
          <p:cNvPr id="51203" name="Group 12">
            <a:extLst>
              <a:ext uri="{FF2B5EF4-FFF2-40B4-BE49-F238E27FC236}">
                <a16:creationId xmlns:a16="http://schemas.microsoft.com/office/drawing/2014/main" id="{4E118CA0-0CDC-48B3-8268-EC237FBC334B}"/>
              </a:ext>
            </a:extLst>
          </p:cNvPr>
          <p:cNvGrpSpPr>
            <a:grpSpLocks/>
          </p:cNvGrpSpPr>
          <p:nvPr/>
        </p:nvGrpSpPr>
        <p:grpSpPr bwMode="auto">
          <a:xfrm>
            <a:off x="304800" y="630238"/>
            <a:ext cx="8534400" cy="152400"/>
            <a:chOff x="264" y="788"/>
            <a:chExt cx="5232" cy="124"/>
          </a:xfrm>
        </p:grpSpPr>
        <p:sp>
          <p:nvSpPr>
            <p:cNvPr id="51216" name="Rectangle 13">
              <a:extLst>
                <a:ext uri="{FF2B5EF4-FFF2-40B4-BE49-F238E27FC236}">
                  <a16:creationId xmlns:a16="http://schemas.microsoft.com/office/drawing/2014/main" id="{71EF9DB9-1C77-4F92-8951-8D2FC82762EE}"/>
                </a:ext>
              </a:extLst>
            </p:cNvPr>
            <p:cNvSpPr>
              <a:spLocks noChangeArrowheads="1"/>
            </p:cNvSpPr>
            <p:nvPr/>
          </p:nvSpPr>
          <p:spPr bwMode="auto">
            <a:xfrm>
              <a:off x="264" y="788"/>
              <a:ext cx="5232" cy="61"/>
            </a:xfrm>
            <a:prstGeom prst="rect">
              <a:avLst/>
            </a:prstGeom>
            <a:gradFill rotWithShape="0">
              <a:gsLst>
                <a:gs pos="0">
                  <a:srgbClr val="0E9BBA"/>
                </a:gs>
                <a:gs pos="50000">
                  <a:srgbClr val="12C2E9"/>
                </a:gs>
                <a:gs pos="100000">
                  <a:srgbClr val="0E9BB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sp>
          <p:nvSpPr>
            <p:cNvPr id="51217" name="Rectangle 14">
              <a:extLst>
                <a:ext uri="{FF2B5EF4-FFF2-40B4-BE49-F238E27FC236}">
                  <a16:creationId xmlns:a16="http://schemas.microsoft.com/office/drawing/2014/main" id="{836ED109-83BF-45CC-8C86-31845E125F63}"/>
                </a:ext>
              </a:extLst>
            </p:cNvPr>
            <p:cNvSpPr>
              <a:spLocks noChangeArrowheads="1"/>
            </p:cNvSpPr>
            <p:nvPr/>
          </p:nvSpPr>
          <p:spPr bwMode="auto">
            <a:xfrm>
              <a:off x="264" y="881"/>
              <a:ext cx="5232" cy="31"/>
            </a:xfrm>
            <a:prstGeom prst="rect">
              <a:avLst/>
            </a:prstGeom>
            <a:gradFill rotWithShape="0">
              <a:gsLst>
                <a:gs pos="0">
                  <a:srgbClr val="B200B2"/>
                </a:gs>
                <a:gs pos="50000">
                  <a:srgbClr val="FF00FF"/>
                </a:gs>
                <a:gs pos="100000">
                  <a:srgbClr val="B200B2"/>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grpSp>
      <p:grpSp>
        <p:nvGrpSpPr>
          <p:cNvPr id="51204" name="Group 16">
            <a:extLst>
              <a:ext uri="{FF2B5EF4-FFF2-40B4-BE49-F238E27FC236}">
                <a16:creationId xmlns:a16="http://schemas.microsoft.com/office/drawing/2014/main" id="{46A92FA2-FF7F-42BB-81C4-4FCF67C85A16}"/>
              </a:ext>
            </a:extLst>
          </p:cNvPr>
          <p:cNvGrpSpPr>
            <a:grpSpLocks noChangeAspect="1"/>
          </p:cNvGrpSpPr>
          <p:nvPr/>
        </p:nvGrpSpPr>
        <p:grpSpPr bwMode="auto">
          <a:xfrm>
            <a:off x="-76200" y="4724400"/>
            <a:ext cx="3549650" cy="2011363"/>
            <a:chOff x="2009" y="2256"/>
            <a:chExt cx="3559" cy="2017"/>
          </a:xfrm>
        </p:grpSpPr>
        <p:grpSp>
          <p:nvGrpSpPr>
            <p:cNvPr id="51212" name="Group 9">
              <a:extLst>
                <a:ext uri="{FF2B5EF4-FFF2-40B4-BE49-F238E27FC236}">
                  <a16:creationId xmlns:a16="http://schemas.microsoft.com/office/drawing/2014/main" id="{432D40E5-2910-4E6A-B4B7-D6399211237D}"/>
                </a:ext>
              </a:extLst>
            </p:cNvPr>
            <p:cNvGrpSpPr>
              <a:grpSpLocks noChangeAspect="1"/>
            </p:cNvGrpSpPr>
            <p:nvPr/>
          </p:nvGrpSpPr>
          <p:grpSpPr bwMode="auto">
            <a:xfrm>
              <a:off x="2009" y="2256"/>
              <a:ext cx="3222" cy="2017"/>
              <a:chOff x="-459" y="768"/>
              <a:chExt cx="5067" cy="3171"/>
            </a:xfrm>
          </p:grpSpPr>
          <p:pic>
            <p:nvPicPr>
              <p:cNvPr id="51214" name="Picture 10">
                <a:extLst>
                  <a:ext uri="{FF2B5EF4-FFF2-40B4-BE49-F238E27FC236}">
                    <a16:creationId xmlns:a16="http://schemas.microsoft.com/office/drawing/2014/main" id="{160E9E30-1323-4307-AD16-780707B214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 y="768"/>
                <a:ext cx="4510" cy="3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1215" name="Rectangle 11">
                <a:extLst>
                  <a:ext uri="{FF2B5EF4-FFF2-40B4-BE49-F238E27FC236}">
                    <a16:creationId xmlns:a16="http://schemas.microsoft.com/office/drawing/2014/main" id="{04D94691-77DA-4855-828B-AA27582C45BA}"/>
                  </a:ext>
                </a:extLst>
              </p:cNvPr>
              <p:cNvSpPr>
                <a:spLocks noChangeAspect="1" noChangeArrowheads="1"/>
              </p:cNvSpPr>
              <p:nvPr/>
            </p:nvSpPr>
            <p:spPr bwMode="auto">
              <a:xfrm>
                <a:off x="4176" y="912"/>
                <a:ext cx="432" cy="57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grpSp>
        <p:sp>
          <p:nvSpPr>
            <p:cNvPr id="51213" name="Rectangle 15">
              <a:extLst>
                <a:ext uri="{FF2B5EF4-FFF2-40B4-BE49-F238E27FC236}">
                  <a16:creationId xmlns:a16="http://schemas.microsoft.com/office/drawing/2014/main" id="{80377A6F-39FD-4C37-9750-0DF7B141AC01}"/>
                </a:ext>
              </a:extLst>
            </p:cNvPr>
            <p:cNvSpPr>
              <a:spLocks noChangeArrowheads="1"/>
            </p:cNvSpPr>
            <p:nvPr/>
          </p:nvSpPr>
          <p:spPr bwMode="auto">
            <a:xfrm>
              <a:off x="4944" y="2592"/>
              <a:ext cx="624" cy="163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altLang="en-US" sz="1400"/>
            </a:p>
          </p:txBody>
        </p:sp>
      </p:grpSp>
      <p:sp>
        <p:nvSpPr>
          <p:cNvPr id="51205" name="Text Box 17">
            <a:extLst>
              <a:ext uri="{FF2B5EF4-FFF2-40B4-BE49-F238E27FC236}">
                <a16:creationId xmlns:a16="http://schemas.microsoft.com/office/drawing/2014/main" id="{C6A6D2BD-8369-4B75-B0FA-0143F462698D}"/>
              </a:ext>
            </a:extLst>
          </p:cNvPr>
          <p:cNvSpPr txBox="1">
            <a:spLocks noChangeArrowheads="1"/>
          </p:cNvSpPr>
          <p:nvPr/>
        </p:nvSpPr>
        <p:spPr bwMode="auto">
          <a:xfrm>
            <a:off x="2971800" y="4876800"/>
            <a:ext cx="1905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1200"/>
              <a:t>Use of K-means to partition Sea Surface Temperature (SST) and Net Primary Production (NPP) into clusters that reflect the Northern and Southern Hemispheres. </a:t>
            </a:r>
          </a:p>
        </p:txBody>
      </p:sp>
      <p:pic>
        <p:nvPicPr>
          <p:cNvPr id="51206" name="Picture 7" descr="D1">
            <a:extLst>
              <a:ext uri="{FF2B5EF4-FFF2-40B4-BE49-F238E27FC236}">
                <a16:creationId xmlns:a16="http://schemas.microsoft.com/office/drawing/2014/main" id="{64E638E7-8732-42BC-86D8-41ED1E8D74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609" r="13461" b="18495"/>
          <a:stretch>
            <a:fillRect/>
          </a:stretch>
        </p:blipFill>
        <p:spPr bwMode="auto">
          <a:xfrm>
            <a:off x="5029200" y="914400"/>
            <a:ext cx="3810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Text Box 10">
            <a:extLst>
              <a:ext uri="{FF2B5EF4-FFF2-40B4-BE49-F238E27FC236}">
                <a16:creationId xmlns:a16="http://schemas.microsoft.com/office/drawing/2014/main" id="{E6ED5DF4-0B50-488E-935C-ADF023CF6240}"/>
              </a:ext>
            </a:extLst>
          </p:cNvPr>
          <p:cNvSpPr txBox="1">
            <a:spLocks noChangeArrowheads="1"/>
          </p:cNvSpPr>
          <p:nvPr/>
        </p:nvSpPr>
        <p:spPr bwMode="auto">
          <a:xfrm>
            <a:off x="5486400" y="4327525"/>
            <a:ext cx="2438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spcAft>
                <a:spcPct val="0"/>
              </a:spcAft>
              <a:buClrTx/>
              <a:buSzTx/>
              <a:buFontTx/>
              <a:buNone/>
            </a:pPr>
            <a:r>
              <a:rPr lang="en-US" altLang="en-US" sz="1000"/>
              <a:t>Courtesy: Michael Eisen</a:t>
            </a:r>
          </a:p>
        </p:txBody>
      </p:sp>
      <p:graphicFrame>
        <p:nvGraphicFramePr>
          <p:cNvPr id="51208" name="Object 18">
            <a:extLst>
              <a:ext uri="{FF2B5EF4-FFF2-40B4-BE49-F238E27FC236}">
                <a16:creationId xmlns:a16="http://schemas.microsoft.com/office/drawing/2014/main" id="{4C87A107-2296-4FB6-8409-2416BCB7D1BA}"/>
              </a:ext>
            </a:extLst>
          </p:cNvPr>
          <p:cNvGraphicFramePr>
            <a:graphicFrameLocks noChangeAspect="1"/>
          </p:cNvGraphicFramePr>
          <p:nvPr/>
        </p:nvGraphicFramePr>
        <p:xfrm>
          <a:off x="5334000" y="4721225"/>
          <a:ext cx="3429000" cy="1984375"/>
        </p:xfrm>
        <a:graphic>
          <a:graphicData uri="http://schemas.openxmlformats.org/presentationml/2006/ole">
            <mc:AlternateContent xmlns:mc="http://schemas.openxmlformats.org/markup-compatibility/2006">
              <mc:Choice xmlns:v="urn:schemas-microsoft-com:vml" Requires="v">
                <p:oleObj name="Bitmap Image" r:id="rId4" imgW="8580952" imgH="4963218" progId="Paint.Picture">
                  <p:embed/>
                </p:oleObj>
              </mc:Choice>
              <mc:Fallback>
                <p:oleObj name="Bitmap Image" r:id="rId4" imgW="8580952" imgH="4963218" progId="Paint.Picture">
                  <p:embed/>
                  <p:pic>
                    <p:nvPicPr>
                      <p:cNvPr id="51208" name="Object 18">
                        <a:extLst>
                          <a:ext uri="{FF2B5EF4-FFF2-40B4-BE49-F238E27FC236}">
                            <a16:creationId xmlns:a16="http://schemas.microsoft.com/office/drawing/2014/main" id="{4C87A107-2296-4FB6-8409-2416BCB7D1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4721225"/>
                        <a:ext cx="3429000" cy="19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t>Clustering: Application 1</a:t>
            </a:r>
          </a:p>
        </p:txBody>
      </p:sp>
      <p:sp>
        <p:nvSpPr>
          <p:cNvPr id="22531" name="Rectangle 3"/>
          <p:cNvSpPr>
            <a:spLocks noGrp="1" noChangeArrowheads="1"/>
          </p:cNvSpPr>
          <p:nvPr>
            <p:ph type="body" idx="1"/>
          </p:nvPr>
        </p:nvSpPr>
        <p:spPr/>
        <p:txBody>
          <a:bodyPr/>
          <a:lstStyle/>
          <a:p>
            <a:pPr marL="342900" indent="-342900"/>
            <a:r>
              <a:rPr lang="en-US"/>
              <a:t>Document Clustering:</a:t>
            </a:r>
          </a:p>
          <a:p>
            <a:pPr marL="742950" lvl="1" indent="-285750"/>
            <a:r>
              <a:rPr lang="en-US"/>
              <a:t>Goal: To find groups of documents that are similar to each other based on the important terms appearing in them.</a:t>
            </a:r>
          </a:p>
          <a:p>
            <a:pPr marL="742950" lvl="1" indent="-285750"/>
            <a:r>
              <a:rPr lang="en-US"/>
              <a:t>Approach: To identify frequently occurring terms in each document. Form a similarity measure based on the frequencies of different terms. Use it to cluster.</a:t>
            </a:r>
          </a:p>
          <a:p>
            <a:pPr marL="742950" lvl="1" indent="-285750"/>
            <a:r>
              <a:rPr lang="en-US"/>
              <a:t>Gain: Information Retrieval can utilize the clusters to relate a new document or search term to clustered documents.</a:t>
            </a:r>
            <a:endParaRPr lang="en-US" sz="3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Illustrating Document Clustering</a:t>
            </a:r>
          </a:p>
        </p:txBody>
      </p:sp>
      <p:sp>
        <p:nvSpPr>
          <p:cNvPr id="23555" name="Rectangle 3"/>
          <p:cNvSpPr>
            <a:spLocks noGrp="1" noChangeArrowheads="1"/>
          </p:cNvSpPr>
          <p:nvPr>
            <p:ph type="body" idx="1"/>
          </p:nvPr>
        </p:nvSpPr>
        <p:spPr>
          <a:xfrm>
            <a:off x="381000" y="1219200"/>
            <a:ext cx="8178800" cy="1295400"/>
          </a:xfrm>
        </p:spPr>
        <p:txBody>
          <a:bodyPr/>
          <a:lstStyle/>
          <a:p>
            <a:pPr marL="342900" indent="-342900"/>
            <a:r>
              <a:rPr lang="en-US" sz="2400"/>
              <a:t>Clustering Points: 3204 Articles of Los Angeles Times.</a:t>
            </a:r>
          </a:p>
          <a:p>
            <a:pPr marL="342900" indent="-342900"/>
            <a:r>
              <a:rPr lang="en-US" sz="2400"/>
              <a:t>Similarity Measure: How many words are common in these documents (after some word filtering).</a:t>
            </a:r>
            <a:endParaRPr lang="en-US" sz="2000"/>
          </a:p>
        </p:txBody>
      </p:sp>
      <p:graphicFrame>
        <p:nvGraphicFramePr>
          <p:cNvPr id="23556" name="Object 4"/>
          <p:cNvGraphicFramePr>
            <a:graphicFrameLocks noChangeAspect="1"/>
          </p:cNvGraphicFramePr>
          <p:nvPr/>
        </p:nvGraphicFramePr>
        <p:xfrm>
          <a:off x="2057400" y="2743200"/>
          <a:ext cx="4424363" cy="3675063"/>
        </p:xfrm>
        <a:graphic>
          <a:graphicData uri="http://schemas.openxmlformats.org/presentationml/2006/ole">
            <mc:AlternateContent xmlns:mc="http://schemas.openxmlformats.org/markup-compatibility/2006">
              <mc:Choice xmlns:v="urn:schemas-microsoft-com:vml" Requires="v">
                <p:oleObj name="Document" r:id="rId2" imgW="6108192" imgH="5064252" progId="Word.Document.8">
                  <p:embed/>
                </p:oleObj>
              </mc:Choice>
              <mc:Fallback>
                <p:oleObj name="Document" r:id="rId2" imgW="6108192" imgH="5064252" progId="Word.Document.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743200"/>
                        <a:ext cx="4424363" cy="367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228600"/>
            <a:ext cx="8839200" cy="457200"/>
          </a:xfrm>
        </p:spPr>
        <p:txBody>
          <a:bodyPr/>
          <a:lstStyle/>
          <a:p>
            <a:pPr algn="ctr"/>
            <a:r>
              <a:rPr lang="en-US" sz="2800" dirty="0"/>
              <a:t>Application 2: Clustering of S&amp;P 500 Stock Data</a:t>
            </a:r>
          </a:p>
        </p:txBody>
      </p:sp>
      <p:graphicFrame>
        <p:nvGraphicFramePr>
          <p:cNvPr id="24579" name="Object 3"/>
          <p:cNvGraphicFramePr>
            <a:graphicFrameLocks noChangeAspect="1"/>
          </p:cNvGraphicFramePr>
          <p:nvPr/>
        </p:nvGraphicFramePr>
        <p:xfrm>
          <a:off x="1219200" y="2819400"/>
          <a:ext cx="5895975" cy="5942013"/>
        </p:xfrm>
        <a:graphic>
          <a:graphicData uri="http://schemas.openxmlformats.org/presentationml/2006/ole">
            <mc:AlternateContent xmlns:mc="http://schemas.openxmlformats.org/markup-compatibility/2006">
              <mc:Choice xmlns:v="urn:schemas-microsoft-com:vml" Requires="v">
                <p:oleObj name="Document" r:id="rId2" imgW="5629275" imgH="5676900" progId="Word.Document.8">
                  <p:embed/>
                </p:oleObj>
              </mc:Choice>
              <mc:Fallback>
                <p:oleObj name="Document" r:id="rId2" imgW="5629275" imgH="5676900" progId="Word.Document.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819400"/>
                        <a:ext cx="5895975" cy="5942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0" name="Text Box 4"/>
          <p:cNvSpPr txBox="1">
            <a:spLocks noChangeArrowheads="1"/>
          </p:cNvSpPr>
          <p:nvPr/>
        </p:nvSpPr>
        <p:spPr bwMode="auto">
          <a:xfrm>
            <a:off x="609600" y="1066800"/>
            <a:ext cx="8229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a:defRPr sz="1400" b="1">
                <a:solidFill>
                  <a:schemeClr val="tx1"/>
                </a:solidFill>
                <a:latin typeface="Arial" charset="0"/>
              </a:defRPr>
            </a:lvl1pPr>
            <a:lvl2pPr marL="742950" indent="-233363">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buClr>
                <a:schemeClr val="accent2"/>
              </a:buClr>
              <a:buFont typeface="Monotype Sorts" pitchFamily="2" charset="2"/>
              <a:buChar char="z"/>
            </a:pPr>
            <a:r>
              <a:rPr lang="en-US" sz="2000" b="0" dirty="0">
                <a:latin typeface="Tahoma" pitchFamily="34" charset="0"/>
              </a:rPr>
              <a:t>Observe Stock Movements every day. </a:t>
            </a:r>
          </a:p>
          <a:p>
            <a:pPr>
              <a:buClr>
                <a:schemeClr val="accent2"/>
              </a:buClr>
              <a:buFont typeface="Monotype Sorts" pitchFamily="2" charset="2"/>
              <a:buChar char="z"/>
            </a:pPr>
            <a:r>
              <a:rPr lang="en-US" sz="2000" b="0" dirty="0">
                <a:latin typeface="Tahoma" pitchFamily="34" charset="0"/>
              </a:rPr>
              <a:t>Clustering points: Stock-{UP/DOWN}</a:t>
            </a:r>
          </a:p>
          <a:p>
            <a:pPr>
              <a:buClr>
                <a:schemeClr val="accent2"/>
              </a:buClr>
              <a:buFont typeface="Monotype Sorts" pitchFamily="2" charset="2"/>
              <a:buChar char="z"/>
            </a:pPr>
            <a:r>
              <a:rPr lang="en-US" sz="2000" b="0" dirty="0">
                <a:latin typeface="Tahoma" pitchFamily="34" charset="0"/>
              </a:rPr>
              <a:t>Similarity Measure: Two points are more similar if the events described by them frequently happen together on the same day.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title"/>
          </p:nvPr>
        </p:nvSpPr>
        <p:spPr>
          <a:xfrm>
            <a:off x="228600" y="-152400"/>
            <a:ext cx="8763000" cy="838200"/>
          </a:xfrm>
        </p:spPr>
        <p:txBody>
          <a:bodyPr/>
          <a:lstStyle/>
          <a:p>
            <a:pPr algn="ctr"/>
            <a:r>
              <a:rPr lang="en-US"/>
              <a:t>Data Mining: Introduction</a:t>
            </a:r>
          </a:p>
        </p:txBody>
      </p:sp>
      <p:sp>
        <p:nvSpPr>
          <p:cNvPr id="3075" name="Rectangle 1027"/>
          <p:cNvSpPr>
            <a:spLocks noChangeArrowheads="1"/>
          </p:cNvSpPr>
          <p:nvPr/>
        </p:nvSpPr>
        <p:spPr bwMode="auto">
          <a:xfrm>
            <a:off x="381000" y="1076816"/>
            <a:ext cx="8153400" cy="555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spcBef>
                <a:spcPct val="20000"/>
              </a:spcBef>
              <a:buClr>
                <a:schemeClr val="folHlink"/>
              </a:buClr>
              <a:buSzPct val="60000"/>
              <a:buFont typeface="Wingdings" pitchFamily="2" charset="2"/>
              <a:buNone/>
            </a:pPr>
            <a:r>
              <a:rPr lang="en-US" sz="3200" b="0" dirty="0"/>
              <a:t>Lecture Notes for Chapter 1</a:t>
            </a:r>
          </a:p>
          <a:p>
            <a:pPr algn="ctr" eaLnBrk="1" hangingPunct="1">
              <a:spcBef>
                <a:spcPct val="20000"/>
              </a:spcBef>
              <a:buClr>
                <a:schemeClr val="folHlink"/>
              </a:buClr>
              <a:buSzPct val="60000"/>
              <a:buFont typeface="Wingdings" pitchFamily="2" charset="2"/>
              <a:buNone/>
            </a:pPr>
            <a:endParaRPr lang="en-US" sz="3200" b="0" dirty="0"/>
          </a:p>
          <a:p>
            <a:pPr algn="ctr" eaLnBrk="1" hangingPunct="1">
              <a:spcBef>
                <a:spcPct val="20000"/>
              </a:spcBef>
              <a:buClr>
                <a:schemeClr val="folHlink"/>
              </a:buClr>
              <a:buSzPct val="60000"/>
              <a:buFont typeface="Wingdings" pitchFamily="2" charset="2"/>
              <a:buNone/>
            </a:pPr>
            <a:r>
              <a:rPr lang="en-US" sz="3200" b="0" dirty="0"/>
              <a:t>Introduction to Data Mining</a:t>
            </a:r>
          </a:p>
          <a:p>
            <a:pPr algn="ctr" eaLnBrk="1" hangingPunct="1">
              <a:spcBef>
                <a:spcPct val="20000"/>
              </a:spcBef>
              <a:buClr>
                <a:schemeClr val="folHlink"/>
              </a:buClr>
              <a:buSzPct val="60000"/>
              <a:buFont typeface="Wingdings" pitchFamily="2" charset="2"/>
              <a:buNone/>
            </a:pPr>
            <a:r>
              <a:rPr lang="en-US" sz="2800" b="0" dirty="0"/>
              <a:t>by</a:t>
            </a:r>
          </a:p>
          <a:p>
            <a:pPr algn="ctr" eaLnBrk="1" hangingPunct="1">
              <a:spcBef>
                <a:spcPct val="20000"/>
              </a:spcBef>
              <a:buClr>
                <a:schemeClr val="folHlink"/>
              </a:buClr>
              <a:buSzPct val="60000"/>
              <a:buFont typeface="Wingdings" pitchFamily="2" charset="2"/>
              <a:buNone/>
            </a:pPr>
            <a:r>
              <a:rPr lang="en-US" sz="2800" b="0" dirty="0"/>
              <a:t>Tan, Steinbach, Kumar</a:t>
            </a:r>
          </a:p>
          <a:p>
            <a:pPr algn="ctr" eaLnBrk="1" hangingPunct="1">
              <a:spcBef>
                <a:spcPct val="20000"/>
              </a:spcBef>
              <a:buClr>
                <a:schemeClr val="folHlink"/>
              </a:buClr>
              <a:buSzPct val="60000"/>
              <a:buFont typeface="Wingdings" pitchFamily="2" charset="2"/>
              <a:buNone/>
            </a:pPr>
            <a:endParaRPr lang="en-US" sz="2800" b="0" dirty="0"/>
          </a:p>
          <a:p>
            <a:pPr algn="ctr" eaLnBrk="1" hangingPunct="1">
              <a:spcBef>
                <a:spcPct val="20000"/>
              </a:spcBef>
              <a:buClr>
                <a:schemeClr val="folHlink"/>
              </a:buClr>
              <a:buSzPct val="60000"/>
              <a:buFont typeface="Wingdings" pitchFamily="2" charset="2"/>
              <a:buNone/>
            </a:pPr>
            <a:r>
              <a:rPr lang="en-US" sz="2800" b="0"/>
              <a:t>With many additions </a:t>
            </a:r>
            <a:r>
              <a:rPr lang="en-US" sz="2800" b="0" dirty="0"/>
              <a:t>and changes by Ch. Eick</a:t>
            </a:r>
          </a:p>
          <a:p>
            <a:pPr algn="ctr"/>
            <a:endParaRPr lang="en-US" sz="1200" b="0" dirty="0"/>
          </a:p>
          <a:p>
            <a:pPr algn="ctr"/>
            <a:endParaRPr lang="en-US" sz="1600" b="0" dirty="0">
              <a:solidFill>
                <a:srgbClr val="0000FF"/>
              </a:solidFill>
            </a:endParaRPr>
          </a:p>
          <a:p>
            <a:pPr algn="ctr"/>
            <a:endParaRPr lang="en-US" sz="1600" b="0" dirty="0">
              <a:solidFill>
                <a:srgbClr val="0000FF"/>
              </a:solidFill>
            </a:endParaRPr>
          </a:p>
          <a:p>
            <a:pPr algn="ctr"/>
            <a:endParaRPr lang="en-US" sz="1600" b="0" dirty="0"/>
          </a:p>
          <a:p>
            <a:pPr algn="ctr"/>
            <a:endParaRPr lang="en-US" sz="1600" b="0" dirty="0"/>
          </a:p>
          <a:p>
            <a:pPr algn="ctr"/>
            <a:endParaRPr lang="en-US" sz="1600" b="0" dirty="0"/>
          </a:p>
          <a:p>
            <a:endParaRPr lang="en-US" sz="2000" b="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2400"/>
              <a:t>A Question asked by a Student in COSC 6335</a:t>
            </a:r>
          </a:p>
        </p:txBody>
      </p:sp>
      <p:sp>
        <p:nvSpPr>
          <p:cNvPr id="25603" name="TextBox 2"/>
          <p:cNvSpPr txBox="1">
            <a:spLocks noChangeArrowheads="1"/>
          </p:cNvSpPr>
          <p:nvPr/>
        </p:nvSpPr>
        <p:spPr bwMode="auto">
          <a:xfrm>
            <a:off x="152400" y="1524000"/>
            <a:ext cx="902017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2400" b="0" i="1"/>
              <a:t>Clustering and Classification divide objects into some groups. So</a:t>
            </a:r>
            <a:br>
              <a:rPr lang="en-US" sz="2400" b="0" i="1"/>
            </a:br>
            <a:r>
              <a:rPr lang="en-US" sz="2400" b="0" i="1"/>
              <a:t>when I am performing clustering I also have to do classification? </a:t>
            </a:r>
          </a:p>
          <a:p>
            <a:r>
              <a:rPr lang="en-US" sz="2400" b="0" i="1"/>
              <a:t>Are they both dependent / related?</a:t>
            </a:r>
            <a:br>
              <a:rPr lang="en-US" sz="2000"/>
            </a:br>
            <a:endParaRPr lang="en-US" sz="2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411163"/>
            <a:ext cx="8229600" cy="1143000"/>
          </a:xfrm>
        </p:spPr>
        <p:txBody>
          <a:bodyPr/>
          <a:lstStyle/>
          <a:p>
            <a:r>
              <a:rPr lang="en-US" dirty="0"/>
              <a:t>Clustering vs. Classification</a:t>
            </a:r>
          </a:p>
        </p:txBody>
      </p:sp>
      <p:sp>
        <p:nvSpPr>
          <p:cNvPr id="5" name="Text Placeholder 4"/>
          <p:cNvSpPr>
            <a:spLocks noGrp="1"/>
          </p:cNvSpPr>
          <p:nvPr>
            <p:ph type="body" idx="1"/>
          </p:nvPr>
        </p:nvSpPr>
        <p:spPr/>
        <p:txBody>
          <a:bodyPr/>
          <a:lstStyle/>
          <a:p>
            <a:r>
              <a:rPr lang="en-US" dirty="0"/>
              <a:t>Traditional Clustering </a:t>
            </a:r>
          </a:p>
        </p:txBody>
      </p:sp>
      <p:sp>
        <p:nvSpPr>
          <p:cNvPr id="6" name="Content Placeholder 5"/>
          <p:cNvSpPr>
            <a:spLocks noGrp="1"/>
          </p:cNvSpPr>
          <p:nvPr>
            <p:ph sz="half" idx="2"/>
          </p:nvPr>
        </p:nvSpPr>
        <p:spPr/>
        <p:txBody>
          <a:bodyPr>
            <a:normAutofit fontScale="85000" lnSpcReduction="20000"/>
          </a:bodyPr>
          <a:lstStyle/>
          <a:p>
            <a:r>
              <a:rPr lang="en-US" dirty="0"/>
              <a:t>Goal is to identify groups of similar objects</a:t>
            </a:r>
          </a:p>
          <a:p>
            <a:r>
              <a:rPr lang="en-US" dirty="0"/>
              <a:t>Groups (clusters, new classes) are discovered</a:t>
            </a:r>
          </a:p>
          <a:p>
            <a:r>
              <a:rPr lang="en-US" dirty="0"/>
              <a:t>Dataset consists of attributes</a:t>
            </a:r>
          </a:p>
          <a:p>
            <a:r>
              <a:rPr lang="en-US" dirty="0"/>
              <a:t>Unsupervised (class label has to be learned)</a:t>
            </a:r>
          </a:p>
          <a:p>
            <a:r>
              <a:rPr lang="en-US" dirty="0"/>
              <a:t>Important: Similarity assessment which derives a “</a:t>
            </a:r>
            <a:r>
              <a:rPr lang="en-US" i="1" dirty="0"/>
              <a:t>distance function</a:t>
            </a:r>
            <a:r>
              <a:rPr lang="en-US" dirty="0"/>
              <a:t>” is critical, because clusters are discovered based on distances/density.</a:t>
            </a:r>
          </a:p>
          <a:p>
            <a:endParaRPr lang="en-US" dirty="0"/>
          </a:p>
        </p:txBody>
      </p:sp>
      <p:sp>
        <p:nvSpPr>
          <p:cNvPr id="7" name="Text Placeholder 6"/>
          <p:cNvSpPr>
            <a:spLocks noGrp="1"/>
          </p:cNvSpPr>
          <p:nvPr>
            <p:ph type="body" sz="quarter" idx="3"/>
          </p:nvPr>
        </p:nvSpPr>
        <p:spPr/>
        <p:txBody>
          <a:bodyPr/>
          <a:lstStyle/>
          <a:p>
            <a:r>
              <a:rPr lang="en-US" dirty="0"/>
              <a:t>Classification</a:t>
            </a:r>
          </a:p>
        </p:txBody>
      </p:sp>
      <p:sp>
        <p:nvSpPr>
          <p:cNvPr id="8" name="Content Placeholder 7"/>
          <p:cNvSpPr>
            <a:spLocks noGrp="1"/>
          </p:cNvSpPr>
          <p:nvPr>
            <p:ph sz="quarter" idx="4"/>
          </p:nvPr>
        </p:nvSpPr>
        <p:spPr/>
        <p:txBody>
          <a:bodyPr>
            <a:normAutofit fontScale="85000" lnSpcReduction="20000"/>
          </a:bodyPr>
          <a:lstStyle/>
          <a:p>
            <a:r>
              <a:rPr lang="en-US" dirty="0"/>
              <a:t>Pre-defined classes</a:t>
            </a:r>
          </a:p>
          <a:p>
            <a:r>
              <a:rPr lang="en-US" dirty="0"/>
              <a:t>Datasets consist of attributes and a class labels</a:t>
            </a:r>
          </a:p>
          <a:p>
            <a:r>
              <a:rPr lang="en-US" dirty="0"/>
              <a:t>Supervised (class label is known)</a:t>
            </a:r>
          </a:p>
          <a:p>
            <a:r>
              <a:rPr lang="en-US" dirty="0"/>
              <a:t>Goal is to predict classes from the object properties/attribute </a:t>
            </a:r>
            <a:r>
              <a:rPr lang="en-US" dirty="0" err="1"/>
              <a:t>values</a:t>
            </a:r>
            <a:r>
              <a:rPr lang="en-US" dirty="0" err="1">
                <a:sym typeface="Wingdings" panose="05000000000000000000" pitchFamily="2" charset="2"/>
              </a:rPr>
              <a:t>learn</a:t>
            </a:r>
            <a:r>
              <a:rPr lang="en-US" dirty="0">
                <a:sym typeface="Wingdings" panose="05000000000000000000" pitchFamily="2" charset="2"/>
              </a:rPr>
              <a:t> a model </a:t>
            </a:r>
            <a:endParaRPr lang="en-US" dirty="0"/>
          </a:p>
          <a:p>
            <a:r>
              <a:rPr lang="en-US" dirty="0"/>
              <a:t>Classifiers are learnt from  sets of classified examples</a:t>
            </a:r>
          </a:p>
          <a:p>
            <a:r>
              <a:rPr lang="en-US" dirty="0"/>
              <a:t>Important: classifiers need to have a high accuracy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Association Rule Discovery: Definition</a:t>
            </a:r>
          </a:p>
        </p:txBody>
      </p:sp>
      <p:sp>
        <p:nvSpPr>
          <p:cNvPr id="26627" name="Rectangle 3"/>
          <p:cNvSpPr>
            <a:spLocks noGrp="1" noChangeArrowheads="1"/>
          </p:cNvSpPr>
          <p:nvPr>
            <p:ph type="body" idx="1"/>
          </p:nvPr>
        </p:nvSpPr>
        <p:spPr/>
        <p:txBody>
          <a:bodyPr/>
          <a:lstStyle/>
          <a:p>
            <a:r>
              <a:rPr lang="en-US" sz="2400"/>
              <a:t>Given a set of records each of which contain some number of items from a given collection;</a:t>
            </a:r>
          </a:p>
          <a:p>
            <a:pPr lvl="1"/>
            <a:r>
              <a:rPr lang="en-US" sz="2400"/>
              <a:t>Produce dependency rules which will predict occurrence of an item based on occurrences of other items.</a:t>
            </a:r>
            <a:endParaRPr lang="en-US"/>
          </a:p>
        </p:txBody>
      </p:sp>
      <p:graphicFrame>
        <p:nvGraphicFramePr>
          <p:cNvPr id="26628" name="Object 4"/>
          <p:cNvGraphicFramePr>
            <a:graphicFrameLocks noChangeAspect="1"/>
          </p:cNvGraphicFramePr>
          <p:nvPr/>
        </p:nvGraphicFramePr>
        <p:xfrm>
          <a:off x="381000" y="3276600"/>
          <a:ext cx="4181475" cy="2152650"/>
        </p:xfrm>
        <a:graphic>
          <a:graphicData uri="http://schemas.openxmlformats.org/presentationml/2006/ole">
            <mc:AlternateContent xmlns:mc="http://schemas.openxmlformats.org/markup-compatibility/2006">
              <mc:Choice xmlns:v="urn:schemas-microsoft-com:vml" Requires="v">
                <p:oleObj name="Document" r:id="rId2" imgW="3823716" imgH="1999488" progId="Word.Document.8">
                  <p:embed/>
                </p:oleObj>
              </mc:Choice>
              <mc:Fallback>
                <p:oleObj name="Document" r:id="rId2" imgW="3823716" imgH="1999488" progId="Word.Document.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76600"/>
                        <a:ext cx="4181475" cy="215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29" name="Text Box 5"/>
          <p:cNvSpPr txBox="1">
            <a:spLocks noChangeArrowheads="1"/>
          </p:cNvSpPr>
          <p:nvPr/>
        </p:nvSpPr>
        <p:spPr bwMode="auto">
          <a:xfrm>
            <a:off x="4876800" y="3657600"/>
            <a:ext cx="3443288" cy="976313"/>
          </a:xfrm>
          <a:prstGeom prst="rect">
            <a:avLst/>
          </a:prstGeom>
          <a:solidFill>
            <a:srgbClr val="CCCCFF"/>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2000" b="0">
                <a:latin typeface="Times New Roman" pitchFamily="18" charset="0"/>
              </a:rPr>
              <a:t>Rules Discovered:</a:t>
            </a:r>
          </a:p>
          <a:p>
            <a:r>
              <a:rPr lang="en-US" sz="2000" b="0">
                <a:latin typeface="Times New Roman" pitchFamily="18" charset="0"/>
              </a:rPr>
              <a:t>    </a:t>
            </a:r>
            <a:r>
              <a:rPr lang="en-US" sz="1800">
                <a:solidFill>
                  <a:srgbClr val="CC0000"/>
                </a:solidFill>
                <a:latin typeface="Tahoma" pitchFamily="34" charset="0"/>
              </a:rPr>
              <a:t>{Milk} --&gt; {Coke}</a:t>
            </a:r>
          </a:p>
          <a:p>
            <a:r>
              <a:rPr lang="en-US" sz="1800">
                <a:solidFill>
                  <a:srgbClr val="CC0000"/>
                </a:solidFill>
                <a:latin typeface="Tahoma" pitchFamily="34" charset="0"/>
              </a:rPr>
              <a:t>    {Diaper, Milk} --&gt; {Beer}</a:t>
            </a:r>
            <a:endParaRPr lang="en-US" sz="2400" b="0">
              <a:latin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52400"/>
            <a:ext cx="9144000" cy="533400"/>
          </a:xfrm>
        </p:spPr>
        <p:txBody>
          <a:bodyPr/>
          <a:lstStyle/>
          <a:p>
            <a:r>
              <a:rPr lang="en-US" sz="2800" dirty="0"/>
              <a:t>Association Rule Discovery: Example Application</a:t>
            </a:r>
          </a:p>
        </p:txBody>
      </p:sp>
      <p:sp>
        <p:nvSpPr>
          <p:cNvPr id="28675" name="Rectangle 3"/>
          <p:cNvSpPr>
            <a:spLocks noGrp="1" noChangeArrowheads="1"/>
          </p:cNvSpPr>
          <p:nvPr>
            <p:ph type="body" idx="1"/>
          </p:nvPr>
        </p:nvSpPr>
        <p:spPr/>
        <p:txBody>
          <a:bodyPr/>
          <a:lstStyle/>
          <a:p>
            <a:pPr marL="342900" indent="-342900"/>
            <a:r>
              <a:rPr lang="en-US"/>
              <a:t>Supermarket shelf management.</a:t>
            </a:r>
          </a:p>
          <a:p>
            <a:pPr marL="742950" lvl="1" indent="-285750"/>
            <a:r>
              <a:rPr lang="en-US"/>
              <a:t>Goal: To identify items that are bought together by sufficiently many customers.</a:t>
            </a:r>
          </a:p>
          <a:p>
            <a:pPr marL="742950" lvl="1" indent="-285750"/>
            <a:r>
              <a:rPr lang="en-US"/>
              <a:t>Approach: Process the point-of-sale data collected with barcode scanners to find dependencies among items.</a:t>
            </a:r>
          </a:p>
          <a:p>
            <a:pPr marL="742950" lvl="1" indent="-285750"/>
            <a:r>
              <a:rPr lang="en-US"/>
              <a:t>A classic rule --</a:t>
            </a:r>
          </a:p>
          <a:p>
            <a:pPr marL="1143000" lvl="2" indent="-228600"/>
            <a:r>
              <a:rPr lang="en-US"/>
              <a:t>If a customer buys diaper and milk, then he is very likely to buy beer.</a:t>
            </a:r>
          </a:p>
          <a:p>
            <a:pPr marL="1143000" lvl="2" indent="-228600"/>
            <a:r>
              <a:rPr lang="en-US"/>
              <a:t>So, don’t be surprised if you find six-packs stacked next to diapers!</a:t>
            </a:r>
            <a:endParaRPr lang="en-US" sz="2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152400"/>
            <a:ext cx="8763000" cy="533400"/>
          </a:xfrm>
        </p:spPr>
        <p:txBody>
          <a:bodyPr/>
          <a:lstStyle/>
          <a:p>
            <a:r>
              <a:rPr lang="en-US"/>
              <a:t>Sequential Pattern Discovery: Definition</a:t>
            </a:r>
          </a:p>
        </p:txBody>
      </p:sp>
      <p:sp>
        <p:nvSpPr>
          <p:cNvPr id="30723" name="Rectangle 3"/>
          <p:cNvSpPr>
            <a:spLocks noGrp="1" noChangeArrowheads="1"/>
          </p:cNvSpPr>
          <p:nvPr>
            <p:ph type="body" idx="1"/>
          </p:nvPr>
        </p:nvSpPr>
        <p:spPr>
          <a:xfrm>
            <a:off x="228600" y="1295400"/>
            <a:ext cx="8382000" cy="1143000"/>
          </a:xfrm>
        </p:spPr>
        <p:txBody>
          <a:bodyPr/>
          <a:lstStyle/>
          <a:p>
            <a:pPr marL="342900" indent="-342900">
              <a:lnSpc>
                <a:spcPct val="90000"/>
              </a:lnSpc>
            </a:pPr>
            <a:r>
              <a:rPr lang="en-US" sz="1800"/>
              <a:t>Given is a set of </a:t>
            </a:r>
            <a:r>
              <a:rPr lang="en-US" sz="1800" i="1"/>
              <a:t>objects</a:t>
            </a:r>
            <a:r>
              <a:rPr lang="en-US" sz="1800"/>
              <a:t>, with each object associated with its own </a:t>
            </a:r>
            <a:r>
              <a:rPr lang="en-US" sz="1800" i="1"/>
              <a:t>timeline of events</a:t>
            </a:r>
            <a:r>
              <a:rPr lang="en-US" sz="1800"/>
              <a:t>, find rules that predict strong </a:t>
            </a:r>
            <a:r>
              <a:rPr lang="en-US" sz="1800">
                <a:solidFill>
                  <a:srgbClr val="0000FF"/>
                </a:solidFill>
              </a:rPr>
              <a:t>sequential dependencies</a:t>
            </a:r>
            <a:r>
              <a:rPr lang="en-US" sz="1800"/>
              <a:t> among different events.</a:t>
            </a:r>
          </a:p>
          <a:p>
            <a:pPr marL="342900" indent="-342900">
              <a:lnSpc>
                <a:spcPct val="90000"/>
              </a:lnSpc>
            </a:pPr>
            <a:endParaRPr lang="en-US" sz="1800"/>
          </a:p>
          <a:p>
            <a:pPr marL="342900" indent="-342900">
              <a:lnSpc>
                <a:spcPct val="90000"/>
              </a:lnSpc>
            </a:pPr>
            <a:endParaRPr lang="en-US" sz="1800"/>
          </a:p>
          <a:p>
            <a:pPr marL="342900" indent="-342900">
              <a:lnSpc>
                <a:spcPct val="90000"/>
              </a:lnSpc>
            </a:pPr>
            <a:endParaRPr lang="en-US" sz="1800"/>
          </a:p>
          <a:p>
            <a:pPr marL="342900" indent="-342900">
              <a:lnSpc>
                <a:spcPct val="90000"/>
              </a:lnSpc>
            </a:pPr>
            <a:endParaRPr lang="en-US" sz="1800"/>
          </a:p>
          <a:p>
            <a:pPr marL="342900" indent="-342900">
              <a:lnSpc>
                <a:spcPct val="90000"/>
              </a:lnSpc>
            </a:pPr>
            <a:r>
              <a:rPr lang="en-US" sz="1800"/>
              <a:t>Rules are formed by first disovering patterns. Event occurrences in the patterns are governed by timing constraints.</a:t>
            </a:r>
            <a:endParaRPr lang="en-US" sz="2000"/>
          </a:p>
        </p:txBody>
      </p:sp>
      <p:grpSp>
        <p:nvGrpSpPr>
          <p:cNvPr id="30724" name="Group 4"/>
          <p:cNvGrpSpPr>
            <a:grpSpLocks/>
          </p:cNvGrpSpPr>
          <p:nvPr/>
        </p:nvGrpSpPr>
        <p:grpSpPr bwMode="auto">
          <a:xfrm>
            <a:off x="2667000" y="4114800"/>
            <a:ext cx="3657600" cy="1752600"/>
            <a:chOff x="1728" y="2928"/>
            <a:chExt cx="2304" cy="1104"/>
          </a:xfrm>
        </p:grpSpPr>
        <p:sp>
          <p:nvSpPr>
            <p:cNvPr id="30729" name="Rectangle 5"/>
            <p:cNvSpPr>
              <a:spLocks noChangeArrowheads="1"/>
            </p:cNvSpPr>
            <p:nvPr/>
          </p:nvSpPr>
          <p:spPr bwMode="auto">
            <a:xfrm>
              <a:off x="1728" y="2928"/>
              <a:ext cx="2304" cy="1104"/>
            </a:xfrm>
            <a:prstGeom prst="rect">
              <a:avLst/>
            </a:prstGeom>
            <a:solidFill>
              <a:srgbClr val="FFFFCC"/>
            </a:solidFill>
            <a:ln w="9525">
              <a:solidFill>
                <a:schemeClr val="tx1"/>
              </a:solidFill>
              <a:miter lim="800000"/>
              <a:headEnd/>
              <a:tailEnd/>
            </a:ln>
            <a:effectLst>
              <a:outerShdw dist="107763" dir="2700000" algn="ctr" rotWithShape="0">
                <a:srgbClr val="808080"/>
              </a:outerShdw>
            </a:effectLst>
          </p:spPr>
          <p:txBody>
            <a:bodyPr wrap="none" anchor="ctr"/>
            <a:lstStyle/>
            <a:p>
              <a:endParaRPr lang="en-US"/>
            </a:p>
          </p:txBody>
        </p:sp>
        <p:sp>
          <p:nvSpPr>
            <p:cNvPr id="30730" name="Text Box 6"/>
            <p:cNvSpPr txBox="1">
              <a:spLocks noChangeArrowheads="1"/>
            </p:cNvSpPr>
            <p:nvPr/>
          </p:nvSpPr>
          <p:spPr bwMode="auto">
            <a:xfrm>
              <a:off x="1776" y="2983"/>
              <a:ext cx="2190" cy="32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2800">
                  <a:latin typeface="Times New Roman" pitchFamily="18" charset="0"/>
                </a:rPr>
                <a:t>(A   B)     (C)    (D   E)</a:t>
              </a:r>
            </a:p>
          </p:txBody>
        </p:sp>
        <p:sp>
          <p:nvSpPr>
            <p:cNvPr id="30731" name="Text Box 7"/>
            <p:cNvSpPr txBox="1">
              <a:spLocks noChangeArrowheads="1"/>
            </p:cNvSpPr>
            <p:nvPr/>
          </p:nvSpPr>
          <p:spPr bwMode="auto">
            <a:xfrm>
              <a:off x="2688" y="3660"/>
              <a:ext cx="439" cy="19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solidFill>
                    <a:srgbClr val="0000FF"/>
                  </a:solidFill>
                </a:rPr>
                <a:t>&lt;= ms</a:t>
              </a:r>
              <a:endParaRPr lang="en-US" sz="1600">
                <a:latin typeface="Times New Roman" pitchFamily="18" charset="0"/>
              </a:endParaRPr>
            </a:p>
          </p:txBody>
        </p:sp>
        <p:sp>
          <p:nvSpPr>
            <p:cNvPr id="30732" name="Text Box 8"/>
            <p:cNvSpPr txBox="1">
              <a:spLocks noChangeArrowheads="1"/>
            </p:cNvSpPr>
            <p:nvPr/>
          </p:nvSpPr>
          <p:spPr bwMode="auto">
            <a:xfrm>
              <a:off x="2256" y="3312"/>
              <a:ext cx="407" cy="19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solidFill>
                    <a:srgbClr val="0000FF"/>
                  </a:solidFill>
                </a:rPr>
                <a:t>&lt;= xg</a:t>
              </a:r>
              <a:endParaRPr lang="en-US" sz="1600">
                <a:latin typeface="Times New Roman" pitchFamily="18" charset="0"/>
              </a:endParaRPr>
            </a:p>
          </p:txBody>
        </p:sp>
        <p:sp>
          <p:nvSpPr>
            <p:cNvPr id="30733" name="Text Box 9"/>
            <p:cNvSpPr txBox="1">
              <a:spLocks noChangeArrowheads="1"/>
            </p:cNvSpPr>
            <p:nvPr/>
          </p:nvSpPr>
          <p:spPr bwMode="auto">
            <a:xfrm>
              <a:off x="2976" y="3324"/>
              <a:ext cx="348" cy="19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solidFill>
                    <a:srgbClr val="0000FF"/>
                  </a:solidFill>
                </a:rPr>
                <a:t> &gt;ng</a:t>
              </a:r>
              <a:endParaRPr lang="en-US" sz="1600">
                <a:latin typeface="Times New Roman" pitchFamily="18" charset="0"/>
              </a:endParaRPr>
            </a:p>
          </p:txBody>
        </p:sp>
        <p:sp>
          <p:nvSpPr>
            <p:cNvPr id="30734" name="Text Box 10"/>
            <p:cNvSpPr txBox="1">
              <a:spLocks noChangeArrowheads="1"/>
            </p:cNvSpPr>
            <p:nvPr/>
          </p:nvSpPr>
          <p:spPr bwMode="auto">
            <a:xfrm>
              <a:off x="3360" y="3324"/>
              <a:ext cx="426" cy="19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a:solidFill>
                    <a:srgbClr val="0000FF"/>
                  </a:solidFill>
                </a:rPr>
                <a:t>&lt;= ws</a:t>
              </a:r>
              <a:endParaRPr lang="en-US" sz="1600">
                <a:latin typeface="Times New Roman" pitchFamily="18" charset="0"/>
              </a:endParaRPr>
            </a:p>
          </p:txBody>
        </p:sp>
        <p:sp>
          <p:nvSpPr>
            <p:cNvPr id="30735" name="Line 11"/>
            <p:cNvSpPr>
              <a:spLocks noChangeShapeType="1"/>
            </p:cNvSpPr>
            <p:nvPr/>
          </p:nvSpPr>
          <p:spPr bwMode="auto">
            <a:xfrm>
              <a:off x="1824" y="3817"/>
              <a:ext cx="206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6" name="Line 12"/>
            <p:cNvSpPr>
              <a:spLocks noChangeShapeType="1"/>
            </p:cNvSpPr>
            <p:nvPr/>
          </p:nvSpPr>
          <p:spPr bwMode="auto">
            <a:xfrm>
              <a:off x="1824" y="3500"/>
              <a:ext cx="1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7" name="Line 13"/>
            <p:cNvSpPr>
              <a:spLocks noChangeShapeType="1"/>
            </p:cNvSpPr>
            <p:nvPr/>
          </p:nvSpPr>
          <p:spPr bwMode="auto">
            <a:xfrm>
              <a:off x="3024" y="3500"/>
              <a:ext cx="28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8" name="Line 14"/>
            <p:cNvSpPr>
              <a:spLocks noChangeShapeType="1"/>
            </p:cNvSpPr>
            <p:nvPr/>
          </p:nvSpPr>
          <p:spPr bwMode="auto">
            <a:xfrm>
              <a:off x="3312" y="3500"/>
              <a:ext cx="57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9" name="Line 15"/>
            <p:cNvSpPr>
              <a:spLocks noChangeShapeType="1"/>
            </p:cNvSpPr>
            <p:nvPr/>
          </p:nvSpPr>
          <p:spPr bwMode="auto">
            <a:xfrm>
              <a:off x="1824" y="3264"/>
              <a:ext cx="0" cy="7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0" name="Line 16"/>
            <p:cNvSpPr>
              <a:spLocks noChangeShapeType="1"/>
            </p:cNvSpPr>
            <p:nvPr/>
          </p:nvSpPr>
          <p:spPr bwMode="auto">
            <a:xfrm flipV="1">
              <a:off x="3024" y="3319"/>
              <a:ext cx="0" cy="3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1" name="Line 17"/>
            <p:cNvSpPr>
              <a:spLocks noChangeShapeType="1"/>
            </p:cNvSpPr>
            <p:nvPr/>
          </p:nvSpPr>
          <p:spPr bwMode="auto">
            <a:xfrm flipV="1">
              <a:off x="3312" y="3319"/>
              <a:ext cx="0" cy="3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2" name="Line 18"/>
            <p:cNvSpPr>
              <a:spLocks noChangeShapeType="1"/>
            </p:cNvSpPr>
            <p:nvPr/>
          </p:nvSpPr>
          <p:spPr bwMode="auto">
            <a:xfrm>
              <a:off x="3888" y="3264"/>
              <a:ext cx="0" cy="7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0725" name="Group 19"/>
          <p:cNvGrpSpPr>
            <a:grpSpLocks/>
          </p:cNvGrpSpPr>
          <p:nvPr/>
        </p:nvGrpSpPr>
        <p:grpSpPr bwMode="auto">
          <a:xfrm>
            <a:off x="2514600" y="2362200"/>
            <a:ext cx="4038600" cy="685800"/>
            <a:chOff x="1632" y="1728"/>
            <a:chExt cx="2304" cy="432"/>
          </a:xfrm>
        </p:grpSpPr>
        <p:sp>
          <p:nvSpPr>
            <p:cNvPr id="30727" name="Rectangle 20"/>
            <p:cNvSpPr>
              <a:spLocks noChangeArrowheads="1"/>
            </p:cNvSpPr>
            <p:nvPr/>
          </p:nvSpPr>
          <p:spPr bwMode="auto">
            <a:xfrm>
              <a:off x="1632" y="1728"/>
              <a:ext cx="2304" cy="432"/>
            </a:xfrm>
            <a:prstGeom prst="rect">
              <a:avLst/>
            </a:prstGeom>
            <a:solidFill>
              <a:srgbClr val="FFFFCC"/>
            </a:solidFill>
            <a:ln w="9525">
              <a:solidFill>
                <a:schemeClr val="tx1"/>
              </a:solidFill>
              <a:miter lim="800000"/>
              <a:headEnd/>
              <a:tailEnd/>
            </a:ln>
            <a:effectLst>
              <a:outerShdw dist="107763" dir="2700000" algn="ctr" rotWithShape="0">
                <a:srgbClr val="808080"/>
              </a:outerShdw>
            </a:effectLst>
          </p:spPr>
          <p:txBody>
            <a:bodyPr wrap="none" anchor="ctr"/>
            <a:lstStyle/>
            <a:p>
              <a:endParaRPr lang="en-US"/>
            </a:p>
          </p:txBody>
        </p:sp>
        <p:sp>
          <p:nvSpPr>
            <p:cNvPr id="30728" name="Text Box 21"/>
            <p:cNvSpPr txBox="1">
              <a:spLocks noChangeArrowheads="1"/>
            </p:cNvSpPr>
            <p:nvPr/>
          </p:nvSpPr>
          <p:spPr bwMode="auto">
            <a:xfrm>
              <a:off x="1680" y="1783"/>
              <a:ext cx="2186" cy="32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r>
                <a:rPr lang="en-US" sz="2800">
                  <a:latin typeface="Times New Roman" pitchFamily="18" charset="0"/>
                </a:rPr>
                <a:t>(A   B)     (C)        (D   E)</a:t>
              </a:r>
            </a:p>
          </p:txBody>
        </p:sp>
      </p:grpSp>
      <p:sp>
        <p:nvSpPr>
          <p:cNvPr id="30726" name="Line 22"/>
          <p:cNvSpPr>
            <a:spLocks noChangeShapeType="1"/>
          </p:cNvSpPr>
          <p:nvPr/>
        </p:nvSpPr>
        <p:spPr bwMode="auto">
          <a:xfrm>
            <a:off x="4800600" y="2743200"/>
            <a:ext cx="457200" cy="0"/>
          </a:xfrm>
          <a:prstGeom prst="line">
            <a:avLst/>
          </a:prstGeom>
          <a:noFill/>
          <a:ln w="2857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152400"/>
            <a:ext cx="8534400" cy="533400"/>
          </a:xfrm>
        </p:spPr>
        <p:txBody>
          <a:bodyPr/>
          <a:lstStyle/>
          <a:p>
            <a:r>
              <a:rPr lang="en-US"/>
              <a:t>Sequential Pattern Discovery: Examples</a:t>
            </a:r>
          </a:p>
        </p:txBody>
      </p:sp>
      <p:sp>
        <p:nvSpPr>
          <p:cNvPr id="31747" name="Rectangle 3"/>
          <p:cNvSpPr>
            <a:spLocks noGrp="1" noChangeArrowheads="1"/>
          </p:cNvSpPr>
          <p:nvPr>
            <p:ph type="body" idx="1"/>
          </p:nvPr>
        </p:nvSpPr>
        <p:spPr>
          <a:xfrm>
            <a:off x="381000" y="1143000"/>
            <a:ext cx="8229600" cy="4286250"/>
          </a:xfrm>
        </p:spPr>
        <p:txBody>
          <a:bodyPr/>
          <a:lstStyle/>
          <a:p>
            <a:r>
              <a:rPr lang="en-US" sz="2000"/>
              <a:t>In telecommunications alarm logs,</a:t>
            </a:r>
            <a:r>
              <a:rPr lang="en-US" sz="1800"/>
              <a:t> </a:t>
            </a:r>
          </a:p>
          <a:p>
            <a:pPr lvl="1"/>
            <a:r>
              <a:rPr lang="en-US" sz="2000"/>
              <a:t>(Inverter_Problem  Excessive_Line_Current) </a:t>
            </a:r>
          </a:p>
          <a:p>
            <a:pPr lvl="1">
              <a:buFont typeface="Arial" charset="0"/>
              <a:buNone/>
            </a:pPr>
            <a:r>
              <a:rPr lang="en-US" sz="2000"/>
              <a:t>        (Rectifier_Alarm) --&gt; (Fire_Alarm)</a:t>
            </a:r>
          </a:p>
          <a:p>
            <a:r>
              <a:rPr lang="en-US" sz="2000"/>
              <a:t>In point-of-sale transaction sequences,</a:t>
            </a:r>
          </a:p>
          <a:p>
            <a:pPr lvl="1"/>
            <a:r>
              <a:rPr lang="en-US" sz="2000"/>
              <a:t>Computer Bookstore:  </a:t>
            </a:r>
          </a:p>
          <a:p>
            <a:pPr lvl="1">
              <a:buFont typeface="Arial" charset="0"/>
              <a:buNone/>
            </a:pPr>
            <a:r>
              <a:rPr lang="en-US" sz="2000"/>
              <a:t>	  (Intro_To_Visual_C)  (C++_Primer) --&gt; 							(Perl_for_dummies,Tcl_Tk)</a:t>
            </a:r>
          </a:p>
          <a:p>
            <a:pPr lvl="1"/>
            <a:r>
              <a:rPr lang="en-US" sz="2000"/>
              <a:t>Athletic Apparel Store: </a:t>
            </a:r>
          </a:p>
          <a:p>
            <a:pPr lvl="1">
              <a:buFont typeface="Arial" charset="0"/>
              <a:buNone/>
            </a:pPr>
            <a:r>
              <a:rPr lang="en-US" sz="2000"/>
              <a:t>	  (Shoes) (Racket, Racketball) --&gt; (Sports_Jacket)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152400"/>
            <a:ext cx="8534400" cy="533400"/>
          </a:xfrm>
        </p:spPr>
        <p:txBody>
          <a:bodyPr/>
          <a:lstStyle/>
          <a:p>
            <a:pPr algn="ctr"/>
            <a:r>
              <a:rPr lang="en-US" dirty="0"/>
              <a:t>Graph Mining </a:t>
            </a:r>
          </a:p>
        </p:txBody>
      </p:sp>
      <p:sp>
        <p:nvSpPr>
          <p:cNvPr id="31747" name="Rectangle 3"/>
          <p:cNvSpPr>
            <a:spLocks noGrp="1" noChangeArrowheads="1"/>
          </p:cNvSpPr>
          <p:nvPr>
            <p:ph type="body" idx="1"/>
          </p:nvPr>
        </p:nvSpPr>
        <p:spPr>
          <a:xfrm>
            <a:off x="381000" y="1143000"/>
            <a:ext cx="8229600" cy="4286250"/>
          </a:xfrm>
        </p:spPr>
        <p:txBody>
          <a:bodyPr/>
          <a:lstStyle/>
          <a:p>
            <a:r>
              <a:rPr lang="en-US" sz="2000" u="sng" dirty="0"/>
              <a:t>Goal</a:t>
            </a:r>
            <a:r>
              <a:rPr lang="en-US" sz="2000" dirty="0"/>
              <a:t>: Find interesting and/or frequent patterns in (large) graphs; the purpose is to extract patters (sub-graphs) of interest from graphs.</a:t>
            </a:r>
          </a:p>
          <a:p>
            <a:r>
              <a:rPr lang="en-US" sz="2000" dirty="0"/>
              <a:t>Example Applications:</a:t>
            </a:r>
          </a:p>
          <a:p>
            <a:pPr lvl="1"/>
            <a:r>
              <a:rPr lang="en-US" sz="2000" dirty="0"/>
              <a:t>Analyzing molecular graphs </a:t>
            </a:r>
            <a:r>
              <a:rPr lang="en-US" sz="900" dirty="0">
                <a:hlinkClick r:id="rId3"/>
              </a:rPr>
              <a:t>https://www.sciencedirect.com/science/article/abs/pii/S1359644612002759</a:t>
            </a:r>
            <a:r>
              <a:rPr lang="en-US" sz="900" dirty="0"/>
              <a:t> </a:t>
            </a:r>
          </a:p>
          <a:p>
            <a:pPr lvl="1"/>
            <a:r>
              <a:rPr lang="en-US" sz="2000" dirty="0"/>
              <a:t>Analyzing the link structure of webpages</a:t>
            </a:r>
          </a:p>
          <a:p>
            <a:pPr lvl="1"/>
            <a:r>
              <a:rPr lang="en-US" sz="2000" dirty="0"/>
              <a:t>Analyzing social networks </a:t>
            </a:r>
            <a:r>
              <a:rPr lang="en-US" sz="900" dirty="0">
                <a:hlinkClick r:id="rId4"/>
              </a:rPr>
              <a:t>http://leitang.net/papers/graph_mining.pdf</a:t>
            </a:r>
            <a:r>
              <a:rPr lang="en-US" sz="900" dirty="0"/>
              <a:t> </a:t>
            </a:r>
          </a:p>
          <a:p>
            <a:r>
              <a:rPr lang="en-US" sz="2000" dirty="0"/>
              <a:t>Even though sub-graph isomorphism is a NP-complete problem, many graph mining tools for frequent sub-graph mining exist (like e.g., </a:t>
            </a:r>
            <a:r>
              <a:rPr lang="en-US" sz="2000" dirty="0" err="1"/>
              <a:t>gSpan</a:t>
            </a:r>
            <a:r>
              <a:rPr lang="en-US" sz="2000" dirty="0"/>
              <a:t> or GASTON).</a:t>
            </a:r>
          </a:p>
          <a:p>
            <a:r>
              <a:rPr lang="en-US" sz="2000" u="sng" dirty="0"/>
              <a:t>Challenges</a:t>
            </a:r>
            <a:r>
              <a:rPr lang="en-US" sz="2000" dirty="0"/>
              <a:t>: The huge number of possible patterns in graphs and the large size of typical graphs make graph mining difficult: the slow running times of most graph mining algorithms hamper the application of this technology---even with very fast hardware! </a:t>
            </a:r>
          </a:p>
        </p:txBody>
      </p:sp>
    </p:spTree>
    <p:extLst>
      <p:ext uri="{BB962C8B-B14F-4D97-AF65-F5344CB8AC3E}">
        <p14:creationId xmlns:p14="http://schemas.microsoft.com/office/powerpoint/2010/main" val="4219461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Co-location Mining</a:t>
            </a:r>
          </a:p>
        </p:txBody>
      </p:sp>
      <p:sp>
        <p:nvSpPr>
          <p:cNvPr id="32771" name="Rectangle 3"/>
          <p:cNvSpPr>
            <a:spLocks noGrp="1" noChangeArrowheads="1"/>
          </p:cNvSpPr>
          <p:nvPr>
            <p:ph type="body" idx="1"/>
          </p:nvPr>
        </p:nvSpPr>
        <p:spPr/>
        <p:txBody>
          <a:bodyPr/>
          <a:lstStyle/>
          <a:p>
            <a:r>
              <a:rPr lang="en-US" dirty="0"/>
              <a:t>Task: Find regions in Texas where high/low concentrations of chemicals are co-located in the Texas Water Supply.</a:t>
            </a:r>
          </a:p>
        </p:txBody>
      </p:sp>
      <p:grpSp>
        <p:nvGrpSpPr>
          <p:cNvPr id="32772" name="Group 4"/>
          <p:cNvGrpSpPr>
            <a:grpSpLocks/>
          </p:cNvGrpSpPr>
          <p:nvPr/>
        </p:nvGrpSpPr>
        <p:grpSpPr bwMode="auto">
          <a:xfrm>
            <a:off x="2209800" y="2743200"/>
            <a:ext cx="5105400" cy="3394075"/>
            <a:chOff x="2544" y="1584"/>
            <a:chExt cx="1382" cy="1165"/>
          </a:xfrm>
        </p:grpSpPr>
        <p:sp>
          <p:nvSpPr>
            <p:cNvPr id="32773" name="Text Box 5"/>
            <p:cNvSpPr txBox="1">
              <a:spLocks noChangeArrowheads="1"/>
            </p:cNvSpPr>
            <p:nvPr/>
          </p:nvSpPr>
          <p:spPr bwMode="auto">
            <a:xfrm>
              <a:off x="2592" y="2592"/>
              <a:ext cx="60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r>
                <a:rPr lang="en-US" sz="1200" b="0">
                  <a:solidFill>
                    <a:schemeClr val="bg1"/>
                  </a:solidFill>
                  <a:latin typeface="Times New Roman" pitchFamily="18" charset="0"/>
                  <a:cs typeface="Angsana New" pitchFamily="18" charset="-34"/>
                </a:rPr>
                <a:t>Figure 2: Chemical co-location </a:t>
              </a:r>
            </a:p>
            <a:p>
              <a:pPr eaLnBrk="1" hangingPunct="1"/>
              <a:r>
                <a:rPr lang="en-US" sz="1200" b="0">
                  <a:solidFill>
                    <a:schemeClr val="bg1"/>
                  </a:solidFill>
                  <a:latin typeface="Times New Roman" pitchFamily="18" charset="0"/>
                  <a:cs typeface="Angsana New" pitchFamily="18" charset="-34"/>
                </a:rPr>
                <a:t>patterns in Texas’ Water Supply</a:t>
              </a:r>
              <a:r>
                <a:rPr lang="en-US" sz="1200" b="0" baseline="30000">
                  <a:solidFill>
                    <a:schemeClr val="bg1"/>
                  </a:solidFill>
                  <a:latin typeface="Times New Roman" pitchFamily="18" charset="0"/>
                  <a:cs typeface="Angsana New" pitchFamily="18" charset="-34"/>
                </a:rPr>
                <a:t>1</a:t>
              </a:r>
              <a:r>
                <a:rPr lang="en-US" sz="1200" b="0">
                  <a:solidFill>
                    <a:schemeClr val="bg1"/>
                  </a:solidFill>
                  <a:latin typeface="Times New Roman" pitchFamily="18" charset="0"/>
                  <a:cs typeface="Angsana New" pitchFamily="18" charset="-34"/>
                </a:rPr>
                <a:t> </a:t>
              </a:r>
              <a:endParaRPr lang="th-TH" sz="1200" b="0">
                <a:solidFill>
                  <a:schemeClr val="bg1"/>
                </a:solidFill>
                <a:latin typeface="Times New Roman" pitchFamily="18" charset="0"/>
                <a:cs typeface="Angsana New" pitchFamily="18" charset="-34"/>
              </a:endParaRPr>
            </a:p>
          </p:txBody>
        </p:sp>
        <p:pic>
          <p:nvPicPr>
            <p:cNvPr id="32774" name="Picture 6" descr="Texas Regional Pattern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4" y="1584"/>
              <a:ext cx="1382" cy="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228600"/>
            <a:ext cx="8763000" cy="533400"/>
          </a:xfrm>
        </p:spPr>
        <p:txBody>
          <a:bodyPr/>
          <a:lstStyle/>
          <a:p>
            <a:r>
              <a:rPr lang="en-US"/>
              <a:t>Deviation/Anomaly Detection</a:t>
            </a:r>
          </a:p>
        </p:txBody>
      </p:sp>
      <p:sp>
        <p:nvSpPr>
          <p:cNvPr id="34819" name="Rectangle 3"/>
          <p:cNvSpPr>
            <a:spLocks noGrp="1" noChangeArrowheads="1"/>
          </p:cNvSpPr>
          <p:nvPr>
            <p:ph type="body" idx="1"/>
          </p:nvPr>
        </p:nvSpPr>
        <p:spPr>
          <a:xfrm>
            <a:off x="228600" y="1066800"/>
            <a:ext cx="8915400" cy="5105400"/>
          </a:xfrm>
        </p:spPr>
        <p:txBody>
          <a:bodyPr/>
          <a:lstStyle/>
          <a:p>
            <a:r>
              <a:rPr lang="en-US"/>
              <a:t>Detect significant deviations from normal behavior</a:t>
            </a:r>
            <a:endParaRPr lang="en-US" sz="3200"/>
          </a:p>
          <a:p>
            <a:r>
              <a:rPr lang="en-US"/>
              <a:t>Applications:</a:t>
            </a:r>
          </a:p>
          <a:p>
            <a:pPr lvl="1"/>
            <a:r>
              <a:rPr lang="en-US"/>
              <a:t>Credit Card Fraud Detection</a:t>
            </a:r>
          </a:p>
          <a:p>
            <a:pPr lvl="1"/>
            <a:endParaRPr lang="en-US"/>
          </a:p>
          <a:p>
            <a:pPr lvl="1"/>
            <a:endParaRPr lang="en-US"/>
          </a:p>
          <a:p>
            <a:pPr lvl="1"/>
            <a:r>
              <a:rPr lang="en-US"/>
              <a:t>Network Intrusion </a:t>
            </a:r>
            <a:br>
              <a:rPr lang="en-US"/>
            </a:br>
            <a:r>
              <a:rPr lang="en-US"/>
              <a:t>Detection</a:t>
            </a:r>
          </a:p>
          <a:p>
            <a:pPr lvl="1"/>
            <a:endParaRPr lang="en-US"/>
          </a:p>
        </p:txBody>
      </p:sp>
      <p:pic>
        <p:nvPicPr>
          <p:cNvPr id="3482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00" y="3922713"/>
            <a:ext cx="31623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21" name="Group 8"/>
          <p:cNvGrpSpPr>
            <a:grpSpLocks/>
          </p:cNvGrpSpPr>
          <p:nvPr/>
        </p:nvGrpSpPr>
        <p:grpSpPr bwMode="auto">
          <a:xfrm>
            <a:off x="4818063" y="4013200"/>
            <a:ext cx="2605087" cy="2387600"/>
            <a:chOff x="2963" y="2441"/>
            <a:chExt cx="1641" cy="1504"/>
          </a:xfrm>
        </p:grpSpPr>
        <p:pic>
          <p:nvPicPr>
            <p:cNvPr id="34825"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3" y="2441"/>
              <a:ext cx="1641" cy="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3" y="2441"/>
              <a:ext cx="1641" cy="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82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9563" y="3886200"/>
            <a:ext cx="1922462"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 Box 12"/>
          <p:cNvSpPr txBox="1">
            <a:spLocks noChangeArrowheads="1"/>
          </p:cNvSpPr>
          <p:nvPr/>
        </p:nvSpPr>
        <p:spPr bwMode="auto">
          <a:xfrm>
            <a:off x="228600" y="5715000"/>
            <a:ext cx="8305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a:spcBef>
                <a:spcPct val="20000"/>
              </a:spcBef>
              <a:buClr>
                <a:schemeClr val="accent2"/>
              </a:buClr>
              <a:buSzPct val="75000"/>
              <a:buFont typeface="Monotype Sorts" pitchFamily="2" charset="2"/>
              <a:buNone/>
            </a:pPr>
            <a:r>
              <a:rPr lang="en-US" sz="1600" b="0" i="1">
                <a:latin typeface="Helvetica" pitchFamily="34" charset="0"/>
              </a:rPr>
              <a:t>						</a:t>
            </a:r>
            <a:br>
              <a:rPr lang="en-US" sz="1600" b="0" i="1">
                <a:latin typeface="Helvetica" pitchFamily="34" charset="0"/>
              </a:rPr>
            </a:br>
            <a:r>
              <a:rPr lang="en-US" sz="1600" b="0" i="1">
                <a:latin typeface="Helvetica" pitchFamily="34" charset="0"/>
              </a:rPr>
              <a:t>Typical network traffic at University level may reach over 100 million connections per day</a:t>
            </a:r>
            <a:endParaRPr lang="en-US" sz="2400" b="0">
              <a:latin typeface="Times New Roman" pitchFamily="18" charset="0"/>
            </a:endParaRPr>
          </a:p>
        </p:txBody>
      </p:sp>
      <p:graphicFrame>
        <p:nvGraphicFramePr>
          <p:cNvPr id="34824" name="Object 13"/>
          <p:cNvGraphicFramePr>
            <a:graphicFrameLocks noChangeAspect="1"/>
          </p:cNvGraphicFramePr>
          <p:nvPr/>
        </p:nvGraphicFramePr>
        <p:xfrm>
          <a:off x="5791200" y="1851025"/>
          <a:ext cx="3124200" cy="1882775"/>
        </p:xfrm>
        <a:graphic>
          <a:graphicData uri="http://schemas.openxmlformats.org/presentationml/2006/ole">
            <mc:AlternateContent xmlns:mc="http://schemas.openxmlformats.org/markup-compatibility/2006">
              <mc:Choice xmlns:v="urn:schemas-microsoft-com:vml" Requires="v">
                <p:oleObj name="VISIO" r:id="rId7" imgW="2900172" imgH="1752600" progId="Visio.Drawing.6">
                  <p:embed/>
                </p:oleObj>
              </mc:Choice>
              <mc:Fallback>
                <p:oleObj name="VISIO" r:id="rId7" imgW="2900172" imgH="1752600" progId="Visio.Drawing.6">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1851025"/>
                        <a:ext cx="3124200" cy="188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Challenges of Data Mining</a:t>
            </a:r>
          </a:p>
        </p:txBody>
      </p:sp>
      <p:sp>
        <p:nvSpPr>
          <p:cNvPr id="35843" name="Rectangle 3"/>
          <p:cNvSpPr>
            <a:spLocks noGrp="1" noChangeArrowheads="1"/>
          </p:cNvSpPr>
          <p:nvPr>
            <p:ph type="body" idx="1"/>
          </p:nvPr>
        </p:nvSpPr>
        <p:spPr>
          <a:xfrm>
            <a:off x="381000" y="1219200"/>
            <a:ext cx="8229600" cy="4286250"/>
          </a:xfrm>
        </p:spPr>
        <p:txBody>
          <a:bodyPr/>
          <a:lstStyle/>
          <a:p>
            <a:pPr marL="342900" indent="-342900"/>
            <a:r>
              <a:rPr lang="en-US" dirty="0"/>
              <a:t>Scalability</a:t>
            </a:r>
          </a:p>
          <a:p>
            <a:pPr marL="342900" indent="-342900"/>
            <a:r>
              <a:rPr lang="en-US" dirty="0"/>
              <a:t>Dimensionality</a:t>
            </a:r>
          </a:p>
          <a:p>
            <a:pPr marL="342900" indent="-342900"/>
            <a:r>
              <a:rPr lang="en-US" dirty="0"/>
              <a:t>Complex and Heterogeneous Data</a:t>
            </a:r>
          </a:p>
          <a:p>
            <a:pPr marL="342900" indent="-342900"/>
            <a:r>
              <a:rPr lang="en-US" dirty="0"/>
              <a:t>Data Quality</a:t>
            </a:r>
          </a:p>
          <a:p>
            <a:pPr marL="342900" indent="-342900"/>
            <a:r>
              <a:rPr lang="en-US" dirty="0"/>
              <a:t>Data Ownership and Distribution</a:t>
            </a:r>
          </a:p>
          <a:p>
            <a:pPr marL="342900" indent="-342900"/>
            <a:r>
              <a:rPr lang="en-US" dirty="0"/>
              <a:t>Privacy Preservation</a:t>
            </a:r>
          </a:p>
          <a:p>
            <a:pPr marL="342900" indent="-342900"/>
            <a:r>
              <a:rPr lang="en-US" dirty="0"/>
              <a:t>Streaming Data</a:t>
            </a:r>
          </a:p>
          <a:p>
            <a:pPr marL="342900" indent="-342900"/>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l="5333" b="2116"/>
          <a:stretch>
            <a:fillRect/>
          </a:stretch>
        </p:blipFill>
        <p:spPr bwMode="auto">
          <a:xfrm>
            <a:off x="3505200" y="2971800"/>
            <a:ext cx="5486400"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a:xfrm>
            <a:off x="203200" y="228600"/>
            <a:ext cx="8940800" cy="533400"/>
          </a:xfrm>
        </p:spPr>
        <p:txBody>
          <a:bodyPr/>
          <a:lstStyle/>
          <a:p>
            <a:r>
              <a:rPr lang="en-US" dirty="0"/>
              <a:t>What is Data Mining / KDD? </a:t>
            </a:r>
            <a:r>
              <a:rPr lang="en-US" sz="900" dirty="0">
                <a:hlinkClick r:id="rId4"/>
              </a:rPr>
              <a:t>https://acronyms.thefreedictionary.com/KDD</a:t>
            </a:r>
            <a:endParaRPr lang="en-US" sz="900" dirty="0"/>
          </a:p>
        </p:txBody>
      </p:sp>
      <p:sp>
        <p:nvSpPr>
          <p:cNvPr id="7172" name="Rectangle 4"/>
          <p:cNvSpPr>
            <a:spLocks noGrp="1" noChangeArrowheads="1"/>
          </p:cNvSpPr>
          <p:nvPr>
            <p:ph type="body" idx="1"/>
          </p:nvPr>
        </p:nvSpPr>
        <p:spPr>
          <a:xfrm>
            <a:off x="146050" y="990600"/>
            <a:ext cx="8394700" cy="5029200"/>
          </a:xfrm>
        </p:spPr>
        <p:txBody>
          <a:bodyPr/>
          <a:lstStyle/>
          <a:p>
            <a:pPr marL="285750" indent="-285750">
              <a:lnSpc>
                <a:spcPct val="95000"/>
              </a:lnSpc>
              <a:spcBef>
                <a:spcPct val="20000"/>
              </a:spcBef>
            </a:pPr>
            <a:r>
              <a:rPr lang="en-US" sz="3200" b="1" dirty="0"/>
              <a:t>Many Definitions</a:t>
            </a:r>
          </a:p>
          <a:p>
            <a:pPr lvl="1">
              <a:lnSpc>
                <a:spcPct val="95000"/>
              </a:lnSpc>
              <a:spcBef>
                <a:spcPct val="20000"/>
              </a:spcBef>
            </a:pPr>
            <a:r>
              <a:rPr lang="en-US" sz="2400" b="1" dirty="0"/>
              <a:t>Non-trivial extraction of implicit, </a:t>
            </a:r>
            <a:r>
              <a:rPr lang="en-US" sz="2400" b="1" dirty="0">
                <a:solidFill>
                  <a:schemeClr val="accent5">
                    <a:lumMod val="75000"/>
                  </a:schemeClr>
                </a:solidFill>
              </a:rPr>
              <a:t>valid</a:t>
            </a:r>
            <a:r>
              <a:rPr lang="en-US" sz="2400" b="1" dirty="0"/>
              <a:t>, previously unknown and potentially useful information from data</a:t>
            </a:r>
          </a:p>
          <a:p>
            <a:pPr lvl="1">
              <a:lnSpc>
                <a:spcPct val="95000"/>
              </a:lnSpc>
              <a:spcBef>
                <a:spcPct val="20000"/>
              </a:spcBef>
            </a:pPr>
            <a:r>
              <a:rPr lang="en-US" sz="2400" b="1" dirty="0"/>
              <a:t>Exploration &amp; analysis, by automatic or </a:t>
            </a:r>
            <a:br>
              <a:rPr lang="en-US" sz="2400" b="1" dirty="0"/>
            </a:br>
            <a:r>
              <a:rPr lang="en-US" sz="2400" b="1" dirty="0"/>
              <a:t>semi-automatic means, of </a:t>
            </a:r>
            <a:br>
              <a:rPr lang="en-US" sz="2400" b="1" dirty="0"/>
            </a:br>
            <a:r>
              <a:rPr lang="en-US" sz="2400" b="1" dirty="0"/>
              <a:t>large quantities of data </a:t>
            </a:r>
            <a:br>
              <a:rPr lang="en-US" sz="2400" b="1" dirty="0"/>
            </a:br>
            <a:r>
              <a:rPr lang="en-US" sz="2400" b="1" dirty="0"/>
              <a:t>in order to discover </a:t>
            </a:r>
            <a:br>
              <a:rPr lang="en-US" sz="2400" b="1" dirty="0"/>
            </a:br>
            <a:r>
              <a:rPr lang="en-US" sz="2400" b="1" dirty="0"/>
              <a:t>meaningful patterns </a:t>
            </a:r>
            <a:br>
              <a:rPr lang="en-US" sz="2400" b="1" dirty="0"/>
            </a:br>
            <a:endParaRPr lang="en-US" sz="2400" b="1" dirty="0"/>
          </a:p>
        </p:txBody>
      </p:sp>
      <p:sp>
        <p:nvSpPr>
          <p:cNvPr id="2" name="TextBox 1">
            <a:extLst>
              <a:ext uri="{FF2B5EF4-FFF2-40B4-BE49-F238E27FC236}">
                <a16:creationId xmlns:a16="http://schemas.microsoft.com/office/drawing/2014/main" id="{EC909359-7AD5-42FA-8D3F-412252312A14}"/>
              </a:ext>
            </a:extLst>
          </p:cNvPr>
          <p:cNvSpPr txBox="1"/>
          <p:nvPr/>
        </p:nvSpPr>
        <p:spPr>
          <a:xfrm>
            <a:off x="990600" y="6324600"/>
            <a:ext cx="6261651" cy="307777"/>
          </a:xfrm>
          <a:prstGeom prst="rect">
            <a:avLst/>
          </a:prstGeom>
          <a:noFill/>
        </p:spPr>
        <p:txBody>
          <a:bodyPr wrap="none" rtlCol="0">
            <a:spAutoFit/>
          </a:bodyPr>
          <a:lstStyle/>
          <a:p>
            <a:r>
              <a:rPr lang="en-US" dirty="0"/>
              <a:t>KDD:= Knowledge Discovery in Databases(old)/in Data/and Data Mining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t>Data Mining Software </a:t>
            </a:r>
          </a:p>
        </p:txBody>
      </p:sp>
      <p:sp>
        <p:nvSpPr>
          <p:cNvPr id="36867" name="Content Placeholder 2"/>
          <p:cNvSpPr>
            <a:spLocks noGrp="1"/>
          </p:cNvSpPr>
          <p:nvPr>
            <p:ph idx="1"/>
          </p:nvPr>
        </p:nvSpPr>
        <p:spPr/>
        <p:txBody>
          <a:bodyPr/>
          <a:lstStyle/>
          <a:p>
            <a:r>
              <a:rPr lang="en-US">
                <a:hlinkClick r:id="rId2"/>
              </a:rPr>
              <a:t>http://www.kdnuggets.com/software/index.html</a:t>
            </a:r>
            <a:r>
              <a:rPr lang="en-US"/>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152400"/>
            <a:ext cx="9144000" cy="533400"/>
          </a:xfrm>
        </p:spPr>
        <p:txBody>
          <a:bodyPr/>
          <a:lstStyle/>
          <a:p>
            <a:r>
              <a:rPr lang="en-US" sz="2700"/>
              <a:t>Data Mining Conferences (Ranked by Importance!)</a:t>
            </a:r>
          </a:p>
        </p:txBody>
      </p:sp>
      <p:sp>
        <p:nvSpPr>
          <p:cNvPr id="37891" name="Content Placeholder 2"/>
          <p:cNvSpPr>
            <a:spLocks noGrp="1"/>
          </p:cNvSpPr>
          <p:nvPr>
            <p:ph idx="1"/>
          </p:nvPr>
        </p:nvSpPr>
        <p:spPr>
          <a:xfrm>
            <a:off x="0" y="1143000"/>
            <a:ext cx="9144000" cy="5181600"/>
          </a:xfrm>
        </p:spPr>
        <p:txBody>
          <a:bodyPr/>
          <a:lstStyle/>
          <a:p>
            <a:pPr marL="514350" indent="-514350">
              <a:buFont typeface="Tahoma" pitchFamily="34" charset="0"/>
              <a:buAutoNum type="arabicPeriod"/>
              <a:defRPr/>
            </a:pPr>
            <a:r>
              <a:rPr lang="en-US" sz="2400" dirty="0"/>
              <a:t>KDD 2022 </a:t>
            </a:r>
            <a:r>
              <a:rPr lang="en-US" sz="1600" dirty="0">
                <a:hlinkClick r:id="rId2"/>
              </a:rPr>
              <a:t>KDD 2022 | Washington DC, U.S. </a:t>
            </a:r>
            <a:r>
              <a:rPr lang="en-US" sz="2400" dirty="0"/>
              <a:t>(now calls itself the number 1 Data Science Conference, will scan though Website during the August 26 lecture)</a:t>
            </a:r>
          </a:p>
          <a:p>
            <a:pPr marL="514350" indent="-514350">
              <a:buFont typeface="Tahoma" pitchFamily="34" charset="0"/>
              <a:buAutoNum type="arabicPeriod"/>
              <a:defRPr/>
            </a:pPr>
            <a:r>
              <a:rPr lang="en-US" sz="2400" dirty="0"/>
              <a:t>ICDM 2022: </a:t>
            </a:r>
            <a:r>
              <a:rPr lang="en-US" sz="1600" dirty="0">
                <a:hlinkClick r:id="rId3"/>
              </a:rPr>
              <a:t>IEEE International Conference on Data Mining 2022 (ICDM2022) | IEEE ICDM 2022 (usf.edu)</a:t>
            </a:r>
            <a:endParaRPr lang="en-US" sz="2400" dirty="0"/>
          </a:p>
          <a:p>
            <a:pPr marL="514350" indent="-514350">
              <a:buFont typeface="Tahoma" pitchFamily="34" charset="0"/>
              <a:buAutoNum type="arabicPeriod"/>
              <a:defRPr/>
            </a:pPr>
            <a:r>
              <a:rPr lang="en-US" sz="2400" dirty="0">
                <a:solidFill>
                  <a:srgbClr val="FFC000"/>
                </a:solidFill>
              </a:rPr>
              <a:t>ECML/</a:t>
            </a:r>
            <a:r>
              <a:rPr lang="en-US" sz="2400" dirty="0"/>
              <a:t>PKDD 2022: </a:t>
            </a:r>
            <a:r>
              <a:rPr lang="en-US" sz="1600" dirty="0">
                <a:hlinkClick r:id="rId4"/>
              </a:rPr>
              <a:t>https://2022.ecmlpkdd.org</a:t>
            </a:r>
            <a:endParaRPr lang="en-U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bwMode="auto">
          <a:xfrm>
            <a:off x="7239000" y="6400800"/>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Tahoma" pitchFamily="34" charset="0"/>
                <a:ea typeface="+mn-ea"/>
                <a:cs typeface="+mn-cs"/>
              </a:defRPr>
            </a:lvl1pPr>
            <a:lvl2pPr marL="457200" algn="l" rtl="0" fontAlgn="base">
              <a:spcBef>
                <a:spcPct val="0"/>
              </a:spcBef>
              <a:spcAft>
                <a:spcPct val="0"/>
              </a:spcAft>
              <a:defRPr sz="2800" kern="1200">
                <a:solidFill>
                  <a:schemeClr val="tx1"/>
                </a:solidFill>
                <a:latin typeface="Tahoma" pitchFamily="34" charset="0"/>
                <a:ea typeface="+mn-ea"/>
                <a:cs typeface="+mn-cs"/>
              </a:defRPr>
            </a:lvl2pPr>
            <a:lvl3pPr marL="914400" algn="l" rtl="0" fontAlgn="base">
              <a:spcBef>
                <a:spcPct val="0"/>
              </a:spcBef>
              <a:spcAft>
                <a:spcPct val="0"/>
              </a:spcAft>
              <a:defRPr sz="2800" kern="1200">
                <a:solidFill>
                  <a:schemeClr val="tx1"/>
                </a:solidFill>
                <a:latin typeface="Tahoma" pitchFamily="34" charset="0"/>
                <a:ea typeface="+mn-ea"/>
                <a:cs typeface="+mn-cs"/>
              </a:defRPr>
            </a:lvl3pPr>
            <a:lvl4pPr marL="1371600" algn="l" rtl="0" fontAlgn="base">
              <a:spcBef>
                <a:spcPct val="0"/>
              </a:spcBef>
              <a:spcAft>
                <a:spcPct val="0"/>
              </a:spcAft>
              <a:defRPr sz="2800" kern="1200">
                <a:solidFill>
                  <a:schemeClr val="tx1"/>
                </a:solidFill>
                <a:latin typeface="Tahoma" pitchFamily="34" charset="0"/>
                <a:ea typeface="+mn-ea"/>
                <a:cs typeface="+mn-cs"/>
              </a:defRPr>
            </a:lvl4pPr>
            <a:lvl5pPr marL="1828800" algn="l" rtl="0" fontAlgn="base">
              <a:spcBef>
                <a:spcPct val="0"/>
              </a:spcBef>
              <a:spcAft>
                <a:spcPct val="0"/>
              </a:spcAft>
              <a:defRPr sz="2800" kern="1200">
                <a:solidFill>
                  <a:schemeClr val="tx1"/>
                </a:solidFill>
                <a:latin typeface="Tahoma" pitchFamily="34" charset="0"/>
                <a:ea typeface="+mn-ea"/>
                <a:cs typeface="+mn-cs"/>
              </a:defRPr>
            </a:lvl5pPr>
            <a:lvl6pPr marL="2286000" algn="l" defTabSz="914400" rtl="0" eaLnBrk="1" latinLnBrk="0" hangingPunct="1">
              <a:defRPr sz="2800" kern="1200">
                <a:solidFill>
                  <a:schemeClr val="tx1"/>
                </a:solidFill>
                <a:latin typeface="Tahoma" pitchFamily="34" charset="0"/>
                <a:ea typeface="+mn-ea"/>
                <a:cs typeface="+mn-cs"/>
              </a:defRPr>
            </a:lvl6pPr>
            <a:lvl7pPr marL="2743200" algn="l" defTabSz="914400" rtl="0" eaLnBrk="1" latinLnBrk="0" hangingPunct="1">
              <a:defRPr sz="2800" kern="1200">
                <a:solidFill>
                  <a:schemeClr val="tx1"/>
                </a:solidFill>
                <a:latin typeface="Tahoma" pitchFamily="34" charset="0"/>
                <a:ea typeface="+mn-ea"/>
                <a:cs typeface="+mn-cs"/>
              </a:defRPr>
            </a:lvl7pPr>
            <a:lvl8pPr marL="3200400" algn="l" defTabSz="914400" rtl="0" eaLnBrk="1" latinLnBrk="0" hangingPunct="1">
              <a:defRPr sz="2800" kern="1200">
                <a:solidFill>
                  <a:schemeClr val="tx1"/>
                </a:solidFill>
                <a:latin typeface="Tahoma" pitchFamily="34" charset="0"/>
                <a:ea typeface="+mn-ea"/>
                <a:cs typeface="+mn-cs"/>
              </a:defRPr>
            </a:lvl8pPr>
            <a:lvl9pPr marL="3657600" algn="l" defTabSz="914400" rtl="0" eaLnBrk="1" latinLnBrk="0" hangingPunct="1">
              <a:defRPr sz="2800" kern="1200">
                <a:solidFill>
                  <a:schemeClr val="tx1"/>
                </a:solidFill>
                <a:latin typeface="Tahoma" pitchFamily="34" charset="0"/>
                <a:ea typeface="+mn-ea"/>
                <a:cs typeface="+mn-cs"/>
              </a:defRPr>
            </a:lvl9pPr>
          </a:lstStyle>
          <a:p>
            <a:pPr eaLnBrk="1" hangingPunct="1">
              <a:defRPr/>
            </a:pPr>
            <a:fld id="{CA41FB24-3C3F-4BB3-8498-102FE885A536}" type="slidenum">
              <a:rPr lang="en-US" smtClean="0"/>
              <a:pPr eaLnBrk="1" hangingPunct="1">
                <a:defRPr/>
              </a:pPr>
              <a:t>42</a:t>
            </a:fld>
            <a:endParaRPr lang="en-US" sz="1400"/>
          </a:p>
        </p:txBody>
      </p:sp>
      <p:sp>
        <p:nvSpPr>
          <p:cNvPr id="15363" name="Rectangle 2"/>
          <p:cNvSpPr>
            <a:spLocks noGrp="1" noChangeArrowheads="1"/>
          </p:cNvSpPr>
          <p:nvPr>
            <p:ph type="title" idx="4294967295"/>
          </p:nvPr>
        </p:nvSpPr>
        <p:spPr>
          <a:xfrm>
            <a:off x="1524000" y="190500"/>
            <a:ext cx="7239000" cy="685800"/>
          </a:xfrm>
          <a:noFill/>
        </p:spPr>
        <p:txBody>
          <a:bodyPr lIns="92075" tIns="46038" rIns="92075" bIns="46038" anchor="ctr"/>
          <a:lstStyle/>
          <a:p>
            <a:pPr eaLnBrk="1" hangingPunct="1"/>
            <a:r>
              <a:rPr lang="en-US" sz="3600" dirty="0">
                <a:solidFill>
                  <a:srgbClr val="FF0000"/>
                </a:solidFill>
              </a:rPr>
              <a:t>Data Mining Competitions</a:t>
            </a:r>
            <a:endParaRPr lang="en-US" sz="3200" b="1" dirty="0">
              <a:solidFill>
                <a:srgbClr val="FF0000"/>
              </a:solidFill>
            </a:endParaRPr>
          </a:p>
        </p:txBody>
      </p:sp>
      <p:sp>
        <p:nvSpPr>
          <p:cNvPr id="15364" name="Rectangle 3"/>
          <p:cNvSpPr>
            <a:spLocks noGrp="1" noChangeArrowheads="1"/>
          </p:cNvSpPr>
          <p:nvPr>
            <p:ph type="body" idx="4294967295"/>
          </p:nvPr>
        </p:nvSpPr>
        <p:spPr>
          <a:xfrm>
            <a:off x="76200" y="1219200"/>
            <a:ext cx="9144000" cy="4419600"/>
          </a:xfrm>
          <a:noFill/>
        </p:spPr>
        <p:txBody>
          <a:bodyPr lIns="92075" tIns="46038" rIns="92075" bIns="46038"/>
          <a:lstStyle/>
          <a:p>
            <a:r>
              <a:rPr lang="en-US" dirty="0"/>
              <a:t>Netflix Price:</a:t>
            </a:r>
            <a:r>
              <a:rPr lang="en-US" sz="3200" dirty="0"/>
              <a:t> </a:t>
            </a:r>
            <a:r>
              <a:rPr lang="en-US" sz="1600" dirty="0">
                <a:hlinkClick r:id="rId3"/>
              </a:rPr>
              <a:t>https://www.netflixprize.com/</a:t>
            </a:r>
            <a:r>
              <a:rPr lang="en-US" sz="1600" dirty="0"/>
              <a:t> </a:t>
            </a:r>
          </a:p>
          <a:p>
            <a:r>
              <a:rPr lang="en-US" dirty="0"/>
              <a:t>KDD Cup 2020: </a:t>
            </a:r>
            <a:r>
              <a:rPr lang="en-US" sz="1600" dirty="0">
                <a:solidFill>
                  <a:srgbClr val="FFFFFF"/>
                </a:solidFill>
                <a:hlinkClick r:id="rId4"/>
              </a:rPr>
              <a:t>https://www.kdd.org/kdd2020/kdd-cup</a:t>
            </a:r>
            <a:r>
              <a:rPr lang="en-US" sz="1600" dirty="0">
                <a:solidFill>
                  <a:srgbClr val="FFFFFF"/>
                </a:solidFill>
              </a:rPr>
              <a:t> </a:t>
            </a:r>
            <a:endParaRPr lang="en-US" sz="3200" dirty="0"/>
          </a:p>
          <a:p>
            <a:r>
              <a:rPr lang="en-US" dirty="0"/>
              <a:t>ICDM Contest 2020: </a:t>
            </a:r>
            <a:r>
              <a:rPr lang="en-US" sz="1600" dirty="0">
                <a:hlinkClick r:id="rId5"/>
              </a:rPr>
              <a:t>http://icdm2020.bigke.org/</a:t>
            </a:r>
            <a:r>
              <a:rPr lang="en-US" sz="1600" dirty="0"/>
              <a:t> </a:t>
            </a:r>
            <a:r>
              <a:rPr lang="en-US" sz="1600" dirty="0">
                <a:hlinkClick r:id="rId6"/>
              </a:rPr>
              <a:t>https://adimen.si.ehu.eus/~rigau/publications/jws2016.pdf</a:t>
            </a:r>
            <a:r>
              <a:rPr lang="en-US" sz="1600" dirty="0"/>
              <a:t> </a:t>
            </a: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0700" y="3169122"/>
            <a:ext cx="5715000" cy="3231678"/>
          </a:xfrm>
          <a:prstGeom prst="rect">
            <a:avLst/>
          </a:prstGeom>
        </p:spPr>
      </p:pic>
    </p:spTree>
  </p:cSld>
  <p:clrMapOvr>
    <a:masterClrMapping/>
  </p:clrMapOvr>
  <p:transition>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304800"/>
            <a:ext cx="9144000" cy="533400"/>
          </a:xfrm>
        </p:spPr>
        <p:txBody>
          <a:bodyPr/>
          <a:lstStyle/>
          <a:p>
            <a:pPr algn="ctr"/>
            <a:r>
              <a:rPr lang="en-US" altLang="zh-CN" dirty="0">
                <a:ea typeface="SimSun" pitchFamily="2" charset="-122"/>
              </a:rPr>
              <a:t>Example: Which Data Points are Outliers?</a:t>
            </a:r>
          </a:p>
        </p:txBody>
      </p:sp>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34" y="1185672"/>
            <a:ext cx="9006932"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3471" y="990600"/>
            <a:ext cx="8829661" cy="584775"/>
          </a:xfrm>
          <a:prstGeom prst="rect">
            <a:avLst/>
          </a:prstGeom>
          <a:noFill/>
        </p:spPr>
        <p:txBody>
          <a:bodyPr wrap="none" rtlCol="0">
            <a:spAutoFit/>
          </a:bodyPr>
          <a:lstStyle/>
          <a:p>
            <a:r>
              <a:rPr lang="en-US" sz="1600" dirty="0">
                <a:solidFill>
                  <a:schemeClr val="accent1"/>
                </a:solidFill>
              </a:rPr>
              <a:t>Remark:</a:t>
            </a:r>
            <a:r>
              <a:rPr lang="en-US" sz="1600" dirty="0"/>
              <a:t> Using a model-based approach, points on the same density contour line should </a:t>
            </a:r>
          </a:p>
          <a:p>
            <a:r>
              <a:rPr lang="en-US" sz="1600" dirty="0"/>
              <a:t>have the same likelihood to be outliers with respect to the underlying statistical model M.</a:t>
            </a:r>
          </a:p>
        </p:txBody>
      </p:sp>
    </p:spTree>
    <p:extLst>
      <p:ext uri="{BB962C8B-B14F-4D97-AF65-F5344CB8AC3E}">
        <p14:creationId xmlns:p14="http://schemas.microsoft.com/office/powerpoint/2010/main" val="19496234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8EC57E38-7952-4BC8-9B1B-B19EDC74111F}"/>
              </a:ext>
            </a:extLst>
          </p:cNvPr>
          <p:cNvSpPr>
            <a:spLocks noGrp="1"/>
          </p:cNvSpPr>
          <p:nvPr>
            <p:ph type="title" idx="4294967295"/>
          </p:nvPr>
        </p:nvSpPr>
        <p:spPr>
          <a:xfrm>
            <a:off x="0" y="152400"/>
            <a:ext cx="8991600" cy="533400"/>
          </a:xfrm>
        </p:spPr>
        <p:txBody>
          <a:bodyPr/>
          <a:lstStyle/>
          <a:p>
            <a:r>
              <a:rPr lang="en-US" altLang="en-US" sz="2200"/>
              <a:t>Great opportunities to improve productivity in all walks of life</a:t>
            </a:r>
          </a:p>
        </p:txBody>
      </p:sp>
      <p:pic>
        <p:nvPicPr>
          <p:cNvPr id="25602" name="Picture 7">
            <a:extLst>
              <a:ext uri="{FF2B5EF4-FFF2-40B4-BE49-F238E27FC236}">
                <a16:creationId xmlns:a16="http://schemas.microsoft.com/office/drawing/2014/main" id="{3EDFD023-32A8-43EA-AC78-46CE67B1B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138" y="1143000"/>
            <a:ext cx="5834062"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Slide Number Placeholder 3">
            <a:extLst>
              <a:ext uri="{FF2B5EF4-FFF2-40B4-BE49-F238E27FC236}">
                <a16:creationId xmlns:a16="http://schemas.microsoft.com/office/drawing/2014/main" id="{D1B1FF10-24DC-4B40-8D12-261AEBE16511}"/>
              </a:ext>
            </a:extLst>
          </p:cNvPr>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898989"/>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pPr>
              <a:spcBef>
                <a:spcPct val="0"/>
              </a:spcBef>
              <a:spcAft>
                <a:spcPct val="0"/>
              </a:spcAft>
              <a:buClrTx/>
              <a:buSzTx/>
              <a:buFontTx/>
              <a:buNone/>
            </a:pPr>
            <a:fld id="{5F3560C9-9305-435E-8945-51C48744F043}" type="slidenum">
              <a:rPr lang="en-US" altLang="en-US" smtClean="0"/>
              <a:pPr>
                <a:spcBef>
                  <a:spcPct val="0"/>
                </a:spcBef>
                <a:spcAft>
                  <a:spcPct val="0"/>
                </a:spcAft>
                <a:buClrTx/>
                <a:buSzTx/>
                <a:buFontTx/>
                <a:buNone/>
              </a:pPr>
              <a:t>44</a:t>
            </a:fld>
            <a:endParaRPr lang="en-US" altLang="en-US" sz="1200">
              <a:solidFill>
                <a:srgbClr val="898989"/>
              </a:solidFill>
            </a:endParaRPr>
          </a:p>
        </p:txBody>
      </p:sp>
      <p:grpSp>
        <p:nvGrpSpPr>
          <p:cNvPr id="25606" name="Group 3">
            <a:extLst>
              <a:ext uri="{FF2B5EF4-FFF2-40B4-BE49-F238E27FC236}">
                <a16:creationId xmlns:a16="http://schemas.microsoft.com/office/drawing/2014/main" id="{C6B30908-40AD-4017-BA28-49F288E099CD}"/>
              </a:ext>
            </a:extLst>
          </p:cNvPr>
          <p:cNvGrpSpPr>
            <a:grpSpLocks/>
          </p:cNvGrpSpPr>
          <p:nvPr/>
        </p:nvGrpSpPr>
        <p:grpSpPr bwMode="auto">
          <a:xfrm>
            <a:off x="1481138" y="2743200"/>
            <a:ext cx="5834062" cy="3505200"/>
            <a:chOff x="338138" y="1143000"/>
            <a:chExt cx="8424862" cy="5410200"/>
          </a:xfrm>
        </p:grpSpPr>
        <p:pic>
          <p:nvPicPr>
            <p:cNvPr id="25607" name="Picture 4">
              <a:extLst>
                <a:ext uri="{FF2B5EF4-FFF2-40B4-BE49-F238E27FC236}">
                  <a16:creationId xmlns:a16="http://schemas.microsoft.com/office/drawing/2014/main" id="{278A109C-F4FC-46AD-9C70-D27074366F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1143000"/>
              <a:ext cx="4233862"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5">
              <a:extLst>
                <a:ext uri="{FF2B5EF4-FFF2-40B4-BE49-F238E27FC236}">
                  <a16:creationId xmlns:a16="http://schemas.microsoft.com/office/drawing/2014/main" id="{41905B00-D42A-4EAA-92CB-E58EBEE34D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1538" y="1143000"/>
              <a:ext cx="4081462"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5" descr="story-3dimensional-2">
            <a:extLst>
              <a:ext uri="{FF2B5EF4-FFF2-40B4-BE49-F238E27FC236}">
                <a16:creationId xmlns:a16="http://schemas.microsoft.com/office/drawing/2014/main" id="{E4E5DF5F-88EA-46A6-A9EF-601B25F75F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195388"/>
            <a:ext cx="16764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a:extLst>
              <a:ext uri="{FF2B5EF4-FFF2-40B4-BE49-F238E27FC236}">
                <a16:creationId xmlns:a16="http://schemas.microsoft.com/office/drawing/2014/main" id="{B2BC4CDA-F68E-44D3-A01D-23F7D8AAE08E}"/>
              </a:ext>
            </a:extLst>
          </p:cNvPr>
          <p:cNvSpPr>
            <a:spLocks noGrp="1" noChangeArrowheads="1"/>
          </p:cNvSpPr>
          <p:nvPr>
            <p:ph type="title" idx="4294967295"/>
          </p:nvPr>
        </p:nvSpPr>
        <p:spPr>
          <a:xfrm>
            <a:off x="381000" y="152400"/>
            <a:ext cx="8534400" cy="533400"/>
          </a:xfrm>
        </p:spPr>
        <p:txBody>
          <a:bodyPr/>
          <a:lstStyle/>
          <a:p>
            <a:pPr eaLnBrk="1" hangingPunct="1"/>
            <a:r>
              <a:rPr lang="en-US" altLang="en-US" sz="4000">
                <a:ea typeface="MS Mincho" panose="02020609040205080304" pitchFamily="49" charset="-128"/>
              </a:rPr>
              <a:t>Large-scale Data is Everywhere!</a:t>
            </a:r>
          </a:p>
        </p:txBody>
      </p:sp>
      <p:sp>
        <p:nvSpPr>
          <p:cNvPr id="19459" name="Rectangle 3">
            <a:extLst>
              <a:ext uri="{FF2B5EF4-FFF2-40B4-BE49-F238E27FC236}">
                <a16:creationId xmlns:a16="http://schemas.microsoft.com/office/drawing/2014/main" id="{2949207F-BD30-4652-9D55-140E7F930D0B}"/>
              </a:ext>
            </a:extLst>
          </p:cNvPr>
          <p:cNvSpPr>
            <a:spLocks noGrp="1" noChangeArrowheads="1"/>
          </p:cNvSpPr>
          <p:nvPr>
            <p:ph idx="4294967295"/>
          </p:nvPr>
        </p:nvSpPr>
        <p:spPr>
          <a:xfrm>
            <a:off x="411163" y="1143000"/>
            <a:ext cx="4084637" cy="4857750"/>
          </a:xfrm>
        </p:spPr>
        <p:txBody>
          <a:bodyPr/>
          <a:lstStyle/>
          <a:p>
            <a:pPr eaLnBrk="1" hangingPunct="1">
              <a:lnSpc>
                <a:spcPct val="90000"/>
              </a:lnSpc>
              <a:buClr>
                <a:schemeClr val="tx1"/>
              </a:buClr>
              <a:buFont typeface="Wingdings" panose="05000000000000000000" pitchFamily="2" charset="2"/>
              <a:buChar char="§"/>
            </a:pPr>
            <a:r>
              <a:rPr lang="en-US" altLang="en-US" sz="2000"/>
              <a:t>There has been enormous data growth in both commercial and scientific databases due to advances in data generation and collection technologies</a:t>
            </a:r>
          </a:p>
          <a:p>
            <a:pPr eaLnBrk="1" hangingPunct="1">
              <a:lnSpc>
                <a:spcPct val="90000"/>
              </a:lnSpc>
              <a:buClr>
                <a:srgbClr val="000000"/>
              </a:buClr>
              <a:buFont typeface="Wingdings" panose="05000000000000000000" pitchFamily="2" charset="2"/>
              <a:buChar char="§"/>
            </a:pPr>
            <a:r>
              <a:rPr lang="en-US" altLang="en-US" sz="2000">
                <a:solidFill>
                  <a:srgbClr val="000000"/>
                </a:solidFill>
                <a:cs typeface="Times New Roman" panose="02020603050405020304" pitchFamily="18" charset="0"/>
              </a:rPr>
              <a:t>New mantra</a:t>
            </a:r>
          </a:p>
          <a:p>
            <a:pPr lvl="1" eaLnBrk="1" hangingPunct="1">
              <a:lnSpc>
                <a:spcPct val="90000"/>
              </a:lnSpc>
              <a:buClr>
                <a:srgbClr val="000000"/>
              </a:buClr>
              <a:buFont typeface="Wingdings" panose="05000000000000000000" pitchFamily="2" charset="2"/>
              <a:buChar char="§"/>
            </a:pPr>
            <a:r>
              <a:rPr lang="en-US" altLang="en-US" sz="1800">
                <a:solidFill>
                  <a:srgbClr val="000000"/>
                </a:solidFill>
                <a:cs typeface="Times New Roman" panose="02020603050405020304" pitchFamily="18" charset="0"/>
              </a:rPr>
              <a:t>Gather whatever data you can whenever and wherever possible.</a:t>
            </a:r>
          </a:p>
          <a:p>
            <a:pPr eaLnBrk="1" hangingPunct="1">
              <a:lnSpc>
                <a:spcPct val="90000"/>
              </a:lnSpc>
              <a:buClr>
                <a:srgbClr val="000000"/>
              </a:buClr>
              <a:buFont typeface="Wingdings" panose="05000000000000000000" pitchFamily="2" charset="2"/>
              <a:buChar char="§"/>
            </a:pPr>
            <a:r>
              <a:rPr lang="en-US" altLang="en-US" sz="2000">
                <a:solidFill>
                  <a:srgbClr val="000000"/>
                </a:solidFill>
                <a:cs typeface="Times New Roman" panose="02020603050405020304" pitchFamily="18" charset="0"/>
              </a:rPr>
              <a:t>Expectations</a:t>
            </a:r>
          </a:p>
          <a:p>
            <a:pPr lvl="1" eaLnBrk="1" hangingPunct="1">
              <a:lnSpc>
                <a:spcPct val="90000"/>
              </a:lnSpc>
              <a:buClr>
                <a:srgbClr val="000000"/>
              </a:buClr>
              <a:buFont typeface="Wingdings" panose="05000000000000000000" pitchFamily="2" charset="2"/>
              <a:buChar char="§"/>
            </a:pPr>
            <a:r>
              <a:rPr lang="en-US" altLang="en-US" sz="1800">
                <a:solidFill>
                  <a:srgbClr val="000000"/>
                </a:solidFill>
                <a:cs typeface="Times New Roman" panose="02020603050405020304" pitchFamily="18" charset="0"/>
              </a:rPr>
              <a:t>Gathered data will have value either for the purpose collected or for a purpose not envisioned.</a:t>
            </a:r>
          </a:p>
          <a:p>
            <a:pPr eaLnBrk="1" hangingPunct="1">
              <a:lnSpc>
                <a:spcPct val="90000"/>
              </a:lnSpc>
              <a:buClr>
                <a:srgbClr val="000000"/>
              </a:buClr>
              <a:buFont typeface="Wingdings" panose="05000000000000000000" pitchFamily="2" charset="2"/>
              <a:buChar char="§"/>
            </a:pPr>
            <a:endParaRPr lang="en-US" altLang="en-US" sz="2000">
              <a:solidFill>
                <a:srgbClr val="000000"/>
              </a:solidFill>
              <a:cs typeface="Times New Roman" panose="02020603050405020304" pitchFamily="18" charset="0"/>
            </a:endParaRPr>
          </a:p>
        </p:txBody>
      </p:sp>
      <p:sp>
        <p:nvSpPr>
          <p:cNvPr id="19460" name="Text Box 4">
            <a:extLst>
              <a:ext uri="{FF2B5EF4-FFF2-40B4-BE49-F238E27FC236}">
                <a16:creationId xmlns:a16="http://schemas.microsoft.com/office/drawing/2014/main" id="{369A2C01-DAD5-4566-812F-EB4A619F0375}"/>
              </a:ext>
            </a:extLst>
          </p:cNvPr>
          <p:cNvSpPr txBox="1">
            <a:spLocks noChangeArrowheads="1"/>
          </p:cNvSpPr>
          <p:nvPr/>
        </p:nvSpPr>
        <p:spPr bwMode="auto">
          <a:xfrm>
            <a:off x="6850063" y="6019800"/>
            <a:ext cx="2293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SzTx/>
              <a:buFontTx/>
              <a:buNone/>
            </a:pPr>
            <a:r>
              <a:rPr lang="en-US" altLang="en-US" sz="1400" i="1">
                <a:latin typeface="Helvetica" panose="020B0604020202020204" pitchFamily="34" charset="0"/>
                <a:cs typeface="Arial" panose="020B0604020202020204" pitchFamily="34" charset="0"/>
              </a:rPr>
              <a:t>Computational Simulations</a:t>
            </a:r>
            <a:endParaRPr lang="en-US" altLang="en-US" sz="1400">
              <a:latin typeface="Times New Roman" panose="02020603050405020304" pitchFamily="18" charset="0"/>
              <a:cs typeface="Arial" panose="020B0604020202020204" pitchFamily="34" charset="0"/>
            </a:endParaRPr>
          </a:p>
        </p:txBody>
      </p:sp>
      <p:sp>
        <p:nvSpPr>
          <p:cNvPr id="19461" name="Text Box 5">
            <a:extLst>
              <a:ext uri="{FF2B5EF4-FFF2-40B4-BE49-F238E27FC236}">
                <a16:creationId xmlns:a16="http://schemas.microsoft.com/office/drawing/2014/main" id="{C86048D1-9C62-4417-B4A4-AA3D00451947}"/>
              </a:ext>
            </a:extLst>
          </p:cNvPr>
          <p:cNvSpPr txBox="1">
            <a:spLocks noChangeArrowheads="1"/>
          </p:cNvSpPr>
          <p:nvPr/>
        </p:nvSpPr>
        <p:spPr bwMode="auto">
          <a:xfrm>
            <a:off x="6778625" y="4267200"/>
            <a:ext cx="2365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SzTx/>
              <a:buFontTx/>
              <a:buNone/>
            </a:pPr>
            <a:r>
              <a:rPr lang="en-US" altLang="en-US" sz="1200" i="1">
                <a:latin typeface="Helvetica" panose="020B0604020202020204" pitchFamily="34" charset="0"/>
                <a:cs typeface="Arial" panose="020B0604020202020204" pitchFamily="34" charset="0"/>
              </a:rPr>
              <a:t>Social Networking: Twitter </a:t>
            </a:r>
            <a:endParaRPr lang="en-US" altLang="en-US" sz="2400">
              <a:latin typeface="Times New Roman" panose="02020603050405020304" pitchFamily="18" charset="0"/>
              <a:cs typeface="Arial" panose="020B0604020202020204" pitchFamily="34" charset="0"/>
            </a:endParaRPr>
          </a:p>
        </p:txBody>
      </p:sp>
      <p:pic>
        <p:nvPicPr>
          <p:cNvPr id="19462" name="Picture 6" descr="crop">
            <a:extLst>
              <a:ext uri="{FF2B5EF4-FFF2-40B4-BE49-F238E27FC236}">
                <a16:creationId xmlns:a16="http://schemas.microsoft.com/office/drawing/2014/main" id="{6160DCE0-0304-45C5-B189-40744C8F19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876800"/>
            <a:ext cx="190500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3">
            <a:extLst>
              <a:ext uri="{FF2B5EF4-FFF2-40B4-BE49-F238E27FC236}">
                <a16:creationId xmlns:a16="http://schemas.microsoft.com/office/drawing/2014/main" id="{230E8B85-03EB-4D3A-A60B-070AD0673085}"/>
              </a:ext>
            </a:extLst>
          </p:cNvPr>
          <p:cNvPicPr>
            <a:picLocks noChangeAspect="1" noChangeArrowheads="1"/>
          </p:cNvPicPr>
          <p:nvPr/>
        </p:nvPicPr>
        <p:blipFill>
          <a:blip r:embed="rId5">
            <a:clrChange>
              <a:clrFrom>
                <a:srgbClr val="FFFFFF"/>
              </a:clrFrom>
              <a:clrTo>
                <a:srgbClr val="FFFFFF">
                  <a:alpha val="0"/>
                </a:srgbClr>
              </a:clrTo>
            </a:clrChange>
            <a:lum contrast="12000"/>
            <a:extLst>
              <a:ext uri="{28A0092B-C50C-407E-A947-70E740481C1C}">
                <a14:useLocalDpi xmlns:a14="http://schemas.microsoft.com/office/drawing/2010/main" val="0"/>
              </a:ext>
            </a:extLst>
          </a:blip>
          <a:srcRect l="946" t="2650" r="946" b="2745"/>
          <a:stretch>
            <a:fillRect/>
          </a:stretch>
        </p:blipFill>
        <p:spPr bwMode="auto">
          <a:xfrm>
            <a:off x="4824413" y="4800600"/>
            <a:ext cx="1500187"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 Box 14">
            <a:extLst>
              <a:ext uri="{FF2B5EF4-FFF2-40B4-BE49-F238E27FC236}">
                <a16:creationId xmlns:a16="http://schemas.microsoft.com/office/drawing/2014/main" id="{C3BB972E-27B8-4DB4-95EE-AFEA6B428630}"/>
              </a:ext>
            </a:extLst>
          </p:cNvPr>
          <p:cNvSpPr txBox="1">
            <a:spLocks noChangeArrowheads="1"/>
          </p:cNvSpPr>
          <p:nvPr/>
        </p:nvSpPr>
        <p:spPr bwMode="auto">
          <a:xfrm>
            <a:off x="4876800" y="6019800"/>
            <a:ext cx="1577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r">
              <a:spcBef>
                <a:spcPct val="20000"/>
              </a:spcBef>
              <a:spcAft>
                <a:spcPct val="0"/>
              </a:spcAft>
              <a:buClr>
                <a:schemeClr val="accent2"/>
              </a:buClr>
              <a:buSzTx/>
              <a:buFontTx/>
              <a:buNone/>
            </a:pPr>
            <a:r>
              <a:rPr lang="en-US" altLang="en-US" sz="1400" i="1">
                <a:latin typeface="Helvetica" panose="020B0604020202020204" pitchFamily="34" charset="0"/>
                <a:cs typeface="Arial" panose="020B0604020202020204" pitchFamily="34" charset="0"/>
              </a:rPr>
              <a:t>Sensor Networks</a:t>
            </a:r>
            <a:r>
              <a:rPr lang="en-US" altLang="en-US" sz="1200" i="1">
                <a:latin typeface="Helvetica" panose="020B0604020202020204" pitchFamily="34" charset="0"/>
                <a:cs typeface="Arial" panose="020B0604020202020204" pitchFamily="34" charset="0"/>
              </a:rPr>
              <a:t> </a:t>
            </a:r>
            <a:endParaRPr lang="en-US" altLang="en-US" sz="2400">
              <a:latin typeface="Times New Roman" panose="02020603050405020304" pitchFamily="18" charset="0"/>
              <a:cs typeface="Arial" panose="020B0604020202020204" pitchFamily="34" charset="0"/>
            </a:endParaRPr>
          </a:p>
        </p:txBody>
      </p:sp>
      <p:pic>
        <p:nvPicPr>
          <p:cNvPr id="19465" name="Picture 20">
            <a:extLst>
              <a:ext uri="{FF2B5EF4-FFF2-40B4-BE49-F238E27FC236}">
                <a16:creationId xmlns:a16="http://schemas.microsoft.com/office/drawing/2014/main" id="{06902C5E-DF76-444B-807D-289655C418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569" t="1334" r="5765" b="969"/>
          <a:stretch>
            <a:fillRect/>
          </a:stretch>
        </p:blipFill>
        <p:spPr bwMode="auto">
          <a:xfrm>
            <a:off x="4876800" y="1219200"/>
            <a:ext cx="17780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Text Box 21">
            <a:extLst>
              <a:ext uri="{FF2B5EF4-FFF2-40B4-BE49-F238E27FC236}">
                <a16:creationId xmlns:a16="http://schemas.microsoft.com/office/drawing/2014/main" id="{BC8A92AF-AD83-4EBE-A45D-A86360A202A1}"/>
              </a:ext>
            </a:extLst>
          </p:cNvPr>
          <p:cNvSpPr txBox="1">
            <a:spLocks noChangeArrowheads="1"/>
          </p:cNvSpPr>
          <p:nvPr/>
        </p:nvSpPr>
        <p:spPr bwMode="auto">
          <a:xfrm>
            <a:off x="4724400" y="4267200"/>
            <a:ext cx="220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20000"/>
              </a:spcBef>
              <a:spcAft>
                <a:spcPct val="0"/>
              </a:spcAft>
              <a:buClr>
                <a:schemeClr val="accent2"/>
              </a:buClr>
              <a:buSzTx/>
              <a:buFontTx/>
              <a:buNone/>
            </a:pPr>
            <a:r>
              <a:rPr lang="en-US" altLang="en-US" sz="1400" i="1">
                <a:latin typeface="Helvetica" panose="020B0604020202020204" pitchFamily="34" charset="0"/>
                <a:cs typeface="Arial" panose="020B0604020202020204" pitchFamily="34" charset="0"/>
              </a:rPr>
              <a:t>Traffic Patterns</a:t>
            </a:r>
            <a:endParaRPr lang="en-US" altLang="en-US" sz="1400">
              <a:latin typeface="Times New Roman" panose="02020603050405020304" pitchFamily="18" charset="0"/>
              <a:cs typeface="Arial" panose="020B0604020202020204" pitchFamily="34" charset="0"/>
            </a:endParaRPr>
          </a:p>
        </p:txBody>
      </p:sp>
      <p:sp>
        <p:nvSpPr>
          <p:cNvPr id="19467" name="Text Box 23">
            <a:extLst>
              <a:ext uri="{FF2B5EF4-FFF2-40B4-BE49-F238E27FC236}">
                <a16:creationId xmlns:a16="http://schemas.microsoft.com/office/drawing/2014/main" id="{ECE65A44-F857-47EC-8033-9E3EE8EF2B44}"/>
              </a:ext>
            </a:extLst>
          </p:cNvPr>
          <p:cNvSpPr txBox="1">
            <a:spLocks noChangeArrowheads="1"/>
          </p:cNvSpPr>
          <p:nvPr/>
        </p:nvSpPr>
        <p:spPr bwMode="auto">
          <a:xfrm>
            <a:off x="4572000" y="2514600"/>
            <a:ext cx="2365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SzTx/>
              <a:buFontTx/>
              <a:buNone/>
            </a:pPr>
            <a:r>
              <a:rPr lang="en-US" altLang="en-US" sz="1400" i="1">
                <a:latin typeface="Helvetica" panose="020B0604020202020204" pitchFamily="34" charset="0"/>
                <a:cs typeface="Arial" panose="020B0604020202020204" pitchFamily="34" charset="0"/>
              </a:rPr>
              <a:t>Cyber Security</a:t>
            </a:r>
            <a:r>
              <a:rPr lang="en-US" altLang="en-US" sz="1200" i="1">
                <a:latin typeface="Helvetica" panose="020B0604020202020204" pitchFamily="34" charset="0"/>
                <a:cs typeface="Arial" panose="020B0604020202020204" pitchFamily="34" charset="0"/>
              </a:rPr>
              <a:t> </a:t>
            </a:r>
            <a:endParaRPr lang="en-US" altLang="en-US" sz="2400">
              <a:latin typeface="Times New Roman" panose="02020603050405020304" pitchFamily="18" charset="0"/>
              <a:cs typeface="Arial" panose="020B0604020202020204" pitchFamily="34" charset="0"/>
            </a:endParaRPr>
          </a:p>
        </p:txBody>
      </p:sp>
      <p:graphicFrame>
        <p:nvGraphicFramePr>
          <p:cNvPr id="19468" name="Object 3">
            <a:extLst>
              <a:ext uri="{FF2B5EF4-FFF2-40B4-BE49-F238E27FC236}">
                <a16:creationId xmlns:a16="http://schemas.microsoft.com/office/drawing/2014/main" id="{8343C75A-28A1-4BAC-80EC-48E99A491EE8}"/>
              </a:ext>
            </a:extLst>
          </p:cNvPr>
          <p:cNvGraphicFramePr>
            <a:graphicFrameLocks noChangeAspect="1"/>
          </p:cNvGraphicFramePr>
          <p:nvPr/>
        </p:nvGraphicFramePr>
        <p:xfrm>
          <a:off x="6934200" y="1681163"/>
          <a:ext cx="647700" cy="642937"/>
        </p:xfrm>
        <a:graphic>
          <a:graphicData uri="http://schemas.openxmlformats.org/presentationml/2006/ole">
            <mc:AlternateContent xmlns:mc="http://schemas.openxmlformats.org/markup-compatibility/2006">
              <mc:Choice xmlns:v="urn:schemas-microsoft-com:vml" Requires="v">
                <p:oleObj name="VISIO" r:id="rId7" imgW="617220" imgH="615696" progId="Visio.Drawing.11">
                  <p:embed/>
                </p:oleObj>
              </mc:Choice>
              <mc:Fallback>
                <p:oleObj name="VISIO" r:id="rId7" imgW="617220" imgH="615696" progId="Visio.Drawing.11">
                  <p:embed/>
                  <p:pic>
                    <p:nvPicPr>
                      <p:cNvPr id="19468" name="Object 3">
                        <a:extLst>
                          <a:ext uri="{FF2B5EF4-FFF2-40B4-BE49-F238E27FC236}">
                            <a16:creationId xmlns:a16="http://schemas.microsoft.com/office/drawing/2014/main" id="{8343C75A-28A1-4BAC-80EC-48E99A491E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1681163"/>
                        <a:ext cx="647700" cy="64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9469" name="Object 4">
            <a:extLst>
              <a:ext uri="{FF2B5EF4-FFF2-40B4-BE49-F238E27FC236}">
                <a16:creationId xmlns:a16="http://schemas.microsoft.com/office/drawing/2014/main" id="{7DE6EA81-09F7-4C17-9B0B-E6D46E38CB42}"/>
              </a:ext>
            </a:extLst>
          </p:cNvPr>
          <p:cNvGraphicFramePr>
            <a:graphicFrameLocks noChangeAspect="1"/>
          </p:cNvGraphicFramePr>
          <p:nvPr/>
        </p:nvGraphicFramePr>
        <p:xfrm>
          <a:off x="6918325" y="1295400"/>
          <a:ext cx="647700" cy="531813"/>
        </p:xfrm>
        <a:graphic>
          <a:graphicData uri="http://schemas.openxmlformats.org/presentationml/2006/ole">
            <mc:AlternateContent xmlns:mc="http://schemas.openxmlformats.org/markup-compatibility/2006">
              <mc:Choice xmlns:v="urn:schemas-microsoft-com:vml" Requires="v">
                <p:oleObj name="VISIO" r:id="rId9" imgW="806196" imgH="662940" progId="Visio.Drawing.11">
                  <p:embed/>
                </p:oleObj>
              </mc:Choice>
              <mc:Fallback>
                <p:oleObj name="VISIO" r:id="rId9" imgW="806196" imgH="662940" progId="Visio.Drawing.11">
                  <p:embed/>
                  <p:pic>
                    <p:nvPicPr>
                      <p:cNvPr id="19469" name="Object 4">
                        <a:extLst>
                          <a:ext uri="{FF2B5EF4-FFF2-40B4-BE49-F238E27FC236}">
                            <a16:creationId xmlns:a16="http://schemas.microsoft.com/office/drawing/2014/main" id="{7DE6EA81-09F7-4C17-9B0B-E6D46E38CB4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18325" y="1295400"/>
                        <a:ext cx="647700"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9471" name="Slide Number Placeholder 3">
            <a:extLst>
              <a:ext uri="{FF2B5EF4-FFF2-40B4-BE49-F238E27FC236}">
                <a16:creationId xmlns:a16="http://schemas.microsoft.com/office/drawing/2014/main" id="{DD57FE75-643D-48E3-BAE5-1BE6BEAD2364}"/>
              </a:ext>
            </a:extLst>
          </p:cNvPr>
          <p:cNvSpPr>
            <a:spLocks noGrp="1"/>
          </p:cNvSpPr>
          <p:nvPr>
            <p:ph type="sldNum" sz="quarter" idx="12"/>
          </p:nvPr>
        </p:nvSpPr>
        <p:spPr bwMode="auto">
          <a:xfrm>
            <a:off x="6709093" y="56070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898989"/>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pPr>
              <a:spcBef>
                <a:spcPct val="0"/>
              </a:spcBef>
              <a:spcAft>
                <a:spcPct val="0"/>
              </a:spcAft>
              <a:buClrTx/>
              <a:buSzTx/>
              <a:buFontTx/>
              <a:buNone/>
            </a:pPr>
            <a:fld id="{5F3560C9-9305-435E-8945-51C48744F043}" type="slidenum">
              <a:rPr lang="en-US" altLang="en-US" smtClean="0"/>
              <a:pPr>
                <a:spcBef>
                  <a:spcPct val="0"/>
                </a:spcBef>
                <a:spcAft>
                  <a:spcPct val="0"/>
                </a:spcAft>
                <a:buClrTx/>
                <a:buSzTx/>
                <a:buFontTx/>
                <a:buNone/>
              </a:pPr>
              <a:t>5</a:t>
            </a:fld>
            <a:endParaRPr lang="en-US" altLang="en-US" sz="1200">
              <a:solidFill>
                <a:srgbClr val="898989"/>
              </a:solidFill>
            </a:endParaRPr>
          </a:p>
        </p:txBody>
      </p:sp>
      <p:sp>
        <p:nvSpPr>
          <p:cNvPr id="19473" name="Text Box 23">
            <a:extLst>
              <a:ext uri="{FF2B5EF4-FFF2-40B4-BE49-F238E27FC236}">
                <a16:creationId xmlns:a16="http://schemas.microsoft.com/office/drawing/2014/main" id="{B221CCE2-1C22-4160-8E75-088C39AED3FA}"/>
              </a:ext>
            </a:extLst>
          </p:cNvPr>
          <p:cNvSpPr txBox="1">
            <a:spLocks noChangeArrowheads="1"/>
          </p:cNvSpPr>
          <p:nvPr/>
        </p:nvSpPr>
        <p:spPr bwMode="auto">
          <a:xfrm>
            <a:off x="6326188" y="2355850"/>
            <a:ext cx="2365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20000"/>
              </a:spcBef>
              <a:spcAft>
                <a:spcPct val="0"/>
              </a:spcAft>
              <a:buClr>
                <a:schemeClr val="accent2"/>
              </a:buClr>
              <a:buSzTx/>
              <a:buFontTx/>
              <a:buNone/>
            </a:pPr>
            <a:r>
              <a:rPr lang="en-US" altLang="en-US" sz="1400" i="1">
                <a:latin typeface="Helvetica" panose="020B0604020202020204" pitchFamily="34" charset="0"/>
                <a:cs typeface="Arial" panose="020B0604020202020204" pitchFamily="34" charset="0"/>
              </a:rPr>
              <a:t>E-Commerce</a:t>
            </a:r>
            <a:endParaRPr lang="en-US" altLang="en-US" sz="2400">
              <a:latin typeface="Times New Roman" panose="02020603050405020304" pitchFamily="18" charset="0"/>
              <a:cs typeface="Arial" panose="020B0604020202020204" pitchFamily="34" charset="0"/>
            </a:endParaRPr>
          </a:p>
        </p:txBody>
      </p:sp>
      <p:pic>
        <p:nvPicPr>
          <p:cNvPr id="19474" name="Picture 20">
            <a:extLst>
              <a:ext uri="{FF2B5EF4-FFF2-40B4-BE49-F238E27FC236}">
                <a16:creationId xmlns:a16="http://schemas.microsoft.com/office/drawing/2014/main" id="{0C14A44B-6F73-4635-867A-4AC9653125D4}"/>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97663" y="2955925"/>
            <a:ext cx="237807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18" descr="http://images.ezgif.com/tmp/gif_232x188_6af960.gif">
            <a:extLst>
              <a:ext uri="{FF2B5EF4-FFF2-40B4-BE49-F238E27FC236}">
                <a16:creationId xmlns:a16="http://schemas.microsoft.com/office/drawing/2014/main" id="{A15FFD27-33B9-473A-8E9F-B0657D3854B4}"/>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762500" y="2944813"/>
            <a:ext cx="1436688" cy="1163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45F0EC6D-E097-45C2-A1AB-A1016FA70126}"/>
              </a:ext>
            </a:extLst>
          </p:cNvPr>
          <p:cNvSpPr>
            <a:spLocks noGrp="1" noChangeArrowheads="1"/>
          </p:cNvSpPr>
          <p:nvPr>
            <p:ph type="title" idx="4294967295"/>
          </p:nvPr>
        </p:nvSpPr>
        <p:spPr>
          <a:xfrm>
            <a:off x="228600" y="0"/>
            <a:ext cx="8763000" cy="838200"/>
          </a:xfrm>
        </p:spPr>
        <p:txBody>
          <a:bodyPr/>
          <a:lstStyle/>
          <a:p>
            <a:pPr eaLnBrk="1" hangingPunct="1"/>
            <a:r>
              <a:rPr lang="en-US" altLang="en-US"/>
              <a:t>Why Data Mining? Commercial Viewpoint</a:t>
            </a:r>
          </a:p>
        </p:txBody>
      </p:sp>
      <p:sp>
        <p:nvSpPr>
          <p:cNvPr id="21506" name="Rectangle 3">
            <a:extLst>
              <a:ext uri="{FF2B5EF4-FFF2-40B4-BE49-F238E27FC236}">
                <a16:creationId xmlns:a16="http://schemas.microsoft.com/office/drawing/2014/main" id="{D15A9052-99DD-4714-8E0C-8A732354DB5A}"/>
              </a:ext>
            </a:extLst>
          </p:cNvPr>
          <p:cNvSpPr>
            <a:spLocks noGrp="1" noChangeArrowheads="1"/>
          </p:cNvSpPr>
          <p:nvPr>
            <p:ph type="body" idx="4294967295"/>
          </p:nvPr>
        </p:nvSpPr>
        <p:spPr>
          <a:xfrm>
            <a:off x="292100" y="1524000"/>
            <a:ext cx="8318500" cy="5181600"/>
          </a:xfrm>
        </p:spPr>
        <p:txBody>
          <a:bodyPr/>
          <a:lstStyle/>
          <a:p>
            <a:pPr eaLnBrk="1" hangingPunct="1">
              <a:lnSpc>
                <a:spcPct val="90000"/>
              </a:lnSpc>
            </a:pPr>
            <a:r>
              <a:rPr lang="en-US" altLang="en-US" sz="2400" dirty="0"/>
              <a:t>Lots of data is being collected </a:t>
            </a:r>
            <a:br>
              <a:rPr lang="en-US" altLang="en-US" sz="2400" dirty="0"/>
            </a:br>
            <a:r>
              <a:rPr lang="en-US" altLang="en-US" sz="2400" dirty="0"/>
              <a:t>and warehoused </a:t>
            </a:r>
          </a:p>
          <a:p>
            <a:pPr lvl="1" eaLnBrk="1" hangingPunct="1">
              <a:lnSpc>
                <a:spcPct val="90000"/>
              </a:lnSpc>
            </a:pPr>
            <a:r>
              <a:rPr lang="en-US" altLang="en-US" sz="2000" dirty="0"/>
              <a:t>Web data</a:t>
            </a:r>
          </a:p>
          <a:p>
            <a:pPr lvl="2" eaLnBrk="1" hangingPunct="1">
              <a:lnSpc>
                <a:spcPct val="90000"/>
              </a:lnSpc>
            </a:pPr>
            <a:r>
              <a:rPr lang="en-US" altLang="en-US" sz="1800" dirty="0"/>
              <a:t>Yahoo has Peta Bytes of web data</a:t>
            </a:r>
          </a:p>
          <a:p>
            <a:pPr lvl="2" eaLnBrk="1" hangingPunct="1">
              <a:lnSpc>
                <a:spcPct val="90000"/>
              </a:lnSpc>
            </a:pPr>
            <a:r>
              <a:rPr lang="en-US" altLang="en-US" sz="1800" dirty="0"/>
              <a:t>Facebook has billions of active users</a:t>
            </a:r>
          </a:p>
          <a:p>
            <a:pPr lvl="1" eaLnBrk="1" hangingPunct="1">
              <a:lnSpc>
                <a:spcPct val="90000"/>
              </a:lnSpc>
            </a:pPr>
            <a:r>
              <a:rPr lang="en-US" altLang="en-US" sz="2000" dirty="0"/>
              <a:t>purchases at department/</a:t>
            </a:r>
            <a:br>
              <a:rPr lang="en-US" altLang="en-US" sz="2000" dirty="0"/>
            </a:br>
            <a:r>
              <a:rPr lang="en-US" altLang="en-US" sz="2000" dirty="0"/>
              <a:t>grocery stores, e-commerce</a:t>
            </a:r>
          </a:p>
          <a:p>
            <a:pPr lvl="2" eaLnBrk="1" hangingPunct="1">
              <a:lnSpc>
                <a:spcPct val="90000"/>
              </a:lnSpc>
            </a:pPr>
            <a:r>
              <a:rPr lang="en-US" altLang="en-US" sz="1800" dirty="0"/>
              <a:t> Amazon handles millions of visits/day</a:t>
            </a:r>
          </a:p>
          <a:p>
            <a:pPr lvl="1" eaLnBrk="1" hangingPunct="1">
              <a:lnSpc>
                <a:spcPct val="90000"/>
              </a:lnSpc>
            </a:pPr>
            <a:r>
              <a:rPr lang="en-US" altLang="en-US" sz="2000" dirty="0"/>
              <a:t>Bank/Credit Card transactions</a:t>
            </a:r>
          </a:p>
          <a:p>
            <a:pPr eaLnBrk="1" hangingPunct="1">
              <a:lnSpc>
                <a:spcPct val="90000"/>
              </a:lnSpc>
            </a:pPr>
            <a:r>
              <a:rPr lang="en-US" altLang="en-US" sz="2400" dirty="0"/>
              <a:t>Computers have become cheaper and more powerful</a:t>
            </a:r>
          </a:p>
          <a:p>
            <a:pPr eaLnBrk="1" hangingPunct="1">
              <a:lnSpc>
                <a:spcPct val="90000"/>
              </a:lnSpc>
            </a:pPr>
            <a:r>
              <a:rPr lang="en-US" altLang="en-US" sz="2400" dirty="0"/>
              <a:t>Competitive Pressure is Strong </a:t>
            </a:r>
          </a:p>
          <a:p>
            <a:pPr lvl="1" eaLnBrk="1" hangingPunct="1">
              <a:lnSpc>
                <a:spcPct val="90000"/>
              </a:lnSpc>
            </a:pPr>
            <a:r>
              <a:rPr lang="en-US" altLang="en-US" sz="2000" dirty="0"/>
              <a:t>Provide better, customized services for an edge (e.g. in Customer Relationship Management) example: Spam Filter </a:t>
            </a:r>
          </a:p>
        </p:txBody>
      </p:sp>
      <p:pic>
        <p:nvPicPr>
          <p:cNvPr id="21507" name="Picture 7">
            <a:extLst>
              <a:ext uri="{FF2B5EF4-FFF2-40B4-BE49-F238E27FC236}">
                <a16:creationId xmlns:a16="http://schemas.microsoft.com/office/drawing/2014/main" id="{37293283-29A4-41E6-AEC6-2FA71252BA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057400"/>
            <a:ext cx="12001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8">
            <a:extLst>
              <a:ext uri="{FF2B5EF4-FFF2-40B4-BE49-F238E27FC236}">
                <a16:creationId xmlns:a16="http://schemas.microsoft.com/office/drawing/2014/main" id="{C391C948-09F3-45BC-98DD-3BB6D23D2F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2209800"/>
            <a:ext cx="1428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9">
            <a:extLst>
              <a:ext uri="{FF2B5EF4-FFF2-40B4-BE49-F238E27FC236}">
                <a16:creationId xmlns:a16="http://schemas.microsoft.com/office/drawing/2014/main" id="{626D5794-E111-49F9-A97E-D60AE965BC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997200"/>
            <a:ext cx="1143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0">
            <a:extLst>
              <a:ext uri="{FF2B5EF4-FFF2-40B4-BE49-F238E27FC236}">
                <a16:creationId xmlns:a16="http://schemas.microsoft.com/office/drawing/2014/main" id="{712D46FE-FA1F-42E5-89E9-CD4AE4CF29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9950" y="2906713"/>
            <a:ext cx="1143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Slide Number Placeholder 3">
            <a:extLst>
              <a:ext uri="{FF2B5EF4-FFF2-40B4-BE49-F238E27FC236}">
                <a16:creationId xmlns:a16="http://schemas.microsoft.com/office/drawing/2014/main" id="{C7757ED3-A368-4ADB-93EF-2FD08915BD90}"/>
              </a:ext>
            </a:extLst>
          </p:cNvPr>
          <p:cNvSpPr>
            <a:spLocks noGrp="1"/>
          </p:cNvSpPr>
          <p:nvPr>
            <p:ph type="sldNum" sz="quarter" idx="12"/>
          </p:nvPr>
        </p:nvSpPr>
        <p:spPr bwMode="auto">
          <a:xfrm>
            <a:off x="6737350" y="548640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898989"/>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pPr>
              <a:spcBef>
                <a:spcPct val="0"/>
              </a:spcBef>
              <a:spcAft>
                <a:spcPct val="0"/>
              </a:spcAft>
              <a:buClrTx/>
              <a:buSzTx/>
              <a:buFontTx/>
              <a:buNone/>
            </a:pPr>
            <a:fld id="{5F3560C9-9305-435E-8945-51C48744F043}" type="slidenum">
              <a:rPr lang="en-US" altLang="en-US" smtClean="0"/>
              <a:pPr>
                <a:spcBef>
                  <a:spcPct val="0"/>
                </a:spcBef>
                <a:spcAft>
                  <a:spcPct val="0"/>
                </a:spcAft>
                <a:buClrTx/>
                <a:buSzTx/>
                <a:buFontTx/>
                <a:buNone/>
              </a:pPr>
              <a:t>6</a:t>
            </a:fld>
            <a:endParaRPr lang="en-US" altLang="en-US" sz="1200">
              <a:solidFill>
                <a:srgbClr val="89898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2">
            <a:extLst>
              <a:ext uri="{FF2B5EF4-FFF2-40B4-BE49-F238E27FC236}">
                <a16:creationId xmlns:a16="http://schemas.microsoft.com/office/drawing/2014/main" id="{8B9DBB3C-3BAD-466A-9630-DACC736BE577}"/>
              </a:ext>
            </a:extLst>
          </p:cNvPr>
          <p:cNvSpPr>
            <a:spLocks noGrp="1" noChangeArrowheads="1"/>
          </p:cNvSpPr>
          <p:nvPr>
            <p:ph type="title" idx="4294967295"/>
          </p:nvPr>
        </p:nvSpPr>
        <p:spPr>
          <a:xfrm>
            <a:off x="152400" y="228600"/>
            <a:ext cx="8915400" cy="609600"/>
          </a:xfrm>
        </p:spPr>
        <p:txBody>
          <a:bodyPr lIns="0" rIns="0"/>
          <a:lstStyle/>
          <a:p>
            <a:pPr eaLnBrk="1" hangingPunct="1"/>
            <a:r>
              <a:rPr lang="en-US" altLang="en-US"/>
              <a:t>Why Data Mining? Scientific Viewpoint</a:t>
            </a:r>
          </a:p>
        </p:txBody>
      </p:sp>
      <p:sp>
        <p:nvSpPr>
          <p:cNvPr id="23554" name="Rectangle 13">
            <a:extLst>
              <a:ext uri="{FF2B5EF4-FFF2-40B4-BE49-F238E27FC236}">
                <a16:creationId xmlns:a16="http://schemas.microsoft.com/office/drawing/2014/main" id="{ADAD914E-7D94-4A66-AF38-8C32A6A8E266}"/>
              </a:ext>
            </a:extLst>
          </p:cNvPr>
          <p:cNvSpPr>
            <a:spLocks noGrp="1" noChangeArrowheads="1"/>
          </p:cNvSpPr>
          <p:nvPr>
            <p:ph type="body" idx="4294967295"/>
          </p:nvPr>
        </p:nvSpPr>
        <p:spPr>
          <a:xfrm>
            <a:off x="152400" y="1371600"/>
            <a:ext cx="6019800" cy="4876800"/>
          </a:xfrm>
        </p:spPr>
        <p:txBody>
          <a:bodyPr/>
          <a:lstStyle/>
          <a:p>
            <a:pPr eaLnBrk="1" hangingPunct="1">
              <a:lnSpc>
                <a:spcPct val="90000"/>
              </a:lnSpc>
            </a:pPr>
            <a:r>
              <a:rPr lang="en-US" altLang="en-US" sz="2000"/>
              <a:t>Data collected and stored at </a:t>
            </a:r>
            <a:br>
              <a:rPr lang="en-US" altLang="en-US" sz="2000"/>
            </a:br>
            <a:r>
              <a:rPr lang="en-US" altLang="en-US" sz="2000"/>
              <a:t>enormous speeds</a:t>
            </a:r>
          </a:p>
          <a:p>
            <a:pPr lvl="1" eaLnBrk="1" hangingPunct="1">
              <a:lnSpc>
                <a:spcPct val="90000"/>
              </a:lnSpc>
              <a:spcBef>
                <a:spcPct val="40000"/>
              </a:spcBef>
            </a:pPr>
            <a:r>
              <a:rPr lang="en-US" altLang="en-US" sz="2000"/>
              <a:t>remote sensors on a satellite</a:t>
            </a:r>
          </a:p>
          <a:p>
            <a:pPr lvl="2" eaLnBrk="1" hangingPunct="1">
              <a:lnSpc>
                <a:spcPct val="90000"/>
              </a:lnSpc>
            </a:pPr>
            <a:r>
              <a:rPr lang="en-US" altLang="en-US" sz="1600"/>
              <a:t> NASA EOSDIS archives over </a:t>
            </a:r>
            <a:br>
              <a:rPr lang="en-US" altLang="en-US" sz="1600"/>
            </a:br>
            <a:r>
              <a:rPr lang="en-US" altLang="en-US" sz="1600"/>
              <a:t>petabytes of earth science data / year </a:t>
            </a:r>
          </a:p>
          <a:p>
            <a:pPr lvl="1" eaLnBrk="1" hangingPunct="1">
              <a:lnSpc>
                <a:spcPct val="90000"/>
              </a:lnSpc>
              <a:spcBef>
                <a:spcPct val="40000"/>
              </a:spcBef>
            </a:pPr>
            <a:r>
              <a:rPr lang="en-US" altLang="en-US" sz="2000"/>
              <a:t>telescopes scanning the skies</a:t>
            </a:r>
          </a:p>
          <a:p>
            <a:pPr lvl="2" eaLnBrk="1" hangingPunct="1">
              <a:lnSpc>
                <a:spcPct val="40000"/>
              </a:lnSpc>
              <a:spcBef>
                <a:spcPct val="40000"/>
              </a:spcBef>
            </a:pPr>
            <a:r>
              <a:rPr lang="en-US" altLang="en-US" sz="1600"/>
              <a:t> Sky survey data</a:t>
            </a:r>
          </a:p>
          <a:p>
            <a:pPr lvl="1" eaLnBrk="1" hangingPunct="1">
              <a:lnSpc>
                <a:spcPct val="90000"/>
              </a:lnSpc>
              <a:spcBef>
                <a:spcPct val="40000"/>
              </a:spcBef>
            </a:pPr>
            <a:r>
              <a:rPr lang="en-US" altLang="en-US" sz="2000"/>
              <a:t>High-throughput biological data</a:t>
            </a:r>
          </a:p>
          <a:p>
            <a:pPr lvl="1" eaLnBrk="1" hangingPunct="1">
              <a:lnSpc>
                <a:spcPct val="90000"/>
              </a:lnSpc>
              <a:spcBef>
                <a:spcPct val="40000"/>
              </a:spcBef>
            </a:pPr>
            <a:r>
              <a:rPr lang="en-US" altLang="en-US" sz="2000"/>
              <a:t>scientific simulations</a:t>
            </a:r>
            <a:r>
              <a:rPr lang="en-US" altLang="en-US" sz="2300"/>
              <a:t> </a:t>
            </a:r>
          </a:p>
          <a:p>
            <a:pPr lvl="2" eaLnBrk="1" hangingPunct="1">
              <a:lnSpc>
                <a:spcPct val="90000"/>
              </a:lnSpc>
            </a:pPr>
            <a:r>
              <a:rPr lang="en-US" altLang="en-US" sz="1800"/>
              <a:t> </a:t>
            </a:r>
            <a:r>
              <a:rPr lang="en-US" altLang="en-US" sz="1600"/>
              <a:t>terabytes of data generated in a few hours</a:t>
            </a:r>
          </a:p>
          <a:p>
            <a:pPr lvl="2" eaLnBrk="1" hangingPunct="1">
              <a:lnSpc>
                <a:spcPct val="90000"/>
              </a:lnSpc>
            </a:pPr>
            <a:endParaRPr lang="en-US" altLang="en-US" sz="1400"/>
          </a:p>
          <a:p>
            <a:pPr eaLnBrk="1" hangingPunct="1">
              <a:lnSpc>
                <a:spcPct val="90000"/>
              </a:lnSpc>
            </a:pPr>
            <a:r>
              <a:rPr lang="en-US" altLang="en-US" sz="2000"/>
              <a:t>Data mining helps scientists</a:t>
            </a:r>
          </a:p>
          <a:p>
            <a:pPr lvl="1" eaLnBrk="1" hangingPunct="1">
              <a:lnSpc>
                <a:spcPct val="90000"/>
              </a:lnSpc>
            </a:pPr>
            <a:r>
              <a:rPr lang="en-US" altLang="en-US" sz="2000"/>
              <a:t>in automated analysis of massive datasets</a:t>
            </a:r>
          </a:p>
          <a:p>
            <a:pPr lvl="1" eaLnBrk="1" hangingPunct="1">
              <a:lnSpc>
                <a:spcPct val="90000"/>
              </a:lnSpc>
            </a:pPr>
            <a:r>
              <a:rPr lang="en-US" altLang="en-US" sz="2000"/>
              <a:t>In hypothesis formation</a:t>
            </a:r>
          </a:p>
        </p:txBody>
      </p:sp>
      <p:graphicFrame>
        <p:nvGraphicFramePr>
          <p:cNvPr id="23555" name="Object 14">
            <a:extLst>
              <a:ext uri="{FF2B5EF4-FFF2-40B4-BE49-F238E27FC236}">
                <a16:creationId xmlns:a16="http://schemas.microsoft.com/office/drawing/2014/main" id="{ECE5BF72-254E-43F1-86EE-A00365F3E7C6}"/>
              </a:ext>
            </a:extLst>
          </p:cNvPr>
          <p:cNvGraphicFramePr>
            <a:graphicFrameLocks noChangeAspect="1"/>
          </p:cNvGraphicFramePr>
          <p:nvPr/>
        </p:nvGraphicFramePr>
        <p:xfrm>
          <a:off x="6864350" y="1363663"/>
          <a:ext cx="1822450" cy="1414462"/>
        </p:xfrm>
        <a:graphic>
          <a:graphicData uri="http://schemas.openxmlformats.org/presentationml/2006/ole">
            <mc:AlternateContent xmlns:mc="http://schemas.openxmlformats.org/markup-compatibility/2006">
              <mc:Choice xmlns:v="urn:schemas-microsoft-com:vml" Requires="v">
                <p:oleObj name="VISIO" r:id="rId3" imgW="2557272" imgH="1991868" progId="Visio.Drawing.11">
                  <p:embed/>
                </p:oleObj>
              </mc:Choice>
              <mc:Fallback>
                <p:oleObj name="VISIO" r:id="rId3" imgW="2557272" imgH="1991868" progId="Visio.Drawing.11">
                  <p:embed/>
                  <p:pic>
                    <p:nvPicPr>
                      <p:cNvPr id="23555" name="Object 14">
                        <a:extLst>
                          <a:ext uri="{FF2B5EF4-FFF2-40B4-BE49-F238E27FC236}">
                            <a16:creationId xmlns:a16="http://schemas.microsoft.com/office/drawing/2014/main" id="{ECE5BF72-254E-43F1-86EE-A00365F3E7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4350" y="1363663"/>
                        <a:ext cx="1822450"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56" name="Object 15">
            <a:extLst>
              <a:ext uri="{FF2B5EF4-FFF2-40B4-BE49-F238E27FC236}">
                <a16:creationId xmlns:a16="http://schemas.microsoft.com/office/drawing/2014/main" id="{AFB5F2D3-DDA0-44A2-8E53-CA9B764F072A}"/>
              </a:ext>
            </a:extLst>
          </p:cNvPr>
          <p:cNvGraphicFramePr>
            <a:graphicFrameLocks noChangeAspect="1"/>
          </p:cNvGraphicFramePr>
          <p:nvPr/>
        </p:nvGraphicFramePr>
        <p:xfrm>
          <a:off x="6897688" y="3048000"/>
          <a:ext cx="2017712" cy="1600200"/>
        </p:xfrm>
        <a:graphic>
          <a:graphicData uri="http://schemas.openxmlformats.org/presentationml/2006/ole">
            <mc:AlternateContent xmlns:mc="http://schemas.openxmlformats.org/markup-compatibility/2006">
              <mc:Choice xmlns:v="urn:schemas-microsoft-com:vml" Requires="v">
                <p:oleObj name="VISIO" r:id="rId5" imgW="2401824" imgH="1491996" progId="Visio.Drawing.11">
                  <p:embed/>
                </p:oleObj>
              </mc:Choice>
              <mc:Fallback>
                <p:oleObj name="VISIO" r:id="rId5" imgW="2401824" imgH="1491996" progId="Visio.Drawing.11">
                  <p:embed/>
                  <p:pic>
                    <p:nvPicPr>
                      <p:cNvPr id="23556" name="Object 15">
                        <a:extLst>
                          <a:ext uri="{FF2B5EF4-FFF2-40B4-BE49-F238E27FC236}">
                            <a16:creationId xmlns:a16="http://schemas.microsoft.com/office/drawing/2014/main" id="{AFB5F2D3-DDA0-44A2-8E53-CA9B764F07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7688" y="3048000"/>
                        <a:ext cx="20177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7" name="Rectangle 16">
            <a:extLst>
              <a:ext uri="{FF2B5EF4-FFF2-40B4-BE49-F238E27FC236}">
                <a16:creationId xmlns:a16="http://schemas.microsoft.com/office/drawing/2014/main" id="{D70A4660-6DD4-47A3-A8EB-B5DB307B093F}"/>
              </a:ext>
            </a:extLst>
          </p:cNvPr>
          <p:cNvSpPr>
            <a:spLocks noChangeArrowheads="1"/>
          </p:cNvSpPr>
          <p:nvPr/>
        </p:nvSpPr>
        <p:spPr bwMode="auto">
          <a:xfrm>
            <a:off x="304800" y="3733800"/>
            <a:ext cx="5334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lIns="90488" tIns="44450" rIns="90488" bIns="44450"/>
          <a:lstStyle>
            <a:lvl1pPr marL="292100" indent="-292100">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 typeface="Monotype Sorts" pitchFamily="2" charset="2"/>
              <a:buNone/>
            </a:pPr>
            <a:endParaRPr lang="en-US" altLang="en-US" sz="1400" b="0">
              <a:cs typeface="Arial" panose="020B0604020202020204" pitchFamily="34" charset="0"/>
            </a:endParaRPr>
          </a:p>
        </p:txBody>
      </p:sp>
      <p:sp>
        <p:nvSpPr>
          <p:cNvPr id="23558" name="Rounded Rectangle 17">
            <a:extLst>
              <a:ext uri="{FF2B5EF4-FFF2-40B4-BE49-F238E27FC236}">
                <a16:creationId xmlns:a16="http://schemas.microsoft.com/office/drawing/2014/main" id="{6F752C8B-D172-4DCA-9C81-AD6306B6B346}"/>
              </a:ext>
            </a:extLst>
          </p:cNvPr>
          <p:cNvSpPr>
            <a:spLocks noChangeArrowheads="1"/>
          </p:cNvSpPr>
          <p:nvPr/>
        </p:nvSpPr>
        <p:spPr bwMode="auto">
          <a:xfrm>
            <a:off x="152400" y="3048000"/>
            <a:ext cx="5638800" cy="29718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lIns="90488" tIns="44450" rIns="90488" bIns="44450"/>
          <a:lstStyle>
            <a:lvl1pPr marL="292100" indent="-292100">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 typeface="Monotype Sorts" pitchFamily="2" charset="2"/>
              <a:buNone/>
            </a:pPr>
            <a:endParaRPr lang="en-US" altLang="en-US" sz="1400" b="0">
              <a:cs typeface="Arial" panose="020B0604020202020204" pitchFamily="34" charset="0"/>
            </a:endParaRPr>
          </a:p>
        </p:txBody>
      </p:sp>
      <p:sp>
        <p:nvSpPr>
          <p:cNvPr id="23560" name="Slide Number Placeholder 3">
            <a:extLst>
              <a:ext uri="{FF2B5EF4-FFF2-40B4-BE49-F238E27FC236}">
                <a16:creationId xmlns:a16="http://schemas.microsoft.com/office/drawing/2014/main" id="{71FE977C-A92C-4565-9F4F-2E947608F28B}"/>
              </a:ext>
            </a:extLst>
          </p:cNvPr>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898989"/>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pPr>
              <a:spcBef>
                <a:spcPct val="0"/>
              </a:spcBef>
              <a:spcAft>
                <a:spcPct val="0"/>
              </a:spcAft>
              <a:buClrTx/>
              <a:buSzTx/>
              <a:buFontTx/>
              <a:buNone/>
            </a:pPr>
            <a:fld id="{5F3560C9-9305-435E-8945-51C48744F043}" type="slidenum">
              <a:rPr lang="en-US" altLang="en-US" smtClean="0"/>
              <a:pPr>
                <a:spcBef>
                  <a:spcPct val="0"/>
                </a:spcBef>
                <a:spcAft>
                  <a:spcPct val="0"/>
                </a:spcAft>
                <a:buClrTx/>
                <a:buSzTx/>
                <a:buFontTx/>
                <a:buNone/>
              </a:pPr>
              <a:t>7</a:t>
            </a:fld>
            <a:endParaRPr lang="en-US" altLang="en-US" sz="1200">
              <a:solidFill>
                <a:srgbClr val="898989"/>
              </a:solidFill>
            </a:endParaRPr>
          </a:p>
        </p:txBody>
      </p:sp>
      <p:pic>
        <p:nvPicPr>
          <p:cNvPr id="23562" name="Picture 21">
            <a:extLst>
              <a:ext uri="{FF2B5EF4-FFF2-40B4-BE49-F238E27FC236}">
                <a16:creationId xmlns:a16="http://schemas.microsoft.com/office/drawing/2014/main" id="{815F67AF-38F9-4EDA-A00C-8D8423B3561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8200" y="1371600"/>
            <a:ext cx="20574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Rectangle 1">
            <a:extLst>
              <a:ext uri="{FF2B5EF4-FFF2-40B4-BE49-F238E27FC236}">
                <a16:creationId xmlns:a16="http://schemas.microsoft.com/office/drawing/2014/main" id="{972C20B2-0794-45C3-A94E-4AE181D89BA3}"/>
              </a:ext>
            </a:extLst>
          </p:cNvPr>
          <p:cNvSpPr>
            <a:spLocks noChangeArrowheads="1"/>
          </p:cNvSpPr>
          <p:nvPr/>
        </p:nvSpPr>
        <p:spPr bwMode="auto">
          <a:xfrm>
            <a:off x="4654550" y="2743200"/>
            <a:ext cx="1968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400"/>
              <a:t>fMRI Data from Brain</a:t>
            </a:r>
          </a:p>
        </p:txBody>
      </p:sp>
      <p:sp>
        <p:nvSpPr>
          <p:cNvPr id="23564" name="Rectangle 23">
            <a:extLst>
              <a:ext uri="{FF2B5EF4-FFF2-40B4-BE49-F238E27FC236}">
                <a16:creationId xmlns:a16="http://schemas.microsoft.com/office/drawing/2014/main" id="{0338E11E-EDAA-43D7-B7DF-E0C485747E9F}"/>
              </a:ext>
            </a:extLst>
          </p:cNvPr>
          <p:cNvSpPr>
            <a:spLocks noChangeArrowheads="1"/>
          </p:cNvSpPr>
          <p:nvPr/>
        </p:nvSpPr>
        <p:spPr bwMode="auto">
          <a:xfrm>
            <a:off x="6981825" y="2700338"/>
            <a:ext cx="1589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400"/>
              <a:t>Sky Survey Data</a:t>
            </a:r>
          </a:p>
        </p:txBody>
      </p:sp>
      <p:sp>
        <p:nvSpPr>
          <p:cNvPr id="23565" name="Rectangle 24">
            <a:extLst>
              <a:ext uri="{FF2B5EF4-FFF2-40B4-BE49-F238E27FC236}">
                <a16:creationId xmlns:a16="http://schemas.microsoft.com/office/drawing/2014/main" id="{5494A74F-B38B-4B3D-AE51-0E5DD5A807BB}"/>
              </a:ext>
            </a:extLst>
          </p:cNvPr>
          <p:cNvSpPr>
            <a:spLocks noChangeArrowheads="1"/>
          </p:cNvSpPr>
          <p:nvPr/>
        </p:nvSpPr>
        <p:spPr bwMode="auto">
          <a:xfrm>
            <a:off x="6923088" y="4648200"/>
            <a:ext cx="2084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400"/>
              <a:t>Gene Expression Data</a:t>
            </a:r>
          </a:p>
        </p:txBody>
      </p:sp>
      <p:sp>
        <p:nvSpPr>
          <p:cNvPr id="23566" name="Rectangle 25">
            <a:extLst>
              <a:ext uri="{FF2B5EF4-FFF2-40B4-BE49-F238E27FC236}">
                <a16:creationId xmlns:a16="http://schemas.microsoft.com/office/drawing/2014/main" id="{AF189E70-F1A6-44B3-92F9-F9170E10B3BF}"/>
              </a:ext>
            </a:extLst>
          </p:cNvPr>
          <p:cNvSpPr>
            <a:spLocks noChangeArrowheads="1"/>
          </p:cNvSpPr>
          <p:nvPr/>
        </p:nvSpPr>
        <p:spPr bwMode="auto">
          <a:xfrm>
            <a:off x="6454775" y="6262688"/>
            <a:ext cx="2689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1400"/>
              <a:t>Surface Temperature of Earth</a:t>
            </a:r>
          </a:p>
        </p:txBody>
      </p:sp>
      <p:pic>
        <p:nvPicPr>
          <p:cNvPr id="23567" name="Picture 18" descr="http://im2.ezgif.com/tmp/ezgif-1403672989.gif">
            <a:extLst>
              <a:ext uri="{FF2B5EF4-FFF2-40B4-BE49-F238E27FC236}">
                <a16:creationId xmlns:a16="http://schemas.microsoft.com/office/drawing/2014/main" id="{2EA35621-6C7C-4595-B379-E4813995DC13}"/>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53200" y="4918075"/>
            <a:ext cx="24669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1C459997-4218-4210-8280-1301A7FDFA4F}"/>
              </a:ext>
            </a:extLst>
          </p:cNvPr>
          <p:cNvSpPr>
            <a:spLocks noGrp="1"/>
          </p:cNvSpPr>
          <p:nvPr>
            <p:ph type="title"/>
          </p:nvPr>
        </p:nvSpPr>
        <p:spPr>
          <a:xfrm>
            <a:off x="304800" y="152400"/>
            <a:ext cx="8534400" cy="533400"/>
          </a:xfrm>
        </p:spPr>
        <p:txBody>
          <a:bodyPr/>
          <a:lstStyle/>
          <a:p>
            <a:r>
              <a:rPr lang="en-US" altLang="en-US" sz="2400"/>
              <a:t>Great Opportunities to Solve Society’s Major Problems</a:t>
            </a:r>
            <a:endParaRPr lang="en-US" altLang="en-US" sz="2800"/>
          </a:p>
        </p:txBody>
      </p:sp>
      <p:pic>
        <p:nvPicPr>
          <p:cNvPr id="27650" name="Picture 2">
            <a:extLst>
              <a:ext uri="{FF2B5EF4-FFF2-40B4-BE49-F238E27FC236}">
                <a16:creationId xmlns:a16="http://schemas.microsoft.com/office/drawing/2014/main" id="{F5768B81-2F79-4375-A839-F21D5C624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32004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7" descr="http://countrylivingoffgrid.com/resources/aboutus_image.jpg">
            <a:extLst>
              <a:ext uri="{FF2B5EF4-FFF2-40B4-BE49-F238E27FC236}">
                <a16:creationId xmlns:a16="http://schemas.microsoft.com/office/drawing/2014/main" id="{DD37E341-7F7F-4633-8453-39043444FF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962400"/>
            <a:ext cx="32766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9">
            <a:extLst>
              <a:ext uri="{FF2B5EF4-FFF2-40B4-BE49-F238E27FC236}">
                <a16:creationId xmlns:a16="http://schemas.microsoft.com/office/drawing/2014/main" id="{DAAC5F9E-1B5D-4A59-843F-540AF7BEB9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2283"/>
          <a:stretch>
            <a:fillRect/>
          </a:stretch>
        </p:blipFill>
        <p:spPr bwMode="auto">
          <a:xfrm>
            <a:off x="4800600" y="1676400"/>
            <a:ext cx="3505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7653" name="TextBox 9">
            <a:extLst>
              <a:ext uri="{FF2B5EF4-FFF2-40B4-BE49-F238E27FC236}">
                <a16:creationId xmlns:a16="http://schemas.microsoft.com/office/drawing/2014/main" id="{61199462-4325-415F-87F4-9133A546FDFB}"/>
              </a:ext>
            </a:extLst>
          </p:cNvPr>
          <p:cNvSpPr txBox="1">
            <a:spLocks noChangeArrowheads="1"/>
          </p:cNvSpPr>
          <p:nvPr/>
        </p:nvSpPr>
        <p:spPr bwMode="auto">
          <a:xfrm>
            <a:off x="820738" y="3581400"/>
            <a:ext cx="32400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hangingPunct="1">
              <a:spcBef>
                <a:spcPct val="0"/>
              </a:spcBef>
              <a:spcAft>
                <a:spcPct val="0"/>
              </a:spcAft>
              <a:buClrTx/>
              <a:buSzTx/>
              <a:buFontTx/>
              <a:buNone/>
            </a:pPr>
            <a:r>
              <a:rPr lang="en-US" altLang="en-US" sz="1200">
                <a:cs typeface="Arial" panose="020B0604020202020204" pitchFamily="34" charset="0"/>
              </a:rPr>
              <a:t>Improving health care and reducing costs</a:t>
            </a:r>
          </a:p>
        </p:txBody>
      </p:sp>
      <p:sp>
        <p:nvSpPr>
          <p:cNvPr id="27654" name="TextBox 10">
            <a:extLst>
              <a:ext uri="{FF2B5EF4-FFF2-40B4-BE49-F238E27FC236}">
                <a16:creationId xmlns:a16="http://schemas.microsoft.com/office/drawing/2014/main" id="{BA01BCC4-1E64-48A9-870A-BE595C32AD2B}"/>
              </a:ext>
            </a:extLst>
          </p:cNvPr>
          <p:cNvSpPr txBox="1">
            <a:spLocks noChangeArrowheads="1"/>
          </p:cNvSpPr>
          <p:nvPr/>
        </p:nvSpPr>
        <p:spPr bwMode="auto">
          <a:xfrm>
            <a:off x="803275" y="6019800"/>
            <a:ext cx="3238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hangingPunct="1">
              <a:spcBef>
                <a:spcPct val="0"/>
              </a:spcBef>
              <a:spcAft>
                <a:spcPct val="0"/>
              </a:spcAft>
              <a:buClrTx/>
              <a:buSzTx/>
              <a:buFontTx/>
              <a:buNone/>
            </a:pPr>
            <a:r>
              <a:rPr lang="en-US" altLang="en-US" sz="1200">
                <a:cs typeface="Arial" panose="020B0604020202020204" pitchFamily="34" charset="0"/>
              </a:rPr>
              <a:t>Finding alternative/ green energy sources</a:t>
            </a:r>
          </a:p>
        </p:txBody>
      </p:sp>
      <p:sp>
        <p:nvSpPr>
          <p:cNvPr id="27655" name="TextBox 11">
            <a:extLst>
              <a:ext uri="{FF2B5EF4-FFF2-40B4-BE49-F238E27FC236}">
                <a16:creationId xmlns:a16="http://schemas.microsoft.com/office/drawing/2014/main" id="{812075BE-8E17-40E0-80DC-5AA9E70836B3}"/>
              </a:ext>
            </a:extLst>
          </p:cNvPr>
          <p:cNvSpPr txBox="1">
            <a:spLocks noChangeArrowheads="1"/>
          </p:cNvSpPr>
          <p:nvPr/>
        </p:nvSpPr>
        <p:spPr bwMode="auto">
          <a:xfrm>
            <a:off x="4983163" y="3533775"/>
            <a:ext cx="30940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hangingPunct="1">
              <a:spcBef>
                <a:spcPct val="0"/>
              </a:spcBef>
              <a:spcAft>
                <a:spcPct val="0"/>
              </a:spcAft>
              <a:buClrTx/>
              <a:buSzTx/>
              <a:buFontTx/>
              <a:buNone/>
            </a:pPr>
            <a:r>
              <a:rPr lang="en-US" altLang="en-US" sz="1200">
                <a:cs typeface="Arial" panose="020B0604020202020204" pitchFamily="34" charset="0"/>
              </a:rPr>
              <a:t>Predicting the impact of climate change</a:t>
            </a:r>
          </a:p>
        </p:txBody>
      </p:sp>
      <p:pic>
        <p:nvPicPr>
          <p:cNvPr id="27656" name="Content Placeholder 13" descr="basf-949686-plant-biotechnology-lg.jpg">
            <a:extLst>
              <a:ext uri="{FF2B5EF4-FFF2-40B4-BE49-F238E27FC236}">
                <a16:creationId xmlns:a16="http://schemas.microsoft.com/office/drawing/2014/main" id="{81CE9EDE-DC1B-4126-B5F4-B27B5FD8CD77}"/>
              </a:ext>
            </a:extLst>
          </p:cNvPr>
          <p:cNvPicPr>
            <a:picLocks noGrp="1" noChangeAspect="1"/>
          </p:cNvPicPr>
          <p:nvPr>
            <p:ph idx="1"/>
          </p:nvPr>
        </p:nvPicPr>
        <p:blipFill>
          <a:blip r:embed="rId6">
            <a:extLst>
              <a:ext uri="{28A0092B-C50C-407E-A947-70E740481C1C}">
                <a14:useLocalDpi xmlns:a14="http://schemas.microsoft.com/office/drawing/2010/main" val="0"/>
              </a:ext>
            </a:extLst>
          </a:blip>
          <a:srcRect/>
          <a:stretch>
            <a:fillRect/>
          </a:stretch>
        </p:blipFill>
        <p:spPr>
          <a:xfrm>
            <a:off x="4800600" y="3962400"/>
            <a:ext cx="3505200" cy="1949450"/>
          </a:xfrm>
        </p:spPr>
      </p:pic>
      <p:sp>
        <p:nvSpPr>
          <p:cNvPr id="27657" name="TextBox 14">
            <a:extLst>
              <a:ext uri="{FF2B5EF4-FFF2-40B4-BE49-F238E27FC236}">
                <a16:creationId xmlns:a16="http://schemas.microsoft.com/office/drawing/2014/main" id="{72A37054-C525-4BA2-92D4-BAF813E74911}"/>
              </a:ext>
            </a:extLst>
          </p:cNvPr>
          <p:cNvSpPr txBox="1">
            <a:spLocks noChangeArrowheads="1"/>
          </p:cNvSpPr>
          <p:nvPr/>
        </p:nvSpPr>
        <p:spPr bwMode="auto">
          <a:xfrm>
            <a:off x="5207000" y="5943600"/>
            <a:ext cx="264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hangingPunct="1">
              <a:spcBef>
                <a:spcPct val="0"/>
              </a:spcBef>
              <a:spcAft>
                <a:spcPct val="0"/>
              </a:spcAft>
              <a:buClrTx/>
              <a:buSzTx/>
              <a:buFontTx/>
              <a:buNone/>
            </a:pPr>
            <a:r>
              <a:rPr lang="en-US" altLang="en-US" sz="1200">
                <a:cs typeface="Arial" panose="020B0604020202020204" pitchFamily="34" charset="0"/>
              </a:rPr>
              <a:t>Reducing hunger and poverty by </a:t>
            </a:r>
          </a:p>
          <a:p>
            <a:pPr hangingPunct="1">
              <a:spcBef>
                <a:spcPct val="0"/>
              </a:spcBef>
              <a:spcAft>
                <a:spcPct val="0"/>
              </a:spcAft>
              <a:buClrTx/>
              <a:buSzTx/>
              <a:buFontTx/>
              <a:buNone/>
            </a:pPr>
            <a:r>
              <a:rPr lang="en-US" altLang="en-US" sz="1200">
                <a:cs typeface="Arial" panose="020B0604020202020204" pitchFamily="34" charset="0"/>
              </a:rPr>
              <a:t>increasing agriculture production</a:t>
            </a:r>
          </a:p>
        </p:txBody>
      </p:sp>
      <p:sp>
        <p:nvSpPr>
          <p:cNvPr id="27660" name="Slide Number Placeholder 3">
            <a:extLst>
              <a:ext uri="{FF2B5EF4-FFF2-40B4-BE49-F238E27FC236}">
                <a16:creationId xmlns:a16="http://schemas.microsoft.com/office/drawing/2014/main" id="{823C8D14-1F77-4E8C-8BB2-ADFF5EC8215F}"/>
              </a:ext>
            </a:extLst>
          </p:cNvPr>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898989"/>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pPr>
              <a:spcBef>
                <a:spcPct val="0"/>
              </a:spcBef>
              <a:spcAft>
                <a:spcPct val="0"/>
              </a:spcAft>
              <a:buClrTx/>
              <a:buSzTx/>
              <a:buFontTx/>
              <a:buNone/>
            </a:pPr>
            <a:fld id="{9064FDB5-37EE-473F-855C-24191D29E247}" type="slidenum">
              <a:rPr lang="en-US" altLang="en-US" smtClean="0"/>
              <a:pPr>
                <a:spcBef>
                  <a:spcPct val="0"/>
                </a:spcBef>
                <a:spcAft>
                  <a:spcPct val="0"/>
                </a:spcAft>
                <a:buClrTx/>
                <a:buSzTx/>
                <a:buFontTx/>
                <a:buNone/>
              </a:pPr>
              <a:t>8</a:t>
            </a:fld>
            <a:endParaRPr lang="en-US" altLang="en-US" sz="1200">
              <a:solidFill>
                <a:srgbClr val="89898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4">
            <a:extLst>
              <a:ext uri="{FF2B5EF4-FFF2-40B4-BE49-F238E27FC236}">
                <a16:creationId xmlns:a16="http://schemas.microsoft.com/office/drawing/2014/main" id="{B10D9F9A-704C-41F3-B412-084D3C7A6A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r="1402"/>
          <a:stretch>
            <a:fillRect/>
          </a:stretch>
        </p:blipFill>
        <p:spPr bwMode="auto">
          <a:xfrm>
            <a:off x="3124200" y="2743200"/>
            <a:ext cx="5942013"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3794" name="Rectangle 2">
            <a:extLst>
              <a:ext uri="{FF2B5EF4-FFF2-40B4-BE49-F238E27FC236}">
                <a16:creationId xmlns:a16="http://schemas.microsoft.com/office/drawing/2014/main" id="{4809319E-E047-4638-BF98-E702E81F0108}"/>
              </a:ext>
            </a:extLst>
          </p:cNvPr>
          <p:cNvSpPr>
            <a:spLocks noGrp="1" noChangeArrowheads="1"/>
          </p:cNvSpPr>
          <p:nvPr>
            <p:ph type="body" idx="1"/>
          </p:nvPr>
        </p:nvSpPr>
        <p:spPr>
          <a:xfrm>
            <a:off x="152400" y="1143000"/>
            <a:ext cx="8839200" cy="5105400"/>
          </a:xfrm>
        </p:spPr>
        <p:txBody>
          <a:bodyPr/>
          <a:lstStyle/>
          <a:p>
            <a:r>
              <a:rPr lang="en-US" altLang="en-US" sz="2400" dirty="0"/>
              <a:t>Draws ideas from machine learning/AI, pattern recognition, statistics, </a:t>
            </a:r>
            <a:r>
              <a:rPr lang="en-US" altLang="en-US" sz="2400" dirty="0">
                <a:solidFill>
                  <a:schemeClr val="accent5">
                    <a:lumMod val="75000"/>
                  </a:schemeClr>
                </a:solidFill>
              </a:rPr>
              <a:t>visualization </a:t>
            </a:r>
            <a:r>
              <a:rPr lang="en-US" altLang="en-US" sz="2400" dirty="0"/>
              <a:t>and database systems</a:t>
            </a:r>
          </a:p>
          <a:p>
            <a:endParaRPr lang="en-US" altLang="en-US" sz="2400" dirty="0"/>
          </a:p>
          <a:p>
            <a:r>
              <a:rPr lang="en-US" altLang="en-US" sz="2400" dirty="0"/>
              <a:t>Traditional techniques may be unsuitable due to data that is</a:t>
            </a:r>
          </a:p>
          <a:p>
            <a:pPr lvl="1"/>
            <a:r>
              <a:rPr lang="en-US" altLang="en-US" sz="2200" dirty="0"/>
              <a:t>Large-scale</a:t>
            </a:r>
          </a:p>
          <a:p>
            <a:pPr lvl="1"/>
            <a:r>
              <a:rPr lang="en-US" altLang="en-US" sz="2200" dirty="0"/>
              <a:t>High dimensional</a:t>
            </a:r>
          </a:p>
          <a:p>
            <a:pPr lvl="1"/>
            <a:r>
              <a:rPr lang="en-US" altLang="en-US" sz="2200" dirty="0"/>
              <a:t>Heterogeneous</a:t>
            </a:r>
          </a:p>
          <a:p>
            <a:pPr lvl="1"/>
            <a:r>
              <a:rPr lang="en-US" altLang="en-US" sz="2200" dirty="0"/>
              <a:t>Complex</a:t>
            </a:r>
          </a:p>
          <a:p>
            <a:pPr lvl="1"/>
            <a:r>
              <a:rPr lang="en-US" altLang="en-US" sz="2200" dirty="0"/>
              <a:t>Distributed</a:t>
            </a:r>
          </a:p>
          <a:p>
            <a:pPr lvl="1"/>
            <a:endParaRPr lang="en-US" altLang="en-US" sz="2200" dirty="0"/>
          </a:p>
          <a:p>
            <a:r>
              <a:rPr lang="en-US" altLang="en-US" sz="2200" dirty="0"/>
              <a:t>A key component of the emerging field of data science and data-driven discovery</a:t>
            </a:r>
          </a:p>
        </p:txBody>
      </p:sp>
      <p:sp>
        <p:nvSpPr>
          <p:cNvPr id="33795" name="Rectangle 5">
            <a:extLst>
              <a:ext uri="{FF2B5EF4-FFF2-40B4-BE49-F238E27FC236}">
                <a16:creationId xmlns:a16="http://schemas.microsoft.com/office/drawing/2014/main" id="{D95FFB7B-713F-4553-A616-C16EBBEC3F19}"/>
              </a:ext>
            </a:extLst>
          </p:cNvPr>
          <p:cNvSpPr>
            <a:spLocks noGrp="1" noChangeArrowheads="1"/>
          </p:cNvSpPr>
          <p:nvPr>
            <p:ph type="title"/>
          </p:nvPr>
        </p:nvSpPr>
        <p:spPr>
          <a:xfrm>
            <a:off x="304800" y="228600"/>
            <a:ext cx="8280400" cy="533400"/>
          </a:xfrm>
        </p:spPr>
        <p:txBody>
          <a:bodyPr lIns="0" rIns="0"/>
          <a:lstStyle/>
          <a:p>
            <a:r>
              <a:rPr lang="en-US" altLang="en-US"/>
              <a:t>Origins of Data Mining</a:t>
            </a:r>
          </a:p>
        </p:txBody>
      </p:sp>
      <p:sp>
        <p:nvSpPr>
          <p:cNvPr id="33796" name="Slide Number Placeholder 7">
            <a:extLst>
              <a:ext uri="{FF2B5EF4-FFF2-40B4-BE49-F238E27FC236}">
                <a16:creationId xmlns:a16="http://schemas.microsoft.com/office/drawing/2014/main" id="{B79359F5-8743-43B4-8558-6512BF688A7D}"/>
              </a:ext>
            </a:extLst>
          </p:cNvPr>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898989"/>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pPr>
              <a:spcBef>
                <a:spcPct val="0"/>
              </a:spcBef>
              <a:spcAft>
                <a:spcPct val="0"/>
              </a:spcAft>
              <a:buClrTx/>
              <a:buSzTx/>
              <a:buFontTx/>
              <a:buNone/>
            </a:pPr>
            <a:fld id="{9064FDB5-37EE-473F-855C-24191D29E247}" type="slidenum">
              <a:rPr lang="en-US" altLang="en-US" smtClean="0"/>
              <a:pPr>
                <a:spcBef>
                  <a:spcPct val="0"/>
                </a:spcBef>
                <a:spcAft>
                  <a:spcPct val="0"/>
                </a:spcAft>
                <a:buClrTx/>
                <a:buSzTx/>
                <a:buFontTx/>
                <a:buNone/>
              </a:pPr>
              <a:t>9</a:t>
            </a:fld>
            <a:endParaRPr lang="en-US" altLang="en-US" sz="1200">
              <a:solidFill>
                <a:srgbClr val="898989"/>
              </a:solidFill>
            </a:endParaRPr>
          </a:p>
        </p:txBody>
      </p:sp>
    </p:spTree>
  </p:cSld>
  <p:clrMapOvr>
    <a:masterClrMapping/>
  </p:clrMapOvr>
</p:sld>
</file>

<file path=ppt/theme/theme1.xml><?xml version="1.0" encoding="utf-8"?>
<a:theme xmlns:a="http://schemas.openxmlformats.org/drawingml/2006/main" name="LC.BRev.FY97">
  <a:themeElements>
    <a:clrScheme name="">
      <a:dk1>
        <a:srgbClr val="000000"/>
      </a:dk1>
      <a:lt1>
        <a:srgbClr val="FFFFFF"/>
      </a:lt1>
      <a:dk2>
        <a:srgbClr val="006B61"/>
      </a:dk2>
      <a:lt2>
        <a:srgbClr val="C0C0C0"/>
      </a:lt2>
      <a:accent1>
        <a:srgbClr val="FF00FF"/>
      </a:accent1>
      <a:accent2>
        <a:srgbClr val="00C0C0"/>
      </a:accent2>
      <a:accent3>
        <a:srgbClr val="FFFFFF"/>
      </a:accent3>
      <a:accent4>
        <a:srgbClr val="000000"/>
      </a:accent4>
      <a:accent5>
        <a:srgbClr val="FFAAFF"/>
      </a:accent5>
      <a:accent6>
        <a:srgbClr val="00AEAE"/>
      </a:accent6>
      <a:hlink>
        <a:srgbClr val="00C000"/>
      </a:hlink>
      <a:folHlink>
        <a:srgbClr val="800080"/>
      </a:folHlink>
    </a:clrScheme>
    <a:fontScheme name="LC.BRev.FY97">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LC.BRev.FY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C.BRev.FY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C.BRev.FY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C.BRev.FY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C.BRev.FY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C.BRev.FY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C.BRev.FY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Porky:Words:ASCI:PSE:Budgets FY97:LC.BRev.FY97</Template>
  <TotalTime>146476266</TotalTime>
  <Pages>3</Pages>
  <Words>2907</Words>
  <Application>Microsoft Office PowerPoint</Application>
  <PresentationFormat>On-screen Show (4:3)</PresentationFormat>
  <Paragraphs>350</Paragraphs>
  <Slides>44</Slides>
  <Notes>23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44</vt:i4>
      </vt:variant>
    </vt:vector>
  </HeadingPairs>
  <TitlesOfParts>
    <vt:vector size="54" baseType="lpstr">
      <vt:lpstr>Arial</vt:lpstr>
      <vt:lpstr>Helvetica</vt:lpstr>
      <vt:lpstr>Monotype Sorts</vt:lpstr>
      <vt:lpstr>Tahoma</vt:lpstr>
      <vt:lpstr>Times New Roman</vt:lpstr>
      <vt:lpstr>Wingdings</vt:lpstr>
      <vt:lpstr>LC.BRev.FY97</vt:lpstr>
      <vt:lpstr>VISIO</vt:lpstr>
      <vt:lpstr>Document</vt:lpstr>
      <vt:lpstr>Bitmap Image</vt:lpstr>
      <vt:lpstr>News Aug. 22, 2023</vt:lpstr>
      <vt:lpstr>First 5 Lectures COSC 6335</vt:lpstr>
      <vt:lpstr>Data Mining: Introduction</vt:lpstr>
      <vt:lpstr>What is Data Mining / KDD? https://acronyms.thefreedictionary.com/KDD</vt:lpstr>
      <vt:lpstr>Large-scale Data is Everywhere!</vt:lpstr>
      <vt:lpstr>Why Data Mining? Commercial Viewpoint</vt:lpstr>
      <vt:lpstr>Why Data Mining? Scientific Viewpoint</vt:lpstr>
      <vt:lpstr>Great Opportunities to Solve Society’s Major Problems</vt:lpstr>
      <vt:lpstr>Origins of Data Mining</vt:lpstr>
      <vt:lpstr>PowerPoint Presentation</vt:lpstr>
      <vt:lpstr>Data Mining Tasks</vt:lpstr>
      <vt:lpstr>Data Mining Tasks...</vt:lpstr>
      <vt:lpstr>Classification: Definition</vt:lpstr>
      <vt:lpstr>Classification Example</vt:lpstr>
      <vt:lpstr>PowerPoint Presentation</vt:lpstr>
      <vt:lpstr>Classification: Application 1</vt:lpstr>
      <vt:lpstr>Classification: Application 2</vt:lpstr>
      <vt:lpstr>Classification: Application 3</vt:lpstr>
      <vt:lpstr>Classifying Galaxies</vt:lpstr>
      <vt:lpstr>News August 24, 2023</vt:lpstr>
      <vt:lpstr>Regression </vt:lpstr>
      <vt:lpstr>Old Faithful Geyser</vt:lpstr>
      <vt:lpstr>Scatter Plot Old Faithful Eruptions</vt:lpstr>
      <vt:lpstr>Clustering Definition</vt:lpstr>
      <vt:lpstr>Illustrating Clustering</vt:lpstr>
      <vt:lpstr>Applications of Cluster Analysis</vt:lpstr>
      <vt:lpstr>Clustering: Application 1</vt:lpstr>
      <vt:lpstr>Illustrating Document Clustering</vt:lpstr>
      <vt:lpstr>Application 2: Clustering of S&amp;P 500 Stock Data</vt:lpstr>
      <vt:lpstr>A Question asked by a Student in COSC 6335</vt:lpstr>
      <vt:lpstr>Clustering vs. Classification</vt:lpstr>
      <vt:lpstr>Association Rule Discovery: Definition</vt:lpstr>
      <vt:lpstr>Association Rule Discovery: Example Application</vt:lpstr>
      <vt:lpstr>Sequential Pattern Discovery: Definition</vt:lpstr>
      <vt:lpstr>Sequential Pattern Discovery: Examples</vt:lpstr>
      <vt:lpstr>Graph Mining </vt:lpstr>
      <vt:lpstr>Co-location Mining</vt:lpstr>
      <vt:lpstr>Deviation/Anomaly Detection</vt:lpstr>
      <vt:lpstr>Challenges of Data Mining</vt:lpstr>
      <vt:lpstr>Data Mining Software </vt:lpstr>
      <vt:lpstr>Data Mining Conferences (Ranked by Importance!)</vt:lpstr>
      <vt:lpstr>Data Mining Competitions</vt:lpstr>
      <vt:lpstr>Example: Which Data Points are Outliers?</vt:lpstr>
      <vt:lpstr>Great opportunities to improve productivity in all walks of life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Steven F. Ashby Center for Applied Scientific Computing  Month DD, 1997</dc:title>
  <dc:creator>Computations</dc:creator>
  <cp:lastModifiedBy>Eick, Christoph F</cp:lastModifiedBy>
  <cp:revision>378</cp:revision>
  <cp:lastPrinted>2001-08-28T17:59:37Z</cp:lastPrinted>
  <dcterms:created xsi:type="dcterms:W3CDTF">1998-03-18T13:44:31Z</dcterms:created>
  <dcterms:modified xsi:type="dcterms:W3CDTF">2023-08-24T18:57:48Z</dcterms:modified>
</cp:coreProperties>
</file>