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9" r:id="rId2"/>
    <p:sldId id="300" r:id="rId3"/>
    <p:sldId id="301" r:id="rId4"/>
    <p:sldId id="302" r:id="rId5"/>
    <p:sldId id="303" r:id="rId6"/>
    <p:sldId id="305" r:id="rId7"/>
    <p:sldId id="304" r:id="rId8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9900"/>
    <a:srgbClr val="996633"/>
    <a:srgbClr val="FFD869"/>
    <a:srgbClr val="FFCB37"/>
    <a:srgbClr val="CC9900"/>
    <a:srgbClr val="CCECFF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82" autoAdjust="0"/>
  </p:normalViewPr>
  <p:slideViewPr>
    <p:cSldViewPr>
      <p:cViewPr>
        <p:scale>
          <a:sx n="70" d="100"/>
          <a:sy n="70" d="100"/>
        </p:scale>
        <p:origin x="-5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337" cy="4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defTabSz="930067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363" y="0"/>
            <a:ext cx="3032337" cy="4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algn="r" defTabSz="930067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051"/>
            <a:ext cx="3032337" cy="4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defTabSz="930067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363" y="8807051"/>
            <a:ext cx="3032337" cy="4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algn="r" defTabSz="930067">
              <a:defRPr sz="1200"/>
            </a:lvl1pPr>
          </a:lstStyle>
          <a:p>
            <a:pPr>
              <a:defRPr/>
            </a:pPr>
            <a:fld id="{D7F12D22-834A-439B-BEE5-9AE5E4A403C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337" cy="4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defTabSz="930067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744" y="0"/>
            <a:ext cx="3032337" cy="4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algn="r" defTabSz="930067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5325"/>
            <a:ext cx="4632325" cy="3475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770" y="4404325"/>
            <a:ext cx="5598160" cy="4170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450"/>
            <a:ext cx="3032337" cy="4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defTabSz="930067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744" y="8805450"/>
            <a:ext cx="3032337" cy="4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algn="r" defTabSz="930067">
              <a:defRPr sz="1200"/>
            </a:lvl1pPr>
          </a:lstStyle>
          <a:p>
            <a:pPr>
              <a:defRPr/>
            </a:pPr>
            <a:fld id="{11670FC2-2435-402E-9ADF-58913218E8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670FC2-2435-402E-9ADF-58913218E82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670FC2-2435-402E-9ADF-58913218E82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0"/>
            <a:ext cx="21717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36270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066800"/>
            <a:ext cx="42672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2672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066800"/>
            <a:ext cx="42672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42672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48100"/>
            <a:ext cx="42672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2672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2672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shade val="46275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0" y="6613525"/>
            <a:ext cx="9144000" cy="244475"/>
          </a:xfrm>
          <a:prstGeom prst="rect">
            <a:avLst/>
          </a:prstGeom>
          <a:gradFill rotWithShape="1">
            <a:gsLst>
              <a:gs pos="0">
                <a:srgbClr val="AAAAAA"/>
              </a:gs>
              <a:gs pos="100000">
                <a:srgbClr val="AAAAAA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solidFill>
                  <a:srgbClr val="FFFFFF"/>
                </a:solidFill>
              </a:rPr>
              <a:t>Data Mining &amp; Machine Learning Group</a:t>
            </a:r>
            <a:r>
              <a:rPr lang="en-US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2057400" y="6630988"/>
          <a:ext cx="234950" cy="227012"/>
        </p:xfrm>
        <a:graphic>
          <a:graphicData uri="http://schemas.openxmlformats.org/presentationml/2006/ole">
            <p:oleObj spid="_x0000_s1026" name="Image" r:id="rId16" imgW="393512" imgH="380818" progId="">
              <p:embed/>
            </p:oleObj>
          </a:graphicData>
        </a:graphic>
      </p:graphicFrame>
      <p:sp>
        <p:nvSpPr>
          <p:cNvPr id="1032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550223"/>
            <a:ext cx="853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aseline="0" dirty="0" smtClean="0">
                <a:solidFill>
                  <a:srgbClr val="FFC000"/>
                </a:solidFill>
              </a:rPr>
              <a:t>Ch. </a:t>
            </a:r>
            <a:r>
              <a:rPr lang="en-US" sz="1400" baseline="0" dirty="0" err="1" smtClean="0">
                <a:solidFill>
                  <a:srgbClr val="FFC000"/>
                </a:solidFill>
              </a:rPr>
              <a:t>Eick</a:t>
            </a:r>
            <a:endParaRPr lang="en-US" sz="1400" baseline="0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7874101" y="6550223"/>
            <a:ext cx="12698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aseline="0" dirty="0" smtClean="0">
                <a:solidFill>
                  <a:srgbClr val="FFC000"/>
                </a:solidFill>
              </a:rPr>
              <a:t>Assignment 5</a:t>
            </a:r>
            <a:endParaRPr lang="en-US" sz="1400" baseline="0" dirty="0">
              <a:solidFill>
                <a:srgbClr val="FFC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3400" dirty="0" smtClean="0"/>
              <a:t>Assignment5 Topics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000" dirty="0" smtClean="0">
              <a:solidFill>
                <a:srgbClr val="990000"/>
              </a:solidFill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900" dirty="0" smtClean="0">
                <a:sym typeface="Symbol"/>
              </a:rPr>
              <a:t>A Survey on Recent OLAP/Data Warehousing Tools </a:t>
            </a:r>
            <a:r>
              <a:rPr lang="en-US" sz="2000" dirty="0" err="1" smtClean="0">
                <a:latin typeface="Bradley Hand ITC" pitchFamily="66" charset="0"/>
                <a:sym typeface="Symbol"/>
              </a:rPr>
              <a:t>Revanth</a:t>
            </a:r>
            <a:r>
              <a:rPr lang="en-US" sz="2000" dirty="0" smtClean="0">
                <a:latin typeface="Bradley Hand ITC" pitchFamily="66" charset="0"/>
                <a:sym typeface="Symbol"/>
              </a:rPr>
              <a:t> </a:t>
            </a:r>
            <a:r>
              <a:rPr lang="en-US" sz="2000" dirty="0" err="1" smtClean="0">
                <a:latin typeface="Bradley Hand ITC" pitchFamily="66" charset="0"/>
                <a:sym typeface="Symbol"/>
              </a:rPr>
              <a:t>Anireddy</a:t>
            </a:r>
            <a:r>
              <a:rPr lang="en-US" sz="2000" dirty="0" smtClean="0">
                <a:latin typeface="Bradley Hand ITC" pitchFamily="66" charset="0"/>
                <a:sym typeface="Symbol"/>
              </a:rPr>
              <a:t> and </a:t>
            </a:r>
            <a:r>
              <a:rPr lang="en-US" sz="2000" dirty="0" err="1" smtClean="0">
                <a:latin typeface="Bradley Hand ITC" pitchFamily="66" charset="0"/>
                <a:sym typeface="Symbol"/>
              </a:rPr>
              <a:t>Deepthi</a:t>
            </a:r>
            <a:r>
              <a:rPr lang="en-US" sz="2000" dirty="0" smtClean="0">
                <a:latin typeface="Bradley Hand ITC" pitchFamily="66" charset="0"/>
                <a:sym typeface="Symbol"/>
              </a:rPr>
              <a:t> </a:t>
            </a:r>
            <a:r>
              <a:rPr lang="en-US" sz="2000" dirty="0" err="1" smtClean="0">
                <a:latin typeface="Bradley Hand ITC" pitchFamily="66" charset="0"/>
                <a:sym typeface="Symbol"/>
              </a:rPr>
              <a:t>Mantha</a:t>
            </a:r>
            <a:r>
              <a:rPr lang="en-US" sz="2000" dirty="0" smtClean="0">
                <a:latin typeface="Bradley Hand ITC" pitchFamily="66" charset="0"/>
                <a:sym typeface="Symbol"/>
              </a:rPr>
              <a:t>  </a:t>
            </a:r>
            <a:r>
              <a:rPr lang="en-US" sz="2000" dirty="0" smtClean="0">
                <a:solidFill>
                  <a:srgbClr val="0070C0"/>
                </a:solidFill>
                <a:latin typeface="Albertus" pitchFamily="34" charset="0"/>
                <a:sym typeface="Symbol"/>
              </a:rPr>
              <a:t>Dec. 1</a:t>
            </a:r>
            <a:endParaRPr lang="en-US" sz="1900" dirty="0" smtClean="0">
              <a:sym typeface="Symbol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900" dirty="0" smtClean="0">
                <a:cs typeface="Times New Roman"/>
                <a:sym typeface="Symbol"/>
              </a:rPr>
              <a:t>A Survey on Graph Mining Tools and Algorithms </a:t>
            </a:r>
            <a:r>
              <a:rPr lang="fi-FI" sz="1900" dirty="0" smtClean="0">
                <a:latin typeface="Bradley Hand ITC" pitchFamily="66" charset="0"/>
              </a:rPr>
              <a:t>Xi Zhu and Meenakshi Sharma </a:t>
            </a:r>
            <a:endParaRPr lang="en-US" sz="1900" dirty="0" smtClean="0">
              <a:latin typeface="Bradley Hand ITC" pitchFamily="66" charset="0"/>
              <a:cs typeface="Times New Roman"/>
              <a:sym typeface="Symbol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900" dirty="0" smtClean="0">
                <a:cs typeface="Times New Roman"/>
                <a:sym typeface="Symbol"/>
              </a:rPr>
              <a:t> Uses of Data Mining in Bio-Informatics </a:t>
            </a:r>
            <a:r>
              <a:rPr lang="en-US" sz="1900" dirty="0" err="1" smtClean="0">
                <a:latin typeface="Bradley Hand ITC" pitchFamily="66" charset="0"/>
              </a:rPr>
              <a:t>Rohith</a:t>
            </a:r>
            <a:r>
              <a:rPr lang="en-US" sz="1900" dirty="0" smtClean="0">
                <a:latin typeface="Bradley Hand ITC" pitchFamily="66" charset="0"/>
              </a:rPr>
              <a:t> Kumar </a:t>
            </a:r>
            <a:r>
              <a:rPr lang="en-US" sz="1900" dirty="0" err="1" smtClean="0">
                <a:latin typeface="Bradley Hand ITC" pitchFamily="66" charset="0"/>
              </a:rPr>
              <a:t>Kodakandla</a:t>
            </a:r>
            <a:r>
              <a:rPr lang="en-US" sz="1900" dirty="0" smtClean="0">
                <a:latin typeface="Bradley Hand ITC" pitchFamily="66" charset="0"/>
              </a:rPr>
              <a:t> and Rajesh Reddy </a:t>
            </a:r>
            <a:r>
              <a:rPr lang="en-US" sz="1900" dirty="0" err="1" smtClean="0">
                <a:latin typeface="Bradley Hand ITC" pitchFamily="66" charset="0"/>
              </a:rPr>
              <a:t>Konatham</a:t>
            </a:r>
            <a:endParaRPr lang="en-US" sz="1900" dirty="0" smtClean="0">
              <a:latin typeface="Bradley Hand ITC" pitchFamily="66" charset="0"/>
              <a:cs typeface="Times New Roman"/>
              <a:sym typeface="Symbol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900" dirty="0" smtClean="0">
                <a:cs typeface="Times New Roman"/>
                <a:sym typeface="Symbol"/>
              </a:rPr>
              <a:t>The PAGERANK  Algorithm and its Successors (</a:t>
            </a:r>
            <a:r>
              <a:rPr lang="en-US" sz="1900" dirty="0" err="1" smtClean="0">
                <a:latin typeface="Bradley Hand ITC" pitchFamily="66" charset="0"/>
              </a:rPr>
              <a:t>Subramanya</a:t>
            </a:r>
            <a:r>
              <a:rPr lang="en-US" sz="1900" dirty="0" smtClean="0">
                <a:latin typeface="Bradley Hand ITC" pitchFamily="66" charset="0"/>
              </a:rPr>
              <a:t> </a:t>
            </a:r>
            <a:r>
              <a:rPr lang="en-US" sz="1900" dirty="0" err="1" smtClean="0">
                <a:latin typeface="Bradley Hand ITC" pitchFamily="66" charset="0"/>
              </a:rPr>
              <a:t>Chaitanya</a:t>
            </a:r>
            <a:r>
              <a:rPr lang="en-US" sz="1900" dirty="0" smtClean="0">
                <a:latin typeface="Bradley Hand ITC" pitchFamily="66" charset="0"/>
              </a:rPr>
              <a:t> and </a:t>
            </a:r>
            <a:r>
              <a:rPr lang="en-US" sz="1900" dirty="0" err="1" smtClean="0">
                <a:latin typeface="Bradley Hand ITC" pitchFamily="66" charset="0"/>
              </a:rPr>
              <a:t>Kandala</a:t>
            </a:r>
            <a:r>
              <a:rPr lang="en-US" sz="1900" dirty="0" smtClean="0">
                <a:latin typeface="Bradley Hand ITC" pitchFamily="66" charset="0"/>
              </a:rPr>
              <a:t> </a:t>
            </a:r>
            <a:r>
              <a:rPr lang="en-US" sz="1900" dirty="0" err="1" smtClean="0">
                <a:latin typeface="Bradley Hand ITC" pitchFamily="66" charset="0"/>
              </a:rPr>
              <a:t>Kaavya</a:t>
            </a:r>
            <a:r>
              <a:rPr lang="en-US" sz="1900" dirty="0" smtClean="0">
                <a:latin typeface="Bradley Hand ITC" pitchFamily="66" charset="0"/>
              </a:rPr>
              <a:t> </a:t>
            </a:r>
            <a:r>
              <a:rPr lang="en-US" sz="1900" dirty="0" err="1" smtClean="0">
                <a:latin typeface="Bradley Hand ITC" pitchFamily="66" charset="0"/>
              </a:rPr>
              <a:t>Karanam</a:t>
            </a:r>
            <a:r>
              <a:rPr lang="en-US" sz="1900" dirty="0" smtClean="0">
                <a:latin typeface="Bradley Hand ITC" pitchFamily="66" charset="0"/>
              </a:rPr>
              <a:t>) &amp; (Charlotte </a:t>
            </a:r>
            <a:r>
              <a:rPr lang="en-US" sz="1900" dirty="0" err="1" smtClean="0">
                <a:latin typeface="Bradley Hand ITC" pitchFamily="66" charset="0"/>
              </a:rPr>
              <a:t>Lloren</a:t>
            </a:r>
            <a:r>
              <a:rPr lang="en-US" sz="1900" dirty="0" smtClean="0">
                <a:latin typeface="Bradley Hand ITC" pitchFamily="66" charset="0"/>
              </a:rPr>
              <a:t>, </a:t>
            </a:r>
            <a:r>
              <a:rPr lang="en-US" sz="1900" dirty="0" err="1" smtClean="0">
                <a:latin typeface="Bradley Hand ITC" pitchFamily="66" charset="0"/>
              </a:rPr>
              <a:t>Ruchika</a:t>
            </a:r>
            <a:r>
              <a:rPr lang="en-US" sz="1900" dirty="0" smtClean="0">
                <a:latin typeface="Bradley Hand ITC" pitchFamily="66" charset="0"/>
              </a:rPr>
              <a:t> Bhatia, and Ricardo Mauricio)</a:t>
            </a:r>
            <a:endParaRPr lang="en-US" sz="1900" dirty="0" smtClean="0">
              <a:cs typeface="Times New Roman"/>
              <a:sym typeface="Symbol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900" dirty="0" smtClean="0">
                <a:cs typeface="Times New Roman"/>
                <a:sym typeface="Symbol"/>
              </a:rPr>
              <a:t>A Survey on Ensemble  Methods  for Prediction and/or Classification </a:t>
            </a:r>
            <a:r>
              <a:rPr lang="fr-FR" sz="1900" dirty="0" smtClean="0">
                <a:latin typeface="Bradley Hand ITC" pitchFamily="66" charset="0"/>
              </a:rPr>
              <a:t>Dat Chu, Yen Le, and Emil </a:t>
            </a:r>
            <a:r>
              <a:rPr lang="fr-FR" sz="1900" dirty="0" err="1" smtClean="0">
                <a:latin typeface="Bradley Hand ITC" pitchFamily="66" charset="0"/>
              </a:rPr>
              <a:t>Ismailov</a:t>
            </a:r>
            <a:endParaRPr lang="en-US" sz="1900" dirty="0" smtClean="0">
              <a:latin typeface="Bradley Hand ITC" pitchFamily="66" charset="0"/>
              <a:cs typeface="Times New Roman"/>
              <a:sym typeface="Symbol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900" dirty="0" smtClean="0">
                <a:cs typeface="Times New Roman"/>
                <a:sym typeface="Symbol"/>
              </a:rPr>
              <a:t> A Survey on non-</a:t>
            </a:r>
            <a:r>
              <a:rPr lang="en-US" sz="1900" dirty="0" err="1" smtClean="0">
                <a:cs typeface="Times New Roman"/>
                <a:sym typeface="Symbol"/>
              </a:rPr>
              <a:t>Apriori</a:t>
            </a:r>
            <a:r>
              <a:rPr lang="en-US" sz="1900" dirty="0" smtClean="0">
                <a:cs typeface="Times New Roman"/>
                <a:sym typeface="Symbol"/>
              </a:rPr>
              <a:t>-style Association Rule Mining Algorithms </a:t>
            </a:r>
            <a:r>
              <a:rPr lang="en-US" sz="1900" dirty="0" err="1" smtClean="0">
                <a:latin typeface="Bradley Hand ITC" pitchFamily="66" charset="0"/>
                <a:sym typeface="Symbol"/>
              </a:rPr>
              <a:t>Karthik</a:t>
            </a:r>
            <a:r>
              <a:rPr lang="en-US" sz="1900" dirty="0" smtClean="0">
                <a:latin typeface="Bradley Hand ITC" pitchFamily="66" charset="0"/>
                <a:sym typeface="Symbol"/>
              </a:rPr>
              <a:t> </a:t>
            </a:r>
            <a:r>
              <a:rPr lang="en-US" sz="1900" dirty="0" err="1" smtClean="0">
                <a:latin typeface="Bradley Hand ITC" pitchFamily="66" charset="0"/>
                <a:sym typeface="Symbol"/>
              </a:rPr>
              <a:t>Vangala</a:t>
            </a:r>
            <a:r>
              <a:rPr lang="en-US" sz="1900" dirty="0" smtClean="0">
                <a:latin typeface="Bradley Hand ITC" pitchFamily="66" charset="0"/>
                <a:sym typeface="Symbol"/>
              </a:rPr>
              <a:t> and </a:t>
            </a:r>
            <a:r>
              <a:rPr lang="en-US" sz="1900" dirty="0" err="1" smtClean="0">
                <a:latin typeface="Bradley Hand ITC" pitchFamily="66" charset="0"/>
                <a:sym typeface="Symbol"/>
              </a:rPr>
              <a:t>Sayan</a:t>
            </a:r>
            <a:r>
              <a:rPr lang="en-US" sz="1900" dirty="0" smtClean="0">
                <a:latin typeface="Bradley Hand ITC" pitchFamily="66" charset="0"/>
                <a:sym typeface="Symbol"/>
              </a:rPr>
              <a:t> </a:t>
            </a:r>
            <a:r>
              <a:rPr lang="en-US" sz="1900" dirty="0" err="1" smtClean="0">
                <a:latin typeface="Bradley Hand ITC" pitchFamily="66" charset="0"/>
                <a:sym typeface="Symbol"/>
              </a:rPr>
              <a:t>Bardhan</a:t>
            </a:r>
            <a:endParaRPr lang="en-US" sz="1900" dirty="0" smtClean="0">
              <a:latin typeface="Bradley Hand ITC" pitchFamily="66" charset="0"/>
              <a:sym typeface="Symbol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900" dirty="0" smtClean="0">
                <a:cs typeface="Times New Roman"/>
                <a:sym typeface="Symbol"/>
              </a:rPr>
              <a:t>A Survey on Spatial Measures of Interestingness  and Tools to Use them</a:t>
            </a:r>
            <a:r>
              <a:rPr lang="en-US" sz="1900" dirty="0" smtClean="0">
                <a:latin typeface="Bradley Hand ITC" pitchFamily="66" charset="0"/>
                <a:cs typeface="Times New Roman"/>
                <a:sym typeface="Symbol"/>
              </a:rPr>
              <a:t> </a:t>
            </a:r>
            <a:r>
              <a:rPr lang="en-US" sz="1900" dirty="0" err="1" smtClean="0">
                <a:latin typeface="Bradley Hand ITC" pitchFamily="66" charset="0"/>
                <a:cs typeface="Times New Roman"/>
                <a:sym typeface="Symbol"/>
              </a:rPr>
              <a:t>Anurag</a:t>
            </a:r>
            <a:r>
              <a:rPr lang="en-US" sz="1900" dirty="0" smtClean="0">
                <a:latin typeface="Bradley Hand ITC" pitchFamily="66" charset="0"/>
                <a:cs typeface="Times New Roman"/>
                <a:sym typeface="Symbol"/>
              </a:rPr>
              <a:t> Nagar  and Mustafa </a:t>
            </a:r>
            <a:r>
              <a:rPr lang="en-US" sz="1900" dirty="0" err="1" smtClean="0">
                <a:latin typeface="Bradley Hand ITC" pitchFamily="66" charset="0"/>
                <a:cs typeface="Times New Roman"/>
                <a:sym typeface="Symbol"/>
              </a:rPr>
              <a:t>Sherazi</a:t>
            </a:r>
            <a:r>
              <a:rPr lang="en-US" sz="1900" dirty="0" smtClean="0">
                <a:latin typeface="Bradley Hand ITC" pitchFamily="66" charset="0"/>
                <a:cs typeface="Times New Roman"/>
                <a:sym typeface="Symbol"/>
              </a:rPr>
              <a:t> </a:t>
            </a:r>
            <a:endParaRPr lang="en-US" sz="1900" dirty="0" smtClean="0">
              <a:cs typeface="Times New Roman"/>
              <a:sym typeface="Symbol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900" dirty="0" smtClean="0">
                <a:cs typeface="Times New Roman"/>
                <a:sym typeface="Symbol"/>
              </a:rPr>
              <a:t>Using Data Mining for Analyzing Satellite Images </a:t>
            </a:r>
            <a:r>
              <a:rPr lang="en-US" sz="1900" smtClean="0">
                <a:cs typeface="Times New Roman"/>
                <a:sym typeface="Symbol"/>
              </a:rPr>
              <a:t>of Earth </a:t>
            </a:r>
            <a:r>
              <a:rPr lang="en-US" sz="1900" smtClean="0">
                <a:latin typeface="Bradley Hand ITC" pitchFamily="66" charset="0"/>
                <a:cs typeface="Times New Roman"/>
                <a:sym typeface="Symbol"/>
              </a:rPr>
              <a:t>Sara </a:t>
            </a:r>
            <a:r>
              <a:rPr lang="en-US" sz="1900" dirty="0" err="1" smtClean="0">
                <a:latin typeface="Bradley Hand ITC" pitchFamily="66" charset="0"/>
                <a:cs typeface="Times New Roman"/>
                <a:sym typeface="Symbol"/>
              </a:rPr>
              <a:t>Chaarawi</a:t>
            </a:r>
            <a:r>
              <a:rPr lang="en-US" sz="1900" dirty="0" smtClean="0">
                <a:latin typeface="Bradley Hand ITC" pitchFamily="66" charset="0"/>
                <a:cs typeface="Times New Roman"/>
                <a:sym typeface="Symbol"/>
              </a:rPr>
              <a:t> and </a:t>
            </a:r>
            <a:r>
              <a:rPr lang="en-US" sz="1900" dirty="0" err="1" smtClean="0">
                <a:latin typeface="Bradley Hand ITC" pitchFamily="66" charset="0"/>
                <a:cs typeface="Times New Roman"/>
                <a:sym typeface="Symbol"/>
              </a:rPr>
              <a:t>Waleed</a:t>
            </a:r>
            <a:r>
              <a:rPr lang="en-US" sz="1900" dirty="0" smtClean="0">
                <a:latin typeface="Bradley Hand ITC" pitchFamily="66" charset="0"/>
                <a:cs typeface="Times New Roman"/>
                <a:sym typeface="Symbol"/>
              </a:rPr>
              <a:t> </a:t>
            </a:r>
            <a:r>
              <a:rPr lang="en-US" sz="1900" dirty="0" err="1" smtClean="0">
                <a:latin typeface="Bradley Hand ITC" pitchFamily="66" charset="0"/>
                <a:cs typeface="Times New Roman"/>
                <a:sym typeface="Symbol"/>
              </a:rPr>
              <a:t>Faris</a:t>
            </a:r>
            <a:endParaRPr lang="en-US" sz="1900" dirty="0" smtClean="0">
              <a:latin typeface="Bradley Hand ITC" pitchFamily="66" charset="0"/>
              <a:cs typeface="Times New Roman"/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>
              <a:sym typeface="Symbol"/>
            </a:endParaRPr>
          </a:p>
          <a:p>
            <a:pPr marL="0" indent="0">
              <a:spcBef>
                <a:spcPts val="0"/>
              </a:spcBef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Assignment5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8915400" cy="5791200"/>
          </a:xfrm>
        </p:spPr>
        <p:txBody>
          <a:bodyPr/>
          <a:lstStyle/>
          <a:p>
            <a:r>
              <a:rPr lang="en-US" sz="2200" dirty="0" smtClean="0">
                <a:cs typeface="Times New Roman"/>
                <a:sym typeface="Symbol"/>
              </a:rPr>
              <a:t>The project is a group project; take advantage of your increased man-power and subdivide work between group members intelligently.  </a:t>
            </a:r>
          </a:p>
          <a:p>
            <a:r>
              <a:rPr lang="en-US" sz="2200" dirty="0" smtClean="0">
                <a:cs typeface="Times New Roman"/>
                <a:sym typeface="Symbol"/>
              </a:rPr>
              <a:t>Groups submit  a 9-11 (12-14; for groups with 3 students) page (single-spaced) report and give a 10 (15) minute presentation on December 1 (one or two), or December 3, 2009. </a:t>
            </a:r>
          </a:p>
          <a:p>
            <a:r>
              <a:rPr lang="en-US" sz="2200" dirty="0" smtClean="0">
                <a:cs typeface="Times New Roman"/>
                <a:sym typeface="Symbol"/>
              </a:rPr>
              <a:t>Most Topics require a web search; include a summary of  the most recent development in the field of your investigation in your report and presentation. </a:t>
            </a:r>
          </a:p>
          <a:p>
            <a:r>
              <a:rPr lang="en-US" sz="2200" dirty="0" smtClean="0">
                <a:cs typeface="Times New Roman"/>
                <a:sym typeface="Symbol"/>
              </a:rPr>
              <a:t>Each group should meet Dr. </a:t>
            </a:r>
            <a:r>
              <a:rPr lang="en-US" sz="2200" dirty="0" err="1" smtClean="0">
                <a:cs typeface="Times New Roman"/>
                <a:sym typeface="Symbol"/>
              </a:rPr>
              <a:t>Eick</a:t>
            </a:r>
            <a:r>
              <a:rPr lang="en-US" sz="2200" dirty="0" smtClean="0">
                <a:cs typeface="Times New Roman"/>
                <a:sym typeface="Symbol"/>
              </a:rPr>
              <a:t> once during his office hour either in the Nov. 9 or Nov. 16 week.  </a:t>
            </a:r>
          </a:p>
          <a:p>
            <a:r>
              <a:rPr lang="en-US" sz="2200" dirty="0" smtClean="0">
                <a:cs typeface="Times New Roman"/>
                <a:sym typeface="Symbol"/>
              </a:rPr>
              <a:t>The report should follow the “traditional” organization: </a:t>
            </a:r>
            <a:r>
              <a:rPr lang="en-US" sz="2200" i="1" dirty="0" smtClean="0">
                <a:cs typeface="Times New Roman"/>
                <a:sym typeface="Symbol"/>
              </a:rPr>
              <a:t>Introduction-…(</a:t>
            </a:r>
            <a:r>
              <a:rPr lang="en-US" sz="2200" i="1" dirty="0" err="1" smtClean="0">
                <a:cs typeface="Times New Roman"/>
                <a:sym typeface="Symbol"/>
              </a:rPr>
              <a:t>Main_Part</a:t>
            </a:r>
            <a:r>
              <a:rPr lang="en-US" sz="2200" i="1" dirty="0" smtClean="0">
                <a:cs typeface="Times New Roman"/>
                <a:sym typeface="Symbol"/>
              </a:rPr>
              <a:t>)-Summary-References</a:t>
            </a:r>
          </a:p>
          <a:p>
            <a:r>
              <a:rPr lang="en-US" sz="2200" i="1" dirty="0" smtClean="0">
                <a:cs typeface="Times New Roman"/>
                <a:sym typeface="Symbol"/>
              </a:rPr>
              <a:t>Each group member is expected to participate in the group’s presentation. </a:t>
            </a:r>
          </a:p>
          <a:p>
            <a:r>
              <a:rPr lang="en-US" sz="2200" b="1" i="1" dirty="0" smtClean="0">
                <a:cs typeface="Times New Roman"/>
                <a:sym typeface="Symbol"/>
              </a:rPr>
              <a:t>Presentations are uploaded at 9:55a on Dec 1/3! </a:t>
            </a:r>
            <a:endParaRPr lang="en-US" sz="2200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3400" dirty="0" smtClean="0"/>
              <a:t>Assignment5 </a:t>
            </a:r>
            <a:r>
              <a:rPr lang="en-US" sz="3400" dirty="0" smtClean="0"/>
              <a:t>Schedule of Presentations</a:t>
            </a:r>
            <a:endParaRPr lang="en-US" sz="34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000" dirty="0" smtClean="0">
              <a:solidFill>
                <a:srgbClr val="990000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1900" dirty="0" smtClean="0">
                <a:solidFill>
                  <a:srgbClr val="0070C0"/>
                </a:solidFill>
                <a:sym typeface="Symbol"/>
              </a:rPr>
              <a:t>9:55a</a:t>
            </a:r>
            <a:r>
              <a:rPr lang="en-US" sz="1900" dirty="0" smtClean="0">
                <a:sym typeface="Symbol"/>
              </a:rPr>
              <a:t>: Upload Transparencies; please, </a:t>
            </a:r>
            <a:r>
              <a:rPr lang="en-US" sz="1900" b="1" dirty="0" smtClean="0">
                <a:sym typeface="Symbol"/>
              </a:rPr>
              <a:t>don’t be </a:t>
            </a:r>
            <a:r>
              <a:rPr lang="en-US" sz="1900" dirty="0" smtClean="0">
                <a:sym typeface="Symbol"/>
              </a:rPr>
              <a:t>late!!</a:t>
            </a:r>
          </a:p>
          <a:p>
            <a:pPr marL="457200" indent="-457200">
              <a:spcBef>
                <a:spcPts val="0"/>
              </a:spcBef>
              <a:buNone/>
            </a:pPr>
            <a:endParaRPr lang="en-US" sz="1900" dirty="0" smtClean="0">
              <a:sym typeface="Symbol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900" dirty="0" smtClean="0">
                <a:sym typeface="Symbol"/>
              </a:rPr>
              <a:t>A </a:t>
            </a:r>
            <a:r>
              <a:rPr lang="en-US" sz="1900" dirty="0" smtClean="0">
                <a:sym typeface="Symbol"/>
              </a:rPr>
              <a:t>Survey on Recent OLAP/Data Warehousing Tools </a:t>
            </a:r>
            <a:r>
              <a:rPr lang="en-US" sz="1900" dirty="0" err="1" smtClean="0">
                <a:latin typeface="Bradley Hand ITC" pitchFamily="66" charset="0"/>
                <a:sym typeface="Symbol"/>
              </a:rPr>
              <a:t>Revanth</a:t>
            </a:r>
            <a:r>
              <a:rPr lang="en-US" sz="1900" dirty="0" smtClean="0">
                <a:latin typeface="Bradley Hand ITC" pitchFamily="66" charset="0"/>
                <a:sym typeface="Symbol"/>
              </a:rPr>
              <a:t> </a:t>
            </a:r>
            <a:r>
              <a:rPr lang="en-US" sz="1900" dirty="0" err="1" smtClean="0">
                <a:latin typeface="Bradley Hand ITC" pitchFamily="66" charset="0"/>
                <a:sym typeface="Symbol"/>
              </a:rPr>
              <a:t>Anireddy</a:t>
            </a:r>
            <a:r>
              <a:rPr lang="en-US" sz="1900" dirty="0" smtClean="0">
                <a:latin typeface="Bradley Hand ITC" pitchFamily="66" charset="0"/>
                <a:sym typeface="Symbol"/>
              </a:rPr>
              <a:t> and </a:t>
            </a:r>
            <a:r>
              <a:rPr lang="en-US" sz="1900" dirty="0" err="1" smtClean="0">
                <a:latin typeface="Bradley Hand ITC" pitchFamily="66" charset="0"/>
                <a:sym typeface="Symbol"/>
              </a:rPr>
              <a:t>Deepthi</a:t>
            </a:r>
            <a:r>
              <a:rPr lang="en-US" sz="1900" dirty="0" smtClean="0">
                <a:latin typeface="Bradley Hand ITC" pitchFamily="66" charset="0"/>
                <a:sym typeface="Symbol"/>
              </a:rPr>
              <a:t> </a:t>
            </a:r>
            <a:r>
              <a:rPr lang="en-US" sz="1900" dirty="0" err="1" smtClean="0">
                <a:latin typeface="Bradley Hand ITC" pitchFamily="66" charset="0"/>
                <a:sym typeface="Symbol"/>
              </a:rPr>
              <a:t>Mantha</a:t>
            </a:r>
            <a:r>
              <a:rPr lang="en-US" sz="1900" dirty="0" smtClean="0">
                <a:latin typeface="Bradley Hand ITC" pitchFamily="66" charset="0"/>
                <a:sym typeface="Symbol"/>
              </a:rPr>
              <a:t>  </a:t>
            </a:r>
            <a:r>
              <a:rPr lang="en-US" sz="1900" dirty="0" smtClean="0">
                <a:solidFill>
                  <a:srgbClr val="0070C0"/>
                </a:solidFill>
                <a:latin typeface="Albertus" pitchFamily="34" charset="0"/>
                <a:sym typeface="Symbol"/>
              </a:rPr>
              <a:t>Dec. </a:t>
            </a:r>
            <a:r>
              <a:rPr lang="en-US" sz="1900" dirty="0" smtClean="0">
                <a:solidFill>
                  <a:srgbClr val="0070C0"/>
                </a:solidFill>
                <a:latin typeface="Albertus" pitchFamily="34" charset="0"/>
                <a:sym typeface="Symbol"/>
              </a:rPr>
              <a:t>1, 10:10a</a:t>
            </a:r>
            <a:endParaRPr lang="en-US" sz="1900" dirty="0" smtClean="0">
              <a:sym typeface="Symbol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900" dirty="0" smtClean="0">
                <a:cs typeface="Times New Roman"/>
                <a:sym typeface="Symbol"/>
              </a:rPr>
              <a:t>A Survey on Graph Mining Tools and Algorithms </a:t>
            </a:r>
            <a:r>
              <a:rPr lang="fi-FI" sz="1900" dirty="0" smtClean="0">
                <a:latin typeface="Bradley Hand ITC" pitchFamily="66" charset="0"/>
              </a:rPr>
              <a:t>Xi Zhu and Meenakshi Sharma </a:t>
            </a:r>
            <a:r>
              <a:rPr lang="en-US" sz="1900" dirty="0" smtClean="0">
                <a:solidFill>
                  <a:srgbClr val="0070C0"/>
                </a:solidFill>
                <a:latin typeface="Albertus" pitchFamily="34" charset="0"/>
                <a:sym typeface="Symbol"/>
              </a:rPr>
              <a:t> Dec. </a:t>
            </a:r>
            <a:r>
              <a:rPr lang="en-US" sz="1900" dirty="0" smtClean="0">
                <a:solidFill>
                  <a:srgbClr val="0070C0"/>
                </a:solidFill>
                <a:latin typeface="Albertus" pitchFamily="34" charset="0"/>
                <a:sym typeface="Symbol"/>
              </a:rPr>
              <a:t>3, </a:t>
            </a:r>
            <a:r>
              <a:rPr lang="en-US" sz="1900" dirty="0" smtClean="0">
                <a:solidFill>
                  <a:srgbClr val="0070C0"/>
                </a:solidFill>
                <a:latin typeface="Albertus" pitchFamily="34" charset="0"/>
                <a:sym typeface="Symbol"/>
              </a:rPr>
              <a:t>10:10a</a:t>
            </a:r>
            <a:endParaRPr lang="en-US" sz="1900" dirty="0" smtClean="0">
              <a:latin typeface="Bradley Hand ITC" pitchFamily="66" charset="0"/>
              <a:cs typeface="Times New Roman"/>
              <a:sym typeface="Symbol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900" dirty="0" smtClean="0">
                <a:cs typeface="Times New Roman"/>
                <a:sym typeface="Symbol"/>
              </a:rPr>
              <a:t> Uses of Data Mining in Bio-Informatics </a:t>
            </a:r>
            <a:r>
              <a:rPr lang="en-US" sz="1900" dirty="0" err="1" smtClean="0">
                <a:latin typeface="Bradley Hand ITC" pitchFamily="66" charset="0"/>
              </a:rPr>
              <a:t>Rohith</a:t>
            </a:r>
            <a:r>
              <a:rPr lang="en-US" sz="1900" dirty="0" smtClean="0">
                <a:latin typeface="Bradley Hand ITC" pitchFamily="66" charset="0"/>
              </a:rPr>
              <a:t> Kumar </a:t>
            </a:r>
            <a:r>
              <a:rPr lang="en-US" sz="1900" dirty="0" err="1" smtClean="0">
                <a:latin typeface="Bradley Hand ITC" pitchFamily="66" charset="0"/>
              </a:rPr>
              <a:t>Kodakandla</a:t>
            </a:r>
            <a:r>
              <a:rPr lang="en-US" sz="1900" dirty="0" smtClean="0">
                <a:latin typeface="Bradley Hand ITC" pitchFamily="66" charset="0"/>
              </a:rPr>
              <a:t> and Rajesh Reddy </a:t>
            </a:r>
            <a:r>
              <a:rPr lang="en-US" sz="1900" dirty="0" err="1" smtClean="0">
                <a:latin typeface="Bradley Hand ITC" pitchFamily="66" charset="0"/>
              </a:rPr>
              <a:t>Konatham</a:t>
            </a:r>
            <a:r>
              <a:rPr lang="en-US" sz="1900" dirty="0" smtClean="0">
                <a:latin typeface="Bradley Hand ITC" pitchFamily="66" charset="0"/>
              </a:rPr>
              <a:t> </a:t>
            </a:r>
            <a:r>
              <a:rPr lang="en-US" sz="1900" dirty="0" smtClean="0">
                <a:solidFill>
                  <a:srgbClr val="0070C0"/>
                </a:solidFill>
                <a:latin typeface="Albertus" pitchFamily="34" charset="0"/>
                <a:sym typeface="Symbol"/>
              </a:rPr>
              <a:t>Dec. 3, </a:t>
            </a:r>
            <a:r>
              <a:rPr lang="en-US" sz="1900" dirty="0" smtClean="0">
                <a:solidFill>
                  <a:srgbClr val="0070C0"/>
                </a:solidFill>
                <a:latin typeface="Albertus" pitchFamily="34" charset="0"/>
                <a:sym typeface="Symbol"/>
              </a:rPr>
              <a:t>10:20a</a:t>
            </a:r>
            <a:endParaRPr lang="en-US" sz="1900" dirty="0" smtClean="0">
              <a:latin typeface="Bradley Hand ITC" pitchFamily="66" charset="0"/>
              <a:cs typeface="Times New Roman"/>
              <a:sym typeface="Symbol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900" dirty="0" smtClean="0">
                <a:cs typeface="Times New Roman"/>
                <a:sym typeface="Symbol"/>
              </a:rPr>
              <a:t>The PAGERANK  Algorithm and its Successors (</a:t>
            </a:r>
            <a:r>
              <a:rPr lang="en-US" sz="1900" dirty="0" err="1" smtClean="0">
                <a:latin typeface="Bradley Hand ITC" pitchFamily="66" charset="0"/>
              </a:rPr>
              <a:t>Subramanya</a:t>
            </a:r>
            <a:r>
              <a:rPr lang="en-US" sz="1900" dirty="0" smtClean="0">
                <a:latin typeface="Bradley Hand ITC" pitchFamily="66" charset="0"/>
              </a:rPr>
              <a:t> </a:t>
            </a:r>
            <a:r>
              <a:rPr lang="en-US" sz="1900" dirty="0" err="1" smtClean="0">
                <a:latin typeface="Bradley Hand ITC" pitchFamily="66" charset="0"/>
              </a:rPr>
              <a:t>Chaitanya</a:t>
            </a:r>
            <a:r>
              <a:rPr lang="en-US" sz="1900" dirty="0" smtClean="0">
                <a:latin typeface="Bradley Hand ITC" pitchFamily="66" charset="0"/>
              </a:rPr>
              <a:t> and </a:t>
            </a:r>
            <a:r>
              <a:rPr lang="en-US" sz="1900" dirty="0" err="1" smtClean="0">
                <a:latin typeface="Bradley Hand ITC" pitchFamily="66" charset="0"/>
              </a:rPr>
              <a:t>Kandala</a:t>
            </a:r>
            <a:r>
              <a:rPr lang="en-US" sz="1900" dirty="0" smtClean="0">
                <a:latin typeface="Bradley Hand ITC" pitchFamily="66" charset="0"/>
              </a:rPr>
              <a:t> </a:t>
            </a:r>
            <a:r>
              <a:rPr lang="en-US" sz="1900" dirty="0" err="1" smtClean="0">
                <a:latin typeface="Bradley Hand ITC" pitchFamily="66" charset="0"/>
              </a:rPr>
              <a:t>Kaavya</a:t>
            </a:r>
            <a:r>
              <a:rPr lang="en-US" sz="1900" dirty="0" smtClean="0">
                <a:latin typeface="Bradley Hand ITC" pitchFamily="66" charset="0"/>
              </a:rPr>
              <a:t> </a:t>
            </a:r>
            <a:r>
              <a:rPr lang="en-US" sz="1900" dirty="0" err="1" smtClean="0">
                <a:latin typeface="Bradley Hand ITC" pitchFamily="66" charset="0"/>
              </a:rPr>
              <a:t>Karanam</a:t>
            </a:r>
            <a:r>
              <a:rPr lang="en-US" sz="1900" dirty="0" smtClean="0">
                <a:latin typeface="Bradley Hand ITC" pitchFamily="66" charset="0"/>
              </a:rPr>
              <a:t> </a:t>
            </a:r>
            <a:r>
              <a:rPr lang="en-US" sz="1900" dirty="0" smtClean="0">
                <a:solidFill>
                  <a:srgbClr val="0070C0"/>
                </a:solidFill>
                <a:latin typeface="Albertus" pitchFamily="34" charset="0"/>
                <a:sym typeface="Symbol"/>
              </a:rPr>
              <a:t>Dec. 3, </a:t>
            </a:r>
            <a:r>
              <a:rPr lang="en-US" sz="1900" dirty="0" smtClean="0">
                <a:solidFill>
                  <a:srgbClr val="0070C0"/>
                </a:solidFill>
                <a:latin typeface="Albertus" pitchFamily="34" charset="0"/>
                <a:sym typeface="Symbol"/>
              </a:rPr>
              <a:t>10:30a</a:t>
            </a:r>
            <a:r>
              <a:rPr lang="en-US" sz="1900" dirty="0" smtClean="0">
                <a:latin typeface="Bradley Hand ITC" pitchFamily="66" charset="0"/>
              </a:rPr>
              <a:t>) </a:t>
            </a:r>
            <a:r>
              <a:rPr lang="en-US" sz="1900" dirty="0" smtClean="0">
                <a:latin typeface="Bradley Hand ITC" pitchFamily="66" charset="0"/>
              </a:rPr>
              <a:t>&amp; (Charlotte </a:t>
            </a:r>
            <a:r>
              <a:rPr lang="en-US" sz="1900" dirty="0" err="1" smtClean="0">
                <a:latin typeface="Bradley Hand ITC" pitchFamily="66" charset="0"/>
              </a:rPr>
              <a:t>Lloren</a:t>
            </a:r>
            <a:r>
              <a:rPr lang="en-US" sz="1900" dirty="0" smtClean="0">
                <a:latin typeface="Bradley Hand ITC" pitchFamily="66" charset="0"/>
              </a:rPr>
              <a:t>, </a:t>
            </a:r>
            <a:r>
              <a:rPr lang="en-US" sz="1900" dirty="0" err="1" smtClean="0">
                <a:latin typeface="Bradley Hand ITC" pitchFamily="66" charset="0"/>
              </a:rPr>
              <a:t>Ruchika</a:t>
            </a:r>
            <a:r>
              <a:rPr lang="en-US" sz="1900" dirty="0" smtClean="0">
                <a:latin typeface="Bradley Hand ITC" pitchFamily="66" charset="0"/>
              </a:rPr>
              <a:t> Bhatia, and Ricardo </a:t>
            </a:r>
            <a:r>
              <a:rPr lang="en-US" sz="1900" dirty="0" smtClean="0">
                <a:latin typeface="Bradley Hand ITC" pitchFamily="66" charset="0"/>
              </a:rPr>
              <a:t>Mauricio</a:t>
            </a:r>
            <a:r>
              <a:rPr lang="en-US" sz="1900" dirty="0" smtClean="0">
                <a:solidFill>
                  <a:srgbClr val="0070C0"/>
                </a:solidFill>
                <a:latin typeface="Albertus" pitchFamily="34" charset="0"/>
                <a:sym typeface="Symbol"/>
              </a:rPr>
              <a:t> Dec. 1, </a:t>
            </a:r>
            <a:r>
              <a:rPr lang="en-US" sz="1900" dirty="0" smtClean="0">
                <a:solidFill>
                  <a:srgbClr val="0070C0"/>
                </a:solidFill>
                <a:latin typeface="Albertus" pitchFamily="34" charset="0"/>
                <a:sym typeface="Symbol"/>
              </a:rPr>
              <a:t>10:20a</a:t>
            </a:r>
            <a:r>
              <a:rPr lang="en-US" sz="1900" dirty="0" smtClean="0">
                <a:latin typeface="Bradley Hand ITC" pitchFamily="66" charset="0"/>
              </a:rPr>
              <a:t>)</a:t>
            </a:r>
            <a:endParaRPr lang="en-US" sz="1900" dirty="0" smtClean="0">
              <a:cs typeface="Times New Roman"/>
              <a:sym typeface="Symbol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900" dirty="0" smtClean="0">
                <a:cs typeface="Times New Roman"/>
                <a:sym typeface="Symbol"/>
              </a:rPr>
              <a:t>A Survey on Ensemble  Methods  for Prediction and/or Classification </a:t>
            </a:r>
            <a:r>
              <a:rPr lang="fr-FR" sz="1900" dirty="0" smtClean="0">
                <a:latin typeface="Bradley Hand ITC" pitchFamily="66" charset="0"/>
              </a:rPr>
              <a:t>Dat Chu, Yen Le, and Emil </a:t>
            </a:r>
            <a:r>
              <a:rPr lang="fr-FR" sz="1900" dirty="0" err="1" smtClean="0">
                <a:latin typeface="Bradley Hand ITC" pitchFamily="66" charset="0"/>
              </a:rPr>
              <a:t>Ismailov</a:t>
            </a:r>
            <a:r>
              <a:rPr lang="fr-FR" sz="1900" dirty="0" smtClean="0">
                <a:latin typeface="Bradley Hand ITC" pitchFamily="66" charset="0"/>
              </a:rPr>
              <a:t> </a:t>
            </a:r>
            <a:r>
              <a:rPr lang="en-US" sz="1900" dirty="0" smtClean="0">
                <a:solidFill>
                  <a:srgbClr val="0070C0"/>
                </a:solidFill>
                <a:latin typeface="Albertus" pitchFamily="34" charset="0"/>
                <a:sym typeface="Symbol"/>
              </a:rPr>
              <a:t>Dec. 3, </a:t>
            </a:r>
            <a:r>
              <a:rPr lang="en-US" sz="1900" dirty="0" smtClean="0">
                <a:solidFill>
                  <a:srgbClr val="0070C0"/>
                </a:solidFill>
                <a:latin typeface="Albertus" pitchFamily="34" charset="0"/>
                <a:sym typeface="Symbol"/>
              </a:rPr>
              <a:t>10:45a</a:t>
            </a:r>
            <a:endParaRPr lang="en-US" sz="1900" dirty="0" smtClean="0">
              <a:latin typeface="Bradley Hand ITC" pitchFamily="66" charset="0"/>
              <a:cs typeface="Times New Roman"/>
              <a:sym typeface="Symbol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900" dirty="0" smtClean="0">
                <a:cs typeface="Times New Roman"/>
                <a:sym typeface="Symbol"/>
              </a:rPr>
              <a:t> A Survey on non-</a:t>
            </a:r>
            <a:r>
              <a:rPr lang="en-US" sz="1900" dirty="0" err="1" smtClean="0">
                <a:cs typeface="Times New Roman"/>
                <a:sym typeface="Symbol"/>
              </a:rPr>
              <a:t>Apriori</a:t>
            </a:r>
            <a:r>
              <a:rPr lang="en-US" sz="1900" dirty="0" smtClean="0">
                <a:cs typeface="Times New Roman"/>
                <a:sym typeface="Symbol"/>
              </a:rPr>
              <a:t>-style Association Rule Mining Algorithms </a:t>
            </a:r>
            <a:r>
              <a:rPr lang="en-US" sz="1900" dirty="0" err="1" smtClean="0">
                <a:latin typeface="Bradley Hand ITC" pitchFamily="66" charset="0"/>
                <a:sym typeface="Symbol"/>
              </a:rPr>
              <a:t>Karthik</a:t>
            </a:r>
            <a:r>
              <a:rPr lang="en-US" sz="1900" dirty="0" smtClean="0">
                <a:latin typeface="Bradley Hand ITC" pitchFamily="66" charset="0"/>
                <a:sym typeface="Symbol"/>
              </a:rPr>
              <a:t> </a:t>
            </a:r>
            <a:r>
              <a:rPr lang="en-US" sz="1900" dirty="0" err="1" smtClean="0">
                <a:latin typeface="Bradley Hand ITC" pitchFamily="66" charset="0"/>
                <a:sym typeface="Symbol"/>
              </a:rPr>
              <a:t>Vangala</a:t>
            </a:r>
            <a:r>
              <a:rPr lang="en-US" sz="1900" dirty="0" smtClean="0">
                <a:latin typeface="Bradley Hand ITC" pitchFamily="66" charset="0"/>
                <a:sym typeface="Symbol"/>
              </a:rPr>
              <a:t> and </a:t>
            </a:r>
            <a:r>
              <a:rPr lang="en-US" sz="1900" dirty="0" err="1" smtClean="0">
                <a:latin typeface="Bradley Hand ITC" pitchFamily="66" charset="0"/>
                <a:sym typeface="Symbol"/>
              </a:rPr>
              <a:t>Sayan</a:t>
            </a:r>
            <a:r>
              <a:rPr lang="en-US" sz="1900" dirty="0" smtClean="0">
                <a:latin typeface="Bradley Hand ITC" pitchFamily="66" charset="0"/>
                <a:sym typeface="Symbol"/>
              </a:rPr>
              <a:t> </a:t>
            </a:r>
            <a:r>
              <a:rPr lang="en-US" sz="1900" dirty="0" err="1" smtClean="0">
                <a:latin typeface="Bradley Hand ITC" pitchFamily="66" charset="0"/>
                <a:sym typeface="Symbol"/>
              </a:rPr>
              <a:t>Bardhan</a:t>
            </a:r>
            <a:r>
              <a:rPr lang="en-US" sz="1900" dirty="0" smtClean="0">
                <a:latin typeface="Bradley Hand ITC" pitchFamily="66" charset="0"/>
                <a:sym typeface="Symbol"/>
              </a:rPr>
              <a:t> </a:t>
            </a:r>
            <a:r>
              <a:rPr lang="en-US" sz="1900" dirty="0" smtClean="0">
                <a:solidFill>
                  <a:srgbClr val="0070C0"/>
                </a:solidFill>
                <a:latin typeface="Albertus" pitchFamily="34" charset="0"/>
                <a:sym typeface="Symbol"/>
              </a:rPr>
              <a:t>Dec. 3, </a:t>
            </a:r>
            <a:r>
              <a:rPr lang="en-US" sz="1900" dirty="0" smtClean="0">
                <a:solidFill>
                  <a:srgbClr val="0070C0"/>
                </a:solidFill>
                <a:latin typeface="Albertus" pitchFamily="34" charset="0"/>
                <a:sym typeface="Symbol"/>
              </a:rPr>
              <a:t>11:00a</a:t>
            </a:r>
            <a:endParaRPr lang="en-US" sz="1900" dirty="0" smtClean="0">
              <a:latin typeface="Bradley Hand ITC" pitchFamily="66" charset="0"/>
              <a:sym typeface="Symbol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900" dirty="0" smtClean="0">
                <a:cs typeface="Times New Roman"/>
                <a:sym typeface="Symbol"/>
              </a:rPr>
              <a:t>A Survey on Spatial Measures of Interestingness  and Tools to Use them</a:t>
            </a:r>
            <a:r>
              <a:rPr lang="en-US" sz="1900" dirty="0" smtClean="0">
                <a:latin typeface="Bradley Hand ITC" pitchFamily="66" charset="0"/>
                <a:cs typeface="Times New Roman"/>
                <a:sym typeface="Symbol"/>
              </a:rPr>
              <a:t> </a:t>
            </a:r>
            <a:r>
              <a:rPr lang="en-US" sz="1900" dirty="0" err="1" smtClean="0">
                <a:latin typeface="Bradley Hand ITC" pitchFamily="66" charset="0"/>
                <a:cs typeface="Times New Roman"/>
                <a:sym typeface="Symbol"/>
              </a:rPr>
              <a:t>Anurag</a:t>
            </a:r>
            <a:r>
              <a:rPr lang="en-US" sz="1900" dirty="0" smtClean="0">
                <a:latin typeface="Bradley Hand ITC" pitchFamily="66" charset="0"/>
                <a:cs typeface="Times New Roman"/>
                <a:sym typeface="Symbol"/>
              </a:rPr>
              <a:t> Nagar  and Mustafa </a:t>
            </a:r>
            <a:r>
              <a:rPr lang="en-US" sz="1900" dirty="0" err="1" smtClean="0">
                <a:latin typeface="Bradley Hand ITC" pitchFamily="66" charset="0"/>
                <a:cs typeface="Times New Roman"/>
                <a:sym typeface="Symbol"/>
              </a:rPr>
              <a:t>Sherazi</a:t>
            </a:r>
            <a:r>
              <a:rPr lang="en-US" sz="1900" dirty="0" smtClean="0">
                <a:latin typeface="Bradley Hand ITC" pitchFamily="66" charset="0"/>
                <a:cs typeface="Times New Roman"/>
                <a:sym typeface="Symbol"/>
              </a:rPr>
              <a:t> </a:t>
            </a:r>
            <a:r>
              <a:rPr lang="en-US" sz="1900" dirty="0" smtClean="0">
                <a:solidFill>
                  <a:srgbClr val="0070C0"/>
                </a:solidFill>
                <a:latin typeface="Albertus" pitchFamily="34" charset="0"/>
                <a:sym typeface="Symbol"/>
              </a:rPr>
              <a:t>Dec. 3, </a:t>
            </a:r>
            <a:r>
              <a:rPr lang="en-US" sz="1900" dirty="0" smtClean="0">
                <a:solidFill>
                  <a:srgbClr val="0070C0"/>
                </a:solidFill>
                <a:latin typeface="Albertus" pitchFamily="34" charset="0"/>
                <a:sym typeface="Symbol"/>
              </a:rPr>
              <a:t>11:15a</a:t>
            </a:r>
            <a:endParaRPr lang="en-US" sz="1900" dirty="0" smtClean="0">
              <a:cs typeface="Times New Roman"/>
              <a:sym typeface="Symbol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900" dirty="0" smtClean="0">
                <a:cs typeface="Times New Roman"/>
                <a:sym typeface="Symbol"/>
              </a:rPr>
              <a:t>Using Data Mining for Analyzing Satellite Images </a:t>
            </a:r>
            <a:r>
              <a:rPr lang="en-US" sz="1900" smtClean="0">
                <a:cs typeface="Times New Roman"/>
                <a:sym typeface="Symbol"/>
              </a:rPr>
              <a:t>of </a:t>
            </a:r>
            <a:r>
              <a:rPr lang="en-US" sz="1900" smtClean="0">
                <a:cs typeface="Times New Roman"/>
                <a:sym typeface="Symbol"/>
              </a:rPr>
              <a:t>the Earth </a:t>
            </a:r>
            <a:r>
              <a:rPr lang="en-US" sz="1900" dirty="0" smtClean="0">
                <a:latin typeface="Bradley Hand ITC" pitchFamily="66" charset="0"/>
                <a:cs typeface="Times New Roman"/>
                <a:sym typeface="Symbol"/>
              </a:rPr>
              <a:t>Sara </a:t>
            </a:r>
            <a:r>
              <a:rPr lang="en-US" sz="1900" dirty="0" err="1" smtClean="0">
                <a:latin typeface="Bradley Hand ITC" pitchFamily="66" charset="0"/>
                <a:cs typeface="Times New Roman"/>
                <a:sym typeface="Symbol"/>
              </a:rPr>
              <a:t>Chaarawi</a:t>
            </a:r>
            <a:r>
              <a:rPr lang="en-US" sz="1900" dirty="0" smtClean="0">
                <a:latin typeface="Bradley Hand ITC" pitchFamily="66" charset="0"/>
                <a:cs typeface="Times New Roman"/>
                <a:sym typeface="Symbol"/>
              </a:rPr>
              <a:t> and </a:t>
            </a:r>
            <a:r>
              <a:rPr lang="en-US" sz="1900" dirty="0" err="1" smtClean="0">
                <a:latin typeface="Bradley Hand ITC" pitchFamily="66" charset="0"/>
                <a:cs typeface="Times New Roman"/>
                <a:sym typeface="Symbol"/>
              </a:rPr>
              <a:t>Waleed</a:t>
            </a:r>
            <a:r>
              <a:rPr lang="en-US" sz="1900" dirty="0" smtClean="0">
                <a:latin typeface="Bradley Hand ITC" pitchFamily="66" charset="0"/>
                <a:cs typeface="Times New Roman"/>
                <a:sym typeface="Symbol"/>
              </a:rPr>
              <a:t> </a:t>
            </a:r>
            <a:r>
              <a:rPr lang="en-US" sz="1900" dirty="0" err="1" smtClean="0">
                <a:latin typeface="Bradley Hand ITC" pitchFamily="66" charset="0"/>
                <a:cs typeface="Times New Roman"/>
                <a:sym typeface="Symbol"/>
              </a:rPr>
              <a:t>Faris</a:t>
            </a:r>
            <a:r>
              <a:rPr lang="en-US" sz="1900" dirty="0" smtClean="0">
                <a:latin typeface="Bradley Hand ITC" pitchFamily="66" charset="0"/>
                <a:cs typeface="Times New Roman"/>
                <a:sym typeface="Symbol"/>
              </a:rPr>
              <a:t> </a:t>
            </a:r>
            <a:r>
              <a:rPr lang="en-US" sz="1900" dirty="0" smtClean="0">
                <a:solidFill>
                  <a:srgbClr val="0070C0"/>
                </a:solidFill>
                <a:latin typeface="Albertus" pitchFamily="34" charset="0"/>
                <a:sym typeface="Symbol"/>
              </a:rPr>
              <a:t>Dec. 3, </a:t>
            </a:r>
            <a:r>
              <a:rPr lang="en-US" sz="1900" dirty="0" smtClean="0">
                <a:solidFill>
                  <a:srgbClr val="0070C0"/>
                </a:solidFill>
                <a:latin typeface="Albertus" pitchFamily="34" charset="0"/>
                <a:sym typeface="Symbol"/>
              </a:rPr>
              <a:t>11:25a</a:t>
            </a:r>
            <a:endParaRPr lang="en-US" sz="1900" dirty="0" smtClean="0">
              <a:latin typeface="Bradley Hand ITC" pitchFamily="66" charset="0"/>
              <a:cs typeface="Times New Roman"/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>
              <a:sym typeface="Symbol"/>
            </a:endParaRPr>
          </a:p>
          <a:p>
            <a:pPr marL="0" indent="0">
              <a:spcBef>
                <a:spcPts val="0"/>
              </a:spcBef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on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791200"/>
          </a:xfrm>
        </p:spPr>
        <p:txBody>
          <a:bodyPr/>
          <a:lstStyle/>
          <a:p>
            <a:r>
              <a:rPr lang="en-US" sz="2800" dirty="0" smtClean="0"/>
              <a:t>speak loudly and freely --- do not read!</a:t>
            </a:r>
          </a:p>
          <a:p>
            <a:r>
              <a:rPr lang="en-US" sz="2800" dirty="0" smtClean="0"/>
              <a:t>make a plan for your presentation.</a:t>
            </a:r>
          </a:p>
          <a:p>
            <a:r>
              <a:rPr lang="en-US" sz="2800" dirty="0" smtClean="0"/>
              <a:t>Give a brief overview of your presentation at the beginning</a:t>
            </a:r>
          </a:p>
          <a:p>
            <a:r>
              <a:rPr lang="en-US" sz="2800" dirty="0" smtClean="0"/>
              <a:t>Introduce the topic of your presentation clearly.</a:t>
            </a:r>
          </a:p>
          <a:p>
            <a:r>
              <a:rPr lang="en-US" sz="2800" dirty="0" smtClean="0"/>
              <a:t>In general, a presentation consists of: introduction, main-part, conclusion.</a:t>
            </a:r>
          </a:p>
          <a:p>
            <a:r>
              <a:rPr lang="en-US" sz="2800" dirty="0" smtClean="0"/>
              <a:t>Finish your presentation with a conclusion that summarizes your results/</a:t>
            </a:r>
            <a:r>
              <a:rPr lang="en-US" sz="2800" dirty="0" err="1" smtClean="0"/>
              <a:t>findings</a:t>
            </a:r>
            <a:r>
              <a:rPr lang="en-US" sz="2800" dirty="0" err="1" smtClean="0">
                <a:sym typeface="Symbol"/>
              </a:rPr>
              <a:t>never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smtClean="0"/>
              <a:t>skip the conclusion.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on Presentations2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791200"/>
          </a:xfrm>
        </p:spPr>
        <p:txBody>
          <a:bodyPr/>
          <a:lstStyle/>
          <a:p>
            <a:r>
              <a:rPr lang="en-US" sz="2400" dirty="0" smtClean="0"/>
              <a:t>Establish goals for your presentation --- what is / are the message / messages of your presentation?</a:t>
            </a:r>
          </a:p>
          <a:p>
            <a:r>
              <a:rPr lang="en-US" sz="2400" dirty="0" smtClean="0"/>
              <a:t>Prepare the presentation taking the viewpoint of a person that will listen to your presentation.</a:t>
            </a:r>
          </a:p>
          <a:p>
            <a:r>
              <a:rPr lang="en-US" sz="2400" dirty="0" smtClean="0"/>
              <a:t>Make a "proud presentation" --- if you aren't, pretend to be proud.</a:t>
            </a:r>
          </a:p>
          <a:p>
            <a:r>
              <a:rPr lang="en-US" sz="2400" dirty="0" smtClean="0"/>
              <a:t>Interact with the audience; keep the audience awake (make a joke,</a:t>
            </a:r>
          </a:p>
          <a:p>
            <a:r>
              <a:rPr lang="en-US" sz="2400" dirty="0" smtClean="0"/>
              <a:t>Tell a story, challenge / tease / reward / punish / surprise the audience, use funny examples, ask questions.</a:t>
            </a:r>
          </a:p>
          <a:p>
            <a:r>
              <a:rPr lang="en-US" sz="2400" dirty="0" smtClean="0"/>
              <a:t>Try to refer to previous presentations.</a:t>
            </a:r>
          </a:p>
          <a:p>
            <a:r>
              <a:rPr lang="en-US" sz="2400" dirty="0" smtClean="0"/>
              <a:t>Establish contexts and context shifts clearly. </a:t>
            </a:r>
          </a:p>
          <a:p>
            <a:r>
              <a:rPr lang="en-US" sz="2400" dirty="0" smtClean="0"/>
              <a:t>Don't get lost in technical </a:t>
            </a:r>
            <a:r>
              <a:rPr lang="en-US" sz="2400" dirty="0" err="1" smtClean="0"/>
              <a:t>details</a:t>
            </a:r>
            <a:r>
              <a:rPr lang="en-US" sz="2400" dirty="0" err="1" smtClean="0">
                <a:sym typeface="Symbol"/>
              </a:rPr>
              <a:t></a:t>
            </a:r>
            <a:r>
              <a:rPr lang="en-US" sz="2400" dirty="0" err="1" smtClean="0"/>
              <a:t>unless</a:t>
            </a:r>
            <a:r>
              <a:rPr lang="en-US" sz="2400" dirty="0" smtClean="0"/>
              <a:t> they are important for the message of your talk.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Presentations Part3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5867400"/>
          </a:xfrm>
        </p:spPr>
        <p:txBody>
          <a:bodyPr/>
          <a:lstStyle/>
          <a:p>
            <a:r>
              <a:rPr lang="en-US" sz="2300" dirty="0" smtClean="0"/>
              <a:t>If you get completely lost in your presentation --- take a </a:t>
            </a:r>
            <a:r>
              <a:rPr lang="en-US" sz="2300" dirty="0" err="1" smtClean="0"/>
              <a:t>deap</a:t>
            </a:r>
            <a:r>
              <a:rPr lang="en-US" sz="2300" dirty="0" smtClean="0"/>
              <a:t> breath pause for a 20 seconds, and continue (?!?).</a:t>
            </a:r>
          </a:p>
          <a:p>
            <a:r>
              <a:rPr lang="en-US" sz="2300" dirty="0" smtClean="0"/>
              <a:t>Use transparencies and/or the blackboard.</a:t>
            </a:r>
          </a:p>
          <a:p>
            <a:r>
              <a:rPr lang="en-US" sz="2300" dirty="0" smtClean="0"/>
              <a:t>Do not write too much on a transparency (about 5-12 lines;</a:t>
            </a:r>
          </a:p>
          <a:p>
            <a:r>
              <a:rPr lang="en-US" sz="2300" dirty="0" smtClean="0"/>
              <a:t>does not apply to examples). Use large fonts.</a:t>
            </a:r>
          </a:p>
          <a:p>
            <a:r>
              <a:rPr lang="en-US" sz="2300" dirty="0" smtClean="0"/>
              <a:t>Use Large Fonts! Use Color!!</a:t>
            </a:r>
          </a:p>
          <a:p>
            <a:r>
              <a:rPr lang="en-US" sz="2300" dirty="0" smtClean="0"/>
              <a:t>Unreadable transparencies are unacceptable! Don't put unrelated things on the same transparency!</a:t>
            </a:r>
          </a:p>
          <a:p>
            <a:r>
              <a:rPr lang="en-US" sz="2300" dirty="0" smtClean="0"/>
              <a:t>Use examples; general descriptions of algorithms or concepts are very hard to understand.</a:t>
            </a:r>
          </a:p>
          <a:p>
            <a:r>
              <a:rPr lang="en-US" sz="2300" dirty="0" smtClean="0"/>
              <a:t>A picture is worth more than 1000 words!!</a:t>
            </a:r>
          </a:p>
          <a:p>
            <a:r>
              <a:rPr lang="en-US" sz="2300" dirty="0" smtClean="0"/>
              <a:t>Answer questions politely! You need not to answer questions immediately. Don't let questions mess up your presentation. You are allowed to postpone answering questions.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Part4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r>
              <a:rPr lang="en-US" sz="2200" dirty="0" smtClean="0"/>
              <a:t>Important things should be said more than once.</a:t>
            </a:r>
          </a:p>
          <a:p>
            <a:r>
              <a:rPr lang="en-US" sz="2200" dirty="0" smtClean="0"/>
              <a:t>Take your time --- do not hurry through your presentation (unless near the end).</a:t>
            </a:r>
          </a:p>
          <a:p>
            <a:r>
              <a:rPr lang="en-US" sz="2200" dirty="0" smtClean="0"/>
              <a:t>Make a schedule for your presentation; check the schedule during your presentation. Subdivide your presentation into mandatory parts and optional parts (parts that can be skipped if you run out of time). </a:t>
            </a:r>
          </a:p>
          <a:p>
            <a:r>
              <a:rPr lang="en-US" sz="2200" dirty="0" smtClean="0"/>
              <a:t>Practice your presentation --- entertain your cat / grandmother /</a:t>
            </a:r>
          </a:p>
          <a:p>
            <a:r>
              <a:rPr lang="en-US" sz="2200" dirty="0" smtClean="0"/>
              <a:t>Don't stand in front whatever you present.</a:t>
            </a:r>
          </a:p>
          <a:p>
            <a:r>
              <a:rPr lang="en-US" sz="2200" dirty="0" smtClean="0"/>
              <a:t>Keep eye-contact with the audience! Try to read the audience reaction  to what you are presenting and use this know for the remainder/next presentation.  </a:t>
            </a:r>
          </a:p>
          <a:p>
            <a:r>
              <a:rPr lang="en-US" sz="2200" dirty="0" smtClean="0"/>
              <a:t>Smile from time to time --- this is not a funeral!</a:t>
            </a:r>
          </a:p>
          <a:p>
            <a:r>
              <a:rPr lang="en-US" sz="2200" dirty="0" smtClean="0"/>
              <a:t>Be emotional in the sense that the audience feels that you </a:t>
            </a:r>
            <a:r>
              <a:rPr lang="en-US" sz="2200" dirty="0" err="1" smtClean="0"/>
              <a:t>identifyyourself</a:t>
            </a:r>
            <a:r>
              <a:rPr lang="en-US" sz="2200" dirty="0" smtClean="0"/>
              <a:t> with the contents of your presentation --- you have something important to tell! Try to </a:t>
            </a:r>
            <a:r>
              <a:rPr lang="en-US" sz="2200" dirty="0" err="1" smtClean="0"/>
              <a:t>convice</a:t>
            </a:r>
            <a:r>
              <a:rPr lang="en-US" sz="2200" dirty="0" smtClean="0"/>
              <a:t> the audience! </a:t>
            </a:r>
          </a:p>
          <a:p>
            <a:r>
              <a:rPr lang="en-US" sz="2200" dirty="0" smtClean="0">
                <a:solidFill>
                  <a:srgbClr val="FF0000"/>
                </a:solidFill>
              </a:rPr>
              <a:t>Try to entertain!</a:t>
            </a:r>
            <a:endParaRPr lang="en-US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1361</TotalTime>
  <Words>692</Words>
  <Application>Microsoft Office PowerPoint</Application>
  <PresentationFormat>On-screen Show (4:3)</PresentationFormat>
  <Paragraphs>68</Paragraphs>
  <Slides>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Default Design</vt:lpstr>
      <vt:lpstr>Image</vt:lpstr>
      <vt:lpstr>Assignment5 Topics</vt:lpstr>
      <vt:lpstr>Assignment5 Details</vt:lpstr>
      <vt:lpstr>Assignment5 Schedule of Presentations</vt:lpstr>
      <vt:lpstr>Thoughts on Presentations</vt:lpstr>
      <vt:lpstr>Thoughts on Presentations2</vt:lpstr>
      <vt:lpstr>Presentations Part3</vt:lpstr>
      <vt:lpstr>Presentation Part4</vt:lpstr>
    </vt:vector>
  </TitlesOfParts>
  <Company>CMS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Mining Regional Knowledge in Spatial Dataset</dc:title>
  <dc:creator> SecurityLab</dc:creator>
  <cp:lastModifiedBy>Christophe Eick</cp:lastModifiedBy>
  <cp:revision>198</cp:revision>
  <dcterms:created xsi:type="dcterms:W3CDTF">2007-02-16T00:28:42Z</dcterms:created>
  <dcterms:modified xsi:type="dcterms:W3CDTF">2009-11-19T18:40:05Z</dcterms:modified>
</cp:coreProperties>
</file>