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2" autoAdjust="0"/>
    <p:restoredTop sz="94660"/>
  </p:normalViewPr>
  <p:slideViewPr>
    <p:cSldViewPr>
      <p:cViewPr varScale="1">
        <p:scale>
          <a:sx n="106" d="100"/>
          <a:sy n="106" d="100"/>
        </p:scale>
        <p:origin x="-113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7B2D9B-3B1C-4E99-91A1-B2DE091F4944}" type="datetimeFigureOut">
              <a:rPr lang="en-US" smtClean="0"/>
              <a:t>10/17/2011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0CFBAD-2257-4004-8FC0-1F68CD6255F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7EB6616-1033-4DF8-9FC6-82828667DAA0}" type="datetime1">
              <a:rPr lang="en-US" smtClean="0"/>
              <a:t>10/17/2011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4DCB431-450A-4F02-92F1-BFD46179251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AFB2E9-5D1B-44D5-84E6-49B90A0B1ABA}" type="datetime1">
              <a:rPr lang="en-US" smtClean="0"/>
              <a:t>10/17/2011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CB431-450A-4F02-92F1-BFD46179251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3A37FD-AECF-4631-B456-20465BB794E5}" type="datetime1">
              <a:rPr lang="en-US" smtClean="0"/>
              <a:t>10/17/2011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CB431-450A-4F02-92F1-BFD46179251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CA2E51C-B32E-40D3-837F-87D5EA74C463}" type="datetime1">
              <a:rPr lang="en-US" smtClean="0"/>
              <a:t>10/17/2011</a:t>
            </a:fld>
            <a:endParaRPr lang="en-US"/>
          </a:p>
        </p:txBody>
      </p:sp>
      <p:sp>
        <p:nvSpPr>
          <p:cNvPr id="9" name="Slide Number Placeholder 8"/>
          <p:cNvSpPr>
            <a:spLocks noGrp="1"/>
          </p:cNvSpPr>
          <p:nvPr>
            <p:ph type="sldNum" sz="quarter" idx="15"/>
          </p:nvPr>
        </p:nvSpPr>
        <p:spPr/>
        <p:txBody>
          <a:bodyPr rtlCol="0"/>
          <a:lstStyle/>
          <a:p>
            <a:fld id="{F4DCB431-450A-4F02-92F1-BFD46179251D}"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5CD4684-40C1-4E28-A2AC-0CC6917920B1}" type="datetime1">
              <a:rPr lang="en-US" smtClean="0"/>
              <a:t>10/17/2011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4DCB431-450A-4F02-92F1-BFD46179251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CD7B674-A2E5-4B1F-8DB2-BE13C6491999}" type="datetime1">
              <a:rPr lang="en-US" smtClean="0"/>
              <a:t>10/17/2011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DCB431-450A-4F02-92F1-BFD46179251D}"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2BFC5CB-C0AF-4204-B642-38CEDD3F2FC7}" type="datetime1">
              <a:rPr lang="en-US" smtClean="0"/>
              <a:t>10/17/2011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DCB431-450A-4F02-92F1-BFD46179251D}"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D9A077E-A4DD-475D-BC9F-C4F41DC2660D}" type="datetime1">
              <a:rPr lang="en-US" smtClean="0"/>
              <a:t>10/17/2011</a:t>
            </a:fld>
            <a:endParaRPr lang="en-US"/>
          </a:p>
        </p:txBody>
      </p:sp>
      <p:sp>
        <p:nvSpPr>
          <p:cNvPr id="7" name="Slide Number Placeholder 6"/>
          <p:cNvSpPr>
            <a:spLocks noGrp="1"/>
          </p:cNvSpPr>
          <p:nvPr>
            <p:ph type="sldNum" sz="quarter" idx="11"/>
          </p:nvPr>
        </p:nvSpPr>
        <p:spPr/>
        <p:txBody>
          <a:bodyPr rtlCol="0"/>
          <a:lstStyle/>
          <a:p>
            <a:fld id="{F4DCB431-450A-4F02-92F1-BFD46179251D}"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8AD2CA-9140-44D9-BCCD-E20E05D27AC6}" type="datetime1">
              <a:rPr lang="en-US" smtClean="0"/>
              <a:t>10/17/2011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DCB431-450A-4F02-92F1-BFD46179251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CA5C824-4939-418D-B3A8-C326D79A6CF0}" type="datetime1">
              <a:rPr lang="en-US" smtClean="0"/>
              <a:t>10/17/2011</a:t>
            </a:fld>
            <a:endParaRPr lang="en-US"/>
          </a:p>
        </p:txBody>
      </p:sp>
      <p:sp>
        <p:nvSpPr>
          <p:cNvPr id="22" name="Slide Number Placeholder 21"/>
          <p:cNvSpPr>
            <a:spLocks noGrp="1"/>
          </p:cNvSpPr>
          <p:nvPr>
            <p:ph type="sldNum" sz="quarter" idx="15"/>
          </p:nvPr>
        </p:nvSpPr>
        <p:spPr/>
        <p:txBody>
          <a:bodyPr rtlCol="0"/>
          <a:lstStyle/>
          <a:p>
            <a:fld id="{F4DCB431-450A-4F02-92F1-BFD46179251D}"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E645F6A-D883-42BA-B9A3-A41166332738}" type="datetime1">
              <a:rPr lang="en-US" smtClean="0"/>
              <a:t>10/17/2011</a:t>
            </a:fld>
            <a:endParaRPr lang="en-US"/>
          </a:p>
        </p:txBody>
      </p:sp>
      <p:sp>
        <p:nvSpPr>
          <p:cNvPr id="18" name="Slide Number Placeholder 17"/>
          <p:cNvSpPr>
            <a:spLocks noGrp="1"/>
          </p:cNvSpPr>
          <p:nvPr>
            <p:ph type="sldNum" sz="quarter" idx="11"/>
          </p:nvPr>
        </p:nvSpPr>
        <p:spPr/>
        <p:txBody>
          <a:bodyPr rtlCol="0"/>
          <a:lstStyle/>
          <a:p>
            <a:fld id="{F4DCB431-450A-4F02-92F1-BFD46179251D}"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57D385B-829F-4AA4-9BB3-FF83E38D9103}" type="datetime1">
              <a:rPr lang="en-US" smtClean="0"/>
              <a:t>10/17/2011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4DCB431-450A-4F02-92F1-BFD46179251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Job Search at </a:t>
            </a:r>
            <a:r>
              <a:rPr lang="en-US" dirty="0"/>
              <a:t>Internet / Data </a:t>
            </a:r>
            <a:r>
              <a:rPr lang="en-US" dirty="0" smtClean="0"/>
              <a:t>Mining / HPC companies</a:t>
            </a:r>
            <a:endParaRPr lang="en-US" dirty="0"/>
          </a:p>
        </p:txBody>
      </p:sp>
      <p:sp>
        <p:nvSpPr>
          <p:cNvPr id="3" name="Subtitle 2"/>
          <p:cNvSpPr>
            <a:spLocks noGrp="1"/>
          </p:cNvSpPr>
          <p:nvPr>
            <p:ph type="subTitle" idx="1"/>
          </p:nvPr>
        </p:nvSpPr>
        <p:spPr/>
        <p:txBody>
          <a:bodyPr/>
          <a:lstStyle/>
          <a:p>
            <a:r>
              <a:rPr lang="en-US" dirty="0" smtClean="0"/>
              <a:t>Chun-</a:t>
            </a:r>
            <a:r>
              <a:rPr lang="en-US" dirty="0" err="1" smtClean="0"/>
              <a:t>Sheng</a:t>
            </a:r>
            <a:r>
              <a:rPr lang="en-US" dirty="0" smtClean="0"/>
              <a:t> Chen</a:t>
            </a:r>
          </a:p>
          <a:p>
            <a:r>
              <a:rPr lang="en-US" dirty="0" smtClean="0"/>
              <a:t>10/17/2011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Lessons Learnt</a:t>
            </a:r>
            <a:br>
              <a:rPr lang="en-US" dirty="0" smtClean="0"/>
            </a:br>
            <a:endParaRPr lang="en-US" dirty="0"/>
          </a:p>
        </p:txBody>
      </p:sp>
      <p:sp>
        <p:nvSpPr>
          <p:cNvPr id="3" name="Content Placeholder 2"/>
          <p:cNvSpPr>
            <a:spLocks noGrp="1"/>
          </p:cNvSpPr>
          <p:nvPr>
            <p:ph sz="quarter" idx="1"/>
          </p:nvPr>
        </p:nvSpPr>
        <p:spPr>
          <a:xfrm>
            <a:off x="457200" y="1219200"/>
            <a:ext cx="8229600" cy="4906963"/>
          </a:xfrm>
        </p:spPr>
        <p:txBody>
          <a:bodyPr>
            <a:normAutofit lnSpcReduction="10000"/>
          </a:bodyPr>
          <a:lstStyle/>
          <a:p>
            <a:r>
              <a:rPr lang="en-US" dirty="0" smtClean="0"/>
              <a:t>Don’t give up: Keep applying(5~10 applications/ week) and interviewing, you interview skills will be improved.</a:t>
            </a:r>
          </a:p>
          <a:p>
            <a:r>
              <a:rPr lang="en-US" dirty="0" smtClean="0"/>
              <a:t>Prepare for anything and everything before your every interview.</a:t>
            </a:r>
          </a:p>
          <a:p>
            <a:r>
              <a:rPr lang="en-US" dirty="0" smtClean="0"/>
              <a:t>Don’t be scared by a whiteboard: practice writing programs on the paper, even better if you can write it on a whiteboard.</a:t>
            </a:r>
            <a:endParaRPr lang="en-US" dirty="0"/>
          </a:p>
          <a:p>
            <a:endParaRPr lang="en-US" dirty="0" smtClean="0"/>
          </a:p>
          <a:p>
            <a:r>
              <a:rPr lang="en-US" dirty="0" smtClean="0"/>
              <a:t>Apply for internship that adds value to your resume. </a:t>
            </a:r>
          </a:p>
          <a:p>
            <a:endParaRPr lang="en-US" dirty="0" smtClean="0"/>
          </a:p>
          <a:p>
            <a:r>
              <a:rPr lang="en-US" dirty="0" smtClean="0"/>
              <a:t>An offer letter is not the end of this game:</a:t>
            </a:r>
          </a:p>
          <a:p>
            <a:pPr lvl="1"/>
            <a:r>
              <a:rPr lang="en-US" dirty="0" smtClean="0"/>
              <a:t>Research on how to negotiate your package.</a:t>
            </a:r>
          </a:p>
        </p:txBody>
      </p:sp>
      <p:sp>
        <p:nvSpPr>
          <p:cNvPr id="4" name="Slide Number Placeholder 3"/>
          <p:cNvSpPr>
            <a:spLocks noGrp="1"/>
          </p:cNvSpPr>
          <p:nvPr>
            <p:ph type="sldNum" sz="quarter" idx="15"/>
          </p:nvPr>
        </p:nvSpPr>
        <p:spPr/>
        <p:txBody>
          <a:bodyPr/>
          <a:lstStyle/>
          <a:p>
            <a:fld id="{F4DCB431-450A-4F02-92F1-BFD46179251D}" type="slidenum">
              <a:rPr lang="en-US" smtClean="0"/>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p:txBody>
          <a:bodyPr/>
          <a:lstStyle/>
          <a:p>
            <a:r>
              <a:rPr lang="en-US" dirty="0" smtClean="0"/>
              <a:t>Introduction of my job search</a:t>
            </a:r>
          </a:p>
          <a:p>
            <a:r>
              <a:rPr lang="en-US" dirty="0" smtClean="0"/>
              <a:t>Job-Profiles</a:t>
            </a:r>
          </a:p>
          <a:p>
            <a:r>
              <a:rPr lang="en-US" dirty="0" smtClean="0"/>
              <a:t>Interview Experiences</a:t>
            </a:r>
          </a:p>
          <a:p>
            <a:r>
              <a:rPr lang="en-US" dirty="0" smtClean="0"/>
              <a:t>What the Companies Expect</a:t>
            </a:r>
          </a:p>
          <a:p>
            <a:r>
              <a:rPr lang="en-US" dirty="0" smtClean="0"/>
              <a:t>Lessons Learnt</a:t>
            </a:r>
          </a:p>
          <a:p>
            <a:pPr>
              <a:buNone/>
            </a:pPr>
            <a:endParaRPr lang="en-US" dirty="0"/>
          </a:p>
        </p:txBody>
      </p:sp>
      <p:sp>
        <p:nvSpPr>
          <p:cNvPr id="4" name="Slide Number Placeholder 3"/>
          <p:cNvSpPr>
            <a:spLocks noGrp="1"/>
          </p:cNvSpPr>
          <p:nvPr>
            <p:ph type="sldNum" sz="quarter" idx="15"/>
          </p:nvPr>
        </p:nvSpPr>
        <p:spPr/>
        <p:txBody>
          <a:bodyPr/>
          <a:lstStyle/>
          <a:p>
            <a:fld id="{F4DCB431-450A-4F02-92F1-BFD46179251D}" type="slidenum">
              <a:rPr lang="en-US" smtClean="0"/>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My job search (recession)</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Time: Official started around April, 2011</a:t>
            </a:r>
          </a:p>
          <a:p>
            <a:r>
              <a:rPr lang="en-US" dirty="0" smtClean="0"/>
              <a:t># of applications: 150 ~ 200</a:t>
            </a:r>
          </a:p>
          <a:p>
            <a:pPr lvl="1"/>
            <a:r>
              <a:rPr lang="en-US" dirty="0" smtClean="0"/>
              <a:t>Indeed.com</a:t>
            </a:r>
          </a:p>
          <a:p>
            <a:pPr lvl="1"/>
            <a:r>
              <a:rPr lang="en-US" dirty="0" smtClean="0"/>
              <a:t>Jobs.phds.org,  www.kdnuggets.com</a:t>
            </a:r>
          </a:p>
          <a:p>
            <a:pPr lvl="1"/>
            <a:r>
              <a:rPr lang="en-US" dirty="0" smtClean="0"/>
              <a:t>Dice.com, monster.com, …</a:t>
            </a:r>
          </a:p>
          <a:p>
            <a:pPr lvl="1"/>
            <a:r>
              <a:rPr lang="en-US" dirty="0" smtClean="0"/>
              <a:t>Company’s career website</a:t>
            </a:r>
          </a:p>
          <a:p>
            <a:r>
              <a:rPr lang="en-US" dirty="0" smtClean="0"/>
              <a:t># phone interviews: ~ 15 companies</a:t>
            </a:r>
          </a:p>
          <a:p>
            <a:r>
              <a:rPr lang="en-US" dirty="0" smtClean="0"/>
              <a:t># onsite interviews: 6 companies</a:t>
            </a:r>
          </a:p>
          <a:p>
            <a:pPr lvl="1"/>
            <a:r>
              <a:rPr lang="en-US" dirty="0" smtClean="0"/>
              <a:t>Youtube.com (Jun.): Software Developer</a:t>
            </a:r>
          </a:p>
          <a:p>
            <a:pPr lvl="1"/>
            <a:r>
              <a:rPr lang="en-US" dirty="0" smtClean="0"/>
              <a:t>Sumo logic (Aug.): Software Engineer</a:t>
            </a:r>
          </a:p>
          <a:p>
            <a:pPr lvl="1"/>
            <a:r>
              <a:rPr lang="en-US" dirty="0" smtClean="0"/>
              <a:t>Microsoft (Sep.): Program Manager II, Windows live group</a:t>
            </a:r>
          </a:p>
          <a:p>
            <a:pPr lvl="1"/>
            <a:r>
              <a:rPr lang="en-US" dirty="0" err="1" smtClean="0"/>
              <a:t>TidalTV</a:t>
            </a:r>
            <a:r>
              <a:rPr lang="en-US" dirty="0" smtClean="0"/>
              <a:t> (Sep.): Data Scientist</a:t>
            </a:r>
          </a:p>
          <a:p>
            <a:pPr lvl="1"/>
            <a:r>
              <a:rPr lang="en-US" dirty="0" smtClean="0"/>
              <a:t>Ask.com (Sep.): Software Engineer in SEO</a:t>
            </a:r>
          </a:p>
          <a:p>
            <a:pPr lvl="1"/>
            <a:r>
              <a:rPr lang="en-US" dirty="0" smtClean="0"/>
              <a:t>Twitter (Sep.) Data Scientist</a:t>
            </a:r>
          </a:p>
          <a:p>
            <a:r>
              <a:rPr lang="en-US" dirty="0" smtClean="0"/>
              <a:t>#offers: 3</a:t>
            </a:r>
          </a:p>
          <a:p>
            <a:pPr lvl="1"/>
            <a:r>
              <a:rPr lang="en-US" dirty="0" smtClean="0"/>
              <a:t>Institute of High Performance Computing (Singapore)</a:t>
            </a:r>
          </a:p>
          <a:p>
            <a:pPr lvl="1"/>
            <a:r>
              <a:rPr lang="en-US" dirty="0" err="1" smtClean="0"/>
              <a:t>TidalTV</a:t>
            </a:r>
            <a:endParaRPr lang="en-US" dirty="0" smtClean="0"/>
          </a:p>
          <a:p>
            <a:pPr lvl="1"/>
            <a:r>
              <a:rPr lang="en-US" dirty="0" smtClean="0"/>
              <a:t>Ask.com</a:t>
            </a:r>
            <a:endParaRPr lang="en-US" dirty="0"/>
          </a:p>
        </p:txBody>
      </p:sp>
      <p:sp>
        <p:nvSpPr>
          <p:cNvPr id="4" name="Slide Number Placeholder 3"/>
          <p:cNvSpPr>
            <a:spLocks noGrp="1"/>
          </p:cNvSpPr>
          <p:nvPr>
            <p:ph type="sldNum" sz="quarter" idx="15"/>
          </p:nvPr>
        </p:nvSpPr>
        <p:spPr/>
        <p:txBody>
          <a:bodyPr/>
          <a:lstStyle/>
          <a:p>
            <a:fld id="{F4DCB431-450A-4F02-92F1-BFD46179251D}"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Job-profiles</a:t>
            </a:r>
            <a:endParaRPr lang="en-US" dirty="0"/>
          </a:p>
        </p:txBody>
      </p:sp>
      <p:sp>
        <p:nvSpPr>
          <p:cNvPr id="3" name="Content Placeholder 2"/>
          <p:cNvSpPr>
            <a:spLocks noGrp="1"/>
          </p:cNvSpPr>
          <p:nvPr>
            <p:ph sz="quarter" idx="1"/>
          </p:nvPr>
        </p:nvSpPr>
        <p:spPr/>
        <p:txBody>
          <a:bodyPr>
            <a:normAutofit/>
          </a:bodyPr>
          <a:lstStyle/>
          <a:p>
            <a:r>
              <a:rPr lang="en-US" dirty="0" smtClean="0"/>
              <a:t>Data mining on very big, many attributes data sets (TBs)</a:t>
            </a:r>
          </a:p>
          <a:p>
            <a:r>
              <a:rPr lang="en-US" dirty="0" err="1" smtClean="0"/>
              <a:t>MpaReduce</a:t>
            </a:r>
            <a:r>
              <a:rPr lang="en-US" dirty="0" smtClean="0"/>
              <a:t> framework, distribute computing.</a:t>
            </a:r>
            <a:endParaRPr lang="en-US" dirty="0" smtClean="0"/>
          </a:p>
          <a:p>
            <a:endParaRPr lang="en-US" dirty="0" smtClean="0"/>
          </a:p>
          <a:p>
            <a:r>
              <a:rPr lang="en-US" dirty="0" smtClean="0"/>
              <a:t>Software Developer/Engineer</a:t>
            </a:r>
          </a:p>
          <a:p>
            <a:pPr lvl="1"/>
            <a:r>
              <a:rPr lang="en-US" dirty="0" smtClean="0"/>
              <a:t>Responsibility: Software development for a commercial environment.</a:t>
            </a:r>
          </a:p>
          <a:p>
            <a:pPr lvl="1"/>
            <a:r>
              <a:rPr lang="en-US" dirty="0" smtClean="0"/>
              <a:t>Requires:</a:t>
            </a:r>
          </a:p>
          <a:p>
            <a:pPr lvl="2"/>
            <a:r>
              <a:rPr lang="en-US" dirty="0" smtClean="0"/>
              <a:t>Strong coding skills, software engineering, design patterns</a:t>
            </a:r>
          </a:p>
          <a:p>
            <a:pPr lvl="2"/>
            <a:r>
              <a:rPr lang="en-US" dirty="0" smtClean="0"/>
              <a:t>Strong Knowledge of Java, C++, SQL, </a:t>
            </a:r>
            <a:r>
              <a:rPr lang="en-US" dirty="0" err="1" smtClean="0"/>
              <a:t>hadoop</a:t>
            </a:r>
            <a:r>
              <a:rPr lang="en-US" dirty="0" smtClean="0"/>
              <a:t>, pig script, hive, scalar … ; depends on the team you interview with.</a:t>
            </a:r>
          </a:p>
        </p:txBody>
      </p:sp>
      <p:sp>
        <p:nvSpPr>
          <p:cNvPr id="4" name="Slide Number Placeholder 3"/>
          <p:cNvSpPr>
            <a:spLocks noGrp="1"/>
          </p:cNvSpPr>
          <p:nvPr>
            <p:ph type="sldNum" sz="quarter" idx="15"/>
          </p:nvPr>
        </p:nvSpPr>
        <p:spPr/>
        <p:txBody>
          <a:bodyPr/>
          <a:lstStyle/>
          <a:p>
            <a:fld id="{F4DCB431-450A-4F02-92F1-BFD46179251D}"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Job-profiles</a:t>
            </a:r>
            <a:endParaRPr lang="en-US" dirty="0"/>
          </a:p>
        </p:txBody>
      </p:sp>
      <p:sp>
        <p:nvSpPr>
          <p:cNvPr id="3" name="Content Placeholder 2"/>
          <p:cNvSpPr>
            <a:spLocks noGrp="1"/>
          </p:cNvSpPr>
          <p:nvPr>
            <p:ph sz="quarter" idx="1"/>
          </p:nvPr>
        </p:nvSpPr>
        <p:spPr/>
        <p:txBody>
          <a:bodyPr>
            <a:normAutofit/>
          </a:bodyPr>
          <a:lstStyle/>
          <a:p>
            <a:r>
              <a:rPr lang="en-US" dirty="0" smtClean="0"/>
              <a:t>Data Scientist</a:t>
            </a:r>
          </a:p>
          <a:p>
            <a:pPr lvl="1"/>
            <a:r>
              <a:rPr lang="en-US" dirty="0" smtClean="0"/>
              <a:t>Responsibility: Find answers from the data for questions asked by inside and/or outside the group. </a:t>
            </a:r>
          </a:p>
          <a:p>
            <a:pPr lvl="1"/>
            <a:r>
              <a:rPr lang="en-US" dirty="0" smtClean="0"/>
              <a:t>Require</a:t>
            </a:r>
          </a:p>
          <a:p>
            <a:pPr lvl="2"/>
            <a:r>
              <a:rPr lang="en-US" dirty="0" smtClean="0"/>
              <a:t>Data analysis skill – normally very big data</a:t>
            </a:r>
          </a:p>
          <a:p>
            <a:pPr lvl="3"/>
            <a:r>
              <a:rPr lang="en-US" dirty="0" smtClean="0"/>
              <a:t>Data preprocessing</a:t>
            </a:r>
          </a:p>
          <a:p>
            <a:pPr lvl="2"/>
            <a:r>
              <a:rPr lang="en-US" dirty="0" smtClean="0"/>
              <a:t>Knowledge of data mining/machine learning algorithms</a:t>
            </a:r>
          </a:p>
          <a:p>
            <a:pPr lvl="2"/>
            <a:r>
              <a:rPr lang="en-US" dirty="0" smtClean="0"/>
              <a:t>Know how to evaluate and interpret experimental results</a:t>
            </a:r>
          </a:p>
          <a:p>
            <a:pPr lvl="2"/>
            <a:r>
              <a:rPr lang="en-US" dirty="0" smtClean="0"/>
              <a:t>Ability to build prototypes</a:t>
            </a:r>
          </a:p>
          <a:p>
            <a:pPr>
              <a:buNone/>
            </a:pPr>
            <a:endParaRPr lang="en-US" dirty="0"/>
          </a:p>
        </p:txBody>
      </p:sp>
      <p:sp>
        <p:nvSpPr>
          <p:cNvPr id="4" name="Slide Number Placeholder 3"/>
          <p:cNvSpPr>
            <a:spLocks noGrp="1"/>
          </p:cNvSpPr>
          <p:nvPr>
            <p:ph type="sldNum" sz="quarter" idx="15"/>
          </p:nvPr>
        </p:nvSpPr>
        <p:spPr/>
        <p:txBody>
          <a:bodyPr/>
          <a:lstStyle/>
          <a:p>
            <a:fld id="{F4DCB431-450A-4F02-92F1-BFD46179251D}"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Job-profiles</a:t>
            </a:r>
            <a:endParaRPr lang="en-US" dirty="0"/>
          </a:p>
        </p:txBody>
      </p:sp>
      <p:sp>
        <p:nvSpPr>
          <p:cNvPr id="3" name="Content Placeholder 2"/>
          <p:cNvSpPr>
            <a:spLocks noGrp="1"/>
          </p:cNvSpPr>
          <p:nvPr>
            <p:ph sz="quarter" idx="1"/>
          </p:nvPr>
        </p:nvSpPr>
        <p:spPr/>
        <p:txBody>
          <a:bodyPr>
            <a:normAutofit/>
          </a:bodyPr>
          <a:lstStyle/>
          <a:p>
            <a:r>
              <a:rPr lang="en-US" dirty="0" smtClean="0"/>
              <a:t>Program manager (PM, </a:t>
            </a:r>
            <a:r>
              <a:rPr lang="en-US" dirty="0" err="1" smtClean="0"/>
              <a:t>MicroSoft</a:t>
            </a:r>
            <a:r>
              <a:rPr lang="en-US" dirty="0" smtClean="0"/>
              <a:t>) </a:t>
            </a:r>
          </a:p>
          <a:p>
            <a:pPr lvl="1"/>
            <a:r>
              <a:rPr lang="en-US" dirty="0" smtClean="0"/>
              <a:t>Responsibility: </a:t>
            </a:r>
          </a:p>
          <a:p>
            <a:pPr marL="1371600" lvl="2" indent="-514350">
              <a:buFont typeface="+mj-lt"/>
              <a:buAutoNum type="arabicPeriod"/>
            </a:pPr>
            <a:r>
              <a:rPr lang="en-US" dirty="0" smtClean="0"/>
              <a:t>Lots of communications and presentations to people in the same project.</a:t>
            </a:r>
            <a:endParaRPr lang="en-US" dirty="0" smtClean="0"/>
          </a:p>
          <a:p>
            <a:pPr marL="1371600" lvl="2" indent="-514350">
              <a:buFont typeface="+mj-lt"/>
              <a:buAutoNum type="arabicPeriod"/>
            </a:pPr>
            <a:r>
              <a:rPr lang="en-US" dirty="0" smtClean="0"/>
              <a:t>Find answers from the data for questions asked by inside and/or outside the project team. </a:t>
            </a:r>
          </a:p>
          <a:p>
            <a:pPr lvl="1"/>
            <a:r>
              <a:rPr lang="en-US" dirty="0" smtClean="0"/>
              <a:t>Require</a:t>
            </a:r>
          </a:p>
          <a:p>
            <a:pPr lvl="2"/>
            <a:r>
              <a:rPr lang="en-US" dirty="0" smtClean="0"/>
              <a:t>People skill, team work, communication, presentation skills</a:t>
            </a:r>
          </a:p>
          <a:p>
            <a:pPr lvl="2"/>
            <a:r>
              <a:rPr lang="en-US" dirty="0" smtClean="0"/>
              <a:t>+ Data scientist </a:t>
            </a:r>
          </a:p>
          <a:p>
            <a:endParaRPr lang="en-US" dirty="0"/>
          </a:p>
        </p:txBody>
      </p:sp>
      <p:sp>
        <p:nvSpPr>
          <p:cNvPr id="4" name="Slide Number Placeholder 3"/>
          <p:cNvSpPr>
            <a:spLocks noGrp="1"/>
          </p:cNvSpPr>
          <p:nvPr>
            <p:ph type="sldNum" sz="quarter" idx="15"/>
          </p:nvPr>
        </p:nvSpPr>
        <p:spPr/>
        <p:txBody>
          <a:bodyPr/>
          <a:lstStyle/>
          <a:p>
            <a:fld id="{F4DCB431-450A-4F02-92F1-BFD46179251D}"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 Experiences</a:t>
            </a:r>
            <a:endParaRPr lang="en-US" dirty="0" smtClean="0"/>
          </a:p>
        </p:txBody>
      </p:sp>
      <p:sp>
        <p:nvSpPr>
          <p:cNvPr id="3" name="Content Placeholder 2"/>
          <p:cNvSpPr>
            <a:spLocks noGrp="1"/>
          </p:cNvSpPr>
          <p:nvPr>
            <p:ph sz="quarter" idx="1"/>
          </p:nvPr>
        </p:nvSpPr>
        <p:spPr/>
        <p:txBody>
          <a:bodyPr>
            <a:normAutofit fontScale="92500" lnSpcReduction="20000"/>
          </a:bodyPr>
          <a:lstStyle/>
          <a:p>
            <a:r>
              <a:rPr lang="en-US" sz="2800" u="sng" dirty="0" smtClean="0"/>
              <a:t>Familiar with your own resume.</a:t>
            </a:r>
          </a:p>
          <a:p>
            <a:r>
              <a:rPr lang="en-US" sz="2800" dirty="0" smtClean="0"/>
              <a:t>Familiar with the job description and do you research on the applied position</a:t>
            </a:r>
          </a:p>
          <a:p>
            <a:r>
              <a:rPr lang="en-US" sz="2800" dirty="0" smtClean="0"/>
              <a:t>Prepare good questions to ask.</a:t>
            </a:r>
          </a:p>
          <a:p>
            <a:r>
              <a:rPr lang="en-US" dirty="0" smtClean="0"/>
              <a:t>Phone interview:</a:t>
            </a:r>
          </a:p>
          <a:p>
            <a:pPr lvl="1"/>
            <a:r>
              <a:rPr lang="en-US" dirty="0" smtClean="0"/>
              <a:t>Software developer/engineer: </a:t>
            </a:r>
          </a:p>
          <a:p>
            <a:pPr lvl="2"/>
            <a:r>
              <a:rPr lang="en-US" dirty="0" smtClean="0"/>
              <a:t>Coding: data structures &amp; algorithms, problem solving skills</a:t>
            </a:r>
          </a:p>
          <a:p>
            <a:pPr lvl="2"/>
            <a:r>
              <a:rPr lang="en-US" b="1" i="1" u="sng" dirty="0" smtClean="0"/>
              <a:t>TopCoder.com</a:t>
            </a:r>
          </a:p>
          <a:p>
            <a:pPr lvl="2"/>
            <a:endParaRPr lang="en-US" dirty="0" smtClean="0"/>
          </a:p>
          <a:p>
            <a:pPr lvl="1"/>
            <a:r>
              <a:rPr lang="en-US" dirty="0" smtClean="0"/>
              <a:t>Data scientist &amp; PM: </a:t>
            </a:r>
          </a:p>
          <a:p>
            <a:pPr lvl="2"/>
            <a:r>
              <a:rPr lang="en-US" dirty="0" smtClean="0"/>
              <a:t>Describe your data mining project from end to end. </a:t>
            </a:r>
          </a:p>
          <a:p>
            <a:pPr lvl="2"/>
            <a:r>
              <a:rPr lang="en-US" dirty="0" smtClean="0"/>
              <a:t>Any follow up questions for the project you described</a:t>
            </a:r>
          </a:p>
          <a:p>
            <a:pPr lvl="3"/>
            <a:r>
              <a:rPr lang="en-US" dirty="0" smtClean="0"/>
              <a:t>How do you do …</a:t>
            </a:r>
          </a:p>
          <a:p>
            <a:pPr lvl="2"/>
            <a:r>
              <a:rPr lang="en-US" dirty="0" smtClean="0"/>
              <a:t>Math</a:t>
            </a:r>
          </a:p>
          <a:p>
            <a:pPr lvl="3"/>
            <a:r>
              <a:rPr lang="en-US" dirty="0" smtClean="0"/>
              <a:t>Probability, combination, statistic, </a:t>
            </a:r>
          </a:p>
          <a:p>
            <a:pPr lvl="1"/>
            <a:endParaRPr lang="en-US" dirty="0"/>
          </a:p>
        </p:txBody>
      </p:sp>
      <p:sp>
        <p:nvSpPr>
          <p:cNvPr id="4" name="Slide Number Placeholder 3"/>
          <p:cNvSpPr>
            <a:spLocks noGrp="1"/>
          </p:cNvSpPr>
          <p:nvPr>
            <p:ph type="sldNum" sz="quarter" idx="15"/>
          </p:nvPr>
        </p:nvSpPr>
        <p:spPr/>
        <p:txBody>
          <a:bodyPr/>
          <a:lstStyle/>
          <a:p>
            <a:fld id="{F4DCB431-450A-4F02-92F1-BFD46179251D}"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Onsite interviews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One day, normally 4~7 people</a:t>
            </a:r>
          </a:p>
          <a:p>
            <a:r>
              <a:rPr lang="en-US" dirty="0" smtClean="0"/>
              <a:t>Questions asked are closely related to the problems encountered in their daily work for the position interviewed. </a:t>
            </a:r>
          </a:p>
          <a:p>
            <a:pPr lvl="1"/>
            <a:r>
              <a:rPr lang="en-US" i="1" dirty="0" smtClean="0"/>
              <a:t>“A </a:t>
            </a:r>
            <a:r>
              <a:rPr lang="en-US" i="1" dirty="0"/>
              <a:t>very important objective of the interview process is for you to learn as much as possible about Ask.com products, our business, our people, the values of the company and the position for which you are being considered</a:t>
            </a:r>
            <a:r>
              <a:rPr lang="en-US" i="1" dirty="0" smtClean="0"/>
              <a:t>.”  – Ask.com</a:t>
            </a:r>
          </a:p>
          <a:p>
            <a:pPr lvl="1"/>
            <a:r>
              <a:rPr lang="en-US" i="1" dirty="0" smtClean="0"/>
              <a:t>“</a:t>
            </a:r>
            <a:r>
              <a:rPr lang="en-US" i="1" dirty="0"/>
              <a:t> you’ll have a series of 4-5 hours of meetings with people from different areas of the company.  We’ll include a mix of both technical and nontechnical discussions, as well as some more social/informal meetings, with the idea that you should get a chance to experience what life is like at </a:t>
            </a:r>
            <a:r>
              <a:rPr lang="en-US" i="1" dirty="0" err="1"/>
              <a:t>TidalTV</a:t>
            </a:r>
            <a:r>
              <a:rPr lang="en-US" i="1" dirty="0"/>
              <a:t>, and in Baltimore</a:t>
            </a:r>
            <a:r>
              <a:rPr lang="en-US" i="1" dirty="0" smtClean="0"/>
              <a:t>” – </a:t>
            </a:r>
            <a:r>
              <a:rPr lang="en-US" i="1" dirty="0" err="1" smtClean="0"/>
              <a:t>TidalTV</a:t>
            </a:r>
            <a:endParaRPr lang="en-US" i="1" dirty="0" smtClean="0"/>
          </a:p>
          <a:p>
            <a:r>
              <a:rPr lang="en-US" dirty="0" smtClean="0"/>
              <a:t>All the skills for the phone interviews are still important</a:t>
            </a:r>
          </a:p>
          <a:p>
            <a:r>
              <a:rPr lang="en-US" dirty="0" smtClean="0"/>
              <a:t>Behavior questions may be asked here.</a:t>
            </a:r>
          </a:p>
          <a:p>
            <a:r>
              <a:rPr lang="en-US" b="1" dirty="0" smtClean="0"/>
              <a:t>They make sure you are the right person and you also make sure that it is the right company.</a:t>
            </a:r>
            <a:endParaRPr lang="en-US" b="1" dirty="0"/>
          </a:p>
        </p:txBody>
      </p:sp>
      <p:sp>
        <p:nvSpPr>
          <p:cNvPr id="4" name="Slide Number Placeholder 3"/>
          <p:cNvSpPr>
            <a:spLocks noGrp="1"/>
          </p:cNvSpPr>
          <p:nvPr>
            <p:ph type="sldNum" sz="quarter" idx="15"/>
          </p:nvPr>
        </p:nvSpPr>
        <p:spPr/>
        <p:txBody>
          <a:bodyPr/>
          <a:lstStyle/>
          <a:p>
            <a:fld id="{F4DCB431-450A-4F02-92F1-BFD46179251D}"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 Companies Expect</a:t>
            </a:r>
            <a:endParaRPr lang="en-US" dirty="0" smtClean="0"/>
          </a:p>
        </p:txBody>
      </p:sp>
      <p:sp>
        <p:nvSpPr>
          <p:cNvPr id="3" name="Content Placeholder 2"/>
          <p:cNvSpPr>
            <a:spLocks noGrp="1"/>
          </p:cNvSpPr>
          <p:nvPr>
            <p:ph sz="quarter" idx="1"/>
          </p:nvPr>
        </p:nvSpPr>
        <p:spPr/>
        <p:txBody>
          <a:bodyPr>
            <a:normAutofit/>
          </a:bodyPr>
          <a:lstStyle/>
          <a:p>
            <a:r>
              <a:rPr lang="en-US" dirty="0" smtClean="0"/>
              <a:t>It is a very bad time for job searching  :-&lt;</a:t>
            </a:r>
          </a:p>
          <a:p>
            <a:r>
              <a:rPr lang="en-US" dirty="0" smtClean="0"/>
              <a:t>Basic : coding, data mining</a:t>
            </a:r>
          </a:p>
          <a:p>
            <a:pPr lvl="1"/>
            <a:r>
              <a:rPr lang="en-US" dirty="0"/>
              <a:t> </a:t>
            </a:r>
            <a:r>
              <a:rPr lang="en-US" dirty="0" smtClean="0"/>
              <a:t>Knowledge: you need to know what it is and how to do(solve) it.</a:t>
            </a:r>
          </a:p>
          <a:p>
            <a:pPr lvl="1"/>
            <a:r>
              <a:rPr lang="en-US" dirty="0"/>
              <a:t> </a:t>
            </a:r>
            <a:r>
              <a:rPr lang="en-US" dirty="0" smtClean="0"/>
              <a:t>Experience: you need to do it right and do it beautifully(optimal, best solution) the first time.</a:t>
            </a:r>
          </a:p>
          <a:p>
            <a:r>
              <a:rPr lang="en-US" dirty="0" smtClean="0"/>
              <a:t>Plus : relevant experience</a:t>
            </a:r>
          </a:p>
          <a:p>
            <a:pPr lvl="1"/>
            <a:r>
              <a:rPr lang="en-US" dirty="0" smtClean="0"/>
              <a:t>Internet advertising, CTR prediction ……</a:t>
            </a:r>
          </a:p>
          <a:p>
            <a:pPr lvl="1"/>
            <a:r>
              <a:rPr lang="en-US" dirty="0" smtClean="0"/>
              <a:t>I got this from my </a:t>
            </a:r>
            <a:r>
              <a:rPr lang="en-US" dirty="0" err="1" smtClean="0"/>
              <a:t>Yhaoo</a:t>
            </a:r>
            <a:r>
              <a:rPr lang="en-US" dirty="0" smtClean="0"/>
              <a:t>! internship</a:t>
            </a:r>
            <a:endParaRPr lang="en-US" dirty="0"/>
          </a:p>
        </p:txBody>
      </p:sp>
      <p:sp>
        <p:nvSpPr>
          <p:cNvPr id="4" name="Slide Number Placeholder 3"/>
          <p:cNvSpPr>
            <a:spLocks noGrp="1"/>
          </p:cNvSpPr>
          <p:nvPr>
            <p:ph type="sldNum" sz="quarter" idx="15"/>
          </p:nvPr>
        </p:nvSpPr>
        <p:spPr/>
        <p:txBody>
          <a:bodyPr/>
          <a:lstStyle/>
          <a:p>
            <a:fld id="{F4DCB431-450A-4F02-92F1-BFD46179251D}" type="slidenum">
              <a:rPr lang="en-US" smtClean="0"/>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337</TotalTime>
  <Words>623</Words>
  <Application>Microsoft Office PowerPoint</Application>
  <PresentationFormat>On-screen Show (4:3)</PresentationFormat>
  <Paragraphs>103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Job Search at Internet / Data Mining / HPC companies</vt:lpstr>
      <vt:lpstr>Outline</vt:lpstr>
      <vt:lpstr>My job search (recession)</vt:lpstr>
      <vt:lpstr>Job-profiles</vt:lpstr>
      <vt:lpstr>Continued: Job-profiles</vt:lpstr>
      <vt:lpstr>Continued: Job-profiles</vt:lpstr>
      <vt:lpstr>Interview Experiences</vt:lpstr>
      <vt:lpstr>Onsite interviews</vt:lpstr>
      <vt:lpstr>What the Companies Expect</vt:lpstr>
      <vt:lpstr>Lessons Learnt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Search at Internet / Data Mining</dc:title>
  <dc:creator>LyonsDesktop</dc:creator>
  <cp:lastModifiedBy>LyonsDesktop</cp:lastModifiedBy>
  <cp:revision>14</cp:revision>
  <dcterms:created xsi:type="dcterms:W3CDTF">2011-10-17T03:15:50Z</dcterms:created>
  <dcterms:modified xsi:type="dcterms:W3CDTF">2011-10-17T08:53:37Z</dcterms:modified>
</cp:coreProperties>
</file>