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82" r:id="rId2"/>
    <p:sldId id="259" r:id="rId3"/>
    <p:sldId id="287" r:id="rId4"/>
    <p:sldId id="260" r:id="rId5"/>
    <p:sldId id="28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19" autoAdjust="0"/>
  </p:normalViewPr>
  <p:slideViewPr>
    <p:cSldViewPr>
      <p:cViewPr varScale="1">
        <p:scale>
          <a:sx n="99" d="100"/>
          <a:sy n="99" d="100"/>
        </p:scale>
        <p:origin x="150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3F389-B20F-42DB-ACD1-7A0AEE80BFD9}" type="datetimeFigureOut">
              <a:rPr lang="tr-TR" smtClean="0"/>
              <a:pPr/>
              <a:t>31.08.2023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BA3EF-C626-4252-93EC-129408899E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9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rgbClr val="4844A3"/>
              </a:solidFill>
              <a:latin typeface="Tajawal"/>
              <a:ea typeface="Tajawal"/>
              <a:cs typeface="Tajawal"/>
              <a:sym typeface="Tajaw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solidFill>
                  <a:srgbClr val="4844A3"/>
                </a:solidFill>
                <a:latin typeface="Tajawal"/>
                <a:ea typeface="Tajawal"/>
                <a:cs typeface="Tajawal"/>
                <a:sym typeface="Tajawal"/>
              </a:rPr>
              <a:t>Based on Bloom’s taxonomy to help students to attain a higher level of knowledge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solidFill>
                  <a:srgbClr val="4844A3"/>
                </a:solidFill>
                <a:latin typeface="Tajawal"/>
                <a:ea typeface="Tajawal"/>
                <a:cs typeface="Tajawal"/>
                <a:sym typeface="Tajawal"/>
              </a:rPr>
              <a:t>Built on strong technology and a unique algorithm to determine evaluator skills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solidFill>
                  <a:srgbClr val="4844A3"/>
                </a:solidFill>
                <a:latin typeface="Tajawal"/>
                <a:ea typeface="Tajawal"/>
                <a:cs typeface="Tajawal"/>
                <a:sym typeface="Tajawal"/>
              </a:rPr>
              <a:t>Peer-to-peer evaluation tool that incentivizes quality feedback</a:t>
            </a:r>
            <a:endParaRPr>
              <a:solidFill>
                <a:srgbClr val="4844A3"/>
              </a:solidFill>
              <a:latin typeface="Tajawal"/>
              <a:ea typeface="Tajawal"/>
              <a:cs typeface="Tajawal"/>
              <a:sym typeface="Tajaw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solidFill>
                  <a:srgbClr val="4844A3"/>
                </a:solidFill>
                <a:latin typeface="Tajawal"/>
                <a:ea typeface="Tajawal"/>
                <a:cs typeface="Tajawal"/>
                <a:sym typeface="Tajawal"/>
              </a:rPr>
              <a:t>15+ years of combined experience in the ed-tech space, with previous track record of success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solidFill>
                  <a:srgbClr val="4844A3"/>
                </a:solidFill>
                <a:latin typeface="Tajawal"/>
                <a:ea typeface="Tajawal"/>
                <a:cs typeface="Tajawal"/>
                <a:sym typeface="Tajawal"/>
              </a:rPr>
              <a:t>Premium customer service and  live chat for all customers with industry leading response times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8FC3-3522-4953-9B9B-8C9922C44466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8F7-1CEF-485B-B0BC-F95EEF7C9A6B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FD1A-64E9-463C-927C-C859F7088050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2 1">
  <p:cSld name="Section title and description 2 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2100" y="-167"/>
            <a:ext cx="4572000" cy="6858000"/>
          </a:xfrm>
          <a:prstGeom prst="rect">
            <a:avLst/>
          </a:prstGeom>
          <a:solidFill>
            <a:srgbClr val="4844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34525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4834525" y="3737433"/>
            <a:ext cx="4045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2"/>
          </p:nvPr>
        </p:nvSpPr>
        <p:spPr>
          <a:xfrm>
            <a:off x="369600" y="965433"/>
            <a:ext cx="38493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marL="914400" lvl="1" indent="-31750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93DB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93DB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93DB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93DB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93DB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93DB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93DB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93DB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93DB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950" y="6271485"/>
            <a:ext cx="362175" cy="4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859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2527-9807-417A-BC0E-24FEBA5D99B7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extBox 6"/>
          <p:cNvSpPr txBox="1"/>
          <p:nvPr userDrawn="1"/>
        </p:nvSpPr>
        <p:spPr>
          <a:xfrm>
            <a:off x="8071061" y="10277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Ch.</a:t>
            </a:r>
            <a:r>
              <a:rPr lang="en-US" sz="1600" baseline="0" dirty="0">
                <a:solidFill>
                  <a:srgbClr val="FF0000"/>
                </a:solidFill>
              </a:rPr>
              <a:t> </a:t>
            </a:r>
            <a:r>
              <a:rPr lang="en-US" sz="1600" baseline="0" dirty="0" err="1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72DF-44A5-4647-9E0A-37B48251D5F4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3EEF-E835-4FF8-AF6E-D1B1B02E9F45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793C-9846-47EC-A157-3A6FD555CB18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7E87-E0F1-40AA-8EB5-B0F948388A94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BB79-CD96-4BEF-BCB6-A9DD5FF2B27F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2B3-00A1-4BF9-952D-D562F7F447DC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8DC6-1879-4292-8F18-F9E8881DCCF8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705432-8971-4AC5-83D2-48BA9361E09E}" type="datetime1">
              <a:rPr lang="tr-TR" smtClean="0"/>
              <a:pPr/>
              <a:t>31.08.2023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8071061" y="10277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Ch.</a:t>
            </a:r>
            <a:r>
              <a:rPr lang="en-US" sz="1600" baseline="0" dirty="0">
                <a:solidFill>
                  <a:srgbClr val="FF0000"/>
                </a:solidFill>
              </a:rPr>
              <a:t> </a:t>
            </a:r>
            <a:r>
              <a:rPr lang="en-US" sz="1600" baseline="0" dirty="0" err="1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itik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/>
              <a:t>On Reviewing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" y="980728"/>
            <a:ext cx="9136158" cy="5877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+mj-lt"/>
              </a:rPr>
              <a:t>Reviewing has many roles in our society: </a:t>
            </a:r>
          </a:p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To help people to make selections </a:t>
            </a:r>
          </a:p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To determine which research is most valuable/worth publishing</a:t>
            </a:r>
          </a:p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To determine which research gets funded and how to distribute research funds and other resources</a:t>
            </a:r>
          </a:p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…</a:t>
            </a:r>
          </a:p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Reviewing is also important of your everyday life: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+mj-lt"/>
              </a:rPr>
              <a:t>To choose the best methods and products 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+mj-lt"/>
              </a:rPr>
              <a:t>To choose what to allocate your resources on 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+mj-lt"/>
              </a:rPr>
              <a:t>To choose entertainment options </a:t>
            </a:r>
          </a:p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In order to be successful in your research and professional life you need to be a good reviewer!</a:t>
            </a:r>
          </a:p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Challenge: Reviewing requires you to form an opinion about something, and students are usually not often asked about their opinion about something too often…</a:t>
            </a:r>
          </a:p>
          <a:p>
            <a:endParaRPr lang="en-US" dirty="0">
              <a:solidFill>
                <a:schemeClr val="tx2"/>
              </a:solidFill>
              <a:latin typeface="+mj-lt"/>
            </a:endParaRPr>
          </a:p>
          <a:p>
            <a:pPr lvl="1"/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</a:t>
            </a:fld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738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ctrTitle"/>
          </p:nvPr>
        </p:nvSpPr>
        <p:spPr>
          <a:xfrm>
            <a:off x="311700" y="1261696"/>
            <a:ext cx="8520600" cy="11314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anchor="b" anchorCtr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SzPts val="5200"/>
            </a:pPr>
            <a:r>
              <a:rPr lang="en" sz="4500" dirty="0">
                <a:solidFill>
                  <a:srgbClr val="FF0000"/>
                </a:solidFill>
                <a:latin typeface="Tajawal"/>
                <a:ea typeface="Tajawal"/>
                <a:cs typeface="Tajawal"/>
                <a:sym typeface="Tajawal"/>
              </a:rPr>
              <a:t>What is Kritik</a:t>
            </a:r>
            <a:r>
              <a:rPr lang="en" sz="4500" dirty="0">
                <a:solidFill>
                  <a:srgbClr val="FF0000"/>
                </a:solidFill>
              </a:rPr>
              <a:t>?</a:t>
            </a:r>
            <a:endParaRPr sz="4500" dirty="0">
              <a:solidFill>
                <a:srgbClr val="FF0000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114" name="Google Shape;114;p22"/>
          <p:cNvSpPr/>
          <p:nvPr/>
        </p:nvSpPr>
        <p:spPr>
          <a:xfrm>
            <a:off x="311700" y="2711923"/>
            <a:ext cx="8520600" cy="2548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42900" algn="ctr">
              <a:lnSpc>
                <a:spcPct val="90000"/>
              </a:lnSpc>
            </a:pPr>
            <a:r>
              <a:rPr lang="en" sz="2800" dirty="0">
                <a:solidFill>
                  <a:srgbClr val="FFFF00"/>
                </a:solidFill>
                <a:latin typeface="Tajawal"/>
                <a:ea typeface="Tajawal"/>
                <a:cs typeface="Tajawal"/>
                <a:sym typeface="Tajawal"/>
              </a:rPr>
              <a:t>Kritik is an online, peer–to-peer, interactive learning platform where </a:t>
            </a:r>
            <a:r>
              <a:rPr lang="en" sz="2800" b="1" dirty="0">
                <a:solidFill>
                  <a:srgbClr val="FFFF00"/>
                </a:solidFill>
                <a:latin typeface="Tajawal"/>
                <a:ea typeface="Tajawal"/>
                <a:cs typeface="Tajawal"/>
                <a:sym typeface="Tajawal"/>
              </a:rPr>
              <a:t>you are at the center of your learning.</a:t>
            </a:r>
            <a:endParaRPr dirty="0">
              <a:solidFill>
                <a:srgbClr val="FFFF00"/>
              </a:solidFill>
            </a:endParaRPr>
          </a:p>
          <a:p>
            <a:pPr marL="457200" indent="-342900" algn="ctr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" sz="2800" dirty="0">
                <a:solidFill>
                  <a:srgbClr val="FFFF00"/>
                </a:solidFill>
                <a:latin typeface="Tajawal"/>
                <a:ea typeface="Tajawal"/>
                <a:cs typeface="Tajawal"/>
                <a:sym typeface="Tajawal"/>
              </a:rPr>
              <a:t>It gives you the opportunity to learn how to give and receive </a:t>
            </a:r>
            <a:r>
              <a:rPr lang="en" sz="2800" b="1" dirty="0">
                <a:solidFill>
                  <a:srgbClr val="FFFF00"/>
                </a:solidFill>
                <a:latin typeface="Tajawal"/>
                <a:ea typeface="Tajawal"/>
                <a:cs typeface="Tajawal"/>
                <a:sym typeface="Tajawal"/>
              </a:rPr>
              <a:t>meaningful</a:t>
            </a:r>
            <a:r>
              <a:rPr lang="en" sz="2800" dirty="0">
                <a:solidFill>
                  <a:srgbClr val="FFFF00"/>
                </a:solidFill>
                <a:latin typeface="Tajawal"/>
                <a:ea typeface="Tajawal"/>
                <a:cs typeface="Tajawal"/>
                <a:sym typeface="Tajawal"/>
              </a:rPr>
              <a:t> yet </a:t>
            </a:r>
            <a:r>
              <a:rPr lang="en" sz="2800" b="1" dirty="0">
                <a:solidFill>
                  <a:srgbClr val="FFFF00"/>
                </a:solidFill>
                <a:latin typeface="Tajawal"/>
                <a:ea typeface="Tajawal"/>
                <a:cs typeface="Tajawal"/>
                <a:sym typeface="Tajawal"/>
              </a:rPr>
              <a:t>critical</a:t>
            </a:r>
            <a:r>
              <a:rPr lang="en" sz="2800" dirty="0">
                <a:solidFill>
                  <a:srgbClr val="FFFF00"/>
                </a:solidFill>
                <a:latin typeface="Tajawal"/>
                <a:ea typeface="Tajawal"/>
                <a:cs typeface="Tajawal"/>
                <a:sym typeface="Tajawal"/>
              </a:rPr>
              <a:t> feedback.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DC5802-F08E-40FD-B3ED-1D40925557BE}"/>
              </a:ext>
            </a:extLst>
          </p:cNvPr>
          <p:cNvSpPr txBox="1"/>
          <p:nvPr/>
        </p:nvSpPr>
        <p:spPr>
          <a:xfrm>
            <a:off x="0" y="44624"/>
            <a:ext cx="7920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hlinkClick r:id="rId3"/>
              </a:rPr>
              <a:t>Kritik</a:t>
            </a:r>
            <a:r>
              <a:rPr lang="en-US" sz="2400" dirty="0">
                <a:hlinkClick r:id="rId3"/>
              </a:rPr>
              <a:t> - Innovative Assessment for a New Era of Education.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subTitle" idx="1"/>
          </p:nvPr>
        </p:nvSpPr>
        <p:spPr>
          <a:xfrm>
            <a:off x="4834525" y="465092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pPr marL="0" indent="0"/>
            <a:r>
              <a:rPr lang="en" sz="1500"/>
              <a:t>INTRO FOR STUDENTS</a:t>
            </a:r>
            <a:endParaRPr sz="1500"/>
          </a:p>
        </p:txBody>
      </p:sp>
      <p:sp>
        <p:nvSpPr>
          <p:cNvPr id="99" name="Google Shape;99;p20"/>
          <p:cNvSpPr txBox="1">
            <a:spLocks noGrp="1"/>
          </p:cNvSpPr>
          <p:nvPr>
            <p:ph type="sldNum" idx="12"/>
          </p:nvPr>
        </p:nvSpPr>
        <p:spPr>
          <a:xfrm>
            <a:off x="8472458" y="552046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2"/>
          </p:nvPr>
        </p:nvSpPr>
        <p:spPr>
          <a:xfrm>
            <a:off x="318950" y="1678881"/>
            <a:ext cx="3990526" cy="35895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anchor="ctr" anchorCtr="0">
            <a:noAutofit/>
          </a:bodyPr>
          <a:lstStyle/>
          <a:p>
            <a:pPr indent="-317500">
              <a:lnSpc>
                <a:spcPct val="90000"/>
              </a:lnSpc>
              <a:spcBef>
                <a:spcPts val="1000"/>
              </a:spcBef>
              <a:buClr>
                <a:srgbClr val="F6F2ED"/>
              </a:buClr>
              <a:buSzPts val="1400"/>
            </a:pPr>
            <a:r>
              <a:rPr lang="en" sz="2000">
                <a:solidFill>
                  <a:srgbClr val="F6F2ED"/>
                </a:solidFill>
              </a:rPr>
              <a:t>You will learn to give and receive consistent, quality feedback. </a:t>
            </a:r>
            <a:endParaRPr/>
          </a:p>
          <a:p>
            <a:pPr indent="-317500">
              <a:lnSpc>
                <a:spcPct val="90000"/>
              </a:lnSpc>
              <a:spcBef>
                <a:spcPts val="2800"/>
              </a:spcBef>
              <a:buClr>
                <a:srgbClr val="F6F2ED"/>
              </a:buClr>
              <a:buSzPts val="1400"/>
            </a:pPr>
            <a:r>
              <a:rPr lang="en" sz="2000">
                <a:solidFill>
                  <a:srgbClr val="F6F2ED"/>
                </a:solidFill>
              </a:rPr>
              <a:t>You will develop important skills for your future</a:t>
            </a:r>
            <a:endParaRPr/>
          </a:p>
          <a:p>
            <a:pPr indent="-317500">
              <a:lnSpc>
                <a:spcPct val="90000"/>
              </a:lnSpc>
              <a:spcBef>
                <a:spcPts val="2800"/>
              </a:spcBef>
              <a:spcAft>
                <a:spcPts val="1800"/>
              </a:spcAft>
              <a:buClr>
                <a:srgbClr val="F6F2ED"/>
              </a:buClr>
              <a:buSzPts val="1400"/>
            </a:pPr>
            <a:r>
              <a:rPr lang="en" sz="2000">
                <a:solidFill>
                  <a:srgbClr val="F6F2ED"/>
                </a:solidFill>
              </a:rPr>
              <a:t>Your participation in Kritik will count towards your final grade</a:t>
            </a:r>
            <a:endParaRPr sz="2000">
              <a:solidFill>
                <a:srgbClr val="F6F2ED"/>
              </a:solidFill>
            </a:endParaRPr>
          </a:p>
        </p:txBody>
      </p:sp>
      <p:pic>
        <p:nvPicPr>
          <p:cNvPr id="101" name="Google Shape;10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1850" y="1635724"/>
            <a:ext cx="2070550" cy="313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072494" y="1183914"/>
            <a:ext cx="2999009" cy="8392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spcBef>
                <a:spcPts val="0"/>
              </a:spcBef>
              <a:buSzPts val="2800"/>
            </a:pPr>
            <a:r>
              <a:rPr lang="en" sz="4500" b="1" dirty="0"/>
              <a:t>Why Kritik?</a:t>
            </a:r>
            <a:endParaRPr dirty="0"/>
          </a:p>
        </p:txBody>
      </p:sp>
      <p:sp>
        <p:nvSpPr>
          <p:cNvPr id="120" name="Google Shape;120;p23"/>
          <p:cNvSpPr txBox="1">
            <a:spLocks noGrp="1"/>
          </p:cNvSpPr>
          <p:nvPr>
            <p:ph type="sldNum" idx="12"/>
          </p:nvPr>
        </p:nvSpPr>
        <p:spPr>
          <a:xfrm>
            <a:off x="8472458" y="552046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anchor="ctr" anchorCtr="0">
            <a:noAutofit/>
          </a:bodyPr>
          <a:lstStyle/>
          <a:p>
            <a:pPr>
              <a:buSzPts val="1000"/>
            </a:pPr>
            <a:fld id="{00000000-1234-1234-1234-123412341234}" type="slidenum">
              <a:rPr lang="en"/>
              <a:pPr>
                <a:buSzPts val="1000"/>
              </a:pPr>
              <a:t>4</a:t>
            </a:fld>
            <a:endParaRPr/>
          </a:p>
        </p:txBody>
      </p:sp>
      <p:sp>
        <p:nvSpPr>
          <p:cNvPr id="121" name="Google Shape;121;p23"/>
          <p:cNvSpPr txBox="1"/>
          <p:nvPr/>
        </p:nvSpPr>
        <p:spPr>
          <a:xfrm>
            <a:off x="278589" y="3149898"/>
            <a:ext cx="2076960" cy="770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" sz="2000" b="1">
                <a:solidFill>
                  <a:srgbClr val="4844A3"/>
                </a:solidFill>
                <a:latin typeface="Tajawal"/>
                <a:ea typeface="Tajawal"/>
                <a:cs typeface="Tajawal"/>
                <a:sym typeface="Tajawal"/>
              </a:rPr>
              <a:t>Technology Based on Science</a:t>
            </a:r>
            <a:endParaRPr sz="2000" b="1">
              <a:solidFill>
                <a:srgbClr val="4844A3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1736718" y="4827644"/>
            <a:ext cx="2332165" cy="594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" sz="2000" b="1">
                <a:solidFill>
                  <a:srgbClr val="4844A3"/>
                </a:solidFill>
                <a:latin typeface="Tajawal"/>
                <a:ea typeface="Tajawal"/>
                <a:cs typeface="Tajawal"/>
                <a:sym typeface="Tajawal"/>
              </a:rPr>
              <a:t>AI-Powered Platform</a:t>
            </a:r>
            <a:endParaRPr sz="2000" b="1">
              <a:solidFill>
                <a:srgbClr val="4844A3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3566072" y="3146574"/>
            <a:ext cx="2011855" cy="770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" sz="2000" b="1">
                <a:solidFill>
                  <a:srgbClr val="4844A3"/>
                </a:solidFill>
                <a:latin typeface="Tajawal"/>
                <a:ea typeface="Tajawal"/>
                <a:cs typeface="Tajawal"/>
                <a:sym typeface="Tajawal"/>
              </a:rPr>
              <a:t>Increase Critical Thinking Skills</a:t>
            </a:r>
            <a:endParaRPr sz="2000" b="1">
              <a:solidFill>
                <a:srgbClr val="4844A3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5293506" y="4831064"/>
            <a:ext cx="2234338" cy="597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" sz="2000" b="1">
                <a:solidFill>
                  <a:srgbClr val="4844A3"/>
                </a:solidFill>
                <a:latin typeface="Tajawal"/>
                <a:ea typeface="Tajawal"/>
                <a:cs typeface="Tajawal"/>
                <a:sym typeface="Tajawal"/>
              </a:rPr>
              <a:t>Driven by an Experienced Team</a:t>
            </a:r>
            <a:endParaRPr sz="2000" b="1">
              <a:solidFill>
                <a:srgbClr val="4844A3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125" name="Google Shape;125;p23"/>
          <p:cNvSpPr txBox="1"/>
          <p:nvPr/>
        </p:nvSpPr>
        <p:spPr>
          <a:xfrm>
            <a:off x="6952272" y="3146573"/>
            <a:ext cx="2011855" cy="770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2000"/>
            </a:pPr>
            <a:r>
              <a:rPr lang="en" sz="2000" b="1">
                <a:solidFill>
                  <a:srgbClr val="4844A3"/>
                </a:solidFill>
                <a:latin typeface="Tajawal"/>
                <a:ea typeface="Tajawal"/>
                <a:cs typeface="Tajawal"/>
                <a:sym typeface="Tajawal"/>
              </a:rPr>
              <a:t>World-Class Support</a:t>
            </a:r>
            <a:endParaRPr sz="2000" b="1">
              <a:solidFill>
                <a:srgbClr val="4844A3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pic>
        <p:nvPicPr>
          <p:cNvPr id="126" name="Google Shape;126;p23" descr="A picture containing businesscard, vector graphic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421" y="2405319"/>
            <a:ext cx="839296" cy="839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3" descr="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65922" y="3961038"/>
            <a:ext cx="873754" cy="8737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3" descr="Call center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01478" y="234646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3" descr="Ui Ux with solid fill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53475" y="3920392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3" descr="Left Brain with solid fill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14799" y="2346469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/>
              <a:t>Using </a:t>
            </a:r>
            <a:r>
              <a:rPr lang="en-US" dirty="0" err="1"/>
              <a:t>Kritik</a:t>
            </a:r>
            <a:r>
              <a:rPr lang="en-US" dirty="0"/>
              <a:t> in COSC 6335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" y="980728"/>
            <a:ext cx="9136158" cy="587727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We will use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Kritik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for 50-60% of the problem set tasks not all. </a:t>
            </a:r>
          </a:p>
          <a:p>
            <a:r>
              <a:rPr lang="en-US" sz="2400" dirty="0" err="1">
                <a:solidFill>
                  <a:schemeClr val="tx2"/>
                </a:solidFill>
                <a:latin typeface="+mj-lt"/>
              </a:rPr>
              <a:t>Kritik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costs $29!</a:t>
            </a:r>
          </a:p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There will be more discussions about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Kritik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and peer reviewing in the September 12 lecture. 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+mj-lt"/>
            </a:endParaRPr>
          </a:p>
          <a:p>
            <a:pPr lvl="1"/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5</a:t>
            </a:fld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6025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1079</TotalTime>
  <Words>332</Words>
  <Application>Microsoft Office PowerPoint</Application>
  <PresentationFormat>On-screen Show (4:3)</PresentationFormat>
  <Paragraphs>39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Constantia</vt:lpstr>
      <vt:lpstr>Tajawal</vt:lpstr>
      <vt:lpstr>Wingdings 2</vt:lpstr>
      <vt:lpstr>Flow</vt:lpstr>
      <vt:lpstr>On Reviewing</vt:lpstr>
      <vt:lpstr>What is Kritik?</vt:lpstr>
      <vt:lpstr>PowerPoint Presentation</vt:lpstr>
      <vt:lpstr>Why Kritik?</vt:lpstr>
      <vt:lpstr>Using Kritik in COSC 6335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Machine Learning 2nd Edition</dc:title>
  <dc:creator>ethem alpaydın</dc:creator>
  <cp:lastModifiedBy>Eick, Christoph F</cp:lastModifiedBy>
  <cp:revision>131</cp:revision>
  <dcterms:created xsi:type="dcterms:W3CDTF">2010-02-24T14:37:12Z</dcterms:created>
  <dcterms:modified xsi:type="dcterms:W3CDTF">2023-08-31T15:14:55Z</dcterms:modified>
</cp:coreProperties>
</file>