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76" r:id="rId3"/>
    <p:sldId id="258" r:id="rId4"/>
    <p:sldId id="274" r:id="rId5"/>
    <p:sldId id="277" r:id="rId6"/>
    <p:sldId id="257" r:id="rId7"/>
    <p:sldId id="272" r:id="rId8"/>
    <p:sldId id="270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921" autoAdjust="0"/>
  </p:normalViewPr>
  <p:slideViewPr>
    <p:cSldViewPr>
      <p:cViewPr varScale="1">
        <p:scale>
          <a:sx n="68" d="100"/>
          <a:sy n="68" d="100"/>
        </p:scale>
        <p:origin x="-8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CAC1F-EA3D-45FA-846D-15F859A07015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E2D4E-7274-4108-B121-36400C300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E2D4E-7274-4108-B121-36400C3001C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We are interested in </a:t>
            </a:r>
            <a:r>
              <a:rPr lang="en-US" baseline="0" dirty="0" smtClean="0"/>
              <a:t>change analysis that </a:t>
            </a:r>
            <a:r>
              <a:rPr lang="en-US" dirty="0" smtClean="0"/>
              <a:t>centers on identifying changes concerning interesting regions between two</a:t>
            </a:r>
            <a:r>
              <a:rPr lang="en-US" baseline="0" dirty="0" smtClean="0"/>
              <a:t> dataset </a:t>
            </a:r>
            <a:r>
              <a:rPr lang="en-US" dirty="0" err="1" smtClean="0"/>
              <a:t>O</a:t>
            </a:r>
            <a:r>
              <a:rPr lang="en-US" baseline="-25000" dirty="0" err="1" smtClean="0"/>
              <a:t>old</a:t>
            </a:r>
            <a:r>
              <a:rPr lang="en-US" dirty="0" smtClean="0"/>
              <a:t> and </a:t>
            </a:r>
            <a:r>
              <a:rPr lang="en-US" dirty="0" err="1" smtClean="0"/>
              <a:t>O</a:t>
            </a:r>
            <a:r>
              <a:rPr lang="en-US" baseline="-25000" dirty="0" err="1" smtClean="0"/>
              <a:t>new</a:t>
            </a:r>
            <a:r>
              <a:rPr lang="en-US" baseline="0" dirty="0" smtClean="0"/>
              <a:t> sampled at different time frames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The approach employs supervised density functions that create density maps from spatial datasets.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Regions where density functions take high or low values are considered interesting by this approach.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Interesting regions are identified using contouring techniques.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None/>
            </a:pPr>
            <a:endParaRPr lang="en-US" baseline="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E2D4E-7274-4108-B121-36400C3001C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E2D4E-7274-4108-B121-36400C3001C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Detecting changes in spatial datasets is important for many fields such as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early warning systems that monitor environmental conditions or sudden disease outbreaks,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epidemiology,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crime monitoring, and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automatic surveillance.</a:t>
            </a:r>
          </a:p>
          <a:p>
            <a:pPr marL="0" lvl="1" algn="thaiDist">
              <a:buFont typeface="Arial" pitchFamily="34" charset="0"/>
              <a:buChar char="•"/>
            </a:pPr>
            <a:r>
              <a:rPr lang="en-US" dirty="0" smtClean="0"/>
              <a:t>This paper introduces a </a:t>
            </a:r>
            <a:r>
              <a:rPr lang="en-US" i="1" dirty="0" smtClean="0"/>
              <a:t>novel methodology</a:t>
            </a:r>
            <a:r>
              <a:rPr lang="en-US" i="1" baseline="0" dirty="0" smtClean="0"/>
              <a:t> </a:t>
            </a:r>
            <a:r>
              <a:rPr lang="en-US" i="1" dirty="0" smtClean="0"/>
              <a:t>and algorithms</a:t>
            </a:r>
            <a:r>
              <a:rPr lang="en-US" i="0" baseline="0" dirty="0" smtClean="0"/>
              <a:t> </a:t>
            </a:r>
            <a:r>
              <a:rPr lang="en-US" dirty="0" smtClean="0"/>
              <a:t>that discover </a:t>
            </a:r>
            <a:r>
              <a:rPr lang="en-US" i="1" dirty="0" smtClean="0"/>
              <a:t>patterns of change in spatial datasets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E2D4E-7274-4108-B121-36400C3001C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E2D4E-7274-4108-B121-36400C3001C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/>
              <a:t>Density estimation is called supervised because in addition to the density based on the locations of objects, we take the variable of interest z(o) into consideration when measuring density.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In contrast to past work in density estimation, our approach employs weighted influence functions to measure the density in datasets O: the influence of o on v is weighted by z(o) and measured as a product of z(o) and a Gaussian kernel function.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figure depicts an example of results from Supervised Density Estimation. </a:t>
            </a:r>
          </a:p>
          <a:p>
            <a:pPr>
              <a:buFont typeface="Arial" pitchFamily="34" charset="0"/>
              <a:buChar char="•"/>
            </a:pP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dataset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dataset in which objects belong to two classes in blue and yellow color. </a:t>
            </a:r>
          </a:p>
          <a:p>
            <a:pPr>
              <a:buFont typeface="Arial" pitchFamily="34" charset="0"/>
              <a:buChar char="•"/>
            </a:pP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contains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points which are assumed to have spatial attributes (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x,y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and attribute of interest z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where z takes the value +1 if the objects belong to class yellow and -1 if the objects belong to class blue.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b visualizes the supervised density function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 dataset O. </a:t>
            </a:r>
          </a:p>
          <a:p>
            <a:pPr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c shows the density contour map for the density threshold 10 in red and -10 in blue.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E2D4E-7274-4108-B121-36400C3001C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  <a:prstGeom prst="rect">
            <a:avLst/>
          </a:prstGeo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31E5DE5-03FB-4E01-B203-9A2E777B5D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  <a:prstGeom prst="rect">
            <a:avLst/>
          </a:prstGeom>
        </p:spPr>
        <p:txBody>
          <a:bodyPr vert="horz" rtlCol="0"/>
          <a:lstStyle>
            <a:extLst/>
          </a:lstStyle>
          <a:p>
            <a:r>
              <a:rPr lang="en-US" smtClean="0"/>
              <a:t>C.-S. Chen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smtClean="0"/>
              <a:t>C.-S. Chen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E5DE5-03FB-4E01-B203-9A2E777B5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smtClean="0"/>
              <a:t>C.-S. Chen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E5DE5-03FB-4E01-B203-9A2E777B5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895782-6F25-4801-972C-1228040819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  <a:prstGeom prst="rect">
            <a:avLst/>
          </a:prstGeo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31E5DE5-03FB-4E01-B203-9A2E777B5D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  <a:prstGeom prst="rect">
            <a:avLst/>
          </a:prstGeom>
        </p:spPr>
        <p:txBody>
          <a:bodyPr vert="horz" rtlCol="0"/>
          <a:lstStyle>
            <a:extLst/>
          </a:lstStyle>
          <a:p>
            <a:r>
              <a:rPr lang="en-US" smtClean="0"/>
              <a:t>C.-S. Chen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smtClean="0"/>
              <a:t>C.-S. Chen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31E5DE5-03FB-4E01-B203-9A2E777B5D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smtClean="0"/>
              <a:t>C.-S. Chen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31E5DE5-03FB-4E01-B203-9A2E777B5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smtClean="0"/>
              <a:t>C.-S. Chen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E5DE5-03FB-4E01-B203-9A2E777B5D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E5DE5-03FB-4E01-B203-9A2E777B5D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152400" y="6324600"/>
            <a:ext cx="7467600" cy="426720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C.-S. Chen,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V.Rinsurongkawong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C.F.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Eick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and M.D.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Twa</a:t>
            </a: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mining and Machine Learning Group, Department of Computer Science, University of Houston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  <a:prstGeom prst="rect">
            <a:avLst/>
          </a:prstGeo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31E5DE5-03FB-4E01-B203-9A2E777B5D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  <a:prstGeom prst="rect">
            <a:avLst/>
          </a:prstGeom>
        </p:spPr>
        <p:txBody>
          <a:bodyPr vert="horz" rtlCol="0"/>
          <a:lstStyle>
            <a:extLst/>
          </a:lstStyle>
          <a:p>
            <a:r>
              <a:rPr lang="en-US" smtClean="0"/>
              <a:t>C.-S. Chen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  <a:prstGeom prst="rect">
            <a:avLst/>
          </a:prstGeo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31E5DE5-03FB-4E01-B203-9A2E777B5D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  <a:prstGeom prst="rect">
            <a:avLst/>
          </a:prstGeom>
        </p:spPr>
        <p:txBody>
          <a:bodyPr vert="horz" rtlCol="0"/>
          <a:lstStyle>
            <a:extLst/>
          </a:lstStyle>
          <a:p>
            <a:r>
              <a:rPr lang="en-US" smtClean="0"/>
              <a:t>C.-S. Chen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31E5DE5-03FB-4E01-B203-9A2E777B5D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0" y="6248400"/>
            <a:ext cx="7467600" cy="426720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  <a:extLst/>
          </a:lstStyle>
          <a:p>
            <a:r>
              <a:rPr lang="en-US" smtClean="0"/>
              <a:t>C.-S. Chen</a:t>
            </a:r>
            <a:endParaRPr lang="en-US" sz="1050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.ua.edu/intro03/quake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ibrary.thinkquest.org/03oct/00758/en/disaster/earthquake/faultlines.html" TargetMode="External"/><Relationship Id="rId5" Type="http://schemas.openxmlformats.org/officeDocument/2006/relationships/hyperlink" Target="http://www.data.scec.org/Module/storyline.html" TargetMode="External"/><Relationship Id="rId4" Type="http://schemas.openxmlformats.org/officeDocument/2006/relationships/hyperlink" Target="http://www.cessind.org/images/images/earthquakeglobal.gi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1828799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COSC 6335 Data Mining</a:t>
            </a:r>
            <a:br>
              <a:rPr lang="en-US" sz="3600" dirty="0" smtClean="0"/>
            </a:br>
            <a:r>
              <a:rPr lang="en-US" sz="3600" dirty="0" smtClean="0"/>
              <a:t>Fall 2009: Assignment3a Post Analysis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9144000" cy="2743200"/>
          </a:xfrm>
        </p:spPr>
        <p:txBody>
          <a:bodyPr>
            <a:noAutofit/>
          </a:bodyPr>
          <a:lstStyle/>
          <a:p>
            <a:endParaRPr lang="en-US" sz="2000" dirty="0" smtClean="0"/>
          </a:p>
          <a:p>
            <a:endParaRPr lang="en-US" sz="2000" dirty="0" smtClean="0"/>
          </a:p>
          <a:p>
            <a:endParaRPr lang="en-US" sz="2400" dirty="0" smtClean="0"/>
          </a:p>
          <a:p>
            <a:pPr algn="ctr"/>
            <a:r>
              <a:rPr lang="en-US" sz="4000" dirty="0" err="1" smtClean="0"/>
              <a:t>Christoph</a:t>
            </a:r>
            <a:r>
              <a:rPr lang="en-US" sz="4000" dirty="0" smtClean="0"/>
              <a:t> F. </a:t>
            </a:r>
            <a:r>
              <a:rPr lang="en-US" sz="4000" dirty="0" err="1" smtClean="0"/>
              <a:t>Eick</a:t>
            </a:r>
            <a:endParaRPr lang="en-US" sz="4000" baseline="30000" dirty="0" smtClean="0"/>
          </a:p>
          <a:p>
            <a:pPr algn="ctr"/>
            <a:r>
              <a:rPr lang="en-US" sz="2800" dirty="0" smtClean="0"/>
              <a:t>Department of Computer Science, </a:t>
            </a:r>
          </a:p>
          <a:p>
            <a:pPr algn="ctr"/>
            <a:r>
              <a:rPr lang="en-US" sz="2800" dirty="0" smtClean="0"/>
              <a:t>University of Houston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Complex9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5782-6F25-4801-972C-12280408194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1476345"/>
            <a:ext cx="868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Ruchika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286000"/>
            <a:ext cx="47625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Faris</a:t>
            </a:r>
            <a:r>
              <a:rPr lang="en-US" dirty="0" smtClean="0"/>
              <a:t> K-Means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5782-6F25-4801-972C-12280408194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169" name="Picture 32" descr="Complex9_k13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540250" cy="294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51" descr="Earthquake_k13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352800"/>
            <a:ext cx="4667250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Result Complex9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5782-6F25-4801-972C-12280408194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 descr="complex9_DBSCA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819904"/>
            <a:ext cx="7010400" cy="5038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Kaavya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5782-6F25-4801-972C-12280408194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4770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My values are epsilon = 0.0255 and m = 4.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7" name="Picture 6" descr="pic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2133600"/>
            <a:ext cx="4933950" cy="41338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Quake </a:t>
            </a:r>
            <a:r>
              <a:rPr lang="en-US" dirty="0" err="1" smtClean="0"/>
              <a:t>Backgroud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3" tooltip="http://www.geo.ua.edu/intro03/quakes.html"/>
              </a:rPr>
              <a:t>http://www.geo.ua.edu/intro03/quakes.html</a:t>
            </a:r>
            <a:endParaRPr lang="en-US" dirty="0" smtClean="0"/>
          </a:p>
          <a:p>
            <a:r>
              <a:rPr lang="en-US" dirty="0" smtClean="0">
                <a:hlinkClick r:id="rId4" tooltip="http://www.cessind.org/images/images/earthquakeglobal.gif"/>
              </a:rPr>
              <a:t>http://www.cessind.org/images/images/earthquakeglobal.gif</a:t>
            </a:r>
            <a:r>
              <a:rPr lang="en-US" dirty="0" smtClean="0"/>
              <a:t> (skip!)</a:t>
            </a:r>
          </a:p>
          <a:p>
            <a:r>
              <a:rPr lang="en-US" dirty="0" smtClean="0">
                <a:hlinkClick r:id="rId5" tooltip="http://www.data.scec.org/Module/storyline.html"/>
              </a:rPr>
              <a:t>http://www.data.scec.org/Module/storyline.html</a:t>
            </a:r>
            <a:r>
              <a:rPr lang="en-US" dirty="0" smtClean="0"/>
              <a:t> (important!)</a:t>
            </a:r>
          </a:p>
          <a:p>
            <a:r>
              <a:rPr lang="en-US" dirty="0" smtClean="0">
                <a:hlinkClick r:id="rId6" tooltip="http://library.thinkquest.org/03oct/00758/en/disaster/earthquake/faultlines.html"/>
              </a:rPr>
              <a:t>http://library.thinkquest.org/03oct/00758/en/disaster/earthquake/faultlines.html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5782-6F25-4801-972C-12280408194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Results  Earthquake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5782-6F25-4801-972C-12280408194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885950"/>
            <a:ext cx="8229600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1476345"/>
            <a:ext cx="56787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Anarug</a:t>
            </a:r>
            <a:r>
              <a:rPr lang="en-US" sz="2000" b="1" u="sng" dirty="0" err="1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Earthquake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dataset ε=0.028 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MinPoints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=10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5782-6F25-4801-972C-12280408194C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 descr="Yen_Earthquake_DBSCA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52600"/>
            <a:ext cx="9144000" cy="44519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	</a:t>
            </a:r>
            <a:r>
              <a:rPr lang="en-US" dirty="0" err="1" smtClean="0"/>
              <a:t>Moustafa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95782-6F25-4801-972C-12280408194C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 descr="DBSCAN_sheraz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300843"/>
            <a:ext cx="9144000" cy="55571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496</TotalTime>
  <Words>384</Words>
  <Application>Microsoft Office PowerPoint</Application>
  <PresentationFormat>On-screen Show (4:3)</PresentationFormat>
  <Paragraphs>55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Foundry</vt:lpstr>
      <vt:lpstr>COSC 6335 Data Mining Fall 2009: Assignment3a Post Analysis</vt:lpstr>
      <vt:lpstr>K-Means Complex9</vt:lpstr>
      <vt:lpstr>Faris K-Means</vt:lpstr>
      <vt:lpstr>Student Result Complex9</vt:lpstr>
      <vt:lpstr>Kaavya</vt:lpstr>
      <vt:lpstr>Earth Quake Backgroud</vt:lpstr>
      <vt:lpstr>Student Results  Earthquake</vt:lpstr>
      <vt:lpstr>Le</vt:lpstr>
      <vt:lpstr>3. Moustafa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Analysis in Spatial Data by Combining Contouring Algorithms with Supervised Density Functions</dc:title>
  <dc:creator>Rat</dc:creator>
  <cp:lastModifiedBy>Christophe Eick</cp:lastModifiedBy>
  <cp:revision>66</cp:revision>
  <dcterms:created xsi:type="dcterms:W3CDTF">2009-04-15T17:34:10Z</dcterms:created>
  <dcterms:modified xsi:type="dcterms:W3CDTF">2009-10-26T20:19:44Z</dcterms:modified>
</cp:coreProperties>
</file>