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303" r:id="rId2"/>
    <p:sldId id="305" r:id="rId3"/>
    <p:sldId id="304" r:id="rId4"/>
  </p:sldIdLst>
  <p:sldSz cx="9144000" cy="6858000" type="screen4x3"/>
  <p:notesSz cx="6997700" cy="92710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B8F828"/>
    <a:srgbClr val="FF0000"/>
    <a:srgbClr val="009900"/>
    <a:srgbClr val="C0C0C0"/>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42" autoAdjust="0"/>
    <p:restoredTop sz="94643" autoAdjust="0"/>
  </p:normalViewPr>
  <p:slideViewPr>
    <p:cSldViewPr>
      <p:cViewPr varScale="1">
        <p:scale>
          <a:sx n="81" d="100"/>
          <a:sy n="81" d="100"/>
        </p:scale>
        <p:origin x="-870" y="3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2" y="0"/>
            <a:ext cx="3032337" cy="463550"/>
          </a:xfrm>
          <a:prstGeom prst="rect">
            <a:avLst/>
          </a:prstGeom>
          <a:noFill/>
          <a:ln w="9525">
            <a:noFill/>
            <a:miter lim="800000"/>
            <a:headEnd/>
            <a:tailEnd/>
          </a:ln>
          <a:effectLst/>
        </p:spPr>
        <p:txBody>
          <a:bodyPr vert="horz" wrap="square" lIns="92946" tIns="46473" rIns="92946" bIns="46473" numCol="1" anchor="t" anchorCtr="0" compatLnSpc="1">
            <a:prstTxWarp prst="textNoShape">
              <a:avLst/>
            </a:prstTxWarp>
          </a:bodyPr>
          <a:lstStyle>
            <a:lvl1pPr algn="l">
              <a:defRPr sz="1200"/>
            </a:lvl1pPr>
          </a:lstStyle>
          <a:p>
            <a:endParaRPr lang="en-US"/>
          </a:p>
        </p:txBody>
      </p:sp>
      <p:sp>
        <p:nvSpPr>
          <p:cNvPr id="101379" name="Rectangle 3"/>
          <p:cNvSpPr>
            <a:spLocks noGrp="1" noChangeArrowheads="1"/>
          </p:cNvSpPr>
          <p:nvPr>
            <p:ph type="dt" idx="1"/>
          </p:nvPr>
        </p:nvSpPr>
        <p:spPr bwMode="auto">
          <a:xfrm>
            <a:off x="3963746" y="0"/>
            <a:ext cx="3032337" cy="463550"/>
          </a:xfrm>
          <a:prstGeom prst="rect">
            <a:avLst/>
          </a:prstGeom>
          <a:noFill/>
          <a:ln w="9525">
            <a:noFill/>
            <a:miter lim="800000"/>
            <a:headEnd/>
            <a:tailEnd/>
          </a:ln>
          <a:effectLst/>
        </p:spPr>
        <p:txBody>
          <a:bodyPr vert="horz" wrap="square" lIns="92946" tIns="46473" rIns="92946" bIns="46473" numCol="1" anchor="t" anchorCtr="0" compatLnSpc="1">
            <a:prstTxWarp prst="textNoShape">
              <a:avLst/>
            </a:prstTxWarp>
          </a:bodyPr>
          <a:lstStyle>
            <a:lvl1pPr algn="r">
              <a:defRPr sz="1200"/>
            </a:lvl1pPr>
          </a:lstStyle>
          <a:p>
            <a:endParaRPr lang="en-US"/>
          </a:p>
        </p:txBody>
      </p:sp>
      <p:sp>
        <p:nvSpPr>
          <p:cNvPr id="101380" name="Rectangle 4"/>
          <p:cNvSpPr>
            <a:spLocks noGrp="1" noRot="1" noChangeAspect="1" noChangeArrowheads="1" noTextEdit="1"/>
          </p:cNvSpPr>
          <p:nvPr>
            <p:ph type="sldImg" idx="2"/>
          </p:nvPr>
        </p:nvSpPr>
        <p:spPr bwMode="auto">
          <a:xfrm>
            <a:off x="1181100" y="695325"/>
            <a:ext cx="4635500" cy="3476625"/>
          </a:xfrm>
          <a:prstGeom prst="rect">
            <a:avLst/>
          </a:prstGeom>
          <a:noFill/>
          <a:ln w="9525">
            <a:solidFill>
              <a:srgbClr val="000000"/>
            </a:solidFill>
            <a:miter lim="800000"/>
            <a:headEnd/>
            <a:tailEnd/>
          </a:ln>
          <a:effectLst/>
        </p:spPr>
      </p:sp>
      <p:sp>
        <p:nvSpPr>
          <p:cNvPr id="101381" name="Rectangle 5"/>
          <p:cNvSpPr>
            <a:spLocks noGrp="1" noChangeArrowheads="1"/>
          </p:cNvSpPr>
          <p:nvPr>
            <p:ph type="body" sz="quarter" idx="3"/>
          </p:nvPr>
        </p:nvSpPr>
        <p:spPr bwMode="auto">
          <a:xfrm>
            <a:off x="699770" y="4403727"/>
            <a:ext cx="5598160" cy="4171950"/>
          </a:xfrm>
          <a:prstGeom prst="rect">
            <a:avLst/>
          </a:prstGeom>
          <a:noFill/>
          <a:ln w="9525">
            <a:noFill/>
            <a:miter lim="800000"/>
            <a:headEnd/>
            <a:tailEnd/>
          </a:ln>
          <a:effectLst/>
        </p:spPr>
        <p:txBody>
          <a:bodyPr vert="horz" wrap="square" lIns="92946" tIns="46473" rIns="92946" bIns="4647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1382" name="Rectangle 6"/>
          <p:cNvSpPr>
            <a:spLocks noGrp="1" noChangeArrowheads="1"/>
          </p:cNvSpPr>
          <p:nvPr>
            <p:ph type="ftr" sz="quarter" idx="4"/>
          </p:nvPr>
        </p:nvSpPr>
        <p:spPr bwMode="auto">
          <a:xfrm>
            <a:off x="2" y="8805841"/>
            <a:ext cx="3032337" cy="463550"/>
          </a:xfrm>
          <a:prstGeom prst="rect">
            <a:avLst/>
          </a:prstGeom>
          <a:noFill/>
          <a:ln w="9525">
            <a:noFill/>
            <a:miter lim="800000"/>
            <a:headEnd/>
            <a:tailEnd/>
          </a:ln>
          <a:effectLst/>
        </p:spPr>
        <p:txBody>
          <a:bodyPr vert="horz" wrap="square" lIns="92946" tIns="46473" rIns="92946" bIns="46473" numCol="1" anchor="b" anchorCtr="0" compatLnSpc="1">
            <a:prstTxWarp prst="textNoShape">
              <a:avLst/>
            </a:prstTxWarp>
          </a:bodyPr>
          <a:lstStyle>
            <a:lvl1pPr algn="l">
              <a:defRPr sz="1200"/>
            </a:lvl1pPr>
          </a:lstStyle>
          <a:p>
            <a:endParaRPr lang="en-US"/>
          </a:p>
        </p:txBody>
      </p:sp>
      <p:sp>
        <p:nvSpPr>
          <p:cNvPr id="101383" name="Rectangle 7"/>
          <p:cNvSpPr>
            <a:spLocks noGrp="1" noChangeArrowheads="1"/>
          </p:cNvSpPr>
          <p:nvPr>
            <p:ph type="sldNum" sz="quarter" idx="5"/>
          </p:nvPr>
        </p:nvSpPr>
        <p:spPr bwMode="auto">
          <a:xfrm>
            <a:off x="3963746" y="8805841"/>
            <a:ext cx="3032337" cy="463550"/>
          </a:xfrm>
          <a:prstGeom prst="rect">
            <a:avLst/>
          </a:prstGeom>
          <a:noFill/>
          <a:ln w="9525">
            <a:noFill/>
            <a:miter lim="800000"/>
            <a:headEnd/>
            <a:tailEnd/>
          </a:ln>
          <a:effectLst/>
        </p:spPr>
        <p:txBody>
          <a:bodyPr vert="horz" wrap="square" lIns="92946" tIns="46473" rIns="92946" bIns="46473" numCol="1" anchor="b" anchorCtr="0" compatLnSpc="1">
            <a:prstTxWarp prst="textNoShape">
              <a:avLst/>
            </a:prstTxWarp>
          </a:bodyPr>
          <a:lstStyle>
            <a:lvl1pPr algn="r">
              <a:defRPr sz="1200"/>
            </a:lvl1pPr>
          </a:lstStyle>
          <a:p>
            <a:fld id="{F84BF631-2C4A-48C1-A746-FAA89BEDE2A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D54C477F-8B1D-4020-BF33-0E132F2AA00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C70C19AF-6513-4E2F-9F22-4E53C9E394B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76250"/>
            <a:ext cx="2057400" cy="56499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76250"/>
            <a:ext cx="6019800" cy="56499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0D69FA68-D5A3-48CD-8E5F-FA6B9ADED0C4}"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76250"/>
            <a:ext cx="8229600" cy="649288"/>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0"/>
          </p:nvPr>
        </p:nvSpPr>
        <p:spPr>
          <a:xfrm>
            <a:off x="6553200" y="6245225"/>
            <a:ext cx="2133600" cy="476250"/>
          </a:xfrm>
        </p:spPr>
        <p:txBody>
          <a:bodyPr/>
          <a:lstStyle>
            <a:lvl1pPr>
              <a:defRPr/>
            </a:lvl1pPr>
          </a:lstStyle>
          <a:p>
            <a:fld id="{1A0140B6-4E0A-4C42-98F3-616574115342}"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76250"/>
            <a:ext cx="8229600" cy="64928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0"/>
          </p:nvPr>
        </p:nvSpPr>
        <p:spPr>
          <a:xfrm>
            <a:off x="6553200" y="6245225"/>
            <a:ext cx="2133600" cy="476250"/>
          </a:xfrm>
        </p:spPr>
        <p:txBody>
          <a:bodyPr/>
          <a:lstStyle>
            <a:lvl1pPr>
              <a:defRPr/>
            </a:lvl1pPr>
          </a:lstStyle>
          <a:p>
            <a:fld id="{460F8877-46D1-40AB-8C6C-8A6296853827}"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76250"/>
            <a:ext cx="8229600" cy="64928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6553200" y="6245225"/>
            <a:ext cx="2133600" cy="476250"/>
          </a:xfrm>
        </p:spPr>
        <p:txBody>
          <a:bodyPr/>
          <a:lstStyle>
            <a:lvl1pPr>
              <a:defRPr/>
            </a:lvl1pPr>
          </a:lstStyle>
          <a:p>
            <a:fld id="{FD2CF10E-1E6F-4AB6-A69A-B4A68C5CB0E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3"/>
          <p:cNvSpPr>
            <a:spLocks noGrp="1"/>
          </p:cNvSpPr>
          <p:nvPr>
            <p:ph type="sldNum" sz="quarter" idx="10"/>
          </p:nvPr>
        </p:nvSpPr>
        <p:spPr/>
        <p:txBody>
          <a:bodyPr/>
          <a:lstStyle>
            <a:lvl1pPr>
              <a:defRPr/>
            </a:lvl1pPr>
          </a:lstStyle>
          <a:p>
            <a:fld id="{4D3581A3-5509-4285-BA21-6D79E789201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E3F7B5D4-89C4-45F2-8C42-799A870B37D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995182E9-9DEA-4D8A-8D77-1145D7A1BAE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D80C673C-BB32-42D0-B2D7-FC3E4CA75E8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84F1789D-AC0C-4307-8D73-562A9CD141E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48FC95C5-DE8E-49A2-891A-1723F9F2C9E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B070082B-AE6A-4AA1-8D8B-2556AAFA0EE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A2C15FFD-04C5-4710-AE3F-42F18783F5D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476250"/>
            <a:ext cx="8229600" cy="6492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63FCAE1-01A1-4F77-B9F9-DD0CEB93AAE4}" type="slidenum">
              <a:rPr lang="en-US"/>
              <a:pPr/>
              <a:t>‹#›</a:t>
            </a:fld>
            <a:endParaRPr lang="en-US"/>
          </a:p>
        </p:txBody>
      </p:sp>
      <p:sp>
        <p:nvSpPr>
          <p:cNvPr id="1031" name="Line 7"/>
          <p:cNvSpPr>
            <a:spLocks noChangeShapeType="1"/>
          </p:cNvSpPr>
          <p:nvPr userDrawn="1"/>
        </p:nvSpPr>
        <p:spPr bwMode="auto">
          <a:xfrm>
            <a:off x="361950" y="1125538"/>
            <a:ext cx="8424863" cy="0"/>
          </a:xfrm>
          <a:prstGeom prst="line">
            <a:avLst/>
          </a:prstGeom>
          <a:noFill/>
          <a:ln w="38100">
            <a:solidFill>
              <a:schemeClr val="accent2"/>
            </a:solidFill>
            <a:round/>
            <a:headEnd/>
            <a:tailEnd/>
          </a:ln>
          <a:effectLst/>
        </p:spPr>
        <p:txBody>
          <a:bodyPr>
            <a:spAutoFit/>
          </a:bodyPr>
          <a:lstStyle/>
          <a:p>
            <a:endParaRPr lang="en-US"/>
          </a:p>
        </p:txBody>
      </p:sp>
      <p:sp>
        <p:nvSpPr>
          <p:cNvPr id="1032" name="Text Box 8"/>
          <p:cNvSpPr txBox="1">
            <a:spLocks noChangeArrowheads="1"/>
          </p:cNvSpPr>
          <p:nvPr userDrawn="1"/>
        </p:nvSpPr>
        <p:spPr bwMode="auto">
          <a:xfrm>
            <a:off x="7858052" y="6627168"/>
            <a:ext cx="1285948" cy="230832"/>
          </a:xfrm>
          <a:prstGeom prst="rect">
            <a:avLst/>
          </a:prstGeom>
          <a:noFill/>
          <a:ln w="9525" algn="ctr">
            <a:noFill/>
            <a:miter lim="800000"/>
            <a:headEnd/>
            <a:tailEnd/>
          </a:ln>
          <a:effectLst/>
        </p:spPr>
        <p:txBody>
          <a:bodyPr wrap="square">
            <a:spAutoFit/>
          </a:bodyPr>
          <a:lstStyle/>
          <a:p>
            <a:pPr algn="l"/>
            <a:r>
              <a:rPr lang="en-US" sz="900" b="1" dirty="0" err="1" smtClean="0">
                <a:solidFill>
                  <a:srgbClr val="A50021"/>
                </a:solidFill>
              </a:rPr>
              <a:t>Christoph</a:t>
            </a:r>
            <a:r>
              <a:rPr lang="en-US" sz="900" b="1" dirty="0" smtClean="0">
                <a:solidFill>
                  <a:srgbClr val="A50021"/>
                </a:solidFill>
              </a:rPr>
              <a:t>  F</a:t>
            </a:r>
            <a:r>
              <a:rPr lang="en-US" sz="900" b="1" dirty="0">
                <a:solidFill>
                  <a:srgbClr val="A50021"/>
                </a:solidFill>
              </a:rPr>
              <a:t>. </a:t>
            </a:r>
            <a:r>
              <a:rPr lang="en-US" sz="900" b="1" dirty="0" err="1" smtClean="0">
                <a:solidFill>
                  <a:srgbClr val="A50021"/>
                </a:solidFill>
              </a:rPr>
              <a:t>Eick</a:t>
            </a:r>
            <a:endParaRPr lang="en-US" sz="900" b="1" dirty="0">
              <a:solidFill>
                <a:srgbClr val="A5002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fontAlgn="base">
        <a:spcBef>
          <a:spcPct val="0"/>
        </a:spcBef>
        <a:spcAft>
          <a:spcPct val="0"/>
        </a:spcAft>
        <a:defRPr sz="3600">
          <a:solidFill>
            <a:schemeClr val="tx2"/>
          </a:solidFill>
          <a:latin typeface="+mj-lt"/>
          <a:ea typeface="+mj-ea"/>
          <a:cs typeface="+mj-cs"/>
        </a:defRPr>
      </a:lvl1pPr>
      <a:lvl2pPr algn="ctr" rtl="0" fontAlgn="base">
        <a:spcBef>
          <a:spcPct val="0"/>
        </a:spcBef>
        <a:spcAft>
          <a:spcPct val="0"/>
        </a:spcAft>
        <a:defRPr sz="3600">
          <a:solidFill>
            <a:schemeClr val="tx2"/>
          </a:solidFill>
          <a:latin typeface="Arial" charset="0"/>
        </a:defRPr>
      </a:lvl2pPr>
      <a:lvl3pPr algn="ctr" rtl="0" fontAlgn="base">
        <a:spcBef>
          <a:spcPct val="0"/>
        </a:spcBef>
        <a:spcAft>
          <a:spcPct val="0"/>
        </a:spcAft>
        <a:defRPr sz="3600">
          <a:solidFill>
            <a:schemeClr val="tx2"/>
          </a:solidFill>
          <a:latin typeface="Arial" charset="0"/>
        </a:defRPr>
      </a:lvl3pPr>
      <a:lvl4pPr algn="ctr" rtl="0" fontAlgn="base">
        <a:spcBef>
          <a:spcPct val="0"/>
        </a:spcBef>
        <a:spcAft>
          <a:spcPct val="0"/>
        </a:spcAft>
        <a:defRPr sz="3600">
          <a:solidFill>
            <a:schemeClr val="tx2"/>
          </a:solidFill>
          <a:latin typeface="Arial" charset="0"/>
        </a:defRPr>
      </a:lvl4pPr>
      <a:lvl5pPr algn="ctr" rtl="0" fontAlgn="base">
        <a:spcBef>
          <a:spcPct val="0"/>
        </a:spcBef>
        <a:spcAft>
          <a:spcPct val="0"/>
        </a:spcAft>
        <a:defRPr sz="3600">
          <a:solidFill>
            <a:schemeClr val="tx2"/>
          </a:solidFill>
          <a:latin typeface="Arial" charset="0"/>
        </a:defRPr>
      </a:lvl5pPr>
      <a:lvl6pPr marL="457200" algn="ctr" rtl="0" fontAlgn="base">
        <a:spcBef>
          <a:spcPct val="0"/>
        </a:spcBef>
        <a:spcAft>
          <a:spcPct val="0"/>
        </a:spcAft>
        <a:defRPr sz="3600">
          <a:solidFill>
            <a:schemeClr val="tx2"/>
          </a:solidFill>
          <a:latin typeface="Arial" charset="0"/>
        </a:defRPr>
      </a:lvl6pPr>
      <a:lvl7pPr marL="914400" algn="ctr" rtl="0" fontAlgn="base">
        <a:spcBef>
          <a:spcPct val="0"/>
        </a:spcBef>
        <a:spcAft>
          <a:spcPct val="0"/>
        </a:spcAft>
        <a:defRPr sz="3600">
          <a:solidFill>
            <a:schemeClr val="tx2"/>
          </a:solidFill>
          <a:latin typeface="Arial" charset="0"/>
        </a:defRPr>
      </a:lvl7pPr>
      <a:lvl8pPr marL="1371600" algn="ctr" rtl="0" fontAlgn="base">
        <a:spcBef>
          <a:spcPct val="0"/>
        </a:spcBef>
        <a:spcAft>
          <a:spcPct val="0"/>
        </a:spcAft>
        <a:defRPr sz="3600">
          <a:solidFill>
            <a:schemeClr val="tx2"/>
          </a:solidFill>
          <a:latin typeface="Arial" charset="0"/>
        </a:defRPr>
      </a:lvl8pPr>
      <a:lvl9pPr marL="1828800" algn="ctr"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har char="•"/>
        <a:defRPr>
          <a:solidFill>
            <a:schemeClr val="tx1"/>
          </a:solidFill>
          <a:latin typeface="+mn-lt"/>
          <a:ea typeface="+mn-ea"/>
          <a:cs typeface="+mn-cs"/>
        </a:defRPr>
      </a:lvl1pPr>
      <a:lvl2pPr marL="742950" indent="-285750" algn="l" rtl="0" fontAlgn="base">
        <a:spcBef>
          <a:spcPct val="20000"/>
        </a:spcBef>
        <a:spcAft>
          <a:spcPct val="0"/>
        </a:spcAft>
        <a:buChar char="–"/>
        <a:defRPr>
          <a:solidFill>
            <a:schemeClr val="tx1"/>
          </a:solidFill>
          <a:latin typeface="+mn-lt"/>
        </a:defRPr>
      </a:lvl2pPr>
      <a:lvl3pPr marL="1143000" indent="-228600" algn="l" rtl="0" fontAlgn="base">
        <a:spcBef>
          <a:spcPct val="20000"/>
        </a:spcBef>
        <a:spcAft>
          <a:spcPct val="0"/>
        </a:spcAft>
        <a:buChar char="•"/>
        <a:defRPr sz="16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en.wikipedia.org/wiki/Multimoda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en.wikipedia.org/wiki/Multimoda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2656"/>
            <a:ext cx="9144000" cy="713240"/>
          </a:xfrm>
        </p:spPr>
        <p:txBody>
          <a:bodyPr/>
          <a:lstStyle/>
          <a:p>
            <a:r>
              <a:rPr lang="en-US" sz="3200" dirty="0" smtClean="0"/>
              <a:t>A Few Answers</a:t>
            </a:r>
            <a:r>
              <a:rPr lang="en-US" sz="3200" dirty="0" smtClean="0"/>
              <a:t> </a:t>
            </a:r>
            <a:r>
              <a:rPr lang="en-US" sz="3200" dirty="0" smtClean="0"/>
              <a:t>Review September 23, 2010</a:t>
            </a:r>
            <a:endParaRPr lang="en-US" sz="3200" dirty="0"/>
          </a:p>
        </p:txBody>
      </p:sp>
      <p:sp>
        <p:nvSpPr>
          <p:cNvPr id="3" name="Content Placeholder 2"/>
          <p:cNvSpPr>
            <a:spLocks noGrp="1"/>
          </p:cNvSpPr>
          <p:nvPr>
            <p:ph idx="1"/>
          </p:nvPr>
        </p:nvSpPr>
        <p:spPr>
          <a:xfrm>
            <a:off x="0" y="1071546"/>
            <a:ext cx="9144000" cy="5786454"/>
          </a:xfrm>
        </p:spPr>
        <p:txBody>
          <a:bodyPr/>
          <a:lstStyle/>
          <a:p>
            <a:pPr>
              <a:buFont typeface="+mj-lt"/>
              <a:buAutoNum type="arabicPeriod"/>
              <a:tabLst>
                <a:tab pos="8915400" algn="l"/>
              </a:tabLst>
            </a:pPr>
            <a:r>
              <a:rPr lang="en-US" sz="1500" dirty="0" smtClean="0">
                <a:latin typeface="Calibri" pitchFamily="34" charset="0"/>
              </a:rPr>
              <a:t>In the news clustering problem we computed the distance between two news entities based on their (key-) wordlists A and B as follows: distance(A,B)=1</a:t>
            </a:r>
            <a:r>
              <a:rPr lang="en-US" sz="1500" dirty="0" smtClean="0">
                <a:latin typeface="Symbol" pitchFamily="18" charset="2"/>
              </a:rPr>
              <a:t>-</a:t>
            </a:r>
            <a:r>
              <a:rPr lang="en-US" sz="1500" dirty="0" smtClean="0">
                <a:latin typeface="Calibri" pitchFamily="34" charset="0"/>
              </a:rPr>
              <a:t>(|A</a:t>
            </a:r>
            <a:r>
              <a:rPr lang="en-US" sz="1500" dirty="0" smtClean="0">
                <a:latin typeface="Calibri" pitchFamily="34" charset="0"/>
                <a:sym typeface="Symbol"/>
              </a:rPr>
              <a:t>B)|/|AB|) with ‘||’ denoting set cardinality; e.g. |{</a:t>
            </a:r>
            <a:r>
              <a:rPr lang="en-US" sz="1500" dirty="0" err="1" smtClean="0">
                <a:latin typeface="Calibri" pitchFamily="34" charset="0"/>
                <a:sym typeface="Symbol"/>
              </a:rPr>
              <a:t>a,b</a:t>
            </a:r>
            <a:r>
              <a:rPr lang="en-US" sz="1500" dirty="0" smtClean="0">
                <a:latin typeface="Calibri" pitchFamily="34" charset="0"/>
                <a:sym typeface="Symbol"/>
              </a:rPr>
              <a:t>}|=2. Why do we divide by (AB) in the formula?</a:t>
            </a:r>
          </a:p>
          <a:p>
            <a:pPr>
              <a:buFont typeface="+mj-lt"/>
              <a:buAutoNum type="arabicPeriod"/>
            </a:pPr>
            <a:r>
              <a:rPr lang="en-US" sz="1500" dirty="0" smtClean="0">
                <a:latin typeface="Calibri" pitchFamily="34" charset="0"/>
                <a:sym typeface="Symbol"/>
              </a:rPr>
              <a:t>What is the main difference between ordinal and a nominal attributes</a:t>
            </a:r>
            <a:r>
              <a:rPr lang="en-US" sz="1500" dirty="0" smtClean="0">
                <a:latin typeface="Calibri" pitchFamily="34" charset="0"/>
                <a:sym typeface="Symbol"/>
              </a:rPr>
              <a:t>?</a:t>
            </a:r>
          </a:p>
          <a:p>
            <a:pPr>
              <a:buNone/>
            </a:pPr>
            <a:r>
              <a:rPr lang="en-US" sz="1500" dirty="0" smtClean="0">
                <a:latin typeface="Calibri" pitchFamily="34" charset="0"/>
                <a:sym typeface="Symbol"/>
              </a:rPr>
              <a:t>The values of nominal attributes are ordered; this fact has to be considered </a:t>
            </a:r>
            <a:r>
              <a:rPr lang="en-US" sz="1500" dirty="0" smtClean="0">
                <a:latin typeface="Calibri" pitchFamily="34" charset="0"/>
                <a:sym typeface="Symbol"/>
              </a:rPr>
              <a:t>when assessing similarity between two attribute values</a:t>
            </a:r>
            <a:endParaRPr lang="en-US" sz="1500" dirty="0" smtClean="0">
              <a:latin typeface="Calibri" pitchFamily="34" charset="0"/>
              <a:sym typeface="Symbol"/>
            </a:endParaRPr>
          </a:p>
          <a:p>
            <a:pPr>
              <a:buFont typeface="+mj-lt"/>
              <a:buAutoNum type="arabicPeriod"/>
            </a:pPr>
            <a:r>
              <a:rPr lang="en-US" sz="1500" dirty="0" smtClean="0">
                <a:latin typeface="Calibri" pitchFamily="34" charset="0"/>
                <a:sym typeface="Symbol"/>
              </a:rPr>
              <a:t>Name two descriptive data mining methods!</a:t>
            </a:r>
          </a:p>
          <a:p>
            <a:pPr>
              <a:buFont typeface="+mj-lt"/>
              <a:buAutoNum type="arabicPeriod"/>
            </a:pPr>
            <a:r>
              <a:rPr lang="en-US" sz="1500" dirty="0" smtClean="0">
                <a:latin typeface="Calibri" pitchFamily="34" charset="0"/>
                <a:sym typeface="Symbol"/>
              </a:rPr>
              <a:t>What are the reasons for the current popularity of knowledge discovery in commercial and scientific applications?</a:t>
            </a:r>
          </a:p>
          <a:p>
            <a:pPr>
              <a:buFont typeface="+mj-lt"/>
              <a:buAutoNum type="arabicPeriod"/>
            </a:pPr>
            <a:r>
              <a:rPr lang="en-US" sz="1500" dirty="0" smtClean="0">
                <a:latin typeface="Calibri" pitchFamily="34" charset="0"/>
                <a:sym typeface="Symbol"/>
              </a:rPr>
              <a:t>Most prediction techniques employ supervised learning approaches. Explain!</a:t>
            </a:r>
          </a:p>
          <a:p>
            <a:pPr>
              <a:buFont typeface="+mj-lt"/>
              <a:buAutoNum type="arabicPeriod"/>
            </a:pPr>
            <a:r>
              <a:rPr lang="en-US" sz="1500" dirty="0" smtClean="0">
                <a:latin typeface="Calibri" pitchFamily="34" charset="0"/>
                <a:sym typeface="Symbol"/>
              </a:rPr>
              <a:t>What role does exploratory data analysis play in a data mining project?</a:t>
            </a:r>
          </a:p>
          <a:p>
            <a:pPr>
              <a:buFont typeface="+mj-lt"/>
              <a:buAutoNum type="arabicPeriod"/>
            </a:pPr>
            <a:r>
              <a:rPr lang="en-US" sz="1500" dirty="0" smtClean="0">
                <a:latin typeface="Calibri" pitchFamily="34" charset="0"/>
                <a:sym typeface="Symbol"/>
              </a:rPr>
              <a:t>Assume we have a dataset in which the median of the first attribute is twice as large as the mean of the first attribute? What does this tell you about the distribution of the first attribute?</a:t>
            </a:r>
          </a:p>
          <a:p>
            <a:pPr>
              <a:buFont typeface="+mj-lt"/>
              <a:buAutoNum type="arabicPeriod"/>
            </a:pPr>
            <a:r>
              <a:rPr lang="en-US" sz="1500" dirty="0" smtClean="0">
                <a:latin typeface="Calibri" pitchFamily="34" charset="0"/>
                <a:sym typeface="Symbol"/>
              </a:rPr>
              <a:t>What is (are) the characteristic(s) of a good  histogram (for an attribute</a:t>
            </a:r>
            <a:r>
              <a:rPr lang="en-US" sz="1500" dirty="0" smtClean="0">
                <a:latin typeface="Calibri" pitchFamily="34" charset="0"/>
                <a:sym typeface="Symbol"/>
              </a:rPr>
              <a:t>)?</a:t>
            </a:r>
          </a:p>
          <a:p>
            <a:pPr>
              <a:buNone/>
            </a:pPr>
            <a:r>
              <a:rPr lang="en-US" sz="1500" dirty="0" smtClean="0">
                <a:latin typeface="Calibri" pitchFamily="34" charset="0"/>
                <a:sym typeface="Symbol"/>
              </a:rPr>
              <a:t>It captures the most important characteristics of the underlying density function.</a:t>
            </a:r>
            <a:endParaRPr lang="en-US" sz="1500" dirty="0" smtClean="0">
              <a:latin typeface="Calibri" pitchFamily="34" charset="0"/>
              <a:sym typeface="Symbol"/>
            </a:endParaRPr>
          </a:p>
          <a:p>
            <a:pPr>
              <a:buFont typeface="+mj-lt"/>
              <a:buAutoNum type="arabicPeriod"/>
            </a:pPr>
            <a:r>
              <a:rPr lang="en-US" sz="1500" dirty="0" smtClean="0">
                <a:latin typeface="Calibri" pitchFamily="34" charset="0"/>
                <a:sym typeface="Symbol"/>
              </a:rPr>
              <a:t>Assume you find out that two attributes have a correlation of 0.02; what does this tell you about the relationship of the two attributes? Answer the same question assuming the correlation is </a:t>
            </a:r>
            <a:r>
              <a:rPr lang="en-US" sz="1500" dirty="0" smtClean="0">
                <a:latin typeface="Symbol" pitchFamily="18" charset="2"/>
              </a:rPr>
              <a:t>-</a:t>
            </a:r>
            <a:r>
              <a:rPr lang="en-US" sz="1500" dirty="0" smtClean="0">
                <a:latin typeface="Calibri" pitchFamily="34" charset="0"/>
                <a:sym typeface="Symbol"/>
              </a:rPr>
              <a:t>0.98</a:t>
            </a:r>
            <a:r>
              <a:rPr lang="en-US" sz="1500" dirty="0" smtClean="0">
                <a:latin typeface="Calibri" pitchFamily="34" charset="0"/>
                <a:sym typeface="Symbol"/>
              </a:rPr>
              <a:t>!</a:t>
            </a:r>
          </a:p>
          <a:p>
            <a:pPr>
              <a:buNone/>
            </a:pPr>
            <a:r>
              <a:rPr lang="en-US" sz="1500" dirty="0" smtClean="0">
                <a:latin typeface="Calibri" pitchFamily="34" charset="0"/>
                <a:sym typeface="Symbol"/>
              </a:rPr>
              <a:t>0.02:= no linear relation. -0.98:=a strong linear relationship exists</a:t>
            </a:r>
            <a:r>
              <a:rPr lang="en-US" sz="1500" dirty="0" smtClean="0">
                <a:latin typeface="Times New Roman"/>
                <a:cs typeface="Times New Roman"/>
                <a:sym typeface="Symbol"/>
              </a:rPr>
              <a:t>—if the value of one attribute goes up the value of the other goes down</a:t>
            </a:r>
            <a:endParaRPr lang="en-US" sz="1500" dirty="0" smtClean="0">
              <a:latin typeface="Calibri" pitchFamily="34" charset="0"/>
              <a:sym typeface="Symbol"/>
            </a:endParaRPr>
          </a:p>
          <a:p>
            <a:pPr>
              <a:buNone/>
            </a:pPr>
            <a:endParaRPr lang="en-US" dirty="0" smtClean="0">
              <a:latin typeface="Calibri" pitchFamily="34" charset="0"/>
              <a:sym typeface="Symbol"/>
            </a:endParaRPr>
          </a:p>
          <a:p>
            <a:pPr>
              <a:buFont typeface="+mj-lt"/>
              <a:buAutoNum type="arabicPeriod"/>
            </a:pPr>
            <a:endParaRPr lang="en-US" dirty="0" smtClean="0">
              <a:latin typeface="Calibri" pitchFamily="34" charset="0"/>
            </a:endParaRPr>
          </a:p>
          <a:p>
            <a:pPr>
              <a:buFont typeface="+mj-lt"/>
              <a:buAutoNum type="arabicPeriod"/>
            </a:pPr>
            <a:endParaRPr lang="en-US" dirty="0" smtClean="0">
              <a:latin typeface="Calibri" pitchFamily="34" charset="0"/>
            </a:endParaRPr>
          </a:p>
          <a:p>
            <a:pPr>
              <a:buFont typeface="+mj-lt"/>
              <a:buAutoNum type="arabicPeriod"/>
            </a:pPr>
            <a:endParaRPr lang="en-US" dirty="0" smtClean="0">
              <a:latin typeface="Calibri" pitchFamily="34" charset="0"/>
            </a:endParaRPr>
          </a:p>
          <a:p>
            <a:pPr>
              <a:buFont typeface="+mj-lt"/>
              <a:buAutoNum type="arabicPeriod"/>
            </a:pPr>
            <a:endParaRPr lang="en-US" dirty="0" smtClean="0">
              <a:latin typeface="Calibri" pitchFamily="34" charset="0"/>
            </a:endParaRPr>
          </a:p>
          <a:p>
            <a:pPr>
              <a:buFont typeface="+mj-lt"/>
              <a:buAutoNum type="arabicPeriod"/>
            </a:pPr>
            <a:endParaRPr lang="en-US" dirty="0" smtClean="0">
              <a:latin typeface="Calibri" pitchFamily="34" charset="0"/>
            </a:endParaRPr>
          </a:p>
          <a:p>
            <a:pPr>
              <a:buFont typeface="+mj-lt"/>
              <a:buAutoNum type="arabicPeriod"/>
            </a:pPr>
            <a:endParaRPr lang="en-US" dirty="0" smtClean="0">
              <a:latin typeface="Cambria" pitchFamily="18" charset="0"/>
            </a:endParaRPr>
          </a:p>
          <a:p>
            <a:pPr>
              <a:buFont typeface="+mj-lt"/>
              <a:buAutoNum type="arabicPeriod"/>
            </a:pPr>
            <a:endParaRPr lang="en-US" dirty="0" smtClean="0">
              <a:latin typeface="Cambria" pitchFamily="18" charset="0"/>
            </a:endParaRPr>
          </a:p>
          <a:p>
            <a:pPr>
              <a:buFont typeface="+mj-lt"/>
              <a:buAutoNum type="arabicPeriod"/>
            </a:pPr>
            <a:endParaRPr lang="en-US" dirty="0" smtClean="0">
              <a:latin typeface="Cambr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Answers</a:t>
            </a:r>
            <a:endParaRPr lang="en-US" dirty="0"/>
          </a:p>
        </p:txBody>
      </p:sp>
      <p:sp>
        <p:nvSpPr>
          <p:cNvPr id="3" name="Content Placeholder 2"/>
          <p:cNvSpPr>
            <a:spLocks noGrp="1"/>
          </p:cNvSpPr>
          <p:nvPr>
            <p:ph idx="1"/>
          </p:nvPr>
        </p:nvSpPr>
        <p:spPr>
          <a:xfrm>
            <a:off x="251520" y="1124744"/>
            <a:ext cx="8435280" cy="5001419"/>
          </a:xfrm>
        </p:spPr>
        <p:txBody>
          <a:bodyPr/>
          <a:lstStyle/>
          <a:p>
            <a:pPr>
              <a:buFont typeface="+mj-lt"/>
              <a:buAutoNum type="arabicPeriod"/>
            </a:pPr>
            <a:r>
              <a:rPr lang="en-US" dirty="0" smtClean="0">
                <a:latin typeface="Calibri" pitchFamily="34" charset="0"/>
                <a:sym typeface="Symbol"/>
              </a:rPr>
              <a:t>The decision tree induction algorithm, discussed in class, is a greedy algorithm. </a:t>
            </a:r>
            <a:r>
              <a:rPr lang="en-US" dirty="0" smtClean="0">
                <a:latin typeface="Calibri" pitchFamily="34" charset="0"/>
                <a:sym typeface="Symbol"/>
              </a:rPr>
              <a:t>Explain!</a:t>
            </a:r>
          </a:p>
          <a:p>
            <a:pPr>
              <a:buNone/>
            </a:pPr>
            <a:r>
              <a:rPr lang="en-US" dirty="0" smtClean="0">
                <a:latin typeface="Calibri" pitchFamily="34" charset="0"/>
                <a:sym typeface="Symbol"/>
              </a:rPr>
              <a:t>Does not backtrack/change previously made decisions; in general, greedy algorithms center on finding a path from the current state to the goal state, and do not  revise the currently taken path  from the initial state to the current state. </a:t>
            </a:r>
            <a:endParaRPr lang="en-US" dirty="0" smtClean="0">
              <a:latin typeface="Calibri" pitchFamily="34" charset="0"/>
              <a:sym typeface="Symbol"/>
            </a:endParaRPr>
          </a:p>
          <a:p>
            <a:pPr>
              <a:buFont typeface="+mj-lt"/>
              <a:buAutoNum type="arabicPeriod"/>
            </a:pPr>
            <a:r>
              <a:rPr lang="en-US" dirty="0" smtClean="0">
                <a:latin typeface="Calibri" pitchFamily="34" charset="0"/>
                <a:sym typeface="Symbol"/>
              </a:rPr>
              <a:t>Compute the </a:t>
            </a:r>
            <a:r>
              <a:rPr lang="en-US" dirty="0" err="1" smtClean="0">
                <a:latin typeface="Calibri" pitchFamily="34" charset="0"/>
                <a:sym typeface="Symbol"/>
              </a:rPr>
              <a:t>Gini</a:t>
            </a:r>
            <a:r>
              <a:rPr lang="en-US" dirty="0" smtClean="0">
                <a:latin typeface="Calibri" pitchFamily="34" charset="0"/>
                <a:sym typeface="Symbol"/>
              </a:rPr>
              <a:t>-gain for a 3-way split for a 3-class classification problem; the class-distribution before the split is (10, 5, 5) and after the split the class distribution is (0,0,5), (9, 2,0) and (1,3,0). </a:t>
            </a:r>
            <a:endParaRPr lang="en-US" dirty="0" smtClean="0">
              <a:latin typeface="Calibri" pitchFamily="34" charset="0"/>
              <a:sym typeface="Symbol"/>
            </a:endParaRPr>
          </a:p>
          <a:p>
            <a:pPr>
              <a:buNone/>
            </a:pPr>
            <a:r>
              <a:rPr lang="en-US" dirty="0" smtClean="0">
                <a:latin typeface="Calibri" pitchFamily="34" charset="0"/>
                <a:sym typeface="Symbol"/>
              </a:rPr>
              <a:t>G(1/2,1/4,1/4)-(1/4*0+11/20*G(9/11.2/11,0)+4/20*G(1/4,3/4))</a:t>
            </a:r>
            <a:endParaRPr lang="en-US" dirty="0" smtClean="0">
              <a:latin typeface="Calibri" pitchFamily="34" charset="0"/>
              <a:sym typeface="Symbol"/>
            </a:endParaRPr>
          </a:p>
          <a:p>
            <a:pPr>
              <a:buFont typeface="+mj-lt"/>
              <a:buAutoNum type="arabicPeriod"/>
            </a:pPr>
            <a:r>
              <a:rPr lang="en-US" dirty="0" smtClean="0">
                <a:latin typeface="Calibri" pitchFamily="34" charset="0"/>
                <a:sym typeface="Symbol"/>
              </a:rPr>
              <a:t> What is </a:t>
            </a:r>
            <a:r>
              <a:rPr lang="en-US" dirty="0" err="1" smtClean="0">
                <a:latin typeface="Calibri" pitchFamily="34" charset="0"/>
                <a:sym typeface="Symbol"/>
              </a:rPr>
              <a:t>overfitting</a:t>
            </a:r>
            <a:r>
              <a:rPr lang="en-US" dirty="0" smtClean="0">
                <a:latin typeface="Calibri" pitchFamily="34" charset="0"/>
                <a:sym typeface="Symbol"/>
              </a:rPr>
              <a:t> ? What is </a:t>
            </a:r>
            <a:r>
              <a:rPr lang="en-US" dirty="0" err="1" smtClean="0">
                <a:latin typeface="Calibri" pitchFamily="34" charset="0"/>
                <a:sym typeface="Symbol"/>
              </a:rPr>
              <a:t>underfitting</a:t>
            </a:r>
            <a:r>
              <a:rPr lang="en-US" dirty="0" smtClean="0">
                <a:latin typeface="Calibri" pitchFamily="34" charset="0"/>
                <a:sym typeface="Symbol"/>
              </a:rPr>
              <a:t>? What can be done to address </a:t>
            </a:r>
            <a:r>
              <a:rPr lang="en-US" dirty="0" err="1" smtClean="0">
                <a:latin typeface="Calibri" pitchFamily="34" charset="0"/>
                <a:sym typeface="Symbol"/>
              </a:rPr>
              <a:t>overfitting</a:t>
            </a:r>
            <a:r>
              <a:rPr lang="en-US" dirty="0" smtClean="0">
                <a:latin typeface="Calibri" pitchFamily="34" charset="0"/>
                <a:sym typeface="Symbol"/>
              </a:rPr>
              <a:t>/</a:t>
            </a:r>
            <a:r>
              <a:rPr lang="en-US" dirty="0" err="1" smtClean="0">
                <a:latin typeface="Calibri" pitchFamily="34" charset="0"/>
                <a:sym typeface="Symbol"/>
              </a:rPr>
              <a:t>underfitting</a:t>
            </a:r>
            <a:r>
              <a:rPr lang="en-US" dirty="0" smtClean="0">
                <a:latin typeface="Calibri" pitchFamily="34" charset="0"/>
                <a:sym typeface="Symbol"/>
              </a:rPr>
              <a:t> in decision tree induction</a:t>
            </a:r>
            <a:r>
              <a:rPr lang="en-US" dirty="0" smtClean="0">
                <a:latin typeface="Calibri" pitchFamily="34" charset="0"/>
                <a:sym typeface="Symbol"/>
              </a:rPr>
              <a:t>?</a:t>
            </a:r>
          </a:p>
          <a:p>
            <a:pPr>
              <a:buNone/>
            </a:pPr>
            <a:r>
              <a:rPr lang="en-US" dirty="0" err="1" smtClean="0">
                <a:latin typeface="Calibri" pitchFamily="34" charset="0"/>
                <a:sym typeface="Symbol"/>
              </a:rPr>
              <a:t>Overfitting</a:t>
            </a:r>
            <a:r>
              <a:rPr lang="en-US" dirty="0" smtClean="0">
                <a:latin typeface="Calibri" pitchFamily="34" charset="0"/>
                <a:sym typeface="Symbol"/>
              </a:rPr>
              <a:t>: the model is too complex, the training error is  very low but the testing error is not minimal.</a:t>
            </a:r>
          </a:p>
          <a:p>
            <a:pPr>
              <a:buNone/>
            </a:pPr>
            <a:r>
              <a:rPr lang="en-US" dirty="0" err="1" smtClean="0">
                <a:latin typeface="Calibri" pitchFamily="34" charset="0"/>
                <a:sym typeface="Symbol"/>
              </a:rPr>
              <a:t>Underfitting</a:t>
            </a:r>
            <a:r>
              <a:rPr lang="en-US" dirty="0" smtClean="0">
                <a:latin typeface="Calibri" pitchFamily="34" charset="0"/>
                <a:sym typeface="Symbol"/>
              </a:rPr>
              <a:t>: the model is too simple, both training error and testing error are high.</a:t>
            </a:r>
            <a:endParaRPr lang="en-US" dirty="0" smtClean="0">
              <a:latin typeface="Calibri" pitchFamily="34" charset="0"/>
              <a:sym typeface="Symbol"/>
            </a:endParaRPr>
          </a:p>
          <a:p>
            <a:pPr>
              <a:buFont typeface="+mj-lt"/>
              <a:buAutoNum type="arabicPeriod"/>
            </a:pPr>
            <a:r>
              <a:rPr lang="en-US" dirty="0" smtClean="0">
                <a:latin typeface="Calibri" pitchFamily="34" charset="0"/>
                <a:sym typeface="Symbol"/>
              </a:rPr>
              <a:t>Most decision tree learning tools use gain-ratio and not information gain; why?</a:t>
            </a:r>
          </a:p>
          <a:p>
            <a:pPr>
              <a:buFont typeface="+mj-lt"/>
              <a:buAutoNum type="arabicPeriod"/>
            </a:pPr>
            <a:r>
              <a:rPr lang="en-US" dirty="0" smtClean="0">
                <a:latin typeface="Calibri" pitchFamily="34" charset="0"/>
                <a:sym typeface="Symbol"/>
              </a:rPr>
              <a:t>Are decision trees suitable for classification problems involving continuous attributes when classes have multi-modal (</a:t>
            </a:r>
            <a:r>
              <a:rPr lang="en-US" dirty="0" smtClean="0">
                <a:latin typeface="Calibri" pitchFamily="34" charset="0"/>
                <a:sym typeface="Symbol"/>
                <a:hlinkClick r:id="rId2"/>
              </a:rPr>
              <a:t>http://en.wikipedia.org/wiki/Multimodal</a:t>
            </a:r>
            <a:r>
              <a:rPr lang="en-US" dirty="0" smtClean="0">
                <a:latin typeface="Calibri" pitchFamily="34" charset="0"/>
                <a:sym typeface="Symbol"/>
              </a:rPr>
              <a:t>) distributions? Give reasons for your answer. </a:t>
            </a:r>
            <a:endParaRPr lang="en-US" dirty="0" smtClean="0">
              <a:latin typeface="Calibri" pitchFamily="34" charset="0"/>
              <a:sym typeface="Symbol"/>
            </a:endParaRPr>
          </a:p>
          <a:p>
            <a:pPr>
              <a:buNone/>
            </a:pPr>
            <a:r>
              <a:rPr lang="en-US" dirty="0" smtClean="0">
                <a:latin typeface="Calibri" pitchFamily="34" charset="0"/>
                <a:sym typeface="Symbol"/>
              </a:rPr>
              <a:t>Yes, because</a:t>
            </a:r>
          </a:p>
          <a:p>
            <a:pPr>
              <a:buFont typeface="+mj-lt"/>
              <a:buAutoNum type="arabicPeriod"/>
            </a:pPr>
            <a:endParaRPr lang="en-US" dirty="0" smtClean="0">
              <a:latin typeface="Calibri" pitchFamily="34" charset="0"/>
              <a:sym typeface="Symbol"/>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857256"/>
          </a:xfrm>
        </p:spPr>
        <p:txBody>
          <a:bodyPr/>
          <a:lstStyle/>
          <a:p>
            <a:r>
              <a:rPr lang="en-US" dirty="0" smtClean="0"/>
              <a:t>Questions Review September 23, 2010</a:t>
            </a:r>
            <a:endParaRPr lang="en-US" dirty="0"/>
          </a:p>
        </p:txBody>
      </p:sp>
      <p:sp>
        <p:nvSpPr>
          <p:cNvPr id="3" name="Content Placeholder 2"/>
          <p:cNvSpPr>
            <a:spLocks noGrp="1"/>
          </p:cNvSpPr>
          <p:nvPr>
            <p:ph idx="1"/>
          </p:nvPr>
        </p:nvSpPr>
        <p:spPr>
          <a:xfrm>
            <a:off x="0" y="1071546"/>
            <a:ext cx="9144000" cy="5786454"/>
          </a:xfrm>
        </p:spPr>
        <p:txBody>
          <a:bodyPr/>
          <a:lstStyle/>
          <a:p>
            <a:pPr>
              <a:buFont typeface="+mj-lt"/>
              <a:buAutoNum type="arabicPeriod"/>
              <a:tabLst>
                <a:tab pos="8915400" algn="l"/>
              </a:tabLst>
            </a:pPr>
            <a:r>
              <a:rPr lang="en-US" sz="1500" dirty="0" smtClean="0">
                <a:latin typeface="Calibri" pitchFamily="34" charset="0"/>
              </a:rPr>
              <a:t>In the news clustering problem we computed the distance between two news entities based on their (key-) wordlists A and B as follows: distance(A,B)=1</a:t>
            </a:r>
            <a:r>
              <a:rPr lang="en-US" sz="1500" dirty="0" smtClean="0">
                <a:latin typeface="Symbol" pitchFamily="18" charset="2"/>
              </a:rPr>
              <a:t>-</a:t>
            </a:r>
            <a:r>
              <a:rPr lang="en-US" sz="1500" dirty="0" smtClean="0">
                <a:latin typeface="Calibri" pitchFamily="34" charset="0"/>
              </a:rPr>
              <a:t>(|A</a:t>
            </a:r>
            <a:r>
              <a:rPr lang="en-US" sz="1500" dirty="0" smtClean="0">
                <a:latin typeface="Calibri" pitchFamily="34" charset="0"/>
                <a:sym typeface="Symbol"/>
              </a:rPr>
              <a:t>B)|/|AB|) with ‘||’ denoting set cardinality; e.g. |{</a:t>
            </a:r>
            <a:r>
              <a:rPr lang="en-US" sz="1500" dirty="0" err="1" smtClean="0">
                <a:latin typeface="Calibri" pitchFamily="34" charset="0"/>
                <a:sym typeface="Symbol"/>
              </a:rPr>
              <a:t>a,b</a:t>
            </a:r>
            <a:r>
              <a:rPr lang="en-US" sz="1500" dirty="0" smtClean="0">
                <a:latin typeface="Calibri" pitchFamily="34" charset="0"/>
                <a:sym typeface="Symbol"/>
              </a:rPr>
              <a:t>}|=2. Why do we divide by (AB) in the formula?</a:t>
            </a:r>
          </a:p>
          <a:p>
            <a:pPr>
              <a:buFont typeface="+mj-lt"/>
              <a:buAutoNum type="arabicPeriod"/>
            </a:pPr>
            <a:r>
              <a:rPr lang="en-US" sz="1500" dirty="0" smtClean="0">
                <a:latin typeface="Calibri" pitchFamily="34" charset="0"/>
                <a:sym typeface="Symbol"/>
              </a:rPr>
              <a:t>What is the main difference between ordinal and a nominal attributes?</a:t>
            </a:r>
          </a:p>
          <a:p>
            <a:pPr>
              <a:buFont typeface="+mj-lt"/>
              <a:buAutoNum type="arabicPeriod"/>
            </a:pPr>
            <a:r>
              <a:rPr lang="en-US" sz="1500" dirty="0" smtClean="0">
                <a:latin typeface="Calibri" pitchFamily="34" charset="0"/>
                <a:sym typeface="Symbol"/>
              </a:rPr>
              <a:t>Name two descriptive data mining methods!</a:t>
            </a:r>
          </a:p>
          <a:p>
            <a:pPr>
              <a:buFont typeface="+mj-lt"/>
              <a:buAutoNum type="arabicPeriod"/>
            </a:pPr>
            <a:r>
              <a:rPr lang="en-US" sz="1500" dirty="0" smtClean="0">
                <a:latin typeface="Calibri" pitchFamily="34" charset="0"/>
                <a:sym typeface="Symbol"/>
              </a:rPr>
              <a:t>What are the reasons for the current popularity of knowledge discovery in commercial and scientific applications?</a:t>
            </a:r>
          </a:p>
          <a:p>
            <a:pPr>
              <a:buFont typeface="+mj-lt"/>
              <a:buAutoNum type="arabicPeriod"/>
            </a:pPr>
            <a:r>
              <a:rPr lang="en-US" sz="1500" dirty="0" smtClean="0">
                <a:latin typeface="Calibri" pitchFamily="34" charset="0"/>
                <a:sym typeface="Symbol"/>
              </a:rPr>
              <a:t>Most prediction techniques employ supervised learning approaches. Explain!</a:t>
            </a:r>
          </a:p>
          <a:p>
            <a:pPr>
              <a:buFont typeface="+mj-lt"/>
              <a:buAutoNum type="arabicPeriod"/>
            </a:pPr>
            <a:r>
              <a:rPr lang="en-US" sz="1500" dirty="0" smtClean="0">
                <a:latin typeface="Calibri" pitchFamily="34" charset="0"/>
                <a:sym typeface="Symbol"/>
              </a:rPr>
              <a:t>What role does exploratory data analysis play in a data mining project?</a:t>
            </a:r>
          </a:p>
          <a:p>
            <a:pPr>
              <a:buFont typeface="+mj-lt"/>
              <a:buAutoNum type="arabicPeriod"/>
            </a:pPr>
            <a:r>
              <a:rPr lang="en-US" sz="1500" dirty="0" smtClean="0">
                <a:latin typeface="Calibri" pitchFamily="34" charset="0"/>
                <a:sym typeface="Symbol"/>
              </a:rPr>
              <a:t>Assume we have a dataset in which the median of the first attribute is twice as large as the mean of the first attribute? What does this tell you about the distribution of the first attribute?</a:t>
            </a:r>
          </a:p>
          <a:p>
            <a:pPr>
              <a:buFont typeface="+mj-lt"/>
              <a:buAutoNum type="arabicPeriod"/>
            </a:pPr>
            <a:r>
              <a:rPr lang="en-US" sz="1500" dirty="0" smtClean="0">
                <a:latin typeface="Calibri" pitchFamily="34" charset="0"/>
                <a:sym typeface="Symbol"/>
              </a:rPr>
              <a:t>What is (are) the characteristic(s) of a good  histogram (for an attribute)?</a:t>
            </a:r>
          </a:p>
          <a:p>
            <a:pPr>
              <a:buFont typeface="+mj-lt"/>
              <a:buAutoNum type="arabicPeriod"/>
            </a:pPr>
            <a:r>
              <a:rPr lang="en-US" sz="1500" dirty="0" smtClean="0">
                <a:latin typeface="Calibri" pitchFamily="34" charset="0"/>
                <a:sym typeface="Symbol"/>
              </a:rPr>
              <a:t>Assume you find out that two attributes have a correlation of 0.02; what does this tell you about the relationship of the two attributes? Answer the same question assuming the correlation is </a:t>
            </a:r>
            <a:r>
              <a:rPr lang="en-US" sz="1500" dirty="0" smtClean="0">
                <a:latin typeface="Symbol" pitchFamily="18" charset="2"/>
              </a:rPr>
              <a:t>-</a:t>
            </a:r>
            <a:r>
              <a:rPr lang="en-US" sz="1500" dirty="0" smtClean="0">
                <a:latin typeface="Calibri" pitchFamily="34" charset="0"/>
                <a:sym typeface="Symbol"/>
              </a:rPr>
              <a:t>0.98!</a:t>
            </a:r>
          </a:p>
          <a:p>
            <a:pPr>
              <a:buFont typeface="+mj-lt"/>
              <a:buAutoNum type="arabicPeriod"/>
            </a:pPr>
            <a:r>
              <a:rPr lang="en-US" sz="1500" dirty="0" smtClean="0">
                <a:latin typeface="Calibri" pitchFamily="34" charset="0"/>
                <a:sym typeface="Symbol"/>
              </a:rPr>
              <a:t>The decision tree induction algorithm, discussed in class, is a greedy algorithm. Explain!</a:t>
            </a:r>
          </a:p>
          <a:p>
            <a:pPr>
              <a:buFont typeface="+mj-lt"/>
              <a:buAutoNum type="arabicPeriod"/>
            </a:pPr>
            <a:r>
              <a:rPr lang="en-US" sz="1500" dirty="0" smtClean="0">
                <a:latin typeface="Calibri" pitchFamily="34" charset="0"/>
                <a:sym typeface="Symbol"/>
              </a:rPr>
              <a:t>Compute the </a:t>
            </a:r>
            <a:r>
              <a:rPr lang="en-US" sz="1500" dirty="0" err="1" smtClean="0">
                <a:latin typeface="Calibri" pitchFamily="34" charset="0"/>
                <a:sym typeface="Symbol"/>
              </a:rPr>
              <a:t>Gini</a:t>
            </a:r>
            <a:r>
              <a:rPr lang="en-US" sz="1500" dirty="0" smtClean="0">
                <a:latin typeface="Calibri" pitchFamily="34" charset="0"/>
                <a:sym typeface="Symbol"/>
              </a:rPr>
              <a:t>-gain for a 3-way split for a 3-class classification problem; the class-distribution before the split is (10, 5, 5) and after the split the class distribution is (0,0,5), (9, 2,0) and (1,3,0). </a:t>
            </a:r>
          </a:p>
          <a:p>
            <a:pPr>
              <a:buFont typeface="+mj-lt"/>
              <a:buAutoNum type="arabicPeriod"/>
            </a:pPr>
            <a:r>
              <a:rPr lang="en-US" sz="1500" dirty="0" smtClean="0">
                <a:latin typeface="Calibri" pitchFamily="34" charset="0"/>
                <a:sym typeface="Symbol"/>
              </a:rPr>
              <a:t> What is </a:t>
            </a:r>
            <a:r>
              <a:rPr lang="en-US" sz="1500" dirty="0" err="1" smtClean="0">
                <a:latin typeface="Calibri" pitchFamily="34" charset="0"/>
                <a:sym typeface="Symbol"/>
              </a:rPr>
              <a:t>overfitting</a:t>
            </a:r>
            <a:r>
              <a:rPr lang="en-US" sz="1500" dirty="0" smtClean="0">
                <a:latin typeface="Calibri" pitchFamily="34" charset="0"/>
                <a:sym typeface="Symbol"/>
              </a:rPr>
              <a:t> ? What is </a:t>
            </a:r>
            <a:r>
              <a:rPr lang="en-US" sz="1500" dirty="0" err="1" smtClean="0">
                <a:latin typeface="Calibri" pitchFamily="34" charset="0"/>
                <a:sym typeface="Symbol"/>
              </a:rPr>
              <a:t>underfitting</a:t>
            </a:r>
            <a:r>
              <a:rPr lang="en-US" sz="1500" dirty="0" smtClean="0">
                <a:latin typeface="Calibri" pitchFamily="34" charset="0"/>
                <a:sym typeface="Symbol"/>
              </a:rPr>
              <a:t>? What can be done to address </a:t>
            </a:r>
            <a:r>
              <a:rPr lang="en-US" sz="1500" dirty="0" err="1" smtClean="0">
                <a:latin typeface="Calibri" pitchFamily="34" charset="0"/>
                <a:sym typeface="Symbol"/>
              </a:rPr>
              <a:t>overfitting</a:t>
            </a:r>
            <a:r>
              <a:rPr lang="en-US" sz="1500" dirty="0" smtClean="0">
                <a:latin typeface="Calibri" pitchFamily="34" charset="0"/>
                <a:sym typeface="Symbol"/>
              </a:rPr>
              <a:t>/</a:t>
            </a:r>
            <a:r>
              <a:rPr lang="en-US" sz="1500" dirty="0" err="1" smtClean="0">
                <a:latin typeface="Calibri" pitchFamily="34" charset="0"/>
                <a:sym typeface="Symbol"/>
              </a:rPr>
              <a:t>underfitting</a:t>
            </a:r>
            <a:r>
              <a:rPr lang="en-US" sz="1500" dirty="0" smtClean="0">
                <a:latin typeface="Calibri" pitchFamily="34" charset="0"/>
                <a:sym typeface="Symbol"/>
              </a:rPr>
              <a:t> in decision tree induction?</a:t>
            </a:r>
          </a:p>
          <a:p>
            <a:pPr>
              <a:buFont typeface="+mj-lt"/>
              <a:buAutoNum type="arabicPeriod"/>
            </a:pPr>
            <a:r>
              <a:rPr lang="en-US" sz="1500" dirty="0" smtClean="0">
                <a:latin typeface="Calibri" pitchFamily="34" charset="0"/>
                <a:sym typeface="Symbol"/>
              </a:rPr>
              <a:t>Most decision tree learning tools use gain-ratio and not information gain; why?</a:t>
            </a:r>
          </a:p>
          <a:p>
            <a:pPr>
              <a:buFont typeface="+mj-lt"/>
              <a:buAutoNum type="arabicPeriod"/>
            </a:pPr>
            <a:r>
              <a:rPr lang="en-US" sz="1500" dirty="0" smtClean="0">
                <a:latin typeface="Calibri" pitchFamily="34" charset="0"/>
                <a:sym typeface="Symbol"/>
              </a:rPr>
              <a:t>Are decision trees suitable for classification problems involving continuous attributes when classes have multi-modal (</a:t>
            </a:r>
            <a:r>
              <a:rPr lang="en-US" sz="1500" dirty="0" smtClean="0">
                <a:latin typeface="Calibri" pitchFamily="34" charset="0"/>
                <a:sym typeface="Symbol"/>
                <a:hlinkClick r:id="rId2"/>
              </a:rPr>
              <a:t>http://en.wikipedia.org/wiki/Multimodal</a:t>
            </a:r>
            <a:r>
              <a:rPr lang="en-US" sz="1500" dirty="0" smtClean="0">
                <a:latin typeface="Calibri" pitchFamily="34" charset="0"/>
                <a:sym typeface="Symbol"/>
              </a:rPr>
              <a:t>) distributions? Give reasons for your answer. </a:t>
            </a:r>
          </a:p>
          <a:p>
            <a:pPr>
              <a:buFont typeface="+mj-lt"/>
              <a:buAutoNum type="arabicPeriod"/>
            </a:pPr>
            <a:endParaRPr lang="en-US" dirty="0" smtClean="0">
              <a:latin typeface="Calibri" pitchFamily="34" charset="0"/>
              <a:sym typeface="Symbol"/>
            </a:endParaRPr>
          </a:p>
          <a:p>
            <a:pPr>
              <a:buFont typeface="+mj-lt"/>
              <a:buAutoNum type="arabicPeriod"/>
            </a:pPr>
            <a:endParaRPr lang="en-US" dirty="0" smtClean="0">
              <a:latin typeface="Calibri" pitchFamily="34" charset="0"/>
            </a:endParaRPr>
          </a:p>
          <a:p>
            <a:pPr>
              <a:buFont typeface="+mj-lt"/>
              <a:buAutoNum type="arabicPeriod"/>
            </a:pPr>
            <a:endParaRPr lang="en-US" dirty="0" smtClean="0">
              <a:latin typeface="Calibri" pitchFamily="34" charset="0"/>
            </a:endParaRPr>
          </a:p>
          <a:p>
            <a:pPr>
              <a:buFont typeface="+mj-lt"/>
              <a:buAutoNum type="arabicPeriod"/>
            </a:pPr>
            <a:endParaRPr lang="en-US" dirty="0" smtClean="0">
              <a:latin typeface="Calibri" pitchFamily="34" charset="0"/>
            </a:endParaRPr>
          </a:p>
          <a:p>
            <a:pPr>
              <a:buFont typeface="+mj-lt"/>
              <a:buAutoNum type="arabicPeriod"/>
            </a:pPr>
            <a:endParaRPr lang="en-US" dirty="0" smtClean="0">
              <a:latin typeface="Calibri" pitchFamily="34" charset="0"/>
            </a:endParaRPr>
          </a:p>
          <a:p>
            <a:pPr>
              <a:buFont typeface="+mj-lt"/>
              <a:buAutoNum type="arabicPeriod"/>
            </a:pPr>
            <a:endParaRPr lang="en-US" dirty="0" smtClean="0">
              <a:latin typeface="Calibri" pitchFamily="34" charset="0"/>
            </a:endParaRPr>
          </a:p>
          <a:p>
            <a:pPr>
              <a:buFont typeface="+mj-lt"/>
              <a:buAutoNum type="arabicPeriod"/>
            </a:pPr>
            <a:endParaRPr lang="en-US" dirty="0" smtClean="0">
              <a:latin typeface="Cambria" pitchFamily="18" charset="0"/>
            </a:endParaRPr>
          </a:p>
          <a:p>
            <a:pPr>
              <a:buFont typeface="+mj-lt"/>
              <a:buAutoNum type="arabicPeriod"/>
            </a:pPr>
            <a:endParaRPr lang="en-US" dirty="0" smtClean="0">
              <a:latin typeface="Cambria" pitchFamily="18" charset="0"/>
            </a:endParaRPr>
          </a:p>
          <a:p>
            <a:pPr>
              <a:buFont typeface="+mj-lt"/>
              <a:buAutoNum type="arabicPeriod"/>
            </a:pPr>
            <a:endParaRPr lang="en-US" dirty="0" smtClean="0">
              <a:latin typeface="Cambria"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12736</TotalTime>
  <Words>850</Words>
  <Application>Microsoft Office PowerPoint</Application>
  <PresentationFormat>On-screen Show (4:3)</PresentationFormat>
  <Paragraphs>53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Default Design</vt:lpstr>
      <vt:lpstr>A Few Answers Review September 23, 2010</vt:lpstr>
      <vt:lpstr>More Answers</vt:lpstr>
      <vt:lpstr>Questions Review September 23, 2010</vt:lpstr>
    </vt:vector>
  </TitlesOfParts>
  <Company>University of Oxford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Nearest Neighbour</dc:title>
  <dc:creator>David Claus</dc:creator>
  <cp:lastModifiedBy>Christophe Eick</cp:lastModifiedBy>
  <cp:revision>1127</cp:revision>
  <dcterms:created xsi:type="dcterms:W3CDTF">2004-02-17T10:26:15Z</dcterms:created>
  <dcterms:modified xsi:type="dcterms:W3CDTF">2010-09-23T13:44:55Z</dcterms:modified>
</cp:coreProperties>
</file>