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03" r:id="rId2"/>
    <p:sldId id="304" r:id="rId3"/>
    <p:sldId id="305" r:id="rId4"/>
  </p:sldIdLst>
  <p:sldSz cx="9144000" cy="6858000" type="screen4x3"/>
  <p:notesSz cx="6997700" cy="9271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B8F828"/>
    <a:srgbClr val="FF0000"/>
    <a:srgbClr val="009900"/>
    <a:srgbClr val="C0C0C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42" autoAdjust="0"/>
    <p:restoredTop sz="94643" autoAdjust="0"/>
  </p:normalViewPr>
  <p:slideViewPr>
    <p:cSldViewPr>
      <p:cViewPr varScale="1">
        <p:scale>
          <a:sx n="73" d="100"/>
          <a:sy n="73" d="100"/>
        </p:scale>
        <p:origin x="-1428"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2" y="0"/>
            <a:ext cx="3032337" cy="4635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l">
              <a:defRPr sz="1200"/>
            </a:lvl1pPr>
          </a:lstStyle>
          <a:p>
            <a:endParaRPr lang="en-US"/>
          </a:p>
        </p:txBody>
      </p:sp>
      <p:sp>
        <p:nvSpPr>
          <p:cNvPr id="101379" name="Rectangle 3"/>
          <p:cNvSpPr>
            <a:spLocks noGrp="1" noChangeArrowheads="1"/>
          </p:cNvSpPr>
          <p:nvPr>
            <p:ph type="dt" idx="1"/>
          </p:nvPr>
        </p:nvSpPr>
        <p:spPr bwMode="auto">
          <a:xfrm>
            <a:off x="3963746" y="0"/>
            <a:ext cx="3032337" cy="4635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r">
              <a:defRPr sz="1200"/>
            </a:lvl1pPr>
          </a:lstStyle>
          <a:p>
            <a:endParaRPr lang="en-US"/>
          </a:p>
        </p:txBody>
      </p:sp>
      <p:sp>
        <p:nvSpPr>
          <p:cNvPr id="101380"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ffectLst/>
        </p:spPr>
      </p:sp>
      <p:sp>
        <p:nvSpPr>
          <p:cNvPr id="101381" name="Rectangle 5"/>
          <p:cNvSpPr>
            <a:spLocks noGrp="1" noChangeArrowheads="1"/>
          </p:cNvSpPr>
          <p:nvPr>
            <p:ph type="body" sz="quarter" idx="3"/>
          </p:nvPr>
        </p:nvSpPr>
        <p:spPr bwMode="auto">
          <a:xfrm>
            <a:off x="699770" y="4403727"/>
            <a:ext cx="5598160" cy="41719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1382" name="Rectangle 6"/>
          <p:cNvSpPr>
            <a:spLocks noGrp="1" noChangeArrowheads="1"/>
          </p:cNvSpPr>
          <p:nvPr>
            <p:ph type="ftr" sz="quarter" idx="4"/>
          </p:nvPr>
        </p:nvSpPr>
        <p:spPr bwMode="auto">
          <a:xfrm>
            <a:off x="2" y="8805841"/>
            <a:ext cx="3032337" cy="463550"/>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l">
              <a:defRPr sz="1200"/>
            </a:lvl1pPr>
          </a:lstStyle>
          <a:p>
            <a:endParaRPr lang="en-US"/>
          </a:p>
        </p:txBody>
      </p:sp>
      <p:sp>
        <p:nvSpPr>
          <p:cNvPr id="101383" name="Rectangle 7"/>
          <p:cNvSpPr>
            <a:spLocks noGrp="1" noChangeArrowheads="1"/>
          </p:cNvSpPr>
          <p:nvPr>
            <p:ph type="sldNum" sz="quarter" idx="5"/>
          </p:nvPr>
        </p:nvSpPr>
        <p:spPr bwMode="auto">
          <a:xfrm>
            <a:off x="3963746" y="8805841"/>
            <a:ext cx="3032337" cy="463550"/>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r">
              <a:defRPr sz="1200"/>
            </a:lvl1pPr>
          </a:lstStyle>
          <a:p>
            <a:fld id="{F84BF631-2C4A-48C1-A746-FAA89BEDE2A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D54C477F-8B1D-4020-BF33-0E132F2AA00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70C19AF-6513-4E2F-9F22-4E53C9E394B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6250"/>
            <a:ext cx="2057400" cy="5649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76250"/>
            <a:ext cx="6019800" cy="5649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D69FA68-D5A3-48CD-8E5F-FA6B9ADED0C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5225"/>
            <a:ext cx="2133600" cy="476250"/>
          </a:xfrm>
        </p:spPr>
        <p:txBody>
          <a:bodyPr/>
          <a:lstStyle>
            <a:lvl1pPr>
              <a:defRPr/>
            </a:lvl1pPr>
          </a:lstStyle>
          <a:p>
            <a:fld id="{1A0140B6-4E0A-4C42-98F3-61657411534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5225"/>
            <a:ext cx="2133600" cy="476250"/>
          </a:xfrm>
        </p:spPr>
        <p:txBody>
          <a:bodyPr/>
          <a:lstStyle>
            <a:lvl1pPr>
              <a:defRPr/>
            </a:lvl1pPr>
          </a:lstStyle>
          <a:p>
            <a:fld id="{460F8877-46D1-40AB-8C6C-8A629685382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5225"/>
            <a:ext cx="2133600" cy="476250"/>
          </a:xfrm>
        </p:spPr>
        <p:txBody>
          <a:bodyPr/>
          <a:lstStyle>
            <a:lvl1pPr>
              <a:defRPr/>
            </a:lvl1pPr>
          </a:lstStyle>
          <a:p>
            <a:fld id="{FD2CF10E-1E6F-4AB6-A69A-B4A68C5CB0E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4D3581A3-5509-4285-BA21-6D79E789201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3F7B5D4-89C4-45F2-8C42-799A870B37D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95182E9-9DEA-4D8A-8D77-1145D7A1BA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80C673C-BB32-42D0-B2D7-FC3E4CA75E8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4F1789D-AC0C-4307-8D73-562A9CD141E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8FC95C5-DE8E-49A2-891A-1723F9F2C9E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070082B-AE6A-4AA1-8D8B-2556AAFA0E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2C15FFD-04C5-4710-AE3F-42F18783F5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76250"/>
            <a:ext cx="8229600"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63FCAE1-01A1-4F77-B9F9-DD0CEB93AAE4}" type="slidenum">
              <a:rPr lang="en-US"/>
              <a:pPr/>
              <a:t>‹#›</a:t>
            </a:fld>
            <a:endParaRPr lang="en-US"/>
          </a:p>
        </p:txBody>
      </p:sp>
      <p:sp>
        <p:nvSpPr>
          <p:cNvPr id="1031" name="Line 7"/>
          <p:cNvSpPr>
            <a:spLocks noChangeShapeType="1"/>
          </p:cNvSpPr>
          <p:nvPr userDrawn="1"/>
        </p:nvSpPr>
        <p:spPr bwMode="auto">
          <a:xfrm>
            <a:off x="361950" y="1125538"/>
            <a:ext cx="8424863" cy="0"/>
          </a:xfrm>
          <a:prstGeom prst="line">
            <a:avLst/>
          </a:prstGeom>
          <a:noFill/>
          <a:ln w="38100">
            <a:solidFill>
              <a:schemeClr val="accent2"/>
            </a:solidFill>
            <a:round/>
            <a:headEnd/>
            <a:tailEnd/>
          </a:ln>
          <a:effectLst/>
        </p:spPr>
        <p:txBody>
          <a:bodyPr>
            <a:spAutoFit/>
          </a:bodyPr>
          <a:lstStyle/>
          <a:p>
            <a:endParaRPr lang="en-US"/>
          </a:p>
        </p:txBody>
      </p:sp>
      <p:sp>
        <p:nvSpPr>
          <p:cNvPr id="1032" name="Text Box 8"/>
          <p:cNvSpPr txBox="1">
            <a:spLocks noChangeArrowheads="1"/>
          </p:cNvSpPr>
          <p:nvPr userDrawn="1"/>
        </p:nvSpPr>
        <p:spPr bwMode="auto">
          <a:xfrm>
            <a:off x="7858052" y="6627168"/>
            <a:ext cx="1285948" cy="230832"/>
          </a:xfrm>
          <a:prstGeom prst="rect">
            <a:avLst/>
          </a:prstGeom>
          <a:noFill/>
          <a:ln w="9525" algn="ctr">
            <a:noFill/>
            <a:miter lim="800000"/>
            <a:headEnd/>
            <a:tailEnd/>
          </a:ln>
          <a:effectLst/>
        </p:spPr>
        <p:txBody>
          <a:bodyPr wrap="square">
            <a:spAutoFit/>
          </a:bodyPr>
          <a:lstStyle/>
          <a:p>
            <a:pPr algn="l"/>
            <a:r>
              <a:rPr lang="en-US" sz="900" b="1" dirty="0" err="1" smtClean="0">
                <a:solidFill>
                  <a:srgbClr val="A50021"/>
                </a:solidFill>
              </a:rPr>
              <a:t>Christoph</a:t>
            </a:r>
            <a:r>
              <a:rPr lang="en-US" sz="900" b="1" dirty="0" smtClean="0">
                <a:solidFill>
                  <a:srgbClr val="A50021"/>
                </a:solidFill>
              </a:rPr>
              <a:t>  F</a:t>
            </a:r>
            <a:r>
              <a:rPr lang="en-US" sz="900" b="1" dirty="0">
                <a:solidFill>
                  <a:srgbClr val="A50021"/>
                </a:solidFill>
              </a:rPr>
              <a:t>. </a:t>
            </a:r>
            <a:r>
              <a:rPr lang="en-US" sz="900" b="1" dirty="0" err="1" smtClean="0">
                <a:solidFill>
                  <a:srgbClr val="A50021"/>
                </a:solidFill>
              </a:rPr>
              <a:t>Eick</a:t>
            </a:r>
            <a:endParaRPr lang="en-US" sz="900" b="1" dirty="0">
              <a:solidFill>
                <a:srgbClr val="A5002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sz="16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57256"/>
          </a:xfrm>
        </p:spPr>
        <p:txBody>
          <a:bodyPr/>
          <a:lstStyle/>
          <a:p>
            <a:r>
              <a:rPr lang="en-US" dirty="0" smtClean="0"/>
              <a:t>Questions and Topics Review November </a:t>
            </a:r>
            <a:r>
              <a:rPr lang="en-US" dirty="0" smtClean="0"/>
              <a:t>11, 2010</a:t>
            </a:r>
            <a:endParaRPr lang="en-US" dirty="0"/>
          </a:p>
        </p:txBody>
      </p:sp>
      <p:sp>
        <p:nvSpPr>
          <p:cNvPr id="3" name="Content Placeholder 2"/>
          <p:cNvSpPr>
            <a:spLocks noGrp="1"/>
          </p:cNvSpPr>
          <p:nvPr>
            <p:ph idx="1"/>
          </p:nvPr>
        </p:nvSpPr>
        <p:spPr>
          <a:xfrm>
            <a:off x="0" y="1142984"/>
            <a:ext cx="9144000" cy="5715016"/>
          </a:xfrm>
        </p:spPr>
        <p:txBody>
          <a:bodyPr/>
          <a:lstStyle/>
          <a:p>
            <a:pPr>
              <a:buAutoNum type="arabicPeriod"/>
            </a:pPr>
            <a:r>
              <a:rPr lang="en-US" sz="1600" dirty="0" smtClean="0"/>
              <a:t>Discussion of Midterm Exam</a:t>
            </a:r>
          </a:p>
          <a:p>
            <a:pPr>
              <a:buAutoNum type="arabicPeriod"/>
            </a:pPr>
            <a:r>
              <a:rPr lang="en-US" sz="1600" dirty="0" smtClean="0"/>
              <a:t>Assume an association </a:t>
            </a:r>
            <a:r>
              <a:rPr lang="en-US" sz="1600" dirty="0" smtClean="0">
                <a:latin typeface="Verdana" pitchFamily="34" charset="0"/>
              </a:rPr>
              <a:t>rule if smoke then cancer </a:t>
            </a:r>
            <a:r>
              <a:rPr lang="en-US" sz="1600" dirty="0" smtClean="0"/>
              <a:t>has a confidence of 86% and a high lift of 5.4. What does this tell you about the relationship of smoking and cancer? </a:t>
            </a:r>
          </a:p>
          <a:p>
            <a:pPr>
              <a:buFont typeface="+mj-lt"/>
              <a:buAutoNum type="arabicPeriod"/>
            </a:pPr>
            <a:r>
              <a:rPr lang="en-US" sz="1600" dirty="0" smtClean="0"/>
              <a:t>Assume you have to do feature selection for a classification task. What are the characteristics of features (attributes) you might remove from the dataset prior to learning the classification algorithm</a:t>
            </a:r>
            <a:r>
              <a:rPr lang="en-US" sz="1600" dirty="0" smtClean="0"/>
              <a:t>?</a:t>
            </a:r>
          </a:p>
          <a:p>
            <a:pPr>
              <a:buFont typeface="+mj-lt"/>
              <a:buAutoNum type="arabicPeriod"/>
            </a:pPr>
            <a:r>
              <a:rPr lang="en-US" sz="1600" dirty="0" smtClean="0"/>
              <a:t>APRIORI has been generalized for mining sequential patterns. How is the APRIORI property defined and used in the context of sequence mining? </a:t>
            </a:r>
            <a:endParaRPr lang="en-US" sz="1600" dirty="0" smtClean="0"/>
          </a:p>
          <a:p>
            <a:pPr lvl="0">
              <a:buFontTx/>
              <a:buAutoNum type="arabicPeriod"/>
            </a:pPr>
            <a:r>
              <a:rPr lang="en-US" sz="1600" dirty="0" smtClean="0"/>
              <a:t>What are the difficulties in using association rule mining for data sets that contain a lot of continuous attributes? [3] </a:t>
            </a:r>
          </a:p>
          <a:p>
            <a:pPr lvl="0">
              <a:buFontTx/>
              <a:buAutoNum type="arabicPeriod"/>
            </a:pPr>
            <a:r>
              <a:rPr lang="en-US" sz="1600" dirty="0" smtClean="0"/>
              <a:t>Assume </a:t>
            </a:r>
            <a:r>
              <a:rPr lang="en-US" sz="1600" dirty="0" smtClean="0"/>
              <a:t>the </a:t>
            </a:r>
            <a:r>
              <a:rPr lang="en-US" sz="1600" dirty="0" err="1" smtClean="0"/>
              <a:t>Apriori</a:t>
            </a:r>
            <a:r>
              <a:rPr lang="en-US" sz="1600" dirty="0" smtClean="0"/>
              <a:t>-style sequence mining algorithm described at pages 429-435 is used and the algorithm generated 3-sequences listed below:</a:t>
            </a:r>
          </a:p>
          <a:p>
            <a:pPr>
              <a:buNone/>
            </a:pPr>
            <a:r>
              <a:rPr lang="en-US" sz="1600" dirty="0" smtClean="0"/>
              <a:t> </a:t>
            </a:r>
            <a:r>
              <a:rPr lang="en-US" sz="1400" dirty="0" smtClean="0"/>
              <a:t>Frequent </a:t>
            </a:r>
            <a:r>
              <a:rPr lang="en-US" sz="1400" dirty="0" smtClean="0"/>
              <a:t>3-sequences    Candidate Generation    Candidates that survived pruning </a:t>
            </a:r>
            <a:endParaRPr lang="en-US" sz="1400" dirty="0" smtClean="0"/>
          </a:p>
          <a:p>
            <a:pPr>
              <a:buNone/>
            </a:pPr>
            <a:r>
              <a:rPr lang="en-US" sz="1400" dirty="0" smtClean="0"/>
              <a:t>&lt;(</a:t>
            </a:r>
            <a:r>
              <a:rPr lang="en-US" sz="1400" dirty="0" smtClean="0"/>
              <a:t>1) (2) (3)&gt;</a:t>
            </a:r>
          </a:p>
          <a:p>
            <a:pPr>
              <a:buNone/>
            </a:pPr>
            <a:r>
              <a:rPr lang="en-US" sz="1400" dirty="0" smtClean="0"/>
              <a:t>&lt;(1 2 3)&gt;</a:t>
            </a:r>
          </a:p>
          <a:p>
            <a:pPr>
              <a:buNone/>
            </a:pPr>
            <a:r>
              <a:rPr lang="en-US" sz="1400" dirty="0" smtClean="0"/>
              <a:t>&lt;(1) (2) (4)&gt;</a:t>
            </a:r>
          </a:p>
          <a:p>
            <a:pPr>
              <a:buNone/>
            </a:pPr>
            <a:r>
              <a:rPr lang="en-US" sz="1400" dirty="0" smtClean="0"/>
              <a:t>&lt;(1) (3) (4)&gt;</a:t>
            </a:r>
          </a:p>
          <a:p>
            <a:pPr>
              <a:buNone/>
            </a:pPr>
            <a:r>
              <a:rPr lang="en-US" sz="1400" dirty="0" smtClean="0"/>
              <a:t>&lt;(1 2) (3)&gt;</a:t>
            </a:r>
          </a:p>
          <a:p>
            <a:pPr>
              <a:buNone/>
            </a:pPr>
            <a:r>
              <a:rPr lang="en-US" sz="1400" dirty="0" smtClean="0"/>
              <a:t>&lt;(2 3) (4)&gt;</a:t>
            </a:r>
          </a:p>
          <a:p>
            <a:pPr>
              <a:buNone/>
            </a:pPr>
            <a:r>
              <a:rPr lang="en-US" sz="1400" dirty="0" smtClean="0"/>
              <a:t>&lt;(2) (3) (4)&gt;</a:t>
            </a:r>
          </a:p>
          <a:p>
            <a:pPr>
              <a:buNone/>
            </a:pPr>
            <a:r>
              <a:rPr lang="en-US" sz="1400" dirty="0" smtClean="0"/>
              <a:t>&lt;(3) (4 5)&gt;</a:t>
            </a:r>
          </a:p>
          <a:p>
            <a:pPr lvl="0">
              <a:buFontTx/>
              <a:buAutoNum type="arabicPeriod"/>
            </a:pPr>
            <a:endParaRPr lang="en-US" sz="1600" dirty="0" smtClean="0"/>
          </a:p>
          <a:p>
            <a:pPr>
              <a:buAutoNum type="arabicPeriod"/>
            </a:pPr>
            <a:endParaRPr lang="en-US" sz="1600" dirty="0" smtClean="0"/>
          </a:p>
          <a:p>
            <a:pPr>
              <a:buAutoNum type="arabicPeriod" startAt="6"/>
            </a:pPr>
            <a:endParaRPr lang="en-US" sz="1400" dirty="0" smtClean="0"/>
          </a:p>
          <a:p>
            <a:pPr>
              <a:buNone/>
            </a:pPr>
            <a:endParaRPr lang="en-US" sz="1400" dirty="0" smtClean="0"/>
          </a:p>
          <a:p>
            <a:pPr>
              <a:buFont typeface="+mj-lt"/>
              <a:buAutoNum type="arabicPeriod" startAt="5"/>
            </a:pPr>
            <a:endParaRPr lang="en-US" dirty="0" smtClean="0">
              <a:latin typeface="Calibri" pitchFamily="34" charset="0"/>
              <a:sym typeface="Symbol"/>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mbria" pitchFamily="18" charset="0"/>
            </a:endParaRPr>
          </a:p>
          <a:p>
            <a:pPr>
              <a:buFont typeface="+mj-lt"/>
              <a:buAutoNum type="arabicPeriod" startAt="5"/>
            </a:pPr>
            <a:endParaRPr lang="en-US" dirty="0" smtClean="0">
              <a:latin typeface="Cambria" pitchFamily="18" charset="0"/>
            </a:endParaRPr>
          </a:p>
          <a:p>
            <a:pPr>
              <a:buFont typeface="+mj-lt"/>
              <a:buAutoNum type="arabicPeriod" startAt="5"/>
            </a:pP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857256"/>
          </a:xfrm>
        </p:spPr>
        <p:txBody>
          <a:bodyPr/>
          <a:lstStyle/>
          <a:p>
            <a:r>
              <a:rPr lang="en-US" dirty="0" smtClean="0"/>
              <a:t>Answers Review October 13, 2009</a:t>
            </a:r>
            <a:endParaRPr lang="en-US" dirty="0"/>
          </a:p>
        </p:txBody>
      </p:sp>
      <p:sp>
        <p:nvSpPr>
          <p:cNvPr id="3" name="Content Placeholder 2"/>
          <p:cNvSpPr>
            <a:spLocks noGrp="1"/>
          </p:cNvSpPr>
          <p:nvPr>
            <p:ph idx="1"/>
          </p:nvPr>
        </p:nvSpPr>
        <p:spPr>
          <a:xfrm>
            <a:off x="0" y="1142984"/>
            <a:ext cx="9144000" cy="5715016"/>
          </a:xfrm>
        </p:spPr>
        <p:txBody>
          <a:bodyPr/>
          <a:lstStyle/>
          <a:p>
            <a:pPr>
              <a:buFont typeface="+mj-lt"/>
              <a:buAutoNum type="arabicPeriod"/>
            </a:pPr>
            <a:r>
              <a:rPr lang="en-US" sz="1400" dirty="0" smtClean="0"/>
              <a:t>How does post decision tree post-pruning work? What is the purpose of applying post-pruning in decision tree learning? </a:t>
            </a:r>
          </a:p>
          <a:p>
            <a:pPr>
              <a:buNone/>
            </a:pPr>
            <a:r>
              <a:rPr lang="en-US" sz="1400" dirty="0" smtClean="0">
                <a:latin typeface="Agency FB" pitchFamily="34" charset="0"/>
              </a:rPr>
              <a:t>No answer first question!</a:t>
            </a:r>
            <a:r>
              <a:rPr lang="en-US" sz="1400" dirty="0" smtClean="0"/>
              <a:t> To obtain a low generalization error! To find the correct amount of model complexity that leads to a low generalization error.</a:t>
            </a:r>
          </a:p>
          <a:p>
            <a:pPr>
              <a:buFont typeface="+mj-lt"/>
              <a:buAutoNum type="arabicPeriod"/>
            </a:pPr>
            <a:r>
              <a:rPr lang="en-US" sz="1400" dirty="0" smtClean="0"/>
              <a:t>What are the characteristics of representative-based/ prototype-based clustering algorithms—what do they all have in common? </a:t>
            </a:r>
          </a:p>
          <a:p>
            <a:pPr>
              <a:buNone/>
            </a:pPr>
            <a:r>
              <a:rPr lang="en-US" sz="1400" dirty="0" smtClean="0"/>
              <a:t>a) The form clusters by assigning objects in the dataset to the closest prototype/representative.(using 1-NN queries b) They are iterative algorithms that change the current partitioning until a predefined termination condition is met  [c)cluster shapes are limited to convex polygons]</a:t>
            </a:r>
          </a:p>
          <a:p>
            <a:pPr>
              <a:buFont typeface="+mj-lt"/>
              <a:buAutoNum type="arabicPeriod"/>
            </a:pPr>
            <a:r>
              <a:rPr lang="en-US" sz="1400" dirty="0" smtClean="0"/>
              <a:t>K-means is one of the most popular clustering algorithms. Give reasons why K-means is that popular! </a:t>
            </a:r>
          </a:p>
          <a:p>
            <a:pPr>
              <a:buNone/>
            </a:pPr>
            <a:r>
              <a:rPr lang="en-US" sz="1400" dirty="0" smtClean="0"/>
              <a:t>K-means is popular because it is relatively efficient (runtime complexity is basically O(n)and storage complexity is O(n)) and easy to use. It uses implicit fitness function (SSE) and terminates at local optimal for this fitness function. Its properties are well understood.</a:t>
            </a:r>
          </a:p>
          <a:p>
            <a:pPr>
              <a:buFont typeface="+mj-lt"/>
              <a:buAutoNum type="arabicPeriod"/>
            </a:pPr>
            <a:r>
              <a:rPr lang="en-US" sz="1400" dirty="0" smtClean="0">
                <a:sym typeface="Symbol"/>
              </a:rPr>
              <a:t>What of the following cluster shapes K-means is capable to discover? a) triangles b) clusters inside clusters</a:t>
            </a:r>
          </a:p>
          <a:p>
            <a:pPr>
              <a:buNone/>
            </a:pPr>
            <a:r>
              <a:rPr lang="en-US" sz="1400" dirty="0" smtClean="0">
                <a:sym typeface="Symbol"/>
              </a:rPr>
              <a:t>c) the letter ‘T ‘d) any polygon of 5 points e)  the letter ’I’</a:t>
            </a:r>
          </a:p>
          <a:p>
            <a:pPr>
              <a:buNone/>
            </a:pPr>
            <a:r>
              <a:rPr lang="en-US" sz="1400" dirty="0" smtClean="0">
                <a:sym typeface="Symbol"/>
              </a:rPr>
              <a:t>Only a and e!! </a:t>
            </a:r>
          </a:p>
          <a:p>
            <a:pPr>
              <a:buNone/>
            </a:pPr>
            <a:r>
              <a:rPr lang="en-US" sz="1400" dirty="0" smtClean="0"/>
              <a:t>5</a:t>
            </a:r>
            <a:r>
              <a:rPr lang="en-US" sz="1300" dirty="0" smtClean="0"/>
              <a:t>.     Assume we apply K-</a:t>
            </a:r>
            <a:r>
              <a:rPr lang="en-US" sz="1300" dirty="0" err="1" smtClean="0"/>
              <a:t>medoids</a:t>
            </a:r>
            <a:r>
              <a:rPr lang="en-US" sz="1300" dirty="0" smtClean="0"/>
              <a:t> for k=3 to a dataset consisting of 5 objects numbered 1,..5 with the following distance matrix:</a:t>
            </a:r>
            <a:r>
              <a:rPr lang="en-US" sz="1200" dirty="0" smtClean="0"/>
              <a:t> The current set of representatives is {1,3,4}; indicate all computations k-</a:t>
            </a:r>
            <a:r>
              <a:rPr lang="en-US" sz="1200" dirty="0" err="1" smtClean="0"/>
              <a:t>medoids</a:t>
            </a:r>
            <a:r>
              <a:rPr lang="en-US" sz="1200" dirty="0" smtClean="0"/>
              <a:t> (PAM) performs in its next iteration</a:t>
            </a:r>
            <a:endParaRPr lang="en-US" sz="1300" dirty="0" smtClean="0"/>
          </a:p>
          <a:p>
            <a:pPr>
              <a:buNone/>
            </a:pPr>
            <a:r>
              <a:rPr lang="en-US" sz="1300" dirty="0" smtClean="0"/>
              <a:t>Distance Matrix: </a:t>
            </a:r>
          </a:p>
          <a:p>
            <a:pPr>
              <a:buNone/>
            </a:pPr>
            <a:r>
              <a:rPr lang="en-US" sz="1300" dirty="0" smtClean="0"/>
              <a:t>0 2 4 5 1 </a:t>
            </a:r>
            <a:r>
              <a:rPr lang="en-US" sz="1300" dirty="0" smtClean="0">
                <a:sym typeface="Wingdings"/>
              </a:rPr>
              <a:t></a:t>
            </a:r>
            <a:r>
              <a:rPr lang="en-US" sz="1300" dirty="0" smtClean="0"/>
              <a:t>object1</a:t>
            </a:r>
          </a:p>
          <a:p>
            <a:pPr>
              <a:buNone/>
            </a:pPr>
            <a:r>
              <a:rPr lang="en-US" sz="1300" dirty="0" smtClean="0"/>
              <a:t>   0 2 3 3</a:t>
            </a:r>
          </a:p>
          <a:p>
            <a:pPr>
              <a:buNone/>
            </a:pPr>
            <a:r>
              <a:rPr lang="en-US" sz="1300" dirty="0" smtClean="0"/>
              <a:t>      0 1 5</a:t>
            </a:r>
          </a:p>
          <a:p>
            <a:pPr>
              <a:buNone/>
            </a:pPr>
            <a:r>
              <a:rPr lang="en-US" sz="1300" dirty="0" smtClean="0"/>
              <a:t>         0 2</a:t>
            </a:r>
          </a:p>
          <a:p>
            <a:pPr>
              <a:buNone/>
            </a:pPr>
            <a:r>
              <a:rPr lang="en-US" sz="1300" dirty="0" smtClean="0"/>
              <a:t>            0</a:t>
            </a:r>
          </a:p>
          <a:p>
            <a:pPr>
              <a:buNone/>
            </a:pPr>
            <a:r>
              <a:rPr lang="en-US" sz="1400" dirty="0" smtClean="0"/>
              <a:t>       </a:t>
            </a:r>
          </a:p>
          <a:p>
            <a:pPr>
              <a:buAutoNum type="arabicPeriod" startAt="6"/>
            </a:pPr>
            <a:endParaRPr lang="en-US" sz="1400" dirty="0" smtClean="0"/>
          </a:p>
          <a:p>
            <a:pPr>
              <a:buAutoNum type="arabicPeriod" startAt="6"/>
            </a:pPr>
            <a:endParaRPr lang="en-US" sz="1400" dirty="0" smtClean="0"/>
          </a:p>
          <a:p>
            <a:pPr>
              <a:buNone/>
            </a:pPr>
            <a:endParaRPr lang="en-US" sz="1400" dirty="0" smtClean="0"/>
          </a:p>
          <a:p>
            <a:pPr>
              <a:buFont typeface="+mj-lt"/>
              <a:buAutoNum type="arabicPeriod" startAt="5"/>
            </a:pPr>
            <a:endParaRPr lang="en-US" dirty="0" smtClean="0">
              <a:latin typeface="Calibri" pitchFamily="34" charset="0"/>
              <a:sym typeface="Symbol"/>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libri" pitchFamily="34" charset="0"/>
            </a:endParaRPr>
          </a:p>
          <a:p>
            <a:pPr>
              <a:buFont typeface="+mj-lt"/>
              <a:buAutoNum type="arabicPeriod" startAt="5"/>
            </a:pPr>
            <a:endParaRPr lang="en-US" dirty="0" smtClean="0">
              <a:latin typeface="Cambria" pitchFamily="18" charset="0"/>
            </a:endParaRPr>
          </a:p>
          <a:p>
            <a:pPr>
              <a:buFont typeface="+mj-lt"/>
              <a:buAutoNum type="arabicPeriod" startAt="5"/>
            </a:pPr>
            <a:endParaRPr lang="en-US" dirty="0" smtClean="0">
              <a:latin typeface="Cambria" pitchFamily="18" charset="0"/>
            </a:endParaRPr>
          </a:p>
          <a:p>
            <a:pPr>
              <a:buFont typeface="+mj-lt"/>
              <a:buAutoNum type="arabicPeriod" startAt="5"/>
            </a:pP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476250"/>
            <a:ext cx="9001156" cy="649288"/>
          </a:xfrm>
        </p:spPr>
        <p:txBody>
          <a:bodyPr/>
          <a:lstStyle/>
          <a:p>
            <a:r>
              <a:rPr lang="en-US" dirty="0" smtClean="0"/>
              <a:t>Answers Review October 13, 2009 Cont.</a:t>
            </a:r>
            <a:endParaRPr lang="en-US" dirty="0"/>
          </a:p>
        </p:txBody>
      </p:sp>
      <p:sp>
        <p:nvSpPr>
          <p:cNvPr id="3" name="Content Placeholder 2"/>
          <p:cNvSpPr>
            <a:spLocks noGrp="1"/>
          </p:cNvSpPr>
          <p:nvPr>
            <p:ph idx="1"/>
          </p:nvPr>
        </p:nvSpPr>
        <p:spPr>
          <a:xfrm>
            <a:off x="0" y="1142984"/>
            <a:ext cx="9144000" cy="4983179"/>
          </a:xfrm>
        </p:spPr>
        <p:txBody>
          <a:bodyPr/>
          <a:lstStyle/>
          <a:p>
            <a:pPr>
              <a:buAutoNum type="arabicPeriod" startAt="6"/>
            </a:pPr>
            <a:r>
              <a:rPr lang="en-US" dirty="0" smtClean="0"/>
              <a:t>What are the characteristics of a border point in DBSCAN? </a:t>
            </a:r>
          </a:p>
          <a:p>
            <a:pPr>
              <a:buNone/>
            </a:pPr>
            <a:r>
              <a:rPr lang="en-US" dirty="0" smtClean="0"/>
              <a:t>It is not a core point but it is within the radius </a:t>
            </a:r>
            <a:r>
              <a:rPr lang="en-US" dirty="0" smtClean="0">
                <a:sym typeface="Symbol"/>
              </a:rPr>
              <a:t></a:t>
            </a:r>
            <a:r>
              <a:rPr lang="en-US" dirty="0" smtClean="0"/>
              <a:t> of one or more core points. </a:t>
            </a:r>
          </a:p>
          <a:p>
            <a:pPr>
              <a:buAutoNum type="arabicPeriod" startAt="6"/>
            </a:pPr>
            <a:r>
              <a:rPr lang="en-US" dirty="0" smtClean="0"/>
              <a:t>If you increase the </a:t>
            </a:r>
            <a:r>
              <a:rPr lang="en-US" dirty="0" err="1" smtClean="0"/>
              <a:t>MinPts</a:t>
            </a:r>
            <a:r>
              <a:rPr lang="en-US" dirty="0" smtClean="0"/>
              <a:t> parameter of DBSCAN; how will this affect the clustering results? </a:t>
            </a:r>
          </a:p>
          <a:p>
            <a:pPr>
              <a:buNone/>
            </a:pPr>
            <a:r>
              <a:rPr lang="en-US" dirty="0" smtClean="0"/>
              <a:t>There will be more outliers! It is hard to say if the number of clusters will increase or decrease (two effects interact: some clusters die(</a:t>
            </a:r>
            <a:r>
              <a:rPr lang="en-US" dirty="0" smtClean="0">
                <a:sym typeface="Wingdings" pitchFamily="2" charset="2"/>
              </a:rPr>
              <a:t>less clusters)</a:t>
            </a:r>
            <a:r>
              <a:rPr lang="en-US" dirty="0" smtClean="0"/>
              <a:t>; some other bigger clusters will be split into multiple smaller clusters(</a:t>
            </a:r>
            <a:r>
              <a:rPr lang="en-US" dirty="0" smtClean="0">
                <a:sym typeface="Wingdings" pitchFamily="2" charset="2"/>
              </a:rPr>
              <a:t>more clusters</a:t>
            </a:r>
            <a:r>
              <a:rPr lang="en-US" dirty="0" smtClean="0"/>
              <a:t>))</a:t>
            </a:r>
          </a:p>
          <a:p>
            <a:pPr>
              <a:buFontTx/>
              <a:buAutoNum type="arabicPeriod" startAt="6"/>
            </a:pPr>
            <a:r>
              <a:rPr lang="en-US" dirty="0" smtClean="0"/>
              <a:t>DBSCAN supports the notion of outliers. Why is this desirable? </a:t>
            </a:r>
          </a:p>
          <a:p>
            <a:pPr>
              <a:buNone/>
            </a:pPr>
            <a:r>
              <a:rPr lang="en-US" dirty="0" smtClean="0"/>
              <a:t>a) More descriptive and compact clusters b)no need to remove outliers prior to clustering</a:t>
            </a:r>
          </a:p>
          <a:p>
            <a:pPr>
              <a:buFontTx/>
              <a:buAutoNum type="arabicPeriod" startAt="6"/>
            </a:pPr>
            <a:r>
              <a:rPr lang="en-US" dirty="0" smtClean="0"/>
              <a:t>DBSCAN has a complexity of O(n**2) which can be reduced by using spatial index structures to O(log(n)*n). Explain! </a:t>
            </a:r>
          </a:p>
          <a:p>
            <a:pPr>
              <a:buNone/>
            </a:pPr>
            <a:r>
              <a:rPr lang="en-US" dirty="0" smtClean="0"/>
              <a:t>For each point in the dataset we have to decide if it is a core point or not, which takes O(n) without supportive data structures; because there are n points in the dataset we obtain O(n**2). For each core c point we also have to compute all the points that are density-reachable from c, but this is O(n) or less…</a:t>
            </a:r>
          </a:p>
          <a:p>
            <a:pPr>
              <a:buFontTx/>
              <a:buAutoNum type="arabicPeriod" startAt="6"/>
            </a:pPr>
            <a:r>
              <a:rPr lang="en-US" dirty="0" smtClean="0"/>
              <a:t>How is region discovery in spatial datasets different from traditional clustering?</a:t>
            </a:r>
          </a:p>
          <a:p>
            <a:pPr>
              <a:buNone/>
            </a:pPr>
            <a:r>
              <a:rPr lang="en-US" dirty="0" smtClean="0"/>
              <a:t>a) Supports plug-in fitness functions b) Finds clusters in the subspace of spatial attributes and not in the complete attribute space!</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12916</TotalTime>
  <Words>708</Words>
  <Application>Microsoft Office PowerPoint</Application>
  <PresentationFormat>On-screen Show (4:3)</PresentationFormat>
  <Paragraphs>66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Questions and Topics Review November 11, 2010</vt:lpstr>
      <vt:lpstr>Answers Review October 13, 2009</vt:lpstr>
      <vt:lpstr>Answers Review October 13, 2009 Cont.</vt:lpstr>
    </vt:vector>
  </TitlesOfParts>
  <Company>University of Oxford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Nearest Neighbour</dc:title>
  <dc:creator>David Claus</dc:creator>
  <cp:lastModifiedBy>Christoph Eick</cp:lastModifiedBy>
  <cp:revision>1153</cp:revision>
  <dcterms:created xsi:type="dcterms:W3CDTF">2004-02-17T10:26:15Z</dcterms:created>
  <dcterms:modified xsi:type="dcterms:W3CDTF">2010-11-04T14:10:35Z</dcterms:modified>
</cp:coreProperties>
</file>