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3" r:id="rId14"/>
    <p:sldId id="269" r:id="rId15"/>
    <p:sldId id="274" r:id="rId16"/>
    <p:sldId id="270" r:id="rId17"/>
    <p:sldId id="271" r:id="rId18"/>
    <p:sldId id="275" r:id="rId19"/>
    <p:sldId id="276" r:id="rId20"/>
    <p:sldId id="27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86" y="2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D2E3A-4B91-4C3C-B712-D0B882370C0B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1C0466-394B-49AA-872E-558800891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86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F79D-7E78-4A1F-B838-7CFFF3FAEFCD}" type="datetime1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UH-DAIS Lab</a:t>
            </a: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0761EDE-E391-4848-A8C9-6C834DEA9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354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7121-5EB0-46CC-B00D-6330B17F0DFA}" type="datetime1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UH-DAIS Lab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0761EDE-E391-4848-A8C9-6C834DEA9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96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D728-40F4-4047-8ED8-1347B2D95909}" type="datetime1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UH-DAIS Lab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0761EDE-E391-4848-A8C9-6C834DEA990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0423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5781-F16A-4CEA-A758-217C1773E9A1}" type="datetime1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UH-DAIS Lab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0761EDE-E391-4848-A8C9-6C834DEA9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96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13EA-6BC8-41D1-BCA2-B43DF30BA1DA}" type="datetime1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UH-DAIS Lab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0761EDE-E391-4848-A8C9-6C834DEA990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4628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0DD7-0E5F-47C3-9E50-01731F5A065C}" type="datetime1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UH-DAIS Lab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0761EDE-E391-4848-A8C9-6C834DEA9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035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039CF-2A94-4F96-9544-979AF7BCC4B7}" type="datetime1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UH-DAIS Lab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1EDE-E391-4848-A8C9-6C834DEA9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804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06C02-62AC-42C6-9209-C2C5B3C2B917}" type="datetime1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UH-DAIS Lab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1EDE-E391-4848-A8C9-6C834DEA9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734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B041-E40B-4B4C-B16B-03AA79018E85}" type="datetime1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UH-DAIS Lab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1EDE-E391-4848-A8C9-6C834DEA9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6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7C42-7BD1-4388-BAD7-D806968DDEDC}" type="datetime1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UH-DAIS Lab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0761EDE-E391-4848-A8C9-6C834DEA9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6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6FCA-243B-4FCB-93FB-2579B53AC99D}" type="datetime1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UH-DAIS Lab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0761EDE-E391-4848-A8C9-6C834DEA9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451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40D6-2739-44EB-A6C4-1AEB2878CDF8}" type="datetime1">
              <a:rPr lang="en-US" smtClean="0"/>
              <a:t>10/25/2022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UH-DAIS Lab</a:t>
            </a: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0761EDE-E391-4848-A8C9-6C834DEA9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283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DB0B-DA38-4E6C-98E8-F649F7C00A9F}" type="datetime1">
              <a:rPr lang="en-US" smtClean="0"/>
              <a:t>10/25/2022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UH-DAIS Lab</a:t>
            </a: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1EDE-E391-4848-A8C9-6C834DEA9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122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CA57-2CCD-457F-8F70-2131B7BDB151}" type="datetime1">
              <a:rPr lang="en-US" smtClean="0"/>
              <a:t>10/25/2022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UH-DAIS Lab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1EDE-E391-4848-A8C9-6C834DEA9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40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EBD4-1E69-43A4-9707-ACE06CB3C542}" type="datetime1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UH-DAIS Lab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1EDE-E391-4848-A8C9-6C834DEA9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5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3E0C-F612-4FD6-BE1F-014E2001BC57}" type="datetime1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UH-DAIS Lab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0761EDE-E391-4848-A8C9-6C834DEA9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00B31-249D-4D9F-80D3-0536966E0858}" type="datetime1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UH-DAIS Lab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0761EDE-E391-4848-A8C9-6C834DEA9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57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geopandas.org/en/stable/docs.html" TargetMode="External"/><Relationship Id="rId2" Type="http://schemas.openxmlformats.org/officeDocument/2006/relationships/hyperlink" Target="https://shapely.readthedocs.io/en/stable/manual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Spatial Analysis using Python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Md</a:t>
            </a:r>
            <a:r>
              <a:rPr lang="en-US" dirty="0"/>
              <a:t> Mahin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UH-DAIS Lab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1EDE-E391-4848-A8C9-6C834DEA99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17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Create Your Own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Shapley Point: </a:t>
            </a:r>
            <a:r>
              <a:rPr lang="en-US" b="1" i="1" dirty="0" err="1"/>
              <a:t>Shapely.Point</a:t>
            </a:r>
            <a:r>
              <a:rPr lang="en-US" b="1" i="1" dirty="0"/>
              <a:t>(longitude, latitude)</a:t>
            </a:r>
          </a:p>
          <a:p>
            <a:r>
              <a:rPr lang="en-US" dirty="0"/>
              <a:t>Shapley Polygon: </a:t>
            </a:r>
            <a:r>
              <a:rPr lang="en-US" b="1" dirty="0" err="1"/>
              <a:t>Shapely.Polygon</a:t>
            </a:r>
            <a:r>
              <a:rPr lang="en-US" b="1" dirty="0"/>
              <a:t>([point1, point2…</a:t>
            </a:r>
            <a:r>
              <a:rPr lang="en-US" b="1" dirty="0" err="1"/>
              <a:t>pointn</a:t>
            </a:r>
            <a:r>
              <a:rPr lang="en-US" b="1" dirty="0"/>
              <a:t>])</a:t>
            </a:r>
          </a:p>
          <a:p>
            <a:r>
              <a:rPr lang="en-US" dirty="0"/>
              <a:t>Shapely Line String: </a:t>
            </a:r>
            <a:r>
              <a:rPr lang="en-US" b="1" dirty="0" err="1"/>
              <a:t>Shapely.LineString</a:t>
            </a:r>
            <a:r>
              <a:rPr lang="en-US" b="1" dirty="0"/>
              <a:t>([point1, point2])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UH-DAIS Lab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1EDE-E391-4848-A8C9-6C834DEA990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26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Create or Handel Grid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dirty="0" err="1"/>
              <a:t>numpy</a:t>
            </a:r>
            <a:r>
              <a:rPr lang="en-US" dirty="0"/>
              <a:t> to create or handle grid</a:t>
            </a:r>
          </a:p>
          <a:p>
            <a:r>
              <a:rPr lang="en-US" dirty="0"/>
              <a:t>Use coordinate bounds to get boundary of the grid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UH-DAIS Lab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1EDE-E391-4848-A8C9-6C834DEA990F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814856"/>
              </p:ext>
            </p:extLst>
          </p:nvPr>
        </p:nvGraphicFramePr>
        <p:xfrm>
          <a:off x="2589212" y="3063370"/>
          <a:ext cx="8128000" cy="6144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1546238000"/>
                    </a:ext>
                  </a:extLst>
                </a:gridCol>
              </a:tblGrid>
              <a:tr h="3072437">
                <a:tc>
                  <a:txBody>
                    <a:bodyPr/>
                    <a:lstStyle/>
                    <a:p>
                      <a:r>
                        <a:rPr lang="en-US" dirty="0"/>
                        <a:t>minx, </a:t>
                      </a:r>
                      <a:r>
                        <a:rPr lang="en-US" dirty="0" err="1"/>
                        <a:t>maxx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miny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maxy</a:t>
                      </a:r>
                      <a:r>
                        <a:rPr lang="en-US" dirty="0"/>
                        <a:t> = </a:t>
                      </a:r>
                      <a:r>
                        <a:rPr lang="en-US" dirty="0" err="1"/>
                        <a:t>polygon.bounds</a:t>
                      </a:r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grid = </a:t>
                      </a:r>
                      <a:r>
                        <a:rPr lang="en-US" dirty="0" err="1"/>
                        <a:t>numpy.mgrid</a:t>
                      </a:r>
                      <a:r>
                        <a:rPr lang="en-US" dirty="0"/>
                        <a:t>[minx:maxx:10,miny,maxy,10]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for x in range(grid[0]):</a:t>
                      </a:r>
                    </a:p>
                    <a:p>
                      <a:r>
                        <a:rPr lang="en-US" dirty="0"/>
                        <a:t>   for y in range(grid[1]):</a:t>
                      </a:r>
                    </a:p>
                    <a:p>
                      <a:r>
                        <a:rPr lang="en-US" dirty="0"/>
                        <a:t>      point = </a:t>
                      </a:r>
                      <a:r>
                        <a:rPr lang="en-US" dirty="0" err="1"/>
                        <a:t>shapely.Point</a:t>
                      </a:r>
                      <a:r>
                        <a:rPr lang="en-US" dirty="0"/>
                        <a:t>(grid[0][x],grid[1][y])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798333"/>
                  </a:ext>
                </a:extLst>
              </a:tr>
              <a:tr h="30724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975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8590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Contour Plots using Grid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visualizes two dimensional densities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UH-DAIS Lab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1EDE-E391-4848-A8C9-6C834DEA990F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433833"/>
              </p:ext>
            </p:extLst>
          </p:nvPr>
        </p:nvGraphicFramePr>
        <p:xfrm>
          <a:off x="2748449" y="2651760"/>
          <a:ext cx="81280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12374297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import </a:t>
                      </a:r>
                      <a:r>
                        <a:rPr lang="en-US" dirty="0" err="1"/>
                        <a:t>matplotlib.pyplot</a:t>
                      </a:r>
                      <a:r>
                        <a:rPr lang="en-US" dirty="0"/>
                        <a:t> as </a:t>
                      </a:r>
                      <a:r>
                        <a:rPr lang="en-US" dirty="0" err="1"/>
                        <a:t>plt</a:t>
                      </a:r>
                      <a:endParaRPr lang="en-US" dirty="0"/>
                    </a:p>
                    <a:p>
                      <a:r>
                        <a:rPr lang="en-US" dirty="0"/>
                        <a:t>fig, ax = </a:t>
                      </a:r>
                      <a:r>
                        <a:rPr lang="en-US" dirty="0" err="1"/>
                        <a:t>plt.subplots</a:t>
                      </a:r>
                      <a:r>
                        <a:rPr lang="en-US" dirty="0"/>
                        <a:t>(1, 1, </a:t>
                      </a:r>
                      <a:r>
                        <a:rPr lang="en-US" dirty="0" err="1"/>
                        <a:t>figsize</a:t>
                      </a:r>
                      <a:r>
                        <a:rPr lang="en-US" dirty="0"/>
                        <a:t>=(10, 8))</a:t>
                      </a:r>
                    </a:p>
                    <a:p>
                      <a:r>
                        <a:rPr lang="en-US" dirty="0" err="1"/>
                        <a:t>xx,yy</a:t>
                      </a:r>
                      <a:r>
                        <a:rPr lang="en-US" dirty="0"/>
                        <a:t> = grid \\ use </a:t>
                      </a:r>
                      <a:r>
                        <a:rPr lang="en-US" dirty="0" err="1"/>
                        <a:t>numpy</a:t>
                      </a:r>
                      <a:r>
                        <a:rPr lang="en-US" dirty="0"/>
                        <a:t> grid</a:t>
                      </a:r>
                    </a:p>
                    <a:p>
                      <a:r>
                        <a:rPr lang="en-US" dirty="0"/>
                        <a:t>data = </a:t>
                      </a:r>
                      <a:r>
                        <a:rPr lang="en-US" dirty="0" err="1"/>
                        <a:t>add_data_to_grid_points</a:t>
                      </a:r>
                      <a:r>
                        <a:rPr lang="en-US" dirty="0"/>
                        <a:t>(</a:t>
                      </a:r>
                      <a:r>
                        <a:rPr lang="en-US" dirty="0" err="1"/>
                        <a:t>xx,yy</a:t>
                      </a:r>
                      <a:r>
                        <a:rPr lang="en-US" dirty="0"/>
                        <a:t>) \\ Write a function </a:t>
                      </a:r>
                    </a:p>
                    <a:p>
                      <a:r>
                        <a:rPr lang="en-US" dirty="0" err="1"/>
                        <a:t>cfset</a:t>
                      </a:r>
                      <a:r>
                        <a:rPr lang="en-US" dirty="0"/>
                        <a:t> = </a:t>
                      </a:r>
                      <a:r>
                        <a:rPr lang="en-US" dirty="0" err="1"/>
                        <a:t>ax.contourf</a:t>
                      </a:r>
                      <a:r>
                        <a:rPr lang="en-US" dirty="0"/>
                        <a:t>(xx, </a:t>
                      </a:r>
                      <a:r>
                        <a:rPr lang="en-US" dirty="0" err="1"/>
                        <a:t>yy</a:t>
                      </a:r>
                      <a:r>
                        <a:rPr lang="en-US" dirty="0"/>
                        <a:t>, data, levels=[0, 0.8, 1.6, 2.4, 3.2], </a:t>
                      </a:r>
                      <a:r>
                        <a:rPr lang="en-US" dirty="0" err="1"/>
                        <a:t>cmap</a:t>
                      </a:r>
                      <a:r>
                        <a:rPr lang="en-US" dirty="0"/>
                        <a:t>='</a:t>
                      </a:r>
                      <a:r>
                        <a:rPr lang="en-US" dirty="0" err="1"/>
                        <a:t>coolwarm</a:t>
                      </a:r>
                      <a:r>
                        <a:rPr lang="en-US" dirty="0"/>
                        <a:t>', alpha=.7)</a:t>
                      </a:r>
                    </a:p>
                    <a:p>
                      <a:r>
                        <a:rPr lang="en-US" dirty="0" err="1"/>
                        <a:t>cset</a:t>
                      </a:r>
                      <a:r>
                        <a:rPr lang="en-US" dirty="0"/>
                        <a:t> = </a:t>
                      </a:r>
                      <a:r>
                        <a:rPr lang="en-US" dirty="0" err="1"/>
                        <a:t>ax.contour</a:t>
                      </a:r>
                      <a:r>
                        <a:rPr lang="en-US" dirty="0"/>
                        <a:t>(xx, </a:t>
                      </a:r>
                      <a:r>
                        <a:rPr lang="en-US" dirty="0" err="1"/>
                        <a:t>yy</a:t>
                      </a:r>
                      <a:r>
                        <a:rPr lang="en-US" dirty="0"/>
                        <a:t>, data, levels=[0, 0.8, 1.6, 2.4, 3.2], </a:t>
                      </a:r>
                      <a:r>
                        <a:rPr lang="en-US" dirty="0" err="1"/>
                        <a:t>cmap</a:t>
                      </a:r>
                      <a:r>
                        <a:rPr lang="en-US" dirty="0"/>
                        <a:t>='</a:t>
                      </a:r>
                      <a:r>
                        <a:rPr lang="en-US" dirty="0" err="1"/>
                        <a:t>coolwarm</a:t>
                      </a:r>
                      <a:r>
                        <a:rPr lang="en-US" dirty="0"/>
                        <a:t>', alpha=.5)</a:t>
                      </a:r>
                    </a:p>
                    <a:p>
                      <a:r>
                        <a:rPr lang="en-US" dirty="0" err="1"/>
                        <a:t>ax.clabel</a:t>
                      </a:r>
                      <a:r>
                        <a:rPr lang="en-US" dirty="0"/>
                        <a:t>(</a:t>
                      </a:r>
                      <a:r>
                        <a:rPr lang="en-US" dirty="0" err="1"/>
                        <a:t>cset</a:t>
                      </a:r>
                      <a:r>
                        <a:rPr lang="en-US" dirty="0"/>
                        <a:t>, inline=1, </a:t>
                      </a:r>
                      <a:r>
                        <a:rPr lang="en-US" dirty="0" err="1"/>
                        <a:t>fontsize</a:t>
                      </a:r>
                      <a:r>
                        <a:rPr lang="en-US" dirty="0"/>
                        <a:t>=10)</a:t>
                      </a:r>
                    </a:p>
                    <a:p>
                      <a:r>
                        <a:rPr lang="en-US" dirty="0" err="1"/>
                        <a:t>ax.set_adjustable</a:t>
                      </a:r>
                      <a:r>
                        <a:rPr lang="en-US" dirty="0"/>
                        <a:t>('box')</a:t>
                      </a:r>
                    </a:p>
                    <a:p>
                      <a:r>
                        <a:rPr lang="en-US" dirty="0" err="1"/>
                        <a:t>ax.autoscale</a:t>
                      </a:r>
                      <a:r>
                        <a:rPr lang="en-US" dirty="0"/>
                        <a:t>(True)</a:t>
                      </a:r>
                    </a:p>
                    <a:p>
                      <a:r>
                        <a:rPr lang="en-US" dirty="0"/>
                        <a:t>h1, l1 = </a:t>
                      </a:r>
                      <a:r>
                        <a:rPr lang="en-US" dirty="0" err="1"/>
                        <a:t>cset.legend_elements</a:t>
                      </a:r>
                      <a:r>
                        <a:rPr lang="en-US" dirty="0"/>
                        <a:t>()</a:t>
                      </a:r>
                    </a:p>
                    <a:p>
                      <a:r>
                        <a:rPr lang="en-US" dirty="0" err="1"/>
                        <a:t>plt.xlabel</a:t>
                      </a:r>
                      <a:r>
                        <a:rPr lang="en-US" dirty="0"/>
                        <a:t>('Longitude')</a:t>
                      </a:r>
                    </a:p>
                    <a:p>
                      <a:r>
                        <a:rPr lang="en-US" dirty="0" err="1"/>
                        <a:t>plt.ylabel</a:t>
                      </a:r>
                      <a:r>
                        <a:rPr lang="en-US" dirty="0"/>
                        <a:t>('Latitude')</a:t>
                      </a:r>
                    </a:p>
                    <a:p>
                      <a:r>
                        <a:rPr lang="en-US" dirty="0" err="1"/>
                        <a:t>plt.show</a:t>
                      </a:r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443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576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982" y="2133600"/>
            <a:ext cx="4617861" cy="377825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UH-DAIS Lab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1EDE-E391-4848-A8C9-6C834DEA990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601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Spatial Objects Visualization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mixture of shapely, </a:t>
            </a:r>
            <a:r>
              <a:rPr lang="en-US" dirty="0" err="1"/>
              <a:t>geopandas</a:t>
            </a:r>
            <a:r>
              <a:rPr lang="en-US" dirty="0"/>
              <a:t> and </a:t>
            </a:r>
            <a:r>
              <a:rPr lang="en-US" dirty="0" err="1"/>
              <a:t>matplotlib</a:t>
            </a:r>
            <a:endParaRPr lang="en-US" dirty="0"/>
          </a:p>
          <a:p>
            <a:r>
              <a:rPr lang="en-US" dirty="0"/>
              <a:t>Convert shapely object to </a:t>
            </a:r>
            <a:r>
              <a:rPr lang="en-US" dirty="0" err="1"/>
              <a:t>geopandas</a:t>
            </a:r>
            <a:r>
              <a:rPr lang="en-US" dirty="0"/>
              <a:t> </a:t>
            </a:r>
            <a:r>
              <a:rPr lang="en-US" dirty="0" err="1"/>
              <a:t>dataframe</a:t>
            </a:r>
            <a:r>
              <a:rPr lang="en-US" dirty="0"/>
              <a:t> and use </a:t>
            </a:r>
            <a:r>
              <a:rPr lang="en-US" dirty="0" err="1"/>
              <a:t>matplotlib</a:t>
            </a:r>
            <a:r>
              <a:rPr lang="en-US" dirty="0"/>
              <a:t> to visualize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UH-DAIS Lab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1EDE-E391-4848-A8C9-6C834DEA990F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736802"/>
              </p:ext>
            </p:extLst>
          </p:nvPr>
        </p:nvGraphicFramePr>
        <p:xfrm>
          <a:off x="2709007" y="3243058"/>
          <a:ext cx="812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4455530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import </a:t>
                      </a:r>
                      <a:r>
                        <a:rPr lang="en-US" dirty="0" err="1"/>
                        <a:t>matplotlib.pyplot</a:t>
                      </a:r>
                      <a:r>
                        <a:rPr lang="en-US" dirty="0"/>
                        <a:t> as </a:t>
                      </a:r>
                      <a:r>
                        <a:rPr lang="en-US" dirty="0" err="1"/>
                        <a:t>plt</a:t>
                      </a:r>
                      <a:endParaRPr lang="en-US" dirty="0"/>
                    </a:p>
                    <a:p>
                      <a:r>
                        <a:rPr lang="en-US" dirty="0"/>
                        <a:t>import </a:t>
                      </a:r>
                      <a:r>
                        <a:rPr lang="en-US" dirty="0" err="1"/>
                        <a:t>geopandas</a:t>
                      </a:r>
                      <a:r>
                        <a:rPr lang="en-US" dirty="0"/>
                        <a:t> as </a:t>
                      </a:r>
                      <a:r>
                        <a:rPr lang="en-US" dirty="0" err="1"/>
                        <a:t>gpd</a:t>
                      </a:r>
                      <a:endParaRPr lang="en-US" dirty="0"/>
                    </a:p>
                    <a:p>
                      <a:r>
                        <a:rPr lang="en-US" dirty="0"/>
                        <a:t>fig, ax = </a:t>
                      </a:r>
                      <a:r>
                        <a:rPr lang="en-US" dirty="0" err="1"/>
                        <a:t>plt.subplots</a:t>
                      </a:r>
                      <a:r>
                        <a:rPr lang="en-US" dirty="0"/>
                        <a:t>(1, 1, </a:t>
                      </a:r>
                      <a:r>
                        <a:rPr lang="en-US" dirty="0" err="1"/>
                        <a:t>figsize</a:t>
                      </a:r>
                      <a:r>
                        <a:rPr lang="en-US" dirty="0"/>
                        <a:t>=(10, 8))</a:t>
                      </a:r>
                    </a:p>
                    <a:p>
                      <a:r>
                        <a:rPr lang="en-US" dirty="0" err="1"/>
                        <a:t>gdf</a:t>
                      </a:r>
                      <a:r>
                        <a:rPr lang="en-US" dirty="0"/>
                        <a:t> = </a:t>
                      </a:r>
                      <a:r>
                        <a:rPr lang="en-US" dirty="0" err="1"/>
                        <a:t>gpd.GeoDataFrame</a:t>
                      </a:r>
                      <a:r>
                        <a:rPr lang="en-US" dirty="0"/>
                        <a:t>(index=[0], </a:t>
                      </a:r>
                      <a:r>
                        <a:rPr lang="en-US" dirty="0" err="1"/>
                        <a:t>crs</a:t>
                      </a:r>
                      <a:r>
                        <a:rPr lang="en-US" dirty="0"/>
                        <a:t>='epsg:4326', geometry=[polygon])</a:t>
                      </a:r>
                    </a:p>
                    <a:p>
                      <a:r>
                        <a:rPr lang="en-US" dirty="0" err="1"/>
                        <a:t>gdf.plot</a:t>
                      </a:r>
                      <a:r>
                        <a:rPr lang="en-US" dirty="0"/>
                        <a:t>(linewidth=0.8, ax=ax, </a:t>
                      </a:r>
                      <a:r>
                        <a:rPr lang="en-US" dirty="0" err="1"/>
                        <a:t>edgecolor</a:t>
                      </a:r>
                      <a:r>
                        <a:rPr lang="en-US" dirty="0"/>
                        <a:t>='red', color='r', </a:t>
                      </a:r>
                      <a:r>
                        <a:rPr lang="en-US" dirty="0" err="1"/>
                        <a:t>facecolor</a:t>
                      </a:r>
                      <a:r>
                        <a:rPr lang="en-US" dirty="0"/>
                        <a:t>="none")</a:t>
                      </a:r>
                    </a:p>
                    <a:p>
                      <a:r>
                        <a:rPr lang="en-US" dirty="0" err="1"/>
                        <a:t>Plt.show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8796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78739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184" y="2133600"/>
            <a:ext cx="6205492" cy="3938726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UH-DAIS Lab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1EDE-E391-4848-A8C9-6C834DEA990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905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File (csv)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Convert data into pandas </a:t>
            </a:r>
            <a:r>
              <a:rPr lang="en-US" dirty="0" err="1"/>
              <a:t>dataframe</a:t>
            </a:r>
            <a:r>
              <a:rPr lang="en-US" dirty="0"/>
              <a:t> and wright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UH-DAIS Lab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1EDE-E391-4848-A8C9-6C834DEA990F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502584"/>
              </p:ext>
            </p:extLst>
          </p:nvPr>
        </p:nvGraphicFramePr>
        <p:xfrm>
          <a:off x="2673838" y="2557259"/>
          <a:ext cx="812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16675577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import pandas as </a:t>
                      </a:r>
                      <a:r>
                        <a:rPr lang="en-US" b="0" dirty="0" err="1"/>
                        <a:t>pd</a:t>
                      </a:r>
                      <a:endParaRPr lang="en-US" b="0" dirty="0"/>
                    </a:p>
                    <a:p>
                      <a:r>
                        <a:rPr lang="en-US" b="0" dirty="0" err="1"/>
                        <a:t>df</a:t>
                      </a:r>
                      <a:r>
                        <a:rPr lang="en-US" b="0" dirty="0"/>
                        <a:t> = </a:t>
                      </a:r>
                      <a:r>
                        <a:rPr lang="en-US" b="0" dirty="0" err="1"/>
                        <a:t>pd.DataFrame</a:t>
                      </a:r>
                      <a:r>
                        <a:rPr lang="en-US" b="0" dirty="0"/>
                        <a:t>()</a:t>
                      </a:r>
                    </a:p>
                    <a:p>
                      <a:endParaRPr lang="en-US" b="0" dirty="0"/>
                    </a:p>
                    <a:p>
                      <a:r>
                        <a:rPr lang="en-US" b="0" dirty="0" err="1"/>
                        <a:t>df</a:t>
                      </a:r>
                      <a:r>
                        <a:rPr lang="en-US" b="0" dirty="0"/>
                        <a:t>['variable1'] = list1</a:t>
                      </a:r>
                    </a:p>
                    <a:p>
                      <a:r>
                        <a:rPr lang="en-US" b="0" dirty="0" err="1"/>
                        <a:t>df</a:t>
                      </a:r>
                      <a:r>
                        <a:rPr lang="en-US" b="0" dirty="0"/>
                        <a:t>['variable2'] = list2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/>
                        <a:t>df</a:t>
                      </a:r>
                      <a:r>
                        <a:rPr lang="en-US" b="0" dirty="0"/>
                        <a:t>[‘geometry'] = </a:t>
                      </a:r>
                      <a:r>
                        <a:rPr lang="en-US" b="0" dirty="0" err="1"/>
                        <a:t>list_geometry</a:t>
                      </a:r>
                      <a:endParaRPr lang="en-US" b="0" dirty="0"/>
                    </a:p>
                    <a:p>
                      <a:endParaRPr lang="en-US" b="0" dirty="0"/>
                    </a:p>
                    <a:p>
                      <a:r>
                        <a:rPr lang="en-US" b="0" dirty="0" err="1"/>
                        <a:t>df.to_csv</a:t>
                      </a:r>
                      <a:r>
                        <a:rPr lang="en-US" b="0" dirty="0"/>
                        <a:t>(path)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734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32431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File (</a:t>
            </a:r>
            <a:r>
              <a:rPr lang="en-US" dirty="0" err="1"/>
              <a:t>shapefile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pandas </a:t>
            </a:r>
            <a:r>
              <a:rPr lang="en-US" dirty="0" err="1"/>
              <a:t>dataframe</a:t>
            </a:r>
            <a:endParaRPr lang="en-US" dirty="0"/>
          </a:p>
          <a:p>
            <a:r>
              <a:rPr lang="en-US" dirty="0"/>
              <a:t>Assign coordinate system</a:t>
            </a:r>
          </a:p>
          <a:p>
            <a:r>
              <a:rPr lang="en-US" dirty="0"/>
              <a:t>Convert to </a:t>
            </a:r>
            <a:r>
              <a:rPr lang="en-US" dirty="0" err="1"/>
              <a:t>geodataframe</a:t>
            </a:r>
            <a:r>
              <a:rPr lang="en-US" dirty="0"/>
              <a:t> and write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UH-DAIS Lab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1EDE-E391-4848-A8C9-6C834DEA990F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815649"/>
              </p:ext>
            </p:extLst>
          </p:nvPr>
        </p:nvGraphicFramePr>
        <p:xfrm>
          <a:off x="2709007" y="3401319"/>
          <a:ext cx="81280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079097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import pandas as </a:t>
                      </a:r>
                      <a:r>
                        <a:rPr lang="en-US" b="0" dirty="0" err="1"/>
                        <a:t>pd</a:t>
                      </a:r>
                      <a:endParaRPr lang="en-US" b="0" dirty="0"/>
                    </a:p>
                    <a:p>
                      <a:r>
                        <a:rPr lang="en-US" b="0" dirty="0"/>
                        <a:t>Import </a:t>
                      </a:r>
                      <a:r>
                        <a:rPr lang="en-US" b="0" dirty="0" err="1"/>
                        <a:t>geopandas</a:t>
                      </a:r>
                      <a:r>
                        <a:rPr lang="en-US" b="0" baseline="0" dirty="0"/>
                        <a:t> as </a:t>
                      </a:r>
                      <a:r>
                        <a:rPr lang="en-US" b="0" baseline="0" dirty="0" err="1"/>
                        <a:t>gpd</a:t>
                      </a:r>
                      <a:endParaRPr lang="en-US" b="0" dirty="0"/>
                    </a:p>
                    <a:p>
                      <a:endParaRPr lang="en-US" b="0" dirty="0"/>
                    </a:p>
                    <a:p>
                      <a:r>
                        <a:rPr lang="en-US" b="0" dirty="0" err="1"/>
                        <a:t>df</a:t>
                      </a:r>
                      <a:r>
                        <a:rPr lang="en-US" b="0" dirty="0"/>
                        <a:t> = </a:t>
                      </a:r>
                      <a:r>
                        <a:rPr lang="en-US" b="0" dirty="0" err="1"/>
                        <a:t>pd.DataFrame</a:t>
                      </a:r>
                      <a:r>
                        <a:rPr lang="en-US" b="0" dirty="0"/>
                        <a:t>()</a:t>
                      </a:r>
                    </a:p>
                    <a:p>
                      <a:r>
                        <a:rPr lang="en-US" b="0" dirty="0" err="1"/>
                        <a:t>df</a:t>
                      </a:r>
                      <a:r>
                        <a:rPr lang="en-US" b="0" dirty="0"/>
                        <a:t>['variable1'] = list1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/>
                        <a:t>df</a:t>
                      </a:r>
                      <a:r>
                        <a:rPr lang="en-US" b="0" dirty="0"/>
                        <a:t>[‘geometry'] = </a:t>
                      </a:r>
                      <a:r>
                        <a:rPr lang="en-US" b="0" dirty="0" err="1"/>
                        <a:t>list_geometry</a:t>
                      </a:r>
                      <a:endParaRPr lang="en-US" b="0" dirty="0"/>
                    </a:p>
                    <a:p>
                      <a:endParaRPr lang="en-US" b="0" dirty="0"/>
                    </a:p>
                    <a:p>
                      <a:r>
                        <a:rPr lang="en-US" b="0" dirty="0" err="1"/>
                        <a:t>crs</a:t>
                      </a:r>
                      <a:r>
                        <a:rPr lang="en-US" b="0" dirty="0"/>
                        <a:t> = {'</a:t>
                      </a:r>
                      <a:r>
                        <a:rPr lang="en-US" b="0" dirty="0" err="1"/>
                        <a:t>init</a:t>
                      </a:r>
                      <a:r>
                        <a:rPr lang="en-US" b="0" dirty="0"/>
                        <a:t>': 'epsg:4326'}</a:t>
                      </a:r>
                    </a:p>
                    <a:p>
                      <a:r>
                        <a:rPr lang="en-US" b="0" dirty="0" err="1"/>
                        <a:t>gdf</a:t>
                      </a:r>
                      <a:r>
                        <a:rPr lang="en-US" b="0" dirty="0"/>
                        <a:t> = </a:t>
                      </a:r>
                      <a:r>
                        <a:rPr lang="en-US" b="0" dirty="0" err="1"/>
                        <a:t>gpd.GeoDataFrame</a:t>
                      </a:r>
                      <a:r>
                        <a:rPr lang="en-US" b="0" dirty="0"/>
                        <a:t>(</a:t>
                      </a:r>
                      <a:r>
                        <a:rPr lang="en-US" b="0" dirty="0" err="1"/>
                        <a:t>df</a:t>
                      </a:r>
                      <a:r>
                        <a:rPr lang="en-US" b="0" dirty="0"/>
                        <a:t>, </a:t>
                      </a:r>
                      <a:r>
                        <a:rPr lang="en-US" b="0" dirty="0" err="1"/>
                        <a:t>crs</a:t>
                      </a:r>
                      <a:r>
                        <a:rPr lang="en-US" b="0" dirty="0"/>
                        <a:t>= </a:t>
                      </a:r>
                      <a:r>
                        <a:rPr lang="en-US" b="0" dirty="0" err="1"/>
                        <a:t>crs</a:t>
                      </a:r>
                      <a:r>
                        <a:rPr lang="en-US" b="0" dirty="0"/>
                        <a:t>, geometry = </a:t>
                      </a:r>
                      <a:r>
                        <a:rPr lang="en-US" b="0" dirty="0" err="1"/>
                        <a:t>df.geometry</a:t>
                      </a:r>
                      <a:r>
                        <a:rPr lang="en-US" b="0" dirty="0"/>
                        <a:t>)</a:t>
                      </a:r>
                    </a:p>
                    <a:p>
                      <a:r>
                        <a:rPr lang="en-US" b="0" dirty="0" err="1"/>
                        <a:t>gdf.to_file</a:t>
                      </a:r>
                      <a:r>
                        <a:rPr lang="en-US" b="0" dirty="0"/>
                        <a:t>(path)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224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91701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</a:t>
            </a:r>
            <a:r>
              <a:rPr lang="en-US" dirty="0" err="1"/>
              <a:t>Earthquack</a:t>
            </a:r>
            <a:r>
              <a:rPr lang="en-US" dirty="0"/>
              <a:t>(code)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UH-DAIS Lab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1EDE-E391-4848-A8C9-6C834DEA990F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483938"/>
              </p:ext>
            </p:extLst>
          </p:nvPr>
        </p:nvGraphicFramePr>
        <p:xfrm>
          <a:off x="531812" y="1529862"/>
          <a:ext cx="11144373" cy="4646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4373">
                  <a:extLst>
                    <a:ext uri="{9D8B030D-6E8A-4147-A177-3AD203B41FA5}">
                      <a16:colId xmlns:a16="http://schemas.microsoft.com/office/drawing/2014/main" val="207909787"/>
                    </a:ext>
                  </a:extLst>
                </a:gridCol>
              </a:tblGrid>
              <a:tr h="4646530">
                <a:tc>
                  <a:txBody>
                    <a:bodyPr/>
                    <a:lstStyle/>
                    <a:p>
                      <a:r>
                        <a:rPr lang="en-US" sz="1400" b="0" dirty="0"/>
                        <a:t>import pandas as </a:t>
                      </a:r>
                      <a:r>
                        <a:rPr lang="en-US" sz="1400" b="0" dirty="0" err="1"/>
                        <a:t>pd</a:t>
                      </a:r>
                      <a:endParaRPr lang="en-US" sz="1400" b="0" dirty="0"/>
                    </a:p>
                    <a:p>
                      <a:r>
                        <a:rPr lang="en-US" sz="1400" b="0" dirty="0"/>
                        <a:t>from </a:t>
                      </a:r>
                      <a:r>
                        <a:rPr lang="en-US" sz="1400" b="0" dirty="0" err="1"/>
                        <a:t>shapely.geometry</a:t>
                      </a:r>
                      <a:r>
                        <a:rPr lang="en-US" sz="1400" b="0" dirty="0"/>
                        <a:t> import Point</a:t>
                      </a:r>
                    </a:p>
                    <a:p>
                      <a:r>
                        <a:rPr lang="en-US" sz="1400" b="0" dirty="0"/>
                        <a:t>import </a:t>
                      </a:r>
                      <a:r>
                        <a:rPr lang="en-US" sz="1400" b="0" dirty="0" err="1"/>
                        <a:t>matplotlib.pyplot</a:t>
                      </a:r>
                      <a:r>
                        <a:rPr lang="en-US" sz="1400" b="0" dirty="0"/>
                        <a:t> as </a:t>
                      </a:r>
                      <a:r>
                        <a:rPr lang="en-US" sz="1400" b="0" dirty="0" err="1"/>
                        <a:t>plt</a:t>
                      </a:r>
                      <a:endParaRPr lang="en-US" sz="1400" b="0" dirty="0"/>
                    </a:p>
                    <a:p>
                      <a:r>
                        <a:rPr lang="en-US" sz="1400" b="0" dirty="0"/>
                        <a:t>import </a:t>
                      </a:r>
                      <a:r>
                        <a:rPr lang="en-US" sz="1400" b="0" dirty="0" err="1"/>
                        <a:t>geopandas</a:t>
                      </a:r>
                      <a:r>
                        <a:rPr lang="en-US" sz="1400" b="0" dirty="0"/>
                        <a:t> as </a:t>
                      </a:r>
                      <a:r>
                        <a:rPr lang="en-US" sz="1400" b="0" dirty="0" err="1"/>
                        <a:t>gpd</a:t>
                      </a:r>
                      <a:endParaRPr lang="en-US" sz="1400" b="0" dirty="0"/>
                    </a:p>
                    <a:p>
                      <a:r>
                        <a:rPr lang="en-US" sz="1400" b="0" dirty="0"/>
                        <a:t>fig, ax = </a:t>
                      </a:r>
                      <a:r>
                        <a:rPr lang="en-US" sz="1400" b="0" dirty="0" err="1"/>
                        <a:t>plt.subplots</a:t>
                      </a:r>
                      <a:r>
                        <a:rPr lang="en-US" sz="1400" b="0" dirty="0"/>
                        <a:t>(1, 1, </a:t>
                      </a:r>
                      <a:r>
                        <a:rPr lang="en-US" sz="1400" b="0" dirty="0" err="1"/>
                        <a:t>figsize</a:t>
                      </a:r>
                      <a:r>
                        <a:rPr lang="en-US" sz="1400" b="0" dirty="0"/>
                        <a:t>=(10, 8))</a:t>
                      </a:r>
                    </a:p>
                    <a:p>
                      <a:r>
                        <a:rPr lang="en-US" sz="1400" b="0" dirty="0" err="1"/>
                        <a:t>df</a:t>
                      </a:r>
                      <a:r>
                        <a:rPr lang="en-US" sz="1400" b="0" dirty="0"/>
                        <a:t> = </a:t>
                      </a:r>
                      <a:r>
                        <a:rPr lang="en-US" sz="1400" b="0" dirty="0" err="1"/>
                        <a:t>pd.read_csv</a:t>
                      </a:r>
                      <a:r>
                        <a:rPr lang="en-US" sz="1400" b="0" dirty="0"/>
                        <a:t>(eartquack.csv)</a:t>
                      </a:r>
                    </a:p>
                    <a:p>
                      <a:endParaRPr lang="en-US" sz="1400" b="0" dirty="0"/>
                    </a:p>
                    <a:p>
                      <a:r>
                        <a:rPr lang="en-US" sz="1400" b="0" dirty="0" err="1"/>
                        <a:t>contiguousUSA_shape</a:t>
                      </a:r>
                      <a:r>
                        <a:rPr lang="en-US" sz="1400" b="0" dirty="0"/>
                        <a:t> = </a:t>
                      </a:r>
                      <a:r>
                        <a:rPr lang="en-US" sz="1400" b="0" dirty="0" err="1"/>
                        <a:t>gpd.read_file</a:t>
                      </a:r>
                      <a:r>
                        <a:rPr lang="en-US" sz="1400" b="0" dirty="0"/>
                        <a:t>(</a:t>
                      </a:r>
                      <a:r>
                        <a:rPr lang="en-US" sz="1400" b="0" dirty="0" err="1"/>
                        <a:t>contiguousUSA.shp</a:t>
                      </a:r>
                      <a:r>
                        <a:rPr lang="en-US" sz="1400" b="0" dirty="0"/>
                        <a:t>)</a:t>
                      </a:r>
                    </a:p>
                    <a:p>
                      <a:r>
                        <a:rPr lang="en-US" sz="1400" b="0" dirty="0" err="1"/>
                        <a:t>contiguousUSA_shape</a:t>
                      </a:r>
                      <a:r>
                        <a:rPr lang="en-US" sz="1400" b="0" dirty="0"/>
                        <a:t> = </a:t>
                      </a:r>
                      <a:r>
                        <a:rPr lang="en-US" sz="1400" b="0" dirty="0" err="1"/>
                        <a:t>contiguousUSA_shape.to_crs</a:t>
                      </a:r>
                      <a:r>
                        <a:rPr lang="en-US" sz="1400" b="0" dirty="0"/>
                        <a:t>("epsg:4326")</a:t>
                      </a:r>
                    </a:p>
                    <a:p>
                      <a:endParaRPr lang="en-US" sz="1400" b="0" dirty="0"/>
                    </a:p>
                    <a:p>
                      <a:r>
                        <a:rPr lang="en-US" sz="1400" b="0" dirty="0" err="1"/>
                        <a:t>gdf</a:t>
                      </a:r>
                      <a:r>
                        <a:rPr lang="en-US" sz="1400" b="0" dirty="0"/>
                        <a:t> = </a:t>
                      </a:r>
                      <a:r>
                        <a:rPr lang="en-US" sz="1400" b="0" dirty="0" err="1"/>
                        <a:t>gpd.GeoDataFrame</a:t>
                      </a:r>
                      <a:r>
                        <a:rPr lang="en-US" sz="1400" b="0" dirty="0"/>
                        <a:t>(index=[0], </a:t>
                      </a:r>
                      <a:r>
                        <a:rPr lang="en-US" sz="1400" b="0" dirty="0" err="1"/>
                        <a:t>crs</a:t>
                      </a:r>
                      <a:r>
                        <a:rPr lang="en-US" sz="1400" b="0" dirty="0"/>
                        <a:t>='epsg:4326', geometry=[</a:t>
                      </a:r>
                      <a:r>
                        <a:rPr lang="en-US" sz="1400" b="0" dirty="0" err="1"/>
                        <a:t>contiguousUSA_shape</a:t>
                      </a:r>
                      <a:r>
                        <a:rPr lang="en-US" sz="1400" b="0" dirty="0"/>
                        <a:t>['geometry'][0]])</a:t>
                      </a:r>
                    </a:p>
                    <a:p>
                      <a:r>
                        <a:rPr lang="en-US" sz="1400" b="0" dirty="0" err="1"/>
                        <a:t>gdf.plot</a:t>
                      </a:r>
                      <a:r>
                        <a:rPr lang="en-US" sz="1400" b="0" dirty="0"/>
                        <a:t>(linewidth=0.8, ax=ax, </a:t>
                      </a:r>
                      <a:r>
                        <a:rPr lang="en-US" sz="1400" b="0" dirty="0" err="1"/>
                        <a:t>edgecolor</a:t>
                      </a:r>
                      <a:r>
                        <a:rPr lang="en-US" sz="1400" b="0" dirty="0"/>
                        <a:t>='red', color='r', </a:t>
                      </a:r>
                      <a:r>
                        <a:rPr lang="en-US" sz="1400" b="0" dirty="0" err="1"/>
                        <a:t>facecolor</a:t>
                      </a:r>
                      <a:r>
                        <a:rPr lang="en-US" sz="1400" b="0" dirty="0"/>
                        <a:t>="none")</a:t>
                      </a:r>
                    </a:p>
                    <a:p>
                      <a:endParaRPr lang="en-US" sz="1400" b="0" dirty="0"/>
                    </a:p>
                    <a:p>
                      <a:r>
                        <a:rPr lang="en-US" sz="1400" b="0" dirty="0"/>
                        <a:t>for count in range(</a:t>
                      </a:r>
                      <a:r>
                        <a:rPr lang="en-US" sz="1400" b="0" dirty="0" err="1"/>
                        <a:t>len</a:t>
                      </a:r>
                      <a:r>
                        <a:rPr lang="en-US" sz="1400" b="0" dirty="0"/>
                        <a:t>(</a:t>
                      </a:r>
                      <a:r>
                        <a:rPr lang="en-US" sz="1400" b="0" dirty="0" err="1"/>
                        <a:t>df</a:t>
                      </a:r>
                      <a:r>
                        <a:rPr lang="en-US" sz="1400" b="0" dirty="0"/>
                        <a:t>['latitudes'])):</a:t>
                      </a:r>
                    </a:p>
                    <a:p>
                      <a:r>
                        <a:rPr lang="en-US" sz="1400" b="0" dirty="0"/>
                        <a:t>    point = Point([</a:t>
                      </a:r>
                      <a:r>
                        <a:rPr lang="en-US" sz="1400" b="0" dirty="0" err="1"/>
                        <a:t>df</a:t>
                      </a:r>
                      <a:r>
                        <a:rPr lang="en-US" sz="1400" b="0" dirty="0"/>
                        <a:t>['longitudes'][count],</a:t>
                      </a:r>
                      <a:r>
                        <a:rPr lang="en-US" sz="1400" b="0" dirty="0" err="1"/>
                        <a:t>df</a:t>
                      </a:r>
                      <a:r>
                        <a:rPr lang="en-US" sz="1400" b="0" dirty="0"/>
                        <a:t>['latitudes'][count]])</a:t>
                      </a:r>
                    </a:p>
                    <a:p>
                      <a:r>
                        <a:rPr lang="en-US" sz="1400" b="0" dirty="0"/>
                        <a:t>    </a:t>
                      </a:r>
                      <a:r>
                        <a:rPr lang="en-US" sz="1400" b="0" dirty="0" err="1"/>
                        <a:t>gdf</a:t>
                      </a:r>
                      <a:r>
                        <a:rPr lang="en-US" sz="1400" b="0" dirty="0"/>
                        <a:t> = </a:t>
                      </a:r>
                      <a:r>
                        <a:rPr lang="en-US" sz="1400" b="0" dirty="0" err="1"/>
                        <a:t>gpd.GeoDataFrame</a:t>
                      </a:r>
                      <a:r>
                        <a:rPr lang="en-US" sz="1400" b="0" dirty="0"/>
                        <a:t>(index=[0], </a:t>
                      </a:r>
                      <a:r>
                        <a:rPr lang="en-US" sz="1400" b="0" dirty="0" err="1"/>
                        <a:t>crs</a:t>
                      </a:r>
                      <a:r>
                        <a:rPr lang="en-US" sz="1400" b="0" dirty="0"/>
                        <a:t>='epsg:4326', geometry=[point])</a:t>
                      </a:r>
                    </a:p>
                    <a:p>
                      <a:r>
                        <a:rPr lang="en-US" sz="1400" b="0" dirty="0"/>
                        <a:t>    </a:t>
                      </a:r>
                      <a:r>
                        <a:rPr lang="en-US" sz="1400" b="0" dirty="0" err="1"/>
                        <a:t>gdf.plot</a:t>
                      </a:r>
                      <a:r>
                        <a:rPr lang="en-US" sz="1400" b="0" dirty="0"/>
                        <a:t>(linewidth=0.8, ax=ax, </a:t>
                      </a:r>
                      <a:r>
                        <a:rPr lang="en-US" sz="1400" b="0" dirty="0" err="1"/>
                        <a:t>edgecolor</a:t>
                      </a:r>
                      <a:r>
                        <a:rPr lang="en-US" sz="1400" b="0" dirty="0"/>
                        <a:t>='green', color='green', </a:t>
                      </a:r>
                      <a:r>
                        <a:rPr lang="en-US" sz="1400" b="0" dirty="0" err="1"/>
                        <a:t>facecolor</a:t>
                      </a:r>
                      <a:r>
                        <a:rPr lang="en-US" sz="1400" b="0" dirty="0"/>
                        <a:t>="none")</a:t>
                      </a:r>
                    </a:p>
                    <a:p>
                      <a:endParaRPr lang="en-US" sz="1400" b="0" dirty="0"/>
                    </a:p>
                    <a:p>
                      <a:r>
                        <a:rPr lang="en-US" sz="1400" b="0" dirty="0" err="1"/>
                        <a:t>plt.show</a:t>
                      </a:r>
                      <a:r>
                        <a:rPr lang="en-US" sz="1400" b="0" dirty="0"/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224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84425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546" y="1732085"/>
            <a:ext cx="7420708" cy="417976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UH-DAIS Lab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1EDE-E391-4848-A8C9-6C834DEA990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82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Spatial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Core</a:t>
            </a:r>
            <a:r>
              <a:rPr lang="en-US" dirty="0"/>
              <a:t>:</a:t>
            </a:r>
          </a:p>
          <a:p>
            <a:pPr lvl="1"/>
            <a:r>
              <a:rPr lang="en-US" b="1" dirty="0"/>
              <a:t>Point</a:t>
            </a:r>
            <a:r>
              <a:rPr lang="en-US" dirty="0"/>
              <a:t>: (x coordinate, y coordinate) or (longitude, latitude)</a:t>
            </a:r>
          </a:p>
          <a:p>
            <a:pPr lvl="2"/>
            <a:r>
              <a:rPr lang="en-US" dirty="0"/>
              <a:t>Example: Any location</a:t>
            </a:r>
          </a:p>
          <a:p>
            <a:pPr lvl="1"/>
            <a:r>
              <a:rPr lang="en-US" b="1" dirty="0"/>
              <a:t>Line String</a:t>
            </a:r>
            <a:r>
              <a:rPr lang="en-US" dirty="0"/>
              <a:t>: Space between two points. </a:t>
            </a:r>
          </a:p>
          <a:p>
            <a:pPr lvl="2"/>
            <a:r>
              <a:rPr lang="en-US" dirty="0"/>
              <a:t>Example: Roads</a:t>
            </a:r>
          </a:p>
          <a:p>
            <a:pPr lvl="1"/>
            <a:r>
              <a:rPr lang="en-US" b="1" dirty="0"/>
              <a:t>Polygon: </a:t>
            </a:r>
            <a:r>
              <a:rPr lang="en-US" dirty="0"/>
              <a:t>Collection of points. </a:t>
            </a:r>
          </a:p>
          <a:p>
            <a:pPr lvl="2"/>
            <a:r>
              <a:rPr lang="en-US" dirty="0"/>
              <a:t>Example: State</a:t>
            </a:r>
          </a:p>
          <a:p>
            <a:r>
              <a:rPr lang="en-US" b="1" dirty="0"/>
              <a:t>Derived</a:t>
            </a:r>
            <a:r>
              <a:rPr lang="en-US" dirty="0"/>
              <a:t>:</a:t>
            </a:r>
          </a:p>
          <a:p>
            <a:pPr lvl="1"/>
            <a:r>
              <a:rPr lang="en-US" b="1" dirty="0"/>
              <a:t>Linear Ring</a:t>
            </a:r>
            <a:r>
              <a:rPr lang="en-US" dirty="0"/>
              <a:t>: Lines creating a ring</a:t>
            </a:r>
          </a:p>
          <a:p>
            <a:pPr lvl="1"/>
            <a:r>
              <a:rPr lang="en-US" b="1" dirty="0"/>
              <a:t>Multi Line String</a:t>
            </a:r>
            <a:r>
              <a:rPr lang="en-US" dirty="0"/>
              <a:t>: Multiple line touching each other</a:t>
            </a:r>
          </a:p>
          <a:p>
            <a:pPr lvl="1"/>
            <a:r>
              <a:rPr lang="en-US" b="1" dirty="0"/>
              <a:t>Geometry Collection</a:t>
            </a:r>
            <a:r>
              <a:rPr lang="en-US" dirty="0"/>
              <a:t>:  Collection of all types of objects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UH-DAIS Lab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1EDE-E391-4848-A8C9-6C834DEA990F}" type="slidenum">
              <a:rPr lang="en-US" smtClean="0"/>
              <a:t>2</a:t>
            </a:fld>
            <a:endParaRPr lang="en-US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405" y="2125663"/>
            <a:ext cx="3988205" cy="3778250"/>
          </a:xfrm>
        </p:spPr>
      </p:pic>
    </p:spTree>
    <p:extLst>
      <p:ext uri="{BB962C8B-B14F-4D97-AF65-F5344CB8AC3E}">
        <p14:creationId xmlns:p14="http://schemas.microsoft.com/office/powerpoint/2010/main" val="21209941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>
                <a:hlinkClick r:id="rId2"/>
              </a:rPr>
              <a:t>https://shapely.readthedocs.io/en/stable/manual.html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>
                <a:hlinkClick r:id="rId3"/>
              </a:rPr>
              <a:t>https://geopandas.org/en/stable/docs.html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/>
              <a:t>https://matplotlib.org/stable/index.html</a:t>
            </a:r>
          </a:p>
          <a:p>
            <a:pPr>
              <a:buFont typeface="+mj-lt"/>
              <a:buAutoNum type="arabicPeriod"/>
            </a:pPr>
            <a:r>
              <a:rPr lang="en-US" dirty="0"/>
              <a:t>https://spatialanalysis.github.io/handsonspatialdata/basic-mapping.html</a:t>
            </a:r>
          </a:p>
          <a:p>
            <a:pPr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UH-DAIS Lab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1EDE-E391-4848-A8C9-6C834DEA990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748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Some Examples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060" y="1299564"/>
            <a:ext cx="3992732" cy="576262"/>
          </a:xfrm>
        </p:spPr>
        <p:txBody>
          <a:bodyPr/>
          <a:lstStyle/>
          <a:p>
            <a:r>
              <a:rPr lang="en-US" b="1" dirty="0"/>
              <a:t>Google Map Point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60" y="2159000"/>
            <a:ext cx="3571425" cy="3354388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2338" y="1351817"/>
            <a:ext cx="3626351" cy="576262"/>
          </a:xfrm>
        </p:spPr>
        <p:txBody>
          <a:bodyPr/>
          <a:lstStyle/>
          <a:p>
            <a:r>
              <a:rPr lang="en-US" b="1" dirty="0"/>
              <a:t>Street Map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944" y="2130058"/>
            <a:ext cx="3747745" cy="3354388"/>
          </a:xfr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UH-DAIS Lab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1EDE-E391-4848-A8C9-6C834DEA990F}" type="slidenum">
              <a:rPr lang="en-US" smtClean="0"/>
              <a:t>3</a:t>
            </a:fld>
            <a:endParaRPr lang="en-US"/>
          </a:p>
        </p:txBody>
      </p:sp>
      <p:sp>
        <p:nvSpPr>
          <p:cNvPr id="12" name="Text Placeholder 4"/>
          <p:cNvSpPr txBox="1">
            <a:spLocks/>
          </p:cNvSpPr>
          <p:nvPr/>
        </p:nvSpPr>
        <p:spPr>
          <a:xfrm>
            <a:off x="8214222" y="1455738"/>
            <a:ext cx="3626351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States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4222" y="2032001"/>
            <a:ext cx="3966406" cy="348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358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Some Important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Shape files: </a:t>
            </a:r>
            <a:r>
              <a:rPr lang="en-US" dirty="0"/>
              <a:t> Different polygonal data comes in form of shape files, such as:</a:t>
            </a:r>
          </a:p>
          <a:p>
            <a:pPr lvl="1"/>
            <a:r>
              <a:rPr lang="en-US" b="1" dirty="0"/>
              <a:t>USA Counties</a:t>
            </a:r>
            <a:r>
              <a:rPr lang="en-US" dirty="0"/>
              <a:t>: https://catalog.data.gov/dataset/tiger-line-shapefile-current-nation-u-s-counties-and-equivalent-entities</a:t>
            </a:r>
            <a:endParaRPr lang="en-US" b="1" dirty="0"/>
          </a:p>
          <a:p>
            <a:r>
              <a:rPr lang="en-US" b="1" dirty="0"/>
              <a:t>Open Street Map: </a:t>
            </a:r>
            <a:r>
              <a:rPr lang="en-US" dirty="0"/>
              <a:t>Source for open source street network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UH-DAIS Lab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1EDE-E391-4848-A8C9-6C834DEA990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163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Tools to Handle Spatial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Shapely</a:t>
            </a:r>
            <a:r>
              <a:rPr lang="en-US" dirty="0"/>
              <a:t>: A polygon library. Easy to perform polygonal operations on it.</a:t>
            </a:r>
          </a:p>
          <a:p>
            <a:r>
              <a:rPr lang="en-US" b="1" dirty="0" err="1"/>
              <a:t>Geopandas</a:t>
            </a:r>
            <a:r>
              <a:rPr lang="en-US" dirty="0"/>
              <a:t>: A python library that makes it smooth to handle spatial datasets</a:t>
            </a:r>
          </a:p>
          <a:p>
            <a:r>
              <a:rPr lang="en-US" dirty="0"/>
              <a:t> </a:t>
            </a:r>
            <a:r>
              <a:rPr lang="en-US" b="1" dirty="0" err="1"/>
              <a:t>Matplotlib</a:t>
            </a:r>
            <a:r>
              <a:rPr lang="en-US" dirty="0"/>
              <a:t>: Python tool to visualize data</a:t>
            </a:r>
          </a:p>
          <a:p>
            <a:r>
              <a:rPr lang="en-US" b="1" dirty="0"/>
              <a:t>Others</a:t>
            </a:r>
            <a:r>
              <a:rPr lang="en-US" dirty="0"/>
              <a:t>: </a:t>
            </a:r>
            <a:r>
              <a:rPr lang="en-US" dirty="0" err="1"/>
              <a:t>Networkx</a:t>
            </a:r>
            <a:r>
              <a:rPr lang="en-US" dirty="0"/>
              <a:t>, OSM to handle road networks, alpha shape to generate polygons from points, </a:t>
            </a:r>
            <a:r>
              <a:rPr lang="en-US" dirty="0" err="1"/>
              <a:t>numpy</a:t>
            </a:r>
            <a:r>
              <a:rPr lang="en-US" dirty="0"/>
              <a:t> to create grids etc.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[Each tool offers different services. Often one tool is not enough and we need to combine multiple tools to work]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UH-DAIS Lab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1EDE-E391-4848-A8C9-6C834DEA990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08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Shapely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Objects</a:t>
            </a:r>
            <a:r>
              <a:rPr lang="en-US" dirty="0"/>
              <a:t>: Has libraries to support following objects:</a:t>
            </a:r>
          </a:p>
          <a:p>
            <a:pPr lvl="1"/>
            <a:r>
              <a:rPr lang="en-US" dirty="0"/>
              <a:t>Points, </a:t>
            </a:r>
            <a:r>
              <a:rPr lang="en-US" dirty="0" err="1"/>
              <a:t>LineString</a:t>
            </a:r>
            <a:r>
              <a:rPr lang="en-US" dirty="0"/>
              <a:t>, Polygons, Multiline, Polygons, </a:t>
            </a:r>
            <a:r>
              <a:rPr lang="en-US" dirty="0" err="1"/>
              <a:t>Multipolygones</a:t>
            </a:r>
            <a:r>
              <a:rPr lang="en-US" dirty="0"/>
              <a:t>, Collection</a:t>
            </a:r>
          </a:p>
          <a:p>
            <a:endParaRPr lang="en-US" b="1" dirty="0"/>
          </a:p>
          <a:p>
            <a:r>
              <a:rPr lang="en-US" b="1" dirty="0"/>
              <a:t>Operations: </a:t>
            </a:r>
            <a:r>
              <a:rPr lang="en-US" dirty="0"/>
              <a:t>Supports of finds following operations among shapely objects</a:t>
            </a:r>
          </a:p>
          <a:p>
            <a:pPr lvl="1"/>
            <a:r>
              <a:rPr lang="en-US" b="1" dirty="0"/>
              <a:t>Find Relations: </a:t>
            </a:r>
            <a:r>
              <a:rPr lang="en-US" i="1" dirty="0"/>
              <a:t>contains</a:t>
            </a:r>
            <a:r>
              <a:rPr lang="en-US" dirty="0"/>
              <a:t>, </a:t>
            </a:r>
            <a:r>
              <a:rPr lang="en-US" i="1" dirty="0"/>
              <a:t>intersects</a:t>
            </a:r>
            <a:r>
              <a:rPr lang="en-US" dirty="0"/>
              <a:t>, </a:t>
            </a:r>
            <a:r>
              <a:rPr lang="en-US" i="1" dirty="0"/>
              <a:t>overlaps</a:t>
            </a:r>
            <a:r>
              <a:rPr lang="en-US" dirty="0"/>
              <a:t>, </a:t>
            </a:r>
            <a:r>
              <a:rPr lang="en-US" i="1" dirty="0"/>
              <a:t>touches</a:t>
            </a:r>
            <a:endParaRPr lang="en-US" dirty="0"/>
          </a:p>
          <a:p>
            <a:pPr lvl="1"/>
            <a:r>
              <a:rPr lang="en-US" b="1" dirty="0"/>
              <a:t>Perform Operations: </a:t>
            </a:r>
            <a:r>
              <a:rPr lang="en-US" dirty="0"/>
              <a:t>Intersection, Union</a:t>
            </a:r>
            <a:endParaRPr lang="en-US" b="1" dirty="0"/>
          </a:p>
          <a:p>
            <a:pPr lvl="1"/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UH-DAIS Lab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1EDE-E391-4848-A8C9-6C834DEA990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91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367" y="2725472"/>
            <a:ext cx="8911687" cy="1280890"/>
          </a:xfrm>
        </p:spPr>
        <p:txBody>
          <a:bodyPr/>
          <a:lstStyle/>
          <a:p>
            <a:pPr algn="ctr"/>
            <a:r>
              <a:rPr lang="en-US" b="1" dirty="0"/>
              <a:t>Case Study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UH-DAIS Lab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1EDE-E391-4848-A8C9-6C834DEA990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834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Reading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your data is written in a CSV file:</a:t>
            </a:r>
          </a:p>
          <a:p>
            <a:pPr lvl="1"/>
            <a:r>
              <a:rPr lang="en-US" dirty="0"/>
              <a:t>Use normal pandas to read file</a:t>
            </a:r>
          </a:p>
          <a:p>
            <a:pPr lvl="1"/>
            <a:r>
              <a:rPr lang="en-US" dirty="0"/>
              <a:t>For csv file, convert objects from string to shapely object</a:t>
            </a:r>
          </a:p>
          <a:p>
            <a:pPr lvl="1"/>
            <a:r>
              <a:rPr lang="en-US" dirty="0"/>
              <a:t>Example: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If your file is written as </a:t>
            </a:r>
            <a:r>
              <a:rPr lang="en-US" dirty="0" err="1"/>
              <a:t>shapefile</a:t>
            </a:r>
            <a:endParaRPr lang="en-US" dirty="0"/>
          </a:p>
          <a:p>
            <a:pPr lvl="1"/>
            <a:r>
              <a:rPr lang="en-US" dirty="0"/>
              <a:t>Use </a:t>
            </a:r>
            <a:r>
              <a:rPr lang="en-US" dirty="0" err="1"/>
              <a:t>Geopandas</a:t>
            </a:r>
            <a:r>
              <a:rPr lang="en-US" dirty="0"/>
              <a:t> to read file</a:t>
            </a:r>
          </a:p>
          <a:p>
            <a:pPr lvl="1"/>
            <a:r>
              <a:rPr lang="en-US" dirty="0"/>
              <a:t>Change the geometric coordinate system (different system provides different types of coordinates)</a:t>
            </a:r>
          </a:p>
          <a:p>
            <a:pPr lvl="1"/>
            <a:r>
              <a:rPr lang="en-US" dirty="0"/>
              <a:t>Example: 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UH-DAIS Lab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1EDE-E391-4848-A8C9-6C834DEA990F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347157"/>
              </p:ext>
            </p:extLst>
          </p:nvPr>
        </p:nvGraphicFramePr>
        <p:xfrm>
          <a:off x="4349072" y="3253657"/>
          <a:ext cx="7709764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9764">
                  <a:extLst>
                    <a:ext uri="{9D8B030D-6E8A-4147-A177-3AD203B41FA5}">
                      <a16:colId xmlns:a16="http://schemas.microsoft.com/office/drawing/2014/main" val="706691622"/>
                    </a:ext>
                  </a:extLst>
                </a:gridCol>
              </a:tblGrid>
              <a:tr h="6474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7832"/>
                          </a:solidFill>
                          <a:effectLst/>
                          <a:latin typeface="Consolas" panose="020B0609020204030204" pitchFamily="49" charset="0"/>
                        </a:rPr>
                        <a:t>import 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A9B7C6"/>
                          </a:solidFill>
                          <a:effectLst/>
                          <a:latin typeface="Consolas" panose="020B0609020204030204" pitchFamily="49" charset="0"/>
                        </a:rPr>
                        <a:t>pandas 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7832"/>
                          </a:solidFill>
                          <a:effectLst/>
                          <a:latin typeface="Consolas" panose="020B0609020204030204" pitchFamily="49" charset="0"/>
                        </a:rPr>
                        <a:t>as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A9B7C6"/>
                          </a:solidFill>
                          <a:effectLst/>
                          <a:latin typeface="Consolas" panose="020B0609020204030204" pitchFamily="49" charset="0"/>
                        </a:rPr>
                        <a:t>pd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A9B7C6"/>
                        </a:solidFill>
                        <a:effectLst/>
                        <a:latin typeface="Consolas" panose="020B0609020204030204" pitchFamily="49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df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=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pd.read_csv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(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file_path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b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df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[‘geometry’]=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shapely.wkt.loads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(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df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[‘geometry’][count]) for count in range(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len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(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df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[‘geometry’]))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852128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059635"/>
              </p:ext>
            </p:extLst>
          </p:nvPr>
        </p:nvGraphicFramePr>
        <p:xfrm>
          <a:off x="4349072" y="5594463"/>
          <a:ext cx="3534299" cy="805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4299">
                  <a:extLst>
                    <a:ext uri="{9D8B030D-6E8A-4147-A177-3AD203B41FA5}">
                      <a16:colId xmlns:a16="http://schemas.microsoft.com/office/drawing/2014/main" val="1601275552"/>
                    </a:ext>
                  </a:extLst>
                </a:gridCol>
              </a:tblGrid>
              <a:tr h="8059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7832"/>
                          </a:solidFill>
                          <a:effectLst/>
                          <a:latin typeface="Consolas" panose="020B0609020204030204" pitchFamily="49" charset="0"/>
                        </a:rPr>
                        <a:t>import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7832"/>
                          </a:solidFill>
                          <a:effectLst/>
                          <a:latin typeface="Consolas" panose="020B0609020204030204" pitchFamily="49" charset="0"/>
                        </a:rPr>
                        <a:t>geo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A9B7C6"/>
                          </a:solidFill>
                          <a:effectLst/>
                          <a:latin typeface="Consolas" panose="020B0609020204030204" pitchFamily="49" charset="0"/>
                        </a:rPr>
                        <a:t>pandas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A9B7C6"/>
                          </a:solidFill>
                          <a:effectLst/>
                          <a:latin typeface="Consolas" panose="020B0609020204030204" pitchFamily="49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7832"/>
                          </a:solidFill>
                          <a:effectLst/>
                          <a:latin typeface="Consolas" panose="020B0609020204030204" pitchFamily="49" charset="0"/>
                        </a:rPr>
                        <a:t>as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7832"/>
                          </a:solidFill>
                          <a:effectLst/>
                          <a:latin typeface="Consolas" panose="020B0609020204030204" pitchFamily="49" charset="0"/>
                        </a:rPr>
                        <a:t>g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A9B7C6"/>
                          </a:solidFill>
                          <a:effectLst/>
                          <a:latin typeface="Consolas" panose="020B0609020204030204" pitchFamily="49" charset="0"/>
                        </a:rPr>
                        <a:t>pd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A9B7C6"/>
                        </a:solidFill>
                        <a:effectLst/>
                        <a:latin typeface="Consolas" panose="020B0609020204030204" pitchFamily="49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df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=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pd.read_file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(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file_path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  <a:p>
                      <a:r>
                        <a:rPr lang="en-US" sz="1400" dirty="0" err="1"/>
                        <a:t>df</a:t>
                      </a:r>
                      <a:r>
                        <a:rPr lang="en-US" sz="1400" dirty="0"/>
                        <a:t> = </a:t>
                      </a:r>
                      <a:r>
                        <a:rPr lang="en-US" sz="1400" dirty="0" err="1"/>
                        <a:t>df.to_crs</a:t>
                      </a:r>
                      <a:r>
                        <a:rPr lang="en-US" sz="1400" dirty="0"/>
                        <a:t>(“epsg:4326”)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091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9382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Perform Different Operations Using Shapely and </a:t>
            </a:r>
            <a:r>
              <a:rPr lang="en-US" b="1" dirty="0" err="1"/>
              <a:t>GeoPandas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Getting bounds of a polygon: </a:t>
            </a:r>
            <a:r>
              <a:rPr lang="en-US" b="1" dirty="0" err="1"/>
              <a:t>polygon.bounds</a:t>
            </a:r>
            <a:endParaRPr lang="en-US" b="1" dirty="0"/>
          </a:p>
          <a:p>
            <a:r>
              <a:rPr lang="en-US" dirty="0"/>
              <a:t>Getting centroid of a polygon: </a:t>
            </a:r>
            <a:r>
              <a:rPr lang="en-US" b="1" dirty="0" err="1"/>
              <a:t>polygon.centroid</a:t>
            </a:r>
            <a:endParaRPr lang="en-US" b="1" dirty="0"/>
          </a:p>
          <a:p>
            <a:r>
              <a:rPr lang="en-US" dirty="0"/>
              <a:t>Merge all polygons: </a:t>
            </a:r>
            <a:r>
              <a:rPr lang="en-US" b="1" dirty="0" err="1"/>
              <a:t>unary_union</a:t>
            </a:r>
            <a:r>
              <a:rPr lang="en-US" b="1" dirty="0"/>
              <a:t>(</a:t>
            </a:r>
            <a:r>
              <a:rPr lang="en-US" b="1" dirty="0" err="1"/>
              <a:t>polygones</a:t>
            </a:r>
            <a:r>
              <a:rPr lang="en-US" b="1" dirty="0"/>
              <a:t>)</a:t>
            </a:r>
          </a:p>
          <a:p>
            <a:r>
              <a:rPr lang="en-US" dirty="0"/>
              <a:t>Find relation among objects using shapely: </a:t>
            </a:r>
            <a:r>
              <a:rPr lang="en-US" b="1" dirty="0"/>
              <a:t>Polygon1.intersects(polygon2)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UH-DAIS Lab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1EDE-E391-4848-A8C9-6C834DEA990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34382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184</TotalTime>
  <Words>1307</Words>
  <Application>Microsoft Office PowerPoint</Application>
  <PresentationFormat>Widescreen</PresentationFormat>
  <Paragraphs>188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Century Gothic</vt:lpstr>
      <vt:lpstr>Consolas</vt:lpstr>
      <vt:lpstr>Wingdings 3</vt:lpstr>
      <vt:lpstr>Wisp</vt:lpstr>
      <vt:lpstr>Spatial Analysis using Python</vt:lpstr>
      <vt:lpstr>Spatial Objects</vt:lpstr>
      <vt:lpstr>Some Examples</vt:lpstr>
      <vt:lpstr>Some Important Sources</vt:lpstr>
      <vt:lpstr>Tools to Handle Spatial Objects</vt:lpstr>
      <vt:lpstr>Shapely Introduction</vt:lpstr>
      <vt:lpstr>Case Study</vt:lpstr>
      <vt:lpstr>Reading Files</vt:lpstr>
      <vt:lpstr>Perform Different Operations Using Shapely and GeoPandas</vt:lpstr>
      <vt:lpstr>Create Your Own Objects</vt:lpstr>
      <vt:lpstr>Create or Handel Grid</vt:lpstr>
      <vt:lpstr>Contour Plots using Grid</vt:lpstr>
      <vt:lpstr>Example</vt:lpstr>
      <vt:lpstr>Spatial Objects Visualization</vt:lpstr>
      <vt:lpstr>Example</vt:lpstr>
      <vt:lpstr>Writing File (csv)</vt:lpstr>
      <vt:lpstr>Writing File (shapefile)</vt:lpstr>
      <vt:lpstr>Visualizing Earthquack(code)</vt:lpstr>
      <vt:lpstr>Output</vt:lpstr>
      <vt:lpstr>References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Spatial Analysis using Python</dc:title>
  <dc:creator>Md. Mahin</dc:creator>
  <cp:lastModifiedBy>Eick, Christoph F</cp:lastModifiedBy>
  <cp:revision>17</cp:revision>
  <dcterms:created xsi:type="dcterms:W3CDTF">2022-10-11T16:23:20Z</dcterms:created>
  <dcterms:modified xsi:type="dcterms:W3CDTF">2022-10-25T23:42:25Z</dcterms:modified>
</cp:coreProperties>
</file>