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4"/>
  </p:sldMasterIdLst>
  <p:notesMasterIdLst>
    <p:notesMasterId r:id="rId10"/>
  </p:notesMasterIdLst>
  <p:sldIdLst>
    <p:sldId id="265" r:id="rId5"/>
    <p:sldId id="593" r:id="rId6"/>
    <p:sldId id="263" r:id="rId7"/>
    <p:sldId id="594" r:id="rId8"/>
    <p:sldId id="595" r:id="rId9"/>
  </p:sldIdLst>
  <p:sldSz cx="9144000" cy="6858000" type="screen4x3"/>
  <p:notesSz cx="7010400" cy="92964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Tahoma" panose="020B0604030504040204" pitchFamily="34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1.fntdata"/><Relationship Id="rId5" Type="http://schemas.openxmlformats.org/officeDocument/2006/relationships/slide" Target="slides/slide1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3506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1057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0000" y="728663"/>
            <a:ext cx="4778375" cy="3584575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02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6546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8711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953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6934200" y="64698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lvl="1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lvl="2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lvl="3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lvl="4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lvl="5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lvl="6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lvl="7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lvl="8" indent="0" algn="r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bg>
      <p:bgPr>
        <a:solidFill>
          <a:schemeClr val="lt1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4038600" cy="5059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648200" y="1066800"/>
            <a:ext cx="4038600" cy="5059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6935988" y="64730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457200" y="1047750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457200" y="1687512"/>
            <a:ext cx="4040188" cy="433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3"/>
          </p:nvPr>
        </p:nvSpPr>
        <p:spPr>
          <a:xfrm>
            <a:off x="4645025" y="1066800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4"/>
          </p:nvPr>
        </p:nvSpPr>
        <p:spPr>
          <a:xfrm>
            <a:off x="4645025" y="1706562"/>
            <a:ext cx="4041775" cy="4313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6935988" y="64730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6935988" y="64730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7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n-US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Click to edit Master title style</a:t>
            </a:r>
            <a:endParaRPr sz="4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6935988" y="64730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ahoma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sldNum" idx="12"/>
          </p:nvPr>
        </p:nvSpPr>
        <p:spPr>
          <a:xfrm>
            <a:off x="6935988" y="64730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ahoma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>
            <a:spLocks noGrp="1"/>
          </p:cNvSpPr>
          <p:nvPr>
            <p:ph type="pic" idx="2"/>
          </p:nvPr>
        </p:nvSpPr>
        <p:spPr>
          <a:xfrm>
            <a:off x="1792288" y="381000"/>
            <a:ext cx="5486400" cy="4346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6935988" y="64730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62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6433944"/>
            <a:ext cx="9144000" cy="4240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ahoma"/>
              <a:buNone/>
              <a:defRPr sz="4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sldNum" idx="12"/>
          </p:nvPr>
        </p:nvSpPr>
        <p:spPr>
          <a:xfrm>
            <a:off x="6934200" y="646340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8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.rice.edu/stat/FACULTY/D.SCOTT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ires.onlinelibrary.wiley.com/doi/abs/10.1002/wics.59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istogra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934200" y="64698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73" name="Google Shape;73;p11"/>
          <p:cNvSpPr txBox="1"/>
          <p:nvPr/>
        </p:nvSpPr>
        <p:spPr>
          <a:xfrm>
            <a:off x="7305978" y="0"/>
            <a:ext cx="2029216" cy="349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Christoph F. Eick</a:t>
            </a:r>
            <a:endParaRPr sz="18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510339-D02F-41A5-9316-06229055E427}"/>
              </a:ext>
            </a:extLst>
          </p:cNvPr>
          <p:cNvSpPr txBox="1"/>
          <p:nvPr/>
        </p:nvSpPr>
        <p:spPr>
          <a:xfrm>
            <a:off x="487680" y="-102432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rgbClr val="FFC000"/>
                </a:solidFill>
              </a:rPr>
              <a:t>Motivation for Task2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46EC5A-69F2-4CCE-9069-91B96D59FE2B}"/>
              </a:ext>
            </a:extLst>
          </p:cNvPr>
          <p:cNvSpPr txBox="1"/>
          <p:nvPr/>
        </p:nvSpPr>
        <p:spPr>
          <a:xfrm>
            <a:off x="191194" y="2812686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u="sng" dirty="0">
              <a:hlinkClick r:id="rId3"/>
            </a:endParaRPr>
          </a:p>
          <a:p>
            <a:pPr marL="514350" indent="-514350">
              <a:buFont typeface="+mj-lt"/>
              <a:buAutoNum type="romanLcPeriod"/>
            </a:pPr>
            <a:r>
              <a:rPr lang="en-US" sz="2000" dirty="0">
                <a:latin typeface="+mj-lt"/>
                <a:hlinkClick r:id="rId3"/>
              </a:rPr>
              <a:t>Statistics at Rice Faculty - David W. Scott</a:t>
            </a:r>
            <a:endParaRPr lang="en-US" sz="2000" dirty="0">
              <a:latin typeface="+mj-lt"/>
            </a:endParaRPr>
          </a:p>
          <a:p>
            <a:pPr marL="514350" indent="-514350">
              <a:buFont typeface="+mj-lt"/>
              <a:buAutoNum type="romanLcPeriod"/>
            </a:pPr>
            <a:r>
              <a:rPr lang="en-US" sz="2000" dirty="0">
                <a:latin typeface="+mj-lt"/>
              </a:rPr>
              <a:t>Histograms can be viewed as density functions; therefore, deriving good histograms is a topic of density estimation which was covered by Mahin in the last lecture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000" dirty="0">
                <a:latin typeface="+mj-lt"/>
                <a:hlinkClick r:id="rId4"/>
              </a:rPr>
              <a:t>Histogram - Scott - 2010 - WIREs Computational Statistics - Wiley Online Library</a:t>
            </a:r>
            <a:endParaRPr lang="en-US" sz="2000" dirty="0">
              <a:latin typeface="+mj-lt"/>
            </a:endParaRPr>
          </a:p>
          <a:p>
            <a:pPr marL="514350" indent="-514350">
              <a:buFont typeface="+mj-lt"/>
              <a:buAutoNum type="romanLcPeriod"/>
            </a:pPr>
            <a:r>
              <a:rPr lang="en-US" sz="2000" dirty="0">
                <a:latin typeface="+mj-lt"/>
              </a:rPr>
              <a:t>In Task2 you task will develop software which creates a “good </a:t>
            </a:r>
            <a:r>
              <a:rPr lang="en-US" sz="2000" dirty="0" err="1">
                <a:latin typeface="+mj-lt"/>
              </a:rPr>
              <a:t>equi</a:t>
            </a:r>
            <a:r>
              <a:rPr lang="en-US" sz="2000" dirty="0">
                <a:latin typeface="+mj-lt"/>
              </a:rPr>
              <a:t>-bin” histogram for a given 1D-dataset of observations 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000" dirty="0">
                <a:latin typeface="+mj-lt"/>
              </a:rPr>
              <a:t>However, to define what the characteristics of a good histogram are is challenging and was therefore investigated by density estimation research. We will not address this question in today’s lecture but we will rather look at a “bad” histogram.</a:t>
            </a:r>
          </a:p>
          <a:p>
            <a:pPr marL="514350" indent="-514350">
              <a:buFont typeface="+mj-lt"/>
              <a:buAutoNum type="romanLcPeriod"/>
            </a:pPr>
            <a:endParaRPr lang="en-US" sz="2100" dirty="0">
              <a:latin typeface="+mj-lt"/>
            </a:endParaRPr>
          </a:p>
          <a:p>
            <a:endParaRPr lang="en-US" sz="2100" dirty="0">
              <a:latin typeface="+mj-lt"/>
            </a:endParaRPr>
          </a:p>
          <a:p>
            <a:endParaRPr lang="en-US" sz="2400" dirty="0"/>
          </a:p>
        </p:txBody>
      </p:sp>
      <p:pic>
        <p:nvPicPr>
          <p:cNvPr id="3" name="Picture 2" descr="Chart, histogram&#10;&#10;Description automatically generated">
            <a:extLst>
              <a:ext uri="{FF2B5EF4-FFF2-40B4-BE49-F238E27FC236}">
                <a16:creationId xmlns:a16="http://schemas.microsoft.com/office/drawing/2014/main" id="{A4A40ED4-60C5-459A-AAA4-4B5D8D0957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2239" y="553998"/>
            <a:ext cx="5404667" cy="20094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C14E21B-8171-4ABA-9616-76E4961712D5}"/>
              </a:ext>
            </a:extLst>
          </p:cNvPr>
          <p:cNvSpPr txBox="1"/>
          <p:nvPr/>
        </p:nvSpPr>
        <p:spPr>
          <a:xfrm>
            <a:off x="2251241" y="2563426"/>
            <a:ext cx="64876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Which (</a:t>
            </a:r>
            <a:r>
              <a:rPr lang="en-US" sz="2400" dirty="0" err="1">
                <a:solidFill>
                  <a:srgbClr val="FF0000"/>
                </a:solidFill>
              </a:rPr>
              <a:t>equi</a:t>
            </a:r>
            <a:r>
              <a:rPr lang="en-US" sz="2400" dirty="0">
                <a:solidFill>
                  <a:srgbClr val="FF0000"/>
                </a:solidFill>
              </a:rPr>
              <a:t>-bin) Histogram should we use???</a:t>
            </a:r>
          </a:p>
        </p:txBody>
      </p:sp>
    </p:spTree>
    <p:extLst>
      <p:ext uri="{BB962C8B-B14F-4D97-AF65-F5344CB8AC3E}">
        <p14:creationId xmlns:p14="http://schemas.microsoft.com/office/powerpoint/2010/main" val="170741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48471"/>
          </a:xfrm>
        </p:spPr>
        <p:txBody>
          <a:bodyPr/>
          <a:lstStyle/>
          <a:p>
            <a:r>
              <a:rPr lang="en-US" sz="3600" dirty="0"/>
              <a:t>Example “Bad Histogram”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497" y="1578429"/>
            <a:ext cx="8915400" cy="2895600"/>
          </a:xfrm>
        </p:spPr>
        <p:txBody>
          <a:bodyPr/>
          <a:lstStyle/>
          <a:p>
            <a:r>
              <a:rPr lang="en-US" sz="1900" u="sng" dirty="0"/>
              <a:t>Example Problem from the midterm exam 2009</a:t>
            </a:r>
            <a:r>
              <a:rPr lang="en-US" sz="1900" dirty="0"/>
              <a:t>: Assume you have an attribute A that has the attribute values that range between 0 and 6; its particular values are: 0.62 0.97 0.98 1.01. 1.02 1.07 2.96 2.97 2.99 3.02 3.03 3.06 4.96 4.97 4.98 5.02 5.03 5.04. Assume this attribute A is visualized as a </a:t>
            </a:r>
            <a:r>
              <a:rPr lang="en-US" sz="1900" dirty="0" err="1"/>
              <a:t>equi</a:t>
            </a:r>
            <a:r>
              <a:rPr lang="en-US" sz="1900" dirty="0"/>
              <a:t>-bin histogram with 6 bins: [0,1), [1,2), [2,3],[3,4), [4,5), [5,6]. Does the histogram provide a good approximation of the distribution/density function of attribute A? If not, provide a better histogram for attribute A. Give reasons for your answers!  </a:t>
            </a:r>
          </a:p>
          <a:p>
            <a:r>
              <a:rPr lang="en-US" sz="1900" dirty="0">
                <a:hlinkClick r:id="rId3"/>
              </a:rPr>
              <a:t>https://en.wikipedia.org/wiki/Histogram</a:t>
            </a:r>
            <a:endParaRPr lang="en-US" sz="1900" dirty="0"/>
          </a:p>
          <a:p>
            <a:pPr lvl="1">
              <a:buFont typeface="Arial" charset="0"/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934200" y="64698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73" name="Google Shape;73;p11"/>
          <p:cNvSpPr txBox="1"/>
          <p:nvPr/>
        </p:nvSpPr>
        <p:spPr>
          <a:xfrm>
            <a:off x="7305978" y="0"/>
            <a:ext cx="2029216" cy="349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Christoph F. Eick</a:t>
            </a:r>
            <a:endParaRPr sz="18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510339-D02F-41A5-9316-06229055E427}"/>
              </a:ext>
            </a:extLst>
          </p:cNvPr>
          <p:cNvSpPr txBox="1"/>
          <p:nvPr/>
        </p:nvSpPr>
        <p:spPr>
          <a:xfrm>
            <a:off x="36126" y="297561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rgbClr val="FFC000"/>
                </a:solidFill>
              </a:rPr>
              <a:t>Advice for Approaching Task2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46EC5A-69F2-4CCE-9069-91B96D59FE2B}"/>
              </a:ext>
            </a:extLst>
          </p:cNvPr>
          <p:cNvSpPr txBox="1"/>
          <p:nvPr/>
        </p:nvSpPr>
        <p:spPr>
          <a:xfrm>
            <a:off x="82062" y="1261650"/>
            <a:ext cx="90258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Try to understand the problem specification and start thinking about the problem and read useful background information.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Think about how to design your Task2 Program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Take a look at the 2 training examples and try to come up with a good histogram on your own!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There will be more discussion conc. Task2 in the Sept. 23, particularly about evaluation of histograms!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7969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934200" y="64698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73" name="Google Shape;73;p11"/>
          <p:cNvSpPr txBox="1"/>
          <p:nvPr/>
        </p:nvSpPr>
        <p:spPr>
          <a:xfrm>
            <a:off x="7305978" y="0"/>
            <a:ext cx="2029216" cy="349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Christoph F. Eick</a:t>
            </a:r>
            <a:endParaRPr sz="18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510339-D02F-41A5-9316-06229055E427}"/>
              </a:ext>
            </a:extLst>
          </p:cNvPr>
          <p:cNvSpPr txBox="1"/>
          <p:nvPr/>
        </p:nvSpPr>
        <p:spPr>
          <a:xfrm>
            <a:off x="36126" y="297561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rgbClr val="FFC000"/>
                </a:solidFill>
              </a:rPr>
              <a:t>How will your program be graded?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46EC5A-69F2-4CCE-9069-91B96D59FE2B}"/>
              </a:ext>
            </a:extLst>
          </p:cNvPr>
          <p:cNvSpPr txBox="1"/>
          <p:nvPr/>
        </p:nvSpPr>
        <p:spPr>
          <a:xfrm>
            <a:off x="82062" y="1261650"/>
            <a:ext cx="9025812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Task2 is not peer reviewed; Mahin will grade Task2</a:t>
            </a:r>
            <a:endParaRPr lang="en-US" sz="2400" b="1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Task2 will be graded based on </a:t>
            </a:r>
          </a:p>
          <a:p>
            <a:pPr lvl="6"/>
            <a:r>
              <a:rPr lang="en-US" sz="2400" dirty="0"/>
              <a:t>a. Validity of the Output: Is the program running; does your program produce valid histograms for datasets D1,…,D5; </a:t>
            </a:r>
            <a:r>
              <a:rPr lang="en-US" sz="2400" b="1" dirty="0"/>
              <a:t>45%</a:t>
            </a:r>
            <a:r>
              <a:rPr lang="en-US" sz="2400" dirty="0"/>
              <a:t>      </a:t>
            </a:r>
          </a:p>
          <a:p>
            <a:pPr lvl="6"/>
            <a:r>
              <a:rPr lang="en-US" sz="2400" dirty="0"/>
              <a:t>b. Quality of the Report (Explain Algorithm you use, provide pseudo code of the algorithm, explain how the algorithm works for an example (e.g. dataset D2); assess the quality of the histograms you generated; conclusion which summarizes the challenges of the task and the strength and weakness of your algorithm (1/3 to ½ page using single line spacing and a 12pt font). </a:t>
            </a:r>
            <a:r>
              <a:rPr lang="en-US" sz="2400" b="1" dirty="0"/>
              <a:t>33%</a:t>
            </a:r>
          </a:p>
          <a:p>
            <a:pPr lvl="6"/>
            <a:r>
              <a:rPr lang="en-US" sz="2400" dirty="0"/>
              <a:t>c. Quality of produced Histograms </a:t>
            </a:r>
            <a:r>
              <a:rPr lang="en-US" sz="2400" b="1" dirty="0"/>
              <a:t>22%</a:t>
            </a:r>
          </a:p>
          <a:p>
            <a:pPr lvl="6"/>
            <a:r>
              <a:rPr lang="en-US" sz="2400" dirty="0"/>
              <a:t>3. Also include output your program as an appendix for your report</a:t>
            </a:r>
          </a:p>
          <a:p>
            <a:pPr lvl="6"/>
            <a:endParaRPr lang="en-US" sz="2400" dirty="0"/>
          </a:p>
          <a:p>
            <a:pPr lvl="6"/>
            <a:endParaRPr lang="en-US" sz="2400" dirty="0"/>
          </a:p>
          <a:p>
            <a:pPr lvl="6"/>
            <a:r>
              <a:rPr lang="en-US" sz="2400" dirty="0"/>
              <a:t>          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Take a look at the 2 training examples and try to come up with a good histogram on your own!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There will be more discussion conc. Task2 in the Sept. 23, particularly about evaluation of histograms!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8037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934200" y="64698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73" name="Google Shape;73;p11"/>
          <p:cNvSpPr txBox="1"/>
          <p:nvPr/>
        </p:nvSpPr>
        <p:spPr>
          <a:xfrm>
            <a:off x="7305978" y="0"/>
            <a:ext cx="2029216" cy="349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Christoph F. Eick</a:t>
            </a:r>
            <a:endParaRPr sz="18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510339-D02F-41A5-9316-06229055E427}"/>
              </a:ext>
            </a:extLst>
          </p:cNvPr>
          <p:cNvSpPr txBox="1"/>
          <p:nvPr/>
        </p:nvSpPr>
        <p:spPr>
          <a:xfrm>
            <a:off x="36126" y="297561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rgbClr val="FFC000"/>
                </a:solidFill>
              </a:rPr>
              <a:t>More Task2 Discussions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46EC5A-69F2-4CCE-9069-91B96D59FE2B}"/>
              </a:ext>
            </a:extLst>
          </p:cNvPr>
          <p:cNvSpPr txBox="1"/>
          <p:nvPr/>
        </p:nvSpPr>
        <p:spPr>
          <a:xfrm>
            <a:off x="82062" y="1261650"/>
            <a:ext cx="90258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Briefly scan through the current draft of Task2!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Discussion: What are good histograms for D1, D2, </a:t>
            </a:r>
            <a:r>
              <a:rPr lang="en-US" sz="2400"/>
              <a:t>and D3?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Discussion will be conducted using the 2 </a:t>
            </a:r>
            <a:r>
              <a:rPr lang="en-US" sz="2400" dirty="0" err="1"/>
              <a:t>Wordfiles</a:t>
            </a:r>
            <a:r>
              <a:rPr lang="en-US" sz="2400" dirty="0"/>
              <a:t> (link in webpage) </a:t>
            </a:r>
          </a:p>
        </p:txBody>
      </p:sp>
    </p:spTree>
    <p:extLst>
      <p:ext uri="{BB962C8B-B14F-4D97-AF65-F5344CB8AC3E}">
        <p14:creationId xmlns:p14="http://schemas.microsoft.com/office/powerpoint/2010/main" val="1845219493"/>
      </p:ext>
    </p:extLst>
  </p:cSld>
  <p:clrMapOvr>
    <a:masterClrMapping/>
  </p:clrMapOvr>
</p:sld>
</file>

<file path=ppt/theme/theme1.xml><?xml version="1.0" encoding="utf-8"?>
<a:theme xmlns:a="http://schemas.openxmlformats.org/drawingml/2006/main" name="UH2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5947C6611AF347A9EF901371D911A8" ma:contentTypeVersion="4" ma:contentTypeDescription="Create a new document." ma:contentTypeScope="" ma:versionID="aa4a4965bd6dce11fad804cbe7cfaf85">
  <xsd:schema xmlns:xsd="http://www.w3.org/2001/XMLSchema" xmlns:xs="http://www.w3.org/2001/XMLSchema" xmlns:p="http://schemas.microsoft.com/office/2006/metadata/properties" xmlns:ns2="bd6381f8-cbe3-4aa8-b4ef-ea0c0b799f27" targetNamespace="http://schemas.microsoft.com/office/2006/metadata/properties" ma:root="true" ma:fieldsID="f87961f9b69fd86579029abffe4d1551" ns2:_="">
    <xsd:import namespace="bd6381f8-cbe3-4aa8-b4ef-ea0c0b799f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6381f8-cbe3-4aa8-b4ef-ea0c0b799f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AFC152-C614-4EEA-B94F-673504F537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6381f8-cbe3-4aa8-b4ef-ea0c0b799f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17E422-6007-46DF-9D12-BF62F7BAAA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4B10ED-1D9F-4789-B090-F24E8CD274E4}">
  <ds:schemaRefs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bd6381f8-cbe3-4aa8-b4ef-ea0c0b799f27"/>
    <ds:schemaRef ds:uri="http://purl.org/dc/terms/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1637</TotalTime>
  <Words>577</Words>
  <Application>Microsoft Office PowerPoint</Application>
  <PresentationFormat>On-screen Show (4:3)</PresentationFormat>
  <Paragraphs>46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Tahoma</vt:lpstr>
      <vt:lpstr>Calibri</vt:lpstr>
      <vt:lpstr>Arial</vt:lpstr>
      <vt:lpstr>UH2</vt:lpstr>
      <vt:lpstr>PowerPoint Presentation</vt:lpstr>
      <vt:lpstr>Example “Bad Histogram”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ceick</dc:creator>
  <cp:lastModifiedBy>Eick, Christoph F</cp:lastModifiedBy>
  <cp:revision>61</cp:revision>
  <dcterms:modified xsi:type="dcterms:W3CDTF">2022-09-23T15:29:51Z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0x010100665947C6611AF347A9EF901371D911A8</vt:lpwstr>
  </property>
</Properties>
</file>