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7" r:id="rId2"/>
    <p:sldId id="282" r:id="rId3"/>
    <p:sldId id="284" r:id="rId4"/>
    <p:sldId id="286" r:id="rId5"/>
    <p:sldId id="258" r:id="rId6"/>
    <p:sldId id="285" r:id="rId7"/>
    <p:sldId id="280" r:id="rId8"/>
    <p:sldId id="28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819" autoAdjust="0"/>
  </p:normalViewPr>
  <p:slideViewPr>
    <p:cSldViewPr>
      <p:cViewPr varScale="1">
        <p:scale>
          <a:sx n="91" d="100"/>
          <a:sy n="91" d="100"/>
        </p:scale>
        <p:origin x="1507" y="6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3F389-B20F-42DB-ACD1-7A0AEE80BFD9}" type="datetimeFigureOut">
              <a:rPr lang="tr-TR" smtClean="0"/>
              <a:pPr/>
              <a:t>30.10.2023</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9BA3EF-C626-4252-93EC-129408899E40}" type="slidenum">
              <a:rPr lang="tr-TR" smtClean="0"/>
              <a:pPr/>
              <a:t>‹#›</a:t>
            </a:fld>
            <a:endParaRPr lang="tr-TR"/>
          </a:p>
        </p:txBody>
      </p:sp>
    </p:spTree>
    <p:extLst>
      <p:ext uri="{BB962C8B-B14F-4D97-AF65-F5344CB8AC3E}">
        <p14:creationId xmlns:p14="http://schemas.microsoft.com/office/powerpoint/2010/main" val="69769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CC98FC3-3522-4953-9B9B-8C9922C44466}" type="datetime1">
              <a:rPr lang="tr-TR" smtClean="0"/>
              <a:pPr/>
              <a:t>30.10.2023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B16CB7FB-CCD6-43B2-81B1-17ABB0A809B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A598F7-1CEF-485B-B0BC-F95EEF7C9A6B}" type="datetime1">
              <a:rPr lang="tr-TR" smtClean="0"/>
              <a:pPr/>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73FD1A-64E9-463C-927C-C859F7088050}" type="datetime1">
              <a:rPr lang="tr-TR" smtClean="0"/>
              <a:pPr/>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442527-9807-417A-BC0E-24FEBA5D99B7}" type="datetime1">
              <a:rPr lang="tr-TR" smtClean="0"/>
              <a:pPr/>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
        <p:nvSpPr>
          <p:cNvPr id="7" name="TextBox 6"/>
          <p:cNvSpPr txBox="1"/>
          <p:nvPr userDrawn="1"/>
        </p:nvSpPr>
        <p:spPr>
          <a:xfrm>
            <a:off x="8071061" y="10277"/>
            <a:ext cx="920445" cy="338554"/>
          </a:xfrm>
          <a:prstGeom prst="rect">
            <a:avLst/>
          </a:prstGeom>
          <a:noFill/>
        </p:spPr>
        <p:txBody>
          <a:bodyPr wrap="none" rtlCol="0">
            <a:spAutoFit/>
          </a:bodyPr>
          <a:lstStyle/>
          <a:p>
            <a:r>
              <a:rPr lang="en-US" sz="1600" dirty="0">
                <a:solidFill>
                  <a:srgbClr val="FF0000"/>
                </a:solidFill>
              </a:rPr>
              <a:t>Ch.</a:t>
            </a:r>
            <a:r>
              <a:rPr lang="en-US" sz="1600" baseline="0" dirty="0">
                <a:solidFill>
                  <a:srgbClr val="FF0000"/>
                </a:solidFill>
              </a:rPr>
              <a:t> </a:t>
            </a:r>
            <a:r>
              <a:rPr lang="en-US" sz="1600" baseline="0" dirty="0" err="1">
                <a:solidFill>
                  <a:srgbClr val="FF0000"/>
                </a:solidFill>
              </a:rPr>
              <a:t>Eick</a:t>
            </a:r>
            <a:endParaRPr lang="en-US" sz="1600" dirty="0">
              <a:solidFill>
                <a:srgbClr val="FF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2DC72DF-44A5-4647-9E0A-37B48251D5F4}" type="datetime1">
              <a:rPr lang="tr-TR" smtClean="0"/>
              <a:pPr/>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6CB7FB-CCD6-43B2-81B1-17ABB0A809B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3A33EEF-E835-4FF8-AF6E-D1B1B02E9F45}" type="datetime1">
              <a:rPr lang="tr-TR" smtClean="0"/>
              <a:pPr/>
              <a:t>30.10.2023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EB793C-9846-47EC-A157-3A6FD555CB18}" type="datetime1">
              <a:rPr lang="tr-TR" smtClean="0"/>
              <a:pPr/>
              <a:t>30.10.2023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1BE7E87-E0F1-40AA-8EB5-B0F948388A94}" type="datetime1">
              <a:rPr lang="tr-TR" smtClean="0"/>
              <a:pPr/>
              <a:t>30.10.2023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1BB79-CD96-4BEF-BCB6-A9DD5FF2B27F}" type="datetime1">
              <a:rPr lang="tr-TR" smtClean="0"/>
              <a:pPr/>
              <a:t>30.10.2023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ADD2B3-00A1-4BF9-952D-D562F7F447DC}" type="datetime1">
              <a:rPr lang="tr-TR" smtClean="0"/>
              <a:pPr/>
              <a:t>30.10.2023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6CB7FB-CCD6-43B2-81B1-17ABB0A809B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6348DC6-1879-4292-8F18-F9E8881DCCF8}" type="datetime1">
              <a:rPr lang="tr-TR" smtClean="0"/>
              <a:pPr/>
              <a:t>30.10.2023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B16CB7FB-CCD6-43B2-81B1-17ABB0A809B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705432-8971-4AC5-83D2-48BA9361E09E}" type="datetime1">
              <a:rPr lang="tr-TR" smtClean="0"/>
              <a:pPr/>
              <a:t>30.10.2023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6CB7FB-CCD6-43B2-81B1-17ABB0A809B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Box 13"/>
          <p:cNvSpPr txBox="1"/>
          <p:nvPr userDrawn="1"/>
        </p:nvSpPr>
        <p:spPr>
          <a:xfrm>
            <a:off x="8071061" y="10277"/>
            <a:ext cx="920445" cy="338554"/>
          </a:xfrm>
          <a:prstGeom prst="rect">
            <a:avLst/>
          </a:prstGeom>
          <a:noFill/>
        </p:spPr>
        <p:txBody>
          <a:bodyPr wrap="none" rtlCol="0">
            <a:spAutoFit/>
          </a:bodyPr>
          <a:lstStyle/>
          <a:p>
            <a:r>
              <a:rPr lang="en-US" sz="1600" dirty="0">
                <a:solidFill>
                  <a:srgbClr val="FF0000"/>
                </a:solidFill>
              </a:rPr>
              <a:t>Ch.</a:t>
            </a:r>
            <a:r>
              <a:rPr lang="en-US" sz="1600" baseline="0" dirty="0">
                <a:solidFill>
                  <a:srgbClr val="FF0000"/>
                </a:solidFill>
              </a:rPr>
              <a:t> </a:t>
            </a:r>
            <a:r>
              <a:rPr lang="en-US" sz="1600" baseline="0" dirty="0" err="1">
                <a:solidFill>
                  <a:srgbClr val="FF0000"/>
                </a:solidFill>
              </a:rPr>
              <a:t>Eick</a:t>
            </a:r>
            <a:endParaRPr lang="en-US" sz="1600"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ctrTitle"/>
          </p:nvPr>
        </p:nvSpPr>
        <p:spPr>
          <a:xfrm>
            <a:off x="683568" y="1484784"/>
            <a:ext cx="7851648" cy="1828800"/>
          </a:xfrm>
        </p:spPr>
        <p:txBody>
          <a:bodyPr>
            <a:noAutofit/>
          </a:bodyPr>
          <a:lstStyle/>
          <a:p>
            <a:pPr algn="ctr"/>
            <a:r>
              <a:rPr lang="en-US" sz="4000" dirty="0">
                <a:solidFill>
                  <a:srgbClr val="FFC000"/>
                </a:solidFill>
              </a:rPr>
              <a:t>COSC 6335</a:t>
            </a:r>
            <a:br>
              <a:rPr lang="en-US" sz="4000" dirty="0">
                <a:solidFill>
                  <a:srgbClr val="FFC000"/>
                </a:solidFill>
              </a:rPr>
            </a:br>
            <a:r>
              <a:rPr lang="en-US" sz="4000" dirty="0">
                <a:solidFill>
                  <a:srgbClr val="FFC000"/>
                </a:solidFill>
              </a:rPr>
              <a:t>Fall 2023</a:t>
            </a:r>
            <a:br>
              <a:rPr lang="en-US" sz="4000" dirty="0">
                <a:solidFill>
                  <a:srgbClr val="FFC000"/>
                </a:solidFill>
              </a:rPr>
            </a:br>
            <a:r>
              <a:rPr lang="en-US" sz="4000" dirty="0"/>
              <a:t>Task 5: Reading, Understanding, Summarizing, and Reviewing </a:t>
            </a:r>
            <a:br>
              <a:rPr lang="en-US" sz="4000" dirty="0"/>
            </a:br>
            <a:r>
              <a:rPr lang="en-US" sz="4000" dirty="0"/>
              <a:t>DM Papers</a:t>
            </a:r>
            <a:endParaRPr lang="en-GB" sz="4000" dirty="0"/>
          </a:p>
        </p:txBody>
      </p:sp>
      <p:sp>
        <p:nvSpPr>
          <p:cNvPr id="4" name="Rectangle 3"/>
          <p:cNvSpPr/>
          <p:nvPr/>
        </p:nvSpPr>
        <p:spPr>
          <a:xfrm>
            <a:off x="2843807" y="4653136"/>
            <a:ext cx="3983655" cy="769441"/>
          </a:xfrm>
          <a:prstGeom prst="rect">
            <a:avLst/>
          </a:prstGeom>
        </p:spPr>
        <p:txBody>
          <a:bodyPr wrap="none">
            <a:spAutoFit/>
          </a:bodyPr>
          <a:lstStyle/>
          <a:p>
            <a:pPr algn="ctr"/>
            <a:r>
              <a:rPr lang="en-US" sz="4400" b="1" dirty="0" err="1">
                <a:solidFill>
                  <a:srgbClr val="FF0000"/>
                </a:solidFill>
                <a:effectLst>
                  <a:outerShdw blurRad="38100" dist="25400" dir="5400000" algn="tl" rotWithShape="0">
                    <a:srgbClr val="000000">
                      <a:alpha val="43000"/>
                    </a:srgbClr>
                  </a:outerShdw>
                </a:effectLst>
                <a:latin typeface="Calibri"/>
                <a:ea typeface="+mj-ea"/>
                <a:cs typeface="+mj-cs"/>
              </a:rPr>
              <a:t>Christoph</a:t>
            </a:r>
            <a:r>
              <a:rPr lang="en-US" sz="4400" b="1" dirty="0">
                <a:solidFill>
                  <a:srgbClr val="FF0000"/>
                </a:solidFill>
                <a:effectLst>
                  <a:outerShdw blurRad="38100" dist="25400" dir="5400000" algn="tl" rotWithShape="0">
                    <a:srgbClr val="000000">
                      <a:alpha val="43000"/>
                    </a:srgbClr>
                  </a:outerShdw>
                </a:effectLst>
                <a:latin typeface="Calibri"/>
                <a:ea typeface="+mj-ea"/>
                <a:cs typeface="+mj-cs"/>
              </a:rPr>
              <a:t> F. </a:t>
            </a:r>
            <a:r>
              <a:rPr lang="en-US" sz="4400" b="1" dirty="0" err="1">
                <a:solidFill>
                  <a:srgbClr val="FF0000"/>
                </a:solidFill>
                <a:effectLst>
                  <a:outerShdw blurRad="38100" dist="25400" dir="5400000" algn="tl" rotWithShape="0">
                    <a:srgbClr val="000000">
                      <a:alpha val="43000"/>
                    </a:srgbClr>
                  </a:outerShdw>
                </a:effectLst>
                <a:latin typeface="Calibri"/>
                <a:ea typeface="+mj-ea"/>
                <a:cs typeface="+mj-cs"/>
              </a:rPr>
              <a:t>Eick</a:t>
            </a:r>
            <a:endParaRPr lang="en-US" sz="4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864096"/>
          </a:xfrm>
        </p:spPr>
        <p:txBody>
          <a:bodyPr>
            <a:normAutofit/>
          </a:bodyPr>
          <a:lstStyle/>
          <a:p>
            <a:r>
              <a:rPr lang="en-US" dirty="0"/>
              <a:t>On Reviewing</a:t>
            </a:r>
            <a:endParaRPr lang="tr-TR" dirty="0"/>
          </a:p>
        </p:txBody>
      </p:sp>
      <p:sp>
        <p:nvSpPr>
          <p:cNvPr id="3" name="Content Placeholder 2"/>
          <p:cNvSpPr>
            <a:spLocks noGrp="1"/>
          </p:cNvSpPr>
          <p:nvPr>
            <p:ph idx="1"/>
          </p:nvPr>
        </p:nvSpPr>
        <p:spPr>
          <a:xfrm>
            <a:off x="7842" y="980728"/>
            <a:ext cx="9136158" cy="5877272"/>
          </a:xfrm>
        </p:spPr>
        <p:txBody>
          <a:bodyPr>
            <a:normAutofit lnSpcReduction="10000"/>
          </a:bodyPr>
          <a:lstStyle/>
          <a:p>
            <a:pPr marL="0" indent="0">
              <a:buNone/>
            </a:pPr>
            <a:r>
              <a:rPr lang="en-US" dirty="0">
                <a:solidFill>
                  <a:schemeClr val="tx2"/>
                </a:solidFill>
                <a:latin typeface="+mj-lt"/>
              </a:rPr>
              <a:t>Reviewing has many roles in our society: </a:t>
            </a:r>
          </a:p>
          <a:p>
            <a:r>
              <a:rPr lang="en-US" sz="2400" dirty="0">
                <a:solidFill>
                  <a:schemeClr val="tx2"/>
                </a:solidFill>
                <a:latin typeface="+mj-lt"/>
              </a:rPr>
              <a:t>To help people to make selections </a:t>
            </a:r>
          </a:p>
          <a:p>
            <a:r>
              <a:rPr lang="en-US" sz="2400" dirty="0">
                <a:solidFill>
                  <a:schemeClr val="tx2"/>
                </a:solidFill>
                <a:latin typeface="+mj-lt"/>
              </a:rPr>
              <a:t>To determine which research is most valuable/worth publishing</a:t>
            </a:r>
          </a:p>
          <a:p>
            <a:r>
              <a:rPr lang="en-US" sz="2400" dirty="0">
                <a:solidFill>
                  <a:schemeClr val="tx2"/>
                </a:solidFill>
                <a:latin typeface="+mj-lt"/>
              </a:rPr>
              <a:t>To determine which research gets funded and how to distribute research funds and other resources</a:t>
            </a:r>
          </a:p>
          <a:p>
            <a:r>
              <a:rPr lang="en-US" sz="2400" dirty="0">
                <a:solidFill>
                  <a:schemeClr val="tx2"/>
                </a:solidFill>
                <a:latin typeface="+mj-lt"/>
              </a:rPr>
              <a:t>…</a:t>
            </a:r>
          </a:p>
          <a:p>
            <a:r>
              <a:rPr lang="en-US" sz="2400" dirty="0">
                <a:solidFill>
                  <a:schemeClr val="tx2"/>
                </a:solidFill>
                <a:latin typeface="+mj-lt"/>
              </a:rPr>
              <a:t>Reviewing is also important of your everyday life:</a:t>
            </a:r>
          </a:p>
          <a:p>
            <a:pPr lvl="1"/>
            <a:r>
              <a:rPr lang="en-US" dirty="0">
                <a:solidFill>
                  <a:schemeClr val="tx2"/>
                </a:solidFill>
                <a:latin typeface="+mj-lt"/>
              </a:rPr>
              <a:t>To choose the best methods and products </a:t>
            </a:r>
          </a:p>
          <a:p>
            <a:pPr lvl="1"/>
            <a:r>
              <a:rPr lang="en-US" dirty="0">
                <a:solidFill>
                  <a:schemeClr val="tx2"/>
                </a:solidFill>
                <a:latin typeface="+mj-lt"/>
              </a:rPr>
              <a:t>To choose what to allocate your resources on </a:t>
            </a:r>
          </a:p>
          <a:p>
            <a:pPr lvl="1"/>
            <a:r>
              <a:rPr lang="en-US" dirty="0">
                <a:solidFill>
                  <a:schemeClr val="tx2"/>
                </a:solidFill>
                <a:latin typeface="+mj-lt"/>
              </a:rPr>
              <a:t>To choose entertainment options </a:t>
            </a:r>
          </a:p>
          <a:p>
            <a:r>
              <a:rPr lang="en-US" sz="2400" dirty="0">
                <a:solidFill>
                  <a:schemeClr val="tx2"/>
                </a:solidFill>
                <a:latin typeface="+mj-lt"/>
              </a:rPr>
              <a:t>In order to be successful in your research and professional life you need to be a good reviewer!</a:t>
            </a:r>
          </a:p>
          <a:p>
            <a:r>
              <a:rPr lang="en-US" sz="2400" dirty="0">
                <a:solidFill>
                  <a:schemeClr val="tx2"/>
                </a:solidFill>
                <a:latin typeface="+mj-lt"/>
              </a:rPr>
              <a:t>Challenge: Reviewing requires you to form an opinion about something, and students are usually not often asked about their opinion about something too often…</a:t>
            </a:r>
          </a:p>
          <a:p>
            <a:endParaRPr lang="en-US" dirty="0">
              <a:solidFill>
                <a:schemeClr val="tx2"/>
              </a:solidFill>
              <a:latin typeface="+mj-lt"/>
            </a:endParaRPr>
          </a:p>
          <a:p>
            <a:pPr lvl="1"/>
            <a:endParaRPr lang="en-US" dirty="0">
              <a:solidFill>
                <a:schemeClr val="tx2"/>
              </a:solidFill>
              <a:latin typeface="+mj-lt"/>
            </a:endParaRPr>
          </a:p>
        </p:txBody>
      </p:sp>
      <p:sp>
        <p:nvSpPr>
          <p:cNvPr id="4" name="Slide Number Placeholder 3"/>
          <p:cNvSpPr>
            <a:spLocks noGrp="1"/>
          </p:cNvSpPr>
          <p:nvPr>
            <p:ph type="sldNum" sz="quarter" idx="12"/>
          </p:nvPr>
        </p:nvSpPr>
        <p:spPr/>
        <p:txBody>
          <a:bodyPr/>
          <a:lstStyle/>
          <a:p>
            <a:fld id="{B16CB7FB-CCD6-43B2-81B1-17ABB0A809B6}" type="slidenum">
              <a:rPr lang="tr-TR" smtClean="0">
                <a:latin typeface="+mj-lt"/>
              </a:rPr>
              <a:pPr/>
              <a:t>2</a:t>
            </a:fld>
            <a:endParaRPr lang="tr-TR" dirty="0">
              <a:latin typeface="+mj-lt"/>
            </a:endParaRPr>
          </a:p>
        </p:txBody>
      </p:sp>
      <p:sp>
        <p:nvSpPr>
          <p:cNvPr id="6" name="TextBox 5">
            <a:extLst>
              <a:ext uri="{FF2B5EF4-FFF2-40B4-BE49-F238E27FC236}">
                <a16:creationId xmlns:a16="http://schemas.microsoft.com/office/drawing/2014/main" id="{EB1F5472-7402-4B99-9E61-844D7AF78901}"/>
              </a:ext>
            </a:extLst>
          </p:cNvPr>
          <p:cNvSpPr txBox="1"/>
          <p:nvPr/>
        </p:nvSpPr>
        <p:spPr>
          <a:xfrm>
            <a:off x="4572000" y="116632"/>
            <a:ext cx="3478453" cy="400110"/>
          </a:xfrm>
          <a:prstGeom prst="rect">
            <a:avLst/>
          </a:prstGeom>
          <a:noFill/>
        </p:spPr>
        <p:txBody>
          <a:bodyPr wrap="none" rtlCol="0">
            <a:spAutoFit/>
          </a:bodyPr>
          <a:lstStyle/>
          <a:p>
            <a:r>
              <a:rPr lang="en-US" sz="2000" dirty="0">
                <a:solidFill>
                  <a:srgbClr val="7030A0"/>
                </a:solidFill>
              </a:rPr>
              <a:t>Already covered in Sept. 2022</a:t>
            </a:r>
            <a:r>
              <a:rPr lang="en-US" dirty="0"/>
              <a:t>!</a:t>
            </a:r>
          </a:p>
        </p:txBody>
      </p:sp>
    </p:spTree>
    <p:extLst>
      <p:ext uri="{BB962C8B-B14F-4D97-AF65-F5344CB8AC3E}">
        <p14:creationId xmlns:p14="http://schemas.microsoft.com/office/powerpoint/2010/main" val="148738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69332"/>
            <a:ext cx="8229600" cy="611396"/>
          </a:xfrm>
        </p:spPr>
        <p:txBody>
          <a:bodyPr>
            <a:normAutofit fontScale="90000"/>
          </a:bodyPr>
          <a:lstStyle/>
          <a:p>
            <a:r>
              <a:rPr lang="en-US" dirty="0"/>
              <a:t>Some Hints on Reading Papers</a:t>
            </a:r>
            <a:endParaRPr lang="tr-TR" dirty="0"/>
          </a:p>
        </p:txBody>
      </p:sp>
      <p:sp>
        <p:nvSpPr>
          <p:cNvPr id="3" name="Content Placeholder 2"/>
          <p:cNvSpPr>
            <a:spLocks noGrp="1"/>
          </p:cNvSpPr>
          <p:nvPr>
            <p:ph idx="1"/>
          </p:nvPr>
        </p:nvSpPr>
        <p:spPr>
          <a:xfrm>
            <a:off x="7842" y="1052736"/>
            <a:ext cx="9136158" cy="5805264"/>
          </a:xfrm>
        </p:spPr>
        <p:txBody>
          <a:bodyPr>
            <a:normAutofit fontScale="85000" lnSpcReduction="20000"/>
          </a:bodyPr>
          <a:lstStyle/>
          <a:p>
            <a:r>
              <a:rPr lang="en-US" dirty="0">
                <a:solidFill>
                  <a:schemeClr val="tx2"/>
                </a:solidFill>
              </a:rPr>
              <a:t>In general, reading, understanding and reviewing conference papers is challenging. </a:t>
            </a:r>
          </a:p>
          <a:p>
            <a:r>
              <a:rPr lang="en-US" dirty="0">
                <a:solidFill>
                  <a:schemeClr val="tx2"/>
                </a:solidFill>
              </a:rPr>
              <a:t>If you understand 60% of the paper you have to review, you should be happy!</a:t>
            </a:r>
          </a:p>
          <a:p>
            <a:r>
              <a:rPr lang="en-US" dirty="0">
                <a:solidFill>
                  <a:schemeClr val="tx2"/>
                </a:solidFill>
              </a:rPr>
              <a:t>Discussing paper with peers helps understanding papers; if each students understands 30% of the paper, together you might actually understand 55% of the paper. </a:t>
            </a:r>
          </a:p>
          <a:p>
            <a:r>
              <a:rPr lang="en-US" dirty="0">
                <a:solidFill>
                  <a:schemeClr val="tx2"/>
                </a:solidFill>
              </a:rPr>
              <a:t>Misconceptions and misunderstanding pose another challenge for understanding papers</a:t>
            </a:r>
          </a:p>
          <a:p>
            <a:r>
              <a:rPr lang="en-US" dirty="0">
                <a:solidFill>
                  <a:schemeClr val="tx2"/>
                </a:solidFill>
              </a:rPr>
              <a:t>If you read a paper and do not understand a term, look it up, e.g. in Wikipedia or google it.  </a:t>
            </a:r>
          </a:p>
          <a:p>
            <a:r>
              <a:rPr lang="en-US" dirty="0">
                <a:solidFill>
                  <a:schemeClr val="tx2"/>
                </a:solidFill>
              </a:rPr>
              <a:t>As you might be lost understanding the paper; I suggest that you initially scan through the paper, and then do some </a:t>
            </a:r>
            <a:r>
              <a:rPr lang="en-US" dirty="0" err="1">
                <a:solidFill>
                  <a:schemeClr val="tx2"/>
                </a:solidFill>
              </a:rPr>
              <a:t>websearch</a:t>
            </a:r>
            <a:r>
              <a:rPr lang="en-US" dirty="0">
                <a:solidFill>
                  <a:schemeClr val="tx2"/>
                </a:solidFill>
              </a:rPr>
              <a:t> and do some reading of background material, and then read the paper again, discuss it with your teammates and continue this loop… </a:t>
            </a:r>
          </a:p>
          <a:p>
            <a:r>
              <a:rPr lang="en-US" dirty="0">
                <a:solidFill>
                  <a:schemeClr val="tx2"/>
                </a:solidFill>
              </a:rPr>
              <a:t>Lack of Math knowledge might be another challenge.</a:t>
            </a:r>
          </a:p>
          <a:p>
            <a:r>
              <a:rPr lang="en-US" dirty="0">
                <a:solidFill>
                  <a:schemeClr val="tx2"/>
                </a:solidFill>
              </a:rPr>
              <a:t>Do get frustrated initially—things will likely improve as the work on this task evolves. </a:t>
            </a:r>
          </a:p>
        </p:txBody>
      </p:sp>
      <p:sp>
        <p:nvSpPr>
          <p:cNvPr id="4" name="Slide Number Placeholder 3"/>
          <p:cNvSpPr>
            <a:spLocks noGrp="1"/>
          </p:cNvSpPr>
          <p:nvPr>
            <p:ph type="sldNum" sz="quarter" idx="12"/>
          </p:nvPr>
        </p:nvSpPr>
        <p:spPr/>
        <p:txBody>
          <a:bodyPr/>
          <a:lstStyle/>
          <a:p>
            <a:fld id="{B16CB7FB-CCD6-43B2-81B1-17ABB0A809B6}" type="slidenum">
              <a:rPr lang="tr-TR" smtClean="0">
                <a:latin typeface="+mj-lt"/>
              </a:rPr>
              <a:pPr/>
              <a:t>3</a:t>
            </a:fld>
            <a:endParaRPr lang="tr-TR" dirty="0">
              <a:latin typeface="+mj-lt"/>
            </a:endParaRPr>
          </a:p>
        </p:txBody>
      </p:sp>
    </p:spTree>
    <p:extLst>
      <p:ext uri="{BB962C8B-B14F-4D97-AF65-F5344CB8AC3E}">
        <p14:creationId xmlns:p14="http://schemas.microsoft.com/office/powerpoint/2010/main" val="6757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083C-07C2-4F10-B340-6A08DDC8497B}"/>
              </a:ext>
            </a:extLst>
          </p:cNvPr>
          <p:cNvSpPr>
            <a:spLocks noGrp="1"/>
          </p:cNvSpPr>
          <p:nvPr>
            <p:ph type="title"/>
          </p:nvPr>
        </p:nvSpPr>
        <p:spPr/>
        <p:txBody>
          <a:bodyPr/>
          <a:lstStyle/>
          <a:p>
            <a:r>
              <a:rPr lang="en-US" dirty="0"/>
              <a:t>Challenges Task5</a:t>
            </a:r>
          </a:p>
        </p:txBody>
      </p:sp>
      <p:sp>
        <p:nvSpPr>
          <p:cNvPr id="3" name="Content Placeholder 2">
            <a:extLst>
              <a:ext uri="{FF2B5EF4-FFF2-40B4-BE49-F238E27FC236}">
                <a16:creationId xmlns:a16="http://schemas.microsoft.com/office/drawing/2014/main" id="{8E3EEA7C-6164-411E-92BA-736A43A0FA45}"/>
              </a:ext>
            </a:extLst>
          </p:cNvPr>
          <p:cNvSpPr>
            <a:spLocks noGrp="1"/>
          </p:cNvSpPr>
          <p:nvPr>
            <p:ph idx="1"/>
          </p:nvPr>
        </p:nvSpPr>
        <p:spPr/>
        <p:txBody>
          <a:bodyPr/>
          <a:lstStyle/>
          <a:p>
            <a:r>
              <a:rPr lang="en-US" dirty="0"/>
              <a:t>The paper you review is, in our opinion, not easy to read and has a high technical depth. </a:t>
            </a:r>
          </a:p>
          <a:p>
            <a:r>
              <a:rPr lang="en-US" dirty="0"/>
              <a:t>However, it won a paper award for the KDD Conference. </a:t>
            </a:r>
          </a:p>
          <a:p>
            <a:r>
              <a:rPr lang="en-US" dirty="0"/>
              <a:t>That is, if you want to assess what is going on in a particular research field---here data mining---you will need to at least partially understand papers, like the one you will be reviewing. </a:t>
            </a:r>
          </a:p>
        </p:txBody>
      </p:sp>
      <p:sp>
        <p:nvSpPr>
          <p:cNvPr id="4" name="Slide Number Placeholder 3">
            <a:extLst>
              <a:ext uri="{FF2B5EF4-FFF2-40B4-BE49-F238E27FC236}">
                <a16:creationId xmlns:a16="http://schemas.microsoft.com/office/drawing/2014/main" id="{AC54A3DD-030B-44AC-A859-84E6E3EC5EBF}"/>
              </a:ext>
            </a:extLst>
          </p:cNvPr>
          <p:cNvSpPr>
            <a:spLocks noGrp="1"/>
          </p:cNvSpPr>
          <p:nvPr>
            <p:ph type="sldNum" sz="quarter" idx="12"/>
          </p:nvPr>
        </p:nvSpPr>
        <p:spPr/>
        <p:txBody>
          <a:bodyPr/>
          <a:lstStyle/>
          <a:p>
            <a:fld id="{B16CB7FB-CCD6-43B2-81B1-17ABB0A809B6}" type="slidenum">
              <a:rPr lang="tr-TR" smtClean="0"/>
              <a:pPr/>
              <a:t>4</a:t>
            </a:fld>
            <a:endParaRPr lang="tr-TR"/>
          </a:p>
        </p:txBody>
      </p:sp>
    </p:spTree>
    <p:extLst>
      <p:ext uri="{BB962C8B-B14F-4D97-AF65-F5344CB8AC3E}">
        <p14:creationId xmlns:p14="http://schemas.microsoft.com/office/powerpoint/2010/main" val="75414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69332"/>
            <a:ext cx="8229600" cy="611396"/>
          </a:xfrm>
        </p:spPr>
        <p:txBody>
          <a:bodyPr>
            <a:normAutofit fontScale="90000"/>
          </a:bodyPr>
          <a:lstStyle/>
          <a:p>
            <a:r>
              <a:rPr lang="en-US" dirty="0"/>
              <a:t>Task 5 Reviews </a:t>
            </a:r>
            <a:endParaRPr lang="tr-TR" dirty="0"/>
          </a:p>
        </p:txBody>
      </p:sp>
      <p:sp>
        <p:nvSpPr>
          <p:cNvPr id="3" name="Content Placeholder 2"/>
          <p:cNvSpPr>
            <a:spLocks noGrp="1"/>
          </p:cNvSpPr>
          <p:nvPr>
            <p:ph idx="1"/>
          </p:nvPr>
        </p:nvSpPr>
        <p:spPr>
          <a:xfrm>
            <a:off x="7842" y="1052736"/>
            <a:ext cx="9136158" cy="5805264"/>
          </a:xfrm>
        </p:spPr>
        <p:txBody>
          <a:bodyPr>
            <a:normAutofit fontScale="92500" lnSpcReduction="10000"/>
          </a:bodyPr>
          <a:lstStyle/>
          <a:p>
            <a:r>
              <a:rPr lang="en-US" dirty="0">
                <a:solidFill>
                  <a:schemeClr val="tx2"/>
                </a:solidFill>
                <a:latin typeface="+mj-lt"/>
              </a:rPr>
              <a:t>Task 5 Paper Reviews will differ from traditional conference paper reviews in several aspects (</a:t>
            </a:r>
            <a:r>
              <a:rPr lang="en-US" b="1" dirty="0">
                <a:solidFill>
                  <a:srgbClr val="7030A0"/>
                </a:solidFill>
                <a:latin typeface="+mj-lt"/>
              </a:rPr>
              <a:t>purple</a:t>
            </a:r>
            <a:r>
              <a:rPr lang="en-US" b="1" dirty="0">
                <a:solidFill>
                  <a:schemeClr val="tx2"/>
                </a:solidFill>
                <a:latin typeface="+mj-lt"/>
              </a:rPr>
              <a:t> </a:t>
            </a:r>
            <a:r>
              <a:rPr lang="en-US" dirty="0">
                <a:solidFill>
                  <a:schemeClr val="tx2"/>
                </a:solidFill>
                <a:latin typeface="+mj-lt"/>
              </a:rPr>
              <a:t>means not part of a traditional review):</a:t>
            </a:r>
          </a:p>
          <a:p>
            <a:pPr lvl="1"/>
            <a:r>
              <a:rPr lang="en-US" dirty="0">
                <a:solidFill>
                  <a:srgbClr val="7030A0"/>
                </a:solidFill>
                <a:latin typeface="+mj-lt"/>
              </a:rPr>
              <a:t>The section that summarizes the paper will be about 2-3 times as longer</a:t>
            </a:r>
          </a:p>
          <a:p>
            <a:pPr lvl="1"/>
            <a:r>
              <a:rPr lang="en-US" dirty="0">
                <a:solidFill>
                  <a:srgbClr val="7030A0"/>
                </a:solidFill>
                <a:latin typeface="+mj-lt"/>
              </a:rPr>
              <a:t>The educational value of the paper for graduate students need to be assessed in your review</a:t>
            </a:r>
          </a:p>
          <a:p>
            <a:pPr lvl="1"/>
            <a:r>
              <a:rPr lang="en-US" dirty="0">
                <a:solidFill>
                  <a:srgbClr val="7030A0"/>
                </a:solidFill>
                <a:latin typeface="+mj-lt"/>
              </a:rPr>
              <a:t>You will assess the broader impact of the paper</a:t>
            </a:r>
          </a:p>
          <a:p>
            <a:pPr lvl="1"/>
            <a:r>
              <a:rPr lang="en-US" dirty="0">
                <a:solidFill>
                  <a:srgbClr val="7030A0"/>
                </a:solidFill>
                <a:latin typeface="+mj-lt"/>
              </a:rPr>
              <a:t>You will also conduct  web-search trying to find similar papers and summarize your findings</a:t>
            </a:r>
          </a:p>
          <a:p>
            <a:pPr lvl="1"/>
            <a:r>
              <a:rPr lang="en-US" dirty="0">
                <a:solidFill>
                  <a:srgbClr val="7030A0"/>
                </a:solidFill>
                <a:latin typeface="+mj-lt"/>
              </a:rPr>
              <a:t>You will give an assessment why you believe this paper won a KDD Best Paper award. </a:t>
            </a:r>
          </a:p>
          <a:p>
            <a:r>
              <a:rPr lang="en-US" dirty="0">
                <a:solidFill>
                  <a:schemeClr val="tx2"/>
                </a:solidFill>
                <a:latin typeface="+mj-lt"/>
              </a:rPr>
              <a:t>Usually you should also check if the paper or parts of it are already published; however, this is not required for Task 5!</a:t>
            </a:r>
          </a:p>
          <a:p>
            <a:r>
              <a:rPr lang="en-US" dirty="0">
                <a:solidFill>
                  <a:schemeClr val="tx2"/>
                </a:solidFill>
                <a:latin typeface="+mj-lt"/>
              </a:rPr>
              <a:t>A paragraph is assumed to have 4-10 sentences.</a:t>
            </a:r>
          </a:p>
          <a:p>
            <a:r>
              <a:rPr lang="en-US" dirty="0">
                <a:solidFill>
                  <a:schemeClr val="tx2"/>
                </a:solidFill>
                <a:latin typeface="+mj-lt"/>
              </a:rPr>
              <a:t>Follow the review template outlined in the Task 5 specification!</a:t>
            </a:r>
          </a:p>
        </p:txBody>
      </p:sp>
      <p:sp>
        <p:nvSpPr>
          <p:cNvPr id="4" name="Slide Number Placeholder 3"/>
          <p:cNvSpPr>
            <a:spLocks noGrp="1"/>
          </p:cNvSpPr>
          <p:nvPr>
            <p:ph type="sldNum" sz="quarter" idx="12"/>
          </p:nvPr>
        </p:nvSpPr>
        <p:spPr/>
        <p:txBody>
          <a:bodyPr/>
          <a:lstStyle/>
          <a:p>
            <a:fld id="{B16CB7FB-CCD6-43B2-81B1-17ABB0A809B6}" type="slidenum">
              <a:rPr lang="tr-TR" smtClean="0">
                <a:latin typeface="+mj-lt"/>
              </a:rPr>
              <a:pPr/>
              <a:t>5</a:t>
            </a:fld>
            <a:endParaRPr lang="tr-T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en-US" sz="2700" b="1" dirty="0"/>
              <a:t>KDD 2012 Reviewing Criteria: Research Track</a:t>
            </a:r>
            <a:br>
              <a:rPr lang="en-US" b="1" dirty="0"/>
            </a:br>
            <a:endParaRPr lang="en-US" dirty="0"/>
          </a:p>
        </p:txBody>
      </p:sp>
      <p:sp>
        <p:nvSpPr>
          <p:cNvPr id="3" name="Content Placeholder 2"/>
          <p:cNvSpPr>
            <a:spLocks noGrp="1"/>
          </p:cNvSpPr>
          <p:nvPr>
            <p:ph idx="1"/>
          </p:nvPr>
        </p:nvSpPr>
        <p:spPr>
          <a:xfrm>
            <a:off x="107504" y="692696"/>
            <a:ext cx="9036496" cy="6264696"/>
          </a:xfrm>
        </p:spPr>
        <p:txBody>
          <a:bodyPr>
            <a:normAutofit fontScale="32500" lnSpcReduction="20000"/>
          </a:bodyPr>
          <a:lstStyle/>
          <a:p>
            <a:pPr marL="0" indent="0">
              <a:buNone/>
            </a:pPr>
            <a:r>
              <a:rPr lang="en-US" sz="6400" b="1" dirty="0"/>
              <a:t>KDD 2012 Reviewing Criteria: Research Track</a:t>
            </a:r>
          </a:p>
          <a:p>
            <a:pPr marL="0" indent="0">
              <a:buNone/>
            </a:pPr>
            <a:r>
              <a:rPr lang="en-US" dirty="0"/>
              <a:t>Below we have provided some guidelines to reviewers on how to write reviews, both the content of reviews and also how the numerical scoring system works. Many of the suggestions below have been liberally borrowed from other conferences - so thanks to the many folks who have contributed to writing these types of "guidance" pages in the past.</a:t>
            </a:r>
          </a:p>
          <a:p>
            <a:pPr marL="0" indent="0">
              <a:buNone/>
            </a:pPr>
            <a:r>
              <a:rPr lang="en-US" sz="6400" b="1" dirty="0"/>
              <a:t>Writing Reviews: Content </a:t>
            </a:r>
            <a:r>
              <a:rPr lang="en-US" sz="6400" dirty="0"/>
              <a:t>(Edited by Ch. </a:t>
            </a:r>
            <a:r>
              <a:rPr lang="en-US" sz="6400" dirty="0" err="1"/>
              <a:t>Eick</a:t>
            </a:r>
            <a:r>
              <a:rPr lang="en-US" sz="6400" dirty="0"/>
              <a:t>)</a:t>
            </a:r>
            <a:endParaRPr lang="en-US" sz="6400" b="1" dirty="0"/>
          </a:p>
          <a:p>
            <a:pPr marL="0" indent="0">
              <a:buNone/>
            </a:pPr>
            <a:r>
              <a:rPr lang="en-US" sz="6200" dirty="0"/>
              <a:t>For each paper you will provide written comments under each of the headings below. Your review should address </a:t>
            </a:r>
            <a:r>
              <a:rPr lang="en-US" sz="6200" b="1" dirty="0"/>
              <a:t>both the strengths and weaknesses of the paper</a:t>
            </a:r>
            <a:r>
              <a:rPr lang="en-US" sz="6200" dirty="0"/>
              <a:t> - identify the areas where you believe the paper is particularly strong and particularly weak - this will be very valuable to the PC Chairs and the SPC.</a:t>
            </a:r>
          </a:p>
          <a:p>
            <a:r>
              <a:rPr lang="en-US" sz="6200" b="1" dirty="0"/>
              <a:t>Novelty</a:t>
            </a:r>
            <a:r>
              <a:rPr lang="en-US" sz="6200" dirty="0"/>
              <a:t>: This is arguably the single most important criterion for selecting papers for the conference. Reviewers should reward papers that propose genuinely new ideas or novel adaptations/applications of existing methods. It is not the duty of the reviewer to infer what aspects of a paper are novel - the authors should explicitly point out how their work is novel relative to prior work. Assessment of novelty is obviously a subjective process, but as a reviewer you should try to assess whether the ideas are truly new, or area novel combinations or adaptations or extensions of existing ideas, or minor extensions of existing ideas, and so on.</a:t>
            </a:r>
          </a:p>
          <a:p>
            <a:r>
              <a:rPr lang="en-US" sz="6200" b="1" dirty="0"/>
              <a:t>Technical Quality</a:t>
            </a:r>
            <a:r>
              <a:rPr lang="en-US" sz="6200" dirty="0"/>
              <a:t>: Are the results sound? Are there obvious flaws in the conceptual approach? Did the authors ignore (or appear unaware of) highly relevant prior work? Are the experiments well thought out and convincing? Are there obvious experiments that were not carried out? Will it be possible for later researchers to replicate these results? Are the data sets and/or code publicly available? Did the authors discuss sensitivity of their algorithm/method/procedure to parameter settings? Did the authors clearly assess both the strengths and weaknesses of their approach?</a:t>
            </a:r>
          </a:p>
        </p:txBody>
      </p:sp>
      <p:sp>
        <p:nvSpPr>
          <p:cNvPr id="4" name="Slide Number Placeholder 3"/>
          <p:cNvSpPr>
            <a:spLocks noGrp="1"/>
          </p:cNvSpPr>
          <p:nvPr>
            <p:ph type="sldNum" sz="quarter" idx="12"/>
          </p:nvPr>
        </p:nvSpPr>
        <p:spPr/>
        <p:txBody>
          <a:bodyPr/>
          <a:lstStyle/>
          <a:p>
            <a:fld id="{B16CB7FB-CCD6-43B2-81B1-17ABB0A809B6}" type="slidenum">
              <a:rPr lang="tr-TR" smtClean="0"/>
              <a:pPr/>
              <a:t>6</a:t>
            </a:fld>
            <a:endParaRPr lang="tr-TR"/>
          </a:p>
        </p:txBody>
      </p:sp>
    </p:spTree>
    <p:extLst>
      <p:ext uri="{BB962C8B-B14F-4D97-AF65-F5344CB8AC3E}">
        <p14:creationId xmlns:p14="http://schemas.microsoft.com/office/powerpoint/2010/main" val="225432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en-US" sz="2700" b="1" dirty="0"/>
              <a:t>KDD 2012 Reviewing Criteria: Research Track</a:t>
            </a:r>
            <a:br>
              <a:rPr lang="en-US" b="1" dirty="0"/>
            </a:br>
            <a:endParaRPr lang="en-US" dirty="0"/>
          </a:p>
        </p:txBody>
      </p:sp>
      <p:sp>
        <p:nvSpPr>
          <p:cNvPr id="3" name="Content Placeholder 2"/>
          <p:cNvSpPr>
            <a:spLocks noGrp="1"/>
          </p:cNvSpPr>
          <p:nvPr>
            <p:ph idx="1"/>
          </p:nvPr>
        </p:nvSpPr>
        <p:spPr>
          <a:xfrm>
            <a:off x="0" y="692696"/>
            <a:ext cx="9144000" cy="6264696"/>
          </a:xfrm>
        </p:spPr>
        <p:txBody>
          <a:bodyPr>
            <a:normAutofit fontScale="25000" lnSpcReduction="20000"/>
          </a:bodyPr>
          <a:lstStyle/>
          <a:p>
            <a:pPr marL="0" indent="0">
              <a:buNone/>
            </a:pPr>
            <a:r>
              <a:rPr lang="en-US" sz="6400" b="1" dirty="0"/>
              <a:t>KDD 2012 Reviewing Criteria: Research Track</a:t>
            </a:r>
          </a:p>
          <a:p>
            <a:pPr marL="0" indent="0">
              <a:buNone/>
            </a:pPr>
            <a:r>
              <a:rPr lang="en-US" dirty="0"/>
              <a:t>Below we have provided some guidelines to reviewers on how to write reviews, both the content of reviews and also how the numerical scoring system works. Many of the suggestions below have been liberally borrowed from other conferences - so thanks to the many folks who have contributed to writing these types of "guidance" pages in the past.</a:t>
            </a:r>
          </a:p>
          <a:p>
            <a:r>
              <a:rPr lang="en-US" sz="8000" b="1" dirty="0"/>
              <a:t>Potential Impact and Significance</a:t>
            </a:r>
            <a:r>
              <a:rPr lang="en-US" sz="8000" dirty="0"/>
              <a:t>: Is this really a significant advance in the state of the art? Is this a paper that people are likely to read and cite in later years? Does the paper address an important problem (e.g., one that people outside machine learning and data mining are aware of) or just a problem that only a few researchers are interested in and that won’t have any lasting impact? Is this a paper that researchers and/or practitioners might find useful 5 or 10 years from now? Is this work that can be built on by other researchers?</a:t>
            </a:r>
          </a:p>
          <a:p>
            <a:r>
              <a:rPr lang="en-US" sz="8000" b="1" dirty="0"/>
              <a:t>Clarity of Writing</a:t>
            </a:r>
            <a:r>
              <a:rPr lang="en-US" sz="8000" dirty="0"/>
              <a:t>: Please make full use of the range of scores for this category so that we can identify poorly-written papers early in the process. Is the paper clearly written? Is there a good use of examples and figures? Is it well organized? Are there problems with style and grammar? Are there issues with typos, formatting, references, </a:t>
            </a:r>
            <a:r>
              <a:rPr lang="en-US" sz="8000" dirty="0" err="1"/>
              <a:t>etc</a:t>
            </a:r>
            <a:r>
              <a:rPr lang="en-US" sz="8000" dirty="0"/>
              <a:t>? It is the responsibility of the authors of a paper to write clearly, rather than it being the duty of the reviewers to try to extract information from a poorly written paper. Do not assume that the authors will fix problems before a final camera-ready version is published - unlike journal publications, there will not be time to carefully check that accepted papers are properly written. Think of future readers trying to extract information from the paper - it may be better to advise the authors to revise a paper and submit to a later conference, than to accept and publish a poorly-written version.</a:t>
            </a:r>
          </a:p>
          <a:p>
            <a:r>
              <a:rPr lang="en-US" sz="8000" b="1" dirty="0"/>
              <a:t>Additional Points (optional)</a:t>
            </a:r>
            <a:r>
              <a:rPr lang="en-US" sz="8000" dirty="0"/>
              <a:t>: this is an optional section on the review form can be used to add additional comments for the authors that don’t naturally fit into any of the areas above.</a:t>
            </a:r>
          </a:p>
        </p:txBody>
      </p:sp>
      <p:sp>
        <p:nvSpPr>
          <p:cNvPr id="4" name="Slide Number Placeholder 3"/>
          <p:cNvSpPr>
            <a:spLocks noGrp="1"/>
          </p:cNvSpPr>
          <p:nvPr>
            <p:ph type="sldNum" sz="quarter" idx="12"/>
          </p:nvPr>
        </p:nvSpPr>
        <p:spPr/>
        <p:txBody>
          <a:bodyPr/>
          <a:lstStyle/>
          <a:p>
            <a:fld id="{B16CB7FB-CCD6-43B2-81B1-17ABB0A809B6}" type="slidenum">
              <a:rPr lang="tr-TR" smtClean="0"/>
              <a:pPr/>
              <a:t>7</a:t>
            </a:fld>
            <a:endParaRPr lang="tr-TR"/>
          </a:p>
        </p:txBody>
      </p:sp>
    </p:spTree>
    <p:extLst>
      <p:ext uri="{BB962C8B-B14F-4D97-AF65-F5344CB8AC3E}">
        <p14:creationId xmlns:p14="http://schemas.microsoft.com/office/powerpoint/2010/main" val="363251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fontScale="90000"/>
          </a:bodyPr>
          <a:lstStyle/>
          <a:p>
            <a:pPr algn="ctr"/>
            <a:r>
              <a:rPr lang="en-US" sz="4400" b="1" dirty="0"/>
              <a:t>KDD 2012 Numerical Paper Evaluation</a:t>
            </a:r>
            <a:br>
              <a:rPr lang="en-US" b="1" dirty="0"/>
            </a:br>
            <a:endParaRPr lang="en-US" dirty="0"/>
          </a:p>
        </p:txBody>
      </p:sp>
      <p:sp>
        <p:nvSpPr>
          <p:cNvPr id="3" name="Content Placeholder 2"/>
          <p:cNvSpPr>
            <a:spLocks noGrp="1"/>
          </p:cNvSpPr>
          <p:nvPr>
            <p:ph idx="1"/>
          </p:nvPr>
        </p:nvSpPr>
        <p:spPr>
          <a:xfrm>
            <a:off x="0" y="1196752"/>
            <a:ext cx="9144000" cy="5127848"/>
          </a:xfrm>
        </p:spPr>
        <p:txBody>
          <a:bodyPr>
            <a:normAutofit fontScale="32500" lnSpcReduction="20000"/>
          </a:bodyPr>
          <a:lstStyle/>
          <a:p>
            <a:pPr marL="0" indent="0">
              <a:buNone/>
            </a:pPr>
            <a:r>
              <a:rPr lang="en-US" sz="3700" b="1" dirty="0"/>
              <a:t>General Advice on Review Writing</a:t>
            </a:r>
            <a:r>
              <a:rPr lang="en-US" sz="3700" dirty="0"/>
              <a:t>: please be as precise as you can in your comments to the authors and avoid vague statements. Your criticism should be constructive where possible - if you are giving a low score to a paper then try to be clear in explaining to the authors the types of actions they could take to improve their paper in the future. For example, if you think that this work is incremental relative to prior work, please cite the specific relevant prior work you are referring to. Or if you think the experiments are not very realistic or useful, let the author(s) know what they could do to improve them (e.g., more realistic data sets, larger data sets, sensitivity analyses, </a:t>
            </a:r>
            <a:r>
              <a:rPr lang="en-US" sz="3700" dirty="0" err="1"/>
              <a:t>etc</a:t>
            </a:r>
            <a:r>
              <a:rPr lang="en-US" sz="3700" dirty="0"/>
              <a:t>).</a:t>
            </a:r>
          </a:p>
          <a:p>
            <a:pPr marL="0" indent="0">
              <a:buNone/>
            </a:pPr>
            <a:endParaRPr lang="en-US" sz="3000" dirty="0"/>
          </a:p>
          <a:p>
            <a:pPr marL="0" indent="0">
              <a:buNone/>
            </a:pPr>
            <a:r>
              <a:rPr lang="en-US" sz="5500" b="1" dirty="0"/>
              <a:t>Writing Reviews: Numerical Scoring</a:t>
            </a:r>
          </a:p>
          <a:p>
            <a:pPr marL="0" indent="0">
              <a:buNone/>
            </a:pPr>
            <a:r>
              <a:rPr lang="en-US" sz="4600" dirty="0"/>
              <a:t>For KDD-2012 we are using a 7-point scoring system. We strongly encourage you to use the full range of scores, if appropriate for your papers. Try not to put all of your papers in a narrow range of scores in the middle of the scale, e.g., 3s, 4s, and 5s. Don’t be afraid to assign 1s/2s, or 6s/7s, if papers deserve them. If you are new to the KDD conference (or have not attended for a number of years) you may find it useful to take a look at online proceedings from recent KDD conferences to help calibrate your scores. The scoring system is as follows:</a:t>
            </a:r>
          </a:p>
          <a:p>
            <a:pPr lvl="0"/>
            <a:r>
              <a:rPr lang="en-US" sz="4600" dirty="0"/>
              <a:t>7: An excellent paper, a very strong accept. I will fight for acceptance, this is potentially best-paper material.</a:t>
            </a:r>
          </a:p>
          <a:p>
            <a:pPr lvl="0"/>
            <a:r>
              <a:rPr lang="en-US" sz="4600" dirty="0"/>
              <a:t>6: A very good paper, should be accepted. I vote and argue for acceptance, clearly belongs in the conference.</a:t>
            </a:r>
          </a:p>
          <a:p>
            <a:pPr lvl="0"/>
            <a:r>
              <a:rPr lang="en-US" sz="4600" dirty="0"/>
              <a:t>5: A good paper overall, accept if possible. I vote for acceptance, although would not be upset if it were rejected because of the low acceptance rate.</a:t>
            </a:r>
          </a:p>
          <a:p>
            <a:pPr lvl="0"/>
            <a:r>
              <a:rPr lang="en-US" sz="4600" dirty="0"/>
              <a:t>4: Decent paper, but may be below KDD threshold I tend to vote for rejecting it, but could be persuaded otherwise.</a:t>
            </a:r>
          </a:p>
          <a:p>
            <a:pPr lvl="0"/>
            <a:r>
              <a:rPr lang="en-US" sz="4600" dirty="0"/>
              <a:t>3: An OK paper, but not good enough. A rejection. I vote for rejecting it, although would not be upset if it were accepted.</a:t>
            </a:r>
          </a:p>
          <a:p>
            <a:pPr lvl="0"/>
            <a:r>
              <a:rPr lang="en-US" sz="4600" dirty="0"/>
              <a:t>2: A clear rejection. I vote and argue for rejection. Clearly below the standards for the conference.</a:t>
            </a:r>
          </a:p>
          <a:p>
            <a:pPr lvl="0"/>
            <a:r>
              <a:rPr lang="en-US" sz="4600" dirty="0"/>
              <a:t>1: A strong rejection. I'm surprised it was submitted to this conference. I will actively fight for rejection.</a:t>
            </a:r>
          </a:p>
          <a:p>
            <a:endParaRPr lang="en-US" dirty="0"/>
          </a:p>
        </p:txBody>
      </p:sp>
      <p:sp>
        <p:nvSpPr>
          <p:cNvPr id="4" name="Slide Number Placeholder 3"/>
          <p:cNvSpPr>
            <a:spLocks noGrp="1"/>
          </p:cNvSpPr>
          <p:nvPr>
            <p:ph type="sldNum" sz="quarter" idx="12"/>
          </p:nvPr>
        </p:nvSpPr>
        <p:spPr/>
        <p:txBody>
          <a:bodyPr/>
          <a:lstStyle/>
          <a:p>
            <a:fld id="{B16CB7FB-CCD6-43B2-81B1-17ABB0A809B6}" type="slidenum">
              <a:rPr lang="tr-TR" smtClean="0"/>
              <a:pPr/>
              <a:t>8</a:t>
            </a:fld>
            <a:endParaRPr lang="tr-TR" dirty="0"/>
          </a:p>
        </p:txBody>
      </p:sp>
    </p:spTree>
    <p:extLst>
      <p:ext uri="{BB962C8B-B14F-4D97-AF65-F5344CB8AC3E}">
        <p14:creationId xmlns:p14="http://schemas.microsoft.com/office/powerpoint/2010/main" val="2886319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1012</TotalTime>
  <Words>1771</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Constantia</vt:lpstr>
      <vt:lpstr>Wingdings 2</vt:lpstr>
      <vt:lpstr>Flow</vt:lpstr>
      <vt:lpstr>COSC 6335 Fall 2023 Task 5: Reading, Understanding, Summarizing, and Reviewing  DM Papers</vt:lpstr>
      <vt:lpstr>On Reviewing</vt:lpstr>
      <vt:lpstr>Some Hints on Reading Papers</vt:lpstr>
      <vt:lpstr>Challenges Task5</vt:lpstr>
      <vt:lpstr>Task 5 Reviews </vt:lpstr>
      <vt:lpstr>KDD 2012 Reviewing Criteria: Research Track </vt:lpstr>
      <vt:lpstr>KDD 2012 Reviewing Criteria: Research Track </vt:lpstr>
      <vt:lpstr>KDD 2012 Numerical Paper Evaluation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Machine Learning 2nd Edition</dc:title>
  <dc:creator>ethem alpaydın</dc:creator>
  <cp:lastModifiedBy>Eick, Christoph F</cp:lastModifiedBy>
  <cp:revision>129</cp:revision>
  <dcterms:created xsi:type="dcterms:W3CDTF">2010-02-24T14:37:12Z</dcterms:created>
  <dcterms:modified xsi:type="dcterms:W3CDTF">2023-10-30T18:34:41Z</dcterms:modified>
</cp:coreProperties>
</file>