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74" r:id="rId3"/>
    <p:sldId id="257" r:id="rId4"/>
    <p:sldId id="272" r:id="rId5"/>
    <p:sldId id="273" r:id="rId6"/>
    <p:sldId id="259" r:id="rId7"/>
    <p:sldId id="264" r:id="rId8"/>
    <p:sldId id="267" r:id="rId9"/>
    <p:sldId id="268" r:id="rId1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7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5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56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26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48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970941" y="8829969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6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79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19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15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725987" cy="354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9:notes"/>
          <p:cNvSpPr/>
          <p:nvPr/>
        </p:nvSpPr>
        <p:spPr>
          <a:xfrm>
            <a:off x="701993" y="4416741"/>
            <a:ext cx="5606418" cy="418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36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725987" cy="354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0:notes"/>
          <p:cNvSpPr/>
          <p:nvPr/>
        </p:nvSpPr>
        <p:spPr>
          <a:xfrm>
            <a:off x="701993" y="4416741"/>
            <a:ext cx="5606418" cy="418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06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934200" y="6469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930662" y="6466367"/>
            <a:ext cx="2133600" cy="37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38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48200" y="1066800"/>
            <a:ext cx="4038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1687512"/>
            <a:ext cx="4040188" cy="433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45025" y="10668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45025" y="1706562"/>
            <a:ext cx="4041775" cy="43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1792288" y="381000"/>
            <a:ext cx="5486400" cy="434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33944"/>
            <a:ext cx="9144000" cy="4240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934200" y="6463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cs.uh.edu/~ceick/white/WHR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hans_rosling_asia_s_rise_how_and_wh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hyperlink" Target="http://www.bing.com/images/search?q=lamar+university+beaumont+logo&amp;id=977855B58A8262C420F12382CC38EC267E3CDACB&amp;FORM=IQFRB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34200" y="6469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859"/>
            <a:ext cx="9144000" cy="68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7305978" y="0"/>
            <a:ext cx="2029216" cy="34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Christoph F. Eick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9" cy="70757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2800" b="1" dirty="0"/>
              <a:t>Research Opportunities for Graduate Students </a:t>
            </a:r>
            <a:endParaRPr sz="2800"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0" y="707571"/>
            <a:ext cx="9144000" cy="61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1600" dirty="0"/>
              <a:t>Can take Special Topics Courses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1600" dirty="0"/>
              <a:t> Master Thesis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1600" dirty="0"/>
              <a:t>Dissertation </a:t>
            </a: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1600" dirty="0"/>
              <a:t> </a:t>
            </a:r>
            <a:endParaRPr sz="1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64414" y="648866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UH-DAIS</a:t>
            </a:r>
          </a:p>
        </p:txBody>
      </p:sp>
    </p:spTree>
    <p:extLst>
      <p:ext uri="{BB962C8B-B14F-4D97-AF65-F5344CB8AC3E}">
        <p14:creationId xmlns:p14="http://schemas.microsoft.com/office/powerpoint/2010/main" val="243346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2" y="174747"/>
            <a:ext cx="9155272" cy="684346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ahoma"/>
              <a:buNone/>
            </a:pPr>
            <a:r>
              <a:rPr lang="en-US" sz="3959" dirty="0"/>
              <a:t>UH-DAIS Research Projects 6/23-5/24</a:t>
            </a:r>
            <a:endParaRPr sz="3959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30662" y="6466367"/>
            <a:ext cx="2133600" cy="37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68853" y="1218202"/>
            <a:ext cx="9085196" cy="490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Spatial and </a:t>
            </a:r>
            <a:r>
              <a:rPr lang="en-US" sz="2400" dirty="0" err="1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Spatio</a:t>
            </a: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-temporal Data Analysis Frameworks </a:t>
            </a:r>
            <a:endParaRPr sz="2400" dirty="0">
              <a:latin typeface="+mj-lt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Mining Related Datasets and Association Analysis</a:t>
            </a:r>
          </a:p>
          <a:p>
            <a:pPr marL="514350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Summarizing the Composition of Cities (Honor’s thesis topic)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Solving Societal Problems with AI and Data Science </a:t>
            </a:r>
          </a:p>
          <a:p>
            <a:pPr marL="514350" lvl="8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Happiness Analysis (past work; </a:t>
            </a:r>
            <a:r>
              <a:rPr lang="en-US" sz="1800" u="sng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WHR23.pdf (uh.edu)</a:t>
            </a:r>
            <a:r>
              <a:rPr lang="en-US" sz="18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514350" lvl="8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Identifying Depression from Texts</a:t>
            </a:r>
          </a:p>
          <a:p>
            <a:pPr marL="514350" lvl="7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Modern Slavery (want to start something here)</a:t>
            </a:r>
          </a:p>
          <a:p>
            <a:pPr marL="514350" lvl="7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Poverty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FFFF00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+mj-lt"/>
                <a:ea typeface="Tahoma"/>
                <a:cs typeface="Tahoma"/>
                <a:sym typeface="Tahoma"/>
              </a:rPr>
              <a:t>Data Set Augmentation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FFFF00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+mj-lt"/>
                <a:ea typeface="Tahoma"/>
                <a:cs typeface="Tahoma"/>
                <a:sym typeface="Tahoma"/>
              </a:rPr>
              <a:t>Dealing with Natural Disasters </a:t>
            </a:r>
          </a:p>
          <a:p>
            <a:pPr marL="514350" indent="-514350">
              <a:lnSpc>
                <a:spcPct val="80000"/>
              </a:lnSpc>
              <a:spcBef>
                <a:spcPts val="504"/>
              </a:spcBef>
              <a:buClr>
                <a:srgbClr val="FFFF00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+mj-lt"/>
                <a:ea typeface="Tahoma"/>
                <a:cs typeface="Tahoma"/>
                <a:sym typeface="Tahoma"/>
              </a:rPr>
              <a:t>Supervised Clustering / Design of “Novel” Clustering Algorithms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FFFF00"/>
              </a:buClr>
              <a:buSzPts val="2520"/>
              <a:buFont typeface="Calibri"/>
              <a:buAutoNum type="arabicPeriod"/>
            </a:pPr>
            <a:endParaRPr dirty="0">
              <a:latin typeface="+mj-lt"/>
            </a:endParaRPr>
          </a:p>
          <a:p>
            <a:pPr marL="914400" marR="0" lvl="1" indent="-38989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endParaRPr sz="1960" b="0" i="0" u="none" strike="noStrike" cap="none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7074131" y="6435868"/>
            <a:ext cx="2089443" cy="40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Christoph F. Eick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7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Tahoma"/>
              <a:buNone/>
            </a:pPr>
            <a:r>
              <a:rPr lang="en-US" sz="3600" b="1">
                <a:solidFill>
                  <a:srgbClr val="FFC000"/>
                </a:solidFill>
              </a:rPr>
              <a:t>K2</a:t>
            </a:r>
            <a:r>
              <a:rPr lang="en-US" sz="3600" b="1"/>
              <a:t> Project Goals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43436" y="942868"/>
            <a:ext cx="8857129" cy="638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a set of tweets (or questionnaires soliciting preferences and opinions) with the location (longitude and latitude), time they were posted and their emotional assessment in [-1,+1] (+1:=very positive emotions, 0:=no or even mix of emotions, -1: very negative emotions)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u="sng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Research Steps and Goals</a:t>
            </a: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Subdivide the dataset into batches, corresponding to different time intervals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spatial clusters of highly positive emotions (e.g. average emotional assessment &gt;0.4) and regions of highly negative emotions (e.g. average emotion assessment &lt; </a:t>
            </a:r>
            <a:r>
              <a:rPr lang="en-US" sz="2100" b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0.4) for each batch. 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patterns of change and evolution of the regions identified in 2. 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a selected story type and user preferences, convert results found in steps 2 and 3 into a narrative and animations that tells the story of spatio-temporal evolution of emotions in an region (e.g. Texas, US,…) over a period of time (e.g. 5 years, 1 year, 1 month), similar to: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https://www.ted.com/talks/hans_rosling_asia_s_rise_how_and_when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800059" marR="0" lvl="1" indent="-1015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endParaRPr sz="3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059" marR="0" lvl="1" indent="-1015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endParaRPr sz="3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443794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6331" y="-2583"/>
            <a:ext cx="2443794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2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9" cy="70757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dirty="0"/>
              <a:t>Related Spatial Dataset Mining</a:t>
            </a: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0" y="707571"/>
            <a:ext cx="9144000" cy="61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2200" dirty="0">
                <a:solidFill>
                  <a:srgbClr val="0070C0"/>
                </a:solidFill>
              </a:rPr>
              <a:t>Task: </a:t>
            </a:r>
            <a:endParaRPr sz="22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Given a set of spatial datasets over the same observation area; e.g. PM2.5 concentrations, burglary densities, and COVID-19 infection rates over Texas (point-wise functions over longitude and latitude)  </a:t>
            </a: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2200" dirty="0">
                <a:solidFill>
                  <a:srgbClr val="0070C0"/>
                </a:solidFill>
              </a:rPr>
              <a:t>Research Questions: </a:t>
            </a:r>
            <a:endParaRPr sz="2200"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Explore different notions or relatedness:  correlation, agreement in hotspots,… 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Identify the degree of relatedness of pairs/groups of spatial datasets. </a:t>
            </a:r>
            <a:endParaRPr sz="2200"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Analyze the role of thresholds in ‘relatedness’ 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Analyze delays and other temporal relationships with respect to ‘relatedness’ 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Develop methods to identify regional relatedness </a:t>
            </a:r>
          </a:p>
          <a:p>
            <a:pPr marL="0" indent="0">
              <a:spcBef>
                <a:spcPts val="200"/>
              </a:spcBef>
              <a:buSzPts val="3000"/>
              <a:buNone/>
            </a:pPr>
            <a:r>
              <a:rPr lang="en-US" sz="2200" dirty="0">
                <a:solidFill>
                  <a:srgbClr val="00B0F0"/>
                </a:solidFill>
              </a:rPr>
              <a:t>Goal:</a:t>
            </a:r>
            <a:r>
              <a:rPr lang="en-US" sz="2200" dirty="0"/>
              <a:t> Find interesting Hypotheses!</a:t>
            </a:r>
          </a:p>
          <a:p>
            <a:pPr marL="0" indent="0">
              <a:spcBef>
                <a:spcPts val="200"/>
              </a:spcBef>
              <a:buSzPts val="3000"/>
              <a:buNone/>
            </a:pPr>
            <a:r>
              <a:rPr lang="en-US" sz="2200" u="sng" dirty="0"/>
              <a:t>Possible Topic for UG Research: </a:t>
            </a:r>
            <a:r>
              <a:rPr lang="en-US" sz="2200" dirty="0"/>
              <a:t>To conduct this research we need polygonal hotspot discovery/clustering algorithms which identify regions in a spatial dataset in which the point-wise function is about a particular threshold </a:t>
            </a:r>
            <a:r>
              <a:rPr lang="en-US" sz="2200" dirty="0">
                <a:sym typeface="Symbol" panose="05050102010706020507" pitchFamily="18" charset="2"/>
              </a:rPr>
              <a:t>.</a:t>
            </a:r>
            <a:endParaRPr lang="en-US" sz="22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2200" dirty="0"/>
              <a:t> </a:t>
            </a:r>
            <a:endParaRPr sz="22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64414" y="648866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UH-DAIS</a:t>
            </a:r>
          </a:p>
        </p:txBody>
      </p:sp>
    </p:spTree>
    <p:extLst>
      <p:ext uri="{BB962C8B-B14F-4D97-AF65-F5344CB8AC3E}">
        <p14:creationId xmlns:p14="http://schemas.microsoft.com/office/powerpoint/2010/main" val="316550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9" cy="70757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dirty="0"/>
              <a:t>Collocation Mining Frameworks</a:t>
            </a: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12192" y="707571"/>
            <a:ext cx="8979408" cy="61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3000" dirty="0">
                <a:solidFill>
                  <a:srgbClr val="0070C0"/>
                </a:solidFill>
              </a:rPr>
              <a:t>Definition:  </a:t>
            </a:r>
            <a:endParaRPr sz="30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Spatial colocation patterns represent subsets of spatial events whose instances are often located in close geographic proximity. For example, car break-ins might often occur in close proximity to shopping malls.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3000" dirty="0">
                <a:solidFill>
                  <a:srgbClr val="0070C0"/>
                </a:solidFill>
              </a:rPr>
              <a:t>Research Themes:</a:t>
            </a:r>
            <a:endParaRPr sz="3000"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Density-based Collocation Mining Approaches</a:t>
            </a:r>
            <a:endParaRPr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Algorithms to Discover Regional Collocation Patterns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Collocation Mining Involving Continuous Variables</a:t>
            </a:r>
          </a:p>
          <a:p>
            <a:pPr marL="342900">
              <a:spcBef>
                <a:spcPts val="200"/>
              </a:spcBef>
              <a:buSzPts val="3000"/>
              <a:buFont typeface="Noto Sans Symbols"/>
              <a:buChar char="⮚"/>
            </a:pPr>
            <a:r>
              <a:rPr lang="en-US" sz="3000" dirty="0" err="1"/>
              <a:t>Spatio</a:t>
            </a:r>
            <a:r>
              <a:rPr lang="en-US" sz="3000" dirty="0"/>
              <a:t>-temporal Collocation Mining </a:t>
            </a:r>
            <a:endParaRPr lang="en-US" sz="28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dirty="0"/>
              <a:t> </a:t>
            </a:r>
            <a:endParaRPr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64414" y="648866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UH-DAIS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-3175" y="-33338"/>
            <a:ext cx="9144000" cy="102393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ahoma"/>
              <a:buNone/>
            </a:pPr>
            <a:r>
              <a:rPr lang="en-US" sz="2600" b="1"/>
              <a:t>Helping Scientists to Make Sense Out of their Data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762000" y="2895600"/>
            <a:ext cx="42814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1: Co-location regions involving deep and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shallow ice on Mars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9" descr="Mars-Co-l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20788"/>
            <a:ext cx="3124200" cy="152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5181600" y="2911475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2: Interestingness hotspots where both income and CTR are high.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3431508" y="6026379"/>
            <a:ext cx="322395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3: Maryland Crime Hotspots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4330" y="1099185"/>
            <a:ext cx="3013869" cy="181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8010356" y="6488113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UH-DAIS</a:t>
            </a: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0256" y="3666956"/>
            <a:ext cx="2359423" cy="235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0" y="14288"/>
            <a:ext cx="9144000" cy="685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/>
              <a:t>Some UH-DAIS Graduates 1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7040880" y="6488113"/>
            <a:ext cx="210312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Christoph F. Eick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0" y="2460625"/>
            <a:ext cx="45164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Dr. Wei Ding,  Associate Professor, Department of Computer Science,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University of Massachusetts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Boston</a:t>
            </a:r>
            <a:endParaRPr dirty="0">
              <a:latin typeface="+mn-lt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03" y="4146336"/>
            <a:ext cx="3516312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8935" y="3401464"/>
            <a:ext cx="766763" cy="75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44028" y="4510087"/>
            <a:ext cx="47196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Sharon M. Tuttle, Professor,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Department of Computer Science,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Humboldt State University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Arcata, California</a:t>
            </a:r>
            <a:endParaRPr dirty="0">
              <a:latin typeface="+mn-lt"/>
            </a:endParaRPr>
          </a:p>
        </p:txBody>
      </p:sp>
      <p:pic>
        <p:nvPicPr>
          <p:cNvPr id="173" name="Google Shape;173;p22" descr="untitled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9869" y="1747838"/>
            <a:ext cx="3179762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4703763" y="2347913"/>
            <a:ext cx="4572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Christopher T. Ryu, Professor, 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Department of Computer Science,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California State University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Fullerton</a:t>
            </a:r>
            <a:endParaRPr dirty="0">
              <a:latin typeface="+mn-lt"/>
            </a:endParaRPr>
          </a:p>
        </p:txBody>
      </p:sp>
      <p:pic>
        <p:nvPicPr>
          <p:cNvPr id="175" name="Google Shape;175;p22" descr="http://t0.gstatic.com/images?q=tbn:ANd9GcTEoKgI3aLEGDgAC9IGs6xyMEvIyAELBLad3d4pVc1tftSJin4Ao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6400" y="873125"/>
            <a:ext cx="1447800" cy="168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http://tse1.mm.bing.net/th?id=JN.uvnF0M%2bqJW95xgboBhAniA&amp;w=156&amp;h=105&amp;c=7&amp;rs=1&amp;qlt=90&amp;pid=3.1&amp;rm=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0897" y="3478808"/>
            <a:ext cx="14859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5087030" y="4498488"/>
            <a:ext cx="38054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Sujing Wang, Associate Professor,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Department of Computer Science,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Lamar University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Beaumont, Texas</a:t>
            </a:r>
            <a:endParaRPr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67C64-AF51-4D20-B498-D813B967144B}"/>
              </a:ext>
            </a:extLst>
          </p:cNvPr>
          <p:cNvSpPr txBox="1"/>
          <p:nvPr/>
        </p:nvSpPr>
        <p:spPr>
          <a:xfrm>
            <a:off x="44028" y="6079379"/>
            <a:ext cx="9099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 graduated 14 PhD students and supervised 90+ MS Theses in my career!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219869" y="0"/>
            <a:ext cx="9144000" cy="685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dirty="0"/>
              <a:t>Some UH-DAIS Graduates 2</a:t>
            </a:r>
            <a:endParaRPr dirty="0"/>
          </a:p>
        </p:txBody>
      </p:sp>
      <p:sp>
        <p:nvSpPr>
          <p:cNvPr id="185" name="Google Shape;185;p23"/>
          <p:cNvSpPr txBox="1"/>
          <p:nvPr/>
        </p:nvSpPr>
        <p:spPr>
          <a:xfrm>
            <a:off x="7124007" y="6508865"/>
            <a:ext cx="2019993" cy="34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Christoph F. Eick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439738" y="838200"/>
            <a:ext cx="8704262" cy="41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Yongli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Zhang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PhD Airbnb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Chun-sheng Chen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PhD eBay 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Puja </a:t>
            </a:r>
            <a:r>
              <a:rPr lang="en-US" sz="2000" b="1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Anchlia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MS eBay</a:t>
            </a:r>
            <a:endParaRPr sz="2000" b="1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Chong Wang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MS Apple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Justin Thomas MS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John Hopkins University Applied Physics Laboratory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Mei-</a:t>
            </a:r>
            <a:r>
              <a:rPr lang="en-US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kang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Wu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MS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Microsoft, Bellevue, Washington </a:t>
            </a:r>
            <a:endParaRPr sz="20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Jing Wang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MS AOL, California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Rachsuda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Jiamthapthaksin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PhD Faculty, </a:t>
            </a:r>
            <a:r>
              <a:rPr lang="en-US" sz="20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Assumption University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Bangkok, Thailand </a:t>
            </a:r>
            <a:endParaRPr sz="20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124" y="2057400"/>
            <a:ext cx="719138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4572000"/>
            <a:ext cx="4648200" cy="169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H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726</Words>
  <Application>Microsoft Office PowerPoint</Application>
  <PresentationFormat>On-screen Show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Tahoma</vt:lpstr>
      <vt:lpstr>Calibri</vt:lpstr>
      <vt:lpstr>Arial</vt:lpstr>
      <vt:lpstr>Wingdings</vt:lpstr>
      <vt:lpstr>Noto Sans Symbols</vt:lpstr>
      <vt:lpstr>UH2</vt:lpstr>
      <vt:lpstr>PowerPoint Presentation</vt:lpstr>
      <vt:lpstr>Research Opportunities for Graduate Students </vt:lpstr>
      <vt:lpstr>UH-DAIS Research Projects 6/23-5/24</vt:lpstr>
      <vt:lpstr>K2 Project Goals</vt:lpstr>
      <vt:lpstr>Related Spatial Dataset Mining</vt:lpstr>
      <vt:lpstr>Collocation Mining Frameworks</vt:lpstr>
      <vt:lpstr>Helping Scientists to Make Sense Out of their Data</vt:lpstr>
      <vt:lpstr>Some UH-DAIS Graduates 1</vt:lpstr>
      <vt:lpstr>Some UH-DAIS Graduates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ceick</dc:creator>
  <cp:lastModifiedBy>Eick, Christoph F</cp:lastModifiedBy>
  <cp:revision>30</cp:revision>
  <cp:lastPrinted>2022-03-03T15:44:39Z</cp:lastPrinted>
  <dcterms:modified xsi:type="dcterms:W3CDTF">2023-11-09T15:12:38Z</dcterms:modified>
</cp:coreProperties>
</file>