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73" r:id="rId2"/>
    <p:sldId id="286" r:id="rId3"/>
    <p:sldId id="287" r:id="rId4"/>
    <p:sldId id="299" r:id="rId5"/>
    <p:sldId id="300" r:id="rId6"/>
    <p:sldId id="310" r:id="rId7"/>
    <p:sldId id="307" r:id="rId8"/>
    <p:sldId id="311" r:id="rId9"/>
    <p:sldId id="308" r:id="rId10"/>
    <p:sldId id="309" r:id="rId11"/>
    <p:sldId id="290" r:id="rId12"/>
    <p:sldId id="258" r:id="rId13"/>
    <p:sldId id="296" r:id="rId14"/>
    <p:sldId id="295" r:id="rId15"/>
    <p:sldId id="291" r:id="rId16"/>
    <p:sldId id="268" r:id="rId17"/>
    <p:sldId id="292" r:id="rId18"/>
    <p:sldId id="303" r:id="rId19"/>
    <p:sldId id="302" r:id="rId20"/>
    <p:sldId id="293" r:id="rId21"/>
    <p:sldId id="312" r:id="rId22"/>
    <p:sldId id="313" r:id="rId23"/>
    <p:sldId id="306" r:id="rId24"/>
    <p:sldId id="266" r:id="rId25"/>
    <p:sldId id="314" r:id="rId26"/>
    <p:sldId id="298" r:id="rId27"/>
    <p:sldId id="283" r:id="rId28"/>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663300"/>
    <a:srgbClr val="D0EBB3"/>
    <a:srgbClr val="FF9900"/>
    <a:srgbClr val="FFD869"/>
    <a:srgbClr val="FFCB37"/>
    <a:srgbClr val="CC9900"/>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82" autoAdjust="0"/>
  </p:normalViewPr>
  <p:slideViewPr>
    <p:cSldViewPr>
      <p:cViewPr>
        <p:scale>
          <a:sx n="70" d="100"/>
          <a:sy n="70" d="100"/>
        </p:scale>
        <p:origin x="-109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47" tIns="45873" rIns="91747" bIns="45873" numCol="1" anchor="t" anchorCtr="0" compatLnSpc="1">
            <a:prstTxWarp prst="textNoShape">
              <a:avLst/>
            </a:prstTxWarp>
          </a:bodyPr>
          <a:lstStyle>
            <a:lvl1pPr defTabSz="918041">
              <a:defRPr sz="1200"/>
            </a:lvl1pPr>
          </a:lstStyle>
          <a:p>
            <a:pPr>
              <a:defRPr/>
            </a:pPr>
            <a:endParaRPr lang="de-DE"/>
          </a:p>
        </p:txBody>
      </p:sp>
      <p:sp>
        <p:nvSpPr>
          <p:cNvPr id="43011"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747" tIns="45873" rIns="91747" bIns="45873" numCol="1" anchor="t" anchorCtr="0" compatLnSpc="1">
            <a:prstTxWarp prst="textNoShape">
              <a:avLst/>
            </a:prstTxWarp>
          </a:bodyPr>
          <a:lstStyle>
            <a:lvl1pPr algn="r" defTabSz="918041">
              <a:defRPr sz="1200"/>
            </a:lvl1pPr>
          </a:lstStyle>
          <a:p>
            <a:pPr>
              <a:defRPr/>
            </a:pPr>
            <a:endParaRPr lang="de-DE"/>
          </a:p>
        </p:txBody>
      </p:sp>
      <p:sp>
        <p:nvSpPr>
          <p:cNvPr id="43012"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747" tIns="45873" rIns="91747" bIns="45873" numCol="1" anchor="b" anchorCtr="0" compatLnSpc="1">
            <a:prstTxWarp prst="textNoShape">
              <a:avLst/>
            </a:prstTxWarp>
          </a:bodyPr>
          <a:lstStyle>
            <a:lvl1pPr defTabSz="918041">
              <a:defRPr sz="1200"/>
            </a:lvl1pPr>
          </a:lstStyle>
          <a:p>
            <a:pPr>
              <a:defRPr/>
            </a:pPr>
            <a:endParaRPr lang="de-DE"/>
          </a:p>
        </p:txBody>
      </p:sp>
      <p:sp>
        <p:nvSpPr>
          <p:cNvPr id="43013"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747" tIns="45873" rIns="91747" bIns="45873" numCol="1" anchor="b" anchorCtr="0" compatLnSpc="1">
            <a:prstTxWarp prst="textNoShape">
              <a:avLst/>
            </a:prstTxWarp>
          </a:bodyPr>
          <a:lstStyle>
            <a:lvl1pPr algn="r" defTabSz="918041">
              <a:defRPr sz="1200"/>
            </a:lvl1pPr>
          </a:lstStyle>
          <a:p>
            <a:pPr>
              <a:defRPr/>
            </a:pPr>
            <a:fld id="{D7F12D22-834A-439B-BEE5-9AE5E4A403C1}"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47" tIns="45873" rIns="91747" bIns="45873" numCol="1" anchor="t" anchorCtr="0" compatLnSpc="1">
            <a:prstTxWarp prst="textNoShape">
              <a:avLst/>
            </a:prstTxWarp>
          </a:bodyPr>
          <a:lstStyle>
            <a:lvl1pPr defTabSz="918041">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747" tIns="45873" rIns="91747" bIns="45873" numCol="1" anchor="t" anchorCtr="0" compatLnSpc="1">
            <a:prstTxWarp prst="textNoShape">
              <a:avLst/>
            </a:prstTxWarp>
          </a:bodyPr>
          <a:lstStyle>
            <a:lvl1pPr algn="r" defTabSz="918041">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30300" y="690563"/>
            <a:ext cx="4597400" cy="3448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747" tIns="45873" rIns="91747" bIns="45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747" tIns="45873" rIns="91747" bIns="45873" numCol="1" anchor="b" anchorCtr="0" compatLnSpc="1">
            <a:prstTxWarp prst="textNoShape">
              <a:avLst/>
            </a:prstTxWarp>
          </a:bodyPr>
          <a:lstStyle>
            <a:lvl1pPr defTabSz="918041">
              <a:defRPr sz="1200"/>
            </a:lvl1pPr>
          </a:lstStyle>
          <a:p>
            <a:pPr>
              <a:defRPr/>
            </a:pPr>
            <a:endParaRPr lang="en-US"/>
          </a:p>
        </p:txBody>
      </p:sp>
      <p:sp>
        <p:nvSpPr>
          <p:cNvPr id="4103"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747" tIns="45873" rIns="91747" bIns="45873" numCol="1" anchor="b" anchorCtr="0" compatLnSpc="1">
            <a:prstTxWarp prst="textNoShape">
              <a:avLst/>
            </a:prstTxWarp>
          </a:bodyPr>
          <a:lstStyle>
            <a:lvl1pPr algn="r" defTabSz="918041">
              <a:defRPr sz="1200"/>
            </a:lvl1pPr>
          </a:lstStyle>
          <a:p>
            <a:pPr>
              <a:defRPr/>
            </a:pPr>
            <a:fld id="{11670FC2-2435-402E-9ADF-58913218E8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7575"/>
            <a:fld id="{FE8BD669-E290-4993-9ED5-BE0A959999B7}" type="slidenum">
              <a:rPr lang="en-US" smtClean="0"/>
              <a:pPr defTabSz="917575"/>
              <a:t>12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1300" smtClean="0">
                <a:solidFill>
                  <a:srgbClr val="3333FF"/>
                </a:solidFill>
              </a:rPr>
              <a:t>Given:</a:t>
            </a:r>
          </a:p>
          <a:p>
            <a:pPr eaLnBrk="1" hangingPunct="1"/>
            <a:r>
              <a:rPr lang="en-US" sz="1300" smtClean="0"/>
              <a:t>A dataset O with a schema R</a:t>
            </a:r>
          </a:p>
          <a:p>
            <a:pPr eaLnBrk="1" hangingPunct="1"/>
            <a:r>
              <a:rPr lang="en-US" sz="1300" smtClean="0"/>
              <a:t>A distance function d defined on instances of R</a:t>
            </a:r>
          </a:p>
          <a:p>
            <a:pPr eaLnBrk="1" hangingPunct="1"/>
            <a:r>
              <a:rPr lang="en-US" sz="1300" smtClean="0"/>
              <a:t>A fitness function q(X) that evaluates clustering X={c</a:t>
            </a:r>
            <a:r>
              <a:rPr lang="en-US" sz="1300" baseline="-25000" smtClean="0"/>
              <a:t>1</a:t>
            </a:r>
            <a:r>
              <a:rPr lang="en-US" sz="1300" smtClean="0"/>
              <a:t>,…,c</a:t>
            </a:r>
            <a:r>
              <a:rPr lang="en-US" sz="1300" baseline="-25000" smtClean="0"/>
              <a:t>k</a:t>
            </a:r>
            <a:r>
              <a:rPr lang="en-US" sz="1300" smtClean="0"/>
              <a:t>} as follows:</a:t>
            </a:r>
          </a:p>
          <a:p>
            <a:pPr eaLnBrk="1" hangingPunct="1"/>
            <a:r>
              <a:rPr lang="en-US" sz="1600" smtClean="0"/>
              <a:t>q(X)= </a:t>
            </a:r>
            <a:r>
              <a:rPr lang="en-US" sz="1700" smtClean="0">
                <a:sym typeface="Symbol" pitchFamily="18" charset="2"/>
              </a:rPr>
              <a:t></a:t>
            </a:r>
            <a:r>
              <a:rPr lang="en-US" sz="1600" baseline="-16000" smtClean="0">
                <a:sym typeface="Symbol" pitchFamily="18" charset="2"/>
              </a:rPr>
              <a:t>cX</a:t>
            </a:r>
            <a:r>
              <a:rPr lang="en-US" sz="1600" baseline="-25000" smtClean="0">
                <a:sym typeface="Symbol" pitchFamily="18" charset="2"/>
              </a:rPr>
              <a:t> </a:t>
            </a:r>
            <a:r>
              <a:rPr lang="en-US" sz="1600" smtClean="0">
                <a:sym typeface="Symbol" pitchFamily="18" charset="2"/>
              </a:rPr>
              <a:t>reward(c)=</a:t>
            </a:r>
            <a:r>
              <a:rPr lang="en-US" sz="1700" smtClean="0">
                <a:sym typeface="Symbol" pitchFamily="18" charset="2"/>
              </a:rPr>
              <a:t></a:t>
            </a:r>
            <a:r>
              <a:rPr lang="en-US" sz="1600" baseline="-16000" smtClean="0">
                <a:sym typeface="Symbol" pitchFamily="18" charset="2"/>
              </a:rPr>
              <a:t>cX</a:t>
            </a:r>
            <a:r>
              <a:rPr lang="en-US" sz="1600" baseline="-25000" smtClean="0">
                <a:sym typeface="Symbol" pitchFamily="18" charset="2"/>
              </a:rPr>
              <a:t> </a:t>
            </a:r>
            <a:r>
              <a:rPr lang="en-US" sz="1600" smtClean="0"/>
              <a:t>interestingness(c)</a:t>
            </a:r>
            <a:r>
              <a:rPr lang="en-US" sz="1600" smtClean="0">
                <a:latin typeface="Symbol" pitchFamily="18" charset="2"/>
              </a:rPr>
              <a:t>*</a:t>
            </a:r>
            <a:r>
              <a:rPr lang="en-US" sz="1600" smtClean="0"/>
              <a:t>size(c)</a:t>
            </a:r>
            <a:r>
              <a:rPr lang="en-US" sz="1600" baseline="30000" smtClean="0">
                <a:sym typeface="Symbol" pitchFamily="18" charset="2"/>
              </a:rPr>
              <a:t></a:t>
            </a:r>
            <a:r>
              <a:rPr lang="en-US" sz="1600" smtClean="0">
                <a:sym typeface="Symbol" pitchFamily="18" charset="2"/>
              </a:rPr>
              <a:t> with </a:t>
            </a:r>
            <a:r>
              <a:rPr lang="en-US" sz="1600" smtClean="0">
                <a:latin typeface="Symbol" pitchFamily="18" charset="2"/>
                <a:sym typeface="Symbol" pitchFamily="18" charset="2"/>
              </a:rPr>
              <a:t>b</a:t>
            </a:r>
            <a:r>
              <a:rPr lang="en-US" sz="1600" smtClean="0">
                <a:sym typeface="Symbol" pitchFamily="18" charset="2"/>
              </a:rPr>
              <a:t>&gt;1</a:t>
            </a:r>
            <a:endParaRPr lang="en-US" sz="1600" smtClean="0"/>
          </a:p>
          <a:p>
            <a:pPr eaLnBrk="1" hangingPunct="1"/>
            <a:endParaRPr lang="en-US" sz="1300" smtClean="0">
              <a:solidFill>
                <a:srgbClr val="3333FF"/>
              </a:solidFill>
            </a:endParaRPr>
          </a:p>
          <a:p>
            <a:pPr eaLnBrk="1" hangingPunct="1"/>
            <a:r>
              <a:rPr lang="en-US" sz="1300" smtClean="0">
                <a:solidFill>
                  <a:srgbClr val="3333FF"/>
                </a:solidFill>
              </a:rPr>
              <a:t>Objective:</a:t>
            </a:r>
          </a:p>
          <a:p>
            <a:pPr eaLnBrk="1" hangingPunct="1"/>
            <a:r>
              <a:rPr lang="en-US" sz="1300" smtClean="0"/>
              <a:t>Find c</a:t>
            </a:r>
            <a:r>
              <a:rPr lang="en-US" sz="1300" baseline="-25000" smtClean="0"/>
              <a:t>1</a:t>
            </a:r>
            <a:r>
              <a:rPr lang="en-US" sz="1300" smtClean="0"/>
              <a:t>,…,c</a:t>
            </a:r>
            <a:r>
              <a:rPr lang="en-US" sz="1300" baseline="-25000" smtClean="0"/>
              <a:t>k</a:t>
            </a:r>
            <a:r>
              <a:rPr lang="en-US" sz="1300" smtClean="0"/>
              <a:t> </a:t>
            </a:r>
            <a:r>
              <a:rPr lang="en-US" sz="1300" smtClean="0">
                <a:sym typeface="Symbol" pitchFamily="18" charset="2"/>
              </a:rPr>
              <a:t> O such that:</a:t>
            </a:r>
          </a:p>
          <a:p>
            <a:pPr eaLnBrk="1" hangingPunct="1">
              <a:buFont typeface="Wingdings" pitchFamily="2" charset="2"/>
              <a:buNone/>
            </a:pPr>
            <a:r>
              <a:rPr lang="en-US" sz="1300" smtClean="0"/>
              <a:t>c</a:t>
            </a:r>
            <a:r>
              <a:rPr lang="en-US" sz="1300" baseline="-25000" smtClean="0"/>
              <a:t>i</a:t>
            </a:r>
            <a:r>
              <a:rPr lang="en-US" sz="1300" smtClean="0">
                <a:sym typeface="Symbol" pitchFamily="18" charset="2"/>
              </a:rPr>
              <a:t>c</a:t>
            </a:r>
            <a:r>
              <a:rPr lang="en-US" sz="1300" baseline="-25000" smtClean="0">
                <a:sym typeface="Symbol" pitchFamily="18" charset="2"/>
              </a:rPr>
              <a:t>j</a:t>
            </a:r>
            <a:r>
              <a:rPr lang="en-US" sz="1300" smtClean="0">
                <a:sym typeface="Symbol" pitchFamily="18" charset="2"/>
              </a:rPr>
              <a:t>= if ij</a:t>
            </a:r>
          </a:p>
          <a:p>
            <a:pPr eaLnBrk="1" hangingPunct="1">
              <a:buFont typeface="Wingdings" pitchFamily="2" charset="2"/>
              <a:buNone/>
            </a:pPr>
            <a:r>
              <a:rPr lang="en-US" sz="1300" smtClean="0"/>
              <a:t>X={c</a:t>
            </a:r>
            <a:r>
              <a:rPr lang="en-US" sz="1300" baseline="-25000" smtClean="0"/>
              <a:t>1</a:t>
            </a:r>
            <a:r>
              <a:rPr lang="en-US" sz="1300" smtClean="0"/>
              <a:t>,…,c</a:t>
            </a:r>
            <a:r>
              <a:rPr lang="en-US" sz="1300" baseline="-25000" smtClean="0"/>
              <a:t>k</a:t>
            </a:r>
            <a:r>
              <a:rPr lang="en-US" sz="1300" smtClean="0"/>
              <a:t>} maximizes q(X)</a:t>
            </a:r>
          </a:p>
          <a:p>
            <a:pPr eaLnBrk="1" hangingPunct="1">
              <a:buFont typeface="Wingdings" pitchFamily="2" charset="2"/>
              <a:buNone/>
            </a:pPr>
            <a:r>
              <a:rPr lang="en-US" sz="1300" smtClean="0"/>
              <a:t>All cluster c</a:t>
            </a:r>
            <a:r>
              <a:rPr lang="en-US" sz="1300" baseline="-25000" smtClean="0"/>
              <a:t>i</a:t>
            </a:r>
            <a:r>
              <a:rPr lang="en-US" sz="1300" smtClean="0">
                <a:sym typeface="Symbol" pitchFamily="18" charset="2"/>
              </a:rPr>
              <a:t>X are contiguous (each pair of objects belonging to c</a:t>
            </a:r>
            <a:r>
              <a:rPr lang="en-US" sz="1300" baseline="-25000" smtClean="0"/>
              <a:t>i </a:t>
            </a:r>
            <a:r>
              <a:rPr lang="en-US" sz="1300" smtClean="0">
                <a:sym typeface="Symbol" pitchFamily="18" charset="2"/>
              </a:rPr>
              <a:t>has to be delaunay-connected with respect to </a:t>
            </a:r>
            <a:r>
              <a:rPr lang="en-US" sz="1300" smtClean="0"/>
              <a:t>c</a:t>
            </a:r>
            <a:r>
              <a:rPr lang="en-US" sz="1300" baseline="-25000" smtClean="0"/>
              <a:t>i </a:t>
            </a:r>
            <a:r>
              <a:rPr lang="en-US" sz="1300" smtClean="0"/>
              <a:t>and to d)</a:t>
            </a:r>
          </a:p>
          <a:p>
            <a:pPr eaLnBrk="1" hangingPunct="1">
              <a:buFont typeface="Wingdings" pitchFamily="2" charset="2"/>
              <a:buNone/>
            </a:pPr>
            <a:r>
              <a:rPr lang="en-US" sz="1300" smtClean="0"/>
              <a:t>c</a:t>
            </a:r>
            <a:r>
              <a:rPr lang="en-US" sz="1300" baseline="-25000" smtClean="0"/>
              <a:t>1</a:t>
            </a:r>
            <a:r>
              <a:rPr lang="en-US" sz="1300" smtClean="0">
                <a:sym typeface="Symbol" pitchFamily="18" charset="2"/>
              </a:rPr>
              <a:t></a:t>
            </a:r>
            <a:r>
              <a:rPr lang="en-US" sz="1300" smtClean="0"/>
              <a:t>,…,</a:t>
            </a:r>
            <a:r>
              <a:rPr lang="en-US" sz="1300" smtClean="0">
                <a:sym typeface="Symbol" pitchFamily="18" charset="2"/>
              </a:rPr>
              <a:t></a:t>
            </a:r>
            <a:r>
              <a:rPr lang="en-US" sz="1300" smtClean="0"/>
              <a:t>c</a:t>
            </a:r>
            <a:r>
              <a:rPr lang="en-US" sz="1300" baseline="-25000" smtClean="0"/>
              <a:t>k </a:t>
            </a:r>
            <a:r>
              <a:rPr lang="en-US" sz="1300" smtClean="0">
                <a:sym typeface="Symbol" pitchFamily="18" charset="2"/>
              </a:rPr>
              <a:t> O </a:t>
            </a:r>
          </a:p>
          <a:p>
            <a:pPr eaLnBrk="1" hangingPunct="1">
              <a:buFont typeface="Wingdings" pitchFamily="2" charset="2"/>
              <a:buNone/>
            </a:pPr>
            <a:r>
              <a:rPr lang="en-US" sz="1300" smtClean="0"/>
              <a:t>c</a:t>
            </a:r>
            <a:r>
              <a:rPr lang="en-US" sz="1300" baseline="-25000" smtClean="0"/>
              <a:t>1</a:t>
            </a:r>
            <a:r>
              <a:rPr lang="en-US" sz="1300" smtClean="0"/>
              <a:t>,…,c</a:t>
            </a:r>
            <a:r>
              <a:rPr lang="en-US" sz="1300" baseline="-25000" smtClean="0"/>
              <a:t>k</a:t>
            </a:r>
            <a:r>
              <a:rPr lang="en-US" sz="1300" smtClean="0"/>
              <a:t>  are usually ranked based on the reward each cluster receives, and low reward clusters are frequently not reported</a:t>
            </a:r>
            <a:endParaRPr lang="en-US" sz="1300" smtClean="0">
              <a:sym typeface="Symbol" pitchFamily="18" charset="2"/>
            </a:endParaRP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17575"/>
            <a:fld id="{4D3BEBE6-FF49-4F27-8A9C-D5F8680E0AFA}" type="slidenum">
              <a:rPr lang="en-US" smtClean="0"/>
              <a:pPr defTabSz="917575"/>
              <a:t>16</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t>Wei, Rachsuda, Vadeerat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17575"/>
            <a:fld id="{B6B9D736-DD9B-4F71-B13C-9E8EE0CFC519}" type="slidenum">
              <a:rPr lang="en-US" smtClean="0"/>
              <a:pPr defTabSz="917575"/>
              <a:t>22</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spcBef>
                <a:spcPct val="0"/>
              </a:spcBef>
            </a:pPr>
            <a:r>
              <a:rPr lang="en-US" smtClean="0"/>
              <a:t>Rachsuda, Christian, Jiyeon, …</a:t>
            </a:r>
          </a:p>
          <a:p>
            <a:pPr eaLnBrk="1" hangingPunct="1">
              <a:spcBef>
                <a:spcPct val="0"/>
              </a:spcBef>
            </a:pPr>
            <a:r>
              <a:rPr lang="en-US" smtClean="0"/>
              <a:t>Figure 1: Chain-like clusters in Volcano dataset.</a:t>
            </a:r>
            <a:endParaRPr lang="th-TH" smtClean="0"/>
          </a:p>
          <a:p>
            <a:pPr eaLnBrk="1" hangingPunct="1"/>
            <a:r>
              <a:rPr lang="en-US" smtClean="0"/>
              <a:t>Figure 2 (a) Binary Complex9 </a:t>
            </a:r>
          </a:p>
          <a:p>
            <a:pPr eaLnBrk="1" hangingPunct="1"/>
            <a:r>
              <a:rPr lang="en-US" smtClean="0"/>
              <a:t>original dataset; two class values</a:t>
            </a:r>
          </a:p>
          <a:p>
            <a:pPr eaLnBrk="1" hangingPunct="1"/>
            <a:r>
              <a:rPr lang="en-US" smtClean="0"/>
              <a:t>Figure 2 (b) Binary Complex9 </a:t>
            </a:r>
          </a:p>
          <a:p>
            <a:pPr eaLnBrk="1" hangingPunct="1"/>
            <a:r>
              <a:rPr lang="en-US" smtClean="0"/>
              <a:t>dataset density function</a:t>
            </a:r>
            <a:endParaRPr lang="th-TH"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17575"/>
            <a:fld id="{95B89DEB-394F-4C62-BA94-2B49C4B082CD}" type="slidenum">
              <a:rPr lang="en-US" smtClean="0"/>
              <a:pPr defTabSz="917575"/>
              <a:t>24</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Chunsheng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737600"/>
            <a:ext cx="2971800" cy="460375"/>
          </a:xfrm>
          <a:prstGeom prst="rect">
            <a:avLst/>
          </a:prstGeom>
          <a:noFill/>
          <a:ln w="9525">
            <a:noFill/>
            <a:miter lim="800000"/>
            <a:headEnd/>
            <a:tailEnd/>
          </a:ln>
        </p:spPr>
        <p:txBody>
          <a:bodyPr lIns="91434" tIns="45716" rIns="91434" bIns="45716" anchor="b"/>
          <a:lstStyle/>
          <a:p>
            <a:pPr algn="r"/>
            <a:fld id="{A0C362B6-FB5D-403A-85B2-9EB612311B1C}" type="slidenum">
              <a:rPr lang="en-US" sz="1200">
                <a:cs typeface="Arial" charset="0"/>
              </a:rPr>
              <a:pPr algn="r"/>
              <a:t>27</a:t>
            </a:fld>
            <a:endParaRPr lang="en-US" sz="1200">
              <a:cs typeface="Arial" charset="0"/>
            </a:endParaRPr>
          </a:p>
        </p:txBody>
      </p:sp>
      <p:sp>
        <p:nvSpPr>
          <p:cNvPr id="29699" name="Rectangle 2"/>
          <p:cNvSpPr>
            <a:spLocks noGrp="1" noRot="1" noChangeAspect="1" noChangeArrowheads="1" noTextEdit="1"/>
          </p:cNvSpPr>
          <p:nvPr>
            <p:ph type="sldImg"/>
          </p:nvPr>
        </p:nvSpPr>
        <p:spPr>
          <a:xfrm>
            <a:off x="1130300" y="690563"/>
            <a:ext cx="4597400" cy="3449637"/>
          </a:xfrm>
          <a:ln/>
        </p:spPr>
      </p:sp>
      <p:sp>
        <p:nvSpPr>
          <p:cNvPr id="29700" name="Rectangle 3"/>
          <p:cNvSpPr>
            <a:spLocks noGrp="1" noChangeArrowheads="1"/>
          </p:cNvSpPr>
          <p:nvPr>
            <p:ph type="body" idx="1"/>
          </p:nvPr>
        </p:nvSpPr>
        <p:spPr>
          <a:noFill/>
          <a:ln/>
        </p:spPr>
        <p:txBody>
          <a:bodyPr lIns="91434" tIns="45716" rIns="91434" bIns="45716"/>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Fig. 1 (Top-left).  An illustration of </a:t>
            </a:r>
            <a:r>
              <a:rPr lang="en-US" sz="1200" i="1" kern="1200" dirty="0" smtClean="0">
                <a:solidFill>
                  <a:schemeClr val="tx1"/>
                </a:solidFill>
                <a:latin typeface="Arial" charset="0"/>
                <a:ea typeface="+mn-ea"/>
                <a:cs typeface="+mn-cs"/>
              </a:rPr>
              <a:t>MR-CLEVER</a:t>
            </a:r>
            <a:r>
              <a:rPr lang="en-US" sz="1200" kern="1200" dirty="0" smtClean="0">
                <a:solidFill>
                  <a:schemeClr val="tx1"/>
                </a:solidFill>
                <a:latin typeface="Arial" charset="0"/>
                <a:ea typeface="+mn-ea"/>
                <a:cs typeface="+mn-cs"/>
              </a:rPr>
              <a:t>: (a) and (b) depict clustering results of the 1</a:t>
            </a:r>
            <a:r>
              <a:rPr lang="en-US" sz="1200" kern="1200" baseline="30000" dirty="0" smtClean="0">
                <a:solidFill>
                  <a:schemeClr val="tx1"/>
                </a:solidFill>
                <a:latin typeface="Arial" charset="0"/>
                <a:ea typeface="+mn-ea"/>
                <a:cs typeface="+mn-cs"/>
              </a:rPr>
              <a:t>st</a:t>
            </a:r>
            <a:r>
              <a:rPr lang="en-US" sz="1200" kern="1200" dirty="0" smtClean="0">
                <a:solidFill>
                  <a:schemeClr val="tx1"/>
                </a:solidFill>
                <a:latin typeface="Arial" charset="0"/>
                <a:ea typeface="+mn-ea"/>
                <a:cs typeface="+mn-cs"/>
              </a:rPr>
              <a:t> and 2</a:t>
            </a:r>
            <a:r>
              <a:rPr lang="en-US" sz="1200" kern="1200" baseline="30000" dirty="0" smtClean="0">
                <a:solidFill>
                  <a:schemeClr val="tx1"/>
                </a:solidFill>
                <a:latin typeface="Arial" charset="0"/>
                <a:ea typeface="+mn-ea"/>
                <a:cs typeface="+mn-cs"/>
              </a:rPr>
              <a:t>nd</a:t>
            </a:r>
            <a:r>
              <a:rPr lang="en-US" sz="1200" kern="1200" dirty="0" smtClean="0">
                <a:solidFill>
                  <a:schemeClr val="tx1"/>
                </a:solidFill>
                <a:latin typeface="Arial" charset="0"/>
                <a:ea typeface="+mn-ea"/>
                <a:cs typeface="+mn-cs"/>
              </a:rPr>
              <a:t> runs respectively, (c) depicts the distinct and high quality clusters in </a:t>
            </a:r>
            <a:r>
              <a:rPr lang="en-US" sz="1200" i="1" kern="1200" dirty="0" smtClean="0">
                <a:solidFill>
                  <a:schemeClr val="tx1"/>
                </a:solidFill>
                <a:latin typeface="Arial" charset="0"/>
                <a:ea typeface="+mn-ea"/>
                <a:cs typeface="+mn-cs"/>
              </a:rPr>
              <a:t>M</a:t>
            </a:r>
            <a:r>
              <a:rPr lang="en-US" sz="1200" kern="1200" dirty="0" smtClean="0">
                <a:solidFill>
                  <a:schemeClr val="tx1"/>
                </a:solidFill>
                <a:latin typeface="Arial" charset="0"/>
                <a:ea typeface="+mn-ea"/>
                <a:cs typeface="+mn-cs"/>
              </a:rPr>
              <a:t> at the end of the 2</a:t>
            </a:r>
            <a:r>
              <a:rPr lang="en-US" sz="1200" kern="1200" baseline="30000" dirty="0" smtClean="0">
                <a:solidFill>
                  <a:schemeClr val="tx1"/>
                </a:solidFill>
                <a:latin typeface="Arial" charset="0"/>
                <a:ea typeface="+mn-ea"/>
                <a:cs typeface="+mn-cs"/>
              </a:rPr>
              <a:t>nd</a:t>
            </a:r>
            <a:r>
              <a:rPr lang="en-US" sz="1200" kern="1200" dirty="0" smtClean="0">
                <a:solidFill>
                  <a:schemeClr val="tx1"/>
                </a:solidFill>
                <a:latin typeface="Arial" charset="0"/>
                <a:ea typeface="+mn-ea"/>
                <a:cs typeface="+mn-cs"/>
              </a:rPr>
              <a:t> run, and (d) depicts the final clusters produced by </a:t>
            </a:r>
            <a:r>
              <a:rPr lang="en-US" sz="1200" i="1" kern="1200" dirty="0" smtClean="0">
                <a:solidFill>
                  <a:schemeClr val="tx1"/>
                </a:solidFill>
                <a:latin typeface="Arial" charset="0"/>
                <a:ea typeface="+mn-ea"/>
                <a:cs typeface="+mn-cs"/>
              </a:rPr>
              <a:t>MR-CLEVER</a:t>
            </a:r>
            <a:r>
              <a:rPr lang="en-US" sz="1200" kern="1200" dirty="0" smtClean="0">
                <a:solidFill>
                  <a:schemeClr val="tx1"/>
                </a:solidFill>
                <a:latin typeface="Arial" charset="0"/>
                <a:ea typeface="+mn-ea"/>
                <a:cs typeface="+mn-cs"/>
              </a:rPr>
              <a:t>.</a:t>
            </a:r>
          </a:p>
          <a:p>
            <a:r>
              <a:rPr lang="en-US" sz="1200" kern="1200" dirty="0" smtClean="0">
                <a:solidFill>
                  <a:schemeClr val="tx1"/>
                </a:solidFill>
                <a:latin typeface="Arial" charset="0"/>
                <a:ea typeface="+mn-ea"/>
                <a:cs typeface="+mn-cs"/>
              </a:rPr>
              <a:t>Fig. 2 (Bottom-left).  Overlay the multi-run clustering result (in color) by the top 5 rewards clusters of the best run (in black) on Earthquake</a:t>
            </a:r>
            <a:r>
              <a:rPr lang="en-US" sz="1200" kern="1200" baseline="0" dirty="0" smtClean="0">
                <a:solidFill>
                  <a:schemeClr val="tx1"/>
                </a:solidFill>
                <a:latin typeface="Arial" charset="0"/>
                <a:ea typeface="+mn-ea"/>
                <a:cs typeface="+mn-cs"/>
              </a:rPr>
              <a:t> dataset and High Variance fitness function.</a:t>
            </a:r>
          </a:p>
          <a:p>
            <a:r>
              <a:rPr lang="en-US" sz="1200" kern="1200" dirty="0" smtClean="0">
                <a:solidFill>
                  <a:schemeClr val="tx1"/>
                </a:solidFill>
                <a:latin typeface="Arial" charset="0"/>
                <a:ea typeface="+mn-ea"/>
                <a:cs typeface="+mn-cs"/>
              </a:rPr>
              <a:t>Fig. 3. </a:t>
            </a:r>
            <a:r>
              <a:rPr lang="en-US" sz="1200" kern="1200" smtClean="0">
                <a:solidFill>
                  <a:schemeClr val="tx1"/>
                </a:solidFill>
                <a:latin typeface="Arial" charset="0"/>
                <a:ea typeface="+mn-ea"/>
                <a:cs typeface="+mn-cs"/>
              </a:rPr>
              <a:t>(Right)  </a:t>
            </a:r>
            <a:r>
              <a:rPr lang="en-US" sz="1200" kern="1200" dirty="0" smtClean="0">
                <a:solidFill>
                  <a:schemeClr val="tx1"/>
                </a:solidFill>
                <a:latin typeface="Arial" charset="0"/>
                <a:ea typeface="+mn-ea"/>
                <a:cs typeface="+mn-cs"/>
              </a:rPr>
              <a:t>An architecture of multi-run clustering system (</a:t>
            </a:r>
            <a:r>
              <a:rPr lang="en-US" sz="1200" i="1" kern="1200" dirty="0" smtClean="0">
                <a:solidFill>
                  <a:schemeClr val="tx1"/>
                </a:solidFill>
                <a:latin typeface="Arial" charset="0"/>
                <a:ea typeface="+mn-ea"/>
                <a:cs typeface="+mn-cs"/>
              </a:rPr>
              <a:t>MRCS</a:t>
            </a:r>
            <a:r>
              <a:rPr lang="en-US" sz="1200"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1670FC2-2435-402E-9ADF-58913218E82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66800"/>
            <a:ext cx="4267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267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66800"/>
            <a:ext cx="4267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267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267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685800"/>
          </a:xfrm>
          <a:prstGeom prst="rect">
            <a:avLst/>
          </a:prstGeom>
          <a:gradFill rotWithShape="1">
            <a:gsLst>
              <a:gs pos="0">
                <a:schemeClr val="bg2">
                  <a:gamma/>
                  <a:shade val="46275"/>
                  <a:invGamma/>
                </a:schemeClr>
              </a:gs>
              <a:gs pos="100000">
                <a:schemeClr val="bg2"/>
              </a:gs>
            </a:gsLst>
            <a:lin ang="0" scaled="1"/>
          </a:gradFill>
          <a:ln w="9525">
            <a:solidFill>
              <a:schemeClr val="tx1"/>
            </a:solidFill>
            <a:miter lim="800000"/>
            <a:headEnd/>
            <a:tailEnd/>
          </a:ln>
          <a:effectLst/>
        </p:spPr>
        <p:txBody>
          <a:bodyPr wrap="none" anchor="ctr"/>
          <a:lstStyle/>
          <a:p>
            <a:pPr>
              <a:defRPr/>
            </a:pPr>
            <a:endParaRPr lang="en-US"/>
          </a:p>
        </p:txBody>
      </p:sp>
      <p:sp>
        <p:nvSpPr>
          <p:cNvPr id="1029" name="Rectangle 2"/>
          <p:cNvSpPr>
            <a:spLocks noGrp="1" noChangeArrowheads="1"/>
          </p:cNvSpPr>
          <p:nvPr>
            <p:ph type="title"/>
          </p:nvPr>
        </p:nvSpPr>
        <p:spPr bwMode="auto">
          <a:xfrm>
            <a:off x="457200" y="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ChangeArrowheads="1"/>
          </p:cNvSpPr>
          <p:nvPr userDrawn="1"/>
        </p:nvSpPr>
        <p:spPr bwMode="auto">
          <a:xfrm>
            <a:off x="0" y="6613525"/>
            <a:ext cx="9144000" cy="244475"/>
          </a:xfrm>
          <a:prstGeom prst="rect">
            <a:avLst/>
          </a:prstGeom>
          <a:gradFill rotWithShape="1">
            <a:gsLst>
              <a:gs pos="0">
                <a:srgbClr val="AAAAAA"/>
              </a:gs>
              <a:gs pos="100000">
                <a:srgbClr val="AAAAAA">
                  <a:gamma/>
                  <a:shade val="46275"/>
                  <a:invGamma/>
                </a:srgbClr>
              </a:gs>
            </a:gsLst>
            <a:lin ang="0" scaled="1"/>
          </a:gradFill>
          <a:ln w="9525">
            <a:noFill/>
            <a:miter lim="800000"/>
            <a:headEnd/>
            <a:tailEnd/>
          </a:ln>
          <a:effectLst/>
        </p:spPr>
        <p:txBody>
          <a:bodyPr wrap="none" anchor="ctr"/>
          <a:lstStyle/>
          <a:p>
            <a:pPr algn="ctr">
              <a:defRPr/>
            </a:pPr>
            <a:r>
              <a:rPr lang="en-US" b="1">
                <a:solidFill>
                  <a:srgbClr val="FFFFFF"/>
                </a:solidFill>
              </a:rPr>
              <a:t>Data Mining &amp; Machine Learning Group</a:t>
            </a:r>
            <a:r>
              <a:rPr lang="en-US">
                <a:latin typeface="Times New Roman" pitchFamily="18" charset="0"/>
              </a:rPr>
              <a:t> </a:t>
            </a:r>
          </a:p>
        </p:txBody>
      </p:sp>
      <p:graphicFrame>
        <p:nvGraphicFramePr>
          <p:cNvPr id="1026" name="Object 11"/>
          <p:cNvGraphicFramePr>
            <a:graphicFrameLocks noChangeAspect="1"/>
          </p:cNvGraphicFramePr>
          <p:nvPr/>
        </p:nvGraphicFramePr>
        <p:xfrm>
          <a:off x="2057400" y="6630988"/>
          <a:ext cx="234950" cy="227012"/>
        </p:xfrm>
        <a:graphic>
          <a:graphicData uri="http://schemas.openxmlformats.org/presentationml/2006/ole">
            <p:oleObj spid="_x0000_s1026" name="Image" r:id="rId16" imgW="393512" imgH="380818" progId="">
              <p:embed/>
            </p:oleObj>
          </a:graphicData>
        </a:graphic>
      </p:graphicFrame>
      <p:sp>
        <p:nvSpPr>
          <p:cNvPr id="1036" name="Text Box 12"/>
          <p:cNvSpPr txBox="1">
            <a:spLocks noChangeArrowheads="1"/>
          </p:cNvSpPr>
          <p:nvPr userDrawn="1"/>
        </p:nvSpPr>
        <p:spPr bwMode="auto">
          <a:xfrm>
            <a:off x="7969250" y="6553200"/>
            <a:ext cx="1174750" cy="396875"/>
          </a:xfrm>
          <a:prstGeom prst="rect">
            <a:avLst/>
          </a:prstGeom>
          <a:noFill/>
          <a:ln w="9525">
            <a:noFill/>
            <a:miter lim="800000"/>
            <a:headEnd/>
            <a:tailEnd/>
          </a:ln>
          <a:effectLst/>
        </p:spPr>
        <p:txBody>
          <a:bodyPr>
            <a:spAutoFit/>
          </a:bodyPr>
          <a:lstStyle/>
          <a:p>
            <a:pPr>
              <a:defRPr/>
            </a:pPr>
            <a:r>
              <a:rPr lang="en-US" sz="2000">
                <a:solidFill>
                  <a:srgbClr val="0000FF"/>
                </a:solidFill>
                <a:latin typeface="Arial Black" pitchFamily="34" charset="0"/>
              </a:rPr>
              <a:t>CS@</a:t>
            </a:r>
            <a:r>
              <a:rPr lang="en-US" sz="2000">
                <a:solidFill>
                  <a:srgbClr val="FF0000"/>
                </a:solidFill>
                <a:latin typeface="Arial Black" pitchFamily="34" charset="0"/>
              </a:rPr>
              <a:t>UH</a:t>
            </a:r>
          </a:p>
        </p:txBody>
      </p:sp>
      <p:sp>
        <p:nvSpPr>
          <p:cNvPr id="1032" name="Rectangle 14"/>
          <p:cNvSpPr>
            <a:spLocks noGrp="1" noChangeArrowheads="1"/>
          </p:cNvSpPr>
          <p:nvPr>
            <p:ph type="body" idx="1"/>
          </p:nvPr>
        </p:nvSpPr>
        <p:spPr bwMode="auto">
          <a:xfrm>
            <a:off x="228600" y="1066800"/>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rgbClr val="990000"/>
        </a:buClr>
        <a:buSzPct val="15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0000"/>
        </a:buClr>
        <a:buSzPct val="15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990000"/>
        </a:buClr>
        <a:buSzPct val="15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lc2.uh.edu/dmml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19.jpeg"/><Relationship Id="rId7"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2.png"/><Relationship Id="rId10" Type="http://schemas.openxmlformats.org/officeDocument/2006/relationships/image" Target="../media/image21.jpeg"/><Relationship Id="rId4" Type="http://schemas.openxmlformats.org/officeDocument/2006/relationships/image" Target="../media/image20.wmf"/><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9.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3.bin"/><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eg"/><Relationship Id="rId2" Type="http://schemas.openxmlformats.org/officeDocument/2006/relationships/notesSlide" Target="../notesSlides/notesSlide24.xml"/><Relationship Id="rId16"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6.xml"/><Relationship Id="rId7" Type="http://schemas.openxmlformats.org/officeDocument/2006/relationships/image" Target="../media/image64.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3.jpeg"/><Relationship Id="rId11" Type="http://schemas.openxmlformats.org/officeDocument/2006/relationships/oleObject" Target="../embeddings/oleObject8.bin"/><Relationship Id="rId5" Type="http://schemas.openxmlformats.org/officeDocument/2006/relationships/image" Target="../media/image62.jpeg"/><Relationship Id="rId10" Type="http://schemas.openxmlformats.org/officeDocument/2006/relationships/image" Target="../media/image65.jpeg"/><Relationship Id="rId4" Type="http://schemas.openxmlformats.org/officeDocument/2006/relationships/image" Target="../media/image61.emf"/><Relationship Id="rId9"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8"/>
          <p:cNvSpPr>
            <a:spLocks noGrp="1" noChangeArrowheads="1"/>
          </p:cNvSpPr>
          <p:nvPr>
            <p:ph type="ctrTitle"/>
          </p:nvPr>
        </p:nvSpPr>
        <p:spPr>
          <a:xfrm>
            <a:off x="0" y="914400"/>
            <a:ext cx="9144000" cy="1600200"/>
          </a:xfrm>
        </p:spPr>
        <p:txBody>
          <a:bodyPr/>
          <a:lstStyle/>
          <a:p>
            <a:pPr eaLnBrk="1" hangingPunct="1"/>
            <a:r>
              <a:rPr lang="en-US" dirty="0" smtClean="0">
                <a:solidFill>
                  <a:srgbClr val="990000"/>
                </a:solidFill>
              </a:rPr>
              <a:t>UH-DMML: </a:t>
            </a:r>
            <a:r>
              <a:rPr lang="en-US" dirty="0" smtClean="0">
                <a:solidFill>
                  <a:srgbClr val="990000"/>
                </a:solidFill>
              </a:rPr>
              <a:t>Dr. </a:t>
            </a:r>
            <a:r>
              <a:rPr lang="en-US" dirty="0" err="1" smtClean="0">
                <a:solidFill>
                  <a:srgbClr val="990000"/>
                </a:solidFill>
              </a:rPr>
              <a:t>Eick’s</a:t>
            </a:r>
            <a:r>
              <a:rPr lang="en-US" dirty="0" smtClean="0">
                <a:solidFill>
                  <a:srgbClr val="990000"/>
                </a:solidFill>
              </a:rPr>
              <a:t> Research Group</a:t>
            </a:r>
            <a:br>
              <a:rPr lang="en-US" dirty="0" smtClean="0">
                <a:solidFill>
                  <a:srgbClr val="990000"/>
                </a:solidFill>
              </a:rPr>
            </a:br>
            <a:r>
              <a:rPr lang="en-US" sz="2000" dirty="0" smtClean="0">
                <a:solidFill>
                  <a:srgbClr val="990000"/>
                </a:solidFill>
              </a:rPr>
              <a:t>Part of: </a:t>
            </a:r>
            <a:r>
              <a:rPr lang="en-US" sz="2000" dirty="0" smtClean="0">
                <a:solidFill>
                  <a:srgbClr val="990000"/>
                </a:solidFill>
                <a:hlinkClick r:id="rId3"/>
              </a:rPr>
              <a:t>http://</a:t>
            </a:r>
            <a:r>
              <a:rPr lang="en-US" sz="2000" dirty="0" smtClean="0">
                <a:solidFill>
                  <a:srgbClr val="990000"/>
                </a:solidFill>
                <a:hlinkClick r:id="rId3"/>
              </a:rPr>
              <a:t>www.tlc2.uh.edu/dmmlg</a:t>
            </a:r>
            <a:r>
              <a:rPr lang="en-US" sz="2000" dirty="0" smtClean="0">
                <a:solidFill>
                  <a:srgbClr val="990000"/>
                </a:solidFill>
              </a:rPr>
              <a:t/>
            </a:r>
            <a:br>
              <a:rPr lang="en-US" sz="2000" dirty="0" smtClean="0">
                <a:solidFill>
                  <a:srgbClr val="990000"/>
                </a:solidFill>
              </a:rPr>
            </a:br>
            <a:endParaRPr lang="th-TH" sz="2000" dirty="0" smtClean="0">
              <a:solidFill>
                <a:srgbClr val="990000"/>
              </a:solidFill>
            </a:endParaRPr>
          </a:p>
        </p:txBody>
      </p:sp>
      <p:sp>
        <p:nvSpPr>
          <p:cNvPr id="6147" name="Rectangle 1029"/>
          <p:cNvSpPr>
            <a:spLocks noGrp="1" noChangeArrowheads="1"/>
          </p:cNvSpPr>
          <p:nvPr>
            <p:ph type="subTitle" idx="1"/>
          </p:nvPr>
        </p:nvSpPr>
        <p:spPr>
          <a:xfrm>
            <a:off x="1371600" y="2670175"/>
            <a:ext cx="6400800" cy="1752600"/>
          </a:xfrm>
        </p:spPr>
        <p:txBody>
          <a:bodyPr/>
          <a:lstStyle/>
          <a:p>
            <a:pPr eaLnBrk="1" hangingPunct="1">
              <a:lnSpc>
                <a:spcPct val="90000"/>
              </a:lnSpc>
            </a:pPr>
            <a:r>
              <a:rPr lang="en-US" sz="2400" dirty="0" smtClean="0">
                <a:solidFill>
                  <a:srgbClr val="990000"/>
                </a:solidFill>
              </a:rPr>
              <a:t>Data Mining and Machine Learning Group,</a:t>
            </a:r>
          </a:p>
          <a:p>
            <a:pPr eaLnBrk="1" hangingPunct="1">
              <a:lnSpc>
                <a:spcPct val="90000"/>
              </a:lnSpc>
            </a:pPr>
            <a:r>
              <a:rPr lang="en-US" sz="2000" dirty="0" smtClean="0"/>
              <a:t>Computer Science Department, </a:t>
            </a:r>
          </a:p>
          <a:p>
            <a:pPr eaLnBrk="1" hangingPunct="1">
              <a:lnSpc>
                <a:spcPct val="90000"/>
              </a:lnSpc>
            </a:pPr>
            <a:r>
              <a:rPr lang="en-US" sz="2000" dirty="0" smtClean="0"/>
              <a:t>University of Houston, TX</a:t>
            </a:r>
          </a:p>
          <a:p>
            <a:pPr eaLnBrk="1" hangingPunct="1">
              <a:lnSpc>
                <a:spcPct val="90000"/>
              </a:lnSpc>
            </a:pPr>
            <a:r>
              <a:rPr lang="en-US" sz="1800" dirty="0" smtClean="0"/>
              <a:t>June 9, 2009</a:t>
            </a:r>
            <a:endParaRPr lang="th-TH" sz="1800" dirty="0" smtClean="0"/>
          </a:p>
        </p:txBody>
      </p:sp>
      <p:sp>
        <p:nvSpPr>
          <p:cNvPr id="6148" name="Text Box 5"/>
          <p:cNvSpPr txBox="1">
            <a:spLocks noChangeArrowheads="1"/>
          </p:cNvSpPr>
          <p:nvPr/>
        </p:nvSpPr>
        <p:spPr bwMode="auto">
          <a:xfrm>
            <a:off x="457200" y="4968173"/>
            <a:ext cx="8077200" cy="1585027"/>
          </a:xfrm>
          <a:prstGeom prst="rect">
            <a:avLst/>
          </a:prstGeom>
          <a:noFill/>
          <a:ln w="9525">
            <a:noFill/>
            <a:miter lim="800000"/>
            <a:headEnd/>
            <a:tailEnd/>
          </a:ln>
        </p:spPr>
        <p:txBody>
          <a:bodyPr wrap="square" lIns="91417" tIns="45709" rIns="91417" bIns="45709">
            <a:spAutoFit/>
          </a:bodyPr>
          <a:lstStyle/>
          <a:p>
            <a:pPr eaLnBrk="0" hangingPunct="0">
              <a:lnSpc>
                <a:spcPts val="1300"/>
              </a:lnSpc>
              <a:spcBef>
                <a:spcPct val="50000"/>
              </a:spcBef>
            </a:pPr>
            <a:r>
              <a:rPr lang="en-US" sz="1600" b="1" dirty="0" err="1" smtClean="0">
                <a:solidFill>
                  <a:schemeClr val="accent1">
                    <a:lumMod val="50000"/>
                  </a:schemeClr>
                </a:solidFill>
                <a:latin typeface="Calibri" pitchFamily="34" charset="0"/>
              </a:rPr>
              <a:t>Namrata</a:t>
            </a:r>
            <a:r>
              <a:rPr lang="en-US" sz="1600" b="1" dirty="0" smtClean="0">
                <a:solidFill>
                  <a:schemeClr val="accent1">
                    <a:lumMod val="50000"/>
                  </a:schemeClr>
                </a:solidFill>
                <a:latin typeface="Calibri" pitchFamily="34" charset="0"/>
              </a:rPr>
              <a:t> </a:t>
            </a:r>
            <a:r>
              <a:rPr lang="en-US" sz="1600" b="1" dirty="0" err="1" smtClean="0">
                <a:solidFill>
                  <a:schemeClr val="accent1">
                    <a:lumMod val="50000"/>
                  </a:schemeClr>
                </a:solidFill>
                <a:latin typeface="Calibri" pitchFamily="34" charset="0"/>
              </a:rPr>
              <a:t>Agarwal</a:t>
            </a:r>
            <a:r>
              <a:rPr lang="en-US" sz="1600" b="1" dirty="0" smtClean="0">
                <a:solidFill>
                  <a:schemeClr val="accent1">
                    <a:lumMod val="50000"/>
                  </a:schemeClr>
                </a:solidFill>
                <a:latin typeface="Calibri" pitchFamily="34" charset="0"/>
              </a:rPr>
              <a:t> 		</a:t>
            </a:r>
            <a:r>
              <a:rPr lang="en-US" sz="1600" b="1" dirty="0" err="1" smtClean="0">
                <a:solidFill>
                  <a:schemeClr val="accent1">
                    <a:lumMod val="50000"/>
                  </a:schemeClr>
                </a:solidFill>
                <a:latin typeface="Calibri" pitchFamily="34" charset="0"/>
              </a:rPr>
              <a:t>Fatih</a:t>
            </a:r>
            <a:r>
              <a:rPr lang="en-US" sz="1600" b="1" dirty="0" smtClean="0">
                <a:solidFill>
                  <a:schemeClr val="accent1">
                    <a:lumMod val="50000"/>
                  </a:schemeClr>
                </a:solidFill>
                <a:latin typeface="Calibri" pitchFamily="34" charset="0"/>
              </a:rPr>
              <a:t> </a:t>
            </a:r>
            <a:r>
              <a:rPr lang="en-US" sz="1600" b="1" dirty="0" err="1" smtClean="0">
                <a:solidFill>
                  <a:schemeClr val="accent1">
                    <a:lumMod val="50000"/>
                  </a:schemeClr>
                </a:solidFill>
                <a:latin typeface="Calibri" pitchFamily="34" charset="0"/>
              </a:rPr>
              <a:t>Akdag</a:t>
            </a:r>
            <a:r>
              <a:rPr lang="en-US" sz="1600" b="1" dirty="0" smtClean="0">
                <a:solidFill>
                  <a:schemeClr val="accent1">
                    <a:lumMod val="50000"/>
                  </a:schemeClr>
                </a:solidFill>
                <a:latin typeface="Calibri" pitchFamily="34" charset="0"/>
              </a:rPr>
              <a:t>		Abraham </a:t>
            </a:r>
            <a:r>
              <a:rPr lang="en-US" sz="1600" b="1" dirty="0" err="1">
                <a:solidFill>
                  <a:schemeClr val="accent1">
                    <a:lumMod val="50000"/>
                  </a:schemeClr>
                </a:solidFill>
                <a:latin typeface="Calibri" pitchFamily="34" charset="0"/>
              </a:rPr>
              <a:t>Bagherjeiran</a:t>
            </a:r>
            <a:r>
              <a:rPr lang="en-US" sz="1600" b="1" dirty="0" smtClean="0">
                <a:solidFill>
                  <a:schemeClr val="accent1">
                    <a:lumMod val="50000"/>
                  </a:schemeClr>
                </a:solidFill>
                <a:latin typeface="Calibri" pitchFamily="34" charset="0"/>
              </a:rPr>
              <a:t>*</a:t>
            </a:r>
          </a:p>
          <a:p>
            <a:pPr eaLnBrk="0" hangingPunct="0">
              <a:lnSpc>
                <a:spcPts val="1300"/>
              </a:lnSpc>
              <a:spcBef>
                <a:spcPct val="50000"/>
              </a:spcBef>
            </a:pPr>
            <a:r>
              <a:rPr lang="en-US" sz="1600" b="1" dirty="0" err="1" smtClean="0">
                <a:solidFill>
                  <a:schemeClr val="accent1">
                    <a:lumMod val="50000"/>
                  </a:schemeClr>
                </a:solidFill>
                <a:latin typeface="Calibri" pitchFamily="34" charset="0"/>
              </a:rPr>
              <a:t>Ulvi</a:t>
            </a:r>
            <a:r>
              <a:rPr lang="en-US" sz="1600" b="1" dirty="0" smtClean="0">
                <a:solidFill>
                  <a:schemeClr val="accent1">
                    <a:lumMod val="50000"/>
                  </a:schemeClr>
                </a:solidFill>
                <a:latin typeface="Calibri" pitchFamily="34" charset="0"/>
              </a:rPr>
              <a:t> </a:t>
            </a:r>
            <a:r>
              <a:rPr lang="en-US" sz="1600" b="1" dirty="0" err="1">
                <a:solidFill>
                  <a:schemeClr val="accent1">
                    <a:lumMod val="50000"/>
                  </a:schemeClr>
                </a:solidFill>
                <a:latin typeface="Calibri" pitchFamily="34" charset="0"/>
              </a:rPr>
              <a:t>Celepcikay</a:t>
            </a:r>
            <a:r>
              <a:rPr lang="en-US" sz="1600" b="1" dirty="0">
                <a:solidFill>
                  <a:schemeClr val="accent1">
                    <a:lumMod val="50000"/>
                  </a:schemeClr>
                </a:solidFill>
                <a:latin typeface="Calibri" pitchFamily="34" charset="0"/>
              </a:rPr>
              <a:t> </a:t>
            </a:r>
            <a:r>
              <a:rPr lang="en-US" sz="1600" b="1" dirty="0" smtClean="0">
                <a:solidFill>
                  <a:schemeClr val="accent1">
                    <a:lumMod val="50000"/>
                  </a:schemeClr>
                </a:solidFill>
                <a:latin typeface="Calibri" pitchFamily="34" charset="0"/>
              </a:rPr>
              <a:t>		Chun-</a:t>
            </a:r>
            <a:r>
              <a:rPr lang="en-US" sz="1600" b="1" dirty="0" err="1" smtClean="0">
                <a:solidFill>
                  <a:schemeClr val="accent1">
                    <a:lumMod val="50000"/>
                  </a:schemeClr>
                </a:solidFill>
                <a:latin typeface="Calibri" pitchFamily="34" charset="0"/>
              </a:rPr>
              <a:t>Sheng</a:t>
            </a:r>
            <a:r>
              <a:rPr lang="en-US" sz="1600" b="1" dirty="0" smtClean="0">
                <a:solidFill>
                  <a:schemeClr val="accent1">
                    <a:lumMod val="50000"/>
                  </a:schemeClr>
                </a:solidFill>
                <a:latin typeface="Calibri" pitchFamily="34" charset="0"/>
              </a:rPr>
              <a:t> </a:t>
            </a:r>
            <a:r>
              <a:rPr lang="en-US" sz="1600" b="1" dirty="0">
                <a:solidFill>
                  <a:schemeClr val="accent1">
                    <a:lumMod val="50000"/>
                  </a:schemeClr>
                </a:solidFill>
                <a:latin typeface="Calibri" pitchFamily="34" charset="0"/>
              </a:rPr>
              <a:t>Chen </a:t>
            </a:r>
            <a:r>
              <a:rPr lang="en-US" sz="1600" b="1" dirty="0" smtClean="0">
                <a:solidFill>
                  <a:schemeClr val="accent1">
                    <a:lumMod val="50000"/>
                  </a:schemeClr>
                </a:solidFill>
                <a:latin typeface="Calibri" pitchFamily="34" charset="0"/>
              </a:rPr>
              <a:t>		Wei Ding*</a:t>
            </a:r>
            <a:r>
              <a:rPr lang="en-US" sz="1600" b="1" dirty="0">
                <a:solidFill>
                  <a:schemeClr val="accent1">
                    <a:lumMod val="50000"/>
                  </a:schemeClr>
                </a:solidFill>
                <a:latin typeface="Calibri" pitchFamily="34" charset="0"/>
              </a:rPr>
              <a:t>	 </a:t>
            </a:r>
          </a:p>
          <a:p>
            <a:pPr eaLnBrk="0" hangingPunct="0">
              <a:lnSpc>
                <a:spcPts val="1300"/>
              </a:lnSpc>
              <a:spcBef>
                <a:spcPct val="50000"/>
              </a:spcBef>
            </a:pPr>
            <a:r>
              <a:rPr lang="en-US" sz="1600" b="1" dirty="0" smtClean="0">
                <a:solidFill>
                  <a:schemeClr val="accent1">
                    <a:lumMod val="50000"/>
                  </a:schemeClr>
                </a:solidFill>
                <a:latin typeface="Calibri" pitchFamily="34" charset="0"/>
              </a:rPr>
              <a:t>Christian </a:t>
            </a:r>
            <a:r>
              <a:rPr lang="en-US" sz="1600" b="1" dirty="0" err="1">
                <a:solidFill>
                  <a:schemeClr val="accent1">
                    <a:lumMod val="50000"/>
                  </a:schemeClr>
                </a:solidFill>
                <a:latin typeface="Calibri" pitchFamily="34" charset="0"/>
              </a:rPr>
              <a:t>Giusti</a:t>
            </a:r>
            <a:r>
              <a:rPr lang="en-US" sz="1600" b="1" dirty="0">
                <a:solidFill>
                  <a:schemeClr val="accent1">
                    <a:lumMod val="50000"/>
                  </a:schemeClr>
                </a:solidFill>
                <a:latin typeface="Calibri" pitchFamily="34" charset="0"/>
              </a:rPr>
              <a:t>* 		Rachsuda Jiamthapthaksin 	Dan Jiang* </a:t>
            </a:r>
          </a:p>
          <a:p>
            <a:pPr eaLnBrk="0" hangingPunct="0">
              <a:lnSpc>
                <a:spcPts val="1300"/>
              </a:lnSpc>
              <a:spcBef>
                <a:spcPct val="50000"/>
              </a:spcBef>
            </a:pPr>
            <a:r>
              <a:rPr lang="en-US" sz="1600" b="1" dirty="0" smtClean="0">
                <a:solidFill>
                  <a:schemeClr val="accent1">
                    <a:lumMod val="50000"/>
                  </a:schemeClr>
                </a:solidFill>
                <a:latin typeface="Calibri" pitchFamily="34" charset="0"/>
              </a:rPr>
              <a:t>Rebecca Kern 		</a:t>
            </a:r>
            <a:r>
              <a:rPr lang="en-US" sz="1600" b="1" dirty="0" err="1" smtClean="0">
                <a:solidFill>
                  <a:schemeClr val="accent1">
                    <a:lumMod val="50000"/>
                  </a:schemeClr>
                </a:solidFill>
                <a:latin typeface="Calibri" pitchFamily="34" charset="0"/>
              </a:rPr>
              <a:t>Seungchan</a:t>
            </a:r>
            <a:r>
              <a:rPr lang="en-US" sz="1600" b="1" dirty="0" smtClean="0">
                <a:solidFill>
                  <a:schemeClr val="accent1">
                    <a:lumMod val="50000"/>
                  </a:schemeClr>
                </a:solidFill>
                <a:latin typeface="Calibri" pitchFamily="34" charset="0"/>
              </a:rPr>
              <a:t> </a:t>
            </a:r>
            <a:r>
              <a:rPr lang="en-US" sz="1600" b="1" dirty="0" smtClean="0">
                <a:solidFill>
                  <a:schemeClr val="accent1">
                    <a:lumMod val="50000"/>
                  </a:schemeClr>
                </a:solidFill>
                <a:latin typeface="Calibri" pitchFamily="34" charset="0"/>
              </a:rPr>
              <a:t>Lee* </a:t>
            </a:r>
            <a:r>
              <a:rPr lang="en-US" sz="1600" b="1" dirty="0">
                <a:solidFill>
                  <a:schemeClr val="accent1">
                    <a:lumMod val="50000"/>
                  </a:schemeClr>
                </a:solidFill>
                <a:latin typeface="Calibri" pitchFamily="34" charset="0"/>
              </a:rPr>
              <a:t>		</a:t>
            </a:r>
            <a:r>
              <a:rPr lang="en-US" sz="1600" b="1" dirty="0" err="1">
                <a:solidFill>
                  <a:schemeClr val="accent1">
                    <a:lumMod val="50000"/>
                  </a:schemeClr>
                </a:solidFill>
                <a:latin typeface="Calibri" pitchFamily="34" charset="0"/>
              </a:rPr>
              <a:t>Rachana</a:t>
            </a:r>
            <a:r>
              <a:rPr lang="en-US" sz="1600" b="1" dirty="0">
                <a:solidFill>
                  <a:schemeClr val="accent1">
                    <a:lumMod val="50000"/>
                  </a:schemeClr>
                </a:solidFill>
                <a:latin typeface="Calibri" pitchFamily="34" charset="0"/>
              </a:rPr>
              <a:t> </a:t>
            </a:r>
            <a:r>
              <a:rPr lang="en-US" sz="1600" b="1" dirty="0" err="1">
                <a:solidFill>
                  <a:schemeClr val="accent1">
                    <a:lumMod val="50000"/>
                  </a:schemeClr>
                </a:solidFill>
                <a:latin typeface="Calibri" pitchFamily="34" charset="0"/>
              </a:rPr>
              <a:t>Parmar</a:t>
            </a:r>
            <a:r>
              <a:rPr lang="en-US" sz="1600" b="1" dirty="0">
                <a:solidFill>
                  <a:schemeClr val="accent1">
                    <a:lumMod val="50000"/>
                  </a:schemeClr>
                </a:solidFill>
                <a:latin typeface="Calibri" pitchFamily="34" charset="0"/>
              </a:rPr>
              <a:t>*  	</a:t>
            </a:r>
            <a:endParaRPr lang="en-US" sz="1600" b="1" dirty="0" smtClean="0">
              <a:solidFill>
                <a:schemeClr val="accent1">
                  <a:lumMod val="50000"/>
                </a:schemeClr>
              </a:solidFill>
              <a:latin typeface="Calibri" pitchFamily="34" charset="0"/>
            </a:endParaRPr>
          </a:p>
          <a:p>
            <a:pPr eaLnBrk="0" hangingPunct="0">
              <a:lnSpc>
                <a:spcPts val="1300"/>
              </a:lnSpc>
              <a:spcBef>
                <a:spcPct val="50000"/>
              </a:spcBef>
            </a:pPr>
            <a:r>
              <a:rPr lang="en-US" sz="1600" b="1" dirty="0" err="1" smtClean="0">
                <a:solidFill>
                  <a:schemeClr val="accent1">
                    <a:lumMod val="50000"/>
                  </a:schemeClr>
                </a:solidFill>
                <a:latin typeface="Calibri" pitchFamily="34" charset="0"/>
              </a:rPr>
              <a:t>Sujing</a:t>
            </a:r>
            <a:r>
              <a:rPr lang="en-US" sz="1600" b="1" dirty="0" smtClean="0">
                <a:solidFill>
                  <a:schemeClr val="accent1">
                    <a:lumMod val="50000"/>
                  </a:schemeClr>
                </a:solidFill>
                <a:latin typeface="Calibri" pitchFamily="34" charset="0"/>
              </a:rPr>
              <a:t> Wang</a:t>
            </a:r>
            <a:r>
              <a:rPr lang="en-US" sz="1600" b="1" dirty="0" smtClean="0">
                <a:solidFill>
                  <a:schemeClr val="accent1">
                    <a:lumMod val="50000"/>
                  </a:schemeClr>
                </a:solidFill>
                <a:latin typeface="Calibri" pitchFamily="34" charset="0"/>
              </a:rPr>
              <a:t>		</a:t>
            </a:r>
            <a:r>
              <a:rPr lang="en-US" sz="1600" b="1" dirty="0" err="1" smtClean="0">
                <a:solidFill>
                  <a:schemeClr val="accent1">
                    <a:lumMod val="50000"/>
                  </a:schemeClr>
                </a:solidFill>
                <a:latin typeface="Calibri" pitchFamily="34" charset="0"/>
              </a:rPr>
              <a:t>Vadeerat</a:t>
            </a:r>
            <a:r>
              <a:rPr lang="en-US" sz="1600" b="1" dirty="0" smtClean="0">
                <a:solidFill>
                  <a:schemeClr val="accent1">
                    <a:lumMod val="50000"/>
                  </a:schemeClr>
                </a:solidFill>
                <a:latin typeface="Calibri" pitchFamily="34" charset="0"/>
              </a:rPr>
              <a:t> </a:t>
            </a:r>
            <a:r>
              <a:rPr lang="en-US" sz="1600" b="1" dirty="0" err="1" smtClean="0">
                <a:solidFill>
                  <a:schemeClr val="accent1">
                    <a:lumMod val="50000"/>
                  </a:schemeClr>
                </a:solidFill>
                <a:latin typeface="Calibri" pitchFamily="34" charset="0"/>
              </a:rPr>
              <a:t>Rinsurongkawong</a:t>
            </a:r>
            <a:r>
              <a:rPr lang="en-US" sz="1600" b="1" dirty="0" smtClean="0">
                <a:solidFill>
                  <a:schemeClr val="accent1">
                    <a:lumMod val="50000"/>
                  </a:schemeClr>
                </a:solidFill>
                <a:latin typeface="Calibri" pitchFamily="34" charset="0"/>
              </a:rPr>
              <a:t>	Justin </a:t>
            </a:r>
            <a:r>
              <a:rPr lang="en-US" sz="1600" b="1" dirty="0">
                <a:solidFill>
                  <a:schemeClr val="accent1">
                    <a:lumMod val="50000"/>
                  </a:schemeClr>
                </a:solidFill>
                <a:latin typeface="Calibri" pitchFamily="34" charset="0"/>
              </a:rPr>
              <a:t>Thomas*						 	</a:t>
            </a:r>
          </a:p>
        </p:txBody>
      </p:sp>
      <p:sp>
        <p:nvSpPr>
          <p:cNvPr id="6" name="Rectangle 5"/>
          <p:cNvSpPr/>
          <p:nvPr/>
        </p:nvSpPr>
        <p:spPr>
          <a:xfrm>
            <a:off x="995363" y="4313238"/>
            <a:ext cx="7069137" cy="396875"/>
          </a:xfrm>
          <a:prstGeom prst="rect">
            <a:avLst/>
          </a:prstGeom>
        </p:spPr>
        <p:txBody>
          <a:bodyPr lIns="26664" tIns="13332" rIns="26664" bIns="13332">
            <a:spAutoFit/>
          </a:bodyPr>
          <a:lstStyle/>
          <a:p>
            <a:pPr algn="ctr" eaLnBrk="0" hangingPunct="0">
              <a:defRPr/>
            </a:pPr>
            <a:r>
              <a:rPr lang="en-US" sz="2400">
                <a:solidFill>
                  <a:srgbClr val="000099"/>
                </a:solidFill>
                <a:effectLst>
                  <a:outerShdw blurRad="38100" dist="38100" dir="2700000" algn="tl">
                    <a:srgbClr val="C0C0C0"/>
                  </a:outerShdw>
                </a:effectLst>
                <a:latin typeface="Calibri" pitchFamily="34" charset="0"/>
              </a:rPr>
              <a:t>Dr. Christoph F. Eick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239000" y="4419600"/>
            <a:ext cx="1600200" cy="1371600"/>
          </a:xfrm>
          <a:prstGeom prst="rec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200" y="4267200"/>
            <a:ext cx="2667000" cy="1905000"/>
          </a:xfrm>
          <a:prstGeom prst="rec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410200" y="5031139"/>
            <a:ext cx="1245321" cy="609600"/>
          </a:xfrm>
          <a:prstGeom prst="rect">
            <a:avLst/>
          </a:prstGeom>
          <a:solidFill>
            <a:srgbClr val="92D05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C00000"/>
              </a:solidFill>
              <a:latin typeface="Arial" pitchFamily="34" charset="0"/>
              <a:cs typeface="Arial" pitchFamily="34" charset="0"/>
            </a:endParaRPr>
          </a:p>
        </p:txBody>
      </p:sp>
      <p:sp>
        <p:nvSpPr>
          <p:cNvPr id="58" name="Rectangle 57"/>
          <p:cNvSpPr/>
          <p:nvPr/>
        </p:nvSpPr>
        <p:spPr>
          <a:xfrm>
            <a:off x="3534884" y="5029200"/>
            <a:ext cx="1245321" cy="543986"/>
          </a:xfrm>
          <a:prstGeom prst="rect">
            <a:avLst/>
          </a:prstGeom>
          <a:solidFill>
            <a:srgbClr val="92D05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C00000"/>
              </a:solidFill>
              <a:latin typeface="Arial" pitchFamily="34" charset="0"/>
              <a:cs typeface="Arial" pitchFamily="34" charset="0"/>
            </a:endParaRPr>
          </a:p>
        </p:txBody>
      </p:sp>
      <p:sp>
        <p:nvSpPr>
          <p:cNvPr id="60" name="Rectangle 59"/>
          <p:cNvSpPr/>
          <p:nvPr/>
        </p:nvSpPr>
        <p:spPr>
          <a:xfrm>
            <a:off x="4953000" y="4267200"/>
            <a:ext cx="838200" cy="543986"/>
          </a:xfrm>
          <a:prstGeom prst="rect">
            <a:avLst/>
          </a:prstGeom>
          <a:solidFill>
            <a:srgbClr val="92D05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C00000"/>
              </a:solidFill>
              <a:latin typeface="Arial" pitchFamily="34" charset="0"/>
              <a:cs typeface="Arial" pitchFamily="34" charset="0"/>
            </a:endParaRPr>
          </a:p>
        </p:txBody>
      </p:sp>
      <p:sp>
        <p:nvSpPr>
          <p:cNvPr id="62" name="Rectangle 61"/>
          <p:cNvSpPr/>
          <p:nvPr/>
        </p:nvSpPr>
        <p:spPr>
          <a:xfrm>
            <a:off x="2819400" y="4269139"/>
            <a:ext cx="1629587" cy="543986"/>
          </a:xfrm>
          <a:prstGeom prst="rect">
            <a:avLst/>
          </a:prstGeom>
          <a:solidFill>
            <a:srgbClr val="92D05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C00000"/>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Multi-Objective Clustering</a:t>
            </a:r>
            <a:endParaRPr lang="en-US" dirty="0"/>
          </a:p>
        </p:txBody>
      </p:sp>
      <p:sp>
        <p:nvSpPr>
          <p:cNvPr id="55" name="TextBox 54"/>
          <p:cNvSpPr txBox="1"/>
          <p:nvPr/>
        </p:nvSpPr>
        <p:spPr>
          <a:xfrm>
            <a:off x="5380516" y="5031139"/>
            <a:ext cx="1287533" cy="646331"/>
          </a:xfrm>
          <a:prstGeom prst="rect">
            <a:avLst/>
          </a:prstGeom>
          <a:noFill/>
        </p:spPr>
        <p:txBody>
          <a:bodyPr wrap="none" rtlCol="0">
            <a:spAutoFit/>
          </a:bodyPr>
          <a:lstStyle/>
          <a:p>
            <a:pPr algn="ctr"/>
            <a:r>
              <a:rPr lang="en-US" sz="1200" b="1" dirty="0" smtClean="0">
                <a:solidFill>
                  <a:srgbClr val="663300"/>
                </a:solidFill>
                <a:latin typeface="Arial" pitchFamily="34" charset="0"/>
                <a:cs typeface="Arial" pitchFamily="34" charset="0"/>
              </a:rPr>
              <a:t>Cluster</a:t>
            </a:r>
          </a:p>
          <a:p>
            <a:pPr algn="ctr"/>
            <a:r>
              <a:rPr lang="en-US" sz="1200" b="1" dirty="0" smtClean="0">
                <a:solidFill>
                  <a:srgbClr val="663300"/>
                </a:solidFill>
                <a:latin typeface="Arial" pitchFamily="34" charset="0"/>
                <a:cs typeface="Arial" pitchFamily="34" charset="0"/>
              </a:rPr>
              <a:t>Summarization</a:t>
            </a:r>
          </a:p>
          <a:p>
            <a:pPr algn="ctr"/>
            <a:r>
              <a:rPr lang="en-US" sz="1200" b="1" dirty="0" smtClean="0">
                <a:solidFill>
                  <a:srgbClr val="663300"/>
                </a:solidFill>
                <a:latin typeface="Arial" pitchFamily="34" charset="0"/>
                <a:cs typeface="Arial" pitchFamily="34" charset="0"/>
              </a:rPr>
              <a:t>Unit</a:t>
            </a:r>
            <a:endParaRPr lang="en-US" sz="1200" b="1" dirty="0">
              <a:solidFill>
                <a:srgbClr val="663300"/>
              </a:solidFill>
              <a:latin typeface="Arial" pitchFamily="34" charset="0"/>
              <a:cs typeface="Arial" pitchFamily="34" charset="0"/>
            </a:endParaRPr>
          </a:p>
        </p:txBody>
      </p:sp>
      <p:sp>
        <p:nvSpPr>
          <p:cNvPr id="57" name="TextBox 56"/>
          <p:cNvSpPr txBox="1"/>
          <p:nvPr/>
        </p:nvSpPr>
        <p:spPr>
          <a:xfrm>
            <a:off x="3638661" y="5084229"/>
            <a:ext cx="1037767" cy="461665"/>
          </a:xfrm>
          <a:prstGeom prst="rect">
            <a:avLst/>
          </a:prstGeom>
          <a:noFill/>
        </p:spPr>
        <p:txBody>
          <a:bodyPr wrap="square" rtlCol="0">
            <a:spAutoFit/>
          </a:bodyPr>
          <a:lstStyle/>
          <a:p>
            <a:pPr algn="ctr"/>
            <a:r>
              <a:rPr lang="en-US" sz="1200" b="1" dirty="0" smtClean="0">
                <a:solidFill>
                  <a:srgbClr val="663300"/>
                </a:solidFill>
                <a:latin typeface="Arial" pitchFamily="34" charset="0"/>
                <a:cs typeface="Arial" pitchFamily="34" charset="0"/>
              </a:rPr>
              <a:t>Storage Unit</a:t>
            </a:r>
            <a:endParaRPr lang="en-US" sz="1200" b="1" dirty="0">
              <a:solidFill>
                <a:srgbClr val="663300"/>
              </a:solidFill>
              <a:latin typeface="Arial" pitchFamily="34" charset="0"/>
              <a:cs typeface="Arial" pitchFamily="34" charset="0"/>
            </a:endParaRPr>
          </a:p>
        </p:txBody>
      </p:sp>
      <p:sp>
        <p:nvSpPr>
          <p:cNvPr id="59" name="TextBox 58"/>
          <p:cNvSpPr txBox="1"/>
          <p:nvPr/>
        </p:nvSpPr>
        <p:spPr>
          <a:xfrm>
            <a:off x="4912646" y="4336012"/>
            <a:ext cx="989373" cy="461665"/>
          </a:xfrm>
          <a:prstGeom prst="rect">
            <a:avLst/>
          </a:prstGeom>
          <a:noFill/>
        </p:spPr>
        <p:txBody>
          <a:bodyPr wrap="none" rtlCol="0">
            <a:spAutoFit/>
          </a:bodyPr>
          <a:lstStyle/>
          <a:p>
            <a:r>
              <a:rPr lang="en-US" sz="1200" b="1" dirty="0" smtClean="0">
                <a:solidFill>
                  <a:srgbClr val="663300"/>
                </a:solidFill>
                <a:latin typeface="Arial" pitchFamily="34" charset="0"/>
                <a:cs typeface="Arial" pitchFamily="34" charset="0"/>
              </a:rPr>
              <a:t>Clustering </a:t>
            </a:r>
          </a:p>
          <a:p>
            <a:r>
              <a:rPr lang="en-US" sz="1200" b="1" dirty="0">
                <a:solidFill>
                  <a:srgbClr val="663300"/>
                </a:solidFill>
                <a:latin typeface="Arial" pitchFamily="34" charset="0"/>
                <a:cs typeface="Arial" pitchFamily="34" charset="0"/>
              </a:rPr>
              <a:t>A</a:t>
            </a:r>
            <a:r>
              <a:rPr lang="en-US" sz="1200" b="1" dirty="0" smtClean="0">
                <a:solidFill>
                  <a:srgbClr val="663300"/>
                </a:solidFill>
                <a:latin typeface="Arial" pitchFamily="34" charset="0"/>
                <a:cs typeface="Arial" pitchFamily="34" charset="0"/>
              </a:rPr>
              <a:t>lgorithm</a:t>
            </a:r>
            <a:endParaRPr lang="en-US" sz="1200" b="1" dirty="0">
              <a:solidFill>
                <a:srgbClr val="663300"/>
              </a:solidFill>
              <a:latin typeface="Arial" pitchFamily="34" charset="0"/>
              <a:cs typeface="Arial" pitchFamily="34" charset="0"/>
            </a:endParaRPr>
          </a:p>
        </p:txBody>
      </p:sp>
      <p:sp>
        <p:nvSpPr>
          <p:cNvPr id="61" name="TextBox 60"/>
          <p:cNvSpPr txBox="1"/>
          <p:nvPr/>
        </p:nvSpPr>
        <p:spPr>
          <a:xfrm>
            <a:off x="2819400" y="4340874"/>
            <a:ext cx="1665842" cy="461665"/>
          </a:xfrm>
          <a:prstGeom prst="rect">
            <a:avLst/>
          </a:prstGeom>
          <a:noFill/>
        </p:spPr>
        <p:txBody>
          <a:bodyPr wrap="square" rtlCol="0">
            <a:spAutoFit/>
          </a:bodyPr>
          <a:lstStyle/>
          <a:p>
            <a:pPr algn="ctr"/>
            <a:r>
              <a:rPr lang="en-US" sz="1200" b="1" dirty="0" smtClean="0">
                <a:solidFill>
                  <a:srgbClr val="663300"/>
                </a:solidFill>
                <a:latin typeface="Arial" pitchFamily="34" charset="0"/>
                <a:cs typeface="Arial" pitchFamily="34" charset="0"/>
              </a:rPr>
              <a:t>Goal-driven Fitness </a:t>
            </a:r>
          </a:p>
          <a:p>
            <a:pPr algn="ctr"/>
            <a:r>
              <a:rPr lang="en-US" sz="1200" b="1" dirty="0" smtClean="0">
                <a:solidFill>
                  <a:srgbClr val="663300"/>
                </a:solidFill>
                <a:latin typeface="Arial" pitchFamily="34" charset="0"/>
                <a:cs typeface="Arial" pitchFamily="34" charset="0"/>
              </a:rPr>
              <a:t>Function Generator</a:t>
            </a:r>
            <a:endParaRPr lang="en-US" sz="1200" b="1" dirty="0">
              <a:solidFill>
                <a:srgbClr val="663300"/>
              </a:solidFill>
              <a:latin typeface="Arial" pitchFamily="34" charset="0"/>
              <a:cs typeface="Arial" pitchFamily="34" charset="0"/>
            </a:endParaRPr>
          </a:p>
        </p:txBody>
      </p:sp>
      <p:cxnSp>
        <p:nvCxnSpPr>
          <p:cNvPr id="63" name="Straight Arrow Connector 62"/>
          <p:cNvCxnSpPr/>
          <p:nvPr/>
        </p:nvCxnSpPr>
        <p:spPr>
          <a:xfrm flipV="1">
            <a:off x="4572000" y="4802539"/>
            <a:ext cx="446962"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448987" y="4539193"/>
            <a:ext cx="504013" cy="193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780205" y="5301193"/>
            <a:ext cx="629995" cy="193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3352800" y="4802539"/>
            <a:ext cx="381000" cy="2286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218267" y="4340874"/>
            <a:ext cx="837793" cy="461665"/>
          </a:xfrm>
          <a:prstGeom prst="rect">
            <a:avLst/>
          </a:prstGeom>
          <a:noFill/>
        </p:spPr>
        <p:txBody>
          <a:bodyPr wrap="none" rtlCol="0">
            <a:spAutoFit/>
          </a:bodyPr>
          <a:lstStyle/>
          <a:p>
            <a:r>
              <a:rPr lang="en-US" sz="1200" b="1" dirty="0" smtClean="0">
                <a:solidFill>
                  <a:srgbClr val="663300"/>
                </a:solidFill>
                <a:latin typeface="Arial" pitchFamily="34" charset="0"/>
                <a:cs typeface="Arial" pitchFamily="34" charset="0"/>
              </a:rPr>
              <a:t>A Spatial</a:t>
            </a:r>
          </a:p>
          <a:p>
            <a:r>
              <a:rPr lang="en-US" sz="1200" b="1" dirty="0" smtClean="0">
                <a:solidFill>
                  <a:srgbClr val="663300"/>
                </a:solidFill>
                <a:latin typeface="Arial" pitchFamily="34" charset="0"/>
                <a:cs typeface="Arial" pitchFamily="34" charset="0"/>
              </a:rPr>
              <a:t>Dataset</a:t>
            </a:r>
            <a:endParaRPr lang="en-US" sz="1200" b="1" i="1" dirty="0">
              <a:solidFill>
                <a:srgbClr val="663300"/>
              </a:solidFill>
              <a:latin typeface="Arial" pitchFamily="34" charset="0"/>
              <a:cs typeface="Arial" pitchFamily="34" charset="0"/>
            </a:endParaRPr>
          </a:p>
        </p:txBody>
      </p:sp>
      <p:sp>
        <p:nvSpPr>
          <p:cNvPr id="68" name="TextBox 67"/>
          <p:cNvSpPr txBox="1"/>
          <p:nvPr/>
        </p:nvSpPr>
        <p:spPr>
          <a:xfrm>
            <a:off x="3200400" y="4830340"/>
            <a:ext cx="312906" cy="276999"/>
          </a:xfrm>
          <a:prstGeom prst="rect">
            <a:avLst/>
          </a:prstGeom>
          <a:noFill/>
        </p:spPr>
        <p:txBody>
          <a:bodyPr wrap="none" rtlCol="0">
            <a:spAutoFit/>
          </a:bodyPr>
          <a:lstStyle/>
          <a:p>
            <a:r>
              <a:rPr lang="en-US" sz="1200" dirty="0" smtClean="0">
                <a:solidFill>
                  <a:srgbClr val="663300"/>
                </a:solidFill>
                <a:latin typeface="Arial" pitchFamily="34" charset="0"/>
                <a:cs typeface="Arial" pitchFamily="34" charset="0"/>
              </a:rPr>
              <a:t>M</a:t>
            </a:r>
            <a:endParaRPr lang="en-US" sz="1200" dirty="0">
              <a:solidFill>
                <a:srgbClr val="663300"/>
              </a:solidFill>
              <a:latin typeface="Arial" pitchFamily="34" charset="0"/>
              <a:cs typeface="Arial" pitchFamily="34" charset="0"/>
            </a:endParaRPr>
          </a:p>
        </p:txBody>
      </p:sp>
      <p:sp>
        <p:nvSpPr>
          <p:cNvPr id="69" name="TextBox 68"/>
          <p:cNvSpPr txBox="1"/>
          <p:nvPr/>
        </p:nvSpPr>
        <p:spPr>
          <a:xfrm>
            <a:off x="4919246" y="5031139"/>
            <a:ext cx="338554" cy="276999"/>
          </a:xfrm>
          <a:prstGeom prst="rect">
            <a:avLst/>
          </a:prstGeom>
          <a:noFill/>
        </p:spPr>
        <p:txBody>
          <a:bodyPr wrap="none" rtlCol="0">
            <a:spAutoFit/>
          </a:bodyPr>
          <a:lstStyle/>
          <a:p>
            <a:r>
              <a:rPr lang="en-US" sz="1200" i="1" dirty="0" smtClean="0">
                <a:solidFill>
                  <a:srgbClr val="663300"/>
                </a:solidFill>
                <a:latin typeface="Arial" pitchFamily="34" charset="0"/>
                <a:cs typeface="Arial" pitchFamily="34" charset="0"/>
              </a:rPr>
              <a:t>Q’</a:t>
            </a:r>
            <a:endParaRPr lang="en-US" sz="1200" i="1" dirty="0">
              <a:solidFill>
                <a:srgbClr val="663300"/>
              </a:solidFill>
              <a:latin typeface="Arial" pitchFamily="34" charset="0"/>
              <a:cs typeface="Arial" pitchFamily="34" charset="0"/>
            </a:endParaRPr>
          </a:p>
        </p:txBody>
      </p:sp>
      <p:sp>
        <p:nvSpPr>
          <p:cNvPr id="70" name="TextBox 69"/>
          <p:cNvSpPr txBox="1"/>
          <p:nvPr/>
        </p:nvSpPr>
        <p:spPr>
          <a:xfrm>
            <a:off x="4495800" y="4296940"/>
            <a:ext cx="338554" cy="276999"/>
          </a:xfrm>
          <a:prstGeom prst="rect">
            <a:avLst/>
          </a:prstGeom>
          <a:noFill/>
        </p:spPr>
        <p:txBody>
          <a:bodyPr wrap="none" rtlCol="0">
            <a:spAutoFit/>
          </a:bodyPr>
          <a:lstStyle/>
          <a:p>
            <a:r>
              <a:rPr lang="en-US" sz="1200" i="1" dirty="0" smtClean="0">
                <a:solidFill>
                  <a:srgbClr val="663300"/>
                </a:solidFill>
                <a:latin typeface="Arial" pitchFamily="34" charset="0"/>
                <a:cs typeface="Arial" pitchFamily="34" charset="0"/>
              </a:rPr>
              <a:t>Q’</a:t>
            </a:r>
            <a:endParaRPr lang="en-US" sz="1200" i="1" dirty="0">
              <a:solidFill>
                <a:srgbClr val="663300"/>
              </a:solidFill>
              <a:latin typeface="Arial" pitchFamily="34" charset="0"/>
              <a:cs typeface="Arial" pitchFamily="34" charset="0"/>
            </a:endParaRPr>
          </a:p>
        </p:txBody>
      </p:sp>
      <p:sp>
        <p:nvSpPr>
          <p:cNvPr id="71" name="TextBox 70"/>
          <p:cNvSpPr txBox="1"/>
          <p:nvPr/>
        </p:nvSpPr>
        <p:spPr>
          <a:xfrm>
            <a:off x="4800600" y="4830340"/>
            <a:ext cx="287258" cy="276999"/>
          </a:xfrm>
          <a:prstGeom prst="rect">
            <a:avLst/>
          </a:prstGeom>
          <a:noFill/>
        </p:spPr>
        <p:txBody>
          <a:bodyPr wrap="none" rtlCol="0">
            <a:spAutoFit/>
          </a:bodyPr>
          <a:lstStyle/>
          <a:p>
            <a:r>
              <a:rPr lang="en-US" sz="1200" dirty="0">
                <a:solidFill>
                  <a:srgbClr val="663300"/>
                </a:solidFill>
                <a:latin typeface="Arial" pitchFamily="34" charset="0"/>
                <a:cs typeface="Arial" pitchFamily="34" charset="0"/>
              </a:rPr>
              <a:t>X</a:t>
            </a:r>
          </a:p>
        </p:txBody>
      </p:sp>
      <p:sp>
        <p:nvSpPr>
          <p:cNvPr id="72" name="TextBox 71"/>
          <p:cNvSpPr txBox="1"/>
          <p:nvPr/>
        </p:nvSpPr>
        <p:spPr>
          <a:xfrm>
            <a:off x="6756286" y="5058940"/>
            <a:ext cx="346570" cy="276999"/>
          </a:xfrm>
          <a:prstGeom prst="rect">
            <a:avLst/>
          </a:prstGeom>
          <a:noFill/>
        </p:spPr>
        <p:txBody>
          <a:bodyPr wrap="none" rtlCol="0">
            <a:spAutoFit/>
          </a:bodyPr>
          <a:lstStyle/>
          <a:p>
            <a:r>
              <a:rPr lang="en-US" sz="1200" dirty="0" smtClean="0">
                <a:solidFill>
                  <a:srgbClr val="663300"/>
                </a:solidFill>
                <a:latin typeface="Arial" pitchFamily="34" charset="0"/>
                <a:cs typeface="Arial" pitchFamily="34" charset="0"/>
              </a:rPr>
              <a:t>M’</a:t>
            </a:r>
            <a:endParaRPr lang="en-US" sz="1200" dirty="0">
              <a:solidFill>
                <a:srgbClr val="663300"/>
              </a:solidFill>
              <a:latin typeface="Arial" pitchFamily="34" charset="0"/>
              <a:cs typeface="Arial" pitchFamily="34" charset="0"/>
            </a:endParaRPr>
          </a:p>
        </p:txBody>
      </p:sp>
      <p:cxnSp>
        <p:nvCxnSpPr>
          <p:cNvPr id="73" name="Straight Arrow Connector 72"/>
          <p:cNvCxnSpPr/>
          <p:nvPr/>
        </p:nvCxnSpPr>
        <p:spPr>
          <a:xfrm flipV="1">
            <a:off x="5791200" y="4572000"/>
            <a:ext cx="504013" cy="193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6" idx="3"/>
          </p:cNvCxnSpPr>
          <p:nvPr/>
        </p:nvCxnSpPr>
        <p:spPr>
          <a:xfrm>
            <a:off x="6655521" y="5335939"/>
            <a:ext cx="659679" cy="158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5" name="Picture 74" descr="as_hi_B_hi.jpg"/>
          <p:cNvPicPr>
            <a:picLocks noChangeAspect="1"/>
          </p:cNvPicPr>
          <p:nvPr/>
        </p:nvPicPr>
        <p:blipFill>
          <a:blip r:embed="rId3"/>
          <a:stretch>
            <a:fillRect/>
          </a:stretch>
        </p:blipFill>
        <p:spPr>
          <a:xfrm>
            <a:off x="7315200" y="4497739"/>
            <a:ext cx="1486720" cy="1212850"/>
          </a:xfrm>
          <a:prstGeom prst="rect">
            <a:avLst/>
          </a:prstGeom>
        </p:spPr>
      </p:pic>
      <p:sp>
        <p:nvSpPr>
          <p:cNvPr id="76" name="Rectangle 75"/>
          <p:cNvSpPr/>
          <p:nvPr/>
        </p:nvSpPr>
        <p:spPr>
          <a:xfrm>
            <a:off x="7315200" y="4419599"/>
            <a:ext cx="1447800" cy="12973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7" name="Rectangle 76"/>
          <p:cNvSpPr/>
          <p:nvPr/>
        </p:nvSpPr>
        <p:spPr>
          <a:xfrm>
            <a:off x="5867400" y="5869339"/>
            <a:ext cx="2971800" cy="400110"/>
          </a:xfrm>
          <a:prstGeom prst="rect">
            <a:avLst/>
          </a:prstGeom>
        </p:spPr>
        <p:txBody>
          <a:bodyPr wrap="square">
            <a:spAutoFit/>
          </a:bodyPr>
          <a:lstStyle/>
          <a:p>
            <a:pPr algn="r"/>
            <a:r>
              <a:rPr lang="en-US" sz="1000" dirty="0" smtClean="0">
                <a:solidFill>
                  <a:srgbClr val="663300"/>
                </a:solidFill>
              </a:rPr>
              <a:t>Fig. 2. the top 5 regions ordered by rewards </a:t>
            </a:r>
          </a:p>
          <a:p>
            <a:pPr algn="r"/>
            <a:r>
              <a:rPr lang="en-US" sz="1000" dirty="0" smtClean="0">
                <a:solidFill>
                  <a:srgbClr val="663300"/>
                </a:solidFill>
              </a:rPr>
              <a:t>using user-defined query {</a:t>
            </a:r>
            <a:r>
              <a:rPr lang="en-US" sz="1000" dirty="0" err="1" smtClean="0">
                <a:solidFill>
                  <a:srgbClr val="663300"/>
                </a:solidFill>
              </a:rPr>
              <a:t>As</a:t>
            </a:r>
            <a:r>
              <a:rPr lang="en-US" sz="1000" dirty="0" err="1" smtClean="0">
                <a:solidFill>
                  <a:srgbClr val="663300"/>
                </a:solidFill>
                <a:sym typeface="Symbol"/>
              </a:rPr>
              <a:t></a:t>
            </a:r>
            <a:r>
              <a:rPr lang="en-US" sz="1000" dirty="0" err="1" smtClean="0">
                <a:solidFill>
                  <a:srgbClr val="663300"/>
                </a:solidFill>
              </a:rPr>
              <a:t>,Mo</a:t>
            </a:r>
            <a:r>
              <a:rPr lang="en-US" sz="1000" dirty="0" smtClean="0">
                <a:solidFill>
                  <a:srgbClr val="663300"/>
                </a:solidFill>
                <a:sym typeface="Symbol"/>
              </a:rPr>
              <a:t></a:t>
            </a:r>
            <a:r>
              <a:rPr lang="en-US" sz="1000" dirty="0" smtClean="0">
                <a:solidFill>
                  <a:srgbClr val="663300"/>
                </a:solidFill>
              </a:rPr>
              <a:t>}</a:t>
            </a:r>
            <a:endParaRPr lang="en-US" sz="1000" dirty="0">
              <a:solidFill>
                <a:srgbClr val="663300"/>
              </a:solidFill>
            </a:endParaRPr>
          </a:p>
        </p:txBody>
      </p:sp>
      <p:sp>
        <p:nvSpPr>
          <p:cNvPr id="78" name="Rectangle 77"/>
          <p:cNvSpPr/>
          <p:nvPr/>
        </p:nvSpPr>
        <p:spPr>
          <a:xfrm>
            <a:off x="2743200" y="5945539"/>
            <a:ext cx="3124200" cy="246221"/>
          </a:xfrm>
          <a:prstGeom prst="rect">
            <a:avLst/>
          </a:prstGeom>
        </p:spPr>
        <p:txBody>
          <a:bodyPr wrap="square">
            <a:spAutoFit/>
          </a:bodyPr>
          <a:lstStyle/>
          <a:p>
            <a:r>
              <a:rPr lang="en-US" sz="1000" dirty="0" smtClean="0">
                <a:solidFill>
                  <a:srgbClr val="663300"/>
                </a:solidFill>
              </a:rPr>
              <a:t>Fig. 1. An architecture of  multi-objective clustering</a:t>
            </a:r>
            <a:endParaRPr lang="en-US" sz="1000" dirty="0">
              <a:solidFill>
                <a:srgbClr val="663300"/>
              </a:solidFill>
            </a:endParaRPr>
          </a:p>
        </p:txBody>
      </p:sp>
      <p:sp>
        <p:nvSpPr>
          <p:cNvPr id="80" name="Rectangle 3"/>
          <p:cNvSpPr txBox="1">
            <a:spLocks noChangeArrowheads="1"/>
          </p:cNvSpPr>
          <p:nvPr/>
        </p:nvSpPr>
        <p:spPr bwMode="auto">
          <a:xfrm>
            <a:off x="228600" y="762000"/>
            <a:ext cx="8686800" cy="3276600"/>
          </a:xfrm>
          <a:prstGeom prst="rect">
            <a:avLst/>
          </a:prstGeom>
          <a:noFill/>
          <a:ln w="9525">
            <a:noFill/>
            <a:miter lim="800000"/>
            <a:headEnd/>
            <a:tailEnd/>
          </a:ln>
        </p:spPr>
        <p:txBody>
          <a:bodyPr/>
          <a:lstStyle/>
          <a:p>
            <a:pPr marL="342900" indent="-342900" eaLnBrk="0" hangingPunct="0">
              <a:spcBef>
                <a:spcPct val="20000"/>
              </a:spcBef>
              <a:buClr>
                <a:srgbClr val="990000"/>
              </a:buClr>
              <a:buSzPct val="150000"/>
              <a:buFont typeface="Wingdings" pitchFamily="2" charset="2"/>
              <a:buChar char="§"/>
              <a:defRPr/>
            </a:pPr>
            <a:r>
              <a:rPr lang="en-US" sz="2000" b="1" kern="0" dirty="0">
                <a:latin typeface="+mn-lt"/>
              </a:rPr>
              <a:t> </a:t>
            </a:r>
            <a:r>
              <a:rPr lang="en-US" sz="2000" b="1" kern="0" dirty="0" smtClean="0">
                <a:solidFill>
                  <a:srgbClr val="C00000"/>
                </a:solidFill>
                <a:latin typeface="+mn-lt"/>
              </a:rPr>
              <a:t>Objectives: </a:t>
            </a:r>
          </a:p>
          <a:p>
            <a:pPr marL="800100" lvl="1" indent="-342900" eaLnBrk="0" hangingPunct="0">
              <a:spcBef>
                <a:spcPct val="20000"/>
              </a:spcBef>
              <a:buClr>
                <a:srgbClr val="990000"/>
              </a:buClr>
              <a:buSzPct val="150000"/>
              <a:buFont typeface="Wingdings" pitchFamily="2" charset="2"/>
              <a:buChar char="§"/>
              <a:defRPr/>
            </a:pPr>
            <a:r>
              <a:rPr lang="en-US" sz="1700" dirty="0" smtClean="0"/>
              <a:t>to obtain a set of clusters that satisfy multiple objectives  with respect to a large set of objectives</a:t>
            </a:r>
          </a:p>
          <a:p>
            <a:pPr marL="800100" lvl="1" indent="-342900" eaLnBrk="0" hangingPunct="0">
              <a:spcBef>
                <a:spcPct val="20000"/>
              </a:spcBef>
              <a:buClr>
                <a:srgbClr val="990000"/>
              </a:buClr>
              <a:buSzPct val="150000"/>
              <a:buFont typeface="Wingdings" pitchFamily="2" charset="2"/>
              <a:buChar char="§"/>
              <a:defRPr/>
            </a:pPr>
            <a:r>
              <a:rPr lang="en-US" sz="1700" dirty="0" smtClean="0"/>
              <a:t>to reduce extensive human effort in managing and summarizing large sets of clusters  obtained for a specific dataset</a:t>
            </a:r>
          </a:p>
          <a:p>
            <a:pPr marL="800100" lvl="1" indent="-342900" eaLnBrk="0" hangingPunct="0">
              <a:spcBef>
                <a:spcPct val="20000"/>
              </a:spcBef>
              <a:buClr>
                <a:srgbClr val="990000"/>
              </a:buClr>
              <a:buSzPct val="150000"/>
              <a:buFont typeface="Wingdings" pitchFamily="2" charset="2"/>
              <a:buChar char="§"/>
              <a:defRPr/>
            </a:pPr>
            <a:r>
              <a:rPr lang="en-US" sz="1700" dirty="0" smtClean="0"/>
              <a:t>Domain-driven</a:t>
            </a:r>
            <a:r>
              <a:rPr lang="en-US" sz="1700" dirty="0" smtClean="0">
                <a:latin typeface="Times New Roman"/>
                <a:cs typeface="Times New Roman"/>
              </a:rPr>
              <a:t>—</a:t>
            </a:r>
            <a:r>
              <a:rPr lang="en-US" sz="1700" dirty="0" smtClean="0"/>
              <a:t>users can create groupings based on their specific needs</a:t>
            </a:r>
          </a:p>
          <a:p>
            <a:pPr marL="800100" lvl="1" indent="-342900" eaLnBrk="0" hangingPunct="0">
              <a:spcBef>
                <a:spcPct val="20000"/>
              </a:spcBef>
              <a:buClr>
                <a:srgbClr val="990000"/>
              </a:buClr>
              <a:buSzPct val="150000"/>
              <a:buFont typeface="Wingdings" pitchFamily="2" charset="2"/>
              <a:buChar char="§"/>
              <a:defRPr/>
            </a:pPr>
            <a:endParaRPr lang="en-US" sz="800" dirty="0" smtClean="0"/>
          </a:p>
          <a:p>
            <a:pPr marL="342900" indent="-342900" algn="just" eaLnBrk="0" hangingPunct="0">
              <a:lnSpc>
                <a:spcPct val="80000"/>
              </a:lnSpc>
              <a:spcBef>
                <a:spcPct val="20000"/>
              </a:spcBef>
              <a:buClr>
                <a:srgbClr val="990000"/>
              </a:buClr>
              <a:buSzPct val="150000"/>
              <a:buFont typeface="Wingdings" pitchFamily="2" charset="2"/>
              <a:buChar char="§"/>
              <a:defRPr/>
            </a:pPr>
            <a:r>
              <a:rPr lang="en-US" sz="2000" b="1" kern="0" dirty="0" smtClean="0">
                <a:solidFill>
                  <a:srgbClr val="C00000"/>
                </a:solidFill>
              </a:rPr>
              <a:t>Key Idea:</a:t>
            </a:r>
            <a:r>
              <a:rPr lang="en-US" sz="2000" dirty="0" smtClean="0">
                <a:solidFill>
                  <a:srgbClr val="C00000"/>
                </a:solidFill>
              </a:rPr>
              <a:t> </a:t>
            </a:r>
            <a:r>
              <a:rPr lang="en-US" sz="1700" dirty="0" smtClean="0"/>
              <a:t>MOC architecture relies on clustering algorithms that support plug-in fitness functions and on multi-run clustering in which clustering algorithms are run multiple times maximizing different subsets of objectives that are captured in compound fitness functions. MOC provides search engine type capabilities to users, enabling them to query a large set of clusters with respect to different objectives and thresholds.  </a:t>
            </a:r>
          </a:p>
        </p:txBody>
      </p:sp>
      <p:sp>
        <p:nvSpPr>
          <p:cNvPr id="81" name="TextBox 35"/>
          <p:cNvSpPr txBox="1">
            <a:spLocks noChangeArrowheads="1"/>
          </p:cNvSpPr>
          <p:nvPr/>
        </p:nvSpPr>
        <p:spPr bwMode="auto">
          <a:xfrm>
            <a:off x="76200" y="4267200"/>
            <a:ext cx="2743200" cy="1815882"/>
          </a:xfrm>
          <a:prstGeom prst="rect">
            <a:avLst/>
          </a:prstGeom>
          <a:noFill/>
          <a:ln w="9525">
            <a:noFill/>
            <a:miter lim="800000"/>
            <a:headEnd/>
            <a:tailEnd/>
          </a:ln>
        </p:spPr>
        <p:txBody>
          <a:bodyPr wrap="square">
            <a:spAutoFit/>
          </a:bodyPr>
          <a:lstStyle/>
          <a:p>
            <a:r>
              <a:rPr lang="en-US" sz="1400" b="1" u="sng" dirty="0">
                <a:solidFill>
                  <a:srgbClr val="663300"/>
                </a:solidFill>
                <a:latin typeface="Arial" pitchFamily="34" charset="0"/>
                <a:cs typeface="Arial" pitchFamily="34" charset="0"/>
              </a:rPr>
              <a:t>Steps in multi-run clustering</a:t>
            </a:r>
            <a:r>
              <a:rPr lang="en-US" sz="1400" b="1" u="sng" dirty="0" smtClean="0">
                <a:solidFill>
                  <a:srgbClr val="663300"/>
                </a:solidFill>
                <a:latin typeface="Arial" pitchFamily="34" charset="0"/>
                <a:cs typeface="Arial" pitchFamily="34" charset="0"/>
              </a:rPr>
              <a:t>:</a:t>
            </a:r>
          </a:p>
          <a:p>
            <a:endParaRPr lang="en-US" sz="1400" b="1" dirty="0">
              <a:solidFill>
                <a:srgbClr val="663300"/>
              </a:solidFill>
              <a:latin typeface="Arial" pitchFamily="34" charset="0"/>
              <a:cs typeface="Arial" pitchFamily="34" charset="0"/>
            </a:endParaRPr>
          </a:p>
          <a:p>
            <a:r>
              <a:rPr lang="en-US" sz="1400" dirty="0">
                <a:solidFill>
                  <a:srgbClr val="663300"/>
                </a:solidFill>
                <a:latin typeface="Arial" pitchFamily="34" charset="0"/>
                <a:cs typeface="Arial" pitchFamily="34" charset="0"/>
              </a:rPr>
              <a:t>S1: </a:t>
            </a:r>
            <a:r>
              <a:rPr lang="en-US" sz="1400" dirty="0" smtClean="0">
                <a:solidFill>
                  <a:srgbClr val="663300"/>
                </a:solidFill>
                <a:latin typeface="Arial" pitchFamily="34" charset="0"/>
                <a:cs typeface="Arial" pitchFamily="34" charset="0"/>
              </a:rPr>
              <a:t>Generate a</a:t>
            </a:r>
          </a:p>
          <a:p>
            <a:r>
              <a:rPr lang="en-US" sz="1400" dirty="0" smtClean="0">
                <a:solidFill>
                  <a:srgbClr val="663300"/>
                </a:solidFill>
                <a:latin typeface="Arial" pitchFamily="34" charset="0"/>
                <a:cs typeface="Arial" pitchFamily="34" charset="0"/>
              </a:rPr>
              <a:t>       compound fitness function. </a:t>
            </a:r>
            <a:endParaRPr lang="en-US" sz="1400" dirty="0">
              <a:solidFill>
                <a:srgbClr val="663300"/>
              </a:solidFill>
              <a:latin typeface="Arial" pitchFamily="34" charset="0"/>
              <a:cs typeface="Arial" pitchFamily="34" charset="0"/>
            </a:endParaRPr>
          </a:p>
          <a:p>
            <a:r>
              <a:rPr lang="en-US" sz="1400" dirty="0">
                <a:solidFill>
                  <a:srgbClr val="663300"/>
                </a:solidFill>
                <a:latin typeface="Arial" pitchFamily="34" charset="0"/>
                <a:cs typeface="Arial" pitchFamily="34" charset="0"/>
              </a:rPr>
              <a:t>S2</a:t>
            </a:r>
            <a:r>
              <a:rPr lang="en-US" sz="1400" dirty="0" smtClean="0">
                <a:solidFill>
                  <a:srgbClr val="663300"/>
                </a:solidFill>
                <a:latin typeface="Arial" pitchFamily="34" charset="0"/>
                <a:cs typeface="Arial" pitchFamily="34" charset="0"/>
              </a:rPr>
              <a:t>: Run a clustering algorithm. </a:t>
            </a:r>
            <a:endParaRPr lang="en-US" sz="1400" dirty="0">
              <a:solidFill>
                <a:srgbClr val="663300"/>
              </a:solidFill>
              <a:latin typeface="Arial" pitchFamily="34" charset="0"/>
              <a:cs typeface="Arial" pitchFamily="34" charset="0"/>
            </a:endParaRPr>
          </a:p>
          <a:p>
            <a:r>
              <a:rPr lang="en-US" sz="1400" dirty="0">
                <a:solidFill>
                  <a:srgbClr val="663300"/>
                </a:solidFill>
                <a:latin typeface="Arial" pitchFamily="34" charset="0"/>
                <a:cs typeface="Arial" pitchFamily="34" charset="0"/>
              </a:rPr>
              <a:t>S3: </a:t>
            </a:r>
            <a:r>
              <a:rPr lang="en-US" sz="1400" dirty="0" smtClean="0">
                <a:solidFill>
                  <a:srgbClr val="663300"/>
                </a:solidFill>
                <a:latin typeface="Arial" pitchFamily="34" charset="0"/>
                <a:cs typeface="Arial" pitchFamily="34" charset="0"/>
              </a:rPr>
              <a:t>Update the cluster list </a:t>
            </a:r>
            <a:r>
              <a:rPr lang="en-US" sz="1400" i="1" dirty="0" smtClean="0">
                <a:solidFill>
                  <a:srgbClr val="663300"/>
                </a:solidFill>
                <a:latin typeface="Arial" pitchFamily="34" charset="0"/>
                <a:cs typeface="Arial" pitchFamily="34" charset="0"/>
              </a:rPr>
              <a:t>M.</a:t>
            </a:r>
            <a:r>
              <a:rPr lang="en-US" sz="1400" dirty="0" smtClean="0">
                <a:solidFill>
                  <a:srgbClr val="663300"/>
                </a:solidFill>
                <a:latin typeface="Arial" pitchFamily="34" charset="0"/>
                <a:cs typeface="Arial" pitchFamily="34" charset="0"/>
              </a:rPr>
              <a:t> </a:t>
            </a:r>
          </a:p>
          <a:p>
            <a:r>
              <a:rPr lang="en-US" sz="1400" dirty="0" smtClean="0">
                <a:solidFill>
                  <a:srgbClr val="663300"/>
                </a:solidFill>
                <a:latin typeface="Arial" pitchFamily="34" charset="0"/>
                <a:cs typeface="Arial" pitchFamily="34" charset="0"/>
              </a:rPr>
              <a:t>S4</a:t>
            </a:r>
            <a:r>
              <a:rPr lang="en-US" sz="1400" dirty="0">
                <a:solidFill>
                  <a:srgbClr val="663300"/>
                </a:solidFill>
                <a:latin typeface="Arial" pitchFamily="34" charset="0"/>
                <a:cs typeface="Arial" pitchFamily="34" charset="0"/>
              </a:rPr>
              <a:t>: </a:t>
            </a:r>
            <a:r>
              <a:rPr lang="en-US" sz="1400" dirty="0" smtClean="0">
                <a:solidFill>
                  <a:srgbClr val="663300"/>
                </a:solidFill>
                <a:latin typeface="Arial" pitchFamily="34" charset="0"/>
                <a:cs typeface="Arial" pitchFamily="34" charset="0"/>
              </a:rPr>
              <a:t>Summarize clusters </a:t>
            </a:r>
          </a:p>
          <a:p>
            <a:r>
              <a:rPr lang="en-US" sz="1400" dirty="0" smtClean="0">
                <a:solidFill>
                  <a:srgbClr val="663300"/>
                </a:solidFill>
                <a:latin typeface="Arial" pitchFamily="34" charset="0"/>
                <a:cs typeface="Arial" pitchFamily="34" charset="0"/>
              </a:rPr>
              <a:t>       discovered </a:t>
            </a:r>
            <a:r>
              <a:rPr lang="en-US" sz="1400" i="1" dirty="0" smtClean="0">
                <a:solidFill>
                  <a:srgbClr val="663300"/>
                </a:solidFill>
                <a:latin typeface="Arial" pitchFamily="34" charset="0"/>
                <a:cs typeface="Arial" pitchFamily="34" charset="0"/>
              </a:rPr>
              <a:t>M’</a:t>
            </a:r>
            <a:r>
              <a:rPr lang="en-US" sz="1400" dirty="0">
                <a:solidFill>
                  <a:srgbClr val="663300"/>
                </a:solidFill>
                <a:latin typeface="Arial" pitchFamily="34" charset="0"/>
                <a:cs typeface="Arial" pitchFamily="34" charset="0"/>
              </a:rPr>
              <a:t>.</a:t>
            </a:r>
          </a:p>
        </p:txBody>
      </p:sp>
      <p:sp>
        <p:nvSpPr>
          <p:cNvPr id="31" name="Rectangle 30"/>
          <p:cNvSpPr/>
          <p:nvPr/>
        </p:nvSpPr>
        <p:spPr>
          <a:xfrm>
            <a:off x="6781800" y="685800"/>
            <a:ext cx="2068195" cy="276999"/>
          </a:xfrm>
          <a:prstGeom prst="rect">
            <a:avLst/>
          </a:prstGeom>
        </p:spPr>
        <p:txBody>
          <a:bodyPr wrap="none">
            <a:spAutoFit/>
          </a:bodyPr>
          <a:lstStyle/>
          <a:p>
            <a:r>
              <a:rPr lang="en-US" sz="1200" dirty="0" smtClean="0"/>
              <a:t>Rachsuda Jiamthapthaksin </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8"/>
          <p:cNvSpPr>
            <a:spLocks noGrp="1" noChangeArrowheads="1"/>
          </p:cNvSpPr>
          <p:nvPr>
            <p:ph type="ctrTitle"/>
          </p:nvPr>
        </p:nvSpPr>
        <p:spPr>
          <a:xfrm>
            <a:off x="381000" y="2130425"/>
            <a:ext cx="8382000" cy="1470025"/>
          </a:xfrm>
        </p:spPr>
        <p:txBody>
          <a:bodyPr/>
          <a:lstStyle/>
          <a:p>
            <a:r>
              <a:rPr lang="en-US" dirty="0" smtClean="0">
                <a:solidFill>
                  <a:srgbClr val="C00000"/>
                </a:solidFill>
              </a:rPr>
              <a:t>4. Discovering Regional Knowledge in Geo-Referenced Datasets</a:t>
            </a:r>
          </a:p>
        </p:txBody>
      </p:sp>
      <p:sp>
        <p:nvSpPr>
          <p:cNvPr id="3" name="TextBox 2"/>
          <p:cNvSpPr txBox="1"/>
          <p:nvPr/>
        </p:nvSpPr>
        <p:spPr>
          <a:xfrm>
            <a:off x="990600" y="4191000"/>
            <a:ext cx="6687600" cy="461665"/>
          </a:xfrm>
          <a:prstGeom prst="rect">
            <a:avLst/>
          </a:prstGeom>
          <a:noFill/>
        </p:spPr>
        <p:txBody>
          <a:bodyPr wrap="none" rtlCol="0">
            <a:spAutoFit/>
          </a:bodyPr>
          <a:lstStyle/>
          <a:p>
            <a:r>
              <a:rPr lang="en-US" sz="2400" b="1" dirty="0" smtClean="0">
                <a:solidFill>
                  <a:srgbClr val="339966"/>
                </a:solidFill>
                <a:latin typeface="Bodoni MT" pitchFamily="18" charset="0"/>
              </a:rPr>
              <a:t>Okay, but </a:t>
            </a:r>
            <a:r>
              <a:rPr lang="en-US" sz="2400" b="1" dirty="0" err="1" smtClean="0">
                <a:solidFill>
                  <a:srgbClr val="339966"/>
                </a:solidFill>
                <a:latin typeface="Bodoni MT" pitchFamily="18" charset="0"/>
              </a:rPr>
              <a:t>Ulvi</a:t>
            </a:r>
            <a:r>
              <a:rPr lang="en-US" sz="2400" b="1" dirty="0" smtClean="0">
                <a:solidFill>
                  <a:srgbClr val="339966"/>
                </a:solidFill>
                <a:latin typeface="Bodoni MT" pitchFamily="18" charset="0"/>
              </a:rPr>
              <a:t> should update it in late August 2009.</a:t>
            </a:r>
            <a:endParaRPr lang="en-US" sz="2400" b="1" dirty="0">
              <a:solidFill>
                <a:srgbClr val="339966"/>
              </a:solidFill>
              <a:latin typeface="Bodoni M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0"/>
            <a:ext cx="8458200" cy="762000"/>
          </a:xfrm>
        </p:spPr>
        <p:txBody>
          <a:bodyPr/>
          <a:lstStyle/>
          <a:p>
            <a:pPr eaLnBrk="1" hangingPunct="1"/>
            <a:r>
              <a:rPr lang="en-US" sz="3000" smtClean="0"/>
              <a:t>Mining Regional Knowledge in Spatial Datasets</a:t>
            </a:r>
          </a:p>
        </p:txBody>
      </p:sp>
      <p:pic>
        <p:nvPicPr>
          <p:cNvPr id="12291" name="Picture 3" descr="4-regions"/>
          <p:cNvPicPr>
            <a:picLocks noChangeAspect="1" noChangeArrowheads="1"/>
          </p:cNvPicPr>
          <p:nvPr/>
        </p:nvPicPr>
        <p:blipFill>
          <a:blip r:embed="rId3"/>
          <a:srcRect/>
          <a:stretch>
            <a:fillRect/>
          </a:stretch>
        </p:blipFill>
        <p:spPr bwMode="auto">
          <a:xfrm>
            <a:off x="6858000" y="4800600"/>
            <a:ext cx="1905000" cy="1722438"/>
          </a:xfrm>
          <a:prstGeom prst="rect">
            <a:avLst/>
          </a:prstGeom>
          <a:noFill/>
          <a:ln w="28575">
            <a:noFill/>
            <a:miter lim="800000"/>
            <a:headEnd/>
            <a:tailEnd/>
          </a:ln>
        </p:spPr>
      </p:pic>
      <p:pic>
        <p:nvPicPr>
          <p:cNvPr id="12292" name="Picture 4" descr="regions_rules_scope"/>
          <p:cNvPicPr>
            <a:picLocks noChangeAspect="1" noChangeArrowheads="1"/>
          </p:cNvPicPr>
          <p:nvPr/>
        </p:nvPicPr>
        <p:blipFill>
          <a:blip r:embed="rId4"/>
          <a:srcRect/>
          <a:stretch>
            <a:fillRect/>
          </a:stretch>
        </p:blipFill>
        <p:spPr bwMode="auto">
          <a:xfrm>
            <a:off x="1143000" y="4800600"/>
            <a:ext cx="5334000" cy="1593850"/>
          </a:xfrm>
          <a:prstGeom prst="rect">
            <a:avLst/>
          </a:prstGeom>
          <a:noFill/>
          <a:ln w="28575">
            <a:noFill/>
            <a:miter lim="800000"/>
            <a:headEnd/>
            <a:tailEnd/>
          </a:ln>
        </p:spPr>
      </p:pic>
      <p:grpSp>
        <p:nvGrpSpPr>
          <p:cNvPr id="12293" name="Group 5"/>
          <p:cNvGrpSpPr>
            <a:grpSpLocks/>
          </p:cNvGrpSpPr>
          <p:nvPr/>
        </p:nvGrpSpPr>
        <p:grpSpPr bwMode="auto">
          <a:xfrm>
            <a:off x="0" y="1447800"/>
            <a:ext cx="6019800" cy="3255963"/>
            <a:chOff x="144" y="432"/>
            <a:chExt cx="3696" cy="2338"/>
          </a:xfrm>
        </p:grpSpPr>
        <p:sp>
          <p:nvSpPr>
            <p:cNvPr id="12301" name="Text Box 6"/>
            <p:cNvSpPr txBox="1">
              <a:spLocks noChangeArrowheads="1"/>
            </p:cNvSpPr>
            <p:nvPr/>
          </p:nvSpPr>
          <p:spPr bwMode="auto">
            <a:xfrm>
              <a:off x="858" y="2551"/>
              <a:ext cx="2225" cy="219"/>
            </a:xfrm>
            <a:prstGeom prst="rect">
              <a:avLst/>
            </a:prstGeom>
            <a:solidFill>
              <a:srgbClr val="B2B2B2"/>
            </a:solidFill>
            <a:ln w="9525">
              <a:noFill/>
              <a:miter lim="800000"/>
              <a:headEnd/>
              <a:tailEnd/>
            </a:ln>
          </p:spPr>
          <p:txBody>
            <a:bodyPr wrap="none">
              <a:spAutoFit/>
            </a:bodyPr>
            <a:lstStyle/>
            <a:p>
              <a:pPr algn="ctr" eaLnBrk="0" hangingPunct="0">
                <a:buClr>
                  <a:srgbClr val="800000"/>
                </a:buClr>
                <a:buFont typeface="Wingdings" pitchFamily="2" charset="2"/>
                <a:buNone/>
              </a:pPr>
              <a:r>
                <a:rPr lang="en-US" sz="1400"/>
                <a:t> </a:t>
              </a:r>
              <a:r>
                <a:rPr lang="en-US" sz="1400">
                  <a:solidFill>
                    <a:srgbClr val="800000"/>
                  </a:solidFill>
                </a:rPr>
                <a:t>Framework for Mining Regional Knowledge</a:t>
              </a:r>
              <a:endParaRPr lang="de-DE" sz="1400">
                <a:solidFill>
                  <a:srgbClr val="800000"/>
                </a:solidFill>
              </a:endParaRPr>
            </a:p>
          </p:txBody>
        </p:sp>
        <p:grpSp>
          <p:nvGrpSpPr>
            <p:cNvPr id="12302" name="Group 7"/>
            <p:cNvGrpSpPr>
              <a:grpSpLocks/>
            </p:cNvGrpSpPr>
            <p:nvPr/>
          </p:nvGrpSpPr>
          <p:grpSpPr bwMode="auto">
            <a:xfrm>
              <a:off x="144" y="432"/>
              <a:ext cx="3696" cy="2068"/>
              <a:chOff x="144" y="432"/>
              <a:chExt cx="3696" cy="2068"/>
            </a:xfrm>
          </p:grpSpPr>
          <p:sp>
            <p:nvSpPr>
              <p:cNvPr id="6152" name="Rectangle 8"/>
              <p:cNvSpPr>
                <a:spLocks noChangeArrowheads="1"/>
              </p:cNvSpPr>
              <p:nvPr/>
            </p:nvSpPr>
            <p:spPr bwMode="auto">
              <a:xfrm>
                <a:off x="144" y="432"/>
                <a:ext cx="3696" cy="2068"/>
              </a:xfrm>
              <a:prstGeom prst="rect">
                <a:avLst/>
              </a:prstGeom>
              <a:solidFill>
                <a:srgbClr val="99CC00"/>
              </a:solidFill>
              <a:ln w="9525">
                <a:solidFill>
                  <a:srgbClr val="000000"/>
                </a:solidFill>
                <a:miter lim="800000"/>
                <a:headEnd/>
                <a:tailEnd/>
              </a:ln>
              <a:effectLst>
                <a:outerShdw dist="53882" dir="2700000" algn="ctr" rotWithShape="0">
                  <a:schemeClr val="tx2"/>
                </a:outerShdw>
              </a:effectLst>
            </p:spPr>
            <p:txBody>
              <a:bodyPr wrap="none" anchor="ctr"/>
              <a:lstStyle/>
              <a:p>
                <a:pPr>
                  <a:defRPr/>
                </a:pPr>
                <a:endParaRPr lang="en-US"/>
              </a:p>
            </p:txBody>
          </p:sp>
          <p:pic>
            <p:nvPicPr>
              <p:cNvPr id="6153" name="Picture 9" descr="world-map"/>
              <p:cNvPicPr>
                <a:picLocks noChangeAspect="1" noChangeArrowheads="1"/>
              </p:cNvPicPr>
              <p:nvPr/>
            </p:nvPicPr>
            <p:blipFill>
              <a:blip r:embed="rId5"/>
              <a:srcRect/>
              <a:stretch>
                <a:fillRect/>
              </a:stretch>
            </p:blipFill>
            <p:spPr bwMode="auto">
              <a:xfrm>
                <a:off x="247" y="476"/>
                <a:ext cx="1174" cy="521"/>
              </a:xfrm>
              <a:prstGeom prst="rect">
                <a:avLst/>
              </a:prstGeom>
              <a:noFill/>
              <a:effectLst>
                <a:outerShdw dist="71842" dir="2700000" algn="ctr" rotWithShape="0">
                  <a:schemeClr val="tx2"/>
                </a:outerShdw>
              </a:effectLst>
            </p:spPr>
          </p:pic>
          <p:sp>
            <p:nvSpPr>
              <p:cNvPr id="12305" name="AutoShape 10"/>
              <p:cNvSpPr>
                <a:spLocks noChangeArrowheads="1"/>
              </p:cNvSpPr>
              <p:nvPr/>
            </p:nvSpPr>
            <p:spPr bwMode="auto">
              <a:xfrm>
                <a:off x="301" y="649"/>
                <a:ext cx="320" cy="174"/>
              </a:xfrm>
              <a:prstGeom prst="can">
                <a:avLst>
                  <a:gd name="adj" fmla="val 25000"/>
                </a:avLst>
              </a:prstGeom>
              <a:noFill/>
              <a:ln w="9525">
                <a:solidFill>
                  <a:srgbClr val="000000"/>
                </a:solidFill>
                <a:round/>
                <a:headEnd/>
                <a:tailEnd/>
              </a:ln>
            </p:spPr>
            <p:txBody>
              <a:bodyPr wrap="none" anchor="ctr"/>
              <a:lstStyle/>
              <a:p>
                <a:endParaRPr lang="en-US"/>
              </a:p>
            </p:txBody>
          </p:sp>
          <p:sp>
            <p:nvSpPr>
              <p:cNvPr id="12306" name="AutoShape 11"/>
              <p:cNvSpPr>
                <a:spLocks noChangeArrowheads="1"/>
              </p:cNvSpPr>
              <p:nvPr/>
            </p:nvSpPr>
            <p:spPr bwMode="auto">
              <a:xfrm>
                <a:off x="674" y="649"/>
                <a:ext cx="320" cy="174"/>
              </a:xfrm>
              <a:prstGeom prst="can">
                <a:avLst>
                  <a:gd name="adj" fmla="val 25000"/>
                </a:avLst>
              </a:prstGeom>
              <a:noFill/>
              <a:ln w="9525">
                <a:solidFill>
                  <a:srgbClr val="000000"/>
                </a:solidFill>
                <a:round/>
                <a:headEnd/>
                <a:tailEnd/>
              </a:ln>
            </p:spPr>
            <p:txBody>
              <a:bodyPr wrap="none" anchor="ctr"/>
              <a:lstStyle/>
              <a:p>
                <a:endParaRPr lang="en-US"/>
              </a:p>
            </p:txBody>
          </p:sp>
          <p:sp>
            <p:nvSpPr>
              <p:cNvPr id="12307" name="AutoShape 12"/>
              <p:cNvSpPr>
                <a:spLocks noChangeArrowheads="1"/>
              </p:cNvSpPr>
              <p:nvPr/>
            </p:nvSpPr>
            <p:spPr bwMode="auto">
              <a:xfrm>
                <a:off x="1047" y="649"/>
                <a:ext cx="321" cy="174"/>
              </a:xfrm>
              <a:prstGeom prst="can">
                <a:avLst>
                  <a:gd name="adj" fmla="val 25000"/>
                </a:avLst>
              </a:prstGeom>
              <a:noFill/>
              <a:ln w="9525">
                <a:solidFill>
                  <a:srgbClr val="000000"/>
                </a:solidFill>
                <a:round/>
                <a:headEnd/>
                <a:tailEnd/>
              </a:ln>
            </p:spPr>
            <p:txBody>
              <a:bodyPr wrap="none" anchor="ctr"/>
              <a:lstStyle/>
              <a:p>
                <a:endParaRPr lang="en-US"/>
              </a:p>
            </p:txBody>
          </p:sp>
          <p:sp>
            <p:nvSpPr>
              <p:cNvPr id="12308" name="Text Box 13"/>
              <p:cNvSpPr txBox="1">
                <a:spLocks noChangeArrowheads="1"/>
              </p:cNvSpPr>
              <p:nvPr/>
            </p:nvSpPr>
            <p:spPr bwMode="auto">
              <a:xfrm>
                <a:off x="247" y="476"/>
                <a:ext cx="1216" cy="252"/>
              </a:xfrm>
              <a:prstGeom prst="rect">
                <a:avLst/>
              </a:prstGeom>
              <a:noFill/>
              <a:ln w="9525">
                <a:noFill/>
                <a:miter lim="800000"/>
                <a:headEnd/>
                <a:tailEnd/>
              </a:ln>
            </p:spPr>
            <p:txBody>
              <a:bodyPr lIns="53950" tIns="26975" rIns="53950" bIns="26975"/>
              <a:lstStyle/>
              <a:p>
                <a:pPr algn="ctr" eaLnBrk="0" hangingPunct="0"/>
                <a:r>
                  <a:rPr lang="en-US" sz="1400" b="1">
                    <a:ea typeface="SimSun" pitchFamily="2" charset="-122"/>
                    <a:cs typeface="Arial" charset="0"/>
                  </a:rPr>
                  <a:t>Spatial Databases</a:t>
                </a:r>
                <a:endParaRPr lang="en-US" sz="1400" b="1">
                  <a:latin typeface="Times New Roman" pitchFamily="18" charset="0"/>
                  <a:ea typeface="SimSun" pitchFamily="2" charset="-122"/>
                  <a:cs typeface="Arial" charset="0"/>
                </a:endParaRPr>
              </a:p>
            </p:txBody>
          </p:sp>
          <p:sp>
            <p:nvSpPr>
              <p:cNvPr id="12309" name="Line 14"/>
              <p:cNvSpPr>
                <a:spLocks noChangeShapeType="1"/>
              </p:cNvSpPr>
              <p:nvPr/>
            </p:nvSpPr>
            <p:spPr bwMode="auto">
              <a:xfrm>
                <a:off x="460" y="823"/>
                <a:ext cx="356" cy="377"/>
              </a:xfrm>
              <a:prstGeom prst="line">
                <a:avLst/>
              </a:prstGeom>
              <a:noFill/>
              <a:ln w="9525">
                <a:solidFill>
                  <a:srgbClr val="000000"/>
                </a:solidFill>
                <a:round/>
                <a:headEnd/>
                <a:tailEnd type="triangle" w="med" len="med"/>
              </a:ln>
            </p:spPr>
            <p:txBody>
              <a:bodyPr/>
              <a:lstStyle/>
              <a:p>
                <a:endParaRPr lang="en-US"/>
              </a:p>
            </p:txBody>
          </p:sp>
          <p:sp>
            <p:nvSpPr>
              <p:cNvPr id="12310" name="Line 15"/>
              <p:cNvSpPr>
                <a:spLocks noChangeShapeType="1"/>
              </p:cNvSpPr>
              <p:nvPr/>
            </p:nvSpPr>
            <p:spPr bwMode="auto">
              <a:xfrm flipV="1">
                <a:off x="816" y="823"/>
                <a:ext cx="444" cy="377"/>
              </a:xfrm>
              <a:prstGeom prst="line">
                <a:avLst/>
              </a:prstGeom>
              <a:noFill/>
              <a:ln w="9525">
                <a:solidFill>
                  <a:srgbClr val="000000"/>
                </a:solidFill>
                <a:round/>
                <a:headEnd type="triangle" w="med" len="med"/>
                <a:tailEnd/>
              </a:ln>
            </p:spPr>
            <p:txBody>
              <a:bodyPr/>
              <a:lstStyle/>
              <a:p>
                <a:endParaRPr lang="en-US"/>
              </a:p>
            </p:txBody>
          </p:sp>
          <p:sp>
            <p:nvSpPr>
              <p:cNvPr id="6160" name="Text Box 16"/>
              <p:cNvSpPr txBox="1">
                <a:spLocks noChangeArrowheads="1"/>
              </p:cNvSpPr>
              <p:nvPr/>
            </p:nvSpPr>
            <p:spPr bwMode="auto">
              <a:xfrm>
                <a:off x="432" y="1201"/>
                <a:ext cx="801" cy="350"/>
              </a:xfrm>
              <a:prstGeom prst="rect">
                <a:avLst/>
              </a:prstGeom>
              <a:solidFill>
                <a:schemeClr val="bg1"/>
              </a:solidFill>
              <a:ln w="9525">
                <a:solidFill>
                  <a:schemeClr val="tx1"/>
                </a:solidFill>
                <a:miter lim="800000"/>
                <a:headEnd/>
                <a:tailEnd/>
              </a:ln>
              <a:effectLst>
                <a:outerShdw dist="35921" dir="2700000" algn="ctr" rotWithShape="0">
                  <a:schemeClr val="tx2"/>
                </a:outerShdw>
              </a:effectLst>
            </p:spPr>
            <p:txBody>
              <a:bodyPr lIns="53950" tIns="26975" rIns="53950" bIns="26975">
                <a:spAutoFit/>
              </a:bodyPr>
              <a:lstStyle/>
              <a:p>
                <a:pPr algn="ctr" eaLnBrk="0" hangingPunct="0">
                  <a:defRPr/>
                </a:pPr>
                <a:r>
                  <a:rPr lang="en-US" sz="1400" b="1">
                    <a:ea typeface="SimSun" pitchFamily="2" charset="-122"/>
                    <a:cs typeface="Arial" charset="0"/>
                  </a:rPr>
                  <a:t>Integrated Data Set</a:t>
                </a:r>
                <a:endParaRPr lang="en-US" sz="1400" b="1">
                  <a:latin typeface="Times New Roman" pitchFamily="18" charset="0"/>
                  <a:ea typeface="SimSun" pitchFamily="2" charset="-122"/>
                  <a:cs typeface="Arial" charset="0"/>
                </a:endParaRPr>
              </a:p>
            </p:txBody>
          </p:sp>
          <p:grpSp>
            <p:nvGrpSpPr>
              <p:cNvPr id="12312" name="Group 17"/>
              <p:cNvGrpSpPr>
                <a:grpSpLocks/>
              </p:cNvGrpSpPr>
              <p:nvPr/>
            </p:nvGrpSpPr>
            <p:grpSpPr bwMode="auto">
              <a:xfrm>
                <a:off x="1741" y="536"/>
                <a:ext cx="861" cy="505"/>
                <a:chOff x="3312" y="1152"/>
                <a:chExt cx="775" cy="557"/>
              </a:xfrm>
            </p:grpSpPr>
            <p:pic>
              <p:nvPicPr>
                <p:cNvPr id="12336" name="Picture 18" descr="j0240719"/>
                <p:cNvPicPr>
                  <a:picLocks noChangeAspect="1" noChangeArrowheads="1"/>
                </p:cNvPicPr>
                <p:nvPr/>
              </p:nvPicPr>
              <p:blipFill>
                <a:blip r:embed="rId6"/>
                <a:srcRect/>
                <a:stretch>
                  <a:fillRect/>
                </a:stretch>
              </p:blipFill>
              <p:spPr bwMode="auto">
                <a:xfrm>
                  <a:off x="3504" y="1152"/>
                  <a:ext cx="306" cy="480"/>
                </a:xfrm>
                <a:prstGeom prst="rect">
                  <a:avLst/>
                </a:prstGeom>
                <a:noFill/>
                <a:ln w="9525">
                  <a:noFill/>
                  <a:miter lim="800000"/>
                  <a:headEnd/>
                  <a:tailEnd/>
                </a:ln>
              </p:spPr>
            </p:pic>
            <p:pic>
              <p:nvPicPr>
                <p:cNvPr id="12337" name="Picture 19" descr="j0291984"/>
                <p:cNvPicPr>
                  <a:picLocks noChangeAspect="1" noChangeArrowheads="1"/>
                </p:cNvPicPr>
                <p:nvPr/>
              </p:nvPicPr>
              <p:blipFill>
                <a:blip r:embed="rId7"/>
                <a:srcRect/>
                <a:stretch>
                  <a:fillRect/>
                </a:stretch>
              </p:blipFill>
              <p:spPr bwMode="auto">
                <a:xfrm>
                  <a:off x="3744" y="1317"/>
                  <a:ext cx="343" cy="363"/>
                </a:xfrm>
                <a:prstGeom prst="rect">
                  <a:avLst/>
                </a:prstGeom>
                <a:noFill/>
                <a:ln w="9525">
                  <a:noFill/>
                  <a:miter lim="800000"/>
                  <a:headEnd/>
                  <a:tailEnd/>
                </a:ln>
              </p:spPr>
            </p:pic>
            <p:pic>
              <p:nvPicPr>
                <p:cNvPr id="12338" name="Picture 20" descr="j0292020"/>
                <p:cNvPicPr>
                  <a:picLocks noChangeAspect="1" noChangeArrowheads="1"/>
                </p:cNvPicPr>
                <p:nvPr/>
              </p:nvPicPr>
              <p:blipFill>
                <a:blip r:embed="rId8"/>
                <a:srcRect/>
                <a:stretch>
                  <a:fillRect/>
                </a:stretch>
              </p:blipFill>
              <p:spPr bwMode="auto">
                <a:xfrm>
                  <a:off x="3312" y="1344"/>
                  <a:ext cx="384" cy="365"/>
                </a:xfrm>
                <a:prstGeom prst="rect">
                  <a:avLst/>
                </a:prstGeom>
                <a:noFill/>
                <a:ln w="9525">
                  <a:noFill/>
                  <a:miter lim="800000"/>
                  <a:headEnd/>
                  <a:tailEnd/>
                </a:ln>
              </p:spPr>
            </p:pic>
          </p:grpSp>
          <p:sp>
            <p:nvSpPr>
              <p:cNvPr id="12313" name="Text Box 21"/>
              <p:cNvSpPr txBox="1">
                <a:spLocks noChangeArrowheads="1"/>
              </p:cNvSpPr>
              <p:nvPr/>
            </p:nvSpPr>
            <p:spPr bwMode="auto">
              <a:xfrm>
                <a:off x="2114" y="449"/>
                <a:ext cx="710" cy="344"/>
              </a:xfrm>
              <a:prstGeom prst="rect">
                <a:avLst/>
              </a:prstGeom>
              <a:noFill/>
              <a:ln w="9525">
                <a:noFill/>
                <a:miter lim="800000"/>
                <a:headEnd/>
                <a:tailEnd/>
              </a:ln>
            </p:spPr>
            <p:txBody>
              <a:bodyPr lIns="53950" tIns="26975" rIns="53950" bIns="26975">
                <a:spAutoFit/>
              </a:bodyPr>
              <a:lstStyle/>
              <a:p>
                <a:pPr algn="ctr" eaLnBrk="0" hangingPunct="0"/>
                <a:r>
                  <a:rPr lang="en-US" sz="1400" b="1">
                    <a:ea typeface="SimSun" pitchFamily="2" charset="-122"/>
                    <a:cs typeface="Arial" charset="0"/>
                  </a:rPr>
                  <a:t>Domain</a:t>
                </a:r>
                <a:br>
                  <a:rPr lang="en-US" sz="1400" b="1">
                    <a:ea typeface="SimSun" pitchFamily="2" charset="-122"/>
                    <a:cs typeface="Arial" charset="0"/>
                  </a:rPr>
                </a:br>
                <a:r>
                  <a:rPr lang="en-US" sz="1400" b="1">
                    <a:ea typeface="SimSun" pitchFamily="2" charset="-122"/>
                    <a:cs typeface="Arial" charset="0"/>
                  </a:rPr>
                  <a:t>Experts</a:t>
                </a:r>
                <a:endParaRPr lang="en-US" sz="1400" b="1">
                  <a:latin typeface="Times New Roman" pitchFamily="18" charset="0"/>
                  <a:ea typeface="SimSun" pitchFamily="2" charset="-122"/>
                  <a:cs typeface="Arial" charset="0"/>
                </a:endParaRPr>
              </a:p>
            </p:txBody>
          </p:sp>
          <p:sp>
            <p:nvSpPr>
              <p:cNvPr id="12314" name="Line 22"/>
              <p:cNvSpPr>
                <a:spLocks noChangeShapeType="1"/>
              </p:cNvSpPr>
              <p:nvPr/>
            </p:nvSpPr>
            <p:spPr bwMode="auto">
              <a:xfrm flipV="1">
                <a:off x="2220" y="953"/>
                <a:ext cx="0" cy="131"/>
              </a:xfrm>
              <a:prstGeom prst="line">
                <a:avLst/>
              </a:prstGeom>
              <a:noFill/>
              <a:ln w="9525">
                <a:solidFill>
                  <a:srgbClr val="000000"/>
                </a:solidFill>
                <a:round/>
                <a:headEnd/>
                <a:tailEnd/>
              </a:ln>
            </p:spPr>
            <p:txBody>
              <a:bodyPr/>
              <a:lstStyle/>
              <a:p>
                <a:endParaRPr lang="en-US"/>
              </a:p>
            </p:txBody>
          </p:sp>
          <p:sp>
            <p:nvSpPr>
              <p:cNvPr id="6167" name="Rectangle 23"/>
              <p:cNvSpPr>
                <a:spLocks noChangeArrowheads="1"/>
              </p:cNvSpPr>
              <p:nvPr/>
            </p:nvSpPr>
            <p:spPr bwMode="auto">
              <a:xfrm>
                <a:off x="1344" y="1632"/>
                <a:ext cx="799" cy="325"/>
              </a:xfrm>
              <a:prstGeom prst="rect">
                <a:avLst/>
              </a:prstGeom>
              <a:solidFill>
                <a:schemeClr val="bg1"/>
              </a:solidFill>
              <a:ln w="9525">
                <a:solidFill>
                  <a:srgbClr val="000000"/>
                </a:solidFill>
                <a:miter lim="800000"/>
                <a:headEnd/>
                <a:tailEnd/>
              </a:ln>
              <a:effectLst>
                <a:outerShdw dist="35921" dir="2700000" algn="ctr" rotWithShape="0">
                  <a:schemeClr val="tx2"/>
                </a:outerShdw>
              </a:effectLst>
            </p:spPr>
            <p:txBody>
              <a:bodyPr wrap="none" anchor="ctr"/>
              <a:lstStyle/>
              <a:p>
                <a:pPr>
                  <a:defRPr/>
                </a:pPr>
                <a:endParaRPr lang="en-US"/>
              </a:p>
            </p:txBody>
          </p:sp>
          <p:sp>
            <p:nvSpPr>
              <p:cNvPr id="12316" name="Text Box 24"/>
              <p:cNvSpPr txBox="1">
                <a:spLocks noChangeArrowheads="1"/>
              </p:cNvSpPr>
              <p:nvPr/>
            </p:nvSpPr>
            <p:spPr bwMode="auto">
              <a:xfrm>
                <a:off x="1344" y="1632"/>
                <a:ext cx="894" cy="345"/>
              </a:xfrm>
              <a:prstGeom prst="rect">
                <a:avLst/>
              </a:prstGeom>
              <a:noFill/>
              <a:ln w="9525">
                <a:noFill/>
                <a:miter lim="800000"/>
                <a:headEnd/>
                <a:tailEnd/>
              </a:ln>
            </p:spPr>
            <p:txBody>
              <a:bodyPr lIns="53950" tIns="26975" rIns="53950" bIns="26975">
                <a:spAutoFit/>
              </a:bodyPr>
              <a:lstStyle/>
              <a:p>
                <a:pPr algn="ctr" eaLnBrk="0" hangingPunct="0"/>
                <a:r>
                  <a:rPr lang="en-US" sz="1400" b="1">
                    <a:ea typeface="SimSun" pitchFamily="2" charset="-122"/>
                    <a:cs typeface="Arial" charset="0"/>
                  </a:rPr>
                  <a:t>Fitness Functions</a:t>
                </a:r>
                <a:endParaRPr lang="en-US" sz="1400" b="1">
                  <a:latin typeface="Times New Roman" pitchFamily="18" charset="0"/>
                  <a:ea typeface="SimSun" pitchFamily="2" charset="-122"/>
                  <a:cs typeface="Arial" charset="0"/>
                </a:endParaRPr>
              </a:p>
            </p:txBody>
          </p:sp>
          <p:sp>
            <p:nvSpPr>
              <p:cNvPr id="6169" name="Oval 25"/>
              <p:cNvSpPr>
                <a:spLocks noChangeArrowheads="1"/>
              </p:cNvSpPr>
              <p:nvPr/>
            </p:nvSpPr>
            <p:spPr bwMode="auto">
              <a:xfrm>
                <a:off x="192" y="1728"/>
                <a:ext cx="1020" cy="462"/>
              </a:xfrm>
              <a:prstGeom prst="ellipse">
                <a:avLst/>
              </a:prstGeom>
              <a:solidFill>
                <a:schemeClr val="bg1"/>
              </a:solidFill>
              <a:ln w="9525">
                <a:solidFill>
                  <a:srgbClr val="000000"/>
                </a:solidFill>
                <a:round/>
                <a:headEnd/>
                <a:tailEnd/>
              </a:ln>
              <a:effectLst>
                <a:outerShdw dist="35921" dir="2700000" algn="ctr" rotWithShape="0">
                  <a:schemeClr val="tx2"/>
                </a:outerShdw>
              </a:effectLst>
            </p:spPr>
            <p:txBody>
              <a:bodyPr wrap="none" anchor="ctr"/>
              <a:lstStyle/>
              <a:p>
                <a:pPr>
                  <a:defRPr/>
                </a:pPr>
                <a:endParaRPr lang="en-US"/>
              </a:p>
            </p:txBody>
          </p:sp>
          <p:sp>
            <p:nvSpPr>
              <p:cNvPr id="12318" name="Text Box 26"/>
              <p:cNvSpPr txBox="1">
                <a:spLocks noChangeArrowheads="1"/>
              </p:cNvSpPr>
              <p:nvPr/>
            </p:nvSpPr>
            <p:spPr bwMode="auto">
              <a:xfrm>
                <a:off x="144" y="1728"/>
                <a:ext cx="1122" cy="497"/>
              </a:xfrm>
              <a:prstGeom prst="rect">
                <a:avLst/>
              </a:prstGeom>
              <a:noFill/>
              <a:ln w="9525">
                <a:noFill/>
                <a:miter lim="800000"/>
                <a:headEnd/>
                <a:tailEnd/>
              </a:ln>
            </p:spPr>
            <p:txBody>
              <a:bodyPr lIns="53950" tIns="26975" rIns="53950" bIns="26975">
                <a:spAutoFit/>
              </a:bodyPr>
              <a:lstStyle/>
              <a:p>
                <a:pPr algn="ctr" eaLnBrk="0" hangingPunct="0"/>
                <a:r>
                  <a:rPr lang="en-US" sz="1400" b="1">
                    <a:ea typeface="SimSun" pitchFamily="2" charset="-122"/>
                    <a:cs typeface="Arial" charset="0"/>
                  </a:rPr>
                  <a:t>Family of</a:t>
                </a:r>
              </a:p>
              <a:p>
                <a:pPr algn="ctr" eaLnBrk="0" hangingPunct="0"/>
                <a:r>
                  <a:rPr lang="en-US" sz="1400" b="1">
                    <a:ea typeface="SimSun" pitchFamily="2" charset="-122"/>
                    <a:cs typeface="Arial" charset="0"/>
                  </a:rPr>
                  <a:t>Clustering Algorithms</a:t>
                </a:r>
                <a:endParaRPr lang="en-US" sz="1400" b="1">
                  <a:latin typeface="Times New Roman" pitchFamily="18" charset="0"/>
                  <a:ea typeface="SimSun" pitchFamily="2" charset="-122"/>
                  <a:cs typeface="Arial" charset="0"/>
                </a:endParaRPr>
              </a:p>
            </p:txBody>
          </p:sp>
          <p:sp>
            <p:nvSpPr>
              <p:cNvPr id="6171" name="Oval 27"/>
              <p:cNvSpPr>
                <a:spLocks noChangeArrowheads="1"/>
              </p:cNvSpPr>
              <p:nvPr/>
            </p:nvSpPr>
            <p:spPr bwMode="auto">
              <a:xfrm rot="16200000">
                <a:off x="2791" y="1281"/>
                <a:ext cx="906" cy="747"/>
              </a:xfrm>
              <a:prstGeom prst="ellipse">
                <a:avLst/>
              </a:prstGeom>
              <a:solidFill>
                <a:schemeClr val="bg1"/>
              </a:solidFill>
              <a:ln w="9525">
                <a:solidFill>
                  <a:srgbClr val="000000"/>
                </a:solidFill>
                <a:round/>
                <a:headEnd/>
                <a:tailEnd/>
              </a:ln>
              <a:effectLst>
                <a:outerShdw dist="35921" dir="2700000" algn="ctr" rotWithShape="0">
                  <a:schemeClr val="tx2"/>
                </a:outerShdw>
              </a:effectLst>
            </p:spPr>
            <p:txBody>
              <a:bodyPr wrap="none" anchor="ctr"/>
              <a:lstStyle/>
              <a:p>
                <a:pPr>
                  <a:defRPr/>
                </a:pPr>
                <a:endParaRPr lang="en-US"/>
              </a:p>
            </p:txBody>
          </p:sp>
          <p:sp>
            <p:nvSpPr>
              <p:cNvPr id="12320" name="Text Box 28"/>
              <p:cNvSpPr txBox="1">
                <a:spLocks noChangeArrowheads="1"/>
              </p:cNvSpPr>
              <p:nvPr/>
            </p:nvSpPr>
            <p:spPr bwMode="auto">
              <a:xfrm>
                <a:off x="2784" y="1344"/>
                <a:ext cx="908" cy="650"/>
              </a:xfrm>
              <a:prstGeom prst="rect">
                <a:avLst/>
              </a:prstGeom>
              <a:noFill/>
              <a:ln w="9525">
                <a:noFill/>
                <a:miter lim="800000"/>
                <a:headEnd/>
                <a:tailEnd/>
              </a:ln>
            </p:spPr>
            <p:txBody>
              <a:bodyPr lIns="53950" tIns="26975" rIns="53950" bIns="26975">
                <a:spAutoFit/>
              </a:bodyPr>
              <a:lstStyle/>
              <a:p>
                <a:pPr algn="ctr" eaLnBrk="0" hangingPunct="0"/>
                <a:r>
                  <a:rPr lang="en-US" sz="1400" b="1">
                    <a:ea typeface="SimSun" pitchFamily="2" charset="-122"/>
                    <a:cs typeface="Arial" charset="0"/>
                  </a:rPr>
                  <a:t>Regional Association Rule Mining</a:t>
                </a:r>
              </a:p>
              <a:p>
                <a:pPr algn="ctr" eaLnBrk="0" hangingPunct="0"/>
                <a:r>
                  <a:rPr lang="en-US" sz="1400" b="1">
                    <a:ea typeface="SimSun" pitchFamily="2" charset="-122"/>
                    <a:cs typeface="Arial" charset="0"/>
                  </a:rPr>
                  <a:t>Algorithms</a:t>
                </a:r>
                <a:endParaRPr lang="en-US" sz="1400" b="1">
                  <a:latin typeface="Times New Roman" pitchFamily="18" charset="0"/>
                  <a:ea typeface="SimSun" pitchFamily="2" charset="-122"/>
                  <a:cs typeface="Arial" charset="0"/>
                </a:endParaRPr>
              </a:p>
            </p:txBody>
          </p:sp>
          <p:sp>
            <p:nvSpPr>
              <p:cNvPr id="6173" name="Text Box 29"/>
              <p:cNvSpPr txBox="1">
                <a:spLocks noChangeArrowheads="1"/>
              </p:cNvSpPr>
              <p:nvPr/>
            </p:nvSpPr>
            <p:spPr bwMode="auto">
              <a:xfrm>
                <a:off x="1248" y="2064"/>
                <a:ext cx="1728" cy="349"/>
              </a:xfrm>
              <a:prstGeom prst="rect">
                <a:avLst/>
              </a:prstGeom>
              <a:solidFill>
                <a:schemeClr val="bg1"/>
              </a:solidFill>
              <a:ln w="9525">
                <a:solidFill>
                  <a:schemeClr val="tx1"/>
                </a:solidFill>
                <a:miter lim="800000"/>
                <a:headEnd/>
                <a:tailEnd/>
              </a:ln>
              <a:effectLst>
                <a:outerShdw dist="35921" dir="2700000" algn="ctr" rotWithShape="0">
                  <a:schemeClr val="tx2"/>
                </a:outerShdw>
              </a:effectLst>
            </p:spPr>
            <p:txBody>
              <a:bodyPr lIns="53950" tIns="26975" rIns="53950" bIns="26975"/>
              <a:lstStyle/>
              <a:p>
                <a:pPr algn="ctr" eaLnBrk="0" hangingPunct="0">
                  <a:defRPr/>
                </a:pPr>
                <a:r>
                  <a:rPr lang="en-US" sz="1400" b="1">
                    <a:ea typeface="SimSun" pitchFamily="2" charset="-122"/>
                    <a:cs typeface="Arial" charset="0"/>
                  </a:rPr>
                  <a:t>Ranked Set of Interesting Regions and their Properties</a:t>
                </a:r>
                <a:endParaRPr lang="en-US" sz="1400" b="1">
                  <a:latin typeface="Times New Roman" pitchFamily="18" charset="0"/>
                  <a:ea typeface="SimSun" pitchFamily="2" charset="-122"/>
                  <a:cs typeface="Arial" charset="0"/>
                </a:endParaRPr>
              </a:p>
            </p:txBody>
          </p:sp>
          <p:grpSp>
            <p:nvGrpSpPr>
              <p:cNvPr id="12322" name="Group 30"/>
              <p:cNvGrpSpPr>
                <a:grpSpLocks/>
              </p:cNvGrpSpPr>
              <p:nvPr/>
            </p:nvGrpSpPr>
            <p:grpSpPr bwMode="auto">
              <a:xfrm>
                <a:off x="1680" y="1056"/>
                <a:ext cx="1145" cy="486"/>
                <a:chOff x="3072" y="1344"/>
                <a:chExt cx="1145" cy="486"/>
              </a:xfrm>
            </p:grpSpPr>
            <p:sp>
              <p:nvSpPr>
                <p:cNvPr id="6175" name="Oval 31"/>
                <p:cNvSpPr>
                  <a:spLocks noChangeArrowheads="1"/>
                </p:cNvSpPr>
                <p:nvPr/>
              </p:nvSpPr>
              <p:spPr bwMode="auto">
                <a:xfrm>
                  <a:off x="3072" y="1344"/>
                  <a:ext cx="1145" cy="491"/>
                </a:xfrm>
                <a:prstGeom prst="ellipse">
                  <a:avLst/>
                </a:prstGeom>
                <a:solidFill>
                  <a:schemeClr val="bg1"/>
                </a:solidFill>
                <a:ln w="9525">
                  <a:solidFill>
                    <a:schemeClr val="tx1"/>
                  </a:solidFill>
                  <a:round/>
                  <a:headEnd/>
                  <a:tailEnd/>
                </a:ln>
                <a:effectLst>
                  <a:outerShdw dist="35921" dir="2700000" algn="ctr" rotWithShape="0">
                    <a:schemeClr val="tx2"/>
                  </a:outerShdw>
                </a:effectLst>
              </p:spPr>
              <p:txBody>
                <a:bodyPr wrap="none" anchor="ctr"/>
                <a:lstStyle/>
                <a:p>
                  <a:pPr>
                    <a:defRPr/>
                  </a:pPr>
                  <a:endParaRPr lang="en-US"/>
                </a:p>
              </p:txBody>
            </p:sp>
            <p:sp>
              <p:nvSpPr>
                <p:cNvPr id="12335" name="Text Box 32"/>
                <p:cNvSpPr txBox="1">
                  <a:spLocks noChangeArrowheads="1"/>
                </p:cNvSpPr>
                <p:nvPr/>
              </p:nvSpPr>
              <p:spPr bwMode="auto">
                <a:xfrm>
                  <a:off x="3120" y="1440"/>
                  <a:ext cx="1013" cy="343"/>
                </a:xfrm>
                <a:prstGeom prst="rect">
                  <a:avLst/>
                </a:prstGeom>
                <a:noFill/>
                <a:ln w="9525">
                  <a:noFill/>
                  <a:miter lim="800000"/>
                  <a:headEnd/>
                  <a:tailEnd/>
                </a:ln>
              </p:spPr>
              <p:txBody>
                <a:bodyPr lIns="53950" tIns="26975" rIns="53950" bIns="26975">
                  <a:spAutoFit/>
                </a:bodyPr>
                <a:lstStyle/>
                <a:p>
                  <a:pPr algn="ctr" eaLnBrk="0" hangingPunct="0"/>
                  <a:r>
                    <a:rPr lang="en-US" sz="1400" b="1">
                      <a:ea typeface="SimSun" pitchFamily="2" charset="-122"/>
                      <a:cs typeface="Arial" charset="0"/>
                    </a:rPr>
                    <a:t>Measures of</a:t>
                  </a:r>
                </a:p>
                <a:p>
                  <a:pPr algn="ctr" eaLnBrk="0" hangingPunct="0"/>
                  <a:r>
                    <a:rPr lang="en-US" sz="1400" b="1">
                      <a:ea typeface="SimSun" pitchFamily="2" charset="-122"/>
                      <a:cs typeface="Arial" charset="0"/>
                    </a:rPr>
                    <a:t>interestingness </a:t>
                  </a:r>
                  <a:endParaRPr lang="en-US" sz="1400" b="1">
                    <a:latin typeface="Times New Roman" pitchFamily="18" charset="0"/>
                    <a:ea typeface="SimSun" pitchFamily="2" charset="-122"/>
                    <a:cs typeface="Arial" charset="0"/>
                  </a:endParaRPr>
                </a:p>
              </p:txBody>
            </p:sp>
          </p:grpSp>
          <p:sp>
            <p:nvSpPr>
              <p:cNvPr id="12323" name="Line 33"/>
              <p:cNvSpPr>
                <a:spLocks noChangeShapeType="1"/>
              </p:cNvSpPr>
              <p:nvPr/>
            </p:nvSpPr>
            <p:spPr bwMode="auto">
              <a:xfrm>
                <a:off x="816" y="816"/>
                <a:ext cx="0" cy="384"/>
              </a:xfrm>
              <a:prstGeom prst="line">
                <a:avLst/>
              </a:prstGeom>
              <a:noFill/>
              <a:ln w="9525">
                <a:solidFill>
                  <a:schemeClr val="tx1"/>
                </a:solidFill>
                <a:round/>
                <a:headEnd/>
                <a:tailEnd type="triangle" w="med" len="med"/>
              </a:ln>
            </p:spPr>
            <p:txBody>
              <a:bodyPr/>
              <a:lstStyle/>
              <a:p>
                <a:endParaRPr lang="en-US"/>
              </a:p>
            </p:txBody>
          </p:sp>
          <p:sp>
            <p:nvSpPr>
              <p:cNvPr id="6178" name="Text Box 34"/>
              <p:cNvSpPr txBox="1">
                <a:spLocks noChangeArrowheads="1"/>
              </p:cNvSpPr>
              <p:nvPr/>
            </p:nvSpPr>
            <p:spPr bwMode="auto">
              <a:xfrm>
                <a:off x="2966" y="631"/>
                <a:ext cx="699" cy="374"/>
              </a:xfrm>
              <a:prstGeom prst="rect">
                <a:avLst/>
              </a:prstGeom>
              <a:solidFill>
                <a:schemeClr val="bg1"/>
              </a:solidFill>
              <a:ln w="9525">
                <a:solidFill>
                  <a:schemeClr val="tx1"/>
                </a:solidFill>
                <a:miter lim="800000"/>
                <a:headEnd/>
                <a:tailEnd/>
              </a:ln>
              <a:effectLst>
                <a:outerShdw dist="35921" dir="2700000" algn="ctr" rotWithShape="0">
                  <a:schemeClr val="tx2"/>
                </a:outerShdw>
              </a:effectLst>
            </p:spPr>
            <p:txBody>
              <a:bodyPr wrap="none">
                <a:spAutoFit/>
              </a:bodyPr>
              <a:lstStyle/>
              <a:p>
                <a:pPr>
                  <a:defRPr/>
                </a:pPr>
                <a:r>
                  <a:rPr lang="en-US" sz="1400" b="1">
                    <a:ea typeface="SimSun" pitchFamily="2" charset="-122"/>
                    <a:cs typeface="Arial" charset="0"/>
                  </a:rPr>
                  <a:t>Regional </a:t>
                </a:r>
              </a:p>
              <a:p>
                <a:pPr>
                  <a:defRPr/>
                </a:pPr>
                <a:r>
                  <a:rPr lang="en-US" sz="1400" b="1">
                    <a:ea typeface="SimSun" pitchFamily="2" charset="-122"/>
                    <a:cs typeface="Arial" charset="0"/>
                  </a:rPr>
                  <a:t>Knowledge</a:t>
                </a:r>
              </a:p>
            </p:txBody>
          </p:sp>
          <p:sp>
            <p:nvSpPr>
              <p:cNvPr id="12325" name="Line 35"/>
              <p:cNvSpPr>
                <a:spLocks noChangeShapeType="1"/>
              </p:cNvSpPr>
              <p:nvPr/>
            </p:nvSpPr>
            <p:spPr bwMode="auto">
              <a:xfrm>
                <a:off x="624" y="1536"/>
                <a:ext cx="0" cy="192"/>
              </a:xfrm>
              <a:prstGeom prst="line">
                <a:avLst/>
              </a:prstGeom>
              <a:noFill/>
              <a:ln w="9525">
                <a:solidFill>
                  <a:schemeClr val="tx1"/>
                </a:solidFill>
                <a:round/>
                <a:headEnd/>
                <a:tailEnd type="triangle" w="med" len="med"/>
              </a:ln>
            </p:spPr>
            <p:txBody>
              <a:bodyPr/>
              <a:lstStyle/>
              <a:p>
                <a:endParaRPr lang="en-US"/>
              </a:p>
            </p:txBody>
          </p:sp>
          <p:sp>
            <p:nvSpPr>
              <p:cNvPr id="12326" name="Line 36"/>
              <p:cNvSpPr>
                <a:spLocks noChangeShapeType="1"/>
              </p:cNvSpPr>
              <p:nvPr/>
            </p:nvSpPr>
            <p:spPr bwMode="auto">
              <a:xfrm>
                <a:off x="720" y="2208"/>
                <a:ext cx="0" cy="144"/>
              </a:xfrm>
              <a:prstGeom prst="line">
                <a:avLst/>
              </a:prstGeom>
              <a:noFill/>
              <a:ln w="9525">
                <a:solidFill>
                  <a:schemeClr val="tx1"/>
                </a:solidFill>
                <a:round/>
                <a:headEnd/>
                <a:tailEnd/>
              </a:ln>
            </p:spPr>
            <p:txBody>
              <a:bodyPr/>
              <a:lstStyle/>
              <a:p>
                <a:endParaRPr lang="en-US"/>
              </a:p>
            </p:txBody>
          </p:sp>
          <p:sp>
            <p:nvSpPr>
              <p:cNvPr id="12327" name="Line 37"/>
              <p:cNvSpPr>
                <a:spLocks noChangeShapeType="1"/>
              </p:cNvSpPr>
              <p:nvPr/>
            </p:nvSpPr>
            <p:spPr bwMode="auto">
              <a:xfrm>
                <a:off x="720" y="2352"/>
                <a:ext cx="528" cy="0"/>
              </a:xfrm>
              <a:prstGeom prst="line">
                <a:avLst/>
              </a:prstGeom>
              <a:noFill/>
              <a:ln w="9525">
                <a:solidFill>
                  <a:schemeClr val="tx1"/>
                </a:solidFill>
                <a:round/>
                <a:headEnd/>
                <a:tailEnd type="triangle" w="med" len="med"/>
              </a:ln>
            </p:spPr>
            <p:txBody>
              <a:bodyPr/>
              <a:lstStyle/>
              <a:p>
                <a:endParaRPr lang="en-US"/>
              </a:p>
            </p:txBody>
          </p:sp>
          <p:sp>
            <p:nvSpPr>
              <p:cNvPr id="12328" name="Line 38"/>
              <p:cNvSpPr>
                <a:spLocks noChangeShapeType="1"/>
              </p:cNvSpPr>
              <p:nvPr/>
            </p:nvSpPr>
            <p:spPr bwMode="auto">
              <a:xfrm flipH="1">
                <a:off x="1824" y="1536"/>
                <a:ext cx="288" cy="96"/>
              </a:xfrm>
              <a:prstGeom prst="line">
                <a:avLst/>
              </a:prstGeom>
              <a:noFill/>
              <a:ln w="9525">
                <a:solidFill>
                  <a:schemeClr val="tx1"/>
                </a:solidFill>
                <a:round/>
                <a:headEnd/>
                <a:tailEnd type="triangle" w="med" len="med"/>
              </a:ln>
            </p:spPr>
            <p:txBody>
              <a:bodyPr/>
              <a:lstStyle/>
              <a:p>
                <a:endParaRPr lang="en-US"/>
              </a:p>
            </p:txBody>
          </p:sp>
          <p:sp>
            <p:nvSpPr>
              <p:cNvPr id="12329" name="Line 39"/>
              <p:cNvSpPr>
                <a:spLocks noChangeShapeType="1"/>
              </p:cNvSpPr>
              <p:nvPr/>
            </p:nvSpPr>
            <p:spPr bwMode="auto">
              <a:xfrm flipH="1">
                <a:off x="1200" y="1824"/>
                <a:ext cx="144" cy="48"/>
              </a:xfrm>
              <a:prstGeom prst="line">
                <a:avLst/>
              </a:prstGeom>
              <a:noFill/>
              <a:ln w="9525">
                <a:solidFill>
                  <a:schemeClr val="tx1"/>
                </a:solidFill>
                <a:round/>
                <a:headEnd/>
                <a:tailEnd type="triangle" w="med" len="med"/>
              </a:ln>
            </p:spPr>
            <p:txBody>
              <a:bodyPr/>
              <a:lstStyle/>
              <a:p>
                <a:endParaRPr lang="en-US"/>
              </a:p>
            </p:txBody>
          </p:sp>
          <p:sp>
            <p:nvSpPr>
              <p:cNvPr id="12330" name="Line 40"/>
              <p:cNvSpPr>
                <a:spLocks noChangeShapeType="1"/>
              </p:cNvSpPr>
              <p:nvPr/>
            </p:nvSpPr>
            <p:spPr bwMode="auto">
              <a:xfrm>
                <a:off x="2976" y="2304"/>
                <a:ext cx="288" cy="0"/>
              </a:xfrm>
              <a:prstGeom prst="line">
                <a:avLst/>
              </a:prstGeom>
              <a:noFill/>
              <a:ln w="9525">
                <a:solidFill>
                  <a:schemeClr val="tx1"/>
                </a:solidFill>
                <a:round/>
                <a:headEnd/>
                <a:tailEnd/>
              </a:ln>
            </p:spPr>
            <p:txBody>
              <a:bodyPr/>
              <a:lstStyle/>
              <a:p>
                <a:endParaRPr lang="en-US"/>
              </a:p>
            </p:txBody>
          </p:sp>
          <p:sp>
            <p:nvSpPr>
              <p:cNvPr id="12331" name="Line 41"/>
              <p:cNvSpPr>
                <a:spLocks noChangeShapeType="1"/>
              </p:cNvSpPr>
              <p:nvPr/>
            </p:nvSpPr>
            <p:spPr bwMode="auto">
              <a:xfrm flipV="1">
                <a:off x="3264" y="2112"/>
                <a:ext cx="0" cy="192"/>
              </a:xfrm>
              <a:prstGeom prst="line">
                <a:avLst/>
              </a:prstGeom>
              <a:noFill/>
              <a:ln w="9525">
                <a:solidFill>
                  <a:schemeClr val="tx1"/>
                </a:solidFill>
                <a:round/>
                <a:headEnd/>
                <a:tailEnd type="triangle" w="med" len="med"/>
              </a:ln>
            </p:spPr>
            <p:txBody>
              <a:bodyPr/>
              <a:lstStyle/>
              <a:p>
                <a:endParaRPr lang="en-US"/>
              </a:p>
            </p:txBody>
          </p:sp>
          <p:sp>
            <p:nvSpPr>
              <p:cNvPr id="12332" name="Line 42"/>
              <p:cNvSpPr>
                <a:spLocks noChangeShapeType="1"/>
              </p:cNvSpPr>
              <p:nvPr/>
            </p:nvSpPr>
            <p:spPr bwMode="auto">
              <a:xfrm flipV="1">
                <a:off x="3216" y="960"/>
                <a:ext cx="0" cy="240"/>
              </a:xfrm>
              <a:prstGeom prst="line">
                <a:avLst/>
              </a:prstGeom>
              <a:noFill/>
              <a:ln w="9525">
                <a:solidFill>
                  <a:schemeClr val="tx1"/>
                </a:solidFill>
                <a:round/>
                <a:headEnd/>
                <a:tailEnd type="triangle" w="med" len="med"/>
              </a:ln>
            </p:spPr>
            <p:txBody>
              <a:bodyPr/>
              <a:lstStyle/>
              <a:p>
                <a:endParaRPr lang="en-US"/>
              </a:p>
            </p:txBody>
          </p:sp>
          <p:sp>
            <p:nvSpPr>
              <p:cNvPr id="12333" name="Line 43"/>
              <p:cNvSpPr>
                <a:spLocks noChangeShapeType="1"/>
              </p:cNvSpPr>
              <p:nvPr/>
            </p:nvSpPr>
            <p:spPr bwMode="auto">
              <a:xfrm flipH="1">
                <a:off x="2640" y="816"/>
                <a:ext cx="336" cy="0"/>
              </a:xfrm>
              <a:prstGeom prst="line">
                <a:avLst/>
              </a:prstGeom>
              <a:noFill/>
              <a:ln w="9525">
                <a:solidFill>
                  <a:schemeClr val="tx1"/>
                </a:solidFill>
                <a:round/>
                <a:headEnd/>
                <a:tailEnd type="triangle" w="med" len="med"/>
              </a:ln>
            </p:spPr>
            <p:txBody>
              <a:bodyPr/>
              <a:lstStyle/>
              <a:p>
                <a:endParaRPr lang="en-US"/>
              </a:p>
            </p:txBody>
          </p:sp>
        </p:grpSp>
      </p:grpSp>
      <p:pic>
        <p:nvPicPr>
          <p:cNvPr id="12294" name="Picture 44"/>
          <p:cNvPicPr>
            <a:picLocks noChangeAspect="1" noChangeArrowheads="1"/>
          </p:cNvPicPr>
          <p:nvPr/>
        </p:nvPicPr>
        <p:blipFill>
          <a:blip r:embed="rId9"/>
          <a:srcRect/>
          <a:stretch>
            <a:fillRect/>
          </a:stretch>
        </p:blipFill>
        <p:spPr bwMode="auto">
          <a:xfrm>
            <a:off x="6400800" y="3276600"/>
            <a:ext cx="2743200" cy="1349375"/>
          </a:xfrm>
          <a:prstGeom prst="rect">
            <a:avLst/>
          </a:prstGeom>
          <a:noFill/>
          <a:ln w="9525">
            <a:noFill/>
            <a:miter lim="800000"/>
            <a:headEnd/>
            <a:tailEnd/>
          </a:ln>
        </p:spPr>
      </p:pic>
      <p:pic>
        <p:nvPicPr>
          <p:cNvPr id="12295" name="Picture 45" descr="SCMRG_example"/>
          <p:cNvPicPr>
            <a:picLocks noChangeAspect="1" noChangeArrowheads="1"/>
          </p:cNvPicPr>
          <p:nvPr/>
        </p:nvPicPr>
        <p:blipFill>
          <a:blip r:embed="rId10"/>
          <a:srcRect/>
          <a:stretch>
            <a:fillRect/>
          </a:stretch>
        </p:blipFill>
        <p:spPr bwMode="auto">
          <a:xfrm>
            <a:off x="6477000" y="1905000"/>
            <a:ext cx="1981200" cy="1193800"/>
          </a:xfrm>
          <a:prstGeom prst="rect">
            <a:avLst/>
          </a:prstGeom>
          <a:noFill/>
          <a:ln w="9525">
            <a:noFill/>
            <a:miter lim="800000"/>
            <a:headEnd/>
            <a:tailEnd/>
          </a:ln>
        </p:spPr>
      </p:pic>
      <p:sp>
        <p:nvSpPr>
          <p:cNvPr id="12296" name="Line 46"/>
          <p:cNvSpPr>
            <a:spLocks noChangeShapeType="1"/>
          </p:cNvSpPr>
          <p:nvPr/>
        </p:nvSpPr>
        <p:spPr bwMode="auto">
          <a:xfrm>
            <a:off x="0" y="4724400"/>
            <a:ext cx="9144000" cy="0"/>
          </a:xfrm>
          <a:prstGeom prst="line">
            <a:avLst/>
          </a:prstGeom>
          <a:noFill/>
          <a:ln w="12700">
            <a:solidFill>
              <a:schemeClr val="bg2"/>
            </a:solidFill>
            <a:round/>
            <a:headEnd/>
            <a:tailEnd/>
          </a:ln>
        </p:spPr>
        <p:txBody>
          <a:bodyPr/>
          <a:lstStyle/>
          <a:p>
            <a:endParaRPr lang="en-US"/>
          </a:p>
        </p:txBody>
      </p:sp>
      <p:sp>
        <p:nvSpPr>
          <p:cNvPr id="12297" name="Text Box 47"/>
          <p:cNvSpPr txBox="1">
            <a:spLocks noChangeArrowheads="1"/>
          </p:cNvSpPr>
          <p:nvPr/>
        </p:nvSpPr>
        <p:spPr bwMode="auto">
          <a:xfrm>
            <a:off x="106363" y="685800"/>
            <a:ext cx="8931275" cy="701675"/>
          </a:xfrm>
          <a:prstGeom prst="rect">
            <a:avLst/>
          </a:prstGeom>
          <a:noFill/>
          <a:ln w="9525">
            <a:noFill/>
            <a:miter lim="800000"/>
            <a:headEnd/>
            <a:tailEnd/>
          </a:ln>
        </p:spPr>
        <p:txBody>
          <a:bodyPr>
            <a:spAutoFit/>
          </a:bodyPr>
          <a:lstStyle/>
          <a:p>
            <a:r>
              <a:rPr lang="en-US" sz="2000" b="1"/>
              <a:t>Objective</a:t>
            </a:r>
            <a:r>
              <a:rPr lang="en-US" sz="2000"/>
              <a:t>: Develop and implement an integrated framework to automatically discover interesting regional patterns in spatial datasets. </a:t>
            </a:r>
          </a:p>
        </p:txBody>
      </p:sp>
      <p:sp>
        <p:nvSpPr>
          <p:cNvPr id="12298" name="Text Box 48"/>
          <p:cNvSpPr txBox="1">
            <a:spLocks noChangeArrowheads="1"/>
          </p:cNvSpPr>
          <p:nvPr/>
        </p:nvSpPr>
        <p:spPr bwMode="auto">
          <a:xfrm>
            <a:off x="6400800" y="1371600"/>
            <a:ext cx="2286000" cy="517525"/>
          </a:xfrm>
          <a:prstGeom prst="rect">
            <a:avLst/>
          </a:prstGeom>
          <a:solidFill>
            <a:srgbClr val="B2B2B2"/>
          </a:solidFill>
          <a:ln w="9525">
            <a:noFill/>
            <a:miter lim="800000"/>
            <a:headEnd/>
            <a:tailEnd/>
          </a:ln>
        </p:spPr>
        <p:txBody>
          <a:bodyPr>
            <a:spAutoFit/>
          </a:bodyPr>
          <a:lstStyle/>
          <a:p>
            <a:r>
              <a:rPr lang="en-US" sz="1400">
                <a:solidFill>
                  <a:srgbClr val="800000"/>
                </a:solidFill>
              </a:rPr>
              <a:t>Hierarchical Grid-based &amp; Density-based Algorithms </a:t>
            </a:r>
          </a:p>
        </p:txBody>
      </p:sp>
      <p:sp>
        <p:nvSpPr>
          <p:cNvPr id="12299" name="Text Box 49"/>
          <p:cNvSpPr txBox="1">
            <a:spLocks noChangeArrowheads="1"/>
          </p:cNvSpPr>
          <p:nvPr/>
        </p:nvSpPr>
        <p:spPr bwMode="auto">
          <a:xfrm>
            <a:off x="228600" y="4953000"/>
            <a:ext cx="184150" cy="366713"/>
          </a:xfrm>
          <a:prstGeom prst="rect">
            <a:avLst/>
          </a:prstGeom>
          <a:noFill/>
          <a:ln w="9525">
            <a:noFill/>
            <a:miter lim="800000"/>
            <a:headEnd/>
            <a:tailEnd/>
          </a:ln>
        </p:spPr>
        <p:txBody>
          <a:bodyPr wrap="none">
            <a:spAutoFit/>
          </a:bodyPr>
          <a:lstStyle/>
          <a:p>
            <a:endParaRPr lang="th-TH"/>
          </a:p>
        </p:txBody>
      </p:sp>
      <p:sp>
        <p:nvSpPr>
          <p:cNvPr id="12300" name="Text Box 50"/>
          <p:cNvSpPr txBox="1">
            <a:spLocks noChangeArrowheads="1"/>
          </p:cNvSpPr>
          <p:nvPr/>
        </p:nvSpPr>
        <p:spPr bwMode="auto">
          <a:xfrm>
            <a:off x="0" y="5105400"/>
            <a:ext cx="1082675" cy="942975"/>
          </a:xfrm>
          <a:prstGeom prst="rect">
            <a:avLst/>
          </a:prstGeom>
          <a:solidFill>
            <a:srgbClr val="B2B2B2"/>
          </a:solidFill>
          <a:ln w="9525">
            <a:noFill/>
            <a:miter lim="800000"/>
            <a:headEnd/>
            <a:tailEnd/>
          </a:ln>
        </p:spPr>
        <p:txBody>
          <a:bodyPr>
            <a:spAutoFit/>
          </a:bodyPr>
          <a:lstStyle/>
          <a:p>
            <a:r>
              <a:rPr lang="en-US" sz="1400">
                <a:solidFill>
                  <a:srgbClr val="800000"/>
                </a:solidFill>
              </a:rPr>
              <a:t>Spatial Risk Patterns of Arsenic</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400" smtClean="0"/>
              <a:t>Finding Regional Co-location Patterns in Spatial Datasets</a:t>
            </a:r>
          </a:p>
        </p:txBody>
      </p:sp>
      <p:sp>
        <p:nvSpPr>
          <p:cNvPr id="13315" name="Rectangle 9"/>
          <p:cNvSpPr>
            <a:spLocks noChangeArrowheads="1"/>
          </p:cNvSpPr>
          <p:nvPr/>
        </p:nvSpPr>
        <p:spPr bwMode="auto">
          <a:xfrm>
            <a:off x="304800" y="3657600"/>
            <a:ext cx="8534400" cy="2971800"/>
          </a:xfrm>
          <a:prstGeom prst="rect">
            <a:avLst/>
          </a:prstGeom>
          <a:noFill/>
          <a:ln w="9525">
            <a:noFill/>
            <a:miter lim="800000"/>
            <a:headEnd/>
            <a:tailEnd/>
          </a:ln>
        </p:spPr>
        <p:txBody>
          <a:bodyPr/>
          <a:lstStyle/>
          <a:p>
            <a:pPr marL="342900" indent="-342900" algn="thaiDist" eaLnBrk="0" hangingPunct="0">
              <a:lnSpc>
                <a:spcPct val="80000"/>
              </a:lnSpc>
              <a:spcBef>
                <a:spcPct val="20000"/>
              </a:spcBef>
              <a:buClr>
                <a:srgbClr val="990000"/>
              </a:buClr>
              <a:buSzPct val="150000"/>
              <a:buFont typeface="Wingdings" pitchFamily="2" charset="2"/>
              <a:buNone/>
            </a:pPr>
            <a:r>
              <a:rPr lang="en-US" b="1" dirty="0"/>
              <a:t>Objective:</a:t>
            </a:r>
            <a:r>
              <a:rPr lang="en-US" dirty="0"/>
              <a:t> Find co-location regions using various clustering algorithms and novel fitness functions. </a:t>
            </a:r>
          </a:p>
          <a:p>
            <a:pPr marL="342900" indent="-342900" algn="thaiDist" eaLnBrk="0" hangingPunct="0">
              <a:lnSpc>
                <a:spcPct val="80000"/>
              </a:lnSpc>
              <a:spcBef>
                <a:spcPct val="20000"/>
              </a:spcBef>
              <a:buClr>
                <a:srgbClr val="990000"/>
              </a:buClr>
              <a:buSzPct val="150000"/>
              <a:buFont typeface="Wingdings" pitchFamily="2" charset="2"/>
              <a:buNone/>
            </a:pPr>
            <a:endParaRPr lang="en-US" dirty="0"/>
          </a:p>
          <a:p>
            <a:pPr marL="342900" indent="-342900" algn="thaiDist" eaLnBrk="0" hangingPunct="0">
              <a:lnSpc>
                <a:spcPct val="80000"/>
              </a:lnSpc>
              <a:spcBef>
                <a:spcPct val="20000"/>
              </a:spcBef>
              <a:buClr>
                <a:srgbClr val="990000"/>
              </a:buClr>
              <a:buSzPct val="150000"/>
              <a:buFont typeface="Wingdings" pitchFamily="2" charset="2"/>
              <a:buNone/>
            </a:pPr>
            <a:r>
              <a:rPr lang="en-US" b="1" dirty="0"/>
              <a:t>Applications:</a:t>
            </a:r>
          </a:p>
          <a:p>
            <a:pPr marL="342900" indent="-342900" algn="thaiDist" eaLnBrk="0" hangingPunct="0">
              <a:lnSpc>
                <a:spcPct val="80000"/>
              </a:lnSpc>
              <a:spcBef>
                <a:spcPct val="20000"/>
              </a:spcBef>
              <a:buClr>
                <a:srgbClr val="990000"/>
              </a:buClr>
              <a:buSzPct val="150000"/>
            </a:pPr>
            <a:r>
              <a:rPr lang="en-US" dirty="0"/>
              <a:t>	</a:t>
            </a:r>
            <a:r>
              <a:rPr lang="en-US" b="1" dirty="0"/>
              <a:t>1. </a:t>
            </a:r>
            <a:r>
              <a:rPr lang="en-US" dirty="0"/>
              <a:t>Finding regions on planet Mars where shallow and deep ice are co-located, using point and raster datasets. In figure 1, regions in red have very high co-location and regions in blue have anti co-location. </a:t>
            </a:r>
          </a:p>
          <a:p>
            <a:pPr marL="342900" indent="-342900" algn="thaiDist" eaLnBrk="0" hangingPunct="0">
              <a:lnSpc>
                <a:spcPct val="80000"/>
              </a:lnSpc>
              <a:spcBef>
                <a:spcPct val="20000"/>
              </a:spcBef>
              <a:buClr>
                <a:srgbClr val="990000"/>
              </a:buClr>
              <a:buSzPct val="150000"/>
            </a:pPr>
            <a:r>
              <a:rPr lang="en-US" dirty="0"/>
              <a:t>	</a:t>
            </a:r>
          </a:p>
          <a:p>
            <a:pPr marL="342900" indent="-342900" algn="thaiDist" eaLnBrk="0" hangingPunct="0">
              <a:lnSpc>
                <a:spcPct val="80000"/>
              </a:lnSpc>
              <a:spcBef>
                <a:spcPct val="20000"/>
              </a:spcBef>
              <a:buClr>
                <a:srgbClr val="990000"/>
              </a:buClr>
              <a:buSzPct val="150000"/>
            </a:pPr>
            <a:r>
              <a:rPr lang="en-US" dirty="0"/>
              <a:t>	</a:t>
            </a:r>
            <a:r>
              <a:rPr lang="en-US" b="1" dirty="0"/>
              <a:t>2. </a:t>
            </a:r>
            <a:r>
              <a:rPr lang="en-US" dirty="0"/>
              <a:t>Finding co-location patterns involving chemical concentrations with values on the wings of their statistical distribution in Texas</a:t>
            </a:r>
            <a:r>
              <a:rPr lang="en-US" dirty="0">
                <a:latin typeface="Times New Roman" pitchFamily="18" charset="0"/>
              </a:rPr>
              <a:t>’</a:t>
            </a:r>
            <a:r>
              <a:rPr lang="en-US" dirty="0"/>
              <a:t> ground water supply. Figure 2 indicates discovered regions and their associated chemical patterns.</a:t>
            </a:r>
          </a:p>
        </p:txBody>
      </p:sp>
      <p:sp>
        <p:nvSpPr>
          <p:cNvPr id="13316" name="Rectangle 10"/>
          <p:cNvSpPr>
            <a:spLocks noChangeArrowheads="1"/>
          </p:cNvSpPr>
          <p:nvPr/>
        </p:nvSpPr>
        <p:spPr bwMode="auto">
          <a:xfrm>
            <a:off x="228600" y="914400"/>
            <a:ext cx="6172200" cy="2078038"/>
          </a:xfrm>
          <a:prstGeom prst="rect">
            <a:avLst/>
          </a:prstGeom>
          <a:noFill/>
          <a:ln w="9525">
            <a:noFill/>
            <a:miter lim="800000"/>
            <a:headEnd/>
            <a:tailEnd/>
          </a:ln>
        </p:spPr>
        <p:txBody>
          <a:bodyPr wrap="none" anchor="ctr"/>
          <a:lstStyle/>
          <a:p>
            <a:pPr algn="ctr"/>
            <a:endParaRPr lang="en-US">
              <a:latin typeface="Times New Roman" pitchFamily="18" charset="0"/>
              <a:cs typeface="Angsana New" pitchFamily="18" charset="-34"/>
            </a:endParaRPr>
          </a:p>
        </p:txBody>
      </p:sp>
      <p:sp>
        <p:nvSpPr>
          <p:cNvPr id="13317" name="Text Box 12"/>
          <p:cNvSpPr txBox="1">
            <a:spLocks noChangeArrowheads="1"/>
          </p:cNvSpPr>
          <p:nvPr/>
        </p:nvSpPr>
        <p:spPr bwMode="auto">
          <a:xfrm>
            <a:off x="762000" y="2895600"/>
            <a:ext cx="4281488" cy="549275"/>
          </a:xfrm>
          <a:prstGeom prst="rect">
            <a:avLst/>
          </a:prstGeom>
          <a:noFill/>
          <a:ln w="9525">
            <a:noFill/>
            <a:miter lim="800000"/>
            <a:headEnd/>
            <a:tailEnd/>
          </a:ln>
        </p:spPr>
        <p:txBody>
          <a:bodyPr wrap="none">
            <a:spAutoFit/>
          </a:bodyPr>
          <a:lstStyle/>
          <a:p>
            <a:r>
              <a:rPr lang="en-US" sz="1500">
                <a:cs typeface="Angsana New" pitchFamily="18" charset="-34"/>
              </a:rPr>
              <a:t>Figure 1: Co-location regions involving deep and</a:t>
            </a:r>
          </a:p>
          <a:p>
            <a:r>
              <a:rPr lang="en-US" sz="1500">
                <a:cs typeface="Angsana New" pitchFamily="18" charset="-34"/>
              </a:rPr>
              <a:t>shallow ice on Mars</a:t>
            </a:r>
            <a:endParaRPr lang="th-TH" sz="1500">
              <a:cs typeface="Angsana New" pitchFamily="18" charset="-34"/>
            </a:endParaRPr>
          </a:p>
        </p:txBody>
      </p:sp>
      <p:pic>
        <p:nvPicPr>
          <p:cNvPr id="13318" name="Picture 13" descr="Mars-Co-loc"/>
          <p:cNvPicPr>
            <a:picLocks noChangeAspect="1" noChangeArrowheads="1"/>
          </p:cNvPicPr>
          <p:nvPr/>
        </p:nvPicPr>
        <p:blipFill>
          <a:blip r:embed="rId3"/>
          <a:srcRect/>
          <a:stretch>
            <a:fillRect/>
          </a:stretch>
        </p:blipFill>
        <p:spPr bwMode="auto">
          <a:xfrm>
            <a:off x="990600" y="1220788"/>
            <a:ext cx="3124200" cy="1522412"/>
          </a:xfrm>
          <a:prstGeom prst="rect">
            <a:avLst/>
          </a:prstGeom>
          <a:noFill/>
          <a:ln w="9525">
            <a:noFill/>
            <a:miter lim="800000"/>
            <a:headEnd/>
            <a:tailEnd/>
          </a:ln>
        </p:spPr>
      </p:pic>
      <p:pic>
        <p:nvPicPr>
          <p:cNvPr id="13319" name="Picture 15" descr="Beta1dot5_Top5Intr"/>
          <p:cNvPicPr>
            <a:picLocks noChangeArrowheads="1"/>
          </p:cNvPicPr>
          <p:nvPr/>
        </p:nvPicPr>
        <p:blipFill>
          <a:blip r:embed="rId4"/>
          <a:srcRect/>
          <a:stretch>
            <a:fillRect/>
          </a:stretch>
        </p:blipFill>
        <p:spPr bwMode="auto">
          <a:xfrm>
            <a:off x="5334000" y="685800"/>
            <a:ext cx="3043238" cy="2286000"/>
          </a:xfrm>
          <a:prstGeom prst="rect">
            <a:avLst/>
          </a:prstGeom>
          <a:noFill/>
          <a:ln w="9525">
            <a:noFill/>
            <a:miter lim="800000"/>
            <a:headEnd/>
            <a:tailEnd/>
          </a:ln>
        </p:spPr>
      </p:pic>
      <p:sp>
        <p:nvSpPr>
          <p:cNvPr id="13320" name="Text Box 19"/>
          <p:cNvSpPr txBox="1">
            <a:spLocks noChangeArrowheads="1"/>
          </p:cNvSpPr>
          <p:nvPr/>
        </p:nvSpPr>
        <p:spPr bwMode="auto">
          <a:xfrm>
            <a:off x="5181600" y="2911475"/>
            <a:ext cx="3276600" cy="517525"/>
          </a:xfrm>
          <a:prstGeom prst="rect">
            <a:avLst/>
          </a:prstGeom>
          <a:noFill/>
          <a:ln w="9525">
            <a:noFill/>
            <a:miter lim="800000"/>
            <a:headEnd/>
            <a:tailEnd/>
          </a:ln>
        </p:spPr>
        <p:txBody>
          <a:bodyPr>
            <a:spAutoFit/>
          </a:bodyPr>
          <a:lstStyle/>
          <a:p>
            <a:pPr algn="ctr"/>
            <a:r>
              <a:rPr lang="en-US" sz="1400"/>
              <a:t>Figure 2: Chemical co-location </a:t>
            </a:r>
          </a:p>
          <a:p>
            <a:pPr algn="ctr"/>
            <a:r>
              <a:rPr lang="en-US" sz="1400"/>
              <a:t>patterns in Texas Water Supply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title"/>
          </p:nvPr>
        </p:nvSpPr>
        <p:spPr>
          <a:xfrm>
            <a:off x="0" y="-76200"/>
            <a:ext cx="9144000" cy="838200"/>
          </a:xfrm>
        </p:spPr>
        <p:txBody>
          <a:bodyPr/>
          <a:lstStyle/>
          <a:p>
            <a:r>
              <a:rPr lang="en-US" sz="2400" smtClean="0"/>
              <a:t>Regional Pattern Discovery via Principal Component Analysis</a:t>
            </a:r>
            <a:endParaRPr lang="th-TH" sz="2400" smtClean="0"/>
          </a:p>
        </p:txBody>
      </p:sp>
      <p:sp>
        <p:nvSpPr>
          <p:cNvPr id="5" name="Rectangle 12"/>
          <p:cNvSpPr txBox="1">
            <a:spLocks noChangeArrowheads="1"/>
          </p:cNvSpPr>
          <p:nvPr/>
        </p:nvSpPr>
        <p:spPr bwMode="auto">
          <a:xfrm>
            <a:off x="304800" y="3435350"/>
            <a:ext cx="8305800" cy="2971800"/>
          </a:xfrm>
          <a:prstGeom prst="rect">
            <a:avLst/>
          </a:prstGeom>
          <a:solidFill>
            <a:schemeClr val="bg1"/>
          </a:solidFill>
          <a:ln w="9525">
            <a:noFill/>
            <a:miter lim="800000"/>
            <a:headEnd/>
            <a:tailEnd/>
          </a:ln>
        </p:spPr>
        <p:txBody>
          <a:bodyPr/>
          <a:lstStyle/>
          <a:p>
            <a:pPr marL="342900" indent="-342900" algn="thaiDist" eaLnBrk="0" hangingPunct="0">
              <a:lnSpc>
                <a:spcPct val="80000"/>
              </a:lnSpc>
              <a:spcBef>
                <a:spcPct val="20000"/>
              </a:spcBef>
              <a:buClr>
                <a:srgbClr val="990000"/>
              </a:buClr>
              <a:buSzPct val="150000"/>
              <a:buFont typeface="Wingdings" pitchFamily="2" charset="2"/>
              <a:buNone/>
              <a:defRPr/>
            </a:pPr>
            <a:r>
              <a:rPr lang="en-US" b="1" kern="0" dirty="0">
                <a:latin typeface="+mn-lt"/>
              </a:rPr>
              <a:t>Objective:</a:t>
            </a:r>
            <a:r>
              <a:rPr lang="en-US" kern="0" dirty="0">
                <a:latin typeface="+mn-lt"/>
              </a:rPr>
              <a:t> Discovering regions and regional patterns using principal component analysis</a:t>
            </a:r>
          </a:p>
          <a:p>
            <a:pPr marL="342900" indent="-342900" algn="thaiDist" eaLnBrk="0" hangingPunct="0">
              <a:lnSpc>
                <a:spcPct val="80000"/>
              </a:lnSpc>
              <a:spcBef>
                <a:spcPct val="20000"/>
              </a:spcBef>
              <a:buClr>
                <a:srgbClr val="990000"/>
              </a:buClr>
              <a:buSzPct val="150000"/>
              <a:buFont typeface="Wingdings" pitchFamily="2" charset="2"/>
              <a:buNone/>
              <a:defRPr/>
            </a:pPr>
            <a:endParaRPr lang="en-US" kern="0" dirty="0">
              <a:latin typeface="+mn-lt"/>
            </a:endParaRPr>
          </a:p>
          <a:p>
            <a:pPr marL="342900" indent="-342900" algn="thaiDist" eaLnBrk="0" hangingPunct="0">
              <a:lnSpc>
                <a:spcPct val="80000"/>
              </a:lnSpc>
              <a:spcBef>
                <a:spcPct val="20000"/>
              </a:spcBef>
              <a:buClr>
                <a:srgbClr val="990000"/>
              </a:buClr>
              <a:buSzPct val="150000"/>
              <a:buFont typeface="Wingdings" pitchFamily="2" charset="2"/>
              <a:buNone/>
              <a:defRPr/>
            </a:pPr>
            <a:r>
              <a:rPr lang="en-US" b="1" kern="0" dirty="0">
                <a:latin typeface="+mn-lt"/>
              </a:rPr>
              <a:t>Applications:</a:t>
            </a:r>
            <a:r>
              <a:rPr lang="en-US" kern="0" dirty="0">
                <a:latin typeface="+mn-lt"/>
              </a:rPr>
              <a:t> Region discovery, regional pattern discovery (i.e. finding  interesting sub-regions in Texas where arsenic is highly correlated with fluoride and pH) in </a:t>
            </a:r>
            <a:r>
              <a:rPr lang="en-US" kern="0" dirty="0" err="1">
                <a:latin typeface="+mn-lt"/>
              </a:rPr>
              <a:t>spatio</a:t>
            </a:r>
            <a:r>
              <a:rPr lang="en-US" kern="0" dirty="0">
                <a:latin typeface="+mn-lt"/>
              </a:rPr>
              <a:t>-temporal data, and regional regression.</a:t>
            </a:r>
          </a:p>
          <a:p>
            <a:pPr marL="342900" indent="-342900" algn="thaiDist" eaLnBrk="0" hangingPunct="0">
              <a:lnSpc>
                <a:spcPct val="80000"/>
              </a:lnSpc>
              <a:spcBef>
                <a:spcPct val="20000"/>
              </a:spcBef>
              <a:buClr>
                <a:srgbClr val="990000"/>
              </a:buClr>
              <a:buSzPct val="150000"/>
              <a:buFont typeface="Wingdings" pitchFamily="2" charset="2"/>
              <a:buNone/>
              <a:defRPr/>
            </a:pPr>
            <a:endParaRPr lang="en-US" kern="0" dirty="0">
              <a:latin typeface="+mn-lt"/>
            </a:endParaRPr>
          </a:p>
          <a:p>
            <a:pPr marL="342900" indent="-342900" algn="thaiDist" eaLnBrk="0" hangingPunct="0">
              <a:lnSpc>
                <a:spcPct val="80000"/>
              </a:lnSpc>
              <a:spcBef>
                <a:spcPct val="20000"/>
              </a:spcBef>
              <a:buClr>
                <a:srgbClr val="990000"/>
              </a:buClr>
              <a:buSzPct val="150000"/>
              <a:buFont typeface="Wingdings" pitchFamily="2" charset="2"/>
              <a:buNone/>
              <a:defRPr/>
            </a:pPr>
            <a:r>
              <a:rPr lang="en-US" b="1" kern="0" dirty="0">
                <a:latin typeface="+mn-lt"/>
              </a:rPr>
              <a:t>Idea:</a:t>
            </a:r>
            <a:r>
              <a:rPr lang="en-US" kern="0" dirty="0">
                <a:latin typeface="+mn-lt"/>
              </a:rPr>
              <a:t> Correlations among attributes tend to be hidden globally. But with the help of statistical approaches and our region </a:t>
            </a:r>
            <a:r>
              <a:rPr lang="en-US" kern="0">
                <a:latin typeface="+mn-lt"/>
              </a:rPr>
              <a:t>discovery framework, </a:t>
            </a:r>
            <a:r>
              <a:rPr lang="en-US" kern="0" dirty="0">
                <a:latin typeface="+mn-lt"/>
              </a:rPr>
              <a:t>some interesting regional correlations among the attributes can be discovered. </a:t>
            </a:r>
            <a:endParaRPr lang="th-TH" kern="0" dirty="0">
              <a:latin typeface="+mn-lt"/>
            </a:endParaRPr>
          </a:p>
        </p:txBody>
      </p:sp>
      <p:sp>
        <p:nvSpPr>
          <p:cNvPr id="14340" name="Rectangle 13"/>
          <p:cNvSpPr>
            <a:spLocks noChangeArrowheads="1"/>
          </p:cNvSpPr>
          <p:nvPr/>
        </p:nvSpPr>
        <p:spPr bwMode="auto">
          <a:xfrm>
            <a:off x="1447800" y="1117600"/>
            <a:ext cx="6172200" cy="2154238"/>
          </a:xfrm>
          <a:prstGeom prst="rect">
            <a:avLst/>
          </a:prstGeom>
          <a:solidFill>
            <a:schemeClr val="bg1"/>
          </a:solidFill>
          <a:ln w="9525">
            <a:noFill/>
            <a:miter lim="800000"/>
            <a:headEnd/>
            <a:tailEnd/>
          </a:ln>
        </p:spPr>
        <p:txBody>
          <a:bodyPr wrap="none" anchor="ctr"/>
          <a:lstStyle/>
          <a:p>
            <a:pPr algn="ctr"/>
            <a:endParaRPr lang="en-US"/>
          </a:p>
        </p:txBody>
      </p:sp>
      <p:sp>
        <p:nvSpPr>
          <p:cNvPr id="14341" name="Text Box 14"/>
          <p:cNvSpPr txBox="1">
            <a:spLocks noChangeArrowheads="1"/>
          </p:cNvSpPr>
          <p:nvPr/>
        </p:nvSpPr>
        <p:spPr bwMode="auto">
          <a:xfrm>
            <a:off x="6858000" y="714375"/>
            <a:ext cx="2286000" cy="276225"/>
          </a:xfrm>
          <a:prstGeom prst="rect">
            <a:avLst/>
          </a:prstGeom>
          <a:noFill/>
          <a:ln w="9525">
            <a:noFill/>
            <a:miter lim="800000"/>
            <a:headEnd/>
            <a:tailEnd/>
          </a:ln>
        </p:spPr>
        <p:txBody>
          <a:bodyPr>
            <a:spAutoFit/>
          </a:bodyPr>
          <a:lstStyle/>
          <a:p>
            <a:pPr algn="ctr"/>
            <a:r>
              <a:rPr lang="en-US" sz="1200"/>
              <a:t>Oner Ulvi Celepcikay</a:t>
            </a:r>
            <a:endParaRPr lang="th-TH" sz="1200"/>
          </a:p>
        </p:txBody>
      </p:sp>
      <p:sp>
        <p:nvSpPr>
          <p:cNvPr id="14342" name="Rectangle 275"/>
          <p:cNvSpPr>
            <a:spLocks noChangeArrowheads="1"/>
          </p:cNvSpPr>
          <p:nvPr/>
        </p:nvSpPr>
        <p:spPr bwMode="auto">
          <a:xfrm>
            <a:off x="1143000" y="2317750"/>
            <a:ext cx="6858000" cy="0"/>
          </a:xfrm>
          <a:prstGeom prst="rect">
            <a:avLst/>
          </a:prstGeom>
          <a:noFill/>
          <a:ln w="9525">
            <a:noFill/>
            <a:miter lim="800000"/>
            <a:headEnd/>
            <a:tailEnd/>
          </a:ln>
        </p:spPr>
        <p:txBody>
          <a:bodyPr wrap="none" anchor="ctr">
            <a:spAutoFit/>
          </a:bodyPr>
          <a:lstStyle/>
          <a:p>
            <a:endParaRPr lang="en-US"/>
          </a:p>
        </p:txBody>
      </p:sp>
      <p:sp>
        <p:nvSpPr>
          <p:cNvPr id="14343" name="Text Box 277"/>
          <p:cNvSpPr txBox="1">
            <a:spLocks noChangeArrowheads="1"/>
          </p:cNvSpPr>
          <p:nvPr/>
        </p:nvSpPr>
        <p:spPr bwMode="auto">
          <a:xfrm>
            <a:off x="3657600" y="2514600"/>
            <a:ext cx="1905000" cy="738188"/>
          </a:xfrm>
          <a:prstGeom prst="rect">
            <a:avLst/>
          </a:prstGeom>
          <a:noFill/>
          <a:ln w="9525">
            <a:noFill/>
            <a:miter lim="800000"/>
            <a:headEnd/>
            <a:tailEnd/>
          </a:ln>
        </p:spPr>
        <p:txBody>
          <a:bodyPr>
            <a:spAutoFit/>
          </a:bodyPr>
          <a:lstStyle/>
          <a:p>
            <a:r>
              <a:rPr lang="en-US" sz="1400"/>
              <a:t>Calculate Principal Components &amp; Variance Captured</a:t>
            </a:r>
            <a:endParaRPr lang="th-TH" sz="1400"/>
          </a:p>
        </p:txBody>
      </p:sp>
      <p:sp>
        <p:nvSpPr>
          <p:cNvPr id="14344" name="Text Box 278"/>
          <p:cNvSpPr txBox="1">
            <a:spLocks noChangeArrowheads="1"/>
          </p:cNvSpPr>
          <p:nvPr/>
        </p:nvSpPr>
        <p:spPr bwMode="auto">
          <a:xfrm>
            <a:off x="1524000" y="2514600"/>
            <a:ext cx="1676400" cy="954088"/>
          </a:xfrm>
          <a:prstGeom prst="rect">
            <a:avLst/>
          </a:prstGeom>
          <a:noFill/>
          <a:ln w="9525">
            <a:noFill/>
            <a:miter lim="800000"/>
            <a:headEnd/>
            <a:tailEnd/>
          </a:ln>
        </p:spPr>
        <p:txBody>
          <a:bodyPr>
            <a:spAutoFit/>
          </a:bodyPr>
          <a:lstStyle/>
          <a:p>
            <a:r>
              <a:rPr lang="en-US" sz="1400"/>
              <a:t>Apply PCA-Based Fitness Function &amp; Assign Rewards</a:t>
            </a:r>
            <a:endParaRPr lang="th-TH" sz="1400"/>
          </a:p>
          <a:p>
            <a:endParaRPr lang="th-TH" sz="1400"/>
          </a:p>
        </p:txBody>
      </p:sp>
      <p:sp>
        <p:nvSpPr>
          <p:cNvPr id="14345" name="Text Box 282"/>
          <p:cNvSpPr txBox="1">
            <a:spLocks noChangeArrowheads="1"/>
          </p:cNvSpPr>
          <p:nvPr/>
        </p:nvSpPr>
        <p:spPr bwMode="auto">
          <a:xfrm>
            <a:off x="5880100" y="2413000"/>
            <a:ext cx="1892300" cy="738188"/>
          </a:xfrm>
          <a:prstGeom prst="rect">
            <a:avLst/>
          </a:prstGeom>
          <a:noFill/>
          <a:ln w="9525">
            <a:noFill/>
            <a:miter lim="800000"/>
            <a:headEnd/>
            <a:tailEnd/>
          </a:ln>
        </p:spPr>
        <p:txBody>
          <a:bodyPr>
            <a:spAutoFit/>
          </a:bodyPr>
          <a:lstStyle/>
          <a:p>
            <a:r>
              <a:rPr lang="en-US" sz="1400"/>
              <a:t>Discover Regions &amp; Regional Patterns (Globally Hidden)</a:t>
            </a:r>
            <a:endParaRPr lang="th-TH" sz="1400"/>
          </a:p>
        </p:txBody>
      </p:sp>
      <p:pic>
        <p:nvPicPr>
          <p:cNvPr id="14346" name="Picture 283" descr="texas-regions-enlarged"/>
          <p:cNvPicPr>
            <a:picLocks noChangeAspect="1" noChangeArrowheads="1"/>
          </p:cNvPicPr>
          <p:nvPr/>
        </p:nvPicPr>
        <p:blipFill>
          <a:blip r:embed="rId3"/>
          <a:srcRect/>
          <a:stretch>
            <a:fillRect/>
          </a:stretch>
        </p:blipFill>
        <p:spPr bwMode="auto">
          <a:xfrm>
            <a:off x="5943600" y="1138238"/>
            <a:ext cx="1524000" cy="1285875"/>
          </a:xfrm>
          <a:prstGeom prst="rect">
            <a:avLst/>
          </a:prstGeom>
          <a:noFill/>
          <a:ln w="9525">
            <a:noFill/>
            <a:miter lim="800000"/>
            <a:headEnd/>
            <a:tailEnd/>
          </a:ln>
        </p:spPr>
      </p:pic>
      <p:grpSp>
        <p:nvGrpSpPr>
          <p:cNvPr id="2" name="Group 284"/>
          <p:cNvGrpSpPr>
            <a:grpSpLocks noChangeAspect="1"/>
          </p:cNvGrpSpPr>
          <p:nvPr/>
        </p:nvGrpSpPr>
        <p:grpSpPr bwMode="auto">
          <a:xfrm>
            <a:off x="1524000" y="1195387"/>
            <a:ext cx="1676400" cy="1314450"/>
            <a:chOff x="3427" y="6735"/>
            <a:chExt cx="5400" cy="4166"/>
          </a:xfrm>
          <a:solidFill>
            <a:schemeClr val="bg1"/>
          </a:solidFill>
        </p:grpSpPr>
        <p:sp>
          <p:nvSpPr>
            <p:cNvPr id="14" name="AutoShape 285"/>
            <p:cNvSpPr>
              <a:spLocks noChangeAspect="1" noChangeArrowheads="1"/>
            </p:cNvSpPr>
            <p:nvPr/>
          </p:nvSpPr>
          <p:spPr bwMode="auto">
            <a:xfrm>
              <a:off x="3427" y="6735"/>
              <a:ext cx="5400" cy="4166"/>
            </a:xfrm>
            <a:prstGeom prst="rect">
              <a:avLst/>
            </a:prstGeom>
            <a:grpFill/>
            <a:ln w="9525">
              <a:noFill/>
              <a:miter lim="800000"/>
              <a:headEnd/>
              <a:tailEnd/>
            </a:ln>
          </p:spPr>
          <p:txBody>
            <a:bodyPr/>
            <a:lstStyle/>
            <a:p>
              <a:pPr>
                <a:defRPr/>
              </a:pPr>
              <a:endParaRPr lang="en-US"/>
            </a:p>
          </p:txBody>
        </p:sp>
        <p:sp>
          <p:nvSpPr>
            <p:cNvPr id="15" name="Oval 286"/>
            <p:cNvSpPr>
              <a:spLocks noChangeArrowheads="1"/>
            </p:cNvSpPr>
            <p:nvPr/>
          </p:nvSpPr>
          <p:spPr bwMode="auto">
            <a:xfrm rot="3298784">
              <a:off x="5708" y="6425"/>
              <a:ext cx="1080" cy="3241"/>
            </a:xfrm>
            <a:prstGeom prst="ellipse">
              <a:avLst/>
            </a:prstGeom>
            <a:grpFill/>
            <a:ln w="9525">
              <a:solidFill>
                <a:srgbClr val="000000"/>
              </a:solidFill>
              <a:round/>
              <a:headEnd/>
              <a:tailEnd/>
            </a:ln>
          </p:spPr>
          <p:txBody>
            <a:bodyPr/>
            <a:lstStyle/>
            <a:p>
              <a:pPr>
                <a:defRPr/>
              </a:pPr>
              <a:endParaRPr lang="en-US"/>
            </a:p>
          </p:txBody>
        </p:sp>
        <p:sp>
          <p:nvSpPr>
            <p:cNvPr id="16" name="Line 287"/>
            <p:cNvSpPr>
              <a:spLocks noChangeShapeType="1"/>
            </p:cNvSpPr>
            <p:nvPr/>
          </p:nvSpPr>
          <p:spPr bwMode="auto">
            <a:xfrm>
              <a:off x="4027" y="6889"/>
              <a:ext cx="0" cy="3857"/>
            </a:xfrm>
            <a:prstGeom prst="line">
              <a:avLst/>
            </a:prstGeom>
            <a:grpFill/>
            <a:ln w="9525">
              <a:solidFill>
                <a:srgbClr val="000000"/>
              </a:solidFill>
              <a:round/>
              <a:headEnd type="arrow" w="med" len="med"/>
              <a:tailEnd/>
            </a:ln>
          </p:spPr>
          <p:txBody>
            <a:bodyPr/>
            <a:lstStyle/>
            <a:p>
              <a:pPr>
                <a:defRPr/>
              </a:pPr>
              <a:endParaRPr lang="en-US"/>
            </a:p>
          </p:txBody>
        </p:sp>
        <p:sp>
          <p:nvSpPr>
            <p:cNvPr id="17" name="Line 288"/>
            <p:cNvSpPr>
              <a:spLocks noChangeShapeType="1"/>
            </p:cNvSpPr>
            <p:nvPr/>
          </p:nvSpPr>
          <p:spPr bwMode="auto">
            <a:xfrm>
              <a:off x="4027" y="10746"/>
              <a:ext cx="4650" cy="0"/>
            </a:xfrm>
            <a:prstGeom prst="line">
              <a:avLst/>
            </a:prstGeom>
            <a:grpFill/>
            <a:ln w="9525">
              <a:solidFill>
                <a:srgbClr val="000000"/>
              </a:solidFill>
              <a:round/>
              <a:headEnd/>
              <a:tailEnd type="arrow" w="med" len="med"/>
            </a:ln>
          </p:spPr>
          <p:txBody>
            <a:bodyPr/>
            <a:lstStyle/>
            <a:p>
              <a:pPr>
                <a:defRPr/>
              </a:pPr>
              <a:endParaRPr lang="en-US"/>
            </a:p>
          </p:txBody>
        </p:sp>
        <p:sp>
          <p:nvSpPr>
            <p:cNvPr id="18" name="Line 289"/>
            <p:cNvSpPr>
              <a:spLocks noChangeShapeType="1"/>
            </p:cNvSpPr>
            <p:nvPr/>
          </p:nvSpPr>
          <p:spPr bwMode="auto">
            <a:xfrm flipH="1">
              <a:off x="4327" y="6889"/>
              <a:ext cx="3450" cy="2623"/>
            </a:xfrm>
            <a:prstGeom prst="line">
              <a:avLst/>
            </a:prstGeom>
            <a:grpFill/>
            <a:ln w="9525">
              <a:solidFill>
                <a:srgbClr val="000000"/>
              </a:solidFill>
              <a:round/>
              <a:headEnd type="arrow" w="med" len="med"/>
              <a:tailEnd/>
            </a:ln>
          </p:spPr>
          <p:txBody>
            <a:bodyPr/>
            <a:lstStyle/>
            <a:p>
              <a:pPr>
                <a:defRPr/>
              </a:pPr>
              <a:endParaRPr lang="en-US"/>
            </a:p>
          </p:txBody>
        </p:sp>
        <p:sp>
          <p:nvSpPr>
            <p:cNvPr id="19" name="Line 290"/>
            <p:cNvSpPr>
              <a:spLocks noChangeShapeType="1"/>
            </p:cNvSpPr>
            <p:nvPr/>
          </p:nvSpPr>
          <p:spPr bwMode="auto">
            <a:xfrm>
              <a:off x="5527" y="7044"/>
              <a:ext cx="1500" cy="2005"/>
            </a:xfrm>
            <a:prstGeom prst="line">
              <a:avLst/>
            </a:prstGeom>
            <a:grpFill/>
            <a:ln w="9525">
              <a:solidFill>
                <a:srgbClr val="000000"/>
              </a:solidFill>
              <a:round/>
              <a:headEnd type="arrow" w="med" len="med"/>
              <a:tailEnd/>
            </a:ln>
          </p:spPr>
          <p:txBody>
            <a:bodyPr/>
            <a:lstStyle/>
            <a:p>
              <a:pPr>
                <a:defRPr/>
              </a:pPr>
              <a:endParaRPr lang="en-US"/>
            </a:p>
          </p:txBody>
        </p:sp>
        <p:sp>
          <p:nvSpPr>
            <p:cNvPr id="20" name="Oval 291"/>
            <p:cNvSpPr>
              <a:spLocks noChangeArrowheads="1"/>
            </p:cNvSpPr>
            <p:nvPr/>
          </p:nvSpPr>
          <p:spPr bwMode="auto">
            <a:xfrm>
              <a:off x="5377" y="8124"/>
              <a:ext cx="60" cy="62"/>
            </a:xfrm>
            <a:prstGeom prst="ellipse">
              <a:avLst/>
            </a:prstGeom>
            <a:grpFill/>
            <a:ln w="9525">
              <a:solidFill>
                <a:srgbClr val="000000"/>
              </a:solidFill>
              <a:round/>
              <a:headEnd/>
              <a:tailEnd/>
            </a:ln>
          </p:spPr>
          <p:txBody>
            <a:bodyPr/>
            <a:lstStyle/>
            <a:p>
              <a:pPr>
                <a:defRPr/>
              </a:pPr>
              <a:endParaRPr lang="en-US"/>
            </a:p>
          </p:txBody>
        </p:sp>
        <p:sp>
          <p:nvSpPr>
            <p:cNvPr id="21" name="Oval 292"/>
            <p:cNvSpPr>
              <a:spLocks noChangeArrowheads="1"/>
            </p:cNvSpPr>
            <p:nvPr/>
          </p:nvSpPr>
          <p:spPr bwMode="auto">
            <a:xfrm>
              <a:off x="5827" y="8124"/>
              <a:ext cx="60" cy="61"/>
            </a:xfrm>
            <a:prstGeom prst="ellipse">
              <a:avLst/>
            </a:prstGeom>
            <a:grpFill/>
            <a:ln w="9525">
              <a:solidFill>
                <a:srgbClr val="000000"/>
              </a:solidFill>
              <a:round/>
              <a:headEnd/>
              <a:tailEnd/>
            </a:ln>
          </p:spPr>
          <p:txBody>
            <a:bodyPr/>
            <a:lstStyle/>
            <a:p>
              <a:pPr>
                <a:defRPr/>
              </a:pPr>
              <a:endParaRPr lang="en-US"/>
            </a:p>
          </p:txBody>
        </p:sp>
        <p:sp>
          <p:nvSpPr>
            <p:cNvPr id="22" name="Oval 293"/>
            <p:cNvSpPr>
              <a:spLocks noChangeArrowheads="1"/>
            </p:cNvSpPr>
            <p:nvPr/>
          </p:nvSpPr>
          <p:spPr bwMode="auto">
            <a:xfrm>
              <a:off x="5527" y="8741"/>
              <a:ext cx="60" cy="62"/>
            </a:xfrm>
            <a:prstGeom prst="ellipse">
              <a:avLst/>
            </a:prstGeom>
            <a:grpFill/>
            <a:ln w="9525">
              <a:solidFill>
                <a:srgbClr val="000000"/>
              </a:solidFill>
              <a:round/>
              <a:headEnd/>
              <a:tailEnd/>
            </a:ln>
          </p:spPr>
          <p:txBody>
            <a:bodyPr/>
            <a:lstStyle/>
            <a:p>
              <a:pPr>
                <a:defRPr/>
              </a:pPr>
              <a:endParaRPr lang="en-US"/>
            </a:p>
          </p:txBody>
        </p:sp>
        <p:sp>
          <p:nvSpPr>
            <p:cNvPr id="23" name="Oval 294"/>
            <p:cNvSpPr>
              <a:spLocks noChangeArrowheads="1"/>
            </p:cNvSpPr>
            <p:nvPr/>
          </p:nvSpPr>
          <p:spPr bwMode="auto">
            <a:xfrm>
              <a:off x="5977" y="8742"/>
              <a:ext cx="60" cy="61"/>
            </a:xfrm>
            <a:prstGeom prst="ellipse">
              <a:avLst/>
            </a:prstGeom>
            <a:grpFill/>
            <a:ln w="9525">
              <a:solidFill>
                <a:srgbClr val="000000"/>
              </a:solidFill>
              <a:round/>
              <a:headEnd/>
              <a:tailEnd/>
            </a:ln>
          </p:spPr>
          <p:txBody>
            <a:bodyPr/>
            <a:lstStyle/>
            <a:p>
              <a:pPr>
                <a:defRPr/>
              </a:pPr>
              <a:endParaRPr lang="en-US"/>
            </a:p>
          </p:txBody>
        </p:sp>
        <p:sp>
          <p:nvSpPr>
            <p:cNvPr id="24" name="Oval 295"/>
            <p:cNvSpPr>
              <a:spLocks noChangeArrowheads="1"/>
            </p:cNvSpPr>
            <p:nvPr/>
          </p:nvSpPr>
          <p:spPr bwMode="auto">
            <a:xfrm>
              <a:off x="4927" y="8895"/>
              <a:ext cx="60" cy="62"/>
            </a:xfrm>
            <a:prstGeom prst="ellipse">
              <a:avLst/>
            </a:prstGeom>
            <a:grpFill/>
            <a:ln w="9525">
              <a:solidFill>
                <a:srgbClr val="000000"/>
              </a:solidFill>
              <a:round/>
              <a:headEnd/>
              <a:tailEnd/>
            </a:ln>
          </p:spPr>
          <p:txBody>
            <a:bodyPr/>
            <a:lstStyle/>
            <a:p>
              <a:pPr>
                <a:defRPr/>
              </a:pPr>
              <a:endParaRPr lang="en-US"/>
            </a:p>
          </p:txBody>
        </p:sp>
        <p:sp>
          <p:nvSpPr>
            <p:cNvPr id="25" name="Oval 296"/>
            <p:cNvSpPr>
              <a:spLocks noChangeArrowheads="1"/>
            </p:cNvSpPr>
            <p:nvPr/>
          </p:nvSpPr>
          <p:spPr bwMode="auto">
            <a:xfrm>
              <a:off x="6277" y="8278"/>
              <a:ext cx="60" cy="62"/>
            </a:xfrm>
            <a:prstGeom prst="ellipse">
              <a:avLst/>
            </a:prstGeom>
            <a:grpFill/>
            <a:ln w="9525">
              <a:solidFill>
                <a:srgbClr val="000000"/>
              </a:solidFill>
              <a:round/>
              <a:headEnd/>
              <a:tailEnd/>
            </a:ln>
          </p:spPr>
          <p:txBody>
            <a:bodyPr/>
            <a:lstStyle/>
            <a:p>
              <a:pPr>
                <a:defRPr/>
              </a:pPr>
              <a:endParaRPr lang="en-US"/>
            </a:p>
          </p:txBody>
        </p:sp>
        <p:sp>
          <p:nvSpPr>
            <p:cNvPr id="26" name="Oval 297"/>
            <p:cNvSpPr>
              <a:spLocks noChangeArrowheads="1"/>
            </p:cNvSpPr>
            <p:nvPr/>
          </p:nvSpPr>
          <p:spPr bwMode="auto">
            <a:xfrm>
              <a:off x="6877" y="8124"/>
              <a:ext cx="60" cy="61"/>
            </a:xfrm>
            <a:prstGeom prst="ellipse">
              <a:avLst/>
            </a:prstGeom>
            <a:grpFill/>
            <a:ln w="9525">
              <a:solidFill>
                <a:srgbClr val="000000"/>
              </a:solidFill>
              <a:round/>
              <a:headEnd/>
              <a:tailEnd/>
            </a:ln>
          </p:spPr>
          <p:txBody>
            <a:bodyPr/>
            <a:lstStyle/>
            <a:p>
              <a:pPr>
                <a:defRPr/>
              </a:pPr>
              <a:endParaRPr lang="en-US"/>
            </a:p>
          </p:txBody>
        </p:sp>
        <p:sp>
          <p:nvSpPr>
            <p:cNvPr id="27" name="Oval 298"/>
            <p:cNvSpPr>
              <a:spLocks noChangeArrowheads="1"/>
            </p:cNvSpPr>
            <p:nvPr/>
          </p:nvSpPr>
          <p:spPr bwMode="auto">
            <a:xfrm>
              <a:off x="5227" y="9049"/>
              <a:ext cx="60" cy="62"/>
            </a:xfrm>
            <a:prstGeom prst="ellipse">
              <a:avLst/>
            </a:prstGeom>
            <a:grpFill/>
            <a:ln w="9525">
              <a:solidFill>
                <a:srgbClr val="000000"/>
              </a:solidFill>
              <a:round/>
              <a:headEnd/>
              <a:tailEnd/>
            </a:ln>
          </p:spPr>
          <p:txBody>
            <a:bodyPr/>
            <a:lstStyle/>
            <a:p>
              <a:pPr>
                <a:defRPr/>
              </a:pPr>
              <a:endParaRPr lang="en-US"/>
            </a:p>
          </p:txBody>
        </p:sp>
        <p:sp>
          <p:nvSpPr>
            <p:cNvPr id="28" name="Oval 299"/>
            <p:cNvSpPr>
              <a:spLocks noChangeArrowheads="1"/>
            </p:cNvSpPr>
            <p:nvPr/>
          </p:nvSpPr>
          <p:spPr bwMode="auto">
            <a:xfrm>
              <a:off x="7177" y="7506"/>
              <a:ext cx="60" cy="62"/>
            </a:xfrm>
            <a:prstGeom prst="ellipse">
              <a:avLst/>
            </a:prstGeom>
            <a:grpFill/>
            <a:ln w="9525">
              <a:solidFill>
                <a:srgbClr val="000000"/>
              </a:solidFill>
              <a:round/>
              <a:headEnd/>
              <a:tailEnd/>
            </a:ln>
          </p:spPr>
          <p:txBody>
            <a:bodyPr/>
            <a:lstStyle/>
            <a:p>
              <a:pPr>
                <a:defRPr/>
              </a:pPr>
              <a:endParaRPr lang="en-US"/>
            </a:p>
          </p:txBody>
        </p:sp>
        <p:sp>
          <p:nvSpPr>
            <p:cNvPr id="29" name="Oval 300"/>
            <p:cNvSpPr>
              <a:spLocks noChangeArrowheads="1"/>
            </p:cNvSpPr>
            <p:nvPr/>
          </p:nvSpPr>
          <p:spPr bwMode="auto">
            <a:xfrm>
              <a:off x="6727" y="7352"/>
              <a:ext cx="60" cy="63"/>
            </a:xfrm>
            <a:prstGeom prst="ellipse">
              <a:avLst/>
            </a:prstGeom>
            <a:grpFill/>
            <a:ln w="9525">
              <a:solidFill>
                <a:srgbClr val="000000"/>
              </a:solidFill>
              <a:round/>
              <a:headEnd/>
              <a:tailEnd/>
            </a:ln>
          </p:spPr>
          <p:txBody>
            <a:bodyPr/>
            <a:lstStyle/>
            <a:p>
              <a:pPr>
                <a:defRPr/>
              </a:pPr>
              <a:endParaRPr lang="en-US"/>
            </a:p>
          </p:txBody>
        </p:sp>
        <p:sp>
          <p:nvSpPr>
            <p:cNvPr id="30" name="Oval 301"/>
            <p:cNvSpPr>
              <a:spLocks noChangeArrowheads="1"/>
            </p:cNvSpPr>
            <p:nvPr/>
          </p:nvSpPr>
          <p:spPr bwMode="auto">
            <a:xfrm>
              <a:off x="6127" y="7506"/>
              <a:ext cx="60" cy="61"/>
            </a:xfrm>
            <a:prstGeom prst="ellipse">
              <a:avLst/>
            </a:prstGeom>
            <a:grpFill/>
            <a:ln w="9525">
              <a:solidFill>
                <a:srgbClr val="000000"/>
              </a:solidFill>
              <a:round/>
              <a:headEnd/>
              <a:tailEnd/>
            </a:ln>
          </p:spPr>
          <p:txBody>
            <a:bodyPr/>
            <a:lstStyle/>
            <a:p>
              <a:pPr>
                <a:defRPr/>
              </a:pPr>
              <a:endParaRPr lang="en-US"/>
            </a:p>
          </p:txBody>
        </p:sp>
        <p:sp>
          <p:nvSpPr>
            <p:cNvPr id="31" name="Oval 302"/>
            <p:cNvSpPr>
              <a:spLocks noChangeArrowheads="1"/>
            </p:cNvSpPr>
            <p:nvPr/>
          </p:nvSpPr>
          <p:spPr bwMode="auto">
            <a:xfrm>
              <a:off x="7327" y="7044"/>
              <a:ext cx="60" cy="61"/>
            </a:xfrm>
            <a:prstGeom prst="ellipse">
              <a:avLst/>
            </a:prstGeom>
            <a:grpFill/>
            <a:ln w="9525">
              <a:solidFill>
                <a:srgbClr val="000000"/>
              </a:solidFill>
              <a:round/>
              <a:headEnd/>
              <a:tailEnd/>
            </a:ln>
          </p:spPr>
          <p:txBody>
            <a:bodyPr/>
            <a:lstStyle/>
            <a:p>
              <a:pPr>
                <a:defRPr/>
              </a:pPr>
              <a:endParaRPr lang="en-US"/>
            </a:p>
          </p:txBody>
        </p:sp>
        <p:sp>
          <p:nvSpPr>
            <p:cNvPr id="32" name="Oval 303"/>
            <p:cNvSpPr>
              <a:spLocks noChangeArrowheads="1"/>
            </p:cNvSpPr>
            <p:nvPr/>
          </p:nvSpPr>
          <p:spPr bwMode="auto">
            <a:xfrm>
              <a:off x="5227" y="8586"/>
              <a:ext cx="60" cy="62"/>
            </a:xfrm>
            <a:prstGeom prst="ellipse">
              <a:avLst/>
            </a:prstGeom>
            <a:grpFill/>
            <a:ln w="9525">
              <a:solidFill>
                <a:srgbClr val="000000"/>
              </a:solidFill>
              <a:round/>
              <a:headEnd/>
              <a:tailEnd/>
            </a:ln>
          </p:spPr>
          <p:txBody>
            <a:bodyPr/>
            <a:lstStyle/>
            <a:p>
              <a:pPr>
                <a:defRPr/>
              </a:pPr>
              <a:endParaRPr lang="en-US"/>
            </a:p>
          </p:txBody>
        </p:sp>
        <p:sp>
          <p:nvSpPr>
            <p:cNvPr id="33" name="Oval 304"/>
            <p:cNvSpPr>
              <a:spLocks noChangeArrowheads="1"/>
            </p:cNvSpPr>
            <p:nvPr/>
          </p:nvSpPr>
          <p:spPr bwMode="auto">
            <a:xfrm>
              <a:off x="6427" y="7815"/>
              <a:ext cx="60" cy="62"/>
            </a:xfrm>
            <a:prstGeom prst="ellipse">
              <a:avLst/>
            </a:prstGeom>
            <a:grpFill/>
            <a:ln w="9525">
              <a:solidFill>
                <a:srgbClr val="000000"/>
              </a:solidFill>
              <a:round/>
              <a:headEnd/>
              <a:tailEnd/>
            </a:ln>
          </p:spPr>
          <p:txBody>
            <a:bodyPr/>
            <a:lstStyle/>
            <a:p>
              <a:pPr>
                <a:defRPr/>
              </a:pPr>
              <a:endParaRPr lang="en-US"/>
            </a:p>
          </p:txBody>
        </p:sp>
        <p:sp>
          <p:nvSpPr>
            <p:cNvPr id="34" name="Oval 305"/>
            <p:cNvSpPr>
              <a:spLocks noChangeArrowheads="1"/>
            </p:cNvSpPr>
            <p:nvPr/>
          </p:nvSpPr>
          <p:spPr bwMode="auto">
            <a:xfrm>
              <a:off x="6727" y="7815"/>
              <a:ext cx="60" cy="63"/>
            </a:xfrm>
            <a:prstGeom prst="ellipse">
              <a:avLst/>
            </a:prstGeom>
            <a:grpFill/>
            <a:ln w="9525">
              <a:solidFill>
                <a:srgbClr val="000000"/>
              </a:solidFill>
              <a:round/>
              <a:headEnd/>
              <a:tailEnd/>
            </a:ln>
          </p:spPr>
          <p:txBody>
            <a:bodyPr/>
            <a:lstStyle/>
            <a:p>
              <a:pPr>
                <a:defRPr/>
              </a:pPr>
              <a:endParaRPr lang="en-US"/>
            </a:p>
          </p:txBody>
        </p:sp>
        <p:sp>
          <p:nvSpPr>
            <p:cNvPr id="35" name="Oval 306"/>
            <p:cNvSpPr>
              <a:spLocks noChangeArrowheads="1"/>
            </p:cNvSpPr>
            <p:nvPr/>
          </p:nvSpPr>
          <p:spPr bwMode="auto">
            <a:xfrm>
              <a:off x="5977" y="8742"/>
              <a:ext cx="60" cy="61"/>
            </a:xfrm>
            <a:prstGeom prst="ellipse">
              <a:avLst/>
            </a:prstGeom>
            <a:grpFill/>
            <a:ln w="9525">
              <a:solidFill>
                <a:srgbClr val="000000"/>
              </a:solidFill>
              <a:round/>
              <a:headEnd/>
              <a:tailEnd/>
            </a:ln>
          </p:spPr>
          <p:txBody>
            <a:bodyPr/>
            <a:lstStyle/>
            <a:p>
              <a:pPr>
                <a:defRPr/>
              </a:pPr>
              <a:endParaRPr lang="en-US"/>
            </a:p>
          </p:txBody>
        </p:sp>
        <p:sp>
          <p:nvSpPr>
            <p:cNvPr id="36" name="Oval 307"/>
            <p:cNvSpPr>
              <a:spLocks noChangeArrowheads="1"/>
            </p:cNvSpPr>
            <p:nvPr/>
          </p:nvSpPr>
          <p:spPr bwMode="auto">
            <a:xfrm>
              <a:off x="5827" y="7815"/>
              <a:ext cx="60" cy="62"/>
            </a:xfrm>
            <a:prstGeom prst="ellipse">
              <a:avLst/>
            </a:prstGeom>
            <a:grpFill/>
            <a:ln w="9525">
              <a:solidFill>
                <a:srgbClr val="000000"/>
              </a:solidFill>
              <a:round/>
              <a:headEnd/>
              <a:tailEnd/>
            </a:ln>
          </p:spPr>
          <p:txBody>
            <a:bodyPr/>
            <a:lstStyle/>
            <a:p>
              <a:pPr>
                <a:defRPr/>
              </a:pPr>
              <a:endParaRPr lang="en-US"/>
            </a:p>
          </p:txBody>
        </p:sp>
        <p:sp>
          <p:nvSpPr>
            <p:cNvPr id="37" name="Oval 308"/>
            <p:cNvSpPr>
              <a:spLocks noChangeArrowheads="1"/>
            </p:cNvSpPr>
            <p:nvPr/>
          </p:nvSpPr>
          <p:spPr bwMode="auto">
            <a:xfrm>
              <a:off x="6427" y="7506"/>
              <a:ext cx="60" cy="63"/>
            </a:xfrm>
            <a:prstGeom prst="ellipse">
              <a:avLst/>
            </a:prstGeom>
            <a:grpFill/>
            <a:ln w="9525">
              <a:solidFill>
                <a:srgbClr val="000000"/>
              </a:solidFill>
              <a:round/>
              <a:headEnd/>
              <a:tailEnd/>
            </a:ln>
          </p:spPr>
          <p:txBody>
            <a:bodyPr/>
            <a:lstStyle/>
            <a:p>
              <a:pPr>
                <a:defRPr/>
              </a:pPr>
              <a:endParaRPr lang="en-US"/>
            </a:p>
          </p:txBody>
        </p:sp>
        <p:sp>
          <p:nvSpPr>
            <p:cNvPr id="38" name="Oval 309"/>
            <p:cNvSpPr>
              <a:spLocks noChangeArrowheads="1"/>
            </p:cNvSpPr>
            <p:nvPr/>
          </p:nvSpPr>
          <p:spPr bwMode="auto">
            <a:xfrm>
              <a:off x="5377" y="8278"/>
              <a:ext cx="60" cy="62"/>
            </a:xfrm>
            <a:prstGeom prst="ellipse">
              <a:avLst/>
            </a:prstGeom>
            <a:grpFill/>
            <a:ln w="9525">
              <a:solidFill>
                <a:srgbClr val="000000"/>
              </a:solidFill>
              <a:round/>
              <a:headEnd/>
              <a:tailEnd/>
            </a:ln>
          </p:spPr>
          <p:txBody>
            <a:bodyPr/>
            <a:lstStyle/>
            <a:p>
              <a:pPr>
                <a:defRPr/>
              </a:pPr>
              <a:endParaRPr lang="en-US"/>
            </a:p>
          </p:txBody>
        </p:sp>
        <p:sp>
          <p:nvSpPr>
            <p:cNvPr id="39" name="Oval 310"/>
            <p:cNvSpPr>
              <a:spLocks noChangeArrowheads="1"/>
            </p:cNvSpPr>
            <p:nvPr/>
          </p:nvSpPr>
          <p:spPr bwMode="auto">
            <a:xfrm>
              <a:off x="5977" y="8432"/>
              <a:ext cx="60" cy="63"/>
            </a:xfrm>
            <a:prstGeom prst="ellipse">
              <a:avLst/>
            </a:prstGeom>
            <a:grpFill/>
            <a:ln w="9525">
              <a:solidFill>
                <a:srgbClr val="000000"/>
              </a:solidFill>
              <a:round/>
              <a:headEnd/>
              <a:tailEnd/>
            </a:ln>
          </p:spPr>
          <p:txBody>
            <a:bodyPr/>
            <a:lstStyle/>
            <a:p>
              <a:pPr>
                <a:defRPr/>
              </a:pPr>
              <a:endParaRPr lang="en-US"/>
            </a:p>
          </p:txBody>
        </p:sp>
        <p:sp>
          <p:nvSpPr>
            <p:cNvPr id="40" name="Oval 311"/>
            <p:cNvSpPr>
              <a:spLocks noChangeArrowheads="1"/>
            </p:cNvSpPr>
            <p:nvPr/>
          </p:nvSpPr>
          <p:spPr bwMode="auto">
            <a:xfrm>
              <a:off x="5577" y="8330"/>
              <a:ext cx="60" cy="62"/>
            </a:xfrm>
            <a:prstGeom prst="ellipse">
              <a:avLst/>
            </a:prstGeom>
            <a:grpFill/>
            <a:ln w="9525">
              <a:solidFill>
                <a:srgbClr val="000000"/>
              </a:solidFill>
              <a:round/>
              <a:headEnd/>
              <a:tailEnd/>
            </a:ln>
          </p:spPr>
          <p:txBody>
            <a:bodyPr/>
            <a:lstStyle/>
            <a:p>
              <a:pPr>
                <a:defRPr/>
              </a:pPr>
              <a:endParaRPr lang="en-US"/>
            </a:p>
          </p:txBody>
        </p:sp>
        <p:sp>
          <p:nvSpPr>
            <p:cNvPr id="41" name="Oval 312"/>
            <p:cNvSpPr>
              <a:spLocks noChangeArrowheads="1"/>
            </p:cNvSpPr>
            <p:nvPr/>
          </p:nvSpPr>
          <p:spPr bwMode="auto">
            <a:xfrm>
              <a:off x="7027" y="7815"/>
              <a:ext cx="60" cy="63"/>
            </a:xfrm>
            <a:prstGeom prst="ellipse">
              <a:avLst/>
            </a:prstGeom>
            <a:grpFill/>
            <a:ln w="9525">
              <a:solidFill>
                <a:srgbClr val="000000"/>
              </a:solidFill>
              <a:round/>
              <a:headEnd/>
              <a:tailEnd/>
            </a:ln>
          </p:spPr>
          <p:txBody>
            <a:bodyPr/>
            <a:lstStyle/>
            <a:p>
              <a:pPr>
                <a:defRPr/>
              </a:pPr>
              <a:endParaRPr lang="en-US"/>
            </a:p>
          </p:txBody>
        </p:sp>
      </p:grpSp>
      <p:pic>
        <p:nvPicPr>
          <p:cNvPr id="14348" name="Picture 313" descr="fitness"/>
          <p:cNvPicPr>
            <a:picLocks noChangeAspect="1" noChangeArrowheads="1"/>
          </p:cNvPicPr>
          <p:nvPr/>
        </p:nvPicPr>
        <p:blipFill>
          <a:blip r:embed="rId4"/>
          <a:srcRect/>
          <a:stretch>
            <a:fillRect/>
          </a:stretch>
        </p:blipFill>
        <p:spPr bwMode="auto">
          <a:xfrm>
            <a:off x="3810000" y="1228725"/>
            <a:ext cx="1447800" cy="1281113"/>
          </a:xfrm>
          <a:prstGeom prst="rect">
            <a:avLst/>
          </a:prstGeom>
          <a:noFill/>
          <a:ln w="9525">
            <a:noFill/>
            <a:miter lim="800000"/>
            <a:headEnd/>
            <a:tailEnd/>
          </a:ln>
        </p:spPr>
      </p:pic>
      <p:sp>
        <p:nvSpPr>
          <p:cNvPr id="14349" name="AutoShape 314"/>
          <p:cNvSpPr>
            <a:spLocks noChangeArrowheads="1"/>
          </p:cNvSpPr>
          <p:nvPr/>
        </p:nvSpPr>
        <p:spPr bwMode="auto">
          <a:xfrm>
            <a:off x="3200400" y="1671638"/>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14350" name="AutoShape 315"/>
          <p:cNvSpPr>
            <a:spLocks noChangeArrowheads="1"/>
          </p:cNvSpPr>
          <p:nvPr/>
        </p:nvSpPr>
        <p:spPr bwMode="auto">
          <a:xfrm>
            <a:off x="5334000" y="1671638"/>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8"/>
          <p:cNvSpPr>
            <a:spLocks noGrp="1" noChangeArrowheads="1"/>
          </p:cNvSpPr>
          <p:nvPr>
            <p:ph type="ctrTitle"/>
          </p:nvPr>
        </p:nvSpPr>
        <p:spPr>
          <a:xfrm>
            <a:off x="381000" y="2130425"/>
            <a:ext cx="8382000" cy="1470025"/>
          </a:xfrm>
        </p:spPr>
        <p:txBody>
          <a:bodyPr/>
          <a:lstStyle/>
          <a:p>
            <a:pPr marL="571500" indent="-571500"/>
            <a:r>
              <a:rPr lang="en-US" dirty="0" smtClean="0">
                <a:solidFill>
                  <a:srgbClr val="C00000"/>
                </a:solidFill>
              </a:rPr>
              <a:t>5. Discovering Risk Patterns </a:t>
            </a:r>
            <a:br>
              <a:rPr lang="en-US" dirty="0" smtClean="0">
                <a:solidFill>
                  <a:srgbClr val="C00000"/>
                </a:solidFill>
              </a:rPr>
            </a:br>
            <a:r>
              <a:rPr lang="en-US" dirty="0" smtClean="0">
                <a:solidFill>
                  <a:srgbClr val="C00000"/>
                </a:solidFill>
              </a:rPr>
              <a:t>of Arsenic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z="2400" b="1" smtClean="0"/>
              <a:t>Discovering Spatial Patterns of Risk from Arsenic:</a:t>
            </a:r>
            <a:r>
              <a:rPr lang="en-US" sz="2400" smtClean="0"/>
              <a:t> </a:t>
            </a:r>
            <a:br>
              <a:rPr lang="en-US" sz="2400" smtClean="0"/>
            </a:br>
            <a:r>
              <a:rPr lang="en-US" sz="2200" smtClean="0"/>
              <a:t>A Case Study of Texas Ground Water</a:t>
            </a:r>
          </a:p>
        </p:txBody>
      </p:sp>
      <p:sp>
        <p:nvSpPr>
          <p:cNvPr id="3076" name="Rectangle 3"/>
          <p:cNvSpPr>
            <a:spLocks noGrp="1" noChangeArrowheads="1"/>
          </p:cNvSpPr>
          <p:nvPr>
            <p:ph type="body" sz="half" idx="1"/>
          </p:nvPr>
        </p:nvSpPr>
        <p:spPr/>
        <p:txBody>
          <a:bodyPr/>
          <a:lstStyle/>
          <a:p>
            <a:pPr eaLnBrk="1" hangingPunct="1"/>
            <a:endParaRPr lang="en-US" sz="2800" smtClean="0"/>
          </a:p>
          <a:p>
            <a:pPr eaLnBrk="1" hangingPunct="1">
              <a:buFont typeface="Wingdings" pitchFamily="2" charset="2"/>
              <a:buNone/>
            </a:pPr>
            <a:endParaRPr lang="en-US" sz="2400" smtClean="0"/>
          </a:p>
        </p:txBody>
      </p:sp>
      <p:sp>
        <p:nvSpPr>
          <p:cNvPr id="3077" name="Rectangle 31"/>
          <p:cNvSpPr>
            <a:spLocks noChangeArrowheads="1"/>
          </p:cNvSpPr>
          <p:nvPr/>
        </p:nvSpPr>
        <p:spPr bwMode="auto">
          <a:xfrm>
            <a:off x="4114800" y="533400"/>
            <a:ext cx="5029200" cy="457200"/>
          </a:xfrm>
          <a:prstGeom prst="rect">
            <a:avLst/>
          </a:prstGeom>
          <a:noFill/>
          <a:ln w="9525">
            <a:noFill/>
            <a:miter lim="800000"/>
            <a:headEnd/>
            <a:tailEnd/>
          </a:ln>
        </p:spPr>
        <p:txBody>
          <a:bodyPr anchor="ctr">
            <a:spAutoFit/>
          </a:bodyPr>
          <a:lstStyle/>
          <a:p>
            <a:pPr eaLnBrk="0" hangingPunct="0"/>
            <a:r>
              <a:rPr lang="en-US" sz="1200"/>
              <a:t>Wei Ding, Vadeerat Rinsurongkawong and</a:t>
            </a:r>
            <a:r>
              <a:rPr lang="en-US" sz="2400">
                <a:latin typeface="Times New Roman" pitchFamily="18" charset="0"/>
              </a:rPr>
              <a:t> </a:t>
            </a:r>
            <a:r>
              <a:rPr lang="en-US" sz="1200"/>
              <a:t>Rachsuda Jiamthapthaksin </a:t>
            </a:r>
          </a:p>
        </p:txBody>
      </p:sp>
      <p:sp>
        <p:nvSpPr>
          <p:cNvPr id="3078" name="Text Box 34"/>
          <p:cNvSpPr txBox="1">
            <a:spLocks noChangeArrowheads="1"/>
          </p:cNvSpPr>
          <p:nvPr/>
        </p:nvSpPr>
        <p:spPr bwMode="auto">
          <a:xfrm>
            <a:off x="0" y="914400"/>
            <a:ext cx="8931275" cy="396875"/>
          </a:xfrm>
          <a:prstGeom prst="rect">
            <a:avLst/>
          </a:prstGeom>
          <a:noFill/>
          <a:ln w="9525">
            <a:noFill/>
            <a:miter lim="800000"/>
            <a:headEnd/>
            <a:tailEnd/>
          </a:ln>
        </p:spPr>
        <p:txBody>
          <a:bodyPr>
            <a:spAutoFit/>
          </a:bodyPr>
          <a:lstStyle/>
          <a:p>
            <a:r>
              <a:rPr lang="en-US" sz="2000" b="1"/>
              <a:t>Objective</a:t>
            </a:r>
            <a:r>
              <a:rPr lang="en-US" sz="2000"/>
              <a:t>: </a:t>
            </a:r>
            <a:r>
              <a:rPr lang="en-GB" sz="2000"/>
              <a:t>Analysis of Arsenic Contamination and its Causes.</a:t>
            </a:r>
            <a:endParaRPr lang="en-US" sz="2000"/>
          </a:p>
        </p:txBody>
      </p:sp>
      <p:sp>
        <p:nvSpPr>
          <p:cNvPr id="3079" name="Rectangle 35"/>
          <p:cNvSpPr>
            <a:spLocks noChangeArrowheads="1"/>
          </p:cNvSpPr>
          <p:nvPr/>
        </p:nvSpPr>
        <p:spPr bwMode="auto">
          <a:xfrm>
            <a:off x="0" y="1295400"/>
            <a:ext cx="8686800" cy="641350"/>
          </a:xfrm>
          <a:prstGeom prst="rect">
            <a:avLst/>
          </a:prstGeom>
          <a:noFill/>
          <a:ln w="9525">
            <a:noFill/>
            <a:miter lim="800000"/>
            <a:headEnd/>
            <a:tailEnd/>
          </a:ln>
        </p:spPr>
        <p:txBody>
          <a:bodyPr>
            <a:spAutoFit/>
          </a:bodyPr>
          <a:lstStyle/>
          <a:p>
            <a:pPr>
              <a:buClr>
                <a:srgbClr val="990000"/>
              </a:buClr>
              <a:buSzPct val="150000"/>
              <a:buFont typeface="Wingdings" pitchFamily="2" charset="2"/>
              <a:buChar char="§"/>
            </a:pPr>
            <a:r>
              <a:rPr lang="en-GB"/>
              <a:t> Collaboration with Dr. Bridget Scanlon and her research group at the University of Texas in Austin. </a:t>
            </a:r>
            <a:endParaRPr lang="en-US"/>
          </a:p>
        </p:txBody>
      </p:sp>
      <p:pic>
        <p:nvPicPr>
          <p:cNvPr id="3080" name="Picture 36" descr="siam07_region6_rule1_flowchart"/>
          <p:cNvPicPr>
            <a:picLocks noChangeAspect="1" noChangeArrowheads="1"/>
          </p:cNvPicPr>
          <p:nvPr/>
        </p:nvPicPr>
        <p:blipFill>
          <a:blip r:embed="rId4"/>
          <a:srcRect/>
          <a:stretch>
            <a:fillRect/>
          </a:stretch>
        </p:blipFill>
        <p:spPr bwMode="auto">
          <a:xfrm>
            <a:off x="0" y="2514600"/>
            <a:ext cx="5029200" cy="2084388"/>
          </a:xfrm>
          <a:prstGeom prst="rect">
            <a:avLst/>
          </a:prstGeom>
          <a:noFill/>
          <a:ln w="9525">
            <a:noFill/>
            <a:miter lim="800000"/>
            <a:headEnd/>
            <a:tailEnd/>
          </a:ln>
        </p:spPr>
      </p:pic>
      <p:sp>
        <p:nvSpPr>
          <p:cNvPr id="3081" name="Rectangle 38"/>
          <p:cNvSpPr>
            <a:spLocks noChangeArrowheads="1"/>
          </p:cNvSpPr>
          <p:nvPr/>
        </p:nvSpPr>
        <p:spPr bwMode="auto">
          <a:xfrm>
            <a:off x="0" y="309880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37"/>
          <p:cNvGraphicFramePr>
            <a:graphicFrameLocks noChangeAspect="1"/>
          </p:cNvGraphicFramePr>
          <p:nvPr/>
        </p:nvGraphicFramePr>
        <p:xfrm>
          <a:off x="1066800" y="2209800"/>
          <a:ext cx="2514600" cy="600075"/>
        </p:xfrm>
        <a:graphic>
          <a:graphicData uri="http://schemas.openxmlformats.org/presentationml/2006/ole">
            <p:oleObj spid="_x0000_s3074" name="Equation" r:id="rId5" imgW="1930400" imgH="469900" progId="">
              <p:embed/>
            </p:oleObj>
          </a:graphicData>
        </a:graphic>
      </p:graphicFrame>
      <p:sp>
        <p:nvSpPr>
          <p:cNvPr id="3082" name="Rectangle 39"/>
          <p:cNvSpPr>
            <a:spLocks noChangeArrowheads="1"/>
          </p:cNvSpPr>
          <p:nvPr/>
        </p:nvSpPr>
        <p:spPr bwMode="auto">
          <a:xfrm>
            <a:off x="0" y="3498850"/>
            <a:ext cx="254000" cy="260350"/>
          </a:xfrm>
          <a:prstGeom prst="rect">
            <a:avLst/>
          </a:prstGeom>
          <a:noFill/>
          <a:ln w="9525">
            <a:noFill/>
            <a:miter lim="800000"/>
            <a:headEnd/>
            <a:tailEnd/>
          </a:ln>
        </p:spPr>
        <p:txBody>
          <a:bodyPr wrap="none" anchor="ctr">
            <a:spAutoFit/>
          </a:bodyPr>
          <a:lstStyle/>
          <a:p>
            <a:r>
              <a:rPr lang="en-US" sz="1000">
                <a:latin typeface="Times" charset="0"/>
                <a:ea typeface="SimSun" pitchFamily="2" charset="-122"/>
                <a:cs typeface="Angsana New" pitchFamily="18" charset="-34"/>
              </a:rPr>
              <a:t> </a:t>
            </a:r>
            <a:r>
              <a:rPr lang="en-US" sz="1100">
                <a:ea typeface="SimSun" pitchFamily="2" charset="-122"/>
                <a:cs typeface="Angsana New" pitchFamily="18" charset="-34"/>
              </a:rPr>
              <a:t> </a:t>
            </a:r>
            <a:endParaRPr lang="en-US">
              <a:ea typeface="SimSun" pitchFamily="2" charset="-122"/>
              <a:cs typeface="Angsana New" pitchFamily="18" charset="-34"/>
            </a:endParaRPr>
          </a:p>
        </p:txBody>
      </p:sp>
      <p:pic>
        <p:nvPicPr>
          <p:cNvPr id="3083" name="Picture 40"/>
          <p:cNvPicPr>
            <a:picLocks noChangeAspect="1" noChangeArrowheads="1"/>
          </p:cNvPicPr>
          <p:nvPr/>
        </p:nvPicPr>
        <p:blipFill>
          <a:blip r:embed="rId6"/>
          <a:srcRect/>
          <a:stretch>
            <a:fillRect/>
          </a:stretch>
        </p:blipFill>
        <p:spPr bwMode="auto">
          <a:xfrm>
            <a:off x="4876800" y="1828800"/>
            <a:ext cx="4051300" cy="2817813"/>
          </a:xfrm>
          <a:prstGeom prst="rect">
            <a:avLst/>
          </a:prstGeom>
          <a:noFill/>
          <a:ln w="9525">
            <a:noFill/>
            <a:miter lim="800000"/>
            <a:headEnd/>
            <a:tailEnd/>
          </a:ln>
        </p:spPr>
      </p:pic>
      <p:pic>
        <p:nvPicPr>
          <p:cNvPr id="3084" name="Picture 42"/>
          <p:cNvPicPr>
            <a:picLocks noChangeAspect="1" noChangeArrowheads="1"/>
          </p:cNvPicPr>
          <p:nvPr/>
        </p:nvPicPr>
        <p:blipFill>
          <a:blip r:embed="rId7"/>
          <a:srcRect/>
          <a:stretch>
            <a:fillRect/>
          </a:stretch>
        </p:blipFill>
        <p:spPr bwMode="auto">
          <a:xfrm>
            <a:off x="304800" y="5181600"/>
            <a:ext cx="7729538" cy="1035050"/>
          </a:xfrm>
          <a:prstGeom prst="rect">
            <a:avLst/>
          </a:prstGeom>
          <a:noFill/>
          <a:ln w="9525">
            <a:noFill/>
            <a:miter lim="800000"/>
            <a:headEnd/>
            <a:tailEnd/>
          </a:ln>
        </p:spPr>
      </p:pic>
      <p:sp>
        <p:nvSpPr>
          <p:cNvPr id="3085" name="Text Box 43"/>
          <p:cNvSpPr txBox="1">
            <a:spLocks noChangeArrowheads="1"/>
          </p:cNvSpPr>
          <p:nvPr/>
        </p:nvSpPr>
        <p:spPr bwMode="auto">
          <a:xfrm>
            <a:off x="0" y="1905000"/>
            <a:ext cx="1801813" cy="366713"/>
          </a:xfrm>
          <a:prstGeom prst="rect">
            <a:avLst/>
          </a:prstGeom>
          <a:noFill/>
          <a:ln w="9525">
            <a:noFill/>
            <a:miter lim="800000"/>
            <a:headEnd/>
            <a:tailEnd/>
          </a:ln>
        </p:spPr>
        <p:txBody>
          <a:bodyPr wrap="none">
            <a:spAutoFit/>
          </a:bodyPr>
          <a:lstStyle/>
          <a:p>
            <a:pPr>
              <a:buClr>
                <a:srgbClr val="990000"/>
              </a:buClr>
              <a:buSzPct val="150000"/>
              <a:buFont typeface="Wingdings" pitchFamily="2" charset="2"/>
              <a:buChar char="§"/>
            </a:pPr>
            <a:r>
              <a:rPr lang="en-US"/>
              <a:t> Our approach</a:t>
            </a:r>
          </a:p>
        </p:txBody>
      </p:sp>
      <p:sp>
        <p:nvSpPr>
          <p:cNvPr id="3086" name="Text Box 44"/>
          <p:cNvSpPr txBox="1">
            <a:spLocks noChangeArrowheads="1"/>
          </p:cNvSpPr>
          <p:nvPr/>
        </p:nvSpPr>
        <p:spPr bwMode="auto">
          <a:xfrm>
            <a:off x="0" y="4724400"/>
            <a:ext cx="2563813" cy="366713"/>
          </a:xfrm>
          <a:prstGeom prst="rect">
            <a:avLst/>
          </a:prstGeom>
          <a:noFill/>
          <a:ln w="9525">
            <a:noFill/>
            <a:miter lim="800000"/>
            <a:headEnd/>
            <a:tailEnd/>
          </a:ln>
        </p:spPr>
        <p:txBody>
          <a:bodyPr wrap="none">
            <a:spAutoFit/>
          </a:bodyPr>
          <a:lstStyle/>
          <a:p>
            <a:pPr>
              <a:buClr>
                <a:srgbClr val="990000"/>
              </a:buClr>
              <a:buSzPct val="150000"/>
              <a:buFont typeface="Wingdings" pitchFamily="2" charset="2"/>
              <a:buChar char="§"/>
            </a:pPr>
            <a:r>
              <a:rPr lang="en-US"/>
              <a:t> Experimental Results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8"/>
          <p:cNvSpPr>
            <a:spLocks noGrp="1" noChangeArrowheads="1"/>
          </p:cNvSpPr>
          <p:nvPr>
            <p:ph type="ctrTitle"/>
          </p:nvPr>
        </p:nvSpPr>
        <p:spPr>
          <a:xfrm>
            <a:off x="381000" y="2130425"/>
            <a:ext cx="8382000" cy="1470025"/>
          </a:xfrm>
        </p:spPr>
        <p:txBody>
          <a:bodyPr/>
          <a:lstStyle/>
          <a:p>
            <a:r>
              <a:rPr lang="en-US" dirty="0" smtClean="0">
                <a:solidFill>
                  <a:srgbClr val="C00000"/>
                </a:solidFill>
              </a:rPr>
              <a:t>6. Change Analysis in </a:t>
            </a:r>
            <a:br>
              <a:rPr lang="en-US" dirty="0" smtClean="0">
                <a:solidFill>
                  <a:srgbClr val="C00000"/>
                </a:solidFill>
              </a:rPr>
            </a:br>
            <a:r>
              <a:rPr lang="en-US" dirty="0" smtClean="0">
                <a:solidFill>
                  <a:srgbClr val="C00000"/>
                </a:solidFill>
              </a:rPr>
              <a:t>Spatial Datasets</a:t>
            </a:r>
          </a:p>
        </p:txBody>
      </p:sp>
      <p:sp>
        <p:nvSpPr>
          <p:cNvPr id="3" name="Rectangle 2"/>
          <p:cNvSpPr/>
          <p:nvPr/>
        </p:nvSpPr>
        <p:spPr>
          <a:xfrm>
            <a:off x="2057400" y="4267200"/>
            <a:ext cx="4572000" cy="923330"/>
          </a:xfrm>
          <a:prstGeom prst="rect">
            <a:avLst/>
          </a:prstGeom>
        </p:spPr>
        <p:txBody>
          <a:bodyPr>
            <a:spAutoFit/>
          </a:bodyPr>
          <a:lstStyle/>
          <a:p>
            <a:r>
              <a:rPr lang="en-US" b="1" dirty="0" smtClean="0">
                <a:solidFill>
                  <a:srgbClr val="339966"/>
                </a:solidFill>
                <a:latin typeface="Bodoni MT" pitchFamily="18" charset="0"/>
              </a:rPr>
              <a:t>Add transparencies, describing applications; otherwise  okay, but </a:t>
            </a:r>
            <a:r>
              <a:rPr lang="en-US" b="1" dirty="0" err="1" smtClean="0">
                <a:solidFill>
                  <a:srgbClr val="339966"/>
                </a:solidFill>
                <a:latin typeface="Bodoni MT" pitchFamily="18" charset="0"/>
              </a:rPr>
              <a:t>Vadeerat</a:t>
            </a:r>
            <a:r>
              <a:rPr lang="en-US" b="1" dirty="0" smtClean="0">
                <a:solidFill>
                  <a:srgbClr val="339966"/>
                </a:solidFill>
                <a:latin typeface="Bodoni MT" pitchFamily="18" charset="0"/>
              </a:rPr>
              <a:t> should update it in July 2009</a:t>
            </a:r>
            <a:endParaRPr lang="en-US" b="1" dirty="0">
              <a:solidFill>
                <a:srgbClr val="339966"/>
              </a:solidFill>
              <a:latin typeface="Bodoni M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685800"/>
          </a:xfrm>
        </p:spPr>
        <p:txBody>
          <a:bodyPr/>
          <a:lstStyle/>
          <a:p>
            <a:r>
              <a:rPr lang="en-US" sz="3600" dirty="0" smtClean="0"/>
              <a:t>Change Analysis in Spatial Datasets</a:t>
            </a:r>
          </a:p>
        </p:txBody>
      </p:sp>
      <p:sp>
        <p:nvSpPr>
          <p:cNvPr id="7" name="Rectangle 3"/>
          <p:cNvSpPr txBox="1">
            <a:spLocks noChangeArrowheads="1"/>
          </p:cNvSpPr>
          <p:nvPr/>
        </p:nvSpPr>
        <p:spPr bwMode="auto">
          <a:xfrm>
            <a:off x="228600" y="762000"/>
            <a:ext cx="8686800" cy="3276600"/>
          </a:xfrm>
          <a:prstGeom prst="rect">
            <a:avLst/>
          </a:prstGeom>
          <a:noFill/>
          <a:ln w="9525">
            <a:noFill/>
            <a:miter lim="800000"/>
            <a:headEnd/>
            <a:tailEnd/>
          </a:ln>
        </p:spPr>
        <p:txBody>
          <a:bodyPr/>
          <a:lstStyle/>
          <a:p>
            <a:pPr marL="342900" indent="-342900" eaLnBrk="0" hangingPunct="0">
              <a:spcBef>
                <a:spcPct val="20000"/>
              </a:spcBef>
              <a:buClr>
                <a:srgbClr val="990000"/>
              </a:buClr>
              <a:buSzPct val="150000"/>
              <a:buFont typeface="Wingdings" pitchFamily="2" charset="2"/>
              <a:buChar char="§"/>
              <a:defRPr/>
            </a:pPr>
            <a:r>
              <a:rPr lang="en-US" sz="2000" kern="0" dirty="0">
                <a:latin typeface="+mn-lt"/>
              </a:rPr>
              <a:t> </a:t>
            </a:r>
            <a:r>
              <a:rPr lang="en-US" sz="2000" dirty="0"/>
              <a:t>How the interesting regions in one time frame differ from the interesting regions in the next time frame with respect to a user defined </a:t>
            </a:r>
            <a:r>
              <a:rPr lang="en-US" sz="2000" i="1" dirty="0">
                <a:solidFill>
                  <a:srgbClr val="00B050"/>
                </a:solidFill>
              </a:rPr>
              <a:t>interestingness </a:t>
            </a:r>
            <a:r>
              <a:rPr lang="en-US" sz="2000" i="1" dirty="0" smtClean="0">
                <a:solidFill>
                  <a:srgbClr val="00B050"/>
                </a:solidFill>
              </a:rPr>
              <a:t>perspective</a:t>
            </a:r>
            <a:endParaRPr lang="en-US" sz="2000" dirty="0" smtClean="0">
              <a:solidFill>
                <a:srgbClr val="00B050"/>
              </a:solidFill>
            </a:endParaRPr>
          </a:p>
          <a:p>
            <a:pPr marL="342900" indent="-342900" eaLnBrk="0" hangingPunct="0">
              <a:lnSpc>
                <a:spcPct val="80000"/>
              </a:lnSpc>
              <a:spcBef>
                <a:spcPct val="20000"/>
              </a:spcBef>
              <a:buClr>
                <a:srgbClr val="990000"/>
              </a:buClr>
              <a:buSzPct val="150000"/>
              <a:buFont typeface="Wingdings" pitchFamily="2" charset="2"/>
              <a:buChar char="§"/>
              <a:defRPr/>
            </a:pPr>
            <a:r>
              <a:rPr lang="en-US" sz="2000" kern="0" dirty="0" smtClean="0"/>
              <a:t>Challenges </a:t>
            </a:r>
            <a:r>
              <a:rPr lang="en-US" sz="2000" kern="0" dirty="0"/>
              <a:t>of emergent pattern discovery include:</a:t>
            </a:r>
          </a:p>
          <a:p>
            <a:pPr marL="742950" lvl="1" indent="-285750" eaLnBrk="0" hangingPunct="0">
              <a:lnSpc>
                <a:spcPct val="80000"/>
              </a:lnSpc>
              <a:spcBef>
                <a:spcPct val="20000"/>
              </a:spcBef>
              <a:buClr>
                <a:srgbClr val="990000"/>
              </a:buClr>
              <a:buSzPct val="150000"/>
              <a:buFont typeface="Wingdings" pitchFamily="2" charset="2"/>
              <a:buChar char="§"/>
              <a:defRPr/>
            </a:pPr>
            <a:r>
              <a:rPr lang="en-US" kern="0" dirty="0"/>
              <a:t>The development of a formal framework that characterizes </a:t>
            </a:r>
            <a:r>
              <a:rPr lang="en-US" i="1" kern="0" dirty="0">
                <a:solidFill>
                  <a:srgbClr val="00B050"/>
                </a:solidFill>
                <a:ea typeface="Arial Unicode MS" pitchFamily="34" charset="-128"/>
                <a:cs typeface="Arial Unicode MS" pitchFamily="34" charset="-128"/>
              </a:rPr>
              <a:t>different types of emergent patterns</a:t>
            </a:r>
          </a:p>
          <a:p>
            <a:pPr marL="742950" lvl="1" indent="-285750" eaLnBrk="0" hangingPunct="0">
              <a:lnSpc>
                <a:spcPct val="80000"/>
              </a:lnSpc>
              <a:spcBef>
                <a:spcPct val="20000"/>
              </a:spcBef>
              <a:buClr>
                <a:srgbClr val="990000"/>
              </a:buClr>
              <a:buSzPct val="150000"/>
              <a:buFont typeface="Wingdings" pitchFamily="2" charset="2"/>
              <a:buChar char="§"/>
              <a:defRPr/>
            </a:pPr>
            <a:r>
              <a:rPr lang="en-US" kern="0" dirty="0"/>
              <a:t>The development of a methodology to detect emergent patterns in </a:t>
            </a:r>
            <a:r>
              <a:rPr lang="en-US" i="1" kern="0" dirty="0" err="1">
                <a:solidFill>
                  <a:srgbClr val="00B050"/>
                </a:solidFill>
                <a:ea typeface="Arial Unicode MS" pitchFamily="34" charset="-128"/>
                <a:cs typeface="Arial Unicode MS" pitchFamily="34" charset="-128"/>
              </a:rPr>
              <a:t>spatio</a:t>
            </a:r>
            <a:r>
              <a:rPr lang="en-US" i="1" kern="0" dirty="0">
                <a:solidFill>
                  <a:srgbClr val="00B050"/>
                </a:solidFill>
                <a:ea typeface="Arial Unicode MS" pitchFamily="34" charset="-128"/>
                <a:cs typeface="Arial Unicode MS" pitchFamily="34" charset="-128"/>
              </a:rPr>
              <a:t>-temporal datasets</a:t>
            </a:r>
          </a:p>
          <a:p>
            <a:pPr marL="742950" lvl="1" indent="-285750" eaLnBrk="0" hangingPunct="0">
              <a:lnSpc>
                <a:spcPct val="80000"/>
              </a:lnSpc>
              <a:spcBef>
                <a:spcPct val="20000"/>
              </a:spcBef>
              <a:buClr>
                <a:srgbClr val="990000"/>
              </a:buClr>
              <a:buSzPct val="150000"/>
              <a:buFont typeface="Wingdings" pitchFamily="2" charset="2"/>
              <a:buChar char="§"/>
              <a:defRPr/>
            </a:pPr>
            <a:r>
              <a:rPr lang="en-US" kern="0" dirty="0"/>
              <a:t>The capability to find emergent patterns in regions of </a:t>
            </a:r>
            <a:r>
              <a:rPr lang="en-US" i="1" kern="0" dirty="0">
                <a:solidFill>
                  <a:srgbClr val="00B050"/>
                </a:solidFill>
                <a:ea typeface="Arial Unicode MS" pitchFamily="34" charset="-128"/>
                <a:cs typeface="Arial Unicode MS" pitchFamily="34" charset="-128"/>
              </a:rPr>
              <a:t>arbitrary shape and granularity</a:t>
            </a:r>
          </a:p>
          <a:p>
            <a:pPr marL="742950" lvl="1" indent="-285750" eaLnBrk="0" hangingPunct="0">
              <a:lnSpc>
                <a:spcPct val="80000"/>
              </a:lnSpc>
              <a:spcBef>
                <a:spcPct val="20000"/>
              </a:spcBef>
              <a:buClr>
                <a:srgbClr val="990000"/>
              </a:buClr>
              <a:buSzPct val="150000"/>
              <a:buFont typeface="Wingdings" pitchFamily="2" charset="2"/>
              <a:buChar char="§"/>
              <a:defRPr/>
            </a:pPr>
            <a:r>
              <a:rPr lang="en-US" kern="0" dirty="0"/>
              <a:t>The development of scalable emergent pattern discovery algorithms that are able to cope </a:t>
            </a:r>
            <a:r>
              <a:rPr lang="en-US" kern="0" dirty="0">
                <a:solidFill>
                  <a:srgbClr val="00B050"/>
                </a:solidFill>
              </a:rPr>
              <a:t>with </a:t>
            </a:r>
            <a:r>
              <a:rPr lang="en-US" i="1" kern="0" dirty="0">
                <a:solidFill>
                  <a:srgbClr val="00B050"/>
                </a:solidFill>
                <a:ea typeface="Arial Unicode MS" pitchFamily="34" charset="-128"/>
                <a:cs typeface="Arial Unicode MS" pitchFamily="34" charset="-128"/>
              </a:rPr>
              <a:t>large data sizes and large numbers of patterns</a:t>
            </a:r>
          </a:p>
          <a:p>
            <a:endParaRPr lang="en-US" sz="1000" kern="0" dirty="0" smtClean="0">
              <a:solidFill>
                <a:schemeClr val="accent1"/>
              </a:solidFill>
              <a:latin typeface="+mn-lt"/>
              <a:ea typeface="Arial Unicode MS" pitchFamily="34" charset="-128"/>
              <a:cs typeface="Arial Unicode MS" pitchFamily="34" charset="-128"/>
            </a:endParaRPr>
          </a:p>
        </p:txBody>
      </p:sp>
      <p:sp>
        <p:nvSpPr>
          <p:cNvPr id="18445" name="Text Box 62"/>
          <p:cNvSpPr txBox="1">
            <a:spLocks noChangeArrowheads="1"/>
          </p:cNvSpPr>
          <p:nvPr/>
        </p:nvSpPr>
        <p:spPr bwMode="auto">
          <a:xfrm>
            <a:off x="2971800" y="4038600"/>
            <a:ext cx="3352800" cy="276999"/>
          </a:xfrm>
          <a:prstGeom prst="rect">
            <a:avLst/>
          </a:prstGeom>
          <a:noFill/>
          <a:ln w="9525">
            <a:noFill/>
            <a:miter lim="800000"/>
            <a:headEnd/>
            <a:tailEnd/>
          </a:ln>
        </p:spPr>
        <p:txBody>
          <a:bodyPr wrap="square">
            <a:spAutoFit/>
          </a:bodyPr>
          <a:lstStyle/>
          <a:p>
            <a:r>
              <a:rPr lang="en-US" sz="1200" dirty="0" smtClean="0"/>
              <a:t>Example: High Variance of Earthquake Depth</a:t>
            </a:r>
            <a:endParaRPr lang="en-US" sz="1200" dirty="0"/>
          </a:p>
        </p:txBody>
      </p:sp>
      <p:pic>
        <p:nvPicPr>
          <p:cNvPr id="14" name="Picture 4" descr="Time1"/>
          <p:cNvPicPr>
            <a:picLocks noChangeAspect="1" noChangeArrowheads="1"/>
          </p:cNvPicPr>
          <p:nvPr/>
        </p:nvPicPr>
        <p:blipFill>
          <a:blip r:embed="rId3" cstate="print"/>
          <a:srcRect/>
          <a:stretch>
            <a:fillRect/>
          </a:stretch>
        </p:blipFill>
        <p:spPr bwMode="auto">
          <a:xfrm>
            <a:off x="2514600" y="4343400"/>
            <a:ext cx="1834975" cy="914400"/>
          </a:xfrm>
          <a:prstGeom prst="rect">
            <a:avLst/>
          </a:prstGeom>
          <a:noFill/>
        </p:spPr>
      </p:pic>
      <p:pic>
        <p:nvPicPr>
          <p:cNvPr id="15" name="Picture 5" descr="Time2"/>
          <p:cNvPicPr>
            <a:picLocks noChangeAspect="1" noChangeArrowheads="1"/>
          </p:cNvPicPr>
          <p:nvPr/>
        </p:nvPicPr>
        <p:blipFill>
          <a:blip r:embed="rId4" cstate="print"/>
          <a:srcRect/>
          <a:stretch>
            <a:fillRect/>
          </a:stretch>
        </p:blipFill>
        <p:spPr bwMode="auto">
          <a:xfrm>
            <a:off x="4724400" y="4343400"/>
            <a:ext cx="1822668" cy="914400"/>
          </a:xfrm>
          <a:prstGeom prst="rect">
            <a:avLst/>
          </a:prstGeom>
          <a:noFill/>
        </p:spPr>
      </p:pic>
      <p:pic>
        <p:nvPicPr>
          <p:cNvPr id="16" name="Picture 13" descr="Novelty"/>
          <p:cNvPicPr>
            <a:picLocks noChangeAspect="1" noChangeArrowheads="1"/>
          </p:cNvPicPr>
          <p:nvPr/>
        </p:nvPicPr>
        <p:blipFill>
          <a:blip r:embed="rId5" cstate="print"/>
          <a:srcRect/>
          <a:stretch>
            <a:fillRect/>
          </a:stretch>
        </p:blipFill>
        <p:spPr bwMode="auto">
          <a:xfrm>
            <a:off x="2514600" y="5562600"/>
            <a:ext cx="1836503" cy="914400"/>
          </a:xfrm>
          <a:prstGeom prst="rect">
            <a:avLst/>
          </a:prstGeom>
          <a:noFill/>
          <a:ln w="9525">
            <a:noFill/>
            <a:miter lim="800000"/>
            <a:headEnd/>
            <a:tailEnd/>
          </a:ln>
        </p:spPr>
      </p:pic>
      <p:sp>
        <p:nvSpPr>
          <p:cNvPr id="17" name="Text Box 14"/>
          <p:cNvSpPr txBox="1">
            <a:spLocks noChangeArrowheads="1"/>
          </p:cNvSpPr>
          <p:nvPr/>
        </p:nvSpPr>
        <p:spPr bwMode="auto">
          <a:xfrm>
            <a:off x="4648200" y="5710535"/>
            <a:ext cx="2300823" cy="276999"/>
          </a:xfrm>
          <a:prstGeom prst="rect">
            <a:avLst/>
          </a:prstGeom>
          <a:noFill/>
          <a:ln w="9525">
            <a:noFill/>
            <a:miter lim="800000"/>
            <a:headEnd/>
            <a:tailEnd/>
          </a:ln>
          <a:effectLst/>
        </p:spPr>
        <p:txBody>
          <a:bodyPr wrap="none">
            <a:spAutoFit/>
          </a:bodyPr>
          <a:lstStyle/>
          <a:p>
            <a:r>
              <a:rPr lang="pt-BR" sz="1200" dirty="0"/>
              <a:t>Novelty (r’) = (r’—(r1 </a:t>
            </a:r>
            <a:r>
              <a:rPr lang="pt-BR" sz="1200" dirty="0">
                <a:sym typeface="Symbol" pitchFamily="18" charset="2"/>
              </a:rPr>
              <a:t></a:t>
            </a:r>
            <a:r>
              <a:rPr lang="pt-BR" sz="1200" dirty="0"/>
              <a:t>…</a:t>
            </a:r>
            <a:r>
              <a:rPr lang="pt-BR" sz="1200" dirty="0">
                <a:sym typeface="Symbol" pitchFamily="18" charset="2"/>
              </a:rPr>
              <a:t></a:t>
            </a:r>
            <a:r>
              <a:rPr lang="pt-BR" sz="1200" dirty="0"/>
              <a:t> rk))</a:t>
            </a:r>
            <a:endParaRPr lang="en-US" sz="1200" dirty="0"/>
          </a:p>
        </p:txBody>
      </p:sp>
      <p:sp>
        <p:nvSpPr>
          <p:cNvPr id="18" name="Rectangle 16"/>
          <p:cNvSpPr>
            <a:spLocks noChangeArrowheads="1"/>
          </p:cNvSpPr>
          <p:nvPr/>
        </p:nvSpPr>
        <p:spPr bwMode="auto">
          <a:xfrm>
            <a:off x="4648200" y="6019800"/>
            <a:ext cx="2743200" cy="461665"/>
          </a:xfrm>
          <a:prstGeom prst="rect">
            <a:avLst/>
          </a:prstGeom>
          <a:noFill/>
          <a:ln w="9525">
            <a:noFill/>
            <a:miter lim="800000"/>
            <a:headEnd/>
            <a:tailEnd/>
          </a:ln>
          <a:effectLst/>
        </p:spPr>
        <p:txBody>
          <a:bodyPr wrap="square" anchor="ctr">
            <a:spAutoFit/>
          </a:bodyPr>
          <a:lstStyle/>
          <a:p>
            <a:r>
              <a:rPr lang="en-US" sz="1200" dirty="0"/>
              <a:t>Emerging regions based on the novelty change predicate </a:t>
            </a:r>
          </a:p>
        </p:txBody>
      </p:sp>
      <p:sp>
        <p:nvSpPr>
          <p:cNvPr id="19" name="TextBox 18"/>
          <p:cNvSpPr txBox="1"/>
          <p:nvPr/>
        </p:nvSpPr>
        <p:spPr>
          <a:xfrm>
            <a:off x="3048000" y="5257800"/>
            <a:ext cx="685800" cy="276999"/>
          </a:xfrm>
          <a:prstGeom prst="rect">
            <a:avLst/>
          </a:prstGeom>
          <a:noFill/>
        </p:spPr>
        <p:txBody>
          <a:bodyPr wrap="square" rtlCol="0">
            <a:spAutoFit/>
          </a:bodyPr>
          <a:lstStyle/>
          <a:p>
            <a:r>
              <a:rPr lang="en-US" sz="1200" dirty="0" smtClean="0"/>
              <a:t>Time 1</a:t>
            </a:r>
            <a:endParaRPr lang="en-US" sz="1200" dirty="0"/>
          </a:p>
        </p:txBody>
      </p:sp>
      <p:sp>
        <p:nvSpPr>
          <p:cNvPr id="20" name="TextBox 19"/>
          <p:cNvSpPr txBox="1"/>
          <p:nvPr/>
        </p:nvSpPr>
        <p:spPr>
          <a:xfrm>
            <a:off x="5105400" y="5334000"/>
            <a:ext cx="685800" cy="276999"/>
          </a:xfrm>
          <a:prstGeom prst="rect">
            <a:avLst/>
          </a:prstGeom>
          <a:noFill/>
        </p:spPr>
        <p:txBody>
          <a:bodyPr wrap="square" rtlCol="0">
            <a:spAutoFit/>
          </a:bodyPr>
          <a:lstStyle/>
          <a:p>
            <a:r>
              <a:rPr lang="en-US" sz="1200" dirty="0" smtClean="0"/>
              <a:t>Time 2</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4"/>
          <p:cNvSpPr>
            <a:spLocks noChangeArrowheads="1"/>
          </p:cNvSpPr>
          <p:nvPr/>
        </p:nvSpPr>
        <p:spPr bwMode="auto">
          <a:xfrm>
            <a:off x="457200" y="0"/>
            <a:ext cx="8229600" cy="685800"/>
          </a:xfrm>
          <a:prstGeom prst="rect">
            <a:avLst/>
          </a:prstGeom>
          <a:noFill/>
          <a:ln w="9525">
            <a:noFill/>
            <a:miter lim="800000"/>
            <a:headEnd/>
            <a:tailEnd/>
          </a:ln>
        </p:spPr>
        <p:txBody>
          <a:bodyPr anchor="ctr"/>
          <a:lstStyle/>
          <a:p>
            <a:pPr algn="ctr" eaLnBrk="0" hangingPunct="0"/>
            <a:r>
              <a:rPr lang="en-US" sz="3200" dirty="0" smtClean="0">
                <a:solidFill>
                  <a:schemeClr val="bg1"/>
                </a:solidFill>
              </a:rPr>
              <a:t>Change Analysis: Approaches</a:t>
            </a:r>
            <a:endParaRPr lang="en-US" sz="3200" dirty="0">
              <a:solidFill>
                <a:schemeClr val="bg1"/>
              </a:solidFill>
            </a:endParaRPr>
          </a:p>
        </p:txBody>
      </p:sp>
      <p:sp>
        <p:nvSpPr>
          <p:cNvPr id="4103" name="Rectangle 5"/>
          <p:cNvSpPr>
            <a:spLocks noChangeArrowheads="1"/>
          </p:cNvSpPr>
          <p:nvPr/>
        </p:nvSpPr>
        <p:spPr bwMode="auto">
          <a:xfrm>
            <a:off x="5257800" y="685800"/>
            <a:ext cx="3733800" cy="274638"/>
          </a:xfrm>
          <a:prstGeom prst="rect">
            <a:avLst/>
          </a:prstGeom>
          <a:noFill/>
          <a:ln w="9525">
            <a:noFill/>
            <a:miter lim="800000"/>
            <a:headEnd/>
            <a:tailEnd/>
          </a:ln>
        </p:spPr>
        <p:txBody>
          <a:bodyPr anchor="ctr">
            <a:spAutoFit/>
          </a:bodyPr>
          <a:lstStyle/>
          <a:p>
            <a:pPr eaLnBrk="0" hangingPunct="0"/>
            <a:r>
              <a:rPr lang="en-US" sz="1200" dirty="0" err="1"/>
              <a:t>Vadeerat</a:t>
            </a:r>
            <a:r>
              <a:rPr lang="en-US" sz="1200" dirty="0"/>
              <a:t> </a:t>
            </a:r>
            <a:r>
              <a:rPr lang="en-US" sz="1200" dirty="0" err="1"/>
              <a:t>Rinsurongkawong</a:t>
            </a:r>
            <a:r>
              <a:rPr lang="en-US" sz="1200" dirty="0"/>
              <a:t> and Chun-</a:t>
            </a:r>
            <a:r>
              <a:rPr lang="en-US" sz="1200" dirty="0" err="1"/>
              <a:t>Sheng</a:t>
            </a:r>
            <a:r>
              <a:rPr lang="en-US" sz="1200" dirty="0"/>
              <a:t> Chen </a:t>
            </a:r>
          </a:p>
        </p:txBody>
      </p:sp>
      <p:sp>
        <p:nvSpPr>
          <p:cNvPr id="12" name="Rectangle 10"/>
          <p:cNvSpPr>
            <a:spLocks noChangeArrowheads="1"/>
          </p:cNvSpPr>
          <p:nvPr/>
        </p:nvSpPr>
        <p:spPr bwMode="auto">
          <a:xfrm>
            <a:off x="228600" y="914400"/>
            <a:ext cx="8686800" cy="6858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342900" indent="-342900" eaLnBrk="0" hangingPunct="0">
              <a:spcBef>
                <a:spcPct val="20000"/>
              </a:spcBef>
              <a:buClr>
                <a:srgbClr val="990000"/>
              </a:buClr>
              <a:buSzPct val="150000"/>
              <a:buFont typeface="Wingdings" pitchFamily="2" charset="2"/>
              <a:buChar char="§"/>
            </a:pPr>
            <a:r>
              <a:rPr lang="en-US" sz="2000" dirty="0" smtClean="0"/>
              <a:t>Advantages: We can detect </a:t>
            </a:r>
            <a:r>
              <a:rPr lang="en-US" sz="2000" i="1" dirty="0" smtClean="0">
                <a:solidFill>
                  <a:srgbClr val="00B050"/>
                </a:solidFill>
              </a:rPr>
              <a:t>various types of changes</a:t>
            </a:r>
            <a:r>
              <a:rPr lang="en-US" sz="2000" dirty="0" smtClean="0">
                <a:solidFill>
                  <a:srgbClr val="00B050"/>
                </a:solidFill>
              </a:rPr>
              <a:t> </a:t>
            </a:r>
            <a:r>
              <a:rPr lang="en-US" sz="2000" dirty="0" smtClean="0"/>
              <a:t>in data with </a:t>
            </a:r>
            <a:r>
              <a:rPr lang="en-US" sz="2000" i="1" dirty="0" smtClean="0">
                <a:solidFill>
                  <a:srgbClr val="00B050"/>
                </a:solidFill>
              </a:rPr>
              <a:t>continuous attributes</a:t>
            </a:r>
            <a:r>
              <a:rPr lang="en-US" sz="2000" dirty="0" smtClean="0">
                <a:solidFill>
                  <a:srgbClr val="00B050"/>
                </a:solidFill>
              </a:rPr>
              <a:t> </a:t>
            </a:r>
            <a:r>
              <a:rPr lang="en-US" sz="2000" dirty="0" smtClean="0"/>
              <a:t>and </a:t>
            </a:r>
            <a:r>
              <a:rPr lang="en-US" sz="2000" i="1" dirty="0" smtClean="0">
                <a:solidFill>
                  <a:srgbClr val="00B050"/>
                </a:solidFill>
              </a:rPr>
              <a:t>unknown object identity</a:t>
            </a:r>
            <a:endParaRPr lang="en-US" sz="2000" dirty="0">
              <a:solidFill>
                <a:srgbClr val="00B050"/>
              </a:solidFill>
            </a:endParaRPr>
          </a:p>
          <a:p>
            <a:pPr marL="342900" indent="-342900" eaLnBrk="0" hangingPunct="0">
              <a:spcBef>
                <a:spcPct val="20000"/>
              </a:spcBef>
              <a:buClr>
                <a:srgbClr val="990000"/>
              </a:buClr>
              <a:buSzPct val="150000"/>
              <a:buFont typeface="Wingdings" pitchFamily="2" charset="2"/>
              <a:buChar char="§"/>
            </a:pPr>
            <a:endParaRPr lang="en-US" sz="2000" dirty="0"/>
          </a:p>
        </p:txBody>
      </p:sp>
      <p:sp>
        <p:nvSpPr>
          <p:cNvPr id="13" name="Rectangle 10"/>
          <p:cNvSpPr>
            <a:spLocks noChangeArrowheads="1"/>
          </p:cNvSpPr>
          <p:nvPr/>
        </p:nvSpPr>
        <p:spPr bwMode="auto">
          <a:xfrm>
            <a:off x="152400" y="3505200"/>
            <a:ext cx="4343400" cy="304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just" eaLnBrk="0" hangingPunct="0">
              <a:spcBef>
                <a:spcPct val="20000"/>
              </a:spcBef>
              <a:buClr>
                <a:srgbClr val="990000"/>
              </a:buClr>
              <a:buSzPct val="150000"/>
              <a:buFont typeface="Wingdings" pitchFamily="2" charset="2"/>
              <a:buChar char="§"/>
            </a:pPr>
            <a:r>
              <a:rPr lang="en-US" sz="1400" dirty="0" smtClean="0">
                <a:latin typeface="Microsoft Sans Serif" pitchFamily="34" charset="0"/>
                <a:cs typeface="Microsoft Sans Serif" pitchFamily="34" charset="0"/>
              </a:rPr>
              <a:t>Two approaches for analyzing relationships between two cluster models are introduced:</a:t>
            </a:r>
          </a:p>
          <a:p>
            <a:pPr marL="342900" indent="-342900" algn="just" eaLnBrk="0" hangingPunct="0">
              <a:spcBef>
                <a:spcPct val="20000"/>
              </a:spcBef>
              <a:buClr>
                <a:srgbClr val="990000"/>
              </a:buClr>
              <a:buSzPct val="150000"/>
              <a:buFont typeface="Wingdings" pitchFamily="2" charset="2"/>
              <a:buChar char="§"/>
            </a:pPr>
            <a:r>
              <a:rPr lang="en-US" sz="1400" dirty="0" smtClean="0">
                <a:latin typeface="Microsoft Sans Serif" pitchFamily="34" charset="0"/>
                <a:cs typeface="Microsoft Sans Serif" pitchFamily="34" charset="0"/>
              </a:rPr>
              <a:t>Direct Change Analysis for Intentional Clusters</a:t>
            </a:r>
          </a:p>
          <a:p>
            <a:pPr marL="800100" lvl="1" indent="-342900" algn="just" eaLnBrk="0" hangingPunct="0">
              <a:spcBef>
                <a:spcPct val="20000"/>
              </a:spcBef>
              <a:buClr>
                <a:srgbClr val="990000"/>
              </a:buClr>
              <a:buSzPct val="150000"/>
              <a:buFont typeface="Wingdings" pitchFamily="2" charset="2"/>
              <a:buChar char="§"/>
            </a:pPr>
            <a:r>
              <a:rPr lang="en-US" sz="1400" dirty="0" err="1" smtClean="0">
                <a:latin typeface="Microsoft Sans Serif" pitchFamily="34" charset="0"/>
                <a:cs typeface="Microsoft Sans Serif" pitchFamily="34" charset="0"/>
              </a:rPr>
              <a:t>Intensional</a:t>
            </a:r>
            <a:r>
              <a:rPr lang="en-US" sz="1400" dirty="0" smtClean="0">
                <a:latin typeface="Microsoft Sans Serif" pitchFamily="34" charset="0"/>
                <a:cs typeface="Microsoft Sans Serif" pitchFamily="34" charset="0"/>
              </a:rPr>
              <a:t> clusters of </a:t>
            </a:r>
            <a:r>
              <a:rPr lang="en-US" sz="1400" dirty="0" err="1" smtClean="0">
                <a:latin typeface="Microsoft Sans Serif" pitchFamily="34" charset="0"/>
                <a:cs typeface="Microsoft Sans Serif" pitchFamily="34" charset="0"/>
              </a:rPr>
              <a:t>O</a:t>
            </a:r>
            <a:r>
              <a:rPr lang="en-US" sz="1400" baseline="-25000" dirty="0" err="1" smtClean="0">
                <a:latin typeface="Microsoft Sans Serif" pitchFamily="34" charset="0"/>
                <a:cs typeface="Microsoft Sans Serif" pitchFamily="34" charset="0"/>
              </a:rPr>
              <a:t>old</a:t>
            </a:r>
            <a:r>
              <a:rPr lang="en-US" sz="1400" dirty="0" smtClean="0">
                <a:latin typeface="Microsoft Sans Serif" pitchFamily="34" charset="0"/>
                <a:cs typeface="Microsoft Sans Serif" pitchFamily="34" charset="0"/>
              </a:rPr>
              <a:t> and </a:t>
            </a:r>
            <a:r>
              <a:rPr lang="en-US" sz="1400" dirty="0" err="1" smtClean="0">
                <a:latin typeface="Microsoft Sans Serif" pitchFamily="34" charset="0"/>
                <a:cs typeface="Microsoft Sans Serif" pitchFamily="34" charset="0"/>
              </a:rPr>
              <a:t>O</a:t>
            </a:r>
            <a:r>
              <a:rPr lang="en-US" sz="1400" baseline="-25000" dirty="0" err="1" smtClean="0">
                <a:latin typeface="Microsoft Sans Serif" pitchFamily="34" charset="0"/>
                <a:cs typeface="Microsoft Sans Serif" pitchFamily="34" charset="0"/>
              </a:rPr>
              <a:t>new</a:t>
            </a:r>
            <a:r>
              <a:rPr lang="en-US" sz="1400" dirty="0" smtClean="0">
                <a:latin typeface="Microsoft Sans Serif" pitchFamily="34" charset="0"/>
                <a:cs typeface="Microsoft Sans Serif" pitchFamily="34" charset="0"/>
              </a:rPr>
              <a:t> are directly compared,  mostly relying on polygon operations. </a:t>
            </a:r>
          </a:p>
          <a:p>
            <a:pPr marL="342900" indent="-342900" algn="just" eaLnBrk="0" hangingPunct="0">
              <a:spcBef>
                <a:spcPct val="20000"/>
              </a:spcBef>
              <a:buClr>
                <a:srgbClr val="990000"/>
              </a:buClr>
              <a:buSzPct val="150000"/>
              <a:buFont typeface="Wingdings" pitchFamily="2" charset="2"/>
              <a:buChar char="§"/>
            </a:pPr>
            <a:r>
              <a:rPr lang="en-US" sz="1400" dirty="0" smtClean="0">
                <a:latin typeface="Microsoft Sans Serif" pitchFamily="34" charset="0"/>
                <a:cs typeface="Microsoft Sans Serif" pitchFamily="34" charset="0"/>
              </a:rPr>
              <a:t>Indirect Change Analysis through Forward-Backward Analysis Based on Re-clustering</a:t>
            </a:r>
          </a:p>
          <a:p>
            <a:pPr marL="800100" lvl="1" indent="-342900" algn="just" eaLnBrk="0" hangingPunct="0">
              <a:spcBef>
                <a:spcPct val="20000"/>
              </a:spcBef>
              <a:buClr>
                <a:srgbClr val="990000"/>
              </a:buClr>
              <a:buSzPct val="150000"/>
              <a:buFont typeface="Wingdings" pitchFamily="2" charset="2"/>
              <a:buChar char="§"/>
            </a:pPr>
            <a:r>
              <a:rPr lang="en-US" sz="1400" dirty="0">
                <a:latin typeface="Microsoft Sans Serif" pitchFamily="34" charset="0"/>
                <a:cs typeface="Microsoft Sans Serif" pitchFamily="34" charset="0"/>
              </a:rPr>
              <a:t>C</a:t>
            </a:r>
            <a:r>
              <a:rPr lang="en-US" sz="1400" dirty="0" smtClean="0">
                <a:latin typeface="Microsoft Sans Serif" pitchFamily="34" charset="0"/>
                <a:cs typeface="Microsoft Sans Serif" pitchFamily="34" charset="0"/>
              </a:rPr>
              <a:t>reates cluster models for </a:t>
            </a:r>
            <a:r>
              <a:rPr lang="en-US" sz="1400" dirty="0" err="1" smtClean="0">
                <a:latin typeface="Microsoft Sans Serif" pitchFamily="34" charset="0"/>
                <a:cs typeface="Microsoft Sans Serif" pitchFamily="34" charset="0"/>
              </a:rPr>
              <a:t>O</a:t>
            </a:r>
            <a:r>
              <a:rPr lang="en-US" sz="1400" baseline="-25000" dirty="0" err="1" smtClean="0">
                <a:latin typeface="Microsoft Sans Serif" pitchFamily="34" charset="0"/>
                <a:cs typeface="Microsoft Sans Serif" pitchFamily="34" charset="0"/>
              </a:rPr>
              <a:t>old</a:t>
            </a:r>
            <a:r>
              <a:rPr lang="en-US" sz="1400" baseline="-25000" dirty="0" smtClean="0">
                <a:latin typeface="Microsoft Sans Serif" pitchFamily="34" charset="0"/>
                <a:cs typeface="Microsoft Sans Serif" pitchFamily="34" charset="0"/>
              </a:rPr>
              <a:t> </a:t>
            </a:r>
            <a:r>
              <a:rPr lang="en-US" sz="1400" dirty="0" smtClean="0">
                <a:latin typeface="Microsoft Sans Serif" pitchFamily="34" charset="0"/>
                <a:cs typeface="Microsoft Sans Serif" pitchFamily="34" charset="0"/>
              </a:rPr>
              <a:t>and </a:t>
            </a:r>
            <a:r>
              <a:rPr lang="en-US" sz="1400" dirty="0" err="1" smtClean="0">
                <a:latin typeface="Microsoft Sans Serif" pitchFamily="34" charset="0"/>
                <a:cs typeface="Microsoft Sans Serif" pitchFamily="34" charset="0"/>
              </a:rPr>
              <a:t>O</a:t>
            </a:r>
            <a:r>
              <a:rPr lang="en-US" sz="1400" baseline="-25000" dirty="0" err="1" smtClean="0">
                <a:latin typeface="Microsoft Sans Serif" pitchFamily="34" charset="0"/>
                <a:cs typeface="Microsoft Sans Serif" pitchFamily="34" charset="0"/>
              </a:rPr>
              <a:t>new</a:t>
            </a:r>
            <a:r>
              <a:rPr lang="en-US" sz="1400" dirty="0" smtClean="0">
                <a:latin typeface="Microsoft Sans Serif" pitchFamily="34" charset="0"/>
                <a:cs typeface="Microsoft Sans Serif" pitchFamily="34" charset="0"/>
              </a:rPr>
              <a:t> and re-clusters the old data using the new model, and the new data using the old model, and then compares cluster extensions.</a:t>
            </a:r>
            <a:endParaRPr lang="en-US" sz="1400" dirty="0">
              <a:latin typeface="Microsoft Sans Serif" pitchFamily="34" charset="0"/>
              <a:cs typeface="Microsoft Sans Serif" pitchFamily="34" charset="0"/>
            </a:endParaRPr>
          </a:p>
        </p:txBody>
      </p:sp>
      <p:pic>
        <p:nvPicPr>
          <p:cNvPr id="15" name="Picture 405"/>
          <p:cNvPicPr>
            <a:picLocks noChangeAspect="1" noChangeArrowheads="1"/>
          </p:cNvPicPr>
          <p:nvPr/>
        </p:nvPicPr>
        <p:blipFill>
          <a:blip r:embed="rId3"/>
          <a:srcRect/>
          <a:stretch>
            <a:fillRect/>
          </a:stretch>
        </p:blipFill>
        <p:spPr bwMode="auto">
          <a:xfrm>
            <a:off x="1143000" y="2133600"/>
            <a:ext cx="807619" cy="746667"/>
          </a:xfrm>
          <a:prstGeom prst="rect">
            <a:avLst/>
          </a:prstGeom>
          <a:noFill/>
          <a:ln w="9525">
            <a:noFill/>
            <a:miter lim="800000"/>
            <a:headEnd/>
            <a:tailEnd/>
          </a:ln>
        </p:spPr>
      </p:pic>
      <p:pic>
        <p:nvPicPr>
          <p:cNvPr id="16" name="Picture 410"/>
          <p:cNvPicPr>
            <a:picLocks noChangeAspect="1" noChangeArrowheads="1"/>
          </p:cNvPicPr>
          <p:nvPr/>
        </p:nvPicPr>
        <p:blipFill>
          <a:blip r:embed="rId4"/>
          <a:srcRect/>
          <a:stretch>
            <a:fillRect/>
          </a:stretch>
        </p:blipFill>
        <p:spPr bwMode="auto">
          <a:xfrm>
            <a:off x="3352800" y="1729810"/>
            <a:ext cx="586667" cy="556190"/>
          </a:xfrm>
          <a:prstGeom prst="rect">
            <a:avLst/>
          </a:prstGeom>
          <a:noFill/>
          <a:ln w="9525">
            <a:noFill/>
            <a:miter lim="800000"/>
            <a:headEnd/>
            <a:tailEnd/>
          </a:ln>
        </p:spPr>
      </p:pic>
      <p:pic>
        <p:nvPicPr>
          <p:cNvPr id="17" name="Picture 411"/>
          <p:cNvPicPr>
            <a:picLocks noChangeAspect="1" noChangeArrowheads="1"/>
          </p:cNvPicPr>
          <p:nvPr/>
        </p:nvPicPr>
        <p:blipFill>
          <a:blip r:embed="rId5"/>
          <a:srcRect/>
          <a:stretch>
            <a:fillRect/>
          </a:stretch>
        </p:blipFill>
        <p:spPr bwMode="auto">
          <a:xfrm>
            <a:off x="3352800" y="2514600"/>
            <a:ext cx="807619" cy="746667"/>
          </a:xfrm>
          <a:prstGeom prst="rect">
            <a:avLst/>
          </a:prstGeom>
          <a:noFill/>
          <a:ln w="9525">
            <a:noFill/>
            <a:miter lim="800000"/>
            <a:headEnd/>
            <a:tailEnd/>
          </a:ln>
        </p:spPr>
      </p:pic>
      <p:sp>
        <p:nvSpPr>
          <p:cNvPr id="18" name="Text Box 416"/>
          <p:cNvSpPr txBox="1">
            <a:spLocks noChangeArrowheads="1"/>
          </p:cNvSpPr>
          <p:nvPr/>
        </p:nvSpPr>
        <p:spPr bwMode="auto">
          <a:xfrm>
            <a:off x="304800" y="2209800"/>
            <a:ext cx="1066800" cy="433866"/>
          </a:xfrm>
          <a:prstGeom prst="rect">
            <a:avLst/>
          </a:prstGeom>
          <a:noFill/>
          <a:ln w="9525">
            <a:noFill/>
            <a:miter lim="800000"/>
            <a:headEnd/>
            <a:tailEnd/>
          </a:ln>
        </p:spPr>
        <p:txBody>
          <a:bodyPr wrap="square" lIns="246796" tIns="123395" rIns="246796" bIns="123395">
            <a:spAutoFit/>
          </a:bodyPr>
          <a:lstStyle/>
          <a:p>
            <a:pPr defTabSz="2820988">
              <a:spcBef>
                <a:spcPct val="50000"/>
              </a:spcBef>
            </a:pPr>
            <a:r>
              <a:rPr lang="en-US" sz="1200" dirty="0">
                <a:latin typeface="Microsoft Sans Serif" pitchFamily="34" charset="0"/>
                <a:cs typeface="Microsoft Sans Serif" pitchFamily="34" charset="0"/>
              </a:rPr>
              <a:t>Cluster</a:t>
            </a:r>
          </a:p>
        </p:txBody>
      </p:sp>
      <p:sp>
        <p:nvSpPr>
          <p:cNvPr id="19" name="Text Box 417"/>
          <p:cNvSpPr txBox="1">
            <a:spLocks noChangeArrowheads="1"/>
          </p:cNvSpPr>
          <p:nvPr/>
        </p:nvSpPr>
        <p:spPr bwMode="auto">
          <a:xfrm>
            <a:off x="1524000" y="2895600"/>
            <a:ext cx="2057400" cy="433866"/>
          </a:xfrm>
          <a:prstGeom prst="rect">
            <a:avLst/>
          </a:prstGeom>
          <a:noFill/>
          <a:ln w="9525">
            <a:noFill/>
            <a:miter lim="800000"/>
            <a:headEnd/>
            <a:tailEnd/>
          </a:ln>
        </p:spPr>
        <p:txBody>
          <a:bodyPr wrap="square" lIns="246796" tIns="123395" rIns="246796" bIns="123395">
            <a:spAutoFit/>
          </a:bodyPr>
          <a:lstStyle/>
          <a:p>
            <a:pPr defTabSz="2820988">
              <a:spcBef>
                <a:spcPct val="50000"/>
              </a:spcBef>
            </a:pPr>
            <a:r>
              <a:rPr lang="en-US" sz="1200" dirty="0" err="1">
                <a:latin typeface="Microsoft Sans Serif" pitchFamily="34" charset="0"/>
                <a:cs typeface="Microsoft Sans Serif" pitchFamily="34" charset="0"/>
              </a:rPr>
              <a:t>Intensional</a:t>
            </a:r>
            <a:r>
              <a:rPr lang="en-US" sz="1200" dirty="0">
                <a:latin typeface="Microsoft Sans Serif" pitchFamily="34" charset="0"/>
                <a:cs typeface="Microsoft Sans Serif" pitchFamily="34" charset="0"/>
              </a:rPr>
              <a:t> Cluster</a:t>
            </a:r>
          </a:p>
        </p:txBody>
      </p:sp>
      <p:sp>
        <p:nvSpPr>
          <p:cNvPr id="20" name="Text Box 418"/>
          <p:cNvSpPr txBox="1">
            <a:spLocks noChangeArrowheads="1"/>
          </p:cNvSpPr>
          <p:nvPr/>
        </p:nvSpPr>
        <p:spPr bwMode="auto">
          <a:xfrm>
            <a:off x="1447800" y="1623534"/>
            <a:ext cx="1981200" cy="433866"/>
          </a:xfrm>
          <a:prstGeom prst="rect">
            <a:avLst/>
          </a:prstGeom>
          <a:noFill/>
          <a:ln w="9525">
            <a:noFill/>
            <a:miter lim="800000"/>
            <a:headEnd/>
            <a:tailEnd/>
          </a:ln>
        </p:spPr>
        <p:txBody>
          <a:bodyPr wrap="square" lIns="246796" tIns="123395" rIns="246796" bIns="123395">
            <a:spAutoFit/>
          </a:bodyPr>
          <a:lstStyle/>
          <a:p>
            <a:pPr defTabSz="2820988">
              <a:spcBef>
                <a:spcPct val="50000"/>
              </a:spcBef>
            </a:pPr>
            <a:r>
              <a:rPr lang="en-US" sz="1200" dirty="0">
                <a:latin typeface="Microsoft Sans Serif" pitchFamily="34" charset="0"/>
                <a:cs typeface="Microsoft Sans Serif" pitchFamily="34" charset="0"/>
              </a:rPr>
              <a:t>Extensional Cluster</a:t>
            </a:r>
          </a:p>
        </p:txBody>
      </p:sp>
      <p:cxnSp>
        <p:nvCxnSpPr>
          <p:cNvPr id="24" name="Straight Arrow Connector 23"/>
          <p:cNvCxnSpPr/>
          <p:nvPr/>
        </p:nvCxnSpPr>
        <p:spPr>
          <a:xfrm>
            <a:off x="2057400" y="2590800"/>
            <a:ext cx="1143000" cy="2438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2057400" y="1981200"/>
            <a:ext cx="1066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Rectangle 10"/>
          <p:cNvSpPr>
            <a:spLocks noChangeArrowheads="1"/>
          </p:cNvSpPr>
          <p:nvPr/>
        </p:nvSpPr>
        <p:spPr bwMode="auto">
          <a:xfrm>
            <a:off x="4343400" y="1676400"/>
            <a:ext cx="4648200" cy="160020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lstStyle/>
          <a:p>
            <a:pPr marL="342900" indent="-342900" algn="just" eaLnBrk="0" hangingPunct="0">
              <a:spcBef>
                <a:spcPct val="20000"/>
              </a:spcBef>
              <a:buClr>
                <a:srgbClr val="990000"/>
              </a:buClr>
              <a:buSzPct val="150000"/>
              <a:buFont typeface="Wingdings" pitchFamily="2" charset="2"/>
              <a:buChar char="§"/>
            </a:pPr>
            <a:r>
              <a:rPr lang="en-US" sz="1400" dirty="0" smtClean="0">
                <a:latin typeface="Microsoft Sans Serif" pitchFamily="34" charset="0"/>
                <a:cs typeface="Microsoft Sans Serif" pitchFamily="34" charset="0"/>
              </a:rPr>
              <a:t>Extensional clusters partition the input dataset into subsets, and return these subsets as clustering results.</a:t>
            </a:r>
          </a:p>
          <a:p>
            <a:pPr marL="342900" indent="-342900" algn="just" eaLnBrk="0" hangingPunct="0">
              <a:spcBef>
                <a:spcPct val="20000"/>
              </a:spcBef>
              <a:buClr>
                <a:srgbClr val="990000"/>
              </a:buClr>
              <a:buSzPct val="150000"/>
              <a:buFont typeface="Wingdings" pitchFamily="2" charset="2"/>
              <a:buChar char="§"/>
            </a:pPr>
            <a:r>
              <a:rPr lang="en-US" sz="1400" dirty="0" err="1" smtClean="0">
                <a:latin typeface="Microsoft Sans Serif" pitchFamily="34" charset="0"/>
                <a:cs typeface="Microsoft Sans Serif" pitchFamily="34" charset="0"/>
              </a:rPr>
              <a:t>Intensional</a:t>
            </a:r>
            <a:r>
              <a:rPr lang="en-US" sz="1400" dirty="0" smtClean="0">
                <a:latin typeface="Microsoft Sans Serif" pitchFamily="34" charset="0"/>
                <a:cs typeface="Microsoft Sans Serif" pitchFamily="34" charset="0"/>
              </a:rPr>
              <a:t> clusters are clustering models which represent functions that determine whether a given object belongs to a particular cluster or not. Polygons are used as models for spatial clusters.</a:t>
            </a:r>
          </a:p>
          <a:p>
            <a:pPr marL="342900" indent="-342900" algn="just" eaLnBrk="0" hangingPunct="0">
              <a:spcBef>
                <a:spcPct val="20000"/>
              </a:spcBef>
              <a:buClr>
                <a:srgbClr val="990000"/>
              </a:buClr>
              <a:buSzPct val="150000"/>
              <a:buFont typeface="Wingdings" pitchFamily="2" charset="2"/>
              <a:buChar char="§"/>
            </a:pPr>
            <a:endParaRPr lang="en-US" sz="1400" dirty="0" smtClean="0">
              <a:latin typeface="Microsoft Sans Serif" pitchFamily="34" charset="0"/>
              <a:cs typeface="Microsoft Sans Serif" pitchFamily="34" charset="0"/>
            </a:endParaRPr>
          </a:p>
          <a:p>
            <a:pPr marL="342900" indent="-342900" algn="just" eaLnBrk="0" hangingPunct="0">
              <a:spcBef>
                <a:spcPct val="20000"/>
              </a:spcBef>
              <a:buClr>
                <a:srgbClr val="990000"/>
              </a:buClr>
              <a:buSzPct val="150000"/>
              <a:buFont typeface="Wingdings" pitchFamily="2" charset="2"/>
              <a:buChar char="§"/>
            </a:pPr>
            <a:endParaRPr lang="en-US" sz="1400" dirty="0">
              <a:latin typeface="Microsoft Sans Serif" pitchFamily="34" charset="0"/>
              <a:cs typeface="Microsoft Sans Serif" pitchFamily="34" charset="0"/>
            </a:endParaRPr>
          </a:p>
        </p:txBody>
      </p:sp>
      <p:sp>
        <p:nvSpPr>
          <p:cNvPr id="34" name="Rectangle 10"/>
          <p:cNvSpPr>
            <a:spLocks noChangeArrowheads="1"/>
          </p:cNvSpPr>
          <p:nvPr/>
        </p:nvSpPr>
        <p:spPr bwMode="auto">
          <a:xfrm>
            <a:off x="4495800" y="3505200"/>
            <a:ext cx="4495800" cy="304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just" eaLnBrk="0" hangingPunct="0">
              <a:spcBef>
                <a:spcPct val="20000"/>
              </a:spcBef>
              <a:buClr>
                <a:srgbClr val="990000"/>
              </a:buClr>
              <a:buSzPct val="150000"/>
              <a:buFont typeface="Wingdings" pitchFamily="2" charset="2"/>
              <a:buChar char="§"/>
            </a:pPr>
            <a:r>
              <a:rPr lang="en-US" sz="1400" dirty="0">
                <a:latin typeface="Microsoft Sans Serif" pitchFamily="34" charset="0"/>
                <a:cs typeface="Microsoft Sans Serif" pitchFamily="34" charset="0"/>
              </a:rPr>
              <a:t>B</a:t>
            </a:r>
            <a:r>
              <a:rPr lang="en-US" sz="1400" dirty="0" smtClean="0">
                <a:latin typeface="Microsoft Sans Serif" pitchFamily="34" charset="0"/>
                <a:cs typeface="Microsoft Sans Serif" pitchFamily="34" charset="0"/>
              </a:rPr>
              <a:t>asic change predicates is introduced</a:t>
            </a:r>
          </a:p>
          <a:p>
            <a:pPr marL="342900" indent="-342900" algn="just" eaLnBrk="0" hangingPunct="0">
              <a:spcBef>
                <a:spcPct val="20000"/>
              </a:spcBef>
              <a:buClr>
                <a:srgbClr val="990000"/>
              </a:buClr>
              <a:buSzPct val="150000"/>
              <a:buFont typeface="Wingdings" pitchFamily="2" charset="2"/>
              <a:buChar char="§"/>
            </a:pPr>
            <a:r>
              <a:rPr lang="en-US" sz="1400" dirty="0" smtClean="0">
                <a:latin typeface="Microsoft Sans Serif" pitchFamily="34" charset="0"/>
                <a:cs typeface="Microsoft Sans Serif" pitchFamily="34" charset="0"/>
              </a:rPr>
              <a:t>These base predicates can be used to define more complex cluster relationships..</a:t>
            </a:r>
          </a:p>
          <a:p>
            <a:pPr marL="342900" indent="-342900" algn="just" eaLnBrk="0" hangingPunct="0">
              <a:spcBef>
                <a:spcPct val="20000"/>
              </a:spcBef>
              <a:buClr>
                <a:srgbClr val="990000"/>
              </a:buClr>
              <a:buSzPct val="150000"/>
              <a:buFont typeface="Wingdings" pitchFamily="2" charset="2"/>
              <a:buChar char="§"/>
            </a:pPr>
            <a:r>
              <a:rPr lang="en-US" sz="1400" dirty="0" smtClean="0">
                <a:latin typeface="Microsoft Sans Serif" pitchFamily="34" charset="0"/>
                <a:cs typeface="Microsoft Sans Serif" pitchFamily="34" charset="0"/>
              </a:rPr>
              <a:t>Let </a:t>
            </a:r>
            <a:r>
              <a:rPr lang="en-US" sz="1400" dirty="0">
                <a:latin typeface="Microsoft Sans Serif" pitchFamily="34" charset="0"/>
                <a:cs typeface="Microsoft Sans Serif" pitchFamily="34" charset="0"/>
              </a:rPr>
              <a:t>r, r</a:t>
            </a:r>
            <a:r>
              <a:rPr lang="en-US" sz="1400" baseline="-25000" dirty="0">
                <a:latin typeface="Microsoft Sans Serif" pitchFamily="34" charset="0"/>
                <a:cs typeface="Microsoft Sans Serif" pitchFamily="34" charset="0"/>
              </a:rPr>
              <a:t>1</a:t>
            </a:r>
            <a:r>
              <a:rPr lang="en-US" sz="1400" dirty="0">
                <a:latin typeface="Microsoft Sans Serif" pitchFamily="34" charset="0"/>
                <a:cs typeface="Microsoft Sans Serif" pitchFamily="34" charset="0"/>
              </a:rPr>
              <a:t>,…, </a:t>
            </a:r>
            <a:r>
              <a:rPr lang="en-US" sz="1400" dirty="0" err="1">
                <a:latin typeface="Microsoft Sans Serif" pitchFamily="34" charset="0"/>
                <a:cs typeface="Microsoft Sans Serif" pitchFamily="34" charset="0"/>
              </a:rPr>
              <a:t>r</a:t>
            </a:r>
            <a:r>
              <a:rPr lang="en-US" sz="1400" baseline="-25000" dirty="0" err="1">
                <a:latin typeface="Microsoft Sans Serif" pitchFamily="34" charset="0"/>
                <a:cs typeface="Microsoft Sans Serif" pitchFamily="34" charset="0"/>
              </a:rPr>
              <a:t>k</a:t>
            </a:r>
            <a:r>
              <a:rPr lang="en-US" sz="1400" dirty="0">
                <a:latin typeface="Microsoft Sans Serif" pitchFamily="34" charset="0"/>
                <a:cs typeface="Microsoft Sans Serif" pitchFamily="34" charset="0"/>
              </a:rPr>
              <a:t> be regions in </a:t>
            </a:r>
            <a:r>
              <a:rPr lang="en-US" sz="1400" dirty="0" err="1">
                <a:latin typeface="Microsoft Sans Serif" pitchFamily="34" charset="0"/>
                <a:cs typeface="Microsoft Sans Serif" pitchFamily="34" charset="0"/>
              </a:rPr>
              <a:t>O</a:t>
            </a:r>
            <a:r>
              <a:rPr lang="en-US" sz="1400" baseline="-25000" dirty="0" err="1">
                <a:latin typeface="Microsoft Sans Serif" pitchFamily="34" charset="0"/>
                <a:cs typeface="Microsoft Sans Serif" pitchFamily="34" charset="0"/>
              </a:rPr>
              <a:t>old</a:t>
            </a:r>
            <a:r>
              <a:rPr lang="en-US" sz="1400" dirty="0">
                <a:latin typeface="Microsoft Sans Serif" pitchFamily="34" charset="0"/>
                <a:cs typeface="Microsoft Sans Serif" pitchFamily="34" charset="0"/>
              </a:rPr>
              <a:t> and r’, r</a:t>
            </a:r>
            <a:r>
              <a:rPr lang="en-US" sz="1400" baseline="-25000" dirty="0">
                <a:latin typeface="Microsoft Sans Serif" pitchFamily="34" charset="0"/>
                <a:cs typeface="Microsoft Sans Serif" pitchFamily="34" charset="0"/>
              </a:rPr>
              <a:t>1</a:t>
            </a:r>
            <a:r>
              <a:rPr lang="en-US" sz="1400" dirty="0">
                <a:latin typeface="Microsoft Sans Serif" pitchFamily="34" charset="0"/>
                <a:cs typeface="Microsoft Sans Serif" pitchFamily="34" charset="0"/>
              </a:rPr>
              <a:t>’,…, </a:t>
            </a:r>
            <a:r>
              <a:rPr lang="en-US" sz="1400" dirty="0" err="1">
                <a:latin typeface="Microsoft Sans Serif" pitchFamily="34" charset="0"/>
                <a:cs typeface="Microsoft Sans Serif" pitchFamily="34" charset="0"/>
              </a:rPr>
              <a:t>r’</a:t>
            </a:r>
            <a:r>
              <a:rPr lang="en-US" sz="1400" baseline="-25000" dirty="0" err="1">
                <a:latin typeface="Microsoft Sans Serif" pitchFamily="34" charset="0"/>
                <a:cs typeface="Microsoft Sans Serif" pitchFamily="34" charset="0"/>
              </a:rPr>
              <a:t>k</a:t>
            </a:r>
            <a:r>
              <a:rPr lang="en-US" sz="1400" dirty="0">
                <a:latin typeface="Microsoft Sans Serif" pitchFamily="34" charset="0"/>
                <a:cs typeface="Microsoft Sans Serif" pitchFamily="34" charset="0"/>
              </a:rPr>
              <a:t> be regions in </a:t>
            </a:r>
            <a:r>
              <a:rPr lang="en-US" sz="1400" dirty="0" err="1">
                <a:latin typeface="Microsoft Sans Serif" pitchFamily="34" charset="0"/>
                <a:cs typeface="Microsoft Sans Serif" pitchFamily="34" charset="0"/>
              </a:rPr>
              <a:t>O</a:t>
            </a:r>
            <a:r>
              <a:rPr lang="en-US" sz="1400" baseline="-25000" dirty="0" err="1">
                <a:latin typeface="Microsoft Sans Serif" pitchFamily="34" charset="0"/>
                <a:cs typeface="Microsoft Sans Serif" pitchFamily="34" charset="0"/>
              </a:rPr>
              <a:t>new</a:t>
            </a:r>
            <a:r>
              <a:rPr lang="en-US" sz="1400" dirty="0">
                <a:latin typeface="Microsoft Sans Serif" pitchFamily="34" charset="0"/>
                <a:cs typeface="Microsoft Sans Serif" pitchFamily="34" charset="0"/>
              </a:rPr>
              <a:t>. </a:t>
            </a:r>
            <a:endParaRPr lang="en-US" sz="1400" dirty="0" smtClean="0">
              <a:latin typeface="Microsoft Sans Serif" pitchFamily="34" charset="0"/>
              <a:cs typeface="Microsoft Sans Serif" pitchFamily="34" charset="0"/>
            </a:endParaRPr>
          </a:p>
          <a:p>
            <a:pPr marL="800100" lvl="1" indent="-342900" algn="just" eaLnBrk="0" hangingPunct="0">
              <a:spcBef>
                <a:spcPct val="20000"/>
              </a:spcBef>
              <a:buClr>
                <a:srgbClr val="990000"/>
              </a:buClr>
              <a:buSzPct val="150000"/>
              <a:buFont typeface="Wingdings" pitchFamily="2" charset="2"/>
              <a:buChar char="§"/>
            </a:pPr>
            <a:r>
              <a:rPr lang="en-US" sz="1400" dirty="0" smtClean="0">
                <a:latin typeface="Microsoft Sans Serif" pitchFamily="34" charset="0"/>
                <a:cs typeface="Microsoft Sans Serif" pitchFamily="34" charset="0"/>
              </a:rPr>
              <a:t>Agreement(</a:t>
            </a:r>
            <a:r>
              <a:rPr lang="en-US" sz="1400" dirty="0" err="1" smtClean="0">
                <a:latin typeface="Microsoft Sans Serif" pitchFamily="34" charset="0"/>
                <a:cs typeface="Microsoft Sans Serif" pitchFamily="34" charset="0"/>
              </a:rPr>
              <a:t>r,r</a:t>
            </a:r>
            <a:r>
              <a:rPr lang="en-US" sz="1400" dirty="0" smtClean="0">
                <a:latin typeface="Microsoft Sans Serif" pitchFamily="34" charset="0"/>
                <a:cs typeface="Microsoft Sans Serif" pitchFamily="34" charset="0"/>
              </a:rPr>
              <a:t>’)= | r </a:t>
            </a:r>
            <a:r>
              <a:rPr lang="en-US" sz="1400" dirty="0" smtClean="0">
                <a:latin typeface="Microsoft Sans Serif" pitchFamily="34" charset="0"/>
                <a:cs typeface="Microsoft Sans Serif" pitchFamily="34" charset="0"/>
                <a:sym typeface="Symbol" pitchFamily="18" charset="2"/>
              </a:rPr>
              <a:t></a:t>
            </a:r>
            <a:r>
              <a:rPr lang="en-US" sz="1400" dirty="0" smtClean="0">
                <a:latin typeface="Microsoft Sans Serif" pitchFamily="34" charset="0"/>
                <a:cs typeface="Microsoft Sans Serif" pitchFamily="34" charset="0"/>
              </a:rPr>
              <a:t> r’| / | r </a:t>
            </a:r>
            <a:r>
              <a:rPr lang="en-US" sz="1400" dirty="0" smtClean="0">
                <a:latin typeface="Microsoft Sans Serif" pitchFamily="34" charset="0"/>
                <a:cs typeface="Microsoft Sans Serif" pitchFamily="34" charset="0"/>
                <a:sym typeface="Symbol" pitchFamily="18" charset="2"/>
              </a:rPr>
              <a:t></a:t>
            </a:r>
            <a:r>
              <a:rPr lang="en-US" sz="1400" dirty="0" smtClean="0">
                <a:latin typeface="Microsoft Sans Serif" pitchFamily="34" charset="0"/>
                <a:cs typeface="Microsoft Sans Serif" pitchFamily="34" charset="0"/>
              </a:rPr>
              <a:t> r’|</a:t>
            </a:r>
          </a:p>
          <a:p>
            <a:pPr marL="800100" lvl="1" indent="-342900" algn="just" eaLnBrk="0" hangingPunct="0">
              <a:spcBef>
                <a:spcPct val="20000"/>
              </a:spcBef>
              <a:buClr>
                <a:srgbClr val="990000"/>
              </a:buClr>
              <a:buSzPct val="150000"/>
              <a:buFont typeface="Wingdings" pitchFamily="2" charset="2"/>
              <a:buChar char="§"/>
            </a:pPr>
            <a:r>
              <a:rPr lang="en-US" sz="1400" dirty="0" smtClean="0">
                <a:latin typeface="Microsoft Sans Serif" pitchFamily="34" charset="0"/>
                <a:cs typeface="Microsoft Sans Serif" pitchFamily="34" charset="0"/>
              </a:rPr>
              <a:t>Containment(</a:t>
            </a:r>
            <a:r>
              <a:rPr lang="en-US" sz="1400" dirty="0" err="1" smtClean="0">
                <a:latin typeface="Microsoft Sans Serif" pitchFamily="34" charset="0"/>
                <a:cs typeface="Microsoft Sans Serif" pitchFamily="34" charset="0"/>
              </a:rPr>
              <a:t>r,r</a:t>
            </a:r>
            <a:r>
              <a:rPr lang="en-US" sz="1400" dirty="0" smtClean="0">
                <a:latin typeface="Microsoft Sans Serif" pitchFamily="34" charset="0"/>
                <a:cs typeface="Microsoft Sans Serif" pitchFamily="34" charset="0"/>
              </a:rPr>
              <a:t>’)= | r</a:t>
            </a:r>
            <a:r>
              <a:rPr lang="en-US" sz="1400" dirty="0" smtClean="0">
                <a:latin typeface="Microsoft Sans Serif" pitchFamily="34" charset="0"/>
                <a:cs typeface="Microsoft Sans Serif" pitchFamily="34" charset="0"/>
                <a:sym typeface="Symbol" pitchFamily="18" charset="2"/>
              </a:rPr>
              <a:t>  </a:t>
            </a:r>
            <a:r>
              <a:rPr lang="en-US" sz="1400" dirty="0" smtClean="0">
                <a:latin typeface="Microsoft Sans Serif" pitchFamily="34" charset="0"/>
                <a:cs typeface="Microsoft Sans Serif" pitchFamily="34" charset="0"/>
              </a:rPr>
              <a:t>r’| / | r |</a:t>
            </a:r>
          </a:p>
          <a:p>
            <a:pPr marL="800100" lvl="1" indent="-342900" algn="just" eaLnBrk="0" hangingPunct="0">
              <a:spcBef>
                <a:spcPct val="20000"/>
              </a:spcBef>
              <a:buClr>
                <a:srgbClr val="990000"/>
              </a:buClr>
              <a:buSzPct val="150000"/>
              <a:buFont typeface="Wingdings" pitchFamily="2" charset="2"/>
              <a:buChar char="§"/>
            </a:pPr>
            <a:r>
              <a:rPr lang="en-US" sz="1400" dirty="0" smtClean="0">
                <a:latin typeface="Microsoft Sans Serif" pitchFamily="34" charset="0"/>
                <a:cs typeface="Microsoft Sans Serif" pitchFamily="34" charset="0"/>
              </a:rPr>
              <a:t>Novelty (r’) = (r’ —(r</a:t>
            </a:r>
            <a:r>
              <a:rPr lang="en-US" sz="1400" baseline="-25000" dirty="0" smtClean="0">
                <a:latin typeface="Microsoft Sans Serif" pitchFamily="34" charset="0"/>
                <a:cs typeface="Microsoft Sans Serif" pitchFamily="34" charset="0"/>
              </a:rPr>
              <a:t>1</a:t>
            </a:r>
            <a:r>
              <a:rPr lang="en-US" sz="1400" dirty="0" smtClean="0">
                <a:latin typeface="Microsoft Sans Serif" pitchFamily="34" charset="0"/>
                <a:cs typeface="Microsoft Sans Serif" pitchFamily="34" charset="0"/>
              </a:rPr>
              <a:t> </a:t>
            </a:r>
            <a:r>
              <a:rPr lang="en-US" sz="1400" dirty="0" smtClean="0">
                <a:latin typeface="Microsoft Sans Serif" pitchFamily="34" charset="0"/>
                <a:cs typeface="Microsoft Sans Serif" pitchFamily="34" charset="0"/>
                <a:sym typeface="Symbol" pitchFamily="18" charset="2"/>
              </a:rPr>
              <a:t></a:t>
            </a:r>
            <a:r>
              <a:rPr lang="en-US" sz="1400" dirty="0" smtClean="0">
                <a:latin typeface="Microsoft Sans Serif" pitchFamily="34" charset="0"/>
                <a:cs typeface="Microsoft Sans Serif" pitchFamily="34" charset="0"/>
              </a:rPr>
              <a:t>…</a:t>
            </a:r>
            <a:r>
              <a:rPr lang="en-US" sz="1400" dirty="0" smtClean="0">
                <a:latin typeface="Microsoft Sans Serif" pitchFamily="34" charset="0"/>
                <a:cs typeface="Microsoft Sans Serif" pitchFamily="34" charset="0"/>
                <a:sym typeface="Symbol" pitchFamily="18" charset="2"/>
              </a:rPr>
              <a:t></a:t>
            </a:r>
            <a:r>
              <a:rPr lang="en-US" sz="1400" dirty="0" smtClean="0">
                <a:latin typeface="Microsoft Sans Serif" pitchFamily="34" charset="0"/>
                <a:cs typeface="Microsoft Sans Serif" pitchFamily="34" charset="0"/>
              </a:rPr>
              <a:t> </a:t>
            </a:r>
            <a:r>
              <a:rPr lang="en-US" sz="1400" dirty="0" err="1" smtClean="0">
                <a:latin typeface="Microsoft Sans Serif" pitchFamily="34" charset="0"/>
                <a:cs typeface="Microsoft Sans Serif" pitchFamily="34" charset="0"/>
              </a:rPr>
              <a:t>r</a:t>
            </a:r>
            <a:r>
              <a:rPr lang="en-US" sz="1400" baseline="-25000" dirty="0" err="1" smtClean="0">
                <a:latin typeface="Microsoft Sans Serif" pitchFamily="34" charset="0"/>
                <a:cs typeface="Microsoft Sans Serif" pitchFamily="34" charset="0"/>
              </a:rPr>
              <a:t>k</a:t>
            </a:r>
            <a:r>
              <a:rPr lang="en-US" sz="1400" dirty="0" smtClean="0">
                <a:latin typeface="Microsoft Sans Serif" pitchFamily="34" charset="0"/>
                <a:cs typeface="Microsoft Sans Serif" pitchFamily="34" charset="0"/>
              </a:rPr>
              <a:t>))</a:t>
            </a:r>
          </a:p>
          <a:p>
            <a:pPr marL="800100" lvl="1" indent="-342900" algn="just" eaLnBrk="0" hangingPunct="0">
              <a:spcBef>
                <a:spcPct val="20000"/>
              </a:spcBef>
              <a:buClr>
                <a:srgbClr val="990000"/>
              </a:buClr>
              <a:buSzPct val="150000"/>
              <a:buFont typeface="Wingdings" pitchFamily="2" charset="2"/>
              <a:buChar char="§"/>
            </a:pPr>
            <a:r>
              <a:rPr lang="en-US" sz="1400" dirty="0" smtClean="0">
                <a:latin typeface="Microsoft Sans Serif" pitchFamily="34" charset="0"/>
                <a:cs typeface="Microsoft Sans Serif" pitchFamily="34" charset="0"/>
              </a:rPr>
              <a:t>Disappearance(r)= (r—(r’</a:t>
            </a:r>
            <a:r>
              <a:rPr lang="en-US" sz="1400" baseline="-25000" dirty="0" smtClean="0">
                <a:latin typeface="Microsoft Sans Serif" pitchFamily="34" charset="0"/>
                <a:cs typeface="Microsoft Sans Serif" pitchFamily="34" charset="0"/>
              </a:rPr>
              <a:t>1</a:t>
            </a:r>
            <a:r>
              <a:rPr lang="en-US" sz="1400" dirty="0" smtClean="0">
                <a:latin typeface="Microsoft Sans Serif" pitchFamily="34" charset="0"/>
                <a:cs typeface="Microsoft Sans Serif" pitchFamily="34" charset="0"/>
              </a:rPr>
              <a:t> </a:t>
            </a:r>
            <a:r>
              <a:rPr lang="en-US" sz="1400" dirty="0" smtClean="0">
                <a:latin typeface="Microsoft Sans Serif" pitchFamily="34" charset="0"/>
                <a:cs typeface="Microsoft Sans Serif" pitchFamily="34" charset="0"/>
                <a:sym typeface="Symbol" pitchFamily="18" charset="2"/>
              </a:rPr>
              <a:t></a:t>
            </a:r>
            <a:r>
              <a:rPr lang="en-US" sz="1400" dirty="0" smtClean="0">
                <a:latin typeface="Microsoft Sans Serif" pitchFamily="34" charset="0"/>
                <a:cs typeface="Microsoft Sans Serif" pitchFamily="34" charset="0"/>
              </a:rPr>
              <a:t>…</a:t>
            </a:r>
            <a:r>
              <a:rPr lang="en-US" sz="1400" dirty="0" smtClean="0">
                <a:latin typeface="Microsoft Sans Serif" pitchFamily="34" charset="0"/>
                <a:cs typeface="Microsoft Sans Serif" pitchFamily="34" charset="0"/>
                <a:sym typeface="Symbol" pitchFamily="18" charset="2"/>
              </a:rPr>
              <a:t></a:t>
            </a:r>
            <a:r>
              <a:rPr lang="en-US" sz="1400" dirty="0" smtClean="0">
                <a:latin typeface="Microsoft Sans Serif" pitchFamily="34" charset="0"/>
                <a:cs typeface="Microsoft Sans Serif" pitchFamily="34" charset="0"/>
              </a:rPr>
              <a:t> </a:t>
            </a:r>
            <a:r>
              <a:rPr lang="en-US" sz="1400" dirty="0" err="1" smtClean="0">
                <a:latin typeface="Microsoft Sans Serif" pitchFamily="34" charset="0"/>
                <a:cs typeface="Microsoft Sans Serif" pitchFamily="34" charset="0"/>
              </a:rPr>
              <a:t>r’</a:t>
            </a:r>
            <a:r>
              <a:rPr lang="en-US" sz="1400" baseline="-25000" dirty="0" err="1" smtClean="0">
                <a:latin typeface="Microsoft Sans Serif" pitchFamily="34" charset="0"/>
                <a:cs typeface="Microsoft Sans Serif" pitchFamily="34" charset="0"/>
              </a:rPr>
              <a:t>k</a:t>
            </a:r>
            <a:r>
              <a:rPr lang="en-US" sz="1400" dirty="0" smtClean="0">
                <a:latin typeface="Microsoft Sans Serif" pitchFamily="34" charset="0"/>
                <a:cs typeface="Microsoft Sans Serif" pitchFamily="34" charset="0"/>
              </a:rPr>
              <a:t>))</a:t>
            </a:r>
          </a:p>
          <a:p>
            <a:pPr marL="342900" indent="-342900" algn="just" eaLnBrk="0" hangingPunct="0">
              <a:spcBef>
                <a:spcPct val="20000"/>
              </a:spcBef>
              <a:buClr>
                <a:srgbClr val="990000"/>
              </a:buClr>
              <a:buSzPct val="150000"/>
              <a:buFont typeface="Wingdings" pitchFamily="2" charset="2"/>
              <a:buChar char="§"/>
            </a:pPr>
            <a:r>
              <a:rPr lang="en-US" sz="1400" dirty="0" smtClean="0">
                <a:latin typeface="Microsoft Sans Serif" pitchFamily="34" charset="0"/>
                <a:cs typeface="Microsoft Sans Serif" pitchFamily="34" charset="0"/>
              </a:rPr>
              <a:t>The operations are preformed on sets of objects in the case of the re-clustering approach and on polygons in the case of the direct approach</a:t>
            </a:r>
          </a:p>
          <a:p>
            <a:pPr marL="342900" indent="-342900" algn="just" eaLnBrk="0" hangingPunct="0">
              <a:spcBef>
                <a:spcPct val="20000"/>
              </a:spcBef>
              <a:buClr>
                <a:srgbClr val="990000"/>
              </a:buClr>
              <a:buSzPct val="150000"/>
              <a:buFont typeface="Wingdings" pitchFamily="2" charset="2"/>
              <a:buChar char="§"/>
            </a:pPr>
            <a:endParaRPr lang="en-US" sz="1400" dirty="0" smtClean="0">
              <a:latin typeface="Microsoft Sans Serif" pitchFamily="34" charset="0"/>
              <a:cs typeface="Microsoft Sans Serif" pitchFamily="34" charset="0"/>
            </a:endParaRPr>
          </a:p>
          <a:p>
            <a:pPr marL="342900" indent="-342900" algn="just" eaLnBrk="0" hangingPunct="0">
              <a:spcBef>
                <a:spcPct val="20000"/>
              </a:spcBef>
              <a:buClr>
                <a:srgbClr val="990000"/>
              </a:buClr>
              <a:buSzPct val="150000"/>
              <a:buFont typeface="Wingdings" pitchFamily="2" charset="2"/>
              <a:buChar char="§"/>
            </a:pPr>
            <a:endParaRPr lang="en-US" sz="1400" dirty="0" smtClean="0">
              <a:latin typeface="Microsoft Sans Serif" pitchFamily="34" charset="0"/>
              <a:cs typeface="Microsoft Sans Serif" pitchFamily="34" charset="0"/>
            </a:endParaRPr>
          </a:p>
          <a:p>
            <a:pPr marL="342900" indent="-342900" algn="just" eaLnBrk="0" hangingPunct="0">
              <a:spcBef>
                <a:spcPct val="20000"/>
              </a:spcBef>
              <a:buClr>
                <a:srgbClr val="990000"/>
              </a:buClr>
              <a:buSzPct val="150000"/>
              <a:buFont typeface="Wingdings" pitchFamily="2" charset="2"/>
              <a:buChar char="§"/>
            </a:pPr>
            <a:endParaRPr lang="en-US" sz="1400" dirty="0" smtClean="0">
              <a:latin typeface="Microsoft Sans Serif" pitchFamily="34" charset="0"/>
              <a:cs typeface="Microsoft Sans Serif" pitchFamily="34" charset="0"/>
            </a:endParaRPr>
          </a:p>
          <a:p>
            <a:pPr marL="342900" indent="-342900" algn="just" eaLnBrk="0" hangingPunct="0">
              <a:spcBef>
                <a:spcPct val="20000"/>
              </a:spcBef>
              <a:buClr>
                <a:srgbClr val="990000"/>
              </a:buClr>
              <a:buSzPct val="150000"/>
              <a:buFont typeface="Wingdings" pitchFamily="2" charset="2"/>
              <a:buChar char="§"/>
            </a:pPr>
            <a:endParaRPr lang="en-US" sz="1400" dirty="0" smtClean="0">
              <a:latin typeface="Microsoft Sans Serif" pitchFamily="34" charset="0"/>
              <a:cs typeface="Microsoft Sans Serif" pitchFamily="34" charset="0"/>
            </a:endParaRPr>
          </a:p>
          <a:p>
            <a:pPr marL="342900" indent="-342900" algn="just" eaLnBrk="0" hangingPunct="0">
              <a:spcBef>
                <a:spcPct val="20000"/>
              </a:spcBef>
              <a:buClr>
                <a:srgbClr val="990000"/>
              </a:buClr>
              <a:buSzPct val="150000"/>
              <a:buFont typeface="Wingdings" pitchFamily="2" charset="2"/>
              <a:buChar char="§"/>
            </a:pPr>
            <a:endParaRPr lang="en-US" sz="1400" dirty="0">
              <a:latin typeface="Microsoft Sans Serif" pitchFamily="34" charset="0"/>
              <a:cs typeface="Microsoft Sans Serif" pitchFamily="34" charset="0"/>
            </a:endParaRPr>
          </a:p>
          <a:p>
            <a:pPr marL="342900" indent="-342900" algn="just" eaLnBrk="0" hangingPunct="0">
              <a:spcBef>
                <a:spcPct val="20000"/>
              </a:spcBef>
              <a:buClr>
                <a:srgbClr val="990000"/>
              </a:buClr>
              <a:buSzPct val="150000"/>
              <a:buFont typeface="Wingdings" pitchFamily="2" charset="2"/>
              <a:buChar char="§"/>
            </a:pPr>
            <a:endParaRPr lang="en-US" sz="1400" dirty="0" smtClean="0">
              <a:latin typeface="Microsoft Sans Serif" pitchFamily="34" charset="0"/>
              <a:cs typeface="Microsoft Sans Serif" pitchFamily="34" charset="0"/>
            </a:endParaRPr>
          </a:p>
          <a:p>
            <a:pPr marL="342900" indent="-342900" algn="just" eaLnBrk="0" hangingPunct="0">
              <a:spcBef>
                <a:spcPct val="20000"/>
              </a:spcBef>
              <a:buClr>
                <a:srgbClr val="990000"/>
              </a:buClr>
              <a:buSzPct val="150000"/>
              <a:buFont typeface="Wingdings" pitchFamily="2" charset="2"/>
              <a:buChar char="§"/>
            </a:pPr>
            <a:endParaRPr lang="en-US" sz="1400"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reeform 101"/>
          <p:cNvSpPr/>
          <p:nvPr/>
        </p:nvSpPr>
        <p:spPr>
          <a:xfrm>
            <a:off x="-26988" y="692150"/>
            <a:ext cx="5665788" cy="5943600"/>
          </a:xfrm>
          <a:custGeom>
            <a:avLst/>
            <a:gdLst>
              <a:gd name="connsiteX0" fmla="*/ 2438400 w 5334000"/>
              <a:gd name="connsiteY0" fmla="*/ 5943600 h 5943600"/>
              <a:gd name="connsiteX1" fmla="*/ 5334000 w 5334000"/>
              <a:gd name="connsiteY1" fmla="*/ 3837709 h 5943600"/>
              <a:gd name="connsiteX2" fmla="*/ 5320145 w 5334000"/>
              <a:gd name="connsiteY2" fmla="*/ 0 h 5943600"/>
              <a:gd name="connsiteX3" fmla="*/ 0 w 5334000"/>
              <a:gd name="connsiteY3" fmla="*/ 13855 h 5943600"/>
              <a:gd name="connsiteX4" fmla="*/ 13854 w 5334000"/>
              <a:gd name="connsiteY4" fmla="*/ 5915891 h 5943600"/>
              <a:gd name="connsiteX5" fmla="*/ 2438400 w 5334000"/>
              <a:gd name="connsiteY5"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0" h="5943600">
                <a:moveTo>
                  <a:pt x="2438400" y="5943600"/>
                </a:moveTo>
                <a:lnTo>
                  <a:pt x="5334000" y="3837709"/>
                </a:lnTo>
                <a:cubicBezTo>
                  <a:pt x="5329382" y="2558473"/>
                  <a:pt x="5324763" y="1279236"/>
                  <a:pt x="5320145" y="0"/>
                </a:cubicBezTo>
                <a:lnTo>
                  <a:pt x="0" y="13855"/>
                </a:lnTo>
                <a:lnTo>
                  <a:pt x="13854" y="5915891"/>
                </a:lnTo>
                <a:lnTo>
                  <a:pt x="2438400" y="5943600"/>
                </a:lnTo>
                <a:close/>
              </a:path>
            </a:pathLst>
          </a:custGeom>
          <a:solidFill>
            <a:srgbClr val="FFCB3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ectangle 102"/>
          <p:cNvSpPr/>
          <p:nvPr/>
        </p:nvSpPr>
        <p:spPr>
          <a:xfrm>
            <a:off x="5029200" y="685800"/>
            <a:ext cx="4114800" cy="3810000"/>
          </a:xfrm>
          <a:prstGeom prst="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99"/>
          <p:cNvSpPr/>
          <p:nvPr/>
        </p:nvSpPr>
        <p:spPr>
          <a:xfrm>
            <a:off x="2590800" y="4495800"/>
            <a:ext cx="6553200" cy="2112963"/>
          </a:xfrm>
          <a:custGeom>
            <a:avLst/>
            <a:gdLst>
              <a:gd name="connsiteX0" fmla="*/ 2854036 w 6747164"/>
              <a:gd name="connsiteY0" fmla="*/ 0 h 2078182"/>
              <a:gd name="connsiteX1" fmla="*/ 6747164 w 6747164"/>
              <a:gd name="connsiteY1" fmla="*/ 0 h 2078182"/>
              <a:gd name="connsiteX2" fmla="*/ 6705600 w 6747164"/>
              <a:gd name="connsiteY2" fmla="*/ 2078182 h 2078182"/>
              <a:gd name="connsiteX3" fmla="*/ 0 w 6747164"/>
              <a:gd name="connsiteY3" fmla="*/ 2078182 h 2078182"/>
              <a:gd name="connsiteX4" fmla="*/ 2854036 w 6747164"/>
              <a:gd name="connsiteY4" fmla="*/ 0 h 207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164" h="2078182">
                <a:moveTo>
                  <a:pt x="2854036" y="0"/>
                </a:moveTo>
                <a:lnTo>
                  <a:pt x="6747164" y="0"/>
                </a:lnTo>
                <a:lnTo>
                  <a:pt x="6705600" y="2078182"/>
                </a:lnTo>
                <a:lnTo>
                  <a:pt x="0" y="2078182"/>
                </a:lnTo>
                <a:lnTo>
                  <a:pt x="2854036" y="0"/>
                </a:lnTo>
                <a:close/>
              </a:path>
            </a:pathLst>
          </a:custGeom>
          <a:solidFill>
            <a:srgbClr val="FFD86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3" name="Title 1"/>
          <p:cNvSpPr>
            <a:spLocks noGrp="1"/>
          </p:cNvSpPr>
          <p:nvPr>
            <p:ph type="title"/>
          </p:nvPr>
        </p:nvSpPr>
        <p:spPr/>
        <p:txBody>
          <a:bodyPr/>
          <a:lstStyle/>
          <a:p>
            <a:r>
              <a:rPr lang="en-US" sz="4000" smtClean="0"/>
              <a:t>Current Topics Investigated</a:t>
            </a:r>
          </a:p>
        </p:txBody>
      </p:sp>
      <p:sp>
        <p:nvSpPr>
          <p:cNvPr id="7174" name="Rectangle 4"/>
          <p:cNvSpPr>
            <a:spLocks noChangeArrowheads="1"/>
          </p:cNvSpPr>
          <p:nvPr/>
        </p:nvSpPr>
        <p:spPr bwMode="auto">
          <a:xfrm>
            <a:off x="6967538" y="1558925"/>
            <a:ext cx="1947862" cy="830263"/>
          </a:xfrm>
          <a:prstGeom prst="rect">
            <a:avLst/>
          </a:prstGeom>
          <a:noFill/>
          <a:ln w="28575">
            <a:solidFill>
              <a:srgbClr val="FF0000"/>
            </a:solidFill>
            <a:miter lim="800000"/>
            <a:headEnd/>
            <a:tailEnd/>
          </a:ln>
        </p:spPr>
        <p:txBody>
          <a:bodyPr>
            <a:spAutoFit/>
          </a:bodyPr>
          <a:lstStyle/>
          <a:p>
            <a:r>
              <a:rPr lang="en-US" sz="1200" b="1"/>
              <a:t>Discovering </a:t>
            </a:r>
          </a:p>
          <a:p>
            <a:r>
              <a:rPr lang="en-US" sz="1200" b="1"/>
              <a:t>regional knowledge </a:t>
            </a:r>
          </a:p>
          <a:p>
            <a:r>
              <a:rPr lang="en-US" sz="1200" b="1"/>
              <a:t>in geo-referenced datasets</a:t>
            </a:r>
          </a:p>
        </p:txBody>
      </p:sp>
      <p:sp>
        <p:nvSpPr>
          <p:cNvPr id="7175" name="Rectangle 5"/>
          <p:cNvSpPr>
            <a:spLocks noChangeArrowheads="1"/>
          </p:cNvSpPr>
          <p:nvPr/>
        </p:nvSpPr>
        <p:spPr bwMode="auto">
          <a:xfrm>
            <a:off x="225425" y="5286375"/>
            <a:ext cx="1261884" cy="461665"/>
          </a:xfrm>
          <a:prstGeom prst="rect">
            <a:avLst/>
          </a:prstGeom>
          <a:noFill/>
          <a:ln w="28575">
            <a:solidFill>
              <a:srgbClr val="FF0000"/>
            </a:solidFill>
            <a:miter lim="800000"/>
            <a:headEnd/>
            <a:tailEnd/>
          </a:ln>
        </p:spPr>
        <p:txBody>
          <a:bodyPr wrap="none">
            <a:spAutoFit/>
          </a:bodyPr>
          <a:lstStyle/>
          <a:p>
            <a:r>
              <a:rPr lang="en-US" sz="1200" b="1" dirty="0" smtClean="0"/>
              <a:t>Domain-driven</a:t>
            </a:r>
          </a:p>
          <a:p>
            <a:r>
              <a:rPr lang="en-US" sz="1200" b="1" dirty="0" smtClean="0"/>
              <a:t> clustering</a:t>
            </a:r>
            <a:endParaRPr lang="en-US" sz="1200" b="1" dirty="0"/>
          </a:p>
        </p:txBody>
      </p:sp>
      <p:sp>
        <p:nvSpPr>
          <p:cNvPr id="7176" name="Rectangle 6"/>
          <p:cNvSpPr>
            <a:spLocks noChangeArrowheads="1"/>
          </p:cNvSpPr>
          <p:nvPr/>
        </p:nvSpPr>
        <p:spPr bwMode="auto">
          <a:xfrm>
            <a:off x="5257800" y="1568450"/>
            <a:ext cx="1579278" cy="461665"/>
          </a:xfrm>
          <a:prstGeom prst="rect">
            <a:avLst/>
          </a:prstGeom>
          <a:noFill/>
          <a:ln w="28575">
            <a:solidFill>
              <a:srgbClr val="FF0000"/>
            </a:solidFill>
            <a:miter lim="800000"/>
            <a:headEnd/>
            <a:tailEnd/>
          </a:ln>
        </p:spPr>
        <p:txBody>
          <a:bodyPr wrap="none">
            <a:spAutoFit/>
          </a:bodyPr>
          <a:lstStyle/>
          <a:p>
            <a:r>
              <a:rPr lang="en-US" sz="1200" b="1" dirty="0" smtClean="0"/>
              <a:t>Change analysis in</a:t>
            </a:r>
          </a:p>
          <a:p>
            <a:r>
              <a:rPr lang="en-US" sz="1200" b="1" dirty="0"/>
              <a:t>s</a:t>
            </a:r>
            <a:r>
              <a:rPr lang="en-US" sz="1200" b="1" dirty="0" smtClean="0"/>
              <a:t>patial datasets</a:t>
            </a:r>
            <a:endParaRPr lang="en-US" sz="1200" b="1" dirty="0"/>
          </a:p>
        </p:txBody>
      </p:sp>
      <p:sp>
        <p:nvSpPr>
          <p:cNvPr id="7177" name="Rectangle 9"/>
          <p:cNvSpPr>
            <a:spLocks noChangeArrowheads="1"/>
          </p:cNvSpPr>
          <p:nvPr/>
        </p:nvSpPr>
        <p:spPr bwMode="auto">
          <a:xfrm>
            <a:off x="5562600" y="4979988"/>
            <a:ext cx="1754188" cy="307975"/>
          </a:xfrm>
          <a:prstGeom prst="rect">
            <a:avLst/>
          </a:prstGeom>
          <a:noFill/>
          <a:ln w="9525">
            <a:noFill/>
            <a:miter lim="800000"/>
            <a:headEnd/>
            <a:tailEnd/>
          </a:ln>
        </p:spPr>
        <p:txBody>
          <a:bodyPr wrap="none">
            <a:spAutoFit/>
          </a:bodyPr>
          <a:lstStyle/>
          <a:p>
            <a:pPr marL="571500" indent="-571500"/>
            <a:r>
              <a:rPr lang="en-US" sz="1400" b="1">
                <a:solidFill>
                  <a:srgbClr val="663300"/>
                </a:solidFill>
              </a:rPr>
              <a:t>Machine Learning </a:t>
            </a:r>
          </a:p>
        </p:txBody>
      </p:sp>
      <p:grpSp>
        <p:nvGrpSpPr>
          <p:cNvPr id="7178" name="Group 54"/>
          <p:cNvGrpSpPr>
            <a:grpSpLocks/>
          </p:cNvGrpSpPr>
          <p:nvPr/>
        </p:nvGrpSpPr>
        <p:grpSpPr bwMode="auto">
          <a:xfrm>
            <a:off x="-152400" y="990600"/>
            <a:ext cx="4876800" cy="2667000"/>
            <a:chOff x="339" y="1057"/>
            <a:chExt cx="2637" cy="1247"/>
          </a:xfrm>
        </p:grpSpPr>
        <p:pic>
          <p:nvPicPr>
            <p:cNvPr id="7210" name="Picture 5" descr="world-map"/>
            <p:cNvPicPr>
              <a:picLocks noChangeAspect="1" noChangeArrowheads="1"/>
            </p:cNvPicPr>
            <p:nvPr/>
          </p:nvPicPr>
          <p:blipFill>
            <a:blip r:embed="rId3"/>
            <a:srcRect/>
            <a:stretch>
              <a:fillRect/>
            </a:stretch>
          </p:blipFill>
          <p:spPr bwMode="auto">
            <a:xfrm>
              <a:off x="627" y="1110"/>
              <a:ext cx="621" cy="312"/>
            </a:xfrm>
            <a:prstGeom prst="rect">
              <a:avLst/>
            </a:prstGeom>
            <a:noFill/>
            <a:ln w="9525">
              <a:noFill/>
              <a:miter lim="800000"/>
              <a:headEnd/>
              <a:tailEnd/>
            </a:ln>
          </p:spPr>
        </p:pic>
        <p:sp>
          <p:nvSpPr>
            <p:cNvPr id="13" name="Text Box 9"/>
            <p:cNvSpPr txBox="1">
              <a:spLocks noChangeArrowheads="1"/>
            </p:cNvSpPr>
            <p:nvPr/>
          </p:nvSpPr>
          <p:spPr bwMode="auto">
            <a:xfrm>
              <a:off x="339" y="1104"/>
              <a:ext cx="1173" cy="298"/>
            </a:xfrm>
            <a:prstGeom prst="rect">
              <a:avLst/>
            </a:prstGeom>
            <a:noFill/>
            <a:ln w="9525">
              <a:noFill/>
              <a:miter lim="800000"/>
              <a:headEnd/>
              <a:tailEnd/>
            </a:ln>
          </p:spPr>
          <p:txBody>
            <a:bodyPr lIns="53950" tIns="26975" rIns="53950" bIns="26975"/>
            <a:lstStyle/>
            <a:p>
              <a:pPr algn="ctr" eaLnBrk="0" hangingPunct="0">
                <a:defRPr/>
              </a:pPr>
              <a:r>
                <a:rPr lang="en-US" sz="1050" b="1">
                  <a:solidFill>
                    <a:schemeClr val="bg2"/>
                  </a:solidFill>
                  <a:ea typeface="SimSun" pitchFamily="2" charset="-122"/>
                  <a:cs typeface="Arial Unicode MS" pitchFamily="34" charset="-128"/>
                </a:rPr>
                <a:t>Spatial Databases</a:t>
              </a:r>
              <a:endParaRPr lang="en-US" sz="1050" b="1">
                <a:solidFill>
                  <a:schemeClr val="bg2"/>
                </a:solidFill>
                <a:latin typeface="Times New Roman" pitchFamily="18" charset="0"/>
                <a:ea typeface="SimSun" pitchFamily="2" charset="-122"/>
                <a:cs typeface="Arial Unicode MS" pitchFamily="34" charset="-128"/>
              </a:endParaRPr>
            </a:p>
          </p:txBody>
        </p:sp>
        <p:sp>
          <p:nvSpPr>
            <p:cNvPr id="14" name="Line 11"/>
            <p:cNvSpPr>
              <a:spLocks noChangeShapeType="1"/>
            </p:cNvSpPr>
            <p:nvPr/>
          </p:nvSpPr>
          <p:spPr bwMode="auto">
            <a:xfrm flipV="1">
              <a:off x="912" y="1392"/>
              <a:ext cx="1" cy="108"/>
            </a:xfrm>
            <a:prstGeom prst="line">
              <a:avLst/>
            </a:prstGeom>
            <a:noFill/>
            <a:ln w="9525">
              <a:solidFill>
                <a:srgbClr val="FF0000"/>
              </a:solidFill>
              <a:round/>
              <a:headEnd type="triangle" w="med" len="med"/>
              <a:tailEnd type="none" w="med" len="med"/>
            </a:ln>
          </p:spPr>
          <p:txBody>
            <a:bodyPr/>
            <a:lstStyle/>
            <a:p>
              <a:pPr>
                <a:defRPr/>
              </a:pPr>
              <a:endParaRPr lang="en-US" sz="1050"/>
            </a:p>
          </p:txBody>
        </p:sp>
        <p:sp>
          <p:nvSpPr>
            <p:cNvPr id="15" name="Oval 13"/>
            <p:cNvSpPr>
              <a:spLocks noChangeArrowheads="1"/>
            </p:cNvSpPr>
            <p:nvPr/>
          </p:nvSpPr>
          <p:spPr bwMode="auto">
            <a:xfrm>
              <a:off x="1394" y="1805"/>
              <a:ext cx="830" cy="156"/>
            </a:xfrm>
            <a:prstGeom prst="ellipse">
              <a:avLst/>
            </a:prstGeom>
            <a:noFill/>
            <a:ln w="28575">
              <a:solidFill>
                <a:srgbClr val="000099"/>
              </a:solidFill>
              <a:round/>
              <a:headEnd/>
              <a:tailEnd/>
            </a:ln>
          </p:spPr>
          <p:txBody>
            <a:bodyPr wrap="none" anchor="ctr"/>
            <a:lstStyle/>
            <a:p>
              <a:pPr>
                <a:defRPr/>
              </a:pPr>
              <a:endParaRPr lang="en-US" sz="1050" dirty="0">
                <a:solidFill>
                  <a:srgbClr val="FF0000"/>
                </a:solidFill>
              </a:endParaRPr>
            </a:p>
          </p:txBody>
        </p:sp>
        <p:sp>
          <p:nvSpPr>
            <p:cNvPr id="16" name="Text Box 15"/>
            <p:cNvSpPr txBox="1">
              <a:spLocks noChangeArrowheads="1"/>
            </p:cNvSpPr>
            <p:nvPr/>
          </p:nvSpPr>
          <p:spPr bwMode="auto">
            <a:xfrm>
              <a:off x="672" y="1776"/>
              <a:ext cx="480" cy="88"/>
            </a:xfrm>
            <a:prstGeom prst="rect">
              <a:avLst/>
            </a:prstGeom>
            <a:noFill/>
            <a:ln w="9525">
              <a:solidFill>
                <a:srgbClr val="FF0000"/>
              </a:solidFill>
              <a:miter lim="800000"/>
              <a:headEnd/>
              <a:tailEnd/>
            </a:ln>
          </p:spPr>
          <p:txBody>
            <a:bodyPr lIns="53950" tIns="26975" rIns="53950" bIns="26975">
              <a:spAutoFit/>
            </a:bodyPr>
            <a:lstStyle/>
            <a:p>
              <a:pPr algn="ctr" eaLnBrk="0" hangingPunct="0">
                <a:defRPr/>
              </a:pPr>
              <a:r>
                <a:rPr lang="en-US" sz="1050" b="1">
                  <a:solidFill>
                    <a:schemeClr val="bg2"/>
                  </a:solidFill>
                  <a:ea typeface="SimSun" pitchFamily="2" charset="-122"/>
                  <a:cs typeface="Arial" charset="0"/>
                </a:rPr>
                <a:t>Data Set</a:t>
              </a:r>
              <a:endParaRPr lang="en-US" sz="1050" b="1">
                <a:solidFill>
                  <a:schemeClr val="bg2"/>
                </a:solidFill>
                <a:latin typeface="Times New Roman" pitchFamily="18" charset="0"/>
                <a:ea typeface="SimSun" pitchFamily="2" charset="-122"/>
                <a:cs typeface="Arial" charset="0"/>
              </a:endParaRPr>
            </a:p>
          </p:txBody>
        </p:sp>
        <p:grpSp>
          <p:nvGrpSpPr>
            <p:cNvPr id="7215" name="Group 16"/>
            <p:cNvGrpSpPr>
              <a:grpSpLocks/>
            </p:cNvGrpSpPr>
            <p:nvPr/>
          </p:nvGrpSpPr>
          <p:grpSpPr bwMode="auto">
            <a:xfrm>
              <a:off x="1586" y="1152"/>
              <a:ext cx="476" cy="308"/>
              <a:chOff x="3312" y="1152"/>
              <a:chExt cx="775" cy="557"/>
            </a:xfrm>
          </p:grpSpPr>
          <p:pic>
            <p:nvPicPr>
              <p:cNvPr id="7237" name="Picture 17" descr="j0240719"/>
              <p:cNvPicPr>
                <a:picLocks noChangeAspect="1" noChangeArrowheads="1"/>
              </p:cNvPicPr>
              <p:nvPr/>
            </p:nvPicPr>
            <p:blipFill>
              <a:blip r:embed="rId4"/>
              <a:srcRect/>
              <a:stretch>
                <a:fillRect/>
              </a:stretch>
            </p:blipFill>
            <p:spPr bwMode="auto">
              <a:xfrm>
                <a:off x="3504" y="1152"/>
                <a:ext cx="306" cy="480"/>
              </a:xfrm>
              <a:prstGeom prst="rect">
                <a:avLst/>
              </a:prstGeom>
              <a:noFill/>
              <a:ln w="9525">
                <a:noFill/>
                <a:miter lim="800000"/>
                <a:headEnd/>
                <a:tailEnd/>
              </a:ln>
            </p:spPr>
          </p:pic>
          <p:pic>
            <p:nvPicPr>
              <p:cNvPr id="7238" name="Picture 18" descr="j0291984"/>
              <p:cNvPicPr>
                <a:picLocks noChangeAspect="1" noChangeArrowheads="1"/>
              </p:cNvPicPr>
              <p:nvPr/>
            </p:nvPicPr>
            <p:blipFill>
              <a:blip r:embed="rId5"/>
              <a:srcRect/>
              <a:stretch>
                <a:fillRect/>
              </a:stretch>
            </p:blipFill>
            <p:spPr bwMode="auto">
              <a:xfrm>
                <a:off x="3744" y="1317"/>
                <a:ext cx="343" cy="363"/>
              </a:xfrm>
              <a:prstGeom prst="rect">
                <a:avLst/>
              </a:prstGeom>
              <a:noFill/>
              <a:ln w="9525">
                <a:noFill/>
                <a:miter lim="800000"/>
                <a:headEnd/>
                <a:tailEnd/>
              </a:ln>
            </p:spPr>
          </p:pic>
          <p:pic>
            <p:nvPicPr>
              <p:cNvPr id="7239" name="Picture 19" descr="j0292020"/>
              <p:cNvPicPr>
                <a:picLocks noChangeAspect="1" noChangeArrowheads="1"/>
              </p:cNvPicPr>
              <p:nvPr/>
            </p:nvPicPr>
            <p:blipFill>
              <a:blip r:embed="rId6"/>
              <a:srcRect/>
              <a:stretch>
                <a:fillRect/>
              </a:stretch>
            </p:blipFill>
            <p:spPr bwMode="auto">
              <a:xfrm>
                <a:off x="3312" y="1344"/>
                <a:ext cx="384" cy="365"/>
              </a:xfrm>
              <a:prstGeom prst="rect">
                <a:avLst/>
              </a:prstGeom>
              <a:noFill/>
              <a:ln w="9525">
                <a:noFill/>
                <a:miter lim="800000"/>
                <a:headEnd/>
                <a:tailEnd/>
              </a:ln>
            </p:spPr>
          </p:pic>
        </p:grpSp>
        <p:sp>
          <p:nvSpPr>
            <p:cNvPr id="18" name="Text Box 20"/>
            <p:cNvSpPr txBox="1">
              <a:spLocks noChangeArrowheads="1"/>
            </p:cNvSpPr>
            <p:nvPr/>
          </p:nvSpPr>
          <p:spPr bwMode="auto">
            <a:xfrm>
              <a:off x="1620" y="1077"/>
              <a:ext cx="684" cy="155"/>
            </a:xfrm>
            <a:prstGeom prst="rect">
              <a:avLst/>
            </a:prstGeom>
            <a:noFill/>
            <a:ln w="9525">
              <a:noFill/>
              <a:miter lim="800000"/>
              <a:headEnd/>
              <a:tailEnd/>
            </a:ln>
          </p:spPr>
          <p:txBody>
            <a:bodyPr lIns="53950" tIns="26975" rIns="53950" bIns="26975">
              <a:spAutoFit/>
            </a:bodyPr>
            <a:lstStyle/>
            <a:p>
              <a:pPr algn="ctr" eaLnBrk="0" hangingPunct="0">
                <a:defRPr/>
              </a:pPr>
              <a:r>
                <a:rPr lang="en-US" sz="1050" b="1" dirty="0">
                  <a:solidFill>
                    <a:schemeClr val="bg2"/>
                  </a:solidFill>
                  <a:ea typeface="SimSun" pitchFamily="2" charset="-122"/>
                  <a:cs typeface="Arial" charset="0"/>
                </a:rPr>
                <a:t>Domain</a:t>
              </a:r>
              <a:br>
                <a:rPr lang="en-US" sz="1050" b="1" dirty="0">
                  <a:solidFill>
                    <a:schemeClr val="bg2"/>
                  </a:solidFill>
                  <a:ea typeface="SimSun" pitchFamily="2" charset="-122"/>
                  <a:cs typeface="Arial" charset="0"/>
                </a:rPr>
              </a:br>
              <a:r>
                <a:rPr lang="en-US" sz="1050" b="1" dirty="0">
                  <a:solidFill>
                    <a:schemeClr val="bg2"/>
                  </a:solidFill>
                  <a:ea typeface="SimSun" pitchFamily="2" charset="-122"/>
                  <a:cs typeface="Arial" charset="0"/>
                </a:rPr>
                <a:t>Expert</a:t>
              </a:r>
              <a:endParaRPr lang="en-US" sz="1050" b="1" dirty="0">
                <a:solidFill>
                  <a:schemeClr val="bg2"/>
                </a:solidFill>
                <a:latin typeface="Times New Roman" pitchFamily="18" charset="0"/>
                <a:ea typeface="SimSun" pitchFamily="2" charset="-122"/>
                <a:cs typeface="Arial" charset="0"/>
              </a:endParaRPr>
            </a:p>
          </p:txBody>
        </p:sp>
        <p:sp>
          <p:nvSpPr>
            <p:cNvPr id="19" name="Text Box 22"/>
            <p:cNvSpPr txBox="1">
              <a:spLocks noChangeArrowheads="1"/>
            </p:cNvSpPr>
            <p:nvPr/>
          </p:nvSpPr>
          <p:spPr bwMode="auto">
            <a:xfrm>
              <a:off x="1488" y="1488"/>
              <a:ext cx="670" cy="220"/>
            </a:xfrm>
            <a:prstGeom prst="rect">
              <a:avLst/>
            </a:prstGeom>
            <a:noFill/>
            <a:ln w="9525">
              <a:solidFill>
                <a:srgbClr val="FF0000"/>
              </a:solidFill>
              <a:miter lim="800000"/>
              <a:headEnd/>
              <a:tailEnd/>
            </a:ln>
          </p:spPr>
          <p:txBody>
            <a:bodyPr lIns="53950" tIns="26975" rIns="53950" bIns="26975">
              <a:spAutoFit/>
            </a:bodyPr>
            <a:lstStyle/>
            <a:p>
              <a:pPr algn="ctr" eaLnBrk="0" hangingPunct="0">
                <a:defRPr/>
              </a:pPr>
              <a:r>
                <a:rPr lang="en-US" sz="1050" b="1">
                  <a:solidFill>
                    <a:schemeClr val="bg2"/>
                  </a:solidFill>
                  <a:ea typeface="SimSun" pitchFamily="2" charset="-122"/>
                  <a:cs typeface="Arial" charset="0"/>
                </a:rPr>
                <a:t>Measure of</a:t>
              </a:r>
              <a:br>
                <a:rPr lang="en-US" sz="1050" b="1">
                  <a:solidFill>
                    <a:schemeClr val="bg2"/>
                  </a:solidFill>
                  <a:ea typeface="SimSun" pitchFamily="2" charset="-122"/>
                  <a:cs typeface="Arial" charset="0"/>
                </a:rPr>
              </a:br>
              <a:r>
                <a:rPr lang="en-US" sz="1050" b="1">
                  <a:solidFill>
                    <a:schemeClr val="bg2"/>
                  </a:solidFill>
                  <a:ea typeface="SimSun" pitchFamily="2" charset="-122"/>
                  <a:cs typeface="Arial" charset="0"/>
                </a:rPr>
                <a:t>Interestingness</a:t>
              </a:r>
            </a:p>
            <a:p>
              <a:pPr algn="ctr" eaLnBrk="0" hangingPunct="0">
                <a:defRPr/>
              </a:pPr>
              <a:r>
                <a:rPr lang="en-US" sz="1050" b="1">
                  <a:solidFill>
                    <a:schemeClr val="bg2"/>
                  </a:solidFill>
                  <a:ea typeface="SimSun" pitchFamily="2" charset="-122"/>
                  <a:cs typeface="Arial" charset="0"/>
                </a:rPr>
                <a:t>Acquisition Tool</a:t>
              </a:r>
              <a:endParaRPr lang="en-US" sz="1050" b="1">
                <a:solidFill>
                  <a:schemeClr val="bg2"/>
                </a:solidFill>
                <a:latin typeface="Times New Roman" pitchFamily="18" charset="0"/>
                <a:ea typeface="SimSun" pitchFamily="2" charset="-122"/>
                <a:cs typeface="Arial" charset="0"/>
              </a:endParaRPr>
            </a:p>
          </p:txBody>
        </p:sp>
        <p:sp>
          <p:nvSpPr>
            <p:cNvPr id="20" name="Line 23"/>
            <p:cNvSpPr>
              <a:spLocks noChangeShapeType="1"/>
            </p:cNvSpPr>
            <p:nvPr/>
          </p:nvSpPr>
          <p:spPr bwMode="auto">
            <a:xfrm flipV="1">
              <a:off x="1824" y="1392"/>
              <a:ext cx="0" cy="96"/>
            </a:xfrm>
            <a:prstGeom prst="line">
              <a:avLst/>
            </a:prstGeom>
            <a:noFill/>
            <a:ln w="9525">
              <a:solidFill>
                <a:srgbClr val="FF0000"/>
              </a:solidFill>
              <a:round/>
              <a:headEnd/>
              <a:tailEnd/>
            </a:ln>
          </p:spPr>
          <p:txBody>
            <a:bodyPr/>
            <a:lstStyle/>
            <a:p>
              <a:pPr>
                <a:defRPr/>
              </a:pPr>
              <a:endParaRPr lang="en-US" sz="1050"/>
            </a:p>
          </p:txBody>
        </p:sp>
        <p:sp>
          <p:nvSpPr>
            <p:cNvPr id="21" name="Text Box 25"/>
            <p:cNvSpPr txBox="1">
              <a:spLocks noChangeArrowheads="1"/>
            </p:cNvSpPr>
            <p:nvPr/>
          </p:nvSpPr>
          <p:spPr bwMode="auto">
            <a:xfrm>
              <a:off x="1440" y="1824"/>
              <a:ext cx="771" cy="88"/>
            </a:xfrm>
            <a:prstGeom prst="rect">
              <a:avLst/>
            </a:prstGeom>
            <a:noFill/>
            <a:ln w="9525">
              <a:noFill/>
              <a:miter lim="800000"/>
              <a:headEnd/>
              <a:tailEnd/>
            </a:ln>
          </p:spPr>
          <p:txBody>
            <a:bodyPr lIns="53950" tIns="26975" rIns="53950" bIns="26975">
              <a:spAutoFit/>
            </a:bodyPr>
            <a:lstStyle/>
            <a:p>
              <a:pPr algn="ctr" eaLnBrk="0" hangingPunct="0">
                <a:defRPr/>
              </a:pPr>
              <a:r>
                <a:rPr lang="en-US" sz="1050" b="1">
                  <a:ea typeface="SimSun" pitchFamily="2" charset="-122"/>
                  <a:cs typeface="Arial" charset="0"/>
                </a:rPr>
                <a:t>Fitness Function</a:t>
              </a:r>
              <a:endParaRPr lang="en-US" sz="1050" b="1">
                <a:latin typeface="Times New Roman" pitchFamily="18" charset="0"/>
                <a:ea typeface="SimSun" pitchFamily="2" charset="-122"/>
                <a:cs typeface="Arial" charset="0"/>
              </a:endParaRPr>
            </a:p>
          </p:txBody>
        </p:sp>
        <p:sp>
          <p:nvSpPr>
            <p:cNvPr id="22" name="Text Box 27"/>
            <p:cNvSpPr txBox="1">
              <a:spLocks noChangeArrowheads="1"/>
            </p:cNvSpPr>
            <p:nvPr/>
          </p:nvSpPr>
          <p:spPr bwMode="auto">
            <a:xfrm>
              <a:off x="576" y="2016"/>
              <a:ext cx="624" cy="252"/>
            </a:xfrm>
            <a:prstGeom prst="rect">
              <a:avLst/>
            </a:prstGeom>
            <a:noFill/>
            <a:ln w="28575">
              <a:solidFill>
                <a:srgbClr val="000099"/>
              </a:solidFill>
              <a:miter lim="800000"/>
              <a:headEnd/>
              <a:tailEnd/>
            </a:ln>
          </p:spPr>
          <p:txBody>
            <a:bodyPr lIns="53950" tIns="26975" rIns="53950" bIns="26975">
              <a:spAutoFit/>
            </a:bodyPr>
            <a:lstStyle/>
            <a:p>
              <a:pPr algn="ctr" eaLnBrk="0" hangingPunct="0">
                <a:defRPr/>
              </a:pPr>
              <a:r>
                <a:rPr lang="en-US" sz="1050" b="1" dirty="0">
                  <a:ea typeface="SimSun" pitchFamily="2" charset="-122"/>
                  <a:cs typeface="Arial" charset="0"/>
                </a:rPr>
                <a:t>Family of</a:t>
              </a:r>
            </a:p>
            <a:p>
              <a:pPr algn="ctr" eaLnBrk="0" hangingPunct="0">
                <a:defRPr/>
              </a:pPr>
              <a:r>
                <a:rPr lang="en-US" sz="1050" b="1" dirty="0">
                  <a:ea typeface="SimSun" pitchFamily="2" charset="-122"/>
                  <a:cs typeface="Arial" charset="0"/>
                </a:rPr>
                <a:t>Clustering Algorithms</a:t>
              </a:r>
              <a:endParaRPr lang="en-US" sz="1050" b="1" dirty="0">
                <a:latin typeface="Times New Roman" pitchFamily="18" charset="0"/>
                <a:ea typeface="SimSun" pitchFamily="2" charset="-122"/>
                <a:cs typeface="Arial" charset="0"/>
              </a:endParaRPr>
            </a:p>
          </p:txBody>
        </p:sp>
        <p:sp>
          <p:nvSpPr>
            <p:cNvPr id="23" name="Line 28"/>
            <p:cNvSpPr>
              <a:spLocks noChangeShapeType="1"/>
            </p:cNvSpPr>
            <p:nvPr/>
          </p:nvSpPr>
          <p:spPr bwMode="auto">
            <a:xfrm flipV="1">
              <a:off x="1008" y="1899"/>
              <a:ext cx="386" cy="118"/>
            </a:xfrm>
            <a:prstGeom prst="line">
              <a:avLst/>
            </a:prstGeom>
            <a:noFill/>
            <a:ln w="28575">
              <a:solidFill>
                <a:srgbClr val="000099"/>
              </a:solidFill>
              <a:round/>
              <a:headEnd type="none" w="med" len="med"/>
              <a:tailEnd type="triangle" w="med" len="med"/>
            </a:ln>
          </p:spPr>
          <p:txBody>
            <a:bodyPr/>
            <a:lstStyle/>
            <a:p>
              <a:pPr>
                <a:defRPr/>
              </a:pPr>
              <a:endParaRPr lang="en-US" sz="1050"/>
            </a:p>
          </p:txBody>
        </p:sp>
        <p:sp>
          <p:nvSpPr>
            <p:cNvPr id="24" name="Line 30"/>
            <p:cNvSpPr>
              <a:spLocks noChangeShapeType="1"/>
            </p:cNvSpPr>
            <p:nvPr/>
          </p:nvSpPr>
          <p:spPr bwMode="auto">
            <a:xfrm>
              <a:off x="1200" y="2160"/>
              <a:ext cx="96" cy="0"/>
            </a:xfrm>
            <a:prstGeom prst="line">
              <a:avLst/>
            </a:prstGeom>
            <a:noFill/>
            <a:ln w="9525">
              <a:solidFill>
                <a:srgbClr val="FF0000"/>
              </a:solidFill>
              <a:round/>
              <a:headEnd/>
              <a:tailEnd type="triangle" w="med" len="med"/>
            </a:ln>
          </p:spPr>
          <p:txBody>
            <a:bodyPr/>
            <a:lstStyle/>
            <a:p>
              <a:pPr>
                <a:defRPr/>
              </a:pPr>
              <a:endParaRPr lang="en-US" sz="1050"/>
            </a:p>
          </p:txBody>
        </p:sp>
        <p:sp>
          <p:nvSpPr>
            <p:cNvPr id="25" name="Text Box 32"/>
            <p:cNvSpPr txBox="1">
              <a:spLocks noChangeArrowheads="1"/>
            </p:cNvSpPr>
            <p:nvPr/>
          </p:nvSpPr>
          <p:spPr bwMode="auto">
            <a:xfrm>
              <a:off x="2352" y="2064"/>
              <a:ext cx="583" cy="167"/>
            </a:xfrm>
            <a:prstGeom prst="rect">
              <a:avLst/>
            </a:prstGeom>
            <a:noFill/>
            <a:ln w="9525">
              <a:solidFill>
                <a:srgbClr val="FF0000"/>
              </a:solidFill>
              <a:miter lim="800000"/>
              <a:headEnd/>
              <a:tailEnd/>
            </a:ln>
          </p:spPr>
          <p:txBody>
            <a:bodyPr lIns="53950" tIns="26975" rIns="53950" bIns="26975">
              <a:spAutoFit/>
            </a:bodyPr>
            <a:lstStyle/>
            <a:p>
              <a:pPr algn="ctr" eaLnBrk="0" hangingPunct="0">
                <a:defRPr/>
              </a:pPr>
              <a:r>
                <a:rPr lang="en-US" sz="1050" b="1">
                  <a:solidFill>
                    <a:schemeClr val="bg2"/>
                  </a:solidFill>
                  <a:ea typeface="SimSun" pitchFamily="2" charset="-122"/>
                  <a:cs typeface="Arial" charset="0"/>
                </a:rPr>
                <a:t>Visualization</a:t>
              </a:r>
            </a:p>
            <a:p>
              <a:pPr algn="ctr" eaLnBrk="0" hangingPunct="0">
                <a:defRPr/>
              </a:pPr>
              <a:r>
                <a:rPr lang="en-US" sz="1050" b="1">
                  <a:solidFill>
                    <a:schemeClr val="bg2"/>
                  </a:solidFill>
                  <a:ea typeface="SimSun" pitchFamily="2" charset="-122"/>
                  <a:cs typeface="Arial" charset="0"/>
                </a:rPr>
                <a:t>Tools</a:t>
              </a:r>
              <a:endParaRPr lang="en-US" sz="1050" b="1">
                <a:solidFill>
                  <a:schemeClr val="bg2"/>
                </a:solidFill>
                <a:latin typeface="Times New Roman" pitchFamily="18" charset="0"/>
                <a:ea typeface="SimSun" pitchFamily="2" charset="-122"/>
                <a:cs typeface="Arial" charset="0"/>
              </a:endParaRPr>
            </a:p>
          </p:txBody>
        </p:sp>
        <p:sp>
          <p:nvSpPr>
            <p:cNvPr id="26" name="Line 36"/>
            <p:cNvSpPr>
              <a:spLocks noChangeShapeType="1"/>
            </p:cNvSpPr>
            <p:nvPr/>
          </p:nvSpPr>
          <p:spPr bwMode="auto">
            <a:xfrm flipH="1" flipV="1">
              <a:off x="2160" y="1584"/>
              <a:ext cx="433" cy="192"/>
            </a:xfrm>
            <a:prstGeom prst="line">
              <a:avLst/>
            </a:prstGeom>
            <a:noFill/>
            <a:ln w="9525">
              <a:solidFill>
                <a:srgbClr val="FF0000"/>
              </a:solidFill>
              <a:round/>
              <a:headEnd/>
              <a:tailEnd type="triangle" w="med" len="med"/>
            </a:ln>
          </p:spPr>
          <p:txBody>
            <a:bodyPr/>
            <a:lstStyle/>
            <a:p>
              <a:pPr>
                <a:defRPr/>
              </a:pPr>
              <a:endParaRPr lang="en-US" sz="1050"/>
            </a:p>
          </p:txBody>
        </p:sp>
        <p:sp>
          <p:nvSpPr>
            <p:cNvPr id="27" name="Rectangle 37"/>
            <p:cNvSpPr>
              <a:spLocks noChangeArrowheads="1"/>
            </p:cNvSpPr>
            <p:nvPr/>
          </p:nvSpPr>
          <p:spPr bwMode="auto">
            <a:xfrm>
              <a:off x="528" y="1057"/>
              <a:ext cx="2448" cy="1247"/>
            </a:xfrm>
            <a:prstGeom prst="rect">
              <a:avLst/>
            </a:prstGeom>
            <a:noFill/>
            <a:ln w="9525">
              <a:solidFill>
                <a:srgbClr val="FF0000"/>
              </a:solidFill>
              <a:miter lim="800000"/>
              <a:headEnd/>
              <a:tailEnd/>
            </a:ln>
          </p:spPr>
          <p:txBody>
            <a:bodyPr wrap="none" anchor="ctr"/>
            <a:lstStyle/>
            <a:p>
              <a:pPr>
                <a:defRPr/>
              </a:pPr>
              <a:endParaRPr lang="en-US" sz="1050"/>
            </a:p>
          </p:txBody>
        </p:sp>
        <p:sp>
          <p:nvSpPr>
            <p:cNvPr id="28" name="Text Box 38"/>
            <p:cNvSpPr txBox="1">
              <a:spLocks noChangeArrowheads="1"/>
            </p:cNvSpPr>
            <p:nvPr/>
          </p:nvSpPr>
          <p:spPr bwMode="auto">
            <a:xfrm>
              <a:off x="1296" y="2001"/>
              <a:ext cx="961" cy="255"/>
            </a:xfrm>
            <a:prstGeom prst="rect">
              <a:avLst/>
            </a:prstGeom>
            <a:noFill/>
            <a:ln w="9525">
              <a:solidFill>
                <a:srgbClr val="FF0000"/>
              </a:solidFill>
              <a:miter lim="800000"/>
              <a:headEnd/>
              <a:tailEnd/>
            </a:ln>
          </p:spPr>
          <p:txBody>
            <a:bodyPr lIns="53950" tIns="26975" rIns="53950" bIns="26975"/>
            <a:lstStyle/>
            <a:p>
              <a:pPr algn="ctr" eaLnBrk="0" hangingPunct="0">
                <a:defRPr/>
              </a:pPr>
              <a:r>
                <a:rPr lang="en-US" sz="1050" b="1" dirty="0">
                  <a:solidFill>
                    <a:schemeClr val="bg2"/>
                  </a:solidFill>
                  <a:ea typeface="SimSun" pitchFamily="2" charset="-122"/>
                  <a:cs typeface="Arial" charset="0"/>
                </a:rPr>
                <a:t>Ranked Set of Interesting Regions and their Properties</a:t>
              </a:r>
              <a:endParaRPr lang="en-US" sz="1050" b="1" dirty="0">
                <a:solidFill>
                  <a:schemeClr val="bg2"/>
                </a:solidFill>
                <a:latin typeface="Times New Roman" pitchFamily="18" charset="0"/>
                <a:ea typeface="SimSun" pitchFamily="2" charset="-122"/>
                <a:cs typeface="Arial" charset="0"/>
              </a:endParaRPr>
            </a:p>
          </p:txBody>
        </p:sp>
        <p:sp>
          <p:nvSpPr>
            <p:cNvPr id="29" name="Text Box 39"/>
            <p:cNvSpPr txBox="1">
              <a:spLocks noChangeArrowheads="1"/>
            </p:cNvSpPr>
            <p:nvPr/>
          </p:nvSpPr>
          <p:spPr bwMode="auto">
            <a:xfrm>
              <a:off x="2256" y="1776"/>
              <a:ext cx="672" cy="154"/>
            </a:xfrm>
            <a:prstGeom prst="rect">
              <a:avLst/>
            </a:prstGeom>
            <a:noFill/>
            <a:ln w="9525">
              <a:solidFill>
                <a:srgbClr val="FF0000"/>
              </a:solidFill>
              <a:miter lim="800000"/>
              <a:headEnd/>
              <a:tailEnd/>
            </a:ln>
          </p:spPr>
          <p:txBody>
            <a:bodyPr lIns="53950" tIns="26975" rIns="53950" bIns="26975">
              <a:spAutoFit/>
            </a:bodyPr>
            <a:lstStyle/>
            <a:p>
              <a:pPr algn="ctr" eaLnBrk="0" hangingPunct="0">
                <a:defRPr/>
              </a:pPr>
              <a:r>
                <a:rPr lang="en-US" sz="1050" b="1">
                  <a:solidFill>
                    <a:schemeClr val="bg2"/>
                  </a:solidFill>
                  <a:ea typeface="SimSun" pitchFamily="2" charset="-122"/>
                  <a:cs typeface="Arial" charset="0"/>
                </a:rPr>
                <a:t>Region Discovery</a:t>
              </a:r>
              <a:br>
                <a:rPr lang="en-US" sz="1050" b="1">
                  <a:solidFill>
                    <a:schemeClr val="bg2"/>
                  </a:solidFill>
                  <a:ea typeface="SimSun" pitchFamily="2" charset="-122"/>
                  <a:cs typeface="Arial" charset="0"/>
                </a:rPr>
              </a:br>
              <a:r>
                <a:rPr lang="en-US" sz="1050" b="1">
                  <a:solidFill>
                    <a:schemeClr val="bg2"/>
                  </a:solidFill>
                  <a:ea typeface="SimSun" pitchFamily="2" charset="-122"/>
                  <a:cs typeface="Arial" charset="0"/>
                </a:rPr>
                <a:t>Display</a:t>
              </a:r>
              <a:endParaRPr lang="en-US" sz="1050" b="1">
                <a:solidFill>
                  <a:schemeClr val="bg2"/>
                </a:solidFill>
                <a:latin typeface="Times New Roman" pitchFamily="18" charset="0"/>
                <a:ea typeface="SimSun" pitchFamily="2" charset="-122"/>
                <a:cs typeface="Arial" charset="0"/>
              </a:endParaRPr>
            </a:p>
          </p:txBody>
        </p:sp>
        <p:sp>
          <p:nvSpPr>
            <p:cNvPr id="30" name="Text Box 40"/>
            <p:cNvSpPr txBox="1">
              <a:spLocks noChangeArrowheads="1"/>
            </p:cNvSpPr>
            <p:nvPr/>
          </p:nvSpPr>
          <p:spPr bwMode="auto">
            <a:xfrm>
              <a:off x="586" y="1488"/>
              <a:ext cx="658" cy="167"/>
            </a:xfrm>
            <a:prstGeom prst="rect">
              <a:avLst/>
            </a:prstGeom>
            <a:noFill/>
            <a:ln w="9525">
              <a:solidFill>
                <a:srgbClr val="FF0000"/>
              </a:solidFill>
              <a:miter lim="800000"/>
              <a:headEnd/>
              <a:tailEnd/>
            </a:ln>
          </p:spPr>
          <p:txBody>
            <a:bodyPr lIns="53950" tIns="26975" rIns="53950" bIns="26975">
              <a:spAutoFit/>
            </a:bodyPr>
            <a:lstStyle/>
            <a:p>
              <a:pPr indent="144463" algn="ctr" eaLnBrk="0" hangingPunct="0">
                <a:defRPr/>
              </a:pPr>
              <a:r>
                <a:rPr lang="en-US" sz="1050" b="1" dirty="0">
                  <a:solidFill>
                    <a:schemeClr val="bg2"/>
                  </a:solidFill>
                  <a:ea typeface="SimSun" pitchFamily="2" charset="-122"/>
                  <a:cs typeface="Arial" charset="0"/>
                </a:rPr>
                <a:t>Database Integration Tool</a:t>
              </a:r>
              <a:endParaRPr lang="en-US" sz="1050" dirty="0">
                <a:solidFill>
                  <a:schemeClr val="bg2"/>
                </a:solidFill>
                <a:latin typeface="Times New Roman" pitchFamily="18" charset="0"/>
                <a:ea typeface="SimSun" pitchFamily="2" charset="-122"/>
                <a:cs typeface="Arial" charset="0"/>
              </a:endParaRPr>
            </a:p>
          </p:txBody>
        </p:sp>
        <p:sp>
          <p:nvSpPr>
            <p:cNvPr id="31" name="Line 43"/>
            <p:cNvSpPr>
              <a:spLocks noChangeShapeType="1"/>
            </p:cNvSpPr>
            <p:nvPr/>
          </p:nvSpPr>
          <p:spPr bwMode="auto">
            <a:xfrm flipH="1" flipV="1">
              <a:off x="912" y="1649"/>
              <a:ext cx="0" cy="150"/>
            </a:xfrm>
            <a:prstGeom prst="line">
              <a:avLst/>
            </a:prstGeom>
            <a:noFill/>
            <a:ln w="9525">
              <a:solidFill>
                <a:srgbClr val="FF0000"/>
              </a:solidFill>
              <a:round/>
              <a:headEnd type="triangle" w="med" len="med"/>
              <a:tailEnd/>
            </a:ln>
          </p:spPr>
          <p:txBody>
            <a:bodyPr/>
            <a:lstStyle/>
            <a:p>
              <a:pPr>
                <a:defRPr/>
              </a:pPr>
              <a:endParaRPr lang="en-US" sz="1050"/>
            </a:p>
          </p:txBody>
        </p:sp>
        <p:sp>
          <p:nvSpPr>
            <p:cNvPr id="32" name="AutoShape 47"/>
            <p:cNvSpPr>
              <a:spLocks noChangeArrowheads="1"/>
            </p:cNvSpPr>
            <p:nvPr/>
          </p:nvSpPr>
          <p:spPr bwMode="auto">
            <a:xfrm>
              <a:off x="672" y="1248"/>
              <a:ext cx="144" cy="144"/>
            </a:xfrm>
            <a:prstGeom prst="can">
              <a:avLst>
                <a:gd name="adj" fmla="val 25000"/>
              </a:avLst>
            </a:prstGeom>
            <a:noFill/>
            <a:ln w="9525">
              <a:solidFill>
                <a:srgbClr val="FF0000"/>
              </a:solidFill>
              <a:round/>
              <a:headEnd/>
              <a:tailEnd/>
            </a:ln>
          </p:spPr>
          <p:txBody>
            <a:bodyPr wrap="none" anchor="ctr"/>
            <a:lstStyle/>
            <a:p>
              <a:pPr>
                <a:defRPr/>
              </a:pPr>
              <a:endParaRPr lang="en-US" sz="1050"/>
            </a:p>
          </p:txBody>
        </p:sp>
        <p:sp>
          <p:nvSpPr>
            <p:cNvPr id="33" name="AutoShape 48"/>
            <p:cNvSpPr>
              <a:spLocks noChangeArrowheads="1"/>
            </p:cNvSpPr>
            <p:nvPr/>
          </p:nvSpPr>
          <p:spPr bwMode="auto">
            <a:xfrm>
              <a:off x="864" y="1248"/>
              <a:ext cx="142" cy="144"/>
            </a:xfrm>
            <a:prstGeom prst="can">
              <a:avLst>
                <a:gd name="adj" fmla="val 25000"/>
              </a:avLst>
            </a:prstGeom>
            <a:noFill/>
            <a:ln w="9525">
              <a:solidFill>
                <a:srgbClr val="FF0000"/>
              </a:solidFill>
              <a:round/>
              <a:headEnd/>
              <a:tailEnd/>
            </a:ln>
          </p:spPr>
          <p:txBody>
            <a:bodyPr wrap="none" anchor="ctr"/>
            <a:lstStyle/>
            <a:p>
              <a:pPr>
                <a:defRPr/>
              </a:pPr>
              <a:endParaRPr lang="en-US" sz="1050"/>
            </a:p>
          </p:txBody>
        </p:sp>
        <p:sp>
          <p:nvSpPr>
            <p:cNvPr id="34" name="AutoShape 49"/>
            <p:cNvSpPr>
              <a:spLocks noChangeArrowheads="1"/>
            </p:cNvSpPr>
            <p:nvPr/>
          </p:nvSpPr>
          <p:spPr bwMode="auto">
            <a:xfrm>
              <a:off x="1056" y="1248"/>
              <a:ext cx="144" cy="144"/>
            </a:xfrm>
            <a:prstGeom prst="can">
              <a:avLst>
                <a:gd name="adj" fmla="val 25000"/>
              </a:avLst>
            </a:prstGeom>
            <a:noFill/>
            <a:ln w="9525">
              <a:solidFill>
                <a:srgbClr val="FF0000"/>
              </a:solidFill>
              <a:round/>
              <a:headEnd/>
              <a:tailEnd/>
            </a:ln>
          </p:spPr>
          <p:txBody>
            <a:bodyPr wrap="none" anchor="ctr"/>
            <a:lstStyle/>
            <a:p>
              <a:pPr>
                <a:defRPr/>
              </a:pPr>
              <a:endParaRPr lang="en-US" sz="1050"/>
            </a:p>
          </p:txBody>
        </p:sp>
        <p:sp>
          <p:nvSpPr>
            <p:cNvPr id="35" name="Line 50"/>
            <p:cNvSpPr>
              <a:spLocks noChangeShapeType="1"/>
            </p:cNvSpPr>
            <p:nvPr/>
          </p:nvSpPr>
          <p:spPr bwMode="auto">
            <a:xfrm flipV="1">
              <a:off x="911" y="1872"/>
              <a:ext cx="3" cy="144"/>
            </a:xfrm>
            <a:prstGeom prst="line">
              <a:avLst/>
            </a:prstGeom>
            <a:noFill/>
            <a:ln w="9525">
              <a:solidFill>
                <a:srgbClr val="FF0000"/>
              </a:solidFill>
              <a:round/>
              <a:headEnd type="triangle" w="med" len="med"/>
              <a:tailEnd type="none" w="med" len="med"/>
            </a:ln>
          </p:spPr>
          <p:txBody>
            <a:bodyPr/>
            <a:lstStyle/>
            <a:p>
              <a:pPr>
                <a:defRPr/>
              </a:pPr>
              <a:endParaRPr lang="en-US" sz="1050"/>
            </a:p>
          </p:txBody>
        </p:sp>
        <p:sp>
          <p:nvSpPr>
            <p:cNvPr id="36" name="Line 51"/>
            <p:cNvSpPr>
              <a:spLocks noChangeShapeType="1"/>
            </p:cNvSpPr>
            <p:nvPr/>
          </p:nvSpPr>
          <p:spPr bwMode="auto">
            <a:xfrm flipH="1" flipV="1">
              <a:off x="1824" y="1712"/>
              <a:ext cx="0" cy="95"/>
            </a:xfrm>
            <a:prstGeom prst="line">
              <a:avLst/>
            </a:prstGeom>
            <a:noFill/>
            <a:ln w="9525">
              <a:solidFill>
                <a:srgbClr val="FF0000"/>
              </a:solidFill>
              <a:round/>
              <a:headEnd type="triangle" w="med" len="med"/>
              <a:tailEnd/>
            </a:ln>
          </p:spPr>
          <p:txBody>
            <a:bodyPr/>
            <a:lstStyle/>
            <a:p>
              <a:pPr>
                <a:defRPr/>
              </a:pPr>
              <a:endParaRPr lang="en-US" sz="1050"/>
            </a:p>
          </p:txBody>
        </p:sp>
        <p:sp>
          <p:nvSpPr>
            <p:cNvPr id="37" name="Line 52"/>
            <p:cNvSpPr>
              <a:spLocks noChangeShapeType="1"/>
            </p:cNvSpPr>
            <p:nvPr/>
          </p:nvSpPr>
          <p:spPr bwMode="auto">
            <a:xfrm>
              <a:off x="2256" y="2160"/>
              <a:ext cx="96" cy="0"/>
            </a:xfrm>
            <a:prstGeom prst="line">
              <a:avLst/>
            </a:prstGeom>
            <a:noFill/>
            <a:ln w="9525">
              <a:solidFill>
                <a:srgbClr val="FF0000"/>
              </a:solidFill>
              <a:round/>
              <a:headEnd/>
              <a:tailEnd type="triangle" w="med" len="med"/>
            </a:ln>
          </p:spPr>
          <p:txBody>
            <a:bodyPr/>
            <a:lstStyle/>
            <a:p>
              <a:pPr>
                <a:defRPr/>
              </a:pPr>
              <a:endParaRPr lang="en-US" sz="1050"/>
            </a:p>
          </p:txBody>
        </p:sp>
        <p:sp>
          <p:nvSpPr>
            <p:cNvPr id="38" name="Line 53"/>
            <p:cNvSpPr>
              <a:spLocks noChangeShapeType="1"/>
            </p:cNvSpPr>
            <p:nvPr/>
          </p:nvSpPr>
          <p:spPr bwMode="auto">
            <a:xfrm flipV="1">
              <a:off x="2592" y="1930"/>
              <a:ext cx="0" cy="131"/>
            </a:xfrm>
            <a:prstGeom prst="line">
              <a:avLst/>
            </a:prstGeom>
            <a:noFill/>
            <a:ln w="9525">
              <a:solidFill>
                <a:srgbClr val="FF0000"/>
              </a:solidFill>
              <a:round/>
              <a:headEnd/>
              <a:tailEnd type="triangle" w="med" len="med"/>
            </a:ln>
          </p:spPr>
          <p:txBody>
            <a:bodyPr/>
            <a:lstStyle/>
            <a:p>
              <a:pPr>
                <a:defRPr/>
              </a:pPr>
              <a:endParaRPr lang="en-US" sz="1050"/>
            </a:p>
          </p:txBody>
        </p:sp>
      </p:grpSp>
      <p:cxnSp>
        <p:nvCxnSpPr>
          <p:cNvPr id="43" name="Straight Arrow Connector 42"/>
          <p:cNvCxnSpPr/>
          <p:nvPr/>
        </p:nvCxnSpPr>
        <p:spPr>
          <a:xfrm rot="5400000">
            <a:off x="420687" y="3998913"/>
            <a:ext cx="836613" cy="1588"/>
          </a:xfrm>
          <a:prstGeom prst="straightConnector1">
            <a:avLst/>
          </a:prstGeom>
          <a:ln w="28575">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flipV="1">
            <a:off x="6324600" y="1177925"/>
            <a:ext cx="685800" cy="381000"/>
          </a:xfrm>
          <a:prstGeom prst="straightConnector1">
            <a:avLst/>
          </a:prstGeom>
          <a:ln w="28575">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315200" y="1177925"/>
            <a:ext cx="609600" cy="381000"/>
          </a:xfrm>
          <a:prstGeom prst="straightConnector1">
            <a:avLst/>
          </a:prstGeom>
          <a:ln w="28575">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7766844" y="2461419"/>
            <a:ext cx="228600" cy="1588"/>
          </a:xfrm>
          <a:prstGeom prst="straightConnector1">
            <a:avLst/>
          </a:prstGeom>
          <a:ln w="28575">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84" name="Rectangle 59"/>
          <p:cNvSpPr>
            <a:spLocks noChangeArrowheads="1"/>
          </p:cNvSpPr>
          <p:nvPr/>
        </p:nvSpPr>
        <p:spPr bwMode="auto">
          <a:xfrm>
            <a:off x="1295400" y="685800"/>
            <a:ext cx="3124200" cy="307975"/>
          </a:xfrm>
          <a:prstGeom prst="rect">
            <a:avLst/>
          </a:prstGeom>
          <a:noFill/>
          <a:ln w="9525">
            <a:noFill/>
            <a:miter lim="800000"/>
            <a:headEnd/>
            <a:tailEnd/>
          </a:ln>
        </p:spPr>
        <p:txBody>
          <a:bodyPr>
            <a:spAutoFit/>
          </a:bodyPr>
          <a:lstStyle/>
          <a:p>
            <a:r>
              <a:rPr lang="en-US" sz="1400" b="1">
                <a:solidFill>
                  <a:srgbClr val="663300"/>
                </a:solidFill>
              </a:rPr>
              <a:t>Region Discovery Framework</a:t>
            </a:r>
          </a:p>
        </p:txBody>
      </p:sp>
      <p:sp>
        <p:nvSpPr>
          <p:cNvPr id="7185" name="Rectangle 60"/>
          <p:cNvSpPr>
            <a:spLocks noChangeArrowheads="1"/>
          </p:cNvSpPr>
          <p:nvPr/>
        </p:nvSpPr>
        <p:spPr bwMode="auto">
          <a:xfrm>
            <a:off x="5715000" y="685800"/>
            <a:ext cx="3124200" cy="523875"/>
          </a:xfrm>
          <a:prstGeom prst="rect">
            <a:avLst/>
          </a:prstGeom>
          <a:noFill/>
          <a:ln w="9525">
            <a:noFill/>
            <a:miter lim="800000"/>
            <a:headEnd/>
            <a:tailEnd/>
          </a:ln>
        </p:spPr>
        <p:txBody>
          <a:bodyPr>
            <a:spAutoFit/>
          </a:bodyPr>
          <a:lstStyle/>
          <a:p>
            <a:pPr algn="ctr"/>
            <a:r>
              <a:rPr lang="en-US" sz="1400" b="1">
                <a:solidFill>
                  <a:srgbClr val="663300"/>
                </a:solidFill>
              </a:rPr>
              <a:t>Applications of </a:t>
            </a:r>
          </a:p>
          <a:p>
            <a:pPr algn="ctr"/>
            <a:r>
              <a:rPr lang="en-US" sz="1400" b="1">
                <a:solidFill>
                  <a:srgbClr val="663300"/>
                </a:solidFill>
              </a:rPr>
              <a:t>Region Discovery Framework</a:t>
            </a:r>
          </a:p>
        </p:txBody>
      </p:sp>
      <p:sp>
        <p:nvSpPr>
          <p:cNvPr id="7186" name="Rectangle 4"/>
          <p:cNvSpPr>
            <a:spLocks noChangeArrowheads="1"/>
          </p:cNvSpPr>
          <p:nvPr/>
        </p:nvSpPr>
        <p:spPr bwMode="auto">
          <a:xfrm>
            <a:off x="6934200" y="2581275"/>
            <a:ext cx="1947863" cy="461963"/>
          </a:xfrm>
          <a:prstGeom prst="rect">
            <a:avLst/>
          </a:prstGeom>
          <a:noFill/>
          <a:ln w="28575">
            <a:solidFill>
              <a:srgbClr val="FF0000"/>
            </a:solidFill>
            <a:miter lim="800000"/>
            <a:headEnd/>
            <a:tailEnd/>
          </a:ln>
        </p:spPr>
        <p:txBody>
          <a:bodyPr>
            <a:spAutoFit/>
          </a:bodyPr>
          <a:lstStyle/>
          <a:p>
            <a:r>
              <a:rPr lang="en-US" sz="1200" b="1"/>
              <a:t>Discovering risk patterns of arsenic</a:t>
            </a:r>
          </a:p>
        </p:txBody>
      </p:sp>
      <p:sp>
        <p:nvSpPr>
          <p:cNvPr id="67" name="Isosceles Triangle 66"/>
          <p:cNvSpPr/>
          <p:nvPr/>
        </p:nvSpPr>
        <p:spPr>
          <a:xfrm rot="13383774">
            <a:off x="3860800" y="3322638"/>
            <a:ext cx="2571750" cy="2278062"/>
          </a:xfrm>
          <a:prstGeom prst="triangle">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88" name="TextBox 103"/>
          <p:cNvSpPr txBox="1">
            <a:spLocks noChangeArrowheads="1"/>
          </p:cNvSpPr>
          <p:nvPr/>
        </p:nvSpPr>
        <p:spPr bwMode="auto">
          <a:xfrm rot="-1110448">
            <a:off x="4446588" y="3833813"/>
            <a:ext cx="1949450" cy="831850"/>
          </a:xfrm>
          <a:prstGeom prst="rect">
            <a:avLst/>
          </a:prstGeom>
          <a:noFill/>
          <a:ln w="9525">
            <a:noFill/>
            <a:miter lim="800000"/>
            <a:headEnd/>
            <a:tailEnd/>
          </a:ln>
        </p:spPr>
        <p:txBody>
          <a:bodyPr wrap="none">
            <a:spAutoFit/>
          </a:bodyPr>
          <a:lstStyle/>
          <a:p>
            <a:pPr algn="ctr"/>
            <a:r>
              <a:rPr lang="en-US" sz="1600" b="1">
                <a:solidFill>
                  <a:srgbClr val="FFFF00"/>
                </a:solidFill>
                <a:cs typeface="Arial" charset="0"/>
              </a:rPr>
              <a:t>Cougar^2: </a:t>
            </a:r>
          </a:p>
          <a:p>
            <a:pPr algn="ctr"/>
            <a:r>
              <a:rPr lang="en-US" sz="1600" b="1">
                <a:solidFill>
                  <a:srgbClr val="FFFF00"/>
                </a:solidFill>
                <a:cs typeface="Arial" charset="0"/>
              </a:rPr>
              <a:t>Open Source </a:t>
            </a:r>
          </a:p>
          <a:p>
            <a:pPr algn="ctr"/>
            <a:r>
              <a:rPr lang="en-US" sz="1600" b="1">
                <a:solidFill>
                  <a:srgbClr val="FFFF00"/>
                </a:solidFill>
                <a:cs typeface="Arial" charset="0"/>
              </a:rPr>
              <a:t>DMML Framework</a:t>
            </a:r>
            <a:endParaRPr lang="en-US" sz="1600" b="1">
              <a:solidFill>
                <a:srgbClr val="FFFF00"/>
              </a:solidFill>
            </a:endParaRPr>
          </a:p>
        </p:txBody>
      </p:sp>
      <p:sp>
        <p:nvSpPr>
          <p:cNvPr id="7189" name="Rectangle 104"/>
          <p:cNvSpPr>
            <a:spLocks noChangeArrowheads="1"/>
          </p:cNvSpPr>
          <p:nvPr/>
        </p:nvSpPr>
        <p:spPr bwMode="auto">
          <a:xfrm>
            <a:off x="228600" y="4419600"/>
            <a:ext cx="2438400" cy="646113"/>
          </a:xfrm>
          <a:prstGeom prst="rect">
            <a:avLst/>
          </a:prstGeom>
          <a:noFill/>
          <a:ln w="28575">
            <a:solidFill>
              <a:srgbClr val="FF0000"/>
            </a:solidFill>
            <a:miter lim="800000"/>
            <a:headEnd/>
            <a:tailEnd/>
          </a:ln>
        </p:spPr>
        <p:txBody>
          <a:bodyPr>
            <a:spAutoFit/>
          </a:bodyPr>
          <a:lstStyle/>
          <a:p>
            <a:r>
              <a:rPr lang="en-US" sz="1200" b="1"/>
              <a:t>Development of Clustering Algorithms with Plug-in Fitness Functions</a:t>
            </a:r>
          </a:p>
        </p:txBody>
      </p:sp>
      <p:sp>
        <p:nvSpPr>
          <p:cNvPr id="7190" name="Rectangle 9"/>
          <p:cNvSpPr>
            <a:spLocks noChangeArrowheads="1"/>
          </p:cNvSpPr>
          <p:nvPr/>
        </p:nvSpPr>
        <p:spPr bwMode="auto">
          <a:xfrm>
            <a:off x="6705600" y="5665788"/>
            <a:ext cx="2257425" cy="276225"/>
          </a:xfrm>
          <a:prstGeom prst="rect">
            <a:avLst/>
          </a:prstGeom>
          <a:noFill/>
          <a:ln w="28575">
            <a:solidFill>
              <a:srgbClr val="FF0000"/>
            </a:solidFill>
            <a:miter lim="800000"/>
            <a:headEnd/>
            <a:tailEnd/>
          </a:ln>
        </p:spPr>
        <p:txBody>
          <a:bodyPr wrap="none">
            <a:spAutoFit/>
          </a:bodyPr>
          <a:lstStyle/>
          <a:p>
            <a:pPr marL="571500" indent="-571500"/>
            <a:r>
              <a:rPr lang="en-US" sz="1200" b="1"/>
              <a:t>Distance Function Learning </a:t>
            </a:r>
          </a:p>
        </p:txBody>
      </p:sp>
      <p:sp>
        <p:nvSpPr>
          <p:cNvPr id="7191" name="Rectangle 9"/>
          <p:cNvSpPr>
            <a:spLocks noChangeArrowheads="1"/>
          </p:cNvSpPr>
          <p:nvPr/>
        </p:nvSpPr>
        <p:spPr bwMode="auto">
          <a:xfrm>
            <a:off x="4229100" y="5665788"/>
            <a:ext cx="1638300" cy="276225"/>
          </a:xfrm>
          <a:prstGeom prst="rect">
            <a:avLst/>
          </a:prstGeom>
          <a:noFill/>
          <a:ln w="28575">
            <a:solidFill>
              <a:srgbClr val="FF0000"/>
            </a:solidFill>
            <a:miter lim="800000"/>
            <a:headEnd/>
            <a:tailEnd/>
          </a:ln>
        </p:spPr>
        <p:txBody>
          <a:bodyPr wrap="none">
            <a:spAutoFit/>
          </a:bodyPr>
          <a:lstStyle/>
          <a:p>
            <a:pPr marL="571500" indent="-571500"/>
            <a:r>
              <a:rPr lang="en-US" sz="1200" b="1"/>
              <a:t>Adaptive Clustering</a:t>
            </a:r>
          </a:p>
        </p:txBody>
      </p:sp>
      <p:cxnSp>
        <p:nvCxnSpPr>
          <p:cNvPr id="108" name="Straight Arrow Connector 107"/>
          <p:cNvCxnSpPr/>
          <p:nvPr/>
        </p:nvCxnSpPr>
        <p:spPr>
          <a:xfrm rot="10800000" flipV="1">
            <a:off x="5105400" y="5284788"/>
            <a:ext cx="685800" cy="381000"/>
          </a:xfrm>
          <a:prstGeom prst="straightConnector1">
            <a:avLst/>
          </a:prstGeom>
          <a:ln w="28575">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7086600" y="5284788"/>
            <a:ext cx="609600" cy="381000"/>
          </a:xfrm>
          <a:prstGeom prst="straightConnector1">
            <a:avLst/>
          </a:prstGeom>
          <a:ln w="28575">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94" name="Rectangle 9"/>
          <p:cNvSpPr>
            <a:spLocks noChangeArrowheads="1"/>
          </p:cNvSpPr>
          <p:nvPr/>
        </p:nvSpPr>
        <p:spPr bwMode="auto">
          <a:xfrm>
            <a:off x="5176837" y="6015038"/>
            <a:ext cx="2214563" cy="461962"/>
          </a:xfrm>
          <a:prstGeom prst="rect">
            <a:avLst/>
          </a:prstGeom>
          <a:noFill/>
          <a:ln w="28575">
            <a:solidFill>
              <a:srgbClr val="FF0000"/>
            </a:solidFill>
            <a:miter lim="800000"/>
            <a:headEnd/>
            <a:tailEnd/>
          </a:ln>
        </p:spPr>
        <p:txBody>
          <a:bodyPr wrap="none">
            <a:spAutoFit/>
          </a:bodyPr>
          <a:lstStyle/>
          <a:p>
            <a:pPr marL="571500" indent="-571500"/>
            <a:r>
              <a:rPr lang="en-US" sz="1200" b="1"/>
              <a:t>Using Machine Learning for</a:t>
            </a:r>
          </a:p>
          <a:p>
            <a:pPr marL="571500" indent="-571500"/>
            <a:r>
              <a:rPr lang="en-US" sz="1200" b="1"/>
              <a:t>Spacecraft Simulation</a:t>
            </a:r>
          </a:p>
        </p:txBody>
      </p:sp>
      <p:cxnSp>
        <p:nvCxnSpPr>
          <p:cNvPr id="57" name="Straight Arrow Connector 56"/>
          <p:cNvCxnSpPr/>
          <p:nvPr/>
        </p:nvCxnSpPr>
        <p:spPr>
          <a:xfrm rot="5400000">
            <a:off x="5884069" y="5649119"/>
            <a:ext cx="730250" cy="1587"/>
          </a:xfrm>
          <a:prstGeom prst="straightConnector1">
            <a:avLst/>
          </a:prstGeom>
          <a:ln w="28575">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228600" y="4038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7" name="TextBox 61"/>
          <p:cNvSpPr txBox="1">
            <a:spLocks noChangeArrowheads="1"/>
          </p:cNvSpPr>
          <p:nvPr/>
        </p:nvSpPr>
        <p:spPr bwMode="auto">
          <a:xfrm>
            <a:off x="228600" y="4038600"/>
            <a:ext cx="312738" cy="369888"/>
          </a:xfrm>
          <a:prstGeom prst="rect">
            <a:avLst/>
          </a:prstGeom>
          <a:noFill/>
          <a:ln w="9525">
            <a:noFill/>
            <a:miter lim="800000"/>
            <a:headEnd/>
            <a:tailEnd/>
          </a:ln>
        </p:spPr>
        <p:txBody>
          <a:bodyPr wrap="none">
            <a:spAutoFit/>
          </a:bodyPr>
          <a:lstStyle/>
          <a:p>
            <a:r>
              <a:rPr lang="en-US"/>
              <a:t>1</a:t>
            </a:r>
          </a:p>
        </p:txBody>
      </p:sp>
      <p:sp>
        <p:nvSpPr>
          <p:cNvPr id="62" name="Oval 61"/>
          <p:cNvSpPr/>
          <p:nvPr/>
        </p:nvSpPr>
        <p:spPr>
          <a:xfrm>
            <a:off x="8610600" y="1143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99" name="TextBox 64"/>
          <p:cNvSpPr txBox="1">
            <a:spLocks noChangeArrowheads="1"/>
          </p:cNvSpPr>
          <p:nvPr/>
        </p:nvSpPr>
        <p:spPr bwMode="auto">
          <a:xfrm>
            <a:off x="8610600" y="1143000"/>
            <a:ext cx="312738" cy="369888"/>
          </a:xfrm>
          <a:prstGeom prst="rect">
            <a:avLst/>
          </a:prstGeom>
          <a:noFill/>
          <a:ln w="9525">
            <a:noFill/>
            <a:miter lim="800000"/>
            <a:headEnd/>
            <a:tailEnd/>
          </a:ln>
        </p:spPr>
        <p:txBody>
          <a:bodyPr wrap="none">
            <a:spAutoFit/>
          </a:bodyPr>
          <a:lstStyle/>
          <a:p>
            <a:r>
              <a:rPr lang="en-US" dirty="0" smtClean="0"/>
              <a:t>4</a:t>
            </a:r>
            <a:endParaRPr lang="en-US" dirty="0"/>
          </a:p>
        </p:txBody>
      </p:sp>
      <p:sp>
        <p:nvSpPr>
          <p:cNvPr id="64" name="Oval 63"/>
          <p:cNvSpPr/>
          <p:nvPr/>
        </p:nvSpPr>
        <p:spPr>
          <a:xfrm>
            <a:off x="228600" y="580231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1" name="TextBox 66"/>
          <p:cNvSpPr txBox="1">
            <a:spLocks noChangeArrowheads="1"/>
          </p:cNvSpPr>
          <p:nvPr/>
        </p:nvSpPr>
        <p:spPr bwMode="auto">
          <a:xfrm>
            <a:off x="228600" y="5802313"/>
            <a:ext cx="312738" cy="369887"/>
          </a:xfrm>
          <a:prstGeom prst="rect">
            <a:avLst/>
          </a:prstGeom>
          <a:noFill/>
          <a:ln w="9525">
            <a:noFill/>
            <a:miter lim="800000"/>
            <a:headEnd/>
            <a:tailEnd/>
          </a:ln>
        </p:spPr>
        <p:txBody>
          <a:bodyPr wrap="none">
            <a:spAutoFit/>
          </a:bodyPr>
          <a:lstStyle/>
          <a:p>
            <a:r>
              <a:rPr lang="en-US" dirty="0" smtClean="0"/>
              <a:t>2</a:t>
            </a:r>
            <a:endParaRPr lang="en-US" dirty="0"/>
          </a:p>
        </p:txBody>
      </p:sp>
      <p:sp>
        <p:nvSpPr>
          <p:cNvPr id="66" name="Oval 65"/>
          <p:cNvSpPr/>
          <p:nvPr/>
        </p:nvSpPr>
        <p:spPr>
          <a:xfrm>
            <a:off x="8610600" y="313531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3" name="TextBox 68"/>
          <p:cNvSpPr txBox="1">
            <a:spLocks noChangeArrowheads="1"/>
          </p:cNvSpPr>
          <p:nvPr/>
        </p:nvSpPr>
        <p:spPr bwMode="auto">
          <a:xfrm>
            <a:off x="8610600" y="3135313"/>
            <a:ext cx="312738" cy="369887"/>
          </a:xfrm>
          <a:prstGeom prst="rect">
            <a:avLst/>
          </a:prstGeom>
          <a:noFill/>
          <a:ln w="9525">
            <a:noFill/>
            <a:miter lim="800000"/>
            <a:headEnd/>
            <a:tailEnd/>
          </a:ln>
        </p:spPr>
        <p:txBody>
          <a:bodyPr wrap="none">
            <a:spAutoFit/>
          </a:bodyPr>
          <a:lstStyle/>
          <a:p>
            <a:r>
              <a:rPr lang="en-US" dirty="0" smtClean="0"/>
              <a:t>5</a:t>
            </a:r>
            <a:endParaRPr lang="en-US" dirty="0"/>
          </a:p>
        </p:txBody>
      </p:sp>
      <p:sp>
        <p:nvSpPr>
          <p:cNvPr id="69" name="Oval 68"/>
          <p:cNvSpPr/>
          <p:nvPr/>
        </p:nvSpPr>
        <p:spPr>
          <a:xfrm>
            <a:off x="5257800" y="1143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5" name="TextBox 70"/>
          <p:cNvSpPr txBox="1">
            <a:spLocks noChangeArrowheads="1"/>
          </p:cNvSpPr>
          <p:nvPr/>
        </p:nvSpPr>
        <p:spPr bwMode="auto">
          <a:xfrm>
            <a:off x="5257800" y="1143000"/>
            <a:ext cx="312738" cy="369888"/>
          </a:xfrm>
          <a:prstGeom prst="rect">
            <a:avLst/>
          </a:prstGeom>
          <a:noFill/>
          <a:ln w="9525">
            <a:noFill/>
            <a:miter lim="800000"/>
            <a:headEnd/>
            <a:tailEnd/>
          </a:ln>
        </p:spPr>
        <p:txBody>
          <a:bodyPr wrap="none">
            <a:spAutoFit/>
          </a:bodyPr>
          <a:lstStyle/>
          <a:p>
            <a:r>
              <a:rPr lang="en-US" dirty="0" smtClean="0"/>
              <a:t>6</a:t>
            </a:r>
            <a:endParaRPr lang="en-US" dirty="0"/>
          </a:p>
        </p:txBody>
      </p:sp>
      <p:sp>
        <p:nvSpPr>
          <p:cNvPr id="71" name="Oval 70"/>
          <p:cNvSpPr/>
          <p:nvPr/>
        </p:nvSpPr>
        <p:spPr>
          <a:xfrm>
            <a:off x="6400800" y="4724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7" name="TextBox 72"/>
          <p:cNvSpPr txBox="1">
            <a:spLocks noChangeArrowheads="1"/>
          </p:cNvSpPr>
          <p:nvPr/>
        </p:nvSpPr>
        <p:spPr bwMode="auto">
          <a:xfrm>
            <a:off x="6400800" y="4724400"/>
            <a:ext cx="312738" cy="369888"/>
          </a:xfrm>
          <a:prstGeom prst="rect">
            <a:avLst/>
          </a:prstGeom>
          <a:noFill/>
          <a:ln w="9525">
            <a:noFill/>
            <a:miter lim="800000"/>
            <a:headEnd/>
            <a:tailEnd/>
          </a:ln>
        </p:spPr>
        <p:txBody>
          <a:bodyPr wrap="none">
            <a:spAutoFit/>
          </a:bodyPr>
          <a:lstStyle/>
          <a:p>
            <a:r>
              <a:rPr lang="en-US" dirty="0" smtClean="0"/>
              <a:t>8</a:t>
            </a:r>
            <a:endParaRPr lang="en-US" dirty="0"/>
          </a:p>
        </p:txBody>
      </p:sp>
      <p:sp>
        <p:nvSpPr>
          <p:cNvPr id="73" name="Oval 72"/>
          <p:cNvSpPr/>
          <p:nvPr/>
        </p:nvSpPr>
        <p:spPr>
          <a:xfrm>
            <a:off x="5021263" y="3505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9" name="TextBox 72"/>
          <p:cNvSpPr txBox="1">
            <a:spLocks noChangeArrowheads="1"/>
          </p:cNvSpPr>
          <p:nvPr/>
        </p:nvSpPr>
        <p:spPr bwMode="auto">
          <a:xfrm rot="-1200000">
            <a:off x="5021263" y="3505200"/>
            <a:ext cx="312737" cy="369888"/>
          </a:xfrm>
          <a:prstGeom prst="rect">
            <a:avLst/>
          </a:prstGeom>
          <a:noFill/>
          <a:ln w="9525">
            <a:noFill/>
            <a:miter lim="800000"/>
            <a:headEnd/>
            <a:tailEnd/>
          </a:ln>
        </p:spPr>
        <p:txBody>
          <a:bodyPr wrap="none">
            <a:spAutoFit/>
          </a:bodyPr>
          <a:lstStyle/>
          <a:p>
            <a:r>
              <a:rPr lang="en-US" dirty="0" smtClean="0"/>
              <a:t>9</a:t>
            </a:r>
            <a:endParaRPr lang="en-US" dirty="0"/>
          </a:p>
        </p:txBody>
      </p:sp>
      <p:sp>
        <p:nvSpPr>
          <p:cNvPr id="77" name="Rectangle 9"/>
          <p:cNvSpPr>
            <a:spLocks noChangeArrowheads="1"/>
          </p:cNvSpPr>
          <p:nvPr/>
        </p:nvSpPr>
        <p:spPr bwMode="auto">
          <a:xfrm>
            <a:off x="2743200" y="4419600"/>
            <a:ext cx="1287532" cy="461665"/>
          </a:xfrm>
          <a:prstGeom prst="rect">
            <a:avLst/>
          </a:prstGeom>
          <a:noFill/>
          <a:ln w="28575">
            <a:solidFill>
              <a:srgbClr val="FF0000"/>
            </a:solidFill>
            <a:miter lim="800000"/>
            <a:headEnd/>
            <a:tailEnd/>
          </a:ln>
        </p:spPr>
        <p:txBody>
          <a:bodyPr wrap="none">
            <a:spAutoFit/>
          </a:bodyPr>
          <a:lstStyle/>
          <a:p>
            <a:pPr marL="571500" indent="-571500"/>
            <a:r>
              <a:rPr lang="en-US" sz="1200" b="1" dirty="0" smtClean="0"/>
              <a:t>Polygons as</a:t>
            </a:r>
          </a:p>
          <a:p>
            <a:pPr marL="571500" indent="-571500"/>
            <a:r>
              <a:rPr lang="en-US" sz="1200" b="1" dirty="0" smtClean="0"/>
              <a:t>Cluster Models</a:t>
            </a:r>
          </a:p>
        </p:txBody>
      </p:sp>
      <p:cxnSp>
        <p:nvCxnSpPr>
          <p:cNvPr id="78" name="Straight Arrow Connector 77"/>
          <p:cNvCxnSpPr/>
          <p:nvPr/>
        </p:nvCxnSpPr>
        <p:spPr>
          <a:xfrm rot="5400000">
            <a:off x="2529682" y="4053681"/>
            <a:ext cx="730250" cy="1587"/>
          </a:xfrm>
          <a:prstGeom prst="straightConnector1">
            <a:avLst/>
          </a:prstGeom>
          <a:ln w="28575">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Rectangle 9"/>
          <p:cNvSpPr>
            <a:spLocks noChangeArrowheads="1"/>
          </p:cNvSpPr>
          <p:nvPr/>
        </p:nvSpPr>
        <p:spPr bwMode="auto">
          <a:xfrm>
            <a:off x="1600200" y="5257800"/>
            <a:ext cx="1306768" cy="646331"/>
          </a:xfrm>
          <a:prstGeom prst="rect">
            <a:avLst/>
          </a:prstGeom>
          <a:noFill/>
          <a:ln w="28575">
            <a:solidFill>
              <a:srgbClr val="FF0000"/>
            </a:solidFill>
            <a:miter lim="800000"/>
            <a:headEnd/>
            <a:tailEnd/>
          </a:ln>
        </p:spPr>
        <p:txBody>
          <a:bodyPr wrap="none">
            <a:spAutoFit/>
          </a:bodyPr>
          <a:lstStyle/>
          <a:p>
            <a:pPr marL="571500" indent="-571500"/>
            <a:r>
              <a:rPr lang="en-US" sz="1200" b="1" dirty="0" smtClean="0"/>
              <a:t>Multi-run </a:t>
            </a:r>
          </a:p>
          <a:p>
            <a:pPr marL="571500" indent="-571500"/>
            <a:r>
              <a:rPr lang="en-US" sz="1200" b="1" dirty="0" smtClean="0"/>
              <a:t>Multi-objective </a:t>
            </a:r>
          </a:p>
          <a:p>
            <a:pPr marL="571500" indent="-571500"/>
            <a:r>
              <a:rPr lang="en-US" sz="1200" b="1" dirty="0" smtClean="0"/>
              <a:t>Clustering </a:t>
            </a:r>
          </a:p>
        </p:txBody>
      </p:sp>
      <p:cxnSp>
        <p:nvCxnSpPr>
          <p:cNvPr id="80" name="Straight Arrow Connector 79"/>
          <p:cNvCxnSpPr/>
          <p:nvPr/>
        </p:nvCxnSpPr>
        <p:spPr>
          <a:xfrm rot="5400000">
            <a:off x="2020094" y="5142706"/>
            <a:ext cx="228600" cy="1588"/>
          </a:xfrm>
          <a:prstGeom prst="straightConnector1">
            <a:avLst/>
          </a:prstGeom>
          <a:ln w="28575">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724694" y="5142706"/>
            <a:ext cx="228600" cy="1588"/>
          </a:xfrm>
          <a:prstGeom prst="straightConnector1">
            <a:avLst/>
          </a:prstGeom>
          <a:ln w="28575">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600200" y="595471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TextBox 66"/>
          <p:cNvSpPr txBox="1">
            <a:spLocks noChangeArrowheads="1"/>
          </p:cNvSpPr>
          <p:nvPr/>
        </p:nvSpPr>
        <p:spPr bwMode="auto">
          <a:xfrm>
            <a:off x="1600200" y="5954713"/>
            <a:ext cx="312738" cy="369887"/>
          </a:xfrm>
          <a:prstGeom prst="rect">
            <a:avLst/>
          </a:prstGeom>
          <a:noFill/>
          <a:ln w="9525">
            <a:noFill/>
            <a:miter lim="800000"/>
            <a:headEnd/>
            <a:tailEnd/>
          </a:ln>
        </p:spPr>
        <p:txBody>
          <a:bodyPr wrap="none">
            <a:spAutoFit/>
          </a:bodyPr>
          <a:lstStyle/>
          <a:p>
            <a:r>
              <a:rPr lang="en-US" dirty="0" smtClean="0"/>
              <a:t>3</a:t>
            </a:r>
            <a:endParaRPr lang="en-US" dirty="0"/>
          </a:p>
        </p:txBody>
      </p:sp>
      <p:sp>
        <p:nvSpPr>
          <p:cNvPr id="83" name="Oval 82"/>
          <p:cNvSpPr/>
          <p:nvPr/>
        </p:nvSpPr>
        <p:spPr>
          <a:xfrm>
            <a:off x="2971800" y="4038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TextBox 66"/>
          <p:cNvSpPr txBox="1">
            <a:spLocks noChangeArrowheads="1"/>
          </p:cNvSpPr>
          <p:nvPr/>
        </p:nvSpPr>
        <p:spPr bwMode="auto">
          <a:xfrm>
            <a:off x="2971800" y="4038600"/>
            <a:ext cx="312906" cy="369332"/>
          </a:xfrm>
          <a:prstGeom prst="rect">
            <a:avLst/>
          </a:prstGeom>
          <a:noFill/>
          <a:ln w="9525">
            <a:noFill/>
            <a:miter lim="800000"/>
            <a:headEnd/>
            <a:tailEnd/>
          </a:ln>
        </p:spPr>
        <p:txBody>
          <a:bodyPr wrap="none">
            <a:spAutoFit/>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8"/>
          <p:cNvSpPr>
            <a:spLocks noGrp="1" noChangeArrowheads="1"/>
          </p:cNvSpPr>
          <p:nvPr>
            <p:ph type="ctrTitle"/>
          </p:nvPr>
        </p:nvSpPr>
        <p:spPr>
          <a:xfrm>
            <a:off x="381000" y="2130425"/>
            <a:ext cx="8382000" cy="1470025"/>
          </a:xfrm>
        </p:spPr>
        <p:txBody>
          <a:bodyPr/>
          <a:lstStyle/>
          <a:p>
            <a:pPr marL="571500" indent="-571500"/>
            <a:r>
              <a:rPr lang="en-US" dirty="0" smtClean="0">
                <a:solidFill>
                  <a:srgbClr val="C00000"/>
                </a:solidFill>
              </a:rPr>
              <a:t>7. Polygons as Models for Spatial Clusters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8"/>
          <p:cNvSpPr>
            <a:spLocks noGrp="1" noChangeArrowheads="1"/>
          </p:cNvSpPr>
          <p:nvPr>
            <p:ph type="ctrTitle"/>
          </p:nvPr>
        </p:nvSpPr>
        <p:spPr>
          <a:xfrm>
            <a:off x="381000" y="2130425"/>
            <a:ext cx="8382000" cy="1470025"/>
          </a:xfrm>
        </p:spPr>
        <p:txBody>
          <a:bodyPr/>
          <a:lstStyle/>
          <a:p>
            <a:pPr marL="571500" indent="-571500"/>
            <a:r>
              <a:rPr lang="en-US" dirty="0" smtClean="0">
                <a:solidFill>
                  <a:srgbClr val="C00000"/>
                </a:solidFill>
              </a:rPr>
              <a:t>Shape-Aware Clustering Algorithms</a:t>
            </a:r>
          </a:p>
        </p:txBody>
      </p:sp>
      <p:sp>
        <p:nvSpPr>
          <p:cNvPr id="3" name="Rectangle 2"/>
          <p:cNvSpPr/>
          <p:nvPr/>
        </p:nvSpPr>
        <p:spPr>
          <a:xfrm>
            <a:off x="1828800" y="4495800"/>
            <a:ext cx="4572000" cy="1200329"/>
          </a:xfrm>
          <a:prstGeom prst="rect">
            <a:avLst/>
          </a:prstGeom>
        </p:spPr>
        <p:txBody>
          <a:bodyPr>
            <a:spAutoFit/>
          </a:bodyPr>
          <a:lstStyle/>
          <a:p>
            <a:endParaRPr lang="en-US" b="1" dirty="0" smtClean="0">
              <a:solidFill>
                <a:srgbClr val="339966"/>
              </a:solidFill>
              <a:latin typeface="Bodoni MT" pitchFamily="18" charset="0"/>
            </a:endParaRPr>
          </a:p>
          <a:p>
            <a:r>
              <a:rPr lang="en-US" b="1" dirty="0" smtClean="0">
                <a:solidFill>
                  <a:srgbClr val="339966"/>
                </a:solidFill>
                <a:latin typeface="Bodoni MT" pitchFamily="18" charset="0"/>
              </a:rPr>
              <a:t>Assign higher number because deemphasized; somewhat okay, but Chun-</a:t>
            </a:r>
            <a:r>
              <a:rPr lang="en-US" b="1" dirty="0" err="1" smtClean="0">
                <a:solidFill>
                  <a:srgbClr val="339966"/>
                </a:solidFill>
                <a:latin typeface="Bodoni MT" pitchFamily="18" charset="0"/>
              </a:rPr>
              <a:t>sheng</a:t>
            </a:r>
            <a:r>
              <a:rPr lang="en-US" b="1" dirty="0" smtClean="0">
                <a:solidFill>
                  <a:srgbClr val="339966"/>
                </a:solidFill>
                <a:latin typeface="Bodoni MT" pitchFamily="18" charset="0"/>
              </a:rPr>
              <a:t> should update this set in late August 2009.</a:t>
            </a:r>
            <a:endParaRPr lang="en-US" b="1" dirty="0">
              <a:solidFill>
                <a:srgbClr val="339966"/>
              </a:solidFill>
              <a:latin typeface="Bodoni MT"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z="3200" smtClean="0"/>
              <a:t>Discovering Clusters of Arbitrary Shapes</a:t>
            </a:r>
            <a:endParaRPr lang="th-TH" sz="3200" smtClean="0"/>
          </a:p>
        </p:txBody>
      </p:sp>
      <p:sp>
        <p:nvSpPr>
          <p:cNvPr id="2053" name="Rectangle 3"/>
          <p:cNvSpPr>
            <a:spLocks noGrp="1" noChangeArrowheads="1"/>
          </p:cNvSpPr>
          <p:nvPr>
            <p:ph type="body" sz="half" idx="1"/>
          </p:nvPr>
        </p:nvSpPr>
        <p:spPr>
          <a:xfrm>
            <a:off x="228600" y="1066800"/>
            <a:ext cx="4038600" cy="2971800"/>
          </a:xfrm>
        </p:spPr>
        <p:txBody>
          <a:bodyPr/>
          <a:lstStyle/>
          <a:p>
            <a:pPr eaLnBrk="1" hangingPunct="1"/>
            <a:r>
              <a:rPr lang="en-US" sz="1600" b="1" smtClean="0"/>
              <a:t>Objective:</a:t>
            </a:r>
            <a:r>
              <a:rPr lang="en-US" sz="1600" smtClean="0"/>
              <a:t> Detect arbitrary shape clusters effectively and efficiently.</a:t>
            </a:r>
          </a:p>
          <a:p>
            <a:pPr eaLnBrk="1" hangingPunct="1"/>
            <a:endParaRPr lang="th-TH" smtClean="0"/>
          </a:p>
        </p:txBody>
      </p:sp>
      <p:sp>
        <p:nvSpPr>
          <p:cNvPr id="2054" name="Rectangle 4"/>
          <p:cNvSpPr>
            <a:spLocks noGrp="1" noChangeArrowheads="1"/>
          </p:cNvSpPr>
          <p:nvPr>
            <p:ph type="body" sz="half" idx="2"/>
          </p:nvPr>
        </p:nvSpPr>
        <p:spPr/>
        <p:txBody>
          <a:bodyPr/>
          <a:lstStyle/>
          <a:p>
            <a:pPr eaLnBrk="1" hangingPunct="1"/>
            <a:r>
              <a:rPr lang="en-US" sz="1600" b="1" smtClean="0">
                <a:solidFill>
                  <a:srgbClr val="990000"/>
                </a:solidFill>
              </a:rPr>
              <a:t>2</a:t>
            </a:r>
            <a:r>
              <a:rPr lang="en-US" sz="1600" b="1" baseline="30000" smtClean="0">
                <a:solidFill>
                  <a:srgbClr val="990000"/>
                </a:solidFill>
              </a:rPr>
              <a:t>nd</a:t>
            </a:r>
            <a:r>
              <a:rPr lang="en-US" sz="1600" b="1" smtClean="0">
                <a:solidFill>
                  <a:srgbClr val="990000"/>
                </a:solidFill>
              </a:rPr>
              <a:t> Approach:</a:t>
            </a:r>
            <a:r>
              <a:rPr lang="en-US" sz="1600" smtClean="0">
                <a:solidFill>
                  <a:srgbClr val="990000"/>
                </a:solidFill>
              </a:rPr>
              <a:t> Approximate arbitrary shapes using unions of small convex polygons.</a:t>
            </a:r>
          </a:p>
          <a:p>
            <a:pPr eaLnBrk="1" hangingPunct="1"/>
            <a:endParaRPr lang="en-US" sz="1600" smtClean="0">
              <a:solidFill>
                <a:srgbClr val="990000"/>
              </a:solidFill>
            </a:endParaRPr>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r>
              <a:rPr lang="en-US" sz="1600" b="1" smtClean="0">
                <a:solidFill>
                  <a:srgbClr val="990000"/>
                </a:solidFill>
              </a:rPr>
              <a:t>3</a:t>
            </a:r>
            <a:r>
              <a:rPr lang="en-US" sz="1600" b="1" baseline="30000" smtClean="0">
                <a:solidFill>
                  <a:srgbClr val="990000"/>
                </a:solidFill>
              </a:rPr>
              <a:t>rd</a:t>
            </a:r>
            <a:r>
              <a:rPr lang="en-US" sz="1600" b="1" smtClean="0">
                <a:solidFill>
                  <a:srgbClr val="990000"/>
                </a:solidFill>
              </a:rPr>
              <a:t> Approach:</a:t>
            </a:r>
            <a:r>
              <a:rPr lang="en-US" sz="1600" smtClean="0">
                <a:solidFill>
                  <a:srgbClr val="990000"/>
                </a:solidFill>
              </a:rPr>
              <a:t> Employ density estimation techniques for discovering arbitrary shape clusters.</a:t>
            </a:r>
            <a:endParaRPr lang="th-TH" sz="1600" smtClean="0">
              <a:solidFill>
                <a:srgbClr val="990000"/>
              </a:solidFill>
            </a:endParaRPr>
          </a:p>
          <a:p>
            <a:pPr eaLnBrk="1" hangingPunct="1"/>
            <a:endParaRPr lang="th-TH" sz="1600" smtClean="0">
              <a:solidFill>
                <a:srgbClr val="990000"/>
              </a:solidFill>
            </a:endParaRPr>
          </a:p>
        </p:txBody>
      </p:sp>
      <p:pic>
        <p:nvPicPr>
          <p:cNvPr id="2055" name="Picture 5"/>
          <p:cNvPicPr>
            <a:picLocks noChangeAspect="1" noChangeArrowheads="1"/>
          </p:cNvPicPr>
          <p:nvPr/>
        </p:nvPicPr>
        <p:blipFill>
          <a:blip r:embed="rId4"/>
          <a:srcRect/>
          <a:stretch>
            <a:fillRect/>
          </a:stretch>
        </p:blipFill>
        <p:spPr bwMode="auto">
          <a:xfrm>
            <a:off x="1447800" y="1828800"/>
            <a:ext cx="1476375" cy="1752600"/>
          </a:xfrm>
          <a:prstGeom prst="rect">
            <a:avLst/>
          </a:prstGeom>
          <a:noFill/>
          <a:ln w="9525">
            <a:noFill/>
            <a:miter lim="800000"/>
            <a:headEnd/>
            <a:tailEnd/>
          </a:ln>
        </p:spPr>
      </p:pic>
      <p:grpSp>
        <p:nvGrpSpPr>
          <p:cNvPr id="2" name="Group 6"/>
          <p:cNvGrpSpPr>
            <a:grpSpLocks noChangeAspect="1"/>
          </p:cNvGrpSpPr>
          <p:nvPr/>
        </p:nvGrpSpPr>
        <p:grpSpPr bwMode="auto">
          <a:xfrm>
            <a:off x="5410200" y="2133600"/>
            <a:ext cx="2667000" cy="1079500"/>
            <a:chOff x="2359" y="10157"/>
            <a:chExt cx="6371" cy="2636"/>
          </a:xfrm>
        </p:grpSpPr>
        <p:sp>
          <p:nvSpPr>
            <p:cNvPr id="2059" name="AutoShape 7"/>
            <p:cNvSpPr>
              <a:spLocks noChangeAspect="1" noChangeArrowheads="1" noTextEdit="1"/>
            </p:cNvSpPr>
            <p:nvPr/>
          </p:nvSpPr>
          <p:spPr bwMode="auto">
            <a:xfrm>
              <a:off x="2359" y="10157"/>
              <a:ext cx="6371" cy="2636"/>
            </a:xfrm>
            <a:prstGeom prst="rect">
              <a:avLst/>
            </a:prstGeom>
            <a:noFill/>
            <a:ln w="9525">
              <a:noFill/>
              <a:miter lim="800000"/>
              <a:headEnd/>
              <a:tailEnd/>
            </a:ln>
          </p:spPr>
          <p:txBody>
            <a:bodyPr/>
            <a:lstStyle/>
            <a:p>
              <a:endParaRPr lang="en-US"/>
            </a:p>
          </p:txBody>
        </p:sp>
        <p:pic>
          <p:nvPicPr>
            <p:cNvPr id="2060" name="Picture 8"/>
            <p:cNvPicPr>
              <a:picLocks noChangeAspect="1" noChangeArrowheads="1"/>
            </p:cNvPicPr>
            <p:nvPr/>
          </p:nvPicPr>
          <p:blipFill>
            <a:blip r:embed="rId5"/>
            <a:srcRect/>
            <a:stretch>
              <a:fillRect/>
            </a:stretch>
          </p:blipFill>
          <p:spPr bwMode="auto">
            <a:xfrm>
              <a:off x="2359" y="10157"/>
              <a:ext cx="6371" cy="2636"/>
            </a:xfrm>
            <a:prstGeom prst="rect">
              <a:avLst/>
            </a:prstGeom>
            <a:noFill/>
            <a:ln w="9525">
              <a:noFill/>
              <a:miter lim="800000"/>
              <a:headEnd/>
              <a:tailEnd/>
            </a:ln>
          </p:spPr>
        </p:pic>
        <p:sp>
          <p:nvSpPr>
            <p:cNvPr id="2061" name="Line 9"/>
            <p:cNvSpPr>
              <a:spLocks noChangeShapeType="1"/>
            </p:cNvSpPr>
            <p:nvPr/>
          </p:nvSpPr>
          <p:spPr bwMode="auto">
            <a:xfrm>
              <a:off x="2934" y="10691"/>
              <a:ext cx="104" cy="107"/>
            </a:xfrm>
            <a:prstGeom prst="line">
              <a:avLst/>
            </a:prstGeom>
            <a:noFill/>
            <a:ln w="12700">
              <a:solidFill>
                <a:srgbClr val="000000"/>
              </a:solidFill>
              <a:round/>
              <a:headEnd/>
              <a:tailEnd/>
            </a:ln>
          </p:spPr>
          <p:txBody>
            <a:bodyPr/>
            <a:lstStyle/>
            <a:p>
              <a:endParaRPr lang="en-US"/>
            </a:p>
          </p:txBody>
        </p:sp>
        <p:sp>
          <p:nvSpPr>
            <p:cNvPr id="2062" name="Line 10"/>
            <p:cNvSpPr>
              <a:spLocks noChangeShapeType="1"/>
            </p:cNvSpPr>
            <p:nvPr/>
          </p:nvSpPr>
          <p:spPr bwMode="auto">
            <a:xfrm flipV="1">
              <a:off x="2934" y="10745"/>
              <a:ext cx="52" cy="106"/>
            </a:xfrm>
            <a:prstGeom prst="line">
              <a:avLst/>
            </a:prstGeom>
            <a:noFill/>
            <a:ln w="12700">
              <a:solidFill>
                <a:srgbClr val="000000"/>
              </a:solidFill>
              <a:round/>
              <a:headEnd/>
              <a:tailEnd/>
            </a:ln>
          </p:spPr>
          <p:txBody>
            <a:bodyPr/>
            <a:lstStyle/>
            <a:p>
              <a:endParaRPr lang="en-US"/>
            </a:p>
          </p:txBody>
        </p:sp>
        <p:sp>
          <p:nvSpPr>
            <p:cNvPr id="2063" name="Line 11"/>
            <p:cNvSpPr>
              <a:spLocks noChangeShapeType="1"/>
            </p:cNvSpPr>
            <p:nvPr/>
          </p:nvSpPr>
          <p:spPr bwMode="auto">
            <a:xfrm>
              <a:off x="2829" y="10798"/>
              <a:ext cx="105" cy="53"/>
            </a:xfrm>
            <a:prstGeom prst="line">
              <a:avLst/>
            </a:prstGeom>
            <a:noFill/>
            <a:ln w="12700">
              <a:solidFill>
                <a:srgbClr val="000000"/>
              </a:solidFill>
              <a:round/>
              <a:headEnd/>
              <a:tailEnd/>
            </a:ln>
          </p:spPr>
          <p:txBody>
            <a:bodyPr/>
            <a:lstStyle/>
            <a:p>
              <a:endParaRPr lang="en-US"/>
            </a:p>
          </p:txBody>
        </p:sp>
        <p:sp>
          <p:nvSpPr>
            <p:cNvPr id="2064" name="Line 12"/>
            <p:cNvSpPr>
              <a:spLocks noChangeShapeType="1"/>
            </p:cNvSpPr>
            <p:nvPr/>
          </p:nvSpPr>
          <p:spPr bwMode="auto">
            <a:xfrm flipH="1">
              <a:off x="2829" y="10691"/>
              <a:ext cx="105" cy="107"/>
            </a:xfrm>
            <a:prstGeom prst="line">
              <a:avLst/>
            </a:prstGeom>
            <a:noFill/>
            <a:ln w="12700">
              <a:solidFill>
                <a:srgbClr val="000000"/>
              </a:solidFill>
              <a:round/>
              <a:headEnd/>
              <a:tailEnd/>
            </a:ln>
          </p:spPr>
          <p:txBody>
            <a:bodyPr/>
            <a:lstStyle/>
            <a:p>
              <a:endParaRPr lang="en-US"/>
            </a:p>
          </p:txBody>
        </p:sp>
        <p:sp>
          <p:nvSpPr>
            <p:cNvPr id="2065" name="Line 13"/>
            <p:cNvSpPr>
              <a:spLocks noChangeShapeType="1"/>
            </p:cNvSpPr>
            <p:nvPr/>
          </p:nvSpPr>
          <p:spPr bwMode="auto">
            <a:xfrm flipH="1">
              <a:off x="2986" y="10798"/>
              <a:ext cx="52" cy="107"/>
            </a:xfrm>
            <a:prstGeom prst="line">
              <a:avLst/>
            </a:prstGeom>
            <a:noFill/>
            <a:ln w="12700">
              <a:solidFill>
                <a:srgbClr val="000000"/>
              </a:solidFill>
              <a:round/>
              <a:headEnd/>
              <a:tailEnd/>
            </a:ln>
          </p:spPr>
          <p:txBody>
            <a:bodyPr/>
            <a:lstStyle/>
            <a:p>
              <a:endParaRPr lang="en-US"/>
            </a:p>
          </p:txBody>
        </p:sp>
        <p:sp>
          <p:nvSpPr>
            <p:cNvPr id="2066" name="Line 14"/>
            <p:cNvSpPr>
              <a:spLocks noChangeShapeType="1"/>
            </p:cNvSpPr>
            <p:nvPr/>
          </p:nvSpPr>
          <p:spPr bwMode="auto">
            <a:xfrm flipH="1" flipV="1">
              <a:off x="2934" y="10851"/>
              <a:ext cx="0" cy="54"/>
            </a:xfrm>
            <a:prstGeom prst="line">
              <a:avLst/>
            </a:prstGeom>
            <a:noFill/>
            <a:ln w="12700">
              <a:solidFill>
                <a:srgbClr val="000000"/>
              </a:solidFill>
              <a:round/>
              <a:headEnd/>
              <a:tailEnd/>
            </a:ln>
          </p:spPr>
          <p:txBody>
            <a:bodyPr/>
            <a:lstStyle/>
            <a:p>
              <a:endParaRPr lang="en-US"/>
            </a:p>
          </p:txBody>
        </p:sp>
        <p:sp>
          <p:nvSpPr>
            <p:cNvPr id="2067" name="Line 15"/>
            <p:cNvSpPr>
              <a:spLocks noChangeShapeType="1"/>
            </p:cNvSpPr>
            <p:nvPr/>
          </p:nvSpPr>
          <p:spPr bwMode="auto">
            <a:xfrm flipH="1">
              <a:off x="2934" y="10905"/>
              <a:ext cx="52" cy="0"/>
            </a:xfrm>
            <a:prstGeom prst="line">
              <a:avLst/>
            </a:prstGeom>
            <a:noFill/>
            <a:ln w="12700">
              <a:solidFill>
                <a:srgbClr val="000000"/>
              </a:solidFill>
              <a:round/>
              <a:headEnd/>
              <a:tailEnd/>
            </a:ln>
          </p:spPr>
          <p:txBody>
            <a:bodyPr/>
            <a:lstStyle/>
            <a:p>
              <a:endParaRPr lang="en-US"/>
            </a:p>
          </p:txBody>
        </p:sp>
        <p:sp>
          <p:nvSpPr>
            <p:cNvPr id="2068" name="Line 16"/>
            <p:cNvSpPr>
              <a:spLocks noChangeShapeType="1"/>
            </p:cNvSpPr>
            <p:nvPr/>
          </p:nvSpPr>
          <p:spPr bwMode="auto">
            <a:xfrm flipH="1">
              <a:off x="3038" y="10798"/>
              <a:ext cx="209" cy="0"/>
            </a:xfrm>
            <a:prstGeom prst="line">
              <a:avLst/>
            </a:prstGeom>
            <a:noFill/>
            <a:ln w="12700">
              <a:solidFill>
                <a:srgbClr val="000000"/>
              </a:solidFill>
              <a:round/>
              <a:headEnd/>
              <a:tailEnd/>
            </a:ln>
          </p:spPr>
          <p:txBody>
            <a:bodyPr/>
            <a:lstStyle/>
            <a:p>
              <a:endParaRPr lang="en-US"/>
            </a:p>
          </p:txBody>
        </p:sp>
        <p:sp>
          <p:nvSpPr>
            <p:cNvPr id="2069" name="Line 17"/>
            <p:cNvSpPr>
              <a:spLocks noChangeShapeType="1"/>
            </p:cNvSpPr>
            <p:nvPr/>
          </p:nvSpPr>
          <p:spPr bwMode="auto">
            <a:xfrm flipH="1" flipV="1">
              <a:off x="3142" y="10637"/>
              <a:ext cx="105" cy="161"/>
            </a:xfrm>
            <a:prstGeom prst="line">
              <a:avLst/>
            </a:prstGeom>
            <a:noFill/>
            <a:ln w="12700">
              <a:solidFill>
                <a:srgbClr val="000000"/>
              </a:solidFill>
              <a:round/>
              <a:headEnd/>
              <a:tailEnd/>
            </a:ln>
          </p:spPr>
          <p:txBody>
            <a:bodyPr/>
            <a:lstStyle/>
            <a:p>
              <a:endParaRPr lang="en-US"/>
            </a:p>
          </p:txBody>
        </p:sp>
        <p:sp>
          <p:nvSpPr>
            <p:cNvPr id="2070" name="Line 18"/>
            <p:cNvSpPr>
              <a:spLocks noChangeShapeType="1"/>
            </p:cNvSpPr>
            <p:nvPr/>
          </p:nvSpPr>
          <p:spPr bwMode="auto">
            <a:xfrm flipH="1">
              <a:off x="2934" y="10637"/>
              <a:ext cx="208" cy="54"/>
            </a:xfrm>
            <a:prstGeom prst="line">
              <a:avLst/>
            </a:prstGeom>
            <a:noFill/>
            <a:ln w="12700">
              <a:solidFill>
                <a:srgbClr val="000000"/>
              </a:solidFill>
              <a:round/>
              <a:headEnd/>
              <a:tailEnd/>
            </a:ln>
          </p:spPr>
          <p:txBody>
            <a:bodyPr/>
            <a:lstStyle/>
            <a:p>
              <a:endParaRPr lang="en-US"/>
            </a:p>
          </p:txBody>
        </p:sp>
        <p:sp>
          <p:nvSpPr>
            <p:cNvPr id="2071" name="Line 19"/>
            <p:cNvSpPr>
              <a:spLocks noChangeShapeType="1"/>
            </p:cNvSpPr>
            <p:nvPr/>
          </p:nvSpPr>
          <p:spPr bwMode="auto">
            <a:xfrm flipH="1">
              <a:off x="3247" y="10798"/>
              <a:ext cx="261" cy="0"/>
            </a:xfrm>
            <a:prstGeom prst="line">
              <a:avLst/>
            </a:prstGeom>
            <a:noFill/>
            <a:ln w="12700">
              <a:solidFill>
                <a:srgbClr val="000000"/>
              </a:solidFill>
              <a:round/>
              <a:headEnd/>
              <a:tailEnd/>
            </a:ln>
          </p:spPr>
          <p:txBody>
            <a:bodyPr/>
            <a:lstStyle/>
            <a:p>
              <a:endParaRPr lang="en-US"/>
            </a:p>
          </p:txBody>
        </p:sp>
        <p:sp>
          <p:nvSpPr>
            <p:cNvPr id="2072" name="Line 20"/>
            <p:cNvSpPr>
              <a:spLocks noChangeShapeType="1"/>
            </p:cNvSpPr>
            <p:nvPr/>
          </p:nvSpPr>
          <p:spPr bwMode="auto">
            <a:xfrm flipH="1" flipV="1">
              <a:off x="3403" y="10637"/>
              <a:ext cx="105" cy="161"/>
            </a:xfrm>
            <a:prstGeom prst="line">
              <a:avLst/>
            </a:prstGeom>
            <a:noFill/>
            <a:ln w="12700">
              <a:solidFill>
                <a:srgbClr val="000000"/>
              </a:solidFill>
              <a:round/>
              <a:headEnd/>
              <a:tailEnd/>
            </a:ln>
          </p:spPr>
          <p:txBody>
            <a:bodyPr/>
            <a:lstStyle/>
            <a:p>
              <a:endParaRPr lang="en-US"/>
            </a:p>
          </p:txBody>
        </p:sp>
        <p:sp>
          <p:nvSpPr>
            <p:cNvPr id="2073" name="Line 21"/>
            <p:cNvSpPr>
              <a:spLocks noChangeShapeType="1"/>
            </p:cNvSpPr>
            <p:nvPr/>
          </p:nvSpPr>
          <p:spPr bwMode="auto">
            <a:xfrm flipH="1" flipV="1">
              <a:off x="3142" y="10637"/>
              <a:ext cx="261" cy="0"/>
            </a:xfrm>
            <a:prstGeom prst="line">
              <a:avLst/>
            </a:prstGeom>
            <a:noFill/>
            <a:ln w="12700">
              <a:solidFill>
                <a:srgbClr val="000000"/>
              </a:solidFill>
              <a:round/>
              <a:headEnd/>
              <a:tailEnd/>
            </a:ln>
          </p:spPr>
          <p:txBody>
            <a:bodyPr/>
            <a:lstStyle/>
            <a:p>
              <a:endParaRPr lang="en-US"/>
            </a:p>
          </p:txBody>
        </p:sp>
        <p:sp>
          <p:nvSpPr>
            <p:cNvPr id="2074" name="Line 22"/>
            <p:cNvSpPr>
              <a:spLocks noChangeShapeType="1"/>
            </p:cNvSpPr>
            <p:nvPr/>
          </p:nvSpPr>
          <p:spPr bwMode="auto">
            <a:xfrm flipH="1">
              <a:off x="3403" y="10530"/>
              <a:ext cx="157" cy="107"/>
            </a:xfrm>
            <a:prstGeom prst="line">
              <a:avLst/>
            </a:prstGeom>
            <a:noFill/>
            <a:ln w="12700">
              <a:solidFill>
                <a:srgbClr val="000000"/>
              </a:solidFill>
              <a:round/>
              <a:headEnd/>
              <a:tailEnd/>
            </a:ln>
          </p:spPr>
          <p:txBody>
            <a:bodyPr/>
            <a:lstStyle/>
            <a:p>
              <a:endParaRPr lang="en-US"/>
            </a:p>
          </p:txBody>
        </p:sp>
        <p:sp>
          <p:nvSpPr>
            <p:cNvPr id="2075" name="Line 23"/>
            <p:cNvSpPr>
              <a:spLocks noChangeShapeType="1"/>
            </p:cNvSpPr>
            <p:nvPr/>
          </p:nvSpPr>
          <p:spPr bwMode="auto">
            <a:xfrm flipV="1">
              <a:off x="3142" y="10530"/>
              <a:ext cx="418" cy="107"/>
            </a:xfrm>
            <a:prstGeom prst="line">
              <a:avLst/>
            </a:prstGeom>
            <a:noFill/>
            <a:ln w="12700">
              <a:solidFill>
                <a:srgbClr val="000000"/>
              </a:solidFill>
              <a:round/>
              <a:headEnd/>
              <a:tailEnd/>
            </a:ln>
          </p:spPr>
          <p:txBody>
            <a:bodyPr/>
            <a:lstStyle/>
            <a:p>
              <a:endParaRPr lang="en-US"/>
            </a:p>
          </p:txBody>
        </p:sp>
        <p:sp>
          <p:nvSpPr>
            <p:cNvPr id="2076" name="Line 24"/>
            <p:cNvSpPr>
              <a:spLocks noChangeShapeType="1"/>
            </p:cNvSpPr>
            <p:nvPr/>
          </p:nvSpPr>
          <p:spPr bwMode="auto">
            <a:xfrm>
              <a:off x="3508" y="10584"/>
              <a:ext cx="104" cy="214"/>
            </a:xfrm>
            <a:prstGeom prst="line">
              <a:avLst/>
            </a:prstGeom>
            <a:noFill/>
            <a:ln w="12700">
              <a:solidFill>
                <a:srgbClr val="000000"/>
              </a:solidFill>
              <a:round/>
              <a:headEnd/>
              <a:tailEnd/>
            </a:ln>
          </p:spPr>
          <p:txBody>
            <a:bodyPr/>
            <a:lstStyle/>
            <a:p>
              <a:endParaRPr lang="en-US"/>
            </a:p>
          </p:txBody>
        </p:sp>
        <p:sp>
          <p:nvSpPr>
            <p:cNvPr id="2077" name="Line 25"/>
            <p:cNvSpPr>
              <a:spLocks noChangeShapeType="1"/>
            </p:cNvSpPr>
            <p:nvPr/>
          </p:nvSpPr>
          <p:spPr bwMode="auto">
            <a:xfrm>
              <a:off x="3508" y="10798"/>
              <a:ext cx="104" cy="0"/>
            </a:xfrm>
            <a:prstGeom prst="line">
              <a:avLst/>
            </a:prstGeom>
            <a:noFill/>
            <a:ln w="12700">
              <a:solidFill>
                <a:srgbClr val="000000"/>
              </a:solidFill>
              <a:round/>
              <a:headEnd/>
              <a:tailEnd/>
            </a:ln>
          </p:spPr>
          <p:txBody>
            <a:bodyPr/>
            <a:lstStyle/>
            <a:p>
              <a:endParaRPr lang="en-US"/>
            </a:p>
          </p:txBody>
        </p:sp>
        <p:sp>
          <p:nvSpPr>
            <p:cNvPr id="2078" name="Line 26"/>
            <p:cNvSpPr>
              <a:spLocks noChangeShapeType="1"/>
            </p:cNvSpPr>
            <p:nvPr/>
          </p:nvSpPr>
          <p:spPr bwMode="auto">
            <a:xfrm>
              <a:off x="3612" y="10798"/>
              <a:ext cx="366" cy="0"/>
            </a:xfrm>
            <a:prstGeom prst="line">
              <a:avLst/>
            </a:prstGeom>
            <a:noFill/>
            <a:ln w="12700">
              <a:solidFill>
                <a:srgbClr val="000000"/>
              </a:solidFill>
              <a:round/>
              <a:headEnd/>
              <a:tailEnd/>
            </a:ln>
          </p:spPr>
          <p:txBody>
            <a:bodyPr/>
            <a:lstStyle/>
            <a:p>
              <a:endParaRPr lang="en-US"/>
            </a:p>
          </p:txBody>
        </p:sp>
        <p:sp>
          <p:nvSpPr>
            <p:cNvPr id="2079" name="Line 27"/>
            <p:cNvSpPr>
              <a:spLocks noChangeShapeType="1"/>
            </p:cNvSpPr>
            <p:nvPr/>
          </p:nvSpPr>
          <p:spPr bwMode="auto">
            <a:xfrm flipH="1">
              <a:off x="3612" y="10691"/>
              <a:ext cx="157" cy="107"/>
            </a:xfrm>
            <a:prstGeom prst="line">
              <a:avLst/>
            </a:prstGeom>
            <a:noFill/>
            <a:ln w="12700">
              <a:solidFill>
                <a:srgbClr val="000000"/>
              </a:solidFill>
              <a:round/>
              <a:headEnd/>
              <a:tailEnd/>
            </a:ln>
          </p:spPr>
          <p:txBody>
            <a:bodyPr/>
            <a:lstStyle/>
            <a:p>
              <a:endParaRPr lang="en-US"/>
            </a:p>
          </p:txBody>
        </p:sp>
        <p:sp>
          <p:nvSpPr>
            <p:cNvPr id="2080" name="Line 28"/>
            <p:cNvSpPr>
              <a:spLocks noChangeShapeType="1"/>
            </p:cNvSpPr>
            <p:nvPr/>
          </p:nvSpPr>
          <p:spPr bwMode="auto">
            <a:xfrm flipH="1">
              <a:off x="3769" y="10584"/>
              <a:ext cx="0" cy="107"/>
            </a:xfrm>
            <a:prstGeom prst="line">
              <a:avLst/>
            </a:prstGeom>
            <a:noFill/>
            <a:ln w="12700">
              <a:solidFill>
                <a:srgbClr val="000000"/>
              </a:solidFill>
              <a:round/>
              <a:headEnd/>
              <a:tailEnd/>
            </a:ln>
          </p:spPr>
          <p:txBody>
            <a:bodyPr/>
            <a:lstStyle/>
            <a:p>
              <a:endParaRPr lang="en-US"/>
            </a:p>
          </p:txBody>
        </p:sp>
        <p:sp>
          <p:nvSpPr>
            <p:cNvPr id="2081" name="Line 29"/>
            <p:cNvSpPr>
              <a:spLocks noChangeShapeType="1"/>
            </p:cNvSpPr>
            <p:nvPr/>
          </p:nvSpPr>
          <p:spPr bwMode="auto">
            <a:xfrm flipH="1" flipV="1">
              <a:off x="3560" y="10530"/>
              <a:ext cx="209" cy="54"/>
            </a:xfrm>
            <a:prstGeom prst="line">
              <a:avLst/>
            </a:prstGeom>
            <a:noFill/>
            <a:ln w="12700">
              <a:solidFill>
                <a:srgbClr val="000000"/>
              </a:solidFill>
              <a:round/>
              <a:headEnd/>
              <a:tailEnd/>
            </a:ln>
          </p:spPr>
          <p:txBody>
            <a:bodyPr/>
            <a:lstStyle/>
            <a:p>
              <a:endParaRPr lang="en-US"/>
            </a:p>
          </p:txBody>
        </p:sp>
        <p:sp>
          <p:nvSpPr>
            <p:cNvPr id="2082" name="Line 30"/>
            <p:cNvSpPr>
              <a:spLocks noChangeShapeType="1"/>
            </p:cNvSpPr>
            <p:nvPr/>
          </p:nvSpPr>
          <p:spPr bwMode="auto">
            <a:xfrm flipH="1" flipV="1">
              <a:off x="3769" y="10584"/>
              <a:ext cx="209" cy="53"/>
            </a:xfrm>
            <a:prstGeom prst="line">
              <a:avLst/>
            </a:prstGeom>
            <a:noFill/>
            <a:ln w="12700">
              <a:solidFill>
                <a:srgbClr val="000000"/>
              </a:solidFill>
              <a:round/>
              <a:headEnd/>
              <a:tailEnd/>
            </a:ln>
          </p:spPr>
          <p:txBody>
            <a:bodyPr/>
            <a:lstStyle/>
            <a:p>
              <a:endParaRPr lang="en-US"/>
            </a:p>
          </p:txBody>
        </p:sp>
        <p:sp>
          <p:nvSpPr>
            <p:cNvPr id="2083" name="Line 31"/>
            <p:cNvSpPr>
              <a:spLocks noChangeShapeType="1"/>
            </p:cNvSpPr>
            <p:nvPr/>
          </p:nvSpPr>
          <p:spPr bwMode="auto">
            <a:xfrm flipH="1" flipV="1">
              <a:off x="3769" y="10691"/>
              <a:ext cx="209" cy="54"/>
            </a:xfrm>
            <a:prstGeom prst="line">
              <a:avLst/>
            </a:prstGeom>
            <a:noFill/>
            <a:ln w="12700">
              <a:solidFill>
                <a:srgbClr val="000000"/>
              </a:solidFill>
              <a:round/>
              <a:headEnd/>
              <a:tailEnd/>
            </a:ln>
          </p:spPr>
          <p:txBody>
            <a:bodyPr/>
            <a:lstStyle/>
            <a:p>
              <a:endParaRPr lang="en-US"/>
            </a:p>
          </p:txBody>
        </p:sp>
        <p:sp>
          <p:nvSpPr>
            <p:cNvPr id="2084" name="Line 32"/>
            <p:cNvSpPr>
              <a:spLocks noChangeShapeType="1"/>
            </p:cNvSpPr>
            <p:nvPr/>
          </p:nvSpPr>
          <p:spPr bwMode="auto">
            <a:xfrm flipH="1" flipV="1">
              <a:off x="3978" y="10637"/>
              <a:ext cx="0" cy="161"/>
            </a:xfrm>
            <a:prstGeom prst="line">
              <a:avLst/>
            </a:prstGeom>
            <a:noFill/>
            <a:ln w="12700">
              <a:solidFill>
                <a:srgbClr val="000000"/>
              </a:solidFill>
              <a:round/>
              <a:headEnd/>
              <a:tailEnd/>
            </a:ln>
          </p:spPr>
          <p:txBody>
            <a:bodyPr/>
            <a:lstStyle/>
            <a:p>
              <a:endParaRPr lang="en-US"/>
            </a:p>
          </p:txBody>
        </p:sp>
        <p:sp>
          <p:nvSpPr>
            <p:cNvPr id="2085" name="Line 33"/>
            <p:cNvSpPr>
              <a:spLocks noChangeShapeType="1"/>
            </p:cNvSpPr>
            <p:nvPr/>
          </p:nvSpPr>
          <p:spPr bwMode="auto">
            <a:xfrm flipV="1">
              <a:off x="4030" y="10691"/>
              <a:ext cx="157" cy="160"/>
            </a:xfrm>
            <a:prstGeom prst="line">
              <a:avLst/>
            </a:prstGeom>
            <a:noFill/>
            <a:ln w="12700">
              <a:solidFill>
                <a:srgbClr val="000000"/>
              </a:solidFill>
              <a:round/>
              <a:headEnd/>
              <a:tailEnd/>
            </a:ln>
          </p:spPr>
          <p:txBody>
            <a:bodyPr/>
            <a:lstStyle/>
            <a:p>
              <a:endParaRPr lang="en-US"/>
            </a:p>
          </p:txBody>
        </p:sp>
        <p:sp>
          <p:nvSpPr>
            <p:cNvPr id="2086" name="Line 34"/>
            <p:cNvSpPr>
              <a:spLocks noChangeShapeType="1"/>
            </p:cNvSpPr>
            <p:nvPr/>
          </p:nvSpPr>
          <p:spPr bwMode="auto">
            <a:xfrm>
              <a:off x="3978" y="10798"/>
              <a:ext cx="52" cy="53"/>
            </a:xfrm>
            <a:prstGeom prst="line">
              <a:avLst/>
            </a:prstGeom>
            <a:noFill/>
            <a:ln w="12700">
              <a:solidFill>
                <a:srgbClr val="000000"/>
              </a:solidFill>
              <a:round/>
              <a:headEnd/>
              <a:tailEnd/>
            </a:ln>
          </p:spPr>
          <p:txBody>
            <a:bodyPr/>
            <a:lstStyle/>
            <a:p>
              <a:endParaRPr lang="en-US"/>
            </a:p>
          </p:txBody>
        </p:sp>
        <p:sp>
          <p:nvSpPr>
            <p:cNvPr id="2087" name="Line 35"/>
            <p:cNvSpPr>
              <a:spLocks noChangeShapeType="1"/>
            </p:cNvSpPr>
            <p:nvPr/>
          </p:nvSpPr>
          <p:spPr bwMode="auto">
            <a:xfrm>
              <a:off x="3978" y="10637"/>
              <a:ext cx="157" cy="0"/>
            </a:xfrm>
            <a:prstGeom prst="line">
              <a:avLst/>
            </a:prstGeom>
            <a:noFill/>
            <a:ln w="12700">
              <a:solidFill>
                <a:srgbClr val="000000"/>
              </a:solidFill>
              <a:round/>
              <a:headEnd/>
              <a:tailEnd/>
            </a:ln>
          </p:spPr>
          <p:txBody>
            <a:bodyPr/>
            <a:lstStyle/>
            <a:p>
              <a:endParaRPr lang="en-US"/>
            </a:p>
          </p:txBody>
        </p:sp>
        <p:sp>
          <p:nvSpPr>
            <p:cNvPr id="2088" name="Line 36"/>
            <p:cNvSpPr>
              <a:spLocks noChangeShapeType="1"/>
            </p:cNvSpPr>
            <p:nvPr/>
          </p:nvSpPr>
          <p:spPr bwMode="auto">
            <a:xfrm>
              <a:off x="4135" y="10637"/>
              <a:ext cx="52" cy="54"/>
            </a:xfrm>
            <a:prstGeom prst="line">
              <a:avLst/>
            </a:prstGeom>
            <a:noFill/>
            <a:ln w="12700">
              <a:solidFill>
                <a:srgbClr val="000000"/>
              </a:solidFill>
              <a:round/>
              <a:headEnd/>
              <a:tailEnd/>
            </a:ln>
          </p:spPr>
          <p:txBody>
            <a:bodyPr/>
            <a:lstStyle/>
            <a:p>
              <a:endParaRPr lang="en-US"/>
            </a:p>
          </p:txBody>
        </p:sp>
        <p:sp>
          <p:nvSpPr>
            <p:cNvPr id="2089" name="Line 37"/>
            <p:cNvSpPr>
              <a:spLocks noChangeShapeType="1"/>
            </p:cNvSpPr>
            <p:nvPr/>
          </p:nvSpPr>
          <p:spPr bwMode="auto">
            <a:xfrm>
              <a:off x="4187" y="10691"/>
              <a:ext cx="52" cy="54"/>
            </a:xfrm>
            <a:prstGeom prst="line">
              <a:avLst/>
            </a:prstGeom>
            <a:noFill/>
            <a:ln w="12700">
              <a:solidFill>
                <a:srgbClr val="000000"/>
              </a:solidFill>
              <a:round/>
              <a:headEnd/>
              <a:tailEnd/>
            </a:ln>
          </p:spPr>
          <p:txBody>
            <a:bodyPr/>
            <a:lstStyle/>
            <a:p>
              <a:endParaRPr lang="en-US"/>
            </a:p>
          </p:txBody>
        </p:sp>
        <p:sp>
          <p:nvSpPr>
            <p:cNvPr id="2090" name="Line 38"/>
            <p:cNvSpPr>
              <a:spLocks noChangeShapeType="1"/>
            </p:cNvSpPr>
            <p:nvPr/>
          </p:nvSpPr>
          <p:spPr bwMode="auto">
            <a:xfrm>
              <a:off x="4239" y="10745"/>
              <a:ext cx="52" cy="160"/>
            </a:xfrm>
            <a:prstGeom prst="line">
              <a:avLst/>
            </a:prstGeom>
            <a:noFill/>
            <a:ln w="12700">
              <a:solidFill>
                <a:srgbClr val="000000"/>
              </a:solidFill>
              <a:round/>
              <a:headEnd/>
              <a:tailEnd/>
            </a:ln>
          </p:spPr>
          <p:txBody>
            <a:bodyPr/>
            <a:lstStyle/>
            <a:p>
              <a:endParaRPr lang="en-US"/>
            </a:p>
          </p:txBody>
        </p:sp>
        <p:sp>
          <p:nvSpPr>
            <p:cNvPr id="2091" name="Line 39"/>
            <p:cNvSpPr>
              <a:spLocks noChangeShapeType="1"/>
            </p:cNvSpPr>
            <p:nvPr/>
          </p:nvSpPr>
          <p:spPr bwMode="auto">
            <a:xfrm flipH="1">
              <a:off x="4030" y="10745"/>
              <a:ext cx="209" cy="106"/>
            </a:xfrm>
            <a:prstGeom prst="line">
              <a:avLst/>
            </a:prstGeom>
            <a:noFill/>
            <a:ln w="12700">
              <a:solidFill>
                <a:srgbClr val="000000"/>
              </a:solidFill>
              <a:round/>
              <a:headEnd/>
              <a:tailEnd/>
            </a:ln>
          </p:spPr>
          <p:txBody>
            <a:bodyPr/>
            <a:lstStyle/>
            <a:p>
              <a:endParaRPr lang="en-US"/>
            </a:p>
          </p:txBody>
        </p:sp>
        <p:sp>
          <p:nvSpPr>
            <p:cNvPr id="2092" name="Line 40"/>
            <p:cNvSpPr>
              <a:spLocks noChangeShapeType="1"/>
            </p:cNvSpPr>
            <p:nvPr/>
          </p:nvSpPr>
          <p:spPr bwMode="auto">
            <a:xfrm flipH="1">
              <a:off x="4030" y="10905"/>
              <a:ext cx="261" cy="0"/>
            </a:xfrm>
            <a:prstGeom prst="line">
              <a:avLst/>
            </a:prstGeom>
            <a:noFill/>
            <a:ln w="12700">
              <a:solidFill>
                <a:srgbClr val="000000"/>
              </a:solidFill>
              <a:round/>
              <a:headEnd/>
              <a:tailEnd/>
            </a:ln>
          </p:spPr>
          <p:txBody>
            <a:bodyPr/>
            <a:lstStyle/>
            <a:p>
              <a:endParaRPr lang="en-US"/>
            </a:p>
          </p:txBody>
        </p:sp>
        <p:sp>
          <p:nvSpPr>
            <p:cNvPr id="2093" name="Line 41"/>
            <p:cNvSpPr>
              <a:spLocks noChangeShapeType="1"/>
            </p:cNvSpPr>
            <p:nvPr/>
          </p:nvSpPr>
          <p:spPr bwMode="auto">
            <a:xfrm>
              <a:off x="4030" y="10851"/>
              <a:ext cx="0" cy="107"/>
            </a:xfrm>
            <a:prstGeom prst="line">
              <a:avLst/>
            </a:prstGeom>
            <a:noFill/>
            <a:ln w="12700">
              <a:solidFill>
                <a:srgbClr val="000000"/>
              </a:solidFill>
              <a:round/>
              <a:headEnd/>
              <a:tailEnd/>
            </a:ln>
          </p:spPr>
          <p:txBody>
            <a:bodyPr/>
            <a:lstStyle/>
            <a:p>
              <a:endParaRPr lang="en-US"/>
            </a:p>
          </p:txBody>
        </p:sp>
        <p:sp>
          <p:nvSpPr>
            <p:cNvPr id="2094" name="Line 42"/>
            <p:cNvSpPr>
              <a:spLocks noChangeShapeType="1"/>
            </p:cNvSpPr>
            <p:nvPr/>
          </p:nvSpPr>
          <p:spPr bwMode="auto">
            <a:xfrm flipH="1">
              <a:off x="4291" y="10851"/>
              <a:ext cx="157" cy="54"/>
            </a:xfrm>
            <a:prstGeom prst="line">
              <a:avLst/>
            </a:prstGeom>
            <a:noFill/>
            <a:ln w="12700">
              <a:solidFill>
                <a:srgbClr val="000000"/>
              </a:solidFill>
              <a:round/>
              <a:headEnd/>
              <a:tailEnd/>
            </a:ln>
          </p:spPr>
          <p:txBody>
            <a:bodyPr/>
            <a:lstStyle/>
            <a:p>
              <a:endParaRPr lang="en-US"/>
            </a:p>
          </p:txBody>
        </p:sp>
        <p:sp>
          <p:nvSpPr>
            <p:cNvPr id="2095" name="Line 43"/>
            <p:cNvSpPr>
              <a:spLocks noChangeShapeType="1"/>
            </p:cNvSpPr>
            <p:nvPr/>
          </p:nvSpPr>
          <p:spPr bwMode="auto">
            <a:xfrm flipH="1" flipV="1">
              <a:off x="4187" y="10691"/>
              <a:ext cx="261" cy="160"/>
            </a:xfrm>
            <a:prstGeom prst="line">
              <a:avLst/>
            </a:prstGeom>
            <a:noFill/>
            <a:ln w="12700">
              <a:solidFill>
                <a:srgbClr val="000000"/>
              </a:solidFill>
              <a:round/>
              <a:headEnd/>
              <a:tailEnd/>
            </a:ln>
          </p:spPr>
          <p:txBody>
            <a:bodyPr/>
            <a:lstStyle/>
            <a:p>
              <a:endParaRPr lang="en-US"/>
            </a:p>
          </p:txBody>
        </p:sp>
        <p:sp>
          <p:nvSpPr>
            <p:cNvPr id="2096" name="Line 44"/>
            <p:cNvSpPr>
              <a:spLocks noChangeShapeType="1"/>
            </p:cNvSpPr>
            <p:nvPr/>
          </p:nvSpPr>
          <p:spPr bwMode="auto">
            <a:xfrm flipH="1">
              <a:off x="4343" y="11065"/>
              <a:ext cx="209" cy="0"/>
            </a:xfrm>
            <a:prstGeom prst="line">
              <a:avLst/>
            </a:prstGeom>
            <a:noFill/>
            <a:ln w="12700">
              <a:solidFill>
                <a:srgbClr val="000000"/>
              </a:solidFill>
              <a:round/>
              <a:headEnd/>
              <a:tailEnd/>
            </a:ln>
          </p:spPr>
          <p:txBody>
            <a:bodyPr/>
            <a:lstStyle/>
            <a:p>
              <a:endParaRPr lang="en-US"/>
            </a:p>
          </p:txBody>
        </p:sp>
        <p:sp>
          <p:nvSpPr>
            <p:cNvPr id="2097" name="Line 45"/>
            <p:cNvSpPr>
              <a:spLocks noChangeShapeType="1"/>
            </p:cNvSpPr>
            <p:nvPr/>
          </p:nvSpPr>
          <p:spPr bwMode="auto">
            <a:xfrm flipH="1" flipV="1">
              <a:off x="4448" y="10851"/>
              <a:ext cx="104" cy="107"/>
            </a:xfrm>
            <a:prstGeom prst="line">
              <a:avLst/>
            </a:prstGeom>
            <a:noFill/>
            <a:ln w="12700">
              <a:solidFill>
                <a:srgbClr val="000000"/>
              </a:solidFill>
              <a:round/>
              <a:headEnd/>
              <a:tailEnd/>
            </a:ln>
          </p:spPr>
          <p:txBody>
            <a:bodyPr/>
            <a:lstStyle/>
            <a:p>
              <a:endParaRPr lang="en-US"/>
            </a:p>
          </p:txBody>
        </p:sp>
        <p:sp>
          <p:nvSpPr>
            <p:cNvPr id="2098" name="Line 46"/>
            <p:cNvSpPr>
              <a:spLocks noChangeShapeType="1"/>
            </p:cNvSpPr>
            <p:nvPr/>
          </p:nvSpPr>
          <p:spPr bwMode="auto">
            <a:xfrm flipH="1" flipV="1">
              <a:off x="4552" y="10958"/>
              <a:ext cx="0" cy="107"/>
            </a:xfrm>
            <a:prstGeom prst="line">
              <a:avLst/>
            </a:prstGeom>
            <a:noFill/>
            <a:ln w="12700">
              <a:solidFill>
                <a:srgbClr val="000000"/>
              </a:solidFill>
              <a:round/>
              <a:headEnd/>
              <a:tailEnd/>
            </a:ln>
          </p:spPr>
          <p:txBody>
            <a:bodyPr/>
            <a:lstStyle/>
            <a:p>
              <a:endParaRPr lang="en-US"/>
            </a:p>
          </p:txBody>
        </p:sp>
        <p:sp>
          <p:nvSpPr>
            <p:cNvPr id="2099" name="Line 47"/>
            <p:cNvSpPr>
              <a:spLocks noChangeShapeType="1"/>
            </p:cNvSpPr>
            <p:nvPr/>
          </p:nvSpPr>
          <p:spPr bwMode="auto">
            <a:xfrm flipH="1" flipV="1">
              <a:off x="4291" y="10905"/>
              <a:ext cx="0" cy="106"/>
            </a:xfrm>
            <a:prstGeom prst="line">
              <a:avLst/>
            </a:prstGeom>
            <a:noFill/>
            <a:ln w="12700">
              <a:solidFill>
                <a:srgbClr val="000000"/>
              </a:solidFill>
              <a:round/>
              <a:headEnd/>
              <a:tailEnd/>
            </a:ln>
          </p:spPr>
          <p:txBody>
            <a:bodyPr/>
            <a:lstStyle/>
            <a:p>
              <a:endParaRPr lang="en-US"/>
            </a:p>
          </p:txBody>
        </p:sp>
        <p:sp>
          <p:nvSpPr>
            <p:cNvPr id="2100" name="Line 48"/>
            <p:cNvSpPr>
              <a:spLocks noChangeShapeType="1"/>
            </p:cNvSpPr>
            <p:nvPr/>
          </p:nvSpPr>
          <p:spPr bwMode="auto">
            <a:xfrm flipH="1" flipV="1">
              <a:off x="4291" y="11011"/>
              <a:ext cx="52" cy="54"/>
            </a:xfrm>
            <a:prstGeom prst="line">
              <a:avLst/>
            </a:prstGeom>
            <a:noFill/>
            <a:ln w="12700">
              <a:solidFill>
                <a:srgbClr val="000000"/>
              </a:solidFill>
              <a:round/>
              <a:headEnd/>
              <a:tailEnd/>
            </a:ln>
          </p:spPr>
          <p:txBody>
            <a:bodyPr/>
            <a:lstStyle/>
            <a:p>
              <a:endParaRPr lang="en-US"/>
            </a:p>
          </p:txBody>
        </p:sp>
        <p:sp>
          <p:nvSpPr>
            <p:cNvPr id="2101" name="Line 49"/>
            <p:cNvSpPr>
              <a:spLocks noChangeShapeType="1"/>
            </p:cNvSpPr>
            <p:nvPr/>
          </p:nvSpPr>
          <p:spPr bwMode="auto">
            <a:xfrm flipV="1">
              <a:off x="4291" y="11065"/>
              <a:ext cx="52" cy="106"/>
            </a:xfrm>
            <a:prstGeom prst="line">
              <a:avLst/>
            </a:prstGeom>
            <a:noFill/>
            <a:ln w="12700">
              <a:solidFill>
                <a:srgbClr val="000000"/>
              </a:solidFill>
              <a:round/>
              <a:headEnd/>
              <a:tailEnd/>
            </a:ln>
          </p:spPr>
          <p:txBody>
            <a:bodyPr/>
            <a:lstStyle/>
            <a:p>
              <a:endParaRPr lang="en-US"/>
            </a:p>
          </p:txBody>
        </p:sp>
        <p:sp>
          <p:nvSpPr>
            <p:cNvPr id="2102" name="Line 50"/>
            <p:cNvSpPr>
              <a:spLocks noChangeShapeType="1"/>
            </p:cNvSpPr>
            <p:nvPr/>
          </p:nvSpPr>
          <p:spPr bwMode="auto">
            <a:xfrm flipV="1">
              <a:off x="4500" y="11065"/>
              <a:ext cx="52" cy="106"/>
            </a:xfrm>
            <a:prstGeom prst="line">
              <a:avLst/>
            </a:prstGeom>
            <a:noFill/>
            <a:ln w="12700">
              <a:solidFill>
                <a:srgbClr val="000000"/>
              </a:solidFill>
              <a:round/>
              <a:headEnd/>
              <a:tailEnd/>
            </a:ln>
          </p:spPr>
          <p:txBody>
            <a:bodyPr/>
            <a:lstStyle/>
            <a:p>
              <a:endParaRPr lang="en-US"/>
            </a:p>
          </p:txBody>
        </p:sp>
        <p:sp>
          <p:nvSpPr>
            <p:cNvPr id="2103" name="Line 51"/>
            <p:cNvSpPr>
              <a:spLocks noChangeShapeType="1"/>
            </p:cNvSpPr>
            <p:nvPr/>
          </p:nvSpPr>
          <p:spPr bwMode="auto">
            <a:xfrm flipV="1">
              <a:off x="4448" y="11171"/>
              <a:ext cx="52" cy="54"/>
            </a:xfrm>
            <a:prstGeom prst="line">
              <a:avLst/>
            </a:prstGeom>
            <a:noFill/>
            <a:ln w="12700">
              <a:solidFill>
                <a:srgbClr val="000000"/>
              </a:solidFill>
              <a:round/>
              <a:headEnd/>
              <a:tailEnd/>
            </a:ln>
          </p:spPr>
          <p:txBody>
            <a:bodyPr/>
            <a:lstStyle/>
            <a:p>
              <a:endParaRPr lang="en-US"/>
            </a:p>
          </p:txBody>
        </p:sp>
        <p:sp>
          <p:nvSpPr>
            <p:cNvPr id="2104" name="Line 52"/>
            <p:cNvSpPr>
              <a:spLocks noChangeShapeType="1"/>
            </p:cNvSpPr>
            <p:nvPr/>
          </p:nvSpPr>
          <p:spPr bwMode="auto">
            <a:xfrm flipH="1" flipV="1">
              <a:off x="4291" y="11171"/>
              <a:ext cx="157" cy="54"/>
            </a:xfrm>
            <a:prstGeom prst="line">
              <a:avLst/>
            </a:prstGeom>
            <a:noFill/>
            <a:ln w="12700">
              <a:solidFill>
                <a:srgbClr val="000000"/>
              </a:solidFill>
              <a:round/>
              <a:headEnd/>
              <a:tailEnd/>
            </a:ln>
          </p:spPr>
          <p:txBody>
            <a:bodyPr/>
            <a:lstStyle/>
            <a:p>
              <a:endParaRPr lang="en-US"/>
            </a:p>
          </p:txBody>
        </p:sp>
        <p:sp>
          <p:nvSpPr>
            <p:cNvPr id="2105" name="Line 53"/>
            <p:cNvSpPr>
              <a:spLocks noChangeShapeType="1"/>
            </p:cNvSpPr>
            <p:nvPr/>
          </p:nvSpPr>
          <p:spPr bwMode="auto">
            <a:xfrm flipV="1">
              <a:off x="4448" y="11225"/>
              <a:ext cx="0" cy="53"/>
            </a:xfrm>
            <a:prstGeom prst="line">
              <a:avLst/>
            </a:prstGeom>
            <a:noFill/>
            <a:ln w="12700">
              <a:solidFill>
                <a:srgbClr val="000000"/>
              </a:solidFill>
              <a:round/>
              <a:headEnd/>
              <a:tailEnd/>
            </a:ln>
          </p:spPr>
          <p:txBody>
            <a:bodyPr/>
            <a:lstStyle/>
            <a:p>
              <a:endParaRPr lang="en-US"/>
            </a:p>
          </p:txBody>
        </p:sp>
        <p:sp>
          <p:nvSpPr>
            <p:cNvPr id="2106" name="Line 54"/>
            <p:cNvSpPr>
              <a:spLocks noChangeShapeType="1"/>
            </p:cNvSpPr>
            <p:nvPr/>
          </p:nvSpPr>
          <p:spPr bwMode="auto">
            <a:xfrm flipV="1">
              <a:off x="4343" y="11278"/>
              <a:ext cx="105" cy="107"/>
            </a:xfrm>
            <a:prstGeom prst="line">
              <a:avLst/>
            </a:prstGeom>
            <a:noFill/>
            <a:ln w="12700">
              <a:solidFill>
                <a:srgbClr val="000000"/>
              </a:solidFill>
              <a:round/>
              <a:headEnd/>
              <a:tailEnd/>
            </a:ln>
          </p:spPr>
          <p:txBody>
            <a:bodyPr/>
            <a:lstStyle/>
            <a:p>
              <a:endParaRPr lang="en-US"/>
            </a:p>
          </p:txBody>
        </p:sp>
        <p:sp>
          <p:nvSpPr>
            <p:cNvPr id="2107" name="Line 55"/>
            <p:cNvSpPr>
              <a:spLocks noChangeShapeType="1"/>
            </p:cNvSpPr>
            <p:nvPr/>
          </p:nvSpPr>
          <p:spPr bwMode="auto">
            <a:xfrm flipV="1">
              <a:off x="4239" y="11385"/>
              <a:ext cx="104" cy="0"/>
            </a:xfrm>
            <a:prstGeom prst="line">
              <a:avLst/>
            </a:prstGeom>
            <a:noFill/>
            <a:ln w="12700">
              <a:solidFill>
                <a:srgbClr val="000000"/>
              </a:solidFill>
              <a:round/>
              <a:headEnd/>
              <a:tailEnd/>
            </a:ln>
          </p:spPr>
          <p:txBody>
            <a:bodyPr/>
            <a:lstStyle/>
            <a:p>
              <a:endParaRPr lang="en-US"/>
            </a:p>
          </p:txBody>
        </p:sp>
        <p:sp>
          <p:nvSpPr>
            <p:cNvPr id="2108" name="Line 56"/>
            <p:cNvSpPr>
              <a:spLocks noChangeShapeType="1"/>
            </p:cNvSpPr>
            <p:nvPr/>
          </p:nvSpPr>
          <p:spPr bwMode="auto">
            <a:xfrm>
              <a:off x="4135" y="11331"/>
              <a:ext cx="104" cy="54"/>
            </a:xfrm>
            <a:prstGeom prst="line">
              <a:avLst/>
            </a:prstGeom>
            <a:noFill/>
            <a:ln w="12700">
              <a:solidFill>
                <a:srgbClr val="000000"/>
              </a:solidFill>
              <a:round/>
              <a:headEnd/>
              <a:tailEnd/>
            </a:ln>
          </p:spPr>
          <p:txBody>
            <a:bodyPr/>
            <a:lstStyle/>
            <a:p>
              <a:endParaRPr lang="en-US"/>
            </a:p>
          </p:txBody>
        </p:sp>
        <p:sp>
          <p:nvSpPr>
            <p:cNvPr id="2109" name="Line 57"/>
            <p:cNvSpPr>
              <a:spLocks noChangeShapeType="1"/>
            </p:cNvSpPr>
            <p:nvPr/>
          </p:nvSpPr>
          <p:spPr bwMode="auto">
            <a:xfrm>
              <a:off x="4082" y="11278"/>
              <a:ext cx="53" cy="53"/>
            </a:xfrm>
            <a:prstGeom prst="line">
              <a:avLst/>
            </a:prstGeom>
            <a:noFill/>
            <a:ln w="12700">
              <a:solidFill>
                <a:srgbClr val="000000"/>
              </a:solidFill>
              <a:round/>
              <a:headEnd/>
              <a:tailEnd/>
            </a:ln>
          </p:spPr>
          <p:txBody>
            <a:bodyPr/>
            <a:lstStyle/>
            <a:p>
              <a:endParaRPr lang="en-US"/>
            </a:p>
          </p:txBody>
        </p:sp>
        <p:sp>
          <p:nvSpPr>
            <p:cNvPr id="2110" name="Line 58"/>
            <p:cNvSpPr>
              <a:spLocks noChangeShapeType="1"/>
            </p:cNvSpPr>
            <p:nvPr/>
          </p:nvSpPr>
          <p:spPr bwMode="auto">
            <a:xfrm>
              <a:off x="4082" y="11225"/>
              <a:ext cx="0" cy="53"/>
            </a:xfrm>
            <a:prstGeom prst="line">
              <a:avLst/>
            </a:prstGeom>
            <a:noFill/>
            <a:ln w="12700">
              <a:solidFill>
                <a:srgbClr val="000000"/>
              </a:solidFill>
              <a:round/>
              <a:headEnd/>
              <a:tailEnd/>
            </a:ln>
          </p:spPr>
          <p:txBody>
            <a:bodyPr/>
            <a:lstStyle/>
            <a:p>
              <a:endParaRPr lang="en-US"/>
            </a:p>
          </p:txBody>
        </p:sp>
        <p:sp>
          <p:nvSpPr>
            <p:cNvPr id="2111" name="Line 59"/>
            <p:cNvSpPr>
              <a:spLocks noChangeShapeType="1"/>
            </p:cNvSpPr>
            <p:nvPr/>
          </p:nvSpPr>
          <p:spPr bwMode="auto">
            <a:xfrm flipH="1">
              <a:off x="4082" y="11171"/>
              <a:ext cx="209" cy="54"/>
            </a:xfrm>
            <a:prstGeom prst="line">
              <a:avLst/>
            </a:prstGeom>
            <a:noFill/>
            <a:ln w="12700">
              <a:solidFill>
                <a:srgbClr val="000000"/>
              </a:solidFill>
              <a:round/>
              <a:headEnd/>
              <a:tailEnd/>
            </a:ln>
          </p:spPr>
          <p:txBody>
            <a:bodyPr/>
            <a:lstStyle/>
            <a:p>
              <a:endParaRPr lang="en-US"/>
            </a:p>
          </p:txBody>
        </p:sp>
        <p:sp>
          <p:nvSpPr>
            <p:cNvPr id="2112" name="Line 60"/>
            <p:cNvSpPr>
              <a:spLocks noChangeShapeType="1"/>
            </p:cNvSpPr>
            <p:nvPr/>
          </p:nvSpPr>
          <p:spPr bwMode="auto">
            <a:xfrm flipH="1">
              <a:off x="4135" y="11385"/>
              <a:ext cx="104" cy="106"/>
            </a:xfrm>
            <a:prstGeom prst="line">
              <a:avLst/>
            </a:prstGeom>
            <a:noFill/>
            <a:ln w="12700">
              <a:solidFill>
                <a:srgbClr val="000000"/>
              </a:solidFill>
              <a:round/>
              <a:headEnd/>
              <a:tailEnd/>
            </a:ln>
          </p:spPr>
          <p:txBody>
            <a:bodyPr/>
            <a:lstStyle/>
            <a:p>
              <a:endParaRPr lang="en-US"/>
            </a:p>
          </p:txBody>
        </p:sp>
        <p:sp>
          <p:nvSpPr>
            <p:cNvPr id="2113" name="Line 61"/>
            <p:cNvSpPr>
              <a:spLocks noChangeShapeType="1"/>
            </p:cNvSpPr>
            <p:nvPr/>
          </p:nvSpPr>
          <p:spPr bwMode="auto">
            <a:xfrm flipH="1">
              <a:off x="3403" y="11491"/>
              <a:ext cx="732" cy="0"/>
            </a:xfrm>
            <a:prstGeom prst="line">
              <a:avLst/>
            </a:prstGeom>
            <a:noFill/>
            <a:ln w="12700">
              <a:solidFill>
                <a:srgbClr val="000000"/>
              </a:solidFill>
              <a:round/>
              <a:headEnd/>
              <a:tailEnd/>
            </a:ln>
          </p:spPr>
          <p:txBody>
            <a:bodyPr/>
            <a:lstStyle/>
            <a:p>
              <a:endParaRPr lang="en-US"/>
            </a:p>
          </p:txBody>
        </p:sp>
        <p:sp>
          <p:nvSpPr>
            <p:cNvPr id="2114" name="Line 62"/>
            <p:cNvSpPr>
              <a:spLocks noChangeShapeType="1"/>
            </p:cNvSpPr>
            <p:nvPr/>
          </p:nvSpPr>
          <p:spPr bwMode="auto">
            <a:xfrm flipH="1">
              <a:off x="3403" y="11331"/>
              <a:ext cx="157" cy="160"/>
            </a:xfrm>
            <a:prstGeom prst="line">
              <a:avLst/>
            </a:prstGeom>
            <a:noFill/>
            <a:ln w="12700">
              <a:solidFill>
                <a:srgbClr val="000000"/>
              </a:solidFill>
              <a:round/>
              <a:headEnd/>
              <a:tailEnd/>
            </a:ln>
          </p:spPr>
          <p:txBody>
            <a:bodyPr/>
            <a:lstStyle/>
            <a:p>
              <a:endParaRPr lang="en-US"/>
            </a:p>
          </p:txBody>
        </p:sp>
        <p:sp>
          <p:nvSpPr>
            <p:cNvPr id="2115" name="Line 63"/>
            <p:cNvSpPr>
              <a:spLocks noChangeShapeType="1"/>
            </p:cNvSpPr>
            <p:nvPr/>
          </p:nvSpPr>
          <p:spPr bwMode="auto">
            <a:xfrm flipH="1">
              <a:off x="3560" y="11278"/>
              <a:ext cx="522" cy="53"/>
            </a:xfrm>
            <a:prstGeom prst="line">
              <a:avLst/>
            </a:prstGeom>
            <a:noFill/>
            <a:ln w="12700">
              <a:solidFill>
                <a:srgbClr val="000000"/>
              </a:solidFill>
              <a:round/>
              <a:headEnd/>
              <a:tailEnd/>
            </a:ln>
          </p:spPr>
          <p:txBody>
            <a:bodyPr/>
            <a:lstStyle/>
            <a:p>
              <a:endParaRPr lang="en-US"/>
            </a:p>
          </p:txBody>
        </p:sp>
        <p:sp>
          <p:nvSpPr>
            <p:cNvPr id="2116" name="Line 64"/>
            <p:cNvSpPr>
              <a:spLocks noChangeShapeType="1"/>
            </p:cNvSpPr>
            <p:nvPr/>
          </p:nvSpPr>
          <p:spPr bwMode="auto">
            <a:xfrm flipH="1" flipV="1">
              <a:off x="3247" y="11278"/>
              <a:ext cx="313" cy="53"/>
            </a:xfrm>
            <a:prstGeom prst="line">
              <a:avLst/>
            </a:prstGeom>
            <a:noFill/>
            <a:ln w="12700">
              <a:solidFill>
                <a:srgbClr val="000000"/>
              </a:solidFill>
              <a:round/>
              <a:headEnd/>
              <a:tailEnd/>
            </a:ln>
          </p:spPr>
          <p:txBody>
            <a:bodyPr/>
            <a:lstStyle/>
            <a:p>
              <a:endParaRPr lang="en-US"/>
            </a:p>
          </p:txBody>
        </p:sp>
        <p:sp>
          <p:nvSpPr>
            <p:cNvPr id="2117" name="Line 65"/>
            <p:cNvSpPr>
              <a:spLocks noChangeShapeType="1"/>
            </p:cNvSpPr>
            <p:nvPr/>
          </p:nvSpPr>
          <p:spPr bwMode="auto">
            <a:xfrm flipH="1" flipV="1">
              <a:off x="3142" y="11491"/>
              <a:ext cx="261" cy="0"/>
            </a:xfrm>
            <a:prstGeom prst="line">
              <a:avLst/>
            </a:prstGeom>
            <a:noFill/>
            <a:ln w="12700">
              <a:solidFill>
                <a:srgbClr val="000000"/>
              </a:solidFill>
              <a:round/>
              <a:headEnd/>
              <a:tailEnd/>
            </a:ln>
          </p:spPr>
          <p:txBody>
            <a:bodyPr/>
            <a:lstStyle/>
            <a:p>
              <a:endParaRPr lang="en-US"/>
            </a:p>
          </p:txBody>
        </p:sp>
        <p:sp>
          <p:nvSpPr>
            <p:cNvPr id="2118" name="Line 66"/>
            <p:cNvSpPr>
              <a:spLocks noChangeShapeType="1"/>
            </p:cNvSpPr>
            <p:nvPr/>
          </p:nvSpPr>
          <p:spPr bwMode="auto">
            <a:xfrm flipH="1">
              <a:off x="3142" y="11278"/>
              <a:ext cx="105" cy="213"/>
            </a:xfrm>
            <a:prstGeom prst="line">
              <a:avLst/>
            </a:prstGeom>
            <a:noFill/>
            <a:ln w="12700">
              <a:solidFill>
                <a:srgbClr val="000000"/>
              </a:solidFill>
              <a:round/>
              <a:headEnd/>
              <a:tailEnd/>
            </a:ln>
          </p:spPr>
          <p:txBody>
            <a:bodyPr/>
            <a:lstStyle/>
            <a:p>
              <a:endParaRPr lang="en-US"/>
            </a:p>
          </p:txBody>
        </p:sp>
        <p:sp>
          <p:nvSpPr>
            <p:cNvPr id="2119" name="Line 67"/>
            <p:cNvSpPr>
              <a:spLocks noChangeShapeType="1"/>
            </p:cNvSpPr>
            <p:nvPr/>
          </p:nvSpPr>
          <p:spPr bwMode="auto">
            <a:xfrm>
              <a:off x="3038" y="11225"/>
              <a:ext cx="104" cy="266"/>
            </a:xfrm>
            <a:prstGeom prst="line">
              <a:avLst/>
            </a:prstGeom>
            <a:noFill/>
            <a:ln w="12700">
              <a:solidFill>
                <a:srgbClr val="000000"/>
              </a:solidFill>
              <a:round/>
              <a:headEnd/>
              <a:tailEnd/>
            </a:ln>
          </p:spPr>
          <p:txBody>
            <a:bodyPr/>
            <a:lstStyle/>
            <a:p>
              <a:endParaRPr lang="en-US"/>
            </a:p>
          </p:txBody>
        </p:sp>
        <p:sp>
          <p:nvSpPr>
            <p:cNvPr id="2120" name="Line 68"/>
            <p:cNvSpPr>
              <a:spLocks noChangeShapeType="1"/>
            </p:cNvSpPr>
            <p:nvPr/>
          </p:nvSpPr>
          <p:spPr bwMode="auto">
            <a:xfrm>
              <a:off x="3038" y="11225"/>
              <a:ext cx="209" cy="53"/>
            </a:xfrm>
            <a:prstGeom prst="line">
              <a:avLst/>
            </a:prstGeom>
            <a:noFill/>
            <a:ln w="12700">
              <a:solidFill>
                <a:srgbClr val="000000"/>
              </a:solidFill>
              <a:round/>
              <a:headEnd/>
              <a:tailEnd/>
            </a:ln>
          </p:spPr>
          <p:txBody>
            <a:bodyPr/>
            <a:lstStyle/>
            <a:p>
              <a:endParaRPr lang="en-US"/>
            </a:p>
          </p:txBody>
        </p:sp>
        <p:sp>
          <p:nvSpPr>
            <p:cNvPr id="2121" name="Line 69"/>
            <p:cNvSpPr>
              <a:spLocks noChangeShapeType="1"/>
            </p:cNvSpPr>
            <p:nvPr/>
          </p:nvSpPr>
          <p:spPr bwMode="auto">
            <a:xfrm>
              <a:off x="2934" y="11385"/>
              <a:ext cx="208" cy="53"/>
            </a:xfrm>
            <a:prstGeom prst="line">
              <a:avLst/>
            </a:prstGeom>
            <a:noFill/>
            <a:ln w="12700">
              <a:solidFill>
                <a:srgbClr val="000000"/>
              </a:solidFill>
              <a:round/>
              <a:headEnd/>
              <a:tailEnd/>
            </a:ln>
          </p:spPr>
          <p:txBody>
            <a:bodyPr/>
            <a:lstStyle/>
            <a:p>
              <a:endParaRPr lang="en-US"/>
            </a:p>
          </p:txBody>
        </p:sp>
        <p:sp>
          <p:nvSpPr>
            <p:cNvPr id="2122" name="Line 70"/>
            <p:cNvSpPr>
              <a:spLocks noChangeShapeType="1"/>
            </p:cNvSpPr>
            <p:nvPr/>
          </p:nvSpPr>
          <p:spPr bwMode="auto">
            <a:xfrm flipV="1">
              <a:off x="2934" y="11225"/>
              <a:ext cx="104" cy="53"/>
            </a:xfrm>
            <a:prstGeom prst="line">
              <a:avLst/>
            </a:prstGeom>
            <a:noFill/>
            <a:ln w="12700">
              <a:solidFill>
                <a:srgbClr val="000000"/>
              </a:solidFill>
              <a:round/>
              <a:headEnd/>
              <a:tailEnd/>
            </a:ln>
          </p:spPr>
          <p:txBody>
            <a:bodyPr/>
            <a:lstStyle/>
            <a:p>
              <a:endParaRPr lang="en-US"/>
            </a:p>
          </p:txBody>
        </p:sp>
        <p:sp>
          <p:nvSpPr>
            <p:cNvPr id="2123" name="Line 71"/>
            <p:cNvSpPr>
              <a:spLocks noChangeShapeType="1"/>
            </p:cNvSpPr>
            <p:nvPr/>
          </p:nvSpPr>
          <p:spPr bwMode="auto">
            <a:xfrm flipV="1">
              <a:off x="2934" y="11278"/>
              <a:ext cx="0" cy="107"/>
            </a:xfrm>
            <a:prstGeom prst="line">
              <a:avLst/>
            </a:prstGeom>
            <a:noFill/>
            <a:ln w="12700">
              <a:solidFill>
                <a:srgbClr val="000000"/>
              </a:solidFill>
              <a:round/>
              <a:headEnd/>
              <a:tailEnd/>
            </a:ln>
          </p:spPr>
          <p:txBody>
            <a:bodyPr/>
            <a:lstStyle/>
            <a:p>
              <a:endParaRPr lang="en-US"/>
            </a:p>
          </p:txBody>
        </p:sp>
        <p:sp>
          <p:nvSpPr>
            <p:cNvPr id="2124" name="Line 72"/>
            <p:cNvSpPr>
              <a:spLocks noChangeShapeType="1"/>
            </p:cNvSpPr>
            <p:nvPr/>
          </p:nvSpPr>
          <p:spPr bwMode="auto">
            <a:xfrm flipV="1">
              <a:off x="2829" y="11118"/>
              <a:ext cx="0" cy="107"/>
            </a:xfrm>
            <a:prstGeom prst="line">
              <a:avLst/>
            </a:prstGeom>
            <a:noFill/>
            <a:ln w="12700">
              <a:solidFill>
                <a:srgbClr val="000000"/>
              </a:solidFill>
              <a:round/>
              <a:headEnd/>
              <a:tailEnd/>
            </a:ln>
          </p:spPr>
          <p:txBody>
            <a:bodyPr/>
            <a:lstStyle/>
            <a:p>
              <a:endParaRPr lang="en-US"/>
            </a:p>
          </p:txBody>
        </p:sp>
        <p:sp>
          <p:nvSpPr>
            <p:cNvPr id="2125" name="Line 73"/>
            <p:cNvSpPr>
              <a:spLocks noChangeShapeType="1"/>
            </p:cNvSpPr>
            <p:nvPr/>
          </p:nvSpPr>
          <p:spPr bwMode="auto">
            <a:xfrm flipV="1">
              <a:off x="2620" y="11118"/>
              <a:ext cx="52" cy="107"/>
            </a:xfrm>
            <a:prstGeom prst="line">
              <a:avLst/>
            </a:prstGeom>
            <a:noFill/>
            <a:ln w="12700">
              <a:solidFill>
                <a:srgbClr val="000000"/>
              </a:solidFill>
              <a:round/>
              <a:headEnd/>
              <a:tailEnd/>
            </a:ln>
          </p:spPr>
          <p:txBody>
            <a:bodyPr/>
            <a:lstStyle/>
            <a:p>
              <a:endParaRPr lang="en-US"/>
            </a:p>
          </p:txBody>
        </p:sp>
        <p:sp>
          <p:nvSpPr>
            <p:cNvPr id="2126" name="Line 74"/>
            <p:cNvSpPr>
              <a:spLocks noChangeShapeType="1"/>
            </p:cNvSpPr>
            <p:nvPr/>
          </p:nvSpPr>
          <p:spPr bwMode="auto">
            <a:xfrm>
              <a:off x="2620" y="11171"/>
              <a:ext cx="209" cy="54"/>
            </a:xfrm>
            <a:prstGeom prst="line">
              <a:avLst/>
            </a:prstGeom>
            <a:noFill/>
            <a:ln w="12700">
              <a:solidFill>
                <a:srgbClr val="000000"/>
              </a:solidFill>
              <a:round/>
              <a:headEnd/>
              <a:tailEnd/>
            </a:ln>
          </p:spPr>
          <p:txBody>
            <a:bodyPr/>
            <a:lstStyle/>
            <a:p>
              <a:endParaRPr lang="en-US"/>
            </a:p>
          </p:txBody>
        </p:sp>
        <p:sp>
          <p:nvSpPr>
            <p:cNvPr id="2127" name="Line 75"/>
            <p:cNvSpPr>
              <a:spLocks noChangeShapeType="1"/>
            </p:cNvSpPr>
            <p:nvPr/>
          </p:nvSpPr>
          <p:spPr bwMode="auto">
            <a:xfrm>
              <a:off x="2620" y="11225"/>
              <a:ext cx="156" cy="53"/>
            </a:xfrm>
            <a:prstGeom prst="line">
              <a:avLst/>
            </a:prstGeom>
            <a:noFill/>
            <a:ln w="12700">
              <a:solidFill>
                <a:srgbClr val="000000"/>
              </a:solidFill>
              <a:round/>
              <a:headEnd/>
              <a:tailEnd/>
            </a:ln>
          </p:spPr>
          <p:txBody>
            <a:bodyPr/>
            <a:lstStyle/>
            <a:p>
              <a:endParaRPr lang="en-US"/>
            </a:p>
          </p:txBody>
        </p:sp>
        <p:sp>
          <p:nvSpPr>
            <p:cNvPr id="2128" name="Line 76"/>
            <p:cNvSpPr>
              <a:spLocks noChangeShapeType="1"/>
            </p:cNvSpPr>
            <p:nvPr/>
          </p:nvSpPr>
          <p:spPr bwMode="auto">
            <a:xfrm>
              <a:off x="2776" y="11331"/>
              <a:ext cx="158" cy="54"/>
            </a:xfrm>
            <a:prstGeom prst="line">
              <a:avLst/>
            </a:prstGeom>
            <a:noFill/>
            <a:ln w="12700">
              <a:solidFill>
                <a:srgbClr val="000000"/>
              </a:solidFill>
              <a:round/>
              <a:headEnd/>
              <a:tailEnd/>
            </a:ln>
          </p:spPr>
          <p:txBody>
            <a:bodyPr/>
            <a:lstStyle/>
            <a:p>
              <a:endParaRPr lang="en-US"/>
            </a:p>
          </p:txBody>
        </p:sp>
        <p:sp>
          <p:nvSpPr>
            <p:cNvPr id="2129" name="Line 77"/>
            <p:cNvSpPr>
              <a:spLocks noChangeShapeType="1"/>
            </p:cNvSpPr>
            <p:nvPr/>
          </p:nvSpPr>
          <p:spPr bwMode="auto">
            <a:xfrm flipV="1">
              <a:off x="2776" y="11278"/>
              <a:ext cx="0" cy="53"/>
            </a:xfrm>
            <a:prstGeom prst="line">
              <a:avLst/>
            </a:prstGeom>
            <a:noFill/>
            <a:ln w="12700">
              <a:solidFill>
                <a:srgbClr val="000000"/>
              </a:solidFill>
              <a:round/>
              <a:headEnd/>
              <a:tailEnd/>
            </a:ln>
          </p:spPr>
          <p:txBody>
            <a:bodyPr/>
            <a:lstStyle/>
            <a:p>
              <a:endParaRPr lang="en-US"/>
            </a:p>
          </p:txBody>
        </p:sp>
        <p:sp>
          <p:nvSpPr>
            <p:cNvPr id="2130" name="Line 78"/>
            <p:cNvSpPr>
              <a:spLocks noChangeShapeType="1"/>
            </p:cNvSpPr>
            <p:nvPr/>
          </p:nvSpPr>
          <p:spPr bwMode="auto">
            <a:xfrm flipV="1">
              <a:off x="2776" y="11225"/>
              <a:ext cx="53" cy="53"/>
            </a:xfrm>
            <a:prstGeom prst="line">
              <a:avLst/>
            </a:prstGeom>
            <a:noFill/>
            <a:ln w="12700">
              <a:solidFill>
                <a:srgbClr val="000000"/>
              </a:solidFill>
              <a:round/>
              <a:headEnd/>
              <a:tailEnd/>
            </a:ln>
          </p:spPr>
          <p:txBody>
            <a:bodyPr/>
            <a:lstStyle/>
            <a:p>
              <a:endParaRPr lang="en-US"/>
            </a:p>
          </p:txBody>
        </p:sp>
        <p:sp>
          <p:nvSpPr>
            <p:cNvPr id="2131" name="Line 79"/>
            <p:cNvSpPr>
              <a:spLocks noChangeShapeType="1"/>
            </p:cNvSpPr>
            <p:nvPr/>
          </p:nvSpPr>
          <p:spPr bwMode="auto">
            <a:xfrm flipV="1">
              <a:off x="2672" y="11065"/>
              <a:ext cx="52" cy="53"/>
            </a:xfrm>
            <a:prstGeom prst="line">
              <a:avLst/>
            </a:prstGeom>
            <a:noFill/>
            <a:ln w="12700">
              <a:solidFill>
                <a:srgbClr val="000000"/>
              </a:solidFill>
              <a:round/>
              <a:headEnd/>
              <a:tailEnd/>
            </a:ln>
          </p:spPr>
          <p:txBody>
            <a:bodyPr/>
            <a:lstStyle/>
            <a:p>
              <a:endParaRPr lang="en-US"/>
            </a:p>
          </p:txBody>
        </p:sp>
        <p:sp>
          <p:nvSpPr>
            <p:cNvPr id="2132" name="Line 80"/>
            <p:cNvSpPr>
              <a:spLocks noChangeShapeType="1"/>
            </p:cNvSpPr>
            <p:nvPr/>
          </p:nvSpPr>
          <p:spPr bwMode="auto">
            <a:xfrm>
              <a:off x="2776" y="10958"/>
              <a:ext cx="106" cy="53"/>
            </a:xfrm>
            <a:prstGeom prst="line">
              <a:avLst/>
            </a:prstGeom>
            <a:noFill/>
            <a:ln w="12700">
              <a:solidFill>
                <a:srgbClr val="000000"/>
              </a:solidFill>
              <a:round/>
              <a:headEnd/>
              <a:tailEnd/>
            </a:ln>
          </p:spPr>
          <p:txBody>
            <a:bodyPr/>
            <a:lstStyle/>
            <a:p>
              <a:endParaRPr lang="en-US"/>
            </a:p>
          </p:txBody>
        </p:sp>
        <p:sp>
          <p:nvSpPr>
            <p:cNvPr id="2133" name="Line 81"/>
            <p:cNvSpPr>
              <a:spLocks noChangeShapeType="1"/>
            </p:cNvSpPr>
            <p:nvPr/>
          </p:nvSpPr>
          <p:spPr bwMode="auto">
            <a:xfrm>
              <a:off x="2568" y="11065"/>
              <a:ext cx="104" cy="53"/>
            </a:xfrm>
            <a:prstGeom prst="line">
              <a:avLst/>
            </a:prstGeom>
            <a:noFill/>
            <a:ln w="12700">
              <a:solidFill>
                <a:srgbClr val="000000"/>
              </a:solidFill>
              <a:round/>
              <a:headEnd/>
              <a:tailEnd/>
            </a:ln>
          </p:spPr>
          <p:txBody>
            <a:bodyPr/>
            <a:lstStyle/>
            <a:p>
              <a:endParaRPr lang="en-US"/>
            </a:p>
          </p:txBody>
        </p:sp>
        <p:sp>
          <p:nvSpPr>
            <p:cNvPr id="2134" name="Line 82"/>
            <p:cNvSpPr>
              <a:spLocks noChangeShapeType="1"/>
            </p:cNvSpPr>
            <p:nvPr/>
          </p:nvSpPr>
          <p:spPr bwMode="auto">
            <a:xfrm>
              <a:off x="2568" y="11065"/>
              <a:ext cx="156" cy="0"/>
            </a:xfrm>
            <a:prstGeom prst="line">
              <a:avLst/>
            </a:prstGeom>
            <a:noFill/>
            <a:ln w="12700">
              <a:solidFill>
                <a:srgbClr val="000000"/>
              </a:solidFill>
              <a:round/>
              <a:headEnd/>
              <a:tailEnd/>
            </a:ln>
          </p:spPr>
          <p:txBody>
            <a:bodyPr/>
            <a:lstStyle/>
            <a:p>
              <a:endParaRPr lang="en-US"/>
            </a:p>
          </p:txBody>
        </p:sp>
        <p:sp>
          <p:nvSpPr>
            <p:cNvPr id="2135" name="Line 83"/>
            <p:cNvSpPr>
              <a:spLocks noChangeShapeType="1"/>
            </p:cNvSpPr>
            <p:nvPr/>
          </p:nvSpPr>
          <p:spPr bwMode="auto">
            <a:xfrm>
              <a:off x="2620" y="10905"/>
              <a:ext cx="156" cy="53"/>
            </a:xfrm>
            <a:prstGeom prst="line">
              <a:avLst/>
            </a:prstGeom>
            <a:noFill/>
            <a:ln w="12700">
              <a:solidFill>
                <a:srgbClr val="000000"/>
              </a:solidFill>
              <a:round/>
              <a:headEnd/>
              <a:tailEnd/>
            </a:ln>
          </p:spPr>
          <p:txBody>
            <a:bodyPr/>
            <a:lstStyle/>
            <a:p>
              <a:endParaRPr lang="en-US"/>
            </a:p>
          </p:txBody>
        </p:sp>
        <p:sp>
          <p:nvSpPr>
            <p:cNvPr id="2136" name="Line 84"/>
            <p:cNvSpPr>
              <a:spLocks noChangeShapeType="1"/>
            </p:cNvSpPr>
            <p:nvPr/>
          </p:nvSpPr>
          <p:spPr bwMode="auto">
            <a:xfrm flipV="1">
              <a:off x="2568" y="10905"/>
              <a:ext cx="52" cy="160"/>
            </a:xfrm>
            <a:prstGeom prst="line">
              <a:avLst/>
            </a:prstGeom>
            <a:noFill/>
            <a:ln w="12700">
              <a:solidFill>
                <a:srgbClr val="000000"/>
              </a:solidFill>
              <a:round/>
              <a:headEnd/>
              <a:tailEnd/>
            </a:ln>
          </p:spPr>
          <p:txBody>
            <a:bodyPr/>
            <a:lstStyle/>
            <a:p>
              <a:endParaRPr lang="en-US"/>
            </a:p>
          </p:txBody>
        </p:sp>
        <p:sp>
          <p:nvSpPr>
            <p:cNvPr id="2137" name="Line 85"/>
            <p:cNvSpPr>
              <a:spLocks noChangeShapeType="1"/>
            </p:cNvSpPr>
            <p:nvPr/>
          </p:nvSpPr>
          <p:spPr bwMode="auto">
            <a:xfrm flipH="1" flipV="1">
              <a:off x="2724" y="11065"/>
              <a:ext cx="105" cy="53"/>
            </a:xfrm>
            <a:prstGeom prst="line">
              <a:avLst/>
            </a:prstGeom>
            <a:noFill/>
            <a:ln w="12700">
              <a:solidFill>
                <a:srgbClr val="000000"/>
              </a:solidFill>
              <a:round/>
              <a:headEnd/>
              <a:tailEnd/>
            </a:ln>
          </p:spPr>
          <p:txBody>
            <a:bodyPr/>
            <a:lstStyle/>
            <a:p>
              <a:endParaRPr lang="en-US"/>
            </a:p>
          </p:txBody>
        </p:sp>
        <p:sp>
          <p:nvSpPr>
            <p:cNvPr id="2138" name="Line 86"/>
            <p:cNvSpPr>
              <a:spLocks noChangeShapeType="1"/>
            </p:cNvSpPr>
            <p:nvPr/>
          </p:nvSpPr>
          <p:spPr bwMode="auto">
            <a:xfrm flipV="1">
              <a:off x="2724" y="11011"/>
              <a:ext cx="158" cy="54"/>
            </a:xfrm>
            <a:prstGeom prst="line">
              <a:avLst/>
            </a:prstGeom>
            <a:noFill/>
            <a:ln w="12700">
              <a:solidFill>
                <a:srgbClr val="000000"/>
              </a:solidFill>
              <a:round/>
              <a:headEnd/>
              <a:tailEnd/>
            </a:ln>
          </p:spPr>
          <p:txBody>
            <a:bodyPr/>
            <a:lstStyle/>
            <a:p>
              <a:endParaRPr lang="en-US"/>
            </a:p>
          </p:txBody>
        </p:sp>
        <p:sp>
          <p:nvSpPr>
            <p:cNvPr id="2139" name="Line 87"/>
            <p:cNvSpPr>
              <a:spLocks noChangeShapeType="1"/>
            </p:cNvSpPr>
            <p:nvPr/>
          </p:nvSpPr>
          <p:spPr bwMode="auto">
            <a:xfrm flipH="1">
              <a:off x="2829" y="10905"/>
              <a:ext cx="105" cy="53"/>
            </a:xfrm>
            <a:prstGeom prst="line">
              <a:avLst/>
            </a:prstGeom>
            <a:noFill/>
            <a:ln w="12700">
              <a:solidFill>
                <a:srgbClr val="000000"/>
              </a:solidFill>
              <a:round/>
              <a:headEnd/>
              <a:tailEnd/>
            </a:ln>
          </p:spPr>
          <p:txBody>
            <a:bodyPr/>
            <a:lstStyle/>
            <a:p>
              <a:endParaRPr lang="en-US"/>
            </a:p>
          </p:txBody>
        </p:sp>
        <p:sp>
          <p:nvSpPr>
            <p:cNvPr id="2140" name="Line 88"/>
            <p:cNvSpPr>
              <a:spLocks noChangeShapeType="1"/>
            </p:cNvSpPr>
            <p:nvPr/>
          </p:nvSpPr>
          <p:spPr bwMode="auto">
            <a:xfrm flipH="1">
              <a:off x="2724" y="10851"/>
              <a:ext cx="158" cy="107"/>
            </a:xfrm>
            <a:prstGeom prst="line">
              <a:avLst/>
            </a:prstGeom>
            <a:noFill/>
            <a:ln w="12700">
              <a:solidFill>
                <a:srgbClr val="000000"/>
              </a:solidFill>
              <a:round/>
              <a:headEnd/>
              <a:tailEnd/>
            </a:ln>
          </p:spPr>
          <p:txBody>
            <a:bodyPr/>
            <a:lstStyle/>
            <a:p>
              <a:endParaRPr lang="en-US"/>
            </a:p>
          </p:txBody>
        </p:sp>
        <p:sp>
          <p:nvSpPr>
            <p:cNvPr id="2141" name="Line 89"/>
            <p:cNvSpPr>
              <a:spLocks noChangeShapeType="1"/>
            </p:cNvSpPr>
            <p:nvPr/>
          </p:nvSpPr>
          <p:spPr bwMode="auto">
            <a:xfrm flipH="1">
              <a:off x="2620" y="10798"/>
              <a:ext cx="104" cy="107"/>
            </a:xfrm>
            <a:prstGeom prst="line">
              <a:avLst/>
            </a:prstGeom>
            <a:noFill/>
            <a:ln w="12700">
              <a:solidFill>
                <a:srgbClr val="000000"/>
              </a:solidFill>
              <a:round/>
              <a:headEnd/>
              <a:tailEnd/>
            </a:ln>
          </p:spPr>
          <p:txBody>
            <a:bodyPr/>
            <a:lstStyle/>
            <a:p>
              <a:endParaRPr lang="en-US"/>
            </a:p>
          </p:txBody>
        </p:sp>
        <p:sp>
          <p:nvSpPr>
            <p:cNvPr id="2142" name="Line 90"/>
            <p:cNvSpPr>
              <a:spLocks noChangeShapeType="1"/>
            </p:cNvSpPr>
            <p:nvPr/>
          </p:nvSpPr>
          <p:spPr bwMode="auto">
            <a:xfrm flipH="1">
              <a:off x="2724" y="10798"/>
              <a:ext cx="105" cy="0"/>
            </a:xfrm>
            <a:prstGeom prst="line">
              <a:avLst/>
            </a:prstGeom>
            <a:noFill/>
            <a:ln w="12700">
              <a:solidFill>
                <a:srgbClr val="000000"/>
              </a:solidFill>
              <a:round/>
              <a:headEnd/>
              <a:tailEnd/>
            </a:ln>
          </p:spPr>
          <p:txBody>
            <a:bodyPr/>
            <a:lstStyle/>
            <a:p>
              <a:endParaRPr lang="en-US"/>
            </a:p>
          </p:txBody>
        </p:sp>
        <p:sp>
          <p:nvSpPr>
            <p:cNvPr id="2143" name="Line 91"/>
            <p:cNvSpPr>
              <a:spLocks noChangeShapeType="1"/>
            </p:cNvSpPr>
            <p:nvPr/>
          </p:nvSpPr>
          <p:spPr bwMode="auto">
            <a:xfrm flipH="1">
              <a:off x="3090" y="10958"/>
              <a:ext cx="105" cy="0"/>
            </a:xfrm>
            <a:prstGeom prst="line">
              <a:avLst/>
            </a:prstGeom>
            <a:noFill/>
            <a:ln w="12700">
              <a:solidFill>
                <a:srgbClr val="000000"/>
              </a:solidFill>
              <a:round/>
              <a:headEnd/>
              <a:tailEnd/>
            </a:ln>
          </p:spPr>
          <p:txBody>
            <a:bodyPr/>
            <a:lstStyle/>
            <a:p>
              <a:endParaRPr lang="en-US"/>
            </a:p>
          </p:txBody>
        </p:sp>
        <p:sp>
          <p:nvSpPr>
            <p:cNvPr id="2144" name="Line 92"/>
            <p:cNvSpPr>
              <a:spLocks noChangeShapeType="1"/>
            </p:cNvSpPr>
            <p:nvPr/>
          </p:nvSpPr>
          <p:spPr bwMode="auto">
            <a:xfrm flipH="1">
              <a:off x="3247" y="11011"/>
              <a:ext cx="156" cy="0"/>
            </a:xfrm>
            <a:prstGeom prst="line">
              <a:avLst/>
            </a:prstGeom>
            <a:noFill/>
            <a:ln w="12700">
              <a:solidFill>
                <a:srgbClr val="000000"/>
              </a:solidFill>
              <a:round/>
              <a:headEnd/>
              <a:tailEnd/>
            </a:ln>
          </p:spPr>
          <p:txBody>
            <a:bodyPr/>
            <a:lstStyle/>
            <a:p>
              <a:endParaRPr lang="en-US"/>
            </a:p>
          </p:txBody>
        </p:sp>
        <p:sp>
          <p:nvSpPr>
            <p:cNvPr id="2145" name="Line 93"/>
            <p:cNvSpPr>
              <a:spLocks noChangeShapeType="1"/>
            </p:cNvSpPr>
            <p:nvPr/>
          </p:nvSpPr>
          <p:spPr bwMode="auto">
            <a:xfrm flipH="1">
              <a:off x="3090" y="11011"/>
              <a:ext cx="157" cy="107"/>
            </a:xfrm>
            <a:prstGeom prst="line">
              <a:avLst/>
            </a:prstGeom>
            <a:noFill/>
            <a:ln w="12700">
              <a:solidFill>
                <a:srgbClr val="000000"/>
              </a:solidFill>
              <a:round/>
              <a:headEnd/>
              <a:tailEnd/>
            </a:ln>
          </p:spPr>
          <p:txBody>
            <a:bodyPr/>
            <a:lstStyle/>
            <a:p>
              <a:endParaRPr lang="en-US"/>
            </a:p>
          </p:txBody>
        </p:sp>
        <p:sp>
          <p:nvSpPr>
            <p:cNvPr id="2146" name="Line 94"/>
            <p:cNvSpPr>
              <a:spLocks noChangeShapeType="1"/>
            </p:cNvSpPr>
            <p:nvPr/>
          </p:nvSpPr>
          <p:spPr bwMode="auto">
            <a:xfrm>
              <a:off x="3195" y="10958"/>
              <a:ext cx="52" cy="53"/>
            </a:xfrm>
            <a:prstGeom prst="line">
              <a:avLst/>
            </a:prstGeom>
            <a:noFill/>
            <a:ln w="12700">
              <a:solidFill>
                <a:srgbClr val="000000"/>
              </a:solidFill>
              <a:round/>
              <a:headEnd/>
              <a:tailEnd/>
            </a:ln>
          </p:spPr>
          <p:txBody>
            <a:bodyPr/>
            <a:lstStyle/>
            <a:p>
              <a:endParaRPr lang="en-US"/>
            </a:p>
          </p:txBody>
        </p:sp>
        <p:sp>
          <p:nvSpPr>
            <p:cNvPr id="2147" name="Line 95"/>
            <p:cNvSpPr>
              <a:spLocks noChangeShapeType="1"/>
            </p:cNvSpPr>
            <p:nvPr/>
          </p:nvSpPr>
          <p:spPr bwMode="auto">
            <a:xfrm>
              <a:off x="3090" y="10958"/>
              <a:ext cx="0" cy="160"/>
            </a:xfrm>
            <a:prstGeom prst="line">
              <a:avLst/>
            </a:prstGeom>
            <a:noFill/>
            <a:ln w="12700">
              <a:solidFill>
                <a:srgbClr val="000000"/>
              </a:solidFill>
              <a:round/>
              <a:headEnd/>
              <a:tailEnd/>
            </a:ln>
          </p:spPr>
          <p:txBody>
            <a:bodyPr/>
            <a:lstStyle/>
            <a:p>
              <a:endParaRPr lang="en-US"/>
            </a:p>
          </p:txBody>
        </p:sp>
        <p:sp>
          <p:nvSpPr>
            <p:cNvPr id="2148" name="Line 96"/>
            <p:cNvSpPr>
              <a:spLocks noChangeShapeType="1"/>
            </p:cNvSpPr>
            <p:nvPr/>
          </p:nvSpPr>
          <p:spPr bwMode="auto">
            <a:xfrm>
              <a:off x="3090" y="11118"/>
              <a:ext cx="105" cy="107"/>
            </a:xfrm>
            <a:prstGeom prst="line">
              <a:avLst/>
            </a:prstGeom>
            <a:noFill/>
            <a:ln w="12700">
              <a:solidFill>
                <a:srgbClr val="000000"/>
              </a:solidFill>
              <a:round/>
              <a:headEnd/>
              <a:tailEnd/>
            </a:ln>
          </p:spPr>
          <p:txBody>
            <a:bodyPr/>
            <a:lstStyle/>
            <a:p>
              <a:endParaRPr lang="en-US"/>
            </a:p>
          </p:txBody>
        </p:sp>
        <p:sp>
          <p:nvSpPr>
            <p:cNvPr id="2149" name="Line 97"/>
            <p:cNvSpPr>
              <a:spLocks noChangeShapeType="1"/>
            </p:cNvSpPr>
            <p:nvPr/>
          </p:nvSpPr>
          <p:spPr bwMode="auto">
            <a:xfrm>
              <a:off x="3195" y="11225"/>
              <a:ext cx="156" cy="0"/>
            </a:xfrm>
            <a:prstGeom prst="line">
              <a:avLst/>
            </a:prstGeom>
            <a:noFill/>
            <a:ln w="12700">
              <a:solidFill>
                <a:srgbClr val="000000"/>
              </a:solidFill>
              <a:round/>
              <a:headEnd/>
              <a:tailEnd/>
            </a:ln>
          </p:spPr>
          <p:txBody>
            <a:bodyPr/>
            <a:lstStyle/>
            <a:p>
              <a:endParaRPr lang="en-US"/>
            </a:p>
          </p:txBody>
        </p:sp>
        <p:sp>
          <p:nvSpPr>
            <p:cNvPr id="2150" name="Line 98"/>
            <p:cNvSpPr>
              <a:spLocks noChangeShapeType="1"/>
            </p:cNvSpPr>
            <p:nvPr/>
          </p:nvSpPr>
          <p:spPr bwMode="auto">
            <a:xfrm flipV="1">
              <a:off x="3351" y="11118"/>
              <a:ext cx="52" cy="107"/>
            </a:xfrm>
            <a:prstGeom prst="line">
              <a:avLst/>
            </a:prstGeom>
            <a:noFill/>
            <a:ln w="12700">
              <a:solidFill>
                <a:srgbClr val="000000"/>
              </a:solidFill>
              <a:round/>
              <a:headEnd/>
              <a:tailEnd/>
            </a:ln>
          </p:spPr>
          <p:txBody>
            <a:bodyPr/>
            <a:lstStyle/>
            <a:p>
              <a:endParaRPr lang="en-US"/>
            </a:p>
          </p:txBody>
        </p:sp>
        <p:sp>
          <p:nvSpPr>
            <p:cNvPr id="2151" name="Line 99"/>
            <p:cNvSpPr>
              <a:spLocks noChangeShapeType="1"/>
            </p:cNvSpPr>
            <p:nvPr/>
          </p:nvSpPr>
          <p:spPr bwMode="auto">
            <a:xfrm flipV="1">
              <a:off x="3403" y="11011"/>
              <a:ext cx="0" cy="107"/>
            </a:xfrm>
            <a:prstGeom prst="line">
              <a:avLst/>
            </a:prstGeom>
            <a:noFill/>
            <a:ln w="12700">
              <a:solidFill>
                <a:srgbClr val="000000"/>
              </a:solidFill>
              <a:round/>
              <a:headEnd/>
              <a:tailEnd/>
            </a:ln>
          </p:spPr>
          <p:txBody>
            <a:bodyPr/>
            <a:lstStyle/>
            <a:p>
              <a:endParaRPr lang="en-US"/>
            </a:p>
          </p:txBody>
        </p:sp>
        <p:sp>
          <p:nvSpPr>
            <p:cNvPr id="2152" name="Line 100"/>
            <p:cNvSpPr>
              <a:spLocks noChangeShapeType="1"/>
            </p:cNvSpPr>
            <p:nvPr/>
          </p:nvSpPr>
          <p:spPr bwMode="auto">
            <a:xfrm flipV="1">
              <a:off x="3403" y="10905"/>
              <a:ext cx="0" cy="106"/>
            </a:xfrm>
            <a:prstGeom prst="line">
              <a:avLst/>
            </a:prstGeom>
            <a:noFill/>
            <a:ln w="12700">
              <a:solidFill>
                <a:srgbClr val="000000"/>
              </a:solidFill>
              <a:round/>
              <a:headEnd/>
              <a:tailEnd/>
            </a:ln>
          </p:spPr>
          <p:txBody>
            <a:bodyPr/>
            <a:lstStyle/>
            <a:p>
              <a:endParaRPr lang="en-US"/>
            </a:p>
          </p:txBody>
        </p:sp>
        <p:sp>
          <p:nvSpPr>
            <p:cNvPr id="2153" name="Line 101"/>
            <p:cNvSpPr>
              <a:spLocks noChangeShapeType="1"/>
            </p:cNvSpPr>
            <p:nvPr/>
          </p:nvSpPr>
          <p:spPr bwMode="auto">
            <a:xfrm flipH="1">
              <a:off x="3195" y="10851"/>
              <a:ext cx="156" cy="0"/>
            </a:xfrm>
            <a:prstGeom prst="line">
              <a:avLst/>
            </a:prstGeom>
            <a:noFill/>
            <a:ln w="12700">
              <a:solidFill>
                <a:srgbClr val="000000"/>
              </a:solidFill>
              <a:round/>
              <a:headEnd/>
              <a:tailEnd/>
            </a:ln>
          </p:spPr>
          <p:txBody>
            <a:bodyPr/>
            <a:lstStyle/>
            <a:p>
              <a:endParaRPr lang="en-US"/>
            </a:p>
          </p:txBody>
        </p:sp>
        <p:sp>
          <p:nvSpPr>
            <p:cNvPr id="2154" name="Line 102"/>
            <p:cNvSpPr>
              <a:spLocks noChangeShapeType="1"/>
            </p:cNvSpPr>
            <p:nvPr/>
          </p:nvSpPr>
          <p:spPr bwMode="auto">
            <a:xfrm flipH="1" flipV="1">
              <a:off x="3351" y="10851"/>
              <a:ext cx="52" cy="54"/>
            </a:xfrm>
            <a:prstGeom prst="line">
              <a:avLst/>
            </a:prstGeom>
            <a:noFill/>
            <a:ln w="12700">
              <a:solidFill>
                <a:srgbClr val="000000"/>
              </a:solidFill>
              <a:round/>
              <a:headEnd/>
              <a:tailEnd/>
            </a:ln>
          </p:spPr>
          <p:txBody>
            <a:bodyPr/>
            <a:lstStyle/>
            <a:p>
              <a:endParaRPr lang="en-US"/>
            </a:p>
          </p:txBody>
        </p:sp>
        <p:sp>
          <p:nvSpPr>
            <p:cNvPr id="2155" name="Line 103"/>
            <p:cNvSpPr>
              <a:spLocks noChangeShapeType="1"/>
            </p:cNvSpPr>
            <p:nvPr/>
          </p:nvSpPr>
          <p:spPr bwMode="auto">
            <a:xfrm flipH="1" flipV="1">
              <a:off x="3195" y="10851"/>
              <a:ext cx="0" cy="107"/>
            </a:xfrm>
            <a:prstGeom prst="line">
              <a:avLst/>
            </a:prstGeom>
            <a:noFill/>
            <a:ln w="12700">
              <a:solidFill>
                <a:srgbClr val="000000"/>
              </a:solidFill>
              <a:round/>
              <a:headEnd/>
              <a:tailEnd/>
            </a:ln>
          </p:spPr>
          <p:txBody>
            <a:bodyPr/>
            <a:lstStyle/>
            <a:p>
              <a:endParaRPr lang="en-US"/>
            </a:p>
          </p:txBody>
        </p:sp>
        <p:sp>
          <p:nvSpPr>
            <p:cNvPr id="2156" name="Line 104"/>
            <p:cNvSpPr>
              <a:spLocks noChangeShapeType="1"/>
            </p:cNvSpPr>
            <p:nvPr/>
          </p:nvSpPr>
          <p:spPr bwMode="auto">
            <a:xfrm flipV="1">
              <a:off x="3090" y="10851"/>
              <a:ext cx="105" cy="107"/>
            </a:xfrm>
            <a:prstGeom prst="line">
              <a:avLst/>
            </a:prstGeom>
            <a:noFill/>
            <a:ln w="12700">
              <a:solidFill>
                <a:srgbClr val="000000"/>
              </a:solidFill>
              <a:round/>
              <a:headEnd/>
              <a:tailEnd/>
            </a:ln>
          </p:spPr>
          <p:txBody>
            <a:bodyPr/>
            <a:lstStyle/>
            <a:p>
              <a:endParaRPr lang="en-US"/>
            </a:p>
          </p:txBody>
        </p:sp>
        <p:sp>
          <p:nvSpPr>
            <p:cNvPr id="2157" name="Line 105"/>
            <p:cNvSpPr>
              <a:spLocks noChangeShapeType="1"/>
            </p:cNvSpPr>
            <p:nvPr/>
          </p:nvSpPr>
          <p:spPr bwMode="auto">
            <a:xfrm flipV="1">
              <a:off x="3978" y="10958"/>
              <a:ext cx="104" cy="267"/>
            </a:xfrm>
            <a:prstGeom prst="line">
              <a:avLst/>
            </a:prstGeom>
            <a:noFill/>
            <a:ln w="12700">
              <a:solidFill>
                <a:srgbClr val="000000"/>
              </a:solidFill>
              <a:round/>
              <a:headEnd/>
              <a:tailEnd/>
            </a:ln>
          </p:spPr>
          <p:txBody>
            <a:bodyPr/>
            <a:lstStyle/>
            <a:p>
              <a:endParaRPr lang="en-US"/>
            </a:p>
          </p:txBody>
        </p:sp>
        <p:sp>
          <p:nvSpPr>
            <p:cNvPr id="2158" name="Line 106"/>
            <p:cNvSpPr>
              <a:spLocks noChangeShapeType="1"/>
            </p:cNvSpPr>
            <p:nvPr/>
          </p:nvSpPr>
          <p:spPr bwMode="auto">
            <a:xfrm flipH="1" flipV="1">
              <a:off x="4082" y="10958"/>
              <a:ext cx="53" cy="160"/>
            </a:xfrm>
            <a:prstGeom prst="line">
              <a:avLst/>
            </a:prstGeom>
            <a:noFill/>
            <a:ln w="12700">
              <a:solidFill>
                <a:srgbClr val="000000"/>
              </a:solidFill>
              <a:round/>
              <a:headEnd/>
              <a:tailEnd/>
            </a:ln>
          </p:spPr>
          <p:txBody>
            <a:bodyPr/>
            <a:lstStyle/>
            <a:p>
              <a:endParaRPr lang="en-US"/>
            </a:p>
          </p:txBody>
        </p:sp>
        <p:sp>
          <p:nvSpPr>
            <p:cNvPr id="2159" name="Line 107"/>
            <p:cNvSpPr>
              <a:spLocks noChangeShapeType="1"/>
            </p:cNvSpPr>
            <p:nvPr/>
          </p:nvSpPr>
          <p:spPr bwMode="auto">
            <a:xfrm flipH="1">
              <a:off x="3978" y="11118"/>
              <a:ext cx="157" cy="107"/>
            </a:xfrm>
            <a:prstGeom prst="line">
              <a:avLst/>
            </a:prstGeom>
            <a:noFill/>
            <a:ln w="12700">
              <a:solidFill>
                <a:srgbClr val="000000"/>
              </a:solidFill>
              <a:round/>
              <a:headEnd/>
              <a:tailEnd/>
            </a:ln>
          </p:spPr>
          <p:txBody>
            <a:bodyPr/>
            <a:lstStyle/>
            <a:p>
              <a:endParaRPr lang="en-US"/>
            </a:p>
          </p:txBody>
        </p:sp>
        <p:sp>
          <p:nvSpPr>
            <p:cNvPr id="2160" name="Line 108"/>
            <p:cNvSpPr>
              <a:spLocks noChangeShapeType="1"/>
            </p:cNvSpPr>
            <p:nvPr/>
          </p:nvSpPr>
          <p:spPr bwMode="auto">
            <a:xfrm>
              <a:off x="3926" y="10958"/>
              <a:ext cx="156" cy="0"/>
            </a:xfrm>
            <a:prstGeom prst="line">
              <a:avLst/>
            </a:prstGeom>
            <a:noFill/>
            <a:ln w="12700">
              <a:solidFill>
                <a:srgbClr val="000000"/>
              </a:solidFill>
              <a:round/>
              <a:headEnd/>
              <a:tailEnd/>
            </a:ln>
          </p:spPr>
          <p:txBody>
            <a:bodyPr/>
            <a:lstStyle/>
            <a:p>
              <a:endParaRPr lang="en-US"/>
            </a:p>
          </p:txBody>
        </p:sp>
        <p:sp>
          <p:nvSpPr>
            <p:cNvPr id="2161" name="Line 109"/>
            <p:cNvSpPr>
              <a:spLocks noChangeShapeType="1"/>
            </p:cNvSpPr>
            <p:nvPr/>
          </p:nvSpPr>
          <p:spPr bwMode="auto">
            <a:xfrm>
              <a:off x="3822" y="11225"/>
              <a:ext cx="156" cy="0"/>
            </a:xfrm>
            <a:prstGeom prst="line">
              <a:avLst/>
            </a:prstGeom>
            <a:noFill/>
            <a:ln w="12700">
              <a:solidFill>
                <a:srgbClr val="000000"/>
              </a:solidFill>
              <a:round/>
              <a:headEnd/>
              <a:tailEnd/>
            </a:ln>
          </p:spPr>
          <p:txBody>
            <a:bodyPr/>
            <a:lstStyle/>
            <a:p>
              <a:endParaRPr lang="en-US"/>
            </a:p>
          </p:txBody>
        </p:sp>
        <p:sp>
          <p:nvSpPr>
            <p:cNvPr id="2162" name="Line 110"/>
            <p:cNvSpPr>
              <a:spLocks noChangeShapeType="1"/>
            </p:cNvSpPr>
            <p:nvPr/>
          </p:nvSpPr>
          <p:spPr bwMode="auto">
            <a:xfrm>
              <a:off x="3769" y="11065"/>
              <a:ext cx="53" cy="160"/>
            </a:xfrm>
            <a:prstGeom prst="line">
              <a:avLst/>
            </a:prstGeom>
            <a:noFill/>
            <a:ln w="12700">
              <a:solidFill>
                <a:srgbClr val="000000"/>
              </a:solidFill>
              <a:round/>
              <a:headEnd/>
              <a:tailEnd/>
            </a:ln>
          </p:spPr>
          <p:txBody>
            <a:bodyPr/>
            <a:lstStyle/>
            <a:p>
              <a:endParaRPr lang="en-US"/>
            </a:p>
          </p:txBody>
        </p:sp>
        <p:sp>
          <p:nvSpPr>
            <p:cNvPr id="2163" name="Line 111"/>
            <p:cNvSpPr>
              <a:spLocks noChangeShapeType="1"/>
            </p:cNvSpPr>
            <p:nvPr/>
          </p:nvSpPr>
          <p:spPr bwMode="auto">
            <a:xfrm flipV="1">
              <a:off x="3769" y="10958"/>
              <a:ext cx="157" cy="107"/>
            </a:xfrm>
            <a:prstGeom prst="line">
              <a:avLst/>
            </a:prstGeom>
            <a:noFill/>
            <a:ln w="12700">
              <a:solidFill>
                <a:srgbClr val="000000"/>
              </a:solidFill>
              <a:round/>
              <a:headEnd/>
              <a:tailEnd/>
            </a:ln>
          </p:spPr>
          <p:txBody>
            <a:bodyPr/>
            <a:lstStyle/>
            <a:p>
              <a:endParaRPr lang="en-US"/>
            </a:p>
          </p:txBody>
        </p:sp>
        <p:sp>
          <p:nvSpPr>
            <p:cNvPr id="2164" name="Line 112"/>
            <p:cNvSpPr>
              <a:spLocks noChangeShapeType="1"/>
            </p:cNvSpPr>
            <p:nvPr/>
          </p:nvSpPr>
          <p:spPr bwMode="auto">
            <a:xfrm flipV="1">
              <a:off x="3769" y="10905"/>
              <a:ext cx="53" cy="160"/>
            </a:xfrm>
            <a:prstGeom prst="line">
              <a:avLst/>
            </a:prstGeom>
            <a:noFill/>
            <a:ln w="12700">
              <a:solidFill>
                <a:srgbClr val="000000"/>
              </a:solidFill>
              <a:round/>
              <a:headEnd/>
              <a:tailEnd/>
            </a:ln>
          </p:spPr>
          <p:txBody>
            <a:bodyPr/>
            <a:lstStyle/>
            <a:p>
              <a:endParaRPr lang="en-US"/>
            </a:p>
          </p:txBody>
        </p:sp>
        <p:sp>
          <p:nvSpPr>
            <p:cNvPr id="2165" name="Line 113"/>
            <p:cNvSpPr>
              <a:spLocks noChangeShapeType="1"/>
            </p:cNvSpPr>
            <p:nvPr/>
          </p:nvSpPr>
          <p:spPr bwMode="auto">
            <a:xfrm>
              <a:off x="3822" y="10905"/>
              <a:ext cx="104" cy="53"/>
            </a:xfrm>
            <a:prstGeom prst="line">
              <a:avLst/>
            </a:prstGeom>
            <a:noFill/>
            <a:ln w="12700">
              <a:solidFill>
                <a:srgbClr val="000000"/>
              </a:solidFill>
              <a:round/>
              <a:headEnd/>
              <a:tailEnd/>
            </a:ln>
          </p:spPr>
          <p:txBody>
            <a:bodyPr/>
            <a:lstStyle/>
            <a:p>
              <a:endParaRPr lang="en-US"/>
            </a:p>
          </p:txBody>
        </p:sp>
        <p:sp>
          <p:nvSpPr>
            <p:cNvPr id="2166" name="Line 114"/>
            <p:cNvSpPr>
              <a:spLocks noChangeShapeType="1"/>
            </p:cNvSpPr>
            <p:nvPr/>
          </p:nvSpPr>
          <p:spPr bwMode="auto">
            <a:xfrm>
              <a:off x="3874" y="10851"/>
              <a:ext cx="156" cy="0"/>
            </a:xfrm>
            <a:prstGeom prst="line">
              <a:avLst/>
            </a:prstGeom>
            <a:noFill/>
            <a:ln w="12700">
              <a:solidFill>
                <a:srgbClr val="000000"/>
              </a:solidFill>
              <a:round/>
              <a:headEnd/>
              <a:tailEnd/>
            </a:ln>
          </p:spPr>
          <p:txBody>
            <a:bodyPr/>
            <a:lstStyle/>
            <a:p>
              <a:endParaRPr lang="en-US"/>
            </a:p>
          </p:txBody>
        </p:sp>
        <p:sp>
          <p:nvSpPr>
            <p:cNvPr id="2167" name="Line 115"/>
            <p:cNvSpPr>
              <a:spLocks noChangeShapeType="1"/>
            </p:cNvSpPr>
            <p:nvPr/>
          </p:nvSpPr>
          <p:spPr bwMode="auto">
            <a:xfrm flipV="1">
              <a:off x="3822" y="10851"/>
              <a:ext cx="52" cy="54"/>
            </a:xfrm>
            <a:prstGeom prst="line">
              <a:avLst/>
            </a:prstGeom>
            <a:noFill/>
            <a:ln w="12700">
              <a:solidFill>
                <a:srgbClr val="000000"/>
              </a:solidFill>
              <a:round/>
              <a:headEnd/>
              <a:tailEnd/>
            </a:ln>
          </p:spPr>
          <p:txBody>
            <a:bodyPr/>
            <a:lstStyle/>
            <a:p>
              <a:endParaRPr lang="en-US"/>
            </a:p>
          </p:txBody>
        </p:sp>
        <p:sp>
          <p:nvSpPr>
            <p:cNvPr id="2168" name="Line 116"/>
            <p:cNvSpPr>
              <a:spLocks noChangeShapeType="1"/>
            </p:cNvSpPr>
            <p:nvPr/>
          </p:nvSpPr>
          <p:spPr bwMode="auto">
            <a:xfrm>
              <a:off x="4552" y="10637"/>
              <a:ext cx="52" cy="108"/>
            </a:xfrm>
            <a:prstGeom prst="line">
              <a:avLst/>
            </a:prstGeom>
            <a:noFill/>
            <a:ln w="12700">
              <a:solidFill>
                <a:srgbClr val="000000"/>
              </a:solidFill>
              <a:round/>
              <a:headEnd/>
              <a:tailEnd/>
            </a:ln>
          </p:spPr>
          <p:txBody>
            <a:bodyPr/>
            <a:lstStyle/>
            <a:p>
              <a:endParaRPr lang="en-US"/>
            </a:p>
          </p:txBody>
        </p:sp>
        <p:sp>
          <p:nvSpPr>
            <p:cNvPr id="2169" name="Line 117"/>
            <p:cNvSpPr>
              <a:spLocks noChangeShapeType="1"/>
            </p:cNvSpPr>
            <p:nvPr/>
          </p:nvSpPr>
          <p:spPr bwMode="auto">
            <a:xfrm flipV="1">
              <a:off x="4552" y="10477"/>
              <a:ext cx="262" cy="160"/>
            </a:xfrm>
            <a:prstGeom prst="line">
              <a:avLst/>
            </a:prstGeom>
            <a:noFill/>
            <a:ln w="12700">
              <a:solidFill>
                <a:srgbClr val="000000"/>
              </a:solidFill>
              <a:round/>
              <a:headEnd/>
              <a:tailEnd/>
            </a:ln>
          </p:spPr>
          <p:txBody>
            <a:bodyPr/>
            <a:lstStyle/>
            <a:p>
              <a:endParaRPr lang="en-US"/>
            </a:p>
          </p:txBody>
        </p:sp>
        <p:sp>
          <p:nvSpPr>
            <p:cNvPr id="2170" name="Line 118"/>
            <p:cNvSpPr>
              <a:spLocks noChangeShapeType="1"/>
            </p:cNvSpPr>
            <p:nvPr/>
          </p:nvSpPr>
          <p:spPr bwMode="auto">
            <a:xfrm flipH="1" flipV="1">
              <a:off x="4814" y="10477"/>
              <a:ext cx="104" cy="0"/>
            </a:xfrm>
            <a:prstGeom prst="line">
              <a:avLst/>
            </a:prstGeom>
            <a:noFill/>
            <a:ln w="12700">
              <a:solidFill>
                <a:srgbClr val="000000"/>
              </a:solidFill>
              <a:round/>
              <a:headEnd/>
              <a:tailEnd/>
            </a:ln>
          </p:spPr>
          <p:txBody>
            <a:bodyPr/>
            <a:lstStyle/>
            <a:p>
              <a:endParaRPr lang="en-US"/>
            </a:p>
          </p:txBody>
        </p:sp>
        <p:sp>
          <p:nvSpPr>
            <p:cNvPr id="2171" name="Line 119"/>
            <p:cNvSpPr>
              <a:spLocks noChangeShapeType="1"/>
            </p:cNvSpPr>
            <p:nvPr/>
          </p:nvSpPr>
          <p:spPr bwMode="auto">
            <a:xfrm flipH="1" flipV="1">
              <a:off x="4918" y="10477"/>
              <a:ext cx="104" cy="107"/>
            </a:xfrm>
            <a:prstGeom prst="line">
              <a:avLst/>
            </a:prstGeom>
            <a:noFill/>
            <a:ln w="12700">
              <a:solidFill>
                <a:srgbClr val="000000"/>
              </a:solidFill>
              <a:round/>
              <a:headEnd/>
              <a:tailEnd/>
            </a:ln>
          </p:spPr>
          <p:txBody>
            <a:bodyPr/>
            <a:lstStyle/>
            <a:p>
              <a:endParaRPr lang="en-US"/>
            </a:p>
          </p:txBody>
        </p:sp>
        <p:sp>
          <p:nvSpPr>
            <p:cNvPr id="2172" name="Line 120"/>
            <p:cNvSpPr>
              <a:spLocks noChangeShapeType="1"/>
            </p:cNvSpPr>
            <p:nvPr/>
          </p:nvSpPr>
          <p:spPr bwMode="auto">
            <a:xfrm flipV="1">
              <a:off x="4918" y="10584"/>
              <a:ext cx="104" cy="214"/>
            </a:xfrm>
            <a:prstGeom prst="line">
              <a:avLst/>
            </a:prstGeom>
            <a:noFill/>
            <a:ln w="12700">
              <a:solidFill>
                <a:srgbClr val="000000"/>
              </a:solidFill>
              <a:round/>
              <a:headEnd/>
              <a:tailEnd/>
            </a:ln>
          </p:spPr>
          <p:txBody>
            <a:bodyPr/>
            <a:lstStyle/>
            <a:p>
              <a:endParaRPr lang="en-US"/>
            </a:p>
          </p:txBody>
        </p:sp>
        <p:sp>
          <p:nvSpPr>
            <p:cNvPr id="2173" name="Line 121"/>
            <p:cNvSpPr>
              <a:spLocks noChangeShapeType="1"/>
            </p:cNvSpPr>
            <p:nvPr/>
          </p:nvSpPr>
          <p:spPr bwMode="auto">
            <a:xfrm>
              <a:off x="4604" y="10745"/>
              <a:ext cx="314" cy="53"/>
            </a:xfrm>
            <a:prstGeom prst="line">
              <a:avLst/>
            </a:prstGeom>
            <a:noFill/>
            <a:ln w="12700">
              <a:solidFill>
                <a:srgbClr val="000000"/>
              </a:solidFill>
              <a:round/>
              <a:headEnd/>
              <a:tailEnd/>
            </a:ln>
          </p:spPr>
          <p:txBody>
            <a:bodyPr/>
            <a:lstStyle/>
            <a:p>
              <a:endParaRPr lang="en-US"/>
            </a:p>
          </p:txBody>
        </p:sp>
        <p:sp>
          <p:nvSpPr>
            <p:cNvPr id="2174" name="Line 122"/>
            <p:cNvSpPr>
              <a:spLocks noChangeShapeType="1"/>
            </p:cNvSpPr>
            <p:nvPr/>
          </p:nvSpPr>
          <p:spPr bwMode="auto">
            <a:xfrm flipH="1">
              <a:off x="4552" y="10745"/>
              <a:ext cx="52" cy="106"/>
            </a:xfrm>
            <a:prstGeom prst="line">
              <a:avLst/>
            </a:prstGeom>
            <a:noFill/>
            <a:ln w="12700">
              <a:solidFill>
                <a:srgbClr val="000000"/>
              </a:solidFill>
              <a:round/>
              <a:headEnd/>
              <a:tailEnd/>
            </a:ln>
          </p:spPr>
          <p:txBody>
            <a:bodyPr/>
            <a:lstStyle/>
            <a:p>
              <a:endParaRPr lang="en-US"/>
            </a:p>
          </p:txBody>
        </p:sp>
        <p:sp>
          <p:nvSpPr>
            <p:cNvPr id="2175" name="Line 123"/>
            <p:cNvSpPr>
              <a:spLocks noChangeShapeType="1"/>
            </p:cNvSpPr>
            <p:nvPr/>
          </p:nvSpPr>
          <p:spPr bwMode="auto">
            <a:xfrm>
              <a:off x="4552" y="10851"/>
              <a:ext cx="105" cy="54"/>
            </a:xfrm>
            <a:prstGeom prst="line">
              <a:avLst/>
            </a:prstGeom>
            <a:noFill/>
            <a:ln w="12700">
              <a:solidFill>
                <a:srgbClr val="000000"/>
              </a:solidFill>
              <a:round/>
              <a:headEnd/>
              <a:tailEnd/>
            </a:ln>
          </p:spPr>
          <p:txBody>
            <a:bodyPr/>
            <a:lstStyle/>
            <a:p>
              <a:endParaRPr lang="en-US"/>
            </a:p>
          </p:txBody>
        </p:sp>
        <p:sp>
          <p:nvSpPr>
            <p:cNvPr id="2176" name="Line 124"/>
            <p:cNvSpPr>
              <a:spLocks noChangeShapeType="1"/>
            </p:cNvSpPr>
            <p:nvPr/>
          </p:nvSpPr>
          <p:spPr bwMode="auto">
            <a:xfrm flipV="1">
              <a:off x="4657" y="10798"/>
              <a:ext cx="209" cy="107"/>
            </a:xfrm>
            <a:prstGeom prst="line">
              <a:avLst/>
            </a:prstGeom>
            <a:noFill/>
            <a:ln w="12700">
              <a:solidFill>
                <a:srgbClr val="000000"/>
              </a:solidFill>
              <a:round/>
              <a:headEnd/>
              <a:tailEnd/>
            </a:ln>
          </p:spPr>
          <p:txBody>
            <a:bodyPr/>
            <a:lstStyle/>
            <a:p>
              <a:endParaRPr lang="en-US"/>
            </a:p>
          </p:txBody>
        </p:sp>
        <p:sp>
          <p:nvSpPr>
            <p:cNvPr id="2177" name="Line 125"/>
            <p:cNvSpPr>
              <a:spLocks noChangeShapeType="1"/>
            </p:cNvSpPr>
            <p:nvPr/>
          </p:nvSpPr>
          <p:spPr bwMode="auto">
            <a:xfrm>
              <a:off x="4657" y="10905"/>
              <a:ext cx="157" cy="160"/>
            </a:xfrm>
            <a:prstGeom prst="line">
              <a:avLst/>
            </a:prstGeom>
            <a:noFill/>
            <a:ln w="12700">
              <a:solidFill>
                <a:srgbClr val="000000"/>
              </a:solidFill>
              <a:round/>
              <a:headEnd/>
              <a:tailEnd/>
            </a:ln>
          </p:spPr>
          <p:txBody>
            <a:bodyPr/>
            <a:lstStyle/>
            <a:p>
              <a:endParaRPr lang="en-US"/>
            </a:p>
          </p:txBody>
        </p:sp>
        <p:sp>
          <p:nvSpPr>
            <p:cNvPr id="2178" name="Line 126"/>
            <p:cNvSpPr>
              <a:spLocks noChangeShapeType="1"/>
            </p:cNvSpPr>
            <p:nvPr/>
          </p:nvSpPr>
          <p:spPr bwMode="auto">
            <a:xfrm>
              <a:off x="4814" y="11065"/>
              <a:ext cx="104" cy="0"/>
            </a:xfrm>
            <a:prstGeom prst="line">
              <a:avLst/>
            </a:prstGeom>
            <a:noFill/>
            <a:ln w="12700">
              <a:solidFill>
                <a:srgbClr val="000000"/>
              </a:solidFill>
              <a:round/>
              <a:headEnd/>
              <a:tailEnd/>
            </a:ln>
          </p:spPr>
          <p:txBody>
            <a:bodyPr/>
            <a:lstStyle/>
            <a:p>
              <a:endParaRPr lang="en-US"/>
            </a:p>
          </p:txBody>
        </p:sp>
        <p:sp>
          <p:nvSpPr>
            <p:cNvPr id="2179" name="Line 127"/>
            <p:cNvSpPr>
              <a:spLocks noChangeShapeType="1"/>
            </p:cNvSpPr>
            <p:nvPr/>
          </p:nvSpPr>
          <p:spPr bwMode="auto">
            <a:xfrm flipV="1">
              <a:off x="4918" y="10905"/>
              <a:ext cx="52" cy="160"/>
            </a:xfrm>
            <a:prstGeom prst="line">
              <a:avLst/>
            </a:prstGeom>
            <a:noFill/>
            <a:ln w="12700">
              <a:solidFill>
                <a:srgbClr val="000000"/>
              </a:solidFill>
              <a:round/>
              <a:headEnd/>
              <a:tailEnd/>
            </a:ln>
          </p:spPr>
          <p:txBody>
            <a:bodyPr/>
            <a:lstStyle/>
            <a:p>
              <a:endParaRPr lang="en-US"/>
            </a:p>
          </p:txBody>
        </p:sp>
        <p:sp>
          <p:nvSpPr>
            <p:cNvPr id="2180" name="Line 128"/>
            <p:cNvSpPr>
              <a:spLocks noChangeShapeType="1"/>
            </p:cNvSpPr>
            <p:nvPr/>
          </p:nvSpPr>
          <p:spPr bwMode="auto">
            <a:xfrm flipH="1" flipV="1">
              <a:off x="4918" y="10798"/>
              <a:ext cx="52" cy="107"/>
            </a:xfrm>
            <a:prstGeom prst="line">
              <a:avLst/>
            </a:prstGeom>
            <a:noFill/>
            <a:ln w="12700">
              <a:solidFill>
                <a:srgbClr val="000000"/>
              </a:solidFill>
              <a:round/>
              <a:headEnd/>
              <a:tailEnd/>
            </a:ln>
          </p:spPr>
          <p:txBody>
            <a:bodyPr/>
            <a:lstStyle/>
            <a:p>
              <a:endParaRPr lang="en-US"/>
            </a:p>
          </p:txBody>
        </p:sp>
        <p:sp>
          <p:nvSpPr>
            <p:cNvPr id="2181" name="Line 129"/>
            <p:cNvSpPr>
              <a:spLocks noChangeShapeType="1"/>
            </p:cNvSpPr>
            <p:nvPr/>
          </p:nvSpPr>
          <p:spPr bwMode="auto">
            <a:xfrm flipH="1">
              <a:off x="4970" y="10745"/>
              <a:ext cx="365" cy="160"/>
            </a:xfrm>
            <a:prstGeom prst="line">
              <a:avLst/>
            </a:prstGeom>
            <a:noFill/>
            <a:ln w="12700">
              <a:solidFill>
                <a:srgbClr val="000000"/>
              </a:solidFill>
              <a:round/>
              <a:headEnd/>
              <a:tailEnd/>
            </a:ln>
          </p:spPr>
          <p:txBody>
            <a:bodyPr/>
            <a:lstStyle/>
            <a:p>
              <a:endParaRPr lang="en-US"/>
            </a:p>
          </p:txBody>
        </p:sp>
        <p:sp>
          <p:nvSpPr>
            <p:cNvPr id="2182" name="Line 130"/>
            <p:cNvSpPr>
              <a:spLocks noChangeShapeType="1"/>
            </p:cNvSpPr>
            <p:nvPr/>
          </p:nvSpPr>
          <p:spPr bwMode="auto">
            <a:xfrm flipH="1" flipV="1">
              <a:off x="5022" y="10584"/>
              <a:ext cx="313" cy="161"/>
            </a:xfrm>
            <a:prstGeom prst="line">
              <a:avLst/>
            </a:prstGeom>
            <a:noFill/>
            <a:ln w="12700">
              <a:solidFill>
                <a:srgbClr val="000000"/>
              </a:solidFill>
              <a:round/>
              <a:headEnd/>
              <a:tailEnd/>
            </a:ln>
          </p:spPr>
          <p:txBody>
            <a:bodyPr/>
            <a:lstStyle/>
            <a:p>
              <a:endParaRPr lang="en-US"/>
            </a:p>
          </p:txBody>
        </p:sp>
        <p:sp>
          <p:nvSpPr>
            <p:cNvPr id="2183" name="Line 131"/>
            <p:cNvSpPr>
              <a:spLocks noChangeShapeType="1"/>
            </p:cNvSpPr>
            <p:nvPr/>
          </p:nvSpPr>
          <p:spPr bwMode="auto">
            <a:xfrm flipV="1">
              <a:off x="5335" y="10637"/>
              <a:ext cx="53" cy="108"/>
            </a:xfrm>
            <a:prstGeom prst="line">
              <a:avLst/>
            </a:prstGeom>
            <a:noFill/>
            <a:ln w="12700">
              <a:solidFill>
                <a:srgbClr val="000000"/>
              </a:solidFill>
              <a:round/>
              <a:headEnd/>
              <a:tailEnd/>
            </a:ln>
          </p:spPr>
          <p:txBody>
            <a:bodyPr/>
            <a:lstStyle/>
            <a:p>
              <a:endParaRPr lang="en-US"/>
            </a:p>
          </p:txBody>
        </p:sp>
        <p:sp>
          <p:nvSpPr>
            <p:cNvPr id="2184" name="Line 132"/>
            <p:cNvSpPr>
              <a:spLocks noChangeShapeType="1"/>
            </p:cNvSpPr>
            <p:nvPr/>
          </p:nvSpPr>
          <p:spPr bwMode="auto">
            <a:xfrm flipH="1" flipV="1">
              <a:off x="5231" y="10530"/>
              <a:ext cx="157" cy="107"/>
            </a:xfrm>
            <a:prstGeom prst="line">
              <a:avLst/>
            </a:prstGeom>
            <a:noFill/>
            <a:ln w="12700">
              <a:solidFill>
                <a:srgbClr val="000000"/>
              </a:solidFill>
              <a:round/>
              <a:headEnd/>
              <a:tailEnd/>
            </a:ln>
          </p:spPr>
          <p:txBody>
            <a:bodyPr/>
            <a:lstStyle/>
            <a:p>
              <a:endParaRPr lang="en-US"/>
            </a:p>
          </p:txBody>
        </p:sp>
        <p:sp>
          <p:nvSpPr>
            <p:cNvPr id="2185" name="Line 133"/>
            <p:cNvSpPr>
              <a:spLocks noChangeShapeType="1"/>
            </p:cNvSpPr>
            <p:nvPr/>
          </p:nvSpPr>
          <p:spPr bwMode="auto">
            <a:xfrm flipV="1">
              <a:off x="4970" y="10530"/>
              <a:ext cx="261" cy="0"/>
            </a:xfrm>
            <a:prstGeom prst="line">
              <a:avLst/>
            </a:prstGeom>
            <a:noFill/>
            <a:ln w="12700">
              <a:solidFill>
                <a:srgbClr val="000000"/>
              </a:solidFill>
              <a:round/>
              <a:headEnd/>
              <a:tailEnd/>
            </a:ln>
          </p:spPr>
          <p:txBody>
            <a:bodyPr/>
            <a:lstStyle/>
            <a:p>
              <a:endParaRPr lang="en-US"/>
            </a:p>
          </p:txBody>
        </p:sp>
        <p:sp>
          <p:nvSpPr>
            <p:cNvPr id="2186" name="Line 134"/>
            <p:cNvSpPr>
              <a:spLocks noChangeShapeType="1"/>
            </p:cNvSpPr>
            <p:nvPr/>
          </p:nvSpPr>
          <p:spPr bwMode="auto">
            <a:xfrm flipV="1">
              <a:off x="5075" y="10851"/>
              <a:ext cx="208" cy="107"/>
            </a:xfrm>
            <a:prstGeom prst="line">
              <a:avLst/>
            </a:prstGeom>
            <a:noFill/>
            <a:ln w="12700">
              <a:solidFill>
                <a:srgbClr val="000000"/>
              </a:solidFill>
              <a:round/>
              <a:headEnd/>
              <a:tailEnd/>
            </a:ln>
          </p:spPr>
          <p:txBody>
            <a:bodyPr/>
            <a:lstStyle/>
            <a:p>
              <a:endParaRPr lang="en-US"/>
            </a:p>
          </p:txBody>
        </p:sp>
        <p:sp>
          <p:nvSpPr>
            <p:cNvPr id="2187" name="Line 135"/>
            <p:cNvSpPr>
              <a:spLocks noChangeShapeType="1"/>
            </p:cNvSpPr>
            <p:nvPr/>
          </p:nvSpPr>
          <p:spPr bwMode="auto">
            <a:xfrm flipH="1" flipV="1">
              <a:off x="5283" y="10851"/>
              <a:ext cx="52" cy="107"/>
            </a:xfrm>
            <a:prstGeom prst="line">
              <a:avLst/>
            </a:prstGeom>
            <a:noFill/>
            <a:ln w="12700">
              <a:solidFill>
                <a:srgbClr val="000000"/>
              </a:solidFill>
              <a:round/>
              <a:headEnd/>
              <a:tailEnd/>
            </a:ln>
          </p:spPr>
          <p:txBody>
            <a:bodyPr/>
            <a:lstStyle/>
            <a:p>
              <a:endParaRPr lang="en-US"/>
            </a:p>
          </p:txBody>
        </p:sp>
        <p:sp>
          <p:nvSpPr>
            <p:cNvPr id="2188" name="Line 136"/>
            <p:cNvSpPr>
              <a:spLocks noChangeShapeType="1"/>
            </p:cNvSpPr>
            <p:nvPr/>
          </p:nvSpPr>
          <p:spPr bwMode="auto">
            <a:xfrm flipH="1" flipV="1">
              <a:off x="5075" y="10958"/>
              <a:ext cx="260" cy="0"/>
            </a:xfrm>
            <a:prstGeom prst="line">
              <a:avLst/>
            </a:prstGeom>
            <a:noFill/>
            <a:ln w="12700">
              <a:solidFill>
                <a:srgbClr val="000000"/>
              </a:solidFill>
              <a:round/>
              <a:headEnd/>
              <a:tailEnd/>
            </a:ln>
          </p:spPr>
          <p:txBody>
            <a:bodyPr/>
            <a:lstStyle/>
            <a:p>
              <a:endParaRPr lang="en-US"/>
            </a:p>
          </p:txBody>
        </p:sp>
        <p:sp>
          <p:nvSpPr>
            <p:cNvPr id="2189" name="Line 137"/>
            <p:cNvSpPr>
              <a:spLocks noChangeShapeType="1"/>
            </p:cNvSpPr>
            <p:nvPr/>
          </p:nvSpPr>
          <p:spPr bwMode="auto">
            <a:xfrm flipH="1" flipV="1">
              <a:off x="5075" y="10958"/>
              <a:ext cx="0" cy="213"/>
            </a:xfrm>
            <a:prstGeom prst="line">
              <a:avLst/>
            </a:prstGeom>
            <a:noFill/>
            <a:ln w="12700">
              <a:solidFill>
                <a:srgbClr val="000000"/>
              </a:solidFill>
              <a:round/>
              <a:headEnd/>
              <a:tailEnd/>
            </a:ln>
          </p:spPr>
          <p:txBody>
            <a:bodyPr/>
            <a:lstStyle/>
            <a:p>
              <a:endParaRPr lang="en-US"/>
            </a:p>
          </p:txBody>
        </p:sp>
        <p:sp>
          <p:nvSpPr>
            <p:cNvPr id="2190" name="Line 138"/>
            <p:cNvSpPr>
              <a:spLocks noChangeShapeType="1"/>
            </p:cNvSpPr>
            <p:nvPr/>
          </p:nvSpPr>
          <p:spPr bwMode="auto">
            <a:xfrm flipH="1" flipV="1">
              <a:off x="5075" y="11065"/>
              <a:ext cx="260" cy="160"/>
            </a:xfrm>
            <a:prstGeom prst="line">
              <a:avLst/>
            </a:prstGeom>
            <a:noFill/>
            <a:ln w="12700">
              <a:solidFill>
                <a:srgbClr val="000000"/>
              </a:solidFill>
              <a:round/>
              <a:headEnd/>
              <a:tailEnd/>
            </a:ln>
          </p:spPr>
          <p:txBody>
            <a:bodyPr/>
            <a:lstStyle/>
            <a:p>
              <a:endParaRPr lang="en-US"/>
            </a:p>
          </p:txBody>
        </p:sp>
        <p:sp>
          <p:nvSpPr>
            <p:cNvPr id="2191" name="Line 139"/>
            <p:cNvSpPr>
              <a:spLocks noChangeShapeType="1"/>
            </p:cNvSpPr>
            <p:nvPr/>
          </p:nvSpPr>
          <p:spPr bwMode="auto">
            <a:xfrm flipV="1">
              <a:off x="5335" y="11065"/>
              <a:ext cx="53" cy="160"/>
            </a:xfrm>
            <a:prstGeom prst="line">
              <a:avLst/>
            </a:prstGeom>
            <a:noFill/>
            <a:ln w="12700">
              <a:solidFill>
                <a:srgbClr val="000000"/>
              </a:solidFill>
              <a:round/>
              <a:headEnd/>
              <a:tailEnd/>
            </a:ln>
          </p:spPr>
          <p:txBody>
            <a:bodyPr/>
            <a:lstStyle/>
            <a:p>
              <a:endParaRPr lang="en-US"/>
            </a:p>
          </p:txBody>
        </p:sp>
        <p:sp>
          <p:nvSpPr>
            <p:cNvPr id="2192" name="Line 140"/>
            <p:cNvSpPr>
              <a:spLocks noChangeShapeType="1"/>
            </p:cNvSpPr>
            <p:nvPr/>
          </p:nvSpPr>
          <p:spPr bwMode="auto">
            <a:xfrm flipH="1" flipV="1">
              <a:off x="5335" y="10958"/>
              <a:ext cx="53" cy="107"/>
            </a:xfrm>
            <a:prstGeom prst="line">
              <a:avLst/>
            </a:prstGeom>
            <a:noFill/>
            <a:ln w="12700">
              <a:solidFill>
                <a:srgbClr val="000000"/>
              </a:solidFill>
              <a:round/>
              <a:headEnd/>
              <a:tailEnd/>
            </a:ln>
          </p:spPr>
          <p:txBody>
            <a:bodyPr/>
            <a:lstStyle/>
            <a:p>
              <a:endParaRPr lang="en-US"/>
            </a:p>
          </p:txBody>
        </p:sp>
        <p:sp>
          <p:nvSpPr>
            <p:cNvPr id="2193" name="Line 141"/>
            <p:cNvSpPr>
              <a:spLocks noChangeShapeType="1"/>
            </p:cNvSpPr>
            <p:nvPr/>
          </p:nvSpPr>
          <p:spPr bwMode="auto">
            <a:xfrm flipH="1" flipV="1">
              <a:off x="5075" y="11171"/>
              <a:ext cx="156" cy="107"/>
            </a:xfrm>
            <a:prstGeom prst="line">
              <a:avLst/>
            </a:prstGeom>
            <a:noFill/>
            <a:ln w="12700">
              <a:solidFill>
                <a:srgbClr val="000000"/>
              </a:solidFill>
              <a:round/>
              <a:headEnd/>
              <a:tailEnd/>
            </a:ln>
          </p:spPr>
          <p:txBody>
            <a:bodyPr/>
            <a:lstStyle/>
            <a:p>
              <a:endParaRPr lang="en-US"/>
            </a:p>
          </p:txBody>
        </p:sp>
        <p:sp>
          <p:nvSpPr>
            <p:cNvPr id="2194" name="Line 142"/>
            <p:cNvSpPr>
              <a:spLocks noChangeShapeType="1"/>
            </p:cNvSpPr>
            <p:nvPr/>
          </p:nvSpPr>
          <p:spPr bwMode="auto">
            <a:xfrm flipH="1">
              <a:off x="5231" y="11225"/>
              <a:ext cx="52" cy="53"/>
            </a:xfrm>
            <a:prstGeom prst="line">
              <a:avLst/>
            </a:prstGeom>
            <a:noFill/>
            <a:ln w="12700">
              <a:solidFill>
                <a:srgbClr val="000000"/>
              </a:solidFill>
              <a:round/>
              <a:headEnd/>
              <a:tailEnd/>
            </a:ln>
          </p:spPr>
          <p:txBody>
            <a:bodyPr/>
            <a:lstStyle/>
            <a:p>
              <a:endParaRPr lang="en-US"/>
            </a:p>
          </p:txBody>
        </p:sp>
        <p:sp>
          <p:nvSpPr>
            <p:cNvPr id="2195" name="Line 143"/>
            <p:cNvSpPr>
              <a:spLocks noChangeShapeType="1"/>
            </p:cNvSpPr>
            <p:nvPr/>
          </p:nvSpPr>
          <p:spPr bwMode="auto">
            <a:xfrm flipH="1">
              <a:off x="4814" y="11065"/>
              <a:ext cx="0" cy="106"/>
            </a:xfrm>
            <a:prstGeom prst="line">
              <a:avLst/>
            </a:prstGeom>
            <a:noFill/>
            <a:ln w="12700">
              <a:solidFill>
                <a:srgbClr val="000000"/>
              </a:solidFill>
              <a:round/>
              <a:headEnd/>
              <a:tailEnd/>
            </a:ln>
          </p:spPr>
          <p:txBody>
            <a:bodyPr/>
            <a:lstStyle/>
            <a:p>
              <a:endParaRPr lang="en-US"/>
            </a:p>
          </p:txBody>
        </p:sp>
        <p:sp>
          <p:nvSpPr>
            <p:cNvPr id="2196" name="Line 144"/>
            <p:cNvSpPr>
              <a:spLocks noChangeShapeType="1"/>
            </p:cNvSpPr>
            <p:nvPr/>
          </p:nvSpPr>
          <p:spPr bwMode="auto">
            <a:xfrm flipH="1">
              <a:off x="4657" y="11171"/>
              <a:ext cx="157" cy="0"/>
            </a:xfrm>
            <a:prstGeom prst="line">
              <a:avLst/>
            </a:prstGeom>
            <a:noFill/>
            <a:ln w="12700">
              <a:solidFill>
                <a:srgbClr val="000000"/>
              </a:solidFill>
              <a:round/>
              <a:headEnd/>
              <a:tailEnd/>
            </a:ln>
          </p:spPr>
          <p:txBody>
            <a:bodyPr/>
            <a:lstStyle/>
            <a:p>
              <a:endParaRPr lang="en-US"/>
            </a:p>
          </p:txBody>
        </p:sp>
        <p:sp>
          <p:nvSpPr>
            <p:cNvPr id="2197" name="Line 145"/>
            <p:cNvSpPr>
              <a:spLocks noChangeShapeType="1"/>
            </p:cNvSpPr>
            <p:nvPr/>
          </p:nvSpPr>
          <p:spPr bwMode="auto">
            <a:xfrm>
              <a:off x="4552" y="11011"/>
              <a:ext cx="105" cy="160"/>
            </a:xfrm>
            <a:prstGeom prst="line">
              <a:avLst/>
            </a:prstGeom>
            <a:noFill/>
            <a:ln w="12700">
              <a:solidFill>
                <a:srgbClr val="000000"/>
              </a:solidFill>
              <a:round/>
              <a:headEnd/>
              <a:tailEnd/>
            </a:ln>
          </p:spPr>
          <p:txBody>
            <a:bodyPr/>
            <a:lstStyle/>
            <a:p>
              <a:endParaRPr lang="en-US"/>
            </a:p>
          </p:txBody>
        </p:sp>
        <p:sp>
          <p:nvSpPr>
            <p:cNvPr id="2198" name="Line 146"/>
            <p:cNvSpPr>
              <a:spLocks noChangeShapeType="1"/>
            </p:cNvSpPr>
            <p:nvPr/>
          </p:nvSpPr>
          <p:spPr bwMode="auto">
            <a:xfrm flipV="1">
              <a:off x="4552" y="10905"/>
              <a:ext cx="52" cy="106"/>
            </a:xfrm>
            <a:prstGeom prst="line">
              <a:avLst/>
            </a:prstGeom>
            <a:noFill/>
            <a:ln w="12700">
              <a:solidFill>
                <a:srgbClr val="000000"/>
              </a:solidFill>
              <a:round/>
              <a:headEnd/>
              <a:tailEnd/>
            </a:ln>
          </p:spPr>
          <p:txBody>
            <a:bodyPr/>
            <a:lstStyle/>
            <a:p>
              <a:endParaRPr lang="en-US"/>
            </a:p>
          </p:txBody>
        </p:sp>
        <p:sp>
          <p:nvSpPr>
            <p:cNvPr id="2199" name="Line 147"/>
            <p:cNvSpPr>
              <a:spLocks noChangeShapeType="1"/>
            </p:cNvSpPr>
            <p:nvPr/>
          </p:nvSpPr>
          <p:spPr bwMode="auto">
            <a:xfrm flipH="1" flipV="1">
              <a:off x="4814" y="11065"/>
              <a:ext cx="208" cy="106"/>
            </a:xfrm>
            <a:prstGeom prst="line">
              <a:avLst/>
            </a:prstGeom>
            <a:noFill/>
            <a:ln w="12700">
              <a:solidFill>
                <a:srgbClr val="000000"/>
              </a:solidFill>
              <a:round/>
              <a:headEnd/>
              <a:tailEnd/>
            </a:ln>
          </p:spPr>
          <p:txBody>
            <a:bodyPr/>
            <a:lstStyle/>
            <a:p>
              <a:endParaRPr lang="en-US"/>
            </a:p>
          </p:txBody>
        </p:sp>
        <p:sp>
          <p:nvSpPr>
            <p:cNvPr id="2200" name="Line 148"/>
            <p:cNvSpPr>
              <a:spLocks noChangeShapeType="1"/>
            </p:cNvSpPr>
            <p:nvPr/>
          </p:nvSpPr>
          <p:spPr bwMode="auto">
            <a:xfrm flipH="1" flipV="1">
              <a:off x="4814" y="11171"/>
              <a:ext cx="156" cy="54"/>
            </a:xfrm>
            <a:prstGeom prst="line">
              <a:avLst/>
            </a:prstGeom>
            <a:noFill/>
            <a:ln w="12700">
              <a:solidFill>
                <a:srgbClr val="000000"/>
              </a:solidFill>
              <a:round/>
              <a:headEnd/>
              <a:tailEnd/>
            </a:ln>
          </p:spPr>
          <p:txBody>
            <a:bodyPr/>
            <a:lstStyle/>
            <a:p>
              <a:endParaRPr lang="en-US"/>
            </a:p>
          </p:txBody>
        </p:sp>
        <p:sp>
          <p:nvSpPr>
            <p:cNvPr id="2201" name="Line 149"/>
            <p:cNvSpPr>
              <a:spLocks noChangeShapeType="1"/>
            </p:cNvSpPr>
            <p:nvPr/>
          </p:nvSpPr>
          <p:spPr bwMode="auto">
            <a:xfrm flipH="1" flipV="1">
              <a:off x="4970" y="11225"/>
              <a:ext cx="105" cy="0"/>
            </a:xfrm>
            <a:prstGeom prst="line">
              <a:avLst/>
            </a:prstGeom>
            <a:noFill/>
            <a:ln w="12700">
              <a:solidFill>
                <a:srgbClr val="000000"/>
              </a:solidFill>
              <a:round/>
              <a:headEnd/>
              <a:tailEnd/>
            </a:ln>
          </p:spPr>
          <p:txBody>
            <a:bodyPr/>
            <a:lstStyle/>
            <a:p>
              <a:endParaRPr lang="en-US"/>
            </a:p>
          </p:txBody>
        </p:sp>
        <p:sp>
          <p:nvSpPr>
            <p:cNvPr id="2202" name="Line 150"/>
            <p:cNvSpPr>
              <a:spLocks noChangeShapeType="1"/>
            </p:cNvSpPr>
            <p:nvPr/>
          </p:nvSpPr>
          <p:spPr bwMode="auto">
            <a:xfrm flipH="1" flipV="1">
              <a:off x="5022" y="11171"/>
              <a:ext cx="53" cy="54"/>
            </a:xfrm>
            <a:prstGeom prst="line">
              <a:avLst/>
            </a:prstGeom>
            <a:noFill/>
            <a:ln w="12700">
              <a:solidFill>
                <a:srgbClr val="000000"/>
              </a:solidFill>
              <a:round/>
              <a:headEnd/>
              <a:tailEnd/>
            </a:ln>
          </p:spPr>
          <p:txBody>
            <a:bodyPr/>
            <a:lstStyle/>
            <a:p>
              <a:endParaRPr lang="en-US"/>
            </a:p>
          </p:txBody>
        </p:sp>
        <p:sp>
          <p:nvSpPr>
            <p:cNvPr id="2203" name="Line 151"/>
            <p:cNvSpPr>
              <a:spLocks noChangeShapeType="1"/>
            </p:cNvSpPr>
            <p:nvPr/>
          </p:nvSpPr>
          <p:spPr bwMode="auto">
            <a:xfrm flipH="1" flipV="1">
              <a:off x="5075" y="11225"/>
              <a:ext cx="52" cy="53"/>
            </a:xfrm>
            <a:prstGeom prst="line">
              <a:avLst/>
            </a:prstGeom>
            <a:noFill/>
            <a:ln w="12700">
              <a:solidFill>
                <a:srgbClr val="000000"/>
              </a:solidFill>
              <a:round/>
              <a:headEnd/>
              <a:tailEnd/>
            </a:ln>
          </p:spPr>
          <p:txBody>
            <a:bodyPr/>
            <a:lstStyle/>
            <a:p>
              <a:endParaRPr lang="en-US"/>
            </a:p>
          </p:txBody>
        </p:sp>
        <p:sp>
          <p:nvSpPr>
            <p:cNvPr id="2204" name="Line 152"/>
            <p:cNvSpPr>
              <a:spLocks noChangeShapeType="1"/>
            </p:cNvSpPr>
            <p:nvPr/>
          </p:nvSpPr>
          <p:spPr bwMode="auto">
            <a:xfrm flipH="1" flipV="1">
              <a:off x="5127" y="11278"/>
              <a:ext cx="52" cy="107"/>
            </a:xfrm>
            <a:prstGeom prst="line">
              <a:avLst/>
            </a:prstGeom>
            <a:noFill/>
            <a:ln w="12700">
              <a:solidFill>
                <a:srgbClr val="000000"/>
              </a:solidFill>
              <a:round/>
              <a:headEnd/>
              <a:tailEnd/>
            </a:ln>
          </p:spPr>
          <p:txBody>
            <a:bodyPr/>
            <a:lstStyle/>
            <a:p>
              <a:endParaRPr lang="en-US"/>
            </a:p>
          </p:txBody>
        </p:sp>
        <p:sp>
          <p:nvSpPr>
            <p:cNvPr id="2205" name="Line 153"/>
            <p:cNvSpPr>
              <a:spLocks noChangeShapeType="1"/>
            </p:cNvSpPr>
            <p:nvPr/>
          </p:nvSpPr>
          <p:spPr bwMode="auto">
            <a:xfrm flipV="1">
              <a:off x="4970" y="11385"/>
              <a:ext cx="209" cy="106"/>
            </a:xfrm>
            <a:prstGeom prst="line">
              <a:avLst/>
            </a:prstGeom>
            <a:noFill/>
            <a:ln w="12700">
              <a:solidFill>
                <a:srgbClr val="000000"/>
              </a:solidFill>
              <a:round/>
              <a:headEnd/>
              <a:tailEnd/>
            </a:ln>
          </p:spPr>
          <p:txBody>
            <a:bodyPr/>
            <a:lstStyle/>
            <a:p>
              <a:endParaRPr lang="en-US"/>
            </a:p>
          </p:txBody>
        </p:sp>
        <p:sp>
          <p:nvSpPr>
            <p:cNvPr id="2206" name="Line 154"/>
            <p:cNvSpPr>
              <a:spLocks noChangeShapeType="1"/>
            </p:cNvSpPr>
            <p:nvPr/>
          </p:nvSpPr>
          <p:spPr bwMode="auto">
            <a:xfrm flipH="1" flipV="1">
              <a:off x="4918" y="11385"/>
              <a:ext cx="52" cy="106"/>
            </a:xfrm>
            <a:prstGeom prst="line">
              <a:avLst/>
            </a:prstGeom>
            <a:noFill/>
            <a:ln w="12700">
              <a:solidFill>
                <a:srgbClr val="000000"/>
              </a:solidFill>
              <a:round/>
              <a:headEnd/>
              <a:tailEnd/>
            </a:ln>
          </p:spPr>
          <p:txBody>
            <a:bodyPr/>
            <a:lstStyle/>
            <a:p>
              <a:endParaRPr lang="en-US"/>
            </a:p>
          </p:txBody>
        </p:sp>
        <p:sp>
          <p:nvSpPr>
            <p:cNvPr id="2207" name="Line 155"/>
            <p:cNvSpPr>
              <a:spLocks noChangeShapeType="1"/>
            </p:cNvSpPr>
            <p:nvPr/>
          </p:nvSpPr>
          <p:spPr bwMode="auto">
            <a:xfrm flipH="1">
              <a:off x="4918" y="11225"/>
              <a:ext cx="52" cy="160"/>
            </a:xfrm>
            <a:prstGeom prst="line">
              <a:avLst/>
            </a:prstGeom>
            <a:noFill/>
            <a:ln w="12700">
              <a:solidFill>
                <a:srgbClr val="000000"/>
              </a:solidFill>
              <a:round/>
              <a:headEnd/>
              <a:tailEnd/>
            </a:ln>
          </p:spPr>
          <p:txBody>
            <a:bodyPr/>
            <a:lstStyle/>
            <a:p>
              <a:endParaRPr lang="en-US"/>
            </a:p>
          </p:txBody>
        </p:sp>
        <p:sp>
          <p:nvSpPr>
            <p:cNvPr id="2208" name="Line 156"/>
            <p:cNvSpPr>
              <a:spLocks noChangeShapeType="1"/>
            </p:cNvSpPr>
            <p:nvPr/>
          </p:nvSpPr>
          <p:spPr bwMode="auto">
            <a:xfrm flipH="1" flipV="1">
              <a:off x="4709" y="11331"/>
              <a:ext cx="209" cy="54"/>
            </a:xfrm>
            <a:prstGeom prst="line">
              <a:avLst/>
            </a:prstGeom>
            <a:noFill/>
            <a:ln w="12700">
              <a:solidFill>
                <a:srgbClr val="000000"/>
              </a:solidFill>
              <a:round/>
              <a:headEnd/>
              <a:tailEnd/>
            </a:ln>
          </p:spPr>
          <p:txBody>
            <a:bodyPr/>
            <a:lstStyle/>
            <a:p>
              <a:endParaRPr lang="en-US"/>
            </a:p>
          </p:txBody>
        </p:sp>
        <p:sp>
          <p:nvSpPr>
            <p:cNvPr id="2209" name="Line 157"/>
            <p:cNvSpPr>
              <a:spLocks noChangeShapeType="1"/>
            </p:cNvSpPr>
            <p:nvPr/>
          </p:nvSpPr>
          <p:spPr bwMode="auto">
            <a:xfrm>
              <a:off x="4657" y="11171"/>
              <a:ext cx="52" cy="160"/>
            </a:xfrm>
            <a:prstGeom prst="line">
              <a:avLst/>
            </a:prstGeom>
            <a:noFill/>
            <a:ln w="12700">
              <a:solidFill>
                <a:srgbClr val="000000"/>
              </a:solidFill>
              <a:round/>
              <a:headEnd/>
              <a:tailEnd/>
            </a:ln>
          </p:spPr>
          <p:txBody>
            <a:bodyPr/>
            <a:lstStyle/>
            <a:p>
              <a:endParaRPr lang="en-US"/>
            </a:p>
          </p:txBody>
        </p:sp>
        <p:sp>
          <p:nvSpPr>
            <p:cNvPr id="2210" name="Line 158"/>
            <p:cNvSpPr>
              <a:spLocks noChangeShapeType="1"/>
            </p:cNvSpPr>
            <p:nvPr/>
          </p:nvSpPr>
          <p:spPr bwMode="auto">
            <a:xfrm>
              <a:off x="4970" y="11491"/>
              <a:ext cx="52" cy="160"/>
            </a:xfrm>
            <a:prstGeom prst="line">
              <a:avLst/>
            </a:prstGeom>
            <a:noFill/>
            <a:ln w="12700">
              <a:solidFill>
                <a:srgbClr val="000000"/>
              </a:solidFill>
              <a:round/>
              <a:headEnd/>
              <a:tailEnd/>
            </a:ln>
          </p:spPr>
          <p:txBody>
            <a:bodyPr/>
            <a:lstStyle/>
            <a:p>
              <a:endParaRPr lang="en-US"/>
            </a:p>
          </p:txBody>
        </p:sp>
        <p:sp>
          <p:nvSpPr>
            <p:cNvPr id="2211" name="Line 159"/>
            <p:cNvSpPr>
              <a:spLocks noChangeShapeType="1"/>
            </p:cNvSpPr>
            <p:nvPr/>
          </p:nvSpPr>
          <p:spPr bwMode="auto">
            <a:xfrm>
              <a:off x="5179" y="11385"/>
              <a:ext cx="104" cy="106"/>
            </a:xfrm>
            <a:prstGeom prst="line">
              <a:avLst/>
            </a:prstGeom>
            <a:noFill/>
            <a:ln w="12700">
              <a:solidFill>
                <a:srgbClr val="000000"/>
              </a:solidFill>
              <a:round/>
              <a:headEnd/>
              <a:tailEnd/>
            </a:ln>
          </p:spPr>
          <p:txBody>
            <a:bodyPr/>
            <a:lstStyle/>
            <a:p>
              <a:endParaRPr lang="en-US"/>
            </a:p>
          </p:txBody>
        </p:sp>
        <p:sp>
          <p:nvSpPr>
            <p:cNvPr id="2212" name="Line 160"/>
            <p:cNvSpPr>
              <a:spLocks noChangeShapeType="1"/>
            </p:cNvSpPr>
            <p:nvPr/>
          </p:nvSpPr>
          <p:spPr bwMode="auto">
            <a:xfrm>
              <a:off x="5283" y="11491"/>
              <a:ext cx="0" cy="214"/>
            </a:xfrm>
            <a:prstGeom prst="line">
              <a:avLst/>
            </a:prstGeom>
            <a:noFill/>
            <a:ln w="12700">
              <a:solidFill>
                <a:srgbClr val="000000"/>
              </a:solidFill>
              <a:round/>
              <a:headEnd/>
              <a:tailEnd/>
            </a:ln>
          </p:spPr>
          <p:txBody>
            <a:bodyPr/>
            <a:lstStyle/>
            <a:p>
              <a:endParaRPr lang="en-US"/>
            </a:p>
          </p:txBody>
        </p:sp>
        <p:sp>
          <p:nvSpPr>
            <p:cNvPr id="2213" name="Line 161"/>
            <p:cNvSpPr>
              <a:spLocks noChangeShapeType="1"/>
            </p:cNvSpPr>
            <p:nvPr/>
          </p:nvSpPr>
          <p:spPr bwMode="auto">
            <a:xfrm flipH="1" flipV="1">
              <a:off x="5022" y="11651"/>
              <a:ext cx="261" cy="54"/>
            </a:xfrm>
            <a:prstGeom prst="line">
              <a:avLst/>
            </a:prstGeom>
            <a:noFill/>
            <a:ln w="12700">
              <a:solidFill>
                <a:srgbClr val="000000"/>
              </a:solidFill>
              <a:round/>
              <a:headEnd/>
              <a:tailEnd/>
            </a:ln>
          </p:spPr>
          <p:txBody>
            <a:bodyPr/>
            <a:lstStyle/>
            <a:p>
              <a:endParaRPr lang="en-US"/>
            </a:p>
          </p:txBody>
        </p:sp>
        <p:sp>
          <p:nvSpPr>
            <p:cNvPr id="2214" name="Line 162"/>
            <p:cNvSpPr>
              <a:spLocks noChangeShapeType="1"/>
            </p:cNvSpPr>
            <p:nvPr/>
          </p:nvSpPr>
          <p:spPr bwMode="auto">
            <a:xfrm flipH="1" flipV="1">
              <a:off x="5022" y="11812"/>
              <a:ext cx="105" cy="0"/>
            </a:xfrm>
            <a:prstGeom prst="line">
              <a:avLst/>
            </a:prstGeom>
            <a:noFill/>
            <a:ln w="12700">
              <a:solidFill>
                <a:srgbClr val="000000"/>
              </a:solidFill>
              <a:round/>
              <a:headEnd/>
              <a:tailEnd/>
            </a:ln>
          </p:spPr>
          <p:txBody>
            <a:bodyPr/>
            <a:lstStyle/>
            <a:p>
              <a:endParaRPr lang="en-US"/>
            </a:p>
          </p:txBody>
        </p:sp>
        <p:sp>
          <p:nvSpPr>
            <p:cNvPr id="2215" name="Line 163"/>
            <p:cNvSpPr>
              <a:spLocks noChangeShapeType="1"/>
            </p:cNvSpPr>
            <p:nvPr/>
          </p:nvSpPr>
          <p:spPr bwMode="auto">
            <a:xfrm flipH="1">
              <a:off x="5127" y="11705"/>
              <a:ext cx="156" cy="107"/>
            </a:xfrm>
            <a:prstGeom prst="line">
              <a:avLst/>
            </a:prstGeom>
            <a:noFill/>
            <a:ln w="12700">
              <a:solidFill>
                <a:srgbClr val="000000"/>
              </a:solidFill>
              <a:round/>
              <a:headEnd/>
              <a:tailEnd/>
            </a:ln>
          </p:spPr>
          <p:txBody>
            <a:bodyPr/>
            <a:lstStyle/>
            <a:p>
              <a:endParaRPr lang="en-US"/>
            </a:p>
          </p:txBody>
        </p:sp>
        <p:sp>
          <p:nvSpPr>
            <p:cNvPr id="2216" name="Line 164"/>
            <p:cNvSpPr>
              <a:spLocks noChangeShapeType="1"/>
            </p:cNvSpPr>
            <p:nvPr/>
          </p:nvSpPr>
          <p:spPr bwMode="auto">
            <a:xfrm flipH="1">
              <a:off x="5022" y="11651"/>
              <a:ext cx="0" cy="161"/>
            </a:xfrm>
            <a:prstGeom prst="line">
              <a:avLst/>
            </a:prstGeom>
            <a:noFill/>
            <a:ln w="12700">
              <a:solidFill>
                <a:srgbClr val="000000"/>
              </a:solidFill>
              <a:round/>
              <a:headEnd/>
              <a:tailEnd/>
            </a:ln>
          </p:spPr>
          <p:txBody>
            <a:bodyPr/>
            <a:lstStyle/>
            <a:p>
              <a:endParaRPr lang="en-US"/>
            </a:p>
          </p:txBody>
        </p:sp>
        <p:sp>
          <p:nvSpPr>
            <p:cNvPr id="2217" name="Line 165"/>
            <p:cNvSpPr>
              <a:spLocks noChangeShapeType="1"/>
            </p:cNvSpPr>
            <p:nvPr/>
          </p:nvSpPr>
          <p:spPr bwMode="auto">
            <a:xfrm flipH="1">
              <a:off x="5127" y="11812"/>
              <a:ext cx="0" cy="107"/>
            </a:xfrm>
            <a:prstGeom prst="line">
              <a:avLst/>
            </a:prstGeom>
            <a:noFill/>
            <a:ln w="12700">
              <a:solidFill>
                <a:srgbClr val="000000"/>
              </a:solidFill>
              <a:round/>
              <a:headEnd/>
              <a:tailEnd/>
            </a:ln>
          </p:spPr>
          <p:txBody>
            <a:bodyPr/>
            <a:lstStyle/>
            <a:p>
              <a:endParaRPr lang="en-US"/>
            </a:p>
          </p:txBody>
        </p:sp>
        <p:sp>
          <p:nvSpPr>
            <p:cNvPr id="2218" name="Line 166"/>
            <p:cNvSpPr>
              <a:spLocks noChangeShapeType="1"/>
            </p:cNvSpPr>
            <p:nvPr/>
          </p:nvSpPr>
          <p:spPr bwMode="auto">
            <a:xfrm flipH="1">
              <a:off x="5022" y="11919"/>
              <a:ext cx="105" cy="53"/>
            </a:xfrm>
            <a:prstGeom prst="line">
              <a:avLst/>
            </a:prstGeom>
            <a:noFill/>
            <a:ln w="12700">
              <a:solidFill>
                <a:srgbClr val="000000"/>
              </a:solidFill>
              <a:round/>
              <a:headEnd/>
              <a:tailEnd/>
            </a:ln>
          </p:spPr>
          <p:txBody>
            <a:bodyPr/>
            <a:lstStyle/>
            <a:p>
              <a:endParaRPr lang="en-US"/>
            </a:p>
          </p:txBody>
        </p:sp>
        <p:sp>
          <p:nvSpPr>
            <p:cNvPr id="2219" name="Line 167"/>
            <p:cNvSpPr>
              <a:spLocks noChangeShapeType="1"/>
            </p:cNvSpPr>
            <p:nvPr/>
          </p:nvSpPr>
          <p:spPr bwMode="auto">
            <a:xfrm flipH="1">
              <a:off x="5022" y="11812"/>
              <a:ext cx="0" cy="160"/>
            </a:xfrm>
            <a:prstGeom prst="line">
              <a:avLst/>
            </a:prstGeom>
            <a:noFill/>
            <a:ln w="12700">
              <a:solidFill>
                <a:srgbClr val="000000"/>
              </a:solidFill>
              <a:round/>
              <a:headEnd/>
              <a:tailEnd/>
            </a:ln>
          </p:spPr>
          <p:txBody>
            <a:bodyPr/>
            <a:lstStyle/>
            <a:p>
              <a:endParaRPr lang="en-US"/>
            </a:p>
          </p:txBody>
        </p:sp>
        <p:sp>
          <p:nvSpPr>
            <p:cNvPr id="2220" name="Line 168"/>
            <p:cNvSpPr>
              <a:spLocks noChangeShapeType="1"/>
            </p:cNvSpPr>
            <p:nvPr/>
          </p:nvSpPr>
          <p:spPr bwMode="auto">
            <a:xfrm>
              <a:off x="5127" y="11919"/>
              <a:ext cx="156" cy="53"/>
            </a:xfrm>
            <a:prstGeom prst="line">
              <a:avLst/>
            </a:prstGeom>
            <a:noFill/>
            <a:ln w="12700">
              <a:solidFill>
                <a:srgbClr val="000000"/>
              </a:solidFill>
              <a:round/>
              <a:headEnd/>
              <a:tailEnd/>
            </a:ln>
          </p:spPr>
          <p:txBody>
            <a:bodyPr/>
            <a:lstStyle/>
            <a:p>
              <a:endParaRPr lang="en-US"/>
            </a:p>
          </p:txBody>
        </p:sp>
        <p:sp>
          <p:nvSpPr>
            <p:cNvPr id="2221" name="Line 169"/>
            <p:cNvSpPr>
              <a:spLocks noChangeShapeType="1"/>
            </p:cNvSpPr>
            <p:nvPr/>
          </p:nvSpPr>
          <p:spPr bwMode="auto">
            <a:xfrm flipV="1">
              <a:off x="5283" y="11705"/>
              <a:ext cx="0" cy="267"/>
            </a:xfrm>
            <a:prstGeom prst="line">
              <a:avLst/>
            </a:prstGeom>
            <a:noFill/>
            <a:ln w="12700">
              <a:solidFill>
                <a:srgbClr val="000000"/>
              </a:solidFill>
              <a:round/>
              <a:headEnd/>
              <a:tailEnd/>
            </a:ln>
          </p:spPr>
          <p:txBody>
            <a:bodyPr/>
            <a:lstStyle/>
            <a:p>
              <a:endParaRPr lang="en-US"/>
            </a:p>
          </p:txBody>
        </p:sp>
        <p:sp>
          <p:nvSpPr>
            <p:cNvPr id="2222" name="Line 170"/>
            <p:cNvSpPr>
              <a:spLocks noChangeShapeType="1"/>
            </p:cNvSpPr>
            <p:nvPr/>
          </p:nvSpPr>
          <p:spPr bwMode="auto">
            <a:xfrm flipV="1">
              <a:off x="5283" y="11972"/>
              <a:ext cx="0" cy="267"/>
            </a:xfrm>
            <a:prstGeom prst="line">
              <a:avLst/>
            </a:prstGeom>
            <a:noFill/>
            <a:ln w="12700">
              <a:solidFill>
                <a:srgbClr val="000000"/>
              </a:solidFill>
              <a:round/>
              <a:headEnd/>
              <a:tailEnd/>
            </a:ln>
          </p:spPr>
          <p:txBody>
            <a:bodyPr/>
            <a:lstStyle/>
            <a:p>
              <a:endParaRPr lang="en-US"/>
            </a:p>
          </p:txBody>
        </p:sp>
        <p:sp>
          <p:nvSpPr>
            <p:cNvPr id="2223" name="Line 171"/>
            <p:cNvSpPr>
              <a:spLocks noChangeShapeType="1"/>
            </p:cNvSpPr>
            <p:nvPr/>
          </p:nvSpPr>
          <p:spPr bwMode="auto">
            <a:xfrm flipV="1">
              <a:off x="5179" y="12239"/>
              <a:ext cx="104" cy="107"/>
            </a:xfrm>
            <a:prstGeom prst="line">
              <a:avLst/>
            </a:prstGeom>
            <a:noFill/>
            <a:ln w="12700">
              <a:solidFill>
                <a:srgbClr val="000000"/>
              </a:solidFill>
              <a:round/>
              <a:headEnd/>
              <a:tailEnd/>
            </a:ln>
          </p:spPr>
          <p:txBody>
            <a:bodyPr/>
            <a:lstStyle/>
            <a:p>
              <a:endParaRPr lang="en-US"/>
            </a:p>
          </p:txBody>
        </p:sp>
        <p:sp>
          <p:nvSpPr>
            <p:cNvPr id="2224" name="Line 172"/>
            <p:cNvSpPr>
              <a:spLocks noChangeShapeType="1"/>
            </p:cNvSpPr>
            <p:nvPr/>
          </p:nvSpPr>
          <p:spPr bwMode="auto">
            <a:xfrm>
              <a:off x="5075" y="12239"/>
              <a:ext cx="104" cy="107"/>
            </a:xfrm>
            <a:prstGeom prst="line">
              <a:avLst/>
            </a:prstGeom>
            <a:noFill/>
            <a:ln w="12700">
              <a:solidFill>
                <a:srgbClr val="000000"/>
              </a:solidFill>
              <a:round/>
              <a:headEnd/>
              <a:tailEnd/>
            </a:ln>
          </p:spPr>
          <p:txBody>
            <a:bodyPr/>
            <a:lstStyle/>
            <a:p>
              <a:endParaRPr lang="en-US"/>
            </a:p>
          </p:txBody>
        </p:sp>
        <p:sp>
          <p:nvSpPr>
            <p:cNvPr id="2225" name="Line 173"/>
            <p:cNvSpPr>
              <a:spLocks noChangeShapeType="1"/>
            </p:cNvSpPr>
            <p:nvPr/>
          </p:nvSpPr>
          <p:spPr bwMode="auto">
            <a:xfrm>
              <a:off x="5075" y="12079"/>
              <a:ext cx="0" cy="160"/>
            </a:xfrm>
            <a:prstGeom prst="line">
              <a:avLst/>
            </a:prstGeom>
            <a:noFill/>
            <a:ln w="12700">
              <a:solidFill>
                <a:srgbClr val="000000"/>
              </a:solidFill>
              <a:round/>
              <a:headEnd/>
              <a:tailEnd/>
            </a:ln>
          </p:spPr>
          <p:txBody>
            <a:bodyPr/>
            <a:lstStyle/>
            <a:p>
              <a:endParaRPr lang="en-US"/>
            </a:p>
          </p:txBody>
        </p:sp>
        <p:sp>
          <p:nvSpPr>
            <p:cNvPr id="2226" name="Line 174"/>
            <p:cNvSpPr>
              <a:spLocks noChangeShapeType="1"/>
            </p:cNvSpPr>
            <p:nvPr/>
          </p:nvSpPr>
          <p:spPr bwMode="auto">
            <a:xfrm flipV="1">
              <a:off x="5075" y="11919"/>
              <a:ext cx="104" cy="160"/>
            </a:xfrm>
            <a:prstGeom prst="line">
              <a:avLst/>
            </a:prstGeom>
            <a:noFill/>
            <a:ln w="12700">
              <a:solidFill>
                <a:srgbClr val="000000"/>
              </a:solidFill>
              <a:round/>
              <a:headEnd/>
              <a:tailEnd/>
            </a:ln>
          </p:spPr>
          <p:txBody>
            <a:bodyPr/>
            <a:lstStyle/>
            <a:p>
              <a:endParaRPr lang="en-US"/>
            </a:p>
          </p:txBody>
        </p:sp>
        <p:sp>
          <p:nvSpPr>
            <p:cNvPr id="2227" name="Line 175"/>
            <p:cNvSpPr>
              <a:spLocks noChangeShapeType="1"/>
            </p:cNvSpPr>
            <p:nvPr/>
          </p:nvSpPr>
          <p:spPr bwMode="auto">
            <a:xfrm>
              <a:off x="5022" y="11972"/>
              <a:ext cx="53" cy="107"/>
            </a:xfrm>
            <a:prstGeom prst="line">
              <a:avLst/>
            </a:prstGeom>
            <a:noFill/>
            <a:ln w="12700">
              <a:solidFill>
                <a:srgbClr val="000000"/>
              </a:solidFill>
              <a:round/>
              <a:headEnd/>
              <a:tailEnd/>
            </a:ln>
          </p:spPr>
          <p:txBody>
            <a:bodyPr/>
            <a:lstStyle/>
            <a:p>
              <a:endParaRPr lang="en-US"/>
            </a:p>
          </p:txBody>
        </p:sp>
        <p:sp>
          <p:nvSpPr>
            <p:cNvPr id="2228" name="Line 176"/>
            <p:cNvSpPr>
              <a:spLocks noChangeShapeType="1"/>
            </p:cNvSpPr>
            <p:nvPr/>
          </p:nvSpPr>
          <p:spPr bwMode="auto">
            <a:xfrm>
              <a:off x="4709" y="12132"/>
              <a:ext cx="105" cy="54"/>
            </a:xfrm>
            <a:prstGeom prst="line">
              <a:avLst/>
            </a:prstGeom>
            <a:noFill/>
            <a:ln w="12700">
              <a:solidFill>
                <a:srgbClr val="000000"/>
              </a:solidFill>
              <a:round/>
              <a:headEnd/>
              <a:tailEnd/>
            </a:ln>
          </p:spPr>
          <p:txBody>
            <a:bodyPr/>
            <a:lstStyle/>
            <a:p>
              <a:endParaRPr lang="en-US"/>
            </a:p>
          </p:txBody>
        </p:sp>
        <p:sp>
          <p:nvSpPr>
            <p:cNvPr id="2229" name="Line 177"/>
            <p:cNvSpPr>
              <a:spLocks noChangeShapeType="1"/>
            </p:cNvSpPr>
            <p:nvPr/>
          </p:nvSpPr>
          <p:spPr bwMode="auto">
            <a:xfrm>
              <a:off x="4814" y="12186"/>
              <a:ext cx="0" cy="53"/>
            </a:xfrm>
            <a:prstGeom prst="line">
              <a:avLst/>
            </a:prstGeom>
            <a:noFill/>
            <a:ln w="12700">
              <a:solidFill>
                <a:srgbClr val="000000"/>
              </a:solidFill>
              <a:round/>
              <a:headEnd/>
              <a:tailEnd/>
            </a:ln>
          </p:spPr>
          <p:txBody>
            <a:bodyPr/>
            <a:lstStyle/>
            <a:p>
              <a:endParaRPr lang="en-US"/>
            </a:p>
          </p:txBody>
        </p:sp>
        <p:sp>
          <p:nvSpPr>
            <p:cNvPr id="2230" name="Line 178"/>
            <p:cNvSpPr>
              <a:spLocks noChangeShapeType="1"/>
            </p:cNvSpPr>
            <p:nvPr/>
          </p:nvSpPr>
          <p:spPr bwMode="auto">
            <a:xfrm flipH="1" flipV="1">
              <a:off x="4657" y="12186"/>
              <a:ext cx="157" cy="53"/>
            </a:xfrm>
            <a:prstGeom prst="line">
              <a:avLst/>
            </a:prstGeom>
            <a:noFill/>
            <a:ln w="12700">
              <a:solidFill>
                <a:srgbClr val="000000"/>
              </a:solidFill>
              <a:round/>
              <a:headEnd/>
              <a:tailEnd/>
            </a:ln>
          </p:spPr>
          <p:txBody>
            <a:bodyPr/>
            <a:lstStyle/>
            <a:p>
              <a:endParaRPr lang="en-US"/>
            </a:p>
          </p:txBody>
        </p:sp>
        <p:sp>
          <p:nvSpPr>
            <p:cNvPr id="2231" name="Line 179"/>
            <p:cNvSpPr>
              <a:spLocks noChangeShapeType="1"/>
            </p:cNvSpPr>
            <p:nvPr/>
          </p:nvSpPr>
          <p:spPr bwMode="auto">
            <a:xfrm flipH="1">
              <a:off x="4657" y="12132"/>
              <a:ext cx="52" cy="54"/>
            </a:xfrm>
            <a:prstGeom prst="line">
              <a:avLst/>
            </a:prstGeom>
            <a:noFill/>
            <a:ln w="12700">
              <a:solidFill>
                <a:srgbClr val="000000"/>
              </a:solidFill>
              <a:round/>
              <a:headEnd/>
              <a:tailEnd/>
            </a:ln>
          </p:spPr>
          <p:txBody>
            <a:bodyPr/>
            <a:lstStyle/>
            <a:p>
              <a:endParaRPr lang="en-US"/>
            </a:p>
          </p:txBody>
        </p:sp>
        <p:sp>
          <p:nvSpPr>
            <p:cNvPr id="2232" name="Line 180"/>
            <p:cNvSpPr>
              <a:spLocks noChangeShapeType="1"/>
            </p:cNvSpPr>
            <p:nvPr/>
          </p:nvSpPr>
          <p:spPr bwMode="auto">
            <a:xfrm flipH="1">
              <a:off x="4761" y="12239"/>
              <a:ext cx="53" cy="53"/>
            </a:xfrm>
            <a:prstGeom prst="line">
              <a:avLst/>
            </a:prstGeom>
            <a:noFill/>
            <a:ln w="12700">
              <a:solidFill>
                <a:srgbClr val="000000"/>
              </a:solidFill>
              <a:round/>
              <a:headEnd/>
              <a:tailEnd/>
            </a:ln>
          </p:spPr>
          <p:txBody>
            <a:bodyPr/>
            <a:lstStyle/>
            <a:p>
              <a:endParaRPr lang="en-US"/>
            </a:p>
          </p:txBody>
        </p:sp>
        <p:sp>
          <p:nvSpPr>
            <p:cNvPr id="2233" name="Line 181"/>
            <p:cNvSpPr>
              <a:spLocks noChangeShapeType="1"/>
            </p:cNvSpPr>
            <p:nvPr/>
          </p:nvSpPr>
          <p:spPr bwMode="auto">
            <a:xfrm flipH="1" flipV="1">
              <a:off x="4657" y="12186"/>
              <a:ext cx="104" cy="106"/>
            </a:xfrm>
            <a:prstGeom prst="line">
              <a:avLst/>
            </a:prstGeom>
            <a:noFill/>
            <a:ln w="12700">
              <a:solidFill>
                <a:srgbClr val="000000"/>
              </a:solidFill>
              <a:round/>
              <a:headEnd/>
              <a:tailEnd/>
            </a:ln>
          </p:spPr>
          <p:txBody>
            <a:bodyPr/>
            <a:lstStyle/>
            <a:p>
              <a:endParaRPr lang="en-US"/>
            </a:p>
          </p:txBody>
        </p:sp>
        <p:sp>
          <p:nvSpPr>
            <p:cNvPr id="2234" name="Line 182"/>
            <p:cNvSpPr>
              <a:spLocks noChangeShapeType="1"/>
            </p:cNvSpPr>
            <p:nvPr/>
          </p:nvSpPr>
          <p:spPr bwMode="auto">
            <a:xfrm flipV="1">
              <a:off x="4552" y="12292"/>
              <a:ext cx="209" cy="160"/>
            </a:xfrm>
            <a:prstGeom prst="line">
              <a:avLst/>
            </a:prstGeom>
            <a:noFill/>
            <a:ln w="12700">
              <a:solidFill>
                <a:srgbClr val="000000"/>
              </a:solidFill>
              <a:round/>
              <a:headEnd/>
              <a:tailEnd/>
            </a:ln>
          </p:spPr>
          <p:txBody>
            <a:bodyPr/>
            <a:lstStyle/>
            <a:p>
              <a:endParaRPr lang="en-US"/>
            </a:p>
          </p:txBody>
        </p:sp>
        <p:sp>
          <p:nvSpPr>
            <p:cNvPr id="2235" name="Line 183"/>
            <p:cNvSpPr>
              <a:spLocks noChangeShapeType="1"/>
            </p:cNvSpPr>
            <p:nvPr/>
          </p:nvSpPr>
          <p:spPr bwMode="auto">
            <a:xfrm>
              <a:off x="4395" y="12399"/>
              <a:ext cx="157" cy="53"/>
            </a:xfrm>
            <a:prstGeom prst="line">
              <a:avLst/>
            </a:prstGeom>
            <a:noFill/>
            <a:ln w="12700">
              <a:solidFill>
                <a:srgbClr val="000000"/>
              </a:solidFill>
              <a:round/>
              <a:headEnd/>
              <a:tailEnd/>
            </a:ln>
          </p:spPr>
          <p:txBody>
            <a:bodyPr/>
            <a:lstStyle/>
            <a:p>
              <a:endParaRPr lang="en-US"/>
            </a:p>
          </p:txBody>
        </p:sp>
        <p:sp>
          <p:nvSpPr>
            <p:cNvPr id="2236" name="Line 184"/>
            <p:cNvSpPr>
              <a:spLocks noChangeShapeType="1"/>
            </p:cNvSpPr>
            <p:nvPr/>
          </p:nvSpPr>
          <p:spPr bwMode="auto">
            <a:xfrm flipV="1">
              <a:off x="4395" y="12186"/>
              <a:ext cx="105" cy="213"/>
            </a:xfrm>
            <a:prstGeom prst="line">
              <a:avLst/>
            </a:prstGeom>
            <a:noFill/>
            <a:ln w="12700">
              <a:solidFill>
                <a:srgbClr val="000000"/>
              </a:solidFill>
              <a:round/>
              <a:headEnd/>
              <a:tailEnd/>
            </a:ln>
          </p:spPr>
          <p:txBody>
            <a:bodyPr/>
            <a:lstStyle/>
            <a:p>
              <a:endParaRPr lang="en-US"/>
            </a:p>
          </p:txBody>
        </p:sp>
        <p:sp>
          <p:nvSpPr>
            <p:cNvPr id="2237" name="Line 185"/>
            <p:cNvSpPr>
              <a:spLocks noChangeShapeType="1"/>
            </p:cNvSpPr>
            <p:nvPr/>
          </p:nvSpPr>
          <p:spPr bwMode="auto">
            <a:xfrm flipH="1" flipV="1">
              <a:off x="4500" y="12186"/>
              <a:ext cx="157" cy="0"/>
            </a:xfrm>
            <a:prstGeom prst="line">
              <a:avLst/>
            </a:prstGeom>
            <a:noFill/>
            <a:ln w="12700">
              <a:solidFill>
                <a:srgbClr val="000000"/>
              </a:solidFill>
              <a:round/>
              <a:headEnd/>
              <a:tailEnd/>
            </a:ln>
          </p:spPr>
          <p:txBody>
            <a:bodyPr/>
            <a:lstStyle/>
            <a:p>
              <a:endParaRPr lang="en-US"/>
            </a:p>
          </p:txBody>
        </p:sp>
        <p:sp>
          <p:nvSpPr>
            <p:cNvPr id="2238" name="Line 186"/>
            <p:cNvSpPr>
              <a:spLocks noChangeShapeType="1"/>
            </p:cNvSpPr>
            <p:nvPr/>
          </p:nvSpPr>
          <p:spPr bwMode="auto">
            <a:xfrm flipH="1" flipV="1">
              <a:off x="4395" y="12132"/>
              <a:ext cx="105" cy="107"/>
            </a:xfrm>
            <a:prstGeom prst="line">
              <a:avLst/>
            </a:prstGeom>
            <a:noFill/>
            <a:ln w="12700">
              <a:solidFill>
                <a:srgbClr val="000000"/>
              </a:solidFill>
              <a:round/>
              <a:headEnd/>
              <a:tailEnd/>
            </a:ln>
          </p:spPr>
          <p:txBody>
            <a:bodyPr/>
            <a:lstStyle/>
            <a:p>
              <a:endParaRPr lang="en-US"/>
            </a:p>
          </p:txBody>
        </p:sp>
        <p:sp>
          <p:nvSpPr>
            <p:cNvPr id="2239" name="Line 187"/>
            <p:cNvSpPr>
              <a:spLocks noChangeShapeType="1"/>
            </p:cNvSpPr>
            <p:nvPr/>
          </p:nvSpPr>
          <p:spPr bwMode="auto">
            <a:xfrm flipH="1" flipV="1">
              <a:off x="4291" y="12292"/>
              <a:ext cx="104" cy="107"/>
            </a:xfrm>
            <a:prstGeom prst="line">
              <a:avLst/>
            </a:prstGeom>
            <a:noFill/>
            <a:ln w="12700">
              <a:solidFill>
                <a:srgbClr val="000000"/>
              </a:solidFill>
              <a:round/>
              <a:headEnd/>
              <a:tailEnd/>
            </a:ln>
          </p:spPr>
          <p:txBody>
            <a:bodyPr/>
            <a:lstStyle/>
            <a:p>
              <a:endParaRPr lang="en-US"/>
            </a:p>
          </p:txBody>
        </p:sp>
        <p:sp>
          <p:nvSpPr>
            <p:cNvPr id="2240" name="Line 188"/>
            <p:cNvSpPr>
              <a:spLocks noChangeShapeType="1"/>
            </p:cNvSpPr>
            <p:nvPr/>
          </p:nvSpPr>
          <p:spPr bwMode="auto">
            <a:xfrm flipH="1">
              <a:off x="4291" y="12132"/>
              <a:ext cx="0" cy="160"/>
            </a:xfrm>
            <a:prstGeom prst="line">
              <a:avLst/>
            </a:prstGeom>
            <a:noFill/>
            <a:ln w="12700">
              <a:solidFill>
                <a:srgbClr val="000000"/>
              </a:solidFill>
              <a:round/>
              <a:headEnd/>
              <a:tailEnd/>
            </a:ln>
          </p:spPr>
          <p:txBody>
            <a:bodyPr/>
            <a:lstStyle/>
            <a:p>
              <a:endParaRPr lang="en-US"/>
            </a:p>
          </p:txBody>
        </p:sp>
        <p:sp>
          <p:nvSpPr>
            <p:cNvPr id="2241" name="Line 189"/>
            <p:cNvSpPr>
              <a:spLocks noChangeShapeType="1"/>
            </p:cNvSpPr>
            <p:nvPr/>
          </p:nvSpPr>
          <p:spPr bwMode="auto">
            <a:xfrm flipH="1">
              <a:off x="4291" y="12132"/>
              <a:ext cx="104" cy="0"/>
            </a:xfrm>
            <a:prstGeom prst="line">
              <a:avLst/>
            </a:prstGeom>
            <a:noFill/>
            <a:ln w="12700">
              <a:solidFill>
                <a:srgbClr val="000000"/>
              </a:solidFill>
              <a:round/>
              <a:headEnd/>
              <a:tailEnd/>
            </a:ln>
          </p:spPr>
          <p:txBody>
            <a:bodyPr/>
            <a:lstStyle/>
            <a:p>
              <a:endParaRPr lang="en-US"/>
            </a:p>
          </p:txBody>
        </p:sp>
        <p:sp>
          <p:nvSpPr>
            <p:cNvPr id="2242" name="Line 190"/>
            <p:cNvSpPr>
              <a:spLocks noChangeShapeType="1"/>
            </p:cNvSpPr>
            <p:nvPr/>
          </p:nvSpPr>
          <p:spPr bwMode="auto">
            <a:xfrm flipH="1">
              <a:off x="4395" y="12026"/>
              <a:ext cx="53" cy="106"/>
            </a:xfrm>
            <a:prstGeom prst="line">
              <a:avLst/>
            </a:prstGeom>
            <a:noFill/>
            <a:ln w="12700">
              <a:solidFill>
                <a:srgbClr val="000000"/>
              </a:solidFill>
              <a:round/>
              <a:headEnd/>
              <a:tailEnd/>
            </a:ln>
          </p:spPr>
          <p:txBody>
            <a:bodyPr/>
            <a:lstStyle/>
            <a:p>
              <a:endParaRPr lang="en-US"/>
            </a:p>
          </p:txBody>
        </p:sp>
        <p:sp>
          <p:nvSpPr>
            <p:cNvPr id="2243" name="Line 191"/>
            <p:cNvSpPr>
              <a:spLocks noChangeShapeType="1"/>
            </p:cNvSpPr>
            <p:nvPr/>
          </p:nvSpPr>
          <p:spPr bwMode="auto">
            <a:xfrm>
              <a:off x="4239" y="12026"/>
              <a:ext cx="52" cy="106"/>
            </a:xfrm>
            <a:prstGeom prst="line">
              <a:avLst/>
            </a:prstGeom>
            <a:noFill/>
            <a:ln w="12700">
              <a:solidFill>
                <a:srgbClr val="000000"/>
              </a:solidFill>
              <a:round/>
              <a:headEnd/>
              <a:tailEnd/>
            </a:ln>
          </p:spPr>
          <p:txBody>
            <a:bodyPr/>
            <a:lstStyle/>
            <a:p>
              <a:endParaRPr lang="en-US"/>
            </a:p>
          </p:txBody>
        </p:sp>
        <p:sp>
          <p:nvSpPr>
            <p:cNvPr id="2244" name="Line 192"/>
            <p:cNvSpPr>
              <a:spLocks noChangeShapeType="1"/>
            </p:cNvSpPr>
            <p:nvPr/>
          </p:nvSpPr>
          <p:spPr bwMode="auto">
            <a:xfrm flipV="1">
              <a:off x="4239" y="12026"/>
              <a:ext cx="209" cy="0"/>
            </a:xfrm>
            <a:prstGeom prst="line">
              <a:avLst/>
            </a:prstGeom>
            <a:noFill/>
            <a:ln w="12700">
              <a:solidFill>
                <a:srgbClr val="000000"/>
              </a:solidFill>
              <a:round/>
              <a:headEnd/>
              <a:tailEnd/>
            </a:ln>
          </p:spPr>
          <p:txBody>
            <a:bodyPr/>
            <a:lstStyle/>
            <a:p>
              <a:endParaRPr lang="en-US"/>
            </a:p>
          </p:txBody>
        </p:sp>
        <p:sp>
          <p:nvSpPr>
            <p:cNvPr id="2245" name="Line 193"/>
            <p:cNvSpPr>
              <a:spLocks noChangeShapeType="1"/>
            </p:cNvSpPr>
            <p:nvPr/>
          </p:nvSpPr>
          <p:spPr bwMode="auto">
            <a:xfrm flipH="1" flipV="1">
              <a:off x="4343" y="11812"/>
              <a:ext cx="52" cy="54"/>
            </a:xfrm>
            <a:prstGeom prst="line">
              <a:avLst/>
            </a:prstGeom>
            <a:noFill/>
            <a:ln w="12700">
              <a:solidFill>
                <a:srgbClr val="000000"/>
              </a:solidFill>
              <a:round/>
              <a:headEnd/>
              <a:tailEnd/>
            </a:ln>
          </p:spPr>
          <p:txBody>
            <a:bodyPr/>
            <a:lstStyle/>
            <a:p>
              <a:endParaRPr lang="en-US"/>
            </a:p>
          </p:txBody>
        </p:sp>
        <p:sp>
          <p:nvSpPr>
            <p:cNvPr id="2246" name="Line 194"/>
            <p:cNvSpPr>
              <a:spLocks noChangeShapeType="1"/>
            </p:cNvSpPr>
            <p:nvPr/>
          </p:nvSpPr>
          <p:spPr bwMode="auto">
            <a:xfrm flipH="1" flipV="1">
              <a:off x="4395" y="11866"/>
              <a:ext cx="53" cy="160"/>
            </a:xfrm>
            <a:prstGeom prst="line">
              <a:avLst/>
            </a:prstGeom>
            <a:noFill/>
            <a:ln w="12700">
              <a:solidFill>
                <a:srgbClr val="000000"/>
              </a:solidFill>
              <a:round/>
              <a:headEnd/>
              <a:tailEnd/>
            </a:ln>
          </p:spPr>
          <p:txBody>
            <a:bodyPr/>
            <a:lstStyle/>
            <a:p>
              <a:endParaRPr lang="en-US"/>
            </a:p>
          </p:txBody>
        </p:sp>
        <p:sp>
          <p:nvSpPr>
            <p:cNvPr id="2247" name="Line 195"/>
            <p:cNvSpPr>
              <a:spLocks noChangeShapeType="1"/>
            </p:cNvSpPr>
            <p:nvPr/>
          </p:nvSpPr>
          <p:spPr bwMode="auto">
            <a:xfrm flipV="1">
              <a:off x="4239" y="11812"/>
              <a:ext cx="104" cy="214"/>
            </a:xfrm>
            <a:prstGeom prst="line">
              <a:avLst/>
            </a:prstGeom>
            <a:noFill/>
            <a:ln w="12700">
              <a:solidFill>
                <a:srgbClr val="000000"/>
              </a:solidFill>
              <a:round/>
              <a:headEnd/>
              <a:tailEnd/>
            </a:ln>
          </p:spPr>
          <p:txBody>
            <a:bodyPr/>
            <a:lstStyle/>
            <a:p>
              <a:endParaRPr lang="en-US"/>
            </a:p>
          </p:txBody>
        </p:sp>
        <p:sp>
          <p:nvSpPr>
            <p:cNvPr id="2248" name="Line 196"/>
            <p:cNvSpPr>
              <a:spLocks noChangeShapeType="1"/>
            </p:cNvSpPr>
            <p:nvPr/>
          </p:nvSpPr>
          <p:spPr bwMode="auto">
            <a:xfrm flipH="1">
              <a:off x="4343" y="11759"/>
              <a:ext cx="209" cy="53"/>
            </a:xfrm>
            <a:prstGeom prst="line">
              <a:avLst/>
            </a:prstGeom>
            <a:noFill/>
            <a:ln w="12700">
              <a:solidFill>
                <a:srgbClr val="000000"/>
              </a:solidFill>
              <a:round/>
              <a:headEnd/>
              <a:tailEnd/>
            </a:ln>
          </p:spPr>
          <p:txBody>
            <a:bodyPr/>
            <a:lstStyle/>
            <a:p>
              <a:endParaRPr lang="en-US"/>
            </a:p>
          </p:txBody>
        </p:sp>
        <p:sp>
          <p:nvSpPr>
            <p:cNvPr id="2249" name="Line 197"/>
            <p:cNvSpPr>
              <a:spLocks noChangeShapeType="1"/>
            </p:cNvSpPr>
            <p:nvPr/>
          </p:nvSpPr>
          <p:spPr bwMode="auto">
            <a:xfrm flipH="1">
              <a:off x="4395" y="11866"/>
              <a:ext cx="314" cy="0"/>
            </a:xfrm>
            <a:prstGeom prst="line">
              <a:avLst/>
            </a:prstGeom>
            <a:noFill/>
            <a:ln w="12700">
              <a:solidFill>
                <a:srgbClr val="000000"/>
              </a:solidFill>
              <a:round/>
              <a:headEnd/>
              <a:tailEnd/>
            </a:ln>
          </p:spPr>
          <p:txBody>
            <a:bodyPr/>
            <a:lstStyle/>
            <a:p>
              <a:endParaRPr lang="en-US"/>
            </a:p>
          </p:txBody>
        </p:sp>
        <p:sp>
          <p:nvSpPr>
            <p:cNvPr id="2250" name="Line 198"/>
            <p:cNvSpPr>
              <a:spLocks noChangeShapeType="1"/>
            </p:cNvSpPr>
            <p:nvPr/>
          </p:nvSpPr>
          <p:spPr bwMode="auto">
            <a:xfrm flipH="1" flipV="1">
              <a:off x="4552" y="11759"/>
              <a:ext cx="157" cy="107"/>
            </a:xfrm>
            <a:prstGeom prst="line">
              <a:avLst/>
            </a:prstGeom>
            <a:noFill/>
            <a:ln w="12700">
              <a:solidFill>
                <a:srgbClr val="000000"/>
              </a:solidFill>
              <a:round/>
              <a:headEnd/>
              <a:tailEnd/>
            </a:ln>
          </p:spPr>
          <p:txBody>
            <a:bodyPr/>
            <a:lstStyle/>
            <a:p>
              <a:endParaRPr lang="en-US"/>
            </a:p>
          </p:txBody>
        </p:sp>
        <p:sp>
          <p:nvSpPr>
            <p:cNvPr id="2251" name="Line 199"/>
            <p:cNvSpPr>
              <a:spLocks noChangeShapeType="1"/>
            </p:cNvSpPr>
            <p:nvPr/>
          </p:nvSpPr>
          <p:spPr bwMode="auto">
            <a:xfrm flipV="1">
              <a:off x="4448" y="11866"/>
              <a:ext cx="209" cy="160"/>
            </a:xfrm>
            <a:prstGeom prst="line">
              <a:avLst/>
            </a:prstGeom>
            <a:noFill/>
            <a:ln w="12700">
              <a:solidFill>
                <a:srgbClr val="000000"/>
              </a:solidFill>
              <a:round/>
              <a:headEnd/>
              <a:tailEnd/>
            </a:ln>
          </p:spPr>
          <p:txBody>
            <a:bodyPr/>
            <a:lstStyle/>
            <a:p>
              <a:endParaRPr lang="en-US"/>
            </a:p>
          </p:txBody>
        </p:sp>
        <p:sp>
          <p:nvSpPr>
            <p:cNvPr id="2252" name="Line 200"/>
            <p:cNvSpPr>
              <a:spLocks noChangeShapeType="1"/>
            </p:cNvSpPr>
            <p:nvPr/>
          </p:nvSpPr>
          <p:spPr bwMode="auto">
            <a:xfrm flipV="1">
              <a:off x="4552" y="11866"/>
              <a:ext cx="209" cy="160"/>
            </a:xfrm>
            <a:prstGeom prst="line">
              <a:avLst/>
            </a:prstGeom>
            <a:noFill/>
            <a:ln w="12700">
              <a:solidFill>
                <a:srgbClr val="000000"/>
              </a:solidFill>
              <a:round/>
              <a:headEnd/>
              <a:tailEnd/>
            </a:ln>
          </p:spPr>
          <p:txBody>
            <a:bodyPr/>
            <a:lstStyle/>
            <a:p>
              <a:endParaRPr lang="en-US"/>
            </a:p>
          </p:txBody>
        </p:sp>
        <p:sp>
          <p:nvSpPr>
            <p:cNvPr id="2253" name="Line 201"/>
            <p:cNvSpPr>
              <a:spLocks noChangeShapeType="1"/>
            </p:cNvSpPr>
            <p:nvPr/>
          </p:nvSpPr>
          <p:spPr bwMode="auto">
            <a:xfrm flipV="1">
              <a:off x="4657" y="11919"/>
              <a:ext cx="104" cy="160"/>
            </a:xfrm>
            <a:prstGeom prst="line">
              <a:avLst/>
            </a:prstGeom>
            <a:noFill/>
            <a:ln w="12700">
              <a:solidFill>
                <a:srgbClr val="000000"/>
              </a:solidFill>
              <a:round/>
              <a:headEnd/>
              <a:tailEnd/>
            </a:ln>
          </p:spPr>
          <p:txBody>
            <a:bodyPr/>
            <a:lstStyle/>
            <a:p>
              <a:endParaRPr lang="en-US"/>
            </a:p>
          </p:txBody>
        </p:sp>
        <p:sp>
          <p:nvSpPr>
            <p:cNvPr id="2254" name="Line 202"/>
            <p:cNvSpPr>
              <a:spLocks noChangeShapeType="1"/>
            </p:cNvSpPr>
            <p:nvPr/>
          </p:nvSpPr>
          <p:spPr bwMode="auto">
            <a:xfrm flipV="1">
              <a:off x="4761" y="11866"/>
              <a:ext cx="0" cy="53"/>
            </a:xfrm>
            <a:prstGeom prst="line">
              <a:avLst/>
            </a:prstGeom>
            <a:noFill/>
            <a:ln w="12700">
              <a:solidFill>
                <a:srgbClr val="000000"/>
              </a:solidFill>
              <a:round/>
              <a:headEnd/>
              <a:tailEnd/>
            </a:ln>
          </p:spPr>
          <p:txBody>
            <a:bodyPr/>
            <a:lstStyle/>
            <a:p>
              <a:endParaRPr lang="en-US"/>
            </a:p>
          </p:txBody>
        </p:sp>
        <p:sp>
          <p:nvSpPr>
            <p:cNvPr id="2255" name="Line 203"/>
            <p:cNvSpPr>
              <a:spLocks noChangeShapeType="1"/>
            </p:cNvSpPr>
            <p:nvPr/>
          </p:nvSpPr>
          <p:spPr bwMode="auto">
            <a:xfrm flipV="1">
              <a:off x="4866" y="11972"/>
              <a:ext cx="0" cy="107"/>
            </a:xfrm>
            <a:prstGeom prst="line">
              <a:avLst/>
            </a:prstGeom>
            <a:noFill/>
            <a:ln w="12700">
              <a:solidFill>
                <a:srgbClr val="000000"/>
              </a:solidFill>
              <a:round/>
              <a:headEnd/>
              <a:tailEnd/>
            </a:ln>
          </p:spPr>
          <p:txBody>
            <a:bodyPr/>
            <a:lstStyle/>
            <a:p>
              <a:endParaRPr lang="en-US"/>
            </a:p>
          </p:txBody>
        </p:sp>
        <p:sp>
          <p:nvSpPr>
            <p:cNvPr id="2256" name="Line 204"/>
            <p:cNvSpPr>
              <a:spLocks noChangeShapeType="1"/>
            </p:cNvSpPr>
            <p:nvPr/>
          </p:nvSpPr>
          <p:spPr bwMode="auto">
            <a:xfrm flipH="1" flipV="1">
              <a:off x="4657" y="12079"/>
              <a:ext cx="209" cy="0"/>
            </a:xfrm>
            <a:prstGeom prst="line">
              <a:avLst/>
            </a:prstGeom>
            <a:noFill/>
            <a:ln w="12700">
              <a:solidFill>
                <a:srgbClr val="000000"/>
              </a:solidFill>
              <a:round/>
              <a:headEnd/>
              <a:tailEnd/>
            </a:ln>
          </p:spPr>
          <p:txBody>
            <a:bodyPr/>
            <a:lstStyle/>
            <a:p>
              <a:endParaRPr lang="en-US"/>
            </a:p>
          </p:txBody>
        </p:sp>
        <p:sp>
          <p:nvSpPr>
            <p:cNvPr id="2257" name="Line 205"/>
            <p:cNvSpPr>
              <a:spLocks noChangeShapeType="1"/>
            </p:cNvSpPr>
            <p:nvPr/>
          </p:nvSpPr>
          <p:spPr bwMode="auto">
            <a:xfrm flipH="1" flipV="1">
              <a:off x="4552" y="12079"/>
              <a:ext cx="105" cy="0"/>
            </a:xfrm>
            <a:prstGeom prst="line">
              <a:avLst/>
            </a:prstGeom>
            <a:noFill/>
            <a:ln w="12700">
              <a:solidFill>
                <a:srgbClr val="000000"/>
              </a:solidFill>
              <a:round/>
              <a:headEnd/>
              <a:tailEnd/>
            </a:ln>
          </p:spPr>
          <p:txBody>
            <a:bodyPr/>
            <a:lstStyle/>
            <a:p>
              <a:endParaRPr lang="en-US"/>
            </a:p>
          </p:txBody>
        </p:sp>
        <p:sp>
          <p:nvSpPr>
            <p:cNvPr id="2258" name="Line 206"/>
            <p:cNvSpPr>
              <a:spLocks noChangeShapeType="1"/>
            </p:cNvSpPr>
            <p:nvPr/>
          </p:nvSpPr>
          <p:spPr bwMode="auto">
            <a:xfrm flipH="1" flipV="1">
              <a:off x="4552" y="12026"/>
              <a:ext cx="0" cy="53"/>
            </a:xfrm>
            <a:prstGeom prst="line">
              <a:avLst/>
            </a:prstGeom>
            <a:noFill/>
            <a:ln w="12700">
              <a:solidFill>
                <a:srgbClr val="000000"/>
              </a:solidFill>
              <a:round/>
              <a:headEnd/>
              <a:tailEnd/>
            </a:ln>
          </p:spPr>
          <p:txBody>
            <a:bodyPr/>
            <a:lstStyle/>
            <a:p>
              <a:endParaRPr lang="en-US"/>
            </a:p>
          </p:txBody>
        </p:sp>
        <p:sp>
          <p:nvSpPr>
            <p:cNvPr id="2259" name="Line 207"/>
            <p:cNvSpPr>
              <a:spLocks noChangeShapeType="1"/>
            </p:cNvSpPr>
            <p:nvPr/>
          </p:nvSpPr>
          <p:spPr bwMode="auto">
            <a:xfrm flipH="1" flipV="1">
              <a:off x="4761" y="11919"/>
              <a:ext cx="105" cy="53"/>
            </a:xfrm>
            <a:prstGeom prst="line">
              <a:avLst/>
            </a:prstGeom>
            <a:noFill/>
            <a:ln w="12700">
              <a:solidFill>
                <a:srgbClr val="000000"/>
              </a:solidFill>
              <a:round/>
              <a:headEnd/>
              <a:tailEnd/>
            </a:ln>
          </p:spPr>
          <p:txBody>
            <a:bodyPr/>
            <a:lstStyle/>
            <a:p>
              <a:endParaRPr lang="en-US"/>
            </a:p>
          </p:txBody>
        </p:sp>
        <p:sp>
          <p:nvSpPr>
            <p:cNvPr id="2260" name="Line 208"/>
            <p:cNvSpPr>
              <a:spLocks noChangeShapeType="1"/>
            </p:cNvSpPr>
            <p:nvPr/>
          </p:nvSpPr>
          <p:spPr bwMode="auto">
            <a:xfrm flipH="1" flipV="1">
              <a:off x="4866" y="11972"/>
              <a:ext cx="52" cy="0"/>
            </a:xfrm>
            <a:prstGeom prst="line">
              <a:avLst/>
            </a:prstGeom>
            <a:noFill/>
            <a:ln w="12700">
              <a:solidFill>
                <a:srgbClr val="000000"/>
              </a:solidFill>
              <a:round/>
              <a:headEnd/>
              <a:tailEnd/>
            </a:ln>
          </p:spPr>
          <p:txBody>
            <a:bodyPr/>
            <a:lstStyle/>
            <a:p>
              <a:endParaRPr lang="en-US"/>
            </a:p>
          </p:txBody>
        </p:sp>
        <p:sp>
          <p:nvSpPr>
            <p:cNvPr id="2261" name="Line 209"/>
            <p:cNvSpPr>
              <a:spLocks noChangeShapeType="1"/>
            </p:cNvSpPr>
            <p:nvPr/>
          </p:nvSpPr>
          <p:spPr bwMode="auto">
            <a:xfrm>
              <a:off x="4814" y="11812"/>
              <a:ext cx="104" cy="160"/>
            </a:xfrm>
            <a:prstGeom prst="line">
              <a:avLst/>
            </a:prstGeom>
            <a:noFill/>
            <a:ln w="12700">
              <a:solidFill>
                <a:srgbClr val="000000"/>
              </a:solidFill>
              <a:round/>
              <a:headEnd/>
              <a:tailEnd/>
            </a:ln>
          </p:spPr>
          <p:txBody>
            <a:bodyPr/>
            <a:lstStyle/>
            <a:p>
              <a:endParaRPr lang="en-US"/>
            </a:p>
          </p:txBody>
        </p:sp>
        <p:sp>
          <p:nvSpPr>
            <p:cNvPr id="2262" name="Line 210"/>
            <p:cNvSpPr>
              <a:spLocks noChangeShapeType="1"/>
            </p:cNvSpPr>
            <p:nvPr/>
          </p:nvSpPr>
          <p:spPr bwMode="auto">
            <a:xfrm flipV="1">
              <a:off x="4761" y="11812"/>
              <a:ext cx="53" cy="54"/>
            </a:xfrm>
            <a:prstGeom prst="line">
              <a:avLst/>
            </a:prstGeom>
            <a:noFill/>
            <a:ln w="12700">
              <a:solidFill>
                <a:srgbClr val="000000"/>
              </a:solidFill>
              <a:round/>
              <a:headEnd/>
              <a:tailEnd/>
            </a:ln>
          </p:spPr>
          <p:txBody>
            <a:bodyPr/>
            <a:lstStyle/>
            <a:p>
              <a:endParaRPr lang="en-US"/>
            </a:p>
          </p:txBody>
        </p:sp>
        <p:sp>
          <p:nvSpPr>
            <p:cNvPr id="2263" name="Line 211"/>
            <p:cNvSpPr>
              <a:spLocks noChangeShapeType="1"/>
            </p:cNvSpPr>
            <p:nvPr/>
          </p:nvSpPr>
          <p:spPr bwMode="auto">
            <a:xfrm flipV="1">
              <a:off x="4918" y="11919"/>
              <a:ext cx="52" cy="53"/>
            </a:xfrm>
            <a:prstGeom prst="line">
              <a:avLst/>
            </a:prstGeom>
            <a:noFill/>
            <a:ln w="12700">
              <a:solidFill>
                <a:srgbClr val="000000"/>
              </a:solidFill>
              <a:round/>
              <a:headEnd/>
              <a:tailEnd/>
            </a:ln>
          </p:spPr>
          <p:txBody>
            <a:bodyPr/>
            <a:lstStyle/>
            <a:p>
              <a:endParaRPr lang="en-US"/>
            </a:p>
          </p:txBody>
        </p:sp>
        <p:sp>
          <p:nvSpPr>
            <p:cNvPr id="2264" name="Line 212"/>
            <p:cNvSpPr>
              <a:spLocks noChangeShapeType="1"/>
            </p:cNvSpPr>
            <p:nvPr/>
          </p:nvSpPr>
          <p:spPr bwMode="auto">
            <a:xfrm flipV="1">
              <a:off x="4970" y="11759"/>
              <a:ext cx="0" cy="160"/>
            </a:xfrm>
            <a:prstGeom prst="line">
              <a:avLst/>
            </a:prstGeom>
            <a:noFill/>
            <a:ln w="12700">
              <a:solidFill>
                <a:srgbClr val="000000"/>
              </a:solidFill>
              <a:round/>
              <a:headEnd/>
              <a:tailEnd/>
            </a:ln>
          </p:spPr>
          <p:txBody>
            <a:bodyPr/>
            <a:lstStyle/>
            <a:p>
              <a:endParaRPr lang="en-US"/>
            </a:p>
          </p:txBody>
        </p:sp>
        <p:sp>
          <p:nvSpPr>
            <p:cNvPr id="2265" name="Line 213"/>
            <p:cNvSpPr>
              <a:spLocks noChangeShapeType="1"/>
            </p:cNvSpPr>
            <p:nvPr/>
          </p:nvSpPr>
          <p:spPr bwMode="auto">
            <a:xfrm flipV="1">
              <a:off x="4814" y="11759"/>
              <a:ext cx="156" cy="53"/>
            </a:xfrm>
            <a:prstGeom prst="line">
              <a:avLst/>
            </a:prstGeom>
            <a:noFill/>
            <a:ln w="12700">
              <a:solidFill>
                <a:srgbClr val="000000"/>
              </a:solidFill>
              <a:round/>
              <a:headEnd/>
              <a:tailEnd/>
            </a:ln>
          </p:spPr>
          <p:txBody>
            <a:bodyPr/>
            <a:lstStyle/>
            <a:p>
              <a:endParaRPr lang="en-US"/>
            </a:p>
          </p:txBody>
        </p:sp>
        <p:sp>
          <p:nvSpPr>
            <p:cNvPr id="2266" name="Line 214"/>
            <p:cNvSpPr>
              <a:spLocks noChangeShapeType="1"/>
            </p:cNvSpPr>
            <p:nvPr/>
          </p:nvSpPr>
          <p:spPr bwMode="auto">
            <a:xfrm flipH="1" flipV="1">
              <a:off x="4657" y="11598"/>
              <a:ext cx="157" cy="214"/>
            </a:xfrm>
            <a:prstGeom prst="line">
              <a:avLst/>
            </a:prstGeom>
            <a:noFill/>
            <a:ln w="12700">
              <a:solidFill>
                <a:srgbClr val="000000"/>
              </a:solidFill>
              <a:round/>
              <a:headEnd/>
              <a:tailEnd/>
            </a:ln>
          </p:spPr>
          <p:txBody>
            <a:bodyPr/>
            <a:lstStyle/>
            <a:p>
              <a:endParaRPr lang="en-US"/>
            </a:p>
          </p:txBody>
        </p:sp>
        <p:sp>
          <p:nvSpPr>
            <p:cNvPr id="2267" name="Line 215"/>
            <p:cNvSpPr>
              <a:spLocks noChangeShapeType="1"/>
            </p:cNvSpPr>
            <p:nvPr/>
          </p:nvSpPr>
          <p:spPr bwMode="auto">
            <a:xfrm flipH="1" flipV="1">
              <a:off x="4918" y="11598"/>
              <a:ext cx="52" cy="161"/>
            </a:xfrm>
            <a:prstGeom prst="line">
              <a:avLst/>
            </a:prstGeom>
            <a:noFill/>
            <a:ln w="12700">
              <a:solidFill>
                <a:srgbClr val="000000"/>
              </a:solidFill>
              <a:round/>
              <a:headEnd/>
              <a:tailEnd/>
            </a:ln>
          </p:spPr>
          <p:txBody>
            <a:bodyPr/>
            <a:lstStyle/>
            <a:p>
              <a:endParaRPr lang="en-US"/>
            </a:p>
          </p:txBody>
        </p:sp>
        <p:sp>
          <p:nvSpPr>
            <p:cNvPr id="2268" name="Line 216"/>
            <p:cNvSpPr>
              <a:spLocks noChangeShapeType="1"/>
            </p:cNvSpPr>
            <p:nvPr/>
          </p:nvSpPr>
          <p:spPr bwMode="auto">
            <a:xfrm flipH="1" flipV="1">
              <a:off x="4761" y="11385"/>
              <a:ext cx="157" cy="213"/>
            </a:xfrm>
            <a:prstGeom prst="line">
              <a:avLst/>
            </a:prstGeom>
            <a:noFill/>
            <a:ln w="12700">
              <a:solidFill>
                <a:srgbClr val="000000"/>
              </a:solidFill>
              <a:round/>
              <a:headEnd/>
              <a:tailEnd/>
            </a:ln>
          </p:spPr>
          <p:txBody>
            <a:bodyPr/>
            <a:lstStyle/>
            <a:p>
              <a:endParaRPr lang="en-US"/>
            </a:p>
          </p:txBody>
        </p:sp>
        <p:sp>
          <p:nvSpPr>
            <p:cNvPr id="2269" name="Line 217"/>
            <p:cNvSpPr>
              <a:spLocks noChangeShapeType="1"/>
            </p:cNvSpPr>
            <p:nvPr/>
          </p:nvSpPr>
          <p:spPr bwMode="auto">
            <a:xfrm flipH="1">
              <a:off x="4657" y="11545"/>
              <a:ext cx="209" cy="53"/>
            </a:xfrm>
            <a:prstGeom prst="line">
              <a:avLst/>
            </a:prstGeom>
            <a:noFill/>
            <a:ln w="12700">
              <a:solidFill>
                <a:srgbClr val="000000"/>
              </a:solidFill>
              <a:round/>
              <a:headEnd/>
              <a:tailEnd/>
            </a:ln>
          </p:spPr>
          <p:txBody>
            <a:bodyPr/>
            <a:lstStyle/>
            <a:p>
              <a:endParaRPr lang="en-US"/>
            </a:p>
          </p:txBody>
        </p:sp>
        <p:sp>
          <p:nvSpPr>
            <p:cNvPr id="2270" name="Line 218"/>
            <p:cNvSpPr>
              <a:spLocks noChangeShapeType="1"/>
            </p:cNvSpPr>
            <p:nvPr/>
          </p:nvSpPr>
          <p:spPr bwMode="auto">
            <a:xfrm flipH="1">
              <a:off x="4500" y="11385"/>
              <a:ext cx="261" cy="106"/>
            </a:xfrm>
            <a:prstGeom prst="line">
              <a:avLst/>
            </a:prstGeom>
            <a:noFill/>
            <a:ln w="12700">
              <a:solidFill>
                <a:srgbClr val="000000"/>
              </a:solidFill>
              <a:round/>
              <a:headEnd/>
              <a:tailEnd/>
            </a:ln>
          </p:spPr>
          <p:txBody>
            <a:bodyPr/>
            <a:lstStyle/>
            <a:p>
              <a:endParaRPr lang="en-US"/>
            </a:p>
          </p:txBody>
        </p:sp>
        <p:sp>
          <p:nvSpPr>
            <p:cNvPr id="2271" name="Line 219"/>
            <p:cNvSpPr>
              <a:spLocks noChangeShapeType="1"/>
            </p:cNvSpPr>
            <p:nvPr/>
          </p:nvSpPr>
          <p:spPr bwMode="auto">
            <a:xfrm>
              <a:off x="4500" y="11491"/>
              <a:ext cx="157" cy="107"/>
            </a:xfrm>
            <a:prstGeom prst="line">
              <a:avLst/>
            </a:prstGeom>
            <a:noFill/>
            <a:ln w="12700">
              <a:solidFill>
                <a:srgbClr val="000000"/>
              </a:solidFill>
              <a:round/>
              <a:headEnd/>
              <a:tailEnd/>
            </a:ln>
          </p:spPr>
          <p:txBody>
            <a:bodyPr/>
            <a:lstStyle/>
            <a:p>
              <a:endParaRPr lang="en-US"/>
            </a:p>
          </p:txBody>
        </p:sp>
        <p:sp>
          <p:nvSpPr>
            <p:cNvPr id="2272" name="Line 220"/>
            <p:cNvSpPr>
              <a:spLocks noChangeShapeType="1"/>
            </p:cNvSpPr>
            <p:nvPr/>
          </p:nvSpPr>
          <p:spPr bwMode="auto">
            <a:xfrm flipH="1">
              <a:off x="4448" y="11491"/>
              <a:ext cx="52" cy="160"/>
            </a:xfrm>
            <a:prstGeom prst="line">
              <a:avLst/>
            </a:prstGeom>
            <a:noFill/>
            <a:ln w="12700">
              <a:solidFill>
                <a:srgbClr val="000000"/>
              </a:solidFill>
              <a:round/>
              <a:headEnd/>
              <a:tailEnd/>
            </a:ln>
          </p:spPr>
          <p:txBody>
            <a:bodyPr/>
            <a:lstStyle/>
            <a:p>
              <a:endParaRPr lang="en-US"/>
            </a:p>
          </p:txBody>
        </p:sp>
        <p:sp>
          <p:nvSpPr>
            <p:cNvPr id="2273" name="Line 221"/>
            <p:cNvSpPr>
              <a:spLocks noChangeShapeType="1"/>
            </p:cNvSpPr>
            <p:nvPr/>
          </p:nvSpPr>
          <p:spPr bwMode="auto">
            <a:xfrm flipH="1">
              <a:off x="4604" y="11598"/>
              <a:ext cx="53" cy="107"/>
            </a:xfrm>
            <a:prstGeom prst="line">
              <a:avLst/>
            </a:prstGeom>
            <a:noFill/>
            <a:ln w="12700">
              <a:solidFill>
                <a:srgbClr val="000000"/>
              </a:solidFill>
              <a:round/>
              <a:headEnd/>
              <a:tailEnd/>
            </a:ln>
          </p:spPr>
          <p:txBody>
            <a:bodyPr/>
            <a:lstStyle/>
            <a:p>
              <a:endParaRPr lang="en-US"/>
            </a:p>
          </p:txBody>
        </p:sp>
        <p:sp>
          <p:nvSpPr>
            <p:cNvPr id="2274" name="Line 222"/>
            <p:cNvSpPr>
              <a:spLocks noChangeShapeType="1"/>
            </p:cNvSpPr>
            <p:nvPr/>
          </p:nvSpPr>
          <p:spPr bwMode="auto">
            <a:xfrm>
              <a:off x="4448" y="11651"/>
              <a:ext cx="156" cy="54"/>
            </a:xfrm>
            <a:prstGeom prst="line">
              <a:avLst/>
            </a:prstGeom>
            <a:noFill/>
            <a:ln w="12700">
              <a:solidFill>
                <a:srgbClr val="000000"/>
              </a:solidFill>
              <a:round/>
              <a:headEnd/>
              <a:tailEnd/>
            </a:ln>
          </p:spPr>
          <p:txBody>
            <a:bodyPr/>
            <a:lstStyle/>
            <a:p>
              <a:endParaRPr lang="en-US"/>
            </a:p>
          </p:txBody>
        </p:sp>
        <p:sp>
          <p:nvSpPr>
            <p:cNvPr id="2275" name="Line 223"/>
            <p:cNvSpPr>
              <a:spLocks noChangeShapeType="1"/>
            </p:cNvSpPr>
            <p:nvPr/>
          </p:nvSpPr>
          <p:spPr bwMode="auto">
            <a:xfrm>
              <a:off x="3769" y="11866"/>
              <a:ext cx="157" cy="53"/>
            </a:xfrm>
            <a:prstGeom prst="line">
              <a:avLst/>
            </a:prstGeom>
            <a:noFill/>
            <a:ln w="12700">
              <a:solidFill>
                <a:srgbClr val="000000"/>
              </a:solidFill>
              <a:round/>
              <a:headEnd/>
              <a:tailEnd/>
            </a:ln>
          </p:spPr>
          <p:txBody>
            <a:bodyPr/>
            <a:lstStyle/>
            <a:p>
              <a:endParaRPr lang="en-US"/>
            </a:p>
          </p:txBody>
        </p:sp>
        <p:sp>
          <p:nvSpPr>
            <p:cNvPr id="2276" name="Line 224"/>
            <p:cNvSpPr>
              <a:spLocks noChangeShapeType="1"/>
            </p:cNvSpPr>
            <p:nvPr/>
          </p:nvSpPr>
          <p:spPr bwMode="auto">
            <a:xfrm>
              <a:off x="3926" y="11919"/>
              <a:ext cx="0" cy="107"/>
            </a:xfrm>
            <a:prstGeom prst="line">
              <a:avLst/>
            </a:prstGeom>
            <a:noFill/>
            <a:ln w="12700">
              <a:solidFill>
                <a:srgbClr val="000000"/>
              </a:solidFill>
              <a:round/>
              <a:headEnd/>
              <a:tailEnd/>
            </a:ln>
          </p:spPr>
          <p:txBody>
            <a:bodyPr/>
            <a:lstStyle/>
            <a:p>
              <a:endParaRPr lang="en-US"/>
            </a:p>
          </p:txBody>
        </p:sp>
        <p:sp>
          <p:nvSpPr>
            <p:cNvPr id="2277" name="Line 225"/>
            <p:cNvSpPr>
              <a:spLocks noChangeShapeType="1"/>
            </p:cNvSpPr>
            <p:nvPr/>
          </p:nvSpPr>
          <p:spPr bwMode="auto">
            <a:xfrm flipH="1" flipV="1">
              <a:off x="3664" y="11972"/>
              <a:ext cx="262" cy="54"/>
            </a:xfrm>
            <a:prstGeom prst="line">
              <a:avLst/>
            </a:prstGeom>
            <a:noFill/>
            <a:ln w="12700">
              <a:solidFill>
                <a:srgbClr val="000000"/>
              </a:solidFill>
              <a:round/>
              <a:headEnd/>
              <a:tailEnd/>
            </a:ln>
          </p:spPr>
          <p:txBody>
            <a:bodyPr/>
            <a:lstStyle/>
            <a:p>
              <a:endParaRPr lang="en-US"/>
            </a:p>
          </p:txBody>
        </p:sp>
        <p:sp>
          <p:nvSpPr>
            <p:cNvPr id="2278" name="Line 226"/>
            <p:cNvSpPr>
              <a:spLocks noChangeShapeType="1"/>
            </p:cNvSpPr>
            <p:nvPr/>
          </p:nvSpPr>
          <p:spPr bwMode="auto">
            <a:xfrm flipV="1">
              <a:off x="3664" y="11866"/>
              <a:ext cx="105" cy="106"/>
            </a:xfrm>
            <a:prstGeom prst="line">
              <a:avLst/>
            </a:prstGeom>
            <a:noFill/>
            <a:ln w="12700">
              <a:solidFill>
                <a:srgbClr val="000000"/>
              </a:solidFill>
              <a:round/>
              <a:headEnd/>
              <a:tailEnd/>
            </a:ln>
          </p:spPr>
          <p:txBody>
            <a:bodyPr/>
            <a:lstStyle/>
            <a:p>
              <a:endParaRPr lang="en-US"/>
            </a:p>
          </p:txBody>
        </p:sp>
        <p:sp>
          <p:nvSpPr>
            <p:cNvPr id="2279" name="Line 227"/>
            <p:cNvSpPr>
              <a:spLocks noChangeShapeType="1"/>
            </p:cNvSpPr>
            <p:nvPr/>
          </p:nvSpPr>
          <p:spPr bwMode="auto">
            <a:xfrm>
              <a:off x="3716" y="11759"/>
              <a:ext cx="53" cy="107"/>
            </a:xfrm>
            <a:prstGeom prst="line">
              <a:avLst/>
            </a:prstGeom>
            <a:noFill/>
            <a:ln w="12700">
              <a:solidFill>
                <a:srgbClr val="000000"/>
              </a:solidFill>
              <a:round/>
              <a:headEnd/>
              <a:tailEnd/>
            </a:ln>
          </p:spPr>
          <p:txBody>
            <a:bodyPr/>
            <a:lstStyle/>
            <a:p>
              <a:endParaRPr lang="en-US"/>
            </a:p>
          </p:txBody>
        </p:sp>
        <p:sp>
          <p:nvSpPr>
            <p:cNvPr id="2280" name="Line 228"/>
            <p:cNvSpPr>
              <a:spLocks noChangeShapeType="1"/>
            </p:cNvSpPr>
            <p:nvPr/>
          </p:nvSpPr>
          <p:spPr bwMode="auto">
            <a:xfrm>
              <a:off x="3926" y="11759"/>
              <a:ext cx="0" cy="160"/>
            </a:xfrm>
            <a:prstGeom prst="line">
              <a:avLst/>
            </a:prstGeom>
            <a:noFill/>
            <a:ln w="12700">
              <a:solidFill>
                <a:srgbClr val="000000"/>
              </a:solidFill>
              <a:round/>
              <a:headEnd/>
              <a:tailEnd/>
            </a:ln>
          </p:spPr>
          <p:txBody>
            <a:bodyPr/>
            <a:lstStyle/>
            <a:p>
              <a:endParaRPr lang="en-US"/>
            </a:p>
          </p:txBody>
        </p:sp>
        <p:sp>
          <p:nvSpPr>
            <p:cNvPr id="2281" name="Line 229"/>
            <p:cNvSpPr>
              <a:spLocks noChangeShapeType="1"/>
            </p:cNvSpPr>
            <p:nvPr/>
          </p:nvSpPr>
          <p:spPr bwMode="auto">
            <a:xfrm flipH="1">
              <a:off x="3716" y="11759"/>
              <a:ext cx="210" cy="0"/>
            </a:xfrm>
            <a:prstGeom prst="line">
              <a:avLst/>
            </a:prstGeom>
            <a:noFill/>
            <a:ln w="12700">
              <a:solidFill>
                <a:srgbClr val="000000"/>
              </a:solidFill>
              <a:round/>
              <a:headEnd/>
              <a:tailEnd/>
            </a:ln>
          </p:spPr>
          <p:txBody>
            <a:bodyPr/>
            <a:lstStyle/>
            <a:p>
              <a:endParaRPr lang="en-US"/>
            </a:p>
          </p:txBody>
        </p:sp>
        <p:sp>
          <p:nvSpPr>
            <p:cNvPr id="2282" name="Line 230"/>
            <p:cNvSpPr>
              <a:spLocks noChangeShapeType="1"/>
            </p:cNvSpPr>
            <p:nvPr/>
          </p:nvSpPr>
          <p:spPr bwMode="auto">
            <a:xfrm flipH="1">
              <a:off x="3508" y="11759"/>
              <a:ext cx="208" cy="213"/>
            </a:xfrm>
            <a:prstGeom prst="line">
              <a:avLst/>
            </a:prstGeom>
            <a:noFill/>
            <a:ln w="12700">
              <a:solidFill>
                <a:srgbClr val="000000"/>
              </a:solidFill>
              <a:round/>
              <a:headEnd/>
              <a:tailEnd/>
            </a:ln>
          </p:spPr>
          <p:txBody>
            <a:bodyPr/>
            <a:lstStyle/>
            <a:p>
              <a:endParaRPr lang="en-US"/>
            </a:p>
          </p:txBody>
        </p:sp>
        <p:sp>
          <p:nvSpPr>
            <p:cNvPr id="2283" name="Line 231"/>
            <p:cNvSpPr>
              <a:spLocks noChangeShapeType="1"/>
            </p:cNvSpPr>
            <p:nvPr/>
          </p:nvSpPr>
          <p:spPr bwMode="auto">
            <a:xfrm flipH="1">
              <a:off x="3508" y="11972"/>
              <a:ext cx="156" cy="0"/>
            </a:xfrm>
            <a:prstGeom prst="line">
              <a:avLst/>
            </a:prstGeom>
            <a:noFill/>
            <a:ln w="12700">
              <a:solidFill>
                <a:srgbClr val="000000"/>
              </a:solidFill>
              <a:round/>
              <a:headEnd/>
              <a:tailEnd/>
            </a:ln>
          </p:spPr>
          <p:txBody>
            <a:bodyPr/>
            <a:lstStyle/>
            <a:p>
              <a:endParaRPr lang="en-US"/>
            </a:p>
          </p:txBody>
        </p:sp>
        <p:sp>
          <p:nvSpPr>
            <p:cNvPr id="2284" name="Line 232"/>
            <p:cNvSpPr>
              <a:spLocks noChangeShapeType="1"/>
            </p:cNvSpPr>
            <p:nvPr/>
          </p:nvSpPr>
          <p:spPr bwMode="auto">
            <a:xfrm flipH="1">
              <a:off x="2672" y="11972"/>
              <a:ext cx="836" cy="54"/>
            </a:xfrm>
            <a:prstGeom prst="line">
              <a:avLst/>
            </a:prstGeom>
            <a:noFill/>
            <a:ln w="12700">
              <a:solidFill>
                <a:srgbClr val="000000"/>
              </a:solidFill>
              <a:round/>
              <a:headEnd/>
              <a:tailEnd/>
            </a:ln>
          </p:spPr>
          <p:txBody>
            <a:bodyPr/>
            <a:lstStyle/>
            <a:p>
              <a:endParaRPr lang="en-US"/>
            </a:p>
          </p:txBody>
        </p:sp>
        <p:sp>
          <p:nvSpPr>
            <p:cNvPr id="2285" name="Line 233"/>
            <p:cNvSpPr>
              <a:spLocks noChangeShapeType="1"/>
            </p:cNvSpPr>
            <p:nvPr/>
          </p:nvSpPr>
          <p:spPr bwMode="auto">
            <a:xfrm flipH="1">
              <a:off x="3142" y="11759"/>
              <a:ext cx="366" cy="213"/>
            </a:xfrm>
            <a:prstGeom prst="line">
              <a:avLst/>
            </a:prstGeom>
            <a:noFill/>
            <a:ln w="12700">
              <a:solidFill>
                <a:srgbClr val="000000"/>
              </a:solidFill>
              <a:round/>
              <a:headEnd/>
              <a:tailEnd/>
            </a:ln>
          </p:spPr>
          <p:txBody>
            <a:bodyPr/>
            <a:lstStyle/>
            <a:p>
              <a:endParaRPr lang="en-US"/>
            </a:p>
          </p:txBody>
        </p:sp>
        <p:sp>
          <p:nvSpPr>
            <p:cNvPr id="2286" name="Line 234"/>
            <p:cNvSpPr>
              <a:spLocks noChangeShapeType="1"/>
            </p:cNvSpPr>
            <p:nvPr/>
          </p:nvSpPr>
          <p:spPr bwMode="auto">
            <a:xfrm flipH="1">
              <a:off x="3299" y="11866"/>
              <a:ext cx="313" cy="0"/>
            </a:xfrm>
            <a:prstGeom prst="line">
              <a:avLst/>
            </a:prstGeom>
            <a:noFill/>
            <a:ln w="12700">
              <a:solidFill>
                <a:srgbClr val="000000"/>
              </a:solidFill>
              <a:round/>
              <a:headEnd/>
              <a:tailEnd/>
            </a:ln>
          </p:spPr>
          <p:txBody>
            <a:bodyPr/>
            <a:lstStyle/>
            <a:p>
              <a:endParaRPr lang="en-US"/>
            </a:p>
          </p:txBody>
        </p:sp>
        <p:sp>
          <p:nvSpPr>
            <p:cNvPr id="2287" name="Line 235"/>
            <p:cNvSpPr>
              <a:spLocks noChangeShapeType="1"/>
            </p:cNvSpPr>
            <p:nvPr/>
          </p:nvSpPr>
          <p:spPr bwMode="auto">
            <a:xfrm flipH="1">
              <a:off x="3508" y="11759"/>
              <a:ext cx="208" cy="0"/>
            </a:xfrm>
            <a:prstGeom prst="line">
              <a:avLst/>
            </a:prstGeom>
            <a:noFill/>
            <a:ln w="12700">
              <a:solidFill>
                <a:srgbClr val="000000"/>
              </a:solidFill>
              <a:round/>
              <a:headEnd/>
              <a:tailEnd/>
            </a:ln>
          </p:spPr>
          <p:txBody>
            <a:bodyPr/>
            <a:lstStyle/>
            <a:p>
              <a:endParaRPr lang="en-US"/>
            </a:p>
          </p:txBody>
        </p:sp>
        <p:sp>
          <p:nvSpPr>
            <p:cNvPr id="2288" name="Line 236"/>
            <p:cNvSpPr>
              <a:spLocks noChangeShapeType="1"/>
            </p:cNvSpPr>
            <p:nvPr/>
          </p:nvSpPr>
          <p:spPr bwMode="auto">
            <a:xfrm flipH="1">
              <a:off x="2620" y="11759"/>
              <a:ext cx="888" cy="0"/>
            </a:xfrm>
            <a:prstGeom prst="line">
              <a:avLst/>
            </a:prstGeom>
            <a:noFill/>
            <a:ln w="12700">
              <a:solidFill>
                <a:srgbClr val="000000"/>
              </a:solidFill>
              <a:round/>
              <a:headEnd/>
              <a:tailEnd/>
            </a:ln>
          </p:spPr>
          <p:txBody>
            <a:bodyPr/>
            <a:lstStyle/>
            <a:p>
              <a:endParaRPr lang="en-US"/>
            </a:p>
          </p:txBody>
        </p:sp>
        <p:sp>
          <p:nvSpPr>
            <p:cNvPr id="2289" name="Line 237"/>
            <p:cNvSpPr>
              <a:spLocks noChangeShapeType="1"/>
            </p:cNvSpPr>
            <p:nvPr/>
          </p:nvSpPr>
          <p:spPr bwMode="auto">
            <a:xfrm flipH="1" flipV="1">
              <a:off x="3142" y="11812"/>
              <a:ext cx="53" cy="107"/>
            </a:xfrm>
            <a:prstGeom prst="line">
              <a:avLst/>
            </a:prstGeom>
            <a:noFill/>
            <a:ln w="12700">
              <a:solidFill>
                <a:srgbClr val="000000"/>
              </a:solidFill>
              <a:round/>
              <a:headEnd/>
              <a:tailEnd/>
            </a:ln>
          </p:spPr>
          <p:txBody>
            <a:bodyPr/>
            <a:lstStyle/>
            <a:p>
              <a:endParaRPr lang="en-US"/>
            </a:p>
          </p:txBody>
        </p:sp>
        <p:sp>
          <p:nvSpPr>
            <p:cNvPr id="2290" name="Line 238"/>
            <p:cNvSpPr>
              <a:spLocks noChangeShapeType="1"/>
            </p:cNvSpPr>
            <p:nvPr/>
          </p:nvSpPr>
          <p:spPr bwMode="auto">
            <a:xfrm flipH="1" flipV="1">
              <a:off x="3247" y="11759"/>
              <a:ext cx="104" cy="107"/>
            </a:xfrm>
            <a:prstGeom prst="line">
              <a:avLst/>
            </a:prstGeom>
            <a:noFill/>
            <a:ln w="12700">
              <a:solidFill>
                <a:srgbClr val="000000"/>
              </a:solidFill>
              <a:round/>
              <a:headEnd/>
              <a:tailEnd/>
            </a:ln>
          </p:spPr>
          <p:txBody>
            <a:bodyPr/>
            <a:lstStyle/>
            <a:p>
              <a:endParaRPr lang="en-US"/>
            </a:p>
          </p:txBody>
        </p:sp>
        <p:sp>
          <p:nvSpPr>
            <p:cNvPr id="2291" name="Line 239"/>
            <p:cNvSpPr>
              <a:spLocks noChangeShapeType="1"/>
            </p:cNvSpPr>
            <p:nvPr/>
          </p:nvSpPr>
          <p:spPr bwMode="auto">
            <a:xfrm flipV="1">
              <a:off x="3142" y="11759"/>
              <a:ext cx="105" cy="53"/>
            </a:xfrm>
            <a:prstGeom prst="line">
              <a:avLst/>
            </a:prstGeom>
            <a:noFill/>
            <a:ln w="12700">
              <a:solidFill>
                <a:srgbClr val="000000"/>
              </a:solidFill>
              <a:round/>
              <a:headEnd/>
              <a:tailEnd/>
            </a:ln>
          </p:spPr>
          <p:txBody>
            <a:bodyPr/>
            <a:lstStyle/>
            <a:p>
              <a:endParaRPr lang="en-US"/>
            </a:p>
          </p:txBody>
        </p:sp>
        <p:sp>
          <p:nvSpPr>
            <p:cNvPr id="2292" name="Line 240"/>
            <p:cNvSpPr>
              <a:spLocks noChangeShapeType="1"/>
            </p:cNvSpPr>
            <p:nvPr/>
          </p:nvSpPr>
          <p:spPr bwMode="auto">
            <a:xfrm flipH="1">
              <a:off x="2672" y="11812"/>
              <a:ext cx="262" cy="214"/>
            </a:xfrm>
            <a:prstGeom prst="line">
              <a:avLst/>
            </a:prstGeom>
            <a:noFill/>
            <a:ln w="12700">
              <a:solidFill>
                <a:srgbClr val="000000"/>
              </a:solidFill>
              <a:round/>
              <a:headEnd/>
              <a:tailEnd/>
            </a:ln>
          </p:spPr>
          <p:txBody>
            <a:bodyPr/>
            <a:lstStyle/>
            <a:p>
              <a:endParaRPr lang="en-US"/>
            </a:p>
          </p:txBody>
        </p:sp>
        <p:sp>
          <p:nvSpPr>
            <p:cNvPr id="2293" name="Line 241"/>
            <p:cNvSpPr>
              <a:spLocks noChangeShapeType="1"/>
            </p:cNvSpPr>
            <p:nvPr/>
          </p:nvSpPr>
          <p:spPr bwMode="auto">
            <a:xfrm>
              <a:off x="2620" y="11759"/>
              <a:ext cx="52" cy="267"/>
            </a:xfrm>
            <a:prstGeom prst="line">
              <a:avLst/>
            </a:prstGeom>
            <a:noFill/>
            <a:ln w="12700">
              <a:solidFill>
                <a:srgbClr val="000000"/>
              </a:solidFill>
              <a:round/>
              <a:headEnd/>
              <a:tailEnd/>
            </a:ln>
          </p:spPr>
          <p:txBody>
            <a:bodyPr/>
            <a:lstStyle/>
            <a:p>
              <a:endParaRPr lang="en-US"/>
            </a:p>
          </p:txBody>
        </p:sp>
        <p:sp>
          <p:nvSpPr>
            <p:cNvPr id="2294" name="Line 242"/>
            <p:cNvSpPr>
              <a:spLocks noChangeShapeType="1"/>
            </p:cNvSpPr>
            <p:nvPr/>
          </p:nvSpPr>
          <p:spPr bwMode="auto">
            <a:xfrm>
              <a:off x="2934" y="11759"/>
              <a:ext cx="0" cy="53"/>
            </a:xfrm>
            <a:prstGeom prst="line">
              <a:avLst/>
            </a:prstGeom>
            <a:noFill/>
            <a:ln w="12700">
              <a:solidFill>
                <a:srgbClr val="000000"/>
              </a:solidFill>
              <a:round/>
              <a:headEnd/>
              <a:tailEnd/>
            </a:ln>
          </p:spPr>
          <p:txBody>
            <a:bodyPr/>
            <a:lstStyle/>
            <a:p>
              <a:endParaRPr lang="en-US"/>
            </a:p>
          </p:txBody>
        </p:sp>
        <p:sp>
          <p:nvSpPr>
            <p:cNvPr id="2295" name="Line 243"/>
            <p:cNvSpPr>
              <a:spLocks noChangeShapeType="1"/>
            </p:cNvSpPr>
            <p:nvPr/>
          </p:nvSpPr>
          <p:spPr bwMode="auto">
            <a:xfrm>
              <a:off x="2934" y="11812"/>
              <a:ext cx="208" cy="0"/>
            </a:xfrm>
            <a:prstGeom prst="line">
              <a:avLst/>
            </a:prstGeom>
            <a:noFill/>
            <a:ln w="12700">
              <a:solidFill>
                <a:srgbClr val="000000"/>
              </a:solidFill>
              <a:round/>
              <a:headEnd/>
              <a:tailEnd/>
            </a:ln>
          </p:spPr>
          <p:txBody>
            <a:bodyPr/>
            <a:lstStyle/>
            <a:p>
              <a:endParaRPr lang="en-US"/>
            </a:p>
          </p:txBody>
        </p:sp>
        <p:sp>
          <p:nvSpPr>
            <p:cNvPr id="2296" name="Line 244"/>
            <p:cNvSpPr>
              <a:spLocks noChangeShapeType="1"/>
            </p:cNvSpPr>
            <p:nvPr/>
          </p:nvSpPr>
          <p:spPr bwMode="auto">
            <a:xfrm>
              <a:off x="2934" y="11812"/>
              <a:ext cx="104" cy="160"/>
            </a:xfrm>
            <a:prstGeom prst="line">
              <a:avLst/>
            </a:prstGeom>
            <a:noFill/>
            <a:ln w="12700">
              <a:solidFill>
                <a:srgbClr val="000000"/>
              </a:solidFill>
              <a:round/>
              <a:headEnd/>
              <a:tailEnd/>
            </a:ln>
          </p:spPr>
          <p:txBody>
            <a:bodyPr/>
            <a:lstStyle/>
            <a:p>
              <a:endParaRPr lang="en-US"/>
            </a:p>
          </p:txBody>
        </p:sp>
        <p:sp>
          <p:nvSpPr>
            <p:cNvPr id="2297" name="Line 245"/>
            <p:cNvSpPr>
              <a:spLocks noChangeShapeType="1"/>
            </p:cNvSpPr>
            <p:nvPr/>
          </p:nvSpPr>
          <p:spPr bwMode="auto">
            <a:xfrm flipH="1">
              <a:off x="3351" y="12292"/>
              <a:ext cx="575" cy="54"/>
            </a:xfrm>
            <a:prstGeom prst="line">
              <a:avLst/>
            </a:prstGeom>
            <a:noFill/>
            <a:ln w="12700">
              <a:solidFill>
                <a:srgbClr val="000000"/>
              </a:solidFill>
              <a:round/>
              <a:headEnd/>
              <a:tailEnd/>
            </a:ln>
          </p:spPr>
          <p:txBody>
            <a:bodyPr/>
            <a:lstStyle/>
            <a:p>
              <a:endParaRPr lang="en-US"/>
            </a:p>
          </p:txBody>
        </p:sp>
        <p:sp>
          <p:nvSpPr>
            <p:cNvPr id="2298" name="Line 246"/>
            <p:cNvSpPr>
              <a:spLocks noChangeShapeType="1"/>
            </p:cNvSpPr>
            <p:nvPr/>
          </p:nvSpPr>
          <p:spPr bwMode="auto">
            <a:xfrm flipH="1" flipV="1">
              <a:off x="3299" y="12292"/>
              <a:ext cx="52" cy="54"/>
            </a:xfrm>
            <a:prstGeom prst="line">
              <a:avLst/>
            </a:prstGeom>
            <a:noFill/>
            <a:ln w="12700">
              <a:solidFill>
                <a:srgbClr val="000000"/>
              </a:solidFill>
              <a:round/>
              <a:headEnd/>
              <a:tailEnd/>
            </a:ln>
          </p:spPr>
          <p:txBody>
            <a:bodyPr/>
            <a:lstStyle/>
            <a:p>
              <a:endParaRPr lang="en-US"/>
            </a:p>
          </p:txBody>
        </p:sp>
        <p:sp>
          <p:nvSpPr>
            <p:cNvPr id="2299" name="Line 247"/>
            <p:cNvSpPr>
              <a:spLocks noChangeShapeType="1"/>
            </p:cNvSpPr>
            <p:nvPr/>
          </p:nvSpPr>
          <p:spPr bwMode="auto">
            <a:xfrm flipH="1">
              <a:off x="2934" y="12292"/>
              <a:ext cx="365" cy="54"/>
            </a:xfrm>
            <a:prstGeom prst="line">
              <a:avLst/>
            </a:prstGeom>
            <a:noFill/>
            <a:ln w="12700">
              <a:solidFill>
                <a:srgbClr val="000000"/>
              </a:solidFill>
              <a:round/>
              <a:headEnd/>
              <a:tailEnd/>
            </a:ln>
          </p:spPr>
          <p:txBody>
            <a:bodyPr/>
            <a:lstStyle/>
            <a:p>
              <a:endParaRPr lang="en-US"/>
            </a:p>
          </p:txBody>
        </p:sp>
        <p:sp>
          <p:nvSpPr>
            <p:cNvPr id="2300" name="Line 248"/>
            <p:cNvSpPr>
              <a:spLocks noChangeShapeType="1"/>
            </p:cNvSpPr>
            <p:nvPr/>
          </p:nvSpPr>
          <p:spPr bwMode="auto">
            <a:xfrm>
              <a:off x="2620" y="12292"/>
              <a:ext cx="314" cy="54"/>
            </a:xfrm>
            <a:prstGeom prst="line">
              <a:avLst/>
            </a:prstGeom>
            <a:noFill/>
            <a:ln w="12700">
              <a:solidFill>
                <a:srgbClr val="000000"/>
              </a:solidFill>
              <a:round/>
              <a:headEnd/>
              <a:tailEnd/>
            </a:ln>
          </p:spPr>
          <p:txBody>
            <a:bodyPr/>
            <a:lstStyle/>
            <a:p>
              <a:endParaRPr lang="en-US"/>
            </a:p>
          </p:txBody>
        </p:sp>
        <p:sp>
          <p:nvSpPr>
            <p:cNvPr id="2301" name="Line 249"/>
            <p:cNvSpPr>
              <a:spLocks noChangeShapeType="1"/>
            </p:cNvSpPr>
            <p:nvPr/>
          </p:nvSpPr>
          <p:spPr bwMode="auto">
            <a:xfrm>
              <a:off x="2620" y="12239"/>
              <a:ext cx="366" cy="0"/>
            </a:xfrm>
            <a:prstGeom prst="line">
              <a:avLst/>
            </a:prstGeom>
            <a:noFill/>
            <a:ln w="12700">
              <a:solidFill>
                <a:srgbClr val="000000"/>
              </a:solidFill>
              <a:round/>
              <a:headEnd/>
              <a:tailEnd/>
            </a:ln>
          </p:spPr>
          <p:txBody>
            <a:bodyPr/>
            <a:lstStyle/>
            <a:p>
              <a:endParaRPr lang="en-US"/>
            </a:p>
          </p:txBody>
        </p:sp>
        <p:sp>
          <p:nvSpPr>
            <p:cNvPr id="2302" name="Line 250"/>
            <p:cNvSpPr>
              <a:spLocks noChangeShapeType="1"/>
            </p:cNvSpPr>
            <p:nvPr/>
          </p:nvSpPr>
          <p:spPr bwMode="auto">
            <a:xfrm>
              <a:off x="2620" y="12239"/>
              <a:ext cx="0" cy="53"/>
            </a:xfrm>
            <a:prstGeom prst="line">
              <a:avLst/>
            </a:prstGeom>
            <a:noFill/>
            <a:ln w="12700">
              <a:solidFill>
                <a:srgbClr val="000000"/>
              </a:solidFill>
              <a:round/>
              <a:headEnd/>
              <a:tailEnd/>
            </a:ln>
          </p:spPr>
          <p:txBody>
            <a:bodyPr/>
            <a:lstStyle/>
            <a:p>
              <a:endParaRPr lang="en-US"/>
            </a:p>
          </p:txBody>
        </p:sp>
        <p:sp>
          <p:nvSpPr>
            <p:cNvPr id="2303" name="Line 251"/>
            <p:cNvSpPr>
              <a:spLocks noChangeShapeType="1"/>
            </p:cNvSpPr>
            <p:nvPr/>
          </p:nvSpPr>
          <p:spPr bwMode="auto">
            <a:xfrm>
              <a:off x="2986" y="12239"/>
              <a:ext cx="156" cy="0"/>
            </a:xfrm>
            <a:prstGeom prst="line">
              <a:avLst/>
            </a:prstGeom>
            <a:noFill/>
            <a:ln w="12700">
              <a:solidFill>
                <a:srgbClr val="000000"/>
              </a:solidFill>
              <a:round/>
              <a:headEnd/>
              <a:tailEnd/>
            </a:ln>
          </p:spPr>
          <p:txBody>
            <a:bodyPr/>
            <a:lstStyle/>
            <a:p>
              <a:endParaRPr lang="en-US"/>
            </a:p>
          </p:txBody>
        </p:sp>
        <p:sp>
          <p:nvSpPr>
            <p:cNvPr id="2304" name="Line 252"/>
            <p:cNvSpPr>
              <a:spLocks noChangeShapeType="1"/>
            </p:cNvSpPr>
            <p:nvPr/>
          </p:nvSpPr>
          <p:spPr bwMode="auto">
            <a:xfrm>
              <a:off x="3142" y="12239"/>
              <a:ext cx="157" cy="0"/>
            </a:xfrm>
            <a:prstGeom prst="line">
              <a:avLst/>
            </a:prstGeom>
            <a:noFill/>
            <a:ln w="12700">
              <a:solidFill>
                <a:srgbClr val="000000"/>
              </a:solidFill>
              <a:round/>
              <a:headEnd/>
              <a:tailEnd/>
            </a:ln>
          </p:spPr>
          <p:txBody>
            <a:bodyPr/>
            <a:lstStyle/>
            <a:p>
              <a:endParaRPr lang="en-US"/>
            </a:p>
          </p:txBody>
        </p:sp>
        <p:sp>
          <p:nvSpPr>
            <p:cNvPr id="2305" name="Line 253"/>
            <p:cNvSpPr>
              <a:spLocks noChangeShapeType="1"/>
            </p:cNvSpPr>
            <p:nvPr/>
          </p:nvSpPr>
          <p:spPr bwMode="auto">
            <a:xfrm flipV="1">
              <a:off x="3299" y="12239"/>
              <a:ext cx="0" cy="53"/>
            </a:xfrm>
            <a:prstGeom prst="line">
              <a:avLst/>
            </a:prstGeom>
            <a:noFill/>
            <a:ln w="12700">
              <a:solidFill>
                <a:srgbClr val="000000"/>
              </a:solidFill>
              <a:round/>
              <a:headEnd/>
              <a:tailEnd/>
            </a:ln>
          </p:spPr>
          <p:txBody>
            <a:bodyPr/>
            <a:lstStyle/>
            <a:p>
              <a:endParaRPr lang="en-US"/>
            </a:p>
          </p:txBody>
        </p:sp>
        <p:sp>
          <p:nvSpPr>
            <p:cNvPr id="2306" name="Line 254"/>
            <p:cNvSpPr>
              <a:spLocks noChangeShapeType="1"/>
            </p:cNvSpPr>
            <p:nvPr/>
          </p:nvSpPr>
          <p:spPr bwMode="auto">
            <a:xfrm flipV="1">
              <a:off x="3142" y="12239"/>
              <a:ext cx="0" cy="53"/>
            </a:xfrm>
            <a:prstGeom prst="line">
              <a:avLst/>
            </a:prstGeom>
            <a:noFill/>
            <a:ln w="12700">
              <a:solidFill>
                <a:srgbClr val="000000"/>
              </a:solidFill>
              <a:round/>
              <a:headEnd/>
              <a:tailEnd/>
            </a:ln>
          </p:spPr>
          <p:txBody>
            <a:bodyPr/>
            <a:lstStyle/>
            <a:p>
              <a:endParaRPr lang="en-US"/>
            </a:p>
          </p:txBody>
        </p:sp>
        <p:sp>
          <p:nvSpPr>
            <p:cNvPr id="2307" name="Line 255"/>
            <p:cNvSpPr>
              <a:spLocks noChangeShapeType="1"/>
            </p:cNvSpPr>
            <p:nvPr/>
          </p:nvSpPr>
          <p:spPr bwMode="auto">
            <a:xfrm flipV="1">
              <a:off x="3403" y="12079"/>
              <a:ext cx="0" cy="160"/>
            </a:xfrm>
            <a:prstGeom prst="line">
              <a:avLst/>
            </a:prstGeom>
            <a:noFill/>
            <a:ln w="12700">
              <a:solidFill>
                <a:srgbClr val="000000"/>
              </a:solidFill>
              <a:round/>
              <a:headEnd/>
              <a:tailEnd/>
            </a:ln>
          </p:spPr>
          <p:txBody>
            <a:bodyPr/>
            <a:lstStyle/>
            <a:p>
              <a:endParaRPr lang="en-US"/>
            </a:p>
          </p:txBody>
        </p:sp>
        <p:sp>
          <p:nvSpPr>
            <p:cNvPr id="2308" name="Line 256"/>
            <p:cNvSpPr>
              <a:spLocks noChangeShapeType="1"/>
            </p:cNvSpPr>
            <p:nvPr/>
          </p:nvSpPr>
          <p:spPr bwMode="auto">
            <a:xfrm flipV="1">
              <a:off x="3508" y="12079"/>
              <a:ext cx="0" cy="107"/>
            </a:xfrm>
            <a:prstGeom prst="line">
              <a:avLst/>
            </a:prstGeom>
            <a:noFill/>
            <a:ln w="12700">
              <a:solidFill>
                <a:srgbClr val="000000"/>
              </a:solidFill>
              <a:round/>
              <a:headEnd/>
              <a:tailEnd/>
            </a:ln>
          </p:spPr>
          <p:txBody>
            <a:bodyPr/>
            <a:lstStyle/>
            <a:p>
              <a:endParaRPr lang="en-US"/>
            </a:p>
          </p:txBody>
        </p:sp>
        <p:sp>
          <p:nvSpPr>
            <p:cNvPr id="2309" name="Line 257"/>
            <p:cNvSpPr>
              <a:spLocks noChangeShapeType="1"/>
            </p:cNvSpPr>
            <p:nvPr/>
          </p:nvSpPr>
          <p:spPr bwMode="auto">
            <a:xfrm flipH="1">
              <a:off x="2620" y="12079"/>
              <a:ext cx="1306" cy="0"/>
            </a:xfrm>
            <a:prstGeom prst="line">
              <a:avLst/>
            </a:prstGeom>
            <a:noFill/>
            <a:ln w="12700">
              <a:solidFill>
                <a:srgbClr val="000000"/>
              </a:solidFill>
              <a:round/>
              <a:headEnd/>
              <a:tailEnd/>
            </a:ln>
          </p:spPr>
          <p:txBody>
            <a:bodyPr/>
            <a:lstStyle/>
            <a:p>
              <a:endParaRPr lang="en-US"/>
            </a:p>
          </p:txBody>
        </p:sp>
        <p:sp>
          <p:nvSpPr>
            <p:cNvPr id="2310" name="Line 258"/>
            <p:cNvSpPr>
              <a:spLocks noChangeShapeType="1"/>
            </p:cNvSpPr>
            <p:nvPr/>
          </p:nvSpPr>
          <p:spPr bwMode="auto">
            <a:xfrm flipH="1" flipV="1">
              <a:off x="3090" y="12079"/>
              <a:ext cx="313" cy="107"/>
            </a:xfrm>
            <a:prstGeom prst="line">
              <a:avLst/>
            </a:prstGeom>
            <a:noFill/>
            <a:ln w="12700">
              <a:solidFill>
                <a:srgbClr val="000000"/>
              </a:solidFill>
              <a:round/>
              <a:headEnd/>
              <a:tailEnd/>
            </a:ln>
          </p:spPr>
          <p:txBody>
            <a:bodyPr/>
            <a:lstStyle/>
            <a:p>
              <a:endParaRPr lang="en-US"/>
            </a:p>
          </p:txBody>
        </p:sp>
        <p:sp>
          <p:nvSpPr>
            <p:cNvPr id="2311" name="Line 259"/>
            <p:cNvSpPr>
              <a:spLocks noChangeShapeType="1"/>
            </p:cNvSpPr>
            <p:nvPr/>
          </p:nvSpPr>
          <p:spPr bwMode="auto">
            <a:xfrm flipV="1">
              <a:off x="3299" y="12079"/>
              <a:ext cx="575" cy="160"/>
            </a:xfrm>
            <a:prstGeom prst="line">
              <a:avLst/>
            </a:prstGeom>
            <a:noFill/>
            <a:ln w="12700">
              <a:solidFill>
                <a:srgbClr val="000000"/>
              </a:solidFill>
              <a:round/>
              <a:headEnd/>
              <a:tailEnd/>
            </a:ln>
          </p:spPr>
          <p:txBody>
            <a:bodyPr/>
            <a:lstStyle/>
            <a:p>
              <a:endParaRPr lang="en-US"/>
            </a:p>
          </p:txBody>
        </p:sp>
        <p:sp>
          <p:nvSpPr>
            <p:cNvPr id="2312" name="Line 260"/>
            <p:cNvSpPr>
              <a:spLocks noChangeShapeType="1"/>
            </p:cNvSpPr>
            <p:nvPr/>
          </p:nvSpPr>
          <p:spPr bwMode="auto">
            <a:xfrm flipV="1">
              <a:off x="3926" y="12079"/>
              <a:ext cx="0" cy="213"/>
            </a:xfrm>
            <a:prstGeom prst="line">
              <a:avLst/>
            </a:prstGeom>
            <a:noFill/>
            <a:ln w="12700">
              <a:solidFill>
                <a:srgbClr val="000000"/>
              </a:solidFill>
              <a:round/>
              <a:headEnd/>
              <a:tailEnd/>
            </a:ln>
          </p:spPr>
          <p:txBody>
            <a:bodyPr/>
            <a:lstStyle/>
            <a:p>
              <a:endParaRPr lang="en-US"/>
            </a:p>
          </p:txBody>
        </p:sp>
        <p:sp>
          <p:nvSpPr>
            <p:cNvPr id="2313" name="Line 261"/>
            <p:cNvSpPr>
              <a:spLocks noChangeShapeType="1"/>
            </p:cNvSpPr>
            <p:nvPr/>
          </p:nvSpPr>
          <p:spPr bwMode="auto">
            <a:xfrm flipV="1">
              <a:off x="3195" y="12132"/>
              <a:ext cx="0" cy="107"/>
            </a:xfrm>
            <a:prstGeom prst="line">
              <a:avLst/>
            </a:prstGeom>
            <a:noFill/>
            <a:ln w="12700">
              <a:solidFill>
                <a:srgbClr val="000000"/>
              </a:solidFill>
              <a:round/>
              <a:headEnd/>
              <a:tailEnd/>
            </a:ln>
          </p:spPr>
          <p:txBody>
            <a:bodyPr/>
            <a:lstStyle/>
            <a:p>
              <a:endParaRPr lang="en-US"/>
            </a:p>
          </p:txBody>
        </p:sp>
        <p:sp>
          <p:nvSpPr>
            <p:cNvPr id="2314" name="Line 262"/>
            <p:cNvSpPr>
              <a:spLocks noChangeShapeType="1"/>
            </p:cNvSpPr>
            <p:nvPr/>
          </p:nvSpPr>
          <p:spPr bwMode="auto">
            <a:xfrm flipV="1">
              <a:off x="2986" y="12079"/>
              <a:ext cx="0" cy="160"/>
            </a:xfrm>
            <a:prstGeom prst="line">
              <a:avLst/>
            </a:prstGeom>
            <a:noFill/>
            <a:ln w="12700">
              <a:solidFill>
                <a:srgbClr val="000000"/>
              </a:solidFill>
              <a:round/>
              <a:headEnd/>
              <a:tailEnd/>
            </a:ln>
          </p:spPr>
          <p:txBody>
            <a:bodyPr/>
            <a:lstStyle/>
            <a:p>
              <a:endParaRPr lang="en-US"/>
            </a:p>
          </p:txBody>
        </p:sp>
        <p:sp>
          <p:nvSpPr>
            <p:cNvPr id="2315" name="Line 263"/>
            <p:cNvSpPr>
              <a:spLocks noChangeShapeType="1"/>
            </p:cNvSpPr>
            <p:nvPr/>
          </p:nvSpPr>
          <p:spPr bwMode="auto">
            <a:xfrm flipV="1">
              <a:off x="2620" y="12079"/>
              <a:ext cx="0" cy="160"/>
            </a:xfrm>
            <a:prstGeom prst="line">
              <a:avLst/>
            </a:prstGeom>
            <a:noFill/>
            <a:ln w="12700">
              <a:solidFill>
                <a:srgbClr val="000000"/>
              </a:solidFill>
              <a:round/>
              <a:headEnd/>
              <a:tailEnd/>
            </a:ln>
          </p:spPr>
          <p:txBody>
            <a:bodyPr/>
            <a:lstStyle/>
            <a:p>
              <a:endParaRPr lang="en-US"/>
            </a:p>
          </p:txBody>
        </p:sp>
        <p:sp>
          <p:nvSpPr>
            <p:cNvPr id="2316" name="Rectangle 264"/>
            <p:cNvSpPr>
              <a:spLocks noChangeArrowheads="1"/>
            </p:cNvSpPr>
            <p:nvPr/>
          </p:nvSpPr>
          <p:spPr bwMode="auto">
            <a:xfrm>
              <a:off x="6746" y="10958"/>
              <a:ext cx="156" cy="160"/>
            </a:xfrm>
            <a:prstGeom prst="rect">
              <a:avLst/>
            </a:prstGeom>
            <a:solidFill>
              <a:srgbClr val="FFFFFF"/>
            </a:solidFill>
            <a:ln w="9525">
              <a:noFill/>
              <a:miter lim="800000"/>
              <a:headEnd/>
              <a:tailEnd/>
            </a:ln>
          </p:spPr>
          <p:txBody>
            <a:bodyPr anchor="ctr"/>
            <a:lstStyle/>
            <a:p>
              <a:endParaRPr lang="en-US"/>
            </a:p>
          </p:txBody>
        </p:sp>
        <p:sp>
          <p:nvSpPr>
            <p:cNvPr id="2317" name="Rectangle 265"/>
            <p:cNvSpPr>
              <a:spLocks noChangeArrowheads="1"/>
            </p:cNvSpPr>
            <p:nvPr/>
          </p:nvSpPr>
          <p:spPr bwMode="auto">
            <a:xfrm>
              <a:off x="7267" y="10905"/>
              <a:ext cx="158" cy="106"/>
            </a:xfrm>
            <a:prstGeom prst="rect">
              <a:avLst/>
            </a:prstGeom>
            <a:solidFill>
              <a:srgbClr val="FFFFFF"/>
            </a:solidFill>
            <a:ln w="9525">
              <a:noFill/>
              <a:miter lim="800000"/>
              <a:headEnd/>
              <a:tailEnd/>
            </a:ln>
          </p:spPr>
          <p:txBody>
            <a:bodyPr anchor="ctr"/>
            <a:lstStyle/>
            <a:p>
              <a:endParaRPr lang="en-US"/>
            </a:p>
          </p:txBody>
        </p:sp>
        <p:sp>
          <p:nvSpPr>
            <p:cNvPr id="2318" name="Rectangle 266"/>
            <p:cNvSpPr>
              <a:spLocks noChangeArrowheads="1"/>
            </p:cNvSpPr>
            <p:nvPr/>
          </p:nvSpPr>
          <p:spPr bwMode="auto">
            <a:xfrm>
              <a:off x="6067" y="10530"/>
              <a:ext cx="156" cy="107"/>
            </a:xfrm>
            <a:prstGeom prst="rect">
              <a:avLst/>
            </a:prstGeom>
            <a:solidFill>
              <a:srgbClr val="FFFFFF"/>
            </a:solidFill>
            <a:ln w="9525">
              <a:noFill/>
              <a:miter lim="800000"/>
              <a:headEnd/>
              <a:tailEnd/>
            </a:ln>
          </p:spPr>
          <p:txBody>
            <a:bodyPr anchor="ctr"/>
            <a:lstStyle/>
            <a:p>
              <a:endParaRPr lang="en-US"/>
            </a:p>
          </p:txBody>
        </p:sp>
      </p:grpSp>
      <p:graphicFrame>
        <p:nvGraphicFramePr>
          <p:cNvPr id="2050" name="Object 267"/>
          <p:cNvGraphicFramePr>
            <a:graphicFrameLocks noChangeAspect="1"/>
          </p:cNvGraphicFramePr>
          <p:nvPr/>
        </p:nvGraphicFramePr>
        <p:xfrm>
          <a:off x="5105400" y="4800600"/>
          <a:ext cx="1479550" cy="989013"/>
        </p:xfrm>
        <a:graphic>
          <a:graphicData uri="http://schemas.openxmlformats.org/presentationml/2006/ole">
            <p:oleObj spid="_x0000_s67586" name="Image" r:id="rId6" imgW="2743200" imgH="1828800" progId="">
              <p:embed/>
            </p:oleObj>
          </a:graphicData>
        </a:graphic>
      </p:graphicFrame>
      <p:graphicFrame>
        <p:nvGraphicFramePr>
          <p:cNvPr id="2051" name="Object 268"/>
          <p:cNvGraphicFramePr>
            <a:graphicFrameLocks noChangeAspect="1"/>
          </p:cNvGraphicFramePr>
          <p:nvPr/>
        </p:nvGraphicFramePr>
        <p:xfrm>
          <a:off x="6781800" y="4822825"/>
          <a:ext cx="1905000" cy="1273175"/>
        </p:xfrm>
        <a:graphic>
          <a:graphicData uri="http://schemas.openxmlformats.org/presentationml/2006/ole">
            <p:oleObj spid="_x0000_s67587" name="Image" r:id="rId7" imgW="2743200" imgH="1828800" progId="">
              <p:embed/>
            </p:oleObj>
          </a:graphicData>
        </a:graphic>
      </p:graphicFrame>
      <p:sp>
        <p:nvSpPr>
          <p:cNvPr id="2057" name="Rectangle 269"/>
          <p:cNvSpPr>
            <a:spLocks noChangeArrowheads="1"/>
          </p:cNvSpPr>
          <p:nvPr/>
        </p:nvSpPr>
        <p:spPr bwMode="auto">
          <a:xfrm>
            <a:off x="228600" y="3810000"/>
            <a:ext cx="4114800" cy="2667000"/>
          </a:xfrm>
          <a:prstGeom prst="rect">
            <a:avLst/>
          </a:prstGeom>
          <a:noFill/>
          <a:ln w="9525">
            <a:noFill/>
            <a:miter lim="800000"/>
            <a:headEnd/>
            <a:tailEnd/>
          </a:ln>
        </p:spPr>
        <p:txBody>
          <a:bodyPr/>
          <a:lstStyle/>
          <a:p>
            <a:pPr marL="342900" indent="-342900">
              <a:lnSpc>
                <a:spcPct val="90000"/>
              </a:lnSpc>
              <a:spcBef>
                <a:spcPct val="20000"/>
              </a:spcBef>
              <a:buClr>
                <a:srgbClr val="990000"/>
              </a:buClr>
              <a:buSzPct val="150000"/>
              <a:buFont typeface="Wingdings" pitchFamily="2" charset="2"/>
              <a:buChar char="§"/>
            </a:pPr>
            <a:r>
              <a:rPr lang="en-US" sz="1600" b="1">
                <a:solidFill>
                  <a:srgbClr val="990000"/>
                </a:solidFill>
              </a:rPr>
              <a:t>1</a:t>
            </a:r>
            <a:r>
              <a:rPr lang="en-US" sz="1600" b="1" baseline="30000">
                <a:solidFill>
                  <a:srgbClr val="990000"/>
                </a:solidFill>
              </a:rPr>
              <a:t>st</a:t>
            </a:r>
            <a:r>
              <a:rPr lang="en-US" sz="1600" b="1">
                <a:solidFill>
                  <a:srgbClr val="990000"/>
                </a:solidFill>
              </a:rPr>
              <a:t> Approach: </a:t>
            </a:r>
            <a:r>
              <a:rPr lang="en-US" sz="1600">
                <a:solidFill>
                  <a:srgbClr val="990000"/>
                </a:solidFill>
              </a:rPr>
              <a:t>Develop cluster evaluation measures for non-spherical cluster shapes.</a:t>
            </a:r>
          </a:p>
          <a:p>
            <a:pPr marL="342900" indent="-342900">
              <a:lnSpc>
                <a:spcPct val="90000"/>
              </a:lnSpc>
              <a:spcBef>
                <a:spcPct val="20000"/>
              </a:spcBef>
              <a:buClr>
                <a:srgbClr val="990000"/>
              </a:buClr>
              <a:buSzPct val="150000"/>
              <a:buFont typeface="Wingdings" pitchFamily="2" charset="2"/>
              <a:buChar char="§"/>
            </a:pPr>
            <a:endParaRPr lang="en-US" sz="800">
              <a:solidFill>
                <a:srgbClr val="990000"/>
              </a:solidFill>
            </a:endParaRPr>
          </a:p>
          <a:p>
            <a:pPr marL="342900" indent="-342900">
              <a:lnSpc>
                <a:spcPct val="90000"/>
              </a:lnSpc>
              <a:spcBef>
                <a:spcPct val="20000"/>
              </a:spcBef>
              <a:buClr>
                <a:srgbClr val="990000"/>
              </a:buClr>
              <a:buSzPct val="150000"/>
              <a:buFont typeface="Wingdings" pitchFamily="2" charset="2"/>
              <a:buChar char="v"/>
            </a:pPr>
            <a:r>
              <a:rPr lang="en-US" sz="1600">
                <a:cs typeface="Angsana New" pitchFamily="18" charset="-34"/>
              </a:rPr>
              <a:t>Derive a shape signature for a given shape. </a:t>
            </a:r>
            <a:r>
              <a:rPr lang="en-US" sz="1600">
                <a:solidFill>
                  <a:schemeClr val="bg2"/>
                </a:solidFill>
                <a:cs typeface="Angsana New" pitchFamily="18" charset="-34"/>
              </a:rPr>
              <a:t>(boundary-based, region-based, skeleton based shape representation)</a:t>
            </a:r>
          </a:p>
          <a:p>
            <a:pPr marL="342900" indent="-342900">
              <a:lnSpc>
                <a:spcPct val="90000"/>
              </a:lnSpc>
              <a:spcBef>
                <a:spcPct val="20000"/>
              </a:spcBef>
              <a:buClr>
                <a:srgbClr val="990000"/>
              </a:buClr>
              <a:buSzPct val="150000"/>
              <a:buFont typeface="Wingdings" pitchFamily="2" charset="2"/>
              <a:buChar char="v"/>
            </a:pPr>
            <a:endParaRPr lang="en-US" sz="800">
              <a:cs typeface="Angsana New" pitchFamily="18" charset="-34"/>
            </a:endParaRPr>
          </a:p>
          <a:p>
            <a:pPr marL="342900" indent="-342900">
              <a:lnSpc>
                <a:spcPct val="90000"/>
              </a:lnSpc>
              <a:spcBef>
                <a:spcPct val="20000"/>
              </a:spcBef>
              <a:buClr>
                <a:srgbClr val="990000"/>
              </a:buClr>
              <a:buSzPct val="150000"/>
              <a:buFont typeface="Wingdings" pitchFamily="2" charset="2"/>
              <a:buChar char="v"/>
            </a:pPr>
            <a:r>
              <a:rPr lang="en-US" sz="1600">
                <a:cs typeface="Angsana New" pitchFamily="18" charset="-34"/>
              </a:rPr>
              <a:t>Transform the shape signature into a fitness function and use it in a clustering algorithm.</a:t>
            </a:r>
            <a:endParaRPr lang="th-TH" sz="1600">
              <a:cs typeface="Angsana New" pitchFamily="18" charset="-34"/>
            </a:endParaRPr>
          </a:p>
        </p:txBody>
      </p:sp>
      <p:sp>
        <p:nvSpPr>
          <p:cNvPr id="2058" name="Rectangle 270"/>
          <p:cNvSpPr>
            <a:spLocks noChangeArrowheads="1"/>
          </p:cNvSpPr>
          <p:nvPr/>
        </p:nvSpPr>
        <p:spPr bwMode="auto">
          <a:xfrm>
            <a:off x="4800600" y="784225"/>
            <a:ext cx="4648200" cy="274638"/>
          </a:xfrm>
          <a:prstGeom prst="rect">
            <a:avLst/>
          </a:prstGeom>
          <a:noFill/>
          <a:ln w="9525">
            <a:noFill/>
            <a:miter lim="800000"/>
            <a:headEnd/>
            <a:tailEnd/>
          </a:ln>
        </p:spPr>
        <p:txBody>
          <a:bodyPr anchor="ctr">
            <a:spAutoFit/>
          </a:bodyPr>
          <a:lstStyle/>
          <a:p>
            <a:pPr eaLnBrk="0" hangingPunct="0"/>
            <a:r>
              <a:rPr lang="en-US" sz="1200"/>
              <a:t>Rachsuda Jiamthapthaksin, Christian Giusti, and Jiyeon Choo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8"/>
          <p:cNvSpPr>
            <a:spLocks noGrp="1" noChangeArrowheads="1"/>
          </p:cNvSpPr>
          <p:nvPr>
            <p:ph type="ctrTitle"/>
          </p:nvPr>
        </p:nvSpPr>
        <p:spPr>
          <a:xfrm>
            <a:off x="381000" y="2130425"/>
            <a:ext cx="8382000" cy="1470025"/>
          </a:xfrm>
        </p:spPr>
        <p:txBody>
          <a:bodyPr/>
          <a:lstStyle/>
          <a:p>
            <a:pPr marL="571500" indent="-571500"/>
            <a:r>
              <a:rPr lang="en-US" dirty="0" smtClean="0">
                <a:solidFill>
                  <a:srgbClr val="C00000"/>
                </a:solidFill>
              </a:rPr>
              <a:t>8. Machine Learning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07950"/>
            <a:ext cx="8229600" cy="577850"/>
          </a:xfrm>
        </p:spPr>
        <p:txBody>
          <a:bodyPr/>
          <a:lstStyle/>
          <a:p>
            <a:pPr eaLnBrk="1" hangingPunct="1"/>
            <a:r>
              <a:rPr lang="en-US" sz="2000" b="1" smtClean="0"/>
              <a:t>Distance Function Learning Using Intelligent Weight Updating and Supervised Clustering</a:t>
            </a:r>
            <a:r>
              <a:rPr lang="en-US" sz="2000" smtClean="0"/>
              <a:t> </a:t>
            </a:r>
          </a:p>
        </p:txBody>
      </p:sp>
      <p:sp>
        <p:nvSpPr>
          <p:cNvPr id="20483" name="Rectangle 3"/>
          <p:cNvSpPr>
            <a:spLocks noGrp="1" noChangeArrowheads="1"/>
          </p:cNvSpPr>
          <p:nvPr>
            <p:ph type="body" idx="1"/>
          </p:nvPr>
        </p:nvSpPr>
        <p:spPr>
          <a:xfrm>
            <a:off x="228600" y="990600"/>
            <a:ext cx="8305800" cy="381000"/>
          </a:xfrm>
        </p:spPr>
        <p:txBody>
          <a:bodyPr/>
          <a:lstStyle/>
          <a:p>
            <a:pPr marL="609600" indent="-609600" algn="ctr" eaLnBrk="1" hangingPunct="1">
              <a:buFont typeface="Wingdings" pitchFamily="2" charset="2"/>
              <a:buNone/>
            </a:pPr>
            <a:r>
              <a:rPr lang="en-US" sz="2000" b="1" i="1" smtClean="0">
                <a:solidFill>
                  <a:srgbClr val="990000"/>
                </a:solidFill>
              </a:rPr>
              <a:t>Distance function: Measure the similarity between objects.</a:t>
            </a:r>
          </a:p>
        </p:txBody>
      </p:sp>
      <p:sp>
        <p:nvSpPr>
          <p:cNvPr id="20484" name="Rectangle 39"/>
          <p:cNvSpPr>
            <a:spLocks noChangeArrowheads="1"/>
          </p:cNvSpPr>
          <p:nvPr/>
        </p:nvSpPr>
        <p:spPr bwMode="auto">
          <a:xfrm>
            <a:off x="762000" y="1447800"/>
            <a:ext cx="7543800" cy="581025"/>
          </a:xfrm>
          <a:prstGeom prst="rect">
            <a:avLst/>
          </a:prstGeom>
          <a:noFill/>
          <a:ln w="9525" algn="ctr">
            <a:noFill/>
            <a:miter lim="800000"/>
            <a:headEnd/>
            <a:tailEnd/>
          </a:ln>
        </p:spPr>
        <p:txBody>
          <a:bodyPr>
            <a:spAutoFit/>
          </a:bodyPr>
          <a:lstStyle/>
          <a:p>
            <a:pPr eaLnBrk="0" hangingPunct="0"/>
            <a:r>
              <a:rPr lang="en-US" sz="1600" b="1">
                <a:solidFill>
                  <a:srgbClr val="990000"/>
                </a:solidFill>
                <a:latin typeface="Verdana" pitchFamily="34" charset="0"/>
              </a:rPr>
              <a:t>Objective:</a:t>
            </a:r>
            <a:r>
              <a:rPr lang="en-US" sz="1600" b="1">
                <a:latin typeface="Verdana" pitchFamily="34" charset="0"/>
              </a:rPr>
              <a:t> </a:t>
            </a:r>
            <a:r>
              <a:rPr lang="en-US" sz="1600"/>
              <a:t>Construct a good distance function using AI and machine learning 	  	      techniques that learn attribute weights.</a:t>
            </a:r>
          </a:p>
        </p:txBody>
      </p:sp>
      <p:grpSp>
        <p:nvGrpSpPr>
          <p:cNvPr id="20485" name="Group 84"/>
          <p:cNvGrpSpPr>
            <a:grpSpLocks/>
          </p:cNvGrpSpPr>
          <p:nvPr/>
        </p:nvGrpSpPr>
        <p:grpSpPr bwMode="auto">
          <a:xfrm>
            <a:off x="3429000" y="2387600"/>
            <a:ext cx="5638800" cy="3556000"/>
            <a:chOff x="2208" y="1584"/>
            <a:chExt cx="3552" cy="2240"/>
          </a:xfrm>
        </p:grpSpPr>
        <p:sp>
          <p:nvSpPr>
            <p:cNvPr id="20487" name="Text Box 6"/>
            <p:cNvSpPr txBox="1">
              <a:spLocks noChangeArrowheads="1"/>
            </p:cNvSpPr>
            <p:nvPr/>
          </p:nvSpPr>
          <p:spPr bwMode="auto">
            <a:xfrm>
              <a:off x="3571" y="2750"/>
              <a:ext cx="1059" cy="154"/>
            </a:xfrm>
            <a:prstGeom prst="rect">
              <a:avLst/>
            </a:prstGeom>
            <a:noFill/>
            <a:ln w="9525" algn="ctr">
              <a:noFill/>
              <a:miter lim="800000"/>
              <a:headEnd/>
              <a:tailEnd/>
            </a:ln>
          </p:spPr>
          <p:txBody>
            <a:bodyPr>
              <a:spAutoFit/>
            </a:bodyPr>
            <a:lstStyle/>
            <a:p>
              <a:pPr algn="ctr" eaLnBrk="0" hangingPunct="0"/>
              <a:r>
                <a:rPr lang="en-US" sz="1000" b="1">
                  <a:solidFill>
                    <a:schemeClr val="accent2"/>
                  </a:solidFill>
                  <a:latin typeface="Trebuchet MS" pitchFamily="34" charset="0"/>
                </a:rPr>
                <a:t>Bad</a:t>
              </a:r>
              <a:r>
                <a:rPr lang="en-US" sz="1000">
                  <a:latin typeface="Trebuchet MS" pitchFamily="34" charset="0"/>
                </a:rPr>
                <a:t> distance function </a:t>
              </a:r>
              <a:r>
                <a:rPr kumimoji="1" lang="en-US" sz="1000" b="1">
                  <a:solidFill>
                    <a:srgbClr val="996633"/>
                  </a:solidFill>
                  <a:latin typeface="Symbol" pitchFamily="18" charset="2"/>
                </a:rPr>
                <a:t>Q</a:t>
              </a:r>
              <a:r>
                <a:rPr kumimoji="1" lang="en-US" sz="1000" b="1">
                  <a:solidFill>
                    <a:srgbClr val="996633"/>
                  </a:solidFill>
                </a:rPr>
                <a:t>1</a:t>
              </a:r>
            </a:p>
          </p:txBody>
        </p:sp>
        <p:sp>
          <p:nvSpPr>
            <p:cNvPr id="20488" name="Text Box 7"/>
            <p:cNvSpPr txBox="1">
              <a:spLocks noChangeArrowheads="1"/>
            </p:cNvSpPr>
            <p:nvPr/>
          </p:nvSpPr>
          <p:spPr bwMode="auto">
            <a:xfrm>
              <a:off x="4677" y="2736"/>
              <a:ext cx="1083" cy="154"/>
            </a:xfrm>
            <a:prstGeom prst="rect">
              <a:avLst/>
            </a:prstGeom>
            <a:noFill/>
            <a:ln w="9525" algn="ctr">
              <a:noFill/>
              <a:miter lim="800000"/>
              <a:headEnd/>
              <a:tailEnd/>
            </a:ln>
          </p:spPr>
          <p:txBody>
            <a:bodyPr wrap="none">
              <a:spAutoFit/>
            </a:bodyPr>
            <a:lstStyle/>
            <a:p>
              <a:pPr algn="ctr" eaLnBrk="0" hangingPunct="0"/>
              <a:r>
                <a:rPr lang="en-US" sz="1000" b="1">
                  <a:solidFill>
                    <a:schemeClr val="accent2"/>
                  </a:solidFill>
                  <a:latin typeface="Trebuchet MS" pitchFamily="34" charset="0"/>
                </a:rPr>
                <a:t>Good</a:t>
              </a:r>
              <a:r>
                <a:rPr lang="en-US" sz="1000">
                  <a:latin typeface="Trebuchet MS" pitchFamily="34" charset="0"/>
                </a:rPr>
                <a:t> distance function </a:t>
              </a:r>
              <a:r>
                <a:rPr kumimoji="1" lang="en-US" sz="1000" b="1">
                  <a:solidFill>
                    <a:srgbClr val="996633"/>
                  </a:solidFill>
                  <a:latin typeface="Symbol" pitchFamily="18" charset="2"/>
                </a:rPr>
                <a:t>Q</a:t>
              </a:r>
              <a:r>
                <a:rPr kumimoji="1" lang="en-US" sz="1000" b="1">
                  <a:solidFill>
                    <a:srgbClr val="996633"/>
                  </a:solidFill>
                </a:rPr>
                <a:t>2</a:t>
              </a:r>
            </a:p>
          </p:txBody>
        </p:sp>
        <p:pic>
          <p:nvPicPr>
            <p:cNvPr id="20489" name="Picture 8" descr="f16"/>
            <p:cNvPicPr>
              <a:picLocks noChangeAspect="1" noChangeArrowheads="1"/>
            </p:cNvPicPr>
            <p:nvPr/>
          </p:nvPicPr>
          <p:blipFill>
            <a:blip r:embed="rId3"/>
            <a:srcRect/>
            <a:stretch>
              <a:fillRect/>
            </a:stretch>
          </p:blipFill>
          <p:spPr bwMode="auto">
            <a:xfrm>
              <a:off x="4229" y="3375"/>
              <a:ext cx="141" cy="127"/>
            </a:xfrm>
            <a:prstGeom prst="rect">
              <a:avLst/>
            </a:prstGeom>
            <a:noFill/>
            <a:ln w="9525">
              <a:noFill/>
              <a:miter lim="800000"/>
              <a:headEnd/>
              <a:tailEnd/>
            </a:ln>
          </p:spPr>
        </p:pic>
        <p:pic>
          <p:nvPicPr>
            <p:cNvPr id="20490" name="Picture 9" descr="F150"/>
            <p:cNvPicPr>
              <a:picLocks noChangeAspect="1" noChangeArrowheads="1"/>
            </p:cNvPicPr>
            <p:nvPr/>
          </p:nvPicPr>
          <p:blipFill>
            <a:blip r:embed="rId4"/>
            <a:srcRect/>
            <a:stretch>
              <a:fillRect/>
            </a:stretch>
          </p:blipFill>
          <p:spPr bwMode="auto">
            <a:xfrm>
              <a:off x="4051" y="3162"/>
              <a:ext cx="139" cy="148"/>
            </a:xfrm>
            <a:prstGeom prst="rect">
              <a:avLst/>
            </a:prstGeom>
            <a:noFill/>
            <a:ln w="9525">
              <a:noFill/>
              <a:miter lim="800000"/>
              <a:headEnd/>
              <a:tailEnd/>
            </a:ln>
          </p:spPr>
        </p:pic>
        <p:pic>
          <p:nvPicPr>
            <p:cNvPr id="20491" name="Picture 10" descr="NewBeetle"/>
            <p:cNvPicPr>
              <a:picLocks noChangeAspect="1" noChangeArrowheads="1"/>
            </p:cNvPicPr>
            <p:nvPr/>
          </p:nvPicPr>
          <p:blipFill>
            <a:blip r:embed="rId5"/>
            <a:srcRect/>
            <a:stretch>
              <a:fillRect/>
            </a:stretch>
          </p:blipFill>
          <p:spPr bwMode="auto">
            <a:xfrm>
              <a:off x="3962" y="2965"/>
              <a:ext cx="138" cy="121"/>
            </a:xfrm>
            <a:prstGeom prst="rect">
              <a:avLst/>
            </a:prstGeom>
            <a:noFill/>
            <a:ln w="9525">
              <a:noFill/>
              <a:miter lim="800000"/>
              <a:headEnd/>
              <a:tailEnd/>
            </a:ln>
          </p:spPr>
        </p:pic>
        <p:pic>
          <p:nvPicPr>
            <p:cNvPr id="20492" name="Picture 11" descr="NewBeetle2"/>
            <p:cNvPicPr>
              <a:picLocks noChangeAspect="1" noChangeArrowheads="1"/>
            </p:cNvPicPr>
            <p:nvPr/>
          </p:nvPicPr>
          <p:blipFill>
            <a:blip r:embed="rId6"/>
            <a:srcRect/>
            <a:stretch>
              <a:fillRect/>
            </a:stretch>
          </p:blipFill>
          <p:spPr bwMode="auto">
            <a:xfrm>
              <a:off x="3780" y="3336"/>
              <a:ext cx="168" cy="118"/>
            </a:xfrm>
            <a:prstGeom prst="rect">
              <a:avLst/>
            </a:prstGeom>
            <a:noFill/>
            <a:ln w="9525">
              <a:noFill/>
              <a:miter lim="800000"/>
              <a:headEnd/>
              <a:tailEnd/>
            </a:ln>
          </p:spPr>
        </p:pic>
        <p:pic>
          <p:nvPicPr>
            <p:cNvPr id="20493" name="Picture 12" descr="F150"/>
            <p:cNvPicPr>
              <a:picLocks noChangeAspect="1" noChangeArrowheads="1"/>
            </p:cNvPicPr>
            <p:nvPr/>
          </p:nvPicPr>
          <p:blipFill>
            <a:blip r:embed="rId4"/>
            <a:srcRect/>
            <a:stretch>
              <a:fillRect/>
            </a:stretch>
          </p:blipFill>
          <p:spPr bwMode="auto">
            <a:xfrm>
              <a:off x="4274" y="3530"/>
              <a:ext cx="140" cy="148"/>
            </a:xfrm>
            <a:prstGeom prst="rect">
              <a:avLst/>
            </a:prstGeom>
            <a:noFill/>
            <a:ln w="9525">
              <a:noFill/>
              <a:miter lim="800000"/>
              <a:headEnd/>
              <a:tailEnd/>
            </a:ln>
          </p:spPr>
        </p:pic>
        <p:pic>
          <p:nvPicPr>
            <p:cNvPr id="20494" name="Picture 13" descr="NewBeetle"/>
            <p:cNvPicPr>
              <a:picLocks noChangeAspect="1" noChangeArrowheads="1"/>
            </p:cNvPicPr>
            <p:nvPr/>
          </p:nvPicPr>
          <p:blipFill>
            <a:blip r:embed="rId5"/>
            <a:srcRect/>
            <a:stretch>
              <a:fillRect/>
            </a:stretch>
          </p:blipFill>
          <p:spPr bwMode="auto">
            <a:xfrm>
              <a:off x="4409" y="3465"/>
              <a:ext cx="139" cy="120"/>
            </a:xfrm>
            <a:prstGeom prst="rect">
              <a:avLst/>
            </a:prstGeom>
            <a:noFill/>
            <a:ln w="9525">
              <a:noFill/>
              <a:miter lim="800000"/>
              <a:headEnd/>
              <a:tailEnd/>
            </a:ln>
          </p:spPr>
        </p:pic>
        <p:pic>
          <p:nvPicPr>
            <p:cNvPr id="20495" name="Picture 14" descr="f16"/>
            <p:cNvPicPr>
              <a:picLocks noChangeAspect="1" noChangeArrowheads="1"/>
            </p:cNvPicPr>
            <p:nvPr/>
          </p:nvPicPr>
          <p:blipFill>
            <a:blip r:embed="rId7"/>
            <a:srcRect/>
            <a:stretch>
              <a:fillRect/>
            </a:stretch>
          </p:blipFill>
          <p:spPr bwMode="auto">
            <a:xfrm>
              <a:off x="3892" y="3465"/>
              <a:ext cx="124" cy="111"/>
            </a:xfrm>
            <a:prstGeom prst="rect">
              <a:avLst/>
            </a:prstGeom>
            <a:noFill/>
            <a:ln w="9525">
              <a:noFill/>
              <a:miter lim="800000"/>
              <a:headEnd/>
              <a:tailEnd/>
            </a:ln>
          </p:spPr>
        </p:pic>
        <p:pic>
          <p:nvPicPr>
            <p:cNvPr id="20496" name="Picture 15" descr="f16"/>
            <p:cNvPicPr>
              <a:picLocks noChangeAspect="1" noChangeArrowheads="1"/>
            </p:cNvPicPr>
            <p:nvPr/>
          </p:nvPicPr>
          <p:blipFill>
            <a:blip r:embed="rId7"/>
            <a:srcRect/>
            <a:stretch>
              <a:fillRect/>
            </a:stretch>
          </p:blipFill>
          <p:spPr bwMode="auto">
            <a:xfrm>
              <a:off x="3917" y="3118"/>
              <a:ext cx="123" cy="111"/>
            </a:xfrm>
            <a:prstGeom prst="rect">
              <a:avLst/>
            </a:prstGeom>
            <a:noFill/>
            <a:ln w="9525">
              <a:noFill/>
              <a:miter lim="800000"/>
              <a:headEnd/>
              <a:tailEnd/>
            </a:ln>
          </p:spPr>
        </p:pic>
        <p:pic>
          <p:nvPicPr>
            <p:cNvPr id="20497" name="Picture 16" descr="NewBeetle2"/>
            <p:cNvPicPr>
              <a:picLocks noChangeAspect="1" noChangeArrowheads="1"/>
            </p:cNvPicPr>
            <p:nvPr/>
          </p:nvPicPr>
          <p:blipFill>
            <a:blip r:embed="rId8"/>
            <a:srcRect/>
            <a:stretch>
              <a:fillRect/>
            </a:stretch>
          </p:blipFill>
          <p:spPr bwMode="auto">
            <a:xfrm>
              <a:off x="4297" y="3246"/>
              <a:ext cx="166" cy="118"/>
            </a:xfrm>
            <a:prstGeom prst="rect">
              <a:avLst/>
            </a:prstGeom>
            <a:noFill/>
            <a:ln w="9525">
              <a:noFill/>
              <a:miter lim="800000"/>
              <a:headEnd/>
              <a:tailEnd/>
            </a:ln>
          </p:spPr>
        </p:pic>
        <p:pic>
          <p:nvPicPr>
            <p:cNvPr id="20498" name="Picture 17" descr="F150"/>
            <p:cNvPicPr>
              <a:picLocks noChangeAspect="1" noChangeArrowheads="1"/>
            </p:cNvPicPr>
            <p:nvPr/>
          </p:nvPicPr>
          <p:blipFill>
            <a:blip r:embed="rId4"/>
            <a:srcRect/>
            <a:stretch>
              <a:fillRect/>
            </a:stretch>
          </p:blipFill>
          <p:spPr bwMode="auto">
            <a:xfrm>
              <a:off x="3780" y="3562"/>
              <a:ext cx="139" cy="148"/>
            </a:xfrm>
            <a:prstGeom prst="rect">
              <a:avLst/>
            </a:prstGeom>
            <a:noFill/>
            <a:ln w="9525">
              <a:noFill/>
              <a:miter lim="800000"/>
              <a:headEnd/>
              <a:tailEnd/>
            </a:ln>
          </p:spPr>
        </p:pic>
        <p:pic>
          <p:nvPicPr>
            <p:cNvPr id="20499" name="Picture 18" descr="NewBeetle"/>
            <p:cNvPicPr>
              <a:picLocks noChangeAspect="1" noChangeArrowheads="1"/>
            </p:cNvPicPr>
            <p:nvPr/>
          </p:nvPicPr>
          <p:blipFill>
            <a:blip r:embed="rId5"/>
            <a:srcRect/>
            <a:stretch>
              <a:fillRect/>
            </a:stretch>
          </p:blipFill>
          <p:spPr bwMode="auto">
            <a:xfrm>
              <a:off x="3713" y="3465"/>
              <a:ext cx="139" cy="120"/>
            </a:xfrm>
            <a:prstGeom prst="rect">
              <a:avLst/>
            </a:prstGeom>
            <a:noFill/>
            <a:ln w="9525">
              <a:noFill/>
              <a:miter lim="800000"/>
              <a:headEnd/>
              <a:tailEnd/>
            </a:ln>
          </p:spPr>
        </p:pic>
        <p:pic>
          <p:nvPicPr>
            <p:cNvPr id="20500" name="Picture 19" descr="NewBeetle2"/>
            <p:cNvPicPr>
              <a:picLocks noChangeAspect="1" noChangeArrowheads="1"/>
            </p:cNvPicPr>
            <p:nvPr/>
          </p:nvPicPr>
          <p:blipFill>
            <a:blip r:embed="rId8"/>
            <a:srcRect/>
            <a:stretch>
              <a:fillRect/>
            </a:stretch>
          </p:blipFill>
          <p:spPr bwMode="auto">
            <a:xfrm>
              <a:off x="4120" y="3022"/>
              <a:ext cx="166" cy="118"/>
            </a:xfrm>
            <a:prstGeom prst="rect">
              <a:avLst/>
            </a:prstGeom>
            <a:noFill/>
            <a:ln w="9525">
              <a:noFill/>
              <a:miter lim="800000"/>
              <a:headEnd/>
              <a:tailEnd/>
            </a:ln>
          </p:spPr>
        </p:pic>
        <p:sp>
          <p:nvSpPr>
            <p:cNvPr id="20501" name="Oval 20"/>
            <p:cNvSpPr>
              <a:spLocks noChangeArrowheads="1"/>
            </p:cNvSpPr>
            <p:nvPr/>
          </p:nvSpPr>
          <p:spPr bwMode="auto">
            <a:xfrm>
              <a:off x="3668" y="3316"/>
              <a:ext cx="392" cy="444"/>
            </a:xfrm>
            <a:prstGeom prst="ellipse">
              <a:avLst/>
            </a:prstGeom>
            <a:noFill/>
            <a:ln w="9525" algn="ctr">
              <a:solidFill>
                <a:srgbClr val="FF0000"/>
              </a:solidFill>
              <a:round/>
              <a:headEnd/>
              <a:tailEnd/>
            </a:ln>
          </p:spPr>
          <p:txBody>
            <a:bodyPr wrap="none" anchor="ctr"/>
            <a:lstStyle/>
            <a:p>
              <a:endParaRPr lang="en-US"/>
            </a:p>
          </p:txBody>
        </p:sp>
        <p:sp>
          <p:nvSpPr>
            <p:cNvPr id="20502" name="Oval 21"/>
            <p:cNvSpPr>
              <a:spLocks noChangeArrowheads="1"/>
            </p:cNvSpPr>
            <p:nvPr/>
          </p:nvSpPr>
          <p:spPr bwMode="auto">
            <a:xfrm>
              <a:off x="4184" y="3220"/>
              <a:ext cx="382" cy="540"/>
            </a:xfrm>
            <a:prstGeom prst="ellipse">
              <a:avLst/>
            </a:prstGeom>
            <a:noFill/>
            <a:ln w="9525" algn="ctr">
              <a:solidFill>
                <a:srgbClr val="FF0000"/>
              </a:solidFill>
              <a:round/>
              <a:headEnd/>
              <a:tailEnd/>
            </a:ln>
          </p:spPr>
          <p:txBody>
            <a:bodyPr wrap="none" anchor="ctr"/>
            <a:lstStyle/>
            <a:p>
              <a:endParaRPr lang="en-US"/>
            </a:p>
          </p:txBody>
        </p:sp>
        <p:sp>
          <p:nvSpPr>
            <p:cNvPr id="20503" name="Oval 22"/>
            <p:cNvSpPr>
              <a:spLocks noChangeArrowheads="1"/>
            </p:cNvSpPr>
            <p:nvPr/>
          </p:nvSpPr>
          <p:spPr bwMode="auto">
            <a:xfrm>
              <a:off x="3872" y="2905"/>
              <a:ext cx="425" cy="437"/>
            </a:xfrm>
            <a:prstGeom prst="ellipse">
              <a:avLst/>
            </a:prstGeom>
            <a:noFill/>
            <a:ln w="9525" algn="ctr">
              <a:solidFill>
                <a:srgbClr val="FF0000"/>
              </a:solidFill>
              <a:round/>
              <a:headEnd/>
              <a:tailEnd/>
            </a:ln>
          </p:spPr>
          <p:txBody>
            <a:bodyPr wrap="none" anchor="ctr"/>
            <a:lstStyle/>
            <a:p>
              <a:endParaRPr lang="en-US"/>
            </a:p>
          </p:txBody>
        </p:sp>
        <p:pic>
          <p:nvPicPr>
            <p:cNvPr id="20504" name="Picture 23" descr="f16"/>
            <p:cNvPicPr>
              <a:picLocks noChangeAspect="1" noChangeArrowheads="1"/>
            </p:cNvPicPr>
            <p:nvPr/>
          </p:nvPicPr>
          <p:blipFill>
            <a:blip r:embed="rId9"/>
            <a:srcRect/>
            <a:stretch>
              <a:fillRect/>
            </a:stretch>
          </p:blipFill>
          <p:spPr bwMode="auto">
            <a:xfrm>
              <a:off x="5194" y="3120"/>
              <a:ext cx="124" cy="113"/>
            </a:xfrm>
            <a:prstGeom prst="rect">
              <a:avLst/>
            </a:prstGeom>
            <a:noFill/>
            <a:ln w="9525">
              <a:noFill/>
              <a:miter lim="800000"/>
              <a:headEnd/>
              <a:tailEnd/>
            </a:ln>
          </p:spPr>
        </p:pic>
        <p:pic>
          <p:nvPicPr>
            <p:cNvPr id="20505" name="Picture 24" descr="F150"/>
            <p:cNvPicPr>
              <a:picLocks noChangeAspect="1" noChangeArrowheads="1"/>
            </p:cNvPicPr>
            <p:nvPr/>
          </p:nvPicPr>
          <p:blipFill>
            <a:blip r:embed="rId10"/>
            <a:srcRect/>
            <a:stretch>
              <a:fillRect/>
            </a:stretch>
          </p:blipFill>
          <p:spPr bwMode="auto">
            <a:xfrm>
              <a:off x="4954" y="3313"/>
              <a:ext cx="123" cy="131"/>
            </a:xfrm>
            <a:prstGeom prst="rect">
              <a:avLst/>
            </a:prstGeom>
            <a:noFill/>
            <a:ln w="9525">
              <a:noFill/>
              <a:miter lim="800000"/>
              <a:headEnd/>
              <a:tailEnd/>
            </a:ln>
          </p:spPr>
        </p:pic>
        <p:pic>
          <p:nvPicPr>
            <p:cNvPr id="20506" name="Picture 25" descr="NewBeetle"/>
            <p:cNvPicPr>
              <a:picLocks noChangeAspect="1" noChangeArrowheads="1"/>
            </p:cNvPicPr>
            <p:nvPr/>
          </p:nvPicPr>
          <p:blipFill>
            <a:blip r:embed="rId11"/>
            <a:srcRect/>
            <a:stretch>
              <a:fillRect/>
            </a:stretch>
          </p:blipFill>
          <p:spPr bwMode="auto">
            <a:xfrm>
              <a:off x="5492" y="3256"/>
              <a:ext cx="123" cy="103"/>
            </a:xfrm>
            <a:prstGeom prst="rect">
              <a:avLst/>
            </a:prstGeom>
            <a:noFill/>
            <a:ln w="9525">
              <a:noFill/>
              <a:miter lim="800000"/>
              <a:headEnd/>
              <a:tailEnd/>
            </a:ln>
          </p:spPr>
        </p:pic>
        <p:pic>
          <p:nvPicPr>
            <p:cNvPr id="20507" name="Picture 26" descr="NewBeetle2"/>
            <p:cNvPicPr>
              <a:picLocks noChangeAspect="1" noChangeArrowheads="1"/>
            </p:cNvPicPr>
            <p:nvPr/>
          </p:nvPicPr>
          <p:blipFill>
            <a:blip r:embed="rId12"/>
            <a:srcRect/>
            <a:stretch>
              <a:fillRect/>
            </a:stretch>
          </p:blipFill>
          <p:spPr bwMode="auto">
            <a:xfrm>
              <a:off x="5492" y="3384"/>
              <a:ext cx="147" cy="102"/>
            </a:xfrm>
            <a:prstGeom prst="rect">
              <a:avLst/>
            </a:prstGeom>
            <a:noFill/>
            <a:ln w="9525">
              <a:noFill/>
              <a:miter lim="800000"/>
              <a:headEnd/>
              <a:tailEnd/>
            </a:ln>
          </p:spPr>
        </p:pic>
        <p:pic>
          <p:nvPicPr>
            <p:cNvPr id="20508" name="Picture 27" descr="F150"/>
            <p:cNvPicPr>
              <a:picLocks noChangeAspect="1" noChangeArrowheads="1"/>
            </p:cNvPicPr>
            <p:nvPr/>
          </p:nvPicPr>
          <p:blipFill>
            <a:blip r:embed="rId10"/>
            <a:srcRect/>
            <a:stretch>
              <a:fillRect/>
            </a:stretch>
          </p:blipFill>
          <p:spPr bwMode="auto">
            <a:xfrm>
              <a:off x="5045" y="3473"/>
              <a:ext cx="123" cy="131"/>
            </a:xfrm>
            <a:prstGeom prst="rect">
              <a:avLst/>
            </a:prstGeom>
            <a:noFill/>
            <a:ln w="9525">
              <a:noFill/>
              <a:miter lim="800000"/>
              <a:headEnd/>
              <a:tailEnd/>
            </a:ln>
          </p:spPr>
        </p:pic>
        <p:pic>
          <p:nvPicPr>
            <p:cNvPr id="20509" name="Picture 28" descr="NewBeetle"/>
            <p:cNvPicPr>
              <a:picLocks noChangeAspect="1" noChangeArrowheads="1"/>
            </p:cNvPicPr>
            <p:nvPr/>
          </p:nvPicPr>
          <p:blipFill>
            <a:blip r:embed="rId13"/>
            <a:srcRect/>
            <a:stretch>
              <a:fillRect/>
            </a:stretch>
          </p:blipFill>
          <p:spPr bwMode="auto">
            <a:xfrm>
              <a:off x="5358" y="3384"/>
              <a:ext cx="123" cy="104"/>
            </a:xfrm>
            <a:prstGeom prst="rect">
              <a:avLst/>
            </a:prstGeom>
            <a:noFill/>
            <a:ln w="9525">
              <a:noFill/>
              <a:miter lim="800000"/>
              <a:headEnd/>
              <a:tailEnd/>
            </a:ln>
          </p:spPr>
        </p:pic>
        <p:pic>
          <p:nvPicPr>
            <p:cNvPr id="20510" name="Picture 29" descr="f16"/>
            <p:cNvPicPr>
              <a:picLocks noChangeAspect="1" noChangeArrowheads="1"/>
            </p:cNvPicPr>
            <p:nvPr/>
          </p:nvPicPr>
          <p:blipFill>
            <a:blip r:embed="rId14"/>
            <a:srcRect/>
            <a:stretch>
              <a:fillRect/>
            </a:stretch>
          </p:blipFill>
          <p:spPr bwMode="auto">
            <a:xfrm>
              <a:off x="5187" y="2966"/>
              <a:ext cx="108" cy="100"/>
            </a:xfrm>
            <a:prstGeom prst="rect">
              <a:avLst/>
            </a:prstGeom>
            <a:noFill/>
            <a:ln w="9525">
              <a:noFill/>
              <a:miter lim="800000"/>
              <a:headEnd/>
              <a:tailEnd/>
            </a:ln>
          </p:spPr>
        </p:pic>
        <p:pic>
          <p:nvPicPr>
            <p:cNvPr id="20511" name="Picture 30" descr="f16"/>
            <p:cNvPicPr>
              <a:picLocks noChangeAspect="1" noChangeArrowheads="1"/>
            </p:cNvPicPr>
            <p:nvPr/>
          </p:nvPicPr>
          <p:blipFill>
            <a:blip r:embed="rId15"/>
            <a:srcRect/>
            <a:stretch>
              <a:fillRect/>
            </a:stretch>
          </p:blipFill>
          <p:spPr bwMode="auto">
            <a:xfrm>
              <a:off x="5074" y="3062"/>
              <a:ext cx="110" cy="100"/>
            </a:xfrm>
            <a:prstGeom prst="rect">
              <a:avLst/>
            </a:prstGeom>
            <a:noFill/>
            <a:ln w="9525">
              <a:noFill/>
              <a:miter lim="800000"/>
              <a:headEnd/>
              <a:tailEnd/>
            </a:ln>
          </p:spPr>
        </p:pic>
        <p:pic>
          <p:nvPicPr>
            <p:cNvPr id="20512" name="Picture 31" descr="NewBeetle2"/>
            <p:cNvPicPr>
              <a:picLocks noChangeAspect="1" noChangeArrowheads="1"/>
            </p:cNvPicPr>
            <p:nvPr/>
          </p:nvPicPr>
          <p:blipFill>
            <a:blip r:embed="rId16"/>
            <a:srcRect/>
            <a:stretch>
              <a:fillRect/>
            </a:stretch>
          </p:blipFill>
          <p:spPr bwMode="auto">
            <a:xfrm>
              <a:off x="5335" y="3256"/>
              <a:ext cx="148" cy="102"/>
            </a:xfrm>
            <a:prstGeom prst="rect">
              <a:avLst/>
            </a:prstGeom>
            <a:noFill/>
            <a:ln w="9525">
              <a:noFill/>
              <a:miter lim="800000"/>
              <a:headEnd/>
              <a:tailEnd/>
            </a:ln>
          </p:spPr>
        </p:pic>
        <p:pic>
          <p:nvPicPr>
            <p:cNvPr id="20513" name="Picture 32" descr="F150"/>
            <p:cNvPicPr>
              <a:picLocks noChangeAspect="1" noChangeArrowheads="1"/>
            </p:cNvPicPr>
            <p:nvPr/>
          </p:nvPicPr>
          <p:blipFill>
            <a:blip r:embed="rId10"/>
            <a:srcRect/>
            <a:stretch>
              <a:fillRect/>
            </a:stretch>
          </p:blipFill>
          <p:spPr bwMode="auto">
            <a:xfrm>
              <a:off x="4888" y="3473"/>
              <a:ext cx="123" cy="131"/>
            </a:xfrm>
            <a:prstGeom prst="rect">
              <a:avLst/>
            </a:prstGeom>
            <a:noFill/>
            <a:ln w="9525">
              <a:noFill/>
              <a:miter lim="800000"/>
              <a:headEnd/>
              <a:tailEnd/>
            </a:ln>
          </p:spPr>
        </p:pic>
        <p:pic>
          <p:nvPicPr>
            <p:cNvPr id="20514" name="Picture 33" descr="NewBeetle"/>
            <p:cNvPicPr>
              <a:picLocks noChangeAspect="1" noChangeArrowheads="1"/>
            </p:cNvPicPr>
            <p:nvPr/>
          </p:nvPicPr>
          <p:blipFill>
            <a:blip r:embed="rId13"/>
            <a:srcRect/>
            <a:stretch>
              <a:fillRect/>
            </a:stretch>
          </p:blipFill>
          <p:spPr bwMode="auto">
            <a:xfrm>
              <a:off x="5505" y="3512"/>
              <a:ext cx="123" cy="104"/>
            </a:xfrm>
            <a:prstGeom prst="rect">
              <a:avLst/>
            </a:prstGeom>
            <a:noFill/>
            <a:ln w="9525">
              <a:noFill/>
              <a:miter lim="800000"/>
              <a:headEnd/>
              <a:tailEnd/>
            </a:ln>
          </p:spPr>
        </p:pic>
        <p:pic>
          <p:nvPicPr>
            <p:cNvPr id="20515" name="Picture 34" descr="NewBeetle2"/>
            <p:cNvPicPr>
              <a:picLocks noChangeAspect="1" noChangeArrowheads="1"/>
            </p:cNvPicPr>
            <p:nvPr/>
          </p:nvPicPr>
          <p:blipFill>
            <a:blip r:embed="rId17"/>
            <a:srcRect/>
            <a:stretch>
              <a:fillRect/>
            </a:stretch>
          </p:blipFill>
          <p:spPr bwMode="auto">
            <a:xfrm>
              <a:off x="5335" y="3512"/>
              <a:ext cx="148" cy="103"/>
            </a:xfrm>
            <a:prstGeom prst="rect">
              <a:avLst/>
            </a:prstGeom>
            <a:noFill/>
            <a:ln w="9525">
              <a:noFill/>
              <a:miter lim="800000"/>
              <a:headEnd/>
              <a:tailEnd/>
            </a:ln>
          </p:spPr>
        </p:pic>
        <p:sp>
          <p:nvSpPr>
            <p:cNvPr id="20516" name="Oval 35"/>
            <p:cNvSpPr>
              <a:spLocks noChangeArrowheads="1"/>
            </p:cNvSpPr>
            <p:nvPr/>
          </p:nvSpPr>
          <p:spPr bwMode="auto">
            <a:xfrm>
              <a:off x="4835" y="3256"/>
              <a:ext cx="374" cy="440"/>
            </a:xfrm>
            <a:prstGeom prst="ellipse">
              <a:avLst/>
            </a:prstGeom>
            <a:noFill/>
            <a:ln w="9525" algn="ctr">
              <a:solidFill>
                <a:srgbClr val="FF0000"/>
              </a:solidFill>
              <a:round/>
              <a:headEnd/>
              <a:tailEnd/>
            </a:ln>
          </p:spPr>
          <p:txBody>
            <a:bodyPr wrap="none" anchor="ctr"/>
            <a:lstStyle/>
            <a:p>
              <a:endParaRPr lang="en-US"/>
            </a:p>
          </p:txBody>
        </p:sp>
        <p:sp>
          <p:nvSpPr>
            <p:cNvPr id="20517" name="Oval 36"/>
            <p:cNvSpPr>
              <a:spLocks noChangeArrowheads="1"/>
            </p:cNvSpPr>
            <p:nvPr/>
          </p:nvSpPr>
          <p:spPr bwMode="auto">
            <a:xfrm>
              <a:off x="5011" y="2894"/>
              <a:ext cx="397" cy="370"/>
            </a:xfrm>
            <a:prstGeom prst="ellipse">
              <a:avLst/>
            </a:prstGeom>
            <a:noFill/>
            <a:ln w="9525" algn="ctr">
              <a:solidFill>
                <a:srgbClr val="FF0000"/>
              </a:solidFill>
              <a:round/>
              <a:headEnd/>
              <a:tailEnd/>
            </a:ln>
          </p:spPr>
          <p:txBody>
            <a:bodyPr wrap="none" anchor="ctr"/>
            <a:lstStyle/>
            <a:p>
              <a:endParaRPr lang="en-US"/>
            </a:p>
          </p:txBody>
        </p:sp>
        <p:sp>
          <p:nvSpPr>
            <p:cNvPr id="20518" name="Oval 37"/>
            <p:cNvSpPr>
              <a:spLocks noChangeArrowheads="1"/>
            </p:cNvSpPr>
            <p:nvPr/>
          </p:nvSpPr>
          <p:spPr bwMode="auto">
            <a:xfrm>
              <a:off x="5285" y="3181"/>
              <a:ext cx="396" cy="547"/>
            </a:xfrm>
            <a:prstGeom prst="ellipse">
              <a:avLst/>
            </a:prstGeom>
            <a:noFill/>
            <a:ln w="9525" algn="ctr">
              <a:solidFill>
                <a:srgbClr val="FF0000"/>
              </a:solidFill>
              <a:round/>
              <a:headEnd/>
              <a:tailEnd/>
            </a:ln>
          </p:spPr>
          <p:txBody>
            <a:bodyPr wrap="none" anchor="ctr"/>
            <a:lstStyle/>
            <a:p>
              <a:endParaRPr lang="en-US"/>
            </a:p>
          </p:txBody>
        </p:sp>
        <p:sp>
          <p:nvSpPr>
            <p:cNvPr id="20519" name="Line 38"/>
            <p:cNvSpPr>
              <a:spLocks noChangeShapeType="1"/>
            </p:cNvSpPr>
            <p:nvPr/>
          </p:nvSpPr>
          <p:spPr bwMode="auto">
            <a:xfrm>
              <a:off x="4701" y="2765"/>
              <a:ext cx="0" cy="1059"/>
            </a:xfrm>
            <a:prstGeom prst="line">
              <a:avLst/>
            </a:prstGeom>
            <a:noFill/>
            <a:ln w="9525">
              <a:solidFill>
                <a:schemeClr val="tx1"/>
              </a:solidFill>
              <a:round/>
              <a:headEnd/>
              <a:tailEnd/>
            </a:ln>
          </p:spPr>
          <p:txBody>
            <a:bodyPr anchor="ctr"/>
            <a:lstStyle/>
            <a:p>
              <a:endParaRPr lang="en-US"/>
            </a:p>
          </p:txBody>
        </p:sp>
        <p:sp>
          <p:nvSpPr>
            <p:cNvPr id="20520" name="Oval 43"/>
            <p:cNvSpPr>
              <a:spLocks noChangeArrowheads="1"/>
            </p:cNvSpPr>
            <p:nvPr/>
          </p:nvSpPr>
          <p:spPr bwMode="auto">
            <a:xfrm>
              <a:off x="2208" y="2036"/>
              <a:ext cx="1086" cy="477"/>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0" hangingPunct="0"/>
              <a:r>
                <a:rPr kumimoji="1" lang="en-US" sz="2000" b="1">
                  <a:solidFill>
                    <a:srgbClr val="990000"/>
                  </a:solidFill>
                </a:rPr>
                <a:t>Clustering</a:t>
              </a:r>
              <a:r>
                <a:rPr kumimoji="1" lang="en-US" sz="2000" b="1">
                  <a:solidFill>
                    <a:srgbClr val="996633"/>
                  </a:solidFill>
                </a:rPr>
                <a:t> </a:t>
              </a:r>
              <a:r>
                <a:rPr kumimoji="1" lang="en-US" sz="2000" b="1"/>
                <a:t>X</a:t>
              </a:r>
            </a:p>
          </p:txBody>
        </p:sp>
        <p:sp>
          <p:nvSpPr>
            <p:cNvPr id="20521" name="Oval 44"/>
            <p:cNvSpPr>
              <a:spLocks noChangeArrowheads="1"/>
            </p:cNvSpPr>
            <p:nvPr/>
          </p:nvSpPr>
          <p:spPr bwMode="auto">
            <a:xfrm>
              <a:off x="3997" y="2064"/>
              <a:ext cx="1086" cy="477"/>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eaLnBrk="0" hangingPunct="0"/>
              <a:r>
                <a:rPr kumimoji="1" lang="en-US" b="1">
                  <a:solidFill>
                    <a:srgbClr val="990000"/>
                  </a:solidFill>
                </a:rPr>
                <a:t>Distance</a:t>
              </a:r>
            </a:p>
            <a:p>
              <a:pPr algn="ctr" eaLnBrk="0" hangingPunct="0"/>
              <a:r>
                <a:rPr kumimoji="1" lang="en-US" b="1">
                  <a:solidFill>
                    <a:srgbClr val="990000"/>
                  </a:solidFill>
                </a:rPr>
                <a:t>Function Q</a:t>
              </a:r>
            </a:p>
          </p:txBody>
        </p:sp>
        <p:sp>
          <p:nvSpPr>
            <p:cNvPr id="20522" name="Text Box 45"/>
            <p:cNvSpPr txBox="1">
              <a:spLocks noChangeArrowheads="1"/>
            </p:cNvSpPr>
            <p:nvPr/>
          </p:nvSpPr>
          <p:spPr bwMode="auto">
            <a:xfrm>
              <a:off x="3475" y="2334"/>
              <a:ext cx="572" cy="231"/>
            </a:xfrm>
            <a:prstGeom prst="rect">
              <a:avLst/>
            </a:prstGeom>
            <a:noFill/>
            <a:ln w="12700" cap="sq">
              <a:noFill/>
              <a:miter lim="800000"/>
              <a:headEnd type="none" w="sm" len="sm"/>
              <a:tailEnd type="none" w="sm" len="sm"/>
            </a:ln>
          </p:spPr>
          <p:txBody>
            <a:bodyPr wrap="none">
              <a:spAutoFit/>
            </a:bodyPr>
            <a:lstStyle/>
            <a:p>
              <a:pPr eaLnBrk="0" hangingPunct="0"/>
              <a:r>
                <a:rPr kumimoji="1" lang="en-US"/>
                <a:t>Cluster</a:t>
              </a:r>
            </a:p>
          </p:txBody>
        </p:sp>
        <p:sp>
          <p:nvSpPr>
            <p:cNvPr id="20523" name="Line 46"/>
            <p:cNvSpPr>
              <a:spLocks noChangeShapeType="1"/>
            </p:cNvSpPr>
            <p:nvPr/>
          </p:nvSpPr>
          <p:spPr bwMode="auto">
            <a:xfrm>
              <a:off x="2751" y="2513"/>
              <a:ext cx="0" cy="588"/>
            </a:xfrm>
            <a:prstGeom prst="line">
              <a:avLst/>
            </a:prstGeom>
            <a:noFill/>
            <a:ln w="12700" cap="sq">
              <a:solidFill>
                <a:schemeClr val="tx1"/>
              </a:solidFill>
              <a:round/>
              <a:headEnd type="none" w="sm" len="sm"/>
              <a:tailEnd type="triangle" w="med" len="lg"/>
            </a:ln>
          </p:spPr>
          <p:txBody>
            <a:bodyPr/>
            <a:lstStyle/>
            <a:p>
              <a:endParaRPr lang="en-US"/>
            </a:p>
          </p:txBody>
        </p:sp>
        <p:sp>
          <p:nvSpPr>
            <p:cNvPr id="20524" name="Text Box 47"/>
            <p:cNvSpPr txBox="1">
              <a:spLocks noChangeArrowheads="1"/>
            </p:cNvSpPr>
            <p:nvPr/>
          </p:nvSpPr>
          <p:spPr bwMode="auto">
            <a:xfrm>
              <a:off x="2325" y="3133"/>
              <a:ext cx="934" cy="520"/>
            </a:xfrm>
            <a:prstGeom prst="rect">
              <a:avLst/>
            </a:prstGeom>
            <a:noFill/>
            <a:ln w="12700" cap="sq">
              <a:noFill/>
              <a:miter lim="800000"/>
              <a:headEnd type="none" w="sm" len="sm"/>
              <a:tailEnd type="none" w="sm" len="sm"/>
            </a:ln>
          </p:spPr>
          <p:txBody>
            <a:bodyPr wrap="none">
              <a:spAutoFit/>
            </a:bodyPr>
            <a:lstStyle/>
            <a:p>
              <a:pPr algn="ctr" eaLnBrk="0" hangingPunct="0"/>
              <a:r>
                <a:rPr kumimoji="1" lang="en-US" sz="1600" b="1">
                  <a:solidFill>
                    <a:srgbClr val="990000"/>
                  </a:solidFill>
                </a:rPr>
                <a:t>Goodness of </a:t>
              </a:r>
            </a:p>
            <a:p>
              <a:pPr algn="ctr" eaLnBrk="0" hangingPunct="0"/>
              <a:r>
                <a:rPr kumimoji="1" lang="en-US" sz="1600" b="1">
                  <a:solidFill>
                    <a:srgbClr val="990000"/>
                  </a:solidFill>
                </a:rPr>
                <a:t>the Distance </a:t>
              </a:r>
            </a:p>
            <a:p>
              <a:pPr algn="ctr" eaLnBrk="0" hangingPunct="0"/>
              <a:r>
                <a:rPr kumimoji="1" lang="en-US" sz="1600" b="1">
                  <a:solidFill>
                    <a:srgbClr val="990000"/>
                  </a:solidFill>
                </a:rPr>
                <a:t>Function Q</a:t>
              </a:r>
            </a:p>
          </p:txBody>
        </p:sp>
        <p:sp>
          <p:nvSpPr>
            <p:cNvPr id="20525" name="Text Box 48"/>
            <p:cNvSpPr txBox="1">
              <a:spLocks noChangeArrowheads="1"/>
            </p:cNvSpPr>
            <p:nvPr/>
          </p:nvSpPr>
          <p:spPr bwMode="auto">
            <a:xfrm>
              <a:off x="2741" y="2750"/>
              <a:ext cx="750" cy="288"/>
            </a:xfrm>
            <a:prstGeom prst="rect">
              <a:avLst/>
            </a:prstGeom>
            <a:noFill/>
            <a:ln w="12700" cap="sq">
              <a:noFill/>
              <a:miter lim="800000"/>
              <a:headEnd type="none" w="sm" len="sm"/>
              <a:tailEnd type="none" w="sm" len="sm"/>
            </a:ln>
          </p:spPr>
          <p:txBody>
            <a:bodyPr wrap="none">
              <a:spAutoFit/>
            </a:bodyPr>
            <a:lstStyle/>
            <a:p>
              <a:pPr eaLnBrk="0" hangingPunct="0"/>
              <a:r>
                <a:rPr kumimoji="1" lang="en-US" sz="1200">
                  <a:latin typeface="Times New Roman" pitchFamily="18" charset="0"/>
                </a:rPr>
                <a:t>q(X) Clustering</a:t>
              </a:r>
            </a:p>
            <a:p>
              <a:pPr eaLnBrk="0" hangingPunct="0"/>
              <a:r>
                <a:rPr kumimoji="1" lang="en-US" sz="1200">
                  <a:latin typeface="Times New Roman" pitchFamily="18" charset="0"/>
                </a:rPr>
                <a:t>         Evaluation</a:t>
              </a:r>
            </a:p>
          </p:txBody>
        </p:sp>
        <p:sp>
          <p:nvSpPr>
            <p:cNvPr id="20526" name="AutoShape 49"/>
            <p:cNvSpPr>
              <a:spLocks noChangeArrowheads="1"/>
            </p:cNvSpPr>
            <p:nvPr/>
          </p:nvSpPr>
          <p:spPr bwMode="auto">
            <a:xfrm>
              <a:off x="4450" y="1883"/>
              <a:ext cx="332" cy="186"/>
            </a:xfrm>
            <a:prstGeom prst="curvedDownArrow">
              <a:avLst>
                <a:gd name="adj1" fmla="val 35699"/>
                <a:gd name="adj2" fmla="val 71398"/>
                <a:gd name="adj3" fmla="val 33333"/>
              </a:avLst>
            </a:prstGeom>
            <a:solidFill>
              <a:schemeClr val="accent1"/>
            </a:solidFill>
            <a:ln w="9525">
              <a:solidFill>
                <a:schemeClr val="tx1"/>
              </a:solidFill>
              <a:miter lim="800000"/>
              <a:headEnd/>
              <a:tailEnd/>
            </a:ln>
          </p:spPr>
          <p:txBody>
            <a:bodyPr wrap="none" anchor="ctr">
              <a:spAutoFit/>
            </a:bodyPr>
            <a:lstStyle/>
            <a:p>
              <a:endParaRPr lang="en-US"/>
            </a:p>
          </p:txBody>
        </p:sp>
        <p:sp>
          <p:nvSpPr>
            <p:cNvPr id="20527" name="Text Box 50"/>
            <p:cNvSpPr txBox="1">
              <a:spLocks noChangeArrowheads="1"/>
            </p:cNvSpPr>
            <p:nvPr/>
          </p:nvSpPr>
          <p:spPr bwMode="auto">
            <a:xfrm>
              <a:off x="3821" y="1584"/>
              <a:ext cx="1445" cy="326"/>
            </a:xfrm>
            <a:prstGeom prst="rect">
              <a:avLst/>
            </a:prstGeom>
            <a:noFill/>
            <a:ln w="9525" algn="ctr">
              <a:noFill/>
              <a:miter lim="800000"/>
              <a:headEnd/>
              <a:tailEnd/>
            </a:ln>
          </p:spPr>
          <p:txBody>
            <a:bodyPr wrap="none">
              <a:spAutoFit/>
            </a:bodyPr>
            <a:lstStyle/>
            <a:p>
              <a:pPr algn="ctr"/>
              <a:r>
                <a:rPr lang="en-US" sz="1400"/>
                <a:t>Weight Updating Scheme /</a:t>
              </a:r>
            </a:p>
            <a:p>
              <a:pPr algn="ctr"/>
              <a:r>
                <a:rPr lang="en-US" sz="1400"/>
                <a:t>Search Strategy</a:t>
              </a:r>
            </a:p>
          </p:txBody>
        </p:sp>
        <p:sp>
          <p:nvSpPr>
            <p:cNvPr id="20528" name="AutoShape 51"/>
            <p:cNvSpPr>
              <a:spLocks noChangeArrowheads="1"/>
            </p:cNvSpPr>
            <p:nvPr/>
          </p:nvSpPr>
          <p:spPr bwMode="auto">
            <a:xfrm>
              <a:off x="3294" y="2265"/>
              <a:ext cx="695" cy="53"/>
            </a:xfrm>
            <a:prstGeom prst="leftArrow">
              <a:avLst>
                <a:gd name="adj1" fmla="val 50000"/>
                <a:gd name="adj2" fmla="val 327830"/>
              </a:avLst>
            </a:prstGeom>
            <a:solidFill>
              <a:schemeClr val="accent1"/>
            </a:solidFill>
            <a:ln w="9525" algn="ctr">
              <a:solidFill>
                <a:schemeClr val="tx1"/>
              </a:solidFill>
              <a:miter lim="800000"/>
              <a:headEnd/>
              <a:tailEnd/>
            </a:ln>
          </p:spPr>
          <p:txBody>
            <a:bodyPr anchor="ctr">
              <a:spAutoFit/>
            </a:bodyPr>
            <a:lstStyle/>
            <a:p>
              <a:endParaRPr lang="en-US"/>
            </a:p>
          </p:txBody>
        </p:sp>
      </p:grpSp>
      <p:sp>
        <p:nvSpPr>
          <p:cNvPr id="20486" name="Text Box 83"/>
          <p:cNvSpPr txBox="1">
            <a:spLocks noChangeArrowheads="1"/>
          </p:cNvSpPr>
          <p:nvPr/>
        </p:nvSpPr>
        <p:spPr bwMode="auto">
          <a:xfrm>
            <a:off x="76200" y="2349500"/>
            <a:ext cx="3581400" cy="3594100"/>
          </a:xfrm>
          <a:prstGeom prst="rect">
            <a:avLst/>
          </a:prstGeom>
          <a:noFill/>
          <a:ln w="9525">
            <a:noFill/>
            <a:miter lim="800000"/>
            <a:headEnd/>
            <a:tailEnd/>
          </a:ln>
        </p:spPr>
        <p:txBody>
          <a:bodyPr>
            <a:spAutoFit/>
          </a:bodyPr>
          <a:lstStyle/>
          <a:p>
            <a:pPr marL="342900" indent="-342900">
              <a:spcBef>
                <a:spcPct val="50000"/>
              </a:spcBef>
            </a:pPr>
            <a:r>
              <a:rPr lang="en-US" b="1">
                <a:solidFill>
                  <a:srgbClr val="990000"/>
                </a:solidFill>
              </a:rPr>
              <a:t>The framework:</a:t>
            </a:r>
          </a:p>
          <a:p>
            <a:pPr marL="342900" indent="-342900">
              <a:spcBef>
                <a:spcPct val="50000"/>
              </a:spcBef>
              <a:buClr>
                <a:srgbClr val="990000"/>
              </a:buClr>
              <a:buFont typeface="Wingdings" pitchFamily="2" charset="2"/>
              <a:buChar char="§"/>
            </a:pPr>
            <a:r>
              <a:rPr lang="en-US" sz="1600" b="1">
                <a:solidFill>
                  <a:srgbClr val="990000"/>
                </a:solidFill>
              </a:rPr>
              <a:t>Generate a distance function:</a:t>
            </a:r>
            <a:r>
              <a:rPr lang="en-US" sz="1400"/>
              <a:t> </a:t>
            </a:r>
            <a:br>
              <a:rPr lang="en-US" sz="1400"/>
            </a:br>
            <a:r>
              <a:rPr lang="en-US" sz="1400"/>
              <a:t>Apply </a:t>
            </a:r>
            <a:r>
              <a:rPr lang="en-US" sz="1400" i="1" u="sng"/>
              <a:t>weight updating schemes / Search Strategies</a:t>
            </a:r>
            <a:r>
              <a:rPr lang="en-US" sz="1400"/>
              <a:t> to find a good distance function candidate</a:t>
            </a:r>
          </a:p>
          <a:p>
            <a:pPr marL="342900" indent="-342900">
              <a:spcBef>
                <a:spcPct val="50000"/>
              </a:spcBef>
              <a:buClr>
                <a:srgbClr val="990000"/>
              </a:buClr>
              <a:buFont typeface="Wingdings" pitchFamily="2" charset="2"/>
              <a:buChar char="§"/>
            </a:pPr>
            <a:r>
              <a:rPr lang="en-US" sz="1600" b="1">
                <a:solidFill>
                  <a:srgbClr val="990000"/>
                </a:solidFill>
              </a:rPr>
              <a:t>Clustering:</a:t>
            </a:r>
            <a:br>
              <a:rPr lang="en-US" sz="1600" b="1">
                <a:solidFill>
                  <a:srgbClr val="990000"/>
                </a:solidFill>
              </a:rPr>
            </a:br>
            <a:r>
              <a:rPr lang="en-US" sz="1400"/>
              <a:t>Use this distance function candidate in a </a:t>
            </a:r>
            <a:r>
              <a:rPr lang="en-US" sz="1400" i="1" u="sng"/>
              <a:t>clustering algorithm</a:t>
            </a:r>
            <a:r>
              <a:rPr lang="en-US" sz="1400"/>
              <a:t> to cluster the dataset</a:t>
            </a:r>
          </a:p>
          <a:p>
            <a:pPr marL="342900" indent="-342900">
              <a:spcBef>
                <a:spcPct val="50000"/>
              </a:spcBef>
              <a:buClr>
                <a:srgbClr val="990000"/>
              </a:buClr>
              <a:buFont typeface="Wingdings" pitchFamily="2" charset="2"/>
              <a:buChar char="§"/>
            </a:pPr>
            <a:r>
              <a:rPr lang="en-US" sz="1600" b="1">
                <a:solidFill>
                  <a:srgbClr val="990000"/>
                </a:solidFill>
              </a:rPr>
              <a:t>Evaluate the distance function:</a:t>
            </a:r>
            <a:br>
              <a:rPr lang="en-US" sz="1600" b="1">
                <a:solidFill>
                  <a:srgbClr val="990000"/>
                </a:solidFill>
              </a:rPr>
            </a:br>
            <a:r>
              <a:rPr lang="en-US" sz="1400"/>
              <a:t> We evaluate the goodness of the distance function by evaluating the clustering result according to a predefined </a:t>
            </a:r>
            <a:r>
              <a:rPr lang="en-US" sz="1400" i="1" u="sng"/>
              <a:t>evaluation function.</a:t>
            </a:r>
            <a:endParaRPr lang="en-US" sz="140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2800" smtClean="0"/>
              <a:t>Online Learning of Spacecraft Simulation Models</a:t>
            </a:r>
          </a:p>
        </p:txBody>
      </p:sp>
      <p:sp>
        <p:nvSpPr>
          <p:cNvPr id="21507" name="Content Placeholder 2"/>
          <p:cNvSpPr>
            <a:spLocks noGrp="1"/>
          </p:cNvSpPr>
          <p:nvPr>
            <p:ph idx="1"/>
          </p:nvPr>
        </p:nvSpPr>
        <p:spPr>
          <a:xfrm>
            <a:off x="228600" y="914400"/>
            <a:ext cx="6096000" cy="5410200"/>
          </a:xfrm>
        </p:spPr>
        <p:txBody>
          <a:bodyPr/>
          <a:lstStyle/>
          <a:p>
            <a:pPr>
              <a:lnSpc>
                <a:spcPct val="80000"/>
              </a:lnSpc>
            </a:pPr>
            <a:r>
              <a:rPr lang="en-US" sz="1700" smtClean="0">
                <a:latin typeface="Calibri" pitchFamily="34" charset="0"/>
              </a:rPr>
              <a:t>Developed an online machine learning methodology for increasing the accuracy of spacecraft simulation models</a:t>
            </a:r>
          </a:p>
          <a:p>
            <a:pPr>
              <a:lnSpc>
                <a:spcPct val="80000"/>
              </a:lnSpc>
            </a:pPr>
            <a:r>
              <a:rPr lang="en-US" sz="1700" smtClean="0">
                <a:latin typeface="Calibri" pitchFamily="34" charset="0"/>
              </a:rPr>
              <a:t>Directly applied to the International Space Station for use in the Johnson Space Center Mission Control Center</a:t>
            </a:r>
          </a:p>
          <a:p>
            <a:pPr>
              <a:lnSpc>
                <a:spcPct val="80000"/>
              </a:lnSpc>
            </a:pPr>
            <a:r>
              <a:rPr lang="en-US" sz="1700" smtClean="0">
                <a:latin typeface="Calibri" pitchFamily="34" charset="0"/>
              </a:rPr>
              <a:t>Approach</a:t>
            </a:r>
          </a:p>
          <a:p>
            <a:pPr lvl="1">
              <a:lnSpc>
                <a:spcPct val="80000"/>
              </a:lnSpc>
            </a:pPr>
            <a:r>
              <a:rPr lang="en-US" sz="1400" smtClean="0"/>
              <a:t>Use a regional sliding-window technique , a contribution of this research, that regionally maintains the most recent data</a:t>
            </a:r>
          </a:p>
          <a:p>
            <a:pPr lvl="1">
              <a:lnSpc>
                <a:spcPct val="80000"/>
              </a:lnSpc>
            </a:pPr>
            <a:r>
              <a:rPr lang="en-US" sz="1400" smtClean="0"/>
              <a:t>Build new system models incrementally from streaming sensor data using the best training approach (regression trees, model trees, artificial neural networks, etc…)</a:t>
            </a:r>
          </a:p>
          <a:p>
            <a:pPr lvl="1">
              <a:lnSpc>
                <a:spcPct val="80000"/>
              </a:lnSpc>
            </a:pPr>
            <a:r>
              <a:rPr lang="en-US" sz="1400" smtClean="0"/>
              <a:t>Use a knowledge fusion approach, also a contribution of this research, to reduce predictive error spikes when confronted with making predictions in situations that are quite different from training scenarios</a:t>
            </a:r>
          </a:p>
          <a:p>
            <a:pPr>
              <a:lnSpc>
                <a:spcPct val="80000"/>
              </a:lnSpc>
            </a:pPr>
            <a:r>
              <a:rPr lang="en-US" sz="1700" smtClean="0">
                <a:latin typeface="Calibri" pitchFamily="34" charset="0"/>
              </a:rPr>
              <a:t>Benefits</a:t>
            </a:r>
          </a:p>
          <a:p>
            <a:pPr lvl="1">
              <a:lnSpc>
                <a:spcPct val="80000"/>
              </a:lnSpc>
            </a:pPr>
            <a:r>
              <a:rPr lang="en-US" sz="1400" smtClean="0"/>
              <a:t>Increases the effectiveness of NASA mission planning, real-time mission support, and training</a:t>
            </a:r>
          </a:p>
          <a:p>
            <a:pPr lvl="1">
              <a:lnSpc>
                <a:spcPct val="80000"/>
              </a:lnSpc>
            </a:pPr>
            <a:r>
              <a:rPr lang="en-US" sz="1400" smtClean="0"/>
              <a:t>Reacts the dynamic and complex behavior of the International Space Station (ISS)</a:t>
            </a:r>
          </a:p>
          <a:p>
            <a:pPr lvl="1">
              <a:lnSpc>
                <a:spcPct val="80000"/>
              </a:lnSpc>
            </a:pPr>
            <a:r>
              <a:rPr lang="en-US" sz="1400" smtClean="0"/>
              <a:t>Removes the need for the current approach of refining models manually</a:t>
            </a:r>
          </a:p>
          <a:p>
            <a:pPr>
              <a:lnSpc>
                <a:spcPct val="80000"/>
              </a:lnSpc>
            </a:pPr>
            <a:r>
              <a:rPr lang="en-US" sz="1700" smtClean="0">
                <a:latin typeface="Calibri" pitchFamily="34" charset="0"/>
              </a:rPr>
              <a:t>Results</a:t>
            </a:r>
          </a:p>
          <a:p>
            <a:pPr lvl="1">
              <a:lnSpc>
                <a:spcPct val="80000"/>
              </a:lnSpc>
            </a:pPr>
            <a:r>
              <a:rPr lang="en-US" sz="1400" smtClean="0"/>
              <a:t>Substantial error reductions up to 76% in our experimental evaluation on the ISS Electrical Power System</a:t>
            </a:r>
          </a:p>
          <a:p>
            <a:pPr lvl="1">
              <a:lnSpc>
                <a:spcPct val="80000"/>
              </a:lnSpc>
            </a:pPr>
            <a:r>
              <a:rPr lang="en-US" sz="1400" smtClean="0"/>
              <a:t>Cost reductions due to complete automation of the previous manually-intensive approach</a:t>
            </a:r>
          </a:p>
          <a:p>
            <a:pPr lvl="1">
              <a:lnSpc>
                <a:spcPct val="80000"/>
              </a:lnSpc>
            </a:pPr>
            <a:endParaRPr lang="en-US" sz="1600" smtClean="0"/>
          </a:p>
          <a:p>
            <a:pPr lvl="1">
              <a:lnSpc>
                <a:spcPct val="80000"/>
              </a:lnSpc>
            </a:pPr>
            <a:endParaRPr lang="en-US" sz="1600" smtClean="0">
              <a:latin typeface="Calibri" pitchFamily="34" charset="0"/>
            </a:endParaRPr>
          </a:p>
          <a:p>
            <a:endParaRPr lang="en-US" sz="2000" smtClean="0">
              <a:latin typeface="Calibri" pitchFamily="34" charset="0"/>
            </a:endParaRPr>
          </a:p>
        </p:txBody>
      </p:sp>
      <p:pic>
        <p:nvPicPr>
          <p:cNvPr id="21508" name="Picture 2" descr="C:\telework\AdaptiveModeling\figures\mcc_photo\mcc.jpg"/>
          <p:cNvPicPr>
            <a:picLocks noChangeAspect="1" noChangeArrowheads="1"/>
          </p:cNvPicPr>
          <p:nvPr/>
        </p:nvPicPr>
        <p:blipFill>
          <a:blip r:embed="rId2"/>
          <a:srcRect/>
          <a:stretch>
            <a:fillRect/>
          </a:stretch>
        </p:blipFill>
        <p:spPr bwMode="auto">
          <a:xfrm>
            <a:off x="6553200" y="889000"/>
            <a:ext cx="2406650" cy="1600200"/>
          </a:xfrm>
          <a:prstGeom prst="rect">
            <a:avLst/>
          </a:prstGeom>
          <a:noFill/>
          <a:ln w="9525">
            <a:noFill/>
            <a:miter lim="800000"/>
            <a:headEnd/>
            <a:tailEnd/>
          </a:ln>
        </p:spPr>
      </p:pic>
      <p:pic>
        <p:nvPicPr>
          <p:cNvPr id="21509" name="Picture 5" descr="C:\telework\AdaptiveModeling\figures\battery_sim_output_comparison\png\plot.png"/>
          <p:cNvPicPr>
            <a:picLocks noChangeAspect="1" noChangeArrowheads="1"/>
          </p:cNvPicPr>
          <p:nvPr/>
        </p:nvPicPr>
        <p:blipFill>
          <a:blip r:embed="rId3"/>
          <a:srcRect/>
          <a:stretch>
            <a:fillRect/>
          </a:stretch>
        </p:blipFill>
        <p:spPr bwMode="auto">
          <a:xfrm>
            <a:off x="6324600" y="4394200"/>
            <a:ext cx="2776538" cy="2082800"/>
          </a:xfrm>
          <a:prstGeom prst="rect">
            <a:avLst/>
          </a:prstGeom>
          <a:noFill/>
          <a:ln w="9525">
            <a:noFill/>
            <a:miter lim="800000"/>
            <a:headEnd/>
            <a:tailEnd/>
          </a:ln>
        </p:spPr>
      </p:pic>
      <p:pic>
        <p:nvPicPr>
          <p:cNvPr id="21510" name="Picture 6" descr="C:\telework\AdaptiveModeling\figures\model_mixture_justification\png\plot.png"/>
          <p:cNvPicPr>
            <a:picLocks noChangeAspect="1" noChangeArrowheads="1"/>
          </p:cNvPicPr>
          <p:nvPr/>
        </p:nvPicPr>
        <p:blipFill>
          <a:blip r:embed="rId4"/>
          <a:srcRect/>
          <a:stretch>
            <a:fillRect/>
          </a:stretch>
        </p:blipFill>
        <p:spPr bwMode="auto">
          <a:xfrm>
            <a:off x="6580188" y="2528888"/>
            <a:ext cx="2487612" cy="186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8"/>
          <p:cNvSpPr>
            <a:spLocks noGrp="1" noChangeArrowheads="1"/>
          </p:cNvSpPr>
          <p:nvPr>
            <p:ph type="ctrTitle"/>
          </p:nvPr>
        </p:nvSpPr>
        <p:spPr>
          <a:xfrm>
            <a:off x="381000" y="2130425"/>
            <a:ext cx="8382000" cy="1470025"/>
          </a:xfrm>
        </p:spPr>
        <p:txBody>
          <a:bodyPr/>
          <a:lstStyle/>
          <a:p>
            <a:pPr marL="571500" indent="-571500"/>
            <a:r>
              <a:rPr lang="en-US" dirty="0" smtClean="0">
                <a:solidFill>
                  <a:srgbClr val="C00000"/>
                </a:solidFill>
                <a:cs typeface="Arial" charset="0"/>
              </a:rPr>
              <a:t> 9. Cougar^2: Open Source Data Mining and Machine Learning Framework</a:t>
            </a: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AutoShape 51"/>
          <p:cNvSpPr>
            <a:spLocks noChangeArrowheads="1"/>
          </p:cNvSpPr>
          <p:nvPr/>
        </p:nvSpPr>
        <p:spPr bwMode="auto">
          <a:xfrm>
            <a:off x="3124200" y="5638800"/>
            <a:ext cx="528638" cy="428625"/>
          </a:xfrm>
          <a:prstGeom prst="roundRect">
            <a:avLst>
              <a:gd name="adj" fmla="val 19620"/>
            </a:avLst>
          </a:prstGeom>
          <a:solidFill>
            <a:srgbClr val="FFCC99"/>
          </a:solidFill>
          <a:ln w="9525" algn="ctr">
            <a:solidFill>
              <a:schemeClr val="tx1"/>
            </a:solidFill>
            <a:round/>
            <a:headEnd/>
            <a:tailEnd/>
          </a:ln>
        </p:spPr>
        <p:txBody>
          <a:bodyPr wrap="none" anchor="ctr"/>
          <a:lstStyle/>
          <a:p>
            <a:endParaRPr lang="en-US"/>
          </a:p>
        </p:txBody>
      </p:sp>
      <p:sp>
        <p:nvSpPr>
          <p:cNvPr id="5126" name="Text Box 4"/>
          <p:cNvSpPr txBox="1">
            <a:spLocks noChangeArrowheads="1"/>
          </p:cNvSpPr>
          <p:nvPr/>
        </p:nvSpPr>
        <p:spPr bwMode="auto">
          <a:xfrm>
            <a:off x="77788" y="985838"/>
            <a:ext cx="2970212" cy="2214562"/>
          </a:xfrm>
          <a:prstGeom prst="rect">
            <a:avLst/>
          </a:prstGeom>
          <a:solidFill>
            <a:srgbClr val="FFFFCC"/>
          </a:solidFill>
          <a:ln w="9525">
            <a:solidFill>
              <a:schemeClr val="tx1"/>
            </a:solidFill>
            <a:miter lim="800000"/>
            <a:headEnd/>
            <a:tailEnd/>
          </a:ln>
        </p:spPr>
        <p:txBody>
          <a:bodyPr lIns="79992" tIns="39996" rIns="79992" bIns="39996"/>
          <a:lstStyle/>
          <a:p>
            <a:endParaRPr lang="en-US" sz="900">
              <a:cs typeface="Arial" charset="0"/>
            </a:endParaRPr>
          </a:p>
          <a:p>
            <a:endParaRPr lang="en-US" sz="900">
              <a:cs typeface="Arial" charset="0"/>
            </a:endParaRPr>
          </a:p>
          <a:p>
            <a:pPr algn="just"/>
            <a:r>
              <a:rPr lang="en-US" sz="900">
                <a:cs typeface="Arial" charset="0"/>
              </a:rPr>
              <a:t>Cougar^2</a:t>
            </a:r>
            <a:r>
              <a:rPr lang="en-US" sz="900" baseline="30000">
                <a:cs typeface="Arial" charset="0"/>
              </a:rPr>
              <a:t>1</a:t>
            </a:r>
            <a:r>
              <a:rPr lang="en-US" sz="900">
                <a:cs typeface="Arial" charset="0"/>
              </a:rPr>
              <a:t> is a new framework for data mining and machine learning. Its goal is to simplify the transition of algorithms on paper to actual implementation. It provides an intuitive API for researchers. Its design is based on object oriented design principles and patterns. Developed using test first development (TFD) approach, it advocates TFD for new algorithm development. The framework has a unique design which separates learning algorithm configuration, the actual algorithm itself and the results produced by the algorithm. It allows easy storage and sharing of experiment configuration and results.</a:t>
            </a:r>
          </a:p>
        </p:txBody>
      </p:sp>
      <p:sp>
        <p:nvSpPr>
          <p:cNvPr id="5127" name="Rectangle 27"/>
          <p:cNvSpPr>
            <a:spLocks noChangeArrowheads="1"/>
          </p:cNvSpPr>
          <p:nvPr/>
        </p:nvSpPr>
        <p:spPr bwMode="auto">
          <a:xfrm>
            <a:off x="0" y="0"/>
            <a:ext cx="9144000" cy="928688"/>
          </a:xfrm>
          <a:prstGeom prst="rect">
            <a:avLst/>
          </a:prstGeom>
          <a:solidFill>
            <a:srgbClr val="CC0000"/>
          </a:solidFill>
          <a:ln w="9525" algn="ctr">
            <a:noFill/>
            <a:round/>
            <a:headEnd/>
            <a:tailEnd/>
          </a:ln>
        </p:spPr>
        <p:txBody>
          <a:bodyPr lIns="79992" tIns="39996" rIns="79992" bIns="39996"/>
          <a:lstStyle/>
          <a:p>
            <a:r>
              <a:rPr lang="en-US">
                <a:cs typeface="Arial" charset="0"/>
              </a:rPr>
              <a:t> </a:t>
            </a:r>
          </a:p>
        </p:txBody>
      </p:sp>
      <p:sp>
        <p:nvSpPr>
          <p:cNvPr id="5128" name="Rectangle 6"/>
          <p:cNvSpPr>
            <a:spLocks noChangeArrowheads="1"/>
          </p:cNvSpPr>
          <p:nvPr/>
        </p:nvSpPr>
        <p:spPr bwMode="auto">
          <a:xfrm>
            <a:off x="2730500" y="642938"/>
            <a:ext cx="6159500" cy="228600"/>
          </a:xfrm>
          <a:prstGeom prst="rect">
            <a:avLst/>
          </a:prstGeom>
          <a:noFill/>
          <a:ln w="9525">
            <a:noFill/>
            <a:miter lim="800000"/>
            <a:headEnd/>
            <a:tailEnd/>
          </a:ln>
        </p:spPr>
        <p:txBody>
          <a:bodyPr lIns="79992" tIns="39996" rIns="79992" bIns="39996" anchor="ctr">
            <a:spAutoFit/>
          </a:bodyPr>
          <a:lstStyle/>
          <a:p>
            <a:pPr indent="127000" algn="ctr" defTabSz="800100"/>
            <a:r>
              <a:rPr lang="en-US" sz="900" i="1">
                <a:solidFill>
                  <a:schemeClr val="bg1"/>
                </a:solidFill>
                <a:cs typeface="Arial" charset="0"/>
              </a:rPr>
              <a:t>Department of Computer Science, University of Houston, Houston TX</a:t>
            </a:r>
          </a:p>
        </p:txBody>
      </p:sp>
      <p:sp>
        <p:nvSpPr>
          <p:cNvPr id="5129" name="Rectangle 20" descr="back1"/>
          <p:cNvSpPr>
            <a:spLocks noChangeArrowheads="1"/>
          </p:cNvSpPr>
          <p:nvPr/>
        </p:nvSpPr>
        <p:spPr bwMode="auto">
          <a:xfrm>
            <a:off x="3111500" y="1000125"/>
            <a:ext cx="2986088" cy="214313"/>
          </a:xfrm>
          <a:prstGeom prst="rect">
            <a:avLst/>
          </a:prstGeom>
          <a:solidFill>
            <a:srgbClr val="CC0000"/>
          </a:solidFill>
          <a:ln w="19050">
            <a:noFill/>
            <a:miter lim="800000"/>
            <a:headEnd/>
            <a:tailEnd/>
          </a:ln>
        </p:spPr>
        <p:txBody>
          <a:bodyPr lIns="79992" tIns="0" rIns="79992" bIns="39996"/>
          <a:lstStyle/>
          <a:p>
            <a:pPr marL="342900" indent="-342900" algn="ctr">
              <a:lnSpc>
                <a:spcPct val="120000"/>
              </a:lnSpc>
              <a:spcBef>
                <a:spcPct val="20000"/>
              </a:spcBef>
            </a:pPr>
            <a:r>
              <a:rPr lang="en-US" sz="1000" b="1">
                <a:solidFill>
                  <a:schemeClr val="bg1"/>
                </a:solidFill>
                <a:cs typeface="Arial" charset="0"/>
              </a:rPr>
              <a:t>FRAMEWORK ARCHITECTURE</a:t>
            </a:r>
            <a:endParaRPr lang="en-US" sz="1000">
              <a:solidFill>
                <a:schemeClr val="bg1"/>
              </a:solidFill>
              <a:cs typeface="Arial" charset="0"/>
            </a:endParaRPr>
          </a:p>
        </p:txBody>
      </p:sp>
      <p:sp>
        <p:nvSpPr>
          <p:cNvPr id="5130" name="Text Box 2"/>
          <p:cNvSpPr txBox="1">
            <a:spLocks noChangeArrowheads="1"/>
          </p:cNvSpPr>
          <p:nvPr/>
        </p:nvSpPr>
        <p:spPr bwMode="auto">
          <a:xfrm>
            <a:off x="6149975" y="985838"/>
            <a:ext cx="2917825" cy="3789362"/>
          </a:xfrm>
          <a:prstGeom prst="rect">
            <a:avLst/>
          </a:prstGeom>
          <a:solidFill>
            <a:srgbClr val="FFFFCC"/>
          </a:solidFill>
          <a:ln w="9525">
            <a:solidFill>
              <a:schemeClr val="tx1"/>
            </a:solidFill>
            <a:miter lim="800000"/>
            <a:headEnd/>
            <a:tailEnd/>
          </a:ln>
        </p:spPr>
        <p:txBody>
          <a:bodyPr lIns="79992" tIns="39996" rIns="79992" bIns="39996"/>
          <a:lstStyle/>
          <a:p>
            <a:pPr algn="just"/>
            <a:endParaRPr lang="en-US" sz="900">
              <a:cs typeface="Arial" charset="0"/>
            </a:endParaRPr>
          </a:p>
          <a:p>
            <a:pPr algn="just"/>
            <a:endParaRPr lang="en-US" sz="900">
              <a:cs typeface="Arial" charset="0"/>
            </a:endParaRPr>
          </a:p>
          <a:p>
            <a:pPr algn="just"/>
            <a:r>
              <a:rPr lang="en-US" sz="900">
                <a:cs typeface="Arial" charset="0"/>
              </a:rPr>
              <a:t>The framework architecture follows object oriented design patterns and principles. It has been developed using Test First Development approach and adding new code with unit tests is easy. There are two major components of the framework: Dataset and Learning algorithm. </a:t>
            </a:r>
          </a:p>
          <a:p>
            <a:pPr algn="just"/>
            <a:endParaRPr lang="en-US" sz="900">
              <a:cs typeface="Arial" charset="0"/>
            </a:endParaRPr>
          </a:p>
          <a:p>
            <a:pPr algn="just"/>
            <a:r>
              <a:rPr lang="en-US" sz="900" b="1">
                <a:solidFill>
                  <a:srgbClr val="CC0000"/>
                </a:solidFill>
                <a:cs typeface="Arial" charset="0"/>
              </a:rPr>
              <a:t>Datasets</a:t>
            </a:r>
            <a:r>
              <a:rPr lang="en-US" sz="900">
                <a:cs typeface="Arial" charset="0"/>
              </a:rPr>
              <a:t> deal with how to read and write data. We have two types of datasets: </a:t>
            </a:r>
            <a:r>
              <a:rPr lang="en-US" sz="900">
                <a:solidFill>
                  <a:srgbClr val="CC0000"/>
                </a:solidFill>
                <a:cs typeface="Arial" charset="0"/>
              </a:rPr>
              <a:t>NumericDataset</a:t>
            </a:r>
            <a:r>
              <a:rPr lang="en-US" sz="900">
                <a:cs typeface="Arial" charset="0"/>
              </a:rPr>
              <a:t> where all the values are of type double and </a:t>
            </a:r>
            <a:r>
              <a:rPr lang="en-US" sz="900">
                <a:solidFill>
                  <a:srgbClr val="CC0000"/>
                </a:solidFill>
                <a:cs typeface="Arial" charset="0"/>
              </a:rPr>
              <a:t>NominalDataset</a:t>
            </a:r>
            <a:r>
              <a:rPr lang="en-US" sz="900">
                <a:cs typeface="Arial" charset="0"/>
              </a:rPr>
              <a:t> where all the values are of type int where each integer value is mapped to a value of a nominal attribute. We have a high level interface for Dataset and so one can write code using this interface and switching from one type of dataset to another type becomes really easy. </a:t>
            </a:r>
          </a:p>
          <a:p>
            <a:pPr algn="just"/>
            <a:endParaRPr lang="en-US" sz="900">
              <a:cs typeface="Arial" charset="0"/>
            </a:endParaRPr>
          </a:p>
          <a:p>
            <a:pPr algn="just"/>
            <a:r>
              <a:rPr lang="en-US" sz="900" b="1">
                <a:solidFill>
                  <a:srgbClr val="CC0000"/>
                </a:solidFill>
                <a:cs typeface="Arial" charset="0"/>
              </a:rPr>
              <a:t>Learning algorithms</a:t>
            </a:r>
            <a:r>
              <a:rPr lang="en-US" sz="900">
                <a:cs typeface="Arial" charset="0"/>
              </a:rPr>
              <a:t> work on these data and return reusable results. To use a learning algorithm requires configuring the learner, running the learner and using the model built by the learner. We have separated these tasks in three separate parts: </a:t>
            </a:r>
            <a:r>
              <a:rPr lang="en-US" sz="900">
                <a:solidFill>
                  <a:srgbClr val="CC0000"/>
                </a:solidFill>
                <a:cs typeface="Arial" charset="0"/>
              </a:rPr>
              <a:t>Factory</a:t>
            </a:r>
            <a:r>
              <a:rPr lang="en-US" sz="900">
                <a:cs typeface="Arial" charset="0"/>
              </a:rPr>
              <a:t> – which does the configuration, </a:t>
            </a:r>
            <a:r>
              <a:rPr lang="en-US" sz="900">
                <a:solidFill>
                  <a:srgbClr val="CC0000"/>
                </a:solidFill>
                <a:cs typeface="Arial" charset="0"/>
              </a:rPr>
              <a:t>Learner</a:t>
            </a:r>
            <a:r>
              <a:rPr lang="en-US" sz="900">
                <a:cs typeface="Arial" charset="0"/>
              </a:rPr>
              <a:t> – which does actually learning/data mining task and builds the model and </a:t>
            </a:r>
            <a:r>
              <a:rPr lang="en-US" sz="900">
                <a:solidFill>
                  <a:srgbClr val="CC0000"/>
                </a:solidFill>
                <a:cs typeface="Arial" charset="0"/>
              </a:rPr>
              <a:t>Model</a:t>
            </a:r>
            <a:r>
              <a:rPr lang="en-US" sz="900">
                <a:cs typeface="Arial" charset="0"/>
              </a:rPr>
              <a:t> – which can be applied on new dataset or can be analyzed.</a:t>
            </a:r>
          </a:p>
          <a:p>
            <a:pPr algn="just"/>
            <a:endParaRPr lang="en-US" sz="900">
              <a:cs typeface="Arial" charset="0"/>
            </a:endParaRPr>
          </a:p>
        </p:txBody>
      </p:sp>
      <p:sp>
        <p:nvSpPr>
          <p:cNvPr id="5131" name="Text Box 3"/>
          <p:cNvSpPr txBox="1">
            <a:spLocks noChangeArrowheads="1"/>
          </p:cNvSpPr>
          <p:nvPr/>
        </p:nvSpPr>
        <p:spPr bwMode="auto">
          <a:xfrm>
            <a:off x="6149975" y="4843463"/>
            <a:ext cx="2917825" cy="1727200"/>
          </a:xfrm>
          <a:prstGeom prst="rect">
            <a:avLst/>
          </a:prstGeom>
          <a:solidFill>
            <a:srgbClr val="FFFFCC"/>
          </a:solidFill>
          <a:ln w="9525">
            <a:solidFill>
              <a:schemeClr val="tx1"/>
            </a:solidFill>
            <a:miter lim="800000"/>
            <a:headEnd/>
            <a:tailEnd/>
          </a:ln>
        </p:spPr>
        <p:txBody>
          <a:bodyPr lIns="79992" tIns="39996" rIns="79992" bIns="39996"/>
          <a:lstStyle/>
          <a:p>
            <a:pPr algn="just"/>
            <a:endParaRPr lang="en-US" sz="900">
              <a:cs typeface="Arial" charset="0"/>
            </a:endParaRPr>
          </a:p>
          <a:p>
            <a:pPr algn="just"/>
            <a:r>
              <a:rPr lang="en-US" sz="900">
                <a:cs typeface="Arial" charset="0"/>
              </a:rPr>
              <a:t>Several algorithms have been implemented using the framework. The list includes SPAM, CLEVER and SCDE. Algorithm MOSAIC is currently under development. A region discovery framework and various interestingness measures like purity, variance, mean squared error have been implemented using the framework. </a:t>
            </a:r>
          </a:p>
          <a:p>
            <a:pPr algn="just"/>
            <a:endParaRPr lang="en-US" sz="900">
              <a:cs typeface="Arial" charset="0"/>
            </a:endParaRPr>
          </a:p>
          <a:p>
            <a:pPr algn="just"/>
            <a:r>
              <a:rPr lang="en-US" sz="900">
                <a:solidFill>
                  <a:srgbClr val="CC0000"/>
                </a:solidFill>
                <a:cs typeface="Arial" charset="0"/>
              </a:rPr>
              <a:t>Developed using: </a:t>
            </a:r>
            <a:r>
              <a:rPr lang="en-US" sz="900">
                <a:cs typeface="Arial" charset="0"/>
              </a:rPr>
              <a:t>Java, JUnit, EasyMock</a:t>
            </a:r>
          </a:p>
          <a:p>
            <a:pPr algn="just"/>
            <a:r>
              <a:rPr lang="en-US" sz="900">
                <a:solidFill>
                  <a:srgbClr val="CC0000"/>
                </a:solidFill>
                <a:cs typeface="Arial" charset="0"/>
              </a:rPr>
              <a:t>Hosted at</a:t>
            </a:r>
            <a:r>
              <a:rPr lang="en-US" sz="900">
                <a:cs typeface="Arial" charset="0"/>
              </a:rPr>
              <a:t>: https://cougarsquared.dev.java.net</a:t>
            </a:r>
          </a:p>
        </p:txBody>
      </p:sp>
      <p:sp>
        <p:nvSpPr>
          <p:cNvPr id="5132" name="Rectangle 21" descr="back1"/>
          <p:cNvSpPr>
            <a:spLocks noChangeArrowheads="1"/>
          </p:cNvSpPr>
          <p:nvPr/>
        </p:nvSpPr>
        <p:spPr bwMode="auto">
          <a:xfrm>
            <a:off x="6153150" y="990600"/>
            <a:ext cx="2909888" cy="195263"/>
          </a:xfrm>
          <a:prstGeom prst="rect">
            <a:avLst/>
          </a:prstGeom>
          <a:solidFill>
            <a:srgbClr val="CC0000"/>
          </a:solidFill>
          <a:ln w="19050">
            <a:noFill/>
            <a:miter lim="800000"/>
            <a:headEnd/>
            <a:tailEnd/>
          </a:ln>
        </p:spPr>
        <p:txBody>
          <a:bodyPr lIns="79992" tIns="0" rIns="79992" bIns="39996"/>
          <a:lstStyle/>
          <a:p>
            <a:pPr marL="342900" indent="-342900" algn="ctr">
              <a:lnSpc>
                <a:spcPct val="120000"/>
              </a:lnSpc>
              <a:spcBef>
                <a:spcPct val="20000"/>
              </a:spcBef>
            </a:pPr>
            <a:r>
              <a:rPr lang="en-US" sz="1000" b="1">
                <a:solidFill>
                  <a:schemeClr val="bg1"/>
                </a:solidFill>
                <a:cs typeface="Arial" charset="0"/>
              </a:rPr>
              <a:t>METHODS</a:t>
            </a:r>
            <a:endParaRPr lang="en-US" sz="1000">
              <a:solidFill>
                <a:schemeClr val="bg1"/>
              </a:solidFill>
              <a:cs typeface="Arial" charset="0"/>
            </a:endParaRPr>
          </a:p>
        </p:txBody>
      </p:sp>
      <p:sp>
        <p:nvSpPr>
          <p:cNvPr id="5133" name="Rectangle 22" descr="back1"/>
          <p:cNvSpPr>
            <a:spLocks noChangeArrowheads="1"/>
          </p:cNvSpPr>
          <p:nvPr/>
        </p:nvSpPr>
        <p:spPr bwMode="auto">
          <a:xfrm>
            <a:off x="6142038" y="4757738"/>
            <a:ext cx="2933700" cy="195262"/>
          </a:xfrm>
          <a:prstGeom prst="rect">
            <a:avLst/>
          </a:prstGeom>
          <a:solidFill>
            <a:srgbClr val="CC0000"/>
          </a:solidFill>
          <a:ln w="19050">
            <a:noFill/>
            <a:miter lim="800000"/>
            <a:headEnd/>
            <a:tailEnd/>
          </a:ln>
        </p:spPr>
        <p:txBody>
          <a:bodyPr lIns="79992" tIns="0" rIns="79992" bIns="39996"/>
          <a:lstStyle/>
          <a:p>
            <a:pPr marL="342900" indent="-342900" algn="ctr">
              <a:lnSpc>
                <a:spcPct val="120000"/>
              </a:lnSpc>
              <a:spcBef>
                <a:spcPct val="20000"/>
              </a:spcBef>
            </a:pPr>
            <a:r>
              <a:rPr lang="en-US" sz="1000" b="1">
                <a:solidFill>
                  <a:schemeClr val="bg1"/>
                </a:solidFill>
                <a:cs typeface="Arial" charset="0"/>
              </a:rPr>
              <a:t>CURRENT WORK</a:t>
            </a:r>
          </a:p>
        </p:txBody>
      </p:sp>
      <p:grpSp>
        <p:nvGrpSpPr>
          <p:cNvPr id="5134" name="Group 10"/>
          <p:cNvGrpSpPr>
            <a:grpSpLocks/>
          </p:cNvGrpSpPr>
          <p:nvPr/>
        </p:nvGrpSpPr>
        <p:grpSpPr bwMode="auto">
          <a:xfrm>
            <a:off x="3302000" y="1285875"/>
            <a:ext cx="2565400" cy="1857375"/>
            <a:chOff x="2496" y="864"/>
            <a:chExt cx="1939" cy="1248"/>
          </a:xfrm>
        </p:grpSpPr>
        <p:sp>
          <p:nvSpPr>
            <p:cNvPr id="5198" name="Text Box 11"/>
            <p:cNvSpPr txBox="1">
              <a:spLocks noChangeArrowheads="1"/>
            </p:cNvSpPr>
            <p:nvPr/>
          </p:nvSpPr>
          <p:spPr bwMode="auto">
            <a:xfrm>
              <a:off x="2496" y="1824"/>
              <a:ext cx="671" cy="230"/>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800" b="1">
                  <a:solidFill>
                    <a:srgbClr val="A50021"/>
                  </a:solidFill>
                  <a:cs typeface="Arial" charset="0"/>
                </a:rPr>
                <a:t>Parameter configuration</a:t>
              </a:r>
            </a:p>
          </p:txBody>
        </p:sp>
        <p:grpSp>
          <p:nvGrpSpPr>
            <p:cNvPr id="5199" name="Group 12"/>
            <p:cNvGrpSpPr>
              <a:grpSpLocks/>
            </p:cNvGrpSpPr>
            <p:nvPr/>
          </p:nvGrpSpPr>
          <p:grpSpPr bwMode="auto">
            <a:xfrm>
              <a:off x="3187" y="1370"/>
              <a:ext cx="509" cy="502"/>
              <a:chOff x="1632" y="1248"/>
              <a:chExt cx="2682" cy="2286"/>
            </a:xfrm>
          </p:grpSpPr>
          <p:sp>
            <p:nvSpPr>
              <p:cNvPr id="5227"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C0000">
                  <a:alpha val="69019"/>
                </a:srgbClr>
              </a:solidFill>
              <a:ln w="9525">
                <a:miter lim="800000"/>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CC0000"/>
                </a:extrusionClr>
              </a:sp3d>
            </p:spPr>
            <p:txBody>
              <a:bodyPr>
                <a:flatTx/>
              </a:bodyPr>
              <a:lstStyle/>
              <a:p>
                <a:endParaRPr lang="en-US"/>
              </a:p>
            </p:txBody>
          </p:sp>
          <p:sp>
            <p:nvSpPr>
              <p:cNvPr id="5228" name="AutoShape 14"/>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C0000">
                  <a:alpha val="69019"/>
                </a:srgbClr>
              </a:solidFill>
              <a:ln w="9525">
                <a:miter lim="800000"/>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CC0000"/>
                </a:extrusionClr>
              </a:sp3d>
            </p:spPr>
            <p:txBody>
              <a:bodyPr>
                <a:flatTx/>
              </a:bodyPr>
              <a:lstStyle/>
              <a:p>
                <a:endParaRPr lang="en-US"/>
              </a:p>
            </p:txBody>
          </p:sp>
          <p:sp>
            <p:nvSpPr>
              <p:cNvPr id="5229" name="AutoShape 15"/>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C0000">
                  <a:alpha val="69019"/>
                </a:srgbClr>
              </a:solidFill>
              <a:ln w="9525">
                <a:miter lim="800000"/>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CC0000"/>
                </a:extrusionClr>
              </a:sp3d>
            </p:spPr>
            <p:txBody>
              <a:bodyPr>
                <a:flatTx/>
              </a:bodyPr>
              <a:lstStyle/>
              <a:p>
                <a:endParaRPr lang="en-US"/>
              </a:p>
            </p:txBody>
          </p:sp>
        </p:grpSp>
        <p:sp>
          <p:nvSpPr>
            <p:cNvPr id="5200" name="Puzzle2"/>
            <p:cNvSpPr>
              <a:spLocks noEditPoints="1" noChangeArrowheads="1"/>
            </p:cNvSpPr>
            <p:nvPr/>
          </p:nvSpPr>
          <p:spPr bwMode="auto">
            <a:xfrm>
              <a:off x="4038" y="1070"/>
              <a:ext cx="234" cy="2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54 w 21600"/>
                <a:gd name="T25" fmla="*/ 6781 h 21600"/>
                <a:gd name="T26" fmla="*/ 16154 w 21600"/>
                <a:gd name="T27" fmla="*/ 2042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EF"/>
            </a:solidFill>
            <a:ln w="28575">
              <a:solidFill>
                <a:srgbClr val="EAEAEA"/>
              </a:solidFill>
              <a:miter lim="800000"/>
              <a:headEnd/>
              <a:tailEnd/>
            </a:ln>
          </p:spPr>
          <p:txBody>
            <a:bodyPr/>
            <a:lstStyle/>
            <a:p>
              <a:endParaRPr lang="en-US"/>
            </a:p>
          </p:txBody>
        </p:sp>
        <p:sp>
          <p:nvSpPr>
            <p:cNvPr id="5201" name="Puzzle4"/>
            <p:cNvSpPr>
              <a:spLocks noEditPoints="1" noChangeArrowheads="1"/>
            </p:cNvSpPr>
            <p:nvPr/>
          </p:nvSpPr>
          <p:spPr bwMode="auto">
            <a:xfrm>
              <a:off x="3947" y="1067"/>
              <a:ext cx="141"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145 w 21600"/>
                <a:gd name="T25" fmla="*/ 5695 h 21600"/>
                <a:gd name="T26" fmla="*/ 20221 w 21600"/>
                <a:gd name="T27" fmla="*/ 1597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BF5D7">
                <a:alpha val="70195"/>
              </a:srgbClr>
            </a:solidFill>
            <a:ln w="28575">
              <a:solidFill>
                <a:srgbClr val="EAEAEA"/>
              </a:solidFill>
              <a:miter lim="800000"/>
              <a:headEnd/>
              <a:tailEnd/>
            </a:ln>
          </p:spPr>
          <p:txBody>
            <a:bodyPr/>
            <a:lstStyle/>
            <a:p>
              <a:endParaRPr lang="en-US"/>
            </a:p>
          </p:txBody>
        </p:sp>
        <p:sp>
          <p:nvSpPr>
            <p:cNvPr id="5202" name="Puzzle1"/>
            <p:cNvSpPr>
              <a:spLocks noEditPoints="1" noChangeArrowheads="1"/>
            </p:cNvSpPr>
            <p:nvPr/>
          </p:nvSpPr>
          <p:spPr bwMode="auto">
            <a:xfrm>
              <a:off x="3898" y="950"/>
              <a:ext cx="238" cy="1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1 w 21600"/>
                <a:gd name="T25" fmla="*/ 2535 h 21600"/>
                <a:gd name="T26" fmla="*/ 16155 w 21600"/>
                <a:gd name="T27" fmla="*/ 1950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12700">
              <a:solidFill>
                <a:srgbClr val="000000"/>
              </a:solidFill>
              <a:miter lim="800000"/>
              <a:headEnd/>
              <a:tailEnd/>
            </a:ln>
          </p:spPr>
          <p:txBody>
            <a:bodyPr/>
            <a:lstStyle/>
            <a:p>
              <a:endParaRPr lang="en-US"/>
            </a:p>
          </p:txBody>
        </p:sp>
        <p:sp>
          <p:nvSpPr>
            <p:cNvPr id="5203" name="AutoShape 19"/>
            <p:cNvSpPr>
              <a:spLocks noChangeAspect="1" noChangeArrowheads="1"/>
            </p:cNvSpPr>
            <p:nvPr/>
          </p:nvSpPr>
          <p:spPr bwMode="auto">
            <a:xfrm>
              <a:off x="2767" y="1787"/>
              <a:ext cx="144" cy="255"/>
            </a:xfrm>
            <a:prstGeom prst="triangle">
              <a:avLst>
                <a:gd name="adj" fmla="val 50000"/>
              </a:avLst>
            </a:prstGeom>
            <a:noFill/>
            <a:ln w="9525">
              <a:solidFill>
                <a:srgbClr val="000000"/>
              </a:solidFill>
              <a:prstDash val="sysDot"/>
              <a:miter lim="800000"/>
              <a:headEnd/>
              <a:tailEnd/>
            </a:ln>
          </p:spPr>
          <p:txBody>
            <a:bodyPr/>
            <a:lstStyle/>
            <a:p>
              <a:endParaRPr lang="en-US"/>
            </a:p>
          </p:txBody>
        </p:sp>
        <p:sp>
          <p:nvSpPr>
            <p:cNvPr id="5204" name="Oval 20"/>
            <p:cNvSpPr>
              <a:spLocks noChangeArrowheads="1"/>
            </p:cNvSpPr>
            <p:nvPr/>
          </p:nvSpPr>
          <p:spPr bwMode="auto">
            <a:xfrm>
              <a:off x="2699" y="2027"/>
              <a:ext cx="84" cy="85"/>
            </a:xfrm>
            <a:prstGeom prst="ellipse">
              <a:avLst/>
            </a:prstGeom>
            <a:solidFill>
              <a:srgbClr val="FFFFCC"/>
            </a:solidFill>
            <a:ln w="9525">
              <a:solidFill>
                <a:srgbClr val="000000"/>
              </a:solidFill>
              <a:round/>
              <a:headEnd/>
              <a:tailEnd/>
            </a:ln>
          </p:spPr>
          <p:txBody>
            <a:bodyPr/>
            <a:lstStyle/>
            <a:p>
              <a:endParaRPr lang="en-US"/>
            </a:p>
          </p:txBody>
        </p:sp>
        <p:sp>
          <p:nvSpPr>
            <p:cNvPr id="5205" name="Oval 21"/>
            <p:cNvSpPr>
              <a:spLocks noChangeArrowheads="1"/>
            </p:cNvSpPr>
            <p:nvPr/>
          </p:nvSpPr>
          <p:spPr bwMode="auto">
            <a:xfrm>
              <a:off x="2798" y="2027"/>
              <a:ext cx="83" cy="85"/>
            </a:xfrm>
            <a:prstGeom prst="ellipse">
              <a:avLst/>
            </a:prstGeom>
            <a:solidFill>
              <a:srgbClr val="FFBE7D"/>
            </a:solidFill>
            <a:ln w="9525">
              <a:solidFill>
                <a:srgbClr val="000000"/>
              </a:solidFill>
              <a:round/>
              <a:headEnd/>
              <a:tailEnd/>
            </a:ln>
          </p:spPr>
          <p:txBody>
            <a:bodyPr/>
            <a:lstStyle/>
            <a:p>
              <a:endParaRPr lang="en-US"/>
            </a:p>
          </p:txBody>
        </p:sp>
        <p:sp>
          <p:nvSpPr>
            <p:cNvPr id="5206" name="Oval 22"/>
            <p:cNvSpPr>
              <a:spLocks noChangeArrowheads="1"/>
            </p:cNvSpPr>
            <p:nvPr/>
          </p:nvSpPr>
          <p:spPr bwMode="auto">
            <a:xfrm>
              <a:off x="2897" y="2027"/>
              <a:ext cx="83" cy="85"/>
            </a:xfrm>
            <a:prstGeom prst="ellipse">
              <a:avLst/>
            </a:prstGeom>
            <a:solidFill>
              <a:srgbClr val="E4C9FF"/>
            </a:solidFill>
            <a:ln w="9525">
              <a:solidFill>
                <a:srgbClr val="000000"/>
              </a:solidFill>
              <a:round/>
              <a:headEnd/>
              <a:tailEnd/>
            </a:ln>
          </p:spPr>
          <p:txBody>
            <a:bodyPr/>
            <a:lstStyle/>
            <a:p>
              <a:endParaRPr lang="en-US"/>
            </a:p>
          </p:txBody>
        </p:sp>
        <p:sp>
          <p:nvSpPr>
            <p:cNvPr id="5207" name="Webpage"/>
            <p:cNvSpPr>
              <a:spLocks noEditPoints="1" noChangeArrowheads="1"/>
            </p:cNvSpPr>
            <p:nvPr/>
          </p:nvSpPr>
          <p:spPr bwMode="auto">
            <a:xfrm>
              <a:off x="2989" y="912"/>
              <a:ext cx="131" cy="1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79 w 21600"/>
                <a:gd name="T31" fmla="*/ 12882 h 21600"/>
                <a:gd name="T32" fmla="*/ 19786 w 21600"/>
                <a:gd name="T33" fmla="*/ 2068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CC99"/>
            </a:solidFill>
            <a:ln w="9525">
              <a:solidFill>
                <a:srgbClr val="000000"/>
              </a:solidFill>
              <a:miter lim="800000"/>
              <a:headEnd/>
              <a:tailEnd/>
            </a:ln>
          </p:spPr>
          <p:txBody>
            <a:bodyPr/>
            <a:lstStyle/>
            <a:p>
              <a:endParaRPr lang="en-US"/>
            </a:p>
          </p:txBody>
        </p:sp>
        <p:sp>
          <p:nvSpPr>
            <p:cNvPr id="55320" name="Documents"/>
            <p:cNvSpPr>
              <a:spLocks noEditPoints="1" noChangeArrowheads="1"/>
            </p:cNvSpPr>
            <p:nvPr/>
          </p:nvSpPr>
          <p:spPr bwMode="auto">
            <a:xfrm>
              <a:off x="3312" y="864"/>
              <a:ext cx="384" cy="251"/>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CC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pic>
          <p:nvPicPr>
            <p:cNvPr id="5209" name="Picture 25" descr="j0235319"/>
            <p:cNvPicPr>
              <a:picLocks noChangeAspect="1" noChangeArrowheads="1"/>
            </p:cNvPicPr>
            <p:nvPr/>
          </p:nvPicPr>
          <p:blipFill>
            <a:blip r:embed="rId4"/>
            <a:srcRect/>
            <a:stretch>
              <a:fillRect/>
            </a:stretch>
          </p:blipFill>
          <p:spPr bwMode="auto">
            <a:xfrm flipH="1">
              <a:off x="2699" y="1092"/>
              <a:ext cx="321" cy="486"/>
            </a:xfrm>
            <a:prstGeom prst="rect">
              <a:avLst/>
            </a:prstGeom>
            <a:noFill/>
            <a:ln w="9525">
              <a:noFill/>
              <a:miter lim="800000"/>
              <a:headEnd/>
              <a:tailEnd/>
            </a:ln>
          </p:spPr>
        </p:pic>
        <p:sp>
          <p:nvSpPr>
            <p:cNvPr id="5210" name="Text Box 26"/>
            <p:cNvSpPr txBox="1">
              <a:spLocks noChangeArrowheads="1"/>
            </p:cNvSpPr>
            <p:nvPr/>
          </p:nvSpPr>
          <p:spPr bwMode="auto">
            <a:xfrm>
              <a:off x="2793" y="1152"/>
              <a:ext cx="375" cy="144"/>
            </a:xfrm>
            <a:prstGeom prst="rect">
              <a:avLst/>
            </a:prstGeom>
            <a:noFill/>
            <a:ln w="9525" algn="ctr">
              <a:noFill/>
              <a:miter lim="800000"/>
              <a:headEnd/>
              <a:tailEnd/>
            </a:ln>
          </p:spPr>
          <p:txBody>
            <a:bodyPr wrap="none" lIns="79992" tIns="39996" rIns="79992" bIns="39996">
              <a:spAutoFit/>
            </a:bodyPr>
            <a:lstStyle/>
            <a:p>
              <a:pPr algn="r" defTabSz="800100"/>
              <a:r>
                <a:rPr lang="en-US" sz="800" b="1">
                  <a:solidFill>
                    <a:srgbClr val="A50021"/>
                  </a:solidFill>
                  <a:cs typeface="Arial" charset="0"/>
                </a:rPr>
                <a:t>Factory</a:t>
              </a:r>
            </a:p>
          </p:txBody>
        </p:sp>
        <p:sp>
          <p:nvSpPr>
            <p:cNvPr id="5211" name="AutoShape 27"/>
            <p:cNvSpPr>
              <a:spLocks noChangeArrowheads="1"/>
            </p:cNvSpPr>
            <p:nvPr/>
          </p:nvSpPr>
          <p:spPr bwMode="auto">
            <a:xfrm>
              <a:off x="2793" y="1602"/>
              <a:ext cx="109" cy="162"/>
            </a:xfrm>
            <a:prstGeom prst="upArrow">
              <a:avLst>
                <a:gd name="adj1" fmla="val 50000"/>
                <a:gd name="adj2" fmla="val 37156"/>
              </a:avLst>
            </a:prstGeom>
            <a:solidFill>
              <a:srgbClr val="FF9900"/>
            </a:solidFill>
            <a:ln w="9525" algn="ctr">
              <a:noFill/>
              <a:miter lim="800000"/>
              <a:headEnd/>
              <a:tailEnd/>
            </a:ln>
          </p:spPr>
          <p:txBody>
            <a:bodyPr wrap="none" anchor="ctr"/>
            <a:lstStyle/>
            <a:p>
              <a:endParaRPr lang="en-US"/>
            </a:p>
          </p:txBody>
        </p:sp>
        <p:sp>
          <p:nvSpPr>
            <p:cNvPr id="5212" name="AutoShape 28"/>
            <p:cNvSpPr>
              <a:spLocks noChangeArrowheads="1"/>
            </p:cNvSpPr>
            <p:nvPr/>
          </p:nvSpPr>
          <p:spPr bwMode="auto">
            <a:xfrm rot="-7085555">
              <a:off x="3098" y="1072"/>
              <a:ext cx="162" cy="109"/>
            </a:xfrm>
            <a:prstGeom prst="upArrow">
              <a:avLst>
                <a:gd name="adj1" fmla="val 50000"/>
                <a:gd name="adj2" fmla="val 25000"/>
              </a:avLst>
            </a:prstGeom>
            <a:solidFill>
              <a:srgbClr val="FF9900"/>
            </a:solidFill>
            <a:ln w="9525" algn="ctr">
              <a:noFill/>
              <a:miter lim="800000"/>
              <a:headEnd/>
              <a:tailEnd/>
            </a:ln>
          </p:spPr>
          <p:txBody>
            <a:bodyPr wrap="none" anchor="ctr"/>
            <a:lstStyle/>
            <a:p>
              <a:endParaRPr lang="en-US"/>
            </a:p>
          </p:txBody>
        </p:sp>
        <p:sp>
          <p:nvSpPr>
            <p:cNvPr id="5213" name="Text Box 29"/>
            <p:cNvSpPr txBox="1">
              <a:spLocks noChangeArrowheads="1"/>
            </p:cNvSpPr>
            <p:nvPr/>
          </p:nvSpPr>
          <p:spPr bwMode="auto">
            <a:xfrm>
              <a:off x="3264" y="1536"/>
              <a:ext cx="480" cy="147"/>
            </a:xfrm>
            <a:prstGeom prst="rect">
              <a:avLst/>
            </a:prstGeom>
            <a:solidFill>
              <a:srgbClr val="CC0000"/>
            </a:solidFill>
            <a:ln w="9525" algn="ctr">
              <a:noFill/>
              <a:miter lim="800000"/>
              <a:headEnd/>
              <a:tailEnd/>
            </a:ln>
          </p:spPr>
          <p:txBody>
            <a:bodyPr lIns="79992" tIns="39996" rIns="79992" bIns="39996">
              <a:spAutoFit/>
            </a:bodyPr>
            <a:lstStyle/>
            <a:p>
              <a:pPr algn="ctr" defTabSz="800100"/>
              <a:r>
                <a:rPr lang="en-US" sz="900" b="1">
                  <a:solidFill>
                    <a:schemeClr val="bg1"/>
                  </a:solidFill>
                  <a:cs typeface="Arial" charset="0"/>
                </a:rPr>
                <a:t>Learner</a:t>
              </a:r>
            </a:p>
          </p:txBody>
        </p:sp>
        <p:sp>
          <p:nvSpPr>
            <p:cNvPr id="5214" name="Text Box 30"/>
            <p:cNvSpPr txBox="1">
              <a:spLocks noChangeArrowheads="1"/>
            </p:cNvSpPr>
            <p:nvPr/>
          </p:nvSpPr>
          <p:spPr bwMode="auto">
            <a:xfrm>
              <a:off x="3289" y="907"/>
              <a:ext cx="376" cy="144"/>
            </a:xfrm>
            <a:prstGeom prst="rect">
              <a:avLst/>
            </a:prstGeom>
            <a:noFill/>
            <a:ln w="9525" algn="ctr">
              <a:noFill/>
              <a:miter lim="800000"/>
              <a:headEnd/>
              <a:tailEnd/>
            </a:ln>
          </p:spPr>
          <p:txBody>
            <a:bodyPr wrap="none" lIns="79992" tIns="39996" rIns="79992" bIns="39996">
              <a:spAutoFit/>
            </a:bodyPr>
            <a:lstStyle/>
            <a:p>
              <a:pPr algn="ctr" defTabSz="800100"/>
              <a:r>
                <a:rPr lang="en-US" sz="800" b="1">
                  <a:solidFill>
                    <a:srgbClr val="A50021"/>
                  </a:solidFill>
                  <a:cs typeface="Arial" charset="0"/>
                </a:rPr>
                <a:t>Dataset</a:t>
              </a:r>
            </a:p>
          </p:txBody>
        </p:sp>
        <p:sp>
          <p:nvSpPr>
            <p:cNvPr id="5215" name="Text Box 31"/>
            <p:cNvSpPr txBox="1">
              <a:spLocks noChangeArrowheads="1"/>
            </p:cNvSpPr>
            <p:nvPr/>
          </p:nvSpPr>
          <p:spPr bwMode="auto">
            <a:xfrm>
              <a:off x="3931" y="1235"/>
              <a:ext cx="324" cy="144"/>
            </a:xfrm>
            <a:prstGeom prst="rect">
              <a:avLst/>
            </a:prstGeom>
            <a:noFill/>
            <a:ln w="9525" algn="ctr">
              <a:noFill/>
              <a:miter lim="800000"/>
              <a:headEnd/>
              <a:tailEnd/>
            </a:ln>
          </p:spPr>
          <p:txBody>
            <a:bodyPr wrap="none" lIns="79992" tIns="39996" rIns="79992" bIns="39996">
              <a:spAutoFit/>
            </a:bodyPr>
            <a:lstStyle/>
            <a:p>
              <a:pPr algn="ctr" defTabSz="800100"/>
              <a:r>
                <a:rPr lang="en-US" sz="800" b="1">
                  <a:solidFill>
                    <a:srgbClr val="A50021"/>
                  </a:solidFill>
                  <a:cs typeface="Arial" charset="0"/>
                </a:rPr>
                <a:t>Model</a:t>
              </a:r>
            </a:p>
          </p:txBody>
        </p:sp>
        <p:sp>
          <p:nvSpPr>
            <p:cNvPr id="5216" name="Puzzle3"/>
            <p:cNvSpPr>
              <a:spLocks noEditPoints="1" noChangeArrowheads="1"/>
            </p:cNvSpPr>
            <p:nvPr/>
          </p:nvSpPr>
          <p:spPr bwMode="auto">
            <a:xfrm>
              <a:off x="4080" y="864"/>
              <a:ext cx="147" cy="2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04 w 21600"/>
                <a:gd name="T25" fmla="*/ 7709 h 21600"/>
                <a:gd name="T26" fmla="*/ 19102 w 21600"/>
                <a:gd name="T27" fmla="*/ 2022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12700">
              <a:solidFill>
                <a:srgbClr val="000000"/>
              </a:solidFill>
              <a:miter lim="800000"/>
              <a:headEnd/>
              <a:tailEnd/>
            </a:ln>
          </p:spPr>
          <p:txBody>
            <a:bodyPr/>
            <a:lstStyle/>
            <a:p>
              <a:endParaRPr lang="en-US"/>
            </a:p>
          </p:txBody>
        </p:sp>
        <p:sp>
          <p:nvSpPr>
            <p:cNvPr id="5217" name="AutoShape 33"/>
            <p:cNvSpPr>
              <a:spLocks noChangeArrowheads="1"/>
            </p:cNvSpPr>
            <p:nvPr/>
          </p:nvSpPr>
          <p:spPr bwMode="auto">
            <a:xfrm rot="6948069">
              <a:off x="2998" y="1496"/>
              <a:ext cx="162" cy="109"/>
            </a:xfrm>
            <a:prstGeom prst="upArrow">
              <a:avLst>
                <a:gd name="adj1" fmla="val 50000"/>
                <a:gd name="adj2" fmla="val 25000"/>
              </a:avLst>
            </a:prstGeom>
            <a:solidFill>
              <a:srgbClr val="FF9900"/>
            </a:solidFill>
            <a:ln w="9525" algn="ctr">
              <a:noFill/>
              <a:miter lim="800000"/>
              <a:headEnd/>
              <a:tailEnd/>
            </a:ln>
          </p:spPr>
          <p:txBody>
            <a:bodyPr wrap="none" anchor="ctr"/>
            <a:lstStyle/>
            <a:p>
              <a:endParaRPr lang="en-US"/>
            </a:p>
          </p:txBody>
        </p:sp>
        <p:sp>
          <p:nvSpPr>
            <p:cNvPr id="5218" name="Text Box 34"/>
            <p:cNvSpPr txBox="1">
              <a:spLocks noChangeArrowheads="1"/>
            </p:cNvSpPr>
            <p:nvPr/>
          </p:nvSpPr>
          <p:spPr bwMode="auto">
            <a:xfrm rot="1527801">
              <a:off x="2928" y="1392"/>
              <a:ext cx="368" cy="144"/>
            </a:xfrm>
            <a:prstGeom prst="rect">
              <a:avLst/>
            </a:prstGeom>
            <a:noFill/>
            <a:ln w="9525" algn="ctr">
              <a:noFill/>
              <a:miter lim="800000"/>
              <a:headEnd/>
              <a:tailEnd/>
            </a:ln>
          </p:spPr>
          <p:txBody>
            <a:bodyPr wrap="none" lIns="79992" tIns="39996" rIns="79992" bIns="39996">
              <a:spAutoFit/>
            </a:bodyPr>
            <a:lstStyle/>
            <a:p>
              <a:pPr algn="ctr" defTabSz="800100"/>
              <a:r>
                <a:rPr lang="en-US" sz="800" b="1">
                  <a:solidFill>
                    <a:srgbClr val="A50021"/>
                  </a:solidFill>
                  <a:cs typeface="Arial" charset="0"/>
                </a:rPr>
                <a:t>creates</a:t>
              </a:r>
            </a:p>
          </p:txBody>
        </p:sp>
        <p:sp>
          <p:nvSpPr>
            <p:cNvPr id="5219" name="AutoShape 35"/>
            <p:cNvSpPr>
              <a:spLocks noChangeArrowheads="1"/>
            </p:cNvSpPr>
            <p:nvPr/>
          </p:nvSpPr>
          <p:spPr bwMode="auto">
            <a:xfrm rot="3577253">
              <a:off x="3776" y="1233"/>
              <a:ext cx="162" cy="109"/>
            </a:xfrm>
            <a:prstGeom prst="upArrow">
              <a:avLst>
                <a:gd name="adj1" fmla="val 50000"/>
                <a:gd name="adj2" fmla="val 25000"/>
              </a:avLst>
            </a:prstGeom>
            <a:solidFill>
              <a:srgbClr val="FF9900"/>
            </a:solidFill>
            <a:ln w="9525" algn="ctr">
              <a:noFill/>
              <a:miter lim="800000"/>
              <a:headEnd/>
              <a:tailEnd/>
            </a:ln>
          </p:spPr>
          <p:txBody>
            <a:bodyPr wrap="none" anchor="ctr"/>
            <a:lstStyle/>
            <a:p>
              <a:endParaRPr lang="en-US"/>
            </a:p>
          </p:txBody>
        </p:sp>
        <p:sp>
          <p:nvSpPr>
            <p:cNvPr id="5220" name="Text Box 36"/>
            <p:cNvSpPr txBox="1">
              <a:spLocks noChangeArrowheads="1"/>
            </p:cNvSpPr>
            <p:nvPr/>
          </p:nvSpPr>
          <p:spPr bwMode="auto">
            <a:xfrm rot="-1741582">
              <a:off x="3573" y="1152"/>
              <a:ext cx="328" cy="144"/>
            </a:xfrm>
            <a:prstGeom prst="rect">
              <a:avLst/>
            </a:prstGeom>
            <a:noFill/>
            <a:ln w="9525" algn="ctr">
              <a:noFill/>
              <a:miter lim="800000"/>
              <a:headEnd/>
              <a:tailEnd/>
            </a:ln>
          </p:spPr>
          <p:txBody>
            <a:bodyPr wrap="none" lIns="79992" tIns="39996" rIns="79992" bIns="39996">
              <a:spAutoFit/>
            </a:bodyPr>
            <a:lstStyle/>
            <a:p>
              <a:pPr algn="ctr" defTabSz="800100"/>
              <a:r>
                <a:rPr lang="en-US" sz="800" b="1">
                  <a:solidFill>
                    <a:srgbClr val="A50021"/>
                  </a:solidFill>
                  <a:cs typeface="Arial" charset="0"/>
                </a:rPr>
                <a:t>builds</a:t>
              </a:r>
            </a:p>
          </p:txBody>
        </p:sp>
        <p:sp>
          <p:nvSpPr>
            <p:cNvPr id="5221" name="AutoShape 37"/>
            <p:cNvSpPr>
              <a:spLocks noChangeArrowheads="1"/>
            </p:cNvSpPr>
            <p:nvPr/>
          </p:nvSpPr>
          <p:spPr bwMode="auto">
            <a:xfrm>
              <a:off x="3452" y="1185"/>
              <a:ext cx="109" cy="162"/>
            </a:xfrm>
            <a:prstGeom prst="upArrow">
              <a:avLst>
                <a:gd name="adj1" fmla="val 50000"/>
                <a:gd name="adj2" fmla="val 37156"/>
              </a:avLst>
            </a:prstGeom>
            <a:solidFill>
              <a:srgbClr val="FF9900"/>
            </a:solidFill>
            <a:ln w="9525" algn="ctr">
              <a:noFill/>
              <a:miter lim="800000"/>
              <a:headEnd/>
              <a:tailEnd/>
            </a:ln>
          </p:spPr>
          <p:txBody>
            <a:bodyPr wrap="none" anchor="ctr"/>
            <a:lstStyle/>
            <a:p>
              <a:endParaRPr lang="en-US"/>
            </a:p>
          </p:txBody>
        </p:sp>
        <p:sp>
          <p:nvSpPr>
            <p:cNvPr id="5222" name="Text Box 38"/>
            <p:cNvSpPr txBox="1">
              <a:spLocks noChangeArrowheads="1"/>
            </p:cNvSpPr>
            <p:nvPr/>
          </p:nvSpPr>
          <p:spPr bwMode="auto">
            <a:xfrm>
              <a:off x="3272" y="1305"/>
              <a:ext cx="280" cy="144"/>
            </a:xfrm>
            <a:prstGeom prst="rect">
              <a:avLst/>
            </a:prstGeom>
            <a:noFill/>
            <a:ln w="9525" algn="ctr">
              <a:noFill/>
              <a:miter lim="800000"/>
              <a:headEnd/>
              <a:tailEnd/>
            </a:ln>
          </p:spPr>
          <p:txBody>
            <a:bodyPr wrap="none" lIns="79992" tIns="39996" rIns="79992" bIns="39996">
              <a:spAutoFit/>
            </a:bodyPr>
            <a:lstStyle/>
            <a:p>
              <a:pPr algn="ctr" defTabSz="800100"/>
              <a:r>
                <a:rPr lang="en-US" sz="800" b="1">
                  <a:solidFill>
                    <a:srgbClr val="A50021"/>
                  </a:solidFill>
                  <a:cs typeface="Arial" charset="0"/>
                </a:rPr>
                <a:t>uses</a:t>
              </a:r>
            </a:p>
          </p:txBody>
        </p:sp>
        <p:sp>
          <p:nvSpPr>
            <p:cNvPr id="5223" name="AutoShape 39"/>
            <p:cNvSpPr>
              <a:spLocks noChangeArrowheads="1"/>
            </p:cNvSpPr>
            <p:nvPr/>
          </p:nvSpPr>
          <p:spPr bwMode="auto">
            <a:xfrm flipV="1">
              <a:off x="3935" y="1509"/>
              <a:ext cx="109" cy="162"/>
            </a:xfrm>
            <a:prstGeom prst="upArrow">
              <a:avLst>
                <a:gd name="adj1" fmla="val 50000"/>
                <a:gd name="adj2" fmla="val 37156"/>
              </a:avLst>
            </a:prstGeom>
            <a:solidFill>
              <a:srgbClr val="FF9900"/>
            </a:solidFill>
            <a:ln w="9525" algn="ctr">
              <a:solidFill>
                <a:srgbClr val="FF0000"/>
              </a:solidFill>
              <a:prstDash val="dash"/>
              <a:miter lim="800000"/>
              <a:headEnd/>
              <a:tailEnd/>
            </a:ln>
          </p:spPr>
          <p:txBody>
            <a:bodyPr wrap="none" anchor="ctr"/>
            <a:lstStyle/>
            <a:p>
              <a:endParaRPr lang="en-US"/>
            </a:p>
          </p:txBody>
        </p:sp>
        <p:sp>
          <p:nvSpPr>
            <p:cNvPr id="55336" name="Documents"/>
            <p:cNvSpPr>
              <a:spLocks noEditPoints="1" noChangeArrowheads="1"/>
            </p:cNvSpPr>
            <p:nvPr/>
          </p:nvSpPr>
          <p:spPr bwMode="auto">
            <a:xfrm>
              <a:off x="3841" y="1740"/>
              <a:ext cx="431" cy="22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CC99"/>
            </a:solidFill>
            <a:ln w="9525">
              <a:solidFill>
                <a:srgbClr val="000000"/>
              </a:solidFill>
              <a:prstDash val="dash"/>
              <a:miter lim="800000"/>
              <a:headEnd/>
              <a:tailEnd/>
            </a:ln>
            <a:effectLst>
              <a:outerShdw dist="107763" dir="2700000" algn="ctr" rotWithShape="0">
                <a:srgbClr val="808080"/>
              </a:outerShdw>
            </a:effectLst>
          </p:spPr>
          <p:txBody>
            <a:bodyPr/>
            <a:lstStyle/>
            <a:p>
              <a:pPr>
                <a:defRPr/>
              </a:pPr>
              <a:endParaRPr lang="en-US"/>
            </a:p>
          </p:txBody>
        </p:sp>
        <p:sp>
          <p:nvSpPr>
            <p:cNvPr id="5225" name="Text Box 41"/>
            <p:cNvSpPr txBox="1">
              <a:spLocks noChangeArrowheads="1"/>
            </p:cNvSpPr>
            <p:nvPr/>
          </p:nvSpPr>
          <p:spPr bwMode="auto">
            <a:xfrm>
              <a:off x="3840" y="1776"/>
              <a:ext cx="376" cy="144"/>
            </a:xfrm>
            <a:prstGeom prst="rect">
              <a:avLst/>
            </a:prstGeom>
            <a:noFill/>
            <a:ln w="9525" algn="ctr">
              <a:noFill/>
              <a:miter lim="800000"/>
              <a:headEnd/>
              <a:tailEnd/>
            </a:ln>
          </p:spPr>
          <p:txBody>
            <a:bodyPr wrap="none" lIns="79992" tIns="39996" rIns="79992" bIns="39996">
              <a:spAutoFit/>
            </a:bodyPr>
            <a:lstStyle/>
            <a:p>
              <a:pPr algn="ctr" defTabSz="800100"/>
              <a:r>
                <a:rPr lang="en-US" sz="800" b="1">
                  <a:solidFill>
                    <a:srgbClr val="A50021"/>
                  </a:solidFill>
                  <a:cs typeface="Arial" charset="0"/>
                </a:rPr>
                <a:t>Dataset</a:t>
              </a:r>
            </a:p>
          </p:txBody>
        </p:sp>
        <p:sp>
          <p:nvSpPr>
            <p:cNvPr id="5226" name="Text Box 42"/>
            <p:cNvSpPr txBox="1">
              <a:spLocks noChangeArrowheads="1"/>
            </p:cNvSpPr>
            <p:nvPr/>
          </p:nvSpPr>
          <p:spPr bwMode="auto">
            <a:xfrm>
              <a:off x="4004" y="1450"/>
              <a:ext cx="431" cy="220"/>
            </a:xfrm>
            <a:prstGeom prst="rect">
              <a:avLst/>
            </a:prstGeom>
            <a:noFill/>
            <a:ln w="9525" algn="ctr">
              <a:noFill/>
              <a:miter lim="800000"/>
              <a:headEnd/>
              <a:tailEnd/>
            </a:ln>
          </p:spPr>
          <p:txBody>
            <a:bodyPr lIns="79992" tIns="39996" rIns="79992" bIns="39996">
              <a:spAutoFit/>
            </a:bodyPr>
            <a:lstStyle/>
            <a:p>
              <a:pPr algn="ctr" defTabSz="800100"/>
              <a:r>
                <a:rPr lang="en-US" sz="800" b="1">
                  <a:solidFill>
                    <a:srgbClr val="A50021"/>
                  </a:solidFill>
                  <a:cs typeface="Arial" charset="0"/>
                </a:rPr>
                <a:t>applies</a:t>
              </a:r>
            </a:p>
            <a:p>
              <a:pPr algn="ctr" defTabSz="800100"/>
              <a:r>
                <a:rPr lang="en-US" sz="800" b="1">
                  <a:solidFill>
                    <a:srgbClr val="A50021"/>
                  </a:solidFill>
                  <a:cs typeface="Arial" charset="0"/>
                </a:rPr>
                <a:t>to</a:t>
              </a:r>
            </a:p>
          </p:txBody>
        </p:sp>
      </p:grpSp>
      <p:sp>
        <p:nvSpPr>
          <p:cNvPr id="5135" name="Text Box 43"/>
          <p:cNvSpPr txBox="1">
            <a:spLocks noChangeArrowheads="1"/>
          </p:cNvSpPr>
          <p:nvPr/>
        </p:nvSpPr>
        <p:spPr bwMode="auto">
          <a:xfrm>
            <a:off x="76200" y="3143250"/>
            <a:ext cx="2970213" cy="3429000"/>
          </a:xfrm>
          <a:prstGeom prst="rect">
            <a:avLst/>
          </a:prstGeom>
          <a:solidFill>
            <a:srgbClr val="FFFFCC"/>
          </a:solidFill>
          <a:ln w="9525">
            <a:solidFill>
              <a:schemeClr val="tx1"/>
            </a:solidFill>
            <a:miter lim="800000"/>
            <a:headEnd/>
            <a:tailEnd/>
          </a:ln>
        </p:spPr>
        <p:txBody>
          <a:bodyPr lIns="79992" tIns="39996" rIns="79992" bIns="39996"/>
          <a:lstStyle/>
          <a:p>
            <a:pPr algn="just"/>
            <a:endParaRPr lang="en-US" sz="900">
              <a:cs typeface="Arial" charset="0"/>
            </a:endParaRPr>
          </a:p>
          <a:p>
            <a:pPr algn="just"/>
            <a:r>
              <a:rPr lang="en-US" sz="900">
                <a:cs typeface="Arial" charset="0"/>
              </a:rPr>
              <a:t>Typically machine learning and data mining algorithms are written using software like Matlab, Weka, RapidMiner (Formerly YALE) etc. Software like Matlab simplify the process of converting algorithm to code with little programming but often one has to sacrifice speed and usability. On the other extreme, software like Weka and RapidMiner increase the usability by providing GUI and plug-ins which requires researchers to develop GUI. Cougar^2 tries to address some of the issues with these software. </a:t>
            </a:r>
          </a:p>
          <a:p>
            <a:pPr algn="just"/>
            <a:endParaRPr lang="en-US" sz="900">
              <a:cs typeface="Arial" charset="0"/>
            </a:endParaRPr>
          </a:p>
          <a:p>
            <a:pPr algn="just"/>
            <a:endParaRPr lang="en-US" sz="1000" b="1">
              <a:solidFill>
                <a:srgbClr val="CC0000"/>
              </a:solidFill>
              <a:cs typeface="Arial" charset="0"/>
            </a:endParaRPr>
          </a:p>
          <a:p>
            <a:pPr algn="just"/>
            <a:endParaRPr lang="en-US" sz="900" b="1">
              <a:solidFill>
                <a:srgbClr val="CC0000"/>
              </a:solidFill>
              <a:cs typeface="Arial" charset="0"/>
            </a:endParaRPr>
          </a:p>
          <a:p>
            <a:pPr algn="just">
              <a:buFontTx/>
              <a:buChar char="•"/>
            </a:pPr>
            <a:r>
              <a:rPr lang="en-US" sz="900">
                <a:cs typeface="Arial" charset="0"/>
              </a:rPr>
              <a:t> Reusable and Efficient software</a:t>
            </a:r>
          </a:p>
          <a:p>
            <a:pPr algn="just">
              <a:buFontTx/>
              <a:buChar char="•"/>
            </a:pPr>
            <a:r>
              <a:rPr lang="en-US" sz="900">
                <a:cs typeface="Arial" charset="0"/>
              </a:rPr>
              <a:t> Test First Development</a:t>
            </a:r>
          </a:p>
          <a:p>
            <a:pPr algn="just">
              <a:buFontTx/>
              <a:buChar char="•"/>
            </a:pPr>
            <a:r>
              <a:rPr lang="en-US" sz="900">
                <a:cs typeface="Arial" charset="0"/>
              </a:rPr>
              <a:t> Platform Independent</a:t>
            </a:r>
          </a:p>
          <a:p>
            <a:pPr algn="just">
              <a:buFontTx/>
              <a:buChar char="•"/>
            </a:pPr>
            <a:r>
              <a:rPr lang="en-US" sz="900">
                <a:cs typeface="Arial" charset="0"/>
              </a:rPr>
              <a:t> Support research efforts into new algorithms </a:t>
            </a:r>
          </a:p>
          <a:p>
            <a:pPr algn="just">
              <a:buFontTx/>
              <a:buChar char="•"/>
            </a:pPr>
            <a:r>
              <a:rPr lang="en-US" sz="900">
                <a:cs typeface="Arial" charset="0"/>
              </a:rPr>
              <a:t> Analyze experiments by reading and reusing learned  models</a:t>
            </a:r>
          </a:p>
          <a:p>
            <a:pPr algn="just">
              <a:buFontTx/>
              <a:buChar char="•"/>
            </a:pPr>
            <a:r>
              <a:rPr lang="en-US" sz="900">
                <a:cs typeface="Arial" charset="0"/>
              </a:rPr>
              <a:t> Intuitive API for researchers rather than GUI for end users</a:t>
            </a:r>
          </a:p>
          <a:p>
            <a:pPr algn="just">
              <a:buFontTx/>
              <a:buChar char="•"/>
            </a:pPr>
            <a:r>
              <a:rPr lang="en-US" sz="900">
                <a:cs typeface="Arial" charset="0"/>
              </a:rPr>
              <a:t> Easy to share experiments and experiment results </a:t>
            </a:r>
          </a:p>
          <a:p>
            <a:pPr>
              <a:buFontTx/>
              <a:buChar char="•"/>
            </a:pPr>
            <a:endParaRPr lang="en-US" sz="900">
              <a:cs typeface="Arial" charset="0"/>
            </a:endParaRPr>
          </a:p>
        </p:txBody>
      </p:sp>
      <p:sp>
        <p:nvSpPr>
          <p:cNvPr id="5136" name="Text Box 44"/>
          <p:cNvSpPr txBox="1">
            <a:spLocks noChangeArrowheads="1"/>
          </p:cNvSpPr>
          <p:nvPr/>
        </p:nvSpPr>
        <p:spPr bwMode="auto">
          <a:xfrm>
            <a:off x="3302000" y="500063"/>
            <a:ext cx="5207000" cy="228600"/>
          </a:xfrm>
          <a:prstGeom prst="rect">
            <a:avLst/>
          </a:prstGeom>
          <a:noFill/>
          <a:ln w="9525">
            <a:noFill/>
            <a:miter lim="800000"/>
            <a:headEnd/>
            <a:tailEnd/>
          </a:ln>
        </p:spPr>
        <p:txBody>
          <a:bodyPr lIns="79992" tIns="39996" rIns="79992" bIns="39996">
            <a:spAutoFit/>
          </a:bodyPr>
          <a:lstStyle/>
          <a:p>
            <a:pPr algn="ctr">
              <a:spcBef>
                <a:spcPct val="50000"/>
              </a:spcBef>
            </a:pPr>
            <a:r>
              <a:rPr lang="en-US" sz="900" i="1">
                <a:solidFill>
                  <a:schemeClr val="bg1"/>
                </a:solidFill>
                <a:cs typeface="Arial" charset="0"/>
              </a:rPr>
              <a:t>Rachana Parmar, Justin Thomas, Rachsuda Jiamthapthaksin, Oner Ulvi Celepcikay</a:t>
            </a:r>
          </a:p>
        </p:txBody>
      </p:sp>
      <p:sp>
        <p:nvSpPr>
          <p:cNvPr id="5137" name="Rectangle 19" descr="back1"/>
          <p:cNvSpPr>
            <a:spLocks noChangeArrowheads="1"/>
          </p:cNvSpPr>
          <p:nvPr/>
        </p:nvSpPr>
        <p:spPr bwMode="auto">
          <a:xfrm>
            <a:off x="76200" y="1000125"/>
            <a:ext cx="2970213" cy="214313"/>
          </a:xfrm>
          <a:prstGeom prst="rect">
            <a:avLst/>
          </a:prstGeom>
          <a:solidFill>
            <a:srgbClr val="CC0000"/>
          </a:solidFill>
          <a:ln w="19050">
            <a:noFill/>
            <a:miter lim="800000"/>
            <a:headEnd/>
            <a:tailEnd/>
          </a:ln>
        </p:spPr>
        <p:txBody>
          <a:bodyPr lIns="79992" tIns="0" rIns="79992" bIns="39996"/>
          <a:lstStyle/>
          <a:p>
            <a:pPr marL="342900" indent="-342900" algn="ctr">
              <a:lnSpc>
                <a:spcPct val="120000"/>
              </a:lnSpc>
              <a:spcBef>
                <a:spcPct val="20000"/>
              </a:spcBef>
            </a:pPr>
            <a:r>
              <a:rPr lang="en-US" sz="1000" b="1">
                <a:solidFill>
                  <a:schemeClr val="bg1"/>
                </a:solidFill>
                <a:cs typeface="Arial" charset="0"/>
              </a:rPr>
              <a:t>ABSTRACT</a:t>
            </a:r>
          </a:p>
        </p:txBody>
      </p:sp>
      <p:sp>
        <p:nvSpPr>
          <p:cNvPr id="5138" name="Rectangle 19" descr="back1"/>
          <p:cNvSpPr>
            <a:spLocks noChangeArrowheads="1"/>
          </p:cNvSpPr>
          <p:nvPr/>
        </p:nvSpPr>
        <p:spPr bwMode="auto">
          <a:xfrm>
            <a:off x="76200" y="4857750"/>
            <a:ext cx="2970213" cy="214313"/>
          </a:xfrm>
          <a:prstGeom prst="rect">
            <a:avLst/>
          </a:prstGeom>
          <a:solidFill>
            <a:srgbClr val="CC0000"/>
          </a:solidFill>
          <a:ln w="19050">
            <a:noFill/>
            <a:miter lim="800000"/>
            <a:headEnd/>
            <a:tailEnd/>
          </a:ln>
        </p:spPr>
        <p:txBody>
          <a:bodyPr lIns="79992" tIns="0" rIns="79992" bIns="39996"/>
          <a:lstStyle/>
          <a:p>
            <a:pPr marL="342900" indent="-342900" algn="ctr">
              <a:lnSpc>
                <a:spcPct val="120000"/>
              </a:lnSpc>
              <a:spcBef>
                <a:spcPct val="20000"/>
              </a:spcBef>
            </a:pPr>
            <a:r>
              <a:rPr lang="en-US" sz="1000" b="1">
                <a:solidFill>
                  <a:schemeClr val="bg1"/>
                </a:solidFill>
                <a:cs typeface="Arial" charset="0"/>
              </a:rPr>
              <a:t>BENEFITS OF COUGAR^2</a:t>
            </a:r>
          </a:p>
        </p:txBody>
      </p:sp>
      <p:sp>
        <p:nvSpPr>
          <p:cNvPr id="5139" name="Rectangle 19" descr="back1"/>
          <p:cNvSpPr>
            <a:spLocks noChangeArrowheads="1"/>
          </p:cNvSpPr>
          <p:nvPr/>
        </p:nvSpPr>
        <p:spPr bwMode="auto">
          <a:xfrm>
            <a:off x="76200" y="1000125"/>
            <a:ext cx="2970213" cy="214313"/>
          </a:xfrm>
          <a:prstGeom prst="rect">
            <a:avLst/>
          </a:prstGeom>
          <a:solidFill>
            <a:srgbClr val="CC0000"/>
          </a:solidFill>
          <a:ln w="19050">
            <a:noFill/>
            <a:miter lim="800000"/>
            <a:headEnd/>
            <a:tailEnd/>
          </a:ln>
        </p:spPr>
        <p:txBody>
          <a:bodyPr lIns="79992" tIns="0" rIns="79992" bIns="39996"/>
          <a:lstStyle/>
          <a:p>
            <a:pPr marL="342900" indent="-342900" algn="ctr">
              <a:lnSpc>
                <a:spcPct val="120000"/>
              </a:lnSpc>
              <a:spcBef>
                <a:spcPct val="20000"/>
              </a:spcBef>
            </a:pPr>
            <a:r>
              <a:rPr lang="en-US" sz="1000" b="1">
                <a:solidFill>
                  <a:schemeClr val="bg1"/>
                </a:solidFill>
                <a:cs typeface="Arial" charset="0"/>
              </a:rPr>
              <a:t>ABSTRACT</a:t>
            </a:r>
          </a:p>
        </p:txBody>
      </p:sp>
      <p:sp>
        <p:nvSpPr>
          <p:cNvPr id="5140" name="Rectangle 48"/>
          <p:cNvSpPr>
            <a:spLocks noChangeArrowheads="1"/>
          </p:cNvSpPr>
          <p:nvPr/>
        </p:nvSpPr>
        <p:spPr bwMode="auto">
          <a:xfrm>
            <a:off x="-3175" y="6629400"/>
            <a:ext cx="4510088" cy="185738"/>
          </a:xfrm>
          <a:prstGeom prst="rect">
            <a:avLst/>
          </a:prstGeom>
          <a:noFill/>
          <a:ln w="9525">
            <a:noFill/>
            <a:miter lim="800000"/>
            <a:headEnd/>
            <a:tailEnd/>
          </a:ln>
        </p:spPr>
        <p:txBody>
          <a:bodyPr wrap="none" lIns="79992" tIns="39996" rIns="79992" bIns="39996">
            <a:spAutoFit/>
          </a:bodyPr>
          <a:lstStyle/>
          <a:p>
            <a:pPr>
              <a:spcBef>
                <a:spcPct val="50000"/>
              </a:spcBef>
            </a:pPr>
            <a:r>
              <a:rPr lang="en-US" sz="700">
                <a:solidFill>
                  <a:srgbClr val="CC0000"/>
                </a:solidFill>
                <a:cs typeface="Arial" charset="0"/>
              </a:rPr>
              <a:t>1: First version of Cougar^2 was developed by a Ph.D. student of the research group – Abraham  Bagherjeiran</a:t>
            </a:r>
          </a:p>
        </p:txBody>
      </p:sp>
      <p:sp>
        <p:nvSpPr>
          <p:cNvPr id="5141" name="Text Box 52"/>
          <p:cNvSpPr txBox="1">
            <a:spLocks noChangeArrowheads="1"/>
          </p:cNvSpPr>
          <p:nvPr/>
        </p:nvSpPr>
        <p:spPr bwMode="auto">
          <a:xfrm>
            <a:off x="3048000" y="5641975"/>
            <a:ext cx="709613" cy="446088"/>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800">
                <a:solidFill>
                  <a:srgbClr val="A50021"/>
                </a:solidFill>
                <a:cs typeface="Arial" charset="0"/>
              </a:rPr>
              <a:t>Region Discovery Factory</a:t>
            </a:r>
          </a:p>
        </p:txBody>
      </p:sp>
      <p:pic>
        <p:nvPicPr>
          <p:cNvPr id="5142" name="Picture 50" descr="Beta2dot0_Top5"/>
          <p:cNvPicPr>
            <a:picLocks noChangeAspect="1" noChangeArrowheads="1"/>
          </p:cNvPicPr>
          <p:nvPr/>
        </p:nvPicPr>
        <p:blipFill>
          <a:blip r:embed="rId5"/>
          <a:srcRect/>
          <a:stretch>
            <a:fillRect/>
          </a:stretch>
        </p:blipFill>
        <p:spPr bwMode="auto">
          <a:xfrm>
            <a:off x="4953000" y="5791200"/>
            <a:ext cx="825500" cy="769938"/>
          </a:xfrm>
          <a:prstGeom prst="rect">
            <a:avLst/>
          </a:prstGeom>
          <a:noFill/>
          <a:ln w="9525">
            <a:noFill/>
            <a:miter lim="800000"/>
            <a:headEnd/>
            <a:tailEnd/>
          </a:ln>
        </p:spPr>
      </p:pic>
      <p:sp>
        <p:nvSpPr>
          <p:cNvPr id="5143" name="AutoShape 53"/>
          <p:cNvSpPr>
            <a:spLocks noChangeArrowheads="1"/>
          </p:cNvSpPr>
          <p:nvPr/>
        </p:nvSpPr>
        <p:spPr bwMode="auto">
          <a:xfrm>
            <a:off x="3798888" y="5681663"/>
            <a:ext cx="646112" cy="461962"/>
          </a:xfrm>
          <a:prstGeom prst="roundRect">
            <a:avLst>
              <a:gd name="adj" fmla="val 16667"/>
            </a:avLst>
          </a:prstGeom>
          <a:solidFill>
            <a:srgbClr val="FFCC99"/>
          </a:solidFill>
          <a:ln w="9525" algn="ctr">
            <a:solidFill>
              <a:schemeClr val="tx1"/>
            </a:solidFill>
            <a:round/>
            <a:headEnd/>
            <a:tailEnd/>
          </a:ln>
        </p:spPr>
        <p:txBody>
          <a:bodyPr wrap="none" anchor="ctr"/>
          <a:lstStyle/>
          <a:p>
            <a:endParaRPr lang="en-US"/>
          </a:p>
        </p:txBody>
      </p:sp>
      <p:sp>
        <p:nvSpPr>
          <p:cNvPr id="5144" name="Text Box 54"/>
          <p:cNvSpPr txBox="1">
            <a:spLocks noChangeArrowheads="1"/>
          </p:cNvSpPr>
          <p:nvPr/>
        </p:nvSpPr>
        <p:spPr bwMode="auto">
          <a:xfrm>
            <a:off x="3798888" y="5651500"/>
            <a:ext cx="646112" cy="446088"/>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800">
                <a:solidFill>
                  <a:srgbClr val="A50021"/>
                </a:solidFill>
                <a:cs typeface="Arial" charset="0"/>
              </a:rPr>
              <a:t>Region Discovery Algorithm</a:t>
            </a:r>
          </a:p>
        </p:txBody>
      </p:sp>
      <p:sp>
        <p:nvSpPr>
          <p:cNvPr id="5145" name="AutoShape 55"/>
          <p:cNvSpPr>
            <a:spLocks noChangeArrowheads="1"/>
          </p:cNvSpPr>
          <p:nvPr/>
        </p:nvSpPr>
        <p:spPr bwMode="auto">
          <a:xfrm>
            <a:off x="4560888" y="5684838"/>
            <a:ext cx="519112" cy="428625"/>
          </a:xfrm>
          <a:prstGeom prst="roundRect">
            <a:avLst>
              <a:gd name="adj" fmla="val 16667"/>
            </a:avLst>
          </a:prstGeom>
          <a:solidFill>
            <a:srgbClr val="FFCC99"/>
          </a:solidFill>
          <a:ln w="9525" algn="ctr">
            <a:solidFill>
              <a:schemeClr val="tx1"/>
            </a:solidFill>
            <a:round/>
            <a:headEnd/>
            <a:tailEnd/>
          </a:ln>
        </p:spPr>
        <p:txBody>
          <a:bodyPr wrap="none" anchor="ctr"/>
          <a:lstStyle/>
          <a:p>
            <a:endParaRPr lang="en-US"/>
          </a:p>
        </p:txBody>
      </p:sp>
      <p:sp>
        <p:nvSpPr>
          <p:cNvPr id="5146" name="Text Box 56"/>
          <p:cNvSpPr txBox="1">
            <a:spLocks noChangeArrowheads="1"/>
          </p:cNvSpPr>
          <p:nvPr/>
        </p:nvSpPr>
        <p:spPr bwMode="auto">
          <a:xfrm>
            <a:off x="4522788" y="5643563"/>
            <a:ext cx="620712" cy="446087"/>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800">
                <a:solidFill>
                  <a:srgbClr val="A50021"/>
                </a:solidFill>
                <a:cs typeface="Arial" charset="0"/>
              </a:rPr>
              <a:t>Region Discovery Model</a:t>
            </a:r>
          </a:p>
        </p:txBody>
      </p:sp>
      <p:sp>
        <p:nvSpPr>
          <p:cNvPr id="55353" name="Documents"/>
          <p:cNvSpPr>
            <a:spLocks noEditPoints="1" noChangeArrowheads="1"/>
          </p:cNvSpPr>
          <p:nvPr/>
        </p:nvSpPr>
        <p:spPr bwMode="auto">
          <a:xfrm>
            <a:off x="3776663" y="5143500"/>
            <a:ext cx="508000" cy="37306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CC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148" name="Text Box 58"/>
          <p:cNvSpPr txBox="1">
            <a:spLocks noChangeArrowheads="1"/>
          </p:cNvSpPr>
          <p:nvPr/>
        </p:nvSpPr>
        <p:spPr bwMode="auto">
          <a:xfrm>
            <a:off x="3732213" y="5207000"/>
            <a:ext cx="527050" cy="201613"/>
          </a:xfrm>
          <a:prstGeom prst="rect">
            <a:avLst/>
          </a:prstGeom>
          <a:noFill/>
          <a:ln w="9525" algn="ctr">
            <a:noFill/>
            <a:miter lim="800000"/>
            <a:headEnd/>
            <a:tailEnd/>
          </a:ln>
        </p:spPr>
        <p:txBody>
          <a:bodyPr wrap="none" lIns="79992" tIns="39996" rIns="79992" bIns="39996">
            <a:spAutoFit/>
          </a:bodyPr>
          <a:lstStyle/>
          <a:p>
            <a:pPr algn="ctr" defTabSz="800100"/>
            <a:r>
              <a:rPr lang="en-US" sz="800" b="1">
                <a:solidFill>
                  <a:srgbClr val="A50021"/>
                </a:solidFill>
                <a:cs typeface="Arial" charset="0"/>
              </a:rPr>
              <a:t>Dataset</a:t>
            </a:r>
          </a:p>
        </p:txBody>
      </p:sp>
      <p:sp>
        <p:nvSpPr>
          <p:cNvPr id="5149" name="AutoShape 59"/>
          <p:cNvSpPr>
            <a:spLocks noChangeArrowheads="1"/>
          </p:cNvSpPr>
          <p:nvPr/>
        </p:nvSpPr>
        <p:spPr bwMode="auto">
          <a:xfrm rot="8714232">
            <a:off x="3429000" y="5429250"/>
            <a:ext cx="317500" cy="142875"/>
          </a:xfrm>
          <a:prstGeom prst="rightArrow">
            <a:avLst>
              <a:gd name="adj1" fmla="val 50000"/>
              <a:gd name="adj2" fmla="val 55556"/>
            </a:avLst>
          </a:prstGeom>
          <a:solidFill>
            <a:srgbClr val="FF9900"/>
          </a:solidFill>
          <a:ln w="9525" algn="ctr">
            <a:noFill/>
            <a:miter lim="800000"/>
            <a:headEnd/>
            <a:tailEnd/>
          </a:ln>
        </p:spPr>
        <p:txBody>
          <a:bodyPr wrap="none" anchor="ctr"/>
          <a:lstStyle/>
          <a:p>
            <a:endParaRPr lang="en-US"/>
          </a:p>
        </p:txBody>
      </p:sp>
      <p:sp>
        <p:nvSpPr>
          <p:cNvPr id="5150" name="AutoShape 60"/>
          <p:cNvSpPr>
            <a:spLocks noChangeArrowheads="1"/>
          </p:cNvSpPr>
          <p:nvPr/>
        </p:nvSpPr>
        <p:spPr bwMode="auto">
          <a:xfrm>
            <a:off x="3683000" y="5857875"/>
            <a:ext cx="127000" cy="71438"/>
          </a:xfrm>
          <a:prstGeom prst="rightArrow">
            <a:avLst>
              <a:gd name="adj1" fmla="val 50000"/>
              <a:gd name="adj2" fmla="val 44444"/>
            </a:avLst>
          </a:prstGeom>
          <a:solidFill>
            <a:srgbClr val="FF9900"/>
          </a:solidFill>
          <a:ln w="9525" algn="ctr">
            <a:noFill/>
            <a:miter lim="800000"/>
            <a:headEnd/>
            <a:tailEnd/>
          </a:ln>
        </p:spPr>
        <p:txBody>
          <a:bodyPr wrap="none" anchor="ctr"/>
          <a:lstStyle/>
          <a:p>
            <a:endParaRPr lang="en-US"/>
          </a:p>
        </p:txBody>
      </p:sp>
      <p:sp>
        <p:nvSpPr>
          <p:cNvPr id="5151" name="AutoShape 61"/>
          <p:cNvSpPr>
            <a:spLocks noChangeArrowheads="1"/>
          </p:cNvSpPr>
          <p:nvPr/>
        </p:nvSpPr>
        <p:spPr bwMode="auto">
          <a:xfrm>
            <a:off x="4445000" y="5857875"/>
            <a:ext cx="127000" cy="71438"/>
          </a:xfrm>
          <a:prstGeom prst="rightArrow">
            <a:avLst>
              <a:gd name="adj1" fmla="val 50000"/>
              <a:gd name="adj2" fmla="val 44444"/>
            </a:avLst>
          </a:prstGeom>
          <a:solidFill>
            <a:srgbClr val="FF9900"/>
          </a:solidFill>
          <a:ln w="9525" algn="ctr">
            <a:noFill/>
            <a:miter lim="800000"/>
            <a:headEnd/>
            <a:tailEnd/>
          </a:ln>
        </p:spPr>
        <p:txBody>
          <a:bodyPr wrap="none" anchor="ctr"/>
          <a:lstStyle/>
          <a:p>
            <a:endParaRPr lang="en-US"/>
          </a:p>
        </p:txBody>
      </p:sp>
      <p:pic>
        <p:nvPicPr>
          <p:cNvPr id="5152" name="Picture 62" descr="Beta1dot5_theta5"/>
          <p:cNvPicPr>
            <a:picLocks noChangeAspect="1" noChangeArrowheads="1"/>
          </p:cNvPicPr>
          <p:nvPr/>
        </p:nvPicPr>
        <p:blipFill>
          <a:blip r:embed="rId6"/>
          <a:srcRect/>
          <a:stretch>
            <a:fillRect/>
          </a:stretch>
        </p:blipFill>
        <p:spPr bwMode="auto">
          <a:xfrm>
            <a:off x="5397500" y="5429250"/>
            <a:ext cx="698500" cy="652463"/>
          </a:xfrm>
          <a:prstGeom prst="rect">
            <a:avLst/>
          </a:prstGeom>
          <a:noFill/>
          <a:ln w="9525">
            <a:noFill/>
            <a:miter lim="800000"/>
            <a:headEnd/>
            <a:tailEnd/>
          </a:ln>
        </p:spPr>
      </p:pic>
      <p:pic>
        <p:nvPicPr>
          <p:cNvPr id="5153" name="Picture 63" descr="Beta1dot5_allpatterns_Top5"/>
          <p:cNvPicPr>
            <a:picLocks noChangeAspect="1" noChangeArrowheads="1"/>
          </p:cNvPicPr>
          <p:nvPr/>
        </p:nvPicPr>
        <p:blipFill>
          <a:blip r:embed="rId7"/>
          <a:srcRect/>
          <a:stretch>
            <a:fillRect/>
          </a:stretch>
        </p:blipFill>
        <p:spPr bwMode="auto">
          <a:xfrm>
            <a:off x="5016500" y="5143500"/>
            <a:ext cx="508000" cy="474663"/>
          </a:xfrm>
          <a:prstGeom prst="rect">
            <a:avLst/>
          </a:prstGeom>
          <a:noFill/>
          <a:ln w="9525">
            <a:noFill/>
            <a:miter lim="800000"/>
            <a:headEnd/>
            <a:tailEnd/>
          </a:ln>
        </p:spPr>
      </p:pic>
      <p:sp>
        <p:nvSpPr>
          <p:cNvPr id="5154" name="Rectangle 20" descr="back1"/>
          <p:cNvSpPr>
            <a:spLocks noChangeArrowheads="1"/>
          </p:cNvSpPr>
          <p:nvPr/>
        </p:nvSpPr>
        <p:spPr bwMode="auto">
          <a:xfrm>
            <a:off x="3111500" y="3286125"/>
            <a:ext cx="2986088" cy="214313"/>
          </a:xfrm>
          <a:prstGeom prst="rect">
            <a:avLst/>
          </a:prstGeom>
          <a:solidFill>
            <a:srgbClr val="CC0000"/>
          </a:solidFill>
          <a:ln w="19050">
            <a:noFill/>
            <a:miter lim="800000"/>
            <a:headEnd/>
            <a:tailEnd/>
          </a:ln>
        </p:spPr>
        <p:txBody>
          <a:bodyPr lIns="79992" tIns="0" rIns="79992" bIns="39996"/>
          <a:lstStyle/>
          <a:p>
            <a:pPr marL="342900" indent="-342900" algn="ctr">
              <a:lnSpc>
                <a:spcPct val="120000"/>
              </a:lnSpc>
              <a:spcBef>
                <a:spcPct val="20000"/>
              </a:spcBef>
            </a:pPr>
            <a:r>
              <a:rPr lang="en-US" sz="1000" b="1">
                <a:solidFill>
                  <a:schemeClr val="bg1"/>
                </a:solidFill>
                <a:cs typeface="Arial" charset="0"/>
              </a:rPr>
              <a:t>A SUPERVISED LEARNING EXAMPLE</a:t>
            </a:r>
            <a:endParaRPr lang="en-US" sz="1000">
              <a:solidFill>
                <a:schemeClr val="bg1"/>
              </a:solidFill>
              <a:cs typeface="Arial" charset="0"/>
            </a:endParaRPr>
          </a:p>
        </p:txBody>
      </p:sp>
      <p:sp>
        <p:nvSpPr>
          <p:cNvPr id="5155" name="Rectangle 20" descr="back1"/>
          <p:cNvSpPr>
            <a:spLocks noChangeArrowheads="1"/>
          </p:cNvSpPr>
          <p:nvPr/>
        </p:nvSpPr>
        <p:spPr bwMode="auto">
          <a:xfrm>
            <a:off x="3111500" y="4786313"/>
            <a:ext cx="2986088" cy="214312"/>
          </a:xfrm>
          <a:prstGeom prst="rect">
            <a:avLst/>
          </a:prstGeom>
          <a:solidFill>
            <a:srgbClr val="CC0000"/>
          </a:solidFill>
          <a:ln w="19050">
            <a:noFill/>
            <a:miter lim="800000"/>
            <a:headEnd/>
            <a:tailEnd/>
          </a:ln>
        </p:spPr>
        <p:txBody>
          <a:bodyPr lIns="79992" tIns="0" rIns="79992" bIns="39996"/>
          <a:lstStyle/>
          <a:p>
            <a:pPr marL="342900" indent="-342900" algn="ctr">
              <a:lnSpc>
                <a:spcPct val="120000"/>
              </a:lnSpc>
              <a:spcBef>
                <a:spcPct val="20000"/>
              </a:spcBef>
            </a:pPr>
            <a:r>
              <a:rPr lang="en-US" sz="1000" b="1">
                <a:solidFill>
                  <a:schemeClr val="bg1"/>
                </a:solidFill>
                <a:cs typeface="Arial" charset="0"/>
              </a:rPr>
              <a:t>A REGION DISCOVERY EXAMPLE</a:t>
            </a:r>
            <a:endParaRPr lang="en-US" sz="1000">
              <a:solidFill>
                <a:schemeClr val="bg1"/>
              </a:solidFill>
              <a:cs typeface="Arial" charset="0"/>
            </a:endParaRPr>
          </a:p>
        </p:txBody>
      </p:sp>
      <p:sp>
        <p:nvSpPr>
          <p:cNvPr id="5156" name="Rectangle 18" descr="back1"/>
          <p:cNvSpPr>
            <a:spLocks noChangeArrowheads="1"/>
          </p:cNvSpPr>
          <p:nvPr/>
        </p:nvSpPr>
        <p:spPr bwMode="auto">
          <a:xfrm>
            <a:off x="76200" y="3000375"/>
            <a:ext cx="2970213" cy="214313"/>
          </a:xfrm>
          <a:prstGeom prst="rect">
            <a:avLst/>
          </a:prstGeom>
          <a:solidFill>
            <a:srgbClr val="CC0000"/>
          </a:solidFill>
          <a:ln w="19050">
            <a:noFill/>
            <a:miter lim="800000"/>
            <a:headEnd/>
            <a:tailEnd/>
          </a:ln>
        </p:spPr>
        <p:txBody>
          <a:bodyPr lIns="79992" tIns="0" rIns="79992" bIns="39996"/>
          <a:lstStyle/>
          <a:p>
            <a:pPr marL="342900" indent="-342900" algn="ctr">
              <a:lnSpc>
                <a:spcPct val="120000"/>
              </a:lnSpc>
              <a:spcBef>
                <a:spcPct val="20000"/>
              </a:spcBef>
            </a:pPr>
            <a:r>
              <a:rPr lang="en-US" sz="1000" b="1">
                <a:solidFill>
                  <a:schemeClr val="bg1"/>
                </a:solidFill>
                <a:cs typeface="Arial" charset="0"/>
              </a:rPr>
              <a:t>MOTIVATION</a:t>
            </a:r>
            <a:endParaRPr lang="en-US" sz="1000">
              <a:solidFill>
                <a:schemeClr val="bg1"/>
              </a:solidFill>
              <a:cs typeface="Arial" charset="0"/>
            </a:endParaRPr>
          </a:p>
        </p:txBody>
      </p:sp>
      <p:grpSp>
        <p:nvGrpSpPr>
          <p:cNvPr id="5157" name="Group 67"/>
          <p:cNvGrpSpPr>
            <a:grpSpLocks/>
          </p:cNvGrpSpPr>
          <p:nvPr/>
        </p:nvGrpSpPr>
        <p:grpSpPr bwMode="auto">
          <a:xfrm>
            <a:off x="3175000" y="3643313"/>
            <a:ext cx="2984500" cy="1000125"/>
            <a:chOff x="2400" y="2448"/>
            <a:chExt cx="2256" cy="672"/>
          </a:xfrm>
        </p:grpSpPr>
        <p:sp>
          <p:nvSpPr>
            <p:cNvPr id="5160" name="Text Box 68"/>
            <p:cNvSpPr txBox="1">
              <a:spLocks noChangeArrowheads="1"/>
            </p:cNvSpPr>
            <p:nvPr/>
          </p:nvSpPr>
          <p:spPr bwMode="auto">
            <a:xfrm>
              <a:off x="4368" y="2695"/>
              <a:ext cx="288" cy="134"/>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700">
                  <a:cs typeface="Arial" charset="0"/>
                </a:rPr>
                <a:t>Hot</a:t>
              </a:r>
            </a:p>
          </p:txBody>
        </p:sp>
        <p:sp>
          <p:nvSpPr>
            <p:cNvPr id="5161" name="Line 69"/>
            <p:cNvSpPr>
              <a:spLocks noChangeShapeType="1"/>
            </p:cNvSpPr>
            <p:nvPr/>
          </p:nvSpPr>
          <p:spPr bwMode="auto">
            <a:xfrm flipH="1">
              <a:off x="4118" y="2731"/>
              <a:ext cx="102" cy="115"/>
            </a:xfrm>
            <a:prstGeom prst="line">
              <a:avLst/>
            </a:prstGeom>
            <a:noFill/>
            <a:ln w="9525">
              <a:solidFill>
                <a:schemeClr val="tx1"/>
              </a:solidFill>
              <a:round/>
              <a:headEnd/>
              <a:tailEnd type="triangle" w="med" len="med"/>
            </a:ln>
          </p:spPr>
          <p:txBody>
            <a:bodyPr wrap="none" anchor="ctr"/>
            <a:lstStyle/>
            <a:p>
              <a:endParaRPr lang="en-US"/>
            </a:p>
          </p:txBody>
        </p:sp>
        <p:sp>
          <p:nvSpPr>
            <p:cNvPr id="5162" name="Line 70"/>
            <p:cNvSpPr>
              <a:spLocks noChangeShapeType="1"/>
            </p:cNvSpPr>
            <p:nvPr/>
          </p:nvSpPr>
          <p:spPr bwMode="auto">
            <a:xfrm>
              <a:off x="4404" y="2731"/>
              <a:ext cx="122" cy="115"/>
            </a:xfrm>
            <a:prstGeom prst="line">
              <a:avLst/>
            </a:prstGeom>
            <a:noFill/>
            <a:ln w="9525">
              <a:solidFill>
                <a:schemeClr val="tx1"/>
              </a:solidFill>
              <a:round/>
              <a:headEnd/>
              <a:tailEnd type="triangle" w="med" len="med"/>
            </a:ln>
          </p:spPr>
          <p:txBody>
            <a:bodyPr wrap="none" anchor="ctr"/>
            <a:lstStyle/>
            <a:p>
              <a:endParaRPr lang="en-US"/>
            </a:p>
          </p:txBody>
        </p:sp>
        <p:sp>
          <p:nvSpPr>
            <p:cNvPr id="5163" name="Line 71"/>
            <p:cNvSpPr>
              <a:spLocks noChangeShapeType="1"/>
            </p:cNvSpPr>
            <p:nvPr/>
          </p:nvSpPr>
          <p:spPr bwMode="auto">
            <a:xfrm flipH="1">
              <a:off x="3750" y="2565"/>
              <a:ext cx="123" cy="94"/>
            </a:xfrm>
            <a:prstGeom prst="line">
              <a:avLst/>
            </a:prstGeom>
            <a:noFill/>
            <a:ln w="9525">
              <a:solidFill>
                <a:schemeClr val="tx1"/>
              </a:solidFill>
              <a:round/>
              <a:headEnd/>
              <a:tailEnd type="triangle" w="med" len="med"/>
            </a:ln>
          </p:spPr>
          <p:txBody>
            <a:bodyPr wrap="none" anchor="ctr"/>
            <a:lstStyle/>
            <a:p>
              <a:endParaRPr lang="en-US"/>
            </a:p>
          </p:txBody>
        </p:sp>
        <p:sp>
          <p:nvSpPr>
            <p:cNvPr id="5164" name="Text Box 72"/>
            <p:cNvSpPr txBox="1">
              <a:spLocks noChangeArrowheads="1"/>
            </p:cNvSpPr>
            <p:nvPr/>
          </p:nvSpPr>
          <p:spPr bwMode="auto">
            <a:xfrm>
              <a:off x="3608" y="2656"/>
              <a:ext cx="280" cy="134"/>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700">
                  <a:cs typeface="Arial" charset="0"/>
                </a:rPr>
                <a:t>No</a:t>
              </a:r>
            </a:p>
          </p:txBody>
        </p:sp>
        <p:sp>
          <p:nvSpPr>
            <p:cNvPr id="5165" name="Text Box 73"/>
            <p:cNvSpPr txBox="1">
              <a:spLocks noChangeArrowheads="1"/>
            </p:cNvSpPr>
            <p:nvPr/>
          </p:nvSpPr>
          <p:spPr bwMode="auto">
            <a:xfrm>
              <a:off x="3984" y="2841"/>
              <a:ext cx="215" cy="134"/>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700">
                  <a:cs typeface="Arial" charset="0"/>
                </a:rPr>
                <a:t>No</a:t>
              </a:r>
            </a:p>
          </p:txBody>
        </p:sp>
        <p:sp>
          <p:nvSpPr>
            <p:cNvPr id="5166" name="Text Box 74"/>
            <p:cNvSpPr txBox="1">
              <a:spLocks noChangeArrowheads="1"/>
            </p:cNvSpPr>
            <p:nvPr/>
          </p:nvSpPr>
          <p:spPr bwMode="auto">
            <a:xfrm>
              <a:off x="4368" y="2839"/>
              <a:ext cx="240" cy="134"/>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700">
                  <a:cs typeface="Arial" charset="0"/>
                </a:rPr>
                <a:t>Yes</a:t>
              </a:r>
            </a:p>
          </p:txBody>
        </p:sp>
        <p:sp>
          <p:nvSpPr>
            <p:cNvPr id="5167" name="Text Box 75"/>
            <p:cNvSpPr txBox="1">
              <a:spLocks noChangeArrowheads="1"/>
            </p:cNvSpPr>
            <p:nvPr/>
          </p:nvSpPr>
          <p:spPr bwMode="auto">
            <a:xfrm>
              <a:off x="3552" y="2503"/>
              <a:ext cx="336" cy="134"/>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700">
                  <a:cs typeface="Arial" charset="0"/>
                </a:rPr>
                <a:t>Sunny</a:t>
              </a:r>
            </a:p>
          </p:txBody>
        </p:sp>
        <p:sp>
          <p:nvSpPr>
            <p:cNvPr id="5168" name="Oval 76"/>
            <p:cNvSpPr>
              <a:spLocks noChangeArrowheads="1"/>
            </p:cNvSpPr>
            <p:nvPr/>
          </p:nvSpPr>
          <p:spPr bwMode="auto">
            <a:xfrm>
              <a:off x="3840" y="2455"/>
              <a:ext cx="307" cy="131"/>
            </a:xfrm>
            <a:prstGeom prst="ellipse">
              <a:avLst/>
            </a:prstGeom>
            <a:solidFill>
              <a:srgbClr val="CC0000"/>
            </a:solidFill>
            <a:ln w="9525" algn="ctr">
              <a:solidFill>
                <a:schemeClr val="tx1"/>
              </a:solidFill>
              <a:round/>
              <a:headEnd/>
              <a:tailEnd/>
            </a:ln>
          </p:spPr>
          <p:txBody>
            <a:bodyPr wrap="none" anchor="ctr"/>
            <a:lstStyle/>
            <a:p>
              <a:endParaRPr lang="en-US"/>
            </a:p>
          </p:txBody>
        </p:sp>
        <p:sp>
          <p:nvSpPr>
            <p:cNvPr id="5169" name="Text Box 77"/>
            <p:cNvSpPr txBox="1">
              <a:spLocks noChangeArrowheads="1"/>
            </p:cNvSpPr>
            <p:nvPr/>
          </p:nvSpPr>
          <p:spPr bwMode="auto">
            <a:xfrm>
              <a:off x="3792" y="2455"/>
              <a:ext cx="432" cy="134"/>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700">
                  <a:cs typeface="Arial" charset="0"/>
                </a:rPr>
                <a:t>Outlook</a:t>
              </a:r>
            </a:p>
          </p:txBody>
        </p:sp>
        <p:grpSp>
          <p:nvGrpSpPr>
            <p:cNvPr id="5170" name="Group 78"/>
            <p:cNvGrpSpPr>
              <a:grpSpLocks/>
            </p:cNvGrpSpPr>
            <p:nvPr/>
          </p:nvGrpSpPr>
          <p:grpSpPr bwMode="auto">
            <a:xfrm>
              <a:off x="4118" y="2528"/>
              <a:ext cx="394" cy="215"/>
              <a:chOff x="4464" y="2736"/>
              <a:chExt cx="816" cy="768"/>
            </a:xfrm>
          </p:grpSpPr>
          <p:sp>
            <p:nvSpPr>
              <p:cNvPr id="5196" name="Oval 79"/>
              <p:cNvSpPr>
                <a:spLocks noChangeArrowheads="1"/>
              </p:cNvSpPr>
              <p:nvPr/>
            </p:nvSpPr>
            <p:spPr bwMode="auto">
              <a:xfrm>
                <a:off x="4560" y="3120"/>
                <a:ext cx="720" cy="384"/>
              </a:xfrm>
              <a:prstGeom prst="ellipse">
                <a:avLst/>
              </a:prstGeom>
              <a:solidFill>
                <a:srgbClr val="CC0000"/>
              </a:solidFill>
              <a:ln w="9525" algn="ctr">
                <a:solidFill>
                  <a:schemeClr val="tx1"/>
                </a:solidFill>
                <a:round/>
                <a:headEnd/>
                <a:tailEnd/>
              </a:ln>
            </p:spPr>
            <p:txBody>
              <a:bodyPr wrap="none" anchor="ctr"/>
              <a:lstStyle/>
              <a:p>
                <a:endParaRPr lang="en-US"/>
              </a:p>
            </p:txBody>
          </p:sp>
          <p:sp>
            <p:nvSpPr>
              <p:cNvPr id="5197" name="Line 80"/>
              <p:cNvSpPr>
                <a:spLocks noChangeShapeType="1"/>
              </p:cNvSpPr>
              <p:nvPr/>
            </p:nvSpPr>
            <p:spPr bwMode="auto">
              <a:xfrm>
                <a:off x="4464" y="2736"/>
                <a:ext cx="336" cy="432"/>
              </a:xfrm>
              <a:prstGeom prst="line">
                <a:avLst/>
              </a:prstGeom>
              <a:noFill/>
              <a:ln w="9525">
                <a:solidFill>
                  <a:schemeClr val="tx1"/>
                </a:solidFill>
                <a:round/>
                <a:headEnd/>
                <a:tailEnd type="triangle" w="med" len="med"/>
              </a:ln>
            </p:spPr>
            <p:txBody>
              <a:bodyPr wrap="none" anchor="ctr"/>
              <a:lstStyle/>
              <a:p>
                <a:endParaRPr lang="en-US"/>
              </a:p>
            </p:txBody>
          </p:sp>
        </p:grpSp>
        <p:sp>
          <p:nvSpPr>
            <p:cNvPr id="5171" name="Text Box 81"/>
            <p:cNvSpPr txBox="1">
              <a:spLocks noChangeArrowheads="1"/>
            </p:cNvSpPr>
            <p:nvPr/>
          </p:nvSpPr>
          <p:spPr bwMode="auto">
            <a:xfrm>
              <a:off x="4032" y="2512"/>
              <a:ext cx="463" cy="134"/>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700">
                  <a:cs typeface="Arial" charset="0"/>
                </a:rPr>
                <a:t>Overcast</a:t>
              </a:r>
            </a:p>
          </p:txBody>
        </p:sp>
        <p:sp>
          <p:nvSpPr>
            <p:cNvPr id="5172" name="Text Box 82"/>
            <p:cNvSpPr txBox="1">
              <a:spLocks noChangeArrowheads="1"/>
            </p:cNvSpPr>
            <p:nvPr/>
          </p:nvSpPr>
          <p:spPr bwMode="auto">
            <a:xfrm>
              <a:off x="3936" y="2704"/>
              <a:ext cx="288" cy="134"/>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700">
                  <a:cs typeface="Arial" charset="0"/>
                </a:rPr>
                <a:t>Cold</a:t>
              </a:r>
            </a:p>
          </p:txBody>
        </p:sp>
        <p:sp>
          <p:nvSpPr>
            <p:cNvPr id="5173" name="Text Box 83"/>
            <p:cNvSpPr txBox="1">
              <a:spLocks noChangeArrowheads="1"/>
            </p:cNvSpPr>
            <p:nvPr/>
          </p:nvSpPr>
          <p:spPr bwMode="auto">
            <a:xfrm>
              <a:off x="4176" y="2608"/>
              <a:ext cx="336" cy="134"/>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700">
                  <a:cs typeface="Arial" charset="0"/>
                </a:rPr>
                <a:t>Temp</a:t>
              </a:r>
              <a:r>
                <a:rPr lang="en-US" sz="700" b="1">
                  <a:cs typeface="Arial" charset="0"/>
                </a:rPr>
                <a:t>.</a:t>
              </a:r>
            </a:p>
          </p:txBody>
        </p:sp>
        <p:sp>
          <p:nvSpPr>
            <p:cNvPr id="5174" name="AutoShape 84"/>
            <p:cNvSpPr>
              <a:spLocks noChangeArrowheads="1"/>
            </p:cNvSpPr>
            <p:nvPr/>
          </p:nvSpPr>
          <p:spPr bwMode="auto">
            <a:xfrm>
              <a:off x="2408" y="2784"/>
              <a:ext cx="392" cy="288"/>
            </a:xfrm>
            <a:prstGeom prst="roundRect">
              <a:avLst>
                <a:gd name="adj" fmla="val 19620"/>
              </a:avLst>
            </a:prstGeom>
            <a:solidFill>
              <a:srgbClr val="FFCC99"/>
            </a:solidFill>
            <a:ln w="9525" algn="ctr">
              <a:solidFill>
                <a:schemeClr val="tx1"/>
              </a:solidFill>
              <a:round/>
              <a:headEnd/>
              <a:tailEnd/>
            </a:ln>
          </p:spPr>
          <p:txBody>
            <a:bodyPr wrap="none" anchor="ctr"/>
            <a:lstStyle/>
            <a:p>
              <a:endParaRPr lang="en-US"/>
            </a:p>
          </p:txBody>
        </p:sp>
        <p:sp>
          <p:nvSpPr>
            <p:cNvPr id="5175" name="Text Box 85"/>
            <p:cNvSpPr txBox="1">
              <a:spLocks noChangeArrowheads="1"/>
            </p:cNvSpPr>
            <p:nvPr/>
          </p:nvSpPr>
          <p:spPr bwMode="auto">
            <a:xfrm>
              <a:off x="2400" y="2783"/>
              <a:ext cx="392" cy="316"/>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800">
                  <a:solidFill>
                    <a:srgbClr val="A50021"/>
                  </a:solidFill>
                  <a:cs typeface="Arial" charset="0"/>
                </a:rPr>
                <a:t>Decision Tree Factory</a:t>
              </a:r>
            </a:p>
          </p:txBody>
        </p:sp>
        <p:sp>
          <p:nvSpPr>
            <p:cNvPr id="5176" name="AutoShape 86"/>
            <p:cNvSpPr>
              <a:spLocks noChangeArrowheads="1"/>
            </p:cNvSpPr>
            <p:nvPr/>
          </p:nvSpPr>
          <p:spPr bwMode="auto">
            <a:xfrm>
              <a:off x="2872" y="2809"/>
              <a:ext cx="440" cy="311"/>
            </a:xfrm>
            <a:prstGeom prst="roundRect">
              <a:avLst>
                <a:gd name="adj" fmla="val 16667"/>
              </a:avLst>
            </a:prstGeom>
            <a:solidFill>
              <a:srgbClr val="FFCC99"/>
            </a:solidFill>
            <a:ln w="9525" algn="ctr">
              <a:solidFill>
                <a:schemeClr val="tx1"/>
              </a:solidFill>
              <a:round/>
              <a:headEnd/>
              <a:tailEnd/>
            </a:ln>
          </p:spPr>
          <p:txBody>
            <a:bodyPr wrap="none" anchor="ctr"/>
            <a:lstStyle/>
            <a:p>
              <a:endParaRPr lang="en-US"/>
            </a:p>
          </p:txBody>
        </p:sp>
        <p:sp>
          <p:nvSpPr>
            <p:cNvPr id="5177" name="Text Box 87"/>
            <p:cNvSpPr txBox="1">
              <a:spLocks noChangeArrowheads="1"/>
            </p:cNvSpPr>
            <p:nvPr/>
          </p:nvSpPr>
          <p:spPr bwMode="auto">
            <a:xfrm>
              <a:off x="2872" y="2789"/>
              <a:ext cx="420" cy="316"/>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800">
                  <a:solidFill>
                    <a:srgbClr val="A50021"/>
                  </a:solidFill>
                  <a:cs typeface="Arial" charset="0"/>
                </a:rPr>
                <a:t>Decision Tree Learner</a:t>
              </a:r>
            </a:p>
          </p:txBody>
        </p:sp>
        <p:sp>
          <p:nvSpPr>
            <p:cNvPr id="5178" name="AutoShape 88"/>
            <p:cNvSpPr>
              <a:spLocks noChangeArrowheads="1"/>
            </p:cNvSpPr>
            <p:nvPr/>
          </p:nvSpPr>
          <p:spPr bwMode="auto">
            <a:xfrm>
              <a:off x="3360" y="2784"/>
              <a:ext cx="392" cy="288"/>
            </a:xfrm>
            <a:prstGeom prst="roundRect">
              <a:avLst>
                <a:gd name="adj" fmla="val 16667"/>
              </a:avLst>
            </a:prstGeom>
            <a:solidFill>
              <a:srgbClr val="FFCC99"/>
            </a:solidFill>
            <a:ln w="9525" algn="ctr">
              <a:solidFill>
                <a:schemeClr val="tx1"/>
              </a:solidFill>
              <a:round/>
              <a:headEnd/>
              <a:tailEnd/>
            </a:ln>
          </p:spPr>
          <p:txBody>
            <a:bodyPr wrap="none" anchor="ctr"/>
            <a:lstStyle/>
            <a:p>
              <a:endParaRPr lang="en-US"/>
            </a:p>
          </p:txBody>
        </p:sp>
        <p:sp>
          <p:nvSpPr>
            <p:cNvPr id="5179" name="Text Box 89"/>
            <p:cNvSpPr txBox="1">
              <a:spLocks noChangeArrowheads="1"/>
            </p:cNvSpPr>
            <p:nvPr/>
          </p:nvSpPr>
          <p:spPr bwMode="auto">
            <a:xfrm>
              <a:off x="3312" y="2756"/>
              <a:ext cx="469" cy="316"/>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800">
                  <a:solidFill>
                    <a:srgbClr val="A50021"/>
                  </a:solidFill>
                  <a:cs typeface="Arial" charset="0"/>
                </a:rPr>
                <a:t>Model (Decision Tree)</a:t>
              </a:r>
            </a:p>
          </p:txBody>
        </p:sp>
        <p:sp>
          <p:nvSpPr>
            <p:cNvPr id="55386" name="Documents"/>
            <p:cNvSpPr>
              <a:spLocks noEditPoints="1" noChangeArrowheads="1"/>
            </p:cNvSpPr>
            <p:nvPr/>
          </p:nvSpPr>
          <p:spPr bwMode="auto">
            <a:xfrm>
              <a:off x="2855" y="2448"/>
              <a:ext cx="384" cy="251"/>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CC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181" name="Text Box 91"/>
            <p:cNvSpPr txBox="1">
              <a:spLocks noChangeArrowheads="1"/>
            </p:cNvSpPr>
            <p:nvPr/>
          </p:nvSpPr>
          <p:spPr bwMode="auto">
            <a:xfrm>
              <a:off x="2832" y="2491"/>
              <a:ext cx="376" cy="144"/>
            </a:xfrm>
            <a:prstGeom prst="rect">
              <a:avLst/>
            </a:prstGeom>
            <a:noFill/>
            <a:ln w="9525" algn="ctr">
              <a:noFill/>
              <a:miter lim="800000"/>
              <a:headEnd/>
              <a:tailEnd/>
            </a:ln>
          </p:spPr>
          <p:txBody>
            <a:bodyPr wrap="none" lIns="79992" tIns="39996" rIns="79992" bIns="39996">
              <a:spAutoFit/>
            </a:bodyPr>
            <a:lstStyle/>
            <a:p>
              <a:pPr algn="ctr" defTabSz="800100"/>
              <a:r>
                <a:rPr lang="en-US" sz="800" b="1">
                  <a:solidFill>
                    <a:srgbClr val="A50021"/>
                  </a:solidFill>
                  <a:cs typeface="Arial" charset="0"/>
                </a:rPr>
                <a:t>Dataset</a:t>
              </a:r>
            </a:p>
          </p:txBody>
        </p:sp>
        <p:sp>
          <p:nvSpPr>
            <p:cNvPr id="5182" name="AutoShape 92"/>
            <p:cNvSpPr>
              <a:spLocks noChangeArrowheads="1"/>
            </p:cNvSpPr>
            <p:nvPr/>
          </p:nvSpPr>
          <p:spPr bwMode="auto">
            <a:xfrm rot="8714232">
              <a:off x="2592" y="2640"/>
              <a:ext cx="240" cy="96"/>
            </a:xfrm>
            <a:prstGeom prst="rightArrow">
              <a:avLst>
                <a:gd name="adj1" fmla="val 50000"/>
                <a:gd name="adj2" fmla="val 62500"/>
              </a:avLst>
            </a:prstGeom>
            <a:solidFill>
              <a:srgbClr val="FF9900"/>
            </a:solidFill>
            <a:ln w="9525" algn="ctr">
              <a:noFill/>
              <a:miter lim="800000"/>
              <a:headEnd/>
              <a:tailEnd/>
            </a:ln>
          </p:spPr>
          <p:txBody>
            <a:bodyPr wrap="none" anchor="ctr"/>
            <a:lstStyle/>
            <a:p>
              <a:endParaRPr lang="en-US"/>
            </a:p>
          </p:txBody>
        </p:sp>
        <p:sp>
          <p:nvSpPr>
            <p:cNvPr id="5183" name="AutoShape 93"/>
            <p:cNvSpPr>
              <a:spLocks noChangeArrowheads="1"/>
            </p:cNvSpPr>
            <p:nvPr/>
          </p:nvSpPr>
          <p:spPr bwMode="auto">
            <a:xfrm>
              <a:off x="2784" y="2928"/>
              <a:ext cx="96" cy="48"/>
            </a:xfrm>
            <a:prstGeom prst="rightArrow">
              <a:avLst>
                <a:gd name="adj1" fmla="val 50000"/>
                <a:gd name="adj2" fmla="val 50000"/>
              </a:avLst>
            </a:prstGeom>
            <a:solidFill>
              <a:srgbClr val="FF9900"/>
            </a:solidFill>
            <a:ln w="9525" algn="ctr">
              <a:noFill/>
              <a:miter lim="800000"/>
              <a:headEnd/>
              <a:tailEnd/>
            </a:ln>
          </p:spPr>
          <p:txBody>
            <a:bodyPr wrap="none" anchor="ctr"/>
            <a:lstStyle/>
            <a:p>
              <a:endParaRPr lang="en-US"/>
            </a:p>
          </p:txBody>
        </p:sp>
        <p:sp>
          <p:nvSpPr>
            <p:cNvPr id="5184" name="AutoShape 94"/>
            <p:cNvSpPr>
              <a:spLocks noChangeArrowheads="1"/>
            </p:cNvSpPr>
            <p:nvPr/>
          </p:nvSpPr>
          <p:spPr bwMode="auto">
            <a:xfrm>
              <a:off x="3312" y="2928"/>
              <a:ext cx="48" cy="48"/>
            </a:xfrm>
            <a:prstGeom prst="rightArrow">
              <a:avLst>
                <a:gd name="adj1" fmla="val 50000"/>
                <a:gd name="adj2" fmla="val 25000"/>
              </a:avLst>
            </a:prstGeom>
            <a:solidFill>
              <a:srgbClr val="FF9900"/>
            </a:solidFill>
            <a:ln w="9525" algn="ctr">
              <a:noFill/>
              <a:miter lim="800000"/>
              <a:headEnd/>
              <a:tailEnd/>
            </a:ln>
          </p:spPr>
          <p:txBody>
            <a:bodyPr wrap="none" anchor="ctr"/>
            <a:lstStyle/>
            <a:p>
              <a:endParaRPr lang="en-US"/>
            </a:p>
          </p:txBody>
        </p:sp>
        <p:sp>
          <p:nvSpPr>
            <p:cNvPr id="5185" name="AutoShape 95"/>
            <p:cNvSpPr>
              <a:spLocks noChangeArrowheads="1"/>
            </p:cNvSpPr>
            <p:nvPr/>
          </p:nvSpPr>
          <p:spPr bwMode="auto">
            <a:xfrm>
              <a:off x="2408" y="2784"/>
              <a:ext cx="392" cy="288"/>
            </a:xfrm>
            <a:prstGeom prst="roundRect">
              <a:avLst>
                <a:gd name="adj" fmla="val 19620"/>
              </a:avLst>
            </a:prstGeom>
            <a:solidFill>
              <a:srgbClr val="FFCC99"/>
            </a:solidFill>
            <a:ln w="9525" algn="ctr">
              <a:solidFill>
                <a:schemeClr val="tx1"/>
              </a:solidFill>
              <a:round/>
              <a:headEnd/>
              <a:tailEnd/>
            </a:ln>
          </p:spPr>
          <p:txBody>
            <a:bodyPr wrap="none" anchor="ctr"/>
            <a:lstStyle/>
            <a:p>
              <a:endParaRPr lang="en-US"/>
            </a:p>
          </p:txBody>
        </p:sp>
        <p:sp>
          <p:nvSpPr>
            <p:cNvPr id="5186" name="Text Box 96"/>
            <p:cNvSpPr txBox="1">
              <a:spLocks noChangeArrowheads="1"/>
            </p:cNvSpPr>
            <p:nvPr/>
          </p:nvSpPr>
          <p:spPr bwMode="auto">
            <a:xfrm>
              <a:off x="2400" y="2783"/>
              <a:ext cx="392" cy="316"/>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800">
                  <a:solidFill>
                    <a:srgbClr val="A50021"/>
                  </a:solidFill>
                  <a:cs typeface="Arial" charset="0"/>
                </a:rPr>
                <a:t>Decision Tree Factory</a:t>
              </a:r>
            </a:p>
          </p:txBody>
        </p:sp>
        <p:sp>
          <p:nvSpPr>
            <p:cNvPr id="5187" name="AutoShape 97"/>
            <p:cNvSpPr>
              <a:spLocks noChangeArrowheads="1"/>
            </p:cNvSpPr>
            <p:nvPr/>
          </p:nvSpPr>
          <p:spPr bwMode="auto">
            <a:xfrm>
              <a:off x="2872" y="2809"/>
              <a:ext cx="440" cy="311"/>
            </a:xfrm>
            <a:prstGeom prst="roundRect">
              <a:avLst>
                <a:gd name="adj" fmla="val 16667"/>
              </a:avLst>
            </a:prstGeom>
            <a:solidFill>
              <a:srgbClr val="FFCC99"/>
            </a:solidFill>
            <a:ln w="9525" algn="ctr">
              <a:solidFill>
                <a:schemeClr val="tx1"/>
              </a:solidFill>
              <a:round/>
              <a:headEnd/>
              <a:tailEnd/>
            </a:ln>
          </p:spPr>
          <p:txBody>
            <a:bodyPr wrap="none" anchor="ctr"/>
            <a:lstStyle/>
            <a:p>
              <a:endParaRPr lang="en-US"/>
            </a:p>
          </p:txBody>
        </p:sp>
        <p:sp>
          <p:nvSpPr>
            <p:cNvPr id="5188" name="Text Box 98"/>
            <p:cNvSpPr txBox="1">
              <a:spLocks noChangeArrowheads="1"/>
            </p:cNvSpPr>
            <p:nvPr/>
          </p:nvSpPr>
          <p:spPr bwMode="auto">
            <a:xfrm>
              <a:off x="2872" y="2789"/>
              <a:ext cx="420" cy="316"/>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800">
                  <a:solidFill>
                    <a:srgbClr val="A50021"/>
                  </a:solidFill>
                  <a:cs typeface="Arial" charset="0"/>
                </a:rPr>
                <a:t>Decision Tree Learner</a:t>
              </a:r>
            </a:p>
          </p:txBody>
        </p:sp>
        <p:sp>
          <p:nvSpPr>
            <p:cNvPr id="5189" name="AutoShape 99"/>
            <p:cNvSpPr>
              <a:spLocks noChangeArrowheads="1"/>
            </p:cNvSpPr>
            <p:nvPr/>
          </p:nvSpPr>
          <p:spPr bwMode="auto">
            <a:xfrm>
              <a:off x="3360" y="2784"/>
              <a:ext cx="392" cy="288"/>
            </a:xfrm>
            <a:prstGeom prst="roundRect">
              <a:avLst>
                <a:gd name="adj" fmla="val 16667"/>
              </a:avLst>
            </a:prstGeom>
            <a:solidFill>
              <a:srgbClr val="FFCC99"/>
            </a:solidFill>
            <a:ln w="9525" algn="ctr">
              <a:solidFill>
                <a:schemeClr val="tx1"/>
              </a:solidFill>
              <a:round/>
              <a:headEnd/>
              <a:tailEnd/>
            </a:ln>
          </p:spPr>
          <p:txBody>
            <a:bodyPr wrap="none" anchor="ctr"/>
            <a:lstStyle/>
            <a:p>
              <a:endParaRPr lang="en-US"/>
            </a:p>
          </p:txBody>
        </p:sp>
        <p:sp>
          <p:nvSpPr>
            <p:cNvPr id="5190" name="Text Box 100"/>
            <p:cNvSpPr txBox="1">
              <a:spLocks noChangeArrowheads="1"/>
            </p:cNvSpPr>
            <p:nvPr/>
          </p:nvSpPr>
          <p:spPr bwMode="auto">
            <a:xfrm>
              <a:off x="3312" y="2756"/>
              <a:ext cx="469" cy="316"/>
            </a:xfrm>
            <a:prstGeom prst="rect">
              <a:avLst/>
            </a:prstGeom>
            <a:noFill/>
            <a:ln w="9525" algn="ctr">
              <a:noFill/>
              <a:miter lim="800000"/>
              <a:headEnd/>
              <a:tailEnd/>
            </a:ln>
          </p:spPr>
          <p:txBody>
            <a:bodyPr lIns="79992" tIns="39996" rIns="79992" bIns="39996">
              <a:spAutoFit/>
            </a:bodyPr>
            <a:lstStyle/>
            <a:p>
              <a:pPr algn="ctr" defTabSz="800100">
                <a:spcBef>
                  <a:spcPct val="50000"/>
                </a:spcBef>
              </a:pPr>
              <a:r>
                <a:rPr lang="en-US" sz="800">
                  <a:solidFill>
                    <a:srgbClr val="A50021"/>
                  </a:solidFill>
                  <a:cs typeface="Arial" charset="0"/>
                </a:rPr>
                <a:t>Model (Decision Tree)</a:t>
              </a:r>
            </a:p>
          </p:txBody>
        </p:sp>
        <p:sp>
          <p:nvSpPr>
            <p:cNvPr id="55397" name="Documents"/>
            <p:cNvSpPr>
              <a:spLocks noEditPoints="1" noChangeArrowheads="1"/>
            </p:cNvSpPr>
            <p:nvPr/>
          </p:nvSpPr>
          <p:spPr bwMode="auto">
            <a:xfrm>
              <a:off x="2855" y="2448"/>
              <a:ext cx="384" cy="251"/>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CC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192" name="Text Box 102"/>
            <p:cNvSpPr txBox="1">
              <a:spLocks noChangeArrowheads="1"/>
            </p:cNvSpPr>
            <p:nvPr/>
          </p:nvSpPr>
          <p:spPr bwMode="auto">
            <a:xfrm>
              <a:off x="2832" y="2491"/>
              <a:ext cx="376" cy="144"/>
            </a:xfrm>
            <a:prstGeom prst="rect">
              <a:avLst/>
            </a:prstGeom>
            <a:noFill/>
            <a:ln w="9525" algn="ctr">
              <a:noFill/>
              <a:miter lim="800000"/>
              <a:headEnd/>
              <a:tailEnd/>
            </a:ln>
          </p:spPr>
          <p:txBody>
            <a:bodyPr wrap="none" lIns="79992" tIns="39996" rIns="79992" bIns="39996">
              <a:spAutoFit/>
            </a:bodyPr>
            <a:lstStyle/>
            <a:p>
              <a:pPr algn="ctr" defTabSz="800100"/>
              <a:r>
                <a:rPr lang="en-US" sz="800" b="1">
                  <a:solidFill>
                    <a:srgbClr val="A50021"/>
                  </a:solidFill>
                  <a:cs typeface="Arial" charset="0"/>
                </a:rPr>
                <a:t>Dataset</a:t>
              </a:r>
            </a:p>
          </p:txBody>
        </p:sp>
        <p:sp>
          <p:nvSpPr>
            <p:cNvPr id="5193" name="AutoShape 103"/>
            <p:cNvSpPr>
              <a:spLocks noChangeArrowheads="1"/>
            </p:cNvSpPr>
            <p:nvPr/>
          </p:nvSpPr>
          <p:spPr bwMode="auto">
            <a:xfrm rot="8714232">
              <a:off x="2592" y="2640"/>
              <a:ext cx="240" cy="96"/>
            </a:xfrm>
            <a:prstGeom prst="rightArrow">
              <a:avLst>
                <a:gd name="adj1" fmla="val 50000"/>
                <a:gd name="adj2" fmla="val 62500"/>
              </a:avLst>
            </a:prstGeom>
            <a:solidFill>
              <a:srgbClr val="FF9900"/>
            </a:solidFill>
            <a:ln w="9525" algn="ctr">
              <a:noFill/>
              <a:miter lim="800000"/>
              <a:headEnd/>
              <a:tailEnd/>
            </a:ln>
          </p:spPr>
          <p:txBody>
            <a:bodyPr wrap="none" anchor="ctr"/>
            <a:lstStyle/>
            <a:p>
              <a:endParaRPr lang="en-US"/>
            </a:p>
          </p:txBody>
        </p:sp>
        <p:sp>
          <p:nvSpPr>
            <p:cNvPr id="5194" name="AutoShape 104"/>
            <p:cNvSpPr>
              <a:spLocks noChangeArrowheads="1"/>
            </p:cNvSpPr>
            <p:nvPr/>
          </p:nvSpPr>
          <p:spPr bwMode="auto">
            <a:xfrm>
              <a:off x="2784" y="2928"/>
              <a:ext cx="96" cy="48"/>
            </a:xfrm>
            <a:prstGeom prst="rightArrow">
              <a:avLst>
                <a:gd name="adj1" fmla="val 50000"/>
                <a:gd name="adj2" fmla="val 50000"/>
              </a:avLst>
            </a:prstGeom>
            <a:solidFill>
              <a:srgbClr val="FF9900"/>
            </a:solidFill>
            <a:ln w="9525" algn="ctr">
              <a:noFill/>
              <a:miter lim="800000"/>
              <a:headEnd/>
              <a:tailEnd/>
            </a:ln>
          </p:spPr>
          <p:txBody>
            <a:bodyPr wrap="none" anchor="ctr"/>
            <a:lstStyle/>
            <a:p>
              <a:endParaRPr lang="en-US"/>
            </a:p>
          </p:txBody>
        </p:sp>
        <p:sp>
          <p:nvSpPr>
            <p:cNvPr id="5195" name="AutoShape 105"/>
            <p:cNvSpPr>
              <a:spLocks noChangeArrowheads="1"/>
            </p:cNvSpPr>
            <p:nvPr/>
          </p:nvSpPr>
          <p:spPr bwMode="auto">
            <a:xfrm>
              <a:off x="3312" y="2928"/>
              <a:ext cx="48" cy="48"/>
            </a:xfrm>
            <a:prstGeom prst="rightArrow">
              <a:avLst>
                <a:gd name="adj1" fmla="val 50000"/>
                <a:gd name="adj2" fmla="val 25000"/>
              </a:avLst>
            </a:prstGeom>
            <a:solidFill>
              <a:srgbClr val="FF9900"/>
            </a:solidFill>
            <a:ln w="9525" algn="ctr">
              <a:noFill/>
              <a:miter lim="800000"/>
              <a:headEnd/>
              <a:tailEnd/>
            </a:ln>
          </p:spPr>
          <p:txBody>
            <a:bodyPr wrap="none" anchor="ctr"/>
            <a:lstStyle/>
            <a:p>
              <a:endParaRPr lang="en-US"/>
            </a:p>
          </p:txBody>
        </p:sp>
      </p:grpSp>
      <p:graphicFrame>
        <p:nvGraphicFramePr>
          <p:cNvPr id="5122" name="Object 369"/>
          <p:cNvGraphicFramePr>
            <a:graphicFrameLocks noChangeAspect="1"/>
          </p:cNvGraphicFramePr>
          <p:nvPr/>
        </p:nvGraphicFramePr>
        <p:xfrm>
          <a:off x="8064500" y="571500"/>
          <a:ext cx="635000" cy="195263"/>
        </p:xfrm>
        <a:graphic>
          <a:graphicData uri="http://schemas.openxmlformats.org/presentationml/2006/ole">
            <p:oleObj spid="_x0000_s5122" r:id="rId8" imgW="4362480" imgH="1219320" progId="">
              <p:embed/>
            </p:oleObj>
          </a:graphicData>
        </a:graphic>
      </p:graphicFrame>
      <p:graphicFrame>
        <p:nvGraphicFramePr>
          <p:cNvPr id="5123" name="Object 107"/>
          <p:cNvGraphicFramePr>
            <a:graphicFrameLocks noChangeAspect="1"/>
          </p:cNvGraphicFramePr>
          <p:nvPr/>
        </p:nvGraphicFramePr>
        <p:xfrm>
          <a:off x="2667000" y="0"/>
          <a:ext cx="423863" cy="785813"/>
        </p:xfrm>
        <a:graphic>
          <a:graphicData uri="http://schemas.openxmlformats.org/presentationml/2006/ole">
            <p:oleObj spid="_x0000_s5123" name="Image" r:id="rId9" imgW="685472" imgH="1130159" progId="">
              <p:embed/>
            </p:oleObj>
          </a:graphicData>
        </a:graphic>
      </p:graphicFrame>
      <p:pic>
        <p:nvPicPr>
          <p:cNvPr id="5158" name="Picture 108"/>
          <p:cNvPicPr>
            <a:picLocks noChangeAspect="1" noChangeArrowheads="1"/>
          </p:cNvPicPr>
          <p:nvPr/>
        </p:nvPicPr>
        <p:blipFill>
          <a:blip r:embed="rId10"/>
          <a:srcRect/>
          <a:stretch>
            <a:fillRect/>
          </a:stretch>
        </p:blipFill>
        <p:spPr bwMode="auto">
          <a:xfrm>
            <a:off x="0" y="0"/>
            <a:ext cx="2730500" cy="800100"/>
          </a:xfrm>
          <a:prstGeom prst="rect">
            <a:avLst/>
          </a:prstGeom>
          <a:noFill/>
          <a:ln w="9525">
            <a:noFill/>
            <a:miter lim="800000"/>
            <a:headEnd/>
            <a:tailEnd/>
          </a:ln>
        </p:spPr>
      </p:pic>
      <p:graphicFrame>
        <p:nvGraphicFramePr>
          <p:cNvPr id="5124" name="Object 109"/>
          <p:cNvGraphicFramePr>
            <a:graphicFrameLocks noChangeAspect="1"/>
          </p:cNvGraphicFramePr>
          <p:nvPr/>
        </p:nvGraphicFramePr>
        <p:xfrm>
          <a:off x="8783638" y="0"/>
          <a:ext cx="360362" cy="785813"/>
        </p:xfrm>
        <a:graphic>
          <a:graphicData uri="http://schemas.openxmlformats.org/presentationml/2006/ole">
            <p:oleObj spid="_x0000_s5124" name="Image" r:id="rId11" imgW="583921" imgH="1130159" progId="">
              <p:embed/>
            </p:oleObj>
          </a:graphicData>
        </a:graphic>
      </p:graphicFrame>
      <p:sp>
        <p:nvSpPr>
          <p:cNvPr id="5159" name="Text Box 5"/>
          <p:cNvSpPr txBox="1">
            <a:spLocks noChangeArrowheads="1"/>
          </p:cNvSpPr>
          <p:nvPr/>
        </p:nvSpPr>
        <p:spPr bwMode="auto">
          <a:xfrm>
            <a:off x="2819400" y="76200"/>
            <a:ext cx="6223000" cy="504825"/>
          </a:xfrm>
          <a:prstGeom prst="rect">
            <a:avLst/>
          </a:prstGeom>
          <a:noFill/>
          <a:ln w="9525">
            <a:noFill/>
            <a:miter lim="800000"/>
            <a:headEnd/>
            <a:tailEnd/>
          </a:ln>
        </p:spPr>
        <p:txBody>
          <a:bodyPr lIns="79992" tIns="39996" rIns="79992" bIns="39996">
            <a:spAutoFit/>
          </a:bodyPr>
          <a:lstStyle/>
          <a:p>
            <a:pPr algn="ctr"/>
            <a:r>
              <a:rPr lang="en-US" sz="1400" b="1">
                <a:solidFill>
                  <a:srgbClr val="FFFF00"/>
                </a:solidFill>
                <a:cs typeface="Arial" charset="0"/>
              </a:rPr>
              <a:t>  Cougar^2</a:t>
            </a:r>
            <a:r>
              <a:rPr lang="en-US" sz="1400" b="1">
                <a:solidFill>
                  <a:schemeClr val="bg1"/>
                </a:solidFill>
                <a:cs typeface="Arial" charset="0"/>
              </a:rPr>
              <a:t>: Open Source Data Mining and Machine Learning Framework</a:t>
            </a:r>
            <a:endParaRPr lang="en-US" sz="1400">
              <a:solidFill>
                <a:schemeClr val="bg1"/>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8"/>
          <p:cNvSpPr>
            <a:spLocks noGrp="1" noChangeArrowheads="1"/>
          </p:cNvSpPr>
          <p:nvPr>
            <p:ph type="ctrTitle"/>
          </p:nvPr>
        </p:nvSpPr>
        <p:spPr>
          <a:xfrm>
            <a:off x="381000" y="2130425"/>
            <a:ext cx="8382000" cy="1470025"/>
          </a:xfrm>
        </p:spPr>
        <p:txBody>
          <a:bodyPr/>
          <a:lstStyle/>
          <a:p>
            <a:pPr marL="571500" indent="-571500"/>
            <a:r>
              <a:rPr lang="en-US" smtClean="0">
                <a:solidFill>
                  <a:srgbClr val="C00000"/>
                </a:solidFill>
              </a:rPr>
              <a:t>1. Development of </a:t>
            </a:r>
            <a:br>
              <a:rPr lang="en-US" smtClean="0">
                <a:solidFill>
                  <a:srgbClr val="C00000"/>
                </a:solidFill>
              </a:rPr>
            </a:br>
            <a:r>
              <a:rPr lang="en-US" smtClean="0">
                <a:solidFill>
                  <a:srgbClr val="C00000"/>
                </a:solidFill>
              </a:rPr>
              <a:t>Clustering Algorithms </a:t>
            </a:r>
            <a:br>
              <a:rPr lang="en-US" smtClean="0">
                <a:solidFill>
                  <a:srgbClr val="C00000"/>
                </a:solidFill>
              </a:rPr>
            </a:br>
            <a:r>
              <a:rPr lang="en-US" smtClean="0">
                <a:solidFill>
                  <a:srgbClr val="C00000"/>
                </a:solidFill>
              </a:rPr>
              <a:t>with Plug-in Fitness Functions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85800"/>
          </a:xfrm>
        </p:spPr>
        <p:txBody>
          <a:bodyPr/>
          <a:lstStyle/>
          <a:p>
            <a:r>
              <a:rPr lang="en-US" sz="3400" smtClean="0"/>
              <a:t>Clustering with Plug-in Fitness Functions</a:t>
            </a:r>
          </a:p>
        </p:txBody>
      </p:sp>
      <p:sp>
        <p:nvSpPr>
          <p:cNvPr id="9219" name="Rectangle 3"/>
          <p:cNvSpPr>
            <a:spLocks noGrp="1" noChangeArrowheads="1"/>
          </p:cNvSpPr>
          <p:nvPr>
            <p:ph type="body" idx="1"/>
          </p:nvPr>
        </p:nvSpPr>
        <p:spPr>
          <a:xfrm>
            <a:off x="381000" y="990600"/>
            <a:ext cx="8382000" cy="5486400"/>
          </a:xfrm>
        </p:spPr>
        <p:txBody>
          <a:bodyPr/>
          <a:lstStyle/>
          <a:p>
            <a:pPr>
              <a:lnSpc>
                <a:spcPct val="80000"/>
              </a:lnSpc>
              <a:buFont typeface="Wingdings" pitchFamily="2" charset="2"/>
              <a:buNone/>
            </a:pPr>
            <a:r>
              <a:rPr lang="en-US" sz="2800" dirty="0" smtClean="0">
                <a:solidFill>
                  <a:srgbClr val="990000"/>
                </a:solidFill>
              </a:rPr>
              <a:t>Motivation:</a:t>
            </a:r>
          </a:p>
          <a:p>
            <a:pPr>
              <a:lnSpc>
                <a:spcPct val="80000"/>
              </a:lnSpc>
              <a:buFont typeface="Wingdings" pitchFamily="2" charset="2"/>
              <a:buNone/>
            </a:pPr>
            <a:endParaRPr lang="en-US" sz="1000" dirty="0" smtClean="0">
              <a:solidFill>
                <a:srgbClr val="990000"/>
              </a:solidFill>
            </a:endParaRPr>
          </a:p>
          <a:p>
            <a:pPr algn="just">
              <a:lnSpc>
                <a:spcPct val="80000"/>
              </a:lnSpc>
            </a:pPr>
            <a:r>
              <a:rPr lang="en-US" sz="2000" dirty="0" smtClean="0"/>
              <a:t>Finding subgroups in geo-referenced datasets has many applications.</a:t>
            </a:r>
          </a:p>
          <a:p>
            <a:pPr algn="just">
              <a:lnSpc>
                <a:spcPct val="80000"/>
              </a:lnSpc>
            </a:pPr>
            <a:endParaRPr lang="en-US" sz="1000" dirty="0" smtClean="0"/>
          </a:p>
          <a:p>
            <a:pPr algn="just">
              <a:lnSpc>
                <a:spcPct val="80000"/>
              </a:lnSpc>
            </a:pPr>
            <a:r>
              <a:rPr lang="en-US" sz="2000" dirty="0" smtClean="0"/>
              <a:t>However, in many applications the subgroups to be searched for do not share the characteristics considered by traditional clustering algorithms, such as cluster compactness and separation.</a:t>
            </a:r>
          </a:p>
          <a:p>
            <a:pPr algn="just">
              <a:lnSpc>
                <a:spcPct val="80000"/>
              </a:lnSpc>
            </a:pPr>
            <a:endParaRPr lang="en-US" sz="1000" dirty="0" smtClean="0"/>
          </a:p>
          <a:p>
            <a:pPr algn="just">
              <a:lnSpc>
                <a:spcPct val="80000"/>
              </a:lnSpc>
            </a:pPr>
            <a:r>
              <a:rPr lang="en-US" sz="2000" dirty="0" smtClean="0"/>
              <a:t>Consequently, it is desirable to develop clustering algorithms that provide plug-in fitness functions that allow domain experts to express desirable characteristics of subgroups they are looking for.</a:t>
            </a:r>
          </a:p>
          <a:p>
            <a:pPr algn="just">
              <a:lnSpc>
                <a:spcPct val="80000"/>
              </a:lnSpc>
            </a:pPr>
            <a:endParaRPr lang="en-US" sz="1000" dirty="0" smtClean="0"/>
          </a:p>
          <a:p>
            <a:pPr algn="just">
              <a:lnSpc>
                <a:spcPct val="80000"/>
              </a:lnSpc>
            </a:pPr>
            <a:r>
              <a:rPr lang="en-US" sz="2000" dirty="0" smtClean="0"/>
              <a:t>Only very few clustering algorithms published in the literature provide plug-in fitness functions; consequently existing clustering paradigms have to be modified and extended by our research to provide such capabilities.  </a:t>
            </a:r>
          </a:p>
          <a:p>
            <a:pPr algn="just">
              <a:lnSpc>
                <a:spcPct val="80000"/>
              </a:lnSpc>
            </a:pPr>
            <a:endParaRPr lang="en-US" sz="1000" dirty="0" smtClean="0"/>
          </a:p>
          <a:p>
            <a:pPr algn="just">
              <a:lnSpc>
                <a:spcPct val="80000"/>
              </a:lnSpc>
            </a:pPr>
            <a:r>
              <a:rPr lang="en-US" sz="2000" dirty="0" smtClean="0"/>
              <a:t>Many other applications for clustering with plug-in fitness functions exist. </a:t>
            </a:r>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685800"/>
          </a:xfrm>
        </p:spPr>
        <p:txBody>
          <a:bodyPr/>
          <a:lstStyle/>
          <a:p>
            <a:r>
              <a:rPr lang="en-US" sz="3400" smtClean="0"/>
              <a:t>Current Suite of Clustering Algorithms</a:t>
            </a:r>
          </a:p>
        </p:txBody>
      </p:sp>
      <p:sp>
        <p:nvSpPr>
          <p:cNvPr id="10243" name="Rectangle 3"/>
          <p:cNvSpPr>
            <a:spLocks noGrp="1" noChangeArrowheads="1"/>
          </p:cNvSpPr>
          <p:nvPr>
            <p:ph type="body" idx="1"/>
          </p:nvPr>
        </p:nvSpPr>
        <p:spPr>
          <a:xfrm>
            <a:off x="0" y="838200"/>
            <a:ext cx="9144000" cy="5638800"/>
          </a:xfrm>
        </p:spPr>
        <p:txBody>
          <a:bodyPr/>
          <a:lstStyle/>
          <a:p>
            <a:r>
              <a:rPr lang="en-US" sz="2400" smtClean="0"/>
              <a:t>Representative-based: SCEC, SRIDHCR, SPAM, CLEVER</a:t>
            </a:r>
          </a:p>
          <a:p>
            <a:r>
              <a:rPr lang="en-US" sz="2400" smtClean="0"/>
              <a:t>Grid-based: SCMRG, SCHG</a:t>
            </a:r>
          </a:p>
          <a:p>
            <a:r>
              <a:rPr lang="en-US" sz="2400" smtClean="0"/>
              <a:t>Agglomerative: MOSAIC, SCAH  </a:t>
            </a:r>
          </a:p>
          <a:p>
            <a:r>
              <a:rPr lang="en-US" sz="2400" smtClean="0"/>
              <a:t>Density-based: SCDE</a:t>
            </a:r>
          </a:p>
        </p:txBody>
      </p:sp>
      <p:sp>
        <p:nvSpPr>
          <p:cNvPr id="10244" name="AutoShape 4"/>
          <p:cNvSpPr>
            <a:spLocks noChangeArrowheads="1"/>
          </p:cNvSpPr>
          <p:nvPr/>
        </p:nvSpPr>
        <p:spPr bwMode="auto">
          <a:xfrm>
            <a:off x="4572000" y="3200400"/>
            <a:ext cx="1828800" cy="1143000"/>
          </a:xfrm>
          <a:prstGeom prst="cube">
            <a:avLst>
              <a:gd name="adj" fmla="val 3889"/>
            </a:avLst>
          </a:prstGeom>
          <a:solidFill>
            <a:schemeClr val="bg1"/>
          </a:solidFill>
          <a:ln w="9525">
            <a:solidFill>
              <a:schemeClr val="tx1"/>
            </a:solidFill>
            <a:miter lim="800000"/>
            <a:headEnd/>
            <a:tailEnd/>
          </a:ln>
        </p:spPr>
        <p:txBody>
          <a:bodyPr wrap="none" anchor="ctr"/>
          <a:lstStyle/>
          <a:p>
            <a:endParaRPr lang="en-US"/>
          </a:p>
        </p:txBody>
      </p:sp>
      <p:sp>
        <p:nvSpPr>
          <p:cNvPr id="10245" name="AutoShape 5"/>
          <p:cNvSpPr>
            <a:spLocks noChangeArrowheads="1"/>
          </p:cNvSpPr>
          <p:nvPr/>
        </p:nvSpPr>
        <p:spPr bwMode="auto">
          <a:xfrm>
            <a:off x="4572000" y="4449763"/>
            <a:ext cx="1828800" cy="1143000"/>
          </a:xfrm>
          <a:prstGeom prst="cube">
            <a:avLst>
              <a:gd name="adj" fmla="val 3889"/>
            </a:avLst>
          </a:prstGeom>
          <a:solidFill>
            <a:schemeClr val="bg1"/>
          </a:solidFill>
          <a:ln w="9525">
            <a:solidFill>
              <a:schemeClr val="tx1"/>
            </a:solidFill>
            <a:miter lim="800000"/>
            <a:headEnd/>
            <a:tailEnd/>
          </a:ln>
        </p:spPr>
        <p:txBody>
          <a:bodyPr wrap="none" anchor="ctr"/>
          <a:lstStyle/>
          <a:p>
            <a:endParaRPr lang="en-US"/>
          </a:p>
        </p:txBody>
      </p:sp>
      <p:sp>
        <p:nvSpPr>
          <p:cNvPr id="10246" name="AutoShape 6"/>
          <p:cNvSpPr>
            <a:spLocks noChangeArrowheads="1"/>
          </p:cNvSpPr>
          <p:nvPr/>
        </p:nvSpPr>
        <p:spPr bwMode="auto">
          <a:xfrm>
            <a:off x="2667000" y="4449763"/>
            <a:ext cx="1828800" cy="1143000"/>
          </a:xfrm>
          <a:prstGeom prst="cube">
            <a:avLst>
              <a:gd name="adj" fmla="val 3889"/>
            </a:avLst>
          </a:prstGeom>
          <a:solidFill>
            <a:schemeClr val="bg1"/>
          </a:solidFill>
          <a:ln w="9525">
            <a:solidFill>
              <a:schemeClr val="tx1"/>
            </a:solidFill>
            <a:miter lim="800000"/>
            <a:headEnd/>
            <a:tailEnd/>
          </a:ln>
        </p:spPr>
        <p:txBody>
          <a:bodyPr wrap="none" anchor="ctr"/>
          <a:lstStyle/>
          <a:p>
            <a:endParaRPr lang="en-US"/>
          </a:p>
        </p:txBody>
      </p:sp>
      <p:sp>
        <p:nvSpPr>
          <p:cNvPr id="10247" name="AutoShape 7"/>
          <p:cNvSpPr>
            <a:spLocks noChangeArrowheads="1"/>
          </p:cNvSpPr>
          <p:nvPr/>
        </p:nvSpPr>
        <p:spPr bwMode="auto">
          <a:xfrm>
            <a:off x="2667000" y="3200400"/>
            <a:ext cx="1828800" cy="1143000"/>
          </a:xfrm>
          <a:prstGeom prst="cube">
            <a:avLst>
              <a:gd name="adj" fmla="val 3889"/>
            </a:avLst>
          </a:prstGeom>
          <a:solidFill>
            <a:srgbClr val="FFFFFF"/>
          </a:solidFill>
          <a:ln w="9525">
            <a:solidFill>
              <a:schemeClr val="tx1"/>
            </a:solidFill>
            <a:miter lim="800000"/>
            <a:headEnd/>
            <a:tailEnd/>
          </a:ln>
        </p:spPr>
        <p:txBody>
          <a:bodyPr wrap="none" anchor="ctr"/>
          <a:lstStyle/>
          <a:p>
            <a:endParaRPr lang="en-US"/>
          </a:p>
        </p:txBody>
      </p:sp>
      <p:pic>
        <p:nvPicPr>
          <p:cNvPr id="10248" name="Picture 45" descr="SCMRG_example"/>
          <p:cNvPicPr>
            <a:picLocks noChangeAspect="1" noChangeArrowheads="1"/>
          </p:cNvPicPr>
          <p:nvPr/>
        </p:nvPicPr>
        <p:blipFill>
          <a:blip r:embed="rId3"/>
          <a:srcRect/>
          <a:stretch>
            <a:fillRect/>
          </a:stretch>
        </p:blipFill>
        <p:spPr bwMode="auto">
          <a:xfrm>
            <a:off x="4876800" y="3429000"/>
            <a:ext cx="1219200" cy="735013"/>
          </a:xfrm>
          <a:prstGeom prst="rect">
            <a:avLst/>
          </a:prstGeom>
          <a:noFill/>
          <a:ln w="9525">
            <a:noFill/>
            <a:miter lim="800000"/>
            <a:headEnd/>
            <a:tailEnd/>
          </a:ln>
        </p:spPr>
      </p:pic>
      <p:pic>
        <p:nvPicPr>
          <p:cNvPr id="10249" name="Picture 9"/>
          <p:cNvPicPr>
            <a:picLocks noChangeAspect="1" noChangeArrowheads="1"/>
          </p:cNvPicPr>
          <p:nvPr/>
        </p:nvPicPr>
        <p:blipFill>
          <a:blip r:embed="rId4"/>
          <a:srcRect/>
          <a:stretch>
            <a:fillRect/>
          </a:stretch>
        </p:blipFill>
        <p:spPr bwMode="auto">
          <a:xfrm>
            <a:off x="3581400" y="3733800"/>
            <a:ext cx="838200" cy="558800"/>
          </a:xfrm>
          <a:prstGeom prst="rect">
            <a:avLst/>
          </a:prstGeom>
          <a:noFill/>
          <a:ln w="9525">
            <a:noFill/>
            <a:miter lim="800000"/>
            <a:headEnd/>
            <a:tailEnd/>
          </a:ln>
        </p:spPr>
      </p:pic>
      <p:pic>
        <p:nvPicPr>
          <p:cNvPr id="10250" name="Picture 44"/>
          <p:cNvPicPr>
            <a:picLocks noChangeAspect="1" noChangeArrowheads="1"/>
          </p:cNvPicPr>
          <p:nvPr/>
        </p:nvPicPr>
        <p:blipFill>
          <a:blip r:embed="rId5"/>
          <a:srcRect/>
          <a:stretch>
            <a:fillRect/>
          </a:stretch>
        </p:blipFill>
        <p:spPr bwMode="auto">
          <a:xfrm>
            <a:off x="2667000" y="3352800"/>
            <a:ext cx="1600200" cy="787400"/>
          </a:xfrm>
          <a:prstGeom prst="rect">
            <a:avLst/>
          </a:prstGeom>
          <a:noFill/>
          <a:ln w="9525">
            <a:noFill/>
            <a:miter lim="800000"/>
            <a:headEnd/>
            <a:tailEnd/>
          </a:ln>
        </p:spPr>
      </p:pic>
      <p:pic>
        <p:nvPicPr>
          <p:cNvPr id="10251" name="Picture 11" descr="Randomized Hill Climbing"/>
          <p:cNvPicPr>
            <a:picLocks noChangeAspect="1" noChangeArrowheads="1"/>
          </p:cNvPicPr>
          <p:nvPr/>
        </p:nvPicPr>
        <p:blipFill>
          <a:blip r:embed="rId6" cstate="print"/>
          <a:srcRect/>
          <a:stretch>
            <a:fillRect/>
          </a:stretch>
        </p:blipFill>
        <p:spPr bwMode="auto">
          <a:xfrm>
            <a:off x="3048000" y="4602163"/>
            <a:ext cx="1066800" cy="800100"/>
          </a:xfrm>
          <a:prstGeom prst="rect">
            <a:avLst/>
          </a:prstGeom>
          <a:noFill/>
          <a:ln w="9525">
            <a:noFill/>
            <a:miter lim="800000"/>
            <a:headEnd/>
            <a:tailEnd/>
          </a:ln>
        </p:spPr>
      </p:pic>
      <p:sp>
        <p:nvSpPr>
          <p:cNvPr id="10252" name="Rectangle 12"/>
          <p:cNvSpPr>
            <a:spLocks noChangeArrowheads="1"/>
          </p:cNvSpPr>
          <p:nvPr/>
        </p:nvSpPr>
        <p:spPr bwMode="auto">
          <a:xfrm>
            <a:off x="2438400" y="2971800"/>
            <a:ext cx="4191000" cy="2819400"/>
          </a:xfrm>
          <a:prstGeom prst="rect">
            <a:avLst/>
          </a:prstGeom>
          <a:noFill/>
          <a:ln w="9525">
            <a:solidFill>
              <a:schemeClr val="tx1"/>
            </a:solidFill>
            <a:miter lim="800000"/>
            <a:headEnd/>
            <a:tailEnd/>
          </a:ln>
        </p:spPr>
        <p:txBody>
          <a:bodyPr wrap="none" anchor="ctr"/>
          <a:lstStyle/>
          <a:p>
            <a:endParaRPr lang="en-US"/>
          </a:p>
        </p:txBody>
      </p:sp>
      <p:sp>
        <p:nvSpPr>
          <p:cNvPr id="10253" name="Rectangle 13"/>
          <p:cNvSpPr>
            <a:spLocks noChangeArrowheads="1"/>
          </p:cNvSpPr>
          <p:nvPr/>
        </p:nvSpPr>
        <p:spPr bwMode="auto">
          <a:xfrm>
            <a:off x="3276600" y="5791200"/>
            <a:ext cx="2355850" cy="366713"/>
          </a:xfrm>
          <a:prstGeom prst="rect">
            <a:avLst/>
          </a:prstGeom>
          <a:noFill/>
          <a:ln w="9525">
            <a:noFill/>
            <a:miter lim="800000"/>
            <a:headEnd/>
            <a:tailEnd/>
          </a:ln>
        </p:spPr>
        <p:txBody>
          <a:bodyPr wrap="none">
            <a:spAutoFit/>
          </a:bodyPr>
          <a:lstStyle/>
          <a:p>
            <a:r>
              <a:rPr lang="en-US"/>
              <a:t>Clustering Algorithms</a:t>
            </a:r>
          </a:p>
        </p:txBody>
      </p:sp>
      <p:sp>
        <p:nvSpPr>
          <p:cNvPr id="10254" name="Rectangle 14"/>
          <p:cNvSpPr>
            <a:spLocks noChangeArrowheads="1"/>
          </p:cNvSpPr>
          <p:nvPr/>
        </p:nvSpPr>
        <p:spPr bwMode="auto">
          <a:xfrm>
            <a:off x="2590800" y="4114800"/>
            <a:ext cx="1154113" cy="274638"/>
          </a:xfrm>
          <a:prstGeom prst="rect">
            <a:avLst/>
          </a:prstGeom>
          <a:noFill/>
          <a:ln w="9525">
            <a:noFill/>
            <a:miter lim="800000"/>
            <a:headEnd/>
            <a:tailEnd/>
          </a:ln>
        </p:spPr>
        <p:txBody>
          <a:bodyPr wrap="none">
            <a:spAutoFit/>
          </a:bodyPr>
          <a:lstStyle/>
          <a:p>
            <a:r>
              <a:rPr lang="en-US" sz="1200"/>
              <a:t>Density-based</a:t>
            </a:r>
          </a:p>
        </p:txBody>
      </p:sp>
      <p:sp>
        <p:nvSpPr>
          <p:cNvPr id="10255" name="Rectangle 15"/>
          <p:cNvSpPr>
            <a:spLocks noChangeArrowheads="1"/>
          </p:cNvSpPr>
          <p:nvPr/>
        </p:nvSpPr>
        <p:spPr bwMode="auto">
          <a:xfrm>
            <a:off x="4495800" y="5364163"/>
            <a:ext cx="1617663" cy="274637"/>
          </a:xfrm>
          <a:prstGeom prst="rect">
            <a:avLst/>
          </a:prstGeom>
          <a:noFill/>
          <a:ln w="9525">
            <a:noFill/>
            <a:miter lim="800000"/>
            <a:headEnd/>
            <a:tailEnd/>
          </a:ln>
        </p:spPr>
        <p:txBody>
          <a:bodyPr wrap="none">
            <a:spAutoFit/>
          </a:bodyPr>
          <a:lstStyle/>
          <a:p>
            <a:r>
              <a:rPr lang="en-US" sz="1200"/>
              <a:t>Agglomerative-based</a:t>
            </a:r>
          </a:p>
        </p:txBody>
      </p:sp>
      <p:sp>
        <p:nvSpPr>
          <p:cNvPr id="10256" name="Rectangle 16"/>
          <p:cNvSpPr>
            <a:spLocks noChangeArrowheads="1"/>
          </p:cNvSpPr>
          <p:nvPr/>
        </p:nvSpPr>
        <p:spPr bwMode="auto">
          <a:xfrm>
            <a:off x="2590800" y="5364163"/>
            <a:ext cx="1668463" cy="274637"/>
          </a:xfrm>
          <a:prstGeom prst="rect">
            <a:avLst/>
          </a:prstGeom>
          <a:noFill/>
          <a:ln w="9525">
            <a:noFill/>
            <a:miter lim="800000"/>
            <a:headEnd/>
            <a:tailEnd/>
          </a:ln>
        </p:spPr>
        <p:txBody>
          <a:bodyPr wrap="none">
            <a:spAutoFit/>
          </a:bodyPr>
          <a:lstStyle/>
          <a:p>
            <a:r>
              <a:rPr lang="en-US" sz="1200"/>
              <a:t>Representative-based</a:t>
            </a:r>
          </a:p>
        </p:txBody>
      </p:sp>
      <p:sp>
        <p:nvSpPr>
          <p:cNvPr id="10257" name="Rectangle 17"/>
          <p:cNvSpPr>
            <a:spLocks noChangeArrowheads="1"/>
          </p:cNvSpPr>
          <p:nvPr/>
        </p:nvSpPr>
        <p:spPr bwMode="auto">
          <a:xfrm>
            <a:off x="4495800" y="4114800"/>
            <a:ext cx="935038" cy="274638"/>
          </a:xfrm>
          <a:prstGeom prst="rect">
            <a:avLst/>
          </a:prstGeom>
          <a:noFill/>
          <a:ln w="9525">
            <a:noFill/>
            <a:miter lim="800000"/>
            <a:headEnd/>
            <a:tailEnd/>
          </a:ln>
        </p:spPr>
        <p:txBody>
          <a:bodyPr wrap="none">
            <a:spAutoFit/>
          </a:bodyPr>
          <a:lstStyle/>
          <a:p>
            <a:r>
              <a:rPr lang="en-US" sz="1200"/>
              <a:t>Grid-based</a:t>
            </a:r>
          </a:p>
        </p:txBody>
      </p:sp>
      <p:pic>
        <p:nvPicPr>
          <p:cNvPr id="10258" name="Picture 317" descr="bc9_result.jpg"/>
          <p:cNvPicPr>
            <a:picLocks noChangeAspect="1"/>
          </p:cNvPicPr>
          <p:nvPr/>
        </p:nvPicPr>
        <p:blipFill>
          <a:blip r:embed="rId7"/>
          <a:srcRect/>
          <a:stretch>
            <a:fillRect/>
          </a:stretch>
        </p:blipFill>
        <p:spPr bwMode="auto">
          <a:xfrm>
            <a:off x="5486400" y="4800600"/>
            <a:ext cx="762000" cy="525463"/>
          </a:xfrm>
          <a:prstGeom prst="rect">
            <a:avLst/>
          </a:prstGeom>
          <a:noFill/>
          <a:ln w="9525">
            <a:noFill/>
            <a:miter lim="800000"/>
            <a:headEnd/>
            <a:tailEnd/>
          </a:ln>
        </p:spPr>
      </p:pic>
      <p:pic>
        <p:nvPicPr>
          <p:cNvPr id="10259" name="Picture 315" descr="bc9_gg.jpg"/>
          <p:cNvPicPr>
            <a:picLocks noChangeAspect="1"/>
          </p:cNvPicPr>
          <p:nvPr/>
        </p:nvPicPr>
        <p:blipFill>
          <a:blip r:embed="rId8"/>
          <a:srcRect/>
          <a:stretch>
            <a:fillRect/>
          </a:stretch>
        </p:blipFill>
        <p:spPr bwMode="auto">
          <a:xfrm>
            <a:off x="4724400" y="4572000"/>
            <a:ext cx="741363" cy="525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8"/>
          <p:cNvSpPr>
            <a:spLocks noGrp="1" noChangeArrowheads="1"/>
          </p:cNvSpPr>
          <p:nvPr>
            <p:ph type="ctrTitle"/>
          </p:nvPr>
        </p:nvSpPr>
        <p:spPr>
          <a:xfrm>
            <a:off x="381000" y="2130425"/>
            <a:ext cx="8382000" cy="1470025"/>
          </a:xfrm>
        </p:spPr>
        <p:txBody>
          <a:bodyPr/>
          <a:lstStyle/>
          <a:p>
            <a:pPr marL="571500" indent="-571500"/>
            <a:r>
              <a:rPr lang="en-US" dirty="0" smtClean="0">
                <a:solidFill>
                  <a:srgbClr val="C00000"/>
                </a:solidFill>
              </a:rPr>
              <a:t>2. Domain-Driven Clustering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228600" y="3733800"/>
            <a:ext cx="4876800" cy="2514600"/>
          </a:xfrm>
          <a:prstGeom prst="rect">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Domain Driven Data Mining</a:t>
            </a:r>
            <a:endParaRPr lang="en-US" dirty="0"/>
          </a:p>
        </p:txBody>
      </p:sp>
      <p:sp>
        <p:nvSpPr>
          <p:cNvPr id="3" name="Content Placeholder 2"/>
          <p:cNvSpPr>
            <a:spLocks noGrp="1"/>
          </p:cNvSpPr>
          <p:nvPr>
            <p:ph idx="1"/>
          </p:nvPr>
        </p:nvSpPr>
        <p:spPr>
          <a:xfrm>
            <a:off x="228600" y="914400"/>
            <a:ext cx="8686800" cy="5410200"/>
          </a:xfrm>
        </p:spPr>
        <p:txBody>
          <a:bodyPr/>
          <a:lstStyle/>
          <a:p>
            <a:pPr algn="just"/>
            <a:r>
              <a:rPr lang="en-US" sz="2000" dirty="0" smtClean="0">
                <a:solidFill>
                  <a:srgbClr val="C00000"/>
                </a:solidFill>
              </a:rPr>
              <a:t>Objectives:</a:t>
            </a:r>
            <a:r>
              <a:rPr lang="en-US" sz="2000" dirty="0" smtClean="0"/>
              <a:t> </a:t>
            </a:r>
            <a:r>
              <a:rPr lang="en-US" sz="1800" dirty="0" smtClean="0"/>
              <a:t>To develop a unifying domain-driven framework for clustering with plug-in fitness functions and region discovery, which incorporates domain knowledge and domain-specific evaluation measures into the clustering algorithms and tools, so that “actionable knowledge” can be discovered.</a:t>
            </a:r>
          </a:p>
          <a:p>
            <a:pPr algn="just"/>
            <a:r>
              <a:rPr lang="en-US" sz="2000" dirty="0" smtClean="0">
                <a:solidFill>
                  <a:srgbClr val="C00000"/>
                </a:solidFill>
              </a:rPr>
              <a:t>Idea: </a:t>
            </a:r>
            <a:r>
              <a:rPr lang="en-US" sz="1800" dirty="0" smtClean="0"/>
              <a:t>Domain-driven clustering framework provides a family of clustering algorithms and a set of fitness functions, along with the capability of defining new fitness functions. Fitness functions are the core components in the framework as they capture a domain expert’s notion of the interestingness. The fitness function is independent from the clustering algorithm employed. </a:t>
            </a:r>
          </a:p>
          <a:p>
            <a:endParaRPr lang="en-US" dirty="0"/>
          </a:p>
        </p:txBody>
      </p:sp>
      <p:sp>
        <p:nvSpPr>
          <p:cNvPr id="62467" name="Rectangle 3"/>
          <p:cNvSpPr>
            <a:spLocks noChangeArrowheads="1"/>
          </p:cNvSpPr>
          <p:nvPr/>
        </p:nvSpPr>
        <p:spPr bwMode="auto">
          <a:xfrm>
            <a:off x="5665104" y="6248400"/>
            <a:ext cx="233589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just"/>
            <a:r>
              <a:rPr kumimoji="0" lang="en-US" sz="1000" b="1" i="0" u="none" strike="noStrike" cap="none" normalizeH="0" baseline="0" dirty="0" smtClean="0">
                <a:ln>
                  <a:noFill/>
                </a:ln>
                <a:solidFill>
                  <a:srgbClr val="663300"/>
                </a:solidFill>
                <a:effectLst/>
                <a:latin typeface="+mj-lt"/>
                <a:ea typeface="Times New Roman" pitchFamily="18" charset="0"/>
                <a:cs typeface="Times New Roman" pitchFamily="18" charset="0"/>
              </a:rPr>
              <a:t>Fig. 2</a:t>
            </a:r>
            <a:r>
              <a:rPr lang="en-US" sz="1000" b="1" dirty="0" smtClean="0">
                <a:solidFill>
                  <a:srgbClr val="663300"/>
                </a:solidFill>
                <a:latin typeface="+mj-lt"/>
                <a:ea typeface="Times New Roman" pitchFamily="18" charset="0"/>
                <a:cs typeface="Times New Roman" pitchFamily="18" charset="0"/>
              </a:rPr>
              <a:t>. An example of top 5 regions </a:t>
            </a:r>
          </a:p>
          <a:p>
            <a:pPr lvl="0" algn="just"/>
            <a:r>
              <a:rPr lang="en-US" sz="1000" b="1" dirty="0" smtClean="0">
                <a:solidFill>
                  <a:srgbClr val="663300"/>
                </a:solidFill>
                <a:latin typeface="+mj-lt"/>
                <a:ea typeface="Times New Roman" pitchFamily="18" charset="0"/>
                <a:cs typeface="Times New Roman" pitchFamily="18" charset="0"/>
              </a:rPr>
              <a:t>ranked by interestingness</a:t>
            </a:r>
          </a:p>
        </p:txBody>
      </p:sp>
      <p:sp>
        <p:nvSpPr>
          <p:cNvPr id="9" name="Rectangle 8"/>
          <p:cNvSpPr/>
          <p:nvPr/>
        </p:nvSpPr>
        <p:spPr>
          <a:xfrm>
            <a:off x="304800" y="6248400"/>
            <a:ext cx="4648200" cy="400110"/>
          </a:xfrm>
          <a:prstGeom prst="rect">
            <a:avLst/>
          </a:prstGeom>
        </p:spPr>
        <p:txBody>
          <a:bodyPr wrap="square">
            <a:spAutoFit/>
          </a:bodyPr>
          <a:lstStyle/>
          <a:p>
            <a:pPr algn="just"/>
            <a:r>
              <a:rPr lang="en-US" sz="1000" b="1" dirty="0" smtClean="0">
                <a:solidFill>
                  <a:srgbClr val="663300"/>
                </a:solidFill>
              </a:rPr>
              <a:t>Fig. 1. A procedure of applying domain-driven clustering framework for actionable region discovery with involvement of domain experts</a:t>
            </a:r>
            <a:endParaRPr lang="en-US" sz="1000" b="1" dirty="0">
              <a:solidFill>
                <a:srgbClr val="663300"/>
              </a:solidFill>
            </a:endParaRPr>
          </a:p>
        </p:txBody>
      </p:sp>
      <p:graphicFrame>
        <p:nvGraphicFramePr>
          <p:cNvPr id="62471" name="Object 7"/>
          <p:cNvGraphicFramePr>
            <a:graphicFrameLocks noChangeAspect="1"/>
          </p:cNvGraphicFramePr>
          <p:nvPr/>
        </p:nvGraphicFramePr>
        <p:xfrm>
          <a:off x="5740052" y="4114800"/>
          <a:ext cx="2184748" cy="1752600"/>
        </p:xfrm>
        <a:graphic>
          <a:graphicData uri="http://schemas.openxmlformats.org/presentationml/2006/ole">
            <p:oleObj spid="_x0000_s66562" name="Bitmap Image" r:id="rId4" imgW="2276793" imgH="1828571" progId="PBrush">
              <p:embed/>
            </p:oleObj>
          </a:graphicData>
        </a:graphic>
      </p:graphicFrame>
      <p:grpSp>
        <p:nvGrpSpPr>
          <p:cNvPr id="4" name="Group 42"/>
          <p:cNvGrpSpPr/>
          <p:nvPr/>
        </p:nvGrpSpPr>
        <p:grpSpPr>
          <a:xfrm>
            <a:off x="304800" y="3810000"/>
            <a:ext cx="4343400" cy="2305679"/>
            <a:chOff x="140205" y="3886200"/>
            <a:chExt cx="4343400" cy="2305679"/>
          </a:xfrm>
        </p:grpSpPr>
        <p:sp>
          <p:nvSpPr>
            <p:cNvPr id="14" name="TextBox 13"/>
            <p:cNvSpPr txBox="1"/>
            <p:nvPr/>
          </p:nvSpPr>
          <p:spPr>
            <a:xfrm>
              <a:off x="1445139" y="3886200"/>
              <a:ext cx="1257075" cy="246221"/>
            </a:xfrm>
            <a:prstGeom prst="rect">
              <a:avLst/>
            </a:prstGeom>
            <a:solidFill>
              <a:srgbClr val="92D050"/>
            </a:solidFill>
            <a:ln>
              <a:solidFill>
                <a:srgbClr val="FFFF00"/>
              </a:solidFill>
            </a:ln>
          </p:spPr>
          <p:txBody>
            <a:bodyPr wrap="none" rtlCol="0">
              <a:spAutoFit/>
            </a:bodyPr>
            <a:lstStyle/>
            <a:p>
              <a:r>
                <a:rPr lang="en-US" sz="1000" b="1" dirty="0" smtClean="0">
                  <a:solidFill>
                    <a:srgbClr val="663300"/>
                  </a:solidFill>
                </a:rPr>
                <a:t>1. Define problem</a:t>
              </a:r>
              <a:endParaRPr lang="en-US" sz="1000" b="1" dirty="0">
                <a:solidFill>
                  <a:srgbClr val="663300"/>
                </a:solidFill>
              </a:endParaRPr>
            </a:p>
          </p:txBody>
        </p:sp>
        <p:sp>
          <p:nvSpPr>
            <p:cNvPr id="15" name="TextBox 14"/>
            <p:cNvSpPr txBox="1"/>
            <p:nvPr/>
          </p:nvSpPr>
          <p:spPr>
            <a:xfrm>
              <a:off x="1427695" y="4234912"/>
              <a:ext cx="2228495" cy="246221"/>
            </a:xfrm>
            <a:prstGeom prst="rect">
              <a:avLst/>
            </a:prstGeom>
            <a:solidFill>
              <a:srgbClr val="92D050"/>
            </a:solidFill>
            <a:ln>
              <a:solidFill>
                <a:srgbClr val="FFFF00"/>
              </a:solidFill>
              <a:prstDash val="solid"/>
            </a:ln>
          </p:spPr>
          <p:txBody>
            <a:bodyPr wrap="none" rtlCol="0">
              <a:spAutoFit/>
            </a:bodyPr>
            <a:lstStyle/>
            <a:p>
              <a:r>
                <a:rPr lang="en-US" sz="1000" b="1" dirty="0" smtClean="0">
                  <a:solidFill>
                    <a:srgbClr val="663300"/>
                  </a:solidFill>
                </a:rPr>
                <a:t>2. Create/Select a fitness function</a:t>
              </a:r>
              <a:endParaRPr lang="en-US" sz="1000" b="1" dirty="0">
                <a:solidFill>
                  <a:srgbClr val="663300"/>
                </a:solidFill>
              </a:endParaRPr>
            </a:p>
          </p:txBody>
        </p:sp>
        <p:sp>
          <p:nvSpPr>
            <p:cNvPr id="16" name="TextBox 15"/>
            <p:cNvSpPr txBox="1"/>
            <p:nvPr/>
          </p:nvSpPr>
          <p:spPr>
            <a:xfrm>
              <a:off x="1410328" y="4932336"/>
              <a:ext cx="3073277" cy="400110"/>
            </a:xfrm>
            <a:prstGeom prst="rect">
              <a:avLst/>
            </a:prstGeom>
            <a:solidFill>
              <a:srgbClr val="92D050"/>
            </a:solidFill>
            <a:ln>
              <a:solidFill>
                <a:srgbClr val="FFFF00"/>
              </a:solidFill>
            </a:ln>
          </p:spPr>
          <p:txBody>
            <a:bodyPr wrap="none" rtlCol="0">
              <a:spAutoFit/>
            </a:bodyPr>
            <a:lstStyle/>
            <a:p>
              <a:r>
                <a:rPr lang="en-US" sz="1000" b="1" dirty="0" smtClean="0">
                  <a:solidFill>
                    <a:srgbClr val="663300"/>
                  </a:solidFill>
                </a:rPr>
                <a:t>4. Select parameters of the clustering algorithm</a:t>
              </a:r>
            </a:p>
            <a:p>
              <a:r>
                <a:rPr lang="en-US" sz="1000" b="1" dirty="0" smtClean="0">
                  <a:solidFill>
                    <a:srgbClr val="663300"/>
                  </a:solidFill>
                </a:rPr>
                <a:t>(and  fitness function)</a:t>
              </a:r>
            </a:p>
          </p:txBody>
        </p:sp>
        <p:sp>
          <p:nvSpPr>
            <p:cNvPr id="17" name="TextBox 16"/>
            <p:cNvSpPr txBox="1"/>
            <p:nvPr/>
          </p:nvSpPr>
          <p:spPr>
            <a:xfrm>
              <a:off x="1413900" y="4583624"/>
              <a:ext cx="2071401" cy="246221"/>
            </a:xfrm>
            <a:prstGeom prst="rect">
              <a:avLst/>
            </a:prstGeom>
            <a:solidFill>
              <a:srgbClr val="92D050"/>
            </a:solidFill>
            <a:ln>
              <a:solidFill>
                <a:srgbClr val="FFFF00"/>
              </a:solidFill>
            </a:ln>
          </p:spPr>
          <p:txBody>
            <a:bodyPr wrap="none" rtlCol="0">
              <a:spAutoFit/>
            </a:bodyPr>
            <a:lstStyle/>
            <a:p>
              <a:r>
                <a:rPr lang="en-US" sz="1000" b="1" dirty="0" smtClean="0">
                  <a:solidFill>
                    <a:srgbClr val="663300"/>
                  </a:solidFill>
                </a:rPr>
                <a:t>3. Select a clustering algorithm</a:t>
              </a:r>
            </a:p>
          </p:txBody>
        </p:sp>
        <p:sp>
          <p:nvSpPr>
            <p:cNvPr id="18" name="TextBox 17"/>
            <p:cNvSpPr txBox="1"/>
            <p:nvPr/>
          </p:nvSpPr>
          <p:spPr>
            <a:xfrm>
              <a:off x="1413900" y="5436031"/>
              <a:ext cx="2832827" cy="400110"/>
            </a:xfrm>
            <a:prstGeom prst="rect">
              <a:avLst/>
            </a:prstGeom>
            <a:solidFill>
              <a:srgbClr val="92D050"/>
            </a:solidFill>
            <a:ln>
              <a:solidFill>
                <a:srgbClr val="FFFF00"/>
              </a:solidFill>
            </a:ln>
          </p:spPr>
          <p:txBody>
            <a:bodyPr wrap="none" rtlCol="0">
              <a:spAutoFit/>
            </a:bodyPr>
            <a:lstStyle/>
            <a:p>
              <a:r>
                <a:rPr lang="en-US" sz="1000" b="1" dirty="0" smtClean="0">
                  <a:solidFill>
                    <a:srgbClr val="663300"/>
                  </a:solidFill>
                </a:rPr>
                <a:t>5. Run the clustering algorithm to discover </a:t>
              </a:r>
            </a:p>
            <a:p>
              <a:r>
                <a:rPr lang="en-US" sz="1000" b="1" dirty="0" smtClean="0">
                  <a:solidFill>
                    <a:srgbClr val="663300"/>
                  </a:solidFill>
                </a:rPr>
                <a:t>interesting regions and associated patterns</a:t>
              </a:r>
            </a:p>
          </p:txBody>
        </p:sp>
        <p:sp>
          <p:nvSpPr>
            <p:cNvPr id="19" name="TextBox 18"/>
            <p:cNvSpPr txBox="1"/>
            <p:nvPr/>
          </p:nvSpPr>
          <p:spPr>
            <a:xfrm>
              <a:off x="1413900" y="5945658"/>
              <a:ext cx="1489510" cy="246221"/>
            </a:xfrm>
            <a:prstGeom prst="rect">
              <a:avLst/>
            </a:prstGeom>
            <a:solidFill>
              <a:srgbClr val="92D050"/>
            </a:solidFill>
            <a:ln>
              <a:solidFill>
                <a:srgbClr val="FFFF00"/>
              </a:solidFill>
            </a:ln>
          </p:spPr>
          <p:txBody>
            <a:bodyPr wrap="none" rtlCol="0">
              <a:spAutoFit/>
            </a:bodyPr>
            <a:lstStyle/>
            <a:p>
              <a:r>
                <a:rPr lang="en-US" sz="1000" b="1" dirty="0" smtClean="0">
                  <a:solidFill>
                    <a:srgbClr val="663300"/>
                  </a:solidFill>
                </a:rPr>
                <a:t>6. Analyze the results</a:t>
              </a:r>
              <a:endParaRPr lang="en-US" sz="1000" b="1" dirty="0">
                <a:solidFill>
                  <a:srgbClr val="663300"/>
                </a:solidFill>
              </a:endParaRPr>
            </a:p>
          </p:txBody>
        </p:sp>
        <p:sp>
          <p:nvSpPr>
            <p:cNvPr id="20" name="TextBox 19"/>
            <p:cNvSpPr txBox="1"/>
            <p:nvPr/>
          </p:nvSpPr>
          <p:spPr>
            <a:xfrm>
              <a:off x="140205" y="5164810"/>
              <a:ext cx="896399" cy="246221"/>
            </a:xfrm>
            <a:prstGeom prst="rect">
              <a:avLst/>
            </a:prstGeom>
            <a:noFill/>
          </p:spPr>
          <p:txBody>
            <a:bodyPr wrap="none" rtlCol="0">
              <a:spAutoFit/>
            </a:bodyPr>
            <a:lstStyle/>
            <a:p>
              <a:pPr algn="ctr"/>
              <a:r>
                <a:rPr lang="en-US" sz="1000" b="1" dirty="0" smtClean="0">
                  <a:solidFill>
                    <a:srgbClr val="663300"/>
                  </a:solidFill>
                </a:rPr>
                <a:t>Hydrologist</a:t>
              </a:r>
              <a:endParaRPr lang="en-US" sz="1000" b="1" dirty="0">
                <a:solidFill>
                  <a:srgbClr val="663300"/>
                </a:solidFill>
              </a:endParaRPr>
            </a:p>
          </p:txBody>
        </p:sp>
        <p:grpSp>
          <p:nvGrpSpPr>
            <p:cNvPr id="5" name="Group 28"/>
            <p:cNvGrpSpPr/>
            <p:nvPr/>
          </p:nvGrpSpPr>
          <p:grpSpPr>
            <a:xfrm>
              <a:off x="533400" y="4724400"/>
              <a:ext cx="304800" cy="440411"/>
              <a:chOff x="636572" y="2514600"/>
              <a:chExt cx="387439" cy="609601"/>
            </a:xfrm>
          </p:grpSpPr>
          <p:sp>
            <p:nvSpPr>
              <p:cNvPr id="32" name="Smiley Face 31"/>
              <p:cNvSpPr/>
              <p:nvPr/>
            </p:nvSpPr>
            <p:spPr>
              <a:xfrm>
                <a:off x="685899" y="2514600"/>
                <a:ext cx="254706" cy="243840"/>
              </a:xfrm>
              <a:prstGeom prst="smileyFace">
                <a:avLst/>
              </a:prstGeom>
              <a:solidFill>
                <a:schemeClr val="accent6">
                  <a:lumMod val="40000"/>
                  <a:lumOff val="6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p>
            </p:txBody>
          </p:sp>
          <p:cxnSp>
            <p:nvCxnSpPr>
              <p:cNvPr id="33" name="Straight Connector 32"/>
              <p:cNvCxnSpPr/>
              <p:nvPr/>
            </p:nvCxnSpPr>
            <p:spPr>
              <a:xfrm rot="5400000">
                <a:off x="690682" y="2880346"/>
                <a:ext cx="244475" cy="664"/>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5899" y="2879090"/>
                <a:ext cx="254706" cy="127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88615" y="2999564"/>
                <a:ext cx="121920" cy="12735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815968" y="2999564"/>
                <a:ext cx="121920" cy="12735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948676" y="2670005"/>
                <a:ext cx="75335" cy="72122"/>
              </a:xfrm>
              <a:custGeom>
                <a:avLst/>
                <a:gdLst>
                  <a:gd name="connsiteX0" fmla="*/ 0 w 90152"/>
                  <a:gd name="connsiteY0" fmla="*/ 0 h 90152"/>
                  <a:gd name="connsiteX1" fmla="*/ 51516 w 90152"/>
                  <a:gd name="connsiteY1" fmla="*/ 90152 h 90152"/>
                  <a:gd name="connsiteX2" fmla="*/ 90152 w 90152"/>
                  <a:gd name="connsiteY2" fmla="*/ 64395 h 90152"/>
                  <a:gd name="connsiteX3" fmla="*/ 51516 w 90152"/>
                  <a:gd name="connsiteY3" fmla="*/ 51516 h 90152"/>
                </a:gdLst>
                <a:ahLst/>
                <a:cxnLst>
                  <a:cxn ang="0">
                    <a:pos x="connsiteX0" y="connsiteY0"/>
                  </a:cxn>
                  <a:cxn ang="0">
                    <a:pos x="connsiteX1" y="connsiteY1"/>
                  </a:cxn>
                  <a:cxn ang="0">
                    <a:pos x="connsiteX2" y="connsiteY2"/>
                  </a:cxn>
                  <a:cxn ang="0">
                    <a:pos x="connsiteX3" y="connsiteY3"/>
                  </a:cxn>
                </a:cxnLst>
                <a:rect l="l" t="t" r="r" b="b"/>
                <a:pathLst>
                  <a:path w="90152" h="90152">
                    <a:moveTo>
                      <a:pt x="0" y="0"/>
                    </a:moveTo>
                    <a:cubicBezTo>
                      <a:pt x="5195" y="25975"/>
                      <a:pt x="2245" y="90152"/>
                      <a:pt x="51516" y="90152"/>
                    </a:cubicBezTo>
                    <a:cubicBezTo>
                      <a:pt x="66994" y="90152"/>
                      <a:pt x="77273" y="72981"/>
                      <a:pt x="90152" y="64395"/>
                    </a:cubicBezTo>
                    <a:lnTo>
                      <a:pt x="51516" y="51516"/>
                    </a:lnTo>
                  </a:path>
                </a:pathLst>
              </a:cu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b="1"/>
              </a:p>
            </p:txBody>
          </p:sp>
          <p:sp>
            <p:nvSpPr>
              <p:cNvPr id="38" name="Freeform 37"/>
              <p:cNvSpPr/>
              <p:nvPr/>
            </p:nvSpPr>
            <p:spPr>
              <a:xfrm>
                <a:off x="636572" y="2700914"/>
                <a:ext cx="64573" cy="57341"/>
              </a:xfrm>
              <a:custGeom>
                <a:avLst/>
                <a:gdLst>
                  <a:gd name="connsiteX0" fmla="*/ 77273 w 77273"/>
                  <a:gd name="connsiteY0" fmla="*/ 0 h 71676"/>
                  <a:gd name="connsiteX1" fmla="*/ 25758 w 77273"/>
                  <a:gd name="connsiteY1" fmla="*/ 64394 h 71676"/>
                  <a:gd name="connsiteX2" fmla="*/ 0 w 77273"/>
                  <a:gd name="connsiteY2" fmla="*/ 25758 h 71676"/>
                  <a:gd name="connsiteX3" fmla="*/ 25758 w 77273"/>
                  <a:gd name="connsiteY3" fmla="*/ 25758 h 71676"/>
                </a:gdLst>
                <a:ahLst/>
                <a:cxnLst>
                  <a:cxn ang="0">
                    <a:pos x="connsiteX0" y="connsiteY0"/>
                  </a:cxn>
                  <a:cxn ang="0">
                    <a:pos x="connsiteX1" y="connsiteY1"/>
                  </a:cxn>
                  <a:cxn ang="0">
                    <a:pos x="connsiteX2" y="connsiteY2"/>
                  </a:cxn>
                  <a:cxn ang="0">
                    <a:pos x="connsiteX3" y="connsiteY3"/>
                  </a:cxn>
                </a:cxnLst>
                <a:rect l="l" t="t" r="r" b="b"/>
                <a:pathLst>
                  <a:path w="77273" h="71676">
                    <a:moveTo>
                      <a:pt x="77273" y="0"/>
                    </a:moveTo>
                    <a:cubicBezTo>
                      <a:pt x="71360" y="17738"/>
                      <a:pt x="62167" y="71676"/>
                      <a:pt x="25758" y="64394"/>
                    </a:cubicBezTo>
                    <a:cubicBezTo>
                      <a:pt x="10580" y="61358"/>
                      <a:pt x="0" y="41236"/>
                      <a:pt x="0" y="25758"/>
                    </a:cubicBezTo>
                    <a:cubicBezTo>
                      <a:pt x="0" y="17172"/>
                      <a:pt x="17172" y="25758"/>
                      <a:pt x="25758" y="25758"/>
                    </a:cubicBezTo>
                  </a:path>
                </a:pathLst>
              </a:cu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b="1"/>
              </a:p>
            </p:txBody>
          </p:sp>
        </p:grpSp>
        <p:cxnSp>
          <p:nvCxnSpPr>
            <p:cNvPr id="22" name="Straight Arrow Connector 21"/>
            <p:cNvCxnSpPr>
              <a:endCxn id="16" idx="1"/>
            </p:cNvCxnSpPr>
            <p:nvPr/>
          </p:nvCxnSpPr>
          <p:spPr>
            <a:xfrm>
              <a:off x="914400" y="5029200"/>
              <a:ext cx="495928" cy="103191"/>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9" idx="1"/>
            </p:cNvCxnSpPr>
            <p:nvPr/>
          </p:nvCxnSpPr>
          <p:spPr>
            <a:xfrm rot="16200000" flipH="1">
              <a:off x="682466" y="5337335"/>
              <a:ext cx="963368" cy="4994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5" idx="1"/>
            </p:cNvCxnSpPr>
            <p:nvPr/>
          </p:nvCxnSpPr>
          <p:spPr>
            <a:xfrm rot="5400000" flipH="1" flipV="1">
              <a:off x="835458" y="4436966"/>
              <a:ext cx="671179" cy="513295"/>
            </a:xfrm>
            <a:prstGeom prst="straightConnector1">
              <a:avLst/>
            </a:prstGeom>
            <a:ln>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4" idx="1"/>
            </p:cNvCxnSpPr>
            <p:nvPr/>
          </p:nvCxnSpPr>
          <p:spPr>
            <a:xfrm rot="5400000" flipH="1" flipV="1">
              <a:off x="707924" y="4215788"/>
              <a:ext cx="943691" cy="5307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1788765" y="4079929"/>
              <a:ext cx="124955" cy="154983"/>
            </a:xfrm>
            <a:prstGeom prst="downArrow">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27" name="Down Arrow 26"/>
            <p:cNvSpPr/>
            <p:nvPr/>
          </p:nvSpPr>
          <p:spPr>
            <a:xfrm>
              <a:off x="1788765" y="4428641"/>
              <a:ext cx="124955" cy="154983"/>
            </a:xfrm>
            <a:prstGeom prst="downArrow">
              <a:avLst/>
            </a:prstGeom>
            <a:solidFill>
              <a:srgbClr val="FF0000"/>
            </a:solidFill>
            <a:ln w="31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28" name="Down Arrow 27"/>
            <p:cNvSpPr/>
            <p:nvPr/>
          </p:nvSpPr>
          <p:spPr>
            <a:xfrm>
              <a:off x="1788765" y="4777353"/>
              <a:ext cx="124955" cy="154983"/>
            </a:xfrm>
            <a:prstGeom prst="downArrow">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29" name="Down Arrow 28"/>
            <p:cNvSpPr/>
            <p:nvPr/>
          </p:nvSpPr>
          <p:spPr>
            <a:xfrm>
              <a:off x="1788765" y="5281047"/>
              <a:ext cx="124955" cy="154983"/>
            </a:xfrm>
            <a:prstGeom prst="downArrow">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30" name="Down Arrow 29"/>
            <p:cNvSpPr/>
            <p:nvPr/>
          </p:nvSpPr>
          <p:spPr>
            <a:xfrm>
              <a:off x="1788765" y="5790675"/>
              <a:ext cx="124955" cy="154983"/>
            </a:xfrm>
            <a:prstGeom prst="downArrow">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p>
          </p:txBody>
        </p:sp>
        <p:cxnSp>
          <p:nvCxnSpPr>
            <p:cNvPr id="31" name="Elbow Connector 30"/>
            <p:cNvCxnSpPr>
              <a:stCxn id="19" idx="3"/>
              <a:endCxn id="16" idx="3"/>
            </p:cNvCxnSpPr>
            <p:nvPr/>
          </p:nvCxnSpPr>
          <p:spPr>
            <a:xfrm flipV="1">
              <a:off x="2903410" y="5132391"/>
              <a:ext cx="1580195" cy="936378"/>
            </a:xfrm>
            <a:prstGeom prst="bentConnector3">
              <a:avLst>
                <a:gd name="adj1" fmla="val 114467"/>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5" name="Oval Callout 44"/>
          <p:cNvSpPr/>
          <p:nvPr/>
        </p:nvSpPr>
        <p:spPr>
          <a:xfrm>
            <a:off x="5257800" y="3733800"/>
            <a:ext cx="3200400" cy="2514600"/>
          </a:xfrm>
          <a:prstGeom prst="wedgeEllipseCallout">
            <a:avLst>
              <a:gd name="adj1" fmla="val -60837"/>
              <a:gd name="adj2" fmla="val 2243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8"/>
          <p:cNvSpPr>
            <a:spLocks noGrp="1" noChangeArrowheads="1"/>
          </p:cNvSpPr>
          <p:nvPr>
            <p:ph type="ctrTitle"/>
          </p:nvPr>
        </p:nvSpPr>
        <p:spPr>
          <a:xfrm>
            <a:off x="381000" y="2130425"/>
            <a:ext cx="8382000" cy="1470025"/>
          </a:xfrm>
        </p:spPr>
        <p:txBody>
          <a:bodyPr/>
          <a:lstStyle/>
          <a:p>
            <a:pPr marL="571500" indent="-571500"/>
            <a:r>
              <a:rPr lang="en-US" dirty="0" smtClean="0">
                <a:solidFill>
                  <a:srgbClr val="C00000"/>
                </a:solidFill>
              </a:rPr>
              <a:t>3. Multi-run Multi-Objective Clustering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685800"/>
          </a:xfrm>
        </p:spPr>
        <p:txBody>
          <a:bodyPr/>
          <a:lstStyle/>
          <a:p>
            <a:r>
              <a:rPr lang="en-US" sz="3600" dirty="0" smtClean="0"/>
              <a:t>Multi-Run Clustering</a:t>
            </a:r>
          </a:p>
        </p:txBody>
      </p:sp>
      <p:sp>
        <p:nvSpPr>
          <p:cNvPr id="7" name="Rectangle 3"/>
          <p:cNvSpPr txBox="1">
            <a:spLocks noChangeArrowheads="1"/>
          </p:cNvSpPr>
          <p:nvPr/>
        </p:nvSpPr>
        <p:spPr bwMode="auto">
          <a:xfrm>
            <a:off x="0" y="762000"/>
            <a:ext cx="9144000" cy="3276600"/>
          </a:xfrm>
          <a:prstGeom prst="rect">
            <a:avLst/>
          </a:prstGeom>
          <a:noFill/>
          <a:ln w="9525">
            <a:noFill/>
            <a:miter lim="800000"/>
            <a:headEnd/>
            <a:tailEnd/>
          </a:ln>
        </p:spPr>
        <p:txBody>
          <a:bodyPr/>
          <a:lstStyle/>
          <a:p>
            <a:pPr marL="342900" indent="-342900" eaLnBrk="0" hangingPunct="0">
              <a:spcBef>
                <a:spcPct val="20000"/>
              </a:spcBef>
              <a:buClr>
                <a:srgbClr val="990000"/>
              </a:buClr>
              <a:buSzPct val="150000"/>
              <a:buFont typeface="Wingdings" pitchFamily="2" charset="2"/>
              <a:buChar char="§"/>
              <a:defRPr/>
            </a:pPr>
            <a:r>
              <a:rPr lang="en-US" sz="2000" b="1" kern="0" dirty="0">
                <a:latin typeface="+mn-lt"/>
              </a:rPr>
              <a:t> </a:t>
            </a:r>
            <a:r>
              <a:rPr lang="en-US" sz="2000" b="1" kern="0" dirty="0" smtClean="0">
                <a:solidFill>
                  <a:srgbClr val="C00000"/>
                </a:solidFill>
                <a:latin typeface="+mn-lt"/>
              </a:rPr>
              <a:t>Objective: </a:t>
            </a:r>
          </a:p>
          <a:p>
            <a:pPr marL="800100" lvl="1" indent="-342900" eaLnBrk="0" hangingPunct="0">
              <a:spcBef>
                <a:spcPct val="20000"/>
              </a:spcBef>
              <a:buClr>
                <a:srgbClr val="990000"/>
              </a:buClr>
              <a:buSzPct val="150000"/>
              <a:buFont typeface="Wingdings" pitchFamily="2" charset="2"/>
              <a:buChar char="§"/>
              <a:defRPr/>
            </a:pPr>
            <a:r>
              <a:rPr lang="en-US" sz="1700" dirty="0" smtClean="0"/>
              <a:t>To obtain better clustering results by combining clusters that originate from multiple runs of clustering algorithms. </a:t>
            </a:r>
          </a:p>
          <a:p>
            <a:pPr marL="800100" lvl="1" indent="-342900" eaLnBrk="0" hangingPunct="0">
              <a:spcBef>
                <a:spcPct val="20000"/>
              </a:spcBef>
              <a:buClr>
                <a:srgbClr val="990000"/>
              </a:buClr>
              <a:buSzPct val="150000"/>
              <a:buFont typeface="Wingdings" pitchFamily="2" charset="2"/>
              <a:buChar char="§"/>
              <a:defRPr/>
            </a:pPr>
            <a:r>
              <a:rPr lang="en-US" sz="1700" dirty="0" smtClean="0"/>
              <a:t>To reduce extensive human effort in selecting appropriate parameters for an arbitrary clustering algorithm and identifying alternative clusters.</a:t>
            </a:r>
          </a:p>
          <a:p>
            <a:pPr marL="800100" lvl="1" indent="-342900" eaLnBrk="0" hangingPunct="0">
              <a:spcBef>
                <a:spcPct val="20000"/>
              </a:spcBef>
              <a:buClr>
                <a:srgbClr val="990000"/>
              </a:buClr>
              <a:buSzPct val="150000"/>
              <a:buFont typeface="Wingdings" pitchFamily="2" charset="2"/>
              <a:buChar char="§"/>
              <a:defRPr/>
            </a:pPr>
            <a:r>
              <a:rPr lang="en-US" sz="1700" dirty="0" smtClean="0"/>
              <a:t>To selectively store clusters in the repository on the fly which is radical departure from traditional clustering.</a:t>
            </a:r>
          </a:p>
          <a:p>
            <a:pPr marL="800100" lvl="1" indent="-342900" eaLnBrk="0" hangingPunct="0">
              <a:spcBef>
                <a:spcPct val="20000"/>
              </a:spcBef>
              <a:buClr>
                <a:srgbClr val="990000"/>
              </a:buClr>
              <a:buSzPct val="150000"/>
              <a:buFont typeface="Wingdings" pitchFamily="2" charset="2"/>
              <a:buChar char="§"/>
              <a:defRPr/>
            </a:pPr>
            <a:endParaRPr lang="en-US" sz="800" dirty="0" smtClean="0">
              <a:solidFill>
                <a:srgbClr val="00B050"/>
              </a:solidFill>
            </a:endParaRPr>
          </a:p>
          <a:p>
            <a:pPr marL="342900" indent="-342900" eaLnBrk="0" hangingPunct="0">
              <a:lnSpc>
                <a:spcPct val="80000"/>
              </a:lnSpc>
              <a:spcBef>
                <a:spcPct val="20000"/>
              </a:spcBef>
              <a:buClr>
                <a:srgbClr val="990000"/>
              </a:buClr>
              <a:buSzPct val="150000"/>
              <a:buFont typeface="Wingdings" pitchFamily="2" charset="2"/>
              <a:buChar char="§"/>
              <a:defRPr/>
            </a:pPr>
            <a:r>
              <a:rPr lang="en-US" sz="2000" b="1" kern="0" dirty="0" smtClean="0">
                <a:solidFill>
                  <a:srgbClr val="C00000"/>
                </a:solidFill>
              </a:rPr>
              <a:t>Key Idea:</a:t>
            </a:r>
            <a:r>
              <a:rPr lang="en-US" sz="2000" dirty="0" smtClean="0">
                <a:solidFill>
                  <a:srgbClr val="C00000"/>
                </a:solidFill>
              </a:rPr>
              <a:t> </a:t>
            </a:r>
            <a:r>
              <a:rPr lang="en-US" sz="1700" dirty="0" smtClean="0"/>
              <a:t>By defining states that represent parameter settings of a clustering algorithm, Multi-run clustering actively learns a state utility function; the utility function plays an important role in guiding the clustering algorithm to seek novel solutions. </a:t>
            </a:r>
          </a:p>
        </p:txBody>
      </p:sp>
      <p:grpSp>
        <p:nvGrpSpPr>
          <p:cNvPr id="2" name="Group 55"/>
          <p:cNvGrpSpPr/>
          <p:nvPr/>
        </p:nvGrpSpPr>
        <p:grpSpPr>
          <a:xfrm>
            <a:off x="4495800" y="3956992"/>
            <a:ext cx="4876800" cy="2316607"/>
            <a:chOff x="4419600" y="3716179"/>
            <a:chExt cx="4876800" cy="2316607"/>
          </a:xfrm>
        </p:grpSpPr>
        <p:sp>
          <p:nvSpPr>
            <p:cNvPr id="40" name="Oval 39"/>
            <p:cNvSpPr/>
            <p:nvPr/>
          </p:nvSpPr>
          <p:spPr>
            <a:xfrm>
              <a:off x="4801268" y="5410200"/>
              <a:ext cx="201168" cy="201168"/>
            </a:xfrm>
            <a:prstGeom prst="ellipse">
              <a:avLst/>
            </a:prstGeom>
            <a:solidFill>
              <a:srgbClr val="FFFF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663300"/>
                </a:solidFill>
                <a:cs typeface="Times New Roman" pitchFamily="18" charset="0"/>
              </a:endParaRPr>
            </a:p>
          </p:txBody>
        </p:sp>
        <p:sp>
          <p:nvSpPr>
            <p:cNvPr id="42" name="Oval 41"/>
            <p:cNvSpPr/>
            <p:nvPr/>
          </p:nvSpPr>
          <p:spPr>
            <a:xfrm>
              <a:off x="4918310" y="4724400"/>
              <a:ext cx="201168" cy="201168"/>
            </a:xfrm>
            <a:prstGeom prst="ellipse">
              <a:avLst/>
            </a:prstGeom>
            <a:solidFill>
              <a:srgbClr val="FFFF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663300"/>
                </a:solidFill>
                <a:cs typeface="Times New Roman" pitchFamily="18" charset="0"/>
              </a:endParaRPr>
            </a:p>
          </p:txBody>
        </p:sp>
        <p:sp>
          <p:nvSpPr>
            <p:cNvPr id="32" name="Oval 31"/>
            <p:cNvSpPr/>
            <p:nvPr/>
          </p:nvSpPr>
          <p:spPr>
            <a:xfrm>
              <a:off x="4476294" y="3716179"/>
              <a:ext cx="201168" cy="201168"/>
            </a:xfrm>
            <a:prstGeom prst="ellipse">
              <a:avLst/>
            </a:prstGeom>
            <a:solidFill>
              <a:srgbClr val="FFFF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663300"/>
                </a:solidFill>
                <a:cs typeface="Times New Roman" pitchFamily="18" charset="0"/>
              </a:endParaRPr>
            </a:p>
          </p:txBody>
        </p:sp>
        <p:sp>
          <p:nvSpPr>
            <p:cNvPr id="38" name="Oval 37"/>
            <p:cNvSpPr/>
            <p:nvPr/>
          </p:nvSpPr>
          <p:spPr>
            <a:xfrm>
              <a:off x="4781094" y="3716179"/>
              <a:ext cx="201168" cy="201168"/>
            </a:xfrm>
            <a:prstGeom prst="ellipse">
              <a:avLst/>
            </a:prstGeom>
            <a:solidFill>
              <a:srgbClr val="FFFF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663300"/>
                </a:solidFill>
                <a:cs typeface="Times New Roman" pitchFamily="18" charset="0"/>
              </a:endParaRPr>
            </a:p>
          </p:txBody>
        </p:sp>
        <p:sp>
          <p:nvSpPr>
            <p:cNvPr id="36" name="Oval 35"/>
            <p:cNvSpPr/>
            <p:nvPr/>
          </p:nvSpPr>
          <p:spPr>
            <a:xfrm>
              <a:off x="5106068" y="3716179"/>
              <a:ext cx="201168" cy="201168"/>
            </a:xfrm>
            <a:prstGeom prst="ellipse">
              <a:avLst/>
            </a:prstGeom>
            <a:solidFill>
              <a:srgbClr val="FFFF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663300"/>
                </a:solidFill>
                <a:cs typeface="Times New Roman" pitchFamily="18" charset="0"/>
              </a:endParaRPr>
            </a:p>
          </p:txBody>
        </p:sp>
        <p:sp>
          <p:nvSpPr>
            <p:cNvPr id="34" name="Oval 33"/>
            <p:cNvSpPr/>
            <p:nvPr/>
          </p:nvSpPr>
          <p:spPr>
            <a:xfrm>
              <a:off x="6366110" y="3733800"/>
              <a:ext cx="201168" cy="201168"/>
            </a:xfrm>
            <a:prstGeom prst="ellipse">
              <a:avLst/>
            </a:prstGeom>
            <a:solidFill>
              <a:srgbClr val="FFFF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663300"/>
                </a:solidFill>
                <a:cs typeface="Times New Roman" pitchFamily="18" charset="0"/>
              </a:endParaRPr>
            </a:p>
          </p:txBody>
        </p:sp>
        <p:sp>
          <p:nvSpPr>
            <p:cNvPr id="13" name="TextBox 12"/>
            <p:cNvSpPr txBox="1"/>
            <p:nvPr/>
          </p:nvSpPr>
          <p:spPr>
            <a:xfrm>
              <a:off x="4419600" y="3962400"/>
              <a:ext cx="914400" cy="400110"/>
            </a:xfrm>
            <a:prstGeom prst="rect">
              <a:avLst/>
            </a:prstGeom>
            <a:solidFill>
              <a:srgbClr val="92D050"/>
            </a:solidFill>
            <a:ln>
              <a:solidFill>
                <a:srgbClr val="FFFF00"/>
              </a:solidFill>
            </a:ln>
          </p:spPr>
          <p:txBody>
            <a:bodyPr wrap="square" rtlCol="0">
              <a:spAutoFit/>
            </a:bodyPr>
            <a:lstStyle/>
            <a:p>
              <a:r>
                <a:rPr lang="en-US" sz="1000" b="1" dirty="0" smtClean="0">
                  <a:solidFill>
                    <a:srgbClr val="663300"/>
                  </a:solidFill>
                  <a:latin typeface="+mn-lt"/>
                  <a:cs typeface="Times New Roman" pitchFamily="18" charset="0"/>
                </a:rPr>
                <a:t>State Utility</a:t>
              </a:r>
            </a:p>
            <a:p>
              <a:pPr algn="ctr"/>
              <a:r>
                <a:rPr lang="en-US" sz="1000" b="1" dirty="0" smtClean="0">
                  <a:solidFill>
                    <a:srgbClr val="663300"/>
                  </a:solidFill>
                  <a:latin typeface="+mn-lt"/>
                  <a:cs typeface="Times New Roman" pitchFamily="18" charset="0"/>
                </a:rPr>
                <a:t>Learning</a:t>
              </a:r>
              <a:endParaRPr lang="en-US" sz="1000" b="1" dirty="0">
                <a:solidFill>
                  <a:srgbClr val="663300"/>
                </a:solidFill>
                <a:latin typeface="+mn-lt"/>
                <a:cs typeface="Times New Roman" pitchFamily="18" charset="0"/>
              </a:endParaRPr>
            </a:p>
          </p:txBody>
        </p:sp>
        <p:sp>
          <p:nvSpPr>
            <p:cNvPr id="25" name="Rectangle 24"/>
            <p:cNvSpPr/>
            <p:nvPr/>
          </p:nvSpPr>
          <p:spPr>
            <a:xfrm>
              <a:off x="5995416" y="3962400"/>
              <a:ext cx="1014984" cy="402336"/>
            </a:xfrm>
            <a:prstGeom prst="rect">
              <a:avLst/>
            </a:prstGeom>
            <a:solidFill>
              <a:srgbClr val="92D05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663300"/>
                </a:solidFill>
                <a:cs typeface="Times New Roman" pitchFamily="18" charset="0"/>
              </a:endParaRPr>
            </a:p>
          </p:txBody>
        </p:sp>
        <p:sp>
          <p:nvSpPr>
            <p:cNvPr id="26" name="Rectangle 25"/>
            <p:cNvSpPr/>
            <p:nvPr/>
          </p:nvSpPr>
          <p:spPr>
            <a:xfrm>
              <a:off x="5187530" y="4648200"/>
              <a:ext cx="1014984" cy="402336"/>
            </a:xfrm>
            <a:prstGeom prst="rect">
              <a:avLst/>
            </a:prstGeom>
            <a:solidFill>
              <a:srgbClr val="92D05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663300"/>
                </a:solidFill>
                <a:cs typeface="Times New Roman" pitchFamily="18" charset="0"/>
              </a:endParaRPr>
            </a:p>
          </p:txBody>
        </p:sp>
        <p:sp>
          <p:nvSpPr>
            <p:cNvPr id="27" name="Rectangle 26"/>
            <p:cNvSpPr/>
            <p:nvPr/>
          </p:nvSpPr>
          <p:spPr>
            <a:xfrm>
              <a:off x="5029200" y="5334000"/>
              <a:ext cx="1371600" cy="402336"/>
            </a:xfrm>
            <a:prstGeom prst="rect">
              <a:avLst/>
            </a:prstGeom>
            <a:solidFill>
              <a:srgbClr val="92D05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663300"/>
                </a:solidFill>
                <a:cs typeface="Times New Roman" pitchFamily="18" charset="0"/>
              </a:endParaRPr>
            </a:p>
          </p:txBody>
        </p:sp>
        <p:sp>
          <p:nvSpPr>
            <p:cNvPr id="21" name="TextBox 20"/>
            <p:cNvSpPr txBox="1"/>
            <p:nvPr/>
          </p:nvSpPr>
          <p:spPr>
            <a:xfrm>
              <a:off x="6096000" y="3962400"/>
              <a:ext cx="817853" cy="400110"/>
            </a:xfrm>
            <a:prstGeom prst="rect">
              <a:avLst/>
            </a:prstGeom>
            <a:noFill/>
            <a:ln>
              <a:noFill/>
            </a:ln>
          </p:spPr>
          <p:txBody>
            <a:bodyPr wrap="none" rtlCol="0">
              <a:spAutoFit/>
            </a:bodyPr>
            <a:lstStyle/>
            <a:p>
              <a:r>
                <a:rPr lang="en-US" sz="1000" b="1" dirty="0" smtClean="0">
                  <a:solidFill>
                    <a:srgbClr val="663300"/>
                  </a:solidFill>
                  <a:latin typeface="+mn-lt"/>
                  <a:cs typeface="Times New Roman" pitchFamily="18" charset="0"/>
                </a:rPr>
                <a:t>Clustering</a:t>
              </a:r>
            </a:p>
            <a:p>
              <a:r>
                <a:rPr lang="en-US" sz="1000" b="1" dirty="0" smtClean="0">
                  <a:solidFill>
                    <a:srgbClr val="663300"/>
                  </a:solidFill>
                  <a:latin typeface="+mn-lt"/>
                  <a:cs typeface="Times New Roman" pitchFamily="18" charset="0"/>
                </a:rPr>
                <a:t>Algorithm</a:t>
              </a:r>
              <a:endParaRPr lang="en-US" sz="1000" b="1" dirty="0">
                <a:solidFill>
                  <a:srgbClr val="663300"/>
                </a:solidFill>
                <a:latin typeface="+mn-lt"/>
                <a:cs typeface="Times New Roman" pitchFamily="18" charset="0"/>
              </a:endParaRPr>
            </a:p>
          </p:txBody>
        </p:sp>
        <p:sp>
          <p:nvSpPr>
            <p:cNvPr id="22" name="TextBox 21"/>
            <p:cNvSpPr txBox="1"/>
            <p:nvPr/>
          </p:nvSpPr>
          <p:spPr>
            <a:xfrm>
              <a:off x="5263730" y="4745736"/>
              <a:ext cx="946093" cy="246221"/>
            </a:xfrm>
            <a:prstGeom prst="rect">
              <a:avLst/>
            </a:prstGeom>
            <a:noFill/>
            <a:ln>
              <a:noFill/>
            </a:ln>
          </p:spPr>
          <p:txBody>
            <a:bodyPr wrap="none" rtlCol="0">
              <a:spAutoFit/>
            </a:bodyPr>
            <a:lstStyle/>
            <a:p>
              <a:r>
                <a:rPr lang="en-US" sz="1000" b="1" dirty="0" smtClean="0">
                  <a:solidFill>
                    <a:srgbClr val="663300"/>
                  </a:solidFill>
                  <a:latin typeface="+mn-lt"/>
                  <a:cs typeface="Times New Roman" pitchFamily="18" charset="0"/>
                </a:rPr>
                <a:t>Storage Unit</a:t>
              </a:r>
              <a:endParaRPr lang="en-US" sz="1000" b="1" dirty="0">
                <a:solidFill>
                  <a:srgbClr val="663300"/>
                </a:solidFill>
                <a:latin typeface="+mn-lt"/>
                <a:cs typeface="Times New Roman" pitchFamily="18" charset="0"/>
              </a:endParaRPr>
            </a:p>
          </p:txBody>
        </p:sp>
        <p:sp>
          <p:nvSpPr>
            <p:cNvPr id="23" name="TextBox 22"/>
            <p:cNvSpPr txBox="1"/>
            <p:nvPr/>
          </p:nvSpPr>
          <p:spPr>
            <a:xfrm>
              <a:off x="4953000" y="5334000"/>
              <a:ext cx="1454098" cy="400110"/>
            </a:xfrm>
            <a:prstGeom prst="rect">
              <a:avLst/>
            </a:prstGeom>
            <a:noFill/>
            <a:ln>
              <a:noFill/>
            </a:ln>
          </p:spPr>
          <p:txBody>
            <a:bodyPr wrap="square" rtlCol="0">
              <a:spAutoFit/>
            </a:bodyPr>
            <a:lstStyle/>
            <a:p>
              <a:pPr algn="ctr"/>
              <a:r>
                <a:rPr lang="en-US" sz="1000" b="1" dirty="0" smtClean="0">
                  <a:solidFill>
                    <a:srgbClr val="663300"/>
                  </a:solidFill>
                  <a:latin typeface="+mn-lt"/>
                  <a:cs typeface="Times New Roman" pitchFamily="18" charset="0"/>
                </a:rPr>
                <a:t>Cluster </a:t>
              </a:r>
            </a:p>
            <a:p>
              <a:pPr algn="ctr"/>
              <a:r>
                <a:rPr lang="en-US" sz="1000" b="1" dirty="0" smtClean="0">
                  <a:solidFill>
                    <a:srgbClr val="663300"/>
                  </a:solidFill>
                  <a:latin typeface="+mn-lt"/>
                  <a:cs typeface="Times New Roman" pitchFamily="18" charset="0"/>
                </a:rPr>
                <a:t>Summarization Unit</a:t>
              </a:r>
              <a:endParaRPr lang="en-US" sz="1000" b="1" dirty="0">
                <a:solidFill>
                  <a:srgbClr val="663300"/>
                </a:solidFill>
                <a:latin typeface="+mn-lt"/>
                <a:cs typeface="Times New Roman" pitchFamily="18" charset="0"/>
              </a:endParaRPr>
            </a:p>
          </p:txBody>
        </p:sp>
        <p:cxnSp>
          <p:nvCxnSpPr>
            <p:cNvPr id="24" name="Straight Arrow Connector 23"/>
            <p:cNvCxnSpPr>
              <a:stCxn id="13" idx="3"/>
              <a:endCxn id="25" idx="1"/>
            </p:cNvCxnSpPr>
            <p:nvPr/>
          </p:nvCxnSpPr>
          <p:spPr>
            <a:xfrm>
              <a:off x="5334000" y="4162455"/>
              <a:ext cx="661416" cy="111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2"/>
            </p:cNvCxnSpPr>
            <p:nvPr/>
          </p:nvCxnSpPr>
          <p:spPr>
            <a:xfrm rot="5400000">
              <a:off x="5984999" y="4126575"/>
              <a:ext cx="279749" cy="7560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2"/>
            </p:cNvCxnSpPr>
            <p:nvPr/>
          </p:nvCxnSpPr>
          <p:spPr>
            <a:xfrm rot="10800000">
              <a:off x="4876800" y="4362510"/>
              <a:ext cx="762008" cy="2856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5563394" y="5193792"/>
              <a:ext cx="304800" cy="1588"/>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19600" y="3716179"/>
              <a:ext cx="340158" cy="246221"/>
            </a:xfrm>
            <a:prstGeom prst="rect">
              <a:avLst/>
            </a:prstGeom>
            <a:noFill/>
          </p:spPr>
          <p:txBody>
            <a:bodyPr wrap="none" rtlCol="0">
              <a:spAutoFit/>
            </a:bodyPr>
            <a:lstStyle/>
            <a:p>
              <a:r>
                <a:rPr lang="en-US" sz="1000" b="1" dirty="0" smtClean="0">
                  <a:solidFill>
                    <a:srgbClr val="663300"/>
                  </a:solidFill>
                  <a:latin typeface="+mn-lt"/>
                  <a:cs typeface="Times New Roman" pitchFamily="18" charset="0"/>
                </a:rPr>
                <a:t>S1</a:t>
              </a:r>
              <a:endParaRPr lang="en-US" sz="1000" b="1" dirty="0">
                <a:solidFill>
                  <a:srgbClr val="663300"/>
                </a:solidFill>
                <a:latin typeface="+mn-lt"/>
                <a:cs typeface="Times New Roman" pitchFamily="18" charset="0"/>
              </a:endParaRPr>
            </a:p>
          </p:txBody>
        </p:sp>
        <p:sp>
          <p:nvSpPr>
            <p:cNvPr id="33" name="TextBox 32"/>
            <p:cNvSpPr txBox="1"/>
            <p:nvPr/>
          </p:nvSpPr>
          <p:spPr>
            <a:xfrm>
              <a:off x="6289242" y="3733800"/>
              <a:ext cx="340158" cy="246221"/>
            </a:xfrm>
            <a:prstGeom prst="rect">
              <a:avLst/>
            </a:prstGeom>
            <a:noFill/>
          </p:spPr>
          <p:txBody>
            <a:bodyPr wrap="none" rtlCol="0">
              <a:spAutoFit/>
            </a:bodyPr>
            <a:lstStyle/>
            <a:p>
              <a:r>
                <a:rPr lang="en-US" sz="1000" b="1" dirty="0" smtClean="0">
                  <a:solidFill>
                    <a:srgbClr val="663300"/>
                  </a:solidFill>
                  <a:latin typeface="+mn-lt"/>
                  <a:cs typeface="Times New Roman" pitchFamily="18" charset="0"/>
                </a:rPr>
                <a:t>S2</a:t>
              </a:r>
              <a:endParaRPr lang="en-US" sz="1000" b="1" dirty="0">
                <a:solidFill>
                  <a:srgbClr val="663300"/>
                </a:solidFill>
                <a:latin typeface="+mn-lt"/>
                <a:cs typeface="Times New Roman" pitchFamily="18" charset="0"/>
              </a:endParaRPr>
            </a:p>
          </p:txBody>
        </p:sp>
        <p:sp>
          <p:nvSpPr>
            <p:cNvPr id="35" name="TextBox 34"/>
            <p:cNvSpPr txBox="1"/>
            <p:nvPr/>
          </p:nvSpPr>
          <p:spPr>
            <a:xfrm>
              <a:off x="5029200" y="3716179"/>
              <a:ext cx="340158" cy="246221"/>
            </a:xfrm>
            <a:prstGeom prst="rect">
              <a:avLst/>
            </a:prstGeom>
            <a:noFill/>
          </p:spPr>
          <p:txBody>
            <a:bodyPr wrap="none" rtlCol="0">
              <a:spAutoFit/>
            </a:bodyPr>
            <a:lstStyle/>
            <a:p>
              <a:r>
                <a:rPr lang="en-US" sz="1000" b="1" dirty="0" smtClean="0">
                  <a:solidFill>
                    <a:srgbClr val="663300"/>
                  </a:solidFill>
                  <a:latin typeface="+mn-lt"/>
                  <a:cs typeface="Times New Roman" pitchFamily="18" charset="0"/>
                </a:rPr>
                <a:t>S4</a:t>
              </a:r>
              <a:endParaRPr lang="en-US" sz="1000" b="1" dirty="0">
                <a:solidFill>
                  <a:srgbClr val="663300"/>
                </a:solidFill>
                <a:latin typeface="+mn-lt"/>
                <a:cs typeface="Times New Roman" pitchFamily="18" charset="0"/>
              </a:endParaRPr>
            </a:p>
          </p:txBody>
        </p:sp>
        <p:sp>
          <p:nvSpPr>
            <p:cNvPr id="37" name="TextBox 36"/>
            <p:cNvSpPr txBox="1"/>
            <p:nvPr/>
          </p:nvSpPr>
          <p:spPr>
            <a:xfrm>
              <a:off x="4724400" y="3716179"/>
              <a:ext cx="340158" cy="246221"/>
            </a:xfrm>
            <a:prstGeom prst="rect">
              <a:avLst/>
            </a:prstGeom>
            <a:noFill/>
          </p:spPr>
          <p:txBody>
            <a:bodyPr wrap="none" rtlCol="0">
              <a:spAutoFit/>
            </a:bodyPr>
            <a:lstStyle/>
            <a:p>
              <a:r>
                <a:rPr lang="en-US" sz="1000" b="1" dirty="0" smtClean="0">
                  <a:solidFill>
                    <a:srgbClr val="663300"/>
                  </a:solidFill>
                  <a:latin typeface="+mn-lt"/>
                  <a:cs typeface="Times New Roman" pitchFamily="18" charset="0"/>
                </a:rPr>
                <a:t>S3</a:t>
              </a:r>
              <a:endParaRPr lang="en-US" sz="1000" b="1" dirty="0">
                <a:solidFill>
                  <a:srgbClr val="663300"/>
                </a:solidFill>
                <a:latin typeface="+mn-lt"/>
                <a:cs typeface="Times New Roman" pitchFamily="18" charset="0"/>
              </a:endParaRPr>
            </a:p>
          </p:txBody>
        </p:sp>
        <p:sp>
          <p:nvSpPr>
            <p:cNvPr id="39" name="TextBox 38"/>
            <p:cNvSpPr txBox="1"/>
            <p:nvPr/>
          </p:nvSpPr>
          <p:spPr>
            <a:xfrm>
              <a:off x="4724400" y="5410200"/>
              <a:ext cx="340158" cy="246221"/>
            </a:xfrm>
            <a:prstGeom prst="rect">
              <a:avLst/>
            </a:prstGeom>
            <a:noFill/>
          </p:spPr>
          <p:txBody>
            <a:bodyPr wrap="none" rtlCol="0">
              <a:spAutoFit/>
            </a:bodyPr>
            <a:lstStyle/>
            <a:p>
              <a:r>
                <a:rPr lang="en-US" sz="1000" b="1" dirty="0" smtClean="0">
                  <a:solidFill>
                    <a:srgbClr val="663300"/>
                  </a:solidFill>
                  <a:latin typeface="+mn-lt"/>
                  <a:cs typeface="Times New Roman" pitchFamily="18" charset="0"/>
                </a:rPr>
                <a:t>S6</a:t>
              </a:r>
              <a:endParaRPr lang="en-US" sz="1000" b="1" dirty="0">
                <a:solidFill>
                  <a:srgbClr val="663300"/>
                </a:solidFill>
                <a:latin typeface="+mn-lt"/>
                <a:cs typeface="Times New Roman" pitchFamily="18" charset="0"/>
              </a:endParaRPr>
            </a:p>
          </p:txBody>
        </p:sp>
        <p:sp>
          <p:nvSpPr>
            <p:cNvPr id="41" name="TextBox 40"/>
            <p:cNvSpPr txBox="1"/>
            <p:nvPr/>
          </p:nvSpPr>
          <p:spPr>
            <a:xfrm>
              <a:off x="4841442" y="4724400"/>
              <a:ext cx="340158" cy="246221"/>
            </a:xfrm>
            <a:prstGeom prst="rect">
              <a:avLst/>
            </a:prstGeom>
            <a:noFill/>
          </p:spPr>
          <p:txBody>
            <a:bodyPr wrap="none" rtlCol="0">
              <a:spAutoFit/>
            </a:bodyPr>
            <a:lstStyle/>
            <a:p>
              <a:r>
                <a:rPr lang="en-US" sz="1000" b="1" dirty="0" smtClean="0">
                  <a:solidFill>
                    <a:srgbClr val="663300"/>
                  </a:solidFill>
                  <a:latin typeface="+mn-lt"/>
                  <a:cs typeface="Times New Roman" pitchFamily="18" charset="0"/>
                </a:rPr>
                <a:t>S5</a:t>
              </a:r>
              <a:endParaRPr lang="en-US" sz="1000" b="1" dirty="0">
                <a:solidFill>
                  <a:srgbClr val="663300"/>
                </a:solidFill>
                <a:latin typeface="+mn-lt"/>
                <a:cs typeface="Times New Roman" pitchFamily="18" charset="0"/>
              </a:endParaRPr>
            </a:p>
          </p:txBody>
        </p:sp>
        <p:sp>
          <p:nvSpPr>
            <p:cNvPr id="43" name="TextBox 42"/>
            <p:cNvSpPr txBox="1"/>
            <p:nvPr/>
          </p:nvSpPr>
          <p:spPr>
            <a:xfrm>
              <a:off x="5257800" y="3883968"/>
              <a:ext cx="813043" cy="230832"/>
            </a:xfrm>
            <a:prstGeom prst="rect">
              <a:avLst/>
            </a:prstGeom>
            <a:noFill/>
            <a:ln>
              <a:noFill/>
            </a:ln>
          </p:spPr>
          <p:txBody>
            <a:bodyPr wrap="none" rtlCol="0">
              <a:spAutoFit/>
            </a:bodyPr>
            <a:lstStyle/>
            <a:p>
              <a:pPr algn="ctr"/>
              <a:r>
                <a:rPr lang="en-US" sz="900" b="1" dirty="0" smtClean="0">
                  <a:solidFill>
                    <a:srgbClr val="663300"/>
                  </a:solidFill>
                  <a:latin typeface="+mn-lt"/>
                  <a:cs typeface="Times New Roman" pitchFamily="18" charset="0"/>
                </a:rPr>
                <a:t>Parameters</a:t>
              </a:r>
              <a:endParaRPr lang="en-US" sz="900" b="1" dirty="0">
                <a:solidFill>
                  <a:srgbClr val="663300"/>
                </a:solidFill>
                <a:latin typeface="+mn-lt"/>
                <a:cs typeface="Times New Roman" pitchFamily="18" charset="0"/>
              </a:endParaRPr>
            </a:p>
          </p:txBody>
        </p:sp>
        <p:sp>
          <p:nvSpPr>
            <p:cNvPr id="44" name="TextBox 43"/>
            <p:cNvSpPr txBox="1"/>
            <p:nvPr/>
          </p:nvSpPr>
          <p:spPr>
            <a:xfrm>
              <a:off x="4953000" y="4432756"/>
              <a:ext cx="304800" cy="215444"/>
            </a:xfrm>
            <a:prstGeom prst="rect">
              <a:avLst/>
            </a:prstGeom>
            <a:noFill/>
            <a:ln>
              <a:noFill/>
            </a:ln>
          </p:spPr>
          <p:txBody>
            <a:bodyPr wrap="square" rtlCol="0">
              <a:spAutoFit/>
            </a:bodyPr>
            <a:lstStyle/>
            <a:p>
              <a:pPr algn="ctr"/>
              <a:r>
                <a:rPr lang="en-US" sz="800" b="1" i="1" dirty="0" smtClean="0">
                  <a:solidFill>
                    <a:srgbClr val="663300"/>
                  </a:solidFill>
                  <a:latin typeface="+mn-lt"/>
                  <a:cs typeface="Times New Roman" pitchFamily="18" charset="0"/>
                </a:rPr>
                <a:t>M</a:t>
              </a:r>
              <a:endParaRPr lang="en-US" sz="800" b="1" i="1" dirty="0">
                <a:solidFill>
                  <a:srgbClr val="663300"/>
                </a:solidFill>
                <a:latin typeface="+mn-lt"/>
                <a:cs typeface="Times New Roman" pitchFamily="18" charset="0"/>
              </a:endParaRPr>
            </a:p>
          </p:txBody>
        </p:sp>
        <p:sp>
          <p:nvSpPr>
            <p:cNvPr id="45" name="TextBox 44"/>
            <p:cNvSpPr txBox="1"/>
            <p:nvPr/>
          </p:nvSpPr>
          <p:spPr>
            <a:xfrm>
              <a:off x="5715000" y="5118556"/>
              <a:ext cx="381000" cy="215444"/>
            </a:xfrm>
            <a:prstGeom prst="rect">
              <a:avLst/>
            </a:prstGeom>
            <a:noFill/>
            <a:ln>
              <a:noFill/>
            </a:ln>
          </p:spPr>
          <p:txBody>
            <a:bodyPr wrap="square" rtlCol="0">
              <a:spAutoFit/>
            </a:bodyPr>
            <a:lstStyle/>
            <a:p>
              <a:r>
                <a:rPr lang="en-US" sz="800" b="1" i="1" dirty="0" smtClean="0">
                  <a:solidFill>
                    <a:srgbClr val="663300"/>
                  </a:solidFill>
                  <a:latin typeface="+mn-lt"/>
                  <a:cs typeface="Times New Roman" pitchFamily="18" charset="0"/>
                </a:rPr>
                <a:t>M</a:t>
              </a:r>
              <a:endParaRPr lang="en-US" sz="800" b="1" i="1" dirty="0">
                <a:solidFill>
                  <a:srgbClr val="663300"/>
                </a:solidFill>
                <a:latin typeface="+mn-lt"/>
                <a:cs typeface="Times New Roman" pitchFamily="18" charset="0"/>
              </a:endParaRPr>
            </a:p>
          </p:txBody>
        </p:sp>
        <p:cxnSp>
          <p:nvCxnSpPr>
            <p:cNvPr id="46" name="Straight Arrow Connector 45"/>
            <p:cNvCxnSpPr/>
            <p:nvPr/>
          </p:nvCxnSpPr>
          <p:spPr>
            <a:xfrm>
              <a:off x="5346192" y="4267200"/>
              <a:ext cx="658368" cy="1588"/>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37604" y="4267200"/>
              <a:ext cx="253596" cy="215444"/>
            </a:xfrm>
            <a:prstGeom prst="rect">
              <a:avLst/>
            </a:prstGeom>
            <a:noFill/>
            <a:ln>
              <a:noFill/>
            </a:ln>
          </p:spPr>
          <p:txBody>
            <a:bodyPr wrap="none" rtlCol="0">
              <a:spAutoFit/>
            </a:bodyPr>
            <a:lstStyle/>
            <a:p>
              <a:pPr algn="ctr"/>
              <a:r>
                <a:rPr lang="en-US" sz="800" b="1" i="1" dirty="0" smtClean="0">
                  <a:solidFill>
                    <a:srgbClr val="663300"/>
                  </a:solidFill>
                  <a:latin typeface="+mn-lt"/>
                  <a:cs typeface="Times New Roman" pitchFamily="18" charset="0"/>
                </a:rPr>
                <a:t>X</a:t>
              </a:r>
              <a:endParaRPr lang="en-US" sz="800" b="1" i="1" dirty="0">
                <a:solidFill>
                  <a:srgbClr val="663300"/>
                </a:solidFill>
                <a:latin typeface="+mn-lt"/>
                <a:cs typeface="Times New Roman" pitchFamily="18" charset="0"/>
              </a:endParaRPr>
            </a:p>
          </p:txBody>
        </p:sp>
        <p:sp>
          <p:nvSpPr>
            <p:cNvPr id="48" name="TextBox 47"/>
            <p:cNvSpPr txBox="1"/>
            <p:nvPr/>
          </p:nvSpPr>
          <p:spPr>
            <a:xfrm>
              <a:off x="6147204" y="4419600"/>
              <a:ext cx="253596" cy="215444"/>
            </a:xfrm>
            <a:prstGeom prst="rect">
              <a:avLst/>
            </a:prstGeom>
            <a:noFill/>
            <a:ln>
              <a:noFill/>
            </a:ln>
          </p:spPr>
          <p:txBody>
            <a:bodyPr wrap="none" rtlCol="0">
              <a:spAutoFit/>
            </a:bodyPr>
            <a:lstStyle/>
            <a:p>
              <a:pPr algn="ctr"/>
              <a:r>
                <a:rPr lang="en-US" sz="800" b="1" i="1" dirty="0" smtClean="0">
                  <a:solidFill>
                    <a:srgbClr val="663300"/>
                  </a:solidFill>
                  <a:latin typeface="+mn-lt"/>
                  <a:cs typeface="Times New Roman" pitchFamily="18" charset="0"/>
                </a:rPr>
                <a:t>X</a:t>
              </a:r>
              <a:endParaRPr lang="en-US" sz="800" b="1" i="1" dirty="0">
                <a:solidFill>
                  <a:srgbClr val="663300"/>
                </a:solidFill>
                <a:latin typeface="+mn-lt"/>
                <a:cs typeface="Times New Roman" pitchFamily="18" charset="0"/>
              </a:endParaRPr>
            </a:p>
          </p:txBody>
        </p:sp>
        <p:cxnSp>
          <p:nvCxnSpPr>
            <p:cNvPr id="49" name="Straight Arrow Connector 48"/>
            <p:cNvCxnSpPr/>
            <p:nvPr/>
          </p:nvCxnSpPr>
          <p:spPr>
            <a:xfrm rot="5400000" flipH="1" flipV="1">
              <a:off x="5563394" y="5879592"/>
              <a:ext cx="304800" cy="1588"/>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15000" y="5804356"/>
              <a:ext cx="381000" cy="215444"/>
            </a:xfrm>
            <a:prstGeom prst="rect">
              <a:avLst/>
            </a:prstGeom>
            <a:noFill/>
            <a:ln>
              <a:noFill/>
            </a:ln>
          </p:spPr>
          <p:txBody>
            <a:bodyPr wrap="square" rtlCol="0">
              <a:spAutoFit/>
            </a:bodyPr>
            <a:lstStyle/>
            <a:p>
              <a:r>
                <a:rPr lang="en-US" sz="800" b="1" i="1" dirty="0" smtClean="0">
                  <a:solidFill>
                    <a:srgbClr val="663300"/>
                  </a:solidFill>
                  <a:latin typeface="+mn-lt"/>
                  <a:cs typeface="Times New Roman" pitchFamily="18" charset="0"/>
                </a:rPr>
                <a:t>M’</a:t>
              </a:r>
              <a:endParaRPr lang="en-US" sz="800" b="1" i="1" dirty="0">
                <a:solidFill>
                  <a:srgbClr val="663300"/>
                </a:solidFill>
                <a:latin typeface="+mn-lt"/>
                <a:cs typeface="Times New Roman" pitchFamily="18" charset="0"/>
              </a:endParaRPr>
            </a:p>
          </p:txBody>
        </p:sp>
        <p:sp>
          <p:nvSpPr>
            <p:cNvPr id="51" name="TextBox 50"/>
            <p:cNvSpPr txBox="1"/>
            <p:nvPr/>
          </p:nvSpPr>
          <p:spPr>
            <a:xfrm>
              <a:off x="6553200" y="4556373"/>
              <a:ext cx="2743200" cy="1446550"/>
            </a:xfrm>
            <a:prstGeom prst="rect">
              <a:avLst/>
            </a:prstGeom>
            <a:noFill/>
            <a:ln>
              <a:noFill/>
            </a:ln>
          </p:spPr>
          <p:txBody>
            <a:bodyPr wrap="square" rtlCol="0">
              <a:spAutoFit/>
            </a:bodyPr>
            <a:lstStyle/>
            <a:p>
              <a:r>
                <a:rPr lang="en-US" sz="1100" b="1" u="sng" dirty="0" smtClean="0">
                  <a:solidFill>
                    <a:srgbClr val="663300"/>
                  </a:solidFill>
                  <a:latin typeface="+mn-lt"/>
                  <a:cs typeface="Times New Roman" pitchFamily="18" charset="0"/>
                </a:rPr>
                <a:t>Steps in multi-run clustering:</a:t>
              </a:r>
              <a:endParaRPr lang="en-US" sz="1100" b="1" dirty="0" smtClean="0">
                <a:solidFill>
                  <a:srgbClr val="663300"/>
                </a:solidFill>
                <a:latin typeface="+mn-lt"/>
                <a:cs typeface="Times New Roman" pitchFamily="18" charset="0"/>
              </a:endParaRPr>
            </a:p>
            <a:p>
              <a:r>
                <a:rPr lang="en-US" sz="1100" dirty="0" smtClean="0">
                  <a:solidFill>
                    <a:srgbClr val="663300"/>
                  </a:solidFill>
                  <a:latin typeface="+mn-lt"/>
                  <a:cs typeface="Times New Roman" pitchFamily="18" charset="0"/>
                </a:rPr>
                <a:t>S1: Parameter selection.</a:t>
              </a:r>
            </a:p>
            <a:p>
              <a:r>
                <a:rPr lang="en-US" sz="1100" dirty="0" smtClean="0">
                  <a:solidFill>
                    <a:srgbClr val="663300"/>
                  </a:solidFill>
                  <a:latin typeface="+mn-lt"/>
                  <a:cs typeface="Times New Roman" pitchFamily="18" charset="0"/>
                </a:rPr>
                <a:t>S2: Run a clustering algorithm.</a:t>
              </a:r>
            </a:p>
            <a:p>
              <a:r>
                <a:rPr lang="en-US" sz="1100" dirty="0" smtClean="0">
                  <a:solidFill>
                    <a:srgbClr val="663300"/>
                  </a:solidFill>
                  <a:latin typeface="+mn-lt"/>
                  <a:cs typeface="Times New Roman" pitchFamily="18" charset="0"/>
                </a:rPr>
                <a:t>S3: Compute a state feedback.</a:t>
              </a:r>
            </a:p>
            <a:p>
              <a:r>
                <a:rPr lang="en-US" sz="1100" dirty="0" smtClean="0">
                  <a:solidFill>
                    <a:srgbClr val="663300"/>
                  </a:solidFill>
                  <a:latin typeface="+mn-lt"/>
                  <a:cs typeface="Times New Roman" pitchFamily="18" charset="0"/>
                </a:rPr>
                <a:t>S4: Update the state utility table.</a:t>
              </a:r>
            </a:p>
            <a:p>
              <a:r>
                <a:rPr lang="en-US" sz="1100" dirty="0" smtClean="0">
                  <a:solidFill>
                    <a:srgbClr val="663300"/>
                  </a:solidFill>
                  <a:latin typeface="+mn-lt"/>
                  <a:cs typeface="Times New Roman" pitchFamily="18" charset="0"/>
                </a:rPr>
                <a:t>S5: Update the cluster list </a:t>
              </a:r>
              <a:r>
                <a:rPr lang="en-US" sz="1100" i="1" dirty="0" smtClean="0">
                  <a:solidFill>
                    <a:srgbClr val="663300"/>
                  </a:solidFill>
                  <a:latin typeface="+mn-lt"/>
                  <a:cs typeface="Times New Roman" pitchFamily="18" charset="0"/>
                </a:rPr>
                <a:t>M.</a:t>
              </a:r>
            </a:p>
            <a:p>
              <a:r>
                <a:rPr lang="en-US" sz="1100" dirty="0" smtClean="0">
                  <a:solidFill>
                    <a:srgbClr val="663300"/>
                  </a:solidFill>
                  <a:latin typeface="+mn-lt"/>
                  <a:cs typeface="Times New Roman" pitchFamily="18" charset="0"/>
                </a:rPr>
                <a:t>S6: Summarize clusters discovered </a:t>
              </a:r>
              <a:r>
                <a:rPr lang="en-US" sz="1100" i="1" dirty="0" smtClean="0">
                  <a:solidFill>
                    <a:srgbClr val="663300"/>
                  </a:solidFill>
                  <a:latin typeface="+mn-lt"/>
                  <a:cs typeface="Times New Roman" pitchFamily="18" charset="0"/>
                </a:rPr>
                <a:t>M’</a:t>
              </a:r>
              <a:r>
                <a:rPr lang="en-US" sz="1100" dirty="0" smtClean="0">
                  <a:solidFill>
                    <a:srgbClr val="663300"/>
                  </a:solidFill>
                  <a:latin typeface="+mn-lt"/>
                  <a:cs typeface="Times New Roman" pitchFamily="18" charset="0"/>
                </a:rPr>
                <a:t>.</a:t>
              </a:r>
            </a:p>
            <a:p>
              <a:r>
                <a:rPr lang="en-US" sz="1100" dirty="0" smtClean="0">
                  <a:solidFill>
                    <a:srgbClr val="663300"/>
                  </a:solidFill>
                  <a:latin typeface="+mn-lt"/>
                  <a:cs typeface="Times New Roman" pitchFamily="18" charset="0"/>
                </a:rPr>
                <a:t> </a:t>
              </a:r>
              <a:endParaRPr lang="en-US" sz="1100" dirty="0">
                <a:solidFill>
                  <a:srgbClr val="663300"/>
                </a:solidFill>
                <a:latin typeface="+mn-lt"/>
                <a:cs typeface="Times New Roman" pitchFamily="18" charset="0"/>
              </a:endParaRPr>
            </a:p>
          </p:txBody>
        </p:sp>
      </p:grpSp>
      <p:sp>
        <p:nvSpPr>
          <p:cNvPr id="52" name="Rectangle 5"/>
          <p:cNvSpPr>
            <a:spLocks noChangeArrowheads="1"/>
          </p:cNvSpPr>
          <p:nvPr/>
        </p:nvSpPr>
        <p:spPr bwMode="auto">
          <a:xfrm>
            <a:off x="4800600" y="685800"/>
            <a:ext cx="4343400" cy="276999"/>
          </a:xfrm>
          <a:prstGeom prst="rect">
            <a:avLst/>
          </a:prstGeom>
          <a:noFill/>
          <a:ln w="9525">
            <a:noFill/>
            <a:miter lim="800000"/>
            <a:headEnd/>
            <a:tailEnd/>
          </a:ln>
        </p:spPr>
        <p:txBody>
          <a:bodyPr wrap="square" anchor="ctr">
            <a:spAutoFit/>
          </a:bodyPr>
          <a:lstStyle/>
          <a:p>
            <a:pPr eaLnBrk="0" hangingPunct="0"/>
            <a:r>
              <a:rPr lang="en-US" sz="1200" dirty="0" smtClean="0"/>
              <a:t>Rachsuda Jiamthapthaksin and </a:t>
            </a:r>
            <a:r>
              <a:rPr lang="en-US" sz="1200" dirty="0" err="1" smtClean="0"/>
              <a:t>Vadeerat</a:t>
            </a:r>
            <a:r>
              <a:rPr lang="en-US" sz="1200" dirty="0" smtClean="0"/>
              <a:t> </a:t>
            </a:r>
            <a:r>
              <a:rPr lang="en-US" sz="1200" dirty="0" err="1" smtClean="0"/>
              <a:t>Rinsurongkawong</a:t>
            </a:r>
            <a:endParaRPr lang="en-US" sz="1200" dirty="0"/>
          </a:p>
        </p:txBody>
      </p:sp>
      <p:pic>
        <p:nvPicPr>
          <p:cNvPr id="57" name="Picture 56" descr="compare_top5ByRew_bestRun_to_multirunV6-3_reducedList.jpg"/>
          <p:cNvPicPr/>
          <p:nvPr/>
        </p:nvPicPr>
        <p:blipFill>
          <a:blip r:embed="rId3"/>
          <a:stretch>
            <a:fillRect/>
          </a:stretch>
        </p:blipFill>
        <p:spPr>
          <a:xfrm>
            <a:off x="806229" y="4953000"/>
            <a:ext cx="2851371" cy="1435587"/>
          </a:xfrm>
          <a:prstGeom prst="rect">
            <a:avLst/>
          </a:prstGeom>
        </p:spPr>
      </p:pic>
      <p:grpSp>
        <p:nvGrpSpPr>
          <p:cNvPr id="3" name="Group 68"/>
          <p:cNvGrpSpPr/>
          <p:nvPr/>
        </p:nvGrpSpPr>
        <p:grpSpPr>
          <a:xfrm>
            <a:off x="76200" y="3898413"/>
            <a:ext cx="4267200" cy="822961"/>
            <a:chOff x="0" y="3657600"/>
            <a:chExt cx="4267200" cy="822961"/>
          </a:xfrm>
        </p:grpSpPr>
        <p:pic>
          <p:nvPicPr>
            <p:cNvPr id="58" name="Picture 57" descr="1.jpg"/>
            <p:cNvPicPr/>
            <p:nvPr/>
          </p:nvPicPr>
          <p:blipFill>
            <a:blip r:embed="rId4"/>
            <a:stretch>
              <a:fillRect/>
            </a:stretch>
          </p:blipFill>
          <p:spPr>
            <a:xfrm>
              <a:off x="0" y="3657600"/>
              <a:ext cx="877824" cy="822960"/>
            </a:xfrm>
            <a:prstGeom prst="rect">
              <a:avLst/>
            </a:prstGeom>
          </p:spPr>
        </p:pic>
        <p:pic>
          <p:nvPicPr>
            <p:cNvPr id="59" name="Picture 58" descr="2.jpg"/>
            <p:cNvPicPr/>
            <p:nvPr/>
          </p:nvPicPr>
          <p:blipFill>
            <a:blip r:embed="rId5"/>
            <a:stretch>
              <a:fillRect/>
            </a:stretch>
          </p:blipFill>
          <p:spPr>
            <a:xfrm>
              <a:off x="1066800" y="3657600"/>
              <a:ext cx="877824" cy="822960"/>
            </a:xfrm>
            <a:prstGeom prst="rect">
              <a:avLst/>
            </a:prstGeom>
          </p:spPr>
        </p:pic>
        <p:pic>
          <p:nvPicPr>
            <p:cNvPr id="60" name="Picture 59" descr="3.jpg"/>
            <p:cNvPicPr/>
            <p:nvPr/>
          </p:nvPicPr>
          <p:blipFill>
            <a:blip r:embed="rId6"/>
            <a:stretch>
              <a:fillRect/>
            </a:stretch>
          </p:blipFill>
          <p:spPr>
            <a:xfrm>
              <a:off x="2286000" y="3657600"/>
              <a:ext cx="877824" cy="822960"/>
            </a:xfrm>
            <a:prstGeom prst="rect">
              <a:avLst/>
            </a:prstGeom>
          </p:spPr>
        </p:pic>
        <p:pic>
          <p:nvPicPr>
            <p:cNvPr id="61" name="Picture 60" descr="4.jpg"/>
            <p:cNvPicPr/>
            <p:nvPr/>
          </p:nvPicPr>
          <p:blipFill>
            <a:blip r:embed="rId7"/>
            <a:stretch>
              <a:fillRect/>
            </a:stretch>
          </p:blipFill>
          <p:spPr>
            <a:xfrm>
              <a:off x="3389376" y="3657601"/>
              <a:ext cx="877824" cy="822960"/>
            </a:xfrm>
            <a:prstGeom prst="rect">
              <a:avLst/>
            </a:prstGeom>
          </p:spPr>
        </p:pic>
        <p:sp>
          <p:nvSpPr>
            <p:cNvPr id="66" name="Plus 65"/>
            <p:cNvSpPr/>
            <p:nvPr/>
          </p:nvSpPr>
          <p:spPr>
            <a:xfrm>
              <a:off x="859536" y="3886200"/>
              <a:ext cx="304800" cy="304800"/>
            </a:xfrm>
            <a:prstGeom prst="math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qual 66"/>
            <p:cNvSpPr/>
            <p:nvPr/>
          </p:nvSpPr>
          <p:spPr>
            <a:xfrm>
              <a:off x="1981200" y="3962400"/>
              <a:ext cx="228600" cy="228600"/>
            </a:xfrm>
            <a:prstGeom prst="mathEqual">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ight Arrow 67"/>
            <p:cNvSpPr/>
            <p:nvPr/>
          </p:nvSpPr>
          <p:spPr>
            <a:xfrm>
              <a:off x="3124200" y="3962400"/>
              <a:ext cx="228600" cy="2286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2885</Words>
  <Application>Microsoft Office PowerPoint</Application>
  <PresentationFormat>On-screen Show (4:3)</PresentationFormat>
  <Paragraphs>437</Paragraphs>
  <Slides>27</Slides>
  <Notes>26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1" baseType="lpstr">
      <vt:lpstr>Default Design</vt:lpstr>
      <vt:lpstr>Image</vt:lpstr>
      <vt:lpstr>Bitmap Image</vt:lpstr>
      <vt:lpstr>Equation</vt:lpstr>
      <vt:lpstr>UH-DMML: Dr. Eick’s Research Group Part of: http://www.tlc2.uh.edu/dmmlg </vt:lpstr>
      <vt:lpstr>Current Topics Investigated</vt:lpstr>
      <vt:lpstr>1. Development of  Clustering Algorithms  with Plug-in Fitness Functions </vt:lpstr>
      <vt:lpstr>Clustering with Plug-in Fitness Functions</vt:lpstr>
      <vt:lpstr>Current Suite of Clustering Algorithms</vt:lpstr>
      <vt:lpstr>2. Domain-Driven Clustering</vt:lpstr>
      <vt:lpstr>Domain Driven Data Mining</vt:lpstr>
      <vt:lpstr>3. Multi-run Multi-Objective Clustering</vt:lpstr>
      <vt:lpstr>Multi-Run Clustering</vt:lpstr>
      <vt:lpstr>Multi-Objective Clustering</vt:lpstr>
      <vt:lpstr>4. Discovering Regional Knowledge in Geo-Referenced Datasets</vt:lpstr>
      <vt:lpstr>Mining Regional Knowledge in Spatial Datasets</vt:lpstr>
      <vt:lpstr>Finding Regional Co-location Patterns in Spatial Datasets</vt:lpstr>
      <vt:lpstr>Regional Pattern Discovery via Principal Component Analysis</vt:lpstr>
      <vt:lpstr>5. Discovering Risk Patterns  of Arsenic</vt:lpstr>
      <vt:lpstr>Discovering Spatial Patterns of Risk from Arsenic:  A Case Study of Texas Ground Water</vt:lpstr>
      <vt:lpstr>6. Change Analysis in  Spatial Datasets</vt:lpstr>
      <vt:lpstr>Change Analysis in Spatial Datasets</vt:lpstr>
      <vt:lpstr>Slide 19</vt:lpstr>
      <vt:lpstr>7. Polygons as Models for Spatial Clusters</vt:lpstr>
      <vt:lpstr>Shape-Aware Clustering Algorithms</vt:lpstr>
      <vt:lpstr>Discovering Clusters of Arbitrary Shapes</vt:lpstr>
      <vt:lpstr>8. Machine Learning</vt:lpstr>
      <vt:lpstr>Distance Function Learning Using Intelligent Weight Updating and Supervised Clustering </vt:lpstr>
      <vt:lpstr>Online Learning of Spacecraft Simulation Models</vt:lpstr>
      <vt:lpstr> 9. Cougar^2: Open Source Data Mining and Machine Learning Framework</vt:lpstr>
      <vt:lpstr>Slide 27</vt:lpstr>
    </vt:vector>
  </TitlesOfParts>
  <Company>CMS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Regional Knowledge in Spatial Dataset</dc:title>
  <dc:creator> SecurityLab</dc:creator>
  <cp:lastModifiedBy>ceick</cp:lastModifiedBy>
  <cp:revision>165</cp:revision>
  <dcterms:created xsi:type="dcterms:W3CDTF">2007-02-16T00:28:42Z</dcterms:created>
  <dcterms:modified xsi:type="dcterms:W3CDTF">2009-08-27T13:51:59Z</dcterms:modified>
</cp:coreProperties>
</file>