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1" r:id="rId12"/>
    <p:sldId id="272" r:id="rId13"/>
    <p:sldId id="273" r:id="rId14"/>
    <p:sldId id="274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36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646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4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2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7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6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0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8343-BD42-4B10-A8D8-499237F20D3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ACC237-EEA4-403C-8B85-DEAE6B809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8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Variational</a:t>
            </a:r>
            <a:r>
              <a:rPr lang="en-US" dirty="0"/>
              <a:t> </a:t>
            </a:r>
            <a:r>
              <a:rPr lang="en-US" dirty="0" err="1"/>
              <a:t>Autoencoders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Md</a:t>
            </a:r>
            <a:r>
              <a:rPr lang="en-US" dirty="0"/>
              <a:t> Mahin</a:t>
            </a:r>
          </a:p>
        </p:txBody>
      </p:sp>
    </p:spTree>
    <p:extLst>
      <p:ext uri="{BB962C8B-B14F-4D97-AF65-F5344CB8AC3E}">
        <p14:creationId xmlns:p14="http://schemas.microsoft.com/office/powerpoint/2010/main" val="321650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goals of unsupervised learning is to learn representations</a:t>
            </a:r>
            <a:br>
              <a:rPr lang="en-US" dirty="0"/>
            </a:br>
            <a:r>
              <a:rPr lang="en-US" dirty="0"/>
              <a:t>of images, sentences, etc. </a:t>
            </a:r>
          </a:p>
          <a:p>
            <a:r>
              <a:rPr lang="en-US" dirty="0"/>
              <a:t>A generative model is a function of representation z.</a:t>
            </a:r>
          </a:p>
          <a:p>
            <a:pPr lvl="1"/>
            <a:r>
              <a:rPr lang="en-US" dirty="0"/>
              <a:t>X= G(z) [G is the generator function]</a:t>
            </a:r>
          </a:p>
          <a:p>
            <a:r>
              <a:rPr lang="en-US" dirty="0"/>
              <a:t>Example: VAE, GAN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346" y="2992142"/>
            <a:ext cx="2978324" cy="29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0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Learning Distribution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 AE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03" y="2616668"/>
            <a:ext cx="4248743" cy="312463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748" y="2716568"/>
            <a:ext cx="4305669" cy="3024736"/>
          </a:xfrm>
        </p:spPr>
      </p:pic>
    </p:spTree>
    <p:extLst>
      <p:ext uri="{BB962C8B-B14F-4D97-AF65-F5344CB8AC3E}">
        <p14:creationId xmlns:p14="http://schemas.microsoft.com/office/powerpoint/2010/main" val="137386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14" y="251247"/>
            <a:ext cx="8911687" cy="1280890"/>
          </a:xfrm>
        </p:spPr>
        <p:txBody>
          <a:bodyPr/>
          <a:lstStyle/>
          <a:p>
            <a:r>
              <a:rPr lang="en-US" dirty="0"/>
              <a:t>How VAE Learn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82354" y="1760035"/>
                <a:ext cx="8915400" cy="377762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VAE based on </a:t>
                </a:r>
                <a:r>
                  <a:rPr lang="en-US" dirty="0" err="1"/>
                  <a:t>variational</a:t>
                </a:r>
                <a:r>
                  <a:rPr lang="en-US" dirty="0"/>
                  <a:t> inference</a:t>
                </a:r>
              </a:p>
              <a:p>
                <a:r>
                  <a:rPr lang="en-US" dirty="0"/>
                  <a:t>Decoder does is calculate p(</a:t>
                </a:r>
                <a:r>
                  <a:rPr lang="en-US" dirty="0" err="1"/>
                  <a:t>z|x</a:t>
                </a:r>
                <a:r>
                  <a:rPr lang="en-US" dirty="0"/>
                  <a:t>)= p(</a:t>
                </a:r>
                <a:r>
                  <a:rPr lang="en-US" dirty="0" err="1"/>
                  <a:t>x,z</a:t>
                </a:r>
                <a:r>
                  <a:rPr lang="en-US" dirty="0"/>
                  <a:t>)/p(x)</a:t>
                </a:r>
              </a:p>
              <a:p>
                <a:r>
                  <a:rPr lang="en-US" dirty="0"/>
                  <a:t>What generator part does is: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𝑑𝑧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One problem: if </a:t>
                </a:r>
                <a:r>
                  <a:rPr lang="en-US" b="1" dirty="0"/>
                  <a:t>z </a:t>
                </a:r>
                <a:r>
                  <a:rPr lang="en-US" dirty="0"/>
                  <a:t>is low-dimensional and the decoder is deterministic</a:t>
                </a:r>
              </a:p>
              <a:p>
                <a:pPr lvl="1"/>
                <a:r>
                  <a:rPr lang="en-US" dirty="0"/>
                  <a:t>The model only generates samples over a low-dimensional sub-manifold</a:t>
                </a:r>
                <a:br>
                  <a:rPr lang="en-US" dirty="0"/>
                </a:br>
                <a:r>
                  <a:rPr lang="en-US" dirty="0"/>
                  <a:t>of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A noisy observation model is learnt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</a:t>
                </a:r>
                <a:r>
                  <a:rPr lang="el-GR" dirty="0"/>
                  <a:t>μ</a:t>
                </a:r>
                <a:r>
                  <a:rPr lang="en-US" dirty="0"/>
                  <a:t> and </a:t>
                </a:r>
                <a:r>
                  <a:rPr lang="el-GR" dirty="0"/>
                  <a:t>α</a:t>
                </a:r>
                <a:r>
                  <a:rPr lang="en-US" dirty="0"/>
                  <a:t> learnt by the decoder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2354" y="1760035"/>
                <a:ext cx="8915400" cy="3777622"/>
              </a:xfrm>
              <a:blipFill>
                <a:blip r:embed="rId2"/>
                <a:stretch>
                  <a:fillRect l="-478" t="-1777" b="-1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31" y="0"/>
            <a:ext cx="4305669" cy="30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VAE Learn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Direct computation of p(x) is costly</a:t>
                </a:r>
              </a:p>
              <a:p>
                <a:r>
                  <a:rPr lang="en-US" dirty="0"/>
                  <a:t>It introduce a further function to approximate the posterior distribution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ϕ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Approximate q(z) which is known to p(</a:t>
                </a:r>
                <a:r>
                  <a:rPr lang="en-US" dirty="0" err="1"/>
                  <a:t>z|x</a:t>
                </a:r>
                <a:r>
                  <a:rPr lang="en-US" dirty="0"/>
                  <a:t>) </a:t>
                </a:r>
              </a:p>
              <a:p>
                <a:pPr marL="342900" lvl="1" indent="-342900"/>
                <a:r>
                  <a:rPr lang="en-US" dirty="0"/>
                  <a:t>the idea is to jointly optimize the generative model parameters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to reduce the reconstruction error between the input and the output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dirty="0"/>
                  <a:t>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ϕ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 close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742950" lvl="2" indent="-342900"/>
                <a:r>
                  <a:rPr lang="en-US" dirty="0"/>
                  <a:t>Min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ϕ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(.|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)||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(.|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It uses KL divergence to make the parameters similar and define new loss function using ELBO method that does both task at the same time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ϕ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𝐾𝐿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ϕ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)||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90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Reparameterization</a:t>
            </a:r>
            <a:r>
              <a:rPr lang="en-US" dirty="0"/>
              <a:t> Trick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Back propagation won’t work on random node z (if we think it as just distribution)</a:t>
            </a:r>
          </a:p>
          <a:p>
            <a:endParaRPr lang="en-US" dirty="0"/>
          </a:p>
          <a:p>
            <a:r>
              <a:rPr lang="en-US" dirty="0"/>
              <a:t>So z is made into two deterministic node for mean and </a:t>
            </a:r>
            <a:r>
              <a:rPr lang="en-US" dirty="0" err="1"/>
              <a:t>std</a:t>
            </a:r>
            <a:r>
              <a:rPr lang="en-US" dirty="0"/>
              <a:t> and random part separated as </a:t>
            </a:r>
            <a:r>
              <a:rPr lang="en-US"/>
              <a:t>Gaussian error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133601"/>
            <a:ext cx="4873378" cy="3690150"/>
          </a:xfrm>
        </p:spPr>
      </p:pic>
    </p:spTree>
    <p:extLst>
      <p:ext uri="{BB962C8B-B14F-4D97-AF65-F5344CB8AC3E}">
        <p14:creationId xmlns:p14="http://schemas.microsoft.com/office/powerpoint/2010/main" val="434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Conditional VAE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4" y="2130552"/>
            <a:ext cx="5444652" cy="3772474"/>
          </a:xfrm>
        </p:spPr>
        <p:txBody>
          <a:bodyPr/>
          <a:lstStyle/>
          <a:p>
            <a:r>
              <a:rPr lang="en-US" dirty="0"/>
              <a:t>A class-conditional VAE provides the labels to both the encoder and the decoder.</a:t>
            </a:r>
          </a:p>
          <a:p>
            <a:r>
              <a:rPr lang="en-US" dirty="0"/>
              <a:t>Since the latent code </a:t>
            </a:r>
            <a:r>
              <a:rPr lang="en-US" b="1" dirty="0"/>
              <a:t>z </a:t>
            </a:r>
            <a:r>
              <a:rPr lang="en-US" dirty="0"/>
              <a:t>no longer has to model the image category, it can focus on modeling the stylistic features 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872" y="2060448"/>
            <a:ext cx="1968111" cy="3768725"/>
          </a:xfrm>
        </p:spPr>
      </p:pic>
    </p:spTree>
    <p:extLst>
      <p:ext uri="{BB962C8B-B14F-4D97-AF65-F5344CB8AC3E}">
        <p14:creationId xmlns:p14="http://schemas.microsoft.com/office/powerpoint/2010/main" val="1026185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Variational</a:t>
            </a:r>
            <a:r>
              <a:rPr lang="en-US" dirty="0"/>
              <a:t> </a:t>
            </a:r>
            <a:r>
              <a:rPr lang="en-US" dirty="0" err="1"/>
              <a:t>Autoencoder</a:t>
            </a:r>
            <a:r>
              <a:rPr lang="en-US" dirty="0"/>
              <a:t> </a:t>
            </a:r>
            <a:r>
              <a:rPr lang="en-US" dirty="0" err="1"/>
              <a:t>Lacture</a:t>
            </a:r>
            <a:r>
              <a:rPr lang="en-US" dirty="0"/>
              <a:t> by Roger Grosse and Jimmy Ba [</a:t>
            </a:r>
            <a:r>
              <a:rPr lang="fr-FR" dirty="0"/>
              <a:t>CSC421/2516 Lecture 17: </a:t>
            </a:r>
            <a:r>
              <a:rPr lang="fr-FR" dirty="0" err="1"/>
              <a:t>Variational</a:t>
            </a:r>
            <a:r>
              <a:rPr lang="fr-FR" dirty="0"/>
              <a:t> </a:t>
            </a:r>
            <a:r>
              <a:rPr lang="fr-FR" dirty="0" err="1"/>
              <a:t>Autoencoders</a:t>
            </a:r>
            <a:r>
              <a:rPr lang="fr-FR" dirty="0"/>
              <a:t> </a:t>
            </a:r>
            <a:r>
              <a:rPr lang="en-US" dirty="0"/>
              <a:t>]</a:t>
            </a:r>
          </a:p>
          <a:p>
            <a:r>
              <a:rPr lang="en-US" dirty="0" err="1"/>
              <a:t>Variational</a:t>
            </a:r>
            <a:r>
              <a:rPr lang="en-US" dirty="0"/>
              <a:t> </a:t>
            </a:r>
            <a:r>
              <a:rPr lang="en-US" dirty="0" err="1"/>
              <a:t>Autoencoder</a:t>
            </a:r>
            <a:r>
              <a:rPr lang="en-US" dirty="0"/>
              <a:t> Wikipedia: </a:t>
            </a:r>
            <a:r>
              <a:rPr lang="fr-FR" dirty="0"/>
              <a:t>CSC421/2516 Lecture 17:</a:t>
            </a:r>
            <a:br>
              <a:rPr lang="fr-FR" dirty="0"/>
            </a:br>
            <a:r>
              <a:rPr lang="fr-FR" dirty="0" err="1"/>
              <a:t>Variational</a:t>
            </a:r>
            <a:r>
              <a:rPr lang="fr-FR" dirty="0"/>
              <a:t> </a:t>
            </a:r>
            <a:r>
              <a:rPr lang="fr-FR" dirty="0" err="1"/>
              <a:t>Autoencoders</a:t>
            </a:r>
            <a:r>
              <a:rPr lang="fr-FR" dirty="0"/>
              <a:t> </a:t>
            </a:r>
          </a:p>
          <a:p>
            <a:r>
              <a:rPr lang="en-US" dirty="0"/>
              <a:t>Ali </a:t>
            </a:r>
            <a:r>
              <a:rPr lang="en-US" dirty="0" err="1"/>
              <a:t>Ghodsi</a:t>
            </a:r>
            <a:r>
              <a:rPr lang="en-US" dirty="0"/>
              <a:t>, </a:t>
            </a:r>
            <a:r>
              <a:rPr lang="en-US" dirty="0" err="1"/>
              <a:t>Lec</a:t>
            </a:r>
            <a:r>
              <a:rPr lang="en-US" dirty="0"/>
              <a:t> : Deep Learning, </a:t>
            </a:r>
            <a:r>
              <a:rPr lang="en-US" dirty="0" err="1"/>
              <a:t>Variational</a:t>
            </a:r>
            <a:r>
              <a:rPr lang="en-US" dirty="0"/>
              <a:t> </a:t>
            </a:r>
            <a:r>
              <a:rPr lang="en-US" dirty="0" err="1"/>
              <a:t>Autoencoder</a:t>
            </a:r>
            <a:r>
              <a:rPr lang="en-US" dirty="0"/>
              <a:t> [https://www.youtube.com/watch?v=uaaqyVS9-rM]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3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Autoencoders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autoencoder</a:t>
            </a:r>
            <a:r>
              <a:rPr lang="en-US" dirty="0"/>
              <a:t> is a feed-forward neural net whose job it is to take an input </a:t>
            </a:r>
            <a:r>
              <a:rPr lang="en-US" b="1" dirty="0"/>
              <a:t>x </a:t>
            </a:r>
            <a:r>
              <a:rPr lang="en-US" dirty="0"/>
              <a:t>and predict </a:t>
            </a:r>
            <a:r>
              <a:rPr lang="en-US" b="1" dirty="0"/>
              <a:t>x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make this non-trivial, we need to add a bottleneck layer whose</a:t>
            </a:r>
            <a:br>
              <a:rPr lang="en-US" dirty="0"/>
            </a:br>
            <a:r>
              <a:rPr lang="en-US" dirty="0"/>
              <a:t>dimension is much smaller than the input.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1978269"/>
            <a:ext cx="4313238" cy="3601269"/>
          </a:xfrm>
        </p:spPr>
      </p:pic>
    </p:spTree>
    <p:extLst>
      <p:ext uri="{BB962C8B-B14F-4D97-AF65-F5344CB8AC3E}">
        <p14:creationId xmlns:p14="http://schemas.microsoft.com/office/powerpoint/2010/main" val="135004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Autoencoders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high-dimensional data to two dimensions for visualization </a:t>
            </a:r>
          </a:p>
          <a:p>
            <a:r>
              <a:rPr lang="en-US" dirty="0"/>
              <a:t>Compression </a:t>
            </a:r>
          </a:p>
          <a:p>
            <a:r>
              <a:rPr lang="en-US" dirty="0"/>
              <a:t>Learn abstract features in an unsupervised way so you can apply them</a:t>
            </a:r>
            <a:br>
              <a:rPr lang="en-US" dirty="0"/>
            </a:br>
            <a:r>
              <a:rPr lang="en-US" dirty="0"/>
              <a:t>to a supervised task</a:t>
            </a:r>
          </a:p>
          <a:p>
            <a:pPr lvl="1"/>
            <a:r>
              <a:rPr lang="en-US" dirty="0" err="1"/>
              <a:t>Unlabled</a:t>
            </a:r>
            <a:r>
              <a:rPr lang="en-US" dirty="0"/>
              <a:t> data can be much more plentiful than labeled data</a:t>
            </a:r>
          </a:p>
          <a:p>
            <a:r>
              <a:rPr lang="en-US" dirty="0"/>
              <a:t>Learn a semantically meaningful representation where you can, e.g.,</a:t>
            </a:r>
            <a:br>
              <a:rPr lang="en-US" dirty="0"/>
            </a:br>
            <a:r>
              <a:rPr lang="en-US" dirty="0"/>
              <a:t>interpolate between different images.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6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Autoencoders</a:t>
            </a:r>
            <a:r>
              <a:rPr lang="en-US" dirty="0"/>
              <a:t> 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89211" y="2133600"/>
                <a:ext cx="5285281" cy="3777622"/>
              </a:xfrm>
            </p:spPr>
            <p:txBody>
              <a:bodyPr/>
              <a:lstStyle/>
              <a:p>
                <a:r>
                  <a:rPr lang="en-US" b="1" dirty="0"/>
                  <a:t>x</a:t>
                </a:r>
                <a:r>
                  <a:rPr lang="en-US" dirty="0"/>
                  <a:t>: Input vector or array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Output vector or array</a:t>
                </a:r>
              </a:p>
              <a:p>
                <a:r>
                  <a:rPr lang="en-US" b="1" dirty="0"/>
                  <a:t>V</a:t>
                </a:r>
                <a:r>
                  <a:rPr lang="en-US" dirty="0"/>
                  <a:t>: A matrix of weights. For example if D has 3 neurons, K has 2 neuron, for every connection there will be a weight and it is a 3 * 2 weight matrix</a:t>
                </a:r>
              </a:p>
              <a:p>
                <a:r>
                  <a:rPr lang="en-US" b="1" dirty="0"/>
                  <a:t>U</a:t>
                </a:r>
                <a:r>
                  <a:rPr lang="en-US" dirty="0"/>
                  <a:t>: Another matrix of weights. For example if D has 3 neurons, K has 2 neuron, for every connection there will be a weight and it is a 2 * 3 weight matrix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89211" y="2133600"/>
                <a:ext cx="5285281" cy="3777622"/>
              </a:xfrm>
              <a:blipFill>
                <a:blip r:embed="rId2"/>
                <a:stretch>
                  <a:fillRect l="-807" t="-806" r="-1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177" y="901823"/>
            <a:ext cx="3010320" cy="302937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609" y="4208909"/>
            <a:ext cx="3412888" cy="235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1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89212" y="2133600"/>
                <a:ext cx="5311914" cy="377762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Vx</a:t>
                </a:r>
                <a:r>
                  <a:rPr lang="en-US" dirty="0"/>
                  <a:t>: A matrix multiplication project D dimensional x to k dimensional plane. Shown for 3 to 2. </a:t>
                </a:r>
                <a:r>
                  <a:rPr lang="en-US" b="1" dirty="0"/>
                  <a:t>Dimensionality Reduction</a:t>
                </a:r>
              </a:p>
              <a:p>
                <a:r>
                  <a:rPr lang="en-US" b="1" dirty="0" err="1"/>
                  <a:t>Ux</a:t>
                </a:r>
                <a:r>
                  <a:rPr lang="en-US" b="1" dirty="0"/>
                  <a:t> </a:t>
                </a:r>
                <a:r>
                  <a:rPr lang="en-US" dirty="0"/>
                  <a:t>: Project k dimensional hidden unit to D dimensional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endParaRPr lang="en-US" dirty="0"/>
              </a:p>
              <a:p>
                <a:r>
                  <a:rPr lang="en-US" dirty="0"/>
                  <a:t>Overall Output is: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dirty="0"/>
                  <a:t> [A linear function]</a:t>
                </a:r>
              </a:p>
              <a:p>
                <a:r>
                  <a:rPr lang="en-US" dirty="0"/>
                  <a:t>How it learn:</a:t>
                </a:r>
              </a:p>
              <a:p>
                <a:pPr lvl="1"/>
                <a:r>
                  <a:rPr lang="en-US" dirty="0"/>
                  <a:t>Learn the U, V matrix or all weights so that we get minimum loss</a:t>
                </a:r>
              </a:p>
              <a:p>
                <a:pPr lvl="1"/>
                <a:r>
                  <a:rPr lang="en-US" dirty="0"/>
                  <a:t>L(x,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We minimize L to learn U,V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89212" y="2133600"/>
                <a:ext cx="5311914" cy="3777622"/>
              </a:xfrm>
              <a:blipFill>
                <a:blip r:embed="rId2"/>
                <a:stretch>
                  <a:fillRect l="-804" t="-1613" b="-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25" y="790922"/>
            <a:ext cx="4313238" cy="1984089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343" y="2881849"/>
            <a:ext cx="3010320" cy="302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8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with PCA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Autoencoder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the subspace that</a:t>
            </a:r>
            <a:br>
              <a:rPr lang="en-US" dirty="0"/>
            </a:br>
            <a:r>
              <a:rPr lang="en-US" dirty="0"/>
              <a:t>minimizes the reconstruction</a:t>
            </a:r>
            <a:br>
              <a:rPr lang="en-US" dirty="0"/>
            </a:br>
            <a:r>
              <a:rPr lang="en-US" dirty="0"/>
              <a:t>error </a:t>
            </a:r>
          </a:p>
          <a:p>
            <a:r>
              <a:rPr lang="en-US" dirty="0"/>
              <a:t>Deep nonlinear </a:t>
            </a:r>
            <a:r>
              <a:rPr lang="en-US" dirty="0" err="1"/>
              <a:t>autoencoders</a:t>
            </a:r>
            <a:r>
              <a:rPr lang="en-US" dirty="0"/>
              <a:t> learn to project the data, not onto a</a:t>
            </a:r>
            <a:br>
              <a:rPr lang="en-US" dirty="0"/>
            </a:br>
            <a:r>
              <a:rPr lang="en-US" dirty="0"/>
              <a:t>subspace, but onto a nonlinear manifold </a:t>
            </a:r>
          </a:p>
          <a:p>
            <a:r>
              <a:rPr lang="en-US" dirty="0"/>
              <a:t>Non linear dimensionality reduction</a:t>
            </a:r>
          </a:p>
          <a:p>
            <a:r>
              <a:rPr lang="en-US" dirty="0" err="1"/>
              <a:t>Autoencoder</a:t>
            </a:r>
            <a:r>
              <a:rPr lang="en-US" dirty="0"/>
              <a:t> with just one layer without activation is similar to PCA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PCA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Find the subspace that</a:t>
            </a:r>
            <a:br>
              <a:rPr lang="en-US" dirty="0"/>
            </a:br>
            <a:r>
              <a:rPr lang="en-US" dirty="0"/>
              <a:t>maximizes the projected</a:t>
            </a:r>
            <a:br>
              <a:rPr lang="en-US" dirty="0"/>
            </a:br>
            <a:r>
              <a:rPr lang="en-US" dirty="0"/>
              <a:t>variance </a:t>
            </a:r>
          </a:p>
          <a:p>
            <a:r>
              <a:rPr lang="en-US" dirty="0"/>
              <a:t>Project on a linear subspace</a:t>
            </a:r>
          </a:p>
          <a:p>
            <a:r>
              <a:rPr lang="en-US" dirty="0"/>
              <a:t>Linear dimensionality reduction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0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with PCA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Autoencoder</a:t>
            </a:r>
            <a:r>
              <a:rPr lang="en-US" dirty="0"/>
              <a:t> 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PCA Projection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07" y="2660450"/>
            <a:ext cx="4248743" cy="3124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105" y="2616668"/>
            <a:ext cx="4873841" cy="351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7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Deep </a:t>
            </a:r>
            <a:r>
              <a:rPr lang="en-US" dirty="0" err="1"/>
              <a:t>Autoencoder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Nonlinear </a:t>
            </a:r>
            <a:r>
              <a:rPr lang="en-US" dirty="0" err="1"/>
              <a:t>autoencoders</a:t>
            </a:r>
            <a:r>
              <a:rPr lang="en-US" dirty="0"/>
              <a:t> can learn more powerful codes for a given</a:t>
            </a:r>
            <a:br>
              <a:rPr lang="en-US" dirty="0"/>
            </a:br>
            <a:r>
              <a:rPr lang="en-US" dirty="0"/>
              <a:t>dimensionality, compared with linear </a:t>
            </a:r>
            <a:r>
              <a:rPr lang="en-US" dirty="0" err="1"/>
              <a:t>autoencoders</a:t>
            </a:r>
            <a:r>
              <a:rPr lang="en-US" dirty="0"/>
              <a:t> (PCA)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67" y="3072376"/>
            <a:ext cx="8973802" cy="28388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36970" y="3244334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Some limitations of </a:t>
            </a:r>
            <a:r>
              <a:rPr lang="en-US" dirty="0" err="1"/>
              <a:t>autoencoders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7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limitations of </a:t>
            </a:r>
            <a:r>
              <a:rPr lang="en-US" dirty="0" err="1"/>
              <a:t>autoencoders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They’re not generative models, so they don’t define a distribution </a:t>
            </a:r>
          </a:p>
          <a:p>
            <a:r>
              <a:rPr lang="en-US" dirty="0"/>
              <a:t>How to choose the latent dimension?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135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1913</TotalTime>
  <Words>829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Century Gothic</vt:lpstr>
      <vt:lpstr>Wingdings 3</vt:lpstr>
      <vt:lpstr>Wisp</vt:lpstr>
      <vt:lpstr>Variational Autoencoders </vt:lpstr>
      <vt:lpstr>Autoencoders </vt:lpstr>
      <vt:lpstr>Why Autoencoders?  </vt:lpstr>
      <vt:lpstr>How Autoencoders Works</vt:lpstr>
      <vt:lpstr>How it works</vt:lpstr>
      <vt:lpstr>Difference with PCA</vt:lpstr>
      <vt:lpstr>Difference with PCA</vt:lpstr>
      <vt:lpstr>Benefit of Deep Autoencoder</vt:lpstr>
      <vt:lpstr>Some limitations of autoencoders </vt:lpstr>
      <vt:lpstr>Generative Models</vt:lpstr>
      <vt:lpstr>How Learning Distribution Help</vt:lpstr>
      <vt:lpstr>How VAE Learn Distribution</vt:lpstr>
      <vt:lpstr>How VAE Learn Distribution</vt:lpstr>
      <vt:lpstr>Reparameterization Trick </vt:lpstr>
      <vt:lpstr>Class Conditional VAE</vt:lpstr>
      <vt:lpstr>References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Variational Autoencoders</dc:title>
  <dc:creator>Md. Mahin</dc:creator>
  <cp:lastModifiedBy>Eick, Christoph F</cp:lastModifiedBy>
  <cp:revision>27</cp:revision>
  <dcterms:created xsi:type="dcterms:W3CDTF">2022-11-30T17:32:06Z</dcterms:created>
  <dcterms:modified xsi:type="dcterms:W3CDTF">2022-12-05T15:36:17Z</dcterms:modified>
</cp:coreProperties>
</file>