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2"/>
  </p:notesMasterIdLst>
  <p:handoutMasterIdLst>
    <p:handoutMasterId r:id="rId93"/>
  </p:handoutMasterIdLst>
  <p:sldIdLst>
    <p:sldId id="714" r:id="rId2"/>
    <p:sldId id="515" r:id="rId3"/>
    <p:sldId id="703" r:id="rId4"/>
    <p:sldId id="537" r:id="rId5"/>
    <p:sldId id="538" r:id="rId6"/>
    <p:sldId id="600" r:id="rId7"/>
    <p:sldId id="518" r:id="rId8"/>
    <p:sldId id="582" r:id="rId9"/>
    <p:sldId id="543" r:id="rId10"/>
    <p:sldId id="601" r:id="rId11"/>
    <p:sldId id="583" r:id="rId12"/>
    <p:sldId id="584" r:id="rId13"/>
    <p:sldId id="585" r:id="rId14"/>
    <p:sldId id="586" r:id="rId15"/>
    <p:sldId id="587" r:id="rId16"/>
    <p:sldId id="588" r:id="rId17"/>
    <p:sldId id="602" r:id="rId18"/>
    <p:sldId id="589" r:id="rId19"/>
    <p:sldId id="592" r:id="rId20"/>
    <p:sldId id="711" r:id="rId21"/>
    <p:sldId id="591" r:id="rId22"/>
    <p:sldId id="523" r:id="rId23"/>
    <p:sldId id="596" r:id="rId24"/>
    <p:sldId id="671" r:id="rId25"/>
    <p:sldId id="593" r:id="rId26"/>
    <p:sldId id="524" r:id="rId27"/>
    <p:sldId id="544" r:id="rId28"/>
    <p:sldId id="525" r:id="rId29"/>
    <p:sldId id="594" r:id="rId30"/>
    <p:sldId id="595" r:id="rId31"/>
    <p:sldId id="597" r:id="rId32"/>
    <p:sldId id="599" r:id="rId33"/>
    <p:sldId id="557" r:id="rId34"/>
    <p:sldId id="603" r:id="rId35"/>
    <p:sldId id="527" r:id="rId36"/>
    <p:sldId id="556" r:id="rId37"/>
    <p:sldId id="528" r:id="rId38"/>
    <p:sldId id="598" r:id="rId39"/>
    <p:sldId id="530" r:id="rId40"/>
    <p:sldId id="531" r:id="rId41"/>
    <p:sldId id="532" r:id="rId42"/>
    <p:sldId id="533" r:id="rId43"/>
    <p:sldId id="558" r:id="rId44"/>
    <p:sldId id="534" r:id="rId45"/>
    <p:sldId id="535" r:id="rId46"/>
    <p:sldId id="659" r:id="rId47"/>
    <p:sldId id="658" r:id="rId48"/>
    <p:sldId id="541" r:id="rId49"/>
    <p:sldId id="559" r:id="rId50"/>
    <p:sldId id="542" r:id="rId51"/>
    <p:sldId id="605" r:id="rId52"/>
    <p:sldId id="604" r:id="rId53"/>
    <p:sldId id="576" r:id="rId54"/>
    <p:sldId id="606" r:id="rId55"/>
    <p:sldId id="623" r:id="rId56"/>
    <p:sldId id="624" r:id="rId57"/>
    <p:sldId id="625" r:id="rId58"/>
    <p:sldId id="627" r:id="rId59"/>
    <p:sldId id="628" r:id="rId60"/>
    <p:sldId id="678" r:id="rId61"/>
    <p:sldId id="679" r:id="rId62"/>
    <p:sldId id="709" r:id="rId63"/>
    <p:sldId id="710" r:id="rId64"/>
    <p:sldId id="680" r:id="rId65"/>
    <p:sldId id="698" r:id="rId66"/>
    <p:sldId id="682" r:id="rId67"/>
    <p:sldId id="713" r:id="rId68"/>
    <p:sldId id="696" r:id="rId69"/>
    <p:sldId id="683" r:id="rId70"/>
    <p:sldId id="686" r:id="rId71"/>
    <p:sldId id="697" r:id="rId72"/>
    <p:sldId id="693" r:id="rId73"/>
    <p:sldId id="643" r:id="rId74"/>
    <p:sldId id="650" r:id="rId75"/>
    <p:sldId id="651" r:id="rId76"/>
    <p:sldId id="652" r:id="rId77"/>
    <p:sldId id="665" r:id="rId78"/>
    <p:sldId id="653" r:id="rId79"/>
    <p:sldId id="654" r:id="rId80"/>
    <p:sldId id="655" r:id="rId81"/>
    <p:sldId id="656" r:id="rId82"/>
    <p:sldId id="660" r:id="rId83"/>
    <p:sldId id="657" r:id="rId84"/>
    <p:sldId id="670" r:id="rId85"/>
    <p:sldId id="661" r:id="rId86"/>
    <p:sldId id="662" r:id="rId87"/>
    <p:sldId id="663" r:id="rId88"/>
    <p:sldId id="669" r:id="rId89"/>
    <p:sldId id="667" r:id="rId90"/>
    <p:sldId id="668" r:id="rId91"/>
  </p:sldIdLst>
  <p:sldSz cx="9144000" cy="6858000" type="screen4x3"/>
  <p:notesSz cx="6858000" cy="9199563"/>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736">
          <p15:clr>
            <a:srgbClr val="A4A3A4"/>
          </p15:clr>
        </p15:guide>
      </p15:sldGuideLst>
    </p:ext>
    <p:ext uri="{2D200454-40CA-4A62-9FC3-DE9A4176ACB9}">
      <p15:notesGuideLst xmlns:p15="http://schemas.microsoft.com/office/powerpoint/2012/main">
        <p15:guide id="1" orient="horz" pos="2898">
          <p15:clr>
            <a:srgbClr val="A4A3A4"/>
          </p15:clr>
        </p15:guide>
        <p15:guide id="2" pos="216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A8487"/>
    <a:srgbClr val="1C5A61"/>
    <a:srgbClr val="0C6D9C"/>
    <a:srgbClr val="FF0000"/>
    <a:srgbClr val="CC3300"/>
    <a:srgbClr val="F5F5F5"/>
    <a:srgbClr val="F4F4F4"/>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853" autoAdjust="0"/>
    <p:restoredTop sz="94541" autoAdjust="0"/>
  </p:normalViewPr>
  <p:slideViewPr>
    <p:cSldViewPr>
      <p:cViewPr varScale="1">
        <p:scale>
          <a:sx n="89" d="100"/>
          <a:sy n="89" d="100"/>
        </p:scale>
        <p:origin x="1138" y="-67"/>
      </p:cViewPr>
      <p:guideLst>
        <p:guide orient="horz" pos="2160"/>
        <p:guide pos="273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6770"/>
    </p:cViewPr>
  </p:sorterViewPr>
  <p:notesViewPr>
    <p:cSldViewPr>
      <p:cViewPr varScale="1">
        <p:scale>
          <a:sx n="83" d="100"/>
          <a:sy n="83" d="100"/>
        </p:scale>
        <p:origin x="-840" y="-66"/>
      </p:cViewPr>
      <p:guideLst>
        <p:guide orient="horz" pos="2898"/>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DDD1785-9F02-4521-B010-6479E7B2B00A}"/>
              </a:ext>
            </a:extLst>
          </p:cNvPr>
          <p:cNvSpPr>
            <a:spLocks noGrp="1" noChangeArrowheads="1"/>
          </p:cNvSpPr>
          <p:nvPr>
            <p:ph type="body" sz="quarter" idx="3"/>
          </p:nvPr>
        </p:nvSpPr>
        <p:spPr bwMode="auto">
          <a:xfrm>
            <a:off x="912813" y="4370388"/>
            <a:ext cx="5030787" cy="4137025"/>
          </a:xfrm>
          <a:prstGeom prst="rect">
            <a:avLst/>
          </a:prstGeom>
          <a:noFill/>
          <a:ln w="12700">
            <a:noFill/>
            <a:miter lim="800000"/>
            <a:headEnd/>
            <a:tailEnd/>
          </a:ln>
          <a:effectLst/>
        </p:spPr>
        <p:txBody>
          <a:bodyPr vert="horz" wrap="square" lIns="95335" tIns="47670" rIns="95335" bIns="47670"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1" name="Rectangle 3">
            <a:extLst>
              <a:ext uri="{FF2B5EF4-FFF2-40B4-BE49-F238E27FC236}">
                <a16:creationId xmlns:a16="http://schemas.microsoft.com/office/drawing/2014/main" id="{EBB91FDF-B1FE-48E2-8D74-BF267645D374}"/>
              </a:ext>
            </a:extLst>
          </p:cNvPr>
          <p:cNvSpPr>
            <a:spLocks noGrp="1" noRot="1" noChangeAspect="1" noChangeArrowheads="1" noTextEdit="1"/>
          </p:cNvSpPr>
          <p:nvPr>
            <p:ph type="sldImg" idx="2"/>
          </p:nvPr>
        </p:nvSpPr>
        <p:spPr bwMode="auto">
          <a:xfrm>
            <a:off x="1141413" y="698500"/>
            <a:ext cx="4578350" cy="34337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defTabSz="963613" rtl="0" eaLnBrk="0" fontAlgn="base" hangingPunct="0">
      <a:spcBef>
        <a:spcPct val="30000"/>
      </a:spcBef>
      <a:spcAft>
        <a:spcPct val="0"/>
      </a:spcAft>
      <a:defRPr sz="1200" kern="1200">
        <a:solidFill>
          <a:schemeClr val="tx1"/>
        </a:solidFill>
        <a:latin typeface="Arial" pitchFamily="34" charset="0"/>
        <a:ea typeface="+mn-ea"/>
        <a:cs typeface="+mn-cs"/>
      </a:defRPr>
    </a:lvl1pPr>
    <a:lvl2pPr marL="469900" algn="l" defTabSz="963613" rtl="0" eaLnBrk="0" fontAlgn="base" hangingPunct="0">
      <a:spcBef>
        <a:spcPct val="30000"/>
      </a:spcBef>
      <a:spcAft>
        <a:spcPct val="0"/>
      </a:spcAft>
      <a:defRPr sz="1200" kern="1200">
        <a:solidFill>
          <a:schemeClr val="tx1"/>
        </a:solidFill>
        <a:latin typeface="Arial" pitchFamily="34" charset="0"/>
        <a:ea typeface="+mn-ea"/>
        <a:cs typeface="+mn-cs"/>
      </a:defRPr>
    </a:lvl2pPr>
    <a:lvl3pPr marL="938213" algn="l" defTabSz="963613" rtl="0" eaLnBrk="0" fontAlgn="base" hangingPunct="0">
      <a:spcBef>
        <a:spcPct val="30000"/>
      </a:spcBef>
      <a:spcAft>
        <a:spcPct val="0"/>
      </a:spcAft>
      <a:defRPr sz="1200" kern="1200">
        <a:solidFill>
          <a:schemeClr val="tx1"/>
        </a:solidFill>
        <a:latin typeface="Arial" pitchFamily="34" charset="0"/>
        <a:ea typeface="+mn-ea"/>
        <a:cs typeface="+mn-cs"/>
      </a:defRPr>
    </a:lvl3pPr>
    <a:lvl4pPr marL="1408113" algn="l" defTabSz="963613" rtl="0" eaLnBrk="0" fontAlgn="base" hangingPunct="0">
      <a:spcBef>
        <a:spcPct val="30000"/>
      </a:spcBef>
      <a:spcAft>
        <a:spcPct val="0"/>
      </a:spcAft>
      <a:defRPr sz="1200" kern="1200">
        <a:solidFill>
          <a:schemeClr val="tx1"/>
        </a:solidFill>
        <a:latin typeface="Arial" pitchFamily="34" charset="0"/>
        <a:ea typeface="+mn-ea"/>
        <a:cs typeface="+mn-cs"/>
      </a:defRPr>
    </a:lvl4pPr>
    <a:lvl5pPr marL="1876425" algn="l" defTabSz="963613"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F84BF48-4E72-4B37-800D-76608A8C080A}"/>
              </a:ext>
            </a:extLst>
          </p:cNvPr>
          <p:cNvSpPr>
            <a:spLocks noGrp="1" noRot="1" noChangeAspect="1" noChangeArrowheads="1" noTextEdit="1"/>
          </p:cNvSpPr>
          <p:nvPr>
            <p:ph type="sldImg"/>
          </p:nvPr>
        </p:nvSpPr>
        <p:spPr>
          <a:xfrm>
            <a:off x="1133475" y="692150"/>
            <a:ext cx="4595813" cy="3446463"/>
          </a:xfrm>
          <a:solidFill>
            <a:srgbClr val="FFFFFF"/>
          </a:solidFill>
          <a:ln/>
        </p:spPr>
      </p:sp>
      <p:sp>
        <p:nvSpPr>
          <p:cNvPr id="4099" name="Rectangle 3">
            <a:extLst>
              <a:ext uri="{FF2B5EF4-FFF2-40B4-BE49-F238E27FC236}">
                <a16:creationId xmlns:a16="http://schemas.microsoft.com/office/drawing/2014/main" id="{31CE475B-E973-46BA-9A00-97EC315B091F}"/>
              </a:ext>
            </a:extLst>
          </p:cNvPr>
          <p:cNvSpPr>
            <a:spLocks noGrp="1" noChangeArrowheads="1"/>
          </p:cNvSpPr>
          <p:nvPr>
            <p:ph type="body" idx="1"/>
          </p:nvPr>
        </p:nvSpPr>
        <p:spPr>
          <a:xfrm>
            <a:off x="914400" y="4370388"/>
            <a:ext cx="5029200" cy="4137025"/>
          </a:xfrm>
          <a:solidFill>
            <a:srgbClr val="FFFFFF"/>
          </a:solidFill>
          <a:ln>
            <a:solidFill>
              <a:srgbClr val="000000"/>
            </a:solidFill>
          </a:ln>
        </p:spPr>
        <p:txBody>
          <a:bodyPr lIns="90181" tIns="45086" rIns="90181" bIns="45086"/>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ACF2D98-0C79-4BC1-9D5D-99BD6C57AF2C}"/>
              </a:ext>
            </a:extLst>
          </p:cNvPr>
          <p:cNvSpPr>
            <a:spLocks noGrp="1" noRot="1" noChangeAspect="1" noChangeArrowheads="1" noTextEdit="1"/>
          </p:cNvSpPr>
          <p:nvPr>
            <p:ph type="sldImg"/>
          </p:nvPr>
        </p:nvSpPr>
        <p:spPr>
          <a:xfrm>
            <a:off x="1133475" y="690563"/>
            <a:ext cx="4597400" cy="3448050"/>
          </a:xfrm>
          <a:solidFill>
            <a:srgbClr val="FFFFFF"/>
          </a:solidFill>
          <a:ln/>
        </p:spPr>
      </p:sp>
      <p:sp>
        <p:nvSpPr>
          <p:cNvPr id="7171" name="Rectangle 3">
            <a:extLst>
              <a:ext uri="{FF2B5EF4-FFF2-40B4-BE49-F238E27FC236}">
                <a16:creationId xmlns:a16="http://schemas.microsoft.com/office/drawing/2014/main" id="{47499684-E1AB-487E-B0E0-0F95C8C02EF0}"/>
              </a:ext>
            </a:extLst>
          </p:cNvPr>
          <p:cNvSpPr>
            <a:spLocks noGrp="1" noChangeArrowheads="1"/>
          </p:cNvSpPr>
          <p:nvPr>
            <p:ph type="body" idx="1"/>
          </p:nvPr>
        </p:nvSpPr>
        <p:spPr>
          <a:xfrm>
            <a:off x="914400" y="4368800"/>
            <a:ext cx="5029200" cy="4140200"/>
          </a:xfrm>
          <a:solidFill>
            <a:srgbClr val="FFFFFF"/>
          </a:solidFill>
          <a:ln>
            <a:solidFill>
              <a:srgbClr val="000000"/>
            </a:solidFill>
          </a:ln>
        </p:spPr>
        <p:txBody>
          <a:bodyPr lIns="90198" tIns="45099" rIns="90198" bIns="45099"/>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3">
            <a:extLst>
              <a:ext uri="{FF2B5EF4-FFF2-40B4-BE49-F238E27FC236}">
                <a16:creationId xmlns:a16="http://schemas.microsoft.com/office/drawing/2014/main" id="{DEF834D6-D06A-491E-A162-50B082EC0335}"/>
              </a:ext>
            </a:extLst>
          </p:cNvPr>
          <p:cNvSpPr>
            <a:spLocks noGrp="1" noChangeArrowheads="1"/>
          </p:cNvSpPr>
          <p:nvPr>
            <p:ph type="sldNum" sz="quarter" idx="4294967295"/>
          </p:nvPr>
        </p:nvSpPr>
        <p:spPr bwMode="auto">
          <a:xfrm>
            <a:off x="3970338"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4" tIns="46426" rIns="92854" bIns="46426"/>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fld id="{068DB6D1-A13D-4873-8566-45007AF480DD}" type="slidenum">
              <a:rPr lang="en-US" altLang="en-US"/>
              <a:pPr/>
              <a:t>65</a:t>
            </a:fld>
            <a:endParaRPr lang="en-US" altLang="en-US"/>
          </a:p>
        </p:txBody>
      </p:sp>
      <p:sp>
        <p:nvSpPr>
          <p:cNvPr id="71683" name="Rectangle 2">
            <a:extLst>
              <a:ext uri="{FF2B5EF4-FFF2-40B4-BE49-F238E27FC236}">
                <a16:creationId xmlns:a16="http://schemas.microsoft.com/office/drawing/2014/main" id="{38A9FA1A-55CF-4958-BA74-4B9B66D65393}"/>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F5B85EBB-33A0-4E8E-9F5B-774FDBE5C73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z="2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3">
            <a:extLst>
              <a:ext uri="{FF2B5EF4-FFF2-40B4-BE49-F238E27FC236}">
                <a16:creationId xmlns:a16="http://schemas.microsoft.com/office/drawing/2014/main" id="{7B503288-78A7-40C9-B42A-D22D070E57F7}"/>
              </a:ext>
            </a:extLst>
          </p:cNvPr>
          <p:cNvSpPr>
            <a:spLocks noGrp="1" noChangeArrowheads="1"/>
          </p:cNvSpPr>
          <p:nvPr>
            <p:ph type="sldNum" sz="quarter" idx="4294967295"/>
          </p:nvPr>
        </p:nvSpPr>
        <p:spPr bwMode="auto">
          <a:xfrm>
            <a:off x="3970338"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4" tIns="46426" rIns="92854" bIns="46426"/>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fld id="{5923BEC9-4255-4408-B46D-BFC5F2AA658F}" type="slidenum">
              <a:rPr lang="en-US" altLang="en-US"/>
              <a:pPr/>
              <a:t>72</a:t>
            </a:fld>
            <a:endParaRPr lang="en-US" altLang="en-US"/>
          </a:p>
        </p:txBody>
      </p:sp>
      <p:sp>
        <p:nvSpPr>
          <p:cNvPr id="78851" name="Rectangle 2">
            <a:extLst>
              <a:ext uri="{FF2B5EF4-FFF2-40B4-BE49-F238E27FC236}">
                <a16:creationId xmlns:a16="http://schemas.microsoft.com/office/drawing/2014/main" id="{3FB7BC3E-1774-4547-97F2-55F7688C89CC}"/>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B93DE599-1D55-4D78-8517-15DA335C141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z="2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05892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9515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688" y="152400"/>
            <a:ext cx="2085975"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152400"/>
            <a:ext cx="6110288"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5964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80400" cy="533400"/>
          </a:xfrm>
        </p:spPr>
        <p:txBody>
          <a:bodyPr/>
          <a:lstStyle/>
          <a:p>
            <a:r>
              <a:rPr lang="en-US"/>
              <a:t>Click to edit Master title style</a:t>
            </a:r>
          </a:p>
        </p:txBody>
      </p:sp>
      <p:sp>
        <p:nvSpPr>
          <p:cNvPr id="3" name="Text Placeholder 2"/>
          <p:cNvSpPr>
            <a:spLocks noGrp="1"/>
          </p:cNvSpPr>
          <p:nvPr>
            <p:ph type="body" sz="half" idx="1"/>
          </p:nvPr>
        </p:nvSpPr>
        <p:spPr>
          <a:xfrm>
            <a:off x="411163" y="1143000"/>
            <a:ext cx="83185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1163" y="3810000"/>
            <a:ext cx="83185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5271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80400" cy="533400"/>
          </a:xfrm>
        </p:spPr>
        <p:txBody>
          <a:bodyPr/>
          <a:lstStyle/>
          <a:p>
            <a:r>
              <a:rPr lang="en-US"/>
              <a:t>Click to edit Master title style</a:t>
            </a:r>
          </a:p>
        </p:txBody>
      </p:sp>
      <p:sp>
        <p:nvSpPr>
          <p:cNvPr id="3" name="Text Placeholder 2"/>
          <p:cNvSpPr>
            <a:spLocks noGrp="1"/>
          </p:cNvSpPr>
          <p:nvPr>
            <p:ph type="body" sz="half" idx="1"/>
          </p:nvPr>
        </p:nvSpPr>
        <p:spPr>
          <a:xfrm>
            <a:off x="411163" y="1143000"/>
            <a:ext cx="408305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143000"/>
            <a:ext cx="408305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6613" y="3810000"/>
            <a:ext cx="408305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0938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80400" cy="533400"/>
          </a:xfrm>
        </p:spPr>
        <p:txBody>
          <a:bodyPr/>
          <a:lstStyle/>
          <a:p>
            <a:r>
              <a:rPr lang="en-US"/>
              <a:t>Click to edit Master title style</a:t>
            </a:r>
          </a:p>
        </p:txBody>
      </p:sp>
      <p:sp>
        <p:nvSpPr>
          <p:cNvPr id="3" name="Table Placeholder 2"/>
          <p:cNvSpPr>
            <a:spLocks noGrp="1"/>
          </p:cNvSpPr>
          <p:nvPr>
            <p:ph type="tbl" idx="1"/>
          </p:nvPr>
        </p:nvSpPr>
        <p:spPr>
          <a:xfrm>
            <a:off x="411163" y="1143000"/>
            <a:ext cx="8318500" cy="5181600"/>
          </a:xfrm>
        </p:spPr>
        <p:txBody>
          <a:bodyPr/>
          <a:lstStyle/>
          <a:p>
            <a:pPr lvl="0"/>
            <a:endParaRPr lang="en-US" noProof="0"/>
          </a:p>
        </p:txBody>
      </p:sp>
    </p:spTree>
    <p:extLst>
      <p:ext uri="{BB962C8B-B14F-4D97-AF65-F5344CB8AC3E}">
        <p14:creationId xmlns:p14="http://schemas.microsoft.com/office/powerpoint/2010/main" val="47564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80400" cy="533400"/>
          </a:xfrm>
        </p:spPr>
        <p:txBody>
          <a:bodyPr/>
          <a:lstStyle/>
          <a:p>
            <a:r>
              <a:rPr lang="en-US"/>
              <a:t>Click to edit Master title style</a:t>
            </a:r>
          </a:p>
        </p:txBody>
      </p:sp>
      <p:sp>
        <p:nvSpPr>
          <p:cNvPr id="3" name="Text Placeholder 2"/>
          <p:cNvSpPr>
            <a:spLocks noGrp="1"/>
          </p:cNvSpPr>
          <p:nvPr>
            <p:ph type="body" sz="half" idx="1"/>
          </p:nvPr>
        </p:nvSpPr>
        <p:spPr>
          <a:xfrm>
            <a:off x="411163" y="1143000"/>
            <a:ext cx="408305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143000"/>
            <a:ext cx="408305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2527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8638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00200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163" y="1143000"/>
            <a:ext cx="40830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143000"/>
            <a:ext cx="40830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6710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0289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267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404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76510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21298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107CFCE-0B53-48E2-9825-F5695C3A2AF4}"/>
              </a:ext>
            </a:extLst>
          </p:cNvPr>
          <p:cNvSpPr>
            <a:spLocks noGrp="1" noChangeArrowheads="1"/>
          </p:cNvSpPr>
          <p:nvPr>
            <p:ph type="title"/>
          </p:nvPr>
        </p:nvSpPr>
        <p:spPr bwMode="auto">
          <a:xfrm>
            <a:off x="381000" y="152400"/>
            <a:ext cx="8280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3BCE701-AD6E-4224-A7A6-BE9A81FDE8EE}"/>
              </a:ext>
            </a:extLst>
          </p:cNvPr>
          <p:cNvSpPr>
            <a:spLocks noGrp="1" noChangeArrowheads="1"/>
          </p:cNvSpPr>
          <p:nvPr>
            <p:ph type="body" idx="1"/>
          </p:nvPr>
        </p:nvSpPr>
        <p:spPr bwMode="auto">
          <a:xfrm>
            <a:off x="411163" y="1143000"/>
            <a:ext cx="8318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 Third Level</a:t>
            </a:r>
          </a:p>
        </p:txBody>
      </p:sp>
      <p:grpSp>
        <p:nvGrpSpPr>
          <p:cNvPr id="1028" name="Group 16">
            <a:extLst>
              <a:ext uri="{FF2B5EF4-FFF2-40B4-BE49-F238E27FC236}">
                <a16:creationId xmlns:a16="http://schemas.microsoft.com/office/drawing/2014/main" id="{CF0DC4F9-2F5F-4692-BCF1-342D32E216A8}"/>
              </a:ext>
            </a:extLst>
          </p:cNvPr>
          <p:cNvGrpSpPr>
            <a:grpSpLocks/>
          </p:cNvGrpSpPr>
          <p:nvPr userDrawn="1"/>
        </p:nvGrpSpPr>
        <p:grpSpPr bwMode="auto">
          <a:xfrm>
            <a:off x="304800" y="838200"/>
            <a:ext cx="8534400" cy="152400"/>
            <a:chOff x="264" y="788"/>
            <a:chExt cx="5232" cy="124"/>
          </a:xfrm>
        </p:grpSpPr>
        <p:sp>
          <p:nvSpPr>
            <p:cNvPr id="1032" name="Rectangle 17">
              <a:extLst>
                <a:ext uri="{FF2B5EF4-FFF2-40B4-BE49-F238E27FC236}">
                  <a16:creationId xmlns:a16="http://schemas.microsoft.com/office/drawing/2014/main" id="{FB677A1C-3E67-4410-BFD1-AEDA6DE89D40}"/>
                </a:ext>
              </a:extLst>
            </p:cNvPr>
            <p:cNvSpPr>
              <a:spLocks noChangeArrowheads="1"/>
            </p:cNvSpPr>
            <p:nvPr/>
          </p:nvSpPr>
          <p:spPr bwMode="auto">
            <a:xfrm>
              <a:off x="264" y="788"/>
              <a:ext cx="5232" cy="61"/>
            </a:xfrm>
            <a:prstGeom prst="rect">
              <a:avLst/>
            </a:prstGeom>
            <a:gradFill rotWithShape="0">
              <a:gsLst>
                <a:gs pos="0">
                  <a:srgbClr val="0E9BBA"/>
                </a:gs>
                <a:gs pos="50000">
                  <a:srgbClr val="12C2E9"/>
                </a:gs>
                <a:gs pos="100000">
                  <a:srgbClr val="0E9BBA"/>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en-US" altLang="en-US"/>
            </a:p>
          </p:txBody>
        </p:sp>
        <p:sp>
          <p:nvSpPr>
            <p:cNvPr id="1033" name="Rectangle 18">
              <a:extLst>
                <a:ext uri="{FF2B5EF4-FFF2-40B4-BE49-F238E27FC236}">
                  <a16:creationId xmlns:a16="http://schemas.microsoft.com/office/drawing/2014/main" id="{8B7A79FE-2593-4D9F-8F99-36FAE1F7A9F3}"/>
                </a:ext>
              </a:extLst>
            </p:cNvPr>
            <p:cNvSpPr>
              <a:spLocks noChangeArrowheads="1"/>
            </p:cNvSpPr>
            <p:nvPr/>
          </p:nvSpPr>
          <p:spPr bwMode="auto">
            <a:xfrm>
              <a:off x="264" y="881"/>
              <a:ext cx="5232" cy="31"/>
            </a:xfrm>
            <a:prstGeom prst="rect">
              <a:avLst/>
            </a:prstGeom>
            <a:gradFill rotWithShape="0">
              <a:gsLst>
                <a:gs pos="0">
                  <a:srgbClr val="B200B2"/>
                </a:gs>
                <a:gs pos="50000">
                  <a:srgbClr val="FF00FF"/>
                </a:gs>
                <a:gs pos="100000">
                  <a:srgbClr val="B200B2"/>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en-US" altLang="en-US"/>
            </a:p>
          </p:txBody>
        </p:sp>
      </p:grpSp>
      <p:grpSp>
        <p:nvGrpSpPr>
          <p:cNvPr id="1029" name="Group 22">
            <a:extLst>
              <a:ext uri="{FF2B5EF4-FFF2-40B4-BE49-F238E27FC236}">
                <a16:creationId xmlns:a16="http://schemas.microsoft.com/office/drawing/2014/main" id="{C79C4670-4B89-4429-BD31-210691FB996B}"/>
              </a:ext>
            </a:extLst>
          </p:cNvPr>
          <p:cNvGrpSpPr>
            <a:grpSpLocks/>
          </p:cNvGrpSpPr>
          <p:nvPr userDrawn="1"/>
        </p:nvGrpSpPr>
        <p:grpSpPr bwMode="auto">
          <a:xfrm>
            <a:off x="0" y="6832600"/>
            <a:ext cx="9144000" cy="304800"/>
            <a:chOff x="288" y="3408"/>
            <a:chExt cx="5280" cy="192"/>
          </a:xfrm>
        </p:grpSpPr>
        <p:sp>
          <p:nvSpPr>
            <p:cNvPr id="1030" name="Rectangle 23">
              <a:extLst>
                <a:ext uri="{FF2B5EF4-FFF2-40B4-BE49-F238E27FC236}">
                  <a16:creationId xmlns:a16="http://schemas.microsoft.com/office/drawing/2014/main" id="{CB6F32A8-CD19-4043-8812-90E9AC2FE0DB}"/>
                </a:ext>
              </a:extLst>
            </p:cNvPr>
            <p:cNvSpPr>
              <a:spLocks noChangeArrowheads="1"/>
            </p:cNvSpPr>
            <p:nvPr/>
          </p:nvSpPr>
          <p:spPr bwMode="auto">
            <a:xfrm>
              <a:off x="288" y="3408"/>
              <a:ext cx="5280" cy="192"/>
            </a:xfrm>
            <a:prstGeom prst="rect">
              <a:avLst/>
            </a:prstGeom>
            <a:solidFill>
              <a:schemeClr val="bg1"/>
            </a:solidFill>
            <a:ln w="12700">
              <a:solidFill>
                <a:schemeClr val="tx1"/>
              </a:solidFill>
              <a:miter lim="800000"/>
              <a:headEnd/>
              <a:tailEnd/>
            </a:ln>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en-US" altLang="en-US"/>
            </a:p>
          </p:txBody>
        </p:sp>
        <p:sp>
          <p:nvSpPr>
            <p:cNvPr id="1031" name="Rectangle 24">
              <a:extLst>
                <a:ext uri="{FF2B5EF4-FFF2-40B4-BE49-F238E27FC236}">
                  <a16:creationId xmlns:a16="http://schemas.microsoft.com/office/drawing/2014/main" id="{AEF39954-7438-4AE8-8B24-E41E60B4084C}"/>
                </a:ext>
              </a:extLst>
            </p:cNvPr>
            <p:cNvSpPr>
              <a:spLocks noChangeArrowheads="1"/>
            </p:cNvSpPr>
            <p:nvPr/>
          </p:nvSpPr>
          <p:spPr bwMode="auto">
            <a:xfrm>
              <a:off x="288" y="3425"/>
              <a:ext cx="5269"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nSpc>
                  <a:spcPts val="2000"/>
                </a:lnSpc>
              </a:pPr>
              <a:r>
                <a:rPr lang="en-US" altLang="en-US" sz="1200" b="0" dirty="0" err="1"/>
                <a:t>Tan,Steinbach</a:t>
              </a:r>
              <a:r>
                <a:rPr lang="en-US" altLang="en-US" sz="1200" b="0" dirty="0"/>
                <a:t>, Kumar 	Introduction to Classification (with additions/modifications by Ch. Eick)        	    10/5/2023       </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rtl="0" eaLnBrk="0" fontAlgn="base" hangingPunct="0">
        <a:lnSpc>
          <a:spcPts val="3600"/>
        </a:lnSpc>
        <a:spcBef>
          <a:spcPct val="0"/>
        </a:spcBef>
        <a:spcAft>
          <a:spcPct val="0"/>
        </a:spcAft>
        <a:defRPr sz="3200" b="1">
          <a:solidFill>
            <a:schemeClr val="tx1"/>
          </a:solidFill>
          <a:latin typeface="+mj-lt"/>
          <a:ea typeface="+mj-ea"/>
          <a:cs typeface="+mj-cs"/>
        </a:defRPr>
      </a:lvl1pPr>
      <a:lvl2pPr algn="l" rtl="0" eaLnBrk="0" fontAlgn="base" hangingPunct="0">
        <a:lnSpc>
          <a:spcPts val="3600"/>
        </a:lnSpc>
        <a:spcBef>
          <a:spcPct val="0"/>
        </a:spcBef>
        <a:spcAft>
          <a:spcPct val="0"/>
        </a:spcAft>
        <a:defRPr sz="3200" b="1">
          <a:solidFill>
            <a:schemeClr val="tx1"/>
          </a:solidFill>
          <a:latin typeface="Tahoma" pitchFamily="34" charset="0"/>
        </a:defRPr>
      </a:lvl2pPr>
      <a:lvl3pPr algn="l" rtl="0" eaLnBrk="0" fontAlgn="base" hangingPunct="0">
        <a:lnSpc>
          <a:spcPts val="3600"/>
        </a:lnSpc>
        <a:spcBef>
          <a:spcPct val="0"/>
        </a:spcBef>
        <a:spcAft>
          <a:spcPct val="0"/>
        </a:spcAft>
        <a:defRPr sz="3200" b="1">
          <a:solidFill>
            <a:schemeClr val="tx1"/>
          </a:solidFill>
          <a:latin typeface="Tahoma" pitchFamily="34" charset="0"/>
        </a:defRPr>
      </a:lvl3pPr>
      <a:lvl4pPr algn="l" rtl="0" eaLnBrk="0" fontAlgn="base" hangingPunct="0">
        <a:lnSpc>
          <a:spcPts val="3600"/>
        </a:lnSpc>
        <a:spcBef>
          <a:spcPct val="0"/>
        </a:spcBef>
        <a:spcAft>
          <a:spcPct val="0"/>
        </a:spcAft>
        <a:defRPr sz="3200" b="1">
          <a:solidFill>
            <a:schemeClr val="tx1"/>
          </a:solidFill>
          <a:latin typeface="Tahoma" pitchFamily="34" charset="0"/>
        </a:defRPr>
      </a:lvl4pPr>
      <a:lvl5pPr algn="l" rtl="0" eaLnBrk="0" fontAlgn="base" hangingPunct="0">
        <a:lnSpc>
          <a:spcPts val="3600"/>
        </a:lnSpc>
        <a:spcBef>
          <a:spcPct val="0"/>
        </a:spcBef>
        <a:spcAft>
          <a:spcPct val="0"/>
        </a:spcAft>
        <a:defRPr sz="3200" b="1">
          <a:solidFill>
            <a:schemeClr val="tx1"/>
          </a:solidFill>
          <a:latin typeface="Tahoma" pitchFamily="34" charset="0"/>
        </a:defRPr>
      </a:lvl5pPr>
      <a:lvl6pPr marL="457200" algn="l" rtl="0" eaLnBrk="0" fontAlgn="base" hangingPunct="0">
        <a:lnSpc>
          <a:spcPts val="3600"/>
        </a:lnSpc>
        <a:spcBef>
          <a:spcPct val="0"/>
        </a:spcBef>
        <a:spcAft>
          <a:spcPct val="0"/>
        </a:spcAft>
        <a:defRPr sz="3200" b="1">
          <a:solidFill>
            <a:schemeClr val="tx1"/>
          </a:solidFill>
          <a:latin typeface="Tahoma" pitchFamily="34" charset="0"/>
        </a:defRPr>
      </a:lvl6pPr>
      <a:lvl7pPr marL="914400" algn="l" rtl="0" eaLnBrk="0" fontAlgn="base" hangingPunct="0">
        <a:lnSpc>
          <a:spcPts val="3600"/>
        </a:lnSpc>
        <a:spcBef>
          <a:spcPct val="0"/>
        </a:spcBef>
        <a:spcAft>
          <a:spcPct val="0"/>
        </a:spcAft>
        <a:defRPr sz="3200" b="1">
          <a:solidFill>
            <a:schemeClr val="tx1"/>
          </a:solidFill>
          <a:latin typeface="Tahoma" pitchFamily="34" charset="0"/>
        </a:defRPr>
      </a:lvl7pPr>
      <a:lvl8pPr marL="1371600" algn="l" rtl="0" eaLnBrk="0" fontAlgn="base" hangingPunct="0">
        <a:lnSpc>
          <a:spcPts val="3600"/>
        </a:lnSpc>
        <a:spcBef>
          <a:spcPct val="0"/>
        </a:spcBef>
        <a:spcAft>
          <a:spcPct val="0"/>
        </a:spcAft>
        <a:defRPr sz="3200" b="1">
          <a:solidFill>
            <a:schemeClr val="tx1"/>
          </a:solidFill>
          <a:latin typeface="Tahoma" pitchFamily="34" charset="0"/>
        </a:defRPr>
      </a:lvl8pPr>
      <a:lvl9pPr marL="1828800" algn="l" rtl="0" eaLnBrk="0" fontAlgn="base" hangingPunct="0">
        <a:lnSpc>
          <a:spcPts val="3600"/>
        </a:lnSpc>
        <a:spcBef>
          <a:spcPct val="0"/>
        </a:spcBef>
        <a:spcAft>
          <a:spcPct val="0"/>
        </a:spcAft>
        <a:defRPr sz="3200" b="1">
          <a:solidFill>
            <a:schemeClr val="tx1"/>
          </a:solidFill>
          <a:latin typeface="Tahoma" pitchFamily="34" charset="0"/>
        </a:defRPr>
      </a:lvl9pPr>
    </p:titleStyle>
    <p:bodyStyle>
      <a:lvl1pPr marL="292100" indent="-292100" algn="l" rtl="0" eaLnBrk="0" fontAlgn="base" hangingPunct="0">
        <a:spcBef>
          <a:spcPct val="10000"/>
        </a:spcBef>
        <a:spcAft>
          <a:spcPts val="400"/>
        </a:spcAft>
        <a:buClr>
          <a:srgbClr val="0C7B9C"/>
        </a:buClr>
        <a:buSzPct val="75000"/>
        <a:buChar char="o"/>
        <a:defRPr sz="2800">
          <a:solidFill>
            <a:schemeClr val="tx1"/>
          </a:solidFill>
          <a:latin typeface="+mn-lt"/>
          <a:ea typeface="+mn-ea"/>
          <a:cs typeface="+mn-cs"/>
        </a:defRPr>
      </a:lvl1pPr>
      <a:lvl2pPr marL="800100" indent="-342900" algn="l" rtl="0" eaLnBrk="0" fontAlgn="base" hangingPunct="0">
        <a:spcBef>
          <a:spcPct val="10000"/>
        </a:spcBef>
        <a:spcAft>
          <a:spcPts val="400"/>
        </a:spcAft>
        <a:buClr>
          <a:srgbClr val="0C7B9C"/>
        </a:buClr>
        <a:buSzPct val="100000"/>
        <a:buFont typeface="Arial" panose="020B0604020202020204" pitchFamily="34" charset="0"/>
        <a:buChar char="–"/>
        <a:defRPr sz="2800">
          <a:solidFill>
            <a:schemeClr val="tx1"/>
          </a:solidFill>
          <a:latin typeface="+mn-lt"/>
        </a:defRPr>
      </a:lvl2pPr>
      <a:lvl3pPr marL="914400" algn="l" rtl="0" eaLnBrk="0" fontAlgn="base" hangingPunct="0">
        <a:spcBef>
          <a:spcPct val="10000"/>
        </a:spcBef>
        <a:spcAft>
          <a:spcPts val="400"/>
        </a:spcAft>
        <a:buClr>
          <a:srgbClr val="0C7B9C"/>
        </a:buClr>
        <a:buSzPct val="70000"/>
        <a:buFont typeface="Wingdings" panose="05000000000000000000" pitchFamily="2" charset="2"/>
        <a:buChar char="u"/>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2.cs.uh.edu/~ceick/DM/dm_classification1.ppt"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7.bin"/><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8.bin"/><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9.bin"/><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10.bin"/><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11.bin"/><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12.bin"/><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13.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4.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2.cs.uh.edu/~ceick/DM/dm_classification1.pp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5.bin"/><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en.wikipedia.org/wiki/NP-har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en.wikipedia.org/wiki/Greedy_algorith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6.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2.cs.uh.edu/~ceick/DM/dm_classification1.ppt"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7.bin"/><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8.bin"/><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oleObject" Target="../embeddings/oleObject19.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image" Target="../media/image18.emf"/><Relationship Id="rId7" Type="http://schemas.openxmlformats.org/officeDocument/2006/relationships/image" Target="../media/image20.emf"/><Relationship Id="rId2" Type="http://schemas.openxmlformats.org/officeDocument/2006/relationships/oleObject" Target="../embeddings/oleObject20.bin"/><Relationship Id="rId1" Type="http://schemas.openxmlformats.org/officeDocument/2006/relationships/slideLayout" Target="../slideLayouts/slideLayout2.xml"/><Relationship Id="rId6" Type="http://schemas.openxmlformats.org/officeDocument/2006/relationships/oleObject" Target="../embeddings/oleObject22.bin"/><Relationship Id="rId11" Type="http://schemas.openxmlformats.org/officeDocument/2006/relationships/image" Target="../media/image22.emf"/><Relationship Id="rId5" Type="http://schemas.openxmlformats.org/officeDocument/2006/relationships/image" Target="../media/image19.e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21.emf"/></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image" Target="../media/image23.wmf"/><Relationship Id="rId7" Type="http://schemas.openxmlformats.org/officeDocument/2006/relationships/image" Target="../media/image25.wmf"/><Relationship Id="rId2" Type="http://schemas.openxmlformats.org/officeDocument/2006/relationships/oleObject" Target="../embeddings/oleObject25.bin"/><Relationship Id="rId1" Type="http://schemas.openxmlformats.org/officeDocument/2006/relationships/slideLayout" Target="../slideLayouts/slideLayout2.xml"/><Relationship Id="rId6" Type="http://schemas.openxmlformats.org/officeDocument/2006/relationships/oleObject" Target="../embeddings/oleObject27.bin"/><Relationship Id="rId11" Type="http://schemas.openxmlformats.org/officeDocument/2006/relationships/image" Target="../media/image27.wmf"/><Relationship Id="rId5" Type="http://schemas.openxmlformats.org/officeDocument/2006/relationships/image" Target="../media/image24.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26.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image" Target="../media/image28.wmf"/><Relationship Id="rId7" Type="http://schemas.openxmlformats.org/officeDocument/2006/relationships/image" Target="../media/image30.wmf"/><Relationship Id="rId2" Type="http://schemas.openxmlformats.org/officeDocument/2006/relationships/oleObject" Target="../embeddings/oleObject30.bin"/><Relationship Id="rId1" Type="http://schemas.openxmlformats.org/officeDocument/2006/relationships/slideLayout" Target="../slideLayouts/slideLayout6.xml"/><Relationship Id="rId6" Type="http://schemas.openxmlformats.org/officeDocument/2006/relationships/oleObject" Target="../embeddings/oleObject32.bin"/><Relationship Id="rId5" Type="http://schemas.openxmlformats.org/officeDocument/2006/relationships/image" Target="../media/image29.wmf"/><Relationship Id="rId4" Type="http://schemas.openxmlformats.org/officeDocument/2006/relationships/oleObject" Target="../embeddings/oleObject31.bin"/><Relationship Id="rId9" Type="http://schemas.openxmlformats.org/officeDocument/2006/relationships/image" Target="../media/image23.wmf"/></Relationships>
</file>

<file path=ppt/slides/_rels/slide37.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34.bin"/><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35.bin"/><Relationship Id="rId1" Type="http://schemas.openxmlformats.org/officeDocument/2006/relationships/slideLayout" Target="../slideLayouts/slideLayout12.xml"/><Relationship Id="rId5" Type="http://schemas.openxmlformats.org/officeDocument/2006/relationships/image" Target="../media/image33.emf"/><Relationship Id="rId4" Type="http://schemas.openxmlformats.org/officeDocument/2006/relationships/oleObject" Target="../embeddings/oleObject36.bin"/></Relationships>
</file>

<file path=ppt/slides/_rels/slide39.xml.rels><?xml version="1.0" encoding="UTF-8" standalone="yes"?>
<Relationships xmlns="http://schemas.openxmlformats.org/package/2006/relationships"><Relationship Id="rId3" Type="http://schemas.openxmlformats.org/officeDocument/2006/relationships/image" Target="../media/image34.wmf"/><Relationship Id="rId7" Type="http://schemas.openxmlformats.org/officeDocument/2006/relationships/image" Target="../media/image36.wmf"/><Relationship Id="rId2" Type="http://schemas.openxmlformats.org/officeDocument/2006/relationships/oleObject" Target="../embeddings/oleObject37.bin"/><Relationship Id="rId1" Type="http://schemas.openxmlformats.org/officeDocument/2006/relationships/slideLayout" Target="../slideLayouts/slideLayout2.xml"/><Relationship Id="rId6" Type="http://schemas.openxmlformats.org/officeDocument/2006/relationships/oleObject" Target="../embeddings/oleObject39.bin"/><Relationship Id="rId5" Type="http://schemas.openxmlformats.org/officeDocument/2006/relationships/image" Target="../media/image35.wmf"/><Relationship Id="rId4" Type="http://schemas.openxmlformats.org/officeDocument/2006/relationships/oleObject" Target="../embeddings/oleObject38.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oleObject" Target="../embeddings/oleObject40.bin"/><Relationship Id="rId1" Type="http://schemas.openxmlformats.org/officeDocument/2006/relationships/slideLayout" Target="../slideLayouts/slideLayout13.xml"/><Relationship Id="rId5" Type="http://schemas.openxmlformats.org/officeDocument/2006/relationships/image" Target="../media/image38.emf"/><Relationship Id="rId4" Type="http://schemas.openxmlformats.org/officeDocument/2006/relationships/oleObject" Target="../embeddings/oleObject41.bin"/></Relationships>
</file>

<file path=ppt/slides/_rels/slide41.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42.bin"/><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43.bin"/><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image" Target="../media/image28.wmf"/><Relationship Id="rId7" Type="http://schemas.openxmlformats.org/officeDocument/2006/relationships/image" Target="../media/image30.wmf"/><Relationship Id="rId2" Type="http://schemas.openxmlformats.org/officeDocument/2006/relationships/oleObject" Target="../embeddings/oleObject44.bin"/><Relationship Id="rId1" Type="http://schemas.openxmlformats.org/officeDocument/2006/relationships/slideLayout" Target="../slideLayouts/slideLayout6.xml"/><Relationship Id="rId6" Type="http://schemas.openxmlformats.org/officeDocument/2006/relationships/oleObject" Target="../embeddings/oleObject46.bin"/><Relationship Id="rId5" Type="http://schemas.openxmlformats.org/officeDocument/2006/relationships/image" Target="../media/image29.wmf"/><Relationship Id="rId4" Type="http://schemas.openxmlformats.org/officeDocument/2006/relationships/oleObject" Target="../embeddings/oleObject45.bin"/><Relationship Id="rId9" Type="http://schemas.openxmlformats.org/officeDocument/2006/relationships/image" Target="../media/image41.wmf"/></Relationships>
</file>

<file path=ppt/slides/_rels/slide44.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oleObject" Target="../embeddings/oleObject48.bin"/><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oleObject" Target="../embeddings/oleObject49.bin"/><Relationship Id="rId1" Type="http://schemas.openxmlformats.org/officeDocument/2006/relationships/slideLayout" Target="../slideLayouts/slideLayout12.xml"/><Relationship Id="rId5" Type="http://schemas.openxmlformats.org/officeDocument/2006/relationships/image" Target="../media/image44.wmf"/><Relationship Id="rId4" Type="http://schemas.openxmlformats.org/officeDocument/2006/relationships/oleObject" Target="../embeddings/oleObject50.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oleObject" Target="../embeddings/oleObject51.bin"/><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52.bin"/><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image" Target="../media/image28.wmf"/><Relationship Id="rId7" Type="http://schemas.openxmlformats.org/officeDocument/2006/relationships/image" Target="../media/image30.wmf"/><Relationship Id="rId2" Type="http://schemas.openxmlformats.org/officeDocument/2006/relationships/oleObject" Target="../embeddings/oleObject53.bin"/><Relationship Id="rId1" Type="http://schemas.openxmlformats.org/officeDocument/2006/relationships/slideLayout" Target="../slideLayouts/slideLayout6.xml"/><Relationship Id="rId6" Type="http://schemas.openxmlformats.org/officeDocument/2006/relationships/oleObject" Target="../embeddings/oleObject55.bin"/><Relationship Id="rId5" Type="http://schemas.openxmlformats.org/officeDocument/2006/relationships/image" Target="../media/image29.wmf"/><Relationship Id="rId4" Type="http://schemas.openxmlformats.org/officeDocument/2006/relationships/oleObject" Target="../embeddings/oleObject54.bin"/><Relationship Id="rId9" Type="http://schemas.openxmlformats.org/officeDocument/2006/relationships/image" Target="../media/image46.w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cse.unsw.edu.au/~quinlan/c4.5r8.tar.gz"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oleObject" Target="../embeddings/oleObject57.bin"/><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3.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en.wikipedia.org/wiki/Cross-validation_(statistics)"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oleObject" Target="../embeddings/oleObject58.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oleObject" Target="../embeddings/oleObject59.bin"/><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oleObject" Target="../embeddings/oleObject60.bin"/><Relationship Id="rId1" Type="http://schemas.openxmlformats.org/officeDocument/2006/relationships/slideLayout" Target="../slideLayouts/slideLayout2.xml"/><Relationship Id="rId6" Type="http://schemas.openxmlformats.org/officeDocument/2006/relationships/image" Target="../media/image57.wmf"/><Relationship Id="rId5" Type="http://schemas.openxmlformats.org/officeDocument/2006/relationships/oleObject" Target="../embeddings/oleObject61.bin"/><Relationship Id="rId4" Type="http://schemas.openxmlformats.org/officeDocument/2006/relationships/image" Target="../media/image56.png"/></Relationships>
</file>

<file path=ppt/slides/_rels/slide7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oleObject" Target="../embeddings/oleObject62.bin"/><Relationship Id="rId1" Type="http://schemas.openxmlformats.org/officeDocument/2006/relationships/slideLayout" Target="../slideLayouts/slideLayout2.xml"/><Relationship Id="rId5" Type="http://schemas.openxmlformats.org/officeDocument/2006/relationships/image" Target="../media/image59.wmf"/><Relationship Id="rId4" Type="http://schemas.openxmlformats.org/officeDocument/2006/relationships/oleObject" Target="../embeddings/oleObject63.bin"/></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4.bin"/><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oleObject" Target="../embeddings/oleObject64.bin"/><Relationship Id="rId1" Type="http://schemas.openxmlformats.org/officeDocument/2006/relationships/slideLayout" Target="../slideLayouts/slideLayout2.xml"/><Relationship Id="rId5" Type="http://schemas.openxmlformats.org/officeDocument/2006/relationships/image" Target="../media/image61.wmf"/><Relationship Id="rId4" Type="http://schemas.openxmlformats.org/officeDocument/2006/relationships/oleObject" Target="../embeddings/oleObject65.bin"/></Relationships>
</file>

<file path=ppt/slides/_rels/slide81.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oleObject" Target="../embeddings/oleObject66.bin"/><Relationship Id="rId1" Type="http://schemas.openxmlformats.org/officeDocument/2006/relationships/slideLayout" Target="../slideLayouts/slideLayout2.xml"/><Relationship Id="rId5" Type="http://schemas.openxmlformats.org/officeDocument/2006/relationships/image" Target="../media/image63.wmf"/><Relationship Id="rId4" Type="http://schemas.openxmlformats.org/officeDocument/2006/relationships/oleObject" Target="../embeddings/oleObject67.bin"/></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hyperlink" Target="http://www.itl.nist.gov/div898/handbook/eda/section3/eda3672.htm" TargetMode="External"/><Relationship Id="rId1" Type="http://schemas.openxmlformats.org/officeDocument/2006/relationships/slideLayout" Target="../slideLayouts/slideLayout2.xml"/><Relationship Id="rId4" Type="http://schemas.openxmlformats.org/officeDocument/2006/relationships/image" Target="../media/image64.wmf"/></Relationships>
</file>

<file path=ppt/slides/_rels/slide8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oleObject" Target="../embeddings/oleObject69.bin"/><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oleObject" Target="../embeddings/oleObject70.bin"/><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oleObject" Target="../embeddings/oleObject71.bin"/><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oleObject" Target="../embeddings/oleObject72.bin"/><Relationship Id="rId1" Type="http://schemas.openxmlformats.org/officeDocument/2006/relationships/slideLayout" Target="../slideLayouts/slideLayout2.xml"/><Relationship Id="rId4" Type="http://schemas.openxmlformats.org/officeDocument/2006/relationships/hyperlink" Target="http://www.cs.waikato.ac.nz/~ml/publications/2004/bouckaert-frank.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5.bin"/><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oleObject" Target="../embeddings/oleObject73.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3F84B226-7011-450F-9A13-42CB9A6AD2E8}"/>
              </a:ext>
            </a:extLst>
          </p:cNvPr>
          <p:cNvSpPr>
            <a:spLocks noGrp="1" noChangeArrowheads="1"/>
          </p:cNvSpPr>
          <p:nvPr>
            <p:ph type="title"/>
          </p:nvPr>
        </p:nvSpPr>
        <p:spPr>
          <a:xfrm>
            <a:off x="0" y="762000"/>
            <a:ext cx="9448801" cy="533400"/>
          </a:xfrm>
        </p:spPr>
        <p:txBody>
          <a:bodyPr/>
          <a:lstStyle/>
          <a:p>
            <a:pPr algn="ctr"/>
            <a:br>
              <a:rPr lang="en-US" altLang="en-US" sz="2200" dirty="0">
                <a:hlinkClick r:id="rId2" action="ppaction://hlinkpres?slideindex=1&amp;slidetitle="/>
              </a:rPr>
            </a:br>
            <a:br>
              <a:rPr lang="en-US" altLang="en-US" sz="2200" dirty="0">
                <a:hlinkClick r:id="rId2" action="ppaction://hlinkpres?slideindex=1&amp;slidetitle="/>
              </a:rPr>
            </a:br>
            <a:br>
              <a:rPr lang="en-US" altLang="en-US" sz="2200" dirty="0">
                <a:hlinkClick r:id="rId2" action="ppaction://hlinkpres?slideindex=1&amp;slidetitle="/>
              </a:rPr>
            </a:br>
            <a:r>
              <a:rPr lang="en-US" altLang="en-US" sz="4000" dirty="0">
                <a:hlinkClick r:id="rId2" action="ppaction://hlinkpres?slideindex=1&amp;slidetitle="/>
              </a:rPr>
              <a:t>COSC 6335: </a:t>
            </a:r>
            <a:r>
              <a:rPr lang="en-US" altLang="en-US" sz="4000" u="sng" dirty="0">
                <a:hlinkClick r:id="rId2" action="ppaction://hlinkpres?slideindex=1&amp;slidetitle="/>
              </a:rPr>
              <a:t>Classification</a:t>
            </a:r>
            <a:br>
              <a:rPr lang="en-US" altLang="en-US" sz="4000" u="sng" dirty="0">
                <a:hlinkClick r:id="rId2" action="ppaction://hlinkpres?slideindex=1&amp;slidetitle="/>
              </a:rPr>
            </a:br>
            <a:endParaRPr lang="en-US" altLang="en-US" sz="4000" u="sng" dirty="0"/>
          </a:p>
        </p:txBody>
      </p:sp>
      <p:sp>
        <p:nvSpPr>
          <p:cNvPr id="5123" name="Rectangle 5">
            <a:extLst>
              <a:ext uri="{FF2B5EF4-FFF2-40B4-BE49-F238E27FC236}">
                <a16:creationId xmlns:a16="http://schemas.microsoft.com/office/drawing/2014/main" id="{04DFB30C-3F4F-46A7-BEEC-ECC13FD1A016}"/>
              </a:ext>
            </a:extLst>
          </p:cNvPr>
          <p:cNvSpPr>
            <a:spLocks noGrp="1" noChangeArrowheads="1"/>
          </p:cNvSpPr>
          <p:nvPr>
            <p:ph type="body" idx="1"/>
          </p:nvPr>
        </p:nvSpPr>
        <p:spPr/>
        <p:txBody>
          <a:bodyPr/>
          <a:lstStyle/>
          <a:p>
            <a:pPr marL="457200" indent="-457200">
              <a:buFont typeface="Tahoma" panose="020B0604030504040204" pitchFamily="34" charset="0"/>
              <a:buAutoNum type="arabicPeriod"/>
            </a:pPr>
            <a:r>
              <a:rPr lang="en-US" altLang="en-US" sz="2700" dirty="0"/>
              <a:t>Introduction to Classification: Basic Concepts and Decision Trees </a:t>
            </a:r>
          </a:p>
          <a:p>
            <a:pPr marL="457200" indent="-457200">
              <a:buFont typeface="Tahoma" panose="020B0604030504040204" pitchFamily="34" charset="0"/>
              <a:buAutoNum type="arabicPeriod"/>
            </a:pPr>
            <a:r>
              <a:rPr lang="en-US" altLang="en-US" sz="2700" dirty="0"/>
              <a:t>Overfitting </a:t>
            </a:r>
          </a:p>
          <a:p>
            <a:pPr marL="457200" indent="-457200">
              <a:buFont typeface="Tahoma" panose="020B0604030504040204" pitchFamily="34" charset="0"/>
              <a:buAutoNum type="arabicPeriod"/>
            </a:pPr>
            <a:r>
              <a:rPr lang="en-US" altLang="en-US" sz="2700" dirty="0"/>
              <a:t>Neural Networks Part 1</a:t>
            </a:r>
          </a:p>
          <a:p>
            <a:pPr marL="457200" indent="-457200">
              <a:buFont typeface="Tahoma" panose="020B0604030504040204" pitchFamily="34" charset="0"/>
              <a:buAutoNum type="arabicPeriod"/>
            </a:pPr>
            <a:r>
              <a:rPr lang="en-US" altLang="en-US" sz="2700" dirty="0"/>
              <a:t>Support Vector Machines </a:t>
            </a:r>
          </a:p>
          <a:p>
            <a:pPr marL="457200" indent="-457200">
              <a:buFont typeface="Tahoma" panose="020B0604030504040204" pitchFamily="34" charset="0"/>
              <a:buAutoNum type="arabicPeriod"/>
            </a:pPr>
            <a:r>
              <a:rPr lang="en-US" altLang="en-US" sz="2700" dirty="0"/>
              <a:t>K-Nearest Neighbors (only if enough time)</a:t>
            </a:r>
          </a:p>
          <a:p>
            <a:pPr marL="457200" indent="-457200">
              <a:buFont typeface="Tahoma" panose="020B0604030504040204" pitchFamily="34" charset="0"/>
              <a:buAutoNum type="arabicPeriod"/>
            </a:pPr>
            <a:r>
              <a:rPr lang="en-US" altLang="en-US" sz="2700" dirty="0"/>
              <a:t>Neural Networks Part 2 (related to Task 4) </a:t>
            </a:r>
          </a:p>
          <a:p>
            <a:pPr marL="457200" indent="-457200">
              <a:buFont typeface="Tahoma" panose="020B0604030504040204" pitchFamily="34" charset="0"/>
              <a:buAutoNum type="arabicPeriod"/>
            </a:pPr>
            <a:endParaRPr lang="en-US" altLang="en-US" sz="2700" dirty="0">
              <a:latin typeface="Broadway" panose="04040905080B02020502" pitchFamily="82" charset="0"/>
            </a:endParaRPr>
          </a:p>
          <a:p>
            <a:pPr marL="457200" indent="-457200">
              <a:buFont typeface="Tahoma" panose="020B0604030504040204" pitchFamily="34" charset="0"/>
              <a:buAutoNum type="arabicPeriod"/>
            </a:pPr>
            <a:endParaRPr lang="en-US" altLang="en-US" sz="2000" dirty="0">
              <a:solidFill>
                <a:srgbClr val="FF0000"/>
              </a:solidFill>
              <a:latin typeface="Broadway" panose="04040905080B02020502" pitchFamily="82" charset="0"/>
            </a:endParaRPr>
          </a:p>
        </p:txBody>
      </p:sp>
    </p:spTree>
    <p:extLst>
      <p:ext uri="{BB962C8B-B14F-4D97-AF65-F5344CB8AC3E}">
        <p14:creationId xmlns:p14="http://schemas.microsoft.com/office/powerpoint/2010/main" val="1122373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41C7D6E-DB2B-4109-81BA-72DF7912CCD2}"/>
              </a:ext>
            </a:extLst>
          </p:cNvPr>
          <p:cNvSpPr>
            <a:spLocks noGrp="1" noChangeArrowheads="1"/>
          </p:cNvSpPr>
          <p:nvPr>
            <p:ph type="title"/>
          </p:nvPr>
        </p:nvSpPr>
        <p:spPr/>
        <p:txBody>
          <a:bodyPr/>
          <a:lstStyle/>
          <a:p>
            <a:r>
              <a:rPr lang="en-US" altLang="en-US"/>
              <a:t>Decision Tree Classification Task</a:t>
            </a:r>
          </a:p>
        </p:txBody>
      </p:sp>
      <p:graphicFrame>
        <p:nvGraphicFramePr>
          <p:cNvPr id="13315" name="Object 3">
            <a:extLst>
              <a:ext uri="{FF2B5EF4-FFF2-40B4-BE49-F238E27FC236}">
                <a16:creationId xmlns:a16="http://schemas.microsoft.com/office/drawing/2014/main" id="{EA1D4C79-3D36-4A66-B959-F2ECDD3BD80C}"/>
              </a:ext>
            </a:extLst>
          </p:cNvPr>
          <p:cNvGraphicFramePr>
            <a:graphicFrameLocks noGrp="1" noChangeAspect="1"/>
          </p:cNvGraphicFramePr>
          <p:nvPr>
            <p:ph idx="1"/>
          </p:nvPr>
        </p:nvGraphicFramePr>
        <p:xfrm>
          <a:off x="1093788" y="1143000"/>
          <a:ext cx="6951662" cy="5181600"/>
        </p:xfrm>
        <a:graphic>
          <a:graphicData uri="http://schemas.openxmlformats.org/presentationml/2006/ole">
            <mc:AlternateContent xmlns:mc="http://schemas.openxmlformats.org/markup-compatibility/2006">
              <mc:Choice xmlns:v="urn:schemas-microsoft-com:vml" Requires="v">
                <p:oleObj name="Visio" r:id="rId2" imgW="8424875" imgH="6279741" progId="Visio.Drawing.6">
                  <p:embed/>
                </p:oleObj>
              </mc:Choice>
              <mc:Fallback>
                <p:oleObj name="Visio" r:id="rId2" imgW="8424875" imgH="6279741" progId="Visio.Drawing.6">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788" y="1143000"/>
                        <a:ext cx="695166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6" name="Line 4">
            <a:extLst>
              <a:ext uri="{FF2B5EF4-FFF2-40B4-BE49-F238E27FC236}">
                <a16:creationId xmlns:a16="http://schemas.microsoft.com/office/drawing/2014/main" id="{E8A80760-334F-46A9-8BA5-D6C75A5A4CA9}"/>
              </a:ext>
            </a:extLst>
          </p:cNvPr>
          <p:cNvSpPr>
            <a:spLocks noChangeShapeType="1"/>
          </p:cNvSpPr>
          <p:nvPr/>
        </p:nvSpPr>
        <p:spPr bwMode="auto">
          <a:xfrm flipH="1" flipV="1">
            <a:off x="6019800" y="4724400"/>
            <a:ext cx="0" cy="6858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17" name="Text Box 5">
            <a:extLst>
              <a:ext uri="{FF2B5EF4-FFF2-40B4-BE49-F238E27FC236}">
                <a16:creationId xmlns:a16="http://schemas.microsoft.com/office/drawing/2014/main" id="{D3E7E022-EE36-4314-A6D3-579812A113B7}"/>
              </a:ext>
            </a:extLst>
          </p:cNvPr>
          <p:cNvSpPr txBox="1">
            <a:spLocks noChangeArrowheads="1"/>
          </p:cNvSpPr>
          <p:nvPr/>
        </p:nvSpPr>
        <p:spPr bwMode="auto">
          <a:xfrm>
            <a:off x="7086600" y="4114800"/>
            <a:ext cx="1219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1400"/>
              <a:t>Decision Tree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34410B0-CA9C-487E-B723-4ECC555D3E5A}"/>
              </a:ext>
            </a:extLst>
          </p:cNvPr>
          <p:cNvSpPr>
            <a:spLocks noGrp="1" noChangeArrowheads="1"/>
          </p:cNvSpPr>
          <p:nvPr>
            <p:ph type="title"/>
          </p:nvPr>
        </p:nvSpPr>
        <p:spPr/>
        <p:txBody>
          <a:bodyPr/>
          <a:lstStyle/>
          <a:p>
            <a:r>
              <a:rPr lang="en-US" altLang="en-US"/>
              <a:t>Apply Model to Test Data</a:t>
            </a:r>
          </a:p>
        </p:txBody>
      </p:sp>
      <p:grpSp>
        <p:nvGrpSpPr>
          <p:cNvPr id="14339" name="Group 3">
            <a:extLst>
              <a:ext uri="{FF2B5EF4-FFF2-40B4-BE49-F238E27FC236}">
                <a16:creationId xmlns:a16="http://schemas.microsoft.com/office/drawing/2014/main" id="{526599CC-9378-49DA-87B6-E2C4C281D75E}"/>
              </a:ext>
            </a:extLst>
          </p:cNvPr>
          <p:cNvGrpSpPr>
            <a:grpSpLocks/>
          </p:cNvGrpSpPr>
          <p:nvPr/>
        </p:nvGrpSpPr>
        <p:grpSpPr bwMode="auto">
          <a:xfrm>
            <a:off x="685800" y="2362200"/>
            <a:ext cx="4267200" cy="3298825"/>
            <a:chOff x="384" y="1584"/>
            <a:chExt cx="2451" cy="1694"/>
          </a:xfrm>
        </p:grpSpPr>
        <p:sp>
          <p:nvSpPr>
            <p:cNvPr id="14344" name="Line 4">
              <a:extLst>
                <a:ext uri="{FF2B5EF4-FFF2-40B4-BE49-F238E27FC236}">
                  <a16:creationId xmlns:a16="http://schemas.microsoft.com/office/drawing/2014/main" id="{814A2BD2-186E-4965-83D3-B19E71421996}"/>
                </a:ext>
              </a:extLst>
            </p:cNvPr>
            <p:cNvSpPr>
              <a:spLocks noChangeShapeType="1"/>
            </p:cNvSpPr>
            <p:nvPr/>
          </p:nvSpPr>
          <p:spPr bwMode="auto">
            <a:xfrm>
              <a:off x="1655" y="2708"/>
              <a:ext cx="153" cy="332"/>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5" name="Line 5">
              <a:extLst>
                <a:ext uri="{FF2B5EF4-FFF2-40B4-BE49-F238E27FC236}">
                  <a16:creationId xmlns:a16="http://schemas.microsoft.com/office/drawing/2014/main" id="{636BAD41-06DD-45D3-81D1-5A3D6CAF8788}"/>
                </a:ext>
              </a:extLst>
            </p:cNvPr>
            <p:cNvSpPr>
              <a:spLocks noChangeShapeType="1"/>
            </p:cNvSpPr>
            <p:nvPr/>
          </p:nvSpPr>
          <p:spPr bwMode="auto">
            <a:xfrm flipH="1">
              <a:off x="943" y="2708"/>
              <a:ext cx="204" cy="332"/>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6" name="Line 6">
              <a:extLst>
                <a:ext uri="{FF2B5EF4-FFF2-40B4-BE49-F238E27FC236}">
                  <a16:creationId xmlns:a16="http://schemas.microsoft.com/office/drawing/2014/main" id="{F0AD28A4-72CA-4D08-9F3C-A0EB7FC789D2}"/>
                </a:ext>
              </a:extLst>
            </p:cNvPr>
            <p:cNvSpPr>
              <a:spLocks noChangeShapeType="1"/>
            </p:cNvSpPr>
            <p:nvPr/>
          </p:nvSpPr>
          <p:spPr bwMode="auto">
            <a:xfrm flipH="1">
              <a:off x="1350" y="2208"/>
              <a:ext cx="254" cy="333"/>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7" name="Line 7">
              <a:extLst>
                <a:ext uri="{FF2B5EF4-FFF2-40B4-BE49-F238E27FC236}">
                  <a16:creationId xmlns:a16="http://schemas.microsoft.com/office/drawing/2014/main" id="{73E2DD76-DB76-47AF-92BA-B95280027BA6}"/>
                </a:ext>
              </a:extLst>
            </p:cNvPr>
            <p:cNvSpPr>
              <a:spLocks noChangeShapeType="1"/>
            </p:cNvSpPr>
            <p:nvPr/>
          </p:nvSpPr>
          <p:spPr bwMode="auto">
            <a:xfrm>
              <a:off x="2113" y="2208"/>
              <a:ext cx="305" cy="333"/>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8" name="Line 8">
              <a:extLst>
                <a:ext uri="{FF2B5EF4-FFF2-40B4-BE49-F238E27FC236}">
                  <a16:creationId xmlns:a16="http://schemas.microsoft.com/office/drawing/2014/main" id="{6CE9F55A-AA38-4B0E-B711-D6C0AE2C665F}"/>
                </a:ext>
              </a:extLst>
            </p:cNvPr>
            <p:cNvSpPr>
              <a:spLocks noChangeShapeType="1"/>
            </p:cNvSpPr>
            <p:nvPr/>
          </p:nvSpPr>
          <p:spPr bwMode="auto">
            <a:xfrm>
              <a:off x="1452" y="1750"/>
              <a:ext cx="356" cy="292"/>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9" name="Line 9">
              <a:extLst>
                <a:ext uri="{FF2B5EF4-FFF2-40B4-BE49-F238E27FC236}">
                  <a16:creationId xmlns:a16="http://schemas.microsoft.com/office/drawing/2014/main" id="{F3ECA809-9B6D-4D1E-B35F-F995413C70B7}"/>
                </a:ext>
              </a:extLst>
            </p:cNvPr>
            <p:cNvSpPr>
              <a:spLocks noChangeShapeType="1"/>
            </p:cNvSpPr>
            <p:nvPr/>
          </p:nvSpPr>
          <p:spPr bwMode="auto">
            <a:xfrm flipH="1">
              <a:off x="587" y="1750"/>
              <a:ext cx="356" cy="292"/>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50" name="Text Box 10">
              <a:extLst>
                <a:ext uri="{FF2B5EF4-FFF2-40B4-BE49-F238E27FC236}">
                  <a16:creationId xmlns:a16="http://schemas.microsoft.com/office/drawing/2014/main" id="{DBE43F7B-199C-44F9-9201-4049AC3C1CD5}"/>
                </a:ext>
              </a:extLst>
            </p:cNvPr>
            <p:cNvSpPr txBox="1">
              <a:spLocks noChangeArrowheads="1"/>
            </p:cNvSpPr>
            <p:nvPr/>
          </p:nvSpPr>
          <p:spPr bwMode="auto">
            <a:xfrm>
              <a:off x="913" y="1584"/>
              <a:ext cx="590" cy="179"/>
            </a:xfrm>
            <a:prstGeom prst="rect">
              <a:avLst/>
            </a:prstGeom>
            <a:solidFill>
              <a:srgbClr val="FFFF00"/>
            </a:solidFill>
            <a:ln w="12700">
              <a:solidFill>
                <a:srgbClr val="0000FF"/>
              </a:solidFill>
              <a:miter lim="800000"/>
              <a:headEnd/>
              <a:tailEnd/>
            </a:ln>
          </p:spPr>
          <p:txBody>
            <a:bodyPr>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Refund</a:t>
              </a:r>
              <a:endParaRPr lang="en-US" altLang="en-US" sz="1600" b="0">
                <a:solidFill>
                  <a:schemeClr val="bg2"/>
                </a:solidFill>
              </a:endParaRPr>
            </a:p>
          </p:txBody>
        </p:sp>
        <p:sp>
          <p:nvSpPr>
            <p:cNvPr id="14351" name="Text Box 11">
              <a:extLst>
                <a:ext uri="{FF2B5EF4-FFF2-40B4-BE49-F238E27FC236}">
                  <a16:creationId xmlns:a16="http://schemas.microsoft.com/office/drawing/2014/main" id="{A2F93ED4-5D34-4975-B16D-881726FC54AD}"/>
                </a:ext>
              </a:extLst>
            </p:cNvPr>
            <p:cNvSpPr txBox="1">
              <a:spLocks noChangeArrowheads="1"/>
            </p:cNvSpPr>
            <p:nvPr/>
          </p:nvSpPr>
          <p:spPr bwMode="auto">
            <a:xfrm>
              <a:off x="1553" y="2042"/>
              <a:ext cx="589" cy="179"/>
            </a:xfrm>
            <a:prstGeom prst="rect">
              <a:avLst/>
            </a:prstGeom>
            <a:solidFill>
              <a:srgbClr val="FFFF00"/>
            </a:solidFill>
            <a:ln w="12700">
              <a:solidFill>
                <a:srgbClr val="0000FF"/>
              </a:solidFill>
              <a:miter lim="800000"/>
              <a:headEnd/>
              <a:tailEnd/>
            </a:ln>
          </p:spPr>
          <p:txBody>
            <a:bodyPr>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MarSt</a:t>
              </a:r>
              <a:endParaRPr lang="en-US" altLang="en-US" sz="1600" b="0">
                <a:solidFill>
                  <a:schemeClr val="bg2"/>
                </a:solidFill>
              </a:endParaRPr>
            </a:p>
          </p:txBody>
        </p:sp>
        <p:sp>
          <p:nvSpPr>
            <p:cNvPr id="14352" name="Text Box 12">
              <a:extLst>
                <a:ext uri="{FF2B5EF4-FFF2-40B4-BE49-F238E27FC236}">
                  <a16:creationId xmlns:a16="http://schemas.microsoft.com/office/drawing/2014/main" id="{55FB87D1-969E-4105-B892-5ABC12CB8B16}"/>
                </a:ext>
              </a:extLst>
            </p:cNvPr>
            <p:cNvSpPr txBox="1">
              <a:spLocks noChangeArrowheads="1"/>
            </p:cNvSpPr>
            <p:nvPr/>
          </p:nvSpPr>
          <p:spPr bwMode="auto">
            <a:xfrm>
              <a:off x="1096" y="2541"/>
              <a:ext cx="610" cy="179"/>
            </a:xfrm>
            <a:prstGeom prst="rect">
              <a:avLst/>
            </a:prstGeom>
            <a:solidFill>
              <a:srgbClr val="FFFF00"/>
            </a:solidFill>
            <a:ln w="12700">
              <a:solidFill>
                <a:srgbClr val="0000FF"/>
              </a:solidFill>
              <a:miter lim="800000"/>
              <a:headEnd/>
              <a:tailEnd/>
            </a:ln>
          </p:spPr>
          <p:txBody>
            <a:bodyPr>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TaxInc</a:t>
              </a:r>
              <a:endParaRPr lang="en-US" altLang="en-US" sz="1600" b="0">
                <a:solidFill>
                  <a:schemeClr val="bg2"/>
                </a:solidFill>
              </a:endParaRPr>
            </a:p>
          </p:txBody>
        </p:sp>
        <p:sp>
          <p:nvSpPr>
            <p:cNvPr id="14353" name="AutoShape 13">
              <a:extLst>
                <a:ext uri="{FF2B5EF4-FFF2-40B4-BE49-F238E27FC236}">
                  <a16:creationId xmlns:a16="http://schemas.microsoft.com/office/drawing/2014/main" id="{A898709A-E275-43C5-A99D-43E04C870612}"/>
                </a:ext>
              </a:extLst>
            </p:cNvPr>
            <p:cNvSpPr>
              <a:spLocks noChangeArrowheads="1"/>
            </p:cNvSpPr>
            <p:nvPr/>
          </p:nvSpPr>
          <p:spPr bwMode="auto">
            <a:xfrm>
              <a:off x="1680" y="3038"/>
              <a:ext cx="395" cy="231"/>
            </a:xfrm>
            <a:prstGeom prst="roundRect">
              <a:avLst>
                <a:gd name="adj" fmla="val 16769"/>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14354" name="Text Box 14">
              <a:extLst>
                <a:ext uri="{FF2B5EF4-FFF2-40B4-BE49-F238E27FC236}">
                  <a16:creationId xmlns:a16="http://schemas.microsoft.com/office/drawing/2014/main" id="{DBADEF12-4E4A-4028-B3AF-2EDC9DEA80CC}"/>
                </a:ext>
              </a:extLst>
            </p:cNvPr>
            <p:cNvSpPr txBox="1">
              <a:spLocks noChangeArrowheads="1"/>
            </p:cNvSpPr>
            <p:nvPr/>
          </p:nvSpPr>
          <p:spPr bwMode="auto">
            <a:xfrm>
              <a:off x="1632" y="3038"/>
              <a:ext cx="4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YES</a:t>
              </a:r>
              <a:endParaRPr lang="en-US" altLang="en-US" sz="1600" b="0">
                <a:solidFill>
                  <a:schemeClr val="bg2"/>
                </a:solidFill>
              </a:endParaRPr>
            </a:p>
          </p:txBody>
        </p:sp>
        <p:sp>
          <p:nvSpPr>
            <p:cNvPr id="14355" name="AutoShape 15">
              <a:extLst>
                <a:ext uri="{FF2B5EF4-FFF2-40B4-BE49-F238E27FC236}">
                  <a16:creationId xmlns:a16="http://schemas.microsoft.com/office/drawing/2014/main" id="{E4983D6C-B3F7-461C-A42E-B79DFF3322B8}"/>
                </a:ext>
              </a:extLst>
            </p:cNvPr>
            <p:cNvSpPr>
              <a:spLocks noChangeArrowheads="1"/>
            </p:cNvSpPr>
            <p:nvPr/>
          </p:nvSpPr>
          <p:spPr bwMode="auto">
            <a:xfrm>
              <a:off x="740" y="3049"/>
              <a:ext cx="412" cy="229"/>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14356" name="Text Box 16">
              <a:extLst>
                <a:ext uri="{FF2B5EF4-FFF2-40B4-BE49-F238E27FC236}">
                  <a16:creationId xmlns:a16="http://schemas.microsoft.com/office/drawing/2014/main" id="{B291A7CE-D588-4E3E-A7FF-A4A208492DA9}"/>
                </a:ext>
              </a:extLst>
            </p:cNvPr>
            <p:cNvSpPr txBox="1">
              <a:spLocks noChangeArrowheads="1"/>
            </p:cNvSpPr>
            <p:nvPr/>
          </p:nvSpPr>
          <p:spPr bwMode="auto">
            <a:xfrm>
              <a:off x="814" y="3040"/>
              <a:ext cx="2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chemeClr val="bg2"/>
                </a:solidFill>
              </a:endParaRPr>
            </a:p>
          </p:txBody>
        </p:sp>
        <p:sp>
          <p:nvSpPr>
            <p:cNvPr id="14357" name="AutoShape 17">
              <a:extLst>
                <a:ext uri="{FF2B5EF4-FFF2-40B4-BE49-F238E27FC236}">
                  <a16:creationId xmlns:a16="http://schemas.microsoft.com/office/drawing/2014/main" id="{AFCAD060-3F83-4BCB-9B98-A6B4A64BB017}"/>
                </a:ext>
              </a:extLst>
            </p:cNvPr>
            <p:cNvSpPr>
              <a:spLocks noChangeArrowheads="1"/>
            </p:cNvSpPr>
            <p:nvPr/>
          </p:nvSpPr>
          <p:spPr bwMode="auto">
            <a:xfrm>
              <a:off x="384" y="2051"/>
              <a:ext cx="432" cy="219"/>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14358" name="Text Box 18">
              <a:extLst>
                <a:ext uri="{FF2B5EF4-FFF2-40B4-BE49-F238E27FC236}">
                  <a16:creationId xmlns:a16="http://schemas.microsoft.com/office/drawing/2014/main" id="{73BA6C43-7BD6-4282-BB6D-26279F2D2C90}"/>
                </a:ext>
              </a:extLst>
            </p:cNvPr>
            <p:cNvSpPr txBox="1">
              <a:spLocks noChangeArrowheads="1"/>
            </p:cNvSpPr>
            <p:nvPr/>
          </p:nvSpPr>
          <p:spPr bwMode="auto">
            <a:xfrm>
              <a:off x="458" y="2042"/>
              <a:ext cx="2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rgbClr val="00FFFF"/>
                </a:solidFill>
              </a:endParaRPr>
            </a:p>
          </p:txBody>
        </p:sp>
        <p:sp>
          <p:nvSpPr>
            <p:cNvPr id="14359" name="AutoShape 19">
              <a:extLst>
                <a:ext uri="{FF2B5EF4-FFF2-40B4-BE49-F238E27FC236}">
                  <a16:creationId xmlns:a16="http://schemas.microsoft.com/office/drawing/2014/main" id="{B7EF07DB-443D-4317-A2A3-868DB94305DE}"/>
                </a:ext>
              </a:extLst>
            </p:cNvPr>
            <p:cNvSpPr>
              <a:spLocks noChangeArrowheads="1"/>
            </p:cNvSpPr>
            <p:nvPr/>
          </p:nvSpPr>
          <p:spPr bwMode="auto">
            <a:xfrm>
              <a:off x="2208" y="2558"/>
              <a:ext cx="432" cy="240"/>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14360" name="Text Box 20">
              <a:extLst>
                <a:ext uri="{FF2B5EF4-FFF2-40B4-BE49-F238E27FC236}">
                  <a16:creationId xmlns:a16="http://schemas.microsoft.com/office/drawing/2014/main" id="{CD426FD3-FBB4-477E-A8A3-1BC65484CFE0}"/>
                </a:ext>
              </a:extLst>
            </p:cNvPr>
            <p:cNvSpPr txBox="1">
              <a:spLocks noChangeArrowheads="1"/>
            </p:cNvSpPr>
            <p:nvPr/>
          </p:nvSpPr>
          <p:spPr bwMode="auto">
            <a:xfrm>
              <a:off x="2270" y="2558"/>
              <a:ext cx="2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chemeClr val="bg2"/>
                </a:solidFill>
              </a:endParaRPr>
            </a:p>
          </p:txBody>
        </p:sp>
        <p:sp>
          <p:nvSpPr>
            <p:cNvPr id="14361" name="Text Box 21">
              <a:extLst>
                <a:ext uri="{FF2B5EF4-FFF2-40B4-BE49-F238E27FC236}">
                  <a16:creationId xmlns:a16="http://schemas.microsoft.com/office/drawing/2014/main" id="{16081000-8882-4B91-B236-DEE80E6A82F9}"/>
                </a:ext>
              </a:extLst>
            </p:cNvPr>
            <p:cNvSpPr txBox="1">
              <a:spLocks noChangeArrowheads="1"/>
            </p:cNvSpPr>
            <p:nvPr/>
          </p:nvSpPr>
          <p:spPr bwMode="auto">
            <a:xfrm>
              <a:off x="484" y="1750"/>
              <a:ext cx="30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t>Yes</a:t>
              </a:r>
              <a:endParaRPr lang="en-US" altLang="en-US" sz="1600" b="0">
                <a:solidFill>
                  <a:schemeClr val="bg2"/>
                </a:solidFill>
              </a:endParaRPr>
            </a:p>
          </p:txBody>
        </p:sp>
        <p:sp>
          <p:nvSpPr>
            <p:cNvPr id="14362" name="Text Box 22">
              <a:extLst>
                <a:ext uri="{FF2B5EF4-FFF2-40B4-BE49-F238E27FC236}">
                  <a16:creationId xmlns:a16="http://schemas.microsoft.com/office/drawing/2014/main" id="{5FA81080-525A-498A-94A8-0446D5170DBE}"/>
                </a:ext>
              </a:extLst>
            </p:cNvPr>
            <p:cNvSpPr txBox="1">
              <a:spLocks noChangeArrowheads="1"/>
            </p:cNvSpPr>
            <p:nvPr/>
          </p:nvSpPr>
          <p:spPr bwMode="auto">
            <a:xfrm>
              <a:off x="1654" y="1750"/>
              <a:ext cx="2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t>No</a:t>
              </a:r>
              <a:endParaRPr lang="en-US" altLang="en-US" sz="1600" b="0">
                <a:solidFill>
                  <a:schemeClr val="bg2"/>
                </a:solidFill>
              </a:endParaRPr>
            </a:p>
          </p:txBody>
        </p:sp>
        <p:sp>
          <p:nvSpPr>
            <p:cNvPr id="14363" name="Text Box 23">
              <a:extLst>
                <a:ext uri="{FF2B5EF4-FFF2-40B4-BE49-F238E27FC236}">
                  <a16:creationId xmlns:a16="http://schemas.microsoft.com/office/drawing/2014/main" id="{CC60B82F-192B-4BC1-A7A4-B2EC120EBB6A}"/>
                </a:ext>
              </a:extLst>
            </p:cNvPr>
            <p:cNvSpPr txBox="1">
              <a:spLocks noChangeArrowheads="1"/>
            </p:cNvSpPr>
            <p:nvPr/>
          </p:nvSpPr>
          <p:spPr bwMode="auto">
            <a:xfrm>
              <a:off x="2301" y="2232"/>
              <a:ext cx="53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t>Married</a:t>
              </a:r>
              <a:r>
                <a:rPr lang="en-US" altLang="en-US" sz="1600" b="0">
                  <a:solidFill>
                    <a:schemeClr val="bg2"/>
                  </a:solidFill>
                </a:rPr>
                <a:t> </a:t>
              </a:r>
            </a:p>
          </p:txBody>
        </p:sp>
        <p:sp>
          <p:nvSpPr>
            <p:cNvPr id="14364" name="Text Box 24">
              <a:extLst>
                <a:ext uri="{FF2B5EF4-FFF2-40B4-BE49-F238E27FC236}">
                  <a16:creationId xmlns:a16="http://schemas.microsoft.com/office/drawing/2014/main" id="{BCE99A53-BF23-4BA0-BB4A-00A462819D75}"/>
                </a:ext>
              </a:extLst>
            </p:cNvPr>
            <p:cNvSpPr txBox="1">
              <a:spLocks noChangeArrowheads="1"/>
            </p:cNvSpPr>
            <p:nvPr/>
          </p:nvSpPr>
          <p:spPr bwMode="auto">
            <a:xfrm>
              <a:off x="945" y="2250"/>
              <a:ext cx="95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t>Single, Divorced</a:t>
              </a:r>
              <a:endParaRPr lang="en-US" altLang="en-US" sz="1600" b="0">
                <a:solidFill>
                  <a:schemeClr val="bg2"/>
                </a:solidFill>
              </a:endParaRPr>
            </a:p>
          </p:txBody>
        </p:sp>
        <p:sp>
          <p:nvSpPr>
            <p:cNvPr id="14365" name="Text Box 25">
              <a:extLst>
                <a:ext uri="{FF2B5EF4-FFF2-40B4-BE49-F238E27FC236}">
                  <a16:creationId xmlns:a16="http://schemas.microsoft.com/office/drawing/2014/main" id="{B206BBD4-68B6-408F-A5D9-0B225C95E461}"/>
                </a:ext>
              </a:extLst>
            </p:cNvPr>
            <p:cNvSpPr txBox="1">
              <a:spLocks noChangeArrowheads="1"/>
            </p:cNvSpPr>
            <p:nvPr/>
          </p:nvSpPr>
          <p:spPr bwMode="auto">
            <a:xfrm>
              <a:off x="654" y="2749"/>
              <a:ext cx="41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t>&lt; 80K</a:t>
              </a:r>
              <a:endParaRPr lang="en-US" altLang="en-US" sz="1600" b="0">
                <a:solidFill>
                  <a:schemeClr val="bg2"/>
                </a:solidFill>
              </a:endParaRPr>
            </a:p>
          </p:txBody>
        </p:sp>
        <p:sp>
          <p:nvSpPr>
            <p:cNvPr id="14366" name="Text Box 26">
              <a:extLst>
                <a:ext uri="{FF2B5EF4-FFF2-40B4-BE49-F238E27FC236}">
                  <a16:creationId xmlns:a16="http://schemas.microsoft.com/office/drawing/2014/main" id="{780C50B1-D889-4213-8356-821B0A75B0A9}"/>
                </a:ext>
              </a:extLst>
            </p:cNvPr>
            <p:cNvSpPr txBox="1">
              <a:spLocks noChangeArrowheads="1"/>
            </p:cNvSpPr>
            <p:nvPr/>
          </p:nvSpPr>
          <p:spPr bwMode="auto">
            <a:xfrm>
              <a:off x="1772" y="2749"/>
              <a:ext cx="41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t>&gt; 80K</a:t>
              </a:r>
              <a:endParaRPr lang="en-US" altLang="en-US" sz="1600" b="0">
                <a:solidFill>
                  <a:schemeClr val="bg2"/>
                </a:solidFill>
              </a:endParaRPr>
            </a:p>
          </p:txBody>
        </p:sp>
      </p:grpSp>
      <p:graphicFrame>
        <p:nvGraphicFramePr>
          <p:cNvPr id="14340" name="Object 27">
            <a:extLst>
              <a:ext uri="{FF2B5EF4-FFF2-40B4-BE49-F238E27FC236}">
                <a16:creationId xmlns:a16="http://schemas.microsoft.com/office/drawing/2014/main" id="{7FF6118E-ACD9-489E-A33A-082D8809887C}"/>
              </a:ext>
            </a:extLst>
          </p:cNvPr>
          <p:cNvGraphicFramePr>
            <a:graphicFrameLocks noChangeAspect="1"/>
          </p:cNvGraphicFramePr>
          <p:nvPr/>
        </p:nvGraphicFramePr>
        <p:xfrm>
          <a:off x="4953000" y="1600200"/>
          <a:ext cx="3343275" cy="1133475"/>
        </p:xfrm>
        <a:graphic>
          <a:graphicData uri="http://schemas.openxmlformats.org/presentationml/2006/ole">
            <mc:AlternateContent xmlns:mc="http://schemas.openxmlformats.org/markup-compatibility/2006">
              <mc:Choice xmlns:v="urn:schemas-microsoft-com:vml" Requires="v">
                <p:oleObj name="Document" r:id="rId2" imgW="4651248" imgH="1575816" progId="Word.Document.8">
                  <p:embed/>
                </p:oleObj>
              </mc:Choice>
              <mc:Fallback>
                <p:oleObj name="Document" r:id="rId2" imgW="4651248" imgH="1575816" progId="Word.Document.8">
                  <p:embed/>
                  <p:pic>
                    <p:nvPicPr>
                      <p:cNvPr id="0" name="Object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600200"/>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1" name="Text Box 28">
            <a:extLst>
              <a:ext uri="{FF2B5EF4-FFF2-40B4-BE49-F238E27FC236}">
                <a16:creationId xmlns:a16="http://schemas.microsoft.com/office/drawing/2014/main" id="{89B12552-BC2C-429B-B593-40B12AADF1C0}"/>
              </a:ext>
            </a:extLst>
          </p:cNvPr>
          <p:cNvSpPr txBox="1">
            <a:spLocks noChangeArrowheads="1"/>
          </p:cNvSpPr>
          <p:nvPr/>
        </p:nvSpPr>
        <p:spPr bwMode="auto">
          <a:xfrm>
            <a:off x="4800600" y="1143000"/>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80000"/>
              </a:lnSpc>
              <a:spcBef>
                <a:spcPct val="20000"/>
              </a:spcBef>
              <a:spcAft>
                <a:spcPct val="0"/>
              </a:spcAft>
              <a:buClr>
                <a:schemeClr val="accent2"/>
              </a:buClr>
              <a:buFont typeface="Monotype Sorts" pitchFamily="2" charset="2"/>
              <a:buNone/>
            </a:pPr>
            <a:r>
              <a:rPr lang="en-US" altLang="en-US" sz="2000">
                <a:solidFill>
                  <a:schemeClr val="tx2"/>
                </a:solidFill>
              </a:rPr>
              <a:t>Test Data</a:t>
            </a:r>
            <a:endParaRPr lang="en-US" altLang="en-US" sz="2000" b="0">
              <a:solidFill>
                <a:schemeClr val="bg2"/>
              </a:solidFill>
            </a:endParaRPr>
          </a:p>
        </p:txBody>
      </p:sp>
      <p:sp>
        <p:nvSpPr>
          <p:cNvPr id="14342" name="Text Box 29">
            <a:extLst>
              <a:ext uri="{FF2B5EF4-FFF2-40B4-BE49-F238E27FC236}">
                <a16:creationId xmlns:a16="http://schemas.microsoft.com/office/drawing/2014/main" id="{18209802-70CB-4691-B838-3576C8C3E112}"/>
              </a:ext>
            </a:extLst>
          </p:cNvPr>
          <p:cNvSpPr txBox="1">
            <a:spLocks noChangeArrowheads="1"/>
          </p:cNvSpPr>
          <p:nvPr/>
        </p:nvSpPr>
        <p:spPr bwMode="auto">
          <a:xfrm>
            <a:off x="990600" y="1447800"/>
            <a:ext cx="3429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ct val="80000"/>
              </a:lnSpc>
              <a:spcBef>
                <a:spcPct val="20000"/>
              </a:spcBef>
              <a:spcAft>
                <a:spcPct val="0"/>
              </a:spcAft>
              <a:buClr>
                <a:schemeClr val="accent2"/>
              </a:buClr>
              <a:buFont typeface="Monotype Sorts" pitchFamily="2" charset="2"/>
              <a:buNone/>
            </a:pPr>
            <a:r>
              <a:rPr lang="en-US" altLang="en-US" sz="2000" b="0"/>
              <a:t>Start from the root of tree.</a:t>
            </a:r>
          </a:p>
        </p:txBody>
      </p:sp>
      <p:sp>
        <p:nvSpPr>
          <p:cNvPr id="14343" name="Line 30">
            <a:extLst>
              <a:ext uri="{FF2B5EF4-FFF2-40B4-BE49-F238E27FC236}">
                <a16:creationId xmlns:a16="http://schemas.microsoft.com/office/drawing/2014/main" id="{CF385A50-806A-4E9A-A9EF-E44759C3717B}"/>
              </a:ext>
            </a:extLst>
          </p:cNvPr>
          <p:cNvSpPr>
            <a:spLocks noChangeShapeType="1"/>
          </p:cNvSpPr>
          <p:nvPr/>
        </p:nvSpPr>
        <p:spPr bwMode="auto">
          <a:xfrm>
            <a:off x="2133600" y="1828800"/>
            <a:ext cx="0" cy="457200"/>
          </a:xfrm>
          <a:prstGeom prst="line">
            <a:avLst/>
          </a:prstGeom>
          <a:noFill/>
          <a:ln w="1587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B99264C-3792-4C5A-AACD-4A0F955B2331}"/>
              </a:ext>
            </a:extLst>
          </p:cNvPr>
          <p:cNvSpPr>
            <a:spLocks noGrp="1" noChangeArrowheads="1"/>
          </p:cNvSpPr>
          <p:nvPr>
            <p:ph type="title"/>
          </p:nvPr>
        </p:nvSpPr>
        <p:spPr/>
        <p:txBody>
          <a:bodyPr/>
          <a:lstStyle/>
          <a:p>
            <a:r>
              <a:rPr lang="en-US" altLang="en-US"/>
              <a:t>Apply Model to Test Data</a:t>
            </a:r>
          </a:p>
        </p:txBody>
      </p:sp>
      <p:grpSp>
        <p:nvGrpSpPr>
          <p:cNvPr id="15363" name="Group 3">
            <a:extLst>
              <a:ext uri="{FF2B5EF4-FFF2-40B4-BE49-F238E27FC236}">
                <a16:creationId xmlns:a16="http://schemas.microsoft.com/office/drawing/2014/main" id="{1871C75F-F1DA-41AF-B202-5F055FC048F4}"/>
              </a:ext>
            </a:extLst>
          </p:cNvPr>
          <p:cNvGrpSpPr>
            <a:grpSpLocks/>
          </p:cNvGrpSpPr>
          <p:nvPr/>
        </p:nvGrpSpPr>
        <p:grpSpPr bwMode="auto">
          <a:xfrm>
            <a:off x="685800" y="2362200"/>
            <a:ext cx="4267200" cy="3298825"/>
            <a:chOff x="384" y="1584"/>
            <a:chExt cx="2451" cy="1694"/>
          </a:xfrm>
        </p:grpSpPr>
        <p:sp>
          <p:nvSpPr>
            <p:cNvPr id="15367" name="Line 4">
              <a:extLst>
                <a:ext uri="{FF2B5EF4-FFF2-40B4-BE49-F238E27FC236}">
                  <a16:creationId xmlns:a16="http://schemas.microsoft.com/office/drawing/2014/main" id="{F440AB33-2AF1-4195-9E40-1C7F2428A6CD}"/>
                </a:ext>
              </a:extLst>
            </p:cNvPr>
            <p:cNvSpPr>
              <a:spLocks noChangeShapeType="1"/>
            </p:cNvSpPr>
            <p:nvPr/>
          </p:nvSpPr>
          <p:spPr bwMode="auto">
            <a:xfrm>
              <a:off x="1655" y="2708"/>
              <a:ext cx="153" cy="332"/>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68" name="Line 5">
              <a:extLst>
                <a:ext uri="{FF2B5EF4-FFF2-40B4-BE49-F238E27FC236}">
                  <a16:creationId xmlns:a16="http://schemas.microsoft.com/office/drawing/2014/main" id="{F64E9D9F-3098-4B12-8189-95D0A48A048F}"/>
                </a:ext>
              </a:extLst>
            </p:cNvPr>
            <p:cNvSpPr>
              <a:spLocks noChangeShapeType="1"/>
            </p:cNvSpPr>
            <p:nvPr/>
          </p:nvSpPr>
          <p:spPr bwMode="auto">
            <a:xfrm flipH="1">
              <a:off x="943" y="2708"/>
              <a:ext cx="204" cy="332"/>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69" name="Line 6">
              <a:extLst>
                <a:ext uri="{FF2B5EF4-FFF2-40B4-BE49-F238E27FC236}">
                  <a16:creationId xmlns:a16="http://schemas.microsoft.com/office/drawing/2014/main" id="{0215A465-E303-4179-B973-1359E0673C59}"/>
                </a:ext>
              </a:extLst>
            </p:cNvPr>
            <p:cNvSpPr>
              <a:spLocks noChangeShapeType="1"/>
            </p:cNvSpPr>
            <p:nvPr/>
          </p:nvSpPr>
          <p:spPr bwMode="auto">
            <a:xfrm flipH="1">
              <a:off x="1350" y="2208"/>
              <a:ext cx="254" cy="333"/>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70" name="Line 7">
              <a:extLst>
                <a:ext uri="{FF2B5EF4-FFF2-40B4-BE49-F238E27FC236}">
                  <a16:creationId xmlns:a16="http://schemas.microsoft.com/office/drawing/2014/main" id="{8277986F-B767-4916-A3FE-E7E8C2FDD20A}"/>
                </a:ext>
              </a:extLst>
            </p:cNvPr>
            <p:cNvSpPr>
              <a:spLocks noChangeShapeType="1"/>
            </p:cNvSpPr>
            <p:nvPr/>
          </p:nvSpPr>
          <p:spPr bwMode="auto">
            <a:xfrm>
              <a:off x="2113" y="2208"/>
              <a:ext cx="305" cy="333"/>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71" name="Line 8">
              <a:extLst>
                <a:ext uri="{FF2B5EF4-FFF2-40B4-BE49-F238E27FC236}">
                  <a16:creationId xmlns:a16="http://schemas.microsoft.com/office/drawing/2014/main" id="{7807F72D-E35F-4D11-8E52-C5E77929F4EB}"/>
                </a:ext>
              </a:extLst>
            </p:cNvPr>
            <p:cNvSpPr>
              <a:spLocks noChangeShapeType="1"/>
            </p:cNvSpPr>
            <p:nvPr/>
          </p:nvSpPr>
          <p:spPr bwMode="auto">
            <a:xfrm>
              <a:off x="1452" y="1750"/>
              <a:ext cx="356" cy="292"/>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72" name="Line 9">
              <a:extLst>
                <a:ext uri="{FF2B5EF4-FFF2-40B4-BE49-F238E27FC236}">
                  <a16:creationId xmlns:a16="http://schemas.microsoft.com/office/drawing/2014/main" id="{2B01D83C-0DCD-40F8-920B-B706352565E8}"/>
                </a:ext>
              </a:extLst>
            </p:cNvPr>
            <p:cNvSpPr>
              <a:spLocks noChangeShapeType="1"/>
            </p:cNvSpPr>
            <p:nvPr/>
          </p:nvSpPr>
          <p:spPr bwMode="auto">
            <a:xfrm flipH="1">
              <a:off x="587" y="1750"/>
              <a:ext cx="356" cy="292"/>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73" name="Text Box 10">
              <a:extLst>
                <a:ext uri="{FF2B5EF4-FFF2-40B4-BE49-F238E27FC236}">
                  <a16:creationId xmlns:a16="http://schemas.microsoft.com/office/drawing/2014/main" id="{AF0F765A-7A22-40D8-9C9F-7B1B66D6DA75}"/>
                </a:ext>
              </a:extLst>
            </p:cNvPr>
            <p:cNvSpPr txBox="1">
              <a:spLocks noChangeArrowheads="1"/>
            </p:cNvSpPr>
            <p:nvPr/>
          </p:nvSpPr>
          <p:spPr bwMode="auto">
            <a:xfrm>
              <a:off x="913" y="1584"/>
              <a:ext cx="590" cy="179"/>
            </a:xfrm>
            <a:prstGeom prst="rect">
              <a:avLst/>
            </a:prstGeom>
            <a:solidFill>
              <a:srgbClr val="FFFF00"/>
            </a:solidFill>
            <a:ln w="12700">
              <a:solidFill>
                <a:srgbClr val="0000FF"/>
              </a:solidFill>
              <a:miter lim="800000"/>
              <a:headEnd/>
              <a:tailEnd/>
            </a:ln>
          </p:spPr>
          <p:txBody>
            <a:bodyPr>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Refund</a:t>
              </a:r>
              <a:endParaRPr lang="en-US" altLang="en-US" sz="1600" b="0">
                <a:solidFill>
                  <a:schemeClr val="bg2"/>
                </a:solidFill>
              </a:endParaRPr>
            </a:p>
          </p:txBody>
        </p:sp>
        <p:sp>
          <p:nvSpPr>
            <p:cNvPr id="15374" name="Text Box 11">
              <a:extLst>
                <a:ext uri="{FF2B5EF4-FFF2-40B4-BE49-F238E27FC236}">
                  <a16:creationId xmlns:a16="http://schemas.microsoft.com/office/drawing/2014/main" id="{5566A706-A834-4F93-B5FE-6E425B12B0C6}"/>
                </a:ext>
              </a:extLst>
            </p:cNvPr>
            <p:cNvSpPr txBox="1">
              <a:spLocks noChangeArrowheads="1"/>
            </p:cNvSpPr>
            <p:nvPr/>
          </p:nvSpPr>
          <p:spPr bwMode="auto">
            <a:xfrm>
              <a:off x="1553" y="2042"/>
              <a:ext cx="589" cy="179"/>
            </a:xfrm>
            <a:prstGeom prst="rect">
              <a:avLst/>
            </a:prstGeom>
            <a:solidFill>
              <a:srgbClr val="FFFF00"/>
            </a:solidFill>
            <a:ln w="12700">
              <a:solidFill>
                <a:srgbClr val="0000FF"/>
              </a:solidFill>
              <a:miter lim="800000"/>
              <a:headEnd/>
              <a:tailEnd/>
            </a:ln>
          </p:spPr>
          <p:txBody>
            <a:bodyPr>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MarSt</a:t>
              </a:r>
              <a:endParaRPr lang="en-US" altLang="en-US" sz="1600" b="0">
                <a:solidFill>
                  <a:schemeClr val="bg2"/>
                </a:solidFill>
              </a:endParaRPr>
            </a:p>
          </p:txBody>
        </p:sp>
        <p:sp>
          <p:nvSpPr>
            <p:cNvPr id="15375" name="Text Box 12">
              <a:extLst>
                <a:ext uri="{FF2B5EF4-FFF2-40B4-BE49-F238E27FC236}">
                  <a16:creationId xmlns:a16="http://schemas.microsoft.com/office/drawing/2014/main" id="{6FC4E65C-521C-4A95-B85D-D0CCC0909F19}"/>
                </a:ext>
              </a:extLst>
            </p:cNvPr>
            <p:cNvSpPr txBox="1">
              <a:spLocks noChangeArrowheads="1"/>
            </p:cNvSpPr>
            <p:nvPr/>
          </p:nvSpPr>
          <p:spPr bwMode="auto">
            <a:xfrm>
              <a:off x="1096" y="2541"/>
              <a:ext cx="610" cy="179"/>
            </a:xfrm>
            <a:prstGeom prst="rect">
              <a:avLst/>
            </a:prstGeom>
            <a:solidFill>
              <a:srgbClr val="FFFF00"/>
            </a:solidFill>
            <a:ln w="12700">
              <a:solidFill>
                <a:srgbClr val="0000FF"/>
              </a:solidFill>
              <a:miter lim="800000"/>
              <a:headEnd/>
              <a:tailEnd/>
            </a:ln>
          </p:spPr>
          <p:txBody>
            <a:bodyPr>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TaxInc</a:t>
              </a:r>
              <a:endParaRPr lang="en-US" altLang="en-US" sz="1600" b="0">
                <a:solidFill>
                  <a:schemeClr val="bg2"/>
                </a:solidFill>
              </a:endParaRPr>
            </a:p>
          </p:txBody>
        </p:sp>
        <p:sp>
          <p:nvSpPr>
            <p:cNvPr id="15376" name="AutoShape 13">
              <a:extLst>
                <a:ext uri="{FF2B5EF4-FFF2-40B4-BE49-F238E27FC236}">
                  <a16:creationId xmlns:a16="http://schemas.microsoft.com/office/drawing/2014/main" id="{57B35B40-14E2-4F12-A729-183293BC48FA}"/>
                </a:ext>
              </a:extLst>
            </p:cNvPr>
            <p:cNvSpPr>
              <a:spLocks noChangeArrowheads="1"/>
            </p:cNvSpPr>
            <p:nvPr/>
          </p:nvSpPr>
          <p:spPr bwMode="auto">
            <a:xfrm>
              <a:off x="1680" y="3038"/>
              <a:ext cx="395" cy="231"/>
            </a:xfrm>
            <a:prstGeom prst="roundRect">
              <a:avLst>
                <a:gd name="adj" fmla="val 16769"/>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15377" name="Text Box 14">
              <a:extLst>
                <a:ext uri="{FF2B5EF4-FFF2-40B4-BE49-F238E27FC236}">
                  <a16:creationId xmlns:a16="http://schemas.microsoft.com/office/drawing/2014/main" id="{DFFE6853-DE5F-4F59-A11A-21E7455BEF44}"/>
                </a:ext>
              </a:extLst>
            </p:cNvPr>
            <p:cNvSpPr txBox="1">
              <a:spLocks noChangeArrowheads="1"/>
            </p:cNvSpPr>
            <p:nvPr/>
          </p:nvSpPr>
          <p:spPr bwMode="auto">
            <a:xfrm>
              <a:off x="1632" y="3038"/>
              <a:ext cx="4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YES</a:t>
              </a:r>
              <a:endParaRPr lang="en-US" altLang="en-US" sz="1600" b="0">
                <a:solidFill>
                  <a:schemeClr val="bg2"/>
                </a:solidFill>
              </a:endParaRPr>
            </a:p>
          </p:txBody>
        </p:sp>
        <p:sp>
          <p:nvSpPr>
            <p:cNvPr id="15378" name="AutoShape 15">
              <a:extLst>
                <a:ext uri="{FF2B5EF4-FFF2-40B4-BE49-F238E27FC236}">
                  <a16:creationId xmlns:a16="http://schemas.microsoft.com/office/drawing/2014/main" id="{6D513012-D045-40E8-8AA2-D5C565ACEA6A}"/>
                </a:ext>
              </a:extLst>
            </p:cNvPr>
            <p:cNvSpPr>
              <a:spLocks noChangeArrowheads="1"/>
            </p:cNvSpPr>
            <p:nvPr/>
          </p:nvSpPr>
          <p:spPr bwMode="auto">
            <a:xfrm>
              <a:off x="740" y="3049"/>
              <a:ext cx="412" cy="229"/>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15379" name="Text Box 16">
              <a:extLst>
                <a:ext uri="{FF2B5EF4-FFF2-40B4-BE49-F238E27FC236}">
                  <a16:creationId xmlns:a16="http://schemas.microsoft.com/office/drawing/2014/main" id="{46E0585C-FC05-4E33-A737-D4F9E90670D1}"/>
                </a:ext>
              </a:extLst>
            </p:cNvPr>
            <p:cNvSpPr txBox="1">
              <a:spLocks noChangeArrowheads="1"/>
            </p:cNvSpPr>
            <p:nvPr/>
          </p:nvSpPr>
          <p:spPr bwMode="auto">
            <a:xfrm>
              <a:off x="814" y="3040"/>
              <a:ext cx="2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chemeClr val="bg2"/>
                </a:solidFill>
              </a:endParaRPr>
            </a:p>
          </p:txBody>
        </p:sp>
        <p:sp>
          <p:nvSpPr>
            <p:cNvPr id="15380" name="AutoShape 17">
              <a:extLst>
                <a:ext uri="{FF2B5EF4-FFF2-40B4-BE49-F238E27FC236}">
                  <a16:creationId xmlns:a16="http://schemas.microsoft.com/office/drawing/2014/main" id="{1FC9347B-BDBC-436D-9B14-87CFA7D7F669}"/>
                </a:ext>
              </a:extLst>
            </p:cNvPr>
            <p:cNvSpPr>
              <a:spLocks noChangeArrowheads="1"/>
            </p:cNvSpPr>
            <p:nvPr/>
          </p:nvSpPr>
          <p:spPr bwMode="auto">
            <a:xfrm>
              <a:off x="384" y="2051"/>
              <a:ext cx="432" cy="219"/>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15381" name="Text Box 18">
              <a:extLst>
                <a:ext uri="{FF2B5EF4-FFF2-40B4-BE49-F238E27FC236}">
                  <a16:creationId xmlns:a16="http://schemas.microsoft.com/office/drawing/2014/main" id="{8D9A6163-23C1-4257-BB14-E3B842B8A441}"/>
                </a:ext>
              </a:extLst>
            </p:cNvPr>
            <p:cNvSpPr txBox="1">
              <a:spLocks noChangeArrowheads="1"/>
            </p:cNvSpPr>
            <p:nvPr/>
          </p:nvSpPr>
          <p:spPr bwMode="auto">
            <a:xfrm>
              <a:off x="458" y="2042"/>
              <a:ext cx="2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rgbClr val="00FFFF"/>
                </a:solidFill>
              </a:endParaRPr>
            </a:p>
          </p:txBody>
        </p:sp>
        <p:sp>
          <p:nvSpPr>
            <p:cNvPr id="15382" name="AutoShape 19">
              <a:extLst>
                <a:ext uri="{FF2B5EF4-FFF2-40B4-BE49-F238E27FC236}">
                  <a16:creationId xmlns:a16="http://schemas.microsoft.com/office/drawing/2014/main" id="{40D19FFE-A6B7-4521-919D-AD0B4708B0FB}"/>
                </a:ext>
              </a:extLst>
            </p:cNvPr>
            <p:cNvSpPr>
              <a:spLocks noChangeArrowheads="1"/>
            </p:cNvSpPr>
            <p:nvPr/>
          </p:nvSpPr>
          <p:spPr bwMode="auto">
            <a:xfrm>
              <a:off x="2208" y="2558"/>
              <a:ext cx="432" cy="240"/>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15383" name="Text Box 20">
              <a:extLst>
                <a:ext uri="{FF2B5EF4-FFF2-40B4-BE49-F238E27FC236}">
                  <a16:creationId xmlns:a16="http://schemas.microsoft.com/office/drawing/2014/main" id="{D47936CF-A98C-488C-A971-078A69B8EC70}"/>
                </a:ext>
              </a:extLst>
            </p:cNvPr>
            <p:cNvSpPr txBox="1">
              <a:spLocks noChangeArrowheads="1"/>
            </p:cNvSpPr>
            <p:nvPr/>
          </p:nvSpPr>
          <p:spPr bwMode="auto">
            <a:xfrm>
              <a:off x="2270" y="2558"/>
              <a:ext cx="2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chemeClr val="bg2"/>
                </a:solidFill>
              </a:endParaRPr>
            </a:p>
          </p:txBody>
        </p:sp>
        <p:sp>
          <p:nvSpPr>
            <p:cNvPr id="15384" name="Text Box 21">
              <a:extLst>
                <a:ext uri="{FF2B5EF4-FFF2-40B4-BE49-F238E27FC236}">
                  <a16:creationId xmlns:a16="http://schemas.microsoft.com/office/drawing/2014/main" id="{56574204-2A55-4132-85DE-CADDC3879F91}"/>
                </a:ext>
              </a:extLst>
            </p:cNvPr>
            <p:cNvSpPr txBox="1">
              <a:spLocks noChangeArrowheads="1"/>
            </p:cNvSpPr>
            <p:nvPr/>
          </p:nvSpPr>
          <p:spPr bwMode="auto">
            <a:xfrm>
              <a:off x="484" y="1750"/>
              <a:ext cx="30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t>Yes</a:t>
              </a:r>
              <a:endParaRPr lang="en-US" altLang="en-US" sz="1600" b="0">
                <a:solidFill>
                  <a:schemeClr val="bg2"/>
                </a:solidFill>
              </a:endParaRPr>
            </a:p>
          </p:txBody>
        </p:sp>
        <p:sp>
          <p:nvSpPr>
            <p:cNvPr id="15385" name="Text Box 22">
              <a:extLst>
                <a:ext uri="{FF2B5EF4-FFF2-40B4-BE49-F238E27FC236}">
                  <a16:creationId xmlns:a16="http://schemas.microsoft.com/office/drawing/2014/main" id="{1558BAE4-6231-459C-AF7D-F764DAB87B68}"/>
                </a:ext>
              </a:extLst>
            </p:cNvPr>
            <p:cNvSpPr txBox="1">
              <a:spLocks noChangeArrowheads="1"/>
            </p:cNvSpPr>
            <p:nvPr/>
          </p:nvSpPr>
          <p:spPr bwMode="auto">
            <a:xfrm>
              <a:off x="1654" y="1750"/>
              <a:ext cx="2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t>No</a:t>
              </a:r>
              <a:endParaRPr lang="en-US" altLang="en-US" sz="1600" b="0">
                <a:solidFill>
                  <a:schemeClr val="bg2"/>
                </a:solidFill>
              </a:endParaRPr>
            </a:p>
          </p:txBody>
        </p:sp>
        <p:sp>
          <p:nvSpPr>
            <p:cNvPr id="15386" name="Text Box 23">
              <a:extLst>
                <a:ext uri="{FF2B5EF4-FFF2-40B4-BE49-F238E27FC236}">
                  <a16:creationId xmlns:a16="http://schemas.microsoft.com/office/drawing/2014/main" id="{FC80837C-1FB0-4E93-865F-9F683C42E17D}"/>
                </a:ext>
              </a:extLst>
            </p:cNvPr>
            <p:cNvSpPr txBox="1">
              <a:spLocks noChangeArrowheads="1"/>
            </p:cNvSpPr>
            <p:nvPr/>
          </p:nvSpPr>
          <p:spPr bwMode="auto">
            <a:xfrm>
              <a:off x="2301" y="2232"/>
              <a:ext cx="53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t>Married</a:t>
              </a:r>
              <a:r>
                <a:rPr lang="en-US" altLang="en-US" sz="1600" b="0">
                  <a:solidFill>
                    <a:schemeClr val="bg2"/>
                  </a:solidFill>
                </a:rPr>
                <a:t> </a:t>
              </a:r>
            </a:p>
          </p:txBody>
        </p:sp>
        <p:sp>
          <p:nvSpPr>
            <p:cNvPr id="15387" name="Text Box 24">
              <a:extLst>
                <a:ext uri="{FF2B5EF4-FFF2-40B4-BE49-F238E27FC236}">
                  <a16:creationId xmlns:a16="http://schemas.microsoft.com/office/drawing/2014/main" id="{A794229E-EA4C-49A9-A7E6-2B72A24D485C}"/>
                </a:ext>
              </a:extLst>
            </p:cNvPr>
            <p:cNvSpPr txBox="1">
              <a:spLocks noChangeArrowheads="1"/>
            </p:cNvSpPr>
            <p:nvPr/>
          </p:nvSpPr>
          <p:spPr bwMode="auto">
            <a:xfrm>
              <a:off x="945" y="2250"/>
              <a:ext cx="95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t>Single, Divorced</a:t>
              </a:r>
              <a:endParaRPr lang="en-US" altLang="en-US" sz="1600" b="0">
                <a:solidFill>
                  <a:schemeClr val="bg2"/>
                </a:solidFill>
              </a:endParaRPr>
            </a:p>
          </p:txBody>
        </p:sp>
        <p:sp>
          <p:nvSpPr>
            <p:cNvPr id="15388" name="Text Box 25">
              <a:extLst>
                <a:ext uri="{FF2B5EF4-FFF2-40B4-BE49-F238E27FC236}">
                  <a16:creationId xmlns:a16="http://schemas.microsoft.com/office/drawing/2014/main" id="{DD8FD9DA-58BB-4648-86DE-A87ECE450620}"/>
                </a:ext>
              </a:extLst>
            </p:cNvPr>
            <p:cNvSpPr txBox="1">
              <a:spLocks noChangeArrowheads="1"/>
            </p:cNvSpPr>
            <p:nvPr/>
          </p:nvSpPr>
          <p:spPr bwMode="auto">
            <a:xfrm>
              <a:off x="654" y="2749"/>
              <a:ext cx="41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t>&lt; 80K</a:t>
              </a:r>
              <a:endParaRPr lang="en-US" altLang="en-US" sz="1600" b="0">
                <a:solidFill>
                  <a:schemeClr val="bg2"/>
                </a:solidFill>
              </a:endParaRPr>
            </a:p>
          </p:txBody>
        </p:sp>
        <p:sp>
          <p:nvSpPr>
            <p:cNvPr id="15389" name="Text Box 26">
              <a:extLst>
                <a:ext uri="{FF2B5EF4-FFF2-40B4-BE49-F238E27FC236}">
                  <a16:creationId xmlns:a16="http://schemas.microsoft.com/office/drawing/2014/main" id="{9255A35B-751C-4FDF-BAA9-F163DE84CDDB}"/>
                </a:ext>
              </a:extLst>
            </p:cNvPr>
            <p:cNvSpPr txBox="1">
              <a:spLocks noChangeArrowheads="1"/>
            </p:cNvSpPr>
            <p:nvPr/>
          </p:nvSpPr>
          <p:spPr bwMode="auto">
            <a:xfrm>
              <a:off x="1772" y="2749"/>
              <a:ext cx="41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t>&gt; 80K</a:t>
              </a:r>
              <a:endParaRPr lang="en-US" altLang="en-US" sz="1600" b="0">
                <a:solidFill>
                  <a:schemeClr val="bg2"/>
                </a:solidFill>
              </a:endParaRPr>
            </a:p>
          </p:txBody>
        </p:sp>
      </p:grpSp>
      <p:graphicFrame>
        <p:nvGraphicFramePr>
          <p:cNvPr id="15364" name="Object 27">
            <a:extLst>
              <a:ext uri="{FF2B5EF4-FFF2-40B4-BE49-F238E27FC236}">
                <a16:creationId xmlns:a16="http://schemas.microsoft.com/office/drawing/2014/main" id="{BF0FE963-98D3-47EF-B03A-C8C151C81B61}"/>
              </a:ext>
            </a:extLst>
          </p:cNvPr>
          <p:cNvGraphicFramePr>
            <a:graphicFrameLocks noChangeAspect="1"/>
          </p:cNvGraphicFramePr>
          <p:nvPr/>
        </p:nvGraphicFramePr>
        <p:xfrm>
          <a:off x="4953000" y="1600200"/>
          <a:ext cx="3343275" cy="1133475"/>
        </p:xfrm>
        <a:graphic>
          <a:graphicData uri="http://schemas.openxmlformats.org/presentationml/2006/ole">
            <mc:AlternateContent xmlns:mc="http://schemas.openxmlformats.org/markup-compatibility/2006">
              <mc:Choice xmlns:v="urn:schemas-microsoft-com:vml" Requires="v">
                <p:oleObj name="Document" r:id="rId2" imgW="4651248" imgH="1575816" progId="Word.Document.8">
                  <p:embed/>
                </p:oleObj>
              </mc:Choice>
              <mc:Fallback>
                <p:oleObj name="Document" r:id="rId2" imgW="4651248" imgH="1575816" progId="Word.Document.8">
                  <p:embed/>
                  <p:pic>
                    <p:nvPicPr>
                      <p:cNvPr id="0" name="Object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600200"/>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5" name="Text Box 28">
            <a:extLst>
              <a:ext uri="{FF2B5EF4-FFF2-40B4-BE49-F238E27FC236}">
                <a16:creationId xmlns:a16="http://schemas.microsoft.com/office/drawing/2014/main" id="{5A8DDA60-3EDA-4663-BF9F-39E8E9230203}"/>
              </a:ext>
            </a:extLst>
          </p:cNvPr>
          <p:cNvSpPr txBox="1">
            <a:spLocks noChangeArrowheads="1"/>
          </p:cNvSpPr>
          <p:nvPr/>
        </p:nvSpPr>
        <p:spPr bwMode="auto">
          <a:xfrm>
            <a:off x="4800600" y="1143000"/>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80000"/>
              </a:lnSpc>
              <a:spcBef>
                <a:spcPct val="20000"/>
              </a:spcBef>
              <a:spcAft>
                <a:spcPct val="0"/>
              </a:spcAft>
              <a:buClr>
                <a:schemeClr val="accent2"/>
              </a:buClr>
              <a:buFont typeface="Monotype Sorts" pitchFamily="2" charset="2"/>
              <a:buNone/>
            </a:pPr>
            <a:r>
              <a:rPr lang="en-US" altLang="en-US" sz="2000">
                <a:solidFill>
                  <a:schemeClr val="tx2"/>
                </a:solidFill>
              </a:rPr>
              <a:t>Test Data</a:t>
            </a:r>
            <a:endParaRPr lang="en-US" altLang="en-US" sz="2000" b="0">
              <a:solidFill>
                <a:schemeClr val="bg2"/>
              </a:solidFill>
            </a:endParaRPr>
          </a:p>
        </p:txBody>
      </p:sp>
      <p:sp>
        <p:nvSpPr>
          <p:cNvPr id="15366" name="Line 29">
            <a:extLst>
              <a:ext uri="{FF2B5EF4-FFF2-40B4-BE49-F238E27FC236}">
                <a16:creationId xmlns:a16="http://schemas.microsoft.com/office/drawing/2014/main" id="{B80412A0-B464-462A-8331-159932BAD8FC}"/>
              </a:ext>
            </a:extLst>
          </p:cNvPr>
          <p:cNvSpPr>
            <a:spLocks noChangeShapeType="1"/>
          </p:cNvSpPr>
          <p:nvPr/>
        </p:nvSpPr>
        <p:spPr bwMode="auto">
          <a:xfrm flipH="1">
            <a:off x="2667000" y="1828800"/>
            <a:ext cx="2362200" cy="685800"/>
          </a:xfrm>
          <a:prstGeom prst="line">
            <a:avLst/>
          </a:prstGeom>
          <a:noFill/>
          <a:ln w="15875">
            <a:solidFill>
              <a:srgbClr val="FF0000"/>
            </a:solidFill>
            <a:prstDash val="dash"/>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532A676-1C07-4FE5-B29A-D5C810E25D8A}"/>
              </a:ext>
            </a:extLst>
          </p:cNvPr>
          <p:cNvSpPr>
            <a:spLocks noGrp="1" noChangeArrowheads="1"/>
          </p:cNvSpPr>
          <p:nvPr>
            <p:ph type="title"/>
          </p:nvPr>
        </p:nvSpPr>
        <p:spPr/>
        <p:txBody>
          <a:bodyPr/>
          <a:lstStyle/>
          <a:p>
            <a:r>
              <a:rPr lang="en-US" altLang="en-US"/>
              <a:t>Apply Model to Test Data</a:t>
            </a:r>
          </a:p>
        </p:txBody>
      </p:sp>
      <p:sp>
        <p:nvSpPr>
          <p:cNvPr id="16387" name="Line 3">
            <a:extLst>
              <a:ext uri="{FF2B5EF4-FFF2-40B4-BE49-F238E27FC236}">
                <a16:creationId xmlns:a16="http://schemas.microsoft.com/office/drawing/2014/main" id="{1953D8E1-D292-4776-A192-4A743F1C0795}"/>
              </a:ext>
            </a:extLst>
          </p:cNvPr>
          <p:cNvSpPr>
            <a:spLocks noChangeShapeType="1"/>
          </p:cNvSpPr>
          <p:nvPr/>
        </p:nvSpPr>
        <p:spPr bwMode="auto">
          <a:xfrm>
            <a:off x="2898775" y="4551363"/>
            <a:ext cx="266700" cy="646112"/>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88" name="Line 4">
            <a:extLst>
              <a:ext uri="{FF2B5EF4-FFF2-40B4-BE49-F238E27FC236}">
                <a16:creationId xmlns:a16="http://schemas.microsoft.com/office/drawing/2014/main" id="{CFBFE281-CEC1-4F3F-95F5-D2BE533F069A}"/>
              </a:ext>
            </a:extLst>
          </p:cNvPr>
          <p:cNvSpPr>
            <a:spLocks noChangeShapeType="1"/>
          </p:cNvSpPr>
          <p:nvPr/>
        </p:nvSpPr>
        <p:spPr bwMode="auto">
          <a:xfrm flipH="1">
            <a:off x="1658938" y="4551363"/>
            <a:ext cx="355600" cy="646112"/>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89" name="Line 5">
            <a:extLst>
              <a:ext uri="{FF2B5EF4-FFF2-40B4-BE49-F238E27FC236}">
                <a16:creationId xmlns:a16="http://schemas.microsoft.com/office/drawing/2014/main" id="{215877F0-6159-4F29-92A9-1D83206FDFD8}"/>
              </a:ext>
            </a:extLst>
          </p:cNvPr>
          <p:cNvSpPr>
            <a:spLocks noChangeShapeType="1"/>
          </p:cNvSpPr>
          <p:nvPr/>
        </p:nvSpPr>
        <p:spPr bwMode="auto">
          <a:xfrm flipH="1">
            <a:off x="2366963" y="3576638"/>
            <a:ext cx="442912" cy="649287"/>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90" name="Line 6">
            <a:extLst>
              <a:ext uri="{FF2B5EF4-FFF2-40B4-BE49-F238E27FC236}">
                <a16:creationId xmlns:a16="http://schemas.microsoft.com/office/drawing/2014/main" id="{E8276FF4-B364-4AE4-903C-B2F557C1EF0C}"/>
              </a:ext>
            </a:extLst>
          </p:cNvPr>
          <p:cNvSpPr>
            <a:spLocks noChangeShapeType="1"/>
          </p:cNvSpPr>
          <p:nvPr/>
        </p:nvSpPr>
        <p:spPr bwMode="auto">
          <a:xfrm>
            <a:off x="3695700" y="3576638"/>
            <a:ext cx="531813" cy="649287"/>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91" name="Line 7">
            <a:extLst>
              <a:ext uri="{FF2B5EF4-FFF2-40B4-BE49-F238E27FC236}">
                <a16:creationId xmlns:a16="http://schemas.microsoft.com/office/drawing/2014/main" id="{2BACB92A-7F1A-49A0-AF5E-69FE04417E7D}"/>
              </a:ext>
            </a:extLst>
          </p:cNvPr>
          <p:cNvSpPr>
            <a:spLocks noChangeShapeType="1"/>
          </p:cNvSpPr>
          <p:nvPr/>
        </p:nvSpPr>
        <p:spPr bwMode="auto">
          <a:xfrm>
            <a:off x="2544763" y="2686050"/>
            <a:ext cx="620712" cy="5683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92" name="Line 8">
            <a:extLst>
              <a:ext uri="{FF2B5EF4-FFF2-40B4-BE49-F238E27FC236}">
                <a16:creationId xmlns:a16="http://schemas.microsoft.com/office/drawing/2014/main" id="{7E728A64-B822-4ED5-B92C-701DE68998B1}"/>
              </a:ext>
            </a:extLst>
          </p:cNvPr>
          <p:cNvSpPr>
            <a:spLocks noChangeShapeType="1"/>
          </p:cNvSpPr>
          <p:nvPr/>
        </p:nvSpPr>
        <p:spPr bwMode="auto">
          <a:xfrm flipH="1">
            <a:off x="1039813" y="2686050"/>
            <a:ext cx="619125" cy="568325"/>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93" name="Text Box 9">
            <a:extLst>
              <a:ext uri="{FF2B5EF4-FFF2-40B4-BE49-F238E27FC236}">
                <a16:creationId xmlns:a16="http://schemas.microsoft.com/office/drawing/2014/main" id="{7FA23603-4B34-4FCE-9557-2CC780A17CCA}"/>
              </a:ext>
            </a:extLst>
          </p:cNvPr>
          <p:cNvSpPr txBox="1">
            <a:spLocks noChangeArrowheads="1"/>
          </p:cNvSpPr>
          <p:nvPr/>
        </p:nvSpPr>
        <p:spPr bwMode="auto">
          <a:xfrm>
            <a:off x="1606550" y="2362200"/>
            <a:ext cx="1027113" cy="349250"/>
          </a:xfrm>
          <a:prstGeom prst="rect">
            <a:avLst/>
          </a:prstGeom>
          <a:solidFill>
            <a:srgbClr val="FFFF00"/>
          </a:solidFill>
          <a:ln w="12700">
            <a:solidFill>
              <a:srgbClr val="0000FF"/>
            </a:solidFill>
            <a:miter lim="800000"/>
            <a:headEnd/>
            <a:tailEnd/>
          </a:ln>
        </p:spPr>
        <p:txBody>
          <a:bodyPr>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Refund</a:t>
            </a:r>
            <a:endParaRPr lang="en-US" altLang="en-US" sz="1600" b="0">
              <a:solidFill>
                <a:schemeClr val="bg2"/>
              </a:solidFill>
            </a:endParaRPr>
          </a:p>
        </p:txBody>
      </p:sp>
      <p:sp>
        <p:nvSpPr>
          <p:cNvPr id="16394" name="Text Box 10">
            <a:extLst>
              <a:ext uri="{FF2B5EF4-FFF2-40B4-BE49-F238E27FC236}">
                <a16:creationId xmlns:a16="http://schemas.microsoft.com/office/drawing/2014/main" id="{A015A683-0FBD-4834-B5B2-0B21F5152756}"/>
              </a:ext>
            </a:extLst>
          </p:cNvPr>
          <p:cNvSpPr txBox="1">
            <a:spLocks noChangeArrowheads="1"/>
          </p:cNvSpPr>
          <p:nvPr/>
        </p:nvSpPr>
        <p:spPr bwMode="auto">
          <a:xfrm>
            <a:off x="2720975" y="3254375"/>
            <a:ext cx="1025525" cy="347663"/>
          </a:xfrm>
          <a:prstGeom prst="rect">
            <a:avLst/>
          </a:prstGeom>
          <a:solidFill>
            <a:srgbClr val="FFFF00"/>
          </a:solidFill>
          <a:ln w="12700">
            <a:solidFill>
              <a:srgbClr val="0000FF"/>
            </a:solidFill>
            <a:miter lim="800000"/>
            <a:headEnd/>
            <a:tailEnd/>
          </a:ln>
        </p:spPr>
        <p:txBody>
          <a:bodyPr>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MarSt</a:t>
            </a:r>
            <a:endParaRPr lang="en-US" altLang="en-US" sz="1600" b="0">
              <a:solidFill>
                <a:schemeClr val="bg2"/>
              </a:solidFill>
            </a:endParaRPr>
          </a:p>
        </p:txBody>
      </p:sp>
      <p:sp>
        <p:nvSpPr>
          <p:cNvPr id="16395" name="Text Box 11">
            <a:extLst>
              <a:ext uri="{FF2B5EF4-FFF2-40B4-BE49-F238E27FC236}">
                <a16:creationId xmlns:a16="http://schemas.microsoft.com/office/drawing/2014/main" id="{F9D868A4-4811-4225-8437-39BE40BCBD13}"/>
              </a:ext>
            </a:extLst>
          </p:cNvPr>
          <p:cNvSpPr txBox="1">
            <a:spLocks noChangeArrowheads="1"/>
          </p:cNvSpPr>
          <p:nvPr/>
        </p:nvSpPr>
        <p:spPr bwMode="auto">
          <a:xfrm>
            <a:off x="1925638" y="4225925"/>
            <a:ext cx="1062037" cy="349250"/>
          </a:xfrm>
          <a:prstGeom prst="rect">
            <a:avLst/>
          </a:prstGeom>
          <a:solidFill>
            <a:srgbClr val="FFFF00"/>
          </a:solidFill>
          <a:ln w="12700">
            <a:solidFill>
              <a:srgbClr val="0000FF"/>
            </a:solidFill>
            <a:miter lim="800000"/>
            <a:headEnd/>
            <a:tailEnd/>
          </a:ln>
        </p:spPr>
        <p:txBody>
          <a:bodyPr>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TaxInc</a:t>
            </a:r>
            <a:endParaRPr lang="en-US" altLang="en-US" sz="1600" b="0">
              <a:solidFill>
                <a:schemeClr val="bg2"/>
              </a:solidFill>
            </a:endParaRPr>
          </a:p>
        </p:txBody>
      </p:sp>
      <p:sp>
        <p:nvSpPr>
          <p:cNvPr id="16396" name="AutoShape 12">
            <a:extLst>
              <a:ext uri="{FF2B5EF4-FFF2-40B4-BE49-F238E27FC236}">
                <a16:creationId xmlns:a16="http://schemas.microsoft.com/office/drawing/2014/main" id="{5F2C5412-2C6E-4099-B8C4-180D8124E26C}"/>
              </a:ext>
            </a:extLst>
          </p:cNvPr>
          <p:cNvSpPr>
            <a:spLocks noChangeArrowheads="1"/>
          </p:cNvSpPr>
          <p:nvPr/>
        </p:nvSpPr>
        <p:spPr bwMode="auto">
          <a:xfrm>
            <a:off x="2941638" y="5194300"/>
            <a:ext cx="688975" cy="449263"/>
          </a:xfrm>
          <a:prstGeom prst="roundRect">
            <a:avLst>
              <a:gd name="adj" fmla="val 16769"/>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16397" name="Text Box 13">
            <a:extLst>
              <a:ext uri="{FF2B5EF4-FFF2-40B4-BE49-F238E27FC236}">
                <a16:creationId xmlns:a16="http://schemas.microsoft.com/office/drawing/2014/main" id="{3FD9046C-31B7-4ECD-A703-6BC77AF83C3F}"/>
              </a:ext>
            </a:extLst>
          </p:cNvPr>
          <p:cNvSpPr txBox="1">
            <a:spLocks noChangeArrowheads="1"/>
          </p:cNvSpPr>
          <p:nvPr/>
        </p:nvSpPr>
        <p:spPr bwMode="auto">
          <a:xfrm>
            <a:off x="2859088" y="5194300"/>
            <a:ext cx="7508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YES</a:t>
            </a:r>
            <a:endParaRPr lang="en-US" altLang="en-US" sz="1600" b="0">
              <a:solidFill>
                <a:schemeClr val="bg2"/>
              </a:solidFill>
            </a:endParaRPr>
          </a:p>
        </p:txBody>
      </p:sp>
      <p:sp>
        <p:nvSpPr>
          <p:cNvPr id="16398" name="AutoShape 14">
            <a:extLst>
              <a:ext uri="{FF2B5EF4-FFF2-40B4-BE49-F238E27FC236}">
                <a16:creationId xmlns:a16="http://schemas.microsoft.com/office/drawing/2014/main" id="{659B3D9A-C5DB-4287-83A1-C994637EED7B}"/>
              </a:ext>
            </a:extLst>
          </p:cNvPr>
          <p:cNvSpPr>
            <a:spLocks noChangeArrowheads="1"/>
          </p:cNvSpPr>
          <p:nvPr/>
        </p:nvSpPr>
        <p:spPr bwMode="auto">
          <a:xfrm>
            <a:off x="1304925" y="5214938"/>
            <a:ext cx="717550" cy="446087"/>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16399" name="Text Box 15">
            <a:extLst>
              <a:ext uri="{FF2B5EF4-FFF2-40B4-BE49-F238E27FC236}">
                <a16:creationId xmlns:a16="http://schemas.microsoft.com/office/drawing/2014/main" id="{B3253D2B-A754-4859-B3A2-B2C9341C2872}"/>
              </a:ext>
            </a:extLst>
          </p:cNvPr>
          <p:cNvSpPr txBox="1">
            <a:spLocks noChangeArrowheads="1"/>
          </p:cNvSpPr>
          <p:nvPr/>
        </p:nvSpPr>
        <p:spPr bwMode="auto">
          <a:xfrm>
            <a:off x="1435100" y="5197475"/>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chemeClr val="bg2"/>
              </a:solidFill>
            </a:endParaRPr>
          </a:p>
        </p:txBody>
      </p:sp>
      <p:sp>
        <p:nvSpPr>
          <p:cNvPr id="16400" name="AutoShape 16">
            <a:extLst>
              <a:ext uri="{FF2B5EF4-FFF2-40B4-BE49-F238E27FC236}">
                <a16:creationId xmlns:a16="http://schemas.microsoft.com/office/drawing/2014/main" id="{3249D508-FB95-4C4A-A961-305B18BB2645}"/>
              </a:ext>
            </a:extLst>
          </p:cNvPr>
          <p:cNvSpPr>
            <a:spLocks noChangeArrowheads="1"/>
          </p:cNvSpPr>
          <p:nvPr/>
        </p:nvSpPr>
        <p:spPr bwMode="auto">
          <a:xfrm>
            <a:off x="685800" y="3271838"/>
            <a:ext cx="752475" cy="427037"/>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16401" name="Text Box 17">
            <a:extLst>
              <a:ext uri="{FF2B5EF4-FFF2-40B4-BE49-F238E27FC236}">
                <a16:creationId xmlns:a16="http://schemas.microsoft.com/office/drawing/2014/main" id="{191B615D-818B-4F0D-AE77-3F879553D438}"/>
              </a:ext>
            </a:extLst>
          </p:cNvPr>
          <p:cNvSpPr txBox="1">
            <a:spLocks noChangeArrowheads="1"/>
          </p:cNvSpPr>
          <p:nvPr/>
        </p:nvSpPr>
        <p:spPr bwMode="auto">
          <a:xfrm>
            <a:off x="814388" y="3254375"/>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rgbClr val="00FFFF"/>
              </a:solidFill>
            </a:endParaRPr>
          </a:p>
        </p:txBody>
      </p:sp>
      <p:sp>
        <p:nvSpPr>
          <p:cNvPr id="16402" name="AutoShape 18">
            <a:extLst>
              <a:ext uri="{FF2B5EF4-FFF2-40B4-BE49-F238E27FC236}">
                <a16:creationId xmlns:a16="http://schemas.microsoft.com/office/drawing/2014/main" id="{0311E8BA-BCD1-4CAD-B2EA-E14616E6DDBE}"/>
              </a:ext>
            </a:extLst>
          </p:cNvPr>
          <p:cNvSpPr>
            <a:spLocks noChangeArrowheads="1"/>
          </p:cNvSpPr>
          <p:nvPr/>
        </p:nvSpPr>
        <p:spPr bwMode="auto">
          <a:xfrm>
            <a:off x="3860800" y="4259263"/>
            <a:ext cx="752475" cy="466725"/>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16403" name="Text Box 19">
            <a:extLst>
              <a:ext uri="{FF2B5EF4-FFF2-40B4-BE49-F238E27FC236}">
                <a16:creationId xmlns:a16="http://schemas.microsoft.com/office/drawing/2014/main" id="{C57CC1F3-E033-4048-872E-4B63D71ECBE1}"/>
              </a:ext>
            </a:extLst>
          </p:cNvPr>
          <p:cNvSpPr txBox="1">
            <a:spLocks noChangeArrowheads="1"/>
          </p:cNvSpPr>
          <p:nvPr/>
        </p:nvSpPr>
        <p:spPr bwMode="auto">
          <a:xfrm>
            <a:off x="3968750" y="4259263"/>
            <a:ext cx="490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chemeClr val="bg2"/>
              </a:solidFill>
            </a:endParaRPr>
          </a:p>
        </p:txBody>
      </p:sp>
      <p:sp>
        <p:nvSpPr>
          <p:cNvPr id="16404" name="Text Box 20">
            <a:extLst>
              <a:ext uri="{FF2B5EF4-FFF2-40B4-BE49-F238E27FC236}">
                <a16:creationId xmlns:a16="http://schemas.microsoft.com/office/drawing/2014/main" id="{D30675D7-9F95-4F6E-AF7F-A666870A05E5}"/>
              </a:ext>
            </a:extLst>
          </p:cNvPr>
          <p:cNvSpPr txBox="1">
            <a:spLocks noChangeArrowheads="1"/>
          </p:cNvSpPr>
          <p:nvPr/>
        </p:nvSpPr>
        <p:spPr bwMode="auto">
          <a:xfrm>
            <a:off x="860425" y="268605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t>Yes</a:t>
            </a:r>
            <a:endParaRPr lang="en-US" altLang="en-US" sz="1600" b="0">
              <a:solidFill>
                <a:schemeClr val="bg2"/>
              </a:solidFill>
            </a:endParaRPr>
          </a:p>
        </p:txBody>
      </p:sp>
      <p:sp>
        <p:nvSpPr>
          <p:cNvPr id="16405" name="Text Box 21">
            <a:extLst>
              <a:ext uri="{FF2B5EF4-FFF2-40B4-BE49-F238E27FC236}">
                <a16:creationId xmlns:a16="http://schemas.microsoft.com/office/drawing/2014/main" id="{77DA0BE9-E8F8-4433-8D1C-80735A599466}"/>
              </a:ext>
            </a:extLst>
          </p:cNvPr>
          <p:cNvSpPr txBox="1">
            <a:spLocks noChangeArrowheads="1"/>
          </p:cNvSpPr>
          <p:nvPr/>
        </p:nvSpPr>
        <p:spPr bwMode="auto">
          <a:xfrm>
            <a:off x="2897188" y="2686050"/>
            <a:ext cx="442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solidFill>
                  <a:srgbClr val="FF0000"/>
                </a:solidFill>
              </a:rPr>
              <a:t>No</a:t>
            </a:r>
          </a:p>
        </p:txBody>
      </p:sp>
      <p:sp>
        <p:nvSpPr>
          <p:cNvPr id="16406" name="Text Box 22">
            <a:extLst>
              <a:ext uri="{FF2B5EF4-FFF2-40B4-BE49-F238E27FC236}">
                <a16:creationId xmlns:a16="http://schemas.microsoft.com/office/drawing/2014/main" id="{DC10CE42-2704-4091-8956-C07CE0B8B848}"/>
              </a:ext>
            </a:extLst>
          </p:cNvPr>
          <p:cNvSpPr txBox="1">
            <a:spLocks noChangeArrowheads="1"/>
          </p:cNvSpPr>
          <p:nvPr/>
        </p:nvSpPr>
        <p:spPr bwMode="auto">
          <a:xfrm>
            <a:off x="4022725" y="3624263"/>
            <a:ext cx="930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t>Married</a:t>
            </a:r>
            <a:r>
              <a:rPr lang="en-US" altLang="en-US" sz="1600" b="0">
                <a:solidFill>
                  <a:schemeClr val="bg2"/>
                </a:solidFill>
              </a:rPr>
              <a:t> </a:t>
            </a:r>
          </a:p>
        </p:txBody>
      </p:sp>
      <p:sp>
        <p:nvSpPr>
          <p:cNvPr id="16407" name="Text Box 23">
            <a:extLst>
              <a:ext uri="{FF2B5EF4-FFF2-40B4-BE49-F238E27FC236}">
                <a16:creationId xmlns:a16="http://schemas.microsoft.com/office/drawing/2014/main" id="{81DE2ED2-2EBC-4AC4-A44E-7FEC3B2A4CC4}"/>
              </a:ext>
            </a:extLst>
          </p:cNvPr>
          <p:cNvSpPr txBox="1">
            <a:spLocks noChangeArrowheads="1"/>
          </p:cNvSpPr>
          <p:nvPr/>
        </p:nvSpPr>
        <p:spPr bwMode="auto">
          <a:xfrm>
            <a:off x="1662113" y="3659188"/>
            <a:ext cx="1660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t>Single, Divorced</a:t>
            </a:r>
            <a:endParaRPr lang="en-US" altLang="en-US" sz="1600" b="0">
              <a:solidFill>
                <a:schemeClr val="bg2"/>
              </a:solidFill>
            </a:endParaRPr>
          </a:p>
        </p:txBody>
      </p:sp>
      <p:sp>
        <p:nvSpPr>
          <p:cNvPr id="16408" name="Text Box 24">
            <a:extLst>
              <a:ext uri="{FF2B5EF4-FFF2-40B4-BE49-F238E27FC236}">
                <a16:creationId xmlns:a16="http://schemas.microsoft.com/office/drawing/2014/main" id="{B33E8439-C94E-44B9-9C64-000726C022A7}"/>
              </a:ext>
            </a:extLst>
          </p:cNvPr>
          <p:cNvSpPr txBox="1">
            <a:spLocks noChangeArrowheads="1"/>
          </p:cNvSpPr>
          <p:nvPr/>
        </p:nvSpPr>
        <p:spPr bwMode="auto">
          <a:xfrm>
            <a:off x="1155700" y="4630738"/>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t>&lt; 80K</a:t>
            </a:r>
            <a:endParaRPr lang="en-US" altLang="en-US" sz="1600" b="0">
              <a:solidFill>
                <a:schemeClr val="bg2"/>
              </a:solidFill>
            </a:endParaRPr>
          </a:p>
        </p:txBody>
      </p:sp>
      <p:sp>
        <p:nvSpPr>
          <p:cNvPr id="16409" name="Text Box 25">
            <a:extLst>
              <a:ext uri="{FF2B5EF4-FFF2-40B4-BE49-F238E27FC236}">
                <a16:creationId xmlns:a16="http://schemas.microsoft.com/office/drawing/2014/main" id="{3F489380-C7AF-4266-8D9B-0AE0DC5D73EA}"/>
              </a:ext>
            </a:extLst>
          </p:cNvPr>
          <p:cNvSpPr txBox="1">
            <a:spLocks noChangeArrowheads="1"/>
          </p:cNvSpPr>
          <p:nvPr/>
        </p:nvSpPr>
        <p:spPr bwMode="auto">
          <a:xfrm>
            <a:off x="3101975" y="4630738"/>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t>&gt; 80K</a:t>
            </a:r>
            <a:endParaRPr lang="en-US" altLang="en-US" sz="1600" b="0">
              <a:solidFill>
                <a:schemeClr val="bg2"/>
              </a:solidFill>
            </a:endParaRPr>
          </a:p>
        </p:txBody>
      </p:sp>
      <p:graphicFrame>
        <p:nvGraphicFramePr>
          <p:cNvPr id="16410" name="Object 26">
            <a:extLst>
              <a:ext uri="{FF2B5EF4-FFF2-40B4-BE49-F238E27FC236}">
                <a16:creationId xmlns:a16="http://schemas.microsoft.com/office/drawing/2014/main" id="{3BD3C909-3A6B-41EB-963F-46CCF7E24CE7}"/>
              </a:ext>
            </a:extLst>
          </p:cNvPr>
          <p:cNvGraphicFramePr>
            <a:graphicFrameLocks noChangeAspect="1"/>
          </p:cNvGraphicFramePr>
          <p:nvPr/>
        </p:nvGraphicFramePr>
        <p:xfrm>
          <a:off x="4953000" y="1600200"/>
          <a:ext cx="3343275" cy="1133475"/>
        </p:xfrm>
        <a:graphic>
          <a:graphicData uri="http://schemas.openxmlformats.org/presentationml/2006/ole">
            <mc:AlternateContent xmlns:mc="http://schemas.openxmlformats.org/markup-compatibility/2006">
              <mc:Choice xmlns:v="urn:schemas-microsoft-com:vml" Requires="v">
                <p:oleObj name="Document" r:id="rId2" imgW="4651248" imgH="1575816" progId="Word.Document.8">
                  <p:embed/>
                </p:oleObj>
              </mc:Choice>
              <mc:Fallback>
                <p:oleObj name="Document" r:id="rId2" imgW="4651248" imgH="1575816" progId="Word.Document.8">
                  <p:embed/>
                  <p:pic>
                    <p:nvPicPr>
                      <p:cNvPr id="0" name="Object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600200"/>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11" name="Text Box 27">
            <a:extLst>
              <a:ext uri="{FF2B5EF4-FFF2-40B4-BE49-F238E27FC236}">
                <a16:creationId xmlns:a16="http://schemas.microsoft.com/office/drawing/2014/main" id="{A4CBDED9-1B49-4E95-8980-95B8F2DEBF8D}"/>
              </a:ext>
            </a:extLst>
          </p:cNvPr>
          <p:cNvSpPr txBox="1">
            <a:spLocks noChangeArrowheads="1"/>
          </p:cNvSpPr>
          <p:nvPr/>
        </p:nvSpPr>
        <p:spPr bwMode="auto">
          <a:xfrm>
            <a:off x="4800600" y="1143000"/>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80000"/>
              </a:lnSpc>
              <a:spcBef>
                <a:spcPct val="20000"/>
              </a:spcBef>
              <a:spcAft>
                <a:spcPct val="0"/>
              </a:spcAft>
              <a:buClr>
                <a:schemeClr val="accent2"/>
              </a:buClr>
              <a:buFont typeface="Monotype Sorts" pitchFamily="2" charset="2"/>
              <a:buNone/>
            </a:pPr>
            <a:r>
              <a:rPr lang="en-US" altLang="en-US" sz="2000">
                <a:solidFill>
                  <a:schemeClr val="tx2"/>
                </a:solidFill>
              </a:rPr>
              <a:t>Test Data</a:t>
            </a:r>
            <a:endParaRPr lang="en-US" altLang="en-US" sz="2000" b="0">
              <a:solidFill>
                <a:schemeClr val="bg2"/>
              </a:solidFill>
            </a:endParaRPr>
          </a:p>
        </p:txBody>
      </p:sp>
      <p:sp>
        <p:nvSpPr>
          <p:cNvPr id="16412" name="Line 28">
            <a:extLst>
              <a:ext uri="{FF2B5EF4-FFF2-40B4-BE49-F238E27FC236}">
                <a16:creationId xmlns:a16="http://schemas.microsoft.com/office/drawing/2014/main" id="{D3E42191-6CB1-4577-8231-4D7410395C0F}"/>
              </a:ext>
            </a:extLst>
          </p:cNvPr>
          <p:cNvSpPr>
            <a:spLocks noChangeShapeType="1"/>
          </p:cNvSpPr>
          <p:nvPr/>
        </p:nvSpPr>
        <p:spPr bwMode="auto">
          <a:xfrm flipH="1">
            <a:off x="3352800" y="2362200"/>
            <a:ext cx="1600200" cy="457200"/>
          </a:xfrm>
          <a:prstGeom prst="line">
            <a:avLst/>
          </a:prstGeom>
          <a:noFill/>
          <a:ln w="15875">
            <a:solidFill>
              <a:srgbClr val="FF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2F94BEF-0D9A-43AA-A8AA-F57861D6D1B2}"/>
              </a:ext>
            </a:extLst>
          </p:cNvPr>
          <p:cNvSpPr>
            <a:spLocks noGrp="1" noChangeArrowheads="1"/>
          </p:cNvSpPr>
          <p:nvPr>
            <p:ph type="title"/>
          </p:nvPr>
        </p:nvSpPr>
        <p:spPr/>
        <p:txBody>
          <a:bodyPr/>
          <a:lstStyle/>
          <a:p>
            <a:r>
              <a:rPr lang="en-US" altLang="en-US"/>
              <a:t>Apply Model to Test Data</a:t>
            </a:r>
          </a:p>
        </p:txBody>
      </p:sp>
      <p:sp>
        <p:nvSpPr>
          <p:cNvPr id="17411" name="Line 3">
            <a:extLst>
              <a:ext uri="{FF2B5EF4-FFF2-40B4-BE49-F238E27FC236}">
                <a16:creationId xmlns:a16="http://schemas.microsoft.com/office/drawing/2014/main" id="{64D85885-4B5D-41C2-BF2A-1EE942F251AF}"/>
              </a:ext>
            </a:extLst>
          </p:cNvPr>
          <p:cNvSpPr>
            <a:spLocks noChangeShapeType="1"/>
          </p:cNvSpPr>
          <p:nvPr/>
        </p:nvSpPr>
        <p:spPr bwMode="auto">
          <a:xfrm>
            <a:off x="2898775" y="4551363"/>
            <a:ext cx="266700" cy="646112"/>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12" name="Line 4">
            <a:extLst>
              <a:ext uri="{FF2B5EF4-FFF2-40B4-BE49-F238E27FC236}">
                <a16:creationId xmlns:a16="http://schemas.microsoft.com/office/drawing/2014/main" id="{7CBE52A7-1822-483B-AE79-F1C9A4157447}"/>
              </a:ext>
            </a:extLst>
          </p:cNvPr>
          <p:cNvSpPr>
            <a:spLocks noChangeShapeType="1"/>
          </p:cNvSpPr>
          <p:nvPr/>
        </p:nvSpPr>
        <p:spPr bwMode="auto">
          <a:xfrm flipH="1">
            <a:off x="1658938" y="4551363"/>
            <a:ext cx="355600" cy="646112"/>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13" name="Line 5">
            <a:extLst>
              <a:ext uri="{FF2B5EF4-FFF2-40B4-BE49-F238E27FC236}">
                <a16:creationId xmlns:a16="http://schemas.microsoft.com/office/drawing/2014/main" id="{497FDDE2-9165-4686-9074-B08671720FA6}"/>
              </a:ext>
            </a:extLst>
          </p:cNvPr>
          <p:cNvSpPr>
            <a:spLocks noChangeShapeType="1"/>
          </p:cNvSpPr>
          <p:nvPr/>
        </p:nvSpPr>
        <p:spPr bwMode="auto">
          <a:xfrm flipH="1">
            <a:off x="2366963" y="3576638"/>
            <a:ext cx="442912" cy="649287"/>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14" name="Line 6">
            <a:extLst>
              <a:ext uri="{FF2B5EF4-FFF2-40B4-BE49-F238E27FC236}">
                <a16:creationId xmlns:a16="http://schemas.microsoft.com/office/drawing/2014/main" id="{78C98D8D-6D73-415E-8CB8-32F5AC1BFE94}"/>
              </a:ext>
            </a:extLst>
          </p:cNvPr>
          <p:cNvSpPr>
            <a:spLocks noChangeShapeType="1"/>
          </p:cNvSpPr>
          <p:nvPr/>
        </p:nvSpPr>
        <p:spPr bwMode="auto">
          <a:xfrm>
            <a:off x="3695700" y="3576638"/>
            <a:ext cx="531813" cy="649287"/>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15" name="Line 7">
            <a:extLst>
              <a:ext uri="{FF2B5EF4-FFF2-40B4-BE49-F238E27FC236}">
                <a16:creationId xmlns:a16="http://schemas.microsoft.com/office/drawing/2014/main" id="{B0EDC7F5-0F80-4B20-8DD4-858778B20E55}"/>
              </a:ext>
            </a:extLst>
          </p:cNvPr>
          <p:cNvSpPr>
            <a:spLocks noChangeShapeType="1"/>
          </p:cNvSpPr>
          <p:nvPr/>
        </p:nvSpPr>
        <p:spPr bwMode="auto">
          <a:xfrm>
            <a:off x="2544763" y="2686050"/>
            <a:ext cx="620712" cy="5683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16" name="Line 8">
            <a:extLst>
              <a:ext uri="{FF2B5EF4-FFF2-40B4-BE49-F238E27FC236}">
                <a16:creationId xmlns:a16="http://schemas.microsoft.com/office/drawing/2014/main" id="{F2B3976A-F7B3-4242-94C9-C47892EA9D0A}"/>
              </a:ext>
            </a:extLst>
          </p:cNvPr>
          <p:cNvSpPr>
            <a:spLocks noChangeShapeType="1"/>
          </p:cNvSpPr>
          <p:nvPr/>
        </p:nvSpPr>
        <p:spPr bwMode="auto">
          <a:xfrm flipH="1">
            <a:off x="1039813" y="2686050"/>
            <a:ext cx="619125" cy="568325"/>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17" name="Text Box 9">
            <a:extLst>
              <a:ext uri="{FF2B5EF4-FFF2-40B4-BE49-F238E27FC236}">
                <a16:creationId xmlns:a16="http://schemas.microsoft.com/office/drawing/2014/main" id="{589CDF2E-FEF5-445B-BB16-8C4AF44BBF08}"/>
              </a:ext>
            </a:extLst>
          </p:cNvPr>
          <p:cNvSpPr txBox="1">
            <a:spLocks noChangeArrowheads="1"/>
          </p:cNvSpPr>
          <p:nvPr/>
        </p:nvSpPr>
        <p:spPr bwMode="auto">
          <a:xfrm>
            <a:off x="1606550" y="2362200"/>
            <a:ext cx="1027113" cy="349250"/>
          </a:xfrm>
          <a:prstGeom prst="rect">
            <a:avLst/>
          </a:prstGeom>
          <a:solidFill>
            <a:srgbClr val="FFFF00"/>
          </a:solidFill>
          <a:ln w="12700">
            <a:solidFill>
              <a:srgbClr val="0000FF"/>
            </a:solidFill>
            <a:miter lim="800000"/>
            <a:headEnd/>
            <a:tailEnd/>
          </a:ln>
        </p:spPr>
        <p:txBody>
          <a:bodyPr>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Refund</a:t>
            </a:r>
            <a:endParaRPr lang="en-US" altLang="en-US" sz="1600" b="0">
              <a:solidFill>
                <a:schemeClr val="bg2"/>
              </a:solidFill>
            </a:endParaRPr>
          </a:p>
        </p:txBody>
      </p:sp>
      <p:sp>
        <p:nvSpPr>
          <p:cNvPr id="17418" name="Text Box 10">
            <a:extLst>
              <a:ext uri="{FF2B5EF4-FFF2-40B4-BE49-F238E27FC236}">
                <a16:creationId xmlns:a16="http://schemas.microsoft.com/office/drawing/2014/main" id="{FF2AC950-6324-4562-9C4F-EE54544B9E85}"/>
              </a:ext>
            </a:extLst>
          </p:cNvPr>
          <p:cNvSpPr txBox="1">
            <a:spLocks noChangeArrowheads="1"/>
          </p:cNvSpPr>
          <p:nvPr/>
        </p:nvSpPr>
        <p:spPr bwMode="auto">
          <a:xfrm>
            <a:off x="2720975" y="3254375"/>
            <a:ext cx="1025525" cy="347663"/>
          </a:xfrm>
          <a:prstGeom prst="rect">
            <a:avLst/>
          </a:prstGeom>
          <a:solidFill>
            <a:srgbClr val="FFFF00"/>
          </a:solidFill>
          <a:ln w="12700">
            <a:solidFill>
              <a:srgbClr val="0000FF"/>
            </a:solidFill>
            <a:miter lim="800000"/>
            <a:headEnd/>
            <a:tailEnd/>
          </a:ln>
        </p:spPr>
        <p:txBody>
          <a:bodyPr>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MarSt</a:t>
            </a:r>
            <a:endParaRPr lang="en-US" altLang="en-US" sz="1600" b="0">
              <a:solidFill>
                <a:schemeClr val="bg2"/>
              </a:solidFill>
            </a:endParaRPr>
          </a:p>
        </p:txBody>
      </p:sp>
      <p:sp>
        <p:nvSpPr>
          <p:cNvPr id="17419" name="Text Box 11">
            <a:extLst>
              <a:ext uri="{FF2B5EF4-FFF2-40B4-BE49-F238E27FC236}">
                <a16:creationId xmlns:a16="http://schemas.microsoft.com/office/drawing/2014/main" id="{DD82CB3C-8D74-413A-98F9-EB55233F7877}"/>
              </a:ext>
            </a:extLst>
          </p:cNvPr>
          <p:cNvSpPr txBox="1">
            <a:spLocks noChangeArrowheads="1"/>
          </p:cNvSpPr>
          <p:nvPr/>
        </p:nvSpPr>
        <p:spPr bwMode="auto">
          <a:xfrm>
            <a:off x="1925638" y="4225925"/>
            <a:ext cx="1062037" cy="349250"/>
          </a:xfrm>
          <a:prstGeom prst="rect">
            <a:avLst/>
          </a:prstGeom>
          <a:solidFill>
            <a:srgbClr val="FFFF00"/>
          </a:solidFill>
          <a:ln w="12700">
            <a:solidFill>
              <a:srgbClr val="0000FF"/>
            </a:solidFill>
            <a:miter lim="800000"/>
            <a:headEnd/>
            <a:tailEnd/>
          </a:ln>
        </p:spPr>
        <p:txBody>
          <a:bodyPr>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TaxInc</a:t>
            </a:r>
            <a:endParaRPr lang="en-US" altLang="en-US" sz="1600" b="0">
              <a:solidFill>
                <a:schemeClr val="bg2"/>
              </a:solidFill>
            </a:endParaRPr>
          </a:p>
        </p:txBody>
      </p:sp>
      <p:sp>
        <p:nvSpPr>
          <p:cNvPr id="17420" name="AutoShape 12">
            <a:extLst>
              <a:ext uri="{FF2B5EF4-FFF2-40B4-BE49-F238E27FC236}">
                <a16:creationId xmlns:a16="http://schemas.microsoft.com/office/drawing/2014/main" id="{6E3601BC-2A33-44A5-97E6-4E55DDAB67CE}"/>
              </a:ext>
            </a:extLst>
          </p:cNvPr>
          <p:cNvSpPr>
            <a:spLocks noChangeArrowheads="1"/>
          </p:cNvSpPr>
          <p:nvPr/>
        </p:nvSpPr>
        <p:spPr bwMode="auto">
          <a:xfrm>
            <a:off x="2941638" y="5194300"/>
            <a:ext cx="688975" cy="449263"/>
          </a:xfrm>
          <a:prstGeom prst="roundRect">
            <a:avLst>
              <a:gd name="adj" fmla="val 16769"/>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17421" name="Text Box 13">
            <a:extLst>
              <a:ext uri="{FF2B5EF4-FFF2-40B4-BE49-F238E27FC236}">
                <a16:creationId xmlns:a16="http://schemas.microsoft.com/office/drawing/2014/main" id="{BA3406AB-5AA8-43A8-BB6E-8F5D21A34267}"/>
              </a:ext>
            </a:extLst>
          </p:cNvPr>
          <p:cNvSpPr txBox="1">
            <a:spLocks noChangeArrowheads="1"/>
          </p:cNvSpPr>
          <p:nvPr/>
        </p:nvSpPr>
        <p:spPr bwMode="auto">
          <a:xfrm>
            <a:off x="2859088" y="5194300"/>
            <a:ext cx="7508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YES</a:t>
            </a:r>
            <a:endParaRPr lang="en-US" altLang="en-US" sz="1600" b="0">
              <a:solidFill>
                <a:schemeClr val="bg2"/>
              </a:solidFill>
            </a:endParaRPr>
          </a:p>
        </p:txBody>
      </p:sp>
      <p:sp>
        <p:nvSpPr>
          <p:cNvPr id="17422" name="AutoShape 14">
            <a:extLst>
              <a:ext uri="{FF2B5EF4-FFF2-40B4-BE49-F238E27FC236}">
                <a16:creationId xmlns:a16="http://schemas.microsoft.com/office/drawing/2014/main" id="{B9A21FF3-3033-41B0-8E23-12C81DB4F84B}"/>
              </a:ext>
            </a:extLst>
          </p:cNvPr>
          <p:cNvSpPr>
            <a:spLocks noChangeArrowheads="1"/>
          </p:cNvSpPr>
          <p:nvPr/>
        </p:nvSpPr>
        <p:spPr bwMode="auto">
          <a:xfrm>
            <a:off x="1304925" y="5214938"/>
            <a:ext cx="717550" cy="446087"/>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17423" name="Text Box 15">
            <a:extLst>
              <a:ext uri="{FF2B5EF4-FFF2-40B4-BE49-F238E27FC236}">
                <a16:creationId xmlns:a16="http://schemas.microsoft.com/office/drawing/2014/main" id="{9C08232B-C895-44D9-A53B-C35FA66EB6DC}"/>
              </a:ext>
            </a:extLst>
          </p:cNvPr>
          <p:cNvSpPr txBox="1">
            <a:spLocks noChangeArrowheads="1"/>
          </p:cNvSpPr>
          <p:nvPr/>
        </p:nvSpPr>
        <p:spPr bwMode="auto">
          <a:xfrm>
            <a:off x="1435100" y="5197475"/>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chemeClr val="bg2"/>
              </a:solidFill>
            </a:endParaRPr>
          </a:p>
        </p:txBody>
      </p:sp>
      <p:sp>
        <p:nvSpPr>
          <p:cNvPr id="17424" name="AutoShape 16">
            <a:extLst>
              <a:ext uri="{FF2B5EF4-FFF2-40B4-BE49-F238E27FC236}">
                <a16:creationId xmlns:a16="http://schemas.microsoft.com/office/drawing/2014/main" id="{E2FF75BF-F32C-4129-A49D-CCC5FF376A96}"/>
              </a:ext>
            </a:extLst>
          </p:cNvPr>
          <p:cNvSpPr>
            <a:spLocks noChangeArrowheads="1"/>
          </p:cNvSpPr>
          <p:nvPr/>
        </p:nvSpPr>
        <p:spPr bwMode="auto">
          <a:xfrm>
            <a:off x="685800" y="3271838"/>
            <a:ext cx="752475" cy="427037"/>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17425" name="Text Box 17">
            <a:extLst>
              <a:ext uri="{FF2B5EF4-FFF2-40B4-BE49-F238E27FC236}">
                <a16:creationId xmlns:a16="http://schemas.microsoft.com/office/drawing/2014/main" id="{2FE860BE-A6FD-46A3-9045-53C1746CEB93}"/>
              </a:ext>
            </a:extLst>
          </p:cNvPr>
          <p:cNvSpPr txBox="1">
            <a:spLocks noChangeArrowheads="1"/>
          </p:cNvSpPr>
          <p:nvPr/>
        </p:nvSpPr>
        <p:spPr bwMode="auto">
          <a:xfrm>
            <a:off x="814388" y="3254375"/>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rgbClr val="00FFFF"/>
              </a:solidFill>
            </a:endParaRPr>
          </a:p>
        </p:txBody>
      </p:sp>
      <p:sp>
        <p:nvSpPr>
          <p:cNvPr id="17426" name="AutoShape 18">
            <a:extLst>
              <a:ext uri="{FF2B5EF4-FFF2-40B4-BE49-F238E27FC236}">
                <a16:creationId xmlns:a16="http://schemas.microsoft.com/office/drawing/2014/main" id="{726F53B3-DAC3-4D80-87F4-EF3934EBDF6F}"/>
              </a:ext>
            </a:extLst>
          </p:cNvPr>
          <p:cNvSpPr>
            <a:spLocks noChangeArrowheads="1"/>
          </p:cNvSpPr>
          <p:nvPr/>
        </p:nvSpPr>
        <p:spPr bwMode="auto">
          <a:xfrm>
            <a:off x="3860800" y="4259263"/>
            <a:ext cx="752475" cy="466725"/>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17427" name="Text Box 19">
            <a:extLst>
              <a:ext uri="{FF2B5EF4-FFF2-40B4-BE49-F238E27FC236}">
                <a16:creationId xmlns:a16="http://schemas.microsoft.com/office/drawing/2014/main" id="{88E15228-E6C1-440D-91F2-92F0EAAED56E}"/>
              </a:ext>
            </a:extLst>
          </p:cNvPr>
          <p:cNvSpPr txBox="1">
            <a:spLocks noChangeArrowheads="1"/>
          </p:cNvSpPr>
          <p:nvPr/>
        </p:nvSpPr>
        <p:spPr bwMode="auto">
          <a:xfrm>
            <a:off x="3968750" y="4259263"/>
            <a:ext cx="490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chemeClr val="bg2"/>
              </a:solidFill>
            </a:endParaRPr>
          </a:p>
        </p:txBody>
      </p:sp>
      <p:sp>
        <p:nvSpPr>
          <p:cNvPr id="17428" name="Text Box 20">
            <a:extLst>
              <a:ext uri="{FF2B5EF4-FFF2-40B4-BE49-F238E27FC236}">
                <a16:creationId xmlns:a16="http://schemas.microsoft.com/office/drawing/2014/main" id="{04BA5C4F-94F6-4496-B920-73D42B23D1CC}"/>
              </a:ext>
            </a:extLst>
          </p:cNvPr>
          <p:cNvSpPr txBox="1">
            <a:spLocks noChangeArrowheads="1"/>
          </p:cNvSpPr>
          <p:nvPr/>
        </p:nvSpPr>
        <p:spPr bwMode="auto">
          <a:xfrm>
            <a:off x="860425" y="268605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t>Yes</a:t>
            </a:r>
            <a:endParaRPr lang="en-US" altLang="en-US" sz="1600" b="0">
              <a:solidFill>
                <a:schemeClr val="bg2"/>
              </a:solidFill>
            </a:endParaRPr>
          </a:p>
        </p:txBody>
      </p:sp>
      <p:sp>
        <p:nvSpPr>
          <p:cNvPr id="17429" name="Text Box 21">
            <a:extLst>
              <a:ext uri="{FF2B5EF4-FFF2-40B4-BE49-F238E27FC236}">
                <a16:creationId xmlns:a16="http://schemas.microsoft.com/office/drawing/2014/main" id="{B62B5BB9-CD29-4D27-BEA9-EAF45BAAB860}"/>
              </a:ext>
            </a:extLst>
          </p:cNvPr>
          <p:cNvSpPr txBox="1">
            <a:spLocks noChangeArrowheads="1"/>
          </p:cNvSpPr>
          <p:nvPr/>
        </p:nvSpPr>
        <p:spPr bwMode="auto">
          <a:xfrm>
            <a:off x="2897188" y="2686050"/>
            <a:ext cx="442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solidFill>
                  <a:srgbClr val="FF0000"/>
                </a:solidFill>
              </a:rPr>
              <a:t>No</a:t>
            </a:r>
          </a:p>
        </p:txBody>
      </p:sp>
      <p:sp>
        <p:nvSpPr>
          <p:cNvPr id="17430" name="Text Box 22">
            <a:extLst>
              <a:ext uri="{FF2B5EF4-FFF2-40B4-BE49-F238E27FC236}">
                <a16:creationId xmlns:a16="http://schemas.microsoft.com/office/drawing/2014/main" id="{BF38882A-4094-4832-80C1-D3300DC6CD82}"/>
              </a:ext>
            </a:extLst>
          </p:cNvPr>
          <p:cNvSpPr txBox="1">
            <a:spLocks noChangeArrowheads="1"/>
          </p:cNvSpPr>
          <p:nvPr/>
        </p:nvSpPr>
        <p:spPr bwMode="auto">
          <a:xfrm>
            <a:off x="4022725" y="3624263"/>
            <a:ext cx="930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t>Married</a:t>
            </a:r>
            <a:r>
              <a:rPr lang="en-US" altLang="en-US" sz="1600" b="0">
                <a:solidFill>
                  <a:schemeClr val="bg2"/>
                </a:solidFill>
              </a:rPr>
              <a:t> </a:t>
            </a:r>
          </a:p>
        </p:txBody>
      </p:sp>
      <p:sp>
        <p:nvSpPr>
          <p:cNvPr id="17431" name="Text Box 23">
            <a:extLst>
              <a:ext uri="{FF2B5EF4-FFF2-40B4-BE49-F238E27FC236}">
                <a16:creationId xmlns:a16="http://schemas.microsoft.com/office/drawing/2014/main" id="{8E991820-68ED-4B38-9967-A4935F204739}"/>
              </a:ext>
            </a:extLst>
          </p:cNvPr>
          <p:cNvSpPr txBox="1">
            <a:spLocks noChangeArrowheads="1"/>
          </p:cNvSpPr>
          <p:nvPr/>
        </p:nvSpPr>
        <p:spPr bwMode="auto">
          <a:xfrm>
            <a:off x="1662113" y="3659188"/>
            <a:ext cx="1660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t>Single, Divorced</a:t>
            </a:r>
            <a:endParaRPr lang="en-US" altLang="en-US" sz="1600" b="0">
              <a:solidFill>
                <a:schemeClr val="bg2"/>
              </a:solidFill>
            </a:endParaRPr>
          </a:p>
        </p:txBody>
      </p:sp>
      <p:sp>
        <p:nvSpPr>
          <p:cNvPr id="17432" name="Text Box 24">
            <a:extLst>
              <a:ext uri="{FF2B5EF4-FFF2-40B4-BE49-F238E27FC236}">
                <a16:creationId xmlns:a16="http://schemas.microsoft.com/office/drawing/2014/main" id="{22D19FB4-8148-48F9-AAAA-5E74D96B5A75}"/>
              </a:ext>
            </a:extLst>
          </p:cNvPr>
          <p:cNvSpPr txBox="1">
            <a:spLocks noChangeArrowheads="1"/>
          </p:cNvSpPr>
          <p:nvPr/>
        </p:nvSpPr>
        <p:spPr bwMode="auto">
          <a:xfrm>
            <a:off x="1155700" y="4630738"/>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t>&lt; 80K</a:t>
            </a:r>
            <a:endParaRPr lang="en-US" altLang="en-US" sz="1600" b="0">
              <a:solidFill>
                <a:schemeClr val="bg2"/>
              </a:solidFill>
            </a:endParaRPr>
          </a:p>
        </p:txBody>
      </p:sp>
      <p:sp>
        <p:nvSpPr>
          <p:cNvPr id="17433" name="Text Box 25">
            <a:extLst>
              <a:ext uri="{FF2B5EF4-FFF2-40B4-BE49-F238E27FC236}">
                <a16:creationId xmlns:a16="http://schemas.microsoft.com/office/drawing/2014/main" id="{7115EF47-F848-41F4-8FAA-D01A059EB60E}"/>
              </a:ext>
            </a:extLst>
          </p:cNvPr>
          <p:cNvSpPr txBox="1">
            <a:spLocks noChangeArrowheads="1"/>
          </p:cNvSpPr>
          <p:nvPr/>
        </p:nvSpPr>
        <p:spPr bwMode="auto">
          <a:xfrm>
            <a:off x="3101975" y="4630738"/>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t>&gt; 80K</a:t>
            </a:r>
            <a:endParaRPr lang="en-US" altLang="en-US" sz="1600" b="0">
              <a:solidFill>
                <a:schemeClr val="bg2"/>
              </a:solidFill>
            </a:endParaRPr>
          </a:p>
        </p:txBody>
      </p:sp>
      <p:graphicFrame>
        <p:nvGraphicFramePr>
          <p:cNvPr id="17434" name="Object 26">
            <a:extLst>
              <a:ext uri="{FF2B5EF4-FFF2-40B4-BE49-F238E27FC236}">
                <a16:creationId xmlns:a16="http://schemas.microsoft.com/office/drawing/2014/main" id="{9C6968F9-5B9A-4824-8181-67C2FC5550FA}"/>
              </a:ext>
            </a:extLst>
          </p:cNvPr>
          <p:cNvGraphicFramePr>
            <a:graphicFrameLocks noChangeAspect="1"/>
          </p:cNvGraphicFramePr>
          <p:nvPr/>
        </p:nvGraphicFramePr>
        <p:xfrm>
          <a:off x="4953000" y="1600200"/>
          <a:ext cx="3343275" cy="1133475"/>
        </p:xfrm>
        <a:graphic>
          <a:graphicData uri="http://schemas.openxmlformats.org/presentationml/2006/ole">
            <mc:AlternateContent xmlns:mc="http://schemas.openxmlformats.org/markup-compatibility/2006">
              <mc:Choice xmlns:v="urn:schemas-microsoft-com:vml" Requires="v">
                <p:oleObj name="Document" r:id="rId2" imgW="4651248" imgH="1575816" progId="Word.Document.8">
                  <p:embed/>
                </p:oleObj>
              </mc:Choice>
              <mc:Fallback>
                <p:oleObj name="Document" r:id="rId2" imgW="4651248" imgH="1575816" progId="Word.Document.8">
                  <p:embed/>
                  <p:pic>
                    <p:nvPicPr>
                      <p:cNvPr id="0" name="Object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600200"/>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35" name="Text Box 27">
            <a:extLst>
              <a:ext uri="{FF2B5EF4-FFF2-40B4-BE49-F238E27FC236}">
                <a16:creationId xmlns:a16="http://schemas.microsoft.com/office/drawing/2014/main" id="{EEA70870-B663-475D-BE92-474471A24CF1}"/>
              </a:ext>
            </a:extLst>
          </p:cNvPr>
          <p:cNvSpPr txBox="1">
            <a:spLocks noChangeArrowheads="1"/>
          </p:cNvSpPr>
          <p:nvPr/>
        </p:nvSpPr>
        <p:spPr bwMode="auto">
          <a:xfrm>
            <a:off x="4800600" y="1143000"/>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80000"/>
              </a:lnSpc>
              <a:spcBef>
                <a:spcPct val="20000"/>
              </a:spcBef>
              <a:spcAft>
                <a:spcPct val="0"/>
              </a:spcAft>
              <a:buClr>
                <a:schemeClr val="accent2"/>
              </a:buClr>
              <a:buFont typeface="Monotype Sorts" pitchFamily="2" charset="2"/>
              <a:buNone/>
            </a:pPr>
            <a:r>
              <a:rPr lang="en-US" altLang="en-US" sz="2000">
                <a:solidFill>
                  <a:schemeClr val="tx2"/>
                </a:solidFill>
              </a:rPr>
              <a:t>Test Data</a:t>
            </a:r>
            <a:endParaRPr lang="en-US" altLang="en-US" sz="2000" b="0">
              <a:solidFill>
                <a:schemeClr val="bg2"/>
              </a:solidFill>
            </a:endParaRPr>
          </a:p>
        </p:txBody>
      </p:sp>
      <p:sp>
        <p:nvSpPr>
          <p:cNvPr id="17436" name="Line 28">
            <a:extLst>
              <a:ext uri="{FF2B5EF4-FFF2-40B4-BE49-F238E27FC236}">
                <a16:creationId xmlns:a16="http://schemas.microsoft.com/office/drawing/2014/main" id="{4B97B645-DB78-4793-9BE3-371CEBF01A1E}"/>
              </a:ext>
            </a:extLst>
          </p:cNvPr>
          <p:cNvSpPr>
            <a:spLocks noChangeShapeType="1"/>
          </p:cNvSpPr>
          <p:nvPr/>
        </p:nvSpPr>
        <p:spPr bwMode="auto">
          <a:xfrm flipH="1">
            <a:off x="3810000" y="2057400"/>
            <a:ext cx="2057400" cy="1295400"/>
          </a:xfrm>
          <a:prstGeom prst="line">
            <a:avLst/>
          </a:prstGeom>
          <a:noFill/>
          <a:ln w="15875">
            <a:solidFill>
              <a:srgbClr val="FF0000"/>
            </a:solidFill>
            <a:prstDash val="dash"/>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6817711-F7BB-4AA3-8981-E0105D5DBF89}"/>
              </a:ext>
            </a:extLst>
          </p:cNvPr>
          <p:cNvSpPr>
            <a:spLocks noGrp="1" noChangeArrowheads="1"/>
          </p:cNvSpPr>
          <p:nvPr>
            <p:ph type="title"/>
          </p:nvPr>
        </p:nvSpPr>
        <p:spPr/>
        <p:txBody>
          <a:bodyPr/>
          <a:lstStyle/>
          <a:p>
            <a:r>
              <a:rPr lang="en-US" altLang="en-US"/>
              <a:t>Apply Model to Test Data</a:t>
            </a:r>
          </a:p>
        </p:txBody>
      </p:sp>
      <p:sp>
        <p:nvSpPr>
          <p:cNvPr id="18435" name="Line 3">
            <a:extLst>
              <a:ext uri="{FF2B5EF4-FFF2-40B4-BE49-F238E27FC236}">
                <a16:creationId xmlns:a16="http://schemas.microsoft.com/office/drawing/2014/main" id="{7B2415F9-B49C-48D8-A2ED-C7CB2100646B}"/>
              </a:ext>
            </a:extLst>
          </p:cNvPr>
          <p:cNvSpPr>
            <a:spLocks noChangeShapeType="1"/>
          </p:cNvSpPr>
          <p:nvPr/>
        </p:nvSpPr>
        <p:spPr bwMode="auto">
          <a:xfrm>
            <a:off x="2898775" y="4551363"/>
            <a:ext cx="266700" cy="646112"/>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36" name="Line 4">
            <a:extLst>
              <a:ext uri="{FF2B5EF4-FFF2-40B4-BE49-F238E27FC236}">
                <a16:creationId xmlns:a16="http://schemas.microsoft.com/office/drawing/2014/main" id="{DCD0A052-7F70-4358-A04A-CCDF08931F9E}"/>
              </a:ext>
            </a:extLst>
          </p:cNvPr>
          <p:cNvSpPr>
            <a:spLocks noChangeShapeType="1"/>
          </p:cNvSpPr>
          <p:nvPr/>
        </p:nvSpPr>
        <p:spPr bwMode="auto">
          <a:xfrm flipH="1">
            <a:off x="1658938" y="4551363"/>
            <a:ext cx="355600" cy="646112"/>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37" name="Line 5">
            <a:extLst>
              <a:ext uri="{FF2B5EF4-FFF2-40B4-BE49-F238E27FC236}">
                <a16:creationId xmlns:a16="http://schemas.microsoft.com/office/drawing/2014/main" id="{6150D6BA-3C9C-4DD3-87F0-B0511E2A2935}"/>
              </a:ext>
            </a:extLst>
          </p:cNvPr>
          <p:cNvSpPr>
            <a:spLocks noChangeShapeType="1"/>
          </p:cNvSpPr>
          <p:nvPr/>
        </p:nvSpPr>
        <p:spPr bwMode="auto">
          <a:xfrm flipH="1">
            <a:off x="2366963" y="3576638"/>
            <a:ext cx="442912" cy="649287"/>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38" name="Line 6">
            <a:extLst>
              <a:ext uri="{FF2B5EF4-FFF2-40B4-BE49-F238E27FC236}">
                <a16:creationId xmlns:a16="http://schemas.microsoft.com/office/drawing/2014/main" id="{00200BBD-3B73-479D-AC10-D070FDAEABC2}"/>
              </a:ext>
            </a:extLst>
          </p:cNvPr>
          <p:cNvSpPr>
            <a:spLocks noChangeShapeType="1"/>
          </p:cNvSpPr>
          <p:nvPr/>
        </p:nvSpPr>
        <p:spPr bwMode="auto">
          <a:xfrm>
            <a:off x="3695700" y="3576638"/>
            <a:ext cx="531813" cy="64928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39" name="Line 7">
            <a:extLst>
              <a:ext uri="{FF2B5EF4-FFF2-40B4-BE49-F238E27FC236}">
                <a16:creationId xmlns:a16="http://schemas.microsoft.com/office/drawing/2014/main" id="{4A059A65-6C37-49D0-9BD2-96449802ACCD}"/>
              </a:ext>
            </a:extLst>
          </p:cNvPr>
          <p:cNvSpPr>
            <a:spLocks noChangeShapeType="1"/>
          </p:cNvSpPr>
          <p:nvPr/>
        </p:nvSpPr>
        <p:spPr bwMode="auto">
          <a:xfrm>
            <a:off x="2544763" y="2686050"/>
            <a:ext cx="620712" cy="5683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40" name="Line 8">
            <a:extLst>
              <a:ext uri="{FF2B5EF4-FFF2-40B4-BE49-F238E27FC236}">
                <a16:creationId xmlns:a16="http://schemas.microsoft.com/office/drawing/2014/main" id="{D69A074E-7C65-4D3D-914A-3A41E9C8F5F3}"/>
              </a:ext>
            </a:extLst>
          </p:cNvPr>
          <p:cNvSpPr>
            <a:spLocks noChangeShapeType="1"/>
          </p:cNvSpPr>
          <p:nvPr/>
        </p:nvSpPr>
        <p:spPr bwMode="auto">
          <a:xfrm flipH="1">
            <a:off x="1039813" y="2686050"/>
            <a:ext cx="619125" cy="568325"/>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41" name="Text Box 9">
            <a:extLst>
              <a:ext uri="{FF2B5EF4-FFF2-40B4-BE49-F238E27FC236}">
                <a16:creationId xmlns:a16="http://schemas.microsoft.com/office/drawing/2014/main" id="{975CA256-F37E-411B-9120-B115D218011D}"/>
              </a:ext>
            </a:extLst>
          </p:cNvPr>
          <p:cNvSpPr txBox="1">
            <a:spLocks noChangeArrowheads="1"/>
          </p:cNvSpPr>
          <p:nvPr/>
        </p:nvSpPr>
        <p:spPr bwMode="auto">
          <a:xfrm>
            <a:off x="1606550" y="2362200"/>
            <a:ext cx="1027113" cy="349250"/>
          </a:xfrm>
          <a:prstGeom prst="rect">
            <a:avLst/>
          </a:prstGeom>
          <a:solidFill>
            <a:srgbClr val="FFFF00"/>
          </a:solidFill>
          <a:ln w="12700">
            <a:solidFill>
              <a:srgbClr val="0000FF"/>
            </a:solidFill>
            <a:miter lim="800000"/>
            <a:headEnd/>
            <a:tailEnd/>
          </a:ln>
        </p:spPr>
        <p:txBody>
          <a:bodyPr>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Refund</a:t>
            </a:r>
            <a:endParaRPr lang="en-US" altLang="en-US" sz="1600" b="0">
              <a:solidFill>
                <a:schemeClr val="bg2"/>
              </a:solidFill>
            </a:endParaRPr>
          </a:p>
        </p:txBody>
      </p:sp>
      <p:sp>
        <p:nvSpPr>
          <p:cNvPr id="18442" name="Text Box 10">
            <a:extLst>
              <a:ext uri="{FF2B5EF4-FFF2-40B4-BE49-F238E27FC236}">
                <a16:creationId xmlns:a16="http://schemas.microsoft.com/office/drawing/2014/main" id="{04A6D65C-8D40-4773-905C-86573C3E87F2}"/>
              </a:ext>
            </a:extLst>
          </p:cNvPr>
          <p:cNvSpPr txBox="1">
            <a:spLocks noChangeArrowheads="1"/>
          </p:cNvSpPr>
          <p:nvPr/>
        </p:nvSpPr>
        <p:spPr bwMode="auto">
          <a:xfrm>
            <a:off x="2720975" y="3254375"/>
            <a:ext cx="1025525" cy="347663"/>
          </a:xfrm>
          <a:prstGeom prst="rect">
            <a:avLst/>
          </a:prstGeom>
          <a:solidFill>
            <a:srgbClr val="FFFF00"/>
          </a:solidFill>
          <a:ln w="12700">
            <a:solidFill>
              <a:srgbClr val="0000FF"/>
            </a:solidFill>
            <a:miter lim="800000"/>
            <a:headEnd/>
            <a:tailEnd/>
          </a:ln>
        </p:spPr>
        <p:txBody>
          <a:bodyPr>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MarSt</a:t>
            </a:r>
            <a:endParaRPr lang="en-US" altLang="en-US" sz="1600" b="0">
              <a:solidFill>
                <a:schemeClr val="bg2"/>
              </a:solidFill>
            </a:endParaRPr>
          </a:p>
        </p:txBody>
      </p:sp>
      <p:sp>
        <p:nvSpPr>
          <p:cNvPr id="18443" name="Text Box 11">
            <a:extLst>
              <a:ext uri="{FF2B5EF4-FFF2-40B4-BE49-F238E27FC236}">
                <a16:creationId xmlns:a16="http://schemas.microsoft.com/office/drawing/2014/main" id="{2AFD7AD0-520F-4260-B58E-5D415CE62AB6}"/>
              </a:ext>
            </a:extLst>
          </p:cNvPr>
          <p:cNvSpPr txBox="1">
            <a:spLocks noChangeArrowheads="1"/>
          </p:cNvSpPr>
          <p:nvPr/>
        </p:nvSpPr>
        <p:spPr bwMode="auto">
          <a:xfrm>
            <a:off x="1925638" y="4225925"/>
            <a:ext cx="1062037" cy="349250"/>
          </a:xfrm>
          <a:prstGeom prst="rect">
            <a:avLst/>
          </a:prstGeom>
          <a:solidFill>
            <a:srgbClr val="FFFF00"/>
          </a:solidFill>
          <a:ln w="12700">
            <a:solidFill>
              <a:srgbClr val="0000FF"/>
            </a:solidFill>
            <a:miter lim="800000"/>
            <a:headEnd/>
            <a:tailEnd/>
          </a:ln>
        </p:spPr>
        <p:txBody>
          <a:bodyPr>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TaxInc</a:t>
            </a:r>
            <a:endParaRPr lang="en-US" altLang="en-US" sz="1600" b="0">
              <a:solidFill>
                <a:schemeClr val="bg2"/>
              </a:solidFill>
            </a:endParaRPr>
          </a:p>
        </p:txBody>
      </p:sp>
      <p:sp>
        <p:nvSpPr>
          <p:cNvPr id="18444" name="AutoShape 12">
            <a:extLst>
              <a:ext uri="{FF2B5EF4-FFF2-40B4-BE49-F238E27FC236}">
                <a16:creationId xmlns:a16="http://schemas.microsoft.com/office/drawing/2014/main" id="{E006DCE4-BA20-4502-A235-8C4B2B3330CF}"/>
              </a:ext>
            </a:extLst>
          </p:cNvPr>
          <p:cNvSpPr>
            <a:spLocks noChangeArrowheads="1"/>
          </p:cNvSpPr>
          <p:nvPr/>
        </p:nvSpPr>
        <p:spPr bwMode="auto">
          <a:xfrm>
            <a:off x="2941638" y="5194300"/>
            <a:ext cx="688975" cy="449263"/>
          </a:xfrm>
          <a:prstGeom prst="roundRect">
            <a:avLst>
              <a:gd name="adj" fmla="val 16769"/>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18445" name="Text Box 13">
            <a:extLst>
              <a:ext uri="{FF2B5EF4-FFF2-40B4-BE49-F238E27FC236}">
                <a16:creationId xmlns:a16="http://schemas.microsoft.com/office/drawing/2014/main" id="{E4FD544C-BA1E-4084-936C-224DF779695A}"/>
              </a:ext>
            </a:extLst>
          </p:cNvPr>
          <p:cNvSpPr txBox="1">
            <a:spLocks noChangeArrowheads="1"/>
          </p:cNvSpPr>
          <p:nvPr/>
        </p:nvSpPr>
        <p:spPr bwMode="auto">
          <a:xfrm>
            <a:off x="2859088" y="5194300"/>
            <a:ext cx="7508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YES</a:t>
            </a:r>
            <a:endParaRPr lang="en-US" altLang="en-US" sz="1600" b="0">
              <a:solidFill>
                <a:schemeClr val="bg2"/>
              </a:solidFill>
            </a:endParaRPr>
          </a:p>
        </p:txBody>
      </p:sp>
      <p:sp>
        <p:nvSpPr>
          <p:cNvPr id="18446" name="AutoShape 14">
            <a:extLst>
              <a:ext uri="{FF2B5EF4-FFF2-40B4-BE49-F238E27FC236}">
                <a16:creationId xmlns:a16="http://schemas.microsoft.com/office/drawing/2014/main" id="{5560F0EA-05B6-4DF0-8669-8B38FF36B198}"/>
              </a:ext>
            </a:extLst>
          </p:cNvPr>
          <p:cNvSpPr>
            <a:spLocks noChangeArrowheads="1"/>
          </p:cNvSpPr>
          <p:nvPr/>
        </p:nvSpPr>
        <p:spPr bwMode="auto">
          <a:xfrm>
            <a:off x="1304925" y="5214938"/>
            <a:ext cx="717550" cy="446087"/>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18447" name="Text Box 15">
            <a:extLst>
              <a:ext uri="{FF2B5EF4-FFF2-40B4-BE49-F238E27FC236}">
                <a16:creationId xmlns:a16="http://schemas.microsoft.com/office/drawing/2014/main" id="{0FB46DAC-BC1B-4A07-94F6-1D39F7DF40DB}"/>
              </a:ext>
            </a:extLst>
          </p:cNvPr>
          <p:cNvSpPr txBox="1">
            <a:spLocks noChangeArrowheads="1"/>
          </p:cNvSpPr>
          <p:nvPr/>
        </p:nvSpPr>
        <p:spPr bwMode="auto">
          <a:xfrm>
            <a:off x="1435100" y="5197475"/>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chemeClr val="bg2"/>
              </a:solidFill>
            </a:endParaRPr>
          </a:p>
        </p:txBody>
      </p:sp>
      <p:sp>
        <p:nvSpPr>
          <p:cNvPr id="18448" name="AutoShape 16">
            <a:extLst>
              <a:ext uri="{FF2B5EF4-FFF2-40B4-BE49-F238E27FC236}">
                <a16:creationId xmlns:a16="http://schemas.microsoft.com/office/drawing/2014/main" id="{003BB15C-8D6D-41E5-AA7B-E379A7DB993E}"/>
              </a:ext>
            </a:extLst>
          </p:cNvPr>
          <p:cNvSpPr>
            <a:spLocks noChangeArrowheads="1"/>
          </p:cNvSpPr>
          <p:nvPr/>
        </p:nvSpPr>
        <p:spPr bwMode="auto">
          <a:xfrm>
            <a:off x="685800" y="3271838"/>
            <a:ext cx="752475" cy="427037"/>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18449" name="Text Box 17">
            <a:extLst>
              <a:ext uri="{FF2B5EF4-FFF2-40B4-BE49-F238E27FC236}">
                <a16:creationId xmlns:a16="http://schemas.microsoft.com/office/drawing/2014/main" id="{AB4F9385-0C00-43EE-B60D-44925FB60151}"/>
              </a:ext>
            </a:extLst>
          </p:cNvPr>
          <p:cNvSpPr txBox="1">
            <a:spLocks noChangeArrowheads="1"/>
          </p:cNvSpPr>
          <p:nvPr/>
        </p:nvSpPr>
        <p:spPr bwMode="auto">
          <a:xfrm>
            <a:off x="814388" y="3254375"/>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rgbClr val="00FFFF"/>
              </a:solidFill>
            </a:endParaRPr>
          </a:p>
        </p:txBody>
      </p:sp>
      <p:sp>
        <p:nvSpPr>
          <p:cNvPr id="18450" name="AutoShape 18">
            <a:extLst>
              <a:ext uri="{FF2B5EF4-FFF2-40B4-BE49-F238E27FC236}">
                <a16:creationId xmlns:a16="http://schemas.microsoft.com/office/drawing/2014/main" id="{F0DF746D-AF92-4EF9-8F3E-95DA6881CE28}"/>
              </a:ext>
            </a:extLst>
          </p:cNvPr>
          <p:cNvSpPr>
            <a:spLocks noChangeArrowheads="1"/>
          </p:cNvSpPr>
          <p:nvPr/>
        </p:nvSpPr>
        <p:spPr bwMode="auto">
          <a:xfrm>
            <a:off x="3860800" y="4259263"/>
            <a:ext cx="752475" cy="466725"/>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18451" name="Text Box 19">
            <a:extLst>
              <a:ext uri="{FF2B5EF4-FFF2-40B4-BE49-F238E27FC236}">
                <a16:creationId xmlns:a16="http://schemas.microsoft.com/office/drawing/2014/main" id="{C8F72ED7-691A-4ED2-85DC-252975867FF2}"/>
              </a:ext>
            </a:extLst>
          </p:cNvPr>
          <p:cNvSpPr txBox="1">
            <a:spLocks noChangeArrowheads="1"/>
          </p:cNvSpPr>
          <p:nvPr/>
        </p:nvSpPr>
        <p:spPr bwMode="auto">
          <a:xfrm>
            <a:off x="3968750" y="4259263"/>
            <a:ext cx="490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chemeClr val="bg2"/>
              </a:solidFill>
            </a:endParaRPr>
          </a:p>
        </p:txBody>
      </p:sp>
      <p:sp>
        <p:nvSpPr>
          <p:cNvPr id="18452" name="Text Box 20">
            <a:extLst>
              <a:ext uri="{FF2B5EF4-FFF2-40B4-BE49-F238E27FC236}">
                <a16:creationId xmlns:a16="http://schemas.microsoft.com/office/drawing/2014/main" id="{0AE2D4C8-3447-4151-A54E-5CEF373D4D28}"/>
              </a:ext>
            </a:extLst>
          </p:cNvPr>
          <p:cNvSpPr txBox="1">
            <a:spLocks noChangeArrowheads="1"/>
          </p:cNvSpPr>
          <p:nvPr/>
        </p:nvSpPr>
        <p:spPr bwMode="auto">
          <a:xfrm>
            <a:off x="860425" y="268605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t>Yes</a:t>
            </a:r>
            <a:endParaRPr lang="en-US" altLang="en-US" sz="1600" b="0">
              <a:solidFill>
                <a:schemeClr val="bg2"/>
              </a:solidFill>
            </a:endParaRPr>
          </a:p>
        </p:txBody>
      </p:sp>
      <p:sp>
        <p:nvSpPr>
          <p:cNvPr id="18453" name="Text Box 21">
            <a:extLst>
              <a:ext uri="{FF2B5EF4-FFF2-40B4-BE49-F238E27FC236}">
                <a16:creationId xmlns:a16="http://schemas.microsoft.com/office/drawing/2014/main" id="{492FD5E5-6EF8-4253-B26C-1AE981A971F0}"/>
              </a:ext>
            </a:extLst>
          </p:cNvPr>
          <p:cNvSpPr txBox="1">
            <a:spLocks noChangeArrowheads="1"/>
          </p:cNvSpPr>
          <p:nvPr/>
        </p:nvSpPr>
        <p:spPr bwMode="auto">
          <a:xfrm>
            <a:off x="2897188" y="2686050"/>
            <a:ext cx="442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solidFill>
                  <a:srgbClr val="FF0000"/>
                </a:solidFill>
              </a:rPr>
              <a:t>No</a:t>
            </a:r>
          </a:p>
        </p:txBody>
      </p:sp>
      <p:sp>
        <p:nvSpPr>
          <p:cNvPr id="18454" name="Text Box 22">
            <a:extLst>
              <a:ext uri="{FF2B5EF4-FFF2-40B4-BE49-F238E27FC236}">
                <a16:creationId xmlns:a16="http://schemas.microsoft.com/office/drawing/2014/main" id="{95D9E118-6648-48FB-8EE0-97761D5D0E33}"/>
              </a:ext>
            </a:extLst>
          </p:cNvPr>
          <p:cNvSpPr txBox="1">
            <a:spLocks noChangeArrowheads="1"/>
          </p:cNvSpPr>
          <p:nvPr/>
        </p:nvSpPr>
        <p:spPr bwMode="auto">
          <a:xfrm>
            <a:off x="4022725" y="3624263"/>
            <a:ext cx="930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solidFill>
                  <a:srgbClr val="FF0000"/>
                </a:solidFill>
              </a:rPr>
              <a:t>Married </a:t>
            </a:r>
          </a:p>
        </p:txBody>
      </p:sp>
      <p:sp>
        <p:nvSpPr>
          <p:cNvPr id="18455" name="Text Box 23">
            <a:extLst>
              <a:ext uri="{FF2B5EF4-FFF2-40B4-BE49-F238E27FC236}">
                <a16:creationId xmlns:a16="http://schemas.microsoft.com/office/drawing/2014/main" id="{7AADBBC0-3BD4-4C43-A7A6-851FFD4D2CFF}"/>
              </a:ext>
            </a:extLst>
          </p:cNvPr>
          <p:cNvSpPr txBox="1">
            <a:spLocks noChangeArrowheads="1"/>
          </p:cNvSpPr>
          <p:nvPr/>
        </p:nvSpPr>
        <p:spPr bwMode="auto">
          <a:xfrm>
            <a:off x="1662113" y="3659188"/>
            <a:ext cx="1660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t>Single, Divorced</a:t>
            </a:r>
            <a:endParaRPr lang="en-US" altLang="en-US" sz="1600" b="0">
              <a:solidFill>
                <a:schemeClr val="bg2"/>
              </a:solidFill>
            </a:endParaRPr>
          </a:p>
        </p:txBody>
      </p:sp>
      <p:sp>
        <p:nvSpPr>
          <p:cNvPr id="18456" name="Text Box 24">
            <a:extLst>
              <a:ext uri="{FF2B5EF4-FFF2-40B4-BE49-F238E27FC236}">
                <a16:creationId xmlns:a16="http://schemas.microsoft.com/office/drawing/2014/main" id="{0B650128-3D1B-4726-B650-833E3FDBEF59}"/>
              </a:ext>
            </a:extLst>
          </p:cNvPr>
          <p:cNvSpPr txBox="1">
            <a:spLocks noChangeArrowheads="1"/>
          </p:cNvSpPr>
          <p:nvPr/>
        </p:nvSpPr>
        <p:spPr bwMode="auto">
          <a:xfrm>
            <a:off x="1155700" y="4630738"/>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t>&lt; 80K</a:t>
            </a:r>
            <a:endParaRPr lang="en-US" altLang="en-US" sz="1600" b="0">
              <a:solidFill>
                <a:schemeClr val="bg2"/>
              </a:solidFill>
            </a:endParaRPr>
          </a:p>
        </p:txBody>
      </p:sp>
      <p:sp>
        <p:nvSpPr>
          <p:cNvPr id="18457" name="Text Box 25">
            <a:extLst>
              <a:ext uri="{FF2B5EF4-FFF2-40B4-BE49-F238E27FC236}">
                <a16:creationId xmlns:a16="http://schemas.microsoft.com/office/drawing/2014/main" id="{02ACA220-E5F4-49DB-8427-E11242E38A22}"/>
              </a:ext>
            </a:extLst>
          </p:cNvPr>
          <p:cNvSpPr txBox="1">
            <a:spLocks noChangeArrowheads="1"/>
          </p:cNvSpPr>
          <p:nvPr/>
        </p:nvSpPr>
        <p:spPr bwMode="auto">
          <a:xfrm>
            <a:off x="3101975" y="4630738"/>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t>&gt; 80K</a:t>
            </a:r>
            <a:endParaRPr lang="en-US" altLang="en-US" sz="1600" b="0">
              <a:solidFill>
                <a:schemeClr val="bg2"/>
              </a:solidFill>
            </a:endParaRPr>
          </a:p>
        </p:txBody>
      </p:sp>
      <p:graphicFrame>
        <p:nvGraphicFramePr>
          <p:cNvPr id="18458" name="Object 26">
            <a:extLst>
              <a:ext uri="{FF2B5EF4-FFF2-40B4-BE49-F238E27FC236}">
                <a16:creationId xmlns:a16="http://schemas.microsoft.com/office/drawing/2014/main" id="{D7248072-8D0D-4C83-A453-A9D52733E993}"/>
              </a:ext>
            </a:extLst>
          </p:cNvPr>
          <p:cNvGraphicFramePr>
            <a:graphicFrameLocks noChangeAspect="1"/>
          </p:cNvGraphicFramePr>
          <p:nvPr/>
        </p:nvGraphicFramePr>
        <p:xfrm>
          <a:off x="4953000" y="1600200"/>
          <a:ext cx="3343275" cy="1133475"/>
        </p:xfrm>
        <a:graphic>
          <a:graphicData uri="http://schemas.openxmlformats.org/presentationml/2006/ole">
            <mc:AlternateContent xmlns:mc="http://schemas.openxmlformats.org/markup-compatibility/2006">
              <mc:Choice xmlns:v="urn:schemas-microsoft-com:vml" Requires="v">
                <p:oleObj name="Document" r:id="rId2" imgW="4651248" imgH="1575816" progId="Word.Document.8">
                  <p:embed/>
                </p:oleObj>
              </mc:Choice>
              <mc:Fallback>
                <p:oleObj name="Document" r:id="rId2" imgW="4651248" imgH="1575816" progId="Word.Document.8">
                  <p:embed/>
                  <p:pic>
                    <p:nvPicPr>
                      <p:cNvPr id="0" name="Object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600200"/>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59" name="Text Box 27">
            <a:extLst>
              <a:ext uri="{FF2B5EF4-FFF2-40B4-BE49-F238E27FC236}">
                <a16:creationId xmlns:a16="http://schemas.microsoft.com/office/drawing/2014/main" id="{F2203D8F-1D6E-4FAA-AC1D-B413BADF96D1}"/>
              </a:ext>
            </a:extLst>
          </p:cNvPr>
          <p:cNvSpPr txBox="1">
            <a:spLocks noChangeArrowheads="1"/>
          </p:cNvSpPr>
          <p:nvPr/>
        </p:nvSpPr>
        <p:spPr bwMode="auto">
          <a:xfrm>
            <a:off x="4800600" y="1143000"/>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80000"/>
              </a:lnSpc>
              <a:spcBef>
                <a:spcPct val="20000"/>
              </a:spcBef>
              <a:spcAft>
                <a:spcPct val="0"/>
              </a:spcAft>
              <a:buClr>
                <a:schemeClr val="accent2"/>
              </a:buClr>
              <a:buFont typeface="Monotype Sorts" pitchFamily="2" charset="2"/>
              <a:buNone/>
            </a:pPr>
            <a:r>
              <a:rPr lang="en-US" altLang="en-US" sz="2000">
                <a:solidFill>
                  <a:schemeClr val="tx2"/>
                </a:solidFill>
              </a:rPr>
              <a:t>Test Data</a:t>
            </a:r>
            <a:endParaRPr lang="en-US" altLang="en-US" sz="2000" b="0">
              <a:solidFill>
                <a:schemeClr val="bg2"/>
              </a:solidFill>
            </a:endParaRPr>
          </a:p>
        </p:txBody>
      </p:sp>
      <p:sp>
        <p:nvSpPr>
          <p:cNvPr id="18460" name="Line 28">
            <a:extLst>
              <a:ext uri="{FF2B5EF4-FFF2-40B4-BE49-F238E27FC236}">
                <a16:creationId xmlns:a16="http://schemas.microsoft.com/office/drawing/2014/main" id="{AD7214C2-CDAD-434D-9079-7F0A1C6AF7F5}"/>
              </a:ext>
            </a:extLst>
          </p:cNvPr>
          <p:cNvSpPr>
            <a:spLocks noChangeShapeType="1"/>
          </p:cNvSpPr>
          <p:nvPr/>
        </p:nvSpPr>
        <p:spPr bwMode="auto">
          <a:xfrm flipH="1">
            <a:off x="4648200" y="2590800"/>
            <a:ext cx="1295400" cy="990600"/>
          </a:xfrm>
          <a:prstGeom prst="line">
            <a:avLst/>
          </a:prstGeom>
          <a:noFill/>
          <a:ln w="15875">
            <a:solidFill>
              <a:srgbClr val="FF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6B67CE8-FD2F-48FF-AEDF-D9CF19477BB9}"/>
              </a:ext>
            </a:extLst>
          </p:cNvPr>
          <p:cNvSpPr>
            <a:spLocks noGrp="1" noChangeArrowheads="1"/>
          </p:cNvSpPr>
          <p:nvPr>
            <p:ph type="title"/>
          </p:nvPr>
        </p:nvSpPr>
        <p:spPr/>
        <p:txBody>
          <a:bodyPr/>
          <a:lstStyle/>
          <a:p>
            <a:r>
              <a:rPr lang="en-US" altLang="en-US"/>
              <a:t>Apply Model to Test Data</a:t>
            </a:r>
          </a:p>
        </p:txBody>
      </p:sp>
      <p:sp>
        <p:nvSpPr>
          <p:cNvPr id="19459" name="Line 3">
            <a:extLst>
              <a:ext uri="{FF2B5EF4-FFF2-40B4-BE49-F238E27FC236}">
                <a16:creationId xmlns:a16="http://schemas.microsoft.com/office/drawing/2014/main" id="{ED68F4EA-7751-4374-BAFC-9BF98E360816}"/>
              </a:ext>
            </a:extLst>
          </p:cNvPr>
          <p:cNvSpPr>
            <a:spLocks noChangeShapeType="1"/>
          </p:cNvSpPr>
          <p:nvPr/>
        </p:nvSpPr>
        <p:spPr bwMode="auto">
          <a:xfrm>
            <a:off x="2898775" y="4551363"/>
            <a:ext cx="266700" cy="646112"/>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0" name="Line 4">
            <a:extLst>
              <a:ext uri="{FF2B5EF4-FFF2-40B4-BE49-F238E27FC236}">
                <a16:creationId xmlns:a16="http://schemas.microsoft.com/office/drawing/2014/main" id="{42F95BD9-7A1A-4D32-B153-1072381B35F9}"/>
              </a:ext>
            </a:extLst>
          </p:cNvPr>
          <p:cNvSpPr>
            <a:spLocks noChangeShapeType="1"/>
          </p:cNvSpPr>
          <p:nvPr/>
        </p:nvSpPr>
        <p:spPr bwMode="auto">
          <a:xfrm flipH="1">
            <a:off x="1658938" y="4551363"/>
            <a:ext cx="355600" cy="646112"/>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1" name="Line 5">
            <a:extLst>
              <a:ext uri="{FF2B5EF4-FFF2-40B4-BE49-F238E27FC236}">
                <a16:creationId xmlns:a16="http://schemas.microsoft.com/office/drawing/2014/main" id="{9EB87DC9-E10F-4C4F-9E16-FFCFAC4F05D4}"/>
              </a:ext>
            </a:extLst>
          </p:cNvPr>
          <p:cNvSpPr>
            <a:spLocks noChangeShapeType="1"/>
          </p:cNvSpPr>
          <p:nvPr/>
        </p:nvSpPr>
        <p:spPr bwMode="auto">
          <a:xfrm flipH="1">
            <a:off x="2366963" y="3576638"/>
            <a:ext cx="442912" cy="649287"/>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2" name="Line 6">
            <a:extLst>
              <a:ext uri="{FF2B5EF4-FFF2-40B4-BE49-F238E27FC236}">
                <a16:creationId xmlns:a16="http://schemas.microsoft.com/office/drawing/2014/main" id="{271AD838-7EB6-44B6-94F0-D57060574089}"/>
              </a:ext>
            </a:extLst>
          </p:cNvPr>
          <p:cNvSpPr>
            <a:spLocks noChangeShapeType="1"/>
          </p:cNvSpPr>
          <p:nvPr/>
        </p:nvSpPr>
        <p:spPr bwMode="auto">
          <a:xfrm>
            <a:off x="3695700" y="3576638"/>
            <a:ext cx="531813" cy="64928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3" name="Line 7">
            <a:extLst>
              <a:ext uri="{FF2B5EF4-FFF2-40B4-BE49-F238E27FC236}">
                <a16:creationId xmlns:a16="http://schemas.microsoft.com/office/drawing/2014/main" id="{7E0EAC27-B77B-4163-8020-9B60BD47C74B}"/>
              </a:ext>
            </a:extLst>
          </p:cNvPr>
          <p:cNvSpPr>
            <a:spLocks noChangeShapeType="1"/>
          </p:cNvSpPr>
          <p:nvPr/>
        </p:nvSpPr>
        <p:spPr bwMode="auto">
          <a:xfrm>
            <a:off x="2544763" y="2686050"/>
            <a:ext cx="620712" cy="5683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4" name="Line 8">
            <a:extLst>
              <a:ext uri="{FF2B5EF4-FFF2-40B4-BE49-F238E27FC236}">
                <a16:creationId xmlns:a16="http://schemas.microsoft.com/office/drawing/2014/main" id="{EECD2B07-4AE8-415A-8BBA-24B14369CE72}"/>
              </a:ext>
            </a:extLst>
          </p:cNvPr>
          <p:cNvSpPr>
            <a:spLocks noChangeShapeType="1"/>
          </p:cNvSpPr>
          <p:nvPr/>
        </p:nvSpPr>
        <p:spPr bwMode="auto">
          <a:xfrm flipH="1">
            <a:off x="1039813" y="2686050"/>
            <a:ext cx="619125" cy="568325"/>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5" name="Text Box 9">
            <a:extLst>
              <a:ext uri="{FF2B5EF4-FFF2-40B4-BE49-F238E27FC236}">
                <a16:creationId xmlns:a16="http://schemas.microsoft.com/office/drawing/2014/main" id="{189AA243-B265-4464-98E8-C0BE8893F361}"/>
              </a:ext>
            </a:extLst>
          </p:cNvPr>
          <p:cNvSpPr txBox="1">
            <a:spLocks noChangeArrowheads="1"/>
          </p:cNvSpPr>
          <p:nvPr/>
        </p:nvSpPr>
        <p:spPr bwMode="auto">
          <a:xfrm>
            <a:off x="1606550" y="2362200"/>
            <a:ext cx="1027113" cy="349250"/>
          </a:xfrm>
          <a:prstGeom prst="rect">
            <a:avLst/>
          </a:prstGeom>
          <a:solidFill>
            <a:srgbClr val="FFFF00"/>
          </a:solidFill>
          <a:ln w="12700">
            <a:solidFill>
              <a:srgbClr val="0000FF"/>
            </a:solidFill>
            <a:miter lim="800000"/>
            <a:headEnd/>
            <a:tailEnd/>
          </a:ln>
        </p:spPr>
        <p:txBody>
          <a:bodyPr>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Refund</a:t>
            </a:r>
            <a:endParaRPr lang="en-US" altLang="en-US" sz="1600" b="0">
              <a:solidFill>
                <a:schemeClr val="bg2"/>
              </a:solidFill>
            </a:endParaRPr>
          </a:p>
        </p:txBody>
      </p:sp>
      <p:sp>
        <p:nvSpPr>
          <p:cNvPr id="19466" name="Text Box 10">
            <a:extLst>
              <a:ext uri="{FF2B5EF4-FFF2-40B4-BE49-F238E27FC236}">
                <a16:creationId xmlns:a16="http://schemas.microsoft.com/office/drawing/2014/main" id="{3338A19F-D253-4D56-8EBA-9A9E9D138B6F}"/>
              </a:ext>
            </a:extLst>
          </p:cNvPr>
          <p:cNvSpPr txBox="1">
            <a:spLocks noChangeArrowheads="1"/>
          </p:cNvSpPr>
          <p:nvPr/>
        </p:nvSpPr>
        <p:spPr bwMode="auto">
          <a:xfrm>
            <a:off x="2720975" y="3254375"/>
            <a:ext cx="1025525" cy="347663"/>
          </a:xfrm>
          <a:prstGeom prst="rect">
            <a:avLst/>
          </a:prstGeom>
          <a:solidFill>
            <a:srgbClr val="FFFF00"/>
          </a:solidFill>
          <a:ln w="12700">
            <a:solidFill>
              <a:srgbClr val="0000FF"/>
            </a:solidFill>
            <a:miter lim="800000"/>
            <a:headEnd/>
            <a:tailEnd/>
          </a:ln>
        </p:spPr>
        <p:txBody>
          <a:bodyPr>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MarSt</a:t>
            </a:r>
            <a:endParaRPr lang="en-US" altLang="en-US" sz="1600" b="0">
              <a:solidFill>
                <a:schemeClr val="bg2"/>
              </a:solidFill>
            </a:endParaRPr>
          </a:p>
        </p:txBody>
      </p:sp>
      <p:sp>
        <p:nvSpPr>
          <p:cNvPr id="19467" name="Text Box 11">
            <a:extLst>
              <a:ext uri="{FF2B5EF4-FFF2-40B4-BE49-F238E27FC236}">
                <a16:creationId xmlns:a16="http://schemas.microsoft.com/office/drawing/2014/main" id="{4A4BF7D9-79D0-47A9-9238-62E26FEEC678}"/>
              </a:ext>
            </a:extLst>
          </p:cNvPr>
          <p:cNvSpPr txBox="1">
            <a:spLocks noChangeArrowheads="1"/>
          </p:cNvSpPr>
          <p:nvPr/>
        </p:nvSpPr>
        <p:spPr bwMode="auto">
          <a:xfrm>
            <a:off x="1925638" y="4225925"/>
            <a:ext cx="1062037" cy="349250"/>
          </a:xfrm>
          <a:prstGeom prst="rect">
            <a:avLst/>
          </a:prstGeom>
          <a:solidFill>
            <a:srgbClr val="FFFF00"/>
          </a:solidFill>
          <a:ln w="12700">
            <a:solidFill>
              <a:srgbClr val="0000FF"/>
            </a:solidFill>
            <a:miter lim="800000"/>
            <a:headEnd/>
            <a:tailEnd/>
          </a:ln>
        </p:spPr>
        <p:txBody>
          <a:bodyPr>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TaxInc</a:t>
            </a:r>
            <a:endParaRPr lang="en-US" altLang="en-US" sz="1600" b="0">
              <a:solidFill>
                <a:schemeClr val="bg2"/>
              </a:solidFill>
            </a:endParaRPr>
          </a:p>
        </p:txBody>
      </p:sp>
      <p:sp>
        <p:nvSpPr>
          <p:cNvPr id="19468" name="AutoShape 12">
            <a:extLst>
              <a:ext uri="{FF2B5EF4-FFF2-40B4-BE49-F238E27FC236}">
                <a16:creationId xmlns:a16="http://schemas.microsoft.com/office/drawing/2014/main" id="{6F02B19D-ECD1-4121-9116-ADF580AB2C7C}"/>
              </a:ext>
            </a:extLst>
          </p:cNvPr>
          <p:cNvSpPr>
            <a:spLocks noChangeArrowheads="1"/>
          </p:cNvSpPr>
          <p:nvPr/>
        </p:nvSpPr>
        <p:spPr bwMode="auto">
          <a:xfrm>
            <a:off x="2941638" y="5194300"/>
            <a:ext cx="688975" cy="449263"/>
          </a:xfrm>
          <a:prstGeom prst="roundRect">
            <a:avLst>
              <a:gd name="adj" fmla="val 16769"/>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19469" name="Text Box 13">
            <a:extLst>
              <a:ext uri="{FF2B5EF4-FFF2-40B4-BE49-F238E27FC236}">
                <a16:creationId xmlns:a16="http://schemas.microsoft.com/office/drawing/2014/main" id="{9A0C2CE9-0D5C-4F20-BF42-FA0AA85A75DE}"/>
              </a:ext>
            </a:extLst>
          </p:cNvPr>
          <p:cNvSpPr txBox="1">
            <a:spLocks noChangeArrowheads="1"/>
          </p:cNvSpPr>
          <p:nvPr/>
        </p:nvSpPr>
        <p:spPr bwMode="auto">
          <a:xfrm>
            <a:off x="2859088" y="5194300"/>
            <a:ext cx="7508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YES</a:t>
            </a:r>
            <a:endParaRPr lang="en-US" altLang="en-US" sz="1600" b="0">
              <a:solidFill>
                <a:schemeClr val="bg2"/>
              </a:solidFill>
            </a:endParaRPr>
          </a:p>
        </p:txBody>
      </p:sp>
      <p:sp>
        <p:nvSpPr>
          <p:cNvPr id="19470" name="AutoShape 14">
            <a:extLst>
              <a:ext uri="{FF2B5EF4-FFF2-40B4-BE49-F238E27FC236}">
                <a16:creationId xmlns:a16="http://schemas.microsoft.com/office/drawing/2014/main" id="{BE791C23-71E0-4E09-807E-C2555E27F5F8}"/>
              </a:ext>
            </a:extLst>
          </p:cNvPr>
          <p:cNvSpPr>
            <a:spLocks noChangeArrowheads="1"/>
          </p:cNvSpPr>
          <p:nvPr/>
        </p:nvSpPr>
        <p:spPr bwMode="auto">
          <a:xfrm>
            <a:off x="1304925" y="5214938"/>
            <a:ext cx="717550" cy="446087"/>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19471" name="Text Box 15">
            <a:extLst>
              <a:ext uri="{FF2B5EF4-FFF2-40B4-BE49-F238E27FC236}">
                <a16:creationId xmlns:a16="http://schemas.microsoft.com/office/drawing/2014/main" id="{773488FC-BC5E-4350-A111-0A055EC63876}"/>
              </a:ext>
            </a:extLst>
          </p:cNvPr>
          <p:cNvSpPr txBox="1">
            <a:spLocks noChangeArrowheads="1"/>
          </p:cNvSpPr>
          <p:nvPr/>
        </p:nvSpPr>
        <p:spPr bwMode="auto">
          <a:xfrm>
            <a:off x="1435100" y="5197475"/>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chemeClr val="bg2"/>
              </a:solidFill>
            </a:endParaRPr>
          </a:p>
        </p:txBody>
      </p:sp>
      <p:sp>
        <p:nvSpPr>
          <p:cNvPr id="19472" name="AutoShape 16">
            <a:extLst>
              <a:ext uri="{FF2B5EF4-FFF2-40B4-BE49-F238E27FC236}">
                <a16:creationId xmlns:a16="http://schemas.microsoft.com/office/drawing/2014/main" id="{CEB2DC61-8AC9-48E0-A8C7-EA489C8152BD}"/>
              </a:ext>
            </a:extLst>
          </p:cNvPr>
          <p:cNvSpPr>
            <a:spLocks noChangeArrowheads="1"/>
          </p:cNvSpPr>
          <p:nvPr/>
        </p:nvSpPr>
        <p:spPr bwMode="auto">
          <a:xfrm>
            <a:off x="685800" y="3271838"/>
            <a:ext cx="752475" cy="427037"/>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19473" name="Text Box 17">
            <a:extLst>
              <a:ext uri="{FF2B5EF4-FFF2-40B4-BE49-F238E27FC236}">
                <a16:creationId xmlns:a16="http://schemas.microsoft.com/office/drawing/2014/main" id="{BA5347D5-7027-41BE-ADEF-C7E6CE59219D}"/>
              </a:ext>
            </a:extLst>
          </p:cNvPr>
          <p:cNvSpPr txBox="1">
            <a:spLocks noChangeArrowheads="1"/>
          </p:cNvSpPr>
          <p:nvPr/>
        </p:nvSpPr>
        <p:spPr bwMode="auto">
          <a:xfrm>
            <a:off x="814388" y="3254375"/>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rgbClr val="00FFFF"/>
              </a:solidFill>
            </a:endParaRPr>
          </a:p>
        </p:txBody>
      </p:sp>
      <p:sp>
        <p:nvSpPr>
          <p:cNvPr id="19474" name="AutoShape 18">
            <a:extLst>
              <a:ext uri="{FF2B5EF4-FFF2-40B4-BE49-F238E27FC236}">
                <a16:creationId xmlns:a16="http://schemas.microsoft.com/office/drawing/2014/main" id="{3695FC7F-BAA0-41C4-A67A-2B455FB4CB37}"/>
              </a:ext>
            </a:extLst>
          </p:cNvPr>
          <p:cNvSpPr>
            <a:spLocks noChangeArrowheads="1"/>
          </p:cNvSpPr>
          <p:nvPr/>
        </p:nvSpPr>
        <p:spPr bwMode="auto">
          <a:xfrm>
            <a:off x="3860800" y="4259263"/>
            <a:ext cx="752475" cy="466725"/>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19475" name="Text Box 19">
            <a:extLst>
              <a:ext uri="{FF2B5EF4-FFF2-40B4-BE49-F238E27FC236}">
                <a16:creationId xmlns:a16="http://schemas.microsoft.com/office/drawing/2014/main" id="{0A8606FC-FED9-461D-8F9F-7CC58F58A31B}"/>
              </a:ext>
            </a:extLst>
          </p:cNvPr>
          <p:cNvSpPr txBox="1">
            <a:spLocks noChangeArrowheads="1"/>
          </p:cNvSpPr>
          <p:nvPr/>
        </p:nvSpPr>
        <p:spPr bwMode="auto">
          <a:xfrm>
            <a:off x="3968750" y="4259263"/>
            <a:ext cx="490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chemeClr val="bg2"/>
              </a:solidFill>
            </a:endParaRPr>
          </a:p>
        </p:txBody>
      </p:sp>
      <p:sp>
        <p:nvSpPr>
          <p:cNvPr id="19476" name="Text Box 20">
            <a:extLst>
              <a:ext uri="{FF2B5EF4-FFF2-40B4-BE49-F238E27FC236}">
                <a16:creationId xmlns:a16="http://schemas.microsoft.com/office/drawing/2014/main" id="{C73AABC4-AE51-457B-B4C9-E94BAB8B0825}"/>
              </a:ext>
            </a:extLst>
          </p:cNvPr>
          <p:cNvSpPr txBox="1">
            <a:spLocks noChangeArrowheads="1"/>
          </p:cNvSpPr>
          <p:nvPr/>
        </p:nvSpPr>
        <p:spPr bwMode="auto">
          <a:xfrm>
            <a:off x="860425" y="268605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t>Yes</a:t>
            </a:r>
            <a:endParaRPr lang="en-US" altLang="en-US" sz="1600" b="0">
              <a:solidFill>
                <a:schemeClr val="bg2"/>
              </a:solidFill>
            </a:endParaRPr>
          </a:p>
        </p:txBody>
      </p:sp>
      <p:sp>
        <p:nvSpPr>
          <p:cNvPr id="19477" name="Text Box 21">
            <a:extLst>
              <a:ext uri="{FF2B5EF4-FFF2-40B4-BE49-F238E27FC236}">
                <a16:creationId xmlns:a16="http://schemas.microsoft.com/office/drawing/2014/main" id="{DD4F07DF-3AE4-465D-A65D-B484D7C38FAD}"/>
              </a:ext>
            </a:extLst>
          </p:cNvPr>
          <p:cNvSpPr txBox="1">
            <a:spLocks noChangeArrowheads="1"/>
          </p:cNvSpPr>
          <p:nvPr/>
        </p:nvSpPr>
        <p:spPr bwMode="auto">
          <a:xfrm>
            <a:off x="2897188" y="2686050"/>
            <a:ext cx="442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solidFill>
                  <a:srgbClr val="FF0000"/>
                </a:solidFill>
              </a:rPr>
              <a:t>No</a:t>
            </a:r>
          </a:p>
        </p:txBody>
      </p:sp>
      <p:sp>
        <p:nvSpPr>
          <p:cNvPr id="19478" name="Text Box 22">
            <a:extLst>
              <a:ext uri="{FF2B5EF4-FFF2-40B4-BE49-F238E27FC236}">
                <a16:creationId xmlns:a16="http://schemas.microsoft.com/office/drawing/2014/main" id="{9BF702AA-7FBF-4BA8-91B2-F556DC35A92F}"/>
              </a:ext>
            </a:extLst>
          </p:cNvPr>
          <p:cNvSpPr txBox="1">
            <a:spLocks noChangeArrowheads="1"/>
          </p:cNvSpPr>
          <p:nvPr/>
        </p:nvSpPr>
        <p:spPr bwMode="auto">
          <a:xfrm>
            <a:off x="4022725" y="3624263"/>
            <a:ext cx="930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solidFill>
                  <a:srgbClr val="FF0000"/>
                </a:solidFill>
              </a:rPr>
              <a:t>Married </a:t>
            </a:r>
          </a:p>
        </p:txBody>
      </p:sp>
      <p:sp>
        <p:nvSpPr>
          <p:cNvPr id="19479" name="Text Box 23">
            <a:extLst>
              <a:ext uri="{FF2B5EF4-FFF2-40B4-BE49-F238E27FC236}">
                <a16:creationId xmlns:a16="http://schemas.microsoft.com/office/drawing/2014/main" id="{59296AF6-E06B-4A19-80B4-F98A07C81AA0}"/>
              </a:ext>
            </a:extLst>
          </p:cNvPr>
          <p:cNvSpPr txBox="1">
            <a:spLocks noChangeArrowheads="1"/>
          </p:cNvSpPr>
          <p:nvPr/>
        </p:nvSpPr>
        <p:spPr bwMode="auto">
          <a:xfrm>
            <a:off x="1662113" y="3659188"/>
            <a:ext cx="1660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t>Single, Divorced</a:t>
            </a:r>
            <a:endParaRPr lang="en-US" altLang="en-US" sz="1600" b="0">
              <a:solidFill>
                <a:schemeClr val="bg2"/>
              </a:solidFill>
            </a:endParaRPr>
          </a:p>
        </p:txBody>
      </p:sp>
      <p:sp>
        <p:nvSpPr>
          <p:cNvPr id="19480" name="Text Box 24">
            <a:extLst>
              <a:ext uri="{FF2B5EF4-FFF2-40B4-BE49-F238E27FC236}">
                <a16:creationId xmlns:a16="http://schemas.microsoft.com/office/drawing/2014/main" id="{9454CF5D-8AEE-4F05-958F-151B62C41187}"/>
              </a:ext>
            </a:extLst>
          </p:cNvPr>
          <p:cNvSpPr txBox="1">
            <a:spLocks noChangeArrowheads="1"/>
          </p:cNvSpPr>
          <p:nvPr/>
        </p:nvSpPr>
        <p:spPr bwMode="auto">
          <a:xfrm>
            <a:off x="1155700" y="4630738"/>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t>&lt; 80K</a:t>
            </a:r>
            <a:endParaRPr lang="en-US" altLang="en-US" sz="1600" b="0">
              <a:solidFill>
                <a:schemeClr val="bg2"/>
              </a:solidFill>
            </a:endParaRPr>
          </a:p>
        </p:txBody>
      </p:sp>
      <p:sp>
        <p:nvSpPr>
          <p:cNvPr id="19481" name="Text Box 25">
            <a:extLst>
              <a:ext uri="{FF2B5EF4-FFF2-40B4-BE49-F238E27FC236}">
                <a16:creationId xmlns:a16="http://schemas.microsoft.com/office/drawing/2014/main" id="{66A5740D-283A-446E-BB54-677E96E64092}"/>
              </a:ext>
            </a:extLst>
          </p:cNvPr>
          <p:cNvSpPr txBox="1">
            <a:spLocks noChangeArrowheads="1"/>
          </p:cNvSpPr>
          <p:nvPr/>
        </p:nvSpPr>
        <p:spPr bwMode="auto">
          <a:xfrm>
            <a:off x="3101975" y="4630738"/>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t>&gt; 80K</a:t>
            </a:r>
            <a:endParaRPr lang="en-US" altLang="en-US" sz="1600" b="0">
              <a:solidFill>
                <a:schemeClr val="bg2"/>
              </a:solidFill>
            </a:endParaRPr>
          </a:p>
        </p:txBody>
      </p:sp>
      <p:graphicFrame>
        <p:nvGraphicFramePr>
          <p:cNvPr id="19482" name="Object 26">
            <a:extLst>
              <a:ext uri="{FF2B5EF4-FFF2-40B4-BE49-F238E27FC236}">
                <a16:creationId xmlns:a16="http://schemas.microsoft.com/office/drawing/2014/main" id="{CE3B1842-0BEC-437D-9572-22853A01B976}"/>
              </a:ext>
            </a:extLst>
          </p:cNvPr>
          <p:cNvGraphicFramePr>
            <a:graphicFrameLocks noChangeAspect="1"/>
          </p:cNvGraphicFramePr>
          <p:nvPr/>
        </p:nvGraphicFramePr>
        <p:xfrm>
          <a:off x="4953000" y="1600200"/>
          <a:ext cx="3343275" cy="1133475"/>
        </p:xfrm>
        <a:graphic>
          <a:graphicData uri="http://schemas.openxmlformats.org/presentationml/2006/ole">
            <mc:AlternateContent xmlns:mc="http://schemas.openxmlformats.org/markup-compatibility/2006">
              <mc:Choice xmlns:v="urn:schemas-microsoft-com:vml" Requires="v">
                <p:oleObj name="Document" r:id="rId2" imgW="4651248" imgH="1575816" progId="Word.Document.8">
                  <p:embed/>
                </p:oleObj>
              </mc:Choice>
              <mc:Fallback>
                <p:oleObj name="Document" r:id="rId2" imgW="4651248" imgH="1575816" progId="Word.Document.8">
                  <p:embed/>
                  <p:pic>
                    <p:nvPicPr>
                      <p:cNvPr id="0" name="Object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600200"/>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83" name="Text Box 27">
            <a:extLst>
              <a:ext uri="{FF2B5EF4-FFF2-40B4-BE49-F238E27FC236}">
                <a16:creationId xmlns:a16="http://schemas.microsoft.com/office/drawing/2014/main" id="{93D66CEE-36EF-40B8-A512-77C7B7ED699C}"/>
              </a:ext>
            </a:extLst>
          </p:cNvPr>
          <p:cNvSpPr txBox="1">
            <a:spLocks noChangeArrowheads="1"/>
          </p:cNvSpPr>
          <p:nvPr/>
        </p:nvSpPr>
        <p:spPr bwMode="auto">
          <a:xfrm>
            <a:off x="4800600" y="1143000"/>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80000"/>
              </a:lnSpc>
              <a:spcBef>
                <a:spcPct val="20000"/>
              </a:spcBef>
              <a:spcAft>
                <a:spcPct val="0"/>
              </a:spcAft>
              <a:buClr>
                <a:schemeClr val="accent2"/>
              </a:buClr>
              <a:buFont typeface="Monotype Sorts" pitchFamily="2" charset="2"/>
              <a:buNone/>
            </a:pPr>
            <a:r>
              <a:rPr lang="en-US" altLang="en-US" sz="2000">
                <a:solidFill>
                  <a:schemeClr val="tx2"/>
                </a:solidFill>
              </a:rPr>
              <a:t>Test Data</a:t>
            </a:r>
            <a:endParaRPr lang="en-US" altLang="en-US" sz="2000" b="0">
              <a:solidFill>
                <a:schemeClr val="bg2"/>
              </a:solidFill>
            </a:endParaRPr>
          </a:p>
        </p:txBody>
      </p:sp>
      <p:sp>
        <p:nvSpPr>
          <p:cNvPr id="19484" name="Line 28">
            <a:extLst>
              <a:ext uri="{FF2B5EF4-FFF2-40B4-BE49-F238E27FC236}">
                <a16:creationId xmlns:a16="http://schemas.microsoft.com/office/drawing/2014/main" id="{A21F361D-033D-4C7E-BE9C-FE6E7A7F5337}"/>
              </a:ext>
            </a:extLst>
          </p:cNvPr>
          <p:cNvSpPr>
            <a:spLocks noChangeShapeType="1"/>
          </p:cNvSpPr>
          <p:nvPr/>
        </p:nvSpPr>
        <p:spPr bwMode="auto">
          <a:xfrm flipH="1">
            <a:off x="4495800" y="2590800"/>
            <a:ext cx="3124200" cy="1828800"/>
          </a:xfrm>
          <a:prstGeom prst="line">
            <a:avLst/>
          </a:prstGeom>
          <a:noFill/>
          <a:ln w="15875">
            <a:solidFill>
              <a:srgbClr val="FF0000"/>
            </a:solidFill>
            <a:prstDash val="dash"/>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85" name="Text Box 29">
            <a:extLst>
              <a:ext uri="{FF2B5EF4-FFF2-40B4-BE49-F238E27FC236}">
                <a16:creationId xmlns:a16="http://schemas.microsoft.com/office/drawing/2014/main" id="{C85520A8-E511-44DD-B314-B7C3EC7F4DAF}"/>
              </a:ext>
            </a:extLst>
          </p:cNvPr>
          <p:cNvSpPr txBox="1">
            <a:spLocks noChangeArrowheads="1"/>
          </p:cNvSpPr>
          <p:nvPr/>
        </p:nvSpPr>
        <p:spPr bwMode="auto">
          <a:xfrm>
            <a:off x="6019800" y="3581400"/>
            <a:ext cx="2667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ct val="80000"/>
              </a:lnSpc>
              <a:spcBef>
                <a:spcPct val="20000"/>
              </a:spcBef>
              <a:spcAft>
                <a:spcPct val="0"/>
              </a:spcAft>
              <a:buClr>
                <a:schemeClr val="accent2"/>
              </a:buClr>
              <a:buFont typeface="Monotype Sorts" pitchFamily="2" charset="2"/>
              <a:buNone/>
            </a:pPr>
            <a:r>
              <a:rPr lang="en-US" altLang="en-US" sz="2000" b="0"/>
              <a:t>Assign Cheat to “No”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6B6379D-7D79-481E-B9F2-120C746DBC67}"/>
              </a:ext>
            </a:extLst>
          </p:cNvPr>
          <p:cNvSpPr>
            <a:spLocks noGrp="1" noChangeArrowheads="1"/>
          </p:cNvSpPr>
          <p:nvPr>
            <p:ph type="title"/>
          </p:nvPr>
        </p:nvSpPr>
        <p:spPr/>
        <p:txBody>
          <a:bodyPr/>
          <a:lstStyle/>
          <a:p>
            <a:r>
              <a:rPr lang="en-US" altLang="en-US"/>
              <a:t>Decision Tree Classification Task</a:t>
            </a:r>
          </a:p>
        </p:txBody>
      </p:sp>
      <p:graphicFrame>
        <p:nvGraphicFramePr>
          <p:cNvPr id="20483" name="Object 3">
            <a:extLst>
              <a:ext uri="{FF2B5EF4-FFF2-40B4-BE49-F238E27FC236}">
                <a16:creationId xmlns:a16="http://schemas.microsoft.com/office/drawing/2014/main" id="{73D948F7-ABE4-426E-9081-319C3CA082F2}"/>
              </a:ext>
            </a:extLst>
          </p:cNvPr>
          <p:cNvGraphicFramePr>
            <a:graphicFrameLocks noGrp="1" noChangeAspect="1"/>
          </p:cNvGraphicFramePr>
          <p:nvPr>
            <p:ph idx="1"/>
          </p:nvPr>
        </p:nvGraphicFramePr>
        <p:xfrm>
          <a:off x="1093788" y="1143000"/>
          <a:ext cx="6951662" cy="5181600"/>
        </p:xfrm>
        <a:graphic>
          <a:graphicData uri="http://schemas.openxmlformats.org/presentationml/2006/ole">
            <mc:AlternateContent xmlns:mc="http://schemas.openxmlformats.org/markup-compatibility/2006">
              <mc:Choice xmlns:v="urn:schemas-microsoft-com:vml" Requires="v">
                <p:oleObj name="Visio" r:id="rId2" imgW="8424875" imgH="6279741" progId="Visio.Drawing.6">
                  <p:embed/>
                </p:oleObj>
              </mc:Choice>
              <mc:Fallback>
                <p:oleObj name="Visio" r:id="rId2" imgW="8424875" imgH="6279741" progId="Visio.Drawing.6">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788" y="1143000"/>
                        <a:ext cx="695166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4" name="Line 4">
            <a:extLst>
              <a:ext uri="{FF2B5EF4-FFF2-40B4-BE49-F238E27FC236}">
                <a16:creationId xmlns:a16="http://schemas.microsoft.com/office/drawing/2014/main" id="{8A3CEBF0-F821-4056-B8A4-4161E40B2250}"/>
              </a:ext>
            </a:extLst>
          </p:cNvPr>
          <p:cNvSpPr>
            <a:spLocks noChangeShapeType="1"/>
          </p:cNvSpPr>
          <p:nvPr/>
        </p:nvSpPr>
        <p:spPr bwMode="auto">
          <a:xfrm flipH="1">
            <a:off x="6400800" y="2362200"/>
            <a:ext cx="685800" cy="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85" name="Text Box 5">
            <a:extLst>
              <a:ext uri="{FF2B5EF4-FFF2-40B4-BE49-F238E27FC236}">
                <a16:creationId xmlns:a16="http://schemas.microsoft.com/office/drawing/2014/main" id="{65939D75-1D0F-410F-BBD7-B4FE10F98F9E}"/>
              </a:ext>
            </a:extLst>
          </p:cNvPr>
          <p:cNvSpPr txBox="1">
            <a:spLocks noChangeArrowheads="1"/>
          </p:cNvSpPr>
          <p:nvPr/>
        </p:nvSpPr>
        <p:spPr bwMode="auto">
          <a:xfrm>
            <a:off x="7086600" y="4283075"/>
            <a:ext cx="1219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1400"/>
              <a:t>Decision Tree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D4523EF-86D3-4EBC-98AC-B1A804967B60}"/>
              </a:ext>
            </a:extLst>
          </p:cNvPr>
          <p:cNvSpPr>
            <a:spLocks noGrp="1" noChangeArrowheads="1"/>
          </p:cNvSpPr>
          <p:nvPr>
            <p:ph type="title"/>
          </p:nvPr>
        </p:nvSpPr>
        <p:spPr/>
        <p:txBody>
          <a:bodyPr/>
          <a:lstStyle/>
          <a:p>
            <a:r>
              <a:rPr lang="en-US" altLang="en-US"/>
              <a:t>2. Decision Tree Induction</a:t>
            </a:r>
          </a:p>
        </p:txBody>
      </p:sp>
      <p:sp>
        <p:nvSpPr>
          <p:cNvPr id="21507" name="Rectangle 3">
            <a:extLst>
              <a:ext uri="{FF2B5EF4-FFF2-40B4-BE49-F238E27FC236}">
                <a16:creationId xmlns:a16="http://schemas.microsoft.com/office/drawing/2014/main" id="{12A8B8AB-D38E-493C-B7FC-F63967854D88}"/>
              </a:ext>
            </a:extLst>
          </p:cNvPr>
          <p:cNvSpPr>
            <a:spLocks noGrp="1" noChangeArrowheads="1"/>
          </p:cNvSpPr>
          <p:nvPr>
            <p:ph type="body" idx="1"/>
          </p:nvPr>
        </p:nvSpPr>
        <p:spPr/>
        <p:txBody>
          <a:bodyPr/>
          <a:lstStyle/>
          <a:p>
            <a:r>
              <a:rPr lang="en-US" altLang="en-US"/>
              <a:t>Many Algorithms:</a:t>
            </a:r>
          </a:p>
          <a:p>
            <a:pPr lvl="1"/>
            <a:r>
              <a:rPr lang="en-US" altLang="en-US"/>
              <a:t>Hunt’s Algorithm (one of the earliest)</a:t>
            </a:r>
          </a:p>
          <a:p>
            <a:pPr lvl="1"/>
            <a:r>
              <a:rPr lang="en-US" altLang="en-US"/>
              <a:t>CART</a:t>
            </a:r>
          </a:p>
          <a:p>
            <a:pPr lvl="1"/>
            <a:r>
              <a:rPr lang="en-US" altLang="en-US"/>
              <a:t>ID3, C4.5</a:t>
            </a:r>
          </a:p>
          <a:p>
            <a:pPr lvl="1"/>
            <a:r>
              <a:rPr lang="en-US" altLang="en-US"/>
              <a:t>SLIQ,SPRINT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64F10B1-AF6D-45ED-849F-E5D7E0F49E95}"/>
              </a:ext>
            </a:extLst>
          </p:cNvPr>
          <p:cNvSpPr>
            <a:spLocks noGrp="1" noChangeArrowheads="1"/>
          </p:cNvSpPr>
          <p:nvPr>
            <p:ph type="title"/>
          </p:nvPr>
        </p:nvSpPr>
        <p:spPr/>
        <p:txBody>
          <a:bodyPr/>
          <a:lstStyle/>
          <a:p>
            <a:r>
              <a:rPr lang="en-US" altLang="en-US"/>
              <a:t>General Structure of Hunt’s Algorithm</a:t>
            </a:r>
          </a:p>
        </p:txBody>
      </p:sp>
      <p:sp>
        <p:nvSpPr>
          <p:cNvPr id="22531" name="Rectangle 3">
            <a:extLst>
              <a:ext uri="{FF2B5EF4-FFF2-40B4-BE49-F238E27FC236}">
                <a16:creationId xmlns:a16="http://schemas.microsoft.com/office/drawing/2014/main" id="{67E3CC59-A854-41A3-9552-6C27C62D5265}"/>
              </a:ext>
            </a:extLst>
          </p:cNvPr>
          <p:cNvSpPr>
            <a:spLocks noGrp="1" noChangeArrowheads="1"/>
          </p:cNvSpPr>
          <p:nvPr>
            <p:ph type="body" idx="1"/>
          </p:nvPr>
        </p:nvSpPr>
        <p:spPr>
          <a:xfrm>
            <a:off x="411163" y="1143000"/>
            <a:ext cx="4541837" cy="5181600"/>
          </a:xfrm>
        </p:spPr>
        <p:txBody>
          <a:bodyPr/>
          <a:lstStyle/>
          <a:p>
            <a:pPr>
              <a:lnSpc>
                <a:spcPct val="90000"/>
              </a:lnSpc>
            </a:pPr>
            <a:r>
              <a:rPr lang="en-US" altLang="en-US" sz="2000"/>
              <a:t>Let D</a:t>
            </a:r>
            <a:r>
              <a:rPr lang="en-US" altLang="en-US" sz="2000" baseline="-25000"/>
              <a:t>t</a:t>
            </a:r>
            <a:r>
              <a:rPr lang="en-US" altLang="en-US" sz="2000"/>
              <a:t> be the set of training records that reach a node t</a:t>
            </a:r>
          </a:p>
          <a:p>
            <a:pPr>
              <a:lnSpc>
                <a:spcPct val="90000"/>
              </a:lnSpc>
            </a:pPr>
            <a:r>
              <a:rPr lang="en-US" altLang="en-US" sz="2000"/>
              <a:t>General Procedure:</a:t>
            </a:r>
          </a:p>
          <a:p>
            <a:pPr lvl="1">
              <a:lnSpc>
                <a:spcPct val="90000"/>
              </a:lnSpc>
            </a:pPr>
            <a:r>
              <a:rPr lang="en-US" altLang="en-US" sz="2000"/>
              <a:t>If D</a:t>
            </a:r>
            <a:r>
              <a:rPr lang="en-US" altLang="en-US" sz="2000" baseline="-25000"/>
              <a:t>t</a:t>
            </a:r>
            <a:r>
              <a:rPr lang="en-US" altLang="en-US" sz="2000"/>
              <a:t> contains records that belong the same class y</a:t>
            </a:r>
            <a:r>
              <a:rPr lang="en-US" altLang="en-US" sz="2000" baseline="-25000"/>
              <a:t>t</a:t>
            </a:r>
            <a:r>
              <a:rPr lang="en-US" altLang="en-US" sz="2000"/>
              <a:t>, then t is a leaf node labeled as y</a:t>
            </a:r>
            <a:r>
              <a:rPr lang="en-US" altLang="en-US" sz="2000" baseline="-25000"/>
              <a:t>t</a:t>
            </a:r>
          </a:p>
          <a:p>
            <a:pPr lvl="1">
              <a:lnSpc>
                <a:spcPct val="90000"/>
              </a:lnSpc>
            </a:pPr>
            <a:r>
              <a:rPr lang="en-US" altLang="en-US" sz="2000"/>
              <a:t>If D</a:t>
            </a:r>
            <a:r>
              <a:rPr lang="en-US" altLang="en-US" sz="2000" baseline="-25000"/>
              <a:t>t</a:t>
            </a:r>
            <a:r>
              <a:rPr lang="en-US" altLang="en-US" sz="2000"/>
              <a:t> is an empty set, then t is a leaf node labeled by the default class, y</a:t>
            </a:r>
            <a:r>
              <a:rPr lang="en-US" altLang="en-US" sz="2000" baseline="-25000"/>
              <a:t>d</a:t>
            </a:r>
          </a:p>
          <a:p>
            <a:pPr lvl="1">
              <a:lnSpc>
                <a:spcPct val="90000"/>
              </a:lnSpc>
            </a:pPr>
            <a:r>
              <a:rPr lang="en-US" altLang="en-US" sz="2000"/>
              <a:t>If D</a:t>
            </a:r>
            <a:r>
              <a:rPr lang="en-US" altLang="en-US" sz="2000" baseline="-25000"/>
              <a:t>t</a:t>
            </a:r>
            <a:r>
              <a:rPr lang="en-US" altLang="en-US" sz="2000"/>
              <a:t> contains records that belong to more than one class, use an attribute test to split the data into smaller subsets. Recursively apply the procedure to each subset.</a:t>
            </a:r>
          </a:p>
        </p:txBody>
      </p:sp>
      <p:graphicFrame>
        <p:nvGraphicFramePr>
          <p:cNvPr id="22532" name="Object 5">
            <a:extLst>
              <a:ext uri="{FF2B5EF4-FFF2-40B4-BE49-F238E27FC236}">
                <a16:creationId xmlns:a16="http://schemas.microsoft.com/office/drawing/2014/main" id="{D9DF3070-87EC-4813-8295-9AB2B40FB177}"/>
              </a:ext>
            </a:extLst>
          </p:cNvPr>
          <p:cNvGraphicFramePr>
            <a:graphicFrameLocks noChangeAspect="1"/>
          </p:cNvGraphicFramePr>
          <p:nvPr/>
        </p:nvGraphicFramePr>
        <p:xfrm>
          <a:off x="5665788" y="1143000"/>
          <a:ext cx="3021012" cy="3124200"/>
        </p:xfrm>
        <a:graphic>
          <a:graphicData uri="http://schemas.openxmlformats.org/presentationml/2006/ole">
            <mc:AlternateContent xmlns:mc="http://schemas.openxmlformats.org/markup-compatibility/2006">
              <mc:Choice xmlns:v="urn:schemas-microsoft-com:vml" Requires="v">
                <p:oleObj name="Document" r:id="rId2" imgW="5415994" imgH="5778378" progId="Word.Document.8">
                  <p:embed/>
                </p:oleObj>
              </mc:Choice>
              <mc:Fallback>
                <p:oleObj name="Document" r:id="rId2" imgW="5415994" imgH="5778378" progId="Word.Document.8">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5788" y="1143000"/>
                        <a:ext cx="3021012" cy="312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3" name="Oval 11">
            <a:extLst>
              <a:ext uri="{FF2B5EF4-FFF2-40B4-BE49-F238E27FC236}">
                <a16:creationId xmlns:a16="http://schemas.microsoft.com/office/drawing/2014/main" id="{FCBD8AAA-9AF3-4981-9E4B-380001E6B1A4}"/>
              </a:ext>
            </a:extLst>
          </p:cNvPr>
          <p:cNvSpPr>
            <a:spLocks noChangeArrowheads="1"/>
          </p:cNvSpPr>
          <p:nvPr/>
        </p:nvSpPr>
        <p:spPr bwMode="auto">
          <a:xfrm>
            <a:off x="6019800" y="4800600"/>
            <a:ext cx="1447800" cy="762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22534" name="Line 12">
            <a:extLst>
              <a:ext uri="{FF2B5EF4-FFF2-40B4-BE49-F238E27FC236}">
                <a16:creationId xmlns:a16="http://schemas.microsoft.com/office/drawing/2014/main" id="{9728A735-26FD-4378-BB36-29E8F95ECB29}"/>
              </a:ext>
            </a:extLst>
          </p:cNvPr>
          <p:cNvSpPr>
            <a:spLocks noChangeShapeType="1"/>
          </p:cNvSpPr>
          <p:nvPr/>
        </p:nvSpPr>
        <p:spPr bwMode="auto">
          <a:xfrm flipH="1">
            <a:off x="5715000" y="5562600"/>
            <a:ext cx="9906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5" name="Line 13">
            <a:extLst>
              <a:ext uri="{FF2B5EF4-FFF2-40B4-BE49-F238E27FC236}">
                <a16:creationId xmlns:a16="http://schemas.microsoft.com/office/drawing/2014/main" id="{0C692FBA-A567-46C6-A013-C75EECF18B22}"/>
              </a:ext>
            </a:extLst>
          </p:cNvPr>
          <p:cNvSpPr>
            <a:spLocks noChangeShapeType="1"/>
          </p:cNvSpPr>
          <p:nvPr/>
        </p:nvSpPr>
        <p:spPr bwMode="auto">
          <a:xfrm>
            <a:off x="6858000" y="5562600"/>
            <a:ext cx="0" cy="533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6" name="Line 14">
            <a:extLst>
              <a:ext uri="{FF2B5EF4-FFF2-40B4-BE49-F238E27FC236}">
                <a16:creationId xmlns:a16="http://schemas.microsoft.com/office/drawing/2014/main" id="{4F79CAF5-5178-4F03-A120-52FC1985D97B}"/>
              </a:ext>
            </a:extLst>
          </p:cNvPr>
          <p:cNvSpPr>
            <a:spLocks noChangeShapeType="1"/>
          </p:cNvSpPr>
          <p:nvPr/>
        </p:nvSpPr>
        <p:spPr bwMode="auto">
          <a:xfrm>
            <a:off x="7010400" y="5562600"/>
            <a:ext cx="9906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7" name="Line 15">
            <a:extLst>
              <a:ext uri="{FF2B5EF4-FFF2-40B4-BE49-F238E27FC236}">
                <a16:creationId xmlns:a16="http://schemas.microsoft.com/office/drawing/2014/main" id="{B1A85FF2-093C-41F0-BF55-89B58A4C7360}"/>
              </a:ext>
            </a:extLst>
          </p:cNvPr>
          <p:cNvSpPr>
            <a:spLocks noChangeShapeType="1"/>
          </p:cNvSpPr>
          <p:nvPr/>
        </p:nvSpPr>
        <p:spPr bwMode="auto">
          <a:xfrm flipH="1">
            <a:off x="6705600" y="4419600"/>
            <a:ext cx="2286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8" name="Text Box 16">
            <a:extLst>
              <a:ext uri="{FF2B5EF4-FFF2-40B4-BE49-F238E27FC236}">
                <a16:creationId xmlns:a16="http://schemas.microsoft.com/office/drawing/2014/main" id="{DDD8C5B5-F27E-4C1C-B14F-46487AE91969}"/>
              </a:ext>
            </a:extLst>
          </p:cNvPr>
          <p:cNvSpPr txBox="1">
            <a:spLocks noChangeArrowheads="1"/>
          </p:cNvSpPr>
          <p:nvPr/>
        </p:nvSpPr>
        <p:spPr bwMode="auto">
          <a:xfrm>
            <a:off x="6934200" y="42672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2000"/>
              <a:t>D</a:t>
            </a:r>
            <a:r>
              <a:rPr lang="en-US" altLang="en-US" sz="2000" baseline="-25000"/>
              <a:t>t</a:t>
            </a:r>
          </a:p>
        </p:txBody>
      </p:sp>
      <p:sp>
        <p:nvSpPr>
          <p:cNvPr id="22539" name="Text Box 17">
            <a:extLst>
              <a:ext uri="{FF2B5EF4-FFF2-40B4-BE49-F238E27FC236}">
                <a16:creationId xmlns:a16="http://schemas.microsoft.com/office/drawing/2014/main" id="{08A69ED5-C505-48AA-B867-C7664C7EF69B}"/>
              </a:ext>
            </a:extLst>
          </p:cNvPr>
          <p:cNvSpPr txBox="1">
            <a:spLocks noChangeArrowheads="1"/>
          </p:cNvSpPr>
          <p:nvPr/>
        </p:nvSpPr>
        <p:spPr bwMode="auto">
          <a:xfrm>
            <a:off x="6553200" y="49530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240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1026">
            <a:extLst>
              <a:ext uri="{FF2B5EF4-FFF2-40B4-BE49-F238E27FC236}">
                <a16:creationId xmlns:a16="http://schemas.microsoft.com/office/drawing/2014/main" id="{6535ABB3-0E84-400C-9582-FCBA92F99491}"/>
              </a:ext>
            </a:extLst>
          </p:cNvPr>
          <p:cNvSpPr>
            <a:spLocks noGrp="1" noChangeArrowheads="1"/>
          </p:cNvSpPr>
          <p:nvPr>
            <p:ph type="title"/>
          </p:nvPr>
        </p:nvSpPr>
        <p:spPr>
          <a:xfrm>
            <a:off x="228600" y="609600"/>
            <a:ext cx="8763000" cy="838200"/>
          </a:xfrm>
        </p:spPr>
        <p:txBody>
          <a:bodyPr/>
          <a:lstStyle/>
          <a:p>
            <a:pPr algn="ctr"/>
            <a:r>
              <a:rPr lang="en-US" altLang="en-US"/>
              <a:t>Data Mining </a:t>
            </a:r>
            <a:br>
              <a:rPr lang="en-US" altLang="en-US"/>
            </a:br>
            <a:r>
              <a:rPr lang="en-US" altLang="en-US"/>
              <a:t>Classification: Basic Concepts, Decision Trees, and Model Evaluation</a:t>
            </a:r>
            <a:endParaRPr lang="en-US" altLang="en-US" sz="2800"/>
          </a:p>
        </p:txBody>
      </p:sp>
      <p:sp>
        <p:nvSpPr>
          <p:cNvPr id="3075" name="Rectangle 1027">
            <a:extLst>
              <a:ext uri="{FF2B5EF4-FFF2-40B4-BE49-F238E27FC236}">
                <a16:creationId xmlns:a16="http://schemas.microsoft.com/office/drawing/2014/main" id="{61CA7037-EE78-4404-8D79-3637946A1B54}"/>
              </a:ext>
            </a:extLst>
          </p:cNvPr>
          <p:cNvSpPr>
            <a:spLocks noChangeArrowheads="1"/>
          </p:cNvSpPr>
          <p:nvPr/>
        </p:nvSpPr>
        <p:spPr bwMode="auto">
          <a:xfrm>
            <a:off x="381000" y="1949450"/>
            <a:ext cx="8153400" cy="38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1" hangingPunct="1">
              <a:spcBef>
                <a:spcPct val="20000"/>
              </a:spcBef>
              <a:spcAft>
                <a:spcPct val="0"/>
              </a:spcAft>
              <a:buClr>
                <a:schemeClr val="folHlink"/>
              </a:buClr>
              <a:buSzPct val="60000"/>
              <a:buFont typeface="Wingdings" panose="05000000000000000000" pitchFamily="2" charset="2"/>
              <a:buNone/>
            </a:pPr>
            <a:r>
              <a:rPr lang="en-US" altLang="en-US" sz="3200" b="0"/>
              <a:t>Lecture Notes for Chapter 4</a:t>
            </a:r>
          </a:p>
          <a:p>
            <a:pPr algn="ctr" eaLnBrk="1" hangingPunct="1">
              <a:spcBef>
                <a:spcPct val="20000"/>
              </a:spcBef>
              <a:spcAft>
                <a:spcPct val="0"/>
              </a:spcAft>
              <a:buClr>
                <a:schemeClr val="folHlink"/>
              </a:buClr>
              <a:buSzPct val="60000"/>
              <a:buFont typeface="Wingdings" panose="05000000000000000000" pitchFamily="2" charset="2"/>
              <a:buNone/>
            </a:pPr>
            <a:endParaRPr lang="en-US" altLang="en-US" sz="3200" b="0"/>
          </a:p>
          <a:p>
            <a:pPr algn="ctr" eaLnBrk="1" hangingPunct="1">
              <a:spcBef>
                <a:spcPct val="20000"/>
              </a:spcBef>
              <a:spcAft>
                <a:spcPct val="0"/>
              </a:spcAft>
              <a:buClr>
                <a:schemeClr val="folHlink"/>
              </a:buClr>
              <a:buSzPct val="60000"/>
              <a:buFont typeface="Wingdings" panose="05000000000000000000" pitchFamily="2" charset="2"/>
              <a:buNone/>
            </a:pPr>
            <a:r>
              <a:rPr lang="en-US" altLang="en-US" sz="3200" b="0"/>
              <a:t>Introduction to Data Mining</a:t>
            </a:r>
          </a:p>
          <a:p>
            <a:pPr algn="ctr" eaLnBrk="1" hangingPunct="1">
              <a:spcBef>
                <a:spcPct val="20000"/>
              </a:spcBef>
              <a:spcAft>
                <a:spcPct val="0"/>
              </a:spcAft>
              <a:buClr>
                <a:schemeClr val="folHlink"/>
              </a:buClr>
              <a:buSzPct val="60000"/>
              <a:buFont typeface="Wingdings" panose="05000000000000000000" pitchFamily="2" charset="2"/>
              <a:buNone/>
            </a:pPr>
            <a:r>
              <a:rPr lang="en-US" altLang="en-US" b="0"/>
              <a:t>by</a:t>
            </a:r>
          </a:p>
          <a:p>
            <a:pPr algn="ctr" eaLnBrk="1" hangingPunct="1">
              <a:spcBef>
                <a:spcPct val="20000"/>
              </a:spcBef>
              <a:spcAft>
                <a:spcPct val="0"/>
              </a:spcAft>
              <a:buClr>
                <a:schemeClr val="folHlink"/>
              </a:buClr>
              <a:buSzPct val="60000"/>
              <a:buFont typeface="Wingdings" panose="05000000000000000000" pitchFamily="2" charset="2"/>
              <a:buNone/>
            </a:pPr>
            <a:r>
              <a:rPr lang="en-US" altLang="en-US" b="0"/>
              <a:t>Tan, Steinbach, Kumar</a:t>
            </a:r>
          </a:p>
          <a:p>
            <a:pPr algn="ctr">
              <a:spcBef>
                <a:spcPct val="0"/>
              </a:spcBef>
              <a:spcAft>
                <a:spcPct val="0"/>
              </a:spcAft>
              <a:buClrTx/>
              <a:buSzTx/>
              <a:buFontTx/>
              <a:buNone/>
            </a:pPr>
            <a:endParaRPr lang="en-US" altLang="en-US" sz="1600" b="0"/>
          </a:p>
          <a:p>
            <a:pPr algn="ctr">
              <a:spcBef>
                <a:spcPct val="0"/>
              </a:spcBef>
              <a:spcAft>
                <a:spcPct val="0"/>
              </a:spcAft>
              <a:buClrTx/>
              <a:buSzTx/>
              <a:buFontTx/>
              <a:buNone/>
            </a:pPr>
            <a:endParaRPr lang="en-US" altLang="en-US" sz="1600" b="0"/>
          </a:p>
          <a:p>
            <a:pPr algn="ctr">
              <a:spcBef>
                <a:spcPct val="0"/>
              </a:spcBef>
              <a:spcAft>
                <a:spcPct val="0"/>
              </a:spcAft>
              <a:buClrTx/>
              <a:buSzTx/>
              <a:buFontTx/>
              <a:buNone/>
            </a:pPr>
            <a:endParaRPr lang="en-US" altLang="en-US" sz="1600" b="0"/>
          </a:p>
          <a:p>
            <a:pPr>
              <a:spcBef>
                <a:spcPct val="0"/>
              </a:spcBef>
              <a:spcAft>
                <a:spcPct val="0"/>
              </a:spcAft>
              <a:buClrTx/>
              <a:buSzTx/>
              <a:buFontTx/>
              <a:buNone/>
            </a:pPr>
            <a:endParaRPr lang="en-US" altLang="en-US" sz="2000" b="0"/>
          </a:p>
        </p:txBody>
      </p:sp>
      <p:grpSp>
        <p:nvGrpSpPr>
          <p:cNvPr id="3076" name="Group 1034">
            <a:extLst>
              <a:ext uri="{FF2B5EF4-FFF2-40B4-BE49-F238E27FC236}">
                <a16:creationId xmlns:a16="http://schemas.microsoft.com/office/drawing/2014/main" id="{7C94623B-DD25-43A0-948B-F85B81AA953C}"/>
              </a:ext>
            </a:extLst>
          </p:cNvPr>
          <p:cNvGrpSpPr>
            <a:grpSpLocks/>
          </p:cNvGrpSpPr>
          <p:nvPr/>
        </p:nvGrpSpPr>
        <p:grpSpPr bwMode="auto">
          <a:xfrm>
            <a:off x="304800" y="1447800"/>
            <a:ext cx="8534400" cy="152400"/>
            <a:chOff x="264" y="788"/>
            <a:chExt cx="5232" cy="124"/>
          </a:xfrm>
        </p:grpSpPr>
        <p:sp>
          <p:nvSpPr>
            <p:cNvPr id="3077" name="Rectangle 1035">
              <a:extLst>
                <a:ext uri="{FF2B5EF4-FFF2-40B4-BE49-F238E27FC236}">
                  <a16:creationId xmlns:a16="http://schemas.microsoft.com/office/drawing/2014/main" id="{CC111301-CD08-4ED0-9FC6-7BE419D51B51}"/>
                </a:ext>
              </a:extLst>
            </p:cNvPr>
            <p:cNvSpPr>
              <a:spLocks noChangeArrowheads="1"/>
            </p:cNvSpPr>
            <p:nvPr/>
          </p:nvSpPr>
          <p:spPr bwMode="auto">
            <a:xfrm>
              <a:off x="264" y="788"/>
              <a:ext cx="5232" cy="61"/>
            </a:xfrm>
            <a:prstGeom prst="rect">
              <a:avLst/>
            </a:prstGeom>
            <a:gradFill rotWithShape="0">
              <a:gsLst>
                <a:gs pos="0">
                  <a:srgbClr val="0E9BBA"/>
                </a:gs>
                <a:gs pos="50000">
                  <a:srgbClr val="12C2E9"/>
                </a:gs>
                <a:gs pos="100000">
                  <a:srgbClr val="0E9BBA"/>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078" name="Rectangle 1036">
              <a:extLst>
                <a:ext uri="{FF2B5EF4-FFF2-40B4-BE49-F238E27FC236}">
                  <a16:creationId xmlns:a16="http://schemas.microsoft.com/office/drawing/2014/main" id="{0DC87EC1-6085-4077-92EF-7286A051321A}"/>
                </a:ext>
              </a:extLst>
            </p:cNvPr>
            <p:cNvSpPr>
              <a:spLocks noChangeArrowheads="1"/>
            </p:cNvSpPr>
            <p:nvPr/>
          </p:nvSpPr>
          <p:spPr bwMode="auto">
            <a:xfrm>
              <a:off x="264" y="881"/>
              <a:ext cx="5232" cy="31"/>
            </a:xfrm>
            <a:prstGeom prst="rect">
              <a:avLst/>
            </a:prstGeom>
            <a:gradFill rotWithShape="0">
              <a:gsLst>
                <a:gs pos="0">
                  <a:srgbClr val="B200B2"/>
                </a:gs>
                <a:gs pos="50000">
                  <a:srgbClr val="FF00FF"/>
                </a:gs>
                <a:gs pos="100000">
                  <a:srgbClr val="B200B2"/>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a:extLst>
              <a:ext uri="{FF2B5EF4-FFF2-40B4-BE49-F238E27FC236}">
                <a16:creationId xmlns:a16="http://schemas.microsoft.com/office/drawing/2014/main" id="{548381C9-38C1-47EF-8841-709CEDEBF7F9}"/>
              </a:ext>
            </a:extLst>
          </p:cNvPr>
          <p:cNvSpPr>
            <a:spLocks noGrp="1" noChangeArrowheads="1"/>
          </p:cNvSpPr>
          <p:nvPr>
            <p:ph type="title"/>
          </p:nvPr>
        </p:nvSpPr>
        <p:spPr>
          <a:xfrm>
            <a:off x="-153988" y="381000"/>
            <a:ext cx="9448801" cy="533400"/>
          </a:xfrm>
        </p:spPr>
        <p:txBody>
          <a:bodyPr/>
          <a:lstStyle/>
          <a:p>
            <a:pPr algn="ctr"/>
            <a:br>
              <a:rPr lang="en-US" altLang="en-US" sz="2200">
                <a:hlinkClick r:id="rId2" action="ppaction://hlinkpres?slideindex=1&amp;slidetitle="/>
              </a:rPr>
            </a:br>
            <a:br>
              <a:rPr lang="en-US" altLang="en-US" sz="2200">
                <a:hlinkClick r:id="rId2" action="ppaction://hlinkpres?slideindex=1&amp;slidetitle="/>
              </a:rPr>
            </a:br>
            <a:br>
              <a:rPr lang="en-US" altLang="en-US" sz="2200">
                <a:hlinkClick r:id="rId2" action="ppaction://hlinkpres?slideindex=1&amp;slidetitle="/>
              </a:rPr>
            </a:br>
            <a:r>
              <a:rPr lang="en-US" altLang="en-US" sz="2200">
                <a:hlinkClick r:id="rId2" action="ppaction://hlinkpres?slideindex=1&amp;slidetitle="/>
              </a:rPr>
              <a:t>COSC 6335: Classifiction Part 1:</a:t>
            </a:r>
            <a:br>
              <a:rPr lang="en-US" altLang="en-US" sz="2200">
                <a:hlinkClick r:id="rId2" action="ppaction://hlinkpres?slideindex=1&amp;slidetitle="/>
              </a:rPr>
            </a:br>
            <a:r>
              <a:rPr lang="en-US" altLang="en-US" sz="2200">
                <a:hlinkClick r:id="rId2" action="ppaction://hlinkpres?slideindex=1&amp;slidetitle="/>
              </a:rPr>
              <a:t>Introduction to Classification: Basic Concepts and Decision Trees</a:t>
            </a:r>
            <a:r>
              <a:rPr lang="en-US" altLang="en-US" sz="2200"/>
              <a:t> </a:t>
            </a:r>
          </a:p>
        </p:txBody>
      </p:sp>
      <p:sp>
        <p:nvSpPr>
          <p:cNvPr id="23555" name="Rectangle 5">
            <a:extLst>
              <a:ext uri="{FF2B5EF4-FFF2-40B4-BE49-F238E27FC236}">
                <a16:creationId xmlns:a16="http://schemas.microsoft.com/office/drawing/2014/main" id="{2040DDE3-65A1-42EE-93EC-8CDC8F920FE9}"/>
              </a:ext>
            </a:extLst>
          </p:cNvPr>
          <p:cNvSpPr>
            <a:spLocks noGrp="1" noChangeArrowheads="1"/>
          </p:cNvSpPr>
          <p:nvPr>
            <p:ph type="body" idx="1"/>
          </p:nvPr>
        </p:nvSpPr>
        <p:spPr/>
        <p:txBody>
          <a:bodyPr/>
          <a:lstStyle/>
          <a:p>
            <a:pPr marL="457200" indent="-457200">
              <a:buFont typeface="Tahoma" panose="020B0604030504040204" pitchFamily="34" charset="0"/>
              <a:buAutoNum type="arabicPeriod"/>
            </a:pPr>
            <a:r>
              <a:rPr lang="en-US" altLang="en-US" sz="2700"/>
              <a:t>Decision Tree Basics</a:t>
            </a:r>
            <a:endParaRPr lang="en-US" altLang="en-US" sz="2700">
              <a:solidFill>
                <a:srgbClr val="FF0000"/>
              </a:solidFill>
              <a:latin typeface="Broadway" panose="04040905080B02020502" pitchFamily="82" charset="0"/>
            </a:endParaRPr>
          </a:p>
          <a:p>
            <a:pPr marL="457200" indent="-457200">
              <a:buFont typeface="Tahoma" panose="020B0604030504040204" pitchFamily="34" charset="0"/>
              <a:buAutoNum type="arabicPeriod"/>
            </a:pPr>
            <a:r>
              <a:rPr lang="en-US" altLang="en-US" sz="2700"/>
              <a:t>Decision Tree Induction Algorithms</a:t>
            </a:r>
          </a:p>
          <a:p>
            <a:pPr marL="457200" indent="-457200">
              <a:buFont typeface="Tahoma" panose="020B0604030504040204" pitchFamily="34" charset="0"/>
              <a:buAutoNum type="arabicPeriod"/>
            </a:pPr>
            <a:r>
              <a:rPr lang="en-US" altLang="en-US" sz="2700"/>
              <a:t>Overfitting and Underfitting (separate Slideshow!) </a:t>
            </a:r>
          </a:p>
          <a:p>
            <a:pPr marL="457200" indent="-457200">
              <a:buFont typeface="Tahoma" panose="020B0604030504040204" pitchFamily="34" charset="0"/>
              <a:buAutoNum type="arabicPeriod"/>
            </a:pPr>
            <a:r>
              <a:rPr lang="en-US" altLang="en-US" sz="2700"/>
              <a:t>Other Issues with Decision Trees </a:t>
            </a:r>
          </a:p>
          <a:p>
            <a:pPr marL="457200" indent="-457200">
              <a:buFont typeface="Tahoma" panose="020B0604030504040204" pitchFamily="34" charset="0"/>
              <a:buAutoNum type="arabicPeriod"/>
            </a:pPr>
            <a:r>
              <a:rPr lang="en-US" altLang="en-US" sz="2700"/>
              <a:t>Advantages and Disadvantages of Decision Trees</a:t>
            </a:r>
          </a:p>
          <a:p>
            <a:pPr marL="457200" indent="-457200">
              <a:buFont typeface="Tahoma" panose="020B0604030504040204" pitchFamily="34" charset="0"/>
              <a:buAutoNum type="arabicPeriod"/>
            </a:pPr>
            <a:r>
              <a:rPr lang="en-US" altLang="en-US" sz="2700"/>
              <a:t>Model Evaluation </a:t>
            </a:r>
          </a:p>
          <a:p>
            <a:pPr marL="457200" indent="-457200">
              <a:buFont typeface="Tahoma" panose="020B0604030504040204" pitchFamily="34" charset="0"/>
              <a:buAutoNum type="arabicPeriod"/>
            </a:pPr>
            <a:endParaRPr lang="en-US" altLang="en-US" sz="2700">
              <a:latin typeface="Broadway" panose="04040905080B02020502" pitchFamily="82" charset="0"/>
            </a:endParaRPr>
          </a:p>
          <a:p>
            <a:pPr marL="457200" indent="-457200">
              <a:buFont typeface="Tahoma" panose="020B0604030504040204" pitchFamily="34" charset="0"/>
              <a:buAutoNum type="arabicPeriod"/>
            </a:pPr>
            <a:endParaRPr lang="en-US" altLang="en-US" sz="2000">
              <a:solidFill>
                <a:srgbClr val="FF0000"/>
              </a:solidFill>
              <a:latin typeface="Broadway" panose="04040905080B02020502" pitchFamily="82"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BBC362C-6604-4EFF-A99B-595E2FF46F52}"/>
              </a:ext>
            </a:extLst>
          </p:cNvPr>
          <p:cNvSpPr>
            <a:spLocks noGrp="1" noChangeArrowheads="1"/>
          </p:cNvSpPr>
          <p:nvPr>
            <p:ph type="title"/>
          </p:nvPr>
        </p:nvSpPr>
        <p:spPr/>
        <p:txBody>
          <a:bodyPr/>
          <a:lstStyle/>
          <a:p>
            <a:r>
              <a:rPr lang="en-US" altLang="en-US"/>
              <a:t>Hunt’s Algorithm</a:t>
            </a:r>
          </a:p>
        </p:txBody>
      </p:sp>
      <p:sp>
        <p:nvSpPr>
          <p:cNvPr id="900099" name="Rectangle 3">
            <a:extLst>
              <a:ext uri="{FF2B5EF4-FFF2-40B4-BE49-F238E27FC236}">
                <a16:creationId xmlns:a16="http://schemas.microsoft.com/office/drawing/2014/main" id="{DE326D5A-356A-4C85-81C8-866FAB43A03B}"/>
              </a:ext>
            </a:extLst>
          </p:cNvPr>
          <p:cNvSpPr>
            <a:spLocks noChangeArrowheads="1"/>
          </p:cNvSpPr>
          <p:nvPr/>
        </p:nvSpPr>
        <p:spPr bwMode="auto">
          <a:xfrm>
            <a:off x="304800" y="1447800"/>
            <a:ext cx="576263" cy="414338"/>
          </a:xfrm>
          <a:prstGeom prst="rect">
            <a:avLst/>
          </a:prstGeom>
          <a:solidFill>
            <a:srgbClr val="FFFFFF"/>
          </a:solidFill>
          <a:ln w="25400">
            <a:solidFill>
              <a:srgbClr val="3366FF"/>
            </a:solidFill>
            <a:miter lim="800000"/>
            <a:headEnd/>
            <a:tailEnd/>
          </a:ln>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400" b="0">
                <a:latin typeface="Times New Roman" panose="02020603050405020304" pitchFamily="18" charset="0"/>
              </a:rPr>
              <a:t>Don’t </a:t>
            </a:r>
          </a:p>
          <a:p>
            <a:pPr algn="ctr">
              <a:spcBef>
                <a:spcPct val="0"/>
              </a:spcBef>
              <a:spcAft>
                <a:spcPct val="0"/>
              </a:spcAft>
              <a:buClrTx/>
              <a:buSzTx/>
              <a:buFontTx/>
              <a:buNone/>
            </a:pPr>
            <a:r>
              <a:rPr lang="en-US" altLang="en-US" sz="1400" b="0">
                <a:latin typeface="Times New Roman" panose="02020603050405020304" pitchFamily="18" charset="0"/>
              </a:rPr>
              <a:t>Cheat</a:t>
            </a:r>
            <a:endParaRPr lang="en-US" altLang="en-US" sz="2400" b="0">
              <a:latin typeface="Times New Roman" panose="02020603050405020304" pitchFamily="18" charset="0"/>
            </a:endParaRPr>
          </a:p>
        </p:txBody>
      </p:sp>
      <p:grpSp>
        <p:nvGrpSpPr>
          <p:cNvPr id="2" name="Group 4">
            <a:extLst>
              <a:ext uri="{FF2B5EF4-FFF2-40B4-BE49-F238E27FC236}">
                <a16:creationId xmlns:a16="http://schemas.microsoft.com/office/drawing/2014/main" id="{E5E6DBB3-BF46-420D-885D-6E3FEFD58979}"/>
              </a:ext>
            </a:extLst>
          </p:cNvPr>
          <p:cNvGrpSpPr>
            <a:grpSpLocks/>
          </p:cNvGrpSpPr>
          <p:nvPr/>
        </p:nvGrpSpPr>
        <p:grpSpPr bwMode="auto">
          <a:xfrm>
            <a:off x="990600" y="1143000"/>
            <a:ext cx="2168525" cy="1262063"/>
            <a:chOff x="624" y="720"/>
            <a:chExt cx="1366" cy="795"/>
          </a:xfrm>
        </p:grpSpPr>
        <p:grpSp>
          <p:nvGrpSpPr>
            <p:cNvPr id="24621" name="Group 5">
              <a:extLst>
                <a:ext uri="{FF2B5EF4-FFF2-40B4-BE49-F238E27FC236}">
                  <a16:creationId xmlns:a16="http://schemas.microsoft.com/office/drawing/2014/main" id="{6DD625B5-955D-4E6A-829B-2F601B546DED}"/>
                </a:ext>
              </a:extLst>
            </p:cNvPr>
            <p:cNvGrpSpPr>
              <a:grpSpLocks/>
            </p:cNvGrpSpPr>
            <p:nvPr/>
          </p:nvGrpSpPr>
          <p:grpSpPr bwMode="auto">
            <a:xfrm>
              <a:off x="864" y="720"/>
              <a:ext cx="1126" cy="795"/>
              <a:chOff x="480" y="2640"/>
              <a:chExt cx="1126" cy="795"/>
            </a:xfrm>
          </p:grpSpPr>
          <p:sp>
            <p:nvSpPr>
              <p:cNvPr id="24623" name="Oval 6">
                <a:extLst>
                  <a:ext uri="{FF2B5EF4-FFF2-40B4-BE49-F238E27FC236}">
                    <a16:creationId xmlns:a16="http://schemas.microsoft.com/office/drawing/2014/main" id="{DDEC4323-1288-448D-BFF8-1A771B961218}"/>
                  </a:ext>
                </a:extLst>
              </p:cNvPr>
              <p:cNvSpPr>
                <a:spLocks noChangeArrowheads="1"/>
              </p:cNvSpPr>
              <p:nvPr/>
            </p:nvSpPr>
            <p:spPr bwMode="auto">
              <a:xfrm>
                <a:off x="807" y="2640"/>
                <a:ext cx="436" cy="272"/>
              </a:xfrm>
              <a:prstGeom prst="ellipse">
                <a:avLst/>
              </a:prstGeom>
              <a:solidFill>
                <a:srgbClr val="FFFFFF"/>
              </a:solidFill>
              <a:ln w="25400">
                <a:solidFill>
                  <a:srgbClr val="3366FF"/>
                </a:solidFill>
                <a:round/>
                <a:headEnd/>
                <a:tailEnd/>
              </a:ln>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600" b="0">
                    <a:solidFill>
                      <a:srgbClr val="0033CC"/>
                    </a:solidFill>
                    <a:latin typeface="Times New Roman" panose="02020603050405020304" pitchFamily="18" charset="0"/>
                  </a:rPr>
                  <a:t>Refund</a:t>
                </a:r>
                <a:endParaRPr lang="en-US" altLang="en-US" sz="1600" b="0">
                  <a:latin typeface="Times New Roman" panose="02020603050405020304" pitchFamily="18" charset="0"/>
                </a:endParaRPr>
              </a:p>
            </p:txBody>
          </p:sp>
          <p:sp>
            <p:nvSpPr>
              <p:cNvPr id="24624" name="Line 7">
                <a:extLst>
                  <a:ext uri="{FF2B5EF4-FFF2-40B4-BE49-F238E27FC236}">
                    <a16:creationId xmlns:a16="http://schemas.microsoft.com/office/drawing/2014/main" id="{334ECEB3-0248-465A-A971-9F285F8C9876}"/>
                  </a:ext>
                </a:extLst>
              </p:cNvPr>
              <p:cNvSpPr>
                <a:spLocks noChangeShapeType="1"/>
              </p:cNvSpPr>
              <p:nvPr/>
            </p:nvSpPr>
            <p:spPr bwMode="auto">
              <a:xfrm flipH="1">
                <a:off x="661" y="2912"/>
                <a:ext cx="364" cy="224"/>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25" name="Line 8">
                <a:extLst>
                  <a:ext uri="{FF2B5EF4-FFF2-40B4-BE49-F238E27FC236}">
                    <a16:creationId xmlns:a16="http://schemas.microsoft.com/office/drawing/2014/main" id="{5C5C4CA0-78C5-4BE2-A999-8B1872DD2A28}"/>
                  </a:ext>
                </a:extLst>
              </p:cNvPr>
              <p:cNvSpPr>
                <a:spLocks noChangeShapeType="1"/>
              </p:cNvSpPr>
              <p:nvPr/>
            </p:nvSpPr>
            <p:spPr bwMode="auto">
              <a:xfrm>
                <a:off x="1025" y="2912"/>
                <a:ext cx="363" cy="224"/>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26" name="Rectangle 9">
                <a:extLst>
                  <a:ext uri="{FF2B5EF4-FFF2-40B4-BE49-F238E27FC236}">
                    <a16:creationId xmlns:a16="http://schemas.microsoft.com/office/drawing/2014/main" id="{E38AD8B1-3FA7-4223-965E-497A9C408971}"/>
                  </a:ext>
                </a:extLst>
              </p:cNvPr>
              <p:cNvSpPr>
                <a:spLocks noChangeArrowheads="1"/>
              </p:cNvSpPr>
              <p:nvPr/>
            </p:nvSpPr>
            <p:spPr bwMode="auto">
              <a:xfrm>
                <a:off x="480" y="3136"/>
                <a:ext cx="363" cy="299"/>
              </a:xfrm>
              <a:prstGeom prst="rect">
                <a:avLst/>
              </a:prstGeom>
              <a:solidFill>
                <a:srgbClr val="FFFFFF"/>
              </a:solidFill>
              <a:ln w="50800" cmpd="thickThin">
                <a:solidFill>
                  <a:schemeClr val="tx1"/>
                </a:solidFill>
                <a:miter lim="800000"/>
                <a:headEnd/>
                <a:tailEnd/>
              </a:ln>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400" b="0">
                    <a:latin typeface="Times New Roman" panose="02020603050405020304" pitchFamily="18" charset="0"/>
                  </a:rPr>
                  <a:t>Don’t </a:t>
                </a:r>
              </a:p>
              <a:p>
                <a:pPr algn="ctr">
                  <a:spcBef>
                    <a:spcPct val="0"/>
                  </a:spcBef>
                  <a:spcAft>
                    <a:spcPct val="0"/>
                  </a:spcAft>
                  <a:buClrTx/>
                  <a:buSzTx/>
                  <a:buFontTx/>
                  <a:buNone/>
                </a:pPr>
                <a:r>
                  <a:rPr lang="en-US" altLang="en-US" sz="1400" b="0">
                    <a:latin typeface="Times New Roman" panose="02020603050405020304" pitchFamily="18" charset="0"/>
                  </a:rPr>
                  <a:t>Cheat</a:t>
                </a:r>
                <a:endParaRPr lang="en-US" altLang="en-US" sz="1800" b="0">
                  <a:latin typeface="Times New Roman" panose="02020603050405020304" pitchFamily="18" charset="0"/>
                </a:endParaRPr>
              </a:p>
            </p:txBody>
          </p:sp>
          <p:sp>
            <p:nvSpPr>
              <p:cNvPr id="24627" name="Rectangle 10">
                <a:extLst>
                  <a:ext uri="{FF2B5EF4-FFF2-40B4-BE49-F238E27FC236}">
                    <a16:creationId xmlns:a16="http://schemas.microsoft.com/office/drawing/2014/main" id="{090C7DB0-3C6F-47E9-86FE-2D47B0111C45}"/>
                  </a:ext>
                </a:extLst>
              </p:cNvPr>
              <p:cNvSpPr>
                <a:spLocks noChangeArrowheads="1"/>
              </p:cNvSpPr>
              <p:nvPr/>
            </p:nvSpPr>
            <p:spPr bwMode="auto">
              <a:xfrm>
                <a:off x="1243" y="3136"/>
                <a:ext cx="363" cy="261"/>
              </a:xfrm>
              <a:prstGeom prst="rect">
                <a:avLst/>
              </a:prstGeom>
              <a:solidFill>
                <a:srgbClr val="FFFFFF"/>
              </a:solidFill>
              <a:ln w="25400">
                <a:solidFill>
                  <a:srgbClr val="3366FF"/>
                </a:solidFill>
                <a:miter lim="800000"/>
                <a:headEnd/>
                <a:tailEnd/>
              </a:ln>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400" b="0">
                    <a:latin typeface="Times New Roman" panose="02020603050405020304" pitchFamily="18" charset="0"/>
                  </a:rPr>
                  <a:t>Don’t </a:t>
                </a:r>
              </a:p>
              <a:p>
                <a:pPr algn="ctr">
                  <a:spcBef>
                    <a:spcPct val="0"/>
                  </a:spcBef>
                  <a:spcAft>
                    <a:spcPct val="0"/>
                  </a:spcAft>
                  <a:buClrTx/>
                  <a:buSzTx/>
                  <a:buFontTx/>
                  <a:buNone/>
                </a:pPr>
                <a:r>
                  <a:rPr lang="en-US" altLang="en-US" sz="1400" b="0">
                    <a:latin typeface="Times New Roman" panose="02020603050405020304" pitchFamily="18" charset="0"/>
                  </a:rPr>
                  <a:t>Cheat</a:t>
                </a:r>
                <a:endParaRPr lang="en-US" altLang="en-US" sz="2400" b="0">
                  <a:latin typeface="Times New Roman" panose="02020603050405020304" pitchFamily="18" charset="0"/>
                </a:endParaRPr>
              </a:p>
            </p:txBody>
          </p:sp>
          <p:sp>
            <p:nvSpPr>
              <p:cNvPr id="24628" name="Text Box 11">
                <a:extLst>
                  <a:ext uri="{FF2B5EF4-FFF2-40B4-BE49-F238E27FC236}">
                    <a16:creationId xmlns:a16="http://schemas.microsoft.com/office/drawing/2014/main" id="{234124DA-7C68-42CB-B146-4E008AC8A64C}"/>
                  </a:ext>
                </a:extLst>
              </p:cNvPr>
              <p:cNvSpPr txBox="1">
                <a:spLocks noChangeArrowheads="1"/>
              </p:cNvSpPr>
              <p:nvPr/>
            </p:nvSpPr>
            <p:spPr bwMode="auto">
              <a:xfrm>
                <a:off x="568" y="2869"/>
                <a:ext cx="3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400">
                    <a:solidFill>
                      <a:srgbClr val="0066FF"/>
                    </a:solidFill>
                  </a:rPr>
                  <a:t>Yes</a:t>
                </a:r>
                <a:endParaRPr lang="en-US" altLang="en-US" sz="1800" b="0">
                  <a:latin typeface="Times New Roman" panose="02020603050405020304" pitchFamily="18" charset="0"/>
                </a:endParaRPr>
              </a:p>
            </p:txBody>
          </p:sp>
          <p:sp>
            <p:nvSpPr>
              <p:cNvPr id="24629" name="Text Box 12">
                <a:extLst>
                  <a:ext uri="{FF2B5EF4-FFF2-40B4-BE49-F238E27FC236}">
                    <a16:creationId xmlns:a16="http://schemas.microsoft.com/office/drawing/2014/main" id="{95F464B0-D4D0-4AD5-B113-8153D5BE94D2}"/>
                  </a:ext>
                </a:extLst>
              </p:cNvPr>
              <p:cNvSpPr txBox="1">
                <a:spLocks noChangeArrowheads="1"/>
              </p:cNvSpPr>
              <p:nvPr/>
            </p:nvSpPr>
            <p:spPr bwMode="auto">
              <a:xfrm>
                <a:off x="1260" y="2869"/>
                <a:ext cx="2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400">
                    <a:solidFill>
                      <a:srgbClr val="0066FF"/>
                    </a:solidFill>
                  </a:rPr>
                  <a:t>No</a:t>
                </a:r>
                <a:endParaRPr lang="en-US" altLang="en-US" sz="2400" b="0">
                  <a:latin typeface="Times New Roman" panose="02020603050405020304" pitchFamily="18" charset="0"/>
                </a:endParaRPr>
              </a:p>
            </p:txBody>
          </p:sp>
        </p:grpSp>
        <p:sp>
          <p:nvSpPr>
            <p:cNvPr id="24622" name="Line 13">
              <a:extLst>
                <a:ext uri="{FF2B5EF4-FFF2-40B4-BE49-F238E27FC236}">
                  <a16:creationId xmlns:a16="http://schemas.microsoft.com/office/drawing/2014/main" id="{404C58B6-C4F1-4A7E-9424-C5069703B629}"/>
                </a:ext>
              </a:extLst>
            </p:cNvPr>
            <p:cNvSpPr>
              <a:spLocks noChangeShapeType="1"/>
            </p:cNvSpPr>
            <p:nvPr/>
          </p:nvSpPr>
          <p:spPr bwMode="auto">
            <a:xfrm flipV="1">
              <a:off x="624" y="1056"/>
              <a:ext cx="240" cy="0"/>
            </a:xfrm>
            <a:prstGeom prst="line">
              <a:avLst/>
            </a:prstGeom>
            <a:noFill/>
            <a:ln w="76200" cmpd="tri">
              <a:solidFill>
                <a:srgbClr val="CC3300"/>
              </a:solidFill>
              <a:round/>
              <a:headEnd/>
              <a:tailEnd type="arrow" w="med"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 name="Group 14">
            <a:extLst>
              <a:ext uri="{FF2B5EF4-FFF2-40B4-BE49-F238E27FC236}">
                <a16:creationId xmlns:a16="http://schemas.microsoft.com/office/drawing/2014/main" id="{28CFF2F0-7045-4C8E-ACEB-B7C7487516DC}"/>
              </a:ext>
            </a:extLst>
          </p:cNvPr>
          <p:cNvGrpSpPr>
            <a:grpSpLocks/>
          </p:cNvGrpSpPr>
          <p:nvPr/>
        </p:nvGrpSpPr>
        <p:grpSpPr bwMode="auto">
          <a:xfrm>
            <a:off x="2667000" y="3048000"/>
            <a:ext cx="3325813" cy="3294063"/>
            <a:chOff x="1536" y="1920"/>
            <a:chExt cx="2095" cy="2075"/>
          </a:xfrm>
        </p:grpSpPr>
        <p:grpSp>
          <p:nvGrpSpPr>
            <p:cNvPr id="24600" name="Group 15">
              <a:extLst>
                <a:ext uri="{FF2B5EF4-FFF2-40B4-BE49-F238E27FC236}">
                  <a16:creationId xmlns:a16="http://schemas.microsoft.com/office/drawing/2014/main" id="{7A618158-4790-4D1F-BA87-4B6D0693B0A6}"/>
                </a:ext>
              </a:extLst>
            </p:cNvPr>
            <p:cNvGrpSpPr>
              <a:grpSpLocks/>
            </p:cNvGrpSpPr>
            <p:nvPr/>
          </p:nvGrpSpPr>
          <p:grpSpPr bwMode="auto">
            <a:xfrm>
              <a:off x="1824" y="1920"/>
              <a:ext cx="1807" cy="2075"/>
              <a:chOff x="3840" y="1824"/>
              <a:chExt cx="1807" cy="2075"/>
            </a:xfrm>
          </p:grpSpPr>
          <p:sp>
            <p:nvSpPr>
              <p:cNvPr id="24602" name="Oval 16">
                <a:extLst>
                  <a:ext uri="{FF2B5EF4-FFF2-40B4-BE49-F238E27FC236}">
                    <a16:creationId xmlns:a16="http://schemas.microsoft.com/office/drawing/2014/main" id="{F5225565-7A5D-4C6B-AB38-20D9AF889311}"/>
                  </a:ext>
                </a:extLst>
              </p:cNvPr>
              <p:cNvSpPr>
                <a:spLocks noChangeArrowheads="1"/>
              </p:cNvSpPr>
              <p:nvPr/>
            </p:nvSpPr>
            <p:spPr bwMode="auto">
              <a:xfrm>
                <a:off x="4311" y="1824"/>
                <a:ext cx="437" cy="283"/>
              </a:xfrm>
              <a:prstGeom prst="ellipse">
                <a:avLst/>
              </a:prstGeom>
              <a:solidFill>
                <a:srgbClr val="FFFFFF"/>
              </a:solidFill>
              <a:ln w="9525">
                <a:solidFill>
                  <a:schemeClr val="tx1"/>
                </a:solidFill>
                <a:round/>
                <a:headEnd/>
                <a:tailEnd/>
              </a:ln>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600" b="0">
                    <a:latin typeface="Times New Roman" panose="02020603050405020304" pitchFamily="18" charset="0"/>
                  </a:rPr>
                  <a:t>Refund</a:t>
                </a:r>
                <a:endParaRPr lang="en-US" altLang="en-US" sz="1400" b="0">
                  <a:latin typeface="Times New Roman" panose="02020603050405020304" pitchFamily="18" charset="0"/>
                </a:endParaRPr>
              </a:p>
            </p:txBody>
          </p:sp>
          <p:sp>
            <p:nvSpPr>
              <p:cNvPr id="24603" name="Line 17">
                <a:extLst>
                  <a:ext uri="{FF2B5EF4-FFF2-40B4-BE49-F238E27FC236}">
                    <a16:creationId xmlns:a16="http://schemas.microsoft.com/office/drawing/2014/main" id="{308D529C-AD3A-480C-A17B-B2632F4096A6}"/>
                  </a:ext>
                </a:extLst>
              </p:cNvPr>
              <p:cNvSpPr>
                <a:spLocks noChangeShapeType="1"/>
              </p:cNvSpPr>
              <p:nvPr/>
            </p:nvSpPr>
            <p:spPr bwMode="auto">
              <a:xfrm flipH="1">
                <a:off x="4166" y="2107"/>
                <a:ext cx="364" cy="2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4" name="Line 18">
                <a:extLst>
                  <a:ext uri="{FF2B5EF4-FFF2-40B4-BE49-F238E27FC236}">
                    <a16:creationId xmlns:a16="http://schemas.microsoft.com/office/drawing/2014/main" id="{66C4C981-86F7-42B1-81AB-831DCE6E7244}"/>
                  </a:ext>
                </a:extLst>
              </p:cNvPr>
              <p:cNvSpPr>
                <a:spLocks noChangeShapeType="1"/>
              </p:cNvSpPr>
              <p:nvPr/>
            </p:nvSpPr>
            <p:spPr bwMode="auto">
              <a:xfrm>
                <a:off x="4530" y="2107"/>
                <a:ext cx="363" cy="2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5" name="Rectangle 19">
                <a:extLst>
                  <a:ext uri="{FF2B5EF4-FFF2-40B4-BE49-F238E27FC236}">
                    <a16:creationId xmlns:a16="http://schemas.microsoft.com/office/drawing/2014/main" id="{E3ADEF12-9E53-47B2-A425-5FDAF15194A7}"/>
                  </a:ext>
                </a:extLst>
              </p:cNvPr>
              <p:cNvSpPr>
                <a:spLocks noChangeArrowheads="1"/>
              </p:cNvSpPr>
              <p:nvPr/>
            </p:nvSpPr>
            <p:spPr bwMode="auto">
              <a:xfrm>
                <a:off x="3984" y="2331"/>
                <a:ext cx="364" cy="298"/>
              </a:xfrm>
              <a:prstGeom prst="rect">
                <a:avLst/>
              </a:prstGeom>
              <a:solidFill>
                <a:srgbClr val="FFFFFF"/>
              </a:solidFill>
              <a:ln w="50800" cmpd="thickThin">
                <a:solidFill>
                  <a:schemeClr val="tx1"/>
                </a:solidFill>
                <a:miter lim="800000"/>
                <a:headEnd/>
                <a:tailEnd/>
              </a:ln>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400" b="0">
                    <a:latin typeface="Times New Roman" panose="02020603050405020304" pitchFamily="18" charset="0"/>
                  </a:rPr>
                  <a:t>Don’t </a:t>
                </a:r>
              </a:p>
              <a:p>
                <a:pPr algn="ctr">
                  <a:spcBef>
                    <a:spcPct val="0"/>
                  </a:spcBef>
                  <a:spcAft>
                    <a:spcPct val="0"/>
                  </a:spcAft>
                  <a:buClrTx/>
                  <a:buSzTx/>
                  <a:buFontTx/>
                  <a:buNone/>
                </a:pPr>
                <a:r>
                  <a:rPr lang="en-US" altLang="en-US" sz="1400" b="0">
                    <a:latin typeface="Times New Roman" panose="02020603050405020304" pitchFamily="18" charset="0"/>
                  </a:rPr>
                  <a:t>Cheat</a:t>
                </a:r>
                <a:endParaRPr lang="en-US" altLang="en-US" sz="2400" b="0">
                  <a:latin typeface="Times New Roman" panose="02020603050405020304" pitchFamily="18" charset="0"/>
                </a:endParaRPr>
              </a:p>
            </p:txBody>
          </p:sp>
          <p:sp>
            <p:nvSpPr>
              <p:cNvPr id="24606" name="Text Box 20">
                <a:extLst>
                  <a:ext uri="{FF2B5EF4-FFF2-40B4-BE49-F238E27FC236}">
                    <a16:creationId xmlns:a16="http://schemas.microsoft.com/office/drawing/2014/main" id="{4B21AB64-9BF5-44BB-967E-789ABBE0EC23}"/>
                  </a:ext>
                </a:extLst>
              </p:cNvPr>
              <p:cNvSpPr txBox="1">
                <a:spLocks noChangeArrowheads="1"/>
              </p:cNvSpPr>
              <p:nvPr/>
            </p:nvSpPr>
            <p:spPr bwMode="auto">
              <a:xfrm>
                <a:off x="4072" y="2062"/>
                <a:ext cx="3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400"/>
                  <a:t>Yes</a:t>
                </a:r>
                <a:endParaRPr lang="en-US" altLang="en-US" sz="2400" b="0">
                  <a:latin typeface="Times New Roman" panose="02020603050405020304" pitchFamily="18" charset="0"/>
                </a:endParaRPr>
              </a:p>
            </p:txBody>
          </p:sp>
          <p:sp>
            <p:nvSpPr>
              <p:cNvPr id="24607" name="Text Box 21">
                <a:extLst>
                  <a:ext uri="{FF2B5EF4-FFF2-40B4-BE49-F238E27FC236}">
                    <a16:creationId xmlns:a16="http://schemas.microsoft.com/office/drawing/2014/main" id="{36EAA543-8416-46FC-8DA7-8ADFCDD1B9A7}"/>
                  </a:ext>
                </a:extLst>
              </p:cNvPr>
              <p:cNvSpPr txBox="1">
                <a:spLocks noChangeArrowheads="1"/>
              </p:cNvSpPr>
              <p:nvPr/>
            </p:nvSpPr>
            <p:spPr bwMode="auto">
              <a:xfrm>
                <a:off x="4765" y="2062"/>
                <a:ext cx="2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400"/>
                  <a:t>No</a:t>
                </a:r>
                <a:endParaRPr lang="en-US" altLang="en-US" sz="2400" b="0">
                  <a:latin typeface="Times New Roman" panose="02020603050405020304" pitchFamily="18" charset="0"/>
                </a:endParaRPr>
              </a:p>
            </p:txBody>
          </p:sp>
          <p:sp>
            <p:nvSpPr>
              <p:cNvPr id="24608" name="Oval 22">
                <a:extLst>
                  <a:ext uri="{FF2B5EF4-FFF2-40B4-BE49-F238E27FC236}">
                    <a16:creationId xmlns:a16="http://schemas.microsoft.com/office/drawing/2014/main" id="{D1C4FD13-FC69-4249-B03A-45E10DAB9FEA}"/>
                  </a:ext>
                </a:extLst>
              </p:cNvPr>
              <p:cNvSpPr>
                <a:spLocks noChangeArrowheads="1"/>
              </p:cNvSpPr>
              <p:nvPr/>
            </p:nvSpPr>
            <p:spPr bwMode="auto">
              <a:xfrm>
                <a:off x="4639" y="2331"/>
                <a:ext cx="545" cy="373"/>
              </a:xfrm>
              <a:prstGeom prst="ellipse">
                <a:avLst/>
              </a:prstGeom>
              <a:solidFill>
                <a:srgbClr val="FFFFFF"/>
              </a:solidFill>
              <a:ln w="9525">
                <a:solidFill>
                  <a:schemeClr val="tx1"/>
                </a:solidFill>
                <a:round/>
                <a:headEnd/>
                <a:tailEnd/>
              </a:ln>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600" b="0">
                    <a:latin typeface="Times New Roman" panose="02020603050405020304" pitchFamily="18" charset="0"/>
                  </a:rPr>
                  <a:t>Marital</a:t>
                </a:r>
              </a:p>
              <a:p>
                <a:pPr algn="ctr">
                  <a:spcBef>
                    <a:spcPct val="0"/>
                  </a:spcBef>
                  <a:spcAft>
                    <a:spcPct val="0"/>
                  </a:spcAft>
                  <a:buClrTx/>
                  <a:buSzTx/>
                  <a:buFontTx/>
                  <a:buNone/>
                </a:pPr>
                <a:r>
                  <a:rPr lang="en-US" altLang="en-US" sz="1600" b="0">
                    <a:latin typeface="Times New Roman" panose="02020603050405020304" pitchFamily="18" charset="0"/>
                  </a:rPr>
                  <a:t>Status</a:t>
                </a:r>
                <a:endParaRPr lang="en-US" altLang="en-US" sz="1800" b="0">
                  <a:latin typeface="Times New Roman" panose="02020603050405020304" pitchFamily="18" charset="0"/>
                </a:endParaRPr>
              </a:p>
            </p:txBody>
          </p:sp>
          <p:sp>
            <p:nvSpPr>
              <p:cNvPr id="24609" name="Line 23">
                <a:extLst>
                  <a:ext uri="{FF2B5EF4-FFF2-40B4-BE49-F238E27FC236}">
                    <a16:creationId xmlns:a16="http://schemas.microsoft.com/office/drawing/2014/main" id="{BB8AAB7D-D4B3-469C-A256-83071971F0FD}"/>
                  </a:ext>
                </a:extLst>
              </p:cNvPr>
              <p:cNvSpPr>
                <a:spLocks noChangeShapeType="1"/>
              </p:cNvSpPr>
              <p:nvPr/>
            </p:nvSpPr>
            <p:spPr bwMode="auto">
              <a:xfrm flipH="1">
                <a:off x="4464" y="2704"/>
                <a:ext cx="465"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0" name="Line 24">
                <a:extLst>
                  <a:ext uri="{FF2B5EF4-FFF2-40B4-BE49-F238E27FC236}">
                    <a16:creationId xmlns:a16="http://schemas.microsoft.com/office/drawing/2014/main" id="{5967CC7D-F6C1-46C9-8263-13F548DA8881}"/>
                  </a:ext>
                </a:extLst>
              </p:cNvPr>
              <p:cNvSpPr>
                <a:spLocks noChangeShapeType="1"/>
              </p:cNvSpPr>
              <p:nvPr/>
            </p:nvSpPr>
            <p:spPr bwMode="auto">
              <a:xfrm>
                <a:off x="4929" y="2704"/>
                <a:ext cx="400" cy="2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1" name="Rectangle 25">
                <a:extLst>
                  <a:ext uri="{FF2B5EF4-FFF2-40B4-BE49-F238E27FC236}">
                    <a16:creationId xmlns:a16="http://schemas.microsoft.com/office/drawing/2014/main" id="{F74F8FA1-CBBB-493D-9360-45457F8AB382}"/>
                  </a:ext>
                </a:extLst>
              </p:cNvPr>
              <p:cNvSpPr>
                <a:spLocks noChangeArrowheads="1"/>
              </p:cNvSpPr>
              <p:nvPr/>
            </p:nvSpPr>
            <p:spPr bwMode="auto">
              <a:xfrm>
                <a:off x="5148" y="2965"/>
                <a:ext cx="363" cy="299"/>
              </a:xfrm>
              <a:prstGeom prst="rect">
                <a:avLst/>
              </a:prstGeom>
              <a:solidFill>
                <a:srgbClr val="FFFFFF"/>
              </a:solidFill>
              <a:ln w="50800" cmpd="thickThin">
                <a:solidFill>
                  <a:schemeClr val="tx1"/>
                </a:solidFill>
                <a:miter lim="800000"/>
                <a:headEnd/>
                <a:tailEnd/>
              </a:ln>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400" b="0">
                    <a:latin typeface="Times New Roman" panose="02020603050405020304" pitchFamily="18" charset="0"/>
                  </a:rPr>
                  <a:t>Don’t </a:t>
                </a:r>
              </a:p>
              <a:p>
                <a:pPr algn="ctr">
                  <a:spcBef>
                    <a:spcPct val="0"/>
                  </a:spcBef>
                  <a:spcAft>
                    <a:spcPct val="0"/>
                  </a:spcAft>
                  <a:buClrTx/>
                  <a:buSzTx/>
                  <a:buFontTx/>
                  <a:buNone/>
                </a:pPr>
                <a:r>
                  <a:rPr lang="en-US" altLang="en-US" sz="1400" b="0">
                    <a:latin typeface="Times New Roman" panose="02020603050405020304" pitchFamily="18" charset="0"/>
                  </a:rPr>
                  <a:t>Cheat</a:t>
                </a:r>
                <a:endParaRPr lang="en-US" altLang="en-US" sz="2400" b="0">
                  <a:latin typeface="Times New Roman" panose="02020603050405020304" pitchFamily="18" charset="0"/>
                </a:endParaRPr>
              </a:p>
            </p:txBody>
          </p:sp>
          <p:sp>
            <p:nvSpPr>
              <p:cNvPr id="24612" name="Rectangle 26">
                <a:extLst>
                  <a:ext uri="{FF2B5EF4-FFF2-40B4-BE49-F238E27FC236}">
                    <a16:creationId xmlns:a16="http://schemas.microsoft.com/office/drawing/2014/main" id="{FED0CA69-D074-4F9B-AB23-1464661A1E86}"/>
                  </a:ext>
                </a:extLst>
              </p:cNvPr>
              <p:cNvSpPr>
                <a:spLocks noChangeArrowheads="1"/>
              </p:cNvSpPr>
              <p:nvPr/>
            </p:nvSpPr>
            <p:spPr bwMode="auto">
              <a:xfrm>
                <a:off x="4704" y="3600"/>
                <a:ext cx="364" cy="262"/>
              </a:xfrm>
              <a:prstGeom prst="rect">
                <a:avLst/>
              </a:prstGeom>
              <a:solidFill>
                <a:srgbClr val="FFFFFF"/>
              </a:solidFill>
              <a:ln w="50800" cmpd="thickThin">
                <a:solidFill>
                  <a:schemeClr val="tx1"/>
                </a:solidFill>
                <a:miter lim="800000"/>
                <a:headEnd/>
                <a:tailEnd/>
              </a:ln>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600" b="0">
                    <a:latin typeface="Times New Roman" panose="02020603050405020304" pitchFamily="18" charset="0"/>
                  </a:rPr>
                  <a:t>Cheat</a:t>
                </a:r>
                <a:endParaRPr lang="en-US" altLang="en-US" sz="2400" b="0">
                  <a:latin typeface="Times New Roman" panose="02020603050405020304" pitchFamily="18" charset="0"/>
                </a:endParaRPr>
              </a:p>
            </p:txBody>
          </p:sp>
          <p:sp>
            <p:nvSpPr>
              <p:cNvPr id="24613" name="Text Box 27">
                <a:extLst>
                  <a:ext uri="{FF2B5EF4-FFF2-40B4-BE49-F238E27FC236}">
                    <a16:creationId xmlns:a16="http://schemas.microsoft.com/office/drawing/2014/main" id="{E3721206-2F4F-4B02-9D23-D9D5929A21C4}"/>
                  </a:ext>
                </a:extLst>
              </p:cNvPr>
              <p:cNvSpPr txBox="1">
                <a:spLocks noChangeArrowheads="1"/>
              </p:cNvSpPr>
              <p:nvPr/>
            </p:nvSpPr>
            <p:spPr bwMode="auto">
              <a:xfrm>
                <a:off x="4062" y="2621"/>
                <a:ext cx="59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400"/>
                  <a:t>Single,</a:t>
                </a:r>
              </a:p>
              <a:p>
                <a:pPr algn="ctr">
                  <a:spcBef>
                    <a:spcPct val="0"/>
                  </a:spcBef>
                  <a:spcAft>
                    <a:spcPct val="0"/>
                  </a:spcAft>
                  <a:buClrTx/>
                  <a:buSzTx/>
                  <a:buFontTx/>
                  <a:buNone/>
                </a:pPr>
                <a:r>
                  <a:rPr lang="en-US" altLang="en-US" sz="1400"/>
                  <a:t>Divorced</a:t>
                </a:r>
                <a:endParaRPr lang="en-US" altLang="en-US" sz="1800" b="0"/>
              </a:p>
            </p:txBody>
          </p:sp>
          <p:sp>
            <p:nvSpPr>
              <p:cNvPr id="24614" name="Text Box 28">
                <a:extLst>
                  <a:ext uri="{FF2B5EF4-FFF2-40B4-BE49-F238E27FC236}">
                    <a16:creationId xmlns:a16="http://schemas.microsoft.com/office/drawing/2014/main" id="{28A5EFA0-70BE-4556-8462-A9AAC9AFB8FB}"/>
                  </a:ext>
                </a:extLst>
              </p:cNvPr>
              <p:cNvSpPr txBox="1">
                <a:spLocks noChangeArrowheads="1"/>
              </p:cNvSpPr>
              <p:nvPr/>
            </p:nvSpPr>
            <p:spPr bwMode="auto">
              <a:xfrm>
                <a:off x="5127" y="2688"/>
                <a:ext cx="5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400"/>
                  <a:t>Married</a:t>
                </a:r>
                <a:endParaRPr lang="en-US" altLang="en-US" sz="1800" b="0"/>
              </a:p>
            </p:txBody>
          </p:sp>
          <p:sp>
            <p:nvSpPr>
              <p:cNvPr id="24615" name="Oval 29">
                <a:extLst>
                  <a:ext uri="{FF2B5EF4-FFF2-40B4-BE49-F238E27FC236}">
                    <a16:creationId xmlns:a16="http://schemas.microsoft.com/office/drawing/2014/main" id="{32E10A9A-88FF-4189-BB57-0CBEDC8465E4}"/>
                  </a:ext>
                </a:extLst>
              </p:cNvPr>
              <p:cNvSpPr>
                <a:spLocks noChangeArrowheads="1"/>
              </p:cNvSpPr>
              <p:nvPr/>
            </p:nvSpPr>
            <p:spPr bwMode="auto">
              <a:xfrm>
                <a:off x="4080" y="2976"/>
                <a:ext cx="768" cy="384"/>
              </a:xfrm>
              <a:prstGeom prst="ellipse">
                <a:avLst/>
              </a:prstGeom>
              <a:solidFill>
                <a:srgbClr val="FFFFFF"/>
              </a:solidFill>
              <a:ln w="25400">
                <a:solidFill>
                  <a:srgbClr val="3366FF"/>
                </a:solidFill>
                <a:round/>
                <a:headEnd/>
                <a:tailEnd/>
              </a:ln>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600" b="0">
                    <a:solidFill>
                      <a:srgbClr val="0033CC"/>
                    </a:solidFill>
                    <a:latin typeface="Times New Roman" panose="02020603050405020304" pitchFamily="18" charset="0"/>
                  </a:rPr>
                  <a:t>Taxable</a:t>
                </a:r>
              </a:p>
              <a:p>
                <a:pPr algn="ctr">
                  <a:spcBef>
                    <a:spcPct val="0"/>
                  </a:spcBef>
                  <a:spcAft>
                    <a:spcPct val="0"/>
                  </a:spcAft>
                  <a:buClrTx/>
                  <a:buSzTx/>
                  <a:buFontTx/>
                  <a:buNone/>
                </a:pPr>
                <a:r>
                  <a:rPr lang="en-US" altLang="en-US" sz="1600" b="0">
                    <a:solidFill>
                      <a:srgbClr val="0033CC"/>
                    </a:solidFill>
                    <a:latin typeface="Times New Roman" panose="02020603050405020304" pitchFamily="18" charset="0"/>
                  </a:rPr>
                  <a:t>Income</a:t>
                </a:r>
                <a:endParaRPr lang="en-US" altLang="en-US" sz="2400" b="0">
                  <a:latin typeface="Times New Roman" panose="02020603050405020304" pitchFamily="18" charset="0"/>
                </a:endParaRPr>
              </a:p>
            </p:txBody>
          </p:sp>
          <p:sp>
            <p:nvSpPr>
              <p:cNvPr id="24616" name="Rectangle 30">
                <a:extLst>
                  <a:ext uri="{FF2B5EF4-FFF2-40B4-BE49-F238E27FC236}">
                    <a16:creationId xmlns:a16="http://schemas.microsoft.com/office/drawing/2014/main" id="{BFC1E333-C45C-451B-BA6C-174C1A3E1B7D}"/>
                  </a:ext>
                </a:extLst>
              </p:cNvPr>
              <p:cNvSpPr>
                <a:spLocks noChangeArrowheads="1"/>
              </p:cNvSpPr>
              <p:nvPr/>
            </p:nvSpPr>
            <p:spPr bwMode="auto">
              <a:xfrm>
                <a:off x="3840" y="3600"/>
                <a:ext cx="363" cy="299"/>
              </a:xfrm>
              <a:prstGeom prst="rect">
                <a:avLst/>
              </a:prstGeom>
              <a:solidFill>
                <a:srgbClr val="FFFFFF"/>
              </a:solidFill>
              <a:ln w="50800" cmpd="thickThin">
                <a:solidFill>
                  <a:schemeClr val="tx1"/>
                </a:solidFill>
                <a:miter lim="800000"/>
                <a:headEnd/>
                <a:tailEnd/>
              </a:ln>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400" b="0">
                    <a:latin typeface="Times New Roman" panose="02020603050405020304" pitchFamily="18" charset="0"/>
                  </a:rPr>
                  <a:t>Don’t </a:t>
                </a:r>
              </a:p>
              <a:p>
                <a:pPr algn="ctr">
                  <a:spcBef>
                    <a:spcPct val="0"/>
                  </a:spcBef>
                  <a:spcAft>
                    <a:spcPct val="0"/>
                  </a:spcAft>
                  <a:buClrTx/>
                  <a:buSzTx/>
                  <a:buFontTx/>
                  <a:buNone/>
                </a:pPr>
                <a:r>
                  <a:rPr lang="en-US" altLang="en-US" sz="1400" b="0">
                    <a:latin typeface="Times New Roman" panose="02020603050405020304" pitchFamily="18" charset="0"/>
                  </a:rPr>
                  <a:t>Cheat</a:t>
                </a:r>
                <a:endParaRPr lang="en-US" altLang="en-US" sz="2400" b="0">
                  <a:latin typeface="Times New Roman" panose="02020603050405020304" pitchFamily="18" charset="0"/>
                </a:endParaRPr>
              </a:p>
            </p:txBody>
          </p:sp>
          <p:sp>
            <p:nvSpPr>
              <p:cNvPr id="24617" name="Line 31">
                <a:extLst>
                  <a:ext uri="{FF2B5EF4-FFF2-40B4-BE49-F238E27FC236}">
                    <a16:creationId xmlns:a16="http://schemas.microsoft.com/office/drawing/2014/main" id="{7B74F607-103D-47C5-AFA7-DECE2137570D}"/>
                  </a:ext>
                </a:extLst>
              </p:cNvPr>
              <p:cNvSpPr>
                <a:spLocks noChangeShapeType="1"/>
              </p:cNvSpPr>
              <p:nvPr/>
            </p:nvSpPr>
            <p:spPr bwMode="auto">
              <a:xfrm flipH="1">
                <a:off x="4032" y="3360"/>
                <a:ext cx="432" cy="240"/>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8" name="Line 32">
                <a:extLst>
                  <a:ext uri="{FF2B5EF4-FFF2-40B4-BE49-F238E27FC236}">
                    <a16:creationId xmlns:a16="http://schemas.microsoft.com/office/drawing/2014/main" id="{B226F405-70EE-460F-B135-B9E63B7771E8}"/>
                  </a:ext>
                </a:extLst>
              </p:cNvPr>
              <p:cNvSpPr>
                <a:spLocks noChangeShapeType="1"/>
              </p:cNvSpPr>
              <p:nvPr/>
            </p:nvSpPr>
            <p:spPr bwMode="auto">
              <a:xfrm>
                <a:off x="4464" y="3360"/>
                <a:ext cx="432" cy="240"/>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9" name="Text Box 33">
                <a:extLst>
                  <a:ext uri="{FF2B5EF4-FFF2-40B4-BE49-F238E27FC236}">
                    <a16:creationId xmlns:a16="http://schemas.microsoft.com/office/drawing/2014/main" id="{6E5A716F-E24D-4A21-A814-A7F8B8A6CD20}"/>
                  </a:ext>
                </a:extLst>
              </p:cNvPr>
              <p:cNvSpPr txBox="1">
                <a:spLocks noChangeArrowheads="1"/>
              </p:cNvSpPr>
              <p:nvPr/>
            </p:nvSpPr>
            <p:spPr bwMode="auto">
              <a:xfrm>
                <a:off x="3840" y="3360"/>
                <a:ext cx="41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400">
                    <a:solidFill>
                      <a:srgbClr val="0066FF"/>
                    </a:solidFill>
                  </a:rPr>
                  <a:t>&lt; 80K</a:t>
                </a:r>
                <a:endParaRPr lang="en-US" altLang="en-US" sz="1800" b="0"/>
              </a:p>
            </p:txBody>
          </p:sp>
          <p:sp>
            <p:nvSpPr>
              <p:cNvPr id="24620" name="Text Box 34">
                <a:extLst>
                  <a:ext uri="{FF2B5EF4-FFF2-40B4-BE49-F238E27FC236}">
                    <a16:creationId xmlns:a16="http://schemas.microsoft.com/office/drawing/2014/main" id="{3B08E9B0-7C1F-4BB5-990A-5464BA9A883B}"/>
                  </a:ext>
                </a:extLst>
              </p:cNvPr>
              <p:cNvSpPr txBox="1">
                <a:spLocks noChangeArrowheads="1"/>
              </p:cNvSpPr>
              <p:nvPr/>
            </p:nvSpPr>
            <p:spPr bwMode="auto">
              <a:xfrm>
                <a:off x="4704" y="3360"/>
                <a:ext cx="48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400">
                    <a:solidFill>
                      <a:srgbClr val="0066FF"/>
                    </a:solidFill>
                  </a:rPr>
                  <a:t>&gt;= 80K</a:t>
                </a:r>
                <a:endParaRPr lang="en-US" altLang="en-US" sz="1800" b="0">
                  <a:solidFill>
                    <a:srgbClr val="0066FF"/>
                  </a:solidFill>
                </a:endParaRPr>
              </a:p>
            </p:txBody>
          </p:sp>
        </p:grpSp>
        <p:sp>
          <p:nvSpPr>
            <p:cNvPr id="24601" name="Line 35">
              <a:extLst>
                <a:ext uri="{FF2B5EF4-FFF2-40B4-BE49-F238E27FC236}">
                  <a16:creationId xmlns:a16="http://schemas.microsoft.com/office/drawing/2014/main" id="{8BE1CEFA-95FC-4365-85EA-3FE4A90A5051}"/>
                </a:ext>
              </a:extLst>
            </p:cNvPr>
            <p:cNvSpPr>
              <a:spLocks noChangeShapeType="1"/>
            </p:cNvSpPr>
            <p:nvPr/>
          </p:nvSpPr>
          <p:spPr bwMode="auto">
            <a:xfrm rot="-2664477">
              <a:off x="1536" y="2400"/>
              <a:ext cx="192" cy="192"/>
            </a:xfrm>
            <a:prstGeom prst="line">
              <a:avLst/>
            </a:prstGeom>
            <a:noFill/>
            <a:ln w="76200" cmpd="tri">
              <a:solidFill>
                <a:srgbClr val="CC3300"/>
              </a:solidFill>
              <a:round/>
              <a:headEnd/>
              <a:tailEnd type="arrow" w="med"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36">
            <a:extLst>
              <a:ext uri="{FF2B5EF4-FFF2-40B4-BE49-F238E27FC236}">
                <a16:creationId xmlns:a16="http://schemas.microsoft.com/office/drawing/2014/main" id="{A3EE9B2D-2859-4C67-B83A-93488186E562}"/>
              </a:ext>
            </a:extLst>
          </p:cNvPr>
          <p:cNvGrpSpPr>
            <a:grpSpLocks/>
          </p:cNvGrpSpPr>
          <p:nvPr/>
        </p:nvGrpSpPr>
        <p:grpSpPr bwMode="auto">
          <a:xfrm>
            <a:off x="76200" y="2789238"/>
            <a:ext cx="2654300" cy="2620962"/>
            <a:chOff x="48" y="1757"/>
            <a:chExt cx="1672" cy="1651"/>
          </a:xfrm>
        </p:grpSpPr>
        <p:grpSp>
          <p:nvGrpSpPr>
            <p:cNvPr id="24584" name="Group 37">
              <a:extLst>
                <a:ext uri="{FF2B5EF4-FFF2-40B4-BE49-F238E27FC236}">
                  <a16:creationId xmlns:a16="http://schemas.microsoft.com/office/drawing/2014/main" id="{CAD0C096-3B4E-47AB-8BFD-3A4DFB2C8762}"/>
                </a:ext>
              </a:extLst>
            </p:cNvPr>
            <p:cNvGrpSpPr>
              <a:grpSpLocks/>
            </p:cNvGrpSpPr>
            <p:nvPr/>
          </p:nvGrpSpPr>
          <p:grpSpPr bwMode="auto">
            <a:xfrm>
              <a:off x="48" y="1968"/>
              <a:ext cx="1672" cy="1440"/>
              <a:chOff x="2016" y="1824"/>
              <a:chExt cx="1672" cy="1440"/>
            </a:xfrm>
          </p:grpSpPr>
          <p:grpSp>
            <p:nvGrpSpPr>
              <p:cNvPr id="24586" name="Group 38">
                <a:extLst>
                  <a:ext uri="{FF2B5EF4-FFF2-40B4-BE49-F238E27FC236}">
                    <a16:creationId xmlns:a16="http://schemas.microsoft.com/office/drawing/2014/main" id="{3ADEE7B9-6242-4D63-9BD9-5BCF3A92AFDF}"/>
                  </a:ext>
                </a:extLst>
              </p:cNvPr>
              <p:cNvGrpSpPr>
                <a:grpSpLocks/>
              </p:cNvGrpSpPr>
              <p:nvPr/>
            </p:nvGrpSpPr>
            <p:grpSpPr bwMode="auto">
              <a:xfrm>
                <a:off x="2016" y="1824"/>
                <a:ext cx="1527" cy="1440"/>
                <a:chOff x="2016" y="1968"/>
                <a:chExt cx="1527" cy="1440"/>
              </a:xfrm>
            </p:grpSpPr>
            <p:sp>
              <p:nvSpPr>
                <p:cNvPr id="24588" name="Oval 39">
                  <a:extLst>
                    <a:ext uri="{FF2B5EF4-FFF2-40B4-BE49-F238E27FC236}">
                      <a16:creationId xmlns:a16="http://schemas.microsoft.com/office/drawing/2014/main" id="{757DFCF2-135B-46D9-A517-8EA33086F7FD}"/>
                    </a:ext>
                  </a:extLst>
                </p:cNvPr>
                <p:cNvSpPr>
                  <a:spLocks noChangeArrowheads="1"/>
                </p:cNvSpPr>
                <p:nvPr/>
              </p:nvSpPr>
              <p:spPr bwMode="auto">
                <a:xfrm>
                  <a:off x="2343" y="1968"/>
                  <a:ext cx="437" cy="283"/>
                </a:xfrm>
                <a:prstGeom prst="ellipse">
                  <a:avLst/>
                </a:prstGeom>
                <a:solidFill>
                  <a:srgbClr val="FFFFFF"/>
                </a:solidFill>
                <a:ln w="9525">
                  <a:solidFill>
                    <a:schemeClr val="tx1"/>
                  </a:solidFill>
                  <a:round/>
                  <a:headEnd/>
                  <a:tailEnd/>
                </a:ln>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600" b="0">
                      <a:latin typeface="Times New Roman" panose="02020603050405020304" pitchFamily="18" charset="0"/>
                    </a:rPr>
                    <a:t>Refund</a:t>
                  </a:r>
                  <a:endParaRPr lang="en-US" altLang="en-US" sz="1400" b="0">
                    <a:latin typeface="Times New Roman" panose="02020603050405020304" pitchFamily="18" charset="0"/>
                  </a:endParaRPr>
                </a:p>
              </p:txBody>
            </p:sp>
            <p:sp>
              <p:nvSpPr>
                <p:cNvPr id="24589" name="Line 40">
                  <a:extLst>
                    <a:ext uri="{FF2B5EF4-FFF2-40B4-BE49-F238E27FC236}">
                      <a16:creationId xmlns:a16="http://schemas.microsoft.com/office/drawing/2014/main" id="{60F710AC-F66A-42C3-9E71-B668C70EB9D6}"/>
                    </a:ext>
                  </a:extLst>
                </p:cNvPr>
                <p:cNvSpPr>
                  <a:spLocks noChangeShapeType="1"/>
                </p:cNvSpPr>
                <p:nvPr/>
              </p:nvSpPr>
              <p:spPr bwMode="auto">
                <a:xfrm flipH="1">
                  <a:off x="2198" y="2251"/>
                  <a:ext cx="364" cy="2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0" name="Line 41">
                  <a:extLst>
                    <a:ext uri="{FF2B5EF4-FFF2-40B4-BE49-F238E27FC236}">
                      <a16:creationId xmlns:a16="http://schemas.microsoft.com/office/drawing/2014/main" id="{6980FE45-0D7F-41E1-B816-B7FD8FB083B0}"/>
                    </a:ext>
                  </a:extLst>
                </p:cNvPr>
                <p:cNvSpPr>
                  <a:spLocks noChangeShapeType="1"/>
                </p:cNvSpPr>
                <p:nvPr/>
              </p:nvSpPr>
              <p:spPr bwMode="auto">
                <a:xfrm>
                  <a:off x="2562" y="2251"/>
                  <a:ext cx="363" cy="2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1" name="Rectangle 42">
                  <a:extLst>
                    <a:ext uri="{FF2B5EF4-FFF2-40B4-BE49-F238E27FC236}">
                      <a16:creationId xmlns:a16="http://schemas.microsoft.com/office/drawing/2014/main" id="{9A19B34E-60B9-4DC8-B607-C0AE04C356FD}"/>
                    </a:ext>
                  </a:extLst>
                </p:cNvPr>
                <p:cNvSpPr>
                  <a:spLocks noChangeArrowheads="1"/>
                </p:cNvSpPr>
                <p:nvPr/>
              </p:nvSpPr>
              <p:spPr bwMode="auto">
                <a:xfrm>
                  <a:off x="2016" y="2475"/>
                  <a:ext cx="364" cy="298"/>
                </a:xfrm>
                <a:prstGeom prst="rect">
                  <a:avLst/>
                </a:prstGeom>
                <a:solidFill>
                  <a:srgbClr val="FFFFFF"/>
                </a:solidFill>
                <a:ln w="50800" cmpd="thickThin">
                  <a:solidFill>
                    <a:schemeClr val="tx1"/>
                  </a:solidFill>
                  <a:miter lim="800000"/>
                  <a:headEnd/>
                  <a:tailEnd/>
                </a:ln>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400" b="0">
                      <a:latin typeface="Times New Roman" panose="02020603050405020304" pitchFamily="18" charset="0"/>
                    </a:rPr>
                    <a:t>Don’t </a:t>
                  </a:r>
                </a:p>
                <a:p>
                  <a:pPr algn="ctr">
                    <a:spcBef>
                      <a:spcPct val="0"/>
                    </a:spcBef>
                    <a:spcAft>
                      <a:spcPct val="0"/>
                    </a:spcAft>
                    <a:buClrTx/>
                    <a:buSzTx/>
                    <a:buFontTx/>
                    <a:buNone/>
                  </a:pPr>
                  <a:r>
                    <a:rPr lang="en-US" altLang="en-US" sz="1400" b="0">
                      <a:latin typeface="Times New Roman" panose="02020603050405020304" pitchFamily="18" charset="0"/>
                    </a:rPr>
                    <a:t>Cheat</a:t>
                  </a:r>
                  <a:endParaRPr lang="en-US" altLang="en-US" sz="2400" b="0">
                    <a:latin typeface="Times New Roman" panose="02020603050405020304" pitchFamily="18" charset="0"/>
                  </a:endParaRPr>
                </a:p>
              </p:txBody>
            </p:sp>
            <p:sp>
              <p:nvSpPr>
                <p:cNvPr id="24592" name="Text Box 43">
                  <a:extLst>
                    <a:ext uri="{FF2B5EF4-FFF2-40B4-BE49-F238E27FC236}">
                      <a16:creationId xmlns:a16="http://schemas.microsoft.com/office/drawing/2014/main" id="{7541275F-CDD0-441D-A199-E1250C9CEB20}"/>
                    </a:ext>
                  </a:extLst>
                </p:cNvPr>
                <p:cNvSpPr txBox="1">
                  <a:spLocks noChangeArrowheads="1"/>
                </p:cNvSpPr>
                <p:nvPr/>
              </p:nvSpPr>
              <p:spPr bwMode="auto">
                <a:xfrm>
                  <a:off x="2104" y="2206"/>
                  <a:ext cx="3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400"/>
                    <a:t>Yes</a:t>
                  </a:r>
                  <a:endParaRPr lang="en-US" altLang="en-US" sz="2400" b="0">
                    <a:latin typeface="Times New Roman" panose="02020603050405020304" pitchFamily="18" charset="0"/>
                  </a:endParaRPr>
                </a:p>
              </p:txBody>
            </p:sp>
            <p:sp>
              <p:nvSpPr>
                <p:cNvPr id="24593" name="Text Box 44">
                  <a:extLst>
                    <a:ext uri="{FF2B5EF4-FFF2-40B4-BE49-F238E27FC236}">
                      <a16:creationId xmlns:a16="http://schemas.microsoft.com/office/drawing/2014/main" id="{BE88D756-3C95-41A1-B669-E3FE61A30735}"/>
                    </a:ext>
                  </a:extLst>
                </p:cNvPr>
                <p:cNvSpPr txBox="1">
                  <a:spLocks noChangeArrowheads="1"/>
                </p:cNvSpPr>
                <p:nvPr/>
              </p:nvSpPr>
              <p:spPr bwMode="auto">
                <a:xfrm>
                  <a:off x="2797" y="2206"/>
                  <a:ext cx="2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400"/>
                    <a:t>No</a:t>
                  </a:r>
                  <a:endParaRPr lang="en-US" altLang="en-US" sz="2400" b="0">
                    <a:latin typeface="Times New Roman" panose="02020603050405020304" pitchFamily="18" charset="0"/>
                  </a:endParaRPr>
                </a:p>
              </p:txBody>
            </p:sp>
            <p:sp>
              <p:nvSpPr>
                <p:cNvPr id="24594" name="Oval 45">
                  <a:extLst>
                    <a:ext uri="{FF2B5EF4-FFF2-40B4-BE49-F238E27FC236}">
                      <a16:creationId xmlns:a16="http://schemas.microsoft.com/office/drawing/2014/main" id="{C1E47974-AF00-442F-9F7F-7A723E5F2A97}"/>
                    </a:ext>
                  </a:extLst>
                </p:cNvPr>
                <p:cNvSpPr>
                  <a:spLocks noChangeArrowheads="1"/>
                </p:cNvSpPr>
                <p:nvPr/>
              </p:nvSpPr>
              <p:spPr bwMode="auto">
                <a:xfrm>
                  <a:off x="2671" y="2475"/>
                  <a:ext cx="545" cy="373"/>
                </a:xfrm>
                <a:prstGeom prst="ellipse">
                  <a:avLst/>
                </a:prstGeom>
                <a:solidFill>
                  <a:srgbClr val="FFFFFF"/>
                </a:solidFill>
                <a:ln w="25400">
                  <a:solidFill>
                    <a:srgbClr val="3366FF"/>
                  </a:solidFill>
                  <a:round/>
                  <a:headEnd/>
                  <a:tailEnd/>
                </a:ln>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600" b="0">
                      <a:solidFill>
                        <a:srgbClr val="0033CC"/>
                      </a:solidFill>
                      <a:latin typeface="Times New Roman" panose="02020603050405020304" pitchFamily="18" charset="0"/>
                    </a:rPr>
                    <a:t>Marital</a:t>
                  </a:r>
                </a:p>
                <a:p>
                  <a:pPr algn="ctr">
                    <a:spcBef>
                      <a:spcPct val="0"/>
                    </a:spcBef>
                    <a:spcAft>
                      <a:spcPct val="0"/>
                    </a:spcAft>
                    <a:buClrTx/>
                    <a:buSzTx/>
                    <a:buFontTx/>
                    <a:buNone/>
                  </a:pPr>
                  <a:r>
                    <a:rPr lang="en-US" altLang="en-US" sz="1600" b="0">
                      <a:solidFill>
                        <a:srgbClr val="0033CC"/>
                      </a:solidFill>
                      <a:latin typeface="Times New Roman" panose="02020603050405020304" pitchFamily="18" charset="0"/>
                    </a:rPr>
                    <a:t>Status</a:t>
                  </a:r>
                  <a:endParaRPr lang="en-US" altLang="en-US" sz="1800" b="0">
                    <a:latin typeface="Times New Roman" panose="02020603050405020304" pitchFamily="18" charset="0"/>
                  </a:endParaRPr>
                </a:p>
              </p:txBody>
            </p:sp>
            <p:sp>
              <p:nvSpPr>
                <p:cNvPr id="24595" name="Line 46">
                  <a:extLst>
                    <a:ext uri="{FF2B5EF4-FFF2-40B4-BE49-F238E27FC236}">
                      <a16:creationId xmlns:a16="http://schemas.microsoft.com/office/drawing/2014/main" id="{8B402A63-7C1E-4575-A899-1523E0C08A19}"/>
                    </a:ext>
                  </a:extLst>
                </p:cNvPr>
                <p:cNvSpPr>
                  <a:spLocks noChangeShapeType="1"/>
                </p:cNvSpPr>
                <p:nvPr/>
              </p:nvSpPr>
              <p:spPr bwMode="auto">
                <a:xfrm flipH="1">
                  <a:off x="2525" y="2848"/>
                  <a:ext cx="436" cy="261"/>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6" name="Line 47">
                  <a:extLst>
                    <a:ext uri="{FF2B5EF4-FFF2-40B4-BE49-F238E27FC236}">
                      <a16:creationId xmlns:a16="http://schemas.microsoft.com/office/drawing/2014/main" id="{99CAD5EB-1240-4DB7-8F9E-21DD0AF8601D}"/>
                    </a:ext>
                  </a:extLst>
                </p:cNvPr>
                <p:cNvSpPr>
                  <a:spLocks noChangeShapeType="1"/>
                </p:cNvSpPr>
                <p:nvPr/>
              </p:nvSpPr>
              <p:spPr bwMode="auto">
                <a:xfrm>
                  <a:off x="2961" y="2848"/>
                  <a:ext cx="400" cy="261"/>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7" name="Rectangle 48">
                  <a:extLst>
                    <a:ext uri="{FF2B5EF4-FFF2-40B4-BE49-F238E27FC236}">
                      <a16:creationId xmlns:a16="http://schemas.microsoft.com/office/drawing/2014/main" id="{0058A073-21F0-42A2-83F2-6713B3F27986}"/>
                    </a:ext>
                  </a:extLst>
                </p:cNvPr>
                <p:cNvSpPr>
                  <a:spLocks noChangeArrowheads="1"/>
                </p:cNvSpPr>
                <p:nvPr/>
              </p:nvSpPr>
              <p:spPr bwMode="auto">
                <a:xfrm>
                  <a:off x="3180" y="3109"/>
                  <a:ext cx="363" cy="299"/>
                </a:xfrm>
                <a:prstGeom prst="rect">
                  <a:avLst/>
                </a:prstGeom>
                <a:solidFill>
                  <a:srgbClr val="FFFFFF"/>
                </a:solidFill>
                <a:ln w="50800" cmpd="thickThin">
                  <a:solidFill>
                    <a:schemeClr val="tx1"/>
                  </a:solidFill>
                  <a:miter lim="800000"/>
                  <a:headEnd/>
                  <a:tailEnd/>
                </a:ln>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400" b="0">
                      <a:latin typeface="Times New Roman" panose="02020603050405020304" pitchFamily="18" charset="0"/>
                    </a:rPr>
                    <a:t>Don’t </a:t>
                  </a:r>
                </a:p>
                <a:p>
                  <a:pPr algn="ctr">
                    <a:spcBef>
                      <a:spcPct val="0"/>
                    </a:spcBef>
                    <a:spcAft>
                      <a:spcPct val="0"/>
                    </a:spcAft>
                    <a:buClrTx/>
                    <a:buSzTx/>
                    <a:buFontTx/>
                    <a:buNone/>
                  </a:pPr>
                  <a:r>
                    <a:rPr lang="en-US" altLang="en-US" sz="1400" b="0">
                      <a:latin typeface="Times New Roman" panose="02020603050405020304" pitchFamily="18" charset="0"/>
                    </a:rPr>
                    <a:t>Cheat</a:t>
                  </a:r>
                  <a:endParaRPr lang="en-US" altLang="en-US" sz="2400" b="0">
                    <a:latin typeface="Times New Roman" panose="02020603050405020304" pitchFamily="18" charset="0"/>
                  </a:endParaRPr>
                </a:p>
              </p:txBody>
            </p:sp>
            <p:sp>
              <p:nvSpPr>
                <p:cNvPr id="24598" name="Rectangle 49">
                  <a:extLst>
                    <a:ext uri="{FF2B5EF4-FFF2-40B4-BE49-F238E27FC236}">
                      <a16:creationId xmlns:a16="http://schemas.microsoft.com/office/drawing/2014/main" id="{59B2DD7D-BD4F-4C32-B8DB-F4950E201AB7}"/>
                    </a:ext>
                  </a:extLst>
                </p:cNvPr>
                <p:cNvSpPr>
                  <a:spLocks noChangeArrowheads="1"/>
                </p:cNvSpPr>
                <p:nvPr/>
              </p:nvSpPr>
              <p:spPr bwMode="auto">
                <a:xfrm>
                  <a:off x="2343" y="3109"/>
                  <a:ext cx="364" cy="262"/>
                </a:xfrm>
                <a:prstGeom prst="rect">
                  <a:avLst/>
                </a:prstGeom>
                <a:solidFill>
                  <a:srgbClr val="FFFFFF"/>
                </a:solidFill>
                <a:ln w="25400">
                  <a:solidFill>
                    <a:srgbClr val="3366FF"/>
                  </a:solidFill>
                  <a:miter lim="800000"/>
                  <a:headEnd/>
                  <a:tailEnd/>
                </a:ln>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600" b="0">
                      <a:latin typeface="Times New Roman" panose="02020603050405020304" pitchFamily="18" charset="0"/>
                    </a:rPr>
                    <a:t>Cheat</a:t>
                  </a:r>
                  <a:endParaRPr lang="en-US" altLang="en-US" sz="2400" b="0">
                    <a:latin typeface="Times New Roman" panose="02020603050405020304" pitchFamily="18" charset="0"/>
                  </a:endParaRPr>
                </a:p>
              </p:txBody>
            </p:sp>
            <p:sp>
              <p:nvSpPr>
                <p:cNvPr id="24599" name="Text Box 50">
                  <a:extLst>
                    <a:ext uri="{FF2B5EF4-FFF2-40B4-BE49-F238E27FC236}">
                      <a16:creationId xmlns:a16="http://schemas.microsoft.com/office/drawing/2014/main" id="{45769833-386F-4BF5-90FD-B9DF721D1B82}"/>
                    </a:ext>
                  </a:extLst>
                </p:cNvPr>
                <p:cNvSpPr txBox="1">
                  <a:spLocks noChangeArrowheads="1"/>
                </p:cNvSpPr>
                <p:nvPr/>
              </p:nvSpPr>
              <p:spPr bwMode="auto">
                <a:xfrm>
                  <a:off x="2094" y="2765"/>
                  <a:ext cx="59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400">
                      <a:solidFill>
                        <a:srgbClr val="0066FF"/>
                      </a:solidFill>
                    </a:rPr>
                    <a:t>Single,</a:t>
                  </a:r>
                </a:p>
                <a:p>
                  <a:pPr algn="ctr">
                    <a:spcBef>
                      <a:spcPct val="0"/>
                    </a:spcBef>
                    <a:spcAft>
                      <a:spcPct val="0"/>
                    </a:spcAft>
                    <a:buClrTx/>
                    <a:buSzTx/>
                    <a:buFontTx/>
                    <a:buNone/>
                  </a:pPr>
                  <a:r>
                    <a:rPr lang="en-US" altLang="en-US" sz="1400">
                      <a:solidFill>
                        <a:srgbClr val="0066FF"/>
                      </a:solidFill>
                    </a:rPr>
                    <a:t>Divorced</a:t>
                  </a:r>
                  <a:endParaRPr lang="en-US" altLang="en-US" sz="1800" b="0"/>
                </a:p>
              </p:txBody>
            </p:sp>
          </p:grpSp>
          <p:sp>
            <p:nvSpPr>
              <p:cNvPr id="24587" name="Text Box 51">
                <a:extLst>
                  <a:ext uri="{FF2B5EF4-FFF2-40B4-BE49-F238E27FC236}">
                    <a16:creationId xmlns:a16="http://schemas.microsoft.com/office/drawing/2014/main" id="{AC960193-BB42-4B59-9630-30A7643C49B2}"/>
                  </a:ext>
                </a:extLst>
              </p:cNvPr>
              <p:cNvSpPr txBox="1">
                <a:spLocks noChangeArrowheads="1"/>
              </p:cNvSpPr>
              <p:nvPr/>
            </p:nvSpPr>
            <p:spPr bwMode="auto">
              <a:xfrm>
                <a:off x="3168" y="2688"/>
                <a:ext cx="5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400">
                    <a:solidFill>
                      <a:srgbClr val="0066FF"/>
                    </a:solidFill>
                  </a:rPr>
                  <a:t>Married</a:t>
                </a:r>
                <a:endParaRPr lang="en-US" altLang="en-US" sz="1800" b="0">
                  <a:solidFill>
                    <a:srgbClr val="0066FF"/>
                  </a:solidFill>
                </a:endParaRPr>
              </a:p>
            </p:txBody>
          </p:sp>
        </p:grpSp>
        <p:sp>
          <p:nvSpPr>
            <p:cNvPr id="24585" name="Line 52">
              <a:extLst>
                <a:ext uri="{FF2B5EF4-FFF2-40B4-BE49-F238E27FC236}">
                  <a16:creationId xmlns:a16="http://schemas.microsoft.com/office/drawing/2014/main" id="{A4769B51-E0B1-42A1-97F1-1B087C171FF6}"/>
                </a:ext>
              </a:extLst>
            </p:cNvPr>
            <p:cNvSpPr>
              <a:spLocks noChangeShapeType="1"/>
            </p:cNvSpPr>
            <p:nvPr/>
          </p:nvSpPr>
          <p:spPr bwMode="auto">
            <a:xfrm rot="-2664477" flipH="1" flipV="1">
              <a:off x="727" y="1757"/>
              <a:ext cx="402" cy="26"/>
            </a:xfrm>
            <a:prstGeom prst="line">
              <a:avLst/>
            </a:prstGeom>
            <a:noFill/>
            <a:ln w="76200" cmpd="tri">
              <a:solidFill>
                <a:srgbClr val="CC3300"/>
              </a:solidFill>
              <a:round/>
              <a:headEnd/>
              <a:tailEnd type="arrow" w="med" len="sm"/>
            </a:ln>
            <a:extLst>
              <a:ext uri="{909E8E84-426E-40DD-AFC4-6F175D3DCCD1}">
                <a14:hiddenFill xmlns:a14="http://schemas.microsoft.com/office/drawing/2010/main">
                  <a:noFill/>
                </a14:hiddenFill>
              </a:ext>
            </a:extLst>
          </p:spPr>
          <p:txBody>
            <a:bodyPr wrap="none" anchor="ctr"/>
            <a:lstStyle/>
            <a:p>
              <a:endParaRPr lang="en-US"/>
            </a:p>
          </p:txBody>
        </p:sp>
      </p:grpSp>
      <p:graphicFrame>
        <p:nvGraphicFramePr>
          <p:cNvPr id="24583" name="Object 53">
            <a:extLst>
              <a:ext uri="{FF2B5EF4-FFF2-40B4-BE49-F238E27FC236}">
                <a16:creationId xmlns:a16="http://schemas.microsoft.com/office/drawing/2014/main" id="{A9904CEF-C75C-4EB5-8E34-AC5F6D6DF604}"/>
              </a:ext>
            </a:extLst>
          </p:cNvPr>
          <p:cNvGraphicFramePr>
            <a:graphicFrameLocks noChangeAspect="1"/>
          </p:cNvGraphicFramePr>
          <p:nvPr/>
        </p:nvGraphicFramePr>
        <p:xfrm>
          <a:off x="5562600" y="228600"/>
          <a:ext cx="3413125" cy="3687763"/>
        </p:xfrm>
        <a:graphic>
          <a:graphicData uri="http://schemas.openxmlformats.org/presentationml/2006/ole">
            <mc:AlternateContent xmlns:mc="http://schemas.openxmlformats.org/markup-compatibility/2006">
              <mc:Choice xmlns:v="urn:schemas-microsoft-com:vml" Requires="v">
                <p:oleObj name="Document" r:id="rId2" imgW="5405628" imgH="5782056" progId="Word.Document.8">
                  <p:embed/>
                </p:oleObj>
              </mc:Choice>
              <mc:Fallback>
                <p:oleObj name="Document" r:id="rId2" imgW="5405628" imgH="5782056" progId="Word.Document.8">
                  <p:embed/>
                  <p:pic>
                    <p:nvPicPr>
                      <p:cNvPr id="0" name="Object 53"/>
                      <p:cNvPicPr>
                        <a:picLocks noChangeAspect="1" noChangeArrowheads="1"/>
                      </p:cNvPicPr>
                      <p:nvPr/>
                    </p:nvPicPr>
                    <p:blipFill>
                      <a:blip r:embed="rId3">
                        <a:extLst>
                          <a:ext uri="{28A0092B-C50C-407E-A947-70E740481C1C}">
                            <a14:useLocalDpi xmlns:a14="http://schemas.microsoft.com/office/drawing/2010/main" val="0"/>
                          </a:ext>
                        </a:extLst>
                      </a:blip>
                      <a:srcRect r="4274"/>
                      <a:stretch>
                        <a:fillRect/>
                      </a:stretch>
                    </p:blipFill>
                    <p:spPr bwMode="auto">
                      <a:xfrm>
                        <a:off x="5562600" y="228600"/>
                        <a:ext cx="3413125" cy="3687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000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0099"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a:extLst>
              <a:ext uri="{FF2B5EF4-FFF2-40B4-BE49-F238E27FC236}">
                <a16:creationId xmlns:a16="http://schemas.microsoft.com/office/drawing/2014/main" id="{945CF4C3-0F27-4408-AA1F-2A4A0D3C5F1C}"/>
              </a:ext>
            </a:extLst>
          </p:cNvPr>
          <p:cNvSpPr>
            <a:spLocks noGrp="1" noChangeArrowheads="1"/>
          </p:cNvSpPr>
          <p:nvPr>
            <p:ph type="title"/>
          </p:nvPr>
        </p:nvSpPr>
        <p:spPr/>
        <p:txBody>
          <a:bodyPr/>
          <a:lstStyle/>
          <a:p>
            <a:r>
              <a:rPr lang="en-US" altLang="en-US"/>
              <a:t>Tree Induction</a:t>
            </a:r>
          </a:p>
        </p:txBody>
      </p:sp>
      <p:sp>
        <p:nvSpPr>
          <p:cNvPr id="25603" name="Rectangle 7">
            <a:extLst>
              <a:ext uri="{FF2B5EF4-FFF2-40B4-BE49-F238E27FC236}">
                <a16:creationId xmlns:a16="http://schemas.microsoft.com/office/drawing/2014/main" id="{50E51085-DF64-4192-BE54-F72377F697F6}"/>
              </a:ext>
            </a:extLst>
          </p:cNvPr>
          <p:cNvSpPr>
            <a:spLocks noGrp="1" noChangeArrowheads="1"/>
          </p:cNvSpPr>
          <p:nvPr>
            <p:ph type="body" idx="1"/>
          </p:nvPr>
        </p:nvSpPr>
        <p:spPr/>
        <p:txBody>
          <a:bodyPr/>
          <a:lstStyle/>
          <a:p>
            <a:pPr marL="533400" indent="-533400"/>
            <a:r>
              <a:rPr lang="en-US" altLang="en-US"/>
              <a:t>Greedy strategy (</a:t>
            </a:r>
          </a:p>
          <a:p>
            <a:pPr marL="990600" lvl="1" indent="-533400"/>
            <a:r>
              <a:rPr lang="en-US" altLang="en-US"/>
              <a:t>Split the records based on an attribute test that optimizes certain criterion.</a:t>
            </a:r>
          </a:p>
          <a:p>
            <a:pPr marL="533400" indent="-533400">
              <a:buFontTx/>
              <a:buNone/>
            </a:pPr>
            <a:r>
              <a:rPr lang="en-US" altLang="en-US"/>
              <a:t>Remark: Finding optimal decision trees is NP-hard.</a:t>
            </a:r>
          </a:p>
          <a:p>
            <a:pPr marL="533400" indent="-533400">
              <a:buFontTx/>
              <a:buNone/>
            </a:pPr>
            <a:r>
              <a:rPr lang="en-US" altLang="en-US">
                <a:hlinkClick r:id="rId2"/>
              </a:rPr>
              <a:t>http://en.wikipedia.org/wiki/NP-hard</a:t>
            </a:r>
            <a:r>
              <a:rPr lang="en-US" altLang="en-US"/>
              <a:t> </a:t>
            </a:r>
          </a:p>
          <a:p>
            <a:pPr marL="533400" indent="-533400"/>
            <a:r>
              <a:rPr lang="en-US" altLang="en-US"/>
              <a:t>Issues</a:t>
            </a:r>
          </a:p>
          <a:p>
            <a:pPr marL="990600" lvl="1" indent="-533400">
              <a:buFont typeface="Arial" panose="020B0604020202020204" pitchFamily="34" charset="0"/>
              <a:buAutoNum type="arabicPeriod"/>
            </a:pPr>
            <a:r>
              <a:rPr lang="en-US" altLang="en-US"/>
              <a:t>Determine how to split the records</a:t>
            </a:r>
          </a:p>
          <a:p>
            <a:pPr marL="1371600" lvl="2" indent="-457200"/>
            <a:r>
              <a:rPr lang="en-US" altLang="en-US"/>
              <a:t>How to specify the attribute test condition?</a:t>
            </a:r>
          </a:p>
          <a:p>
            <a:pPr marL="1371600" lvl="2" indent="-457200"/>
            <a:r>
              <a:rPr lang="en-US" altLang="en-US"/>
              <a:t>How to determine the best split?</a:t>
            </a:r>
          </a:p>
          <a:p>
            <a:pPr marL="990600" lvl="1" indent="-533400">
              <a:buFont typeface="Arial" panose="020B0604020202020204" pitchFamily="34" charset="0"/>
              <a:buAutoNum type="arabicPeriod"/>
            </a:pPr>
            <a:r>
              <a:rPr lang="en-US" altLang="en-US"/>
              <a:t>Determine when to stop splitting</a:t>
            </a:r>
          </a:p>
          <a:p>
            <a:pPr marL="990600" lvl="1" indent="-533400"/>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3CCB742-FDFF-4F82-B4F6-1D0A5F9B7B72}"/>
              </a:ext>
            </a:extLst>
          </p:cNvPr>
          <p:cNvSpPr>
            <a:spLocks noGrp="1" noChangeArrowheads="1"/>
          </p:cNvSpPr>
          <p:nvPr>
            <p:ph type="title"/>
          </p:nvPr>
        </p:nvSpPr>
        <p:spPr/>
        <p:txBody>
          <a:bodyPr/>
          <a:lstStyle/>
          <a:p>
            <a:r>
              <a:rPr lang="en-US" altLang="en-US"/>
              <a:t>Tree Induction</a:t>
            </a:r>
          </a:p>
        </p:txBody>
      </p:sp>
      <p:sp>
        <p:nvSpPr>
          <p:cNvPr id="26627" name="Rectangle 3">
            <a:extLst>
              <a:ext uri="{FF2B5EF4-FFF2-40B4-BE49-F238E27FC236}">
                <a16:creationId xmlns:a16="http://schemas.microsoft.com/office/drawing/2014/main" id="{0094E7E2-4FB7-4B8F-8E11-B2E779FA4861}"/>
              </a:ext>
            </a:extLst>
          </p:cNvPr>
          <p:cNvSpPr>
            <a:spLocks noGrp="1" noChangeArrowheads="1"/>
          </p:cNvSpPr>
          <p:nvPr>
            <p:ph type="body" idx="1"/>
          </p:nvPr>
        </p:nvSpPr>
        <p:spPr/>
        <p:txBody>
          <a:bodyPr/>
          <a:lstStyle/>
          <a:p>
            <a:r>
              <a:rPr lang="en-US" altLang="en-US"/>
              <a:t>Greedy strategy (</a:t>
            </a:r>
            <a:r>
              <a:rPr lang="en-US" altLang="en-US">
                <a:hlinkClick r:id="rId2"/>
              </a:rPr>
              <a:t>http://en.wikipedia.org/wiki/Greedy_algorithm</a:t>
            </a:r>
            <a:r>
              <a:rPr lang="en-US" altLang="en-US"/>
              <a:t> ) Creates the tree top down starting from the root, and splits the records based on an attribute test that optimizes certain criterion.</a:t>
            </a:r>
          </a:p>
          <a:p>
            <a:r>
              <a:rPr lang="en-US" altLang="en-US"/>
              <a:t>Issues</a:t>
            </a:r>
          </a:p>
          <a:p>
            <a:pPr lvl="1"/>
            <a:r>
              <a:rPr lang="en-US" altLang="en-US"/>
              <a:t>Determine how to split the records</a:t>
            </a:r>
          </a:p>
          <a:p>
            <a:pPr lvl="2"/>
            <a:r>
              <a:rPr lang="en-US" altLang="en-US">
                <a:solidFill>
                  <a:srgbClr val="FF0000"/>
                </a:solidFill>
              </a:rPr>
              <a:t> How to specify the attribute test condition?</a:t>
            </a:r>
          </a:p>
          <a:p>
            <a:pPr lvl="2"/>
            <a:r>
              <a:rPr lang="en-US" altLang="en-US"/>
              <a:t> How to determine the best split?</a:t>
            </a:r>
          </a:p>
          <a:p>
            <a:pPr lvl="1"/>
            <a:r>
              <a:rPr lang="en-US" altLang="en-US"/>
              <a:t>Determine when to stop splitting</a:t>
            </a:r>
          </a:p>
          <a:p>
            <a:pPr lvl="1"/>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524F896C-501E-4985-A250-30349FF5B376}"/>
              </a:ext>
            </a:extLst>
          </p:cNvPr>
          <p:cNvSpPr>
            <a:spLocks noGrp="1" noChangeArrowheads="1"/>
          </p:cNvSpPr>
          <p:nvPr>
            <p:ph type="title"/>
          </p:nvPr>
        </p:nvSpPr>
        <p:spPr>
          <a:xfrm>
            <a:off x="381000" y="152400"/>
            <a:ext cx="8280400" cy="685800"/>
          </a:xfrm>
        </p:spPr>
        <p:txBody>
          <a:bodyPr/>
          <a:lstStyle/>
          <a:p>
            <a:r>
              <a:rPr lang="en-US" altLang="en-US"/>
              <a:t>Side Discussion “Greedy Algorithms”</a:t>
            </a:r>
          </a:p>
        </p:txBody>
      </p:sp>
      <p:sp>
        <p:nvSpPr>
          <p:cNvPr id="27651" name="Content Placeholder 2">
            <a:extLst>
              <a:ext uri="{FF2B5EF4-FFF2-40B4-BE49-F238E27FC236}">
                <a16:creationId xmlns:a16="http://schemas.microsoft.com/office/drawing/2014/main" id="{FFC667B5-2FD0-4AF3-96EA-FD4D146DC9FC}"/>
              </a:ext>
            </a:extLst>
          </p:cNvPr>
          <p:cNvSpPr>
            <a:spLocks noGrp="1" noChangeArrowheads="1"/>
          </p:cNvSpPr>
          <p:nvPr>
            <p:ph idx="1"/>
          </p:nvPr>
        </p:nvSpPr>
        <p:spPr>
          <a:xfrm>
            <a:off x="0" y="990600"/>
            <a:ext cx="9144000" cy="5334000"/>
          </a:xfrm>
        </p:spPr>
        <p:txBody>
          <a:bodyPr/>
          <a:lstStyle/>
          <a:p>
            <a:r>
              <a:rPr lang="en-US" altLang="en-US" sz="2600"/>
              <a:t>Fast and therefore attractive to solve NP-hard and other problems with high complexity. Later decisions are made in the context of decision selected early dramatically reducing the size of the search space.</a:t>
            </a:r>
          </a:p>
          <a:p>
            <a:r>
              <a:rPr lang="en-US" altLang="en-US" sz="2600"/>
              <a:t>They do not backtrack: if they make a bad decision (based on local criteria), they never revise the decision.</a:t>
            </a:r>
          </a:p>
          <a:p>
            <a:r>
              <a:rPr lang="en-US" altLang="en-US" sz="2600"/>
              <a:t>They are not guaranteed to find the optimal solutions, and sometimes can get deceived and find really bad solutions.</a:t>
            </a:r>
          </a:p>
          <a:p>
            <a:r>
              <a:rPr lang="en-US" altLang="en-US" sz="2600"/>
              <a:t>In spite of what is said above, a lot successful and popular algorithms in Computer Science are greedy algorithms.</a:t>
            </a:r>
          </a:p>
          <a:p>
            <a:r>
              <a:rPr lang="en-US" altLang="en-US" sz="2600"/>
              <a:t>Greedy algorithms are particularly popular in AI and Operations Research. </a:t>
            </a:r>
          </a:p>
          <a:p>
            <a:pPr>
              <a:buFontTx/>
              <a:buNone/>
            </a:pPr>
            <a:r>
              <a:rPr lang="en-US" altLang="en-US" sz="2600" u="sng"/>
              <a:t>Popular Greedy Algorithms</a:t>
            </a:r>
            <a:r>
              <a:rPr lang="en-US" altLang="en-US" sz="2600"/>
              <a:t>: Decision Tree Induction,…</a:t>
            </a:r>
          </a:p>
          <a:p>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24DE5FF-A0C4-4A40-A236-A2B31CB824E9}"/>
              </a:ext>
            </a:extLst>
          </p:cNvPr>
          <p:cNvSpPr>
            <a:spLocks noGrp="1" noChangeArrowheads="1"/>
          </p:cNvSpPr>
          <p:nvPr>
            <p:ph type="title"/>
          </p:nvPr>
        </p:nvSpPr>
        <p:spPr/>
        <p:txBody>
          <a:bodyPr/>
          <a:lstStyle/>
          <a:p>
            <a:r>
              <a:rPr lang="en-US" altLang="en-US"/>
              <a:t>How to Specify Test Condition?</a:t>
            </a:r>
          </a:p>
        </p:txBody>
      </p:sp>
      <p:sp>
        <p:nvSpPr>
          <p:cNvPr id="28675" name="Rectangle 3">
            <a:extLst>
              <a:ext uri="{FF2B5EF4-FFF2-40B4-BE49-F238E27FC236}">
                <a16:creationId xmlns:a16="http://schemas.microsoft.com/office/drawing/2014/main" id="{55893087-4086-4371-862C-819BA13D1E4A}"/>
              </a:ext>
            </a:extLst>
          </p:cNvPr>
          <p:cNvSpPr>
            <a:spLocks noGrp="1" noChangeArrowheads="1"/>
          </p:cNvSpPr>
          <p:nvPr>
            <p:ph type="body" idx="1"/>
          </p:nvPr>
        </p:nvSpPr>
        <p:spPr/>
        <p:txBody>
          <a:bodyPr/>
          <a:lstStyle/>
          <a:p>
            <a:r>
              <a:rPr lang="en-US" altLang="en-US"/>
              <a:t>Depends on attribute types</a:t>
            </a:r>
          </a:p>
          <a:p>
            <a:pPr lvl="1"/>
            <a:r>
              <a:rPr lang="en-US" altLang="en-US"/>
              <a:t>Nominal</a:t>
            </a:r>
          </a:p>
          <a:p>
            <a:pPr lvl="1"/>
            <a:r>
              <a:rPr lang="en-US" altLang="en-US"/>
              <a:t>Ordinal</a:t>
            </a:r>
          </a:p>
          <a:p>
            <a:pPr lvl="1"/>
            <a:r>
              <a:rPr lang="en-US" altLang="en-US"/>
              <a:t>Continuous</a:t>
            </a:r>
          </a:p>
          <a:p>
            <a:pPr lvl="1"/>
            <a:endParaRPr lang="en-US" altLang="en-US"/>
          </a:p>
          <a:p>
            <a:r>
              <a:rPr lang="en-US" altLang="en-US"/>
              <a:t>Depends on number of ways to split</a:t>
            </a:r>
          </a:p>
          <a:p>
            <a:pPr lvl="1"/>
            <a:r>
              <a:rPr lang="en-US" altLang="en-US"/>
              <a:t>2-way split</a:t>
            </a:r>
          </a:p>
          <a:p>
            <a:pPr lvl="1"/>
            <a:r>
              <a:rPr lang="en-US" altLang="en-US"/>
              <a:t>Multi-way split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70C689E4-7295-423E-A8A5-F4E1A1D71A4A}"/>
              </a:ext>
            </a:extLst>
          </p:cNvPr>
          <p:cNvSpPr>
            <a:spLocks noGrp="1" noChangeArrowheads="1"/>
          </p:cNvSpPr>
          <p:nvPr>
            <p:ph type="title"/>
          </p:nvPr>
        </p:nvSpPr>
        <p:spPr>
          <a:xfrm>
            <a:off x="381000" y="152400"/>
            <a:ext cx="8610600" cy="533400"/>
          </a:xfrm>
        </p:spPr>
        <p:txBody>
          <a:bodyPr/>
          <a:lstStyle/>
          <a:p>
            <a:r>
              <a:rPr lang="en-US" altLang="en-US"/>
              <a:t>Splitting Based on Nominal Attributes</a:t>
            </a:r>
          </a:p>
        </p:txBody>
      </p:sp>
      <p:sp>
        <p:nvSpPr>
          <p:cNvPr id="29699" name="Rectangle 3">
            <a:extLst>
              <a:ext uri="{FF2B5EF4-FFF2-40B4-BE49-F238E27FC236}">
                <a16:creationId xmlns:a16="http://schemas.microsoft.com/office/drawing/2014/main" id="{4A2A73E3-333B-40B8-BFB7-A5C33F834535}"/>
              </a:ext>
            </a:extLst>
          </p:cNvPr>
          <p:cNvSpPr>
            <a:spLocks noGrp="1" noChangeArrowheads="1"/>
          </p:cNvSpPr>
          <p:nvPr>
            <p:ph type="body" idx="1"/>
          </p:nvPr>
        </p:nvSpPr>
        <p:spPr>
          <a:xfrm>
            <a:off x="457200" y="1219200"/>
            <a:ext cx="8382000" cy="3733800"/>
          </a:xfrm>
        </p:spPr>
        <p:txBody>
          <a:bodyPr/>
          <a:lstStyle/>
          <a:p>
            <a:pPr marL="342900" indent="-342900"/>
            <a:r>
              <a:rPr lang="en-US" altLang="en-US">
                <a:solidFill>
                  <a:srgbClr val="FF0000"/>
                </a:solidFill>
              </a:rPr>
              <a:t>Multi-way split:</a:t>
            </a:r>
            <a:r>
              <a:rPr lang="en-US" altLang="en-US"/>
              <a:t> Use as many partitions as distinct values. </a:t>
            </a:r>
          </a:p>
          <a:p>
            <a:pPr marL="342900" indent="-342900"/>
            <a:endParaRPr lang="en-US" altLang="en-US"/>
          </a:p>
          <a:p>
            <a:pPr marL="342900" indent="-342900"/>
            <a:endParaRPr lang="en-US" altLang="en-US"/>
          </a:p>
          <a:p>
            <a:pPr marL="342900" indent="-342900"/>
            <a:endParaRPr lang="en-US" altLang="en-US"/>
          </a:p>
          <a:p>
            <a:pPr marL="342900" indent="-342900"/>
            <a:r>
              <a:rPr lang="en-US" altLang="en-US">
                <a:solidFill>
                  <a:srgbClr val="FF0000"/>
                </a:solidFill>
              </a:rPr>
              <a:t>Binary split:</a:t>
            </a:r>
            <a:r>
              <a:rPr lang="en-US" altLang="en-US"/>
              <a:t>  Divides values into two subsets. </a:t>
            </a:r>
            <a:br>
              <a:rPr lang="en-US" altLang="en-US"/>
            </a:br>
            <a:r>
              <a:rPr lang="en-US" altLang="en-US"/>
              <a:t>		      Need to find optimal partitioning.</a:t>
            </a:r>
            <a:endParaRPr lang="en-US" altLang="en-US" sz="3600"/>
          </a:p>
        </p:txBody>
      </p:sp>
      <p:grpSp>
        <p:nvGrpSpPr>
          <p:cNvPr id="29700" name="Group 4">
            <a:extLst>
              <a:ext uri="{FF2B5EF4-FFF2-40B4-BE49-F238E27FC236}">
                <a16:creationId xmlns:a16="http://schemas.microsoft.com/office/drawing/2014/main" id="{B1BBF279-AAE4-4D0D-8561-90506969337E}"/>
              </a:ext>
            </a:extLst>
          </p:cNvPr>
          <p:cNvGrpSpPr>
            <a:grpSpLocks/>
          </p:cNvGrpSpPr>
          <p:nvPr/>
        </p:nvGrpSpPr>
        <p:grpSpPr bwMode="auto">
          <a:xfrm>
            <a:off x="2895600" y="2133600"/>
            <a:ext cx="2546350" cy="946150"/>
            <a:chOff x="1824" y="1680"/>
            <a:chExt cx="1604" cy="596"/>
          </a:xfrm>
        </p:grpSpPr>
        <p:sp>
          <p:nvSpPr>
            <p:cNvPr id="29714" name="Oval 5">
              <a:extLst>
                <a:ext uri="{FF2B5EF4-FFF2-40B4-BE49-F238E27FC236}">
                  <a16:creationId xmlns:a16="http://schemas.microsoft.com/office/drawing/2014/main" id="{5643A20C-9FF6-45FB-B90C-F58C6FB0E20A}"/>
                </a:ext>
              </a:extLst>
            </p:cNvPr>
            <p:cNvSpPr>
              <a:spLocks noChangeArrowheads="1"/>
            </p:cNvSpPr>
            <p:nvPr/>
          </p:nvSpPr>
          <p:spPr bwMode="auto">
            <a:xfrm>
              <a:off x="2352" y="1680"/>
              <a:ext cx="576" cy="288"/>
            </a:xfrm>
            <a:prstGeom prst="ellipse">
              <a:avLst/>
            </a:prstGeom>
            <a:solidFill>
              <a:srgbClr val="FFFFFF"/>
            </a:solidFill>
            <a:ln w="9525">
              <a:solidFill>
                <a:schemeClr val="tx1"/>
              </a:solidFill>
              <a:round/>
              <a:headEnd/>
              <a:tailEnd/>
            </a:ln>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800" b="0">
                  <a:latin typeface="Times New Roman" panose="02020603050405020304" pitchFamily="18" charset="0"/>
                </a:rPr>
                <a:t>CarType</a:t>
              </a:r>
              <a:endParaRPr lang="en-US" altLang="en-US" sz="2400" b="0">
                <a:latin typeface="Times New Roman" panose="02020603050405020304" pitchFamily="18" charset="0"/>
              </a:endParaRPr>
            </a:p>
          </p:txBody>
        </p:sp>
        <p:sp>
          <p:nvSpPr>
            <p:cNvPr id="29715" name="Line 6">
              <a:extLst>
                <a:ext uri="{FF2B5EF4-FFF2-40B4-BE49-F238E27FC236}">
                  <a16:creationId xmlns:a16="http://schemas.microsoft.com/office/drawing/2014/main" id="{FEF9357F-1F19-4DE5-8395-6291C74FFFEC}"/>
                </a:ext>
              </a:extLst>
            </p:cNvPr>
            <p:cNvSpPr>
              <a:spLocks noChangeShapeType="1"/>
            </p:cNvSpPr>
            <p:nvPr/>
          </p:nvSpPr>
          <p:spPr bwMode="auto">
            <a:xfrm flipH="1">
              <a:off x="2064" y="1968"/>
              <a:ext cx="57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16" name="Line 7">
              <a:extLst>
                <a:ext uri="{FF2B5EF4-FFF2-40B4-BE49-F238E27FC236}">
                  <a16:creationId xmlns:a16="http://schemas.microsoft.com/office/drawing/2014/main" id="{1C62F611-A602-4F4B-9830-0DB4108ACFC4}"/>
                </a:ext>
              </a:extLst>
            </p:cNvPr>
            <p:cNvSpPr>
              <a:spLocks noChangeShapeType="1"/>
            </p:cNvSpPr>
            <p:nvPr/>
          </p:nvSpPr>
          <p:spPr bwMode="auto">
            <a:xfrm>
              <a:off x="2640" y="1968"/>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17" name="Line 8">
              <a:extLst>
                <a:ext uri="{FF2B5EF4-FFF2-40B4-BE49-F238E27FC236}">
                  <a16:creationId xmlns:a16="http://schemas.microsoft.com/office/drawing/2014/main" id="{D3BF94FB-E18F-472B-B402-CED88A3015A3}"/>
                </a:ext>
              </a:extLst>
            </p:cNvPr>
            <p:cNvSpPr>
              <a:spLocks noChangeShapeType="1"/>
            </p:cNvSpPr>
            <p:nvPr/>
          </p:nvSpPr>
          <p:spPr bwMode="auto">
            <a:xfrm>
              <a:off x="2640" y="1968"/>
              <a:ext cx="57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18" name="Text Box 9">
              <a:extLst>
                <a:ext uri="{FF2B5EF4-FFF2-40B4-BE49-F238E27FC236}">
                  <a16:creationId xmlns:a16="http://schemas.microsoft.com/office/drawing/2014/main" id="{768D8F9F-FEFF-4032-B1E5-6795DCAFF1AE}"/>
                </a:ext>
              </a:extLst>
            </p:cNvPr>
            <p:cNvSpPr txBox="1">
              <a:spLocks noChangeArrowheads="1"/>
            </p:cNvSpPr>
            <p:nvPr/>
          </p:nvSpPr>
          <p:spPr bwMode="auto">
            <a:xfrm>
              <a:off x="1824" y="1872"/>
              <a:ext cx="4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600" b="0"/>
                <a:t>Family</a:t>
              </a:r>
            </a:p>
          </p:txBody>
        </p:sp>
        <p:sp>
          <p:nvSpPr>
            <p:cNvPr id="29719" name="Text Box 10">
              <a:extLst>
                <a:ext uri="{FF2B5EF4-FFF2-40B4-BE49-F238E27FC236}">
                  <a16:creationId xmlns:a16="http://schemas.microsoft.com/office/drawing/2014/main" id="{8F2103A9-39C6-4380-A5D6-B15117056968}"/>
                </a:ext>
              </a:extLst>
            </p:cNvPr>
            <p:cNvSpPr txBox="1">
              <a:spLocks noChangeArrowheads="1"/>
            </p:cNvSpPr>
            <p:nvPr/>
          </p:nvSpPr>
          <p:spPr bwMode="auto">
            <a:xfrm>
              <a:off x="2208" y="2064"/>
              <a:ext cx="48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600" b="0"/>
                <a:t>Sports</a:t>
              </a:r>
            </a:p>
          </p:txBody>
        </p:sp>
        <p:sp>
          <p:nvSpPr>
            <p:cNvPr id="29720" name="Text Box 11">
              <a:extLst>
                <a:ext uri="{FF2B5EF4-FFF2-40B4-BE49-F238E27FC236}">
                  <a16:creationId xmlns:a16="http://schemas.microsoft.com/office/drawing/2014/main" id="{42CDB654-73DA-4723-A0BF-A38184C08BE4}"/>
                </a:ext>
              </a:extLst>
            </p:cNvPr>
            <p:cNvSpPr txBox="1">
              <a:spLocks noChangeArrowheads="1"/>
            </p:cNvSpPr>
            <p:nvPr/>
          </p:nvSpPr>
          <p:spPr bwMode="auto">
            <a:xfrm>
              <a:off x="2928" y="1872"/>
              <a:ext cx="50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600" b="0"/>
                <a:t>Luxury</a:t>
              </a:r>
            </a:p>
          </p:txBody>
        </p:sp>
      </p:grpSp>
      <p:grpSp>
        <p:nvGrpSpPr>
          <p:cNvPr id="29701" name="Group 12">
            <a:extLst>
              <a:ext uri="{FF2B5EF4-FFF2-40B4-BE49-F238E27FC236}">
                <a16:creationId xmlns:a16="http://schemas.microsoft.com/office/drawing/2014/main" id="{7A6E07FB-D311-42EF-A1A5-EA3ABD28B11B}"/>
              </a:ext>
            </a:extLst>
          </p:cNvPr>
          <p:cNvGrpSpPr>
            <a:grpSpLocks/>
          </p:cNvGrpSpPr>
          <p:nvPr/>
        </p:nvGrpSpPr>
        <p:grpSpPr bwMode="auto">
          <a:xfrm>
            <a:off x="5562600" y="4876800"/>
            <a:ext cx="2752725" cy="914400"/>
            <a:chOff x="3552" y="3216"/>
            <a:chExt cx="1734" cy="576"/>
          </a:xfrm>
        </p:grpSpPr>
        <p:sp>
          <p:nvSpPr>
            <p:cNvPr id="29709" name="Oval 13">
              <a:extLst>
                <a:ext uri="{FF2B5EF4-FFF2-40B4-BE49-F238E27FC236}">
                  <a16:creationId xmlns:a16="http://schemas.microsoft.com/office/drawing/2014/main" id="{C22721E4-8B28-430E-8016-28FEABAB0F12}"/>
                </a:ext>
              </a:extLst>
            </p:cNvPr>
            <p:cNvSpPr>
              <a:spLocks noChangeArrowheads="1"/>
            </p:cNvSpPr>
            <p:nvPr/>
          </p:nvSpPr>
          <p:spPr bwMode="auto">
            <a:xfrm>
              <a:off x="4186" y="3216"/>
              <a:ext cx="576" cy="288"/>
            </a:xfrm>
            <a:prstGeom prst="ellipse">
              <a:avLst/>
            </a:prstGeom>
            <a:solidFill>
              <a:srgbClr val="FFFFFF"/>
            </a:solidFill>
            <a:ln w="9525">
              <a:solidFill>
                <a:schemeClr val="tx1"/>
              </a:solidFill>
              <a:round/>
              <a:headEnd/>
              <a:tailEnd/>
            </a:ln>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800" b="0">
                  <a:latin typeface="Times New Roman" panose="02020603050405020304" pitchFamily="18" charset="0"/>
                </a:rPr>
                <a:t>CarType</a:t>
              </a:r>
              <a:endParaRPr lang="en-US" altLang="en-US" sz="2400" b="0">
                <a:latin typeface="Times New Roman" panose="02020603050405020304" pitchFamily="18" charset="0"/>
              </a:endParaRPr>
            </a:p>
          </p:txBody>
        </p:sp>
        <p:sp>
          <p:nvSpPr>
            <p:cNvPr id="29710" name="Line 14">
              <a:extLst>
                <a:ext uri="{FF2B5EF4-FFF2-40B4-BE49-F238E27FC236}">
                  <a16:creationId xmlns:a16="http://schemas.microsoft.com/office/drawing/2014/main" id="{C00A2F49-2C62-4758-9A37-07384F82486F}"/>
                </a:ext>
              </a:extLst>
            </p:cNvPr>
            <p:cNvSpPr>
              <a:spLocks noChangeShapeType="1"/>
            </p:cNvSpPr>
            <p:nvPr/>
          </p:nvSpPr>
          <p:spPr bwMode="auto">
            <a:xfrm flipH="1">
              <a:off x="3946" y="3504"/>
              <a:ext cx="528"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11" name="Line 15">
              <a:extLst>
                <a:ext uri="{FF2B5EF4-FFF2-40B4-BE49-F238E27FC236}">
                  <a16:creationId xmlns:a16="http://schemas.microsoft.com/office/drawing/2014/main" id="{DB6347C1-E9F0-4B4B-AB8F-94E0F1CCA541}"/>
                </a:ext>
              </a:extLst>
            </p:cNvPr>
            <p:cNvSpPr>
              <a:spLocks noChangeShapeType="1"/>
            </p:cNvSpPr>
            <p:nvPr/>
          </p:nvSpPr>
          <p:spPr bwMode="auto">
            <a:xfrm>
              <a:off x="4474" y="3504"/>
              <a:ext cx="48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12" name="Text Box 16">
              <a:extLst>
                <a:ext uri="{FF2B5EF4-FFF2-40B4-BE49-F238E27FC236}">
                  <a16:creationId xmlns:a16="http://schemas.microsoft.com/office/drawing/2014/main" id="{61251164-0378-47BE-A9A9-1FD74E1282D8}"/>
                </a:ext>
              </a:extLst>
            </p:cNvPr>
            <p:cNvSpPr txBox="1">
              <a:spLocks noChangeArrowheads="1"/>
            </p:cNvSpPr>
            <p:nvPr/>
          </p:nvSpPr>
          <p:spPr bwMode="auto">
            <a:xfrm>
              <a:off x="3552" y="3360"/>
              <a:ext cx="60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600" b="0"/>
                <a:t>{Family, </a:t>
              </a:r>
              <a:br>
                <a:rPr lang="en-US" altLang="en-US" sz="1600" b="0"/>
              </a:br>
              <a:r>
                <a:rPr lang="en-US" altLang="en-US" sz="1600" b="0"/>
                <a:t>Luxury}</a:t>
              </a:r>
            </a:p>
          </p:txBody>
        </p:sp>
        <p:sp>
          <p:nvSpPr>
            <p:cNvPr id="29713" name="Text Box 17">
              <a:extLst>
                <a:ext uri="{FF2B5EF4-FFF2-40B4-BE49-F238E27FC236}">
                  <a16:creationId xmlns:a16="http://schemas.microsoft.com/office/drawing/2014/main" id="{581BD185-D3ED-4385-8716-3BF11E3940E4}"/>
                </a:ext>
              </a:extLst>
            </p:cNvPr>
            <p:cNvSpPr txBox="1">
              <a:spLocks noChangeArrowheads="1"/>
            </p:cNvSpPr>
            <p:nvPr/>
          </p:nvSpPr>
          <p:spPr bwMode="auto">
            <a:xfrm>
              <a:off x="4714" y="3456"/>
              <a:ext cx="5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600" b="0"/>
                <a:t>{Sports}</a:t>
              </a:r>
            </a:p>
          </p:txBody>
        </p:sp>
      </p:grpSp>
      <p:grpSp>
        <p:nvGrpSpPr>
          <p:cNvPr id="29702" name="Group 18">
            <a:extLst>
              <a:ext uri="{FF2B5EF4-FFF2-40B4-BE49-F238E27FC236}">
                <a16:creationId xmlns:a16="http://schemas.microsoft.com/office/drawing/2014/main" id="{53316A51-A6B7-4548-959D-81943098D27F}"/>
              </a:ext>
            </a:extLst>
          </p:cNvPr>
          <p:cNvGrpSpPr>
            <a:grpSpLocks/>
          </p:cNvGrpSpPr>
          <p:nvPr/>
        </p:nvGrpSpPr>
        <p:grpSpPr bwMode="auto">
          <a:xfrm>
            <a:off x="685800" y="4876800"/>
            <a:ext cx="2905125" cy="914400"/>
            <a:chOff x="768" y="3216"/>
            <a:chExt cx="1830" cy="576"/>
          </a:xfrm>
        </p:grpSpPr>
        <p:sp>
          <p:nvSpPr>
            <p:cNvPr id="29704" name="Oval 19">
              <a:extLst>
                <a:ext uri="{FF2B5EF4-FFF2-40B4-BE49-F238E27FC236}">
                  <a16:creationId xmlns:a16="http://schemas.microsoft.com/office/drawing/2014/main" id="{8D107999-AE3C-4E8A-A8AA-9D131F695F93}"/>
                </a:ext>
              </a:extLst>
            </p:cNvPr>
            <p:cNvSpPr>
              <a:spLocks noChangeArrowheads="1"/>
            </p:cNvSpPr>
            <p:nvPr/>
          </p:nvSpPr>
          <p:spPr bwMode="auto">
            <a:xfrm>
              <a:off x="1494" y="3216"/>
              <a:ext cx="576" cy="288"/>
            </a:xfrm>
            <a:prstGeom prst="ellipse">
              <a:avLst/>
            </a:prstGeom>
            <a:solidFill>
              <a:srgbClr val="FFFFFF"/>
            </a:solidFill>
            <a:ln w="9525">
              <a:solidFill>
                <a:schemeClr val="tx1"/>
              </a:solidFill>
              <a:round/>
              <a:headEnd/>
              <a:tailEnd/>
            </a:ln>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800" b="0">
                  <a:latin typeface="Times New Roman" panose="02020603050405020304" pitchFamily="18" charset="0"/>
                </a:rPr>
                <a:t>CarType</a:t>
              </a:r>
              <a:endParaRPr lang="en-US" altLang="en-US" sz="2400" b="0">
                <a:latin typeface="Times New Roman" panose="02020603050405020304" pitchFamily="18" charset="0"/>
              </a:endParaRPr>
            </a:p>
          </p:txBody>
        </p:sp>
        <p:sp>
          <p:nvSpPr>
            <p:cNvPr id="29705" name="Line 20">
              <a:extLst>
                <a:ext uri="{FF2B5EF4-FFF2-40B4-BE49-F238E27FC236}">
                  <a16:creationId xmlns:a16="http://schemas.microsoft.com/office/drawing/2014/main" id="{3159C2AE-3B0F-4A44-BA0E-DB956823AA4C}"/>
                </a:ext>
              </a:extLst>
            </p:cNvPr>
            <p:cNvSpPr>
              <a:spLocks noChangeShapeType="1"/>
            </p:cNvSpPr>
            <p:nvPr/>
          </p:nvSpPr>
          <p:spPr bwMode="auto">
            <a:xfrm flipH="1">
              <a:off x="1254" y="3504"/>
              <a:ext cx="528"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06" name="Line 21">
              <a:extLst>
                <a:ext uri="{FF2B5EF4-FFF2-40B4-BE49-F238E27FC236}">
                  <a16:creationId xmlns:a16="http://schemas.microsoft.com/office/drawing/2014/main" id="{90AF7D67-7B79-4DB8-870B-12B26928B797}"/>
                </a:ext>
              </a:extLst>
            </p:cNvPr>
            <p:cNvSpPr>
              <a:spLocks noChangeShapeType="1"/>
            </p:cNvSpPr>
            <p:nvPr/>
          </p:nvSpPr>
          <p:spPr bwMode="auto">
            <a:xfrm>
              <a:off x="1782" y="3504"/>
              <a:ext cx="48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07" name="Text Box 22">
              <a:extLst>
                <a:ext uri="{FF2B5EF4-FFF2-40B4-BE49-F238E27FC236}">
                  <a16:creationId xmlns:a16="http://schemas.microsoft.com/office/drawing/2014/main" id="{75789C94-23CC-420C-A123-FF7C5518A34D}"/>
                </a:ext>
              </a:extLst>
            </p:cNvPr>
            <p:cNvSpPr txBox="1">
              <a:spLocks noChangeArrowheads="1"/>
            </p:cNvSpPr>
            <p:nvPr/>
          </p:nvSpPr>
          <p:spPr bwMode="auto">
            <a:xfrm>
              <a:off x="768" y="3360"/>
              <a:ext cx="59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600" b="0"/>
                <a:t>{Sports, Luxury}</a:t>
              </a:r>
            </a:p>
          </p:txBody>
        </p:sp>
        <p:sp>
          <p:nvSpPr>
            <p:cNvPr id="29708" name="Text Box 23">
              <a:extLst>
                <a:ext uri="{FF2B5EF4-FFF2-40B4-BE49-F238E27FC236}">
                  <a16:creationId xmlns:a16="http://schemas.microsoft.com/office/drawing/2014/main" id="{79C9F3B3-567F-4021-9106-87A3BB4D886D}"/>
                </a:ext>
              </a:extLst>
            </p:cNvPr>
            <p:cNvSpPr txBox="1">
              <a:spLocks noChangeArrowheads="1"/>
            </p:cNvSpPr>
            <p:nvPr/>
          </p:nvSpPr>
          <p:spPr bwMode="auto">
            <a:xfrm>
              <a:off x="2020" y="3456"/>
              <a:ext cx="57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600" b="0"/>
                <a:t>{Family}</a:t>
              </a:r>
            </a:p>
          </p:txBody>
        </p:sp>
      </p:grpSp>
      <p:sp>
        <p:nvSpPr>
          <p:cNvPr id="29703" name="Text Box 24">
            <a:extLst>
              <a:ext uri="{FF2B5EF4-FFF2-40B4-BE49-F238E27FC236}">
                <a16:creationId xmlns:a16="http://schemas.microsoft.com/office/drawing/2014/main" id="{D0971C3A-5930-4435-9C8C-96216AE8BCB6}"/>
              </a:ext>
            </a:extLst>
          </p:cNvPr>
          <p:cNvSpPr txBox="1">
            <a:spLocks noChangeArrowheads="1"/>
          </p:cNvSpPr>
          <p:nvPr/>
        </p:nvSpPr>
        <p:spPr bwMode="auto">
          <a:xfrm>
            <a:off x="4191000" y="5105400"/>
            <a:ext cx="60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2400" b="0">
                <a:latin typeface="Times New Roman" panose="02020603050405020304" pitchFamily="18" charset="0"/>
              </a:rPr>
              <a:t>OR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0">
            <a:extLst>
              <a:ext uri="{FF2B5EF4-FFF2-40B4-BE49-F238E27FC236}">
                <a16:creationId xmlns:a16="http://schemas.microsoft.com/office/drawing/2014/main" id="{3797FBE8-320C-460B-ABC9-ED6AFCA49923}"/>
              </a:ext>
            </a:extLst>
          </p:cNvPr>
          <p:cNvSpPr>
            <a:spLocks noGrp="1" noChangeArrowheads="1"/>
          </p:cNvSpPr>
          <p:nvPr>
            <p:ph type="body" idx="1"/>
          </p:nvPr>
        </p:nvSpPr>
        <p:spPr>
          <a:xfrm>
            <a:off x="381000" y="1066800"/>
            <a:ext cx="8382000" cy="5257800"/>
          </a:xfrm>
          <a:noFill/>
        </p:spPr>
        <p:txBody>
          <a:bodyPr/>
          <a:lstStyle/>
          <a:p>
            <a:pPr marL="342900" indent="-342900"/>
            <a:r>
              <a:rPr lang="en-US" altLang="en-US">
                <a:solidFill>
                  <a:srgbClr val="FF0000"/>
                </a:solidFill>
              </a:rPr>
              <a:t>Multi-way split:</a:t>
            </a:r>
            <a:r>
              <a:rPr lang="en-US" altLang="en-US"/>
              <a:t> Use as many partitions as distinct values. </a:t>
            </a:r>
          </a:p>
          <a:p>
            <a:pPr marL="342900" indent="-342900"/>
            <a:endParaRPr lang="en-US" altLang="en-US"/>
          </a:p>
          <a:p>
            <a:pPr marL="342900" indent="-342900"/>
            <a:endParaRPr lang="en-US" altLang="en-US"/>
          </a:p>
          <a:p>
            <a:pPr lvl="4"/>
            <a:endParaRPr lang="en-US" altLang="en-US" sz="1200">
              <a:solidFill>
                <a:srgbClr val="FF0000"/>
              </a:solidFill>
            </a:endParaRPr>
          </a:p>
          <a:p>
            <a:pPr marL="342900" indent="-342900"/>
            <a:r>
              <a:rPr lang="en-US" altLang="en-US">
                <a:solidFill>
                  <a:srgbClr val="FF0000"/>
                </a:solidFill>
              </a:rPr>
              <a:t>Binary split:</a:t>
            </a:r>
            <a:r>
              <a:rPr lang="en-US" altLang="en-US"/>
              <a:t>  Divides values into two subsets. </a:t>
            </a:r>
            <a:br>
              <a:rPr lang="en-US" altLang="en-US"/>
            </a:br>
            <a:r>
              <a:rPr lang="en-US" altLang="en-US"/>
              <a:t>		      Need to find optimal partitioning.</a:t>
            </a:r>
          </a:p>
          <a:p>
            <a:pPr marL="342900" indent="-342900"/>
            <a:endParaRPr lang="en-US" altLang="en-US"/>
          </a:p>
          <a:p>
            <a:pPr marL="342900" indent="-342900"/>
            <a:endParaRPr lang="en-US" altLang="en-US"/>
          </a:p>
          <a:p>
            <a:pPr marL="342900" indent="-342900"/>
            <a:endParaRPr lang="en-US" altLang="en-US"/>
          </a:p>
          <a:p>
            <a:pPr marL="342900" indent="-342900"/>
            <a:r>
              <a:rPr lang="en-US" altLang="en-US"/>
              <a:t>What about this split?</a:t>
            </a:r>
            <a:endParaRPr lang="en-US" altLang="en-US" sz="3600"/>
          </a:p>
        </p:txBody>
      </p:sp>
      <p:sp>
        <p:nvSpPr>
          <p:cNvPr id="30723" name="Rectangle 27">
            <a:extLst>
              <a:ext uri="{FF2B5EF4-FFF2-40B4-BE49-F238E27FC236}">
                <a16:creationId xmlns:a16="http://schemas.microsoft.com/office/drawing/2014/main" id="{3EA0A973-5045-49E9-B03B-F22328226699}"/>
              </a:ext>
            </a:extLst>
          </p:cNvPr>
          <p:cNvSpPr>
            <a:spLocks noGrp="1" noChangeArrowheads="1"/>
          </p:cNvSpPr>
          <p:nvPr>
            <p:ph type="title"/>
          </p:nvPr>
        </p:nvSpPr>
        <p:spPr/>
        <p:txBody>
          <a:bodyPr/>
          <a:lstStyle/>
          <a:p>
            <a:r>
              <a:rPr lang="en-US" altLang="en-US"/>
              <a:t>Splitting Based on Ordinal Attributes</a:t>
            </a:r>
          </a:p>
        </p:txBody>
      </p:sp>
      <p:grpSp>
        <p:nvGrpSpPr>
          <p:cNvPr id="30724" name="Group 26">
            <a:extLst>
              <a:ext uri="{FF2B5EF4-FFF2-40B4-BE49-F238E27FC236}">
                <a16:creationId xmlns:a16="http://schemas.microsoft.com/office/drawing/2014/main" id="{8B7856C2-F7B8-40C6-AEAD-526A489FE902}"/>
              </a:ext>
            </a:extLst>
          </p:cNvPr>
          <p:cNvGrpSpPr>
            <a:grpSpLocks/>
          </p:cNvGrpSpPr>
          <p:nvPr/>
        </p:nvGrpSpPr>
        <p:grpSpPr bwMode="auto">
          <a:xfrm>
            <a:off x="2971800" y="2057400"/>
            <a:ext cx="2457450" cy="946150"/>
            <a:chOff x="1853" y="1248"/>
            <a:chExt cx="1548" cy="596"/>
          </a:xfrm>
        </p:grpSpPr>
        <p:sp>
          <p:nvSpPr>
            <p:cNvPr id="30744" name="Oval 5">
              <a:extLst>
                <a:ext uri="{FF2B5EF4-FFF2-40B4-BE49-F238E27FC236}">
                  <a16:creationId xmlns:a16="http://schemas.microsoft.com/office/drawing/2014/main" id="{D4BAF40A-BBE1-41C8-9304-4D085CFFB5FB}"/>
                </a:ext>
              </a:extLst>
            </p:cNvPr>
            <p:cNvSpPr>
              <a:spLocks noChangeArrowheads="1"/>
            </p:cNvSpPr>
            <p:nvPr/>
          </p:nvSpPr>
          <p:spPr bwMode="auto">
            <a:xfrm>
              <a:off x="2352" y="1248"/>
              <a:ext cx="576" cy="288"/>
            </a:xfrm>
            <a:prstGeom prst="ellipse">
              <a:avLst/>
            </a:prstGeom>
            <a:solidFill>
              <a:srgbClr val="FFFFFF"/>
            </a:solidFill>
            <a:ln w="9525">
              <a:solidFill>
                <a:schemeClr val="tx1"/>
              </a:solidFill>
              <a:round/>
              <a:headEnd/>
              <a:tailEnd/>
            </a:ln>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800" b="0">
                  <a:latin typeface="Times New Roman" panose="02020603050405020304" pitchFamily="18" charset="0"/>
                </a:rPr>
                <a:t>Size</a:t>
              </a:r>
              <a:endParaRPr lang="en-US" altLang="en-US" sz="2400" b="0">
                <a:latin typeface="Times New Roman" panose="02020603050405020304" pitchFamily="18" charset="0"/>
              </a:endParaRPr>
            </a:p>
          </p:txBody>
        </p:sp>
        <p:sp>
          <p:nvSpPr>
            <p:cNvPr id="30745" name="Line 6">
              <a:extLst>
                <a:ext uri="{FF2B5EF4-FFF2-40B4-BE49-F238E27FC236}">
                  <a16:creationId xmlns:a16="http://schemas.microsoft.com/office/drawing/2014/main" id="{197D0505-ACDB-4B50-B322-DC419D562100}"/>
                </a:ext>
              </a:extLst>
            </p:cNvPr>
            <p:cNvSpPr>
              <a:spLocks noChangeShapeType="1"/>
            </p:cNvSpPr>
            <p:nvPr/>
          </p:nvSpPr>
          <p:spPr bwMode="auto">
            <a:xfrm flipH="1">
              <a:off x="2064" y="1536"/>
              <a:ext cx="57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6" name="Line 7">
              <a:extLst>
                <a:ext uri="{FF2B5EF4-FFF2-40B4-BE49-F238E27FC236}">
                  <a16:creationId xmlns:a16="http://schemas.microsoft.com/office/drawing/2014/main" id="{75CE7E90-E54B-42AE-8DA4-E5C1FB501BAA}"/>
                </a:ext>
              </a:extLst>
            </p:cNvPr>
            <p:cNvSpPr>
              <a:spLocks noChangeShapeType="1"/>
            </p:cNvSpPr>
            <p:nvPr/>
          </p:nvSpPr>
          <p:spPr bwMode="auto">
            <a:xfrm>
              <a:off x="2640" y="1536"/>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7" name="Line 8">
              <a:extLst>
                <a:ext uri="{FF2B5EF4-FFF2-40B4-BE49-F238E27FC236}">
                  <a16:creationId xmlns:a16="http://schemas.microsoft.com/office/drawing/2014/main" id="{41A77A94-AC3E-4653-9592-6E92AB099F26}"/>
                </a:ext>
              </a:extLst>
            </p:cNvPr>
            <p:cNvSpPr>
              <a:spLocks noChangeShapeType="1"/>
            </p:cNvSpPr>
            <p:nvPr/>
          </p:nvSpPr>
          <p:spPr bwMode="auto">
            <a:xfrm>
              <a:off x="2640" y="1536"/>
              <a:ext cx="57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8" name="Text Box 9">
              <a:extLst>
                <a:ext uri="{FF2B5EF4-FFF2-40B4-BE49-F238E27FC236}">
                  <a16:creationId xmlns:a16="http://schemas.microsoft.com/office/drawing/2014/main" id="{744DC11B-7A1C-4EA2-A5C0-9C5EA087DC88}"/>
                </a:ext>
              </a:extLst>
            </p:cNvPr>
            <p:cNvSpPr txBox="1">
              <a:spLocks noChangeArrowheads="1"/>
            </p:cNvSpPr>
            <p:nvPr/>
          </p:nvSpPr>
          <p:spPr bwMode="auto">
            <a:xfrm>
              <a:off x="1853" y="1440"/>
              <a:ext cx="43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600" b="0"/>
                <a:t>Small</a:t>
              </a:r>
            </a:p>
          </p:txBody>
        </p:sp>
        <p:sp>
          <p:nvSpPr>
            <p:cNvPr id="30749" name="Text Box 10">
              <a:extLst>
                <a:ext uri="{FF2B5EF4-FFF2-40B4-BE49-F238E27FC236}">
                  <a16:creationId xmlns:a16="http://schemas.microsoft.com/office/drawing/2014/main" id="{33BF3805-F44E-4B87-8CAC-ED3451D7154B}"/>
                </a:ext>
              </a:extLst>
            </p:cNvPr>
            <p:cNvSpPr txBox="1">
              <a:spLocks noChangeArrowheads="1"/>
            </p:cNvSpPr>
            <p:nvPr/>
          </p:nvSpPr>
          <p:spPr bwMode="auto">
            <a:xfrm>
              <a:off x="2167" y="1632"/>
              <a:ext cx="5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600" b="0"/>
                <a:t>Medium</a:t>
              </a:r>
            </a:p>
          </p:txBody>
        </p:sp>
        <p:sp>
          <p:nvSpPr>
            <p:cNvPr id="30750" name="Text Box 11">
              <a:extLst>
                <a:ext uri="{FF2B5EF4-FFF2-40B4-BE49-F238E27FC236}">
                  <a16:creationId xmlns:a16="http://schemas.microsoft.com/office/drawing/2014/main" id="{15BCE8C7-C477-44B7-97EF-E32233AEB198}"/>
                </a:ext>
              </a:extLst>
            </p:cNvPr>
            <p:cNvSpPr txBox="1">
              <a:spLocks noChangeArrowheads="1"/>
            </p:cNvSpPr>
            <p:nvPr/>
          </p:nvSpPr>
          <p:spPr bwMode="auto">
            <a:xfrm>
              <a:off x="2958" y="1440"/>
              <a:ext cx="44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600" b="0"/>
                <a:t>Large</a:t>
              </a:r>
            </a:p>
          </p:txBody>
        </p:sp>
      </p:grpSp>
      <p:grpSp>
        <p:nvGrpSpPr>
          <p:cNvPr id="30725" name="Group 12">
            <a:extLst>
              <a:ext uri="{FF2B5EF4-FFF2-40B4-BE49-F238E27FC236}">
                <a16:creationId xmlns:a16="http://schemas.microsoft.com/office/drawing/2014/main" id="{B7833A14-79AF-4248-8113-5952828D6CF9}"/>
              </a:ext>
            </a:extLst>
          </p:cNvPr>
          <p:cNvGrpSpPr>
            <a:grpSpLocks/>
          </p:cNvGrpSpPr>
          <p:nvPr/>
        </p:nvGrpSpPr>
        <p:grpSpPr bwMode="auto">
          <a:xfrm>
            <a:off x="5562600" y="4267200"/>
            <a:ext cx="2774950" cy="914400"/>
            <a:chOff x="3513" y="3216"/>
            <a:chExt cx="1748" cy="576"/>
          </a:xfrm>
        </p:grpSpPr>
        <p:sp>
          <p:nvSpPr>
            <p:cNvPr id="30739" name="Oval 13">
              <a:extLst>
                <a:ext uri="{FF2B5EF4-FFF2-40B4-BE49-F238E27FC236}">
                  <a16:creationId xmlns:a16="http://schemas.microsoft.com/office/drawing/2014/main" id="{EB9326AF-76D1-43BA-B728-3075DBFDCC1C}"/>
                </a:ext>
              </a:extLst>
            </p:cNvPr>
            <p:cNvSpPr>
              <a:spLocks noChangeArrowheads="1"/>
            </p:cNvSpPr>
            <p:nvPr/>
          </p:nvSpPr>
          <p:spPr bwMode="auto">
            <a:xfrm>
              <a:off x="4186" y="3216"/>
              <a:ext cx="576" cy="288"/>
            </a:xfrm>
            <a:prstGeom prst="ellipse">
              <a:avLst/>
            </a:prstGeom>
            <a:solidFill>
              <a:srgbClr val="FFFFFF"/>
            </a:solidFill>
            <a:ln w="9525">
              <a:solidFill>
                <a:schemeClr val="tx1"/>
              </a:solidFill>
              <a:round/>
              <a:headEnd/>
              <a:tailEnd/>
            </a:ln>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800" b="0">
                  <a:latin typeface="Times New Roman" panose="02020603050405020304" pitchFamily="18" charset="0"/>
                </a:rPr>
                <a:t>Size</a:t>
              </a:r>
              <a:endParaRPr lang="en-US" altLang="en-US" sz="2400" b="0">
                <a:latin typeface="Times New Roman" panose="02020603050405020304" pitchFamily="18" charset="0"/>
              </a:endParaRPr>
            </a:p>
          </p:txBody>
        </p:sp>
        <p:sp>
          <p:nvSpPr>
            <p:cNvPr id="30740" name="Line 14">
              <a:extLst>
                <a:ext uri="{FF2B5EF4-FFF2-40B4-BE49-F238E27FC236}">
                  <a16:creationId xmlns:a16="http://schemas.microsoft.com/office/drawing/2014/main" id="{96AFE7B7-45FA-4DD5-91C5-CD75DF21C246}"/>
                </a:ext>
              </a:extLst>
            </p:cNvPr>
            <p:cNvSpPr>
              <a:spLocks noChangeShapeType="1"/>
            </p:cNvSpPr>
            <p:nvPr/>
          </p:nvSpPr>
          <p:spPr bwMode="auto">
            <a:xfrm flipH="1">
              <a:off x="3946" y="3504"/>
              <a:ext cx="528"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1" name="Line 15">
              <a:extLst>
                <a:ext uri="{FF2B5EF4-FFF2-40B4-BE49-F238E27FC236}">
                  <a16:creationId xmlns:a16="http://schemas.microsoft.com/office/drawing/2014/main" id="{22D81F89-ACDF-4D83-A40E-47CD7072F4B2}"/>
                </a:ext>
              </a:extLst>
            </p:cNvPr>
            <p:cNvSpPr>
              <a:spLocks noChangeShapeType="1"/>
            </p:cNvSpPr>
            <p:nvPr/>
          </p:nvSpPr>
          <p:spPr bwMode="auto">
            <a:xfrm>
              <a:off x="4474" y="3504"/>
              <a:ext cx="48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2" name="Text Box 16">
              <a:extLst>
                <a:ext uri="{FF2B5EF4-FFF2-40B4-BE49-F238E27FC236}">
                  <a16:creationId xmlns:a16="http://schemas.microsoft.com/office/drawing/2014/main" id="{F7E74D69-0184-4D4A-A296-79F477331EA2}"/>
                </a:ext>
              </a:extLst>
            </p:cNvPr>
            <p:cNvSpPr txBox="1">
              <a:spLocks noChangeArrowheads="1"/>
            </p:cNvSpPr>
            <p:nvPr/>
          </p:nvSpPr>
          <p:spPr bwMode="auto">
            <a:xfrm>
              <a:off x="3513" y="3360"/>
              <a:ext cx="68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600" b="0"/>
                <a:t>{Medium, </a:t>
              </a:r>
              <a:br>
                <a:rPr lang="en-US" altLang="en-US" sz="1600" b="0"/>
              </a:br>
              <a:r>
                <a:rPr lang="en-US" altLang="en-US" sz="1600" b="0"/>
                <a:t>Large}</a:t>
              </a:r>
            </a:p>
          </p:txBody>
        </p:sp>
        <p:sp>
          <p:nvSpPr>
            <p:cNvPr id="30743" name="Text Box 17">
              <a:extLst>
                <a:ext uri="{FF2B5EF4-FFF2-40B4-BE49-F238E27FC236}">
                  <a16:creationId xmlns:a16="http://schemas.microsoft.com/office/drawing/2014/main" id="{81858F27-EB09-4ECC-8577-25CFF0365359}"/>
                </a:ext>
              </a:extLst>
            </p:cNvPr>
            <p:cNvSpPr txBox="1">
              <a:spLocks noChangeArrowheads="1"/>
            </p:cNvSpPr>
            <p:nvPr/>
          </p:nvSpPr>
          <p:spPr bwMode="auto">
            <a:xfrm>
              <a:off x="4740" y="3456"/>
              <a:ext cx="52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600" b="0"/>
                <a:t>{Small}</a:t>
              </a:r>
            </a:p>
          </p:txBody>
        </p:sp>
      </p:grpSp>
      <p:grpSp>
        <p:nvGrpSpPr>
          <p:cNvPr id="30726" name="Group 18">
            <a:extLst>
              <a:ext uri="{FF2B5EF4-FFF2-40B4-BE49-F238E27FC236}">
                <a16:creationId xmlns:a16="http://schemas.microsoft.com/office/drawing/2014/main" id="{7A5EB201-795F-46DF-BBA6-3CA02381ED97}"/>
              </a:ext>
            </a:extLst>
          </p:cNvPr>
          <p:cNvGrpSpPr>
            <a:grpSpLocks/>
          </p:cNvGrpSpPr>
          <p:nvPr/>
        </p:nvGrpSpPr>
        <p:grpSpPr bwMode="auto">
          <a:xfrm>
            <a:off x="762000" y="4267200"/>
            <a:ext cx="2997200" cy="914400"/>
            <a:chOff x="768" y="3216"/>
            <a:chExt cx="1794" cy="576"/>
          </a:xfrm>
        </p:grpSpPr>
        <p:sp>
          <p:nvSpPr>
            <p:cNvPr id="30734" name="Oval 19">
              <a:extLst>
                <a:ext uri="{FF2B5EF4-FFF2-40B4-BE49-F238E27FC236}">
                  <a16:creationId xmlns:a16="http://schemas.microsoft.com/office/drawing/2014/main" id="{F4D86124-09B0-4B17-A1C6-99E5BB317E00}"/>
                </a:ext>
              </a:extLst>
            </p:cNvPr>
            <p:cNvSpPr>
              <a:spLocks noChangeArrowheads="1"/>
            </p:cNvSpPr>
            <p:nvPr/>
          </p:nvSpPr>
          <p:spPr bwMode="auto">
            <a:xfrm>
              <a:off x="1494" y="3216"/>
              <a:ext cx="576" cy="288"/>
            </a:xfrm>
            <a:prstGeom prst="ellipse">
              <a:avLst/>
            </a:prstGeom>
            <a:solidFill>
              <a:srgbClr val="FFFFFF"/>
            </a:solidFill>
            <a:ln w="9525">
              <a:solidFill>
                <a:schemeClr val="tx1"/>
              </a:solidFill>
              <a:round/>
              <a:headEnd/>
              <a:tailEnd/>
            </a:ln>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800" b="0">
                  <a:latin typeface="Times New Roman" panose="02020603050405020304" pitchFamily="18" charset="0"/>
                </a:rPr>
                <a:t>Size</a:t>
              </a:r>
              <a:endParaRPr lang="en-US" altLang="en-US" sz="2400" b="0">
                <a:latin typeface="Times New Roman" panose="02020603050405020304" pitchFamily="18" charset="0"/>
              </a:endParaRPr>
            </a:p>
          </p:txBody>
        </p:sp>
        <p:sp>
          <p:nvSpPr>
            <p:cNvPr id="30735" name="Line 20">
              <a:extLst>
                <a:ext uri="{FF2B5EF4-FFF2-40B4-BE49-F238E27FC236}">
                  <a16:creationId xmlns:a16="http://schemas.microsoft.com/office/drawing/2014/main" id="{DEE941E4-AAB2-4E18-A214-ABF89A851379}"/>
                </a:ext>
              </a:extLst>
            </p:cNvPr>
            <p:cNvSpPr>
              <a:spLocks noChangeShapeType="1"/>
            </p:cNvSpPr>
            <p:nvPr/>
          </p:nvSpPr>
          <p:spPr bwMode="auto">
            <a:xfrm flipH="1">
              <a:off x="1254" y="3504"/>
              <a:ext cx="528"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6" name="Line 21">
              <a:extLst>
                <a:ext uri="{FF2B5EF4-FFF2-40B4-BE49-F238E27FC236}">
                  <a16:creationId xmlns:a16="http://schemas.microsoft.com/office/drawing/2014/main" id="{41CCF183-630A-4448-80D8-20EF2301A2EE}"/>
                </a:ext>
              </a:extLst>
            </p:cNvPr>
            <p:cNvSpPr>
              <a:spLocks noChangeShapeType="1"/>
            </p:cNvSpPr>
            <p:nvPr/>
          </p:nvSpPr>
          <p:spPr bwMode="auto">
            <a:xfrm>
              <a:off x="1782" y="3504"/>
              <a:ext cx="48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7" name="Text Box 22">
              <a:extLst>
                <a:ext uri="{FF2B5EF4-FFF2-40B4-BE49-F238E27FC236}">
                  <a16:creationId xmlns:a16="http://schemas.microsoft.com/office/drawing/2014/main" id="{A9C7A0E1-3E61-4149-8E6E-393B0EEF726D}"/>
                </a:ext>
              </a:extLst>
            </p:cNvPr>
            <p:cNvSpPr txBox="1">
              <a:spLocks noChangeArrowheads="1"/>
            </p:cNvSpPr>
            <p:nvPr/>
          </p:nvSpPr>
          <p:spPr bwMode="auto">
            <a:xfrm>
              <a:off x="768" y="3360"/>
              <a:ext cx="59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600" b="0"/>
                <a:t>{Small, Medium}</a:t>
              </a:r>
            </a:p>
          </p:txBody>
        </p:sp>
        <p:sp>
          <p:nvSpPr>
            <p:cNvPr id="30738" name="Text Box 23">
              <a:extLst>
                <a:ext uri="{FF2B5EF4-FFF2-40B4-BE49-F238E27FC236}">
                  <a16:creationId xmlns:a16="http://schemas.microsoft.com/office/drawing/2014/main" id="{C6F12767-0BD2-4542-AD93-8333E2E5C65E}"/>
                </a:ext>
              </a:extLst>
            </p:cNvPr>
            <p:cNvSpPr txBox="1">
              <a:spLocks noChangeArrowheads="1"/>
            </p:cNvSpPr>
            <p:nvPr/>
          </p:nvSpPr>
          <p:spPr bwMode="auto">
            <a:xfrm>
              <a:off x="2059" y="3456"/>
              <a:ext cx="50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600" b="0"/>
                <a:t>{Large}</a:t>
              </a:r>
            </a:p>
          </p:txBody>
        </p:sp>
      </p:grpSp>
      <p:sp>
        <p:nvSpPr>
          <p:cNvPr id="30727" name="Text Box 24">
            <a:extLst>
              <a:ext uri="{FF2B5EF4-FFF2-40B4-BE49-F238E27FC236}">
                <a16:creationId xmlns:a16="http://schemas.microsoft.com/office/drawing/2014/main" id="{58BF35B0-5776-44B1-9ED5-20420324F726}"/>
              </a:ext>
            </a:extLst>
          </p:cNvPr>
          <p:cNvSpPr txBox="1">
            <a:spLocks noChangeArrowheads="1"/>
          </p:cNvSpPr>
          <p:nvPr/>
        </p:nvSpPr>
        <p:spPr bwMode="auto">
          <a:xfrm>
            <a:off x="4267200" y="4419600"/>
            <a:ext cx="60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2400" b="0">
                <a:latin typeface="Times New Roman" panose="02020603050405020304" pitchFamily="18" charset="0"/>
              </a:rPr>
              <a:t>OR</a:t>
            </a:r>
          </a:p>
        </p:txBody>
      </p:sp>
      <p:grpSp>
        <p:nvGrpSpPr>
          <p:cNvPr id="30728" name="Group 31">
            <a:extLst>
              <a:ext uri="{FF2B5EF4-FFF2-40B4-BE49-F238E27FC236}">
                <a16:creationId xmlns:a16="http://schemas.microsoft.com/office/drawing/2014/main" id="{19716889-EFE7-4B20-9C09-B29F8592178A}"/>
              </a:ext>
            </a:extLst>
          </p:cNvPr>
          <p:cNvGrpSpPr>
            <a:grpSpLocks/>
          </p:cNvGrpSpPr>
          <p:nvPr/>
        </p:nvGrpSpPr>
        <p:grpSpPr bwMode="auto">
          <a:xfrm>
            <a:off x="4289425" y="5486400"/>
            <a:ext cx="3101975" cy="914400"/>
            <a:chOff x="768" y="3216"/>
            <a:chExt cx="1856" cy="576"/>
          </a:xfrm>
        </p:grpSpPr>
        <p:sp>
          <p:nvSpPr>
            <p:cNvPr id="30729" name="Oval 32">
              <a:extLst>
                <a:ext uri="{FF2B5EF4-FFF2-40B4-BE49-F238E27FC236}">
                  <a16:creationId xmlns:a16="http://schemas.microsoft.com/office/drawing/2014/main" id="{A3ECBBBA-0188-4B5F-A80D-8882C5B5579A}"/>
                </a:ext>
              </a:extLst>
            </p:cNvPr>
            <p:cNvSpPr>
              <a:spLocks noChangeArrowheads="1"/>
            </p:cNvSpPr>
            <p:nvPr/>
          </p:nvSpPr>
          <p:spPr bwMode="auto">
            <a:xfrm>
              <a:off x="1494" y="3216"/>
              <a:ext cx="576" cy="288"/>
            </a:xfrm>
            <a:prstGeom prst="ellipse">
              <a:avLst/>
            </a:prstGeom>
            <a:solidFill>
              <a:srgbClr val="FFFFFF"/>
            </a:solidFill>
            <a:ln w="9525">
              <a:solidFill>
                <a:schemeClr val="tx1"/>
              </a:solidFill>
              <a:round/>
              <a:headEnd/>
              <a:tailEnd/>
            </a:ln>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800" b="0">
                  <a:latin typeface="Times New Roman" panose="02020603050405020304" pitchFamily="18" charset="0"/>
                </a:rPr>
                <a:t>Size</a:t>
              </a:r>
              <a:endParaRPr lang="en-US" altLang="en-US" sz="2400" b="0">
                <a:latin typeface="Times New Roman" panose="02020603050405020304" pitchFamily="18" charset="0"/>
              </a:endParaRPr>
            </a:p>
          </p:txBody>
        </p:sp>
        <p:sp>
          <p:nvSpPr>
            <p:cNvPr id="30730" name="Line 33">
              <a:extLst>
                <a:ext uri="{FF2B5EF4-FFF2-40B4-BE49-F238E27FC236}">
                  <a16:creationId xmlns:a16="http://schemas.microsoft.com/office/drawing/2014/main" id="{5A3EF4AF-1255-43D6-BE44-ABF291BCAEAB}"/>
                </a:ext>
              </a:extLst>
            </p:cNvPr>
            <p:cNvSpPr>
              <a:spLocks noChangeShapeType="1"/>
            </p:cNvSpPr>
            <p:nvPr/>
          </p:nvSpPr>
          <p:spPr bwMode="auto">
            <a:xfrm flipH="1">
              <a:off x="1254" y="3504"/>
              <a:ext cx="528"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1" name="Line 34">
              <a:extLst>
                <a:ext uri="{FF2B5EF4-FFF2-40B4-BE49-F238E27FC236}">
                  <a16:creationId xmlns:a16="http://schemas.microsoft.com/office/drawing/2014/main" id="{4347DC89-29A0-4D6C-B1DD-E7EF87878F25}"/>
                </a:ext>
              </a:extLst>
            </p:cNvPr>
            <p:cNvSpPr>
              <a:spLocks noChangeShapeType="1"/>
            </p:cNvSpPr>
            <p:nvPr/>
          </p:nvSpPr>
          <p:spPr bwMode="auto">
            <a:xfrm>
              <a:off x="1782" y="3504"/>
              <a:ext cx="48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2" name="Text Box 35">
              <a:extLst>
                <a:ext uri="{FF2B5EF4-FFF2-40B4-BE49-F238E27FC236}">
                  <a16:creationId xmlns:a16="http://schemas.microsoft.com/office/drawing/2014/main" id="{961D0E95-8E98-49E5-9E6F-0B157C742F73}"/>
                </a:ext>
              </a:extLst>
            </p:cNvPr>
            <p:cNvSpPr txBox="1">
              <a:spLocks noChangeArrowheads="1"/>
            </p:cNvSpPr>
            <p:nvPr/>
          </p:nvSpPr>
          <p:spPr bwMode="auto">
            <a:xfrm>
              <a:off x="768" y="3360"/>
              <a:ext cx="59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600" b="0"/>
                <a:t>{Small, Large}</a:t>
              </a:r>
            </a:p>
          </p:txBody>
        </p:sp>
        <p:sp>
          <p:nvSpPr>
            <p:cNvPr id="30733" name="Text Box 36">
              <a:extLst>
                <a:ext uri="{FF2B5EF4-FFF2-40B4-BE49-F238E27FC236}">
                  <a16:creationId xmlns:a16="http://schemas.microsoft.com/office/drawing/2014/main" id="{85ADF172-A289-4EFD-A307-092408958A42}"/>
                </a:ext>
              </a:extLst>
            </p:cNvPr>
            <p:cNvSpPr txBox="1">
              <a:spLocks noChangeArrowheads="1"/>
            </p:cNvSpPr>
            <p:nvPr/>
          </p:nvSpPr>
          <p:spPr bwMode="auto">
            <a:xfrm>
              <a:off x="2000" y="3456"/>
              <a:ext cx="6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600" b="0"/>
                <a:t>{Medium}</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a:extLst>
              <a:ext uri="{FF2B5EF4-FFF2-40B4-BE49-F238E27FC236}">
                <a16:creationId xmlns:a16="http://schemas.microsoft.com/office/drawing/2014/main" id="{4CDC8882-EDB1-46C7-9A72-5872AA350C11}"/>
              </a:ext>
            </a:extLst>
          </p:cNvPr>
          <p:cNvSpPr>
            <a:spLocks noGrp="1" noChangeArrowheads="1"/>
          </p:cNvSpPr>
          <p:nvPr>
            <p:ph type="title"/>
          </p:nvPr>
        </p:nvSpPr>
        <p:spPr>
          <a:xfrm>
            <a:off x="381000" y="152400"/>
            <a:ext cx="8534400" cy="533400"/>
          </a:xfrm>
        </p:spPr>
        <p:txBody>
          <a:bodyPr/>
          <a:lstStyle/>
          <a:p>
            <a:r>
              <a:rPr lang="en-US" altLang="en-US"/>
              <a:t>Splitting Based on Continuous Attributes</a:t>
            </a:r>
          </a:p>
        </p:txBody>
      </p:sp>
      <p:sp>
        <p:nvSpPr>
          <p:cNvPr id="31747" name="Rectangle 5">
            <a:extLst>
              <a:ext uri="{FF2B5EF4-FFF2-40B4-BE49-F238E27FC236}">
                <a16:creationId xmlns:a16="http://schemas.microsoft.com/office/drawing/2014/main" id="{0BE066A3-B2FF-41EE-8359-747E6CD5B347}"/>
              </a:ext>
            </a:extLst>
          </p:cNvPr>
          <p:cNvSpPr>
            <a:spLocks noGrp="1" noChangeArrowheads="1"/>
          </p:cNvSpPr>
          <p:nvPr>
            <p:ph type="body" idx="1"/>
          </p:nvPr>
        </p:nvSpPr>
        <p:spPr/>
        <p:txBody>
          <a:bodyPr/>
          <a:lstStyle/>
          <a:p>
            <a:pPr>
              <a:lnSpc>
                <a:spcPct val="90000"/>
              </a:lnSpc>
            </a:pPr>
            <a:r>
              <a:rPr lang="en-US" altLang="en-US"/>
              <a:t>Different ways of handling</a:t>
            </a:r>
          </a:p>
          <a:p>
            <a:pPr lvl="1">
              <a:lnSpc>
                <a:spcPct val="90000"/>
              </a:lnSpc>
            </a:pPr>
            <a:r>
              <a:rPr lang="en-US" altLang="en-US">
                <a:solidFill>
                  <a:srgbClr val="CC3300"/>
                </a:solidFill>
              </a:rPr>
              <a:t>Discretization</a:t>
            </a:r>
            <a:r>
              <a:rPr lang="en-US" altLang="en-US"/>
              <a:t> to form an ordinal categorical attribute</a:t>
            </a:r>
          </a:p>
          <a:p>
            <a:pPr lvl="2">
              <a:lnSpc>
                <a:spcPct val="90000"/>
              </a:lnSpc>
            </a:pPr>
            <a:r>
              <a:rPr lang="en-US" altLang="en-US"/>
              <a:t> Static – discretize once at the beginning</a:t>
            </a:r>
          </a:p>
          <a:p>
            <a:pPr lvl="2">
              <a:lnSpc>
                <a:spcPct val="90000"/>
              </a:lnSpc>
            </a:pPr>
            <a:r>
              <a:rPr lang="en-US" altLang="en-US"/>
              <a:t> Dynamic – ranges can be found by equal interval 		bucketing, equal frequency bucketing</a:t>
            </a:r>
            <a:br>
              <a:rPr lang="en-US" altLang="en-US"/>
            </a:br>
            <a:r>
              <a:rPr lang="en-US" altLang="en-US"/>
              <a:t>		(percentiles), clustering, or supervised   </a:t>
            </a:r>
          </a:p>
          <a:p>
            <a:pPr lvl="2">
              <a:lnSpc>
                <a:spcPct val="90000"/>
              </a:lnSpc>
              <a:buFont typeface="Wingdings" panose="05000000000000000000" pitchFamily="2" charset="2"/>
              <a:buNone/>
            </a:pPr>
            <a:r>
              <a:rPr lang="en-US" altLang="en-US"/>
              <a:t>                                                                   clustering.</a:t>
            </a:r>
          </a:p>
          <a:p>
            <a:pPr lvl="4">
              <a:lnSpc>
                <a:spcPct val="90000"/>
              </a:lnSpc>
            </a:pPr>
            <a:endParaRPr lang="en-US" altLang="en-US">
              <a:solidFill>
                <a:srgbClr val="CC3300"/>
              </a:solidFill>
            </a:endParaRPr>
          </a:p>
          <a:p>
            <a:pPr lvl="1">
              <a:lnSpc>
                <a:spcPct val="90000"/>
              </a:lnSpc>
            </a:pPr>
            <a:r>
              <a:rPr lang="en-US" altLang="en-US">
                <a:solidFill>
                  <a:srgbClr val="CC3300"/>
                </a:solidFill>
              </a:rPr>
              <a:t>Binary Decision</a:t>
            </a:r>
            <a:r>
              <a:rPr lang="en-US" altLang="en-US"/>
              <a:t>: (A &lt; v) or (A </a:t>
            </a:r>
            <a:r>
              <a:rPr lang="en-US" altLang="en-US">
                <a:sym typeface="Symbol" panose="05050102010706020507" pitchFamily="18" charset="2"/>
              </a:rPr>
              <a:t> v)</a:t>
            </a:r>
            <a:endParaRPr lang="en-US" altLang="en-US"/>
          </a:p>
          <a:p>
            <a:pPr lvl="2">
              <a:lnSpc>
                <a:spcPct val="90000"/>
              </a:lnSpc>
            </a:pPr>
            <a:r>
              <a:rPr lang="en-US" altLang="en-US"/>
              <a:t> consider all possible splits and finds the best cut v</a:t>
            </a:r>
          </a:p>
          <a:p>
            <a:pPr lvl="2">
              <a:lnSpc>
                <a:spcPct val="90000"/>
              </a:lnSpc>
            </a:pPr>
            <a:r>
              <a:rPr lang="en-US" altLang="en-US"/>
              <a:t> can be more compute intensive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ADB7324-F9EB-4E7A-B924-1017E67A91D0}"/>
              </a:ext>
            </a:extLst>
          </p:cNvPr>
          <p:cNvSpPr>
            <a:spLocks noGrp="1" noChangeArrowheads="1"/>
          </p:cNvSpPr>
          <p:nvPr>
            <p:ph type="title"/>
          </p:nvPr>
        </p:nvSpPr>
        <p:spPr>
          <a:xfrm>
            <a:off x="381000" y="152400"/>
            <a:ext cx="8534400" cy="533400"/>
          </a:xfrm>
        </p:spPr>
        <p:txBody>
          <a:bodyPr/>
          <a:lstStyle/>
          <a:p>
            <a:r>
              <a:rPr lang="en-US" altLang="en-US"/>
              <a:t>Splitting Based on Continuous Attributes</a:t>
            </a:r>
          </a:p>
        </p:txBody>
      </p:sp>
      <p:graphicFrame>
        <p:nvGraphicFramePr>
          <p:cNvPr id="32771" name="Object 4">
            <a:extLst>
              <a:ext uri="{FF2B5EF4-FFF2-40B4-BE49-F238E27FC236}">
                <a16:creationId xmlns:a16="http://schemas.microsoft.com/office/drawing/2014/main" id="{FB45DD43-1478-4215-A8BE-59F446093D59}"/>
              </a:ext>
            </a:extLst>
          </p:cNvPr>
          <p:cNvGraphicFramePr>
            <a:graphicFrameLocks noGrp="1" noChangeAspect="1"/>
          </p:cNvGraphicFramePr>
          <p:nvPr>
            <p:ph idx="1"/>
          </p:nvPr>
        </p:nvGraphicFramePr>
        <p:xfrm>
          <a:off x="738188" y="1746250"/>
          <a:ext cx="7608887" cy="3282950"/>
        </p:xfrm>
        <a:graphic>
          <a:graphicData uri="http://schemas.openxmlformats.org/presentationml/2006/ole">
            <mc:AlternateContent xmlns:mc="http://schemas.openxmlformats.org/markup-compatibility/2006">
              <mc:Choice xmlns:v="urn:schemas-microsoft-com:vml" Requires="v">
                <p:oleObj name="Visio" r:id="rId2" imgW="8538667" imgH="3684287" progId="Visio.Drawing.6">
                  <p:embed/>
                </p:oleObj>
              </mc:Choice>
              <mc:Fallback>
                <p:oleObj name="Visio" r:id="rId2" imgW="8538667" imgH="3684287" progId="Visio.Drawing.6">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88" y="1746250"/>
                        <a:ext cx="7608887" cy="328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3F84B226-7011-450F-9A13-42CB9A6AD2E8}"/>
              </a:ext>
            </a:extLst>
          </p:cNvPr>
          <p:cNvSpPr>
            <a:spLocks noGrp="1" noChangeArrowheads="1"/>
          </p:cNvSpPr>
          <p:nvPr>
            <p:ph type="title"/>
          </p:nvPr>
        </p:nvSpPr>
        <p:spPr>
          <a:xfrm>
            <a:off x="-153988" y="381000"/>
            <a:ext cx="9448801" cy="533400"/>
          </a:xfrm>
        </p:spPr>
        <p:txBody>
          <a:bodyPr/>
          <a:lstStyle/>
          <a:p>
            <a:pPr algn="ctr"/>
            <a:br>
              <a:rPr lang="en-US" altLang="en-US" sz="2200">
                <a:hlinkClick r:id="rId2" action="ppaction://hlinkpres?slideindex=1&amp;slidetitle="/>
              </a:rPr>
            </a:br>
            <a:br>
              <a:rPr lang="en-US" altLang="en-US" sz="2200">
                <a:hlinkClick r:id="rId2" action="ppaction://hlinkpres?slideindex=1&amp;slidetitle="/>
              </a:rPr>
            </a:br>
            <a:br>
              <a:rPr lang="en-US" altLang="en-US" sz="2200">
                <a:hlinkClick r:id="rId2" action="ppaction://hlinkpres?slideindex=1&amp;slidetitle="/>
              </a:rPr>
            </a:br>
            <a:r>
              <a:rPr lang="en-US" altLang="en-US" sz="2200">
                <a:hlinkClick r:id="rId2" action="ppaction://hlinkpres?slideindex=1&amp;slidetitle="/>
              </a:rPr>
              <a:t>COSC 6335: Classifiction Part 1:</a:t>
            </a:r>
            <a:br>
              <a:rPr lang="en-US" altLang="en-US" sz="2200">
                <a:hlinkClick r:id="rId2" action="ppaction://hlinkpres?slideindex=1&amp;slidetitle="/>
              </a:rPr>
            </a:br>
            <a:r>
              <a:rPr lang="en-US" altLang="en-US" sz="2200">
                <a:hlinkClick r:id="rId2" action="ppaction://hlinkpres?slideindex=1&amp;slidetitle="/>
              </a:rPr>
              <a:t>Introduction to Classification: Basic Concepts and Decision Trees</a:t>
            </a:r>
            <a:r>
              <a:rPr lang="en-US" altLang="en-US" sz="2200"/>
              <a:t> </a:t>
            </a:r>
          </a:p>
        </p:txBody>
      </p:sp>
      <p:sp>
        <p:nvSpPr>
          <p:cNvPr id="5123" name="Rectangle 5">
            <a:extLst>
              <a:ext uri="{FF2B5EF4-FFF2-40B4-BE49-F238E27FC236}">
                <a16:creationId xmlns:a16="http://schemas.microsoft.com/office/drawing/2014/main" id="{04DFB30C-3F4F-46A7-BEEC-ECC13FD1A016}"/>
              </a:ext>
            </a:extLst>
          </p:cNvPr>
          <p:cNvSpPr>
            <a:spLocks noGrp="1" noChangeArrowheads="1"/>
          </p:cNvSpPr>
          <p:nvPr>
            <p:ph type="body" idx="1"/>
          </p:nvPr>
        </p:nvSpPr>
        <p:spPr/>
        <p:txBody>
          <a:bodyPr/>
          <a:lstStyle/>
          <a:p>
            <a:pPr marL="457200" indent="-457200">
              <a:buFont typeface="Tahoma" panose="020B0604030504040204" pitchFamily="34" charset="0"/>
              <a:buAutoNum type="arabicPeriod"/>
            </a:pPr>
            <a:r>
              <a:rPr lang="en-US" altLang="en-US" sz="2700"/>
              <a:t>Decision Tree Basics</a:t>
            </a:r>
            <a:endParaRPr lang="en-US" altLang="en-US" sz="2700">
              <a:solidFill>
                <a:srgbClr val="FF0000"/>
              </a:solidFill>
              <a:latin typeface="Broadway" panose="04040905080B02020502" pitchFamily="82" charset="0"/>
            </a:endParaRPr>
          </a:p>
          <a:p>
            <a:pPr marL="457200" indent="-457200">
              <a:buFont typeface="Tahoma" panose="020B0604030504040204" pitchFamily="34" charset="0"/>
              <a:buAutoNum type="arabicPeriod"/>
            </a:pPr>
            <a:r>
              <a:rPr lang="en-US" altLang="en-US" sz="2700"/>
              <a:t>Decision Tree Induction Algorithms</a:t>
            </a:r>
          </a:p>
          <a:p>
            <a:pPr marL="457200" indent="-457200">
              <a:buFont typeface="Tahoma" panose="020B0604030504040204" pitchFamily="34" charset="0"/>
              <a:buAutoNum type="arabicPeriod"/>
            </a:pPr>
            <a:r>
              <a:rPr lang="en-US" altLang="en-US" sz="2700"/>
              <a:t>Overfitting and Underfitting (separate Slideshow!) </a:t>
            </a:r>
          </a:p>
          <a:p>
            <a:pPr marL="457200" indent="-457200">
              <a:buFont typeface="Tahoma" panose="020B0604030504040204" pitchFamily="34" charset="0"/>
              <a:buAutoNum type="arabicPeriod"/>
            </a:pPr>
            <a:r>
              <a:rPr lang="en-US" altLang="en-US" sz="2700"/>
              <a:t>Other Issues with Decision Trees </a:t>
            </a:r>
          </a:p>
          <a:p>
            <a:pPr marL="457200" indent="-457200">
              <a:buFont typeface="Tahoma" panose="020B0604030504040204" pitchFamily="34" charset="0"/>
              <a:buAutoNum type="arabicPeriod"/>
            </a:pPr>
            <a:r>
              <a:rPr lang="en-US" altLang="en-US" sz="2700"/>
              <a:t>Advantages and Disadvantages of Decision Trees</a:t>
            </a:r>
          </a:p>
          <a:p>
            <a:pPr marL="457200" indent="-457200">
              <a:buFont typeface="Tahoma" panose="020B0604030504040204" pitchFamily="34" charset="0"/>
              <a:buAutoNum type="arabicPeriod"/>
            </a:pPr>
            <a:r>
              <a:rPr lang="en-US" altLang="en-US" sz="2700"/>
              <a:t>Model Evaluation </a:t>
            </a:r>
          </a:p>
          <a:p>
            <a:pPr marL="457200" indent="-457200">
              <a:buFont typeface="Tahoma" panose="020B0604030504040204" pitchFamily="34" charset="0"/>
              <a:buAutoNum type="arabicPeriod"/>
            </a:pPr>
            <a:endParaRPr lang="en-US" altLang="en-US" sz="2700">
              <a:latin typeface="Broadway" panose="04040905080B02020502" pitchFamily="82" charset="0"/>
            </a:endParaRPr>
          </a:p>
          <a:p>
            <a:pPr marL="457200" indent="-457200">
              <a:buFont typeface="Tahoma" panose="020B0604030504040204" pitchFamily="34" charset="0"/>
              <a:buAutoNum type="arabicPeriod"/>
            </a:pPr>
            <a:endParaRPr lang="en-US" altLang="en-US" sz="2000">
              <a:solidFill>
                <a:srgbClr val="FF0000"/>
              </a:solidFill>
              <a:latin typeface="Broadway" panose="04040905080B02020502" pitchFamily="82"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08652D9E-483B-47B1-8FB3-A9684A0F1DAD}"/>
              </a:ext>
            </a:extLst>
          </p:cNvPr>
          <p:cNvSpPr>
            <a:spLocks noGrp="1" noChangeArrowheads="1"/>
          </p:cNvSpPr>
          <p:nvPr>
            <p:ph type="title"/>
          </p:nvPr>
        </p:nvSpPr>
        <p:spPr/>
        <p:txBody>
          <a:bodyPr/>
          <a:lstStyle/>
          <a:p>
            <a:r>
              <a:rPr lang="en-US" altLang="en-US"/>
              <a:t>Tree Induction</a:t>
            </a:r>
          </a:p>
        </p:txBody>
      </p:sp>
      <p:sp>
        <p:nvSpPr>
          <p:cNvPr id="33795" name="Rectangle 3">
            <a:extLst>
              <a:ext uri="{FF2B5EF4-FFF2-40B4-BE49-F238E27FC236}">
                <a16:creationId xmlns:a16="http://schemas.microsoft.com/office/drawing/2014/main" id="{C18CAF3F-42B1-49F6-85E4-52D3382645C5}"/>
              </a:ext>
            </a:extLst>
          </p:cNvPr>
          <p:cNvSpPr>
            <a:spLocks noGrp="1" noChangeArrowheads="1"/>
          </p:cNvSpPr>
          <p:nvPr>
            <p:ph type="body" idx="1"/>
          </p:nvPr>
        </p:nvSpPr>
        <p:spPr/>
        <p:txBody>
          <a:bodyPr/>
          <a:lstStyle/>
          <a:p>
            <a:r>
              <a:rPr lang="en-US" altLang="en-US"/>
              <a:t>Greedy strategy.</a:t>
            </a:r>
          </a:p>
          <a:p>
            <a:pPr lvl="1"/>
            <a:r>
              <a:rPr lang="en-US" altLang="en-US"/>
              <a:t>Split the records based on an attribute test that optimizes certain criterion.</a:t>
            </a:r>
          </a:p>
          <a:p>
            <a:endParaRPr lang="en-US" altLang="en-US"/>
          </a:p>
          <a:p>
            <a:r>
              <a:rPr lang="en-US" altLang="en-US"/>
              <a:t>Issues</a:t>
            </a:r>
          </a:p>
          <a:p>
            <a:pPr lvl="1"/>
            <a:r>
              <a:rPr lang="en-US" altLang="en-US"/>
              <a:t>Determine how to split the records</a:t>
            </a:r>
          </a:p>
          <a:p>
            <a:pPr lvl="2"/>
            <a:r>
              <a:rPr lang="en-US" altLang="en-US"/>
              <a:t> How to specify the attribute test condition?</a:t>
            </a:r>
          </a:p>
          <a:p>
            <a:pPr lvl="2"/>
            <a:r>
              <a:rPr lang="en-US" altLang="en-US">
                <a:solidFill>
                  <a:srgbClr val="FF0000"/>
                </a:solidFill>
              </a:rPr>
              <a:t> How to determine the best split?</a:t>
            </a:r>
          </a:p>
          <a:p>
            <a:pPr lvl="1"/>
            <a:r>
              <a:rPr lang="en-US" altLang="en-US"/>
              <a:t>Determine when to stop splitting</a:t>
            </a:r>
          </a:p>
          <a:p>
            <a:pPr lvl="1">
              <a:buFont typeface="Arial" panose="020B0604020202020204" pitchFamily="34" charset="0"/>
              <a:buNone/>
            </a:pPr>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a:extLst>
              <a:ext uri="{FF2B5EF4-FFF2-40B4-BE49-F238E27FC236}">
                <a16:creationId xmlns:a16="http://schemas.microsoft.com/office/drawing/2014/main" id="{3A7E12CB-B9A6-431E-9AEA-06E81779DF41}"/>
              </a:ext>
            </a:extLst>
          </p:cNvPr>
          <p:cNvSpPr>
            <a:spLocks noGrp="1" noChangeArrowheads="1"/>
          </p:cNvSpPr>
          <p:nvPr>
            <p:ph type="title"/>
          </p:nvPr>
        </p:nvSpPr>
        <p:spPr/>
        <p:txBody>
          <a:bodyPr/>
          <a:lstStyle/>
          <a:p>
            <a:r>
              <a:rPr lang="en-US" altLang="en-US"/>
              <a:t>How to determine the Best Split?</a:t>
            </a:r>
          </a:p>
        </p:txBody>
      </p:sp>
      <p:graphicFrame>
        <p:nvGraphicFramePr>
          <p:cNvPr id="34819" name="Object 5">
            <a:extLst>
              <a:ext uri="{FF2B5EF4-FFF2-40B4-BE49-F238E27FC236}">
                <a16:creationId xmlns:a16="http://schemas.microsoft.com/office/drawing/2014/main" id="{4F69D204-545B-46E5-94EA-A3D7B99416F1}"/>
              </a:ext>
            </a:extLst>
          </p:cNvPr>
          <p:cNvGraphicFramePr>
            <a:graphicFrameLocks noGrp="1" noChangeAspect="1"/>
          </p:cNvGraphicFramePr>
          <p:nvPr>
            <p:ph idx="1"/>
          </p:nvPr>
        </p:nvGraphicFramePr>
        <p:xfrm>
          <a:off x="381000" y="2260600"/>
          <a:ext cx="8545513" cy="2006600"/>
        </p:xfrm>
        <a:graphic>
          <a:graphicData uri="http://schemas.openxmlformats.org/presentationml/2006/ole">
            <mc:AlternateContent xmlns:mc="http://schemas.openxmlformats.org/markup-compatibility/2006">
              <mc:Choice xmlns:v="urn:schemas-microsoft-com:vml" Requires="v">
                <p:oleObj name="Visio" r:id="rId2" imgW="9538614" imgH="2239584" progId="Visio.Drawing.6">
                  <p:embed/>
                </p:oleObj>
              </mc:Choice>
              <mc:Fallback>
                <p:oleObj name="Visio" r:id="rId2" imgW="9538614" imgH="2239584" progId="Visio.Drawing.6">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60600"/>
                        <a:ext cx="8545513"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0" name="Text Box 8">
            <a:extLst>
              <a:ext uri="{FF2B5EF4-FFF2-40B4-BE49-F238E27FC236}">
                <a16:creationId xmlns:a16="http://schemas.microsoft.com/office/drawing/2014/main" id="{0F12C9CD-ECE9-4E34-8E93-068411503780}"/>
              </a:ext>
            </a:extLst>
          </p:cNvPr>
          <p:cNvSpPr txBox="1">
            <a:spLocks noChangeArrowheads="1"/>
          </p:cNvSpPr>
          <p:nvPr/>
        </p:nvSpPr>
        <p:spPr bwMode="auto">
          <a:xfrm>
            <a:off x="2286000" y="1219200"/>
            <a:ext cx="510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1800"/>
              <a:t>Before Splitting: 10 records of class 0,</a:t>
            </a:r>
            <a:br>
              <a:rPr lang="en-US" altLang="en-US" sz="1800"/>
            </a:br>
            <a:r>
              <a:rPr lang="en-US" altLang="en-US" sz="1800"/>
              <a:t>		10 records of class 1</a:t>
            </a:r>
          </a:p>
        </p:txBody>
      </p:sp>
      <p:sp>
        <p:nvSpPr>
          <p:cNvPr id="34821" name="TextBox 5">
            <a:extLst>
              <a:ext uri="{FF2B5EF4-FFF2-40B4-BE49-F238E27FC236}">
                <a16:creationId xmlns:a16="http://schemas.microsoft.com/office/drawing/2014/main" id="{76C815B6-CC09-4BE4-B688-D1F4D832CC14}"/>
              </a:ext>
            </a:extLst>
          </p:cNvPr>
          <p:cNvSpPr txBox="1">
            <a:spLocks noChangeArrowheads="1"/>
          </p:cNvSpPr>
          <p:nvPr/>
        </p:nvSpPr>
        <p:spPr bwMode="auto">
          <a:xfrm>
            <a:off x="2895600" y="1905000"/>
            <a:ext cx="19685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lang="en-US" altLang="en-US" sz="1700"/>
              <a:t>Before: E(1/2,1/2)</a:t>
            </a:r>
          </a:p>
        </p:txBody>
      </p:sp>
      <p:sp>
        <p:nvSpPr>
          <p:cNvPr id="34822" name="TextBox 6">
            <a:extLst>
              <a:ext uri="{FF2B5EF4-FFF2-40B4-BE49-F238E27FC236}">
                <a16:creationId xmlns:a16="http://schemas.microsoft.com/office/drawing/2014/main" id="{E681DE7F-B548-4BF4-BB53-14C409E78FAF}"/>
              </a:ext>
            </a:extLst>
          </p:cNvPr>
          <p:cNvSpPr txBox="1">
            <a:spLocks noChangeArrowheads="1"/>
          </p:cNvSpPr>
          <p:nvPr/>
        </p:nvSpPr>
        <p:spPr bwMode="auto">
          <a:xfrm>
            <a:off x="685800" y="4953000"/>
            <a:ext cx="76962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700"/>
          </a:p>
          <a:p>
            <a:pPr>
              <a:spcBef>
                <a:spcPct val="0"/>
              </a:spcBef>
              <a:spcAft>
                <a:spcPct val="0"/>
              </a:spcAft>
              <a:buClrTx/>
              <a:buSzTx/>
              <a:buFontTx/>
              <a:buNone/>
            </a:pPr>
            <a:r>
              <a:rPr lang="en-US" altLang="en-US" sz="2000"/>
              <a:t>After: 4/20*E(1/4,3/4) + 8/20*E(1,0) + 8/20*(1/8,7/8)</a:t>
            </a:r>
          </a:p>
          <a:p>
            <a:pPr>
              <a:spcBef>
                <a:spcPct val="0"/>
              </a:spcBef>
              <a:spcAft>
                <a:spcPct val="0"/>
              </a:spcAft>
              <a:buClrTx/>
              <a:buSzTx/>
              <a:buFontTx/>
              <a:buNone/>
            </a:pPr>
            <a:r>
              <a:rPr lang="en-US" altLang="en-US" sz="2000"/>
              <a:t>Gain: Before-After</a:t>
            </a:r>
          </a:p>
          <a:p>
            <a:pPr>
              <a:spcBef>
                <a:spcPct val="0"/>
              </a:spcBef>
              <a:spcAft>
                <a:spcPct val="0"/>
              </a:spcAft>
              <a:buClrTx/>
              <a:buSzTx/>
              <a:buFontTx/>
              <a:buNone/>
            </a:pPr>
            <a:r>
              <a:rPr lang="en-US" altLang="en-US" sz="2000"/>
              <a:t>Pick Test that has the highest gain!</a:t>
            </a:r>
          </a:p>
          <a:p>
            <a:pPr>
              <a:spcBef>
                <a:spcPct val="0"/>
              </a:spcBef>
              <a:spcAft>
                <a:spcPct val="0"/>
              </a:spcAft>
              <a:buClrTx/>
              <a:buSzTx/>
              <a:buFontTx/>
              <a:buNone/>
            </a:pPr>
            <a:r>
              <a:rPr lang="en-US" altLang="en-US" sz="2000"/>
              <a:t>Remark: E stands for Gini, H, Impurity,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818F37CD-08EA-4935-97A1-884B9D85402B}"/>
              </a:ext>
            </a:extLst>
          </p:cNvPr>
          <p:cNvSpPr>
            <a:spLocks noGrp="1" noChangeArrowheads="1"/>
          </p:cNvSpPr>
          <p:nvPr>
            <p:ph type="title"/>
          </p:nvPr>
        </p:nvSpPr>
        <p:spPr/>
        <p:txBody>
          <a:bodyPr/>
          <a:lstStyle/>
          <a:p>
            <a:r>
              <a:rPr lang="en-US" altLang="en-US"/>
              <a:t>How to determine the Best Split</a:t>
            </a:r>
          </a:p>
        </p:txBody>
      </p:sp>
      <p:sp>
        <p:nvSpPr>
          <p:cNvPr id="35843" name="Rectangle 3">
            <a:extLst>
              <a:ext uri="{FF2B5EF4-FFF2-40B4-BE49-F238E27FC236}">
                <a16:creationId xmlns:a16="http://schemas.microsoft.com/office/drawing/2014/main" id="{123C003E-EE63-4488-BEAD-7BA2E84F2743}"/>
              </a:ext>
            </a:extLst>
          </p:cNvPr>
          <p:cNvSpPr>
            <a:spLocks noGrp="1" noChangeArrowheads="1"/>
          </p:cNvSpPr>
          <p:nvPr>
            <p:ph type="body" idx="1"/>
          </p:nvPr>
        </p:nvSpPr>
        <p:spPr/>
        <p:txBody>
          <a:bodyPr/>
          <a:lstStyle/>
          <a:p>
            <a:r>
              <a:rPr lang="en-US" altLang="en-US"/>
              <a:t>Greedy approach: </a:t>
            </a:r>
          </a:p>
          <a:p>
            <a:pPr lvl="1"/>
            <a:r>
              <a:rPr lang="en-US" altLang="en-US"/>
              <a:t>Nodes with </a:t>
            </a:r>
            <a:r>
              <a:rPr lang="en-US" altLang="en-US">
                <a:solidFill>
                  <a:srgbClr val="FF0000"/>
                </a:solidFill>
              </a:rPr>
              <a:t>homogeneous</a:t>
            </a:r>
            <a:r>
              <a:rPr lang="en-US" altLang="en-US"/>
              <a:t> class distribution (</a:t>
            </a:r>
            <a:r>
              <a:rPr lang="en-US" altLang="en-US">
                <a:solidFill>
                  <a:srgbClr val="FF0000"/>
                </a:solidFill>
              </a:rPr>
              <a:t>pure</a:t>
            </a:r>
            <a:r>
              <a:rPr lang="en-US" altLang="en-US"/>
              <a:t> nodes) are preferred</a:t>
            </a:r>
          </a:p>
          <a:p>
            <a:r>
              <a:rPr lang="en-US" altLang="en-US"/>
              <a:t>Need a measure of node impurity:</a:t>
            </a:r>
          </a:p>
          <a:p>
            <a:pPr lvl="1">
              <a:buFont typeface="Arial" panose="020B0604020202020204" pitchFamily="34" charset="0"/>
              <a:buNone/>
            </a:pPr>
            <a:endParaRPr lang="en-US" altLang="en-US"/>
          </a:p>
        </p:txBody>
      </p:sp>
      <p:graphicFrame>
        <p:nvGraphicFramePr>
          <p:cNvPr id="35844" name="Object 6">
            <a:extLst>
              <a:ext uri="{FF2B5EF4-FFF2-40B4-BE49-F238E27FC236}">
                <a16:creationId xmlns:a16="http://schemas.microsoft.com/office/drawing/2014/main" id="{0F7595F1-FB7F-4CD8-9B7F-FC5EF9C59128}"/>
              </a:ext>
            </a:extLst>
          </p:cNvPr>
          <p:cNvGraphicFramePr>
            <a:graphicFrameLocks noGrp="1" noChangeAspect="1"/>
          </p:cNvGraphicFramePr>
          <p:nvPr>
            <p:ph sz="half" idx="4294967295"/>
          </p:nvPr>
        </p:nvGraphicFramePr>
        <p:xfrm>
          <a:off x="2209800" y="3733800"/>
          <a:ext cx="912813" cy="815975"/>
        </p:xfrm>
        <a:graphic>
          <a:graphicData uri="http://schemas.openxmlformats.org/presentationml/2006/ole">
            <mc:AlternateContent xmlns:mc="http://schemas.openxmlformats.org/markup-compatibility/2006">
              <mc:Choice xmlns:v="urn:schemas-microsoft-com:vml" Requires="v">
                <p:oleObj name="Visio" r:id="rId2" imgW="655371" imgH="585812" progId="Visio.Drawing.6">
                  <p:embed/>
                </p:oleObj>
              </mc:Choice>
              <mc:Fallback>
                <p:oleObj name="Visio" r:id="rId2" imgW="655371" imgH="585812" progId="Visio.Drawing.6">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733800"/>
                        <a:ext cx="912813"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5" name="Object 10">
            <a:extLst>
              <a:ext uri="{FF2B5EF4-FFF2-40B4-BE49-F238E27FC236}">
                <a16:creationId xmlns:a16="http://schemas.microsoft.com/office/drawing/2014/main" id="{7F9E5921-ACFE-46D5-BC6C-8D26D4497E74}"/>
              </a:ext>
            </a:extLst>
          </p:cNvPr>
          <p:cNvGraphicFramePr>
            <a:graphicFrameLocks noGrp="1" noChangeAspect="1"/>
          </p:cNvGraphicFramePr>
          <p:nvPr>
            <p:ph sz="half" idx="4294967295"/>
          </p:nvPr>
        </p:nvGraphicFramePr>
        <p:xfrm>
          <a:off x="5715000" y="3733800"/>
          <a:ext cx="912813" cy="815975"/>
        </p:xfrm>
        <a:graphic>
          <a:graphicData uri="http://schemas.openxmlformats.org/presentationml/2006/ole">
            <mc:AlternateContent xmlns:mc="http://schemas.openxmlformats.org/markup-compatibility/2006">
              <mc:Choice xmlns:v="urn:schemas-microsoft-com:vml" Requires="v">
                <p:oleObj name="Visio" r:id="rId4" imgW="655371" imgH="585812" progId="Visio.Drawing.6">
                  <p:embed/>
                </p:oleObj>
              </mc:Choice>
              <mc:Fallback>
                <p:oleObj name="Visio" r:id="rId4" imgW="655371" imgH="585812" progId="Visio.Drawing.6">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733800"/>
                        <a:ext cx="912813"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6" name="Text Box 12">
            <a:extLst>
              <a:ext uri="{FF2B5EF4-FFF2-40B4-BE49-F238E27FC236}">
                <a16:creationId xmlns:a16="http://schemas.microsoft.com/office/drawing/2014/main" id="{7F803222-4E3F-407A-9DEB-900D54924EA8}"/>
              </a:ext>
            </a:extLst>
          </p:cNvPr>
          <p:cNvSpPr txBox="1">
            <a:spLocks noChangeArrowheads="1"/>
          </p:cNvSpPr>
          <p:nvPr/>
        </p:nvSpPr>
        <p:spPr bwMode="auto">
          <a:xfrm>
            <a:off x="1371600" y="4724400"/>
            <a:ext cx="2819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1800"/>
              <a:t>Non-homogeneous,</a:t>
            </a:r>
          </a:p>
          <a:p>
            <a:pPr>
              <a:spcBef>
                <a:spcPct val="50000"/>
              </a:spcBef>
              <a:spcAft>
                <a:spcPct val="0"/>
              </a:spcAft>
              <a:buClrTx/>
              <a:buSzTx/>
              <a:buFontTx/>
              <a:buNone/>
            </a:pPr>
            <a:r>
              <a:rPr lang="en-US" altLang="en-US" sz="1800"/>
              <a:t>High degree of impurity</a:t>
            </a:r>
          </a:p>
        </p:txBody>
      </p:sp>
      <p:sp>
        <p:nvSpPr>
          <p:cNvPr id="35847" name="Text Box 13">
            <a:extLst>
              <a:ext uri="{FF2B5EF4-FFF2-40B4-BE49-F238E27FC236}">
                <a16:creationId xmlns:a16="http://schemas.microsoft.com/office/drawing/2014/main" id="{7BFC0562-BF79-4C78-8787-6ED1A91D245E}"/>
              </a:ext>
            </a:extLst>
          </p:cNvPr>
          <p:cNvSpPr txBox="1">
            <a:spLocks noChangeArrowheads="1"/>
          </p:cNvSpPr>
          <p:nvPr/>
        </p:nvSpPr>
        <p:spPr bwMode="auto">
          <a:xfrm>
            <a:off x="5181600" y="4724400"/>
            <a:ext cx="2819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1800"/>
              <a:t>Homogeneous,</a:t>
            </a:r>
          </a:p>
          <a:p>
            <a:pPr>
              <a:spcBef>
                <a:spcPct val="50000"/>
              </a:spcBef>
              <a:spcAft>
                <a:spcPct val="0"/>
              </a:spcAft>
              <a:buClrTx/>
              <a:buSzTx/>
              <a:buFontTx/>
              <a:buNone/>
            </a:pPr>
            <a:r>
              <a:rPr lang="en-US" altLang="en-US" sz="1800"/>
              <a:t>Low degree of impurity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21DD07AD-610E-4DC0-8D21-07B81F039FEE}"/>
              </a:ext>
            </a:extLst>
          </p:cNvPr>
          <p:cNvSpPr>
            <a:spLocks noGrp="1" noChangeArrowheads="1"/>
          </p:cNvSpPr>
          <p:nvPr>
            <p:ph type="title"/>
          </p:nvPr>
        </p:nvSpPr>
        <p:spPr/>
        <p:txBody>
          <a:bodyPr/>
          <a:lstStyle/>
          <a:p>
            <a:r>
              <a:rPr lang="en-US" altLang="en-US"/>
              <a:t>Measures of Node Impurity</a:t>
            </a:r>
          </a:p>
        </p:txBody>
      </p:sp>
      <p:sp>
        <p:nvSpPr>
          <p:cNvPr id="36867" name="Rectangle 3">
            <a:extLst>
              <a:ext uri="{FF2B5EF4-FFF2-40B4-BE49-F238E27FC236}">
                <a16:creationId xmlns:a16="http://schemas.microsoft.com/office/drawing/2014/main" id="{0E9792F9-30D8-4798-A4CC-7106343FCC6F}"/>
              </a:ext>
            </a:extLst>
          </p:cNvPr>
          <p:cNvSpPr>
            <a:spLocks noGrp="1" noChangeArrowheads="1"/>
          </p:cNvSpPr>
          <p:nvPr>
            <p:ph type="body" idx="1"/>
          </p:nvPr>
        </p:nvSpPr>
        <p:spPr/>
        <p:txBody>
          <a:bodyPr/>
          <a:lstStyle/>
          <a:p>
            <a:r>
              <a:rPr lang="en-US" altLang="en-US"/>
              <a:t>Gini Index</a:t>
            </a:r>
          </a:p>
          <a:p>
            <a:endParaRPr lang="en-US" altLang="en-US"/>
          </a:p>
          <a:p>
            <a:r>
              <a:rPr lang="en-US" altLang="en-US"/>
              <a:t>Entropy</a:t>
            </a:r>
          </a:p>
          <a:p>
            <a:endParaRPr lang="en-US" altLang="en-US"/>
          </a:p>
          <a:p>
            <a:r>
              <a:rPr lang="en-US" altLang="en-US"/>
              <a:t>Misclassification error</a:t>
            </a:r>
          </a:p>
          <a:p>
            <a:endParaRPr lang="en-US" altLang="en-US"/>
          </a:p>
          <a:p>
            <a:pPr>
              <a:buFontTx/>
              <a:buNone/>
            </a:pPr>
            <a:r>
              <a:rPr lang="en-US" altLang="en-US"/>
              <a:t>Remark: All three approaches center on selecting tests that maximize purity. They just disagree in how exactly purity is measured.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F8AC557B-4820-4132-921C-7A09310EAD3F}"/>
              </a:ext>
            </a:extLst>
          </p:cNvPr>
          <p:cNvSpPr>
            <a:spLocks noGrp="1" noChangeArrowheads="1"/>
          </p:cNvSpPr>
          <p:nvPr>
            <p:ph type="title"/>
          </p:nvPr>
        </p:nvSpPr>
        <p:spPr/>
        <p:txBody>
          <a:bodyPr/>
          <a:lstStyle/>
          <a:p>
            <a:r>
              <a:rPr lang="en-US" altLang="en-US"/>
              <a:t>How to Find the Best Split</a:t>
            </a:r>
          </a:p>
        </p:txBody>
      </p:sp>
      <p:sp>
        <p:nvSpPr>
          <p:cNvPr id="37891" name="Oval 4">
            <a:extLst>
              <a:ext uri="{FF2B5EF4-FFF2-40B4-BE49-F238E27FC236}">
                <a16:creationId xmlns:a16="http://schemas.microsoft.com/office/drawing/2014/main" id="{A99AB23D-74C1-456D-880E-42DE2F68F2BD}"/>
              </a:ext>
            </a:extLst>
          </p:cNvPr>
          <p:cNvSpPr>
            <a:spLocks noChangeArrowheads="1"/>
          </p:cNvSpPr>
          <p:nvPr/>
        </p:nvSpPr>
        <p:spPr bwMode="auto">
          <a:xfrm>
            <a:off x="6477000" y="1828800"/>
            <a:ext cx="1009650" cy="454025"/>
          </a:xfrm>
          <a:prstGeom prst="ellipse">
            <a:avLst/>
          </a:prstGeom>
          <a:solidFill>
            <a:srgbClr val="FFFFFF"/>
          </a:solidFill>
          <a:ln w="9525">
            <a:solidFill>
              <a:schemeClr val="tx1"/>
            </a:solidFill>
            <a:round/>
            <a:headEnd/>
            <a:tailEnd/>
          </a:ln>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2000" b="0">
                <a:latin typeface="Times New Roman" panose="02020603050405020304" pitchFamily="18" charset="0"/>
              </a:rPr>
              <a:t>B?</a:t>
            </a:r>
            <a:endParaRPr lang="en-US" altLang="en-US" sz="2400" b="0">
              <a:latin typeface="Times New Roman" panose="02020603050405020304" pitchFamily="18" charset="0"/>
            </a:endParaRPr>
          </a:p>
        </p:txBody>
      </p:sp>
      <p:sp>
        <p:nvSpPr>
          <p:cNvPr id="37892" name="Line 5">
            <a:extLst>
              <a:ext uri="{FF2B5EF4-FFF2-40B4-BE49-F238E27FC236}">
                <a16:creationId xmlns:a16="http://schemas.microsoft.com/office/drawing/2014/main" id="{A83461D9-FE19-4D5D-9E93-775B6CBEE97B}"/>
              </a:ext>
            </a:extLst>
          </p:cNvPr>
          <p:cNvSpPr>
            <a:spLocks noChangeShapeType="1"/>
          </p:cNvSpPr>
          <p:nvPr/>
        </p:nvSpPr>
        <p:spPr bwMode="auto">
          <a:xfrm flipH="1">
            <a:off x="5902325" y="2286000"/>
            <a:ext cx="1108075" cy="7254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3" name="Line 6">
            <a:extLst>
              <a:ext uri="{FF2B5EF4-FFF2-40B4-BE49-F238E27FC236}">
                <a16:creationId xmlns:a16="http://schemas.microsoft.com/office/drawing/2014/main" id="{17A40881-E5F7-4CD8-B10B-38F9CA3A457C}"/>
              </a:ext>
            </a:extLst>
          </p:cNvPr>
          <p:cNvSpPr>
            <a:spLocks noChangeShapeType="1"/>
          </p:cNvSpPr>
          <p:nvPr/>
        </p:nvSpPr>
        <p:spPr bwMode="auto">
          <a:xfrm>
            <a:off x="7010400" y="2286000"/>
            <a:ext cx="1184275" cy="7254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4" name="Text Box 7">
            <a:extLst>
              <a:ext uri="{FF2B5EF4-FFF2-40B4-BE49-F238E27FC236}">
                <a16:creationId xmlns:a16="http://schemas.microsoft.com/office/drawing/2014/main" id="{18EA4FDE-D737-41B5-A1BD-E71E3D739CE2}"/>
              </a:ext>
            </a:extLst>
          </p:cNvPr>
          <p:cNvSpPr txBox="1">
            <a:spLocks noChangeArrowheads="1"/>
          </p:cNvSpPr>
          <p:nvPr/>
        </p:nvSpPr>
        <p:spPr bwMode="auto">
          <a:xfrm>
            <a:off x="5629275" y="2401888"/>
            <a:ext cx="539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800" b="0">
                <a:latin typeface="Times New Roman" panose="02020603050405020304" pitchFamily="18" charset="0"/>
              </a:rPr>
              <a:t>Yes</a:t>
            </a:r>
          </a:p>
        </p:txBody>
      </p:sp>
      <p:sp>
        <p:nvSpPr>
          <p:cNvPr id="37895" name="Text Box 8">
            <a:extLst>
              <a:ext uri="{FF2B5EF4-FFF2-40B4-BE49-F238E27FC236}">
                <a16:creationId xmlns:a16="http://schemas.microsoft.com/office/drawing/2014/main" id="{CCEE70F2-A6D6-48CE-A727-B95DE1A1C550}"/>
              </a:ext>
            </a:extLst>
          </p:cNvPr>
          <p:cNvSpPr txBox="1">
            <a:spLocks noChangeArrowheads="1"/>
          </p:cNvSpPr>
          <p:nvPr/>
        </p:nvSpPr>
        <p:spPr bwMode="auto">
          <a:xfrm>
            <a:off x="8118475" y="2401888"/>
            <a:ext cx="46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800" b="0">
                <a:latin typeface="Times New Roman" panose="02020603050405020304" pitchFamily="18" charset="0"/>
              </a:rPr>
              <a:t>No</a:t>
            </a:r>
          </a:p>
        </p:txBody>
      </p:sp>
      <p:sp>
        <p:nvSpPr>
          <p:cNvPr id="37896" name="Rectangle 9">
            <a:extLst>
              <a:ext uri="{FF2B5EF4-FFF2-40B4-BE49-F238E27FC236}">
                <a16:creationId xmlns:a16="http://schemas.microsoft.com/office/drawing/2014/main" id="{294A80D3-AB6A-417B-816A-EFE0E900411F}"/>
              </a:ext>
            </a:extLst>
          </p:cNvPr>
          <p:cNvSpPr>
            <a:spLocks noChangeArrowheads="1"/>
          </p:cNvSpPr>
          <p:nvPr/>
        </p:nvSpPr>
        <p:spPr bwMode="auto">
          <a:xfrm>
            <a:off x="5486400" y="3011488"/>
            <a:ext cx="936625" cy="341312"/>
          </a:xfrm>
          <a:prstGeom prst="rect">
            <a:avLst/>
          </a:prstGeom>
          <a:solidFill>
            <a:srgbClr val="FFFFFF"/>
          </a:solidFill>
          <a:ln w="9525">
            <a:solidFill>
              <a:schemeClr val="tx1"/>
            </a:solidFill>
            <a:miter lim="800000"/>
            <a:headEnd/>
            <a:tailEnd/>
          </a:ln>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800" b="0">
                <a:latin typeface="Times New Roman" panose="02020603050405020304" pitchFamily="18" charset="0"/>
              </a:rPr>
              <a:t>Node N3</a:t>
            </a:r>
          </a:p>
        </p:txBody>
      </p:sp>
      <p:sp>
        <p:nvSpPr>
          <p:cNvPr id="37897" name="Rectangle 10">
            <a:extLst>
              <a:ext uri="{FF2B5EF4-FFF2-40B4-BE49-F238E27FC236}">
                <a16:creationId xmlns:a16="http://schemas.microsoft.com/office/drawing/2014/main" id="{DAEA0F89-18CB-494B-AC9D-2F84EAC8B631}"/>
              </a:ext>
            </a:extLst>
          </p:cNvPr>
          <p:cNvSpPr>
            <a:spLocks noChangeArrowheads="1"/>
          </p:cNvSpPr>
          <p:nvPr/>
        </p:nvSpPr>
        <p:spPr bwMode="auto">
          <a:xfrm>
            <a:off x="7673975" y="3011488"/>
            <a:ext cx="936625" cy="341312"/>
          </a:xfrm>
          <a:prstGeom prst="rect">
            <a:avLst/>
          </a:prstGeom>
          <a:solidFill>
            <a:srgbClr val="FFFFFF"/>
          </a:solidFill>
          <a:ln w="9525">
            <a:solidFill>
              <a:schemeClr val="tx1"/>
            </a:solidFill>
            <a:miter lim="800000"/>
            <a:headEnd/>
            <a:tailEnd/>
          </a:ln>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800" b="0">
                <a:latin typeface="Times New Roman" panose="02020603050405020304" pitchFamily="18" charset="0"/>
              </a:rPr>
              <a:t>Node N4</a:t>
            </a:r>
          </a:p>
        </p:txBody>
      </p:sp>
      <p:sp>
        <p:nvSpPr>
          <p:cNvPr id="37898" name="Oval 11">
            <a:extLst>
              <a:ext uri="{FF2B5EF4-FFF2-40B4-BE49-F238E27FC236}">
                <a16:creationId xmlns:a16="http://schemas.microsoft.com/office/drawing/2014/main" id="{5CE1AD2C-6FFB-4E2E-8604-F5360AB1B8DE}"/>
              </a:ext>
            </a:extLst>
          </p:cNvPr>
          <p:cNvSpPr>
            <a:spLocks noChangeArrowheads="1"/>
          </p:cNvSpPr>
          <p:nvPr/>
        </p:nvSpPr>
        <p:spPr bwMode="auto">
          <a:xfrm>
            <a:off x="1447800" y="1752600"/>
            <a:ext cx="1009650" cy="454025"/>
          </a:xfrm>
          <a:prstGeom prst="ellipse">
            <a:avLst/>
          </a:prstGeom>
          <a:solidFill>
            <a:srgbClr val="FFFFFF"/>
          </a:solidFill>
          <a:ln w="9525">
            <a:solidFill>
              <a:schemeClr val="tx1"/>
            </a:solidFill>
            <a:round/>
            <a:headEnd/>
            <a:tailEnd/>
          </a:ln>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2000" b="0">
                <a:latin typeface="Times New Roman" panose="02020603050405020304" pitchFamily="18" charset="0"/>
              </a:rPr>
              <a:t>A?</a:t>
            </a:r>
            <a:endParaRPr lang="en-US" altLang="en-US" sz="2400" b="0">
              <a:latin typeface="Times New Roman" panose="02020603050405020304" pitchFamily="18" charset="0"/>
            </a:endParaRPr>
          </a:p>
        </p:txBody>
      </p:sp>
      <p:sp>
        <p:nvSpPr>
          <p:cNvPr id="37899" name="Line 12">
            <a:extLst>
              <a:ext uri="{FF2B5EF4-FFF2-40B4-BE49-F238E27FC236}">
                <a16:creationId xmlns:a16="http://schemas.microsoft.com/office/drawing/2014/main" id="{AB27D4F9-437C-4F55-8069-24383B780CB5}"/>
              </a:ext>
            </a:extLst>
          </p:cNvPr>
          <p:cNvSpPr>
            <a:spLocks noChangeShapeType="1"/>
          </p:cNvSpPr>
          <p:nvPr/>
        </p:nvSpPr>
        <p:spPr bwMode="auto">
          <a:xfrm flipH="1">
            <a:off x="873125" y="2209800"/>
            <a:ext cx="1108075" cy="7254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0" name="Line 13">
            <a:extLst>
              <a:ext uri="{FF2B5EF4-FFF2-40B4-BE49-F238E27FC236}">
                <a16:creationId xmlns:a16="http://schemas.microsoft.com/office/drawing/2014/main" id="{5BA259F9-864D-43ED-9238-4964A9A8B47A}"/>
              </a:ext>
            </a:extLst>
          </p:cNvPr>
          <p:cNvSpPr>
            <a:spLocks noChangeShapeType="1"/>
          </p:cNvSpPr>
          <p:nvPr/>
        </p:nvSpPr>
        <p:spPr bwMode="auto">
          <a:xfrm>
            <a:off x="1981200" y="2209800"/>
            <a:ext cx="1184275" cy="7254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1" name="Text Box 14">
            <a:extLst>
              <a:ext uri="{FF2B5EF4-FFF2-40B4-BE49-F238E27FC236}">
                <a16:creationId xmlns:a16="http://schemas.microsoft.com/office/drawing/2014/main" id="{F81BBD46-2C0D-45E3-96EA-63D0DD01FDFB}"/>
              </a:ext>
            </a:extLst>
          </p:cNvPr>
          <p:cNvSpPr txBox="1">
            <a:spLocks noChangeArrowheads="1"/>
          </p:cNvSpPr>
          <p:nvPr/>
        </p:nvSpPr>
        <p:spPr bwMode="auto">
          <a:xfrm>
            <a:off x="600075" y="2325688"/>
            <a:ext cx="539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800" b="0">
                <a:latin typeface="Times New Roman" panose="02020603050405020304" pitchFamily="18" charset="0"/>
              </a:rPr>
              <a:t>Yes</a:t>
            </a:r>
          </a:p>
        </p:txBody>
      </p:sp>
      <p:sp>
        <p:nvSpPr>
          <p:cNvPr id="37902" name="Text Box 15">
            <a:extLst>
              <a:ext uri="{FF2B5EF4-FFF2-40B4-BE49-F238E27FC236}">
                <a16:creationId xmlns:a16="http://schemas.microsoft.com/office/drawing/2014/main" id="{401698C5-45C2-4E23-A074-61D04D5D9BDE}"/>
              </a:ext>
            </a:extLst>
          </p:cNvPr>
          <p:cNvSpPr txBox="1">
            <a:spLocks noChangeArrowheads="1"/>
          </p:cNvSpPr>
          <p:nvPr/>
        </p:nvSpPr>
        <p:spPr bwMode="auto">
          <a:xfrm>
            <a:off x="3089275" y="2325688"/>
            <a:ext cx="46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800" b="0">
                <a:latin typeface="Times New Roman" panose="02020603050405020304" pitchFamily="18" charset="0"/>
              </a:rPr>
              <a:t>No</a:t>
            </a:r>
          </a:p>
        </p:txBody>
      </p:sp>
      <p:sp>
        <p:nvSpPr>
          <p:cNvPr id="37903" name="Rectangle 16">
            <a:extLst>
              <a:ext uri="{FF2B5EF4-FFF2-40B4-BE49-F238E27FC236}">
                <a16:creationId xmlns:a16="http://schemas.microsoft.com/office/drawing/2014/main" id="{8E20B704-ED9C-49BD-B592-D1548FE05D01}"/>
              </a:ext>
            </a:extLst>
          </p:cNvPr>
          <p:cNvSpPr>
            <a:spLocks noChangeArrowheads="1"/>
          </p:cNvSpPr>
          <p:nvPr/>
        </p:nvSpPr>
        <p:spPr bwMode="auto">
          <a:xfrm>
            <a:off x="457200" y="2935288"/>
            <a:ext cx="936625" cy="341312"/>
          </a:xfrm>
          <a:prstGeom prst="rect">
            <a:avLst/>
          </a:prstGeom>
          <a:solidFill>
            <a:srgbClr val="FFFFFF"/>
          </a:solidFill>
          <a:ln w="9525">
            <a:solidFill>
              <a:schemeClr val="tx1"/>
            </a:solidFill>
            <a:miter lim="800000"/>
            <a:headEnd/>
            <a:tailEnd/>
          </a:ln>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800" b="0">
                <a:latin typeface="Times New Roman" panose="02020603050405020304" pitchFamily="18" charset="0"/>
              </a:rPr>
              <a:t>Node N1</a:t>
            </a:r>
          </a:p>
        </p:txBody>
      </p:sp>
      <p:sp>
        <p:nvSpPr>
          <p:cNvPr id="37904" name="Rectangle 17">
            <a:extLst>
              <a:ext uri="{FF2B5EF4-FFF2-40B4-BE49-F238E27FC236}">
                <a16:creationId xmlns:a16="http://schemas.microsoft.com/office/drawing/2014/main" id="{1EBF8D4C-432D-4C66-A524-3027F8410D4C}"/>
              </a:ext>
            </a:extLst>
          </p:cNvPr>
          <p:cNvSpPr>
            <a:spLocks noChangeArrowheads="1"/>
          </p:cNvSpPr>
          <p:nvPr/>
        </p:nvSpPr>
        <p:spPr bwMode="auto">
          <a:xfrm>
            <a:off x="2644775" y="2935288"/>
            <a:ext cx="936625" cy="341312"/>
          </a:xfrm>
          <a:prstGeom prst="rect">
            <a:avLst/>
          </a:prstGeom>
          <a:solidFill>
            <a:srgbClr val="FFFFFF"/>
          </a:solidFill>
          <a:ln w="9525">
            <a:solidFill>
              <a:schemeClr val="tx1"/>
            </a:solidFill>
            <a:miter lim="800000"/>
            <a:headEnd/>
            <a:tailEnd/>
          </a:ln>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800" b="0">
                <a:latin typeface="Times New Roman" panose="02020603050405020304" pitchFamily="18" charset="0"/>
              </a:rPr>
              <a:t>Node N2</a:t>
            </a:r>
          </a:p>
        </p:txBody>
      </p:sp>
      <p:sp>
        <p:nvSpPr>
          <p:cNvPr id="37905" name="Text Box 18">
            <a:extLst>
              <a:ext uri="{FF2B5EF4-FFF2-40B4-BE49-F238E27FC236}">
                <a16:creationId xmlns:a16="http://schemas.microsoft.com/office/drawing/2014/main" id="{0C9908C4-A0E4-49A9-BFBB-3F9B49780050}"/>
              </a:ext>
            </a:extLst>
          </p:cNvPr>
          <p:cNvSpPr txBox="1">
            <a:spLocks noChangeArrowheads="1"/>
          </p:cNvSpPr>
          <p:nvPr/>
        </p:nvSpPr>
        <p:spPr bwMode="auto">
          <a:xfrm>
            <a:off x="1905000" y="10668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1800"/>
              <a:t>Before Splitting:</a:t>
            </a:r>
          </a:p>
        </p:txBody>
      </p:sp>
      <p:graphicFrame>
        <p:nvGraphicFramePr>
          <p:cNvPr id="37906" name="Object 20">
            <a:extLst>
              <a:ext uri="{FF2B5EF4-FFF2-40B4-BE49-F238E27FC236}">
                <a16:creationId xmlns:a16="http://schemas.microsoft.com/office/drawing/2014/main" id="{8786064D-E70E-4300-B389-E4F28B00629B}"/>
              </a:ext>
            </a:extLst>
          </p:cNvPr>
          <p:cNvGraphicFramePr>
            <a:graphicFrameLocks noGrp="1" noChangeAspect="1"/>
          </p:cNvGraphicFramePr>
          <p:nvPr>
            <p:ph idx="1"/>
          </p:nvPr>
        </p:nvGraphicFramePr>
        <p:xfrm>
          <a:off x="76200" y="3581400"/>
          <a:ext cx="1676400" cy="698500"/>
        </p:xfrm>
        <a:graphic>
          <a:graphicData uri="http://schemas.openxmlformats.org/presentationml/2006/ole">
            <mc:AlternateContent xmlns:mc="http://schemas.openxmlformats.org/markup-compatibility/2006">
              <mc:Choice xmlns:v="urn:schemas-microsoft-com:vml" Requires="v">
                <p:oleObj name="Document" r:id="rId2" imgW="3317490" imgH="1395377" progId="Word.Document.8">
                  <p:embed/>
                </p:oleObj>
              </mc:Choice>
              <mc:Fallback>
                <p:oleObj name="Document" r:id="rId2" imgW="3317490" imgH="1395377" progId="Word.Document.8">
                  <p:embed/>
                  <p:pic>
                    <p:nvPicPr>
                      <p:cNvPr id="0" name="Object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581400"/>
                        <a:ext cx="1676400"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907" name="Object 27">
            <a:extLst>
              <a:ext uri="{FF2B5EF4-FFF2-40B4-BE49-F238E27FC236}">
                <a16:creationId xmlns:a16="http://schemas.microsoft.com/office/drawing/2014/main" id="{FDD2C477-EA80-4112-B75E-152F5771976A}"/>
              </a:ext>
            </a:extLst>
          </p:cNvPr>
          <p:cNvGraphicFramePr>
            <a:graphicFrameLocks noChangeAspect="1"/>
          </p:cNvGraphicFramePr>
          <p:nvPr/>
        </p:nvGraphicFramePr>
        <p:xfrm>
          <a:off x="2366963" y="3586163"/>
          <a:ext cx="1636712" cy="681037"/>
        </p:xfrm>
        <a:graphic>
          <a:graphicData uri="http://schemas.openxmlformats.org/presentationml/2006/ole">
            <mc:AlternateContent xmlns:mc="http://schemas.openxmlformats.org/markup-compatibility/2006">
              <mc:Choice xmlns:v="urn:schemas-microsoft-com:vml" Requires="v">
                <p:oleObj name="Document" r:id="rId4" imgW="3325066" imgH="1394657" progId="Word.Document.8">
                  <p:embed/>
                </p:oleObj>
              </mc:Choice>
              <mc:Fallback>
                <p:oleObj name="Document" r:id="rId4" imgW="3325066" imgH="1394657" progId="Word.Document.8">
                  <p:embed/>
                  <p:pic>
                    <p:nvPicPr>
                      <p:cNvPr id="0" name="Object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6963" y="3586163"/>
                        <a:ext cx="1636712" cy="681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908" name="Object 28">
            <a:extLst>
              <a:ext uri="{FF2B5EF4-FFF2-40B4-BE49-F238E27FC236}">
                <a16:creationId xmlns:a16="http://schemas.microsoft.com/office/drawing/2014/main" id="{D218C6EB-7441-42B8-85E6-02C235A01C19}"/>
              </a:ext>
            </a:extLst>
          </p:cNvPr>
          <p:cNvGraphicFramePr>
            <a:graphicFrameLocks noChangeAspect="1"/>
          </p:cNvGraphicFramePr>
          <p:nvPr/>
        </p:nvGraphicFramePr>
        <p:xfrm>
          <a:off x="5105400" y="3581400"/>
          <a:ext cx="1676400" cy="698500"/>
        </p:xfrm>
        <a:graphic>
          <a:graphicData uri="http://schemas.openxmlformats.org/presentationml/2006/ole">
            <mc:AlternateContent xmlns:mc="http://schemas.openxmlformats.org/markup-compatibility/2006">
              <mc:Choice xmlns:v="urn:schemas-microsoft-com:vml" Requires="v">
                <p:oleObj name="Document" r:id="rId6" imgW="3325066" imgH="1394657" progId="Word.Document.8">
                  <p:embed/>
                </p:oleObj>
              </mc:Choice>
              <mc:Fallback>
                <p:oleObj name="Document" r:id="rId6" imgW="3325066" imgH="1394657" progId="Word.Document.8">
                  <p:embed/>
                  <p:pic>
                    <p:nvPicPr>
                      <p:cNvPr id="0" name="Object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3581400"/>
                        <a:ext cx="1676400"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909" name="Object 29">
            <a:extLst>
              <a:ext uri="{FF2B5EF4-FFF2-40B4-BE49-F238E27FC236}">
                <a16:creationId xmlns:a16="http://schemas.microsoft.com/office/drawing/2014/main" id="{286BEBD9-CA04-410C-A905-E355F84F27A9}"/>
              </a:ext>
            </a:extLst>
          </p:cNvPr>
          <p:cNvGraphicFramePr>
            <a:graphicFrameLocks noChangeAspect="1"/>
          </p:cNvGraphicFramePr>
          <p:nvPr/>
        </p:nvGraphicFramePr>
        <p:xfrm>
          <a:off x="7391400" y="3586163"/>
          <a:ext cx="1635125" cy="681037"/>
        </p:xfrm>
        <a:graphic>
          <a:graphicData uri="http://schemas.openxmlformats.org/presentationml/2006/ole">
            <mc:AlternateContent xmlns:mc="http://schemas.openxmlformats.org/markup-compatibility/2006">
              <mc:Choice xmlns:v="urn:schemas-microsoft-com:vml" Requires="v">
                <p:oleObj name="Document" r:id="rId8" imgW="3332642" imgH="1394657" progId="Word.Document.8">
                  <p:embed/>
                </p:oleObj>
              </mc:Choice>
              <mc:Fallback>
                <p:oleObj name="Document" r:id="rId8" imgW="3332642" imgH="1394657" progId="Word.Document.8">
                  <p:embed/>
                  <p:pic>
                    <p:nvPicPr>
                      <p:cNvPr id="0" name="Object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1400" y="3586163"/>
                        <a:ext cx="1635125" cy="681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910" name="Object 33">
            <a:extLst>
              <a:ext uri="{FF2B5EF4-FFF2-40B4-BE49-F238E27FC236}">
                <a16:creationId xmlns:a16="http://schemas.microsoft.com/office/drawing/2014/main" id="{8E661982-F672-4B87-A185-A381D903A813}"/>
              </a:ext>
            </a:extLst>
          </p:cNvPr>
          <p:cNvGraphicFramePr>
            <a:graphicFrameLocks noChangeAspect="1"/>
          </p:cNvGraphicFramePr>
          <p:nvPr/>
        </p:nvGraphicFramePr>
        <p:xfrm>
          <a:off x="3962400" y="1066800"/>
          <a:ext cx="1595438" cy="660400"/>
        </p:xfrm>
        <a:graphic>
          <a:graphicData uri="http://schemas.openxmlformats.org/presentationml/2006/ole">
            <mc:AlternateContent xmlns:mc="http://schemas.openxmlformats.org/markup-compatibility/2006">
              <mc:Choice xmlns:v="urn:schemas-microsoft-com:vml" Requires="v">
                <p:oleObj name="Document" r:id="rId10" imgW="3332642" imgH="1394657" progId="Word.Document.8">
                  <p:embed/>
                </p:oleObj>
              </mc:Choice>
              <mc:Fallback>
                <p:oleObj name="Document" r:id="rId10" imgW="3332642" imgH="1394657" progId="Word.Document.8">
                  <p:embed/>
                  <p:pic>
                    <p:nvPicPr>
                      <p:cNvPr id="0" name="Object 3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2400" y="1066800"/>
                        <a:ext cx="1595438"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50">
            <a:extLst>
              <a:ext uri="{FF2B5EF4-FFF2-40B4-BE49-F238E27FC236}">
                <a16:creationId xmlns:a16="http://schemas.microsoft.com/office/drawing/2014/main" id="{799F5061-A285-44D1-8D51-00AEA2B319C9}"/>
              </a:ext>
            </a:extLst>
          </p:cNvPr>
          <p:cNvGrpSpPr>
            <a:grpSpLocks/>
          </p:cNvGrpSpPr>
          <p:nvPr/>
        </p:nvGrpSpPr>
        <p:grpSpPr bwMode="auto">
          <a:xfrm>
            <a:off x="5715000" y="1066800"/>
            <a:ext cx="1295400" cy="396875"/>
            <a:chOff x="3600" y="768"/>
            <a:chExt cx="816" cy="250"/>
          </a:xfrm>
        </p:grpSpPr>
        <p:sp>
          <p:nvSpPr>
            <p:cNvPr id="37927" name="Line 34">
              <a:extLst>
                <a:ext uri="{FF2B5EF4-FFF2-40B4-BE49-F238E27FC236}">
                  <a16:creationId xmlns:a16="http://schemas.microsoft.com/office/drawing/2014/main" id="{EAD88D19-0B90-4ACC-8C92-BAC81033B1FA}"/>
                </a:ext>
              </a:extLst>
            </p:cNvPr>
            <p:cNvSpPr>
              <a:spLocks noChangeShapeType="1"/>
            </p:cNvSpPr>
            <p:nvPr/>
          </p:nvSpPr>
          <p:spPr bwMode="auto">
            <a:xfrm>
              <a:off x="3600" y="912"/>
              <a:ext cx="336"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28" name="Text Box 35">
              <a:extLst>
                <a:ext uri="{FF2B5EF4-FFF2-40B4-BE49-F238E27FC236}">
                  <a16:creationId xmlns:a16="http://schemas.microsoft.com/office/drawing/2014/main" id="{BC61C86A-D7E8-44AA-9FE1-5484A948F8E8}"/>
                </a:ext>
              </a:extLst>
            </p:cNvPr>
            <p:cNvSpPr txBox="1">
              <a:spLocks noChangeArrowheads="1"/>
            </p:cNvSpPr>
            <p:nvPr/>
          </p:nvSpPr>
          <p:spPr bwMode="auto">
            <a:xfrm>
              <a:off x="3984" y="768"/>
              <a:ext cx="4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2000"/>
                <a:t>M0</a:t>
              </a:r>
            </a:p>
          </p:txBody>
        </p:sp>
      </p:grpSp>
      <p:grpSp>
        <p:nvGrpSpPr>
          <p:cNvPr id="3" name="Group 48">
            <a:extLst>
              <a:ext uri="{FF2B5EF4-FFF2-40B4-BE49-F238E27FC236}">
                <a16:creationId xmlns:a16="http://schemas.microsoft.com/office/drawing/2014/main" id="{F2C080C8-3E88-452C-9CE1-218EB99198CA}"/>
              </a:ext>
            </a:extLst>
          </p:cNvPr>
          <p:cNvGrpSpPr>
            <a:grpSpLocks/>
          </p:cNvGrpSpPr>
          <p:nvPr/>
        </p:nvGrpSpPr>
        <p:grpSpPr bwMode="auto">
          <a:xfrm>
            <a:off x="609600" y="4343400"/>
            <a:ext cx="8001000" cy="854075"/>
            <a:chOff x="384" y="2832"/>
            <a:chExt cx="5040" cy="538"/>
          </a:xfrm>
        </p:grpSpPr>
        <p:sp>
          <p:nvSpPr>
            <p:cNvPr id="37919" name="Text Box 36">
              <a:extLst>
                <a:ext uri="{FF2B5EF4-FFF2-40B4-BE49-F238E27FC236}">
                  <a16:creationId xmlns:a16="http://schemas.microsoft.com/office/drawing/2014/main" id="{AD7FC5F1-897D-43BB-991F-C70C6E979834}"/>
                </a:ext>
              </a:extLst>
            </p:cNvPr>
            <p:cNvSpPr txBox="1">
              <a:spLocks noChangeArrowheads="1"/>
            </p:cNvSpPr>
            <p:nvPr/>
          </p:nvSpPr>
          <p:spPr bwMode="auto">
            <a:xfrm>
              <a:off x="384" y="3120"/>
              <a:ext cx="4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2000"/>
                <a:t>M1</a:t>
              </a:r>
            </a:p>
          </p:txBody>
        </p:sp>
        <p:sp>
          <p:nvSpPr>
            <p:cNvPr id="37920" name="Text Box 37">
              <a:extLst>
                <a:ext uri="{FF2B5EF4-FFF2-40B4-BE49-F238E27FC236}">
                  <a16:creationId xmlns:a16="http://schemas.microsoft.com/office/drawing/2014/main" id="{5E9B23EF-D4BC-401F-B688-A836735AF40E}"/>
                </a:ext>
              </a:extLst>
            </p:cNvPr>
            <p:cNvSpPr txBox="1">
              <a:spLocks noChangeArrowheads="1"/>
            </p:cNvSpPr>
            <p:nvPr/>
          </p:nvSpPr>
          <p:spPr bwMode="auto">
            <a:xfrm>
              <a:off x="1824" y="3110"/>
              <a:ext cx="4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2000"/>
                <a:t>M2</a:t>
              </a:r>
            </a:p>
          </p:txBody>
        </p:sp>
        <p:sp>
          <p:nvSpPr>
            <p:cNvPr id="37921" name="Text Box 38">
              <a:extLst>
                <a:ext uri="{FF2B5EF4-FFF2-40B4-BE49-F238E27FC236}">
                  <a16:creationId xmlns:a16="http://schemas.microsoft.com/office/drawing/2014/main" id="{2348672C-E6DE-40DA-83E5-5CED19E993FF}"/>
                </a:ext>
              </a:extLst>
            </p:cNvPr>
            <p:cNvSpPr txBox="1">
              <a:spLocks noChangeArrowheads="1"/>
            </p:cNvSpPr>
            <p:nvPr/>
          </p:nvSpPr>
          <p:spPr bwMode="auto">
            <a:xfrm>
              <a:off x="3600" y="3110"/>
              <a:ext cx="4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2000"/>
                <a:t>M3</a:t>
              </a:r>
            </a:p>
          </p:txBody>
        </p:sp>
        <p:sp>
          <p:nvSpPr>
            <p:cNvPr id="37922" name="Text Box 39">
              <a:extLst>
                <a:ext uri="{FF2B5EF4-FFF2-40B4-BE49-F238E27FC236}">
                  <a16:creationId xmlns:a16="http://schemas.microsoft.com/office/drawing/2014/main" id="{1689D802-E417-43C4-AB2F-C442B61436B6}"/>
                </a:ext>
              </a:extLst>
            </p:cNvPr>
            <p:cNvSpPr txBox="1">
              <a:spLocks noChangeArrowheads="1"/>
            </p:cNvSpPr>
            <p:nvPr/>
          </p:nvSpPr>
          <p:spPr bwMode="auto">
            <a:xfrm>
              <a:off x="4992" y="3110"/>
              <a:ext cx="4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2000"/>
                <a:t>M4</a:t>
              </a:r>
            </a:p>
          </p:txBody>
        </p:sp>
        <p:sp>
          <p:nvSpPr>
            <p:cNvPr id="37923" name="Line 40">
              <a:extLst>
                <a:ext uri="{FF2B5EF4-FFF2-40B4-BE49-F238E27FC236}">
                  <a16:creationId xmlns:a16="http://schemas.microsoft.com/office/drawing/2014/main" id="{CCA02249-9B62-4069-807F-A7D1614E0EAE}"/>
                </a:ext>
              </a:extLst>
            </p:cNvPr>
            <p:cNvSpPr>
              <a:spLocks noChangeShapeType="1"/>
            </p:cNvSpPr>
            <p:nvPr/>
          </p:nvSpPr>
          <p:spPr bwMode="auto">
            <a:xfrm>
              <a:off x="528" y="2832"/>
              <a:ext cx="0" cy="2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24" name="Line 41">
              <a:extLst>
                <a:ext uri="{FF2B5EF4-FFF2-40B4-BE49-F238E27FC236}">
                  <a16:creationId xmlns:a16="http://schemas.microsoft.com/office/drawing/2014/main" id="{2B9823DF-5B13-47E3-9D8F-8160ADF0592F}"/>
                </a:ext>
              </a:extLst>
            </p:cNvPr>
            <p:cNvSpPr>
              <a:spLocks noChangeShapeType="1"/>
            </p:cNvSpPr>
            <p:nvPr/>
          </p:nvSpPr>
          <p:spPr bwMode="auto">
            <a:xfrm>
              <a:off x="2016" y="2832"/>
              <a:ext cx="0" cy="2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25" name="Line 42">
              <a:extLst>
                <a:ext uri="{FF2B5EF4-FFF2-40B4-BE49-F238E27FC236}">
                  <a16:creationId xmlns:a16="http://schemas.microsoft.com/office/drawing/2014/main" id="{1E17A71C-6A0E-46BF-A166-B3F918B250ED}"/>
                </a:ext>
              </a:extLst>
            </p:cNvPr>
            <p:cNvSpPr>
              <a:spLocks noChangeShapeType="1"/>
            </p:cNvSpPr>
            <p:nvPr/>
          </p:nvSpPr>
          <p:spPr bwMode="auto">
            <a:xfrm>
              <a:off x="3744" y="2832"/>
              <a:ext cx="0" cy="2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26" name="Line 43">
              <a:extLst>
                <a:ext uri="{FF2B5EF4-FFF2-40B4-BE49-F238E27FC236}">
                  <a16:creationId xmlns:a16="http://schemas.microsoft.com/office/drawing/2014/main" id="{76E7C34B-A370-4FA9-8E66-F606A745431B}"/>
                </a:ext>
              </a:extLst>
            </p:cNvPr>
            <p:cNvSpPr>
              <a:spLocks noChangeShapeType="1"/>
            </p:cNvSpPr>
            <p:nvPr/>
          </p:nvSpPr>
          <p:spPr bwMode="auto">
            <a:xfrm>
              <a:off x="5184" y="2832"/>
              <a:ext cx="0" cy="2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49">
            <a:extLst>
              <a:ext uri="{FF2B5EF4-FFF2-40B4-BE49-F238E27FC236}">
                <a16:creationId xmlns:a16="http://schemas.microsoft.com/office/drawing/2014/main" id="{5BC89E49-BC9B-4DEE-8D57-124F181DCCF0}"/>
              </a:ext>
            </a:extLst>
          </p:cNvPr>
          <p:cNvGrpSpPr>
            <a:grpSpLocks/>
          </p:cNvGrpSpPr>
          <p:nvPr/>
        </p:nvGrpSpPr>
        <p:grpSpPr bwMode="auto">
          <a:xfrm>
            <a:off x="762000" y="5257800"/>
            <a:ext cx="7620000" cy="777875"/>
            <a:chOff x="480" y="3408"/>
            <a:chExt cx="4800" cy="490"/>
          </a:xfrm>
        </p:grpSpPr>
        <p:sp>
          <p:nvSpPr>
            <p:cNvPr id="37915" name="AutoShape 44">
              <a:extLst>
                <a:ext uri="{FF2B5EF4-FFF2-40B4-BE49-F238E27FC236}">
                  <a16:creationId xmlns:a16="http://schemas.microsoft.com/office/drawing/2014/main" id="{1ACA30D8-E990-4B37-849A-870C78948CFC}"/>
                </a:ext>
              </a:extLst>
            </p:cNvPr>
            <p:cNvSpPr>
              <a:spLocks/>
            </p:cNvSpPr>
            <p:nvPr/>
          </p:nvSpPr>
          <p:spPr bwMode="auto">
            <a:xfrm rot="-5400000">
              <a:off x="1152" y="2736"/>
              <a:ext cx="192" cy="1536"/>
            </a:xfrm>
            <a:prstGeom prst="leftBrace">
              <a:avLst>
                <a:gd name="adj1" fmla="val 66667"/>
                <a:gd name="adj2" fmla="val 50963"/>
              </a:avLst>
            </a:prstGeom>
            <a:noFill/>
            <a:ln w="25400">
              <a:solidFill>
                <a:srgbClr val="1C5A6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7916" name="AutoShape 45">
              <a:extLst>
                <a:ext uri="{FF2B5EF4-FFF2-40B4-BE49-F238E27FC236}">
                  <a16:creationId xmlns:a16="http://schemas.microsoft.com/office/drawing/2014/main" id="{D36198AF-ECD0-4F2E-9E8F-D12A6F9769D4}"/>
                </a:ext>
              </a:extLst>
            </p:cNvPr>
            <p:cNvSpPr>
              <a:spLocks/>
            </p:cNvSpPr>
            <p:nvPr/>
          </p:nvSpPr>
          <p:spPr bwMode="auto">
            <a:xfrm rot="-5400000">
              <a:off x="4416" y="2736"/>
              <a:ext cx="192" cy="1536"/>
            </a:xfrm>
            <a:prstGeom prst="leftBrace">
              <a:avLst>
                <a:gd name="adj1" fmla="val 66667"/>
                <a:gd name="adj2" fmla="val 50963"/>
              </a:avLst>
            </a:prstGeom>
            <a:noFill/>
            <a:ln w="25400">
              <a:solidFill>
                <a:srgbClr val="1C5A6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7917" name="Text Box 46">
              <a:extLst>
                <a:ext uri="{FF2B5EF4-FFF2-40B4-BE49-F238E27FC236}">
                  <a16:creationId xmlns:a16="http://schemas.microsoft.com/office/drawing/2014/main" id="{E617DEB1-6A75-41B0-A80C-BF64C15F357F}"/>
                </a:ext>
              </a:extLst>
            </p:cNvPr>
            <p:cNvSpPr txBox="1">
              <a:spLocks noChangeArrowheads="1"/>
            </p:cNvSpPr>
            <p:nvPr/>
          </p:nvSpPr>
          <p:spPr bwMode="auto">
            <a:xfrm>
              <a:off x="1056" y="3638"/>
              <a:ext cx="4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2000"/>
                <a:t>M12</a:t>
              </a:r>
            </a:p>
          </p:txBody>
        </p:sp>
        <p:sp>
          <p:nvSpPr>
            <p:cNvPr id="37918" name="Text Box 47">
              <a:extLst>
                <a:ext uri="{FF2B5EF4-FFF2-40B4-BE49-F238E27FC236}">
                  <a16:creationId xmlns:a16="http://schemas.microsoft.com/office/drawing/2014/main" id="{CE6D6523-4567-48F9-BB41-43981E9DB864}"/>
                </a:ext>
              </a:extLst>
            </p:cNvPr>
            <p:cNvSpPr txBox="1">
              <a:spLocks noChangeArrowheads="1"/>
            </p:cNvSpPr>
            <p:nvPr/>
          </p:nvSpPr>
          <p:spPr bwMode="auto">
            <a:xfrm>
              <a:off x="4320" y="3648"/>
              <a:ext cx="4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2000"/>
                <a:t>M34</a:t>
              </a:r>
            </a:p>
          </p:txBody>
        </p:sp>
      </p:grpSp>
      <p:sp>
        <p:nvSpPr>
          <p:cNvPr id="924723" name="Text Box 51">
            <a:extLst>
              <a:ext uri="{FF2B5EF4-FFF2-40B4-BE49-F238E27FC236}">
                <a16:creationId xmlns:a16="http://schemas.microsoft.com/office/drawing/2014/main" id="{AFA1AAFB-4ECD-40CB-91F6-8B5FABA5DD72}"/>
              </a:ext>
            </a:extLst>
          </p:cNvPr>
          <p:cNvSpPr txBox="1">
            <a:spLocks noChangeArrowheads="1"/>
          </p:cNvSpPr>
          <p:nvPr/>
        </p:nvSpPr>
        <p:spPr bwMode="auto">
          <a:xfrm>
            <a:off x="2819400" y="5927725"/>
            <a:ext cx="403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2000"/>
              <a:t>Gain = M0 – M12 vs  M0 – M34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47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7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2F9195A8-0F63-4674-B285-3A55E7F336E5}"/>
              </a:ext>
            </a:extLst>
          </p:cNvPr>
          <p:cNvSpPr>
            <a:spLocks noGrp="1" noChangeArrowheads="1"/>
          </p:cNvSpPr>
          <p:nvPr>
            <p:ph type="title"/>
          </p:nvPr>
        </p:nvSpPr>
        <p:spPr/>
        <p:txBody>
          <a:bodyPr/>
          <a:lstStyle/>
          <a:p>
            <a:r>
              <a:rPr lang="en-US" altLang="en-US"/>
              <a:t>Measure of Impurity: GINI</a:t>
            </a:r>
          </a:p>
        </p:txBody>
      </p:sp>
      <p:sp>
        <p:nvSpPr>
          <p:cNvPr id="38915" name="Rectangle 3">
            <a:extLst>
              <a:ext uri="{FF2B5EF4-FFF2-40B4-BE49-F238E27FC236}">
                <a16:creationId xmlns:a16="http://schemas.microsoft.com/office/drawing/2014/main" id="{24DD0D59-A289-4489-A302-A96CB696782D}"/>
              </a:ext>
            </a:extLst>
          </p:cNvPr>
          <p:cNvSpPr>
            <a:spLocks noGrp="1" noChangeArrowheads="1"/>
          </p:cNvSpPr>
          <p:nvPr>
            <p:ph type="body" idx="1"/>
          </p:nvPr>
        </p:nvSpPr>
        <p:spPr>
          <a:xfrm>
            <a:off x="411163" y="1143000"/>
            <a:ext cx="8318500" cy="3962400"/>
          </a:xfrm>
        </p:spPr>
        <p:txBody>
          <a:bodyPr/>
          <a:lstStyle/>
          <a:p>
            <a:pPr>
              <a:lnSpc>
                <a:spcPct val="90000"/>
              </a:lnSpc>
            </a:pPr>
            <a:r>
              <a:rPr lang="en-US" altLang="en-US" sz="2400"/>
              <a:t>Gini Index for a given node t :</a:t>
            </a:r>
          </a:p>
          <a:p>
            <a:pPr>
              <a:lnSpc>
                <a:spcPct val="90000"/>
              </a:lnSpc>
            </a:pPr>
            <a:endParaRPr lang="en-US" altLang="en-US" sz="2000"/>
          </a:p>
          <a:p>
            <a:pPr lvl="2">
              <a:lnSpc>
                <a:spcPct val="90000"/>
              </a:lnSpc>
              <a:buFont typeface="Wingdings" panose="05000000000000000000" pitchFamily="2" charset="2"/>
              <a:buNone/>
            </a:pPr>
            <a:endParaRPr lang="en-US" altLang="en-US" sz="2000"/>
          </a:p>
          <a:p>
            <a:pPr lvl="2">
              <a:lnSpc>
                <a:spcPct val="90000"/>
              </a:lnSpc>
              <a:buFont typeface="Wingdings" panose="05000000000000000000" pitchFamily="2" charset="2"/>
              <a:buNone/>
            </a:pPr>
            <a:endParaRPr lang="en-US" altLang="en-US" sz="800"/>
          </a:p>
          <a:p>
            <a:pPr lvl="2">
              <a:lnSpc>
                <a:spcPct val="90000"/>
              </a:lnSpc>
              <a:buFont typeface="Wingdings" panose="05000000000000000000" pitchFamily="2" charset="2"/>
              <a:buNone/>
            </a:pPr>
            <a:br>
              <a:rPr lang="en-US" altLang="en-US" sz="2000"/>
            </a:br>
            <a:r>
              <a:rPr lang="en-US" altLang="en-US" sz="2000"/>
              <a:t>(NOTE: </a:t>
            </a:r>
            <a:r>
              <a:rPr lang="en-US" altLang="en-US" sz="2000" i="1">
                <a:latin typeface="Times New Roman" panose="02020603050405020304" pitchFamily="18" charset="0"/>
              </a:rPr>
              <a:t>p( j | t) </a:t>
            </a:r>
            <a:r>
              <a:rPr lang="en-US" altLang="en-US" sz="2000"/>
              <a:t>is the relative frequency of class j at node t).</a:t>
            </a:r>
          </a:p>
          <a:p>
            <a:pPr lvl="2">
              <a:lnSpc>
                <a:spcPct val="90000"/>
              </a:lnSpc>
              <a:buFont typeface="Wingdings" panose="05000000000000000000" pitchFamily="2" charset="2"/>
              <a:buNone/>
            </a:pPr>
            <a:endParaRPr lang="en-US" altLang="en-US" sz="800"/>
          </a:p>
          <a:p>
            <a:pPr lvl="1">
              <a:lnSpc>
                <a:spcPct val="90000"/>
              </a:lnSpc>
            </a:pPr>
            <a:r>
              <a:rPr lang="en-US" altLang="en-US" sz="2400"/>
              <a:t>Maximum (1 - 1/n</a:t>
            </a:r>
            <a:r>
              <a:rPr lang="en-US" altLang="en-US" sz="2400" baseline="-25000"/>
              <a:t>c</a:t>
            </a:r>
            <a:r>
              <a:rPr lang="en-US" altLang="en-US" sz="2400"/>
              <a:t>) when records are equally distributed among all classes, implying least interesting information</a:t>
            </a:r>
          </a:p>
          <a:p>
            <a:pPr lvl="1">
              <a:lnSpc>
                <a:spcPct val="90000"/>
              </a:lnSpc>
            </a:pPr>
            <a:r>
              <a:rPr lang="en-US" altLang="en-US" sz="2400"/>
              <a:t>Minimum (0.0) when all records belong to one class, implying most interesting information</a:t>
            </a:r>
            <a:endParaRPr lang="en-US" altLang="en-US" sz="2400" baseline="-25000"/>
          </a:p>
        </p:txBody>
      </p:sp>
      <p:graphicFrame>
        <p:nvGraphicFramePr>
          <p:cNvPr id="38916" name="Object 4">
            <a:extLst>
              <a:ext uri="{FF2B5EF4-FFF2-40B4-BE49-F238E27FC236}">
                <a16:creationId xmlns:a16="http://schemas.microsoft.com/office/drawing/2014/main" id="{43DFC6B5-35EF-4FD7-921C-DAED352127CE}"/>
              </a:ext>
            </a:extLst>
          </p:cNvPr>
          <p:cNvGraphicFramePr>
            <a:graphicFrameLocks noChangeAspect="1"/>
          </p:cNvGraphicFramePr>
          <p:nvPr/>
        </p:nvGraphicFramePr>
        <p:xfrm>
          <a:off x="2743200" y="1778000"/>
          <a:ext cx="3352800" cy="736600"/>
        </p:xfrm>
        <a:graphic>
          <a:graphicData uri="http://schemas.openxmlformats.org/presentationml/2006/ole">
            <mc:AlternateContent xmlns:mc="http://schemas.openxmlformats.org/markup-compatibility/2006">
              <mc:Choice xmlns:v="urn:schemas-microsoft-com:vml" Requires="v">
                <p:oleObj name="Equation" r:id="rId2" imgW="1612900" imgH="355600" progId="Equation.3">
                  <p:embed/>
                </p:oleObj>
              </mc:Choice>
              <mc:Fallback>
                <p:oleObj name="Equation" r:id="rId2" imgW="1612900" imgH="3556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778000"/>
                        <a:ext cx="3352800" cy="736600"/>
                      </a:xfrm>
                      <a:prstGeom prst="rect">
                        <a:avLst/>
                      </a:prstGeom>
                      <a:solidFill>
                        <a:srgbClr val="FFFFCC"/>
                      </a:solidFill>
                      <a:ln w="9525">
                        <a:solidFill>
                          <a:schemeClr val="tx1"/>
                        </a:solidFill>
                        <a:miter lim="800000"/>
                        <a:headEnd/>
                        <a:tailEnd/>
                      </a:ln>
                    </p:spPr>
                  </p:pic>
                </p:oleObj>
              </mc:Fallback>
            </mc:AlternateContent>
          </a:graphicData>
        </a:graphic>
      </p:graphicFrame>
      <p:graphicFrame>
        <p:nvGraphicFramePr>
          <p:cNvPr id="38917" name="Object 5">
            <a:extLst>
              <a:ext uri="{FF2B5EF4-FFF2-40B4-BE49-F238E27FC236}">
                <a16:creationId xmlns:a16="http://schemas.microsoft.com/office/drawing/2014/main" id="{BDB0D0ED-8BA7-4443-9CA3-8C0452B12CD0}"/>
              </a:ext>
            </a:extLst>
          </p:cNvPr>
          <p:cNvGraphicFramePr>
            <a:graphicFrameLocks noChangeAspect="1"/>
          </p:cNvGraphicFramePr>
          <p:nvPr/>
        </p:nvGraphicFramePr>
        <p:xfrm>
          <a:off x="1295400" y="5334000"/>
          <a:ext cx="1371600" cy="808038"/>
        </p:xfrm>
        <a:graphic>
          <a:graphicData uri="http://schemas.openxmlformats.org/presentationml/2006/ole">
            <mc:AlternateContent xmlns:mc="http://schemas.openxmlformats.org/markup-compatibility/2006">
              <mc:Choice xmlns:v="urn:schemas-microsoft-com:vml" Requires="v">
                <p:oleObj name="Document" r:id="rId4" imgW="3284220" imgH="1970532" progId="Word.Document.8">
                  <p:embed/>
                </p:oleObj>
              </mc:Choice>
              <mc:Fallback>
                <p:oleObj name="Document" r:id="rId4" imgW="3284220" imgH="1970532"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5334000"/>
                        <a:ext cx="1371600"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18" name="Object 6">
            <a:extLst>
              <a:ext uri="{FF2B5EF4-FFF2-40B4-BE49-F238E27FC236}">
                <a16:creationId xmlns:a16="http://schemas.microsoft.com/office/drawing/2014/main" id="{1F333F4B-EA46-43B1-8BF2-F3A6699514E5}"/>
              </a:ext>
            </a:extLst>
          </p:cNvPr>
          <p:cNvGraphicFramePr>
            <a:graphicFrameLocks noChangeAspect="1"/>
          </p:cNvGraphicFramePr>
          <p:nvPr/>
        </p:nvGraphicFramePr>
        <p:xfrm>
          <a:off x="4572000" y="5334000"/>
          <a:ext cx="1371600" cy="808038"/>
        </p:xfrm>
        <a:graphic>
          <a:graphicData uri="http://schemas.openxmlformats.org/presentationml/2006/ole">
            <mc:AlternateContent xmlns:mc="http://schemas.openxmlformats.org/markup-compatibility/2006">
              <mc:Choice xmlns:v="urn:schemas-microsoft-com:vml" Requires="v">
                <p:oleObj name="Document" r:id="rId6" imgW="3284220" imgH="1970532" progId="Word.Document.8">
                  <p:embed/>
                </p:oleObj>
              </mc:Choice>
              <mc:Fallback>
                <p:oleObj name="Document" r:id="rId6" imgW="3284220" imgH="1970532" progId="Word.Document.8">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5334000"/>
                        <a:ext cx="1371600"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19" name="Object 7">
            <a:extLst>
              <a:ext uri="{FF2B5EF4-FFF2-40B4-BE49-F238E27FC236}">
                <a16:creationId xmlns:a16="http://schemas.microsoft.com/office/drawing/2014/main" id="{9AB18E7E-38C6-445B-9B0B-CC67C1A68E36}"/>
              </a:ext>
            </a:extLst>
          </p:cNvPr>
          <p:cNvGraphicFramePr>
            <a:graphicFrameLocks noChangeAspect="1"/>
          </p:cNvGraphicFramePr>
          <p:nvPr/>
        </p:nvGraphicFramePr>
        <p:xfrm>
          <a:off x="6248400" y="5334000"/>
          <a:ext cx="1371600" cy="808038"/>
        </p:xfrm>
        <a:graphic>
          <a:graphicData uri="http://schemas.openxmlformats.org/presentationml/2006/ole">
            <mc:AlternateContent xmlns:mc="http://schemas.openxmlformats.org/markup-compatibility/2006">
              <mc:Choice xmlns:v="urn:schemas-microsoft-com:vml" Requires="v">
                <p:oleObj name="Document" r:id="rId8" imgW="3284220" imgH="1970532" progId="Word.Document.8">
                  <p:embed/>
                </p:oleObj>
              </mc:Choice>
              <mc:Fallback>
                <p:oleObj name="Document" r:id="rId8" imgW="3284220" imgH="1970532" progId="Word.Document.8">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8400" y="5334000"/>
                        <a:ext cx="1371600"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20" name="Object 8">
            <a:extLst>
              <a:ext uri="{FF2B5EF4-FFF2-40B4-BE49-F238E27FC236}">
                <a16:creationId xmlns:a16="http://schemas.microsoft.com/office/drawing/2014/main" id="{48682658-CE4B-43C4-A55C-8A06408CCB5C}"/>
              </a:ext>
            </a:extLst>
          </p:cNvPr>
          <p:cNvGraphicFramePr>
            <a:graphicFrameLocks noChangeAspect="1"/>
          </p:cNvGraphicFramePr>
          <p:nvPr/>
        </p:nvGraphicFramePr>
        <p:xfrm>
          <a:off x="2971800" y="5334000"/>
          <a:ext cx="1371600" cy="808038"/>
        </p:xfrm>
        <a:graphic>
          <a:graphicData uri="http://schemas.openxmlformats.org/presentationml/2006/ole">
            <mc:AlternateContent xmlns:mc="http://schemas.openxmlformats.org/markup-compatibility/2006">
              <mc:Choice xmlns:v="urn:schemas-microsoft-com:vml" Requires="v">
                <p:oleObj name="Document" r:id="rId10" imgW="3284220" imgH="1970532" progId="Word.Document.8">
                  <p:embed/>
                </p:oleObj>
              </mc:Choice>
              <mc:Fallback>
                <p:oleObj name="Document" r:id="rId10" imgW="3284220" imgH="1970532" progId="Word.Document.8">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1800" y="5334000"/>
                        <a:ext cx="1371600"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7DA7D493-7D58-4F8D-908D-7A4B706B734B}"/>
              </a:ext>
            </a:extLst>
          </p:cNvPr>
          <p:cNvSpPr>
            <a:spLocks noGrp="1" noChangeArrowheads="1"/>
          </p:cNvSpPr>
          <p:nvPr>
            <p:ph type="title"/>
          </p:nvPr>
        </p:nvSpPr>
        <p:spPr/>
        <p:txBody>
          <a:bodyPr/>
          <a:lstStyle/>
          <a:p>
            <a:r>
              <a:rPr lang="en-US" altLang="en-US"/>
              <a:t>Examples for computing GINI</a:t>
            </a:r>
          </a:p>
        </p:txBody>
      </p:sp>
      <p:graphicFrame>
        <p:nvGraphicFramePr>
          <p:cNvPr id="39939" name="Object 5">
            <a:extLst>
              <a:ext uri="{FF2B5EF4-FFF2-40B4-BE49-F238E27FC236}">
                <a16:creationId xmlns:a16="http://schemas.microsoft.com/office/drawing/2014/main" id="{FCFBA1F2-D54D-417F-9665-A21D495F899E}"/>
              </a:ext>
            </a:extLst>
          </p:cNvPr>
          <p:cNvGraphicFramePr>
            <a:graphicFrameLocks noChangeAspect="1"/>
          </p:cNvGraphicFramePr>
          <p:nvPr/>
        </p:nvGraphicFramePr>
        <p:xfrm>
          <a:off x="457200" y="2339975"/>
          <a:ext cx="2362200" cy="936625"/>
        </p:xfrm>
        <a:graphic>
          <a:graphicData uri="http://schemas.openxmlformats.org/presentationml/2006/ole">
            <mc:AlternateContent xmlns:mc="http://schemas.openxmlformats.org/markup-compatibility/2006">
              <mc:Choice xmlns:v="urn:schemas-microsoft-com:vml" Requires="v">
                <p:oleObj name="Document" r:id="rId2" imgW="3238500" imgH="1357884" progId="Word.Document.8">
                  <p:embed/>
                </p:oleObj>
              </mc:Choice>
              <mc:Fallback>
                <p:oleObj name="Document" r:id="rId2" imgW="3238500" imgH="1357884" progId="Word.Document.8">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39975"/>
                        <a:ext cx="236220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0" name="Object 6">
            <a:extLst>
              <a:ext uri="{FF2B5EF4-FFF2-40B4-BE49-F238E27FC236}">
                <a16:creationId xmlns:a16="http://schemas.microsoft.com/office/drawing/2014/main" id="{223FD66A-0D49-49D8-8A3C-6051325AEB78}"/>
              </a:ext>
            </a:extLst>
          </p:cNvPr>
          <p:cNvGraphicFramePr>
            <a:graphicFrameLocks noChangeAspect="1"/>
          </p:cNvGraphicFramePr>
          <p:nvPr/>
        </p:nvGraphicFramePr>
        <p:xfrm>
          <a:off x="533400" y="5181600"/>
          <a:ext cx="2286000" cy="938213"/>
        </p:xfrm>
        <a:graphic>
          <a:graphicData uri="http://schemas.openxmlformats.org/presentationml/2006/ole">
            <mc:AlternateContent xmlns:mc="http://schemas.openxmlformats.org/markup-compatibility/2006">
              <mc:Choice xmlns:v="urn:schemas-microsoft-com:vml" Requires="v">
                <p:oleObj name="Document" r:id="rId4" imgW="3238500" imgH="1382268" progId="Word.Document.8">
                  <p:embed/>
                </p:oleObj>
              </mc:Choice>
              <mc:Fallback>
                <p:oleObj name="Document" r:id="rId4" imgW="3238500" imgH="1382268" progId="Word.Documen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181600"/>
                        <a:ext cx="2286000" cy="93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1" name="Object 8">
            <a:extLst>
              <a:ext uri="{FF2B5EF4-FFF2-40B4-BE49-F238E27FC236}">
                <a16:creationId xmlns:a16="http://schemas.microsoft.com/office/drawing/2014/main" id="{4783C5C0-9A62-4EB2-ADF6-960829D90FF4}"/>
              </a:ext>
            </a:extLst>
          </p:cNvPr>
          <p:cNvGraphicFramePr>
            <a:graphicFrameLocks noChangeAspect="1"/>
          </p:cNvGraphicFramePr>
          <p:nvPr/>
        </p:nvGraphicFramePr>
        <p:xfrm>
          <a:off x="533400" y="3817938"/>
          <a:ext cx="2286000" cy="906462"/>
        </p:xfrm>
        <a:graphic>
          <a:graphicData uri="http://schemas.openxmlformats.org/presentationml/2006/ole">
            <mc:AlternateContent xmlns:mc="http://schemas.openxmlformats.org/markup-compatibility/2006">
              <mc:Choice xmlns:v="urn:schemas-microsoft-com:vml" Requires="v">
                <p:oleObj name="Document" r:id="rId6" imgW="3238500" imgH="1357884" progId="Word.Document.8">
                  <p:embed/>
                </p:oleObj>
              </mc:Choice>
              <mc:Fallback>
                <p:oleObj name="Document" r:id="rId6" imgW="3238500" imgH="1357884" progId="Word.Document.8">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3817938"/>
                        <a:ext cx="2286000" cy="906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2" name="Text Box 10">
            <a:extLst>
              <a:ext uri="{FF2B5EF4-FFF2-40B4-BE49-F238E27FC236}">
                <a16:creationId xmlns:a16="http://schemas.microsoft.com/office/drawing/2014/main" id="{76C2CF8F-85D7-4133-8251-CB34838B193D}"/>
              </a:ext>
            </a:extLst>
          </p:cNvPr>
          <p:cNvSpPr txBox="1">
            <a:spLocks noChangeArrowheads="1"/>
          </p:cNvSpPr>
          <p:nvPr/>
        </p:nvSpPr>
        <p:spPr bwMode="auto">
          <a:xfrm>
            <a:off x="3048000" y="2339975"/>
            <a:ext cx="5181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2000"/>
              <a:t>P(C1) = 0/6 = 0     P(C2) = 6/6 = 1</a:t>
            </a:r>
          </a:p>
          <a:p>
            <a:pPr>
              <a:spcBef>
                <a:spcPct val="50000"/>
              </a:spcBef>
              <a:spcAft>
                <a:spcPct val="0"/>
              </a:spcAft>
              <a:buClrTx/>
              <a:buSzTx/>
              <a:buFontTx/>
              <a:buNone/>
            </a:pPr>
            <a:r>
              <a:rPr lang="en-US" altLang="en-US" sz="2000"/>
              <a:t>Gini = 1 – P(C1)</a:t>
            </a:r>
            <a:r>
              <a:rPr lang="en-US" altLang="en-US" sz="2000" baseline="30000"/>
              <a:t>2 </a:t>
            </a:r>
            <a:r>
              <a:rPr lang="en-US" altLang="en-US" sz="2000"/>
              <a:t>– P(C2)</a:t>
            </a:r>
            <a:r>
              <a:rPr lang="en-US" altLang="en-US" sz="2000" baseline="30000"/>
              <a:t>2</a:t>
            </a:r>
            <a:r>
              <a:rPr lang="en-US" altLang="en-US" sz="2000"/>
              <a:t> = 1 – 0 – 1 = 0 </a:t>
            </a:r>
          </a:p>
        </p:txBody>
      </p:sp>
      <p:graphicFrame>
        <p:nvGraphicFramePr>
          <p:cNvPr id="39943" name="Object 11">
            <a:extLst>
              <a:ext uri="{FF2B5EF4-FFF2-40B4-BE49-F238E27FC236}">
                <a16:creationId xmlns:a16="http://schemas.microsoft.com/office/drawing/2014/main" id="{89E2FEBF-C492-4E63-9DAA-18B2F8B3F836}"/>
              </a:ext>
            </a:extLst>
          </p:cNvPr>
          <p:cNvGraphicFramePr>
            <a:graphicFrameLocks noChangeAspect="1"/>
          </p:cNvGraphicFramePr>
          <p:nvPr/>
        </p:nvGraphicFramePr>
        <p:xfrm>
          <a:off x="2590800" y="1219200"/>
          <a:ext cx="3352800" cy="736600"/>
        </p:xfrm>
        <a:graphic>
          <a:graphicData uri="http://schemas.openxmlformats.org/presentationml/2006/ole">
            <mc:AlternateContent xmlns:mc="http://schemas.openxmlformats.org/markup-compatibility/2006">
              <mc:Choice xmlns:v="urn:schemas-microsoft-com:vml" Requires="v">
                <p:oleObj name="Equation" r:id="rId8" imgW="1612900" imgH="355600" progId="Equation.3">
                  <p:embed/>
                </p:oleObj>
              </mc:Choice>
              <mc:Fallback>
                <p:oleObj name="Equation" r:id="rId8" imgW="1612900" imgH="355600" progId="Equation.3">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0800" y="1219200"/>
                        <a:ext cx="3352800" cy="736600"/>
                      </a:xfrm>
                      <a:prstGeom prst="rect">
                        <a:avLst/>
                      </a:prstGeom>
                      <a:solidFill>
                        <a:srgbClr val="FFFFCC"/>
                      </a:solidFill>
                      <a:ln w="9525">
                        <a:solidFill>
                          <a:schemeClr val="tx1"/>
                        </a:solidFill>
                        <a:miter lim="800000"/>
                        <a:headEnd/>
                        <a:tailEnd/>
                      </a:ln>
                    </p:spPr>
                  </p:pic>
                </p:oleObj>
              </mc:Fallback>
            </mc:AlternateContent>
          </a:graphicData>
        </a:graphic>
      </p:graphicFrame>
      <p:sp>
        <p:nvSpPr>
          <p:cNvPr id="39944" name="Text Box 12">
            <a:extLst>
              <a:ext uri="{FF2B5EF4-FFF2-40B4-BE49-F238E27FC236}">
                <a16:creationId xmlns:a16="http://schemas.microsoft.com/office/drawing/2014/main" id="{4041EF55-1D3E-4258-94A0-8B9D9AD54B4F}"/>
              </a:ext>
            </a:extLst>
          </p:cNvPr>
          <p:cNvSpPr txBox="1">
            <a:spLocks noChangeArrowheads="1"/>
          </p:cNvSpPr>
          <p:nvPr/>
        </p:nvSpPr>
        <p:spPr bwMode="auto">
          <a:xfrm>
            <a:off x="3124200" y="3817938"/>
            <a:ext cx="5181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2000"/>
              <a:t>P(C1) = 1/6          P(C2) = 5/6</a:t>
            </a:r>
          </a:p>
          <a:p>
            <a:pPr>
              <a:spcBef>
                <a:spcPct val="50000"/>
              </a:spcBef>
              <a:spcAft>
                <a:spcPct val="0"/>
              </a:spcAft>
              <a:buClrTx/>
              <a:buSzTx/>
              <a:buFontTx/>
              <a:buNone/>
            </a:pPr>
            <a:r>
              <a:rPr lang="en-US" altLang="en-US" sz="2000"/>
              <a:t>Gini = 1 – (1/6)</a:t>
            </a:r>
            <a:r>
              <a:rPr lang="en-US" altLang="en-US" sz="2000" baseline="30000"/>
              <a:t>2 </a:t>
            </a:r>
            <a:r>
              <a:rPr lang="en-US" altLang="en-US" sz="2000"/>
              <a:t>– (5/6)</a:t>
            </a:r>
            <a:r>
              <a:rPr lang="en-US" altLang="en-US" sz="2000" baseline="30000"/>
              <a:t>2</a:t>
            </a:r>
            <a:r>
              <a:rPr lang="en-US" altLang="en-US" sz="2000"/>
              <a:t> = 0.278</a:t>
            </a:r>
          </a:p>
        </p:txBody>
      </p:sp>
      <p:sp>
        <p:nvSpPr>
          <p:cNvPr id="39945" name="Text Box 13">
            <a:extLst>
              <a:ext uri="{FF2B5EF4-FFF2-40B4-BE49-F238E27FC236}">
                <a16:creationId xmlns:a16="http://schemas.microsoft.com/office/drawing/2014/main" id="{5353F37D-019F-4639-8CC9-392FC46E1589}"/>
              </a:ext>
            </a:extLst>
          </p:cNvPr>
          <p:cNvSpPr txBox="1">
            <a:spLocks noChangeArrowheads="1"/>
          </p:cNvSpPr>
          <p:nvPr/>
        </p:nvSpPr>
        <p:spPr bwMode="auto">
          <a:xfrm>
            <a:off x="3124200" y="5105400"/>
            <a:ext cx="5181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2000"/>
              <a:t>P(C1) = 2/6          P(C2) = 4/6</a:t>
            </a:r>
          </a:p>
          <a:p>
            <a:pPr>
              <a:spcBef>
                <a:spcPct val="50000"/>
              </a:spcBef>
              <a:spcAft>
                <a:spcPct val="0"/>
              </a:spcAft>
              <a:buClrTx/>
              <a:buSzTx/>
              <a:buFontTx/>
              <a:buNone/>
            </a:pPr>
            <a:r>
              <a:rPr lang="en-US" altLang="en-US" sz="2000"/>
              <a:t>Gini = 1 – (2/6)</a:t>
            </a:r>
            <a:r>
              <a:rPr lang="en-US" altLang="en-US" sz="2000" baseline="30000"/>
              <a:t>2 </a:t>
            </a:r>
            <a:r>
              <a:rPr lang="en-US" altLang="en-US" sz="2000"/>
              <a:t>– (4/6)</a:t>
            </a:r>
            <a:r>
              <a:rPr lang="en-US" altLang="en-US" sz="2000" baseline="30000"/>
              <a:t>2</a:t>
            </a:r>
            <a:r>
              <a:rPr lang="en-US" altLang="en-US" sz="2000"/>
              <a:t> = 0.444</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31FE68D3-F35C-4919-9A9C-6CDB645E2AF1}"/>
              </a:ext>
            </a:extLst>
          </p:cNvPr>
          <p:cNvSpPr>
            <a:spLocks noGrp="1" noChangeArrowheads="1"/>
          </p:cNvSpPr>
          <p:nvPr>
            <p:ph type="title"/>
          </p:nvPr>
        </p:nvSpPr>
        <p:spPr/>
        <p:txBody>
          <a:bodyPr/>
          <a:lstStyle/>
          <a:p>
            <a:r>
              <a:rPr lang="en-US" altLang="en-US"/>
              <a:t>Splitting Based on GINI</a:t>
            </a:r>
          </a:p>
        </p:txBody>
      </p:sp>
      <p:sp>
        <p:nvSpPr>
          <p:cNvPr id="40963" name="Rectangle 3">
            <a:extLst>
              <a:ext uri="{FF2B5EF4-FFF2-40B4-BE49-F238E27FC236}">
                <a16:creationId xmlns:a16="http://schemas.microsoft.com/office/drawing/2014/main" id="{67E4BB6F-2F45-4CFF-A981-801975D380D3}"/>
              </a:ext>
            </a:extLst>
          </p:cNvPr>
          <p:cNvSpPr>
            <a:spLocks noGrp="1" noChangeArrowheads="1"/>
          </p:cNvSpPr>
          <p:nvPr>
            <p:ph type="body" sz="half" idx="1"/>
          </p:nvPr>
        </p:nvSpPr>
        <p:spPr>
          <a:xfrm>
            <a:off x="381000" y="1143000"/>
            <a:ext cx="8382000" cy="4438650"/>
          </a:xfrm>
        </p:spPr>
        <p:txBody>
          <a:bodyPr/>
          <a:lstStyle/>
          <a:p>
            <a:pPr marL="342900" indent="-342900"/>
            <a:r>
              <a:rPr lang="en-US" altLang="en-US" sz="2400"/>
              <a:t>Used in CART, SLIQ, SPRINT.</a:t>
            </a:r>
          </a:p>
          <a:p>
            <a:pPr marL="342900" indent="-342900"/>
            <a:r>
              <a:rPr lang="en-US" altLang="en-US" sz="2400"/>
              <a:t>When a node p is split into k partitions (children), the quality of split is computed as,</a:t>
            </a:r>
          </a:p>
          <a:p>
            <a:pPr marL="342900" indent="-342900"/>
            <a:endParaRPr lang="en-US" altLang="en-US" sz="2400"/>
          </a:p>
          <a:p>
            <a:pPr marL="342900" indent="-342900"/>
            <a:endParaRPr lang="en-US" altLang="en-US" sz="2400"/>
          </a:p>
          <a:p>
            <a:pPr marL="342900" indent="-342900">
              <a:buFontTx/>
              <a:buNone/>
            </a:pPr>
            <a:r>
              <a:rPr lang="en-US" altLang="en-US" sz="2400"/>
              <a:t>	</a:t>
            </a:r>
          </a:p>
          <a:p>
            <a:pPr marL="342900" indent="-342900">
              <a:buFontTx/>
              <a:buNone/>
            </a:pPr>
            <a:endParaRPr lang="en-US" altLang="en-US" sz="2400"/>
          </a:p>
          <a:p>
            <a:pPr marL="342900" indent="-342900">
              <a:buFontTx/>
              <a:buNone/>
            </a:pPr>
            <a:r>
              <a:rPr lang="en-US" altLang="en-US" sz="2400"/>
              <a:t>	where,	n</a:t>
            </a:r>
            <a:r>
              <a:rPr lang="en-US" altLang="en-US" sz="2400" baseline="-25000"/>
              <a:t>i</a:t>
            </a:r>
            <a:r>
              <a:rPr lang="en-US" altLang="en-US" sz="2400"/>
              <a:t> = number of records at child i,</a:t>
            </a:r>
          </a:p>
          <a:p>
            <a:pPr marL="342900" indent="-342900">
              <a:buFontTx/>
              <a:buNone/>
            </a:pPr>
            <a:r>
              <a:rPr lang="en-US" altLang="en-US" sz="2400"/>
              <a:t>    			n</a:t>
            </a:r>
            <a:r>
              <a:rPr lang="en-US" altLang="en-US" sz="2400" baseline="-25000"/>
              <a:t> </a:t>
            </a:r>
            <a:r>
              <a:rPr lang="en-US" altLang="en-US" sz="2400"/>
              <a:t> = number of records at node p.</a:t>
            </a:r>
            <a:endParaRPr lang="en-US" altLang="en-US" sz="3200"/>
          </a:p>
        </p:txBody>
      </p:sp>
      <p:graphicFrame>
        <p:nvGraphicFramePr>
          <p:cNvPr id="40964" name="Object 4">
            <a:extLst>
              <a:ext uri="{FF2B5EF4-FFF2-40B4-BE49-F238E27FC236}">
                <a16:creationId xmlns:a16="http://schemas.microsoft.com/office/drawing/2014/main" id="{EB7B21CD-4512-44A6-A857-956F2B9657AE}"/>
              </a:ext>
            </a:extLst>
          </p:cNvPr>
          <p:cNvGraphicFramePr>
            <a:graphicFrameLocks noChangeAspect="1"/>
          </p:cNvGraphicFramePr>
          <p:nvPr/>
        </p:nvGraphicFramePr>
        <p:xfrm>
          <a:off x="2667000" y="2590800"/>
          <a:ext cx="3886200" cy="1104900"/>
        </p:xfrm>
        <a:graphic>
          <a:graphicData uri="http://schemas.openxmlformats.org/presentationml/2006/ole">
            <mc:AlternateContent xmlns:mc="http://schemas.openxmlformats.org/markup-compatibility/2006">
              <mc:Choice xmlns:v="urn:schemas-microsoft-com:vml" Requires="v">
                <p:oleObj name="Equation" r:id="rId2" imgW="1511300" imgH="431800" progId="Equation.3">
                  <p:embed/>
                </p:oleObj>
              </mc:Choice>
              <mc:Fallback>
                <p:oleObj name="Equation" r:id="rId2" imgW="1511300" imgH="4318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590800"/>
                        <a:ext cx="3886200" cy="1104900"/>
                      </a:xfrm>
                      <a:prstGeom prst="rect">
                        <a:avLst/>
                      </a:prstGeom>
                      <a:solidFill>
                        <a:srgbClr val="FFFFCC"/>
                      </a:solidFill>
                      <a:ln w="9525">
                        <a:solidFill>
                          <a:schemeClr val="tx1"/>
                        </a:solidFill>
                        <a:miter lim="800000"/>
                        <a:headEnd/>
                        <a:tailEnd/>
                      </a:ln>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56BFB19A-7AE8-4B1D-9DBA-0E4A4AF70532}"/>
              </a:ext>
            </a:extLst>
          </p:cNvPr>
          <p:cNvSpPr>
            <a:spLocks noGrp="1" noChangeArrowheads="1"/>
          </p:cNvSpPr>
          <p:nvPr>
            <p:ph type="title"/>
          </p:nvPr>
        </p:nvSpPr>
        <p:spPr>
          <a:xfrm>
            <a:off x="228600" y="152400"/>
            <a:ext cx="8915400" cy="533400"/>
          </a:xfrm>
        </p:spPr>
        <p:txBody>
          <a:bodyPr/>
          <a:lstStyle/>
          <a:p>
            <a:r>
              <a:rPr lang="en-US" altLang="en-US"/>
              <a:t>Binary Attributes: Computing GINI Index</a:t>
            </a:r>
          </a:p>
        </p:txBody>
      </p:sp>
      <p:sp>
        <p:nvSpPr>
          <p:cNvPr id="41987" name="Rectangle 3">
            <a:extLst>
              <a:ext uri="{FF2B5EF4-FFF2-40B4-BE49-F238E27FC236}">
                <a16:creationId xmlns:a16="http://schemas.microsoft.com/office/drawing/2014/main" id="{DD57C0DC-DB20-4F51-A8B4-3500483FE439}"/>
              </a:ext>
            </a:extLst>
          </p:cNvPr>
          <p:cNvSpPr>
            <a:spLocks noChangeArrowheads="1"/>
          </p:cNvSpPr>
          <p:nvPr/>
        </p:nvSpPr>
        <p:spPr bwMode="auto">
          <a:xfrm>
            <a:off x="304800" y="1143000"/>
            <a:ext cx="81788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2100" indent="-2921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800100" indent="-34290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r>
              <a:rPr lang="en-US" altLang="en-US" sz="2400" b="0"/>
              <a:t>Splits into two partitions</a:t>
            </a:r>
          </a:p>
          <a:p>
            <a:r>
              <a:rPr lang="en-US" altLang="en-US" sz="2400" b="0"/>
              <a:t>Effect of Weighing partitions: </a:t>
            </a:r>
          </a:p>
          <a:p>
            <a:pPr lvl="1"/>
            <a:r>
              <a:rPr lang="en-US" altLang="en-US" sz="2400" b="0"/>
              <a:t>Larger and Purer Partitions are sought for.</a:t>
            </a:r>
          </a:p>
        </p:txBody>
      </p:sp>
      <p:sp>
        <p:nvSpPr>
          <p:cNvPr id="41988" name="Oval 4">
            <a:extLst>
              <a:ext uri="{FF2B5EF4-FFF2-40B4-BE49-F238E27FC236}">
                <a16:creationId xmlns:a16="http://schemas.microsoft.com/office/drawing/2014/main" id="{262BC884-57C3-42CC-8595-6B634AE67241}"/>
              </a:ext>
            </a:extLst>
          </p:cNvPr>
          <p:cNvSpPr>
            <a:spLocks noChangeArrowheads="1"/>
          </p:cNvSpPr>
          <p:nvPr/>
        </p:nvSpPr>
        <p:spPr bwMode="auto">
          <a:xfrm>
            <a:off x="3657600" y="2862263"/>
            <a:ext cx="1009650" cy="454025"/>
          </a:xfrm>
          <a:prstGeom prst="ellipse">
            <a:avLst/>
          </a:prstGeom>
          <a:solidFill>
            <a:srgbClr val="FFFFFF"/>
          </a:solidFill>
          <a:ln w="9525">
            <a:solidFill>
              <a:schemeClr val="tx1"/>
            </a:solidFill>
            <a:round/>
            <a:headEnd/>
            <a:tailEnd/>
          </a:ln>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2000" b="0">
                <a:latin typeface="Times New Roman" panose="02020603050405020304" pitchFamily="18" charset="0"/>
              </a:rPr>
              <a:t>B?</a:t>
            </a:r>
            <a:endParaRPr lang="en-US" altLang="en-US" sz="2400" b="0">
              <a:latin typeface="Times New Roman" panose="02020603050405020304" pitchFamily="18" charset="0"/>
            </a:endParaRPr>
          </a:p>
        </p:txBody>
      </p:sp>
      <p:sp>
        <p:nvSpPr>
          <p:cNvPr id="41989" name="Line 5">
            <a:extLst>
              <a:ext uri="{FF2B5EF4-FFF2-40B4-BE49-F238E27FC236}">
                <a16:creationId xmlns:a16="http://schemas.microsoft.com/office/drawing/2014/main" id="{096E8D89-4656-4411-9749-E145E851A446}"/>
              </a:ext>
            </a:extLst>
          </p:cNvPr>
          <p:cNvSpPr>
            <a:spLocks noChangeShapeType="1"/>
          </p:cNvSpPr>
          <p:nvPr/>
        </p:nvSpPr>
        <p:spPr bwMode="auto">
          <a:xfrm flipH="1">
            <a:off x="3082925" y="3319463"/>
            <a:ext cx="1108075" cy="7254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0" name="Line 6">
            <a:extLst>
              <a:ext uri="{FF2B5EF4-FFF2-40B4-BE49-F238E27FC236}">
                <a16:creationId xmlns:a16="http://schemas.microsoft.com/office/drawing/2014/main" id="{4835352C-5367-4EA5-9356-030AC76B0F1E}"/>
              </a:ext>
            </a:extLst>
          </p:cNvPr>
          <p:cNvSpPr>
            <a:spLocks noChangeShapeType="1"/>
          </p:cNvSpPr>
          <p:nvPr/>
        </p:nvSpPr>
        <p:spPr bwMode="auto">
          <a:xfrm>
            <a:off x="4191000" y="3319463"/>
            <a:ext cx="1184275" cy="7254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1" name="Text Box 7">
            <a:extLst>
              <a:ext uri="{FF2B5EF4-FFF2-40B4-BE49-F238E27FC236}">
                <a16:creationId xmlns:a16="http://schemas.microsoft.com/office/drawing/2014/main" id="{19010DE7-A73C-4DFF-87E4-F440EB9BD1A1}"/>
              </a:ext>
            </a:extLst>
          </p:cNvPr>
          <p:cNvSpPr txBox="1">
            <a:spLocks noChangeArrowheads="1"/>
          </p:cNvSpPr>
          <p:nvPr/>
        </p:nvSpPr>
        <p:spPr bwMode="auto">
          <a:xfrm>
            <a:off x="2809875" y="3435350"/>
            <a:ext cx="539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800" b="0">
                <a:latin typeface="Times New Roman" panose="02020603050405020304" pitchFamily="18" charset="0"/>
              </a:rPr>
              <a:t>Yes</a:t>
            </a:r>
          </a:p>
        </p:txBody>
      </p:sp>
      <p:sp>
        <p:nvSpPr>
          <p:cNvPr id="41992" name="Text Box 8">
            <a:extLst>
              <a:ext uri="{FF2B5EF4-FFF2-40B4-BE49-F238E27FC236}">
                <a16:creationId xmlns:a16="http://schemas.microsoft.com/office/drawing/2014/main" id="{C6A8B379-22E1-402E-B575-3C25DCCE8CB0}"/>
              </a:ext>
            </a:extLst>
          </p:cNvPr>
          <p:cNvSpPr txBox="1">
            <a:spLocks noChangeArrowheads="1"/>
          </p:cNvSpPr>
          <p:nvPr/>
        </p:nvSpPr>
        <p:spPr bwMode="auto">
          <a:xfrm>
            <a:off x="5299075" y="343535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800" b="0">
                <a:latin typeface="Times New Roman" panose="02020603050405020304" pitchFamily="18" charset="0"/>
              </a:rPr>
              <a:t>No</a:t>
            </a:r>
          </a:p>
        </p:txBody>
      </p:sp>
      <p:sp>
        <p:nvSpPr>
          <p:cNvPr id="41993" name="Rectangle 9">
            <a:extLst>
              <a:ext uri="{FF2B5EF4-FFF2-40B4-BE49-F238E27FC236}">
                <a16:creationId xmlns:a16="http://schemas.microsoft.com/office/drawing/2014/main" id="{C42C3541-DC91-4B25-A529-F1E11F6B978A}"/>
              </a:ext>
            </a:extLst>
          </p:cNvPr>
          <p:cNvSpPr>
            <a:spLocks noChangeArrowheads="1"/>
          </p:cNvSpPr>
          <p:nvPr/>
        </p:nvSpPr>
        <p:spPr bwMode="auto">
          <a:xfrm>
            <a:off x="2667000" y="4044950"/>
            <a:ext cx="936625" cy="341313"/>
          </a:xfrm>
          <a:prstGeom prst="rect">
            <a:avLst/>
          </a:prstGeom>
          <a:solidFill>
            <a:srgbClr val="FFFFFF"/>
          </a:solidFill>
          <a:ln w="9525">
            <a:solidFill>
              <a:schemeClr val="tx1"/>
            </a:solidFill>
            <a:miter lim="800000"/>
            <a:headEnd/>
            <a:tailEnd/>
          </a:ln>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800" b="0">
                <a:latin typeface="Times New Roman" panose="02020603050405020304" pitchFamily="18" charset="0"/>
              </a:rPr>
              <a:t>Node N1</a:t>
            </a:r>
          </a:p>
        </p:txBody>
      </p:sp>
      <p:sp>
        <p:nvSpPr>
          <p:cNvPr id="41994" name="Rectangle 10">
            <a:extLst>
              <a:ext uri="{FF2B5EF4-FFF2-40B4-BE49-F238E27FC236}">
                <a16:creationId xmlns:a16="http://schemas.microsoft.com/office/drawing/2014/main" id="{68D60CAD-19C6-4CD1-9E31-7F3950D0A883}"/>
              </a:ext>
            </a:extLst>
          </p:cNvPr>
          <p:cNvSpPr>
            <a:spLocks noChangeArrowheads="1"/>
          </p:cNvSpPr>
          <p:nvPr/>
        </p:nvSpPr>
        <p:spPr bwMode="auto">
          <a:xfrm>
            <a:off x="4854575" y="4044950"/>
            <a:ext cx="936625" cy="341313"/>
          </a:xfrm>
          <a:prstGeom prst="rect">
            <a:avLst/>
          </a:prstGeom>
          <a:solidFill>
            <a:srgbClr val="FFFFFF"/>
          </a:solidFill>
          <a:ln w="9525">
            <a:solidFill>
              <a:schemeClr val="tx1"/>
            </a:solidFill>
            <a:miter lim="800000"/>
            <a:headEnd/>
            <a:tailEnd/>
          </a:ln>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800" b="0">
                <a:latin typeface="Times New Roman" panose="02020603050405020304" pitchFamily="18" charset="0"/>
              </a:rPr>
              <a:t>Node N2</a:t>
            </a:r>
          </a:p>
        </p:txBody>
      </p:sp>
      <p:graphicFrame>
        <p:nvGraphicFramePr>
          <p:cNvPr id="41995" name="Object 11">
            <a:extLst>
              <a:ext uri="{FF2B5EF4-FFF2-40B4-BE49-F238E27FC236}">
                <a16:creationId xmlns:a16="http://schemas.microsoft.com/office/drawing/2014/main" id="{CCCD64E0-FD14-4F2E-8146-8EA6FC6C6FA7}"/>
              </a:ext>
            </a:extLst>
          </p:cNvPr>
          <p:cNvGraphicFramePr>
            <a:graphicFrameLocks noChangeAspect="1"/>
          </p:cNvGraphicFramePr>
          <p:nvPr/>
        </p:nvGraphicFramePr>
        <p:xfrm>
          <a:off x="6553200" y="2590800"/>
          <a:ext cx="1981200" cy="1790700"/>
        </p:xfrm>
        <a:graphic>
          <a:graphicData uri="http://schemas.openxmlformats.org/presentationml/2006/ole">
            <mc:AlternateContent xmlns:mc="http://schemas.openxmlformats.org/markup-compatibility/2006">
              <mc:Choice xmlns:v="urn:schemas-microsoft-com:vml" Requires="v">
                <p:oleObj name="Document" r:id="rId2" imgW="3177540" imgH="3054096" progId="Word.Document.8">
                  <p:embed/>
                </p:oleObj>
              </mc:Choice>
              <mc:Fallback>
                <p:oleObj name="Document" r:id="rId2" imgW="3177540" imgH="3054096" progId="Word.Document.8">
                  <p:embed/>
                  <p:pic>
                    <p:nvPicPr>
                      <p:cNvPr id="0" name="Objec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590800"/>
                        <a:ext cx="1981200" cy="179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996" name="Object 12">
            <a:extLst>
              <a:ext uri="{FF2B5EF4-FFF2-40B4-BE49-F238E27FC236}">
                <a16:creationId xmlns:a16="http://schemas.microsoft.com/office/drawing/2014/main" id="{3D1A5709-51E3-4764-A102-C7DD91705412}"/>
              </a:ext>
            </a:extLst>
          </p:cNvPr>
          <p:cNvGraphicFramePr>
            <a:graphicFrameLocks noChangeAspect="1"/>
          </p:cNvGraphicFramePr>
          <p:nvPr/>
        </p:nvGraphicFramePr>
        <p:xfrm>
          <a:off x="3276600" y="4648200"/>
          <a:ext cx="1905000" cy="1471613"/>
        </p:xfrm>
        <a:graphic>
          <a:graphicData uri="http://schemas.openxmlformats.org/presentationml/2006/ole">
            <mc:AlternateContent xmlns:mc="http://schemas.openxmlformats.org/markup-compatibility/2006">
              <mc:Choice xmlns:v="urn:schemas-microsoft-com:vml" Requires="v">
                <p:oleObj name="Document" r:id="rId4" imgW="3267053" imgH="2543909" progId="Word.Document.8">
                  <p:embed/>
                </p:oleObj>
              </mc:Choice>
              <mc:Fallback>
                <p:oleObj name="Document" r:id="rId4" imgW="3267053" imgH="2543909" progId="Word.Document.8">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648200"/>
                        <a:ext cx="1905000" cy="147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997" name="Text Box 13">
            <a:extLst>
              <a:ext uri="{FF2B5EF4-FFF2-40B4-BE49-F238E27FC236}">
                <a16:creationId xmlns:a16="http://schemas.microsoft.com/office/drawing/2014/main" id="{8FF99B87-2B47-4467-8B3E-FB67F75E5FD5}"/>
              </a:ext>
            </a:extLst>
          </p:cNvPr>
          <p:cNvSpPr txBox="1">
            <a:spLocks noChangeArrowheads="1"/>
          </p:cNvSpPr>
          <p:nvPr/>
        </p:nvSpPr>
        <p:spPr bwMode="auto">
          <a:xfrm>
            <a:off x="381000" y="4191000"/>
            <a:ext cx="243840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2000"/>
              <a:t>Gini(N1) </a:t>
            </a:r>
            <a:br>
              <a:rPr lang="en-US" altLang="en-US" sz="2000"/>
            </a:br>
            <a:r>
              <a:rPr lang="en-US" altLang="en-US" sz="2000"/>
              <a:t>= 1 – (5/7)</a:t>
            </a:r>
            <a:r>
              <a:rPr lang="en-US" altLang="en-US" sz="2000" baseline="30000"/>
              <a:t>2 </a:t>
            </a:r>
            <a:r>
              <a:rPr lang="en-US" altLang="en-US" sz="2000"/>
              <a:t>– (2/7)</a:t>
            </a:r>
            <a:r>
              <a:rPr lang="en-US" altLang="en-US" sz="2000" baseline="30000"/>
              <a:t>2</a:t>
            </a:r>
            <a:r>
              <a:rPr lang="en-US" altLang="en-US" sz="2000"/>
              <a:t> </a:t>
            </a:r>
            <a:br>
              <a:rPr lang="en-US" altLang="en-US" sz="2000"/>
            </a:br>
            <a:r>
              <a:rPr lang="en-US" altLang="en-US" sz="2000"/>
              <a:t>= …</a:t>
            </a:r>
          </a:p>
          <a:p>
            <a:pPr>
              <a:spcBef>
                <a:spcPct val="50000"/>
              </a:spcBef>
              <a:spcAft>
                <a:spcPct val="0"/>
              </a:spcAft>
              <a:buClrTx/>
              <a:buSzTx/>
              <a:buFontTx/>
              <a:buNone/>
            </a:pPr>
            <a:r>
              <a:rPr lang="en-US" altLang="en-US" sz="2000"/>
              <a:t>Gini(N2) </a:t>
            </a:r>
            <a:br>
              <a:rPr lang="en-US" altLang="en-US" sz="2000"/>
            </a:br>
            <a:r>
              <a:rPr lang="en-US" altLang="en-US" sz="2000"/>
              <a:t>= 1 – (1/5)</a:t>
            </a:r>
            <a:r>
              <a:rPr lang="en-US" altLang="en-US" sz="2000" baseline="30000"/>
              <a:t>2 </a:t>
            </a:r>
            <a:r>
              <a:rPr lang="en-US" altLang="en-US" sz="2000"/>
              <a:t>– (4/5)</a:t>
            </a:r>
            <a:r>
              <a:rPr lang="en-US" altLang="en-US" sz="2000" baseline="30000"/>
              <a:t>2</a:t>
            </a:r>
            <a:r>
              <a:rPr lang="en-US" altLang="en-US" sz="2000"/>
              <a:t> </a:t>
            </a:r>
            <a:br>
              <a:rPr lang="en-US" altLang="en-US" sz="2000"/>
            </a:br>
            <a:r>
              <a:rPr lang="en-US" altLang="en-US" sz="2000"/>
              <a:t>= …</a:t>
            </a:r>
          </a:p>
        </p:txBody>
      </p:sp>
      <p:sp>
        <p:nvSpPr>
          <p:cNvPr id="41998" name="Text Box 14">
            <a:extLst>
              <a:ext uri="{FF2B5EF4-FFF2-40B4-BE49-F238E27FC236}">
                <a16:creationId xmlns:a16="http://schemas.microsoft.com/office/drawing/2014/main" id="{57614D71-1EC6-42A4-9083-9880EA67B2A8}"/>
              </a:ext>
            </a:extLst>
          </p:cNvPr>
          <p:cNvSpPr txBox="1">
            <a:spLocks noChangeArrowheads="1"/>
          </p:cNvSpPr>
          <p:nvPr/>
        </p:nvSpPr>
        <p:spPr bwMode="auto">
          <a:xfrm>
            <a:off x="5943600" y="4648200"/>
            <a:ext cx="2590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2000"/>
              <a:t>Gini(Children) </a:t>
            </a:r>
            <a:br>
              <a:rPr lang="en-US" altLang="en-US" sz="2000"/>
            </a:br>
            <a:r>
              <a:rPr lang="en-US" altLang="en-US" sz="2000"/>
              <a:t>= 7/12 * Gini(N1) + </a:t>
            </a:r>
            <a:br>
              <a:rPr lang="en-US" altLang="en-US" sz="2000"/>
            </a:br>
            <a:r>
              <a:rPr lang="en-US" altLang="en-US" sz="2000"/>
              <a:t>   5/12 * Gini(N2)=y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D4CA75DA-5252-4220-AADA-DC4040E4F54A}"/>
              </a:ext>
            </a:extLst>
          </p:cNvPr>
          <p:cNvSpPr>
            <a:spLocks noGrp="1" noChangeArrowheads="1"/>
          </p:cNvSpPr>
          <p:nvPr>
            <p:ph type="title"/>
          </p:nvPr>
        </p:nvSpPr>
        <p:spPr>
          <a:xfrm>
            <a:off x="381000" y="152400"/>
            <a:ext cx="8458200" cy="533400"/>
          </a:xfrm>
        </p:spPr>
        <p:txBody>
          <a:bodyPr/>
          <a:lstStyle/>
          <a:p>
            <a:r>
              <a:rPr lang="en-US" altLang="en-US" sz="2800"/>
              <a:t>Categorical Attributes: Computing Gini Index</a:t>
            </a:r>
          </a:p>
        </p:txBody>
      </p:sp>
      <p:sp>
        <p:nvSpPr>
          <p:cNvPr id="43011" name="Rectangle 3">
            <a:extLst>
              <a:ext uri="{FF2B5EF4-FFF2-40B4-BE49-F238E27FC236}">
                <a16:creationId xmlns:a16="http://schemas.microsoft.com/office/drawing/2014/main" id="{9F2FF6E7-42C3-4A9D-9356-222DC6897DC0}"/>
              </a:ext>
            </a:extLst>
          </p:cNvPr>
          <p:cNvSpPr>
            <a:spLocks noGrp="1" noChangeArrowheads="1"/>
          </p:cNvSpPr>
          <p:nvPr>
            <p:ph type="body" idx="1"/>
          </p:nvPr>
        </p:nvSpPr>
        <p:spPr/>
        <p:txBody>
          <a:bodyPr/>
          <a:lstStyle/>
          <a:p>
            <a:r>
              <a:rPr lang="en-US" altLang="en-US" sz="2400"/>
              <a:t>For each distinct value, gather counts for each class in the dataset</a:t>
            </a:r>
          </a:p>
          <a:p>
            <a:r>
              <a:rPr lang="en-US" altLang="en-US" sz="2400"/>
              <a:t>Use the count matrix to make decisions</a:t>
            </a:r>
          </a:p>
        </p:txBody>
      </p:sp>
      <p:graphicFrame>
        <p:nvGraphicFramePr>
          <p:cNvPr id="43012" name="Object 4">
            <a:extLst>
              <a:ext uri="{FF2B5EF4-FFF2-40B4-BE49-F238E27FC236}">
                <a16:creationId xmlns:a16="http://schemas.microsoft.com/office/drawing/2014/main" id="{DAF5CE24-2D42-40E7-807B-997A69C826F2}"/>
              </a:ext>
            </a:extLst>
          </p:cNvPr>
          <p:cNvGraphicFramePr>
            <a:graphicFrameLocks noChangeAspect="1"/>
          </p:cNvGraphicFramePr>
          <p:nvPr/>
        </p:nvGraphicFramePr>
        <p:xfrm>
          <a:off x="3886200" y="3810000"/>
          <a:ext cx="2609850" cy="1768475"/>
        </p:xfrm>
        <a:graphic>
          <a:graphicData uri="http://schemas.openxmlformats.org/presentationml/2006/ole">
            <mc:AlternateContent xmlns:mc="http://schemas.openxmlformats.org/markup-compatibility/2006">
              <mc:Choice xmlns:v="urn:schemas-microsoft-com:vml" Requires="v">
                <p:oleObj name="Document" r:id="rId2" imgW="5849112" imgH="4005072" progId="Word.Document.8">
                  <p:embed/>
                </p:oleObj>
              </mc:Choice>
              <mc:Fallback>
                <p:oleObj name="Document" r:id="rId2" imgW="5849112" imgH="4005072" progId="Word.Document.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810000"/>
                        <a:ext cx="2609850" cy="176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13" name="Object 5">
            <a:extLst>
              <a:ext uri="{FF2B5EF4-FFF2-40B4-BE49-F238E27FC236}">
                <a16:creationId xmlns:a16="http://schemas.microsoft.com/office/drawing/2014/main" id="{98ADE290-D29A-45F5-B665-C3ED7CBF82AD}"/>
              </a:ext>
            </a:extLst>
          </p:cNvPr>
          <p:cNvGraphicFramePr>
            <a:graphicFrameLocks noChangeAspect="1"/>
          </p:cNvGraphicFramePr>
          <p:nvPr/>
        </p:nvGraphicFramePr>
        <p:xfrm>
          <a:off x="6381750" y="3810000"/>
          <a:ext cx="2609850" cy="1768475"/>
        </p:xfrm>
        <a:graphic>
          <a:graphicData uri="http://schemas.openxmlformats.org/presentationml/2006/ole">
            <mc:AlternateContent xmlns:mc="http://schemas.openxmlformats.org/markup-compatibility/2006">
              <mc:Choice xmlns:v="urn:schemas-microsoft-com:vml" Requires="v">
                <p:oleObj name="Document" r:id="rId4" imgW="5849112" imgH="4005072" progId="Word.Document.8">
                  <p:embed/>
                </p:oleObj>
              </mc:Choice>
              <mc:Fallback>
                <p:oleObj name="Document" r:id="rId4" imgW="5849112" imgH="4005072"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1750" y="3810000"/>
                        <a:ext cx="2609850" cy="176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14" name="Object 6">
            <a:extLst>
              <a:ext uri="{FF2B5EF4-FFF2-40B4-BE49-F238E27FC236}">
                <a16:creationId xmlns:a16="http://schemas.microsoft.com/office/drawing/2014/main" id="{168FB5B2-DD2B-442E-9F7E-63333EC90508}"/>
              </a:ext>
            </a:extLst>
          </p:cNvPr>
          <p:cNvGraphicFramePr>
            <a:graphicFrameLocks noChangeAspect="1"/>
          </p:cNvGraphicFramePr>
          <p:nvPr/>
        </p:nvGraphicFramePr>
        <p:xfrm>
          <a:off x="304800" y="3810000"/>
          <a:ext cx="2744788" cy="1524000"/>
        </p:xfrm>
        <a:graphic>
          <a:graphicData uri="http://schemas.openxmlformats.org/presentationml/2006/ole">
            <mc:AlternateContent xmlns:mc="http://schemas.openxmlformats.org/markup-compatibility/2006">
              <mc:Choice xmlns:v="urn:schemas-microsoft-com:vml" Requires="v">
                <p:oleObj name="Document" r:id="rId6" imgW="6205728" imgH="3191256" progId="Word.Document.8">
                  <p:embed/>
                </p:oleObj>
              </mc:Choice>
              <mc:Fallback>
                <p:oleObj name="Document" r:id="rId6" imgW="6205728" imgH="3191256" progId="Word.Document.8">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3810000"/>
                        <a:ext cx="2744788"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15" name="Line 7">
            <a:extLst>
              <a:ext uri="{FF2B5EF4-FFF2-40B4-BE49-F238E27FC236}">
                <a16:creationId xmlns:a16="http://schemas.microsoft.com/office/drawing/2014/main" id="{C31697DA-99C5-4AE2-B384-4CA6EBAEFB10}"/>
              </a:ext>
            </a:extLst>
          </p:cNvPr>
          <p:cNvSpPr>
            <a:spLocks noChangeShapeType="1"/>
          </p:cNvSpPr>
          <p:nvPr/>
        </p:nvSpPr>
        <p:spPr bwMode="auto">
          <a:xfrm flipH="1">
            <a:off x="3581400" y="2971800"/>
            <a:ext cx="1588" cy="2438400"/>
          </a:xfrm>
          <a:prstGeom prst="line">
            <a:avLst/>
          </a:prstGeom>
          <a:noFill/>
          <a:ln w="38100">
            <a:solidFill>
              <a:schemeClr val="tx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16" name="Text Box 8">
            <a:extLst>
              <a:ext uri="{FF2B5EF4-FFF2-40B4-BE49-F238E27FC236}">
                <a16:creationId xmlns:a16="http://schemas.microsoft.com/office/drawing/2014/main" id="{63FC483C-2414-4265-97AC-4B090EA69F92}"/>
              </a:ext>
            </a:extLst>
          </p:cNvPr>
          <p:cNvSpPr txBox="1">
            <a:spLocks noChangeArrowheads="1"/>
          </p:cNvSpPr>
          <p:nvPr/>
        </p:nvSpPr>
        <p:spPr bwMode="auto">
          <a:xfrm>
            <a:off x="915988" y="2868613"/>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lang="en-US" altLang="en-US" sz="2000" b="0">
                <a:latin typeface="Times New Roman" panose="02020603050405020304" pitchFamily="18" charset="0"/>
              </a:rPr>
              <a:t>Multi-way split</a:t>
            </a:r>
          </a:p>
        </p:txBody>
      </p:sp>
      <p:sp>
        <p:nvSpPr>
          <p:cNvPr id="43017" name="Text Box 9">
            <a:extLst>
              <a:ext uri="{FF2B5EF4-FFF2-40B4-BE49-F238E27FC236}">
                <a16:creationId xmlns:a16="http://schemas.microsoft.com/office/drawing/2014/main" id="{0558AC1D-A18B-4039-8C66-8DD787C7EBCE}"/>
              </a:ext>
            </a:extLst>
          </p:cNvPr>
          <p:cNvSpPr txBox="1">
            <a:spLocks noChangeArrowheads="1"/>
          </p:cNvSpPr>
          <p:nvPr/>
        </p:nvSpPr>
        <p:spPr bwMode="auto">
          <a:xfrm>
            <a:off x="4719638" y="2868613"/>
            <a:ext cx="31384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2000" b="0">
                <a:latin typeface="Times New Roman" panose="02020603050405020304" pitchFamily="18" charset="0"/>
              </a:rPr>
              <a:t>Two-way split </a:t>
            </a:r>
          </a:p>
          <a:p>
            <a:pPr algn="ctr">
              <a:spcBef>
                <a:spcPct val="0"/>
              </a:spcBef>
              <a:spcAft>
                <a:spcPct val="0"/>
              </a:spcAft>
              <a:buClrTx/>
              <a:buSzTx/>
              <a:buFontTx/>
              <a:buNone/>
            </a:pPr>
            <a:r>
              <a:rPr lang="en-US" altLang="en-US" sz="2000" b="0">
                <a:latin typeface="Times New Roman" panose="02020603050405020304" pitchFamily="18" charset="0"/>
              </a:rPr>
              <a:t>(find best partition of values)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2D76DB1-0AE3-4B54-8AA2-B6A2ECF43B71}"/>
              </a:ext>
            </a:extLst>
          </p:cNvPr>
          <p:cNvSpPr>
            <a:spLocks noGrp="1" noChangeArrowheads="1"/>
          </p:cNvSpPr>
          <p:nvPr>
            <p:ph type="title"/>
          </p:nvPr>
        </p:nvSpPr>
        <p:spPr/>
        <p:txBody>
          <a:bodyPr/>
          <a:lstStyle/>
          <a:p>
            <a:r>
              <a:rPr lang="en-US" altLang="en-US"/>
              <a:t>Classification: Definition</a:t>
            </a:r>
          </a:p>
        </p:txBody>
      </p:sp>
      <p:sp>
        <p:nvSpPr>
          <p:cNvPr id="6147" name="Rectangle 3">
            <a:extLst>
              <a:ext uri="{FF2B5EF4-FFF2-40B4-BE49-F238E27FC236}">
                <a16:creationId xmlns:a16="http://schemas.microsoft.com/office/drawing/2014/main" id="{7B130C2C-7578-4169-A557-78B840C95B34}"/>
              </a:ext>
            </a:extLst>
          </p:cNvPr>
          <p:cNvSpPr>
            <a:spLocks noGrp="1" noChangeArrowheads="1"/>
          </p:cNvSpPr>
          <p:nvPr>
            <p:ph type="body" idx="1"/>
          </p:nvPr>
        </p:nvSpPr>
        <p:spPr>
          <a:xfrm>
            <a:off x="685800" y="1295400"/>
            <a:ext cx="7924800" cy="4419600"/>
          </a:xfrm>
        </p:spPr>
        <p:txBody>
          <a:bodyPr/>
          <a:lstStyle/>
          <a:p>
            <a:pPr marL="342900" indent="-342900">
              <a:lnSpc>
                <a:spcPct val="90000"/>
              </a:lnSpc>
            </a:pPr>
            <a:r>
              <a:rPr lang="en-US" altLang="en-US"/>
              <a:t>Given a collection of records (</a:t>
            </a:r>
            <a:r>
              <a:rPr lang="en-US" altLang="en-US" i="1">
                <a:solidFill>
                  <a:srgbClr val="CC0000"/>
                </a:solidFill>
              </a:rPr>
              <a:t>training set </a:t>
            </a:r>
            <a:r>
              <a:rPr lang="en-US" altLang="en-US"/>
              <a:t>)</a:t>
            </a:r>
          </a:p>
          <a:p>
            <a:pPr marL="742950" lvl="1" indent="-285750">
              <a:lnSpc>
                <a:spcPct val="90000"/>
              </a:lnSpc>
            </a:pPr>
            <a:r>
              <a:rPr lang="en-US" altLang="en-US" sz="2400"/>
              <a:t>Each record contains a set of </a:t>
            </a:r>
            <a:r>
              <a:rPr lang="en-US" altLang="en-US" sz="2400" i="1">
                <a:solidFill>
                  <a:srgbClr val="CC0000"/>
                </a:solidFill>
              </a:rPr>
              <a:t>attributes</a:t>
            </a:r>
            <a:r>
              <a:rPr lang="en-US" altLang="en-US" sz="2400"/>
              <a:t>, one of the attributes is the </a:t>
            </a:r>
            <a:r>
              <a:rPr lang="en-US" altLang="en-US" sz="2400" i="1">
                <a:solidFill>
                  <a:srgbClr val="CC0000"/>
                </a:solidFill>
              </a:rPr>
              <a:t>class</a:t>
            </a:r>
            <a:r>
              <a:rPr lang="en-US" altLang="en-US" sz="2400"/>
              <a:t>.</a:t>
            </a:r>
            <a:endParaRPr lang="en-US" altLang="en-US"/>
          </a:p>
          <a:p>
            <a:pPr marL="342900" indent="-342900">
              <a:lnSpc>
                <a:spcPct val="90000"/>
              </a:lnSpc>
            </a:pPr>
            <a:r>
              <a:rPr lang="en-US" altLang="en-US"/>
              <a:t>Find a </a:t>
            </a:r>
            <a:r>
              <a:rPr lang="en-US" altLang="en-US" i="1">
                <a:solidFill>
                  <a:srgbClr val="CC0000"/>
                </a:solidFill>
              </a:rPr>
              <a:t>model</a:t>
            </a:r>
            <a:r>
              <a:rPr lang="en-US" altLang="en-US"/>
              <a:t>  for the class attribute as a function of the values of other attributes.</a:t>
            </a:r>
          </a:p>
          <a:p>
            <a:pPr marL="342900" indent="-342900">
              <a:lnSpc>
                <a:spcPct val="90000"/>
              </a:lnSpc>
            </a:pPr>
            <a:r>
              <a:rPr lang="en-US" altLang="en-US"/>
              <a:t>Goal: </a:t>
            </a:r>
            <a:r>
              <a:rPr lang="en-US" altLang="en-US" u="sng"/>
              <a:t>previously unseen</a:t>
            </a:r>
            <a:r>
              <a:rPr lang="en-US" altLang="en-US"/>
              <a:t> records should be assigned a class as accurately as possible.</a:t>
            </a:r>
          </a:p>
          <a:p>
            <a:pPr marL="742950" lvl="1" indent="-285750">
              <a:lnSpc>
                <a:spcPct val="90000"/>
              </a:lnSpc>
            </a:pPr>
            <a:r>
              <a:rPr lang="en-US" altLang="en-US" sz="2400"/>
              <a:t>A </a:t>
            </a:r>
            <a:r>
              <a:rPr lang="en-US" altLang="en-US" sz="2400" i="1">
                <a:solidFill>
                  <a:srgbClr val="CC0000"/>
                </a:solidFill>
              </a:rPr>
              <a:t>test set</a:t>
            </a:r>
            <a:r>
              <a:rPr lang="en-US" altLang="en-US" sz="2400"/>
              <a:t> is used to determine the accuracy of the model. Usually, the given data set is divided into training and test sets, with training set used to build the model and test set used to validate it.</a:t>
            </a:r>
            <a:endParaRPr lang="en-US"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a:extLst>
              <a:ext uri="{FF2B5EF4-FFF2-40B4-BE49-F238E27FC236}">
                <a16:creationId xmlns:a16="http://schemas.microsoft.com/office/drawing/2014/main" id="{04953719-0CA2-4D35-B778-EF5C33C3B1C9}"/>
              </a:ext>
            </a:extLst>
          </p:cNvPr>
          <p:cNvSpPr>
            <a:spLocks noGrp="1" noChangeArrowheads="1"/>
          </p:cNvSpPr>
          <p:nvPr>
            <p:ph type="title"/>
          </p:nvPr>
        </p:nvSpPr>
        <p:spPr/>
        <p:txBody>
          <a:bodyPr/>
          <a:lstStyle/>
          <a:p>
            <a:r>
              <a:rPr lang="en-US" altLang="en-US" sz="2800"/>
              <a:t>Continuous Attributes: Computing Gini Index</a:t>
            </a:r>
          </a:p>
        </p:txBody>
      </p:sp>
      <p:sp>
        <p:nvSpPr>
          <p:cNvPr id="44035" name="Rectangle 5">
            <a:extLst>
              <a:ext uri="{FF2B5EF4-FFF2-40B4-BE49-F238E27FC236}">
                <a16:creationId xmlns:a16="http://schemas.microsoft.com/office/drawing/2014/main" id="{BB399BF5-4881-41D0-8510-F4D4A30830F5}"/>
              </a:ext>
            </a:extLst>
          </p:cNvPr>
          <p:cNvSpPr>
            <a:spLocks noGrp="1" noChangeArrowheads="1"/>
          </p:cNvSpPr>
          <p:nvPr>
            <p:ph type="body" sz="half" idx="1"/>
          </p:nvPr>
        </p:nvSpPr>
        <p:spPr>
          <a:xfrm>
            <a:off x="411163" y="1143000"/>
            <a:ext cx="4999037" cy="5181600"/>
          </a:xfrm>
        </p:spPr>
        <p:txBody>
          <a:bodyPr/>
          <a:lstStyle/>
          <a:p>
            <a:pPr>
              <a:lnSpc>
                <a:spcPct val="90000"/>
              </a:lnSpc>
            </a:pPr>
            <a:r>
              <a:rPr lang="en-US" altLang="en-US" sz="2000"/>
              <a:t>Use Binary Decisions based on one value</a:t>
            </a:r>
          </a:p>
          <a:p>
            <a:pPr>
              <a:lnSpc>
                <a:spcPct val="90000"/>
              </a:lnSpc>
            </a:pPr>
            <a:r>
              <a:rPr lang="en-US" altLang="en-US" sz="2000"/>
              <a:t>Several Choices for the splitting value</a:t>
            </a:r>
          </a:p>
          <a:p>
            <a:pPr lvl="1">
              <a:lnSpc>
                <a:spcPct val="90000"/>
              </a:lnSpc>
            </a:pPr>
            <a:r>
              <a:rPr lang="en-US" altLang="en-US" sz="2000"/>
              <a:t>Number of possible splitting values </a:t>
            </a:r>
            <a:br>
              <a:rPr lang="en-US" altLang="en-US" sz="2000"/>
            </a:br>
            <a:r>
              <a:rPr lang="en-US" altLang="en-US" sz="2000"/>
              <a:t>= Number of distinct values</a:t>
            </a:r>
          </a:p>
          <a:p>
            <a:pPr>
              <a:lnSpc>
                <a:spcPct val="90000"/>
              </a:lnSpc>
            </a:pPr>
            <a:r>
              <a:rPr lang="en-US" altLang="en-US" sz="2000"/>
              <a:t>Each splitting value has a count matrix associated with it</a:t>
            </a:r>
          </a:p>
          <a:p>
            <a:pPr lvl="1">
              <a:lnSpc>
                <a:spcPct val="90000"/>
              </a:lnSpc>
            </a:pPr>
            <a:r>
              <a:rPr lang="en-US" altLang="en-US" sz="2000"/>
              <a:t>Class counts in each of the partitions, A &lt; v and A </a:t>
            </a:r>
            <a:r>
              <a:rPr lang="en-US" altLang="en-US" sz="2000">
                <a:sym typeface="Symbol" panose="05050102010706020507" pitchFamily="18" charset="2"/>
              </a:rPr>
              <a:t></a:t>
            </a:r>
            <a:r>
              <a:rPr lang="en-US" altLang="en-US" sz="2000"/>
              <a:t> v</a:t>
            </a:r>
          </a:p>
          <a:p>
            <a:pPr>
              <a:lnSpc>
                <a:spcPct val="90000"/>
              </a:lnSpc>
            </a:pPr>
            <a:r>
              <a:rPr lang="en-US" altLang="en-US" sz="2000"/>
              <a:t>Simple method to choose best v</a:t>
            </a:r>
          </a:p>
          <a:p>
            <a:pPr lvl="1">
              <a:lnSpc>
                <a:spcPct val="90000"/>
              </a:lnSpc>
            </a:pPr>
            <a:r>
              <a:rPr lang="en-US" altLang="en-US" sz="2000"/>
              <a:t>For each v, scan the database to gather count matrix and compute its Gini index</a:t>
            </a:r>
          </a:p>
          <a:p>
            <a:pPr lvl="1">
              <a:lnSpc>
                <a:spcPct val="90000"/>
              </a:lnSpc>
            </a:pPr>
            <a:r>
              <a:rPr lang="en-US" altLang="en-US" sz="2000"/>
              <a:t>Computationally Inefficient! Repetition of work.</a:t>
            </a:r>
          </a:p>
        </p:txBody>
      </p:sp>
      <p:graphicFrame>
        <p:nvGraphicFramePr>
          <p:cNvPr id="44036" name="Object 6">
            <a:extLst>
              <a:ext uri="{FF2B5EF4-FFF2-40B4-BE49-F238E27FC236}">
                <a16:creationId xmlns:a16="http://schemas.microsoft.com/office/drawing/2014/main" id="{ADDC24BF-74F3-46FC-B60B-6DDA234F3B55}"/>
              </a:ext>
            </a:extLst>
          </p:cNvPr>
          <p:cNvGraphicFramePr>
            <a:graphicFrameLocks noGrp="1" noChangeAspect="1"/>
          </p:cNvGraphicFramePr>
          <p:nvPr>
            <p:ph sz="quarter" idx="2"/>
          </p:nvPr>
        </p:nvGraphicFramePr>
        <p:xfrm>
          <a:off x="5607050" y="1143000"/>
          <a:ext cx="3213100" cy="3429000"/>
        </p:xfrm>
        <a:graphic>
          <a:graphicData uri="http://schemas.openxmlformats.org/presentationml/2006/ole">
            <mc:AlternateContent xmlns:mc="http://schemas.openxmlformats.org/markup-compatibility/2006">
              <mc:Choice xmlns:v="urn:schemas-microsoft-com:vml" Requires="v">
                <p:oleObj name="Document" r:id="rId2" imgW="5415994" imgH="5779818" progId="Word.Document.8">
                  <p:embed/>
                </p:oleObj>
              </mc:Choice>
              <mc:Fallback>
                <p:oleObj name="Document" r:id="rId2" imgW="5415994" imgH="5779818" progId="Word.Document.8">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r="4274"/>
                      <a:stretch>
                        <a:fillRect/>
                      </a:stretch>
                    </p:blipFill>
                    <p:spPr bwMode="auto">
                      <a:xfrm>
                        <a:off x="5607050" y="1143000"/>
                        <a:ext cx="32131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37" name="Object 8">
            <a:extLst>
              <a:ext uri="{FF2B5EF4-FFF2-40B4-BE49-F238E27FC236}">
                <a16:creationId xmlns:a16="http://schemas.microsoft.com/office/drawing/2014/main" id="{D92B2F25-ABA1-4D31-BAC6-93E063E1CFCD}"/>
              </a:ext>
            </a:extLst>
          </p:cNvPr>
          <p:cNvGraphicFramePr>
            <a:graphicFrameLocks noGrp="1" noChangeAspect="1"/>
          </p:cNvGraphicFramePr>
          <p:nvPr>
            <p:ph sz="quarter" idx="3"/>
          </p:nvPr>
        </p:nvGraphicFramePr>
        <p:xfrm>
          <a:off x="6950075" y="4572000"/>
          <a:ext cx="1050925" cy="1676400"/>
        </p:xfrm>
        <a:graphic>
          <a:graphicData uri="http://schemas.openxmlformats.org/presentationml/2006/ole">
            <mc:AlternateContent xmlns:mc="http://schemas.openxmlformats.org/markup-compatibility/2006">
              <mc:Choice xmlns:v="urn:schemas-microsoft-com:vml" Requires="v">
                <p:oleObj name="Visio" r:id="rId4" imgW="1611935" imgH="2570756" progId="Visio.Drawing.6">
                  <p:embed/>
                </p:oleObj>
              </mc:Choice>
              <mc:Fallback>
                <p:oleObj name="Visio" r:id="rId4" imgW="1611935" imgH="2570756" progId="Visio.Drawing.6">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0075" y="4572000"/>
                        <a:ext cx="105092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BD91D390-589E-4716-A848-8C7E194762B6}"/>
              </a:ext>
            </a:extLst>
          </p:cNvPr>
          <p:cNvSpPr>
            <a:spLocks noGrp="1" noChangeArrowheads="1"/>
          </p:cNvSpPr>
          <p:nvPr>
            <p:ph type="title"/>
          </p:nvPr>
        </p:nvSpPr>
        <p:spPr>
          <a:xfrm>
            <a:off x="228600" y="152400"/>
            <a:ext cx="8686800" cy="533400"/>
          </a:xfrm>
        </p:spPr>
        <p:txBody>
          <a:bodyPr/>
          <a:lstStyle/>
          <a:p>
            <a:r>
              <a:rPr lang="en-US" altLang="en-US" sz="2800"/>
              <a:t>Continuous Attributes: Computing Gini Index...</a:t>
            </a:r>
          </a:p>
        </p:txBody>
      </p:sp>
      <p:sp>
        <p:nvSpPr>
          <p:cNvPr id="45059" name="Rectangle 3">
            <a:extLst>
              <a:ext uri="{FF2B5EF4-FFF2-40B4-BE49-F238E27FC236}">
                <a16:creationId xmlns:a16="http://schemas.microsoft.com/office/drawing/2014/main" id="{84677CE5-7ED4-422C-893C-619DB7B87CDB}"/>
              </a:ext>
            </a:extLst>
          </p:cNvPr>
          <p:cNvSpPr>
            <a:spLocks noGrp="1" noChangeArrowheads="1"/>
          </p:cNvSpPr>
          <p:nvPr>
            <p:ph type="body" idx="1"/>
          </p:nvPr>
        </p:nvSpPr>
        <p:spPr>
          <a:xfrm>
            <a:off x="381000" y="1219200"/>
            <a:ext cx="8178800" cy="1524000"/>
          </a:xfrm>
          <a:noFill/>
        </p:spPr>
        <p:txBody>
          <a:bodyPr/>
          <a:lstStyle/>
          <a:p>
            <a:pPr marL="342900" indent="-342900">
              <a:lnSpc>
                <a:spcPct val="90000"/>
              </a:lnSpc>
            </a:pPr>
            <a:r>
              <a:rPr lang="en-US" altLang="en-US" sz="2000"/>
              <a:t>For efficient computation: for each attribute,</a:t>
            </a:r>
          </a:p>
          <a:p>
            <a:pPr marL="742950" lvl="1" indent="-285750">
              <a:lnSpc>
                <a:spcPct val="90000"/>
              </a:lnSpc>
            </a:pPr>
            <a:r>
              <a:rPr lang="en-US" altLang="en-US" sz="2000"/>
              <a:t>Sort the attribute on values</a:t>
            </a:r>
          </a:p>
          <a:p>
            <a:pPr marL="742950" lvl="1" indent="-285750">
              <a:lnSpc>
                <a:spcPct val="90000"/>
              </a:lnSpc>
            </a:pPr>
            <a:r>
              <a:rPr lang="en-US" altLang="en-US" sz="2000"/>
              <a:t>Linearly scan these values, each time updating the count matrix and computing gini index</a:t>
            </a:r>
          </a:p>
          <a:p>
            <a:pPr marL="742950" lvl="1" indent="-285750">
              <a:lnSpc>
                <a:spcPct val="90000"/>
              </a:lnSpc>
            </a:pPr>
            <a:r>
              <a:rPr lang="en-US" altLang="en-US" sz="2000"/>
              <a:t>Choose the split position that has the least gini index</a:t>
            </a:r>
          </a:p>
        </p:txBody>
      </p:sp>
      <p:grpSp>
        <p:nvGrpSpPr>
          <p:cNvPr id="45060" name="Group 10">
            <a:extLst>
              <a:ext uri="{FF2B5EF4-FFF2-40B4-BE49-F238E27FC236}">
                <a16:creationId xmlns:a16="http://schemas.microsoft.com/office/drawing/2014/main" id="{E463AE4E-7E14-41BB-A628-10F323E5E204}"/>
              </a:ext>
            </a:extLst>
          </p:cNvPr>
          <p:cNvGrpSpPr>
            <a:grpSpLocks/>
          </p:cNvGrpSpPr>
          <p:nvPr/>
        </p:nvGrpSpPr>
        <p:grpSpPr bwMode="auto">
          <a:xfrm>
            <a:off x="76200" y="3321050"/>
            <a:ext cx="9182100" cy="2622550"/>
            <a:chOff x="144" y="2360"/>
            <a:chExt cx="5784" cy="1652"/>
          </a:xfrm>
        </p:grpSpPr>
        <p:graphicFrame>
          <p:nvGraphicFramePr>
            <p:cNvPr id="45061" name="Object 4">
              <a:extLst>
                <a:ext uri="{FF2B5EF4-FFF2-40B4-BE49-F238E27FC236}">
                  <a16:creationId xmlns:a16="http://schemas.microsoft.com/office/drawing/2014/main" id="{16572BF0-5DD8-49E8-8E2D-95E74B58AA55}"/>
                </a:ext>
              </a:extLst>
            </p:cNvPr>
            <p:cNvGraphicFramePr>
              <a:graphicFrameLocks noChangeAspect="1"/>
            </p:cNvGraphicFramePr>
            <p:nvPr/>
          </p:nvGraphicFramePr>
          <p:xfrm>
            <a:off x="956" y="2360"/>
            <a:ext cx="4972" cy="1652"/>
          </p:xfrm>
          <a:graphic>
            <a:graphicData uri="http://schemas.openxmlformats.org/presentationml/2006/ole">
              <mc:AlternateContent xmlns:mc="http://schemas.openxmlformats.org/markup-compatibility/2006">
                <mc:Choice xmlns:v="urn:schemas-microsoft-com:vml" Requires="v">
                  <p:oleObj name="Document" r:id="rId2" imgW="10585704" imgH="3558540" progId="Word.Document.8">
                    <p:embed/>
                  </p:oleObj>
                </mc:Choice>
                <mc:Fallback>
                  <p:oleObj name="Document" r:id="rId2" imgW="10585704" imgH="3558540" progId="Word.Document.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 y="2360"/>
                          <a:ext cx="4972" cy="1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062" name="Line 5">
              <a:extLst>
                <a:ext uri="{FF2B5EF4-FFF2-40B4-BE49-F238E27FC236}">
                  <a16:creationId xmlns:a16="http://schemas.microsoft.com/office/drawing/2014/main" id="{5722A76F-CCDD-4432-8AB9-00405D775B1B}"/>
                </a:ext>
              </a:extLst>
            </p:cNvPr>
            <p:cNvSpPr>
              <a:spLocks noChangeShapeType="1"/>
            </p:cNvSpPr>
            <p:nvPr/>
          </p:nvSpPr>
          <p:spPr bwMode="auto">
            <a:xfrm>
              <a:off x="1152" y="2880"/>
              <a:ext cx="192" cy="1"/>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45063" name="Group 6">
              <a:extLst>
                <a:ext uri="{FF2B5EF4-FFF2-40B4-BE49-F238E27FC236}">
                  <a16:creationId xmlns:a16="http://schemas.microsoft.com/office/drawing/2014/main" id="{975A40D0-4582-415A-87D1-EDDB0FE3147B}"/>
                </a:ext>
              </a:extLst>
            </p:cNvPr>
            <p:cNvGrpSpPr>
              <a:grpSpLocks/>
            </p:cNvGrpSpPr>
            <p:nvPr/>
          </p:nvGrpSpPr>
          <p:grpSpPr bwMode="auto">
            <a:xfrm>
              <a:off x="144" y="2928"/>
              <a:ext cx="1200" cy="212"/>
              <a:chOff x="144" y="2832"/>
              <a:chExt cx="1200" cy="212"/>
            </a:xfrm>
          </p:grpSpPr>
          <p:sp>
            <p:nvSpPr>
              <p:cNvPr id="45065" name="Text Box 7">
                <a:extLst>
                  <a:ext uri="{FF2B5EF4-FFF2-40B4-BE49-F238E27FC236}">
                    <a16:creationId xmlns:a16="http://schemas.microsoft.com/office/drawing/2014/main" id="{F8754A8C-E555-4B81-99CB-13724087F04F}"/>
                  </a:ext>
                </a:extLst>
              </p:cNvPr>
              <p:cNvSpPr txBox="1">
                <a:spLocks noChangeArrowheads="1"/>
              </p:cNvSpPr>
              <p:nvPr/>
            </p:nvSpPr>
            <p:spPr bwMode="auto">
              <a:xfrm>
                <a:off x="144" y="2832"/>
                <a:ext cx="100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271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defTabSz="92710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defTabSz="9271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defTabSz="927100">
                  <a:spcBef>
                    <a:spcPct val="20000"/>
                  </a:spcBef>
                  <a:buSzPct val="100000"/>
                  <a:buChar char="–"/>
                  <a:defRPr sz="2000">
                    <a:solidFill>
                      <a:schemeClr val="tx1"/>
                    </a:solidFill>
                    <a:latin typeface="Times New Roman" panose="02020603050405020304" pitchFamily="18" charset="0"/>
                  </a:defRPr>
                </a:lvl4pPr>
                <a:lvl5pPr marL="2057400" indent="-228600" defTabSz="927100">
                  <a:spcBef>
                    <a:spcPct val="20000"/>
                  </a:spcBef>
                  <a:buSzPct val="100000"/>
                  <a:buChar char="•"/>
                  <a:defRPr sz="2000">
                    <a:solidFill>
                      <a:schemeClr val="tx1"/>
                    </a:solidFill>
                    <a:latin typeface="Times New Roman" panose="02020603050405020304" pitchFamily="18" charset="0"/>
                  </a:defRPr>
                </a:lvl5pPr>
                <a:lvl6pPr marL="2514600" indent="-228600" defTabSz="9271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9271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9271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9271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20000"/>
                  </a:spcBef>
                  <a:spcAft>
                    <a:spcPct val="0"/>
                  </a:spcAft>
                  <a:buClr>
                    <a:schemeClr val="accent2"/>
                  </a:buClr>
                  <a:buSzTx/>
                  <a:buFont typeface="Monotype Sorts" pitchFamily="2" charset="2"/>
                  <a:buNone/>
                </a:pPr>
                <a:r>
                  <a:rPr kumimoji="1" lang="en-US" altLang="en-US" sz="1600"/>
                  <a:t>Split Positions</a:t>
                </a:r>
              </a:p>
            </p:txBody>
          </p:sp>
          <p:sp>
            <p:nvSpPr>
              <p:cNvPr id="45066" name="Line 8">
                <a:extLst>
                  <a:ext uri="{FF2B5EF4-FFF2-40B4-BE49-F238E27FC236}">
                    <a16:creationId xmlns:a16="http://schemas.microsoft.com/office/drawing/2014/main" id="{896CC034-01B6-43F1-B322-E6EF729CB61D}"/>
                  </a:ext>
                </a:extLst>
              </p:cNvPr>
              <p:cNvSpPr>
                <a:spLocks noChangeShapeType="1"/>
              </p:cNvSpPr>
              <p:nvPr/>
            </p:nvSpPr>
            <p:spPr bwMode="auto">
              <a:xfrm>
                <a:off x="1152" y="2976"/>
                <a:ext cx="192"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45064" name="Text Box 9">
              <a:extLst>
                <a:ext uri="{FF2B5EF4-FFF2-40B4-BE49-F238E27FC236}">
                  <a16:creationId xmlns:a16="http://schemas.microsoft.com/office/drawing/2014/main" id="{3C39C030-E7B1-486A-B2A6-9449AE05B2C6}"/>
                </a:ext>
              </a:extLst>
            </p:cNvPr>
            <p:cNvSpPr txBox="1">
              <a:spLocks noChangeArrowheads="1"/>
            </p:cNvSpPr>
            <p:nvPr/>
          </p:nvSpPr>
          <p:spPr bwMode="auto">
            <a:xfrm>
              <a:off x="144" y="2736"/>
              <a:ext cx="10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1600"/>
                <a:t>Sorted Values</a:t>
              </a: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C8C15B05-2306-4091-937F-801B629A4A4D}"/>
              </a:ext>
            </a:extLst>
          </p:cNvPr>
          <p:cNvSpPr>
            <a:spLocks noGrp="1" noChangeArrowheads="1"/>
          </p:cNvSpPr>
          <p:nvPr>
            <p:ph type="title"/>
          </p:nvPr>
        </p:nvSpPr>
        <p:spPr/>
        <p:txBody>
          <a:bodyPr/>
          <a:lstStyle/>
          <a:p>
            <a:r>
              <a:rPr lang="en-US" altLang="en-US" sz="2800"/>
              <a:t>Alternative Splitting Criteria based on INFO</a:t>
            </a:r>
            <a:endParaRPr lang="en-US" altLang="en-US"/>
          </a:p>
        </p:txBody>
      </p:sp>
      <p:sp>
        <p:nvSpPr>
          <p:cNvPr id="46083" name="Rectangle 3">
            <a:extLst>
              <a:ext uri="{FF2B5EF4-FFF2-40B4-BE49-F238E27FC236}">
                <a16:creationId xmlns:a16="http://schemas.microsoft.com/office/drawing/2014/main" id="{F2356348-5CF4-4F93-9698-6DB3CBD96510}"/>
              </a:ext>
            </a:extLst>
          </p:cNvPr>
          <p:cNvSpPr>
            <a:spLocks noGrp="1" noChangeArrowheads="1"/>
          </p:cNvSpPr>
          <p:nvPr>
            <p:ph type="body" idx="1"/>
          </p:nvPr>
        </p:nvSpPr>
        <p:spPr>
          <a:xfrm>
            <a:off x="152400" y="1143000"/>
            <a:ext cx="8763000" cy="5181600"/>
          </a:xfrm>
        </p:spPr>
        <p:txBody>
          <a:bodyPr/>
          <a:lstStyle/>
          <a:p>
            <a:pPr marL="342900" indent="-342900"/>
            <a:r>
              <a:rPr lang="en-US" altLang="en-US"/>
              <a:t>Entropy at a given node t:</a:t>
            </a:r>
          </a:p>
          <a:p>
            <a:pPr marL="742950" lvl="1" indent="-285750"/>
            <a:endParaRPr lang="en-US" altLang="en-US"/>
          </a:p>
          <a:p>
            <a:pPr lvl="4"/>
            <a:endParaRPr lang="en-US" altLang="en-US"/>
          </a:p>
          <a:p>
            <a:pPr marL="1085850" lvl="2" indent="-228600">
              <a:buFont typeface="Wingdings" panose="05000000000000000000" pitchFamily="2" charset="2"/>
              <a:buNone/>
            </a:pPr>
            <a:r>
              <a:rPr lang="en-US" altLang="en-US" sz="2000"/>
              <a:t>(NOTE: </a:t>
            </a:r>
            <a:r>
              <a:rPr lang="en-US" altLang="en-US" sz="2000" i="1">
                <a:latin typeface="Times New Roman" panose="02020603050405020304" pitchFamily="18" charset="0"/>
              </a:rPr>
              <a:t>p( j | t) </a:t>
            </a:r>
            <a:r>
              <a:rPr lang="en-US" altLang="en-US" sz="2000"/>
              <a:t>is the relative frequency of class j at node t).</a:t>
            </a:r>
            <a:endParaRPr lang="en-US" altLang="en-US"/>
          </a:p>
          <a:p>
            <a:pPr marL="742950" lvl="1" indent="-285750"/>
            <a:r>
              <a:rPr lang="en-US" altLang="en-US"/>
              <a:t>Measures homogeneity of a node. </a:t>
            </a:r>
          </a:p>
          <a:p>
            <a:pPr marL="1085850" lvl="2" indent="-228600"/>
            <a:r>
              <a:rPr lang="en-US" altLang="en-US"/>
              <a:t>Maximum (log n</a:t>
            </a:r>
            <a:r>
              <a:rPr lang="en-US" altLang="en-US" baseline="-25000"/>
              <a:t>c</a:t>
            </a:r>
            <a:r>
              <a:rPr lang="en-US" altLang="en-US"/>
              <a:t>) when records are equally distributed among all classes implying least information</a:t>
            </a:r>
          </a:p>
          <a:p>
            <a:pPr marL="1085850" lvl="2" indent="-228600"/>
            <a:r>
              <a:rPr lang="en-US" altLang="en-US"/>
              <a:t>Minimum (0.0) when all records belong to one class, implying most information</a:t>
            </a:r>
          </a:p>
          <a:p>
            <a:pPr marL="742950" lvl="1" indent="-285750"/>
            <a:r>
              <a:rPr lang="en-US" altLang="en-US"/>
              <a:t>Entropy based computations are similar to the GINI index computations</a:t>
            </a:r>
          </a:p>
        </p:txBody>
      </p:sp>
      <p:graphicFrame>
        <p:nvGraphicFramePr>
          <p:cNvPr id="46084" name="Object 4">
            <a:extLst>
              <a:ext uri="{FF2B5EF4-FFF2-40B4-BE49-F238E27FC236}">
                <a16:creationId xmlns:a16="http://schemas.microsoft.com/office/drawing/2014/main" id="{91BD69EC-24BE-40C7-A458-A32502382AD9}"/>
              </a:ext>
            </a:extLst>
          </p:cNvPr>
          <p:cNvGraphicFramePr>
            <a:graphicFrameLocks noChangeAspect="1"/>
          </p:cNvGraphicFramePr>
          <p:nvPr/>
        </p:nvGraphicFramePr>
        <p:xfrm>
          <a:off x="2057400" y="1752600"/>
          <a:ext cx="5803900" cy="615950"/>
        </p:xfrm>
        <a:graphic>
          <a:graphicData uri="http://schemas.openxmlformats.org/presentationml/2006/ole">
            <mc:AlternateContent xmlns:mc="http://schemas.openxmlformats.org/markup-compatibility/2006">
              <mc:Choice xmlns:v="urn:schemas-microsoft-com:vml" Requires="v">
                <p:oleObj name="Equation" r:id="rId2" imgW="4165600" imgH="444500" progId="Equation.3">
                  <p:embed/>
                </p:oleObj>
              </mc:Choice>
              <mc:Fallback>
                <p:oleObj name="Equation" r:id="rId2" imgW="4165600" imgH="4445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752600"/>
                        <a:ext cx="5803900" cy="615950"/>
                      </a:xfrm>
                      <a:prstGeom prst="rect">
                        <a:avLst/>
                      </a:prstGeom>
                      <a:solidFill>
                        <a:srgbClr val="FFFFCC"/>
                      </a:solidFill>
                      <a:ln w="9525">
                        <a:solidFill>
                          <a:schemeClr val="tx1"/>
                        </a:solidFill>
                        <a:miter lim="800000"/>
                        <a:headEnd/>
                        <a:tailEnd/>
                      </a:ln>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8AB964A9-C419-4ECD-A1E4-A36AFFA5C9CF}"/>
              </a:ext>
            </a:extLst>
          </p:cNvPr>
          <p:cNvSpPr>
            <a:spLocks noGrp="1" noChangeArrowheads="1"/>
          </p:cNvSpPr>
          <p:nvPr>
            <p:ph type="title"/>
          </p:nvPr>
        </p:nvSpPr>
        <p:spPr/>
        <p:txBody>
          <a:bodyPr/>
          <a:lstStyle/>
          <a:p>
            <a:r>
              <a:rPr lang="en-US" altLang="en-US"/>
              <a:t>Examples for computing Entropy</a:t>
            </a:r>
          </a:p>
        </p:txBody>
      </p:sp>
      <p:graphicFrame>
        <p:nvGraphicFramePr>
          <p:cNvPr id="47107" name="Object 3">
            <a:extLst>
              <a:ext uri="{FF2B5EF4-FFF2-40B4-BE49-F238E27FC236}">
                <a16:creationId xmlns:a16="http://schemas.microsoft.com/office/drawing/2014/main" id="{DC6B58FF-07A4-4562-B77F-CB78E1F1581D}"/>
              </a:ext>
            </a:extLst>
          </p:cNvPr>
          <p:cNvGraphicFramePr>
            <a:graphicFrameLocks noChangeAspect="1"/>
          </p:cNvGraphicFramePr>
          <p:nvPr/>
        </p:nvGraphicFramePr>
        <p:xfrm>
          <a:off x="304800" y="2339975"/>
          <a:ext cx="2362200" cy="936625"/>
        </p:xfrm>
        <a:graphic>
          <a:graphicData uri="http://schemas.openxmlformats.org/presentationml/2006/ole">
            <mc:AlternateContent xmlns:mc="http://schemas.openxmlformats.org/markup-compatibility/2006">
              <mc:Choice xmlns:v="urn:schemas-microsoft-com:vml" Requires="v">
                <p:oleObj name="Document" r:id="rId2" imgW="3238500" imgH="1357884" progId="Word.Document.8">
                  <p:embed/>
                </p:oleObj>
              </mc:Choice>
              <mc:Fallback>
                <p:oleObj name="Document" r:id="rId2" imgW="3238500" imgH="1357884" progId="Word.Document.8">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39975"/>
                        <a:ext cx="236220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08" name="Object 4">
            <a:extLst>
              <a:ext uri="{FF2B5EF4-FFF2-40B4-BE49-F238E27FC236}">
                <a16:creationId xmlns:a16="http://schemas.microsoft.com/office/drawing/2014/main" id="{008E2F09-AD5D-4F57-B88A-D679DC54FE7E}"/>
              </a:ext>
            </a:extLst>
          </p:cNvPr>
          <p:cNvGraphicFramePr>
            <a:graphicFrameLocks noChangeAspect="1"/>
          </p:cNvGraphicFramePr>
          <p:nvPr/>
        </p:nvGraphicFramePr>
        <p:xfrm>
          <a:off x="381000" y="5181600"/>
          <a:ext cx="2286000" cy="938213"/>
        </p:xfrm>
        <a:graphic>
          <a:graphicData uri="http://schemas.openxmlformats.org/presentationml/2006/ole">
            <mc:AlternateContent xmlns:mc="http://schemas.openxmlformats.org/markup-compatibility/2006">
              <mc:Choice xmlns:v="urn:schemas-microsoft-com:vml" Requires="v">
                <p:oleObj name="Document" r:id="rId4" imgW="3238500" imgH="1382268" progId="Word.Document.8">
                  <p:embed/>
                </p:oleObj>
              </mc:Choice>
              <mc:Fallback>
                <p:oleObj name="Document" r:id="rId4" imgW="3238500" imgH="1382268"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5181600"/>
                        <a:ext cx="2286000" cy="93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09" name="Object 5">
            <a:extLst>
              <a:ext uri="{FF2B5EF4-FFF2-40B4-BE49-F238E27FC236}">
                <a16:creationId xmlns:a16="http://schemas.microsoft.com/office/drawing/2014/main" id="{55BB5D22-41AA-41AB-AAC1-6BB105E091D7}"/>
              </a:ext>
            </a:extLst>
          </p:cNvPr>
          <p:cNvGraphicFramePr>
            <a:graphicFrameLocks noChangeAspect="1"/>
          </p:cNvGraphicFramePr>
          <p:nvPr/>
        </p:nvGraphicFramePr>
        <p:xfrm>
          <a:off x="381000" y="3817938"/>
          <a:ext cx="2286000" cy="906462"/>
        </p:xfrm>
        <a:graphic>
          <a:graphicData uri="http://schemas.openxmlformats.org/presentationml/2006/ole">
            <mc:AlternateContent xmlns:mc="http://schemas.openxmlformats.org/markup-compatibility/2006">
              <mc:Choice xmlns:v="urn:schemas-microsoft-com:vml" Requires="v">
                <p:oleObj name="Document" r:id="rId6" imgW="3238500" imgH="1357884" progId="Word.Document.8">
                  <p:embed/>
                </p:oleObj>
              </mc:Choice>
              <mc:Fallback>
                <p:oleObj name="Document" r:id="rId6" imgW="3238500" imgH="1357884" progId="Word.Document.8">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3817938"/>
                        <a:ext cx="2286000" cy="906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10" name="Text Box 6">
            <a:extLst>
              <a:ext uri="{FF2B5EF4-FFF2-40B4-BE49-F238E27FC236}">
                <a16:creationId xmlns:a16="http://schemas.microsoft.com/office/drawing/2014/main" id="{BDB55509-9007-45AE-99A3-46878F8ABCB7}"/>
              </a:ext>
            </a:extLst>
          </p:cNvPr>
          <p:cNvSpPr txBox="1">
            <a:spLocks noChangeArrowheads="1"/>
          </p:cNvSpPr>
          <p:nvPr/>
        </p:nvSpPr>
        <p:spPr bwMode="auto">
          <a:xfrm>
            <a:off x="2895600" y="2339975"/>
            <a:ext cx="5943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2000"/>
              <a:t>P(C1) = 0/6 = 0     P(C2) = 6/6 = 1</a:t>
            </a:r>
          </a:p>
          <a:p>
            <a:pPr>
              <a:spcBef>
                <a:spcPct val="50000"/>
              </a:spcBef>
              <a:spcAft>
                <a:spcPct val="0"/>
              </a:spcAft>
              <a:buClrTx/>
              <a:buSzTx/>
              <a:buFontTx/>
              <a:buNone/>
            </a:pPr>
            <a:r>
              <a:rPr lang="en-US" altLang="en-US" sz="2000"/>
              <a:t>Entropy = – 0 log 0</a:t>
            </a:r>
            <a:r>
              <a:rPr lang="en-US" altLang="en-US" sz="2000" baseline="30000"/>
              <a:t> </a:t>
            </a:r>
            <a:r>
              <a:rPr lang="en-US" altLang="en-US" sz="2000"/>
              <a:t>– 1 log 1 = – 0 – 0 = 0 </a:t>
            </a:r>
          </a:p>
        </p:txBody>
      </p:sp>
      <p:sp>
        <p:nvSpPr>
          <p:cNvPr id="47111" name="Text Box 8">
            <a:extLst>
              <a:ext uri="{FF2B5EF4-FFF2-40B4-BE49-F238E27FC236}">
                <a16:creationId xmlns:a16="http://schemas.microsoft.com/office/drawing/2014/main" id="{5A55CC02-83B0-43A1-B755-1EE1708765BD}"/>
              </a:ext>
            </a:extLst>
          </p:cNvPr>
          <p:cNvSpPr txBox="1">
            <a:spLocks noChangeArrowheads="1"/>
          </p:cNvSpPr>
          <p:nvPr/>
        </p:nvSpPr>
        <p:spPr bwMode="auto">
          <a:xfrm>
            <a:off x="2971800" y="3733800"/>
            <a:ext cx="6172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2000"/>
              <a:t>P(C1) = 1/6          P(C2) = 5/6</a:t>
            </a:r>
          </a:p>
          <a:p>
            <a:pPr>
              <a:spcBef>
                <a:spcPct val="50000"/>
              </a:spcBef>
              <a:spcAft>
                <a:spcPct val="0"/>
              </a:spcAft>
              <a:buClrTx/>
              <a:buSzTx/>
              <a:buFontTx/>
              <a:buNone/>
            </a:pPr>
            <a:r>
              <a:rPr lang="en-US" altLang="en-US" sz="2000"/>
              <a:t>Entropy = – (1/6) log</a:t>
            </a:r>
            <a:r>
              <a:rPr lang="en-US" altLang="en-US" sz="2000" baseline="-25000"/>
              <a:t>2</a:t>
            </a:r>
            <a:r>
              <a:rPr lang="en-US" altLang="en-US" sz="2000"/>
              <a:t> (1/6)</a:t>
            </a:r>
            <a:r>
              <a:rPr lang="en-US" altLang="en-US" sz="2000" baseline="30000"/>
              <a:t> </a:t>
            </a:r>
            <a:r>
              <a:rPr lang="en-US" altLang="en-US" sz="2000"/>
              <a:t>– (5/6) log</a:t>
            </a:r>
            <a:r>
              <a:rPr lang="en-US" altLang="en-US" sz="2000" baseline="-25000"/>
              <a:t>2</a:t>
            </a:r>
            <a:r>
              <a:rPr lang="en-US" altLang="en-US" sz="2000"/>
              <a:t> (1/6) = 0.65</a:t>
            </a:r>
          </a:p>
        </p:txBody>
      </p:sp>
      <p:sp>
        <p:nvSpPr>
          <p:cNvPr id="47112" name="Text Box 9">
            <a:extLst>
              <a:ext uri="{FF2B5EF4-FFF2-40B4-BE49-F238E27FC236}">
                <a16:creationId xmlns:a16="http://schemas.microsoft.com/office/drawing/2014/main" id="{6C63728F-FC2F-46D1-A818-621B2AA4A5E1}"/>
              </a:ext>
            </a:extLst>
          </p:cNvPr>
          <p:cNvSpPr txBox="1">
            <a:spLocks noChangeArrowheads="1"/>
          </p:cNvSpPr>
          <p:nvPr/>
        </p:nvSpPr>
        <p:spPr bwMode="auto">
          <a:xfrm>
            <a:off x="2971800" y="5105400"/>
            <a:ext cx="6172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2000"/>
              <a:t>P(C1) = 2/6          P(C2) = 4/6</a:t>
            </a:r>
          </a:p>
          <a:p>
            <a:pPr>
              <a:spcBef>
                <a:spcPct val="50000"/>
              </a:spcBef>
              <a:spcAft>
                <a:spcPct val="0"/>
              </a:spcAft>
              <a:buClrTx/>
              <a:buSzTx/>
              <a:buFontTx/>
              <a:buNone/>
            </a:pPr>
            <a:r>
              <a:rPr lang="en-US" altLang="en-US" sz="2000"/>
              <a:t>Entropy = – (2/6) log</a:t>
            </a:r>
            <a:r>
              <a:rPr lang="en-US" altLang="en-US" sz="2000" baseline="-25000"/>
              <a:t>2</a:t>
            </a:r>
            <a:r>
              <a:rPr lang="en-US" altLang="en-US" sz="2000"/>
              <a:t> (2/6)</a:t>
            </a:r>
            <a:r>
              <a:rPr lang="en-US" altLang="en-US" sz="2000" baseline="30000"/>
              <a:t> </a:t>
            </a:r>
            <a:r>
              <a:rPr lang="en-US" altLang="en-US" sz="2000"/>
              <a:t>– (4/6) log</a:t>
            </a:r>
            <a:r>
              <a:rPr lang="en-US" altLang="en-US" sz="2000" baseline="-25000"/>
              <a:t>2</a:t>
            </a:r>
            <a:r>
              <a:rPr lang="en-US" altLang="en-US" sz="2000"/>
              <a:t> (4/6) = 0.92</a:t>
            </a:r>
          </a:p>
        </p:txBody>
      </p:sp>
      <p:graphicFrame>
        <p:nvGraphicFramePr>
          <p:cNvPr id="47113" name="Object 10">
            <a:extLst>
              <a:ext uri="{FF2B5EF4-FFF2-40B4-BE49-F238E27FC236}">
                <a16:creationId xmlns:a16="http://schemas.microsoft.com/office/drawing/2014/main" id="{61984496-7373-439B-9E8F-CF31B7F8D2BC}"/>
              </a:ext>
            </a:extLst>
          </p:cNvPr>
          <p:cNvGraphicFramePr>
            <a:graphicFrameLocks noChangeAspect="1"/>
          </p:cNvGraphicFramePr>
          <p:nvPr/>
        </p:nvGraphicFramePr>
        <p:xfrm>
          <a:off x="1758950" y="1219200"/>
          <a:ext cx="5945188" cy="615950"/>
        </p:xfrm>
        <a:graphic>
          <a:graphicData uri="http://schemas.openxmlformats.org/presentationml/2006/ole">
            <mc:AlternateContent xmlns:mc="http://schemas.openxmlformats.org/markup-compatibility/2006">
              <mc:Choice xmlns:v="urn:schemas-microsoft-com:vml" Requires="v">
                <p:oleObj name="Equation" r:id="rId8" imgW="4267200" imgH="444500" progId="Equation.3">
                  <p:embed/>
                </p:oleObj>
              </mc:Choice>
              <mc:Fallback>
                <p:oleObj name="Equation" r:id="rId8" imgW="4267200" imgH="44450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8950" y="1219200"/>
                        <a:ext cx="5945188" cy="615950"/>
                      </a:xfrm>
                      <a:prstGeom prst="rect">
                        <a:avLst/>
                      </a:prstGeom>
                      <a:solidFill>
                        <a:srgbClr val="FFFFCC"/>
                      </a:solidFill>
                      <a:ln w="9525">
                        <a:solidFill>
                          <a:schemeClr val="tx1"/>
                        </a:solidFill>
                        <a:miter lim="800000"/>
                        <a:headEnd/>
                        <a:tailEnd/>
                      </a:ln>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FBE8828B-667D-4E59-AAD9-6466F84CA99D}"/>
              </a:ext>
            </a:extLst>
          </p:cNvPr>
          <p:cNvSpPr>
            <a:spLocks noGrp="1" noChangeArrowheads="1"/>
          </p:cNvSpPr>
          <p:nvPr>
            <p:ph type="title"/>
          </p:nvPr>
        </p:nvSpPr>
        <p:spPr/>
        <p:txBody>
          <a:bodyPr/>
          <a:lstStyle/>
          <a:p>
            <a:r>
              <a:rPr lang="en-US" altLang="en-US" sz="2800"/>
              <a:t>Splitting Based on INFO...</a:t>
            </a:r>
            <a:endParaRPr lang="en-US" altLang="en-US"/>
          </a:p>
        </p:txBody>
      </p:sp>
      <p:sp>
        <p:nvSpPr>
          <p:cNvPr id="48131" name="Rectangle 3">
            <a:extLst>
              <a:ext uri="{FF2B5EF4-FFF2-40B4-BE49-F238E27FC236}">
                <a16:creationId xmlns:a16="http://schemas.microsoft.com/office/drawing/2014/main" id="{AF8BFD1D-1606-438B-AB9E-69757B61F551}"/>
              </a:ext>
            </a:extLst>
          </p:cNvPr>
          <p:cNvSpPr>
            <a:spLocks noGrp="1" noChangeArrowheads="1"/>
          </p:cNvSpPr>
          <p:nvPr>
            <p:ph type="body" sz="half" idx="1"/>
          </p:nvPr>
        </p:nvSpPr>
        <p:spPr>
          <a:xfrm>
            <a:off x="381000" y="1143000"/>
            <a:ext cx="8382000" cy="4953000"/>
          </a:xfrm>
        </p:spPr>
        <p:txBody>
          <a:bodyPr/>
          <a:lstStyle/>
          <a:p>
            <a:pPr marL="342900" indent="-342900"/>
            <a:r>
              <a:rPr lang="en-US" altLang="en-US" sz="2400"/>
              <a:t>Information Gain: </a:t>
            </a:r>
          </a:p>
          <a:p>
            <a:pPr marL="742950" lvl="1" indent="-285750"/>
            <a:endParaRPr lang="en-US" altLang="en-US" sz="2400"/>
          </a:p>
          <a:p>
            <a:pPr marL="1146175" lvl="2" indent="-228600">
              <a:buFont typeface="Wingdings" panose="05000000000000000000" pitchFamily="2" charset="2"/>
              <a:buNone/>
            </a:pPr>
            <a:endParaRPr lang="en-US" altLang="en-US" sz="2000"/>
          </a:p>
          <a:p>
            <a:pPr marL="1146175" lvl="2" indent="-228600">
              <a:buFont typeface="Wingdings" panose="05000000000000000000" pitchFamily="2" charset="2"/>
              <a:buNone/>
            </a:pPr>
            <a:endParaRPr lang="en-US" altLang="en-US" sz="2000"/>
          </a:p>
          <a:p>
            <a:pPr marL="1146175" lvl="2" indent="-228600">
              <a:buFont typeface="Wingdings" panose="05000000000000000000" pitchFamily="2" charset="2"/>
              <a:buNone/>
            </a:pPr>
            <a:r>
              <a:rPr lang="en-US" altLang="en-US" sz="2000"/>
              <a:t>		Parent Node, p is split into k partitions;</a:t>
            </a:r>
          </a:p>
          <a:p>
            <a:pPr marL="1146175" lvl="2" indent="-228600">
              <a:buFont typeface="Wingdings" panose="05000000000000000000" pitchFamily="2" charset="2"/>
              <a:buNone/>
            </a:pPr>
            <a:r>
              <a:rPr lang="en-US" altLang="en-US" sz="2000"/>
              <a:t>		n</a:t>
            </a:r>
            <a:r>
              <a:rPr lang="en-US" altLang="en-US" sz="2000" baseline="-25000"/>
              <a:t>i</a:t>
            </a:r>
            <a:r>
              <a:rPr lang="en-US" altLang="en-US" sz="2000"/>
              <a:t> is number of records in partition i</a:t>
            </a:r>
          </a:p>
          <a:p>
            <a:pPr marL="742950" lvl="1" indent="-285750"/>
            <a:r>
              <a:rPr lang="en-US" altLang="en-US" sz="2400"/>
              <a:t>Measures Reduction in Entropy achieved because of the split. Choose the split that achieves most reduction (maximizes GAIN)</a:t>
            </a:r>
          </a:p>
          <a:p>
            <a:pPr marL="742950" lvl="1" indent="-285750"/>
            <a:r>
              <a:rPr lang="en-US" altLang="en-US" sz="2400"/>
              <a:t>Used in ID3 and C4.5</a:t>
            </a:r>
          </a:p>
          <a:p>
            <a:pPr marL="742950" lvl="1" indent="-285750"/>
            <a:r>
              <a:rPr lang="en-US" altLang="en-US" sz="2400"/>
              <a:t>Disadvantage: Tends to prefer splits that result in large number of partitions, each being small but pure.</a:t>
            </a:r>
          </a:p>
        </p:txBody>
      </p:sp>
      <p:graphicFrame>
        <p:nvGraphicFramePr>
          <p:cNvPr id="48132" name="Object 4">
            <a:extLst>
              <a:ext uri="{FF2B5EF4-FFF2-40B4-BE49-F238E27FC236}">
                <a16:creationId xmlns:a16="http://schemas.microsoft.com/office/drawing/2014/main" id="{A18234BD-D01F-439A-A20E-0A6479F4AA90}"/>
              </a:ext>
            </a:extLst>
          </p:cNvPr>
          <p:cNvGraphicFramePr>
            <a:graphicFrameLocks noChangeAspect="1"/>
          </p:cNvGraphicFramePr>
          <p:nvPr/>
        </p:nvGraphicFramePr>
        <p:xfrm>
          <a:off x="1752600" y="1676400"/>
          <a:ext cx="6189663" cy="966788"/>
        </p:xfrm>
        <a:graphic>
          <a:graphicData uri="http://schemas.openxmlformats.org/presentationml/2006/ole">
            <mc:AlternateContent xmlns:mc="http://schemas.openxmlformats.org/markup-compatibility/2006">
              <mc:Choice xmlns:v="urn:schemas-microsoft-com:vml" Requires="v">
                <p:oleObj name="Equation" r:id="rId2" imgW="5041900" imgH="787400" progId="Equation.3">
                  <p:embed/>
                </p:oleObj>
              </mc:Choice>
              <mc:Fallback>
                <p:oleObj name="Equation" r:id="rId2" imgW="5041900" imgH="7874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76400"/>
                        <a:ext cx="6189663" cy="966788"/>
                      </a:xfrm>
                      <a:prstGeom prst="rect">
                        <a:avLst/>
                      </a:prstGeom>
                      <a:solidFill>
                        <a:srgbClr val="FFFFCC"/>
                      </a:solidFill>
                      <a:ln w="9525">
                        <a:solidFill>
                          <a:schemeClr val="tx1"/>
                        </a:solidFill>
                        <a:miter lim="800000"/>
                        <a:headEnd/>
                        <a:tailEnd/>
                      </a:ln>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1413988-9041-4F9F-9C41-8748F535BA01}"/>
              </a:ext>
            </a:extLst>
          </p:cNvPr>
          <p:cNvSpPr>
            <a:spLocks noGrp="1" noChangeArrowheads="1"/>
          </p:cNvSpPr>
          <p:nvPr>
            <p:ph type="title"/>
          </p:nvPr>
        </p:nvSpPr>
        <p:spPr/>
        <p:txBody>
          <a:bodyPr/>
          <a:lstStyle/>
          <a:p>
            <a:r>
              <a:rPr lang="en-US" altLang="en-US" sz="2800"/>
              <a:t>Splitting Based on INFO...</a:t>
            </a:r>
            <a:endParaRPr lang="en-US" altLang="en-US"/>
          </a:p>
        </p:txBody>
      </p:sp>
      <p:sp>
        <p:nvSpPr>
          <p:cNvPr id="49155" name="Rectangle 3">
            <a:extLst>
              <a:ext uri="{FF2B5EF4-FFF2-40B4-BE49-F238E27FC236}">
                <a16:creationId xmlns:a16="http://schemas.microsoft.com/office/drawing/2014/main" id="{AEAA275E-FBFE-4E46-A546-AEF2C7654C66}"/>
              </a:ext>
            </a:extLst>
          </p:cNvPr>
          <p:cNvSpPr>
            <a:spLocks noGrp="1" noChangeArrowheads="1"/>
          </p:cNvSpPr>
          <p:nvPr>
            <p:ph type="body" sz="half" idx="1"/>
          </p:nvPr>
        </p:nvSpPr>
        <p:spPr>
          <a:xfrm>
            <a:off x="457200" y="1143000"/>
            <a:ext cx="8382000" cy="5105400"/>
          </a:xfrm>
        </p:spPr>
        <p:txBody>
          <a:bodyPr/>
          <a:lstStyle/>
          <a:p>
            <a:pPr marL="342900" indent="-342900">
              <a:lnSpc>
                <a:spcPct val="90000"/>
              </a:lnSpc>
            </a:pPr>
            <a:r>
              <a:rPr lang="en-US" altLang="en-US" sz="2400"/>
              <a:t>Gain Ratio: </a:t>
            </a:r>
          </a:p>
          <a:p>
            <a:pPr marL="742950" lvl="1" indent="-285750">
              <a:lnSpc>
                <a:spcPct val="90000"/>
              </a:lnSpc>
            </a:pPr>
            <a:endParaRPr lang="en-US" altLang="en-US" sz="2400"/>
          </a:p>
          <a:p>
            <a:pPr marL="742950" lvl="1" indent="-285750">
              <a:lnSpc>
                <a:spcPct val="90000"/>
              </a:lnSpc>
            </a:pPr>
            <a:endParaRPr lang="en-US" altLang="en-US" sz="2400"/>
          </a:p>
          <a:p>
            <a:pPr marL="1146175" lvl="2" indent="-228600">
              <a:lnSpc>
                <a:spcPct val="90000"/>
              </a:lnSpc>
            </a:pPr>
            <a:endParaRPr lang="en-US" altLang="en-US" sz="2000"/>
          </a:p>
          <a:p>
            <a:pPr marL="1146175" lvl="2" indent="-228600">
              <a:lnSpc>
                <a:spcPct val="90000"/>
              </a:lnSpc>
            </a:pPr>
            <a:endParaRPr lang="en-US" altLang="en-US" sz="2000"/>
          </a:p>
          <a:p>
            <a:pPr marL="1146175" lvl="2" indent="-228600">
              <a:lnSpc>
                <a:spcPct val="90000"/>
              </a:lnSpc>
              <a:buFont typeface="Wingdings" panose="05000000000000000000" pitchFamily="2" charset="2"/>
              <a:buNone/>
            </a:pPr>
            <a:r>
              <a:rPr lang="en-US" altLang="en-US" sz="2000"/>
              <a:t>Parent Node, p is split into k partitions</a:t>
            </a:r>
          </a:p>
          <a:p>
            <a:pPr marL="1146175" lvl="2" indent="-228600">
              <a:lnSpc>
                <a:spcPct val="90000"/>
              </a:lnSpc>
              <a:buFont typeface="Wingdings" panose="05000000000000000000" pitchFamily="2" charset="2"/>
              <a:buNone/>
            </a:pPr>
            <a:r>
              <a:rPr lang="en-US" altLang="en-US" sz="2000"/>
              <a:t>n</a:t>
            </a:r>
            <a:r>
              <a:rPr lang="en-US" altLang="en-US" sz="2000" baseline="-25000"/>
              <a:t>i</a:t>
            </a:r>
            <a:r>
              <a:rPr lang="en-US" altLang="en-US" sz="2000"/>
              <a:t> is the number of records in partition i</a:t>
            </a:r>
          </a:p>
          <a:p>
            <a:pPr marL="1146175" lvl="2" indent="-228600">
              <a:lnSpc>
                <a:spcPct val="90000"/>
              </a:lnSpc>
              <a:buFont typeface="Wingdings" panose="05000000000000000000" pitchFamily="2" charset="2"/>
              <a:buNone/>
            </a:pPr>
            <a:endParaRPr lang="en-US" altLang="en-US" sz="800"/>
          </a:p>
          <a:p>
            <a:pPr marL="742950" lvl="1" indent="-285750">
              <a:lnSpc>
                <a:spcPct val="90000"/>
              </a:lnSpc>
            </a:pPr>
            <a:r>
              <a:rPr lang="en-US" altLang="en-US" sz="2400"/>
              <a:t>Adjusts Information Gain by the entropy of the partitioning (SplitINFO). Higher entropy partitioning (large number of small partitions) is penalized!</a:t>
            </a:r>
          </a:p>
          <a:p>
            <a:pPr marL="742950" lvl="1" indent="-285750">
              <a:lnSpc>
                <a:spcPct val="90000"/>
              </a:lnSpc>
            </a:pPr>
            <a:r>
              <a:rPr lang="en-US" altLang="en-US" sz="2400"/>
              <a:t>Used in C4.5</a:t>
            </a:r>
          </a:p>
          <a:p>
            <a:pPr marL="742950" lvl="1" indent="-285750">
              <a:lnSpc>
                <a:spcPct val="90000"/>
              </a:lnSpc>
            </a:pPr>
            <a:r>
              <a:rPr lang="en-US" altLang="en-US" sz="2400"/>
              <a:t>Designed to overcome the disadvantage of Information Gain</a:t>
            </a:r>
          </a:p>
        </p:txBody>
      </p:sp>
      <p:graphicFrame>
        <p:nvGraphicFramePr>
          <p:cNvPr id="49156" name="Object 5">
            <a:extLst>
              <a:ext uri="{FF2B5EF4-FFF2-40B4-BE49-F238E27FC236}">
                <a16:creationId xmlns:a16="http://schemas.microsoft.com/office/drawing/2014/main" id="{2F0EAA1A-9EBF-48FD-A0FD-B4EF05CA0EDF}"/>
              </a:ext>
            </a:extLst>
          </p:cNvPr>
          <p:cNvGraphicFramePr>
            <a:graphicFrameLocks noChangeAspect="1"/>
          </p:cNvGraphicFramePr>
          <p:nvPr/>
        </p:nvGraphicFramePr>
        <p:xfrm>
          <a:off x="609600" y="1752600"/>
          <a:ext cx="4114800" cy="927100"/>
        </p:xfrm>
        <a:graphic>
          <a:graphicData uri="http://schemas.openxmlformats.org/presentationml/2006/ole">
            <mc:AlternateContent xmlns:mc="http://schemas.openxmlformats.org/markup-compatibility/2006">
              <mc:Choice xmlns:v="urn:schemas-microsoft-com:vml" Requires="v">
                <p:oleObj name="Equation" r:id="rId2" imgW="3340100" imgH="800100" progId="Equation.3">
                  <p:embed/>
                </p:oleObj>
              </mc:Choice>
              <mc:Fallback>
                <p:oleObj name="Equation" r:id="rId2" imgW="3340100" imgH="800100" progId="Equation.3">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52600"/>
                        <a:ext cx="4114800" cy="927100"/>
                      </a:xfrm>
                      <a:prstGeom prst="rect">
                        <a:avLst/>
                      </a:prstGeom>
                      <a:solidFill>
                        <a:srgbClr val="FFFFCC"/>
                      </a:solidFill>
                      <a:ln w="9525">
                        <a:solidFill>
                          <a:schemeClr val="tx1"/>
                        </a:solidFill>
                        <a:miter lim="800000"/>
                        <a:headEnd/>
                        <a:tailEnd/>
                      </a:ln>
                    </p:spPr>
                  </p:pic>
                </p:oleObj>
              </mc:Fallback>
            </mc:AlternateContent>
          </a:graphicData>
        </a:graphic>
      </p:graphicFrame>
      <p:graphicFrame>
        <p:nvGraphicFramePr>
          <p:cNvPr id="49157" name="Object 6">
            <a:extLst>
              <a:ext uri="{FF2B5EF4-FFF2-40B4-BE49-F238E27FC236}">
                <a16:creationId xmlns:a16="http://schemas.microsoft.com/office/drawing/2014/main" id="{5AC1BABB-A577-4409-9DC5-D519070553C0}"/>
              </a:ext>
            </a:extLst>
          </p:cNvPr>
          <p:cNvGraphicFramePr>
            <a:graphicFrameLocks noChangeAspect="1"/>
          </p:cNvGraphicFramePr>
          <p:nvPr/>
        </p:nvGraphicFramePr>
        <p:xfrm>
          <a:off x="4800600" y="1752600"/>
          <a:ext cx="4194175" cy="935038"/>
        </p:xfrm>
        <a:graphic>
          <a:graphicData uri="http://schemas.openxmlformats.org/presentationml/2006/ole">
            <mc:AlternateContent xmlns:mc="http://schemas.openxmlformats.org/markup-compatibility/2006">
              <mc:Choice xmlns:v="urn:schemas-microsoft-com:vml" Requires="v">
                <p:oleObj name="Equation" r:id="rId4" imgW="2959100" imgH="723900" progId="Equation.3">
                  <p:embed/>
                </p:oleObj>
              </mc:Choice>
              <mc:Fallback>
                <p:oleObj name="Equation" r:id="rId4" imgW="2959100" imgH="7239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752600"/>
                        <a:ext cx="4194175" cy="935038"/>
                      </a:xfrm>
                      <a:prstGeom prst="rect">
                        <a:avLst/>
                      </a:prstGeom>
                      <a:solidFill>
                        <a:srgbClr val="FFFFCC"/>
                      </a:solidFill>
                      <a:ln w="9525">
                        <a:solidFill>
                          <a:schemeClr val="tx1"/>
                        </a:solidFill>
                        <a:miter lim="800000"/>
                        <a:headEnd/>
                        <a:tailEnd/>
                      </a:ln>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B2C51325-94CA-4805-BCD6-45E08AEDFD54}"/>
              </a:ext>
            </a:extLst>
          </p:cNvPr>
          <p:cNvSpPr>
            <a:spLocks noGrp="1" noChangeArrowheads="1"/>
          </p:cNvSpPr>
          <p:nvPr>
            <p:ph type="title"/>
          </p:nvPr>
        </p:nvSpPr>
        <p:spPr>
          <a:xfrm>
            <a:off x="381000" y="152400"/>
            <a:ext cx="8280400" cy="762000"/>
          </a:xfrm>
        </p:spPr>
        <p:txBody>
          <a:bodyPr/>
          <a:lstStyle/>
          <a:p>
            <a:r>
              <a:rPr lang="en-US" altLang="en-US"/>
              <a:t>Entropy and Gain Computations</a:t>
            </a:r>
          </a:p>
        </p:txBody>
      </p:sp>
      <p:sp>
        <p:nvSpPr>
          <p:cNvPr id="50179" name="Rectangle 3">
            <a:extLst>
              <a:ext uri="{FF2B5EF4-FFF2-40B4-BE49-F238E27FC236}">
                <a16:creationId xmlns:a16="http://schemas.microsoft.com/office/drawing/2014/main" id="{9C0FCC15-C3A2-444F-854D-69E3CEA15BC0}"/>
              </a:ext>
            </a:extLst>
          </p:cNvPr>
          <p:cNvSpPr>
            <a:spLocks noGrp="1" noChangeArrowheads="1"/>
          </p:cNvSpPr>
          <p:nvPr>
            <p:ph type="body" idx="1"/>
          </p:nvPr>
        </p:nvSpPr>
        <p:spPr>
          <a:xfrm>
            <a:off x="152400" y="1219200"/>
            <a:ext cx="8991600" cy="5638800"/>
          </a:xfrm>
        </p:spPr>
        <p:txBody>
          <a:bodyPr/>
          <a:lstStyle/>
          <a:p>
            <a:pPr marL="381000" indent="-381000">
              <a:buFontTx/>
              <a:buNone/>
            </a:pPr>
            <a:r>
              <a:rPr lang="en-US" altLang="en-US" sz="2000"/>
              <a:t>Assume we have m classes in our classification problem. A test S subdivides the examples D= (p</a:t>
            </a:r>
            <a:r>
              <a:rPr lang="en-US" altLang="en-US" sz="2000" baseline="-25000"/>
              <a:t>1</a:t>
            </a:r>
            <a:r>
              <a:rPr lang="en-US" altLang="en-US" sz="2000"/>
              <a:t>,…,p</a:t>
            </a:r>
            <a:r>
              <a:rPr lang="en-US" altLang="en-US" sz="2000" baseline="-25000"/>
              <a:t>m</a:t>
            </a:r>
            <a:r>
              <a:rPr lang="en-US" altLang="en-US" sz="2000"/>
              <a:t>) into n subsets D</a:t>
            </a:r>
            <a:r>
              <a:rPr lang="en-US" altLang="en-US" sz="2000" baseline="-25000"/>
              <a:t>1 </a:t>
            </a:r>
            <a:r>
              <a:rPr lang="en-US" altLang="en-US" sz="2000"/>
              <a:t>=(p</a:t>
            </a:r>
            <a:r>
              <a:rPr lang="en-US" altLang="en-US" sz="2000" baseline="-25000"/>
              <a:t>11</a:t>
            </a:r>
            <a:r>
              <a:rPr lang="en-US" altLang="en-US" sz="2000"/>
              <a:t>,…,p</a:t>
            </a:r>
            <a:r>
              <a:rPr lang="en-US" altLang="en-US" sz="2000" baseline="-25000"/>
              <a:t>1m</a:t>
            </a:r>
            <a:r>
              <a:rPr lang="en-US" altLang="en-US" sz="2000"/>
              <a:t>) ,…,D</a:t>
            </a:r>
            <a:r>
              <a:rPr lang="en-US" altLang="en-US" sz="2000" baseline="-25000"/>
              <a:t>n </a:t>
            </a:r>
            <a:r>
              <a:rPr lang="en-US" altLang="en-US" sz="2000"/>
              <a:t>=(p</a:t>
            </a:r>
            <a:r>
              <a:rPr lang="en-US" altLang="en-US" sz="2000" baseline="-25000"/>
              <a:t>11</a:t>
            </a:r>
            <a:r>
              <a:rPr lang="en-US" altLang="en-US" sz="2000"/>
              <a:t>,…,p</a:t>
            </a:r>
            <a:r>
              <a:rPr lang="en-US" altLang="en-US" sz="2000" baseline="-25000"/>
              <a:t>1m</a:t>
            </a:r>
            <a:r>
              <a:rPr lang="en-US" altLang="en-US" sz="2000"/>
              <a:t>). The qualify of S is evaluated using </a:t>
            </a:r>
            <a:r>
              <a:rPr lang="en-US" altLang="en-US" sz="2000" b="1"/>
              <a:t>Gain(D,S)</a:t>
            </a:r>
            <a:r>
              <a:rPr lang="en-US" altLang="en-US" sz="2000"/>
              <a:t> (</a:t>
            </a:r>
            <a:r>
              <a:rPr lang="en-US" altLang="en-US" sz="2000">
                <a:solidFill>
                  <a:schemeClr val="accent2"/>
                </a:solidFill>
              </a:rPr>
              <a:t>ID3</a:t>
            </a:r>
            <a:r>
              <a:rPr lang="en-US" altLang="en-US" sz="2000"/>
              <a:t>) or </a:t>
            </a:r>
            <a:r>
              <a:rPr lang="en-US" altLang="en-US" sz="2000" b="1"/>
              <a:t>GainRatio(D,S)</a:t>
            </a:r>
            <a:r>
              <a:rPr lang="en-US" altLang="en-US" sz="2000"/>
              <a:t> (</a:t>
            </a:r>
            <a:r>
              <a:rPr lang="en-US" altLang="en-US" sz="2000">
                <a:solidFill>
                  <a:schemeClr val="accent2"/>
                </a:solidFill>
              </a:rPr>
              <a:t>C5.0</a:t>
            </a:r>
            <a:r>
              <a:rPr lang="en-US" altLang="en-US" sz="2000"/>
              <a:t>):</a:t>
            </a:r>
          </a:p>
          <a:p>
            <a:pPr lvl="1">
              <a:buFont typeface="Wingdings" panose="05000000000000000000" pitchFamily="2" charset="2"/>
              <a:buNone/>
            </a:pPr>
            <a:r>
              <a:rPr lang="en-US" altLang="en-US" sz="2000"/>
              <a:t>Let H(D=(p</a:t>
            </a:r>
            <a:r>
              <a:rPr lang="en-US" altLang="en-US" sz="2000" baseline="-25000"/>
              <a:t>1</a:t>
            </a:r>
            <a:r>
              <a:rPr lang="en-US" altLang="en-US" sz="2000"/>
              <a:t>,…,p</a:t>
            </a:r>
            <a:r>
              <a:rPr lang="en-US" altLang="en-US" sz="2000" baseline="-25000"/>
              <a:t>m</a:t>
            </a:r>
            <a:r>
              <a:rPr lang="en-US" altLang="en-US" sz="2000"/>
              <a:t>))= </a:t>
            </a:r>
            <a:r>
              <a:rPr lang="en-US" altLang="en-US" sz="2000">
                <a:latin typeface="Symbol" panose="05050102010706020507" pitchFamily="18" charset="2"/>
              </a:rPr>
              <a:t>S</a:t>
            </a:r>
            <a:r>
              <a:rPr lang="en-US" altLang="en-US" sz="2000" baseline="-25000"/>
              <a:t>i=1</a:t>
            </a:r>
            <a:r>
              <a:rPr lang="en-US" altLang="en-US" sz="2000"/>
              <a:t> (p</a:t>
            </a:r>
            <a:r>
              <a:rPr lang="en-US" altLang="en-US" sz="2000" baseline="-25000"/>
              <a:t>i</a:t>
            </a:r>
            <a:r>
              <a:rPr lang="en-US" altLang="en-US" sz="2000"/>
              <a:t> log</a:t>
            </a:r>
            <a:r>
              <a:rPr lang="en-US" altLang="en-US" sz="2000" baseline="-25000"/>
              <a:t>2</a:t>
            </a:r>
            <a:r>
              <a:rPr lang="en-US" altLang="en-US" sz="2000"/>
              <a:t>(1/p</a:t>
            </a:r>
            <a:r>
              <a:rPr lang="en-US" altLang="en-US" sz="2000" baseline="-25000"/>
              <a:t>i</a:t>
            </a:r>
            <a:r>
              <a:rPr lang="en-US" altLang="en-US" sz="2000"/>
              <a:t>)) (called the </a:t>
            </a:r>
            <a:r>
              <a:rPr lang="en-US" altLang="en-US" sz="2000" b="1">
                <a:solidFill>
                  <a:schemeClr val="accent2"/>
                </a:solidFill>
              </a:rPr>
              <a:t>entropy function</a:t>
            </a:r>
            <a:r>
              <a:rPr lang="en-US" altLang="en-US" sz="2000"/>
              <a:t>)</a:t>
            </a:r>
          </a:p>
          <a:p>
            <a:pPr lvl="1">
              <a:buFont typeface="Wingdings" panose="05000000000000000000" pitchFamily="2" charset="2"/>
              <a:buNone/>
            </a:pPr>
            <a:r>
              <a:rPr lang="en-US" altLang="en-US" sz="2000" b="1">
                <a:solidFill>
                  <a:srgbClr val="FF0000"/>
                </a:solidFill>
              </a:rPr>
              <a:t>Gain(D,S)</a:t>
            </a:r>
            <a:r>
              <a:rPr lang="en-US" altLang="en-US" sz="2000"/>
              <a:t>= H(D) </a:t>
            </a:r>
            <a:r>
              <a:rPr lang="en-US" altLang="en-US" sz="2000">
                <a:latin typeface="Symbol" panose="05050102010706020507" pitchFamily="18" charset="2"/>
              </a:rPr>
              <a:t>-</a:t>
            </a:r>
            <a:r>
              <a:rPr lang="en-US" altLang="en-US" sz="2000"/>
              <a:t> </a:t>
            </a:r>
            <a:r>
              <a:rPr lang="en-US" altLang="en-US" sz="2000">
                <a:latin typeface="Symbol" panose="05050102010706020507" pitchFamily="18" charset="2"/>
              </a:rPr>
              <a:t>S</a:t>
            </a:r>
            <a:r>
              <a:rPr lang="en-US" altLang="en-US" sz="2000" baseline="-25000"/>
              <a:t>i=1 </a:t>
            </a:r>
            <a:r>
              <a:rPr lang="en-US" altLang="en-US" sz="2000"/>
              <a:t>(|D</a:t>
            </a:r>
            <a:r>
              <a:rPr lang="en-US" altLang="en-US" sz="2000" baseline="-25000"/>
              <a:t>i</a:t>
            </a:r>
            <a:r>
              <a:rPr lang="en-US" altLang="en-US" sz="2000"/>
              <a:t>|/|D|)*H(D</a:t>
            </a:r>
            <a:r>
              <a:rPr lang="en-US" altLang="en-US" sz="2000" baseline="-25000"/>
              <a:t>i</a:t>
            </a:r>
            <a:r>
              <a:rPr lang="en-US" altLang="en-US" sz="2000"/>
              <a:t>)</a:t>
            </a:r>
          </a:p>
          <a:p>
            <a:pPr lvl="1">
              <a:buFont typeface="Wingdings" panose="05000000000000000000" pitchFamily="2" charset="2"/>
              <a:buNone/>
            </a:pPr>
            <a:r>
              <a:rPr lang="en-US" altLang="en-US" sz="2000" b="1">
                <a:solidFill>
                  <a:srgbClr val="FF0000"/>
                </a:solidFill>
              </a:rPr>
              <a:t>Gain_Ratio(D,S)</a:t>
            </a:r>
            <a:r>
              <a:rPr lang="en-US" altLang="en-US" sz="2000" b="1"/>
              <a:t>=</a:t>
            </a:r>
            <a:r>
              <a:rPr lang="en-US" altLang="en-US" sz="2000"/>
              <a:t> Gain(D,S) / H(|D</a:t>
            </a:r>
            <a:r>
              <a:rPr lang="en-US" altLang="en-US" sz="2000" baseline="-25000"/>
              <a:t>1</a:t>
            </a:r>
            <a:r>
              <a:rPr lang="en-US" altLang="en-US" sz="2000"/>
              <a:t>|/|D|,…, |D</a:t>
            </a:r>
            <a:r>
              <a:rPr lang="en-US" altLang="en-US" sz="2000" baseline="-25000"/>
              <a:t>n</a:t>
            </a:r>
            <a:r>
              <a:rPr lang="en-US" altLang="en-US" sz="2000"/>
              <a:t>|/|D|)</a:t>
            </a:r>
          </a:p>
          <a:p>
            <a:pPr lvl="1">
              <a:buFont typeface="Wingdings" panose="05000000000000000000" pitchFamily="2" charset="2"/>
              <a:buNone/>
            </a:pPr>
            <a:r>
              <a:rPr lang="en-US" altLang="en-US" sz="1900"/>
              <a:t>Remarks: </a:t>
            </a:r>
          </a:p>
          <a:p>
            <a:pPr lvl="1">
              <a:buFont typeface="Wingdings" panose="05000000000000000000" pitchFamily="2" charset="2"/>
              <a:buNone/>
            </a:pPr>
            <a:r>
              <a:rPr lang="en-US" altLang="en-US" sz="1900"/>
              <a:t>|D| denotes the number of elements in set D.</a:t>
            </a:r>
          </a:p>
          <a:p>
            <a:pPr lvl="1">
              <a:buFont typeface="Wingdings" panose="05000000000000000000" pitchFamily="2" charset="2"/>
              <a:buNone/>
            </a:pPr>
            <a:r>
              <a:rPr lang="en-US" altLang="en-US" sz="1900"/>
              <a:t>D=(p</a:t>
            </a:r>
            <a:r>
              <a:rPr lang="en-US" altLang="en-US" sz="1900" baseline="-25000"/>
              <a:t>1</a:t>
            </a:r>
            <a:r>
              <a:rPr lang="en-US" altLang="en-US" sz="1900"/>
              <a:t>,…,p</a:t>
            </a:r>
            <a:r>
              <a:rPr lang="en-US" altLang="en-US" sz="1900" baseline="-25000"/>
              <a:t>m</a:t>
            </a:r>
            <a:r>
              <a:rPr lang="en-US" altLang="en-US" sz="1900"/>
              <a:t>) implies that p</a:t>
            </a:r>
            <a:r>
              <a:rPr lang="en-US" altLang="en-US" sz="1900" baseline="-25000"/>
              <a:t>1</a:t>
            </a:r>
            <a:r>
              <a:rPr lang="en-US" altLang="en-US" sz="1900"/>
              <a:t>+…+ p</a:t>
            </a:r>
            <a:r>
              <a:rPr lang="en-US" altLang="en-US" sz="1900" baseline="-25000"/>
              <a:t>m </a:t>
            </a:r>
            <a:r>
              <a:rPr lang="en-US" altLang="en-US" sz="1900"/>
              <a:t>=1 and indicates that of the |D| examples p</a:t>
            </a:r>
            <a:r>
              <a:rPr lang="en-US" altLang="en-US" sz="1900" baseline="-25000"/>
              <a:t>1</a:t>
            </a:r>
            <a:r>
              <a:rPr lang="en-US" altLang="en-US" sz="1900"/>
              <a:t>*|D| examples belong to the first class, p</a:t>
            </a:r>
            <a:r>
              <a:rPr lang="en-US" altLang="en-US" sz="1900" baseline="-25000"/>
              <a:t>2</a:t>
            </a:r>
            <a:r>
              <a:rPr lang="en-US" altLang="en-US" sz="1900"/>
              <a:t>*|D| examples belong to the second class,…, and p</a:t>
            </a:r>
            <a:r>
              <a:rPr lang="en-US" altLang="en-US" sz="1900" baseline="-25000"/>
              <a:t>m</a:t>
            </a:r>
            <a:r>
              <a:rPr lang="en-US" altLang="en-US" sz="1900"/>
              <a:t>*|D| belong the m-th (last) class.</a:t>
            </a:r>
          </a:p>
          <a:p>
            <a:pPr lvl="1">
              <a:buFont typeface="Wingdings" panose="05000000000000000000" pitchFamily="2" charset="2"/>
              <a:buNone/>
            </a:pPr>
            <a:r>
              <a:rPr lang="en-US" altLang="en-US" sz="1900"/>
              <a:t>H(0,1)=H(1,0)=0; H(1/2,1/2)=1, H(1/4,1/4,1/4,1/4)=2, H(1/p,…,1/p)=log</a:t>
            </a:r>
            <a:r>
              <a:rPr lang="en-US" altLang="en-US" sz="1900" baseline="-25000"/>
              <a:t>2</a:t>
            </a:r>
            <a:r>
              <a:rPr lang="en-US" altLang="en-US" sz="1900"/>
              <a:t>(p).</a:t>
            </a:r>
          </a:p>
          <a:p>
            <a:pPr lvl="1">
              <a:buFont typeface="Wingdings" panose="05000000000000000000" pitchFamily="2" charset="2"/>
              <a:buNone/>
            </a:pPr>
            <a:r>
              <a:rPr lang="en-US" altLang="en-US" sz="1900"/>
              <a:t>C5.0 selects the test S with the highest value for Gain_Ratio(D,S), whereas ID3 picks the test S for the examples in set D with the highest value for Gain (D,S).</a:t>
            </a:r>
          </a:p>
          <a:p>
            <a:pPr marL="381000" indent="-381000">
              <a:buFontTx/>
              <a:buNone/>
            </a:pPr>
            <a:endParaRPr lang="en-US" altLang="en-US" sz="1900"/>
          </a:p>
        </p:txBody>
      </p:sp>
      <p:sp>
        <p:nvSpPr>
          <p:cNvPr id="50180" name="Text Box 4">
            <a:extLst>
              <a:ext uri="{FF2B5EF4-FFF2-40B4-BE49-F238E27FC236}">
                <a16:creationId xmlns:a16="http://schemas.microsoft.com/office/drawing/2014/main" id="{779992A9-8508-49A9-AE97-5F9E84786E10}"/>
              </a:ext>
            </a:extLst>
          </p:cNvPr>
          <p:cNvSpPr txBox="1">
            <a:spLocks noChangeArrowheads="1"/>
          </p:cNvSpPr>
          <p:nvPr/>
        </p:nvSpPr>
        <p:spPr bwMode="auto">
          <a:xfrm>
            <a:off x="3200400" y="2209800"/>
            <a:ext cx="303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kumimoji="1" lang="en-US" altLang="en-US" sz="1200" b="0">
                <a:latin typeface="Times New Roman" panose="02020603050405020304" pitchFamily="18" charset="0"/>
              </a:rPr>
              <a:t>m</a:t>
            </a:r>
          </a:p>
        </p:txBody>
      </p:sp>
      <p:sp>
        <p:nvSpPr>
          <p:cNvPr id="50181" name="Text Box 5">
            <a:extLst>
              <a:ext uri="{FF2B5EF4-FFF2-40B4-BE49-F238E27FC236}">
                <a16:creationId xmlns:a16="http://schemas.microsoft.com/office/drawing/2014/main" id="{1639C2C9-0C7B-4AE9-9979-DAD0F13F2965}"/>
              </a:ext>
            </a:extLst>
          </p:cNvPr>
          <p:cNvSpPr txBox="1">
            <a:spLocks noChangeArrowheads="1"/>
          </p:cNvSpPr>
          <p:nvPr/>
        </p:nvSpPr>
        <p:spPr bwMode="auto">
          <a:xfrm>
            <a:off x="3048000" y="2667000"/>
            <a:ext cx="2825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kumimoji="1" lang="en-US" altLang="en-US" sz="1200" b="0">
                <a:latin typeface="Times New Roman" panose="02020603050405020304" pitchFamily="18" charset="0"/>
              </a:rPr>
              <a:t>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49DB75F3-2D87-490D-83BA-F0C70D4F0451}"/>
              </a:ext>
            </a:extLst>
          </p:cNvPr>
          <p:cNvSpPr>
            <a:spLocks noGrp="1" noChangeArrowheads="1"/>
          </p:cNvSpPr>
          <p:nvPr>
            <p:ph type="title"/>
          </p:nvPr>
        </p:nvSpPr>
        <p:spPr>
          <a:xfrm>
            <a:off x="381000" y="381000"/>
            <a:ext cx="8280400" cy="533400"/>
          </a:xfrm>
        </p:spPr>
        <p:txBody>
          <a:bodyPr/>
          <a:lstStyle/>
          <a:p>
            <a:r>
              <a:rPr lang="en-US" altLang="en-US"/>
              <a:t>Information Gain vs. Gain Ratio</a:t>
            </a:r>
          </a:p>
        </p:txBody>
      </p:sp>
      <p:graphicFrame>
        <p:nvGraphicFramePr>
          <p:cNvPr id="51203" name="Object 3">
            <a:extLst>
              <a:ext uri="{FF2B5EF4-FFF2-40B4-BE49-F238E27FC236}">
                <a16:creationId xmlns:a16="http://schemas.microsoft.com/office/drawing/2014/main" id="{2AA1DF4A-3664-4D27-B667-D979BA380726}"/>
              </a:ext>
            </a:extLst>
          </p:cNvPr>
          <p:cNvGraphicFramePr>
            <a:graphicFrameLocks/>
          </p:cNvGraphicFramePr>
          <p:nvPr/>
        </p:nvGraphicFramePr>
        <p:xfrm>
          <a:off x="1905000" y="1143000"/>
          <a:ext cx="4838700" cy="1930400"/>
        </p:xfrm>
        <a:graphic>
          <a:graphicData uri="http://schemas.openxmlformats.org/presentationml/2006/ole">
            <mc:AlternateContent xmlns:mc="http://schemas.openxmlformats.org/markup-compatibility/2006">
              <mc:Choice xmlns:v="urn:schemas-microsoft-com:vml" Requires="v">
                <p:oleObj name="Worksheet" r:id="rId2" imgW="4591251" imgH="1829281" progId="Excel.Sheet.8">
                  <p:embed/>
                </p:oleObj>
              </mc:Choice>
              <mc:Fallback>
                <p:oleObj name="Worksheet" r:id="rId2" imgW="4591251" imgH="1829281" progId="Excel.Sheet.8">
                  <p:embed/>
                  <p:pic>
                    <p:nvPicPr>
                      <p:cNvPr id="0" name="Object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143000"/>
                        <a:ext cx="4838700" cy="193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04" name="Text Box 4">
            <a:extLst>
              <a:ext uri="{FF2B5EF4-FFF2-40B4-BE49-F238E27FC236}">
                <a16:creationId xmlns:a16="http://schemas.microsoft.com/office/drawing/2014/main" id="{3E363BA9-C412-48C8-95AE-C113C20BA45A}"/>
              </a:ext>
            </a:extLst>
          </p:cNvPr>
          <p:cNvSpPr txBox="1">
            <a:spLocks noChangeArrowheads="1"/>
          </p:cNvSpPr>
          <p:nvPr/>
        </p:nvSpPr>
        <p:spPr bwMode="auto">
          <a:xfrm>
            <a:off x="3489325" y="3238500"/>
            <a:ext cx="1271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kumimoji="1" lang="en-US" altLang="en-US" sz="1800" b="0">
                <a:latin typeface="Times New Roman" panose="02020603050405020304" pitchFamily="18" charset="0"/>
              </a:rPr>
              <a:t>D=(2/3,1/3)</a:t>
            </a:r>
          </a:p>
        </p:txBody>
      </p:sp>
      <p:sp>
        <p:nvSpPr>
          <p:cNvPr id="51205" name="Text Box 5">
            <a:extLst>
              <a:ext uri="{FF2B5EF4-FFF2-40B4-BE49-F238E27FC236}">
                <a16:creationId xmlns:a16="http://schemas.microsoft.com/office/drawing/2014/main" id="{B9424275-E242-4B57-B3D9-4202D40BC642}"/>
              </a:ext>
            </a:extLst>
          </p:cNvPr>
          <p:cNvSpPr txBox="1">
            <a:spLocks noChangeArrowheads="1"/>
          </p:cNvSpPr>
          <p:nvPr/>
        </p:nvSpPr>
        <p:spPr bwMode="auto">
          <a:xfrm>
            <a:off x="2514600" y="3733800"/>
            <a:ext cx="901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kumimoji="1" lang="en-US" altLang="en-US" sz="1800" b="0">
                <a:latin typeface="Times New Roman" panose="02020603050405020304" pitchFamily="18" charset="0"/>
              </a:rPr>
              <a:t>D1(1,0)</a:t>
            </a:r>
          </a:p>
        </p:txBody>
      </p:sp>
      <p:sp>
        <p:nvSpPr>
          <p:cNvPr id="51206" name="Text Box 6">
            <a:extLst>
              <a:ext uri="{FF2B5EF4-FFF2-40B4-BE49-F238E27FC236}">
                <a16:creationId xmlns:a16="http://schemas.microsoft.com/office/drawing/2014/main" id="{B6E20BE6-A54B-4196-805F-7C385CA17F18}"/>
              </a:ext>
            </a:extLst>
          </p:cNvPr>
          <p:cNvSpPr txBox="1">
            <a:spLocks noChangeArrowheads="1"/>
          </p:cNvSpPr>
          <p:nvPr/>
        </p:nvSpPr>
        <p:spPr bwMode="auto">
          <a:xfrm>
            <a:off x="4800600" y="3733800"/>
            <a:ext cx="1257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kumimoji="1" lang="en-US" altLang="en-US" sz="1800" b="0">
                <a:latin typeface="Times New Roman" panose="02020603050405020304" pitchFamily="18" charset="0"/>
              </a:rPr>
              <a:t>D2(1/3,2/3)</a:t>
            </a:r>
          </a:p>
        </p:txBody>
      </p:sp>
      <p:sp>
        <p:nvSpPr>
          <p:cNvPr id="51207" name="Text Box 7">
            <a:extLst>
              <a:ext uri="{FF2B5EF4-FFF2-40B4-BE49-F238E27FC236}">
                <a16:creationId xmlns:a16="http://schemas.microsoft.com/office/drawing/2014/main" id="{21A11167-7949-4FBF-BF6A-BD6E6826D9FD}"/>
              </a:ext>
            </a:extLst>
          </p:cNvPr>
          <p:cNvSpPr txBox="1">
            <a:spLocks noChangeArrowheads="1"/>
          </p:cNvSpPr>
          <p:nvPr/>
        </p:nvSpPr>
        <p:spPr bwMode="auto">
          <a:xfrm>
            <a:off x="3657600" y="4267200"/>
            <a:ext cx="1271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kumimoji="1" lang="en-US" altLang="en-US" sz="1800" b="0">
                <a:latin typeface="Times New Roman" panose="02020603050405020304" pitchFamily="18" charset="0"/>
              </a:rPr>
              <a:t>D=(2/3,1/3)</a:t>
            </a:r>
          </a:p>
        </p:txBody>
      </p:sp>
      <p:sp>
        <p:nvSpPr>
          <p:cNvPr id="51208" name="Text Box 8">
            <a:extLst>
              <a:ext uri="{FF2B5EF4-FFF2-40B4-BE49-F238E27FC236}">
                <a16:creationId xmlns:a16="http://schemas.microsoft.com/office/drawing/2014/main" id="{830A71DA-7E99-47F5-AECE-AE0D116106F6}"/>
              </a:ext>
            </a:extLst>
          </p:cNvPr>
          <p:cNvSpPr txBox="1">
            <a:spLocks noChangeArrowheads="1"/>
          </p:cNvSpPr>
          <p:nvPr/>
        </p:nvSpPr>
        <p:spPr bwMode="auto">
          <a:xfrm>
            <a:off x="2117725" y="4914900"/>
            <a:ext cx="901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kumimoji="1" lang="en-US" altLang="en-US" sz="1800" b="0">
                <a:latin typeface="Times New Roman" panose="02020603050405020304" pitchFamily="18" charset="0"/>
              </a:rPr>
              <a:t>D1(0,1)</a:t>
            </a:r>
          </a:p>
        </p:txBody>
      </p:sp>
      <p:sp>
        <p:nvSpPr>
          <p:cNvPr id="51209" name="Text Box 9">
            <a:extLst>
              <a:ext uri="{FF2B5EF4-FFF2-40B4-BE49-F238E27FC236}">
                <a16:creationId xmlns:a16="http://schemas.microsoft.com/office/drawing/2014/main" id="{F5ED6F07-E458-46B0-BA1D-82D5978F30AD}"/>
              </a:ext>
            </a:extLst>
          </p:cNvPr>
          <p:cNvSpPr txBox="1">
            <a:spLocks noChangeArrowheads="1"/>
          </p:cNvSpPr>
          <p:nvPr/>
        </p:nvSpPr>
        <p:spPr bwMode="auto">
          <a:xfrm>
            <a:off x="3657600" y="4876800"/>
            <a:ext cx="1257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kumimoji="1" lang="en-US" altLang="en-US" sz="1800" b="0">
                <a:latin typeface="Times New Roman" panose="02020603050405020304" pitchFamily="18" charset="0"/>
              </a:rPr>
              <a:t>D2(2/3,1/3)</a:t>
            </a:r>
          </a:p>
        </p:txBody>
      </p:sp>
      <p:sp>
        <p:nvSpPr>
          <p:cNvPr id="51210" name="Text Box 10">
            <a:extLst>
              <a:ext uri="{FF2B5EF4-FFF2-40B4-BE49-F238E27FC236}">
                <a16:creationId xmlns:a16="http://schemas.microsoft.com/office/drawing/2014/main" id="{FA7861B3-25C7-46E4-A6B8-C6D252606C53}"/>
              </a:ext>
            </a:extLst>
          </p:cNvPr>
          <p:cNvSpPr txBox="1">
            <a:spLocks noChangeArrowheads="1"/>
          </p:cNvSpPr>
          <p:nvPr/>
        </p:nvSpPr>
        <p:spPr bwMode="auto">
          <a:xfrm>
            <a:off x="5470525" y="4838700"/>
            <a:ext cx="901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kumimoji="1" lang="en-US" altLang="en-US" sz="1800" b="0">
                <a:latin typeface="Times New Roman" panose="02020603050405020304" pitchFamily="18" charset="0"/>
              </a:rPr>
              <a:t>D3(1,0)</a:t>
            </a:r>
          </a:p>
        </p:txBody>
      </p:sp>
      <p:sp>
        <p:nvSpPr>
          <p:cNvPr id="51211" name="Text Box 11">
            <a:extLst>
              <a:ext uri="{FF2B5EF4-FFF2-40B4-BE49-F238E27FC236}">
                <a16:creationId xmlns:a16="http://schemas.microsoft.com/office/drawing/2014/main" id="{5920DAA8-AA71-430E-9DA9-2B4E7E84348C}"/>
              </a:ext>
            </a:extLst>
          </p:cNvPr>
          <p:cNvSpPr txBox="1">
            <a:spLocks noChangeArrowheads="1"/>
          </p:cNvSpPr>
          <p:nvPr/>
        </p:nvSpPr>
        <p:spPr bwMode="auto">
          <a:xfrm>
            <a:off x="3810000" y="5334000"/>
            <a:ext cx="1271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kumimoji="1" lang="en-US" altLang="en-US" sz="1800" b="0">
                <a:latin typeface="Times New Roman" panose="02020603050405020304" pitchFamily="18" charset="0"/>
              </a:rPr>
              <a:t>D=(2/3,1/3)</a:t>
            </a:r>
          </a:p>
        </p:txBody>
      </p:sp>
      <p:sp>
        <p:nvSpPr>
          <p:cNvPr id="51212" name="Text Box 12">
            <a:extLst>
              <a:ext uri="{FF2B5EF4-FFF2-40B4-BE49-F238E27FC236}">
                <a16:creationId xmlns:a16="http://schemas.microsoft.com/office/drawing/2014/main" id="{9382DD65-3384-4FD3-9543-F7B6CF01DA2D}"/>
              </a:ext>
            </a:extLst>
          </p:cNvPr>
          <p:cNvSpPr txBox="1">
            <a:spLocks noChangeArrowheads="1"/>
          </p:cNvSpPr>
          <p:nvPr/>
        </p:nvSpPr>
        <p:spPr bwMode="auto">
          <a:xfrm>
            <a:off x="1066800" y="6019800"/>
            <a:ext cx="901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kumimoji="1" lang="en-US" altLang="en-US" sz="1800" b="0">
                <a:latin typeface="Times New Roman" panose="02020603050405020304" pitchFamily="18" charset="0"/>
              </a:rPr>
              <a:t>D1(1,0)</a:t>
            </a:r>
          </a:p>
        </p:txBody>
      </p:sp>
      <p:sp>
        <p:nvSpPr>
          <p:cNvPr id="51213" name="Text Box 13">
            <a:extLst>
              <a:ext uri="{FF2B5EF4-FFF2-40B4-BE49-F238E27FC236}">
                <a16:creationId xmlns:a16="http://schemas.microsoft.com/office/drawing/2014/main" id="{DEEC1426-D0A8-45E6-9488-18137587769D}"/>
              </a:ext>
            </a:extLst>
          </p:cNvPr>
          <p:cNvSpPr txBox="1">
            <a:spLocks noChangeArrowheads="1"/>
          </p:cNvSpPr>
          <p:nvPr/>
        </p:nvSpPr>
        <p:spPr bwMode="auto">
          <a:xfrm>
            <a:off x="2301875" y="6057900"/>
            <a:ext cx="901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kumimoji="1" lang="en-US" altLang="en-US" sz="1800" b="0">
                <a:latin typeface="Times New Roman" panose="02020603050405020304" pitchFamily="18" charset="0"/>
              </a:rPr>
              <a:t>D2(0,1)</a:t>
            </a:r>
          </a:p>
        </p:txBody>
      </p:sp>
      <p:sp>
        <p:nvSpPr>
          <p:cNvPr id="51214" name="Text Box 14">
            <a:extLst>
              <a:ext uri="{FF2B5EF4-FFF2-40B4-BE49-F238E27FC236}">
                <a16:creationId xmlns:a16="http://schemas.microsoft.com/office/drawing/2014/main" id="{2DFFDBB9-7DC1-4DAB-B478-272B2F6567CA}"/>
              </a:ext>
            </a:extLst>
          </p:cNvPr>
          <p:cNvSpPr txBox="1">
            <a:spLocks noChangeArrowheads="1"/>
          </p:cNvSpPr>
          <p:nvPr/>
        </p:nvSpPr>
        <p:spPr bwMode="auto">
          <a:xfrm>
            <a:off x="3352800" y="6019800"/>
            <a:ext cx="901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kumimoji="1" lang="en-US" altLang="en-US" sz="1800" b="0">
                <a:latin typeface="Times New Roman" panose="02020603050405020304" pitchFamily="18" charset="0"/>
              </a:rPr>
              <a:t>D3(1,0)</a:t>
            </a:r>
          </a:p>
        </p:txBody>
      </p:sp>
      <p:sp>
        <p:nvSpPr>
          <p:cNvPr id="51215" name="Text Box 15">
            <a:extLst>
              <a:ext uri="{FF2B5EF4-FFF2-40B4-BE49-F238E27FC236}">
                <a16:creationId xmlns:a16="http://schemas.microsoft.com/office/drawing/2014/main" id="{4135B83F-151D-4D10-A64C-ACFF1C09A56D}"/>
              </a:ext>
            </a:extLst>
          </p:cNvPr>
          <p:cNvSpPr txBox="1">
            <a:spLocks noChangeArrowheads="1"/>
          </p:cNvSpPr>
          <p:nvPr/>
        </p:nvSpPr>
        <p:spPr bwMode="auto">
          <a:xfrm>
            <a:off x="4572000" y="6019800"/>
            <a:ext cx="901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kumimoji="1" lang="en-US" altLang="en-US" sz="1800" b="0">
                <a:latin typeface="Times New Roman" panose="02020603050405020304" pitchFamily="18" charset="0"/>
              </a:rPr>
              <a:t>D4(1,0)</a:t>
            </a:r>
          </a:p>
        </p:txBody>
      </p:sp>
      <p:sp>
        <p:nvSpPr>
          <p:cNvPr id="51216" name="Text Box 16">
            <a:extLst>
              <a:ext uri="{FF2B5EF4-FFF2-40B4-BE49-F238E27FC236}">
                <a16:creationId xmlns:a16="http://schemas.microsoft.com/office/drawing/2014/main" id="{6BCEB546-0EE2-464E-A6BD-6F5726ABBC40}"/>
              </a:ext>
            </a:extLst>
          </p:cNvPr>
          <p:cNvSpPr txBox="1">
            <a:spLocks noChangeArrowheads="1"/>
          </p:cNvSpPr>
          <p:nvPr/>
        </p:nvSpPr>
        <p:spPr bwMode="auto">
          <a:xfrm>
            <a:off x="5867400" y="6019800"/>
            <a:ext cx="901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kumimoji="1" lang="en-US" altLang="en-US" sz="1800" b="0">
                <a:latin typeface="Times New Roman" panose="02020603050405020304" pitchFamily="18" charset="0"/>
              </a:rPr>
              <a:t>D5(1,0)</a:t>
            </a:r>
          </a:p>
        </p:txBody>
      </p:sp>
      <p:sp>
        <p:nvSpPr>
          <p:cNvPr id="51217" name="Text Box 17">
            <a:extLst>
              <a:ext uri="{FF2B5EF4-FFF2-40B4-BE49-F238E27FC236}">
                <a16:creationId xmlns:a16="http://schemas.microsoft.com/office/drawing/2014/main" id="{41DECB02-1C76-4579-8365-0A8A654210E1}"/>
              </a:ext>
            </a:extLst>
          </p:cNvPr>
          <p:cNvSpPr txBox="1">
            <a:spLocks noChangeArrowheads="1"/>
          </p:cNvSpPr>
          <p:nvPr/>
        </p:nvSpPr>
        <p:spPr bwMode="auto">
          <a:xfrm>
            <a:off x="7331075" y="60579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kumimoji="1" lang="en-US" altLang="en-US" sz="1800" b="0">
                <a:latin typeface="Times New Roman" panose="02020603050405020304" pitchFamily="18" charset="0"/>
              </a:rPr>
              <a:t>D6(0,1)</a:t>
            </a:r>
          </a:p>
        </p:txBody>
      </p:sp>
      <p:sp>
        <p:nvSpPr>
          <p:cNvPr id="51218" name="Line 18">
            <a:extLst>
              <a:ext uri="{FF2B5EF4-FFF2-40B4-BE49-F238E27FC236}">
                <a16:creationId xmlns:a16="http://schemas.microsoft.com/office/drawing/2014/main" id="{F363544F-94BB-4712-96B6-AA7CAFF1D243}"/>
              </a:ext>
            </a:extLst>
          </p:cNvPr>
          <p:cNvSpPr>
            <a:spLocks noChangeShapeType="1"/>
          </p:cNvSpPr>
          <p:nvPr/>
        </p:nvSpPr>
        <p:spPr bwMode="auto">
          <a:xfrm flipH="1">
            <a:off x="2971800" y="3505200"/>
            <a:ext cx="1143000" cy="3048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1219" name="Line 19">
            <a:extLst>
              <a:ext uri="{FF2B5EF4-FFF2-40B4-BE49-F238E27FC236}">
                <a16:creationId xmlns:a16="http://schemas.microsoft.com/office/drawing/2014/main" id="{FB2BB97D-D4E0-4BEC-A84C-75C3BE36971E}"/>
              </a:ext>
            </a:extLst>
          </p:cNvPr>
          <p:cNvSpPr>
            <a:spLocks noChangeShapeType="1"/>
          </p:cNvSpPr>
          <p:nvPr/>
        </p:nvSpPr>
        <p:spPr bwMode="auto">
          <a:xfrm>
            <a:off x="4114800" y="3505200"/>
            <a:ext cx="1143000" cy="3048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1220" name="Line 20">
            <a:extLst>
              <a:ext uri="{FF2B5EF4-FFF2-40B4-BE49-F238E27FC236}">
                <a16:creationId xmlns:a16="http://schemas.microsoft.com/office/drawing/2014/main" id="{65DD7825-4222-4528-9218-D8DE7C846AB8}"/>
              </a:ext>
            </a:extLst>
          </p:cNvPr>
          <p:cNvSpPr>
            <a:spLocks noChangeShapeType="1"/>
          </p:cNvSpPr>
          <p:nvPr/>
        </p:nvSpPr>
        <p:spPr bwMode="auto">
          <a:xfrm flipH="1">
            <a:off x="2667000" y="4495800"/>
            <a:ext cx="1295400" cy="457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1221" name="Line 21">
            <a:extLst>
              <a:ext uri="{FF2B5EF4-FFF2-40B4-BE49-F238E27FC236}">
                <a16:creationId xmlns:a16="http://schemas.microsoft.com/office/drawing/2014/main" id="{3A8D9B28-57DD-4C4D-BB22-DE7CBBFA6582}"/>
              </a:ext>
            </a:extLst>
          </p:cNvPr>
          <p:cNvSpPr>
            <a:spLocks noChangeShapeType="1"/>
          </p:cNvSpPr>
          <p:nvPr/>
        </p:nvSpPr>
        <p:spPr bwMode="auto">
          <a:xfrm>
            <a:off x="3962400" y="4495800"/>
            <a:ext cx="0" cy="457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1222" name="Line 22">
            <a:extLst>
              <a:ext uri="{FF2B5EF4-FFF2-40B4-BE49-F238E27FC236}">
                <a16:creationId xmlns:a16="http://schemas.microsoft.com/office/drawing/2014/main" id="{3BE1CFE0-96B3-4DD8-94ED-D72A50C91136}"/>
              </a:ext>
            </a:extLst>
          </p:cNvPr>
          <p:cNvSpPr>
            <a:spLocks noChangeShapeType="1"/>
          </p:cNvSpPr>
          <p:nvPr/>
        </p:nvSpPr>
        <p:spPr bwMode="auto">
          <a:xfrm>
            <a:off x="3962400" y="4495800"/>
            <a:ext cx="1981200" cy="457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1223" name="Line 23">
            <a:extLst>
              <a:ext uri="{FF2B5EF4-FFF2-40B4-BE49-F238E27FC236}">
                <a16:creationId xmlns:a16="http://schemas.microsoft.com/office/drawing/2014/main" id="{AB8EC198-6D2C-4781-AEAE-E0340E1B201A}"/>
              </a:ext>
            </a:extLst>
          </p:cNvPr>
          <p:cNvSpPr>
            <a:spLocks noChangeShapeType="1"/>
          </p:cNvSpPr>
          <p:nvPr/>
        </p:nvSpPr>
        <p:spPr bwMode="auto">
          <a:xfrm flipH="1">
            <a:off x="1447800" y="5562600"/>
            <a:ext cx="2667000" cy="533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1224" name="Line 24">
            <a:extLst>
              <a:ext uri="{FF2B5EF4-FFF2-40B4-BE49-F238E27FC236}">
                <a16:creationId xmlns:a16="http://schemas.microsoft.com/office/drawing/2014/main" id="{A5CFE790-42D4-4F0F-82B7-B86E5545F5C1}"/>
              </a:ext>
            </a:extLst>
          </p:cNvPr>
          <p:cNvSpPr>
            <a:spLocks noChangeShapeType="1"/>
          </p:cNvSpPr>
          <p:nvPr/>
        </p:nvSpPr>
        <p:spPr bwMode="auto">
          <a:xfrm flipH="1">
            <a:off x="2895600" y="5562600"/>
            <a:ext cx="1219200" cy="533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1225" name="Line 25">
            <a:extLst>
              <a:ext uri="{FF2B5EF4-FFF2-40B4-BE49-F238E27FC236}">
                <a16:creationId xmlns:a16="http://schemas.microsoft.com/office/drawing/2014/main" id="{A67337FE-6045-43C5-92B7-FAFE68565FCF}"/>
              </a:ext>
            </a:extLst>
          </p:cNvPr>
          <p:cNvSpPr>
            <a:spLocks noChangeShapeType="1"/>
          </p:cNvSpPr>
          <p:nvPr/>
        </p:nvSpPr>
        <p:spPr bwMode="auto">
          <a:xfrm flipH="1">
            <a:off x="4038600" y="5562600"/>
            <a:ext cx="76200" cy="533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1226" name="Line 26">
            <a:extLst>
              <a:ext uri="{FF2B5EF4-FFF2-40B4-BE49-F238E27FC236}">
                <a16:creationId xmlns:a16="http://schemas.microsoft.com/office/drawing/2014/main" id="{A09EA466-3C5D-41E1-BC0D-7ABB3A1FF69B}"/>
              </a:ext>
            </a:extLst>
          </p:cNvPr>
          <p:cNvSpPr>
            <a:spLocks noChangeShapeType="1"/>
          </p:cNvSpPr>
          <p:nvPr/>
        </p:nvSpPr>
        <p:spPr bwMode="auto">
          <a:xfrm>
            <a:off x="4114800" y="5562600"/>
            <a:ext cx="914400" cy="533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1227" name="Line 27">
            <a:extLst>
              <a:ext uri="{FF2B5EF4-FFF2-40B4-BE49-F238E27FC236}">
                <a16:creationId xmlns:a16="http://schemas.microsoft.com/office/drawing/2014/main" id="{CB991D42-48FD-48D7-86AC-CC5147F00C80}"/>
              </a:ext>
            </a:extLst>
          </p:cNvPr>
          <p:cNvSpPr>
            <a:spLocks noChangeShapeType="1"/>
          </p:cNvSpPr>
          <p:nvPr/>
        </p:nvSpPr>
        <p:spPr bwMode="auto">
          <a:xfrm>
            <a:off x="4114800" y="5562600"/>
            <a:ext cx="2286000" cy="533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1228" name="Line 28">
            <a:extLst>
              <a:ext uri="{FF2B5EF4-FFF2-40B4-BE49-F238E27FC236}">
                <a16:creationId xmlns:a16="http://schemas.microsoft.com/office/drawing/2014/main" id="{AABFCB29-C3A3-498D-B523-80AED7DF3AE6}"/>
              </a:ext>
            </a:extLst>
          </p:cNvPr>
          <p:cNvSpPr>
            <a:spLocks noChangeShapeType="1"/>
          </p:cNvSpPr>
          <p:nvPr/>
        </p:nvSpPr>
        <p:spPr bwMode="auto">
          <a:xfrm>
            <a:off x="4114800" y="5562600"/>
            <a:ext cx="3505200" cy="6096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1229" name="Text Box 29">
            <a:extLst>
              <a:ext uri="{FF2B5EF4-FFF2-40B4-BE49-F238E27FC236}">
                <a16:creationId xmlns:a16="http://schemas.microsoft.com/office/drawing/2014/main" id="{69D1C240-5063-4F79-8163-BCF12F1B1F8D}"/>
              </a:ext>
            </a:extLst>
          </p:cNvPr>
          <p:cNvSpPr txBox="1">
            <a:spLocks noChangeArrowheads="1"/>
          </p:cNvSpPr>
          <p:nvPr/>
        </p:nvSpPr>
        <p:spPr bwMode="auto">
          <a:xfrm>
            <a:off x="3260725" y="3467100"/>
            <a:ext cx="835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kumimoji="1" lang="en-US" altLang="en-US" sz="1800">
                <a:solidFill>
                  <a:schemeClr val="accent2"/>
                </a:solidFill>
                <a:latin typeface="Times New Roman" panose="02020603050405020304" pitchFamily="18" charset="0"/>
              </a:rPr>
              <a:t>city=sf</a:t>
            </a:r>
          </a:p>
        </p:txBody>
      </p:sp>
      <p:sp>
        <p:nvSpPr>
          <p:cNvPr id="51230" name="Text Box 30">
            <a:extLst>
              <a:ext uri="{FF2B5EF4-FFF2-40B4-BE49-F238E27FC236}">
                <a16:creationId xmlns:a16="http://schemas.microsoft.com/office/drawing/2014/main" id="{DA1A69B6-6625-41B1-92D1-A1CE7690C767}"/>
              </a:ext>
            </a:extLst>
          </p:cNvPr>
          <p:cNvSpPr txBox="1">
            <a:spLocks noChangeArrowheads="1"/>
          </p:cNvSpPr>
          <p:nvPr/>
        </p:nvSpPr>
        <p:spPr bwMode="auto">
          <a:xfrm>
            <a:off x="4495800" y="3429000"/>
            <a:ext cx="847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kumimoji="1" lang="en-US" altLang="en-US" sz="1800">
                <a:solidFill>
                  <a:schemeClr val="accent2"/>
                </a:solidFill>
                <a:latin typeface="Times New Roman" panose="02020603050405020304" pitchFamily="18" charset="0"/>
              </a:rPr>
              <a:t>city=la</a:t>
            </a:r>
          </a:p>
        </p:txBody>
      </p:sp>
      <p:sp>
        <p:nvSpPr>
          <p:cNvPr id="51231" name="Text Box 31">
            <a:extLst>
              <a:ext uri="{FF2B5EF4-FFF2-40B4-BE49-F238E27FC236}">
                <a16:creationId xmlns:a16="http://schemas.microsoft.com/office/drawing/2014/main" id="{494757E1-0319-4EB9-BFEA-E0ED3DAACBF1}"/>
              </a:ext>
            </a:extLst>
          </p:cNvPr>
          <p:cNvSpPr txBox="1">
            <a:spLocks noChangeArrowheads="1"/>
          </p:cNvSpPr>
          <p:nvPr/>
        </p:nvSpPr>
        <p:spPr bwMode="auto">
          <a:xfrm>
            <a:off x="2362200" y="4648200"/>
            <a:ext cx="1127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kumimoji="1" lang="en-US" altLang="en-US" sz="1800">
                <a:solidFill>
                  <a:schemeClr val="tx2"/>
                </a:solidFill>
                <a:latin typeface="Times New Roman" panose="02020603050405020304" pitchFamily="18" charset="0"/>
              </a:rPr>
              <a:t>car=merc</a:t>
            </a:r>
          </a:p>
        </p:txBody>
      </p:sp>
      <p:sp>
        <p:nvSpPr>
          <p:cNvPr id="51232" name="Text Box 32">
            <a:extLst>
              <a:ext uri="{FF2B5EF4-FFF2-40B4-BE49-F238E27FC236}">
                <a16:creationId xmlns:a16="http://schemas.microsoft.com/office/drawing/2014/main" id="{0F4826DC-2B07-4FC1-B826-1201658B9AFE}"/>
              </a:ext>
            </a:extLst>
          </p:cNvPr>
          <p:cNvSpPr txBox="1">
            <a:spLocks noChangeArrowheads="1"/>
          </p:cNvSpPr>
          <p:nvPr/>
        </p:nvSpPr>
        <p:spPr bwMode="auto">
          <a:xfrm>
            <a:off x="3733800" y="4648200"/>
            <a:ext cx="1266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kumimoji="1" lang="en-US" altLang="en-US" sz="1800">
                <a:solidFill>
                  <a:schemeClr val="tx2"/>
                </a:solidFill>
                <a:latin typeface="Times New Roman" panose="02020603050405020304" pitchFamily="18" charset="0"/>
              </a:rPr>
              <a:t>car=taurus</a:t>
            </a:r>
          </a:p>
        </p:txBody>
      </p:sp>
      <p:sp>
        <p:nvSpPr>
          <p:cNvPr id="51233" name="Text Box 33">
            <a:extLst>
              <a:ext uri="{FF2B5EF4-FFF2-40B4-BE49-F238E27FC236}">
                <a16:creationId xmlns:a16="http://schemas.microsoft.com/office/drawing/2014/main" id="{E1C05BDC-26D5-4F61-AFE9-F18E8D2525D6}"/>
              </a:ext>
            </a:extLst>
          </p:cNvPr>
          <p:cNvSpPr txBox="1">
            <a:spLocks noChangeArrowheads="1"/>
          </p:cNvSpPr>
          <p:nvPr/>
        </p:nvSpPr>
        <p:spPr bwMode="auto">
          <a:xfrm>
            <a:off x="5105400" y="4572000"/>
            <a:ext cx="987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kumimoji="1" lang="en-US" altLang="en-US" sz="1800">
                <a:solidFill>
                  <a:schemeClr val="tx2"/>
                </a:solidFill>
                <a:latin typeface="Times New Roman" panose="02020603050405020304" pitchFamily="18" charset="0"/>
              </a:rPr>
              <a:t>car=van</a:t>
            </a:r>
          </a:p>
        </p:txBody>
      </p:sp>
      <p:sp>
        <p:nvSpPr>
          <p:cNvPr id="51234" name="Text Box 34">
            <a:extLst>
              <a:ext uri="{FF2B5EF4-FFF2-40B4-BE49-F238E27FC236}">
                <a16:creationId xmlns:a16="http://schemas.microsoft.com/office/drawing/2014/main" id="{2F59E18B-811E-4DB6-B04C-4B1FD76358FA}"/>
              </a:ext>
            </a:extLst>
          </p:cNvPr>
          <p:cNvSpPr txBox="1">
            <a:spLocks noChangeArrowheads="1"/>
          </p:cNvSpPr>
          <p:nvPr/>
        </p:nvSpPr>
        <p:spPr bwMode="auto">
          <a:xfrm>
            <a:off x="1752600" y="5638800"/>
            <a:ext cx="873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kumimoji="1" lang="en-US" altLang="en-US" sz="1800">
                <a:solidFill>
                  <a:schemeClr val="tx2"/>
                </a:solidFill>
                <a:latin typeface="Times New Roman" panose="02020603050405020304" pitchFamily="18" charset="0"/>
              </a:rPr>
              <a:t>age=22</a:t>
            </a:r>
          </a:p>
        </p:txBody>
      </p:sp>
      <p:sp>
        <p:nvSpPr>
          <p:cNvPr id="51235" name="Text Box 35">
            <a:extLst>
              <a:ext uri="{FF2B5EF4-FFF2-40B4-BE49-F238E27FC236}">
                <a16:creationId xmlns:a16="http://schemas.microsoft.com/office/drawing/2014/main" id="{31AA000F-023A-4FAF-A06F-BD55D84855FA}"/>
              </a:ext>
            </a:extLst>
          </p:cNvPr>
          <p:cNvSpPr txBox="1">
            <a:spLocks noChangeArrowheads="1"/>
          </p:cNvSpPr>
          <p:nvPr/>
        </p:nvSpPr>
        <p:spPr bwMode="auto">
          <a:xfrm>
            <a:off x="2743200" y="5715000"/>
            <a:ext cx="873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kumimoji="1" lang="en-US" altLang="en-US" sz="1800">
                <a:solidFill>
                  <a:schemeClr val="tx2"/>
                </a:solidFill>
                <a:latin typeface="Times New Roman" panose="02020603050405020304" pitchFamily="18" charset="0"/>
              </a:rPr>
              <a:t>age=25</a:t>
            </a:r>
          </a:p>
        </p:txBody>
      </p:sp>
      <p:sp>
        <p:nvSpPr>
          <p:cNvPr id="51236" name="Text Box 36">
            <a:extLst>
              <a:ext uri="{FF2B5EF4-FFF2-40B4-BE49-F238E27FC236}">
                <a16:creationId xmlns:a16="http://schemas.microsoft.com/office/drawing/2014/main" id="{FF783B67-21F2-4077-9156-E3C23209B4C7}"/>
              </a:ext>
            </a:extLst>
          </p:cNvPr>
          <p:cNvSpPr txBox="1">
            <a:spLocks noChangeArrowheads="1"/>
          </p:cNvSpPr>
          <p:nvPr/>
        </p:nvSpPr>
        <p:spPr bwMode="auto">
          <a:xfrm>
            <a:off x="3581400" y="5715000"/>
            <a:ext cx="873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kumimoji="1" lang="en-US" altLang="en-US" sz="1800">
                <a:solidFill>
                  <a:schemeClr val="tx2"/>
                </a:solidFill>
                <a:latin typeface="Times New Roman" panose="02020603050405020304" pitchFamily="18" charset="0"/>
              </a:rPr>
              <a:t>age=27</a:t>
            </a:r>
          </a:p>
        </p:txBody>
      </p:sp>
      <p:sp>
        <p:nvSpPr>
          <p:cNvPr id="51237" name="Text Box 37">
            <a:extLst>
              <a:ext uri="{FF2B5EF4-FFF2-40B4-BE49-F238E27FC236}">
                <a16:creationId xmlns:a16="http://schemas.microsoft.com/office/drawing/2014/main" id="{299D1492-E064-4272-B0A1-D6944058765C}"/>
              </a:ext>
            </a:extLst>
          </p:cNvPr>
          <p:cNvSpPr txBox="1">
            <a:spLocks noChangeArrowheads="1"/>
          </p:cNvSpPr>
          <p:nvPr/>
        </p:nvSpPr>
        <p:spPr bwMode="auto">
          <a:xfrm>
            <a:off x="4419600" y="5715000"/>
            <a:ext cx="873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kumimoji="1" lang="en-US" altLang="en-US" sz="1800">
                <a:solidFill>
                  <a:schemeClr val="tx2"/>
                </a:solidFill>
                <a:latin typeface="Times New Roman" panose="02020603050405020304" pitchFamily="18" charset="0"/>
              </a:rPr>
              <a:t>age=35</a:t>
            </a:r>
          </a:p>
        </p:txBody>
      </p:sp>
      <p:sp>
        <p:nvSpPr>
          <p:cNvPr id="51238" name="Text Box 38">
            <a:extLst>
              <a:ext uri="{FF2B5EF4-FFF2-40B4-BE49-F238E27FC236}">
                <a16:creationId xmlns:a16="http://schemas.microsoft.com/office/drawing/2014/main" id="{640A9CEA-BB6D-4F6D-BC9A-1F5A73129E5C}"/>
              </a:ext>
            </a:extLst>
          </p:cNvPr>
          <p:cNvSpPr txBox="1">
            <a:spLocks noChangeArrowheads="1"/>
          </p:cNvSpPr>
          <p:nvPr/>
        </p:nvSpPr>
        <p:spPr bwMode="auto">
          <a:xfrm>
            <a:off x="5410200" y="5791200"/>
            <a:ext cx="873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kumimoji="1" lang="en-US" altLang="en-US" sz="1800">
                <a:solidFill>
                  <a:schemeClr val="tx2"/>
                </a:solidFill>
                <a:latin typeface="Times New Roman" panose="02020603050405020304" pitchFamily="18" charset="0"/>
              </a:rPr>
              <a:t>age=40</a:t>
            </a:r>
          </a:p>
        </p:txBody>
      </p:sp>
      <p:sp>
        <p:nvSpPr>
          <p:cNvPr id="51239" name="Text Box 39">
            <a:extLst>
              <a:ext uri="{FF2B5EF4-FFF2-40B4-BE49-F238E27FC236}">
                <a16:creationId xmlns:a16="http://schemas.microsoft.com/office/drawing/2014/main" id="{A2B71099-32CA-4488-A760-8BC1F7A3B846}"/>
              </a:ext>
            </a:extLst>
          </p:cNvPr>
          <p:cNvSpPr txBox="1">
            <a:spLocks noChangeArrowheads="1"/>
          </p:cNvSpPr>
          <p:nvPr/>
        </p:nvSpPr>
        <p:spPr bwMode="auto">
          <a:xfrm>
            <a:off x="6705600" y="5791200"/>
            <a:ext cx="873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kumimoji="1" lang="en-US" altLang="en-US" sz="1800">
                <a:solidFill>
                  <a:schemeClr val="tx2"/>
                </a:solidFill>
                <a:latin typeface="Times New Roman" panose="02020603050405020304" pitchFamily="18" charset="0"/>
              </a:rPr>
              <a:t>age=50</a:t>
            </a:r>
          </a:p>
        </p:txBody>
      </p:sp>
      <p:sp>
        <p:nvSpPr>
          <p:cNvPr id="51240" name="Text Box 40">
            <a:extLst>
              <a:ext uri="{FF2B5EF4-FFF2-40B4-BE49-F238E27FC236}">
                <a16:creationId xmlns:a16="http://schemas.microsoft.com/office/drawing/2014/main" id="{5106D99D-C9D6-4225-A498-1224F2FBEB08}"/>
              </a:ext>
            </a:extLst>
          </p:cNvPr>
          <p:cNvSpPr txBox="1">
            <a:spLocks noChangeArrowheads="1"/>
          </p:cNvSpPr>
          <p:nvPr/>
        </p:nvSpPr>
        <p:spPr bwMode="auto">
          <a:xfrm>
            <a:off x="5029200" y="3124200"/>
            <a:ext cx="3851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kumimoji="1" lang="en-US" altLang="en-US" sz="1800" b="0">
                <a:latin typeface="Times New Roman" panose="02020603050405020304" pitchFamily="18" charset="0"/>
              </a:rPr>
              <a:t>Gain(D,city=)= H(1/3,2/3) – ½ H(1,0) –</a:t>
            </a:r>
          </a:p>
          <a:p>
            <a:pPr>
              <a:spcBef>
                <a:spcPct val="0"/>
              </a:spcBef>
              <a:spcAft>
                <a:spcPct val="0"/>
              </a:spcAft>
              <a:buClrTx/>
              <a:buSzTx/>
              <a:buFontTx/>
              <a:buNone/>
            </a:pPr>
            <a:r>
              <a:rPr kumimoji="1" lang="en-US" altLang="en-US" sz="1800" b="0">
                <a:latin typeface="Times New Roman" panose="02020603050405020304" pitchFamily="18" charset="0"/>
              </a:rPr>
              <a:t>                        ½ H(1/3,2/3)=0.45</a:t>
            </a:r>
          </a:p>
        </p:txBody>
      </p:sp>
      <p:sp>
        <p:nvSpPr>
          <p:cNvPr id="51241" name="Text Box 41">
            <a:extLst>
              <a:ext uri="{FF2B5EF4-FFF2-40B4-BE49-F238E27FC236}">
                <a16:creationId xmlns:a16="http://schemas.microsoft.com/office/drawing/2014/main" id="{9325D5B6-D314-4EDA-8BD6-A37D72CDFC12}"/>
              </a:ext>
            </a:extLst>
          </p:cNvPr>
          <p:cNvSpPr txBox="1">
            <a:spLocks noChangeArrowheads="1"/>
          </p:cNvSpPr>
          <p:nvPr/>
        </p:nvSpPr>
        <p:spPr bwMode="auto">
          <a:xfrm>
            <a:off x="5181600" y="4191000"/>
            <a:ext cx="39084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kumimoji="1" lang="en-US" altLang="en-US" sz="1800" b="0">
                <a:latin typeface="Times New Roman" panose="02020603050405020304" pitchFamily="18" charset="0"/>
              </a:rPr>
              <a:t>Gain(D,car=)= H(1/3,2/3) – 1/6 H(0,1) –</a:t>
            </a:r>
          </a:p>
          <a:p>
            <a:pPr>
              <a:spcBef>
                <a:spcPct val="0"/>
              </a:spcBef>
              <a:spcAft>
                <a:spcPct val="0"/>
              </a:spcAft>
              <a:buClrTx/>
              <a:buSzTx/>
              <a:buFontTx/>
              <a:buNone/>
            </a:pPr>
            <a:r>
              <a:rPr kumimoji="1" lang="en-US" altLang="en-US" sz="1800" b="0">
                <a:latin typeface="Times New Roman" panose="02020603050405020304" pitchFamily="18" charset="0"/>
              </a:rPr>
              <a:t>              ½ H(2/3,1/3) – 1/3 H(1,0)=0.45</a:t>
            </a:r>
          </a:p>
          <a:p>
            <a:pPr>
              <a:spcBef>
                <a:spcPct val="0"/>
              </a:spcBef>
              <a:spcAft>
                <a:spcPct val="0"/>
              </a:spcAft>
              <a:buClrTx/>
              <a:buSzTx/>
              <a:buFontTx/>
              <a:buNone/>
            </a:pPr>
            <a:r>
              <a:rPr kumimoji="1" lang="en-US" altLang="en-US" sz="1800" b="0">
                <a:latin typeface="Times New Roman" panose="02020603050405020304" pitchFamily="18" charset="0"/>
              </a:rPr>
              <a:t>                      </a:t>
            </a:r>
          </a:p>
        </p:txBody>
      </p:sp>
      <p:sp>
        <p:nvSpPr>
          <p:cNvPr id="51242" name="Text Box 42">
            <a:extLst>
              <a:ext uri="{FF2B5EF4-FFF2-40B4-BE49-F238E27FC236}">
                <a16:creationId xmlns:a16="http://schemas.microsoft.com/office/drawing/2014/main" id="{FEF5773E-FD9E-45BE-921A-B5DF0F926709}"/>
              </a:ext>
            </a:extLst>
          </p:cNvPr>
          <p:cNvSpPr txBox="1">
            <a:spLocks noChangeArrowheads="1"/>
          </p:cNvSpPr>
          <p:nvPr/>
        </p:nvSpPr>
        <p:spPr bwMode="auto">
          <a:xfrm>
            <a:off x="5140325" y="5257800"/>
            <a:ext cx="4003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kumimoji="1" lang="en-US" altLang="en-US" sz="1800" b="0">
                <a:latin typeface="Times New Roman" panose="02020603050405020304" pitchFamily="18" charset="0"/>
              </a:rPr>
              <a:t>Gain(D,age=)= H(1/3,2/3) – 6*1/6 H(0,1)</a:t>
            </a:r>
          </a:p>
          <a:p>
            <a:pPr>
              <a:spcBef>
                <a:spcPct val="0"/>
              </a:spcBef>
              <a:spcAft>
                <a:spcPct val="0"/>
              </a:spcAft>
              <a:buClrTx/>
              <a:buSzTx/>
              <a:buFontTx/>
              <a:buNone/>
            </a:pPr>
            <a:r>
              <a:rPr kumimoji="1" lang="en-US" altLang="en-US" sz="1800" b="0">
                <a:latin typeface="Times New Roman" panose="02020603050405020304" pitchFamily="18" charset="0"/>
              </a:rPr>
              <a:t>                       = 0.90</a:t>
            </a:r>
          </a:p>
        </p:txBody>
      </p:sp>
      <p:sp>
        <p:nvSpPr>
          <p:cNvPr id="51243" name="Text Box 43">
            <a:extLst>
              <a:ext uri="{FF2B5EF4-FFF2-40B4-BE49-F238E27FC236}">
                <a16:creationId xmlns:a16="http://schemas.microsoft.com/office/drawing/2014/main" id="{5DA740E8-B6CC-4CA5-ADD4-F8AFB42C00B6}"/>
              </a:ext>
            </a:extLst>
          </p:cNvPr>
          <p:cNvSpPr txBox="1">
            <a:spLocks noChangeArrowheads="1"/>
          </p:cNvSpPr>
          <p:nvPr/>
        </p:nvSpPr>
        <p:spPr bwMode="auto">
          <a:xfrm>
            <a:off x="0" y="3300413"/>
            <a:ext cx="3009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kumimoji="1" lang="en-US" altLang="en-US" sz="1600" b="0">
                <a:latin typeface="Times New Roman" panose="02020603050405020304" pitchFamily="18" charset="0"/>
              </a:rPr>
              <a:t>G_Ratio_pen(city=)=H(1/2,1/2)=1</a:t>
            </a:r>
          </a:p>
        </p:txBody>
      </p:sp>
      <p:sp>
        <p:nvSpPr>
          <p:cNvPr id="51244" name="Text Box 44">
            <a:extLst>
              <a:ext uri="{FF2B5EF4-FFF2-40B4-BE49-F238E27FC236}">
                <a16:creationId xmlns:a16="http://schemas.microsoft.com/office/drawing/2014/main" id="{3F513024-2D34-4CF0-95FF-609F3907C77C}"/>
              </a:ext>
            </a:extLst>
          </p:cNvPr>
          <p:cNvSpPr txBox="1">
            <a:spLocks noChangeArrowheads="1"/>
          </p:cNvSpPr>
          <p:nvPr/>
        </p:nvSpPr>
        <p:spPr bwMode="auto">
          <a:xfrm>
            <a:off x="0" y="5281613"/>
            <a:ext cx="2954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kumimoji="1" lang="en-US" altLang="en-US" sz="1600" b="0">
                <a:latin typeface="Times New Roman" panose="02020603050405020304" pitchFamily="18" charset="0"/>
              </a:rPr>
              <a:t>G_Ratio_pen(age=)=log</a:t>
            </a:r>
            <a:r>
              <a:rPr kumimoji="1" lang="en-US" altLang="en-US" sz="1600" b="0" baseline="-25000">
                <a:latin typeface="Times New Roman" panose="02020603050405020304" pitchFamily="18" charset="0"/>
              </a:rPr>
              <a:t>2</a:t>
            </a:r>
            <a:r>
              <a:rPr kumimoji="1" lang="en-US" altLang="en-US" sz="1600" b="0">
                <a:latin typeface="Times New Roman" panose="02020603050405020304" pitchFamily="18" charset="0"/>
              </a:rPr>
              <a:t>(6)=2.58</a:t>
            </a:r>
          </a:p>
        </p:txBody>
      </p:sp>
      <p:sp>
        <p:nvSpPr>
          <p:cNvPr id="51245" name="Text Box 45">
            <a:extLst>
              <a:ext uri="{FF2B5EF4-FFF2-40B4-BE49-F238E27FC236}">
                <a16:creationId xmlns:a16="http://schemas.microsoft.com/office/drawing/2014/main" id="{2FB7F8A9-480A-4708-A788-85CA530F4DFB}"/>
              </a:ext>
            </a:extLst>
          </p:cNvPr>
          <p:cNvSpPr txBox="1">
            <a:spLocks noChangeArrowheads="1"/>
          </p:cNvSpPr>
          <p:nvPr/>
        </p:nvSpPr>
        <p:spPr bwMode="auto">
          <a:xfrm>
            <a:off x="0" y="4291013"/>
            <a:ext cx="3517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kumimoji="1" lang="en-US" altLang="en-US" sz="1600" b="0">
                <a:latin typeface="Times New Roman" panose="02020603050405020304" pitchFamily="18" charset="0"/>
              </a:rPr>
              <a:t>G_Ratio_pen(car=)=H(1/2,1/3,1/6)=1.45</a:t>
            </a:r>
          </a:p>
        </p:txBody>
      </p:sp>
      <p:sp>
        <p:nvSpPr>
          <p:cNvPr id="51246" name="Text Box 46">
            <a:extLst>
              <a:ext uri="{FF2B5EF4-FFF2-40B4-BE49-F238E27FC236}">
                <a16:creationId xmlns:a16="http://schemas.microsoft.com/office/drawing/2014/main" id="{8B9D3B41-E8E8-4733-BCCF-947B0E2313B6}"/>
              </a:ext>
            </a:extLst>
          </p:cNvPr>
          <p:cNvSpPr txBox="1">
            <a:spLocks noChangeArrowheads="1"/>
          </p:cNvSpPr>
          <p:nvPr/>
        </p:nvSpPr>
        <p:spPr bwMode="auto">
          <a:xfrm>
            <a:off x="136525" y="1200150"/>
            <a:ext cx="16049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kumimoji="1" lang="en-US" altLang="en-US" sz="1600" b="0">
                <a:latin typeface="Verdana" panose="020B0604030504040204" pitchFamily="34" charset="0"/>
              </a:rPr>
              <a:t>Result:</a:t>
            </a:r>
          </a:p>
          <a:p>
            <a:pPr>
              <a:spcBef>
                <a:spcPct val="0"/>
              </a:spcBef>
              <a:spcAft>
                <a:spcPct val="0"/>
              </a:spcAft>
              <a:buClrTx/>
              <a:buSzTx/>
              <a:buFontTx/>
              <a:buNone/>
            </a:pPr>
            <a:r>
              <a:rPr kumimoji="1" lang="en-US" altLang="en-US" sz="1600" b="0">
                <a:solidFill>
                  <a:schemeClr val="accent2"/>
                </a:solidFill>
                <a:latin typeface="Verdana" panose="020B0604030504040204" pitchFamily="34" charset="0"/>
              </a:rPr>
              <a:t>I_Gain_Ratio:</a:t>
            </a:r>
          </a:p>
          <a:p>
            <a:pPr>
              <a:spcBef>
                <a:spcPct val="0"/>
              </a:spcBef>
              <a:spcAft>
                <a:spcPct val="0"/>
              </a:spcAft>
              <a:buClrTx/>
              <a:buSzTx/>
              <a:buFontTx/>
              <a:buNone/>
            </a:pPr>
            <a:r>
              <a:rPr kumimoji="1" lang="en-US" altLang="en-US" sz="1600" b="0">
                <a:solidFill>
                  <a:schemeClr val="accent2"/>
                </a:solidFill>
                <a:latin typeface="Verdana" panose="020B0604030504040204" pitchFamily="34" charset="0"/>
              </a:rPr>
              <a:t>city&gt;age&gt;car</a:t>
            </a:r>
          </a:p>
        </p:txBody>
      </p:sp>
      <p:sp>
        <p:nvSpPr>
          <p:cNvPr id="51247" name="Text Box 47">
            <a:extLst>
              <a:ext uri="{FF2B5EF4-FFF2-40B4-BE49-F238E27FC236}">
                <a16:creationId xmlns:a16="http://schemas.microsoft.com/office/drawing/2014/main" id="{34694BF0-6F9A-487A-B72E-83DA75879EB5}"/>
              </a:ext>
            </a:extLst>
          </p:cNvPr>
          <p:cNvSpPr txBox="1">
            <a:spLocks noChangeArrowheads="1"/>
          </p:cNvSpPr>
          <p:nvPr/>
        </p:nvSpPr>
        <p:spPr bwMode="auto">
          <a:xfrm>
            <a:off x="7010400" y="1295400"/>
            <a:ext cx="17081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kumimoji="1" lang="en-US" altLang="en-US" sz="1600" b="0">
                <a:latin typeface="Verdana" panose="020B0604030504040204" pitchFamily="34" charset="0"/>
              </a:rPr>
              <a:t>Result:</a:t>
            </a:r>
          </a:p>
          <a:p>
            <a:pPr>
              <a:spcBef>
                <a:spcPct val="0"/>
              </a:spcBef>
              <a:spcAft>
                <a:spcPct val="0"/>
              </a:spcAft>
              <a:buClrTx/>
              <a:buSzTx/>
              <a:buFontTx/>
              <a:buNone/>
            </a:pPr>
            <a:r>
              <a:rPr kumimoji="1" lang="en-US" altLang="en-US" sz="1600" b="0">
                <a:solidFill>
                  <a:schemeClr val="tx2"/>
                </a:solidFill>
                <a:latin typeface="Verdana" panose="020B0604030504040204" pitchFamily="34" charset="0"/>
              </a:rPr>
              <a:t>I_Gain:</a:t>
            </a:r>
          </a:p>
          <a:p>
            <a:pPr>
              <a:spcBef>
                <a:spcPct val="0"/>
              </a:spcBef>
              <a:spcAft>
                <a:spcPct val="0"/>
              </a:spcAft>
              <a:buClrTx/>
              <a:buSzTx/>
              <a:buFontTx/>
              <a:buNone/>
            </a:pPr>
            <a:r>
              <a:rPr kumimoji="1" lang="en-US" altLang="en-US" sz="1600" b="0">
                <a:solidFill>
                  <a:schemeClr val="tx2"/>
                </a:solidFill>
                <a:latin typeface="Verdana" panose="020B0604030504040204" pitchFamily="34" charset="0"/>
              </a:rPr>
              <a:t>age &gt; car=city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0230ACCE-C7D2-465D-83B4-7CC685F4E37C}"/>
              </a:ext>
            </a:extLst>
          </p:cNvPr>
          <p:cNvSpPr>
            <a:spLocks noGrp="1" noChangeArrowheads="1"/>
          </p:cNvSpPr>
          <p:nvPr>
            <p:ph type="title"/>
          </p:nvPr>
        </p:nvSpPr>
        <p:spPr>
          <a:xfrm>
            <a:off x="381000" y="152400"/>
            <a:ext cx="8534400" cy="533400"/>
          </a:xfrm>
        </p:spPr>
        <p:txBody>
          <a:bodyPr/>
          <a:lstStyle/>
          <a:p>
            <a:r>
              <a:rPr lang="en-US" altLang="en-US" sz="2800"/>
              <a:t>Splitting Criteria based on Classification Error</a:t>
            </a:r>
            <a:endParaRPr lang="en-US" altLang="en-US"/>
          </a:p>
        </p:txBody>
      </p:sp>
      <p:sp>
        <p:nvSpPr>
          <p:cNvPr id="52227" name="Rectangle 3">
            <a:extLst>
              <a:ext uri="{FF2B5EF4-FFF2-40B4-BE49-F238E27FC236}">
                <a16:creationId xmlns:a16="http://schemas.microsoft.com/office/drawing/2014/main" id="{FAD42B18-8D11-4EC6-8E51-5C91D24D3931}"/>
              </a:ext>
            </a:extLst>
          </p:cNvPr>
          <p:cNvSpPr>
            <a:spLocks noGrp="1" noChangeArrowheads="1"/>
          </p:cNvSpPr>
          <p:nvPr>
            <p:ph type="body" idx="1"/>
          </p:nvPr>
        </p:nvSpPr>
        <p:spPr/>
        <p:txBody>
          <a:bodyPr/>
          <a:lstStyle/>
          <a:p>
            <a:pPr marL="342900" indent="-342900"/>
            <a:r>
              <a:rPr lang="en-US" altLang="en-US"/>
              <a:t>Classification error at a node t :</a:t>
            </a:r>
          </a:p>
          <a:p>
            <a:pPr marL="342900" indent="-342900"/>
            <a:endParaRPr lang="en-US" altLang="en-US"/>
          </a:p>
          <a:p>
            <a:pPr marL="342900" indent="-342900"/>
            <a:endParaRPr lang="en-US" altLang="en-US"/>
          </a:p>
          <a:p>
            <a:pPr marL="342900" indent="-342900"/>
            <a:endParaRPr lang="en-US" altLang="en-US"/>
          </a:p>
          <a:p>
            <a:pPr marL="342900" indent="-342900"/>
            <a:r>
              <a:rPr lang="en-US" altLang="en-US" sz="2400"/>
              <a:t>Measures misclassification error made by a node. </a:t>
            </a:r>
          </a:p>
          <a:p>
            <a:pPr marL="1085850" lvl="2" indent="-228600"/>
            <a:r>
              <a:rPr lang="en-US" altLang="en-US" sz="2000"/>
              <a:t>Maximum (1 - 1/n</a:t>
            </a:r>
            <a:r>
              <a:rPr lang="en-US" altLang="en-US" sz="2000" baseline="-25000"/>
              <a:t>c</a:t>
            </a:r>
            <a:r>
              <a:rPr lang="en-US" altLang="en-US" sz="2000"/>
              <a:t>) when records are equally distributed among all classes, implying least interesting information</a:t>
            </a:r>
          </a:p>
          <a:p>
            <a:pPr marL="1085850" lvl="2" indent="-228600"/>
            <a:r>
              <a:rPr lang="en-US" altLang="en-US" sz="2000"/>
              <a:t>Minimum (0.0) when all records belong to one class, implying most interesting information</a:t>
            </a:r>
          </a:p>
        </p:txBody>
      </p:sp>
      <p:graphicFrame>
        <p:nvGraphicFramePr>
          <p:cNvPr id="52228" name="Object 4">
            <a:extLst>
              <a:ext uri="{FF2B5EF4-FFF2-40B4-BE49-F238E27FC236}">
                <a16:creationId xmlns:a16="http://schemas.microsoft.com/office/drawing/2014/main" id="{A2853F07-3DF0-4010-A4C2-8F765CB5A88E}"/>
              </a:ext>
            </a:extLst>
          </p:cNvPr>
          <p:cNvGraphicFramePr>
            <a:graphicFrameLocks noChangeAspect="1"/>
          </p:cNvGraphicFramePr>
          <p:nvPr/>
        </p:nvGraphicFramePr>
        <p:xfrm>
          <a:off x="1752600" y="1981200"/>
          <a:ext cx="4953000" cy="650875"/>
        </p:xfrm>
        <a:graphic>
          <a:graphicData uri="http://schemas.openxmlformats.org/presentationml/2006/ole">
            <mc:AlternateContent xmlns:mc="http://schemas.openxmlformats.org/markup-compatibility/2006">
              <mc:Choice xmlns:v="urn:schemas-microsoft-com:vml" Requires="v">
                <p:oleObj name="Equation" r:id="rId2" imgW="3073400" imgH="406400" progId="Equation.3">
                  <p:embed/>
                </p:oleObj>
              </mc:Choice>
              <mc:Fallback>
                <p:oleObj name="Equation" r:id="rId2" imgW="3073400" imgH="4064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981200"/>
                        <a:ext cx="4953000" cy="650875"/>
                      </a:xfrm>
                      <a:prstGeom prst="rect">
                        <a:avLst/>
                      </a:prstGeom>
                      <a:solidFill>
                        <a:srgbClr val="FFFFCC"/>
                      </a:solidFill>
                      <a:ln w="9525">
                        <a:solidFill>
                          <a:schemeClr val="tx1"/>
                        </a:solidFill>
                        <a:miter lim="800000"/>
                        <a:headEnd/>
                        <a:tailEnd/>
                      </a:ln>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45AE487A-11B8-4D4E-A0AB-38CC47E478D7}"/>
              </a:ext>
            </a:extLst>
          </p:cNvPr>
          <p:cNvSpPr>
            <a:spLocks noGrp="1" noChangeArrowheads="1"/>
          </p:cNvSpPr>
          <p:nvPr>
            <p:ph type="title"/>
          </p:nvPr>
        </p:nvSpPr>
        <p:spPr/>
        <p:txBody>
          <a:bodyPr/>
          <a:lstStyle/>
          <a:p>
            <a:r>
              <a:rPr lang="en-US" altLang="en-US"/>
              <a:t>Examples for Computing Error</a:t>
            </a:r>
          </a:p>
        </p:txBody>
      </p:sp>
      <p:graphicFrame>
        <p:nvGraphicFramePr>
          <p:cNvPr id="53251" name="Object 3">
            <a:extLst>
              <a:ext uri="{FF2B5EF4-FFF2-40B4-BE49-F238E27FC236}">
                <a16:creationId xmlns:a16="http://schemas.microsoft.com/office/drawing/2014/main" id="{EF86CB54-9E51-4DC6-83C2-F67083370147}"/>
              </a:ext>
            </a:extLst>
          </p:cNvPr>
          <p:cNvGraphicFramePr>
            <a:graphicFrameLocks noChangeAspect="1"/>
          </p:cNvGraphicFramePr>
          <p:nvPr/>
        </p:nvGraphicFramePr>
        <p:xfrm>
          <a:off x="304800" y="2339975"/>
          <a:ext cx="2362200" cy="936625"/>
        </p:xfrm>
        <a:graphic>
          <a:graphicData uri="http://schemas.openxmlformats.org/presentationml/2006/ole">
            <mc:AlternateContent xmlns:mc="http://schemas.openxmlformats.org/markup-compatibility/2006">
              <mc:Choice xmlns:v="urn:schemas-microsoft-com:vml" Requires="v">
                <p:oleObj name="Document" r:id="rId2" imgW="3238500" imgH="1357884" progId="Word.Document.8">
                  <p:embed/>
                </p:oleObj>
              </mc:Choice>
              <mc:Fallback>
                <p:oleObj name="Document" r:id="rId2" imgW="3238500" imgH="1357884" progId="Word.Document.8">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39975"/>
                        <a:ext cx="236220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252" name="Object 4">
            <a:extLst>
              <a:ext uri="{FF2B5EF4-FFF2-40B4-BE49-F238E27FC236}">
                <a16:creationId xmlns:a16="http://schemas.microsoft.com/office/drawing/2014/main" id="{D2E4D3AD-823A-491B-B629-2DFE93C6B1E3}"/>
              </a:ext>
            </a:extLst>
          </p:cNvPr>
          <p:cNvGraphicFramePr>
            <a:graphicFrameLocks noChangeAspect="1"/>
          </p:cNvGraphicFramePr>
          <p:nvPr/>
        </p:nvGraphicFramePr>
        <p:xfrm>
          <a:off x="381000" y="5181600"/>
          <a:ext cx="2286000" cy="938213"/>
        </p:xfrm>
        <a:graphic>
          <a:graphicData uri="http://schemas.openxmlformats.org/presentationml/2006/ole">
            <mc:AlternateContent xmlns:mc="http://schemas.openxmlformats.org/markup-compatibility/2006">
              <mc:Choice xmlns:v="urn:schemas-microsoft-com:vml" Requires="v">
                <p:oleObj name="Document" r:id="rId4" imgW="3238500" imgH="1382268" progId="Word.Document.8">
                  <p:embed/>
                </p:oleObj>
              </mc:Choice>
              <mc:Fallback>
                <p:oleObj name="Document" r:id="rId4" imgW="3238500" imgH="1382268"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5181600"/>
                        <a:ext cx="2286000" cy="93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253" name="Object 5">
            <a:extLst>
              <a:ext uri="{FF2B5EF4-FFF2-40B4-BE49-F238E27FC236}">
                <a16:creationId xmlns:a16="http://schemas.microsoft.com/office/drawing/2014/main" id="{225C1EEF-846C-46DE-8C56-5BD498761EFB}"/>
              </a:ext>
            </a:extLst>
          </p:cNvPr>
          <p:cNvGraphicFramePr>
            <a:graphicFrameLocks noChangeAspect="1"/>
          </p:cNvGraphicFramePr>
          <p:nvPr/>
        </p:nvGraphicFramePr>
        <p:xfrm>
          <a:off x="381000" y="3817938"/>
          <a:ext cx="2286000" cy="906462"/>
        </p:xfrm>
        <a:graphic>
          <a:graphicData uri="http://schemas.openxmlformats.org/presentationml/2006/ole">
            <mc:AlternateContent xmlns:mc="http://schemas.openxmlformats.org/markup-compatibility/2006">
              <mc:Choice xmlns:v="urn:schemas-microsoft-com:vml" Requires="v">
                <p:oleObj name="Document" r:id="rId6" imgW="3238500" imgH="1357884" progId="Word.Document.8">
                  <p:embed/>
                </p:oleObj>
              </mc:Choice>
              <mc:Fallback>
                <p:oleObj name="Document" r:id="rId6" imgW="3238500" imgH="1357884" progId="Word.Document.8">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3817938"/>
                        <a:ext cx="2286000" cy="906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254" name="Text Box 6">
            <a:extLst>
              <a:ext uri="{FF2B5EF4-FFF2-40B4-BE49-F238E27FC236}">
                <a16:creationId xmlns:a16="http://schemas.microsoft.com/office/drawing/2014/main" id="{7438873D-B1A3-46DF-B7F1-C960665C7569}"/>
              </a:ext>
            </a:extLst>
          </p:cNvPr>
          <p:cNvSpPr txBox="1">
            <a:spLocks noChangeArrowheads="1"/>
          </p:cNvSpPr>
          <p:nvPr/>
        </p:nvSpPr>
        <p:spPr bwMode="auto">
          <a:xfrm>
            <a:off x="2895600" y="2339975"/>
            <a:ext cx="5943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2000"/>
              <a:t>P(C1) = 0/6 = 0     P(C2) = 6/6 = 1</a:t>
            </a:r>
          </a:p>
          <a:p>
            <a:pPr>
              <a:spcBef>
                <a:spcPct val="50000"/>
              </a:spcBef>
              <a:spcAft>
                <a:spcPct val="0"/>
              </a:spcAft>
              <a:buClrTx/>
              <a:buSzTx/>
              <a:buFontTx/>
              <a:buNone/>
            </a:pPr>
            <a:r>
              <a:rPr lang="en-US" altLang="en-US" sz="2000"/>
              <a:t>Error = 1 – max (0, 1) = 1 – 1 = 0 </a:t>
            </a:r>
          </a:p>
        </p:txBody>
      </p:sp>
      <p:sp>
        <p:nvSpPr>
          <p:cNvPr id="53255" name="Text Box 7">
            <a:extLst>
              <a:ext uri="{FF2B5EF4-FFF2-40B4-BE49-F238E27FC236}">
                <a16:creationId xmlns:a16="http://schemas.microsoft.com/office/drawing/2014/main" id="{3A416A82-DCAF-4281-87F4-FBA2309C73A9}"/>
              </a:ext>
            </a:extLst>
          </p:cNvPr>
          <p:cNvSpPr txBox="1">
            <a:spLocks noChangeArrowheads="1"/>
          </p:cNvSpPr>
          <p:nvPr/>
        </p:nvSpPr>
        <p:spPr bwMode="auto">
          <a:xfrm>
            <a:off x="2971800" y="3733800"/>
            <a:ext cx="51054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2000"/>
              <a:t>P(C1) = 1/6          P(C2) = 5/6</a:t>
            </a:r>
          </a:p>
          <a:p>
            <a:pPr>
              <a:spcBef>
                <a:spcPct val="50000"/>
              </a:spcBef>
              <a:spcAft>
                <a:spcPct val="0"/>
              </a:spcAft>
              <a:buClrTx/>
              <a:buSzTx/>
              <a:buFontTx/>
              <a:buNone/>
            </a:pPr>
            <a:r>
              <a:rPr lang="en-US" altLang="en-US" sz="2000"/>
              <a:t>Error = 1 – max (1/6, 5/6) = 1 – 5/6 = 1/6</a:t>
            </a:r>
          </a:p>
        </p:txBody>
      </p:sp>
      <p:sp>
        <p:nvSpPr>
          <p:cNvPr id="53256" name="Text Box 8">
            <a:extLst>
              <a:ext uri="{FF2B5EF4-FFF2-40B4-BE49-F238E27FC236}">
                <a16:creationId xmlns:a16="http://schemas.microsoft.com/office/drawing/2014/main" id="{565588B8-034B-4D74-90DC-739F9D49AA96}"/>
              </a:ext>
            </a:extLst>
          </p:cNvPr>
          <p:cNvSpPr txBox="1">
            <a:spLocks noChangeArrowheads="1"/>
          </p:cNvSpPr>
          <p:nvPr/>
        </p:nvSpPr>
        <p:spPr bwMode="auto">
          <a:xfrm>
            <a:off x="2971800" y="5105400"/>
            <a:ext cx="6172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2000"/>
              <a:t>P(C1) = 2/6          P(C2) = 4/6</a:t>
            </a:r>
          </a:p>
          <a:p>
            <a:pPr>
              <a:spcBef>
                <a:spcPct val="50000"/>
              </a:spcBef>
              <a:spcAft>
                <a:spcPct val="0"/>
              </a:spcAft>
              <a:buClrTx/>
              <a:buSzTx/>
              <a:buFontTx/>
              <a:buNone/>
            </a:pPr>
            <a:r>
              <a:rPr lang="en-US" altLang="en-US" sz="2000"/>
              <a:t>Error = 1 – max (2/6, 4/6) = 1 – 4/6 = 1/3</a:t>
            </a:r>
          </a:p>
        </p:txBody>
      </p:sp>
      <p:graphicFrame>
        <p:nvGraphicFramePr>
          <p:cNvPr id="53257" name="Object 10">
            <a:extLst>
              <a:ext uri="{FF2B5EF4-FFF2-40B4-BE49-F238E27FC236}">
                <a16:creationId xmlns:a16="http://schemas.microsoft.com/office/drawing/2014/main" id="{0A01F0AC-2939-4A83-855E-758D2EEEA4B9}"/>
              </a:ext>
            </a:extLst>
          </p:cNvPr>
          <p:cNvGraphicFramePr>
            <a:graphicFrameLocks noChangeAspect="1"/>
          </p:cNvGraphicFramePr>
          <p:nvPr/>
        </p:nvGraphicFramePr>
        <p:xfrm>
          <a:off x="1828800" y="1219200"/>
          <a:ext cx="4953000" cy="650875"/>
        </p:xfrm>
        <a:graphic>
          <a:graphicData uri="http://schemas.openxmlformats.org/presentationml/2006/ole">
            <mc:AlternateContent xmlns:mc="http://schemas.openxmlformats.org/markup-compatibility/2006">
              <mc:Choice xmlns:v="urn:schemas-microsoft-com:vml" Requires="v">
                <p:oleObj name="Equation" r:id="rId8" imgW="3073400" imgH="406400" progId="Equation.3">
                  <p:embed/>
                </p:oleObj>
              </mc:Choice>
              <mc:Fallback>
                <p:oleObj name="Equation" r:id="rId8" imgW="3073400" imgH="40640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8800" y="1219200"/>
                        <a:ext cx="4953000" cy="650875"/>
                      </a:xfrm>
                      <a:prstGeom prst="rect">
                        <a:avLst/>
                      </a:prstGeom>
                      <a:solidFill>
                        <a:srgbClr val="FFFFCC"/>
                      </a:solidFill>
                      <a:ln w="9525">
                        <a:solidFill>
                          <a:schemeClr val="tx1"/>
                        </a:solidFill>
                        <a:miter lim="800000"/>
                        <a:headEnd/>
                        <a:tailEnd/>
                      </a:ln>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CFEC20C-6CEA-41F0-9F5B-93B2017E87C4}"/>
              </a:ext>
            </a:extLst>
          </p:cNvPr>
          <p:cNvSpPr>
            <a:spLocks noGrp="1" noChangeArrowheads="1"/>
          </p:cNvSpPr>
          <p:nvPr>
            <p:ph type="title"/>
          </p:nvPr>
        </p:nvSpPr>
        <p:spPr/>
        <p:txBody>
          <a:bodyPr/>
          <a:lstStyle/>
          <a:p>
            <a:r>
              <a:rPr lang="en-US" altLang="en-US"/>
              <a:t>Illustrating Classification Task</a:t>
            </a:r>
          </a:p>
        </p:txBody>
      </p:sp>
      <p:graphicFrame>
        <p:nvGraphicFramePr>
          <p:cNvPr id="8195" name="Object 26">
            <a:extLst>
              <a:ext uri="{FF2B5EF4-FFF2-40B4-BE49-F238E27FC236}">
                <a16:creationId xmlns:a16="http://schemas.microsoft.com/office/drawing/2014/main" id="{DE8CE86E-758E-4704-97CB-C91DB6CF4E82}"/>
              </a:ext>
            </a:extLst>
          </p:cNvPr>
          <p:cNvGraphicFramePr>
            <a:graphicFrameLocks noGrp="1" noChangeAspect="1"/>
          </p:cNvGraphicFramePr>
          <p:nvPr>
            <p:ph idx="1"/>
          </p:nvPr>
        </p:nvGraphicFramePr>
        <p:xfrm>
          <a:off x="1093788" y="1143000"/>
          <a:ext cx="6951662" cy="5181600"/>
        </p:xfrm>
        <a:graphic>
          <a:graphicData uri="http://schemas.openxmlformats.org/presentationml/2006/ole">
            <mc:AlternateContent xmlns:mc="http://schemas.openxmlformats.org/markup-compatibility/2006">
              <mc:Choice xmlns:v="urn:schemas-microsoft-com:vml" Requires="v">
                <p:oleObj name="Visio" r:id="rId2" imgW="8424875" imgH="6279741" progId="Visio.Drawing.6">
                  <p:embed/>
                </p:oleObj>
              </mc:Choice>
              <mc:Fallback>
                <p:oleObj name="Visio" r:id="rId2" imgW="8424875" imgH="6279741" progId="Visio.Drawing.6">
                  <p:embed/>
                  <p:pic>
                    <p:nvPicPr>
                      <p:cNvPr id="0" name="Object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788" y="1143000"/>
                        <a:ext cx="695166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3F8B8F3D-7D25-4AB8-B939-B0F233B3A8B3}"/>
              </a:ext>
            </a:extLst>
          </p:cNvPr>
          <p:cNvSpPr>
            <a:spLocks noGrp="1" noChangeArrowheads="1"/>
          </p:cNvSpPr>
          <p:nvPr>
            <p:ph type="title"/>
          </p:nvPr>
        </p:nvSpPr>
        <p:spPr/>
        <p:txBody>
          <a:bodyPr/>
          <a:lstStyle/>
          <a:p>
            <a:r>
              <a:rPr lang="en-US" altLang="en-US"/>
              <a:t>Comparison among Splitting Criteria</a:t>
            </a:r>
          </a:p>
        </p:txBody>
      </p:sp>
      <p:pic>
        <p:nvPicPr>
          <p:cNvPr id="54275" name="Picture 3">
            <a:extLst>
              <a:ext uri="{FF2B5EF4-FFF2-40B4-BE49-F238E27FC236}">
                <a16:creationId xmlns:a16="http://schemas.microsoft.com/office/drawing/2014/main" id="{F4CA68E3-BD04-49F3-945F-C4E65BFD68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76400"/>
            <a:ext cx="62484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4276" name="Text Box 4">
            <a:extLst>
              <a:ext uri="{FF2B5EF4-FFF2-40B4-BE49-F238E27FC236}">
                <a16:creationId xmlns:a16="http://schemas.microsoft.com/office/drawing/2014/main" id="{FCD7C5FC-27BE-4501-B6E2-4030CAF70F65}"/>
              </a:ext>
            </a:extLst>
          </p:cNvPr>
          <p:cNvSpPr txBox="1">
            <a:spLocks noChangeArrowheads="1"/>
          </p:cNvSpPr>
          <p:nvPr/>
        </p:nvSpPr>
        <p:spPr bwMode="auto">
          <a:xfrm>
            <a:off x="381000" y="12192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2400"/>
              <a:t>For a 2-class problem:</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5013D2CE-AB4A-450C-BE18-785CF366B278}"/>
              </a:ext>
            </a:extLst>
          </p:cNvPr>
          <p:cNvSpPr>
            <a:spLocks noGrp="1" noChangeArrowheads="1"/>
          </p:cNvSpPr>
          <p:nvPr>
            <p:ph type="title"/>
          </p:nvPr>
        </p:nvSpPr>
        <p:spPr/>
        <p:txBody>
          <a:bodyPr/>
          <a:lstStyle/>
          <a:p>
            <a:r>
              <a:rPr lang="en-US" altLang="en-US"/>
              <a:t>Tree Induction</a:t>
            </a:r>
          </a:p>
        </p:txBody>
      </p:sp>
      <p:sp>
        <p:nvSpPr>
          <p:cNvPr id="55299" name="Rectangle 3">
            <a:extLst>
              <a:ext uri="{FF2B5EF4-FFF2-40B4-BE49-F238E27FC236}">
                <a16:creationId xmlns:a16="http://schemas.microsoft.com/office/drawing/2014/main" id="{03CEDFDD-F63A-4B60-B568-833477B0969F}"/>
              </a:ext>
            </a:extLst>
          </p:cNvPr>
          <p:cNvSpPr>
            <a:spLocks noGrp="1" noChangeArrowheads="1"/>
          </p:cNvSpPr>
          <p:nvPr>
            <p:ph type="body" idx="1"/>
          </p:nvPr>
        </p:nvSpPr>
        <p:spPr/>
        <p:txBody>
          <a:bodyPr/>
          <a:lstStyle/>
          <a:p>
            <a:r>
              <a:rPr lang="en-US" altLang="en-US"/>
              <a:t>Greedy strategy.</a:t>
            </a:r>
          </a:p>
          <a:p>
            <a:pPr lvl="1"/>
            <a:r>
              <a:rPr lang="en-US" altLang="en-US"/>
              <a:t>Split the records based on an attribute test that optimizes certain criterion.</a:t>
            </a:r>
          </a:p>
          <a:p>
            <a:endParaRPr lang="en-US" altLang="en-US"/>
          </a:p>
          <a:p>
            <a:r>
              <a:rPr lang="en-US" altLang="en-US"/>
              <a:t>Issues</a:t>
            </a:r>
          </a:p>
          <a:p>
            <a:pPr lvl="1"/>
            <a:r>
              <a:rPr lang="en-US" altLang="en-US"/>
              <a:t>Determine how to split the records</a:t>
            </a:r>
          </a:p>
          <a:p>
            <a:pPr lvl="2"/>
            <a:r>
              <a:rPr lang="en-US" altLang="en-US"/>
              <a:t> How to specify the attribute test condition?</a:t>
            </a:r>
          </a:p>
          <a:p>
            <a:pPr lvl="2"/>
            <a:r>
              <a:rPr lang="en-US" altLang="en-US"/>
              <a:t> How to determine the best split?</a:t>
            </a:r>
          </a:p>
          <a:p>
            <a:pPr lvl="1"/>
            <a:r>
              <a:rPr lang="en-US" altLang="en-US">
                <a:solidFill>
                  <a:srgbClr val="FF0000"/>
                </a:solidFill>
              </a:rPr>
              <a:t>Determine when to stop splitting</a:t>
            </a:r>
          </a:p>
          <a:p>
            <a:pPr lvl="1"/>
            <a:endParaRPr lang="en-US"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E412B8DC-AC7D-446C-AB72-C8147BBB1EE3}"/>
              </a:ext>
            </a:extLst>
          </p:cNvPr>
          <p:cNvSpPr>
            <a:spLocks noGrp="1" noChangeArrowheads="1"/>
          </p:cNvSpPr>
          <p:nvPr>
            <p:ph type="title"/>
          </p:nvPr>
        </p:nvSpPr>
        <p:spPr/>
        <p:txBody>
          <a:bodyPr/>
          <a:lstStyle/>
          <a:p>
            <a:r>
              <a:rPr lang="en-US" altLang="en-US"/>
              <a:t>Stopping Criteria for Tree Induction</a:t>
            </a:r>
          </a:p>
        </p:txBody>
      </p:sp>
      <p:sp>
        <p:nvSpPr>
          <p:cNvPr id="56323" name="Rectangle 3">
            <a:extLst>
              <a:ext uri="{FF2B5EF4-FFF2-40B4-BE49-F238E27FC236}">
                <a16:creationId xmlns:a16="http://schemas.microsoft.com/office/drawing/2014/main" id="{7CC7764F-D40A-4FAE-B9C2-94D42662CCF0}"/>
              </a:ext>
            </a:extLst>
          </p:cNvPr>
          <p:cNvSpPr>
            <a:spLocks noGrp="1" noChangeArrowheads="1"/>
          </p:cNvSpPr>
          <p:nvPr>
            <p:ph type="body" idx="1"/>
          </p:nvPr>
        </p:nvSpPr>
        <p:spPr/>
        <p:txBody>
          <a:bodyPr/>
          <a:lstStyle/>
          <a:p>
            <a:r>
              <a:rPr lang="en-US" altLang="en-US"/>
              <a:t>Stop expanding a node when all the records belong to the same class</a:t>
            </a:r>
          </a:p>
          <a:p>
            <a:endParaRPr lang="en-US" altLang="en-US"/>
          </a:p>
          <a:p>
            <a:r>
              <a:rPr lang="en-US" altLang="en-US"/>
              <a:t>Stop expanding a node when all the records have similar attribute values</a:t>
            </a:r>
          </a:p>
          <a:p>
            <a:endParaRPr lang="en-US" altLang="en-US"/>
          </a:p>
          <a:p>
            <a:r>
              <a:rPr lang="en-US" altLang="en-US"/>
              <a:t>Early termination (to be discussed later)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074">
            <a:extLst>
              <a:ext uri="{FF2B5EF4-FFF2-40B4-BE49-F238E27FC236}">
                <a16:creationId xmlns:a16="http://schemas.microsoft.com/office/drawing/2014/main" id="{95F7ACFE-E942-47B8-9F78-4D08B46069AB}"/>
              </a:ext>
            </a:extLst>
          </p:cNvPr>
          <p:cNvSpPr>
            <a:spLocks noGrp="1" noChangeArrowheads="1"/>
          </p:cNvSpPr>
          <p:nvPr>
            <p:ph type="title"/>
          </p:nvPr>
        </p:nvSpPr>
        <p:spPr/>
        <p:txBody>
          <a:bodyPr/>
          <a:lstStyle/>
          <a:p>
            <a:r>
              <a:rPr lang="en-US" altLang="en-US"/>
              <a:t>Example: C4.5</a:t>
            </a:r>
          </a:p>
        </p:txBody>
      </p:sp>
      <p:sp>
        <p:nvSpPr>
          <p:cNvPr id="57347" name="Rectangle 3075">
            <a:extLst>
              <a:ext uri="{FF2B5EF4-FFF2-40B4-BE49-F238E27FC236}">
                <a16:creationId xmlns:a16="http://schemas.microsoft.com/office/drawing/2014/main" id="{291CFB93-6672-4A41-8B4A-897149A340C8}"/>
              </a:ext>
            </a:extLst>
          </p:cNvPr>
          <p:cNvSpPr>
            <a:spLocks noGrp="1" noChangeArrowheads="1"/>
          </p:cNvSpPr>
          <p:nvPr>
            <p:ph type="body" idx="1"/>
          </p:nvPr>
        </p:nvSpPr>
        <p:spPr/>
        <p:txBody>
          <a:bodyPr/>
          <a:lstStyle/>
          <a:p>
            <a:r>
              <a:rPr lang="en-US" altLang="en-US"/>
              <a:t>Simple depth-first construction.</a:t>
            </a:r>
          </a:p>
          <a:p>
            <a:r>
              <a:rPr lang="en-US" altLang="en-US"/>
              <a:t>Uses Information Gain</a:t>
            </a:r>
          </a:p>
          <a:p>
            <a:r>
              <a:rPr lang="en-US" altLang="en-US"/>
              <a:t>Sorts Continuous Attributes at each node.</a:t>
            </a:r>
          </a:p>
          <a:p>
            <a:r>
              <a:rPr lang="en-US" altLang="en-US"/>
              <a:t>Needs entire data to fit in memory.</a:t>
            </a:r>
          </a:p>
          <a:p>
            <a:r>
              <a:rPr lang="en-US" altLang="en-US"/>
              <a:t>Unsuitable for Large Datasets.</a:t>
            </a:r>
          </a:p>
          <a:p>
            <a:pPr lvl="1"/>
            <a:r>
              <a:rPr lang="en-US" altLang="en-US"/>
              <a:t>Needs out-of-core sorting.</a:t>
            </a:r>
          </a:p>
          <a:p>
            <a:pPr lvl="1"/>
            <a:endParaRPr lang="en-US" altLang="en-US"/>
          </a:p>
          <a:p>
            <a:r>
              <a:rPr lang="en-US" altLang="en-US"/>
              <a:t>You can download the software from:</a:t>
            </a:r>
            <a:br>
              <a:rPr lang="en-US" altLang="en-US"/>
            </a:br>
            <a:r>
              <a:rPr lang="en-US" altLang="en-US" sz="2400">
                <a:hlinkClick r:id="rId2"/>
              </a:rPr>
              <a:t>http://www.cse.unsw.edu.au/~quinlan/c4.5r8.tar.gz</a:t>
            </a:r>
            <a:endParaRPr lang="en-US" altLang="en-US" sz="2400"/>
          </a:p>
          <a:p>
            <a:endParaRPr lang="en-US" altLang="en-US" sz="24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3BA02B8B-8D63-4FC6-8D89-EB13C3301D0B}"/>
              </a:ext>
            </a:extLst>
          </p:cNvPr>
          <p:cNvSpPr>
            <a:spLocks noGrp="1" noChangeArrowheads="1"/>
          </p:cNvSpPr>
          <p:nvPr>
            <p:ph type="title"/>
          </p:nvPr>
        </p:nvSpPr>
        <p:spPr>
          <a:xfrm>
            <a:off x="685800" y="228600"/>
            <a:ext cx="8280400" cy="533400"/>
          </a:xfrm>
        </p:spPr>
        <p:txBody>
          <a:bodyPr/>
          <a:lstStyle/>
          <a:p>
            <a:r>
              <a:rPr lang="en-US" altLang="en-US"/>
              <a:t>3. Overfitting </a:t>
            </a:r>
          </a:p>
        </p:txBody>
      </p:sp>
      <p:sp>
        <p:nvSpPr>
          <p:cNvPr id="58371" name="Rectangle 3">
            <a:extLst>
              <a:ext uri="{FF2B5EF4-FFF2-40B4-BE49-F238E27FC236}">
                <a16:creationId xmlns:a16="http://schemas.microsoft.com/office/drawing/2014/main" id="{69A0339A-DDD7-4FE2-8659-EF1758DC1CA8}"/>
              </a:ext>
            </a:extLst>
          </p:cNvPr>
          <p:cNvSpPr>
            <a:spLocks noGrp="1" noChangeArrowheads="1"/>
          </p:cNvSpPr>
          <p:nvPr>
            <p:ph type="body" idx="1"/>
          </p:nvPr>
        </p:nvSpPr>
        <p:spPr/>
        <p:txBody>
          <a:bodyPr/>
          <a:lstStyle/>
          <a:p>
            <a:pPr marL="0" indent="0">
              <a:buFontTx/>
              <a:buNone/>
            </a:pPr>
            <a:r>
              <a:rPr lang="en-US" altLang="en-US" sz="3300">
                <a:solidFill>
                  <a:srgbClr val="FF0000"/>
                </a:solidFill>
              </a:rPr>
              <a:t>Discussed in a separate slide show!</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4F549C60-0D74-4BFC-93A1-9E2C994DAD3B}"/>
              </a:ext>
            </a:extLst>
          </p:cNvPr>
          <p:cNvSpPr>
            <a:spLocks noGrp="1" noChangeArrowheads="1"/>
          </p:cNvSpPr>
          <p:nvPr>
            <p:ph type="title"/>
          </p:nvPr>
        </p:nvSpPr>
        <p:spPr/>
        <p:txBody>
          <a:bodyPr/>
          <a:lstStyle/>
          <a:p>
            <a:r>
              <a:rPr lang="en-US" altLang="en-US"/>
              <a:t>4. Other Issues</a:t>
            </a:r>
          </a:p>
        </p:txBody>
      </p:sp>
      <p:sp>
        <p:nvSpPr>
          <p:cNvPr id="59395" name="Rectangle 3">
            <a:extLst>
              <a:ext uri="{FF2B5EF4-FFF2-40B4-BE49-F238E27FC236}">
                <a16:creationId xmlns:a16="http://schemas.microsoft.com/office/drawing/2014/main" id="{DB83F254-62D1-4158-8F60-785FC5DED9AB}"/>
              </a:ext>
            </a:extLst>
          </p:cNvPr>
          <p:cNvSpPr>
            <a:spLocks noGrp="1" noChangeArrowheads="1"/>
          </p:cNvSpPr>
          <p:nvPr>
            <p:ph type="body" idx="1"/>
          </p:nvPr>
        </p:nvSpPr>
        <p:spPr/>
        <p:txBody>
          <a:bodyPr/>
          <a:lstStyle/>
          <a:p>
            <a:r>
              <a:rPr lang="en-US" altLang="en-US"/>
              <a:t>Data Fragmentation</a:t>
            </a:r>
          </a:p>
          <a:p>
            <a:r>
              <a:rPr lang="en-US" altLang="en-US"/>
              <a:t>Search Strategy</a:t>
            </a:r>
          </a:p>
          <a:p>
            <a:r>
              <a:rPr lang="en-US" altLang="en-US"/>
              <a:t>Decision Boundaries of Decision Tree Models </a:t>
            </a:r>
          </a:p>
          <a:p>
            <a:r>
              <a:rPr lang="en-US" altLang="en-US"/>
              <a:t>Oblique Decision Trees </a:t>
            </a:r>
          </a:p>
          <a:p>
            <a:endParaRPr lang="en-US" altLang="en-US"/>
          </a:p>
          <a:p>
            <a:endParaRPr lang="en-US"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237263A8-CA0F-4ACB-B7C5-421BDA159E97}"/>
              </a:ext>
            </a:extLst>
          </p:cNvPr>
          <p:cNvSpPr>
            <a:spLocks noGrp="1" noChangeArrowheads="1"/>
          </p:cNvSpPr>
          <p:nvPr>
            <p:ph type="title"/>
          </p:nvPr>
        </p:nvSpPr>
        <p:spPr/>
        <p:txBody>
          <a:bodyPr/>
          <a:lstStyle/>
          <a:p>
            <a:r>
              <a:rPr lang="en-US" altLang="en-US"/>
              <a:t>Data Fragmentation</a:t>
            </a:r>
          </a:p>
        </p:txBody>
      </p:sp>
      <p:sp>
        <p:nvSpPr>
          <p:cNvPr id="60419" name="Rectangle 3">
            <a:extLst>
              <a:ext uri="{FF2B5EF4-FFF2-40B4-BE49-F238E27FC236}">
                <a16:creationId xmlns:a16="http://schemas.microsoft.com/office/drawing/2014/main" id="{A633E4EC-E22A-4340-9599-C13F36FA9CD9}"/>
              </a:ext>
            </a:extLst>
          </p:cNvPr>
          <p:cNvSpPr>
            <a:spLocks noGrp="1" noChangeArrowheads="1"/>
          </p:cNvSpPr>
          <p:nvPr>
            <p:ph type="body" idx="1"/>
          </p:nvPr>
        </p:nvSpPr>
        <p:spPr/>
        <p:txBody>
          <a:bodyPr/>
          <a:lstStyle/>
          <a:p>
            <a:r>
              <a:rPr lang="en-US" altLang="en-US"/>
              <a:t>Number of instances gets smaller as you traverse down the tree</a:t>
            </a:r>
          </a:p>
          <a:p>
            <a:endParaRPr lang="en-US" altLang="en-US"/>
          </a:p>
          <a:p>
            <a:r>
              <a:rPr lang="en-US" altLang="en-US"/>
              <a:t>Number of instances at the leaf nodes could be too small to make any statistically significant decision </a:t>
            </a:r>
            <a:r>
              <a:rPr lang="en-US" altLang="en-US">
                <a:sym typeface="Wingdings" panose="05000000000000000000" pitchFamily="2" charset="2"/>
              </a:rPr>
              <a:t> increases the danger of overfitting</a:t>
            </a:r>
            <a:endParaRPr lang="en-US"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49A3358C-85CD-4727-A765-3D77BE0823FB}"/>
              </a:ext>
            </a:extLst>
          </p:cNvPr>
          <p:cNvSpPr>
            <a:spLocks noGrp="1" noChangeArrowheads="1"/>
          </p:cNvSpPr>
          <p:nvPr>
            <p:ph type="title"/>
          </p:nvPr>
        </p:nvSpPr>
        <p:spPr/>
        <p:txBody>
          <a:bodyPr/>
          <a:lstStyle/>
          <a:p>
            <a:r>
              <a:rPr lang="en-US" altLang="en-US"/>
              <a:t>Search Strategy</a:t>
            </a:r>
          </a:p>
        </p:txBody>
      </p:sp>
      <p:sp>
        <p:nvSpPr>
          <p:cNvPr id="61443" name="Rectangle 3">
            <a:extLst>
              <a:ext uri="{FF2B5EF4-FFF2-40B4-BE49-F238E27FC236}">
                <a16:creationId xmlns:a16="http://schemas.microsoft.com/office/drawing/2014/main" id="{00DF314A-057C-442F-AD4B-C47B97ECA82A}"/>
              </a:ext>
            </a:extLst>
          </p:cNvPr>
          <p:cNvSpPr>
            <a:spLocks noGrp="1" noChangeArrowheads="1"/>
          </p:cNvSpPr>
          <p:nvPr>
            <p:ph type="body" idx="1"/>
          </p:nvPr>
        </p:nvSpPr>
        <p:spPr/>
        <p:txBody>
          <a:bodyPr/>
          <a:lstStyle/>
          <a:p>
            <a:r>
              <a:rPr lang="en-US" altLang="en-US"/>
              <a:t>Finding an optimal decision tree is NP-hard</a:t>
            </a:r>
          </a:p>
          <a:p>
            <a:pPr lvl="4"/>
            <a:endParaRPr lang="en-US" altLang="en-US"/>
          </a:p>
          <a:p>
            <a:r>
              <a:rPr lang="en-US" altLang="en-US"/>
              <a:t>The algorithm presented so far uses a greedy, top-down, recursive partitioning strategy to induce a reasonable solution</a:t>
            </a:r>
          </a:p>
          <a:p>
            <a:pPr lvl="4"/>
            <a:endParaRPr lang="en-US" altLang="en-US"/>
          </a:p>
          <a:p>
            <a:r>
              <a:rPr lang="en-US" altLang="en-US"/>
              <a:t>Other strategies?</a:t>
            </a:r>
          </a:p>
          <a:p>
            <a:pPr lvl="1"/>
            <a:r>
              <a:rPr lang="en-US" altLang="en-US"/>
              <a:t>Bottom-up</a:t>
            </a:r>
          </a:p>
          <a:p>
            <a:pPr lvl="1"/>
            <a:r>
              <a:rPr lang="en-US" altLang="en-US"/>
              <a:t>Bi-directional</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852405D3-2555-4B20-B097-074827C48B9F}"/>
              </a:ext>
            </a:extLst>
          </p:cNvPr>
          <p:cNvSpPr>
            <a:spLocks noGrp="1" noChangeArrowheads="1"/>
          </p:cNvSpPr>
          <p:nvPr>
            <p:ph type="title"/>
          </p:nvPr>
        </p:nvSpPr>
        <p:spPr/>
        <p:txBody>
          <a:bodyPr/>
          <a:lstStyle/>
          <a:p>
            <a:r>
              <a:rPr lang="en-US" altLang="en-US"/>
              <a:t>Decision Boundary</a:t>
            </a:r>
          </a:p>
        </p:txBody>
      </p:sp>
      <p:graphicFrame>
        <p:nvGraphicFramePr>
          <p:cNvPr id="62467" name="Object 3">
            <a:extLst>
              <a:ext uri="{FF2B5EF4-FFF2-40B4-BE49-F238E27FC236}">
                <a16:creationId xmlns:a16="http://schemas.microsoft.com/office/drawing/2014/main" id="{03F45899-4338-422D-9E6E-1F6686BA970F}"/>
              </a:ext>
            </a:extLst>
          </p:cNvPr>
          <p:cNvGraphicFramePr>
            <a:graphicFrameLocks noGrp="1" noChangeAspect="1"/>
          </p:cNvGraphicFramePr>
          <p:nvPr>
            <p:ph idx="1"/>
          </p:nvPr>
        </p:nvGraphicFramePr>
        <p:xfrm>
          <a:off x="457200" y="1143000"/>
          <a:ext cx="8318500" cy="3573463"/>
        </p:xfrm>
        <a:graphic>
          <a:graphicData uri="http://schemas.openxmlformats.org/presentationml/2006/ole">
            <mc:AlternateContent xmlns:mc="http://schemas.openxmlformats.org/markup-compatibility/2006">
              <mc:Choice xmlns:v="urn:schemas-microsoft-com:vml" Requires="v">
                <p:oleObj name="Visio" r:id="rId2" imgW="8908491" imgH="3827261" progId="Visio.Drawing.6">
                  <p:embed/>
                </p:oleObj>
              </mc:Choice>
              <mc:Fallback>
                <p:oleObj name="Visio" r:id="rId2" imgW="8908491" imgH="3827261" progId="Visio.Drawing.6">
                  <p:embed/>
                  <p:pic>
                    <p:nvPicPr>
                      <p:cNvPr id="0" name="Object 3"/>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3000"/>
                        <a:ext cx="8318500" cy="357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468" name="Text Box 4">
            <a:extLst>
              <a:ext uri="{FF2B5EF4-FFF2-40B4-BE49-F238E27FC236}">
                <a16:creationId xmlns:a16="http://schemas.microsoft.com/office/drawing/2014/main" id="{F85B6A99-D251-4C58-80AA-44045862792C}"/>
              </a:ext>
            </a:extLst>
          </p:cNvPr>
          <p:cNvSpPr txBox="1">
            <a:spLocks noChangeArrowheads="1"/>
          </p:cNvSpPr>
          <p:nvPr/>
        </p:nvSpPr>
        <p:spPr bwMode="auto">
          <a:xfrm>
            <a:off x="533400" y="4876800"/>
            <a:ext cx="80010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Char char="•"/>
            </a:pPr>
            <a:r>
              <a:rPr lang="en-US" altLang="en-US" sz="1800"/>
              <a:t> Border line between two neighboring regions of different classes is known as decision boundary</a:t>
            </a:r>
          </a:p>
          <a:p>
            <a:pPr>
              <a:spcBef>
                <a:spcPct val="50000"/>
              </a:spcBef>
              <a:spcAft>
                <a:spcPct val="0"/>
              </a:spcAft>
              <a:buClrTx/>
              <a:buSzTx/>
              <a:buFontTx/>
              <a:buChar char="•"/>
            </a:pPr>
            <a:r>
              <a:rPr lang="en-US" altLang="en-US" sz="1800"/>
              <a:t> Decision boundary is parallel to axes because test condition involves a single attribute at-a-time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73280AE4-7685-4AFA-BE3F-19763AF75AFA}"/>
              </a:ext>
            </a:extLst>
          </p:cNvPr>
          <p:cNvSpPr>
            <a:spLocks noGrp="1" noChangeArrowheads="1"/>
          </p:cNvSpPr>
          <p:nvPr>
            <p:ph type="title"/>
          </p:nvPr>
        </p:nvSpPr>
        <p:spPr/>
        <p:txBody>
          <a:bodyPr/>
          <a:lstStyle/>
          <a:p>
            <a:r>
              <a:rPr lang="en-US" altLang="en-US"/>
              <a:t>Oblique Decision Trees</a:t>
            </a:r>
          </a:p>
        </p:txBody>
      </p:sp>
      <p:pic>
        <p:nvPicPr>
          <p:cNvPr id="63491" name="Picture 3">
            <a:extLst>
              <a:ext uri="{FF2B5EF4-FFF2-40B4-BE49-F238E27FC236}">
                <a16:creationId xmlns:a16="http://schemas.microsoft.com/office/drawing/2014/main" id="{3A6CE2B6-EA9A-49F6-B47B-C9D09C2A5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353" t="6654" r="7353" b="5882"/>
          <a:stretch>
            <a:fillRect/>
          </a:stretch>
        </p:blipFill>
        <p:spPr bwMode="auto">
          <a:xfrm>
            <a:off x="228600" y="1066800"/>
            <a:ext cx="4953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 name="Group 4">
            <a:extLst>
              <a:ext uri="{FF2B5EF4-FFF2-40B4-BE49-F238E27FC236}">
                <a16:creationId xmlns:a16="http://schemas.microsoft.com/office/drawing/2014/main" id="{848234EA-A007-4377-94B2-F80AF02DD896}"/>
              </a:ext>
            </a:extLst>
          </p:cNvPr>
          <p:cNvGrpSpPr>
            <a:grpSpLocks/>
          </p:cNvGrpSpPr>
          <p:nvPr/>
        </p:nvGrpSpPr>
        <p:grpSpPr bwMode="auto">
          <a:xfrm>
            <a:off x="5638800" y="1981200"/>
            <a:ext cx="3200400" cy="2286000"/>
            <a:chOff x="3552" y="1248"/>
            <a:chExt cx="2016" cy="1440"/>
          </a:xfrm>
        </p:grpSpPr>
        <p:sp>
          <p:nvSpPr>
            <p:cNvPr id="63494" name="Oval 5">
              <a:extLst>
                <a:ext uri="{FF2B5EF4-FFF2-40B4-BE49-F238E27FC236}">
                  <a16:creationId xmlns:a16="http://schemas.microsoft.com/office/drawing/2014/main" id="{C3B691A8-D602-486B-BE63-15374A44D738}"/>
                </a:ext>
              </a:extLst>
            </p:cNvPr>
            <p:cNvSpPr>
              <a:spLocks noChangeArrowheads="1"/>
            </p:cNvSpPr>
            <p:nvPr/>
          </p:nvSpPr>
          <p:spPr bwMode="auto">
            <a:xfrm>
              <a:off x="4080" y="1248"/>
              <a:ext cx="1008" cy="48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a:r>
                <a:rPr lang="en-US" altLang="en-US" sz="2000"/>
                <a:t>x + y &lt; 1</a:t>
              </a:r>
            </a:p>
          </p:txBody>
        </p:sp>
        <p:sp>
          <p:nvSpPr>
            <p:cNvPr id="63495" name="Line 6">
              <a:extLst>
                <a:ext uri="{FF2B5EF4-FFF2-40B4-BE49-F238E27FC236}">
                  <a16:creationId xmlns:a16="http://schemas.microsoft.com/office/drawing/2014/main" id="{87C4FFB0-8201-4045-853E-5F1C3215B19B}"/>
                </a:ext>
              </a:extLst>
            </p:cNvPr>
            <p:cNvSpPr>
              <a:spLocks noChangeShapeType="1"/>
            </p:cNvSpPr>
            <p:nvPr/>
          </p:nvSpPr>
          <p:spPr bwMode="auto">
            <a:xfrm flipH="1">
              <a:off x="4032" y="1728"/>
              <a:ext cx="528" cy="48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496" name="Line 7">
              <a:extLst>
                <a:ext uri="{FF2B5EF4-FFF2-40B4-BE49-F238E27FC236}">
                  <a16:creationId xmlns:a16="http://schemas.microsoft.com/office/drawing/2014/main" id="{6D18FD26-566A-4EC3-8198-D96602897827}"/>
                </a:ext>
              </a:extLst>
            </p:cNvPr>
            <p:cNvSpPr>
              <a:spLocks noChangeShapeType="1"/>
            </p:cNvSpPr>
            <p:nvPr/>
          </p:nvSpPr>
          <p:spPr bwMode="auto">
            <a:xfrm>
              <a:off x="4560" y="1728"/>
              <a:ext cx="624" cy="43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497" name="Rectangle 8">
              <a:extLst>
                <a:ext uri="{FF2B5EF4-FFF2-40B4-BE49-F238E27FC236}">
                  <a16:creationId xmlns:a16="http://schemas.microsoft.com/office/drawing/2014/main" id="{7009A160-AE8A-4855-B72D-AB0F3B1137AA}"/>
                </a:ext>
              </a:extLst>
            </p:cNvPr>
            <p:cNvSpPr>
              <a:spLocks noChangeArrowheads="1"/>
            </p:cNvSpPr>
            <p:nvPr/>
          </p:nvSpPr>
          <p:spPr bwMode="auto">
            <a:xfrm>
              <a:off x="3552" y="2208"/>
              <a:ext cx="816" cy="480"/>
            </a:xfrm>
            <a:prstGeom prst="rect">
              <a:avLst/>
            </a:prstGeom>
            <a:noFill/>
            <a:ln w="25400">
              <a:solidFill>
                <a:srgbClr val="1C5A6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a:r>
                <a:rPr lang="en-US" altLang="en-US" sz="1800"/>
                <a:t>Class = </a:t>
              </a:r>
              <a:r>
                <a:rPr lang="en-US" altLang="en-US" sz="2400">
                  <a:solidFill>
                    <a:srgbClr val="FF0000"/>
                  </a:solidFill>
                </a:rPr>
                <a:t>+</a:t>
              </a:r>
              <a:r>
                <a:rPr lang="en-US" altLang="en-US" sz="1800"/>
                <a:t> </a:t>
              </a:r>
            </a:p>
          </p:txBody>
        </p:sp>
        <p:sp>
          <p:nvSpPr>
            <p:cNvPr id="63498" name="Rectangle 9">
              <a:extLst>
                <a:ext uri="{FF2B5EF4-FFF2-40B4-BE49-F238E27FC236}">
                  <a16:creationId xmlns:a16="http://schemas.microsoft.com/office/drawing/2014/main" id="{CE76D76D-96A3-4F7C-A217-C6D587CBD649}"/>
                </a:ext>
              </a:extLst>
            </p:cNvPr>
            <p:cNvSpPr>
              <a:spLocks noChangeArrowheads="1"/>
            </p:cNvSpPr>
            <p:nvPr/>
          </p:nvSpPr>
          <p:spPr bwMode="auto">
            <a:xfrm>
              <a:off x="4752" y="2208"/>
              <a:ext cx="816" cy="480"/>
            </a:xfrm>
            <a:prstGeom prst="rect">
              <a:avLst/>
            </a:prstGeom>
            <a:noFill/>
            <a:ln w="25400">
              <a:solidFill>
                <a:srgbClr val="1C5A6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a:r>
                <a:rPr lang="en-US" altLang="en-US" sz="1800"/>
                <a:t>Class =     </a:t>
              </a:r>
            </a:p>
          </p:txBody>
        </p:sp>
        <p:sp>
          <p:nvSpPr>
            <p:cNvPr id="63499" name="Oval 10">
              <a:extLst>
                <a:ext uri="{FF2B5EF4-FFF2-40B4-BE49-F238E27FC236}">
                  <a16:creationId xmlns:a16="http://schemas.microsoft.com/office/drawing/2014/main" id="{3E43C932-3BD5-48FE-8D26-AC7538497067}"/>
                </a:ext>
              </a:extLst>
            </p:cNvPr>
            <p:cNvSpPr>
              <a:spLocks noChangeArrowheads="1"/>
            </p:cNvSpPr>
            <p:nvPr/>
          </p:nvSpPr>
          <p:spPr bwMode="auto">
            <a:xfrm>
              <a:off x="5376" y="2400"/>
              <a:ext cx="96" cy="96"/>
            </a:xfrm>
            <a:prstGeom prst="ellipse">
              <a:avLst/>
            </a:prstGeom>
            <a:solidFill>
              <a:srgbClr val="0000FF"/>
            </a:solidFill>
            <a:ln w="12700">
              <a:solidFill>
                <a:schemeClr val="tx1"/>
              </a:solidFill>
              <a:round/>
              <a:headEnd/>
              <a:tailEnd/>
            </a:ln>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en-US" altLang="en-US"/>
            </a:p>
          </p:txBody>
        </p:sp>
      </p:grpSp>
      <p:sp>
        <p:nvSpPr>
          <p:cNvPr id="959499" name="Text Box 11">
            <a:extLst>
              <a:ext uri="{FF2B5EF4-FFF2-40B4-BE49-F238E27FC236}">
                <a16:creationId xmlns:a16="http://schemas.microsoft.com/office/drawing/2014/main" id="{9627575E-905C-4C16-9E65-8813C639DA45}"/>
              </a:ext>
            </a:extLst>
          </p:cNvPr>
          <p:cNvSpPr txBox="1">
            <a:spLocks noChangeArrowheads="1"/>
          </p:cNvSpPr>
          <p:nvPr/>
        </p:nvSpPr>
        <p:spPr bwMode="auto">
          <a:xfrm>
            <a:off x="533400" y="5056188"/>
            <a:ext cx="80010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Char char="•"/>
            </a:pPr>
            <a:r>
              <a:rPr lang="en-US" altLang="en-US" sz="1800"/>
              <a:t> Test condition may involve multiple attributes</a:t>
            </a:r>
          </a:p>
          <a:p>
            <a:pPr>
              <a:spcBef>
                <a:spcPct val="50000"/>
              </a:spcBef>
              <a:spcAft>
                <a:spcPct val="0"/>
              </a:spcAft>
              <a:buClrTx/>
              <a:buSzTx/>
              <a:buFontTx/>
              <a:buChar char="•"/>
            </a:pPr>
            <a:r>
              <a:rPr lang="en-US" altLang="en-US" sz="1800"/>
              <a:t> More expressive representation</a:t>
            </a:r>
          </a:p>
          <a:p>
            <a:pPr>
              <a:spcBef>
                <a:spcPct val="50000"/>
              </a:spcBef>
              <a:spcAft>
                <a:spcPct val="0"/>
              </a:spcAft>
              <a:buClrTx/>
              <a:buSzTx/>
              <a:buFontTx/>
              <a:buChar char="•"/>
            </a:pPr>
            <a:r>
              <a:rPr lang="en-US" altLang="en-US" sz="1800"/>
              <a:t> Finding optimal test condition is computationally expensive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59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949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34FBE62-3BEB-4B2E-9046-EBED7B91483C}"/>
              </a:ext>
            </a:extLst>
          </p:cNvPr>
          <p:cNvSpPr>
            <a:spLocks noGrp="1" noChangeArrowheads="1"/>
          </p:cNvSpPr>
          <p:nvPr>
            <p:ph type="title"/>
          </p:nvPr>
        </p:nvSpPr>
        <p:spPr/>
        <p:txBody>
          <a:bodyPr/>
          <a:lstStyle/>
          <a:p>
            <a:r>
              <a:rPr lang="en-US" altLang="en-US"/>
              <a:t>Examples of Classification Task</a:t>
            </a:r>
          </a:p>
        </p:txBody>
      </p:sp>
      <p:sp>
        <p:nvSpPr>
          <p:cNvPr id="9219" name="Rectangle 3">
            <a:extLst>
              <a:ext uri="{FF2B5EF4-FFF2-40B4-BE49-F238E27FC236}">
                <a16:creationId xmlns:a16="http://schemas.microsoft.com/office/drawing/2014/main" id="{B4EA82B2-307A-4425-8943-DFE3A48BA64C}"/>
              </a:ext>
            </a:extLst>
          </p:cNvPr>
          <p:cNvSpPr>
            <a:spLocks noGrp="1" noChangeArrowheads="1"/>
          </p:cNvSpPr>
          <p:nvPr>
            <p:ph type="body" idx="1"/>
          </p:nvPr>
        </p:nvSpPr>
        <p:spPr/>
        <p:txBody>
          <a:bodyPr/>
          <a:lstStyle/>
          <a:p>
            <a:r>
              <a:rPr lang="en-US" altLang="en-US"/>
              <a:t>Predicting tumor cells as benign or malignant</a:t>
            </a:r>
          </a:p>
          <a:p>
            <a:pPr lvl="4"/>
            <a:endParaRPr lang="en-US" altLang="en-US"/>
          </a:p>
          <a:p>
            <a:r>
              <a:rPr lang="en-US" altLang="en-US"/>
              <a:t>Classifying credit card transactions </a:t>
            </a:r>
            <a:br>
              <a:rPr lang="en-US" altLang="en-US"/>
            </a:br>
            <a:r>
              <a:rPr lang="en-US" altLang="en-US"/>
              <a:t>as legitimate or fraudulent</a:t>
            </a:r>
          </a:p>
          <a:p>
            <a:pPr lvl="4"/>
            <a:endParaRPr lang="en-US" altLang="en-US"/>
          </a:p>
          <a:p>
            <a:r>
              <a:rPr lang="en-US" altLang="en-US"/>
              <a:t>Classifying secondary structures of protein </a:t>
            </a:r>
            <a:br>
              <a:rPr lang="en-US" altLang="en-US"/>
            </a:br>
            <a:r>
              <a:rPr lang="en-US" altLang="en-US"/>
              <a:t>as alpha-helix, beta-sheet, or random </a:t>
            </a:r>
            <a:br>
              <a:rPr lang="en-US" altLang="en-US"/>
            </a:br>
            <a:r>
              <a:rPr lang="en-US" altLang="en-US"/>
              <a:t>coil</a:t>
            </a:r>
          </a:p>
          <a:p>
            <a:pPr lvl="4"/>
            <a:endParaRPr lang="en-US" altLang="en-US"/>
          </a:p>
          <a:p>
            <a:r>
              <a:rPr lang="en-US" altLang="en-US"/>
              <a:t>Categorizing news stories as finance, </a:t>
            </a:r>
            <a:br>
              <a:rPr lang="en-US" altLang="en-US"/>
            </a:br>
            <a:r>
              <a:rPr lang="en-US" altLang="en-US"/>
              <a:t>weather, entertainment, sports, etc</a:t>
            </a:r>
          </a:p>
        </p:txBody>
      </p:sp>
      <p:grpSp>
        <p:nvGrpSpPr>
          <p:cNvPr id="9220" name="Group 4">
            <a:extLst>
              <a:ext uri="{FF2B5EF4-FFF2-40B4-BE49-F238E27FC236}">
                <a16:creationId xmlns:a16="http://schemas.microsoft.com/office/drawing/2014/main" id="{9476D192-264C-47B9-BD99-FE83E3D90749}"/>
              </a:ext>
            </a:extLst>
          </p:cNvPr>
          <p:cNvGrpSpPr>
            <a:grpSpLocks/>
          </p:cNvGrpSpPr>
          <p:nvPr/>
        </p:nvGrpSpPr>
        <p:grpSpPr bwMode="auto">
          <a:xfrm>
            <a:off x="6629400" y="1828800"/>
            <a:ext cx="2057400" cy="1417638"/>
            <a:chOff x="3360" y="768"/>
            <a:chExt cx="1296" cy="893"/>
          </a:xfrm>
        </p:grpSpPr>
        <p:pic>
          <p:nvPicPr>
            <p:cNvPr id="9222" name="Picture 5" descr="story-3dimensional-2">
              <a:extLst>
                <a:ext uri="{FF2B5EF4-FFF2-40B4-BE49-F238E27FC236}">
                  <a16:creationId xmlns:a16="http://schemas.microsoft.com/office/drawing/2014/main" id="{8DB1F2A2-33BE-4E1F-9431-2FB17AFBD8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8" y="768"/>
              <a:ext cx="1238" cy="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223" name="Object 6">
              <a:extLst>
                <a:ext uri="{FF2B5EF4-FFF2-40B4-BE49-F238E27FC236}">
                  <a16:creationId xmlns:a16="http://schemas.microsoft.com/office/drawing/2014/main" id="{DBDE3EAA-96A7-4D0E-83E4-6C77134AD1FE}"/>
                </a:ext>
              </a:extLst>
            </p:cNvPr>
            <p:cNvGraphicFramePr>
              <a:graphicFrameLocks noChangeAspect="1"/>
            </p:cNvGraphicFramePr>
            <p:nvPr/>
          </p:nvGraphicFramePr>
          <p:xfrm>
            <a:off x="3370" y="1155"/>
            <a:ext cx="432" cy="429"/>
          </p:xfrm>
          <a:graphic>
            <a:graphicData uri="http://schemas.openxmlformats.org/presentationml/2006/ole">
              <mc:AlternateContent xmlns:mc="http://schemas.openxmlformats.org/markup-compatibility/2006">
                <mc:Choice xmlns:v="urn:schemas-microsoft-com:vml" Requires="v">
                  <p:oleObj name="VISIO" r:id="rId3" imgW="617220" imgH="615696" progId="Visio.Drawing.6">
                    <p:embed/>
                  </p:oleObj>
                </mc:Choice>
                <mc:Fallback>
                  <p:oleObj name="VISIO" r:id="rId3" imgW="617220" imgH="615696" progId="Visio.Drawing.6">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0" y="1155"/>
                          <a:ext cx="432" cy="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4" name="Object 7">
              <a:extLst>
                <a:ext uri="{FF2B5EF4-FFF2-40B4-BE49-F238E27FC236}">
                  <a16:creationId xmlns:a16="http://schemas.microsoft.com/office/drawing/2014/main" id="{787C7A97-A654-463C-928E-865707C41048}"/>
                </a:ext>
              </a:extLst>
            </p:cNvPr>
            <p:cNvGraphicFramePr>
              <a:graphicFrameLocks noChangeAspect="1"/>
            </p:cNvGraphicFramePr>
            <p:nvPr/>
          </p:nvGraphicFramePr>
          <p:xfrm>
            <a:off x="3360" y="912"/>
            <a:ext cx="432" cy="355"/>
          </p:xfrm>
          <a:graphic>
            <a:graphicData uri="http://schemas.openxmlformats.org/presentationml/2006/ole">
              <mc:AlternateContent xmlns:mc="http://schemas.openxmlformats.org/markup-compatibility/2006">
                <mc:Choice xmlns:v="urn:schemas-microsoft-com:vml" Requires="v">
                  <p:oleObj name="VISIO" r:id="rId5" imgW="806196" imgH="662940" progId="Visio.Drawing.6">
                    <p:embed/>
                  </p:oleObj>
                </mc:Choice>
                <mc:Fallback>
                  <p:oleObj name="VISIO" r:id="rId5" imgW="806196" imgH="662940" progId="Visio.Drawing.6">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0" y="912"/>
                          <a:ext cx="432"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9221" name="Picture 8" descr="pro">
            <a:extLst>
              <a:ext uri="{FF2B5EF4-FFF2-40B4-BE49-F238E27FC236}">
                <a16:creationId xmlns:a16="http://schemas.microsoft.com/office/drawing/2014/main" id="{1CA724D8-9240-449B-80EB-87B5D0C02E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5488" y="3886200"/>
            <a:ext cx="1535112"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7F663B98-1108-47BE-876E-11723665E8A4}"/>
              </a:ext>
            </a:extLst>
          </p:cNvPr>
          <p:cNvSpPr>
            <a:spLocks noGrp="1" noChangeArrowheads="1"/>
          </p:cNvSpPr>
          <p:nvPr>
            <p:ph type="title"/>
          </p:nvPr>
        </p:nvSpPr>
        <p:spPr>
          <a:xfrm>
            <a:off x="0" y="228600"/>
            <a:ext cx="9144000" cy="685800"/>
          </a:xfrm>
        </p:spPr>
        <p:txBody>
          <a:bodyPr/>
          <a:lstStyle/>
          <a:p>
            <a:pPr algn="ctr"/>
            <a:r>
              <a:rPr lang="en-US" altLang="en-US" sz="2800"/>
              <a:t>5. Advantages Decision Tree Based Classification</a:t>
            </a:r>
          </a:p>
        </p:txBody>
      </p:sp>
      <p:sp>
        <p:nvSpPr>
          <p:cNvPr id="64515" name="Rectangle 3">
            <a:extLst>
              <a:ext uri="{FF2B5EF4-FFF2-40B4-BE49-F238E27FC236}">
                <a16:creationId xmlns:a16="http://schemas.microsoft.com/office/drawing/2014/main" id="{9EB838BB-EBEA-4F9C-A32E-C4EFB494A60E}"/>
              </a:ext>
            </a:extLst>
          </p:cNvPr>
          <p:cNvSpPr>
            <a:spLocks noGrp="1" noChangeArrowheads="1"/>
          </p:cNvSpPr>
          <p:nvPr>
            <p:ph type="body" idx="1"/>
          </p:nvPr>
        </p:nvSpPr>
        <p:spPr>
          <a:xfrm>
            <a:off x="0" y="990600"/>
            <a:ext cx="9144000" cy="5867400"/>
          </a:xfrm>
        </p:spPr>
        <p:txBody>
          <a:bodyPr/>
          <a:lstStyle/>
          <a:p>
            <a:r>
              <a:rPr lang="en-US" altLang="en-US" sz="1900"/>
              <a:t>Inexpensive to construct</a:t>
            </a:r>
          </a:p>
          <a:p>
            <a:r>
              <a:rPr lang="en-US" altLang="en-US" sz="1900"/>
              <a:t>Extremely fast at classifying unknown records</a:t>
            </a:r>
          </a:p>
          <a:p>
            <a:r>
              <a:rPr lang="en-US" altLang="en-US" sz="1900"/>
              <a:t>Easy to interpret for small-sized trees; strategy understandable to domain expert</a:t>
            </a:r>
          </a:p>
          <a:p>
            <a:r>
              <a:rPr lang="en-US" altLang="en-US" sz="1900"/>
              <a:t>Okay for noisy data </a:t>
            </a:r>
          </a:p>
          <a:p>
            <a:r>
              <a:rPr lang="en-US" altLang="en-US" sz="1900"/>
              <a:t>Can handle both continuous and symbolic attributes</a:t>
            </a:r>
          </a:p>
          <a:p>
            <a:r>
              <a:rPr lang="en-US" altLang="en-US" sz="1900"/>
              <a:t>Useful for exploratory data analysis</a:t>
            </a:r>
          </a:p>
          <a:p>
            <a:r>
              <a:rPr lang="en-US" altLang="en-US" sz="1900"/>
              <a:t>Accuracy is comparable to other classification techniques for many simple data sets</a:t>
            </a:r>
          </a:p>
          <a:p>
            <a:r>
              <a:rPr lang="en-US" altLang="en-US" sz="1900"/>
              <a:t>Decent average performance over many datasets </a:t>
            </a:r>
          </a:p>
          <a:p>
            <a:r>
              <a:rPr lang="en-US" altLang="en-US" sz="1900"/>
              <a:t>Can handle multi-modal class distributions</a:t>
            </a:r>
          </a:p>
          <a:p>
            <a:r>
              <a:rPr lang="en-US" altLang="en-US" sz="1900"/>
              <a:t> Kind of a standard</a:t>
            </a:r>
            <a:r>
              <a:rPr lang="en-US" altLang="en-US" sz="1900">
                <a:latin typeface="Times New Roman" panose="02020603050405020304" pitchFamily="18" charset="0"/>
                <a:cs typeface="Times New Roman" panose="02020603050405020304" pitchFamily="18" charset="0"/>
              </a:rPr>
              <a:t>—</a:t>
            </a:r>
            <a:r>
              <a:rPr lang="en-US" altLang="en-US" sz="1900">
                <a:cs typeface="Times New Roman" panose="02020603050405020304" pitchFamily="18" charset="0"/>
              </a:rPr>
              <a:t>i</a:t>
            </a:r>
            <a:r>
              <a:rPr lang="en-US" altLang="en-US" sz="1900"/>
              <a:t>f you want to show that your “new” classification technique really “improves the world” </a:t>
            </a:r>
            <a:r>
              <a:rPr lang="en-US" altLang="en-US" sz="1900">
                <a:sym typeface="Wingdings" panose="05000000000000000000" pitchFamily="2" charset="2"/>
              </a:rPr>
              <a:t> compare its performance against decision trees (e.g. C 5.0) using 10-fold cross-validation</a:t>
            </a:r>
          </a:p>
          <a:p>
            <a:r>
              <a:rPr lang="en-US" altLang="en-US" sz="1900">
                <a:sym typeface="Wingdings" panose="05000000000000000000" pitchFamily="2" charset="2"/>
              </a:rPr>
              <a:t>Does not need distance functions; only the order of attribute values is important for classification: 0.1,0.2,0.3 and 0.331,0.332, and 0.333 is the same for a decision tree learner.   </a:t>
            </a:r>
          </a:p>
          <a:p>
            <a:pPr lvl="1"/>
            <a:endParaRPr lang="en-US" altLang="en-US" sz="2400"/>
          </a:p>
          <a:p>
            <a:pPr lvl="1"/>
            <a:endParaRPr lang="en-US" altLang="en-US" sz="24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3B5AAEFF-4CA8-4987-A444-10B3EDBAB99F}"/>
              </a:ext>
            </a:extLst>
          </p:cNvPr>
          <p:cNvSpPr>
            <a:spLocks noGrp="1" noChangeArrowheads="1"/>
          </p:cNvSpPr>
          <p:nvPr>
            <p:ph type="title"/>
          </p:nvPr>
        </p:nvSpPr>
        <p:spPr>
          <a:xfrm>
            <a:off x="0" y="457200"/>
            <a:ext cx="9144000" cy="381000"/>
          </a:xfrm>
        </p:spPr>
        <p:txBody>
          <a:bodyPr/>
          <a:lstStyle/>
          <a:p>
            <a:pPr algn="ctr"/>
            <a:r>
              <a:rPr lang="en-US" altLang="en-US" sz="2700"/>
              <a:t>Disadvantages Decision Tree Based Classification</a:t>
            </a:r>
          </a:p>
        </p:txBody>
      </p:sp>
      <p:sp>
        <p:nvSpPr>
          <p:cNvPr id="65539" name="Rectangle 3">
            <a:extLst>
              <a:ext uri="{FF2B5EF4-FFF2-40B4-BE49-F238E27FC236}">
                <a16:creationId xmlns:a16="http://schemas.microsoft.com/office/drawing/2014/main" id="{34251C0D-59FB-45CC-8B62-59285199C6C6}"/>
              </a:ext>
            </a:extLst>
          </p:cNvPr>
          <p:cNvSpPr>
            <a:spLocks noGrp="1" noChangeArrowheads="1"/>
          </p:cNvSpPr>
          <p:nvPr>
            <p:ph type="body" idx="1"/>
          </p:nvPr>
        </p:nvSpPr>
        <p:spPr>
          <a:xfrm>
            <a:off x="0" y="990600"/>
            <a:ext cx="9144000" cy="4876800"/>
          </a:xfrm>
        </p:spPr>
        <p:txBody>
          <a:bodyPr/>
          <a:lstStyle/>
          <a:p>
            <a:r>
              <a:rPr lang="en-US" altLang="en-US"/>
              <a:t>Relies on rectangular approximation that might not be good for some dataset</a:t>
            </a:r>
          </a:p>
          <a:p>
            <a:r>
              <a:rPr lang="en-US" altLang="en-US">
                <a:sym typeface="Wingdings" panose="05000000000000000000" pitchFamily="2" charset="2"/>
              </a:rPr>
              <a:t>Selecting good learning algorithm parameters (e.g. degree of pruning) is non-trivial; however, some of the competing methods have worth parameter selection problems</a:t>
            </a:r>
          </a:p>
          <a:p>
            <a:r>
              <a:rPr lang="en-US" altLang="en-US">
                <a:sym typeface="Wingdings" panose="05000000000000000000" pitchFamily="2" charset="2"/>
              </a:rPr>
              <a:t>Ensemble techniques, neural networks, support vector machines, and sometimes kNN, might obtain higher accuracies for a specific dataset.  </a:t>
            </a:r>
          </a:p>
          <a:p>
            <a:pPr lvl="1">
              <a:buFont typeface="Arial" panose="020B0604020202020204" pitchFamily="34" charset="0"/>
              <a:buNone/>
            </a:pPr>
            <a:endParaRPr lang="en-US" altLang="en-US" sz="2400"/>
          </a:p>
          <a:p>
            <a:pPr lvl="1"/>
            <a:endParaRPr lang="en-US" altLang="en-US" sz="24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2">
            <a:extLst>
              <a:ext uri="{FF2B5EF4-FFF2-40B4-BE49-F238E27FC236}">
                <a16:creationId xmlns:a16="http://schemas.microsoft.com/office/drawing/2014/main" id="{CBA47B0F-E5BF-45D4-AEDE-613056F48C0D}"/>
              </a:ext>
            </a:extLst>
          </p:cNvPr>
          <p:cNvSpPr>
            <a:spLocks noGrp="1"/>
          </p:cNvSpPr>
          <p:nvPr>
            <p:ph type="sldNum" sz="quarter" idx="4294967295"/>
          </p:nvPr>
        </p:nvSpPr>
        <p:spPr bwMode="auto">
          <a:xfrm>
            <a:off x="6588125" y="6237288"/>
            <a:ext cx="2133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eaLnBrk="1" hangingPunct="1">
              <a:spcBef>
                <a:spcPct val="0"/>
              </a:spcBef>
              <a:spcAft>
                <a:spcPct val="0"/>
              </a:spcAft>
              <a:buClrTx/>
              <a:buSzTx/>
              <a:buFontTx/>
              <a:buNone/>
            </a:pPr>
            <a:fld id="{9E4D2191-ACE9-4C29-9DFA-FEB343605048}" type="slidenum">
              <a:rPr lang="tr-TR" altLang="en-US" sz="1400">
                <a:latin typeface="Palatino Linotype" panose="02040502050505030304" pitchFamily="18" charset="0"/>
              </a:rPr>
              <a:pPr eaLnBrk="1" hangingPunct="1">
                <a:spcBef>
                  <a:spcPct val="0"/>
                </a:spcBef>
                <a:spcAft>
                  <a:spcPct val="0"/>
                </a:spcAft>
                <a:buClrTx/>
                <a:buSzTx/>
                <a:buFontTx/>
                <a:buNone/>
              </a:pPr>
              <a:t>62</a:t>
            </a:fld>
            <a:endParaRPr lang="tr-TR" altLang="en-US" sz="1400">
              <a:latin typeface="Palatino Linotype" panose="02040502050505030304" pitchFamily="18" charset="0"/>
            </a:endParaRPr>
          </a:p>
        </p:txBody>
      </p:sp>
      <p:pic>
        <p:nvPicPr>
          <p:cNvPr id="67587" name="Picture 6">
            <a:extLst>
              <a:ext uri="{FF2B5EF4-FFF2-40B4-BE49-F238E27FC236}">
                <a16:creationId xmlns:a16="http://schemas.microsoft.com/office/drawing/2014/main" id="{350BF6CB-DC09-4BEA-89B3-A14C08CFD2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404813"/>
            <a:ext cx="3286125" cy="627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Text Box 8">
            <a:extLst>
              <a:ext uri="{FF2B5EF4-FFF2-40B4-BE49-F238E27FC236}">
                <a16:creationId xmlns:a16="http://schemas.microsoft.com/office/drawing/2014/main" id="{9BC136B4-A3F2-44D8-8566-8E629F695EAF}"/>
              </a:ext>
            </a:extLst>
          </p:cNvPr>
          <p:cNvSpPr txBox="1">
            <a:spLocks noChangeArrowheads="1"/>
          </p:cNvSpPr>
          <p:nvPr/>
        </p:nvSpPr>
        <p:spPr bwMode="auto">
          <a:xfrm>
            <a:off x="323850" y="323850"/>
            <a:ext cx="3694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eaLnBrk="1" hangingPunct="1">
              <a:spcBef>
                <a:spcPct val="0"/>
              </a:spcBef>
              <a:spcAft>
                <a:spcPct val="0"/>
              </a:spcAft>
              <a:buClrTx/>
              <a:buSzTx/>
              <a:buFontTx/>
              <a:buNone/>
            </a:pPr>
            <a:r>
              <a:rPr lang="en-US" altLang="en-US" i="1">
                <a:solidFill>
                  <a:schemeClr val="bg2"/>
                </a:solidFill>
                <a:latin typeface="Lucida Bright" panose="02040602050505020304" pitchFamily="18" charset="0"/>
              </a:rPr>
              <a:t>6. Regression Trees</a:t>
            </a:r>
            <a:endParaRPr lang="tr-TR" altLang="en-US" sz="2400" i="1">
              <a:solidFill>
                <a:schemeClr val="bg2"/>
              </a:solidFill>
              <a:latin typeface="Lucida Bright" panose="02040602050505020304" pitchFamily="18" charset="0"/>
            </a:endParaRPr>
          </a:p>
        </p:txBody>
      </p:sp>
      <p:pic>
        <p:nvPicPr>
          <p:cNvPr id="67589" name="Picture 9">
            <a:extLst>
              <a:ext uri="{FF2B5EF4-FFF2-40B4-BE49-F238E27FC236}">
                <a16:creationId xmlns:a16="http://schemas.microsoft.com/office/drawing/2014/main" id="{D2660DDF-BED1-43F3-A05F-1935567EA4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73238"/>
            <a:ext cx="4772025"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TextBox 1">
            <a:extLst>
              <a:ext uri="{FF2B5EF4-FFF2-40B4-BE49-F238E27FC236}">
                <a16:creationId xmlns:a16="http://schemas.microsoft.com/office/drawing/2014/main" id="{50736AC4-E888-4EEB-9AA4-A93B9D9F8589}"/>
              </a:ext>
            </a:extLst>
          </p:cNvPr>
          <p:cNvSpPr txBox="1">
            <a:spLocks noChangeArrowheads="1"/>
          </p:cNvSpPr>
          <p:nvPr/>
        </p:nvSpPr>
        <p:spPr bwMode="auto">
          <a:xfrm>
            <a:off x="7562850" y="15875"/>
            <a:ext cx="1636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1200" dirty="0"/>
              <a:t>Not covered in 2022</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72C3C464-9449-4537-960F-AE16F281AA4C}"/>
              </a:ext>
            </a:extLst>
          </p:cNvPr>
          <p:cNvSpPr>
            <a:spLocks noGrp="1" noChangeArrowheads="1"/>
          </p:cNvSpPr>
          <p:nvPr>
            <p:ph type="title"/>
          </p:nvPr>
        </p:nvSpPr>
        <p:spPr>
          <a:xfrm>
            <a:off x="0" y="260350"/>
            <a:ext cx="9144000" cy="614363"/>
          </a:xfrm>
        </p:spPr>
        <p:txBody>
          <a:bodyPr/>
          <a:lstStyle/>
          <a:p>
            <a:pPr algn="ctr"/>
            <a:r>
              <a:rPr lang="en-US" altLang="en-US" sz="3000"/>
              <a:t>Summary Regression Trees</a:t>
            </a:r>
          </a:p>
        </p:txBody>
      </p:sp>
      <p:sp>
        <p:nvSpPr>
          <p:cNvPr id="68611" name="Rectangle 3">
            <a:extLst>
              <a:ext uri="{FF2B5EF4-FFF2-40B4-BE49-F238E27FC236}">
                <a16:creationId xmlns:a16="http://schemas.microsoft.com/office/drawing/2014/main" id="{8D0F5E21-BD5D-42CE-AC70-BB0AC2105BA1}"/>
              </a:ext>
            </a:extLst>
          </p:cNvPr>
          <p:cNvSpPr>
            <a:spLocks noGrp="1" noChangeArrowheads="1"/>
          </p:cNvSpPr>
          <p:nvPr>
            <p:ph type="body" idx="1"/>
          </p:nvPr>
        </p:nvSpPr>
        <p:spPr>
          <a:xfrm>
            <a:off x="0" y="836613"/>
            <a:ext cx="9144000" cy="4724400"/>
          </a:xfrm>
        </p:spPr>
        <p:txBody>
          <a:bodyPr/>
          <a:lstStyle/>
          <a:p>
            <a:r>
              <a:rPr lang="en-US" altLang="en-US" sz="2200"/>
              <a:t>Regression trees work as decision trees except</a:t>
            </a:r>
          </a:p>
          <a:p>
            <a:pPr lvl="1"/>
            <a:r>
              <a:rPr lang="en-US" altLang="en-US" sz="1800">
                <a:sym typeface="Wingdings" panose="05000000000000000000" pitchFamily="2" charset="2"/>
              </a:rPr>
              <a:t>Leafs carry numbers which predict the output variable instead of class label</a:t>
            </a:r>
          </a:p>
          <a:p>
            <a:pPr lvl="1"/>
            <a:r>
              <a:rPr lang="en-US" altLang="en-US" sz="1800">
                <a:sym typeface="Wingdings" panose="05000000000000000000" pitchFamily="2" charset="2"/>
              </a:rPr>
              <a:t>If a leaf is created the average value of the dependent variables of the examples associated with the leaf node is used as the prediction of the leaf node. </a:t>
            </a:r>
          </a:p>
          <a:p>
            <a:pPr lvl="1"/>
            <a:r>
              <a:rPr lang="en-US" altLang="en-US" sz="1800">
                <a:sym typeface="Wingdings" panose="05000000000000000000" pitchFamily="2" charset="2"/>
              </a:rPr>
              <a:t>Instead of entropy/purity the squared prediction error serves as the performance measure. </a:t>
            </a:r>
          </a:p>
          <a:p>
            <a:pPr lvl="1"/>
            <a:r>
              <a:rPr lang="en-US" altLang="en-US" sz="1800">
                <a:sym typeface="Wingdings" panose="05000000000000000000" pitchFamily="2" charset="2"/>
              </a:rPr>
              <a:t>Tests that reduce the squared prediction error the most are selected as node test; test conditions have the form y&gt;threshold where y is an independent variable of the prediction problem. </a:t>
            </a:r>
          </a:p>
          <a:p>
            <a:pPr lvl="1"/>
            <a:r>
              <a:rPr lang="en-US" altLang="en-US" sz="1800">
                <a:sym typeface="Wingdings" panose="05000000000000000000" pitchFamily="2" charset="2"/>
              </a:rPr>
              <a:t>Instead of using the majority class, leaf labels are generated by averaging over the values of the dependent variable of the examples that are associated with the particular class node</a:t>
            </a:r>
          </a:p>
          <a:p>
            <a:r>
              <a:rPr lang="en-US" altLang="en-US" sz="2000">
                <a:sym typeface="Wingdings" panose="05000000000000000000" pitchFamily="2" charset="2"/>
              </a:rPr>
              <a:t>Like decision trees, regression tree employ rectangular tessellations with a fixed number being associated with each rectangle; the number is the output for the inputs which lie inside the rectangle.</a:t>
            </a:r>
          </a:p>
          <a:p>
            <a:r>
              <a:rPr lang="en-US" altLang="en-US" sz="2000">
                <a:sym typeface="Wingdings" panose="05000000000000000000" pitchFamily="2" charset="2"/>
              </a:rPr>
              <a:t>In contrast to ordinary regression that performs curve fitting, regression tries use averaging with respect to the output variable when making predictions; the output for inputs of a particular patch is constant.</a:t>
            </a:r>
          </a:p>
          <a:p>
            <a:pPr lvl="1"/>
            <a:endParaRPr lang="en-US" altLang="en-US" sz="2400"/>
          </a:p>
          <a:p>
            <a:pPr lvl="1"/>
            <a:endParaRPr lang="en-US" altLang="en-US" sz="2400"/>
          </a:p>
        </p:txBody>
      </p:sp>
      <p:sp>
        <p:nvSpPr>
          <p:cNvPr id="68612" name="TextBox 3">
            <a:extLst>
              <a:ext uri="{FF2B5EF4-FFF2-40B4-BE49-F238E27FC236}">
                <a16:creationId xmlns:a16="http://schemas.microsoft.com/office/drawing/2014/main" id="{CCD2F83C-DE71-418B-A850-4B95E4DBA609}"/>
              </a:ext>
            </a:extLst>
          </p:cNvPr>
          <p:cNvSpPr txBox="1">
            <a:spLocks noChangeArrowheads="1"/>
          </p:cNvSpPr>
          <p:nvPr/>
        </p:nvSpPr>
        <p:spPr bwMode="auto">
          <a:xfrm>
            <a:off x="7599363" y="0"/>
            <a:ext cx="1358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1200"/>
              <a:t>Not in textbook!</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9BA09063-4EC3-4F92-909B-3B7564A2C5B7}"/>
              </a:ext>
            </a:extLst>
          </p:cNvPr>
          <p:cNvSpPr>
            <a:spLocks noGrp="1" noChangeArrowheads="1"/>
          </p:cNvSpPr>
          <p:nvPr>
            <p:ph type="title"/>
          </p:nvPr>
        </p:nvSpPr>
        <p:spPr/>
        <p:txBody>
          <a:bodyPr/>
          <a:lstStyle/>
          <a:p>
            <a:r>
              <a:rPr lang="en-US" altLang="en-US"/>
              <a:t>7. Model Evaluation</a:t>
            </a:r>
          </a:p>
        </p:txBody>
      </p:sp>
      <p:sp>
        <p:nvSpPr>
          <p:cNvPr id="69635" name="Rectangle 3">
            <a:extLst>
              <a:ext uri="{FF2B5EF4-FFF2-40B4-BE49-F238E27FC236}">
                <a16:creationId xmlns:a16="http://schemas.microsoft.com/office/drawing/2014/main" id="{37E239F8-52E7-4620-A91A-C236677345E8}"/>
              </a:ext>
            </a:extLst>
          </p:cNvPr>
          <p:cNvSpPr>
            <a:spLocks noGrp="1" noChangeArrowheads="1"/>
          </p:cNvSpPr>
          <p:nvPr>
            <p:ph type="body" idx="1"/>
          </p:nvPr>
        </p:nvSpPr>
        <p:spPr>
          <a:xfrm>
            <a:off x="152400" y="1143000"/>
            <a:ext cx="8839200" cy="5181600"/>
          </a:xfrm>
        </p:spPr>
        <p:txBody>
          <a:bodyPr/>
          <a:lstStyle/>
          <a:p>
            <a:pPr lvl="1">
              <a:buFont typeface="Arial" panose="020B0604020202020204" pitchFamily="34" charset="0"/>
              <a:buNone/>
            </a:pPr>
            <a:endParaRPr lang="en-US" altLang="en-US"/>
          </a:p>
          <a:p>
            <a:pPr marL="0" indent="0">
              <a:buFontTx/>
              <a:buNone/>
            </a:pPr>
            <a:r>
              <a:rPr lang="en-US" altLang="en-US"/>
              <a:t>Problems of Model Performance Evaluation</a:t>
            </a:r>
          </a:p>
          <a:p>
            <a:pPr marL="0" indent="0">
              <a:buFontTx/>
              <a:buNone/>
            </a:pPr>
            <a:r>
              <a:rPr lang="en-US" altLang="en-US"/>
              <a:t>1. What performance metrics do we use to evaluate classification models?</a:t>
            </a:r>
          </a:p>
          <a:p>
            <a:pPr marL="0" indent="0">
              <a:buFontTx/>
              <a:buNone/>
            </a:pPr>
            <a:r>
              <a:rPr lang="en-US" altLang="en-US"/>
              <a:t>2. How to obtain reliable estimates?</a:t>
            </a:r>
          </a:p>
          <a:p>
            <a:pPr lvl="1"/>
            <a:r>
              <a:rPr lang="en-US" altLang="en-US" sz="1800">
                <a:hlinkClick r:id="rId2"/>
              </a:rPr>
              <a:t>http://en.wikipedia.org/wiki/Cross-validation_(statistics)</a:t>
            </a:r>
            <a:r>
              <a:rPr lang="en-US" altLang="en-US" sz="1800"/>
              <a:t> </a:t>
            </a:r>
          </a:p>
          <a:p>
            <a:pPr lvl="1"/>
            <a:r>
              <a:rPr lang="en-US" altLang="en-US"/>
              <a:t>the “gold standard” to determine accuracy is to use 10-fold cross validation repeated 10 times</a:t>
            </a:r>
          </a:p>
          <a:p>
            <a:pPr lvl="1"/>
            <a:r>
              <a:rPr lang="en-US" altLang="en-US"/>
              <a:t>Alternatively, class stratified cross validation is frequently used</a:t>
            </a:r>
          </a:p>
          <a:p>
            <a:pPr marL="0" indent="0">
              <a:buFontTx/>
              <a:buNone/>
            </a:pPr>
            <a:endParaRPr lang="en-US" altLang="en-US"/>
          </a:p>
          <a:p>
            <a:pPr lvl="1"/>
            <a:endParaRPr lang="en-US" altLang="en-US"/>
          </a:p>
          <a:p>
            <a:pPr lvl="1"/>
            <a:endParaRPr lang="en-US" alt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EC17A886-A1AF-48EC-B6CD-2201A1513346}"/>
              </a:ext>
            </a:extLst>
          </p:cNvPr>
          <p:cNvSpPr>
            <a:spLocks noGrp="1" noChangeArrowheads="1"/>
          </p:cNvSpPr>
          <p:nvPr>
            <p:ph type="body" idx="1"/>
          </p:nvPr>
        </p:nvSpPr>
        <p:spPr>
          <a:xfrm>
            <a:off x="152400" y="1143000"/>
            <a:ext cx="8991600" cy="5715000"/>
          </a:xfrm>
        </p:spPr>
        <p:txBody>
          <a:bodyPr/>
          <a:lstStyle/>
          <a:p>
            <a:r>
              <a:rPr lang="en-US" altLang="en-US" sz="2000"/>
              <a:t>10-fold cross validation is the most popular technique to evaluate classifiers based on a performance metric (e.g. accuracy)</a:t>
            </a:r>
          </a:p>
          <a:p>
            <a:r>
              <a:rPr lang="en-US" altLang="en-US" sz="2000"/>
              <a:t>Leave one out and stratified cross validation also has some popularity </a:t>
            </a:r>
          </a:p>
          <a:p>
            <a:r>
              <a:rPr lang="en-US" altLang="en-US" sz="2000"/>
              <a:t>Cross validation is usually performed class stratified (frequencies of examples of a particular class are approximately the same in each fold).</a:t>
            </a:r>
          </a:p>
          <a:p>
            <a:r>
              <a:rPr lang="en-US" altLang="en-US" sz="2000"/>
              <a:t>Example should be assigned to folds randomly (if not </a:t>
            </a:r>
            <a:r>
              <a:rPr lang="en-US" altLang="en-US" sz="2000">
                <a:sym typeface="Wingdings" panose="05000000000000000000" pitchFamily="2" charset="2"/>
              </a:rPr>
              <a:t> </a:t>
            </a:r>
            <a:r>
              <a:rPr lang="en-US" altLang="en-US" sz="2000" i="1">
                <a:sym typeface="Wingdings" panose="05000000000000000000" pitchFamily="2" charset="2"/>
              </a:rPr>
              <a:t>cheating</a:t>
            </a:r>
            <a:r>
              <a:rPr lang="en-US" altLang="en-US" sz="2000">
                <a:sym typeface="Wingdings" panose="05000000000000000000" pitchFamily="2" charset="2"/>
              </a:rPr>
              <a:t>!)</a:t>
            </a:r>
            <a:endParaRPr lang="en-US" altLang="en-US" sz="2000"/>
          </a:p>
          <a:p>
            <a:r>
              <a:rPr lang="en-US" altLang="en-US" sz="2000"/>
              <a:t>Accuracy:= % of testing examples classified correctly</a:t>
            </a:r>
          </a:p>
          <a:p>
            <a:pPr>
              <a:buFont typeface="Wingdings" panose="05000000000000000000" pitchFamily="2" charset="2"/>
              <a:buNone/>
            </a:pPr>
            <a:r>
              <a:rPr lang="en-US" altLang="en-US" sz="2000"/>
              <a:t>Example: 3-fold Cross-validation; examples of the dataset are subdivided into 3 joints sets (preserving class frequencies); then training/test-set pairs are constructed as follows:</a:t>
            </a:r>
          </a:p>
          <a:p>
            <a:pPr>
              <a:buFont typeface="Wingdings" panose="05000000000000000000" pitchFamily="2" charset="2"/>
              <a:buNone/>
            </a:pPr>
            <a:endParaRPr lang="en-US" altLang="en-US" b="1"/>
          </a:p>
          <a:p>
            <a:pPr>
              <a:buFont typeface="Wingdings" panose="05000000000000000000" pitchFamily="2" charset="2"/>
              <a:buNone/>
            </a:pPr>
            <a:endParaRPr lang="en-US" altLang="en-US" b="1"/>
          </a:p>
        </p:txBody>
      </p:sp>
      <p:sp useBgFill="1">
        <p:nvSpPr>
          <p:cNvPr id="70659" name="Rectangle 3">
            <a:extLst>
              <a:ext uri="{FF2B5EF4-FFF2-40B4-BE49-F238E27FC236}">
                <a16:creationId xmlns:a16="http://schemas.microsoft.com/office/drawing/2014/main" id="{A26C57BA-C196-446A-B48B-F939B683B3CA}"/>
              </a:ext>
            </a:extLst>
          </p:cNvPr>
          <p:cNvSpPr>
            <a:spLocks noChangeArrowheads="1"/>
          </p:cNvSpPr>
          <p:nvPr/>
        </p:nvSpPr>
        <p:spPr bwMode="auto">
          <a:xfrm>
            <a:off x="609600" y="152400"/>
            <a:ext cx="7762875" cy="681038"/>
          </a:xfrm>
          <a:prstGeom prst="rect">
            <a:avLst/>
          </a:prstGeom>
          <a:ln w="12700">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a:r>
              <a:rPr kumimoji="1" lang="en-US" altLang="en-US" sz="3800">
                <a:solidFill>
                  <a:schemeClr val="tx2"/>
                </a:solidFill>
                <a:latin typeface="Arial Narrow" panose="020B0606020202030204" pitchFamily="34" charset="0"/>
              </a:rPr>
              <a:t>N-Fold Cross Validation</a:t>
            </a:r>
          </a:p>
        </p:txBody>
      </p:sp>
      <p:sp>
        <p:nvSpPr>
          <p:cNvPr id="70660" name="Rectangle 4">
            <a:extLst>
              <a:ext uri="{FF2B5EF4-FFF2-40B4-BE49-F238E27FC236}">
                <a16:creationId xmlns:a16="http://schemas.microsoft.com/office/drawing/2014/main" id="{38F37EF4-E401-477E-8A2E-8DB7146BCA4C}"/>
              </a:ext>
            </a:extLst>
          </p:cNvPr>
          <p:cNvSpPr>
            <a:spLocks noChangeArrowheads="1"/>
          </p:cNvSpPr>
          <p:nvPr/>
        </p:nvSpPr>
        <p:spPr bwMode="auto">
          <a:xfrm>
            <a:off x="1676400" y="4725988"/>
            <a:ext cx="914400" cy="9144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a:r>
              <a:rPr lang="en-US" altLang="en-US"/>
              <a:t>1</a:t>
            </a:r>
          </a:p>
        </p:txBody>
      </p:sp>
      <p:sp>
        <p:nvSpPr>
          <p:cNvPr id="70661" name="Rectangle 6">
            <a:extLst>
              <a:ext uri="{FF2B5EF4-FFF2-40B4-BE49-F238E27FC236}">
                <a16:creationId xmlns:a16="http://schemas.microsoft.com/office/drawing/2014/main" id="{23F0202A-94F0-400B-9C83-7352E6E8562A}"/>
              </a:ext>
            </a:extLst>
          </p:cNvPr>
          <p:cNvSpPr>
            <a:spLocks noChangeArrowheads="1"/>
          </p:cNvSpPr>
          <p:nvPr/>
        </p:nvSpPr>
        <p:spPr bwMode="auto">
          <a:xfrm>
            <a:off x="2590800" y="4725988"/>
            <a:ext cx="914400" cy="9144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a:r>
              <a:rPr lang="en-US" altLang="en-US"/>
              <a:t>2</a:t>
            </a:r>
          </a:p>
        </p:txBody>
      </p:sp>
      <p:sp>
        <p:nvSpPr>
          <p:cNvPr id="70662" name="Rectangle 7">
            <a:extLst>
              <a:ext uri="{FF2B5EF4-FFF2-40B4-BE49-F238E27FC236}">
                <a16:creationId xmlns:a16="http://schemas.microsoft.com/office/drawing/2014/main" id="{AEA851A4-A42A-48A5-AA38-476493FAB52E}"/>
              </a:ext>
            </a:extLst>
          </p:cNvPr>
          <p:cNvSpPr>
            <a:spLocks noChangeArrowheads="1"/>
          </p:cNvSpPr>
          <p:nvPr/>
        </p:nvSpPr>
        <p:spPr bwMode="auto">
          <a:xfrm>
            <a:off x="2057400" y="5640388"/>
            <a:ext cx="914400" cy="9144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a:r>
              <a:rPr lang="en-US" altLang="en-US"/>
              <a:t>3</a:t>
            </a:r>
          </a:p>
        </p:txBody>
      </p:sp>
      <p:sp>
        <p:nvSpPr>
          <p:cNvPr id="70663" name="Text Box 8">
            <a:extLst>
              <a:ext uri="{FF2B5EF4-FFF2-40B4-BE49-F238E27FC236}">
                <a16:creationId xmlns:a16="http://schemas.microsoft.com/office/drawing/2014/main" id="{4AA360F5-F989-4696-9F58-45462720CC9C}"/>
              </a:ext>
            </a:extLst>
          </p:cNvPr>
          <p:cNvSpPr txBox="1">
            <a:spLocks noChangeArrowheads="1"/>
          </p:cNvSpPr>
          <p:nvPr/>
        </p:nvSpPr>
        <p:spPr bwMode="auto">
          <a:xfrm>
            <a:off x="457200" y="5106988"/>
            <a:ext cx="1123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a:t>Training:</a:t>
            </a:r>
          </a:p>
        </p:txBody>
      </p:sp>
      <p:sp>
        <p:nvSpPr>
          <p:cNvPr id="70664" name="Text Box 9">
            <a:extLst>
              <a:ext uri="{FF2B5EF4-FFF2-40B4-BE49-F238E27FC236}">
                <a16:creationId xmlns:a16="http://schemas.microsoft.com/office/drawing/2014/main" id="{CD945CD3-4143-423B-BE1D-88D2610F8C32}"/>
              </a:ext>
            </a:extLst>
          </p:cNvPr>
          <p:cNvSpPr txBox="1">
            <a:spLocks noChangeArrowheads="1"/>
          </p:cNvSpPr>
          <p:nvPr/>
        </p:nvSpPr>
        <p:spPr bwMode="auto">
          <a:xfrm>
            <a:off x="457200" y="6097588"/>
            <a:ext cx="984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a:t>Testing:</a:t>
            </a:r>
          </a:p>
        </p:txBody>
      </p:sp>
      <p:sp>
        <p:nvSpPr>
          <p:cNvPr id="70665" name="Rectangle 10">
            <a:extLst>
              <a:ext uri="{FF2B5EF4-FFF2-40B4-BE49-F238E27FC236}">
                <a16:creationId xmlns:a16="http://schemas.microsoft.com/office/drawing/2014/main" id="{A4264EA1-5351-41C1-B649-6C325C0E194C}"/>
              </a:ext>
            </a:extLst>
          </p:cNvPr>
          <p:cNvSpPr>
            <a:spLocks noChangeArrowheads="1"/>
          </p:cNvSpPr>
          <p:nvPr/>
        </p:nvSpPr>
        <p:spPr bwMode="auto">
          <a:xfrm>
            <a:off x="4038600" y="4725988"/>
            <a:ext cx="914400" cy="9906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a:r>
              <a:rPr lang="en-US" altLang="en-US"/>
              <a:t>1</a:t>
            </a:r>
          </a:p>
        </p:txBody>
      </p:sp>
      <p:sp>
        <p:nvSpPr>
          <p:cNvPr id="70666" name="Rectangle 11">
            <a:extLst>
              <a:ext uri="{FF2B5EF4-FFF2-40B4-BE49-F238E27FC236}">
                <a16:creationId xmlns:a16="http://schemas.microsoft.com/office/drawing/2014/main" id="{E985D3C9-45AC-4D00-B60F-B14AA84C89E0}"/>
              </a:ext>
            </a:extLst>
          </p:cNvPr>
          <p:cNvSpPr>
            <a:spLocks noChangeArrowheads="1"/>
          </p:cNvSpPr>
          <p:nvPr/>
        </p:nvSpPr>
        <p:spPr bwMode="auto">
          <a:xfrm>
            <a:off x="4953000" y="4725988"/>
            <a:ext cx="914400" cy="9906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a:r>
              <a:rPr lang="en-US" altLang="en-US"/>
              <a:t>3</a:t>
            </a:r>
          </a:p>
        </p:txBody>
      </p:sp>
      <p:sp>
        <p:nvSpPr>
          <p:cNvPr id="70667" name="Rectangle 12">
            <a:extLst>
              <a:ext uri="{FF2B5EF4-FFF2-40B4-BE49-F238E27FC236}">
                <a16:creationId xmlns:a16="http://schemas.microsoft.com/office/drawing/2014/main" id="{02897430-46D4-4F12-B077-1313EE22ACB5}"/>
              </a:ext>
            </a:extLst>
          </p:cNvPr>
          <p:cNvSpPr>
            <a:spLocks noChangeArrowheads="1"/>
          </p:cNvSpPr>
          <p:nvPr/>
        </p:nvSpPr>
        <p:spPr bwMode="auto">
          <a:xfrm>
            <a:off x="4419600" y="5716588"/>
            <a:ext cx="914400" cy="9906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a:r>
              <a:rPr lang="en-US" altLang="en-US"/>
              <a:t>2</a:t>
            </a:r>
          </a:p>
        </p:txBody>
      </p:sp>
      <p:sp>
        <p:nvSpPr>
          <p:cNvPr id="70668" name="Rectangle 13">
            <a:extLst>
              <a:ext uri="{FF2B5EF4-FFF2-40B4-BE49-F238E27FC236}">
                <a16:creationId xmlns:a16="http://schemas.microsoft.com/office/drawing/2014/main" id="{6BC61B35-83A4-4801-B316-E247673087B4}"/>
              </a:ext>
            </a:extLst>
          </p:cNvPr>
          <p:cNvSpPr>
            <a:spLocks noChangeArrowheads="1"/>
          </p:cNvSpPr>
          <p:nvPr/>
        </p:nvSpPr>
        <p:spPr bwMode="auto">
          <a:xfrm>
            <a:off x="6248400" y="4802188"/>
            <a:ext cx="914400" cy="9144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a:r>
              <a:rPr lang="en-US" altLang="en-US"/>
              <a:t>2</a:t>
            </a:r>
          </a:p>
        </p:txBody>
      </p:sp>
      <p:sp>
        <p:nvSpPr>
          <p:cNvPr id="70669" name="Rectangle 14">
            <a:extLst>
              <a:ext uri="{FF2B5EF4-FFF2-40B4-BE49-F238E27FC236}">
                <a16:creationId xmlns:a16="http://schemas.microsoft.com/office/drawing/2014/main" id="{32B30520-61CF-4ABC-A2D2-70574BDA3247}"/>
              </a:ext>
            </a:extLst>
          </p:cNvPr>
          <p:cNvSpPr>
            <a:spLocks noChangeArrowheads="1"/>
          </p:cNvSpPr>
          <p:nvPr/>
        </p:nvSpPr>
        <p:spPr bwMode="auto">
          <a:xfrm>
            <a:off x="7162800" y="4802188"/>
            <a:ext cx="914400" cy="9144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a:r>
              <a:rPr lang="en-US" altLang="en-US"/>
              <a:t>3</a:t>
            </a:r>
          </a:p>
        </p:txBody>
      </p:sp>
      <p:sp>
        <p:nvSpPr>
          <p:cNvPr id="70670" name="Rectangle 15">
            <a:extLst>
              <a:ext uri="{FF2B5EF4-FFF2-40B4-BE49-F238E27FC236}">
                <a16:creationId xmlns:a16="http://schemas.microsoft.com/office/drawing/2014/main" id="{358F21BF-E8EE-4688-98AC-C5EF2B6C84C1}"/>
              </a:ext>
            </a:extLst>
          </p:cNvPr>
          <p:cNvSpPr>
            <a:spLocks noChangeArrowheads="1"/>
          </p:cNvSpPr>
          <p:nvPr/>
        </p:nvSpPr>
        <p:spPr bwMode="auto">
          <a:xfrm>
            <a:off x="6629400" y="5716588"/>
            <a:ext cx="914400" cy="9144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a:r>
              <a:rPr lang="en-US" altLang="en-US"/>
              <a:t>1</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A6AC65BB-F609-4742-95ED-BED42814DE3F}"/>
              </a:ext>
            </a:extLst>
          </p:cNvPr>
          <p:cNvSpPr>
            <a:spLocks noGrp="1" noChangeArrowheads="1"/>
          </p:cNvSpPr>
          <p:nvPr>
            <p:ph type="title"/>
          </p:nvPr>
        </p:nvSpPr>
        <p:spPr/>
        <p:txBody>
          <a:bodyPr/>
          <a:lstStyle/>
          <a:p>
            <a:r>
              <a:rPr lang="en-US" altLang="en-US"/>
              <a:t>Metrics for Performance Evaluation</a:t>
            </a:r>
          </a:p>
        </p:txBody>
      </p:sp>
      <p:sp>
        <p:nvSpPr>
          <p:cNvPr id="72707" name="Rectangle 3">
            <a:extLst>
              <a:ext uri="{FF2B5EF4-FFF2-40B4-BE49-F238E27FC236}">
                <a16:creationId xmlns:a16="http://schemas.microsoft.com/office/drawing/2014/main" id="{424BE70F-791B-454F-821D-3C15699DD393}"/>
              </a:ext>
            </a:extLst>
          </p:cNvPr>
          <p:cNvSpPr>
            <a:spLocks noGrp="1" noChangeArrowheads="1"/>
          </p:cNvSpPr>
          <p:nvPr>
            <p:ph type="body" idx="1"/>
          </p:nvPr>
        </p:nvSpPr>
        <p:spPr/>
        <p:txBody>
          <a:bodyPr/>
          <a:lstStyle/>
          <a:p>
            <a:r>
              <a:rPr lang="en-US" altLang="en-US"/>
              <a:t>Focus on the predictive capability of a model</a:t>
            </a:r>
          </a:p>
          <a:p>
            <a:pPr lvl="1"/>
            <a:r>
              <a:rPr lang="en-US" altLang="en-US"/>
              <a:t>Rather than how fast it takes to classify or build models, scalability, etc.</a:t>
            </a:r>
          </a:p>
          <a:p>
            <a:r>
              <a:rPr lang="en-US" altLang="en-US"/>
              <a:t>Confusion Matrix:</a:t>
            </a:r>
          </a:p>
        </p:txBody>
      </p:sp>
      <p:graphicFrame>
        <p:nvGraphicFramePr>
          <p:cNvPr id="963588" name="Group 4">
            <a:extLst>
              <a:ext uri="{FF2B5EF4-FFF2-40B4-BE49-F238E27FC236}">
                <a16:creationId xmlns:a16="http://schemas.microsoft.com/office/drawing/2014/main" id="{0208FB02-0052-419A-9B4A-BD44DB28FD4C}"/>
              </a:ext>
            </a:extLst>
          </p:cNvPr>
          <p:cNvGraphicFramePr>
            <a:graphicFrameLocks noGrp="1"/>
          </p:cNvGraphicFramePr>
          <p:nvPr/>
        </p:nvGraphicFramePr>
        <p:xfrm>
          <a:off x="381000" y="3886200"/>
          <a:ext cx="6096000" cy="2794000"/>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66040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endParaRPr kumimoji="0" lang="en-US" sz="2400" b="0" i="0" u="none" strike="noStrike" cap="none" normalizeH="0" baseline="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400" b="0" i="0" u="none" strike="noStrike" cap="none" normalizeH="0" baseline="0" dirty="0">
                          <a:ln>
                            <a:noFill/>
                          </a:ln>
                          <a:solidFill>
                            <a:schemeClr val="tx1"/>
                          </a:solidFill>
                          <a:effectLst/>
                          <a:latin typeface="Arial" pitchFamily="34"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5800">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br>
                        <a:rPr kumimoji="0" lang="en-US" sz="2400" b="0" i="0" u="none" strike="noStrike" cap="none" normalizeH="0" baseline="0">
                          <a:ln>
                            <a:noFill/>
                          </a:ln>
                          <a:solidFill>
                            <a:schemeClr val="tx1"/>
                          </a:solidFill>
                          <a:effectLst/>
                          <a:latin typeface="Arial" pitchFamily="34" charset="0"/>
                        </a:rPr>
                      </a:br>
                      <a:endParaRPr kumimoji="0" lang="en-US" sz="2400" b="0" i="0" u="none" strike="noStrike" cap="none" normalizeH="0" baseline="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400" b="0" i="0" u="none" strike="noStrike" cap="none" normalizeH="0" baseline="0">
                          <a:ln>
                            <a:noFill/>
                          </a:ln>
                          <a:solidFill>
                            <a:schemeClr val="tx1"/>
                          </a:solidFill>
                          <a:effectLst/>
                          <a:latin typeface="Arial" pitchFamily="34" charset="0"/>
                        </a:rPr>
                        <a:t>ACTUAL</a:t>
                      </a:r>
                      <a:br>
                        <a:rPr kumimoji="0" lang="en-US" sz="2400" b="0" i="0" u="none" strike="noStrike" cap="none" normalizeH="0" baseline="0">
                          <a:ln>
                            <a:noFill/>
                          </a:ln>
                          <a:solidFill>
                            <a:schemeClr val="tx1"/>
                          </a:solidFill>
                          <a:effectLst/>
                          <a:latin typeface="Arial" pitchFamily="34" charset="0"/>
                        </a:rPr>
                      </a:br>
                      <a:r>
                        <a:rPr kumimoji="0" lang="en-US" sz="2400" b="0" i="0" u="none" strike="noStrike" cap="none" normalizeH="0" baseline="0">
                          <a:ln>
                            <a:noFill/>
                          </a:ln>
                          <a:solidFill>
                            <a:schemeClr val="tx1"/>
                          </a:solidFill>
                          <a:effectLst/>
                          <a:latin typeface="Arial" pitchFamily="34"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chemeClr val="tx1"/>
                          </a:solidFill>
                          <a:effectLst/>
                          <a:latin typeface="Arial" pitchFamily="34"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chemeClr val="tx1"/>
                          </a:solidFill>
                          <a:effectLst/>
                          <a:latin typeface="Arial" pitchFamily="34"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310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chemeClr val="tx1"/>
                          </a:solidFill>
                          <a:effectLst/>
                          <a:latin typeface="Arial" pitchFamily="34"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chemeClr val="tx1"/>
                          </a:solidFill>
                          <a:effectLst/>
                          <a:latin typeface="Arial"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chemeClr val="tx1"/>
                          </a:solidFill>
                          <a:effectLst/>
                          <a:latin typeface="Arial" pitchFamily="34"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470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chemeClr val="tx1"/>
                          </a:solidFill>
                          <a:effectLst/>
                          <a:latin typeface="Arial" pitchFamily="34"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chemeClr val="tx1"/>
                          </a:solidFill>
                          <a:effectLst/>
                          <a:latin typeface="Arial"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dirty="0">
                          <a:ln>
                            <a:noFill/>
                          </a:ln>
                          <a:solidFill>
                            <a:schemeClr val="tx1"/>
                          </a:solidFill>
                          <a:effectLst/>
                          <a:latin typeface="Arial" pitchFamily="34"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72731" name="Text Box 27">
            <a:extLst>
              <a:ext uri="{FF2B5EF4-FFF2-40B4-BE49-F238E27FC236}">
                <a16:creationId xmlns:a16="http://schemas.microsoft.com/office/drawing/2014/main" id="{9AED8441-E581-498C-AD30-F06CDC11A725}"/>
              </a:ext>
            </a:extLst>
          </p:cNvPr>
          <p:cNvSpPr txBox="1">
            <a:spLocks noChangeArrowheads="1"/>
          </p:cNvSpPr>
          <p:nvPr/>
        </p:nvSpPr>
        <p:spPr bwMode="auto">
          <a:xfrm>
            <a:off x="6629400" y="4800600"/>
            <a:ext cx="22098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1400"/>
              <a:t>a: TP (true positive)</a:t>
            </a:r>
          </a:p>
          <a:p>
            <a:pPr>
              <a:spcBef>
                <a:spcPct val="50000"/>
              </a:spcBef>
              <a:spcAft>
                <a:spcPct val="0"/>
              </a:spcAft>
              <a:buClrTx/>
              <a:buSzTx/>
              <a:buFontTx/>
              <a:buNone/>
            </a:pPr>
            <a:r>
              <a:rPr lang="en-US" altLang="en-US" sz="1400"/>
              <a:t>b: FN (false negative)</a:t>
            </a:r>
          </a:p>
          <a:p>
            <a:pPr>
              <a:spcBef>
                <a:spcPct val="50000"/>
              </a:spcBef>
              <a:spcAft>
                <a:spcPct val="0"/>
              </a:spcAft>
              <a:buClrTx/>
              <a:buSzTx/>
              <a:buFontTx/>
              <a:buNone/>
            </a:pPr>
            <a:r>
              <a:rPr lang="en-US" altLang="en-US" sz="1400"/>
              <a:t>c: FP (false positive)</a:t>
            </a:r>
          </a:p>
          <a:p>
            <a:pPr>
              <a:spcBef>
                <a:spcPct val="50000"/>
              </a:spcBef>
              <a:spcAft>
                <a:spcPct val="0"/>
              </a:spcAft>
              <a:buClrTx/>
              <a:buSzTx/>
              <a:buFontTx/>
              <a:buNone/>
            </a:pPr>
            <a:r>
              <a:rPr lang="en-US" altLang="en-US" sz="1400"/>
              <a:t>d: TN (true negative)</a:t>
            </a:r>
          </a:p>
        </p:txBody>
      </p:sp>
      <p:sp>
        <p:nvSpPr>
          <p:cNvPr id="72732" name="Text Box 28">
            <a:extLst>
              <a:ext uri="{FF2B5EF4-FFF2-40B4-BE49-F238E27FC236}">
                <a16:creationId xmlns:a16="http://schemas.microsoft.com/office/drawing/2014/main" id="{296B0AD6-1600-4A49-A690-53032E928011}"/>
              </a:ext>
            </a:extLst>
          </p:cNvPr>
          <p:cNvSpPr txBox="1">
            <a:spLocks noChangeArrowheads="1"/>
          </p:cNvSpPr>
          <p:nvPr/>
        </p:nvSpPr>
        <p:spPr bwMode="auto">
          <a:xfrm>
            <a:off x="4114800" y="3124200"/>
            <a:ext cx="4425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lang="en-US" altLang="en-US" sz="1400">
                <a:solidFill>
                  <a:srgbClr val="FF0000"/>
                </a:solidFill>
              </a:rPr>
              <a:t>Important: If there are problems with obtaining</a:t>
            </a:r>
          </a:p>
          <a:p>
            <a:pPr>
              <a:spcBef>
                <a:spcPct val="0"/>
              </a:spcBef>
              <a:spcAft>
                <a:spcPct val="0"/>
              </a:spcAft>
              <a:buClrTx/>
              <a:buSzTx/>
              <a:buFontTx/>
              <a:buNone/>
            </a:pPr>
            <a:r>
              <a:rPr lang="en-US" altLang="en-US" sz="1400">
                <a:solidFill>
                  <a:srgbClr val="FF0000"/>
                </a:solidFill>
              </a:rPr>
              <a:t>a “good” classifier: inspect the confusion matrix!</a:t>
            </a:r>
          </a:p>
        </p:txBody>
      </p:sp>
      <p:sp>
        <p:nvSpPr>
          <p:cNvPr id="72733" name="Line 29">
            <a:extLst>
              <a:ext uri="{FF2B5EF4-FFF2-40B4-BE49-F238E27FC236}">
                <a16:creationId xmlns:a16="http://schemas.microsoft.com/office/drawing/2014/main" id="{0EBBC895-DF6D-4044-BF54-83F2C4CEE9F6}"/>
              </a:ext>
            </a:extLst>
          </p:cNvPr>
          <p:cNvSpPr>
            <a:spLocks noChangeShapeType="1"/>
          </p:cNvSpPr>
          <p:nvPr/>
        </p:nvSpPr>
        <p:spPr bwMode="auto">
          <a:xfrm>
            <a:off x="1676400" y="3048000"/>
            <a:ext cx="243840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815AE-E1E9-477D-A84F-5A3E53E2D68A}"/>
              </a:ext>
            </a:extLst>
          </p:cNvPr>
          <p:cNvSpPr>
            <a:spLocks noGrp="1"/>
          </p:cNvSpPr>
          <p:nvPr>
            <p:ph type="title"/>
          </p:nvPr>
        </p:nvSpPr>
        <p:spPr/>
        <p:txBody>
          <a:bodyPr/>
          <a:lstStyle/>
          <a:p>
            <a:pPr algn="ctr"/>
            <a:r>
              <a:rPr lang="en-US" dirty="0"/>
              <a:t>News Nov. 11, 2022 </a:t>
            </a:r>
          </a:p>
        </p:txBody>
      </p:sp>
      <p:sp>
        <p:nvSpPr>
          <p:cNvPr id="3" name="Content Placeholder 2">
            <a:extLst>
              <a:ext uri="{FF2B5EF4-FFF2-40B4-BE49-F238E27FC236}">
                <a16:creationId xmlns:a16="http://schemas.microsoft.com/office/drawing/2014/main" id="{BF569BF4-E65B-458F-BD8C-A41A28FABB87}"/>
              </a:ext>
            </a:extLst>
          </p:cNvPr>
          <p:cNvSpPr>
            <a:spLocks noGrp="1"/>
          </p:cNvSpPr>
          <p:nvPr>
            <p:ph idx="1"/>
          </p:nvPr>
        </p:nvSpPr>
        <p:spPr>
          <a:xfrm>
            <a:off x="76200" y="1066800"/>
            <a:ext cx="8915399" cy="5257800"/>
          </a:xfrm>
        </p:spPr>
        <p:txBody>
          <a:bodyPr/>
          <a:lstStyle/>
          <a:p>
            <a:pPr>
              <a:spcBef>
                <a:spcPts val="100"/>
              </a:spcBef>
              <a:spcAft>
                <a:spcPts val="100"/>
              </a:spcAft>
            </a:pPr>
            <a:r>
              <a:rPr lang="en-US" sz="2200" dirty="0"/>
              <a:t>Task4 is an individual task; start working on Task4 soon; there will be a Task4 Q&amp;A next Friday; please send any questions/doubts you have to Mahin by Th., Nov. 17 at noon!  </a:t>
            </a:r>
          </a:p>
          <a:p>
            <a:pPr>
              <a:spcBef>
                <a:spcPts val="100"/>
              </a:spcBef>
              <a:spcAft>
                <a:spcPts val="100"/>
              </a:spcAft>
            </a:pPr>
            <a:r>
              <a:rPr lang="en-US" sz="2200" dirty="0"/>
              <a:t>Task5, in which you review a paper, has been posted; Task5 is a group task and we retain the groups from Task3! Task5 will be discussed in the class next Friday.</a:t>
            </a:r>
          </a:p>
          <a:p>
            <a:pPr>
              <a:spcBef>
                <a:spcPts val="100"/>
              </a:spcBef>
              <a:spcAft>
                <a:spcPts val="100"/>
              </a:spcAft>
            </a:pPr>
            <a:r>
              <a:rPr lang="en-US" sz="2200" dirty="0"/>
              <a:t>The final exam has been scheduled in  S 105 for Friday, December 9, 2p; it will take approx. 2 hours.</a:t>
            </a:r>
          </a:p>
          <a:p>
            <a:pPr>
              <a:spcBef>
                <a:spcPts val="100"/>
              </a:spcBef>
              <a:spcAft>
                <a:spcPts val="100"/>
              </a:spcAft>
            </a:pPr>
            <a:r>
              <a:rPr lang="en-US" sz="2200" dirty="0"/>
              <a:t>Today’s background: Field in Oklahoma. </a:t>
            </a:r>
          </a:p>
          <a:p>
            <a:pPr>
              <a:spcBef>
                <a:spcPts val="100"/>
              </a:spcBef>
              <a:spcAft>
                <a:spcPts val="100"/>
              </a:spcAft>
            </a:pPr>
            <a:r>
              <a:rPr lang="en-US" sz="2200" dirty="0"/>
              <a:t>Today’s Schedule:</a:t>
            </a:r>
          </a:p>
          <a:p>
            <a:pPr marL="914400" lvl="1" indent="-457200">
              <a:spcBef>
                <a:spcPts val="100"/>
              </a:spcBef>
              <a:spcAft>
                <a:spcPts val="100"/>
              </a:spcAft>
              <a:buFont typeface="+mj-lt"/>
              <a:buAutoNum type="alphaLcPeriod"/>
            </a:pPr>
            <a:r>
              <a:rPr lang="en-US" sz="2200" dirty="0"/>
              <a:t>Model Evaluation </a:t>
            </a:r>
          </a:p>
          <a:p>
            <a:pPr marL="914400" lvl="1" indent="-457200">
              <a:spcBef>
                <a:spcPts val="100"/>
              </a:spcBef>
              <a:spcAft>
                <a:spcPts val="100"/>
              </a:spcAft>
              <a:buFont typeface="+mj-lt"/>
              <a:buAutoNum type="alphaLcPeriod"/>
            </a:pPr>
            <a:r>
              <a:rPr lang="en-US" sz="2200" dirty="0"/>
              <a:t>Group H GHC Presentation  </a:t>
            </a:r>
          </a:p>
          <a:p>
            <a:pPr marL="914400" lvl="1" indent="-457200">
              <a:spcBef>
                <a:spcPts val="100"/>
              </a:spcBef>
              <a:spcAft>
                <a:spcPts val="100"/>
              </a:spcAft>
              <a:buFont typeface="+mj-lt"/>
              <a:buAutoNum type="alphaLcPeriod"/>
            </a:pPr>
            <a:r>
              <a:rPr lang="en-US" sz="2200" dirty="0"/>
              <a:t>Support Vector Machines </a:t>
            </a:r>
          </a:p>
          <a:p>
            <a:pPr marL="914400" lvl="1" indent="-457200">
              <a:spcBef>
                <a:spcPts val="100"/>
              </a:spcBef>
              <a:spcAft>
                <a:spcPts val="100"/>
              </a:spcAft>
              <a:buFont typeface="+mj-lt"/>
              <a:buAutoNum type="alphaLcPeriod"/>
            </a:pPr>
            <a:r>
              <a:rPr lang="en-US" sz="2200" dirty="0"/>
              <a:t>Break </a:t>
            </a:r>
          </a:p>
          <a:p>
            <a:pPr marL="914400" lvl="1" indent="-457200">
              <a:spcBef>
                <a:spcPts val="100"/>
              </a:spcBef>
              <a:spcAft>
                <a:spcPts val="100"/>
              </a:spcAft>
              <a:buFont typeface="+mj-lt"/>
              <a:buAutoNum type="alphaLcPeriod"/>
            </a:pPr>
            <a:r>
              <a:rPr lang="en-US" sz="2200" dirty="0"/>
              <a:t>Maybe, k-nearest neighbor classifiers</a:t>
            </a:r>
          </a:p>
          <a:p>
            <a:pPr marL="914400" lvl="1" indent="-457200">
              <a:spcBef>
                <a:spcPts val="100"/>
              </a:spcBef>
              <a:spcAft>
                <a:spcPts val="100"/>
              </a:spcAft>
              <a:buFont typeface="+mj-lt"/>
              <a:buAutoNum type="alphaLcPeriod"/>
            </a:pPr>
            <a:r>
              <a:rPr lang="en-US" sz="2200" dirty="0"/>
              <a:t>Association Analysis centering on </a:t>
            </a:r>
            <a:r>
              <a:rPr lang="en-US" sz="2200" dirty="0" err="1"/>
              <a:t>Apriori</a:t>
            </a:r>
            <a:r>
              <a:rPr lang="en-US" sz="2200" dirty="0"/>
              <a:t> </a:t>
            </a:r>
          </a:p>
        </p:txBody>
      </p:sp>
    </p:spTree>
    <p:extLst>
      <p:ext uri="{BB962C8B-B14F-4D97-AF65-F5344CB8AC3E}">
        <p14:creationId xmlns:p14="http://schemas.microsoft.com/office/powerpoint/2010/main" val="6809690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AE00DAB5-F8EA-40DD-889C-8D6FF25D94FC}"/>
              </a:ext>
            </a:extLst>
          </p:cNvPr>
          <p:cNvSpPr>
            <a:spLocks noGrp="1" noChangeArrowheads="1"/>
          </p:cNvSpPr>
          <p:nvPr>
            <p:ph type="title"/>
          </p:nvPr>
        </p:nvSpPr>
        <p:spPr/>
        <p:txBody>
          <a:bodyPr/>
          <a:lstStyle/>
          <a:p>
            <a:r>
              <a:rPr lang="en-US" altLang="en-US"/>
              <a:t>Confusion Matrix </a:t>
            </a:r>
          </a:p>
        </p:txBody>
      </p:sp>
      <p:pic>
        <p:nvPicPr>
          <p:cNvPr id="73731" name="Picture 4" descr="See the source image">
            <a:extLst>
              <a:ext uri="{FF2B5EF4-FFF2-40B4-BE49-F238E27FC236}">
                <a16:creationId xmlns:a16="http://schemas.microsoft.com/office/drawing/2014/main" id="{BFF6E9A6-F852-4785-BE57-5E009305A0F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990600"/>
            <a:ext cx="7485063" cy="5867400"/>
          </a:xfr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637B6A2C-87F2-442D-BAC0-A99B739D51CD}"/>
              </a:ext>
            </a:extLst>
          </p:cNvPr>
          <p:cNvSpPr>
            <a:spLocks noGrp="1" noChangeArrowheads="1"/>
          </p:cNvSpPr>
          <p:nvPr>
            <p:ph type="title"/>
          </p:nvPr>
        </p:nvSpPr>
        <p:spPr/>
        <p:txBody>
          <a:bodyPr/>
          <a:lstStyle/>
          <a:p>
            <a:r>
              <a:rPr lang="en-US" altLang="en-US"/>
              <a:t>Metrics for Performance Evaluation…</a:t>
            </a:r>
          </a:p>
        </p:txBody>
      </p:sp>
      <p:sp>
        <p:nvSpPr>
          <p:cNvPr id="74755" name="Rectangle 3">
            <a:extLst>
              <a:ext uri="{FF2B5EF4-FFF2-40B4-BE49-F238E27FC236}">
                <a16:creationId xmlns:a16="http://schemas.microsoft.com/office/drawing/2014/main" id="{24C7FE5C-5A10-4D1D-AE91-B357D9930398}"/>
              </a:ext>
            </a:extLst>
          </p:cNvPr>
          <p:cNvSpPr>
            <a:spLocks noGrp="1" noChangeArrowheads="1"/>
          </p:cNvSpPr>
          <p:nvPr>
            <p:ph type="body" idx="1"/>
          </p:nvPr>
        </p:nvSpPr>
        <p:spPr/>
        <p:txBody>
          <a:bodyPr/>
          <a:lstStyle/>
          <a:p>
            <a:endParaRPr lang="en-US" altLang="en-US"/>
          </a:p>
          <a:p>
            <a:endParaRPr lang="en-US" altLang="en-US"/>
          </a:p>
          <a:p>
            <a:endParaRPr lang="en-US" altLang="en-US"/>
          </a:p>
          <a:p>
            <a:endParaRPr lang="en-US" altLang="en-US"/>
          </a:p>
          <a:p>
            <a:endParaRPr lang="en-US" altLang="en-US"/>
          </a:p>
          <a:p>
            <a:endParaRPr lang="en-US" altLang="en-US"/>
          </a:p>
          <a:p>
            <a:r>
              <a:rPr lang="en-US" altLang="en-US"/>
              <a:t>Most widely-used metric:</a:t>
            </a:r>
          </a:p>
          <a:p>
            <a:endParaRPr lang="en-US" altLang="en-US"/>
          </a:p>
        </p:txBody>
      </p:sp>
      <p:graphicFrame>
        <p:nvGraphicFramePr>
          <p:cNvPr id="964612" name="Group 4">
            <a:extLst>
              <a:ext uri="{FF2B5EF4-FFF2-40B4-BE49-F238E27FC236}">
                <a16:creationId xmlns:a16="http://schemas.microsoft.com/office/drawing/2014/main" id="{FCBE905C-8295-4887-86EC-3CDBBDDB009C}"/>
              </a:ext>
            </a:extLst>
          </p:cNvPr>
          <p:cNvGraphicFramePr>
            <a:graphicFrameLocks noGrp="1"/>
          </p:cNvGraphicFramePr>
          <p:nvPr/>
        </p:nvGraphicFramePr>
        <p:xfrm>
          <a:off x="1524000" y="1219200"/>
          <a:ext cx="6096000" cy="2822575"/>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660549">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endParaRPr kumimoji="0" lang="en-US" sz="2400" b="0" i="0" u="none" strike="noStrike" cap="none" normalizeH="0" baseline="0">
                        <a:ln>
                          <a:noFill/>
                        </a:ln>
                        <a:solidFill>
                          <a:schemeClr val="tx1"/>
                        </a:solidFill>
                        <a:effectLst/>
                        <a:latin typeface="Arial" pitchFamily="34"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400" b="0" i="0" u="none" strike="noStrike" cap="none" normalizeH="0" baseline="0">
                          <a:ln>
                            <a:noFill/>
                          </a:ln>
                          <a:solidFill>
                            <a:schemeClr val="tx1"/>
                          </a:solidFill>
                          <a:effectLst/>
                          <a:latin typeface="Arial" pitchFamily="34" charset="0"/>
                        </a:rPr>
                        <a:t>PREDICTED CLASS</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5954">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br>
                        <a:rPr kumimoji="0" lang="en-US" sz="2400" b="0" i="0" u="none" strike="noStrike" cap="none" normalizeH="0" baseline="0">
                          <a:ln>
                            <a:noFill/>
                          </a:ln>
                          <a:solidFill>
                            <a:schemeClr val="tx1"/>
                          </a:solidFill>
                          <a:effectLst/>
                          <a:latin typeface="Arial" pitchFamily="34" charset="0"/>
                        </a:rPr>
                      </a:br>
                      <a:endParaRPr kumimoji="0" lang="en-US" sz="2400" b="0" i="0" u="none" strike="noStrike" cap="none" normalizeH="0" baseline="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400" b="0" i="0" u="none" strike="noStrike" cap="none" normalizeH="0" baseline="0">
                          <a:ln>
                            <a:noFill/>
                          </a:ln>
                          <a:solidFill>
                            <a:schemeClr val="tx1"/>
                          </a:solidFill>
                          <a:effectLst/>
                          <a:latin typeface="Arial" pitchFamily="34" charset="0"/>
                        </a:rPr>
                        <a:t>ACTUAL</a:t>
                      </a:r>
                      <a:br>
                        <a:rPr kumimoji="0" lang="en-US" sz="2400" b="0" i="0" u="none" strike="noStrike" cap="none" normalizeH="0" baseline="0">
                          <a:ln>
                            <a:noFill/>
                          </a:ln>
                          <a:solidFill>
                            <a:schemeClr val="tx1"/>
                          </a:solidFill>
                          <a:effectLst/>
                          <a:latin typeface="Arial" pitchFamily="34" charset="0"/>
                        </a:rPr>
                      </a:br>
                      <a:r>
                        <a:rPr kumimoji="0" lang="en-US" sz="2400" b="0" i="0" u="none" strike="noStrike" cap="none" normalizeH="0" baseline="0">
                          <a:ln>
                            <a:noFill/>
                          </a:ln>
                          <a:solidFill>
                            <a:schemeClr val="tx1"/>
                          </a:solidFill>
                          <a:effectLst/>
                          <a:latin typeface="Arial" pitchFamily="34" charset="0"/>
                        </a:rPr>
                        <a:t>CLASS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endParaRPr kumimoji="0" lang="en-US" sz="2000" b="0" i="0" u="none" strike="noStrike" cap="none" normalizeH="0" baseline="0">
                        <a:ln>
                          <a:noFill/>
                        </a:ln>
                        <a:solidFill>
                          <a:schemeClr val="tx1"/>
                        </a:solidFill>
                        <a:effectLst/>
                        <a:latin typeface="Arial"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chemeClr val="tx1"/>
                          </a:solidFill>
                          <a:effectLst/>
                          <a:latin typeface="Arial" pitchFamily="34" charset="0"/>
                        </a:rPr>
                        <a:t>Class=Yes</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chemeClr val="tx1"/>
                          </a:solidFill>
                          <a:effectLst/>
                          <a:latin typeface="Arial" pitchFamily="34" charset="0"/>
                        </a:rPr>
                        <a:t>Class=No</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1198">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chemeClr val="tx1"/>
                          </a:solidFill>
                          <a:effectLst/>
                          <a:latin typeface="Arial" pitchFamily="34" charset="0"/>
                        </a:rPr>
                        <a:t>Class=Yes</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chemeClr val="tx1"/>
                          </a:solidFill>
                          <a:effectLst/>
                          <a:latin typeface="Arial" pitchFamily="34" charset="0"/>
                        </a:rPr>
                        <a:t>a</a:t>
                      </a:r>
                      <a:br>
                        <a:rPr kumimoji="0" lang="en-US" sz="2000" b="0" i="0" u="none" strike="noStrike" cap="none" normalizeH="0" baseline="0">
                          <a:ln>
                            <a:noFill/>
                          </a:ln>
                          <a:solidFill>
                            <a:schemeClr val="tx1"/>
                          </a:solidFill>
                          <a:effectLst/>
                          <a:latin typeface="Arial" pitchFamily="34" charset="0"/>
                        </a:rPr>
                      </a:br>
                      <a:r>
                        <a:rPr kumimoji="0" lang="en-US" sz="2000" b="0" i="0" u="none" strike="noStrike" cap="none" normalizeH="0" baseline="0">
                          <a:ln>
                            <a:noFill/>
                          </a:ln>
                          <a:solidFill>
                            <a:srgbClr val="FF0000"/>
                          </a:solidFill>
                          <a:effectLst/>
                          <a:latin typeface="Arial" pitchFamily="34" charset="0"/>
                        </a:rPr>
                        <a:t>(TP)</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chemeClr val="tx1"/>
                          </a:solidFill>
                          <a:effectLst/>
                          <a:latin typeface="Arial" pitchFamily="34" charset="0"/>
                        </a:rPr>
                        <a:t>b</a:t>
                      </a:r>
                      <a:br>
                        <a:rPr kumimoji="0" lang="en-US" sz="2000" b="0" i="0" u="none" strike="noStrike" cap="none" normalizeH="0" baseline="0">
                          <a:ln>
                            <a:noFill/>
                          </a:ln>
                          <a:solidFill>
                            <a:schemeClr val="tx1"/>
                          </a:solidFill>
                          <a:effectLst/>
                          <a:latin typeface="Arial" pitchFamily="34" charset="0"/>
                        </a:rPr>
                      </a:br>
                      <a:r>
                        <a:rPr kumimoji="0" lang="en-US" sz="2000" b="0" i="0" u="none" strike="noStrike" cap="none" normalizeH="0" baseline="0">
                          <a:ln>
                            <a:noFill/>
                          </a:ln>
                          <a:solidFill>
                            <a:srgbClr val="FF0000"/>
                          </a:solidFill>
                          <a:effectLst/>
                          <a:latin typeface="Arial" pitchFamily="34" charset="0"/>
                        </a:rPr>
                        <a:t>(FN)</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4874">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chemeClr val="tx1"/>
                          </a:solidFill>
                          <a:effectLst/>
                          <a:latin typeface="Arial" pitchFamily="34" charset="0"/>
                        </a:rPr>
                        <a:t>Class=No</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chemeClr val="tx1"/>
                          </a:solidFill>
                          <a:effectLst/>
                          <a:latin typeface="Arial" pitchFamily="34" charset="0"/>
                        </a:rPr>
                        <a:t>c</a:t>
                      </a:r>
                      <a:br>
                        <a:rPr kumimoji="0" lang="en-US" sz="2000" b="0" i="0" u="none" strike="noStrike" cap="none" normalizeH="0" baseline="0">
                          <a:ln>
                            <a:noFill/>
                          </a:ln>
                          <a:solidFill>
                            <a:schemeClr val="tx1"/>
                          </a:solidFill>
                          <a:effectLst/>
                          <a:latin typeface="Arial" pitchFamily="34" charset="0"/>
                        </a:rPr>
                      </a:br>
                      <a:r>
                        <a:rPr kumimoji="0" lang="en-US" sz="2000" b="0" i="0" u="none" strike="noStrike" cap="none" normalizeH="0" baseline="0">
                          <a:ln>
                            <a:noFill/>
                          </a:ln>
                          <a:solidFill>
                            <a:srgbClr val="FF0000"/>
                          </a:solidFill>
                          <a:effectLst/>
                          <a:latin typeface="Arial" pitchFamily="34" charset="0"/>
                        </a:rPr>
                        <a:t>(FP)</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chemeClr val="tx1"/>
                          </a:solidFill>
                          <a:effectLst/>
                          <a:latin typeface="Arial" pitchFamily="34" charset="0"/>
                        </a:rPr>
                        <a:t>d</a:t>
                      </a:r>
                      <a:br>
                        <a:rPr kumimoji="0" lang="en-US" sz="2000" b="0" i="0" u="none" strike="noStrike" cap="none" normalizeH="0" baseline="0">
                          <a:ln>
                            <a:noFill/>
                          </a:ln>
                          <a:solidFill>
                            <a:schemeClr val="tx1"/>
                          </a:solidFill>
                          <a:effectLst/>
                          <a:latin typeface="Arial" pitchFamily="34" charset="0"/>
                        </a:rPr>
                      </a:br>
                      <a:r>
                        <a:rPr kumimoji="0" lang="en-US" sz="2000" b="0" i="0" u="none" strike="noStrike" cap="none" normalizeH="0" baseline="0">
                          <a:ln>
                            <a:noFill/>
                          </a:ln>
                          <a:solidFill>
                            <a:srgbClr val="FF0000"/>
                          </a:solidFill>
                          <a:effectLst/>
                          <a:latin typeface="Arial" pitchFamily="34" charset="0"/>
                        </a:rPr>
                        <a:t>(TN)</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74779" name="Object 27">
            <a:extLst>
              <a:ext uri="{FF2B5EF4-FFF2-40B4-BE49-F238E27FC236}">
                <a16:creationId xmlns:a16="http://schemas.microsoft.com/office/drawing/2014/main" id="{4419FCCE-8C98-4E4C-AD40-EB142BD1BA2B}"/>
              </a:ext>
            </a:extLst>
          </p:cNvPr>
          <p:cNvGraphicFramePr>
            <a:graphicFrameLocks noChangeAspect="1"/>
          </p:cNvGraphicFramePr>
          <p:nvPr/>
        </p:nvGraphicFramePr>
        <p:xfrm>
          <a:off x="609600" y="5105400"/>
          <a:ext cx="7583488" cy="969963"/>
        </p:xfrm>
        <a:graphic>
          <a:graphicData uri="http://schemas.openxmlformats.org/presentationml/2006/ole">
            <mc:AlternateContent xmlns:mc="http://schemas.openxmlformats.org/markup-compatibility/2006">
              <mc:Choice xmlns:v="urn:schemas-microsoft-com:vml" Requires="v">
                <p:oleObj name="Equation" r:id="rId2" imgW="5664200" imgH="723900" progId="Equation.3">
                  <p:embed/>
                </p:oleObj>
              </mc:Choice>
              <mc:Fallback>
                <p:oleObj name="Equation" r:id="rId2" imgW="5664200" imgH="723900" progId="Equation.3">
                  <p:embed/>
                  <p:pic>
                    <p:nvPicPr>
                      <p:cNvPr id="0" name="Object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105400"/>
                        <a:ext cx="7583488" cy="969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a:extLst>
              <a:ext uri="{FF2B5EF4-FFF2-40B4-BE49-F238E27FC236}">
                <a16:creationId xmlns:a16="http://schemas.microsoft.com/office/drawing/2014/main" id="{B46C4FE4-CF97-49DE-A911-3E37D0DE6A64}"/>
              </a:ext>
            </a:extLst>
          </p:cNvPr>
          <p:cNvSpPr>
            <a:spLocks noGrp="1" noChangeArrowheads="1"/>
          </p:cNvSpPr>
          <p:nvPr>
            <p:ph type="title"/>
          </p:nvPr>
        </p:nvSpPr>
        <p:spPr/>
        <p:txBody>
          <a:bodyPr/>
          <a:lstStyle/>
          <a:p>
            <a:r>
              <a:rPr lang="en-US" altLang="en-US"/>
              <a:t>Classification Techniques</a:t>
            </a:r>
          </a:p>
        </p:txBody>
      </p:sp>
      <p:sp>
        <p:nvSpPr>
          <p:cNvPr id="10243" name="Rectangle 5">
            <a:extLst>
              <a:ext uri="{FF2B5EF4-FFF2-40B4-BE49-F238E27FC236}">
                <a16:creationId xmlns:a16="http://schemas.microsoft.com/office/drawing/2014/main" id="{DD934799-7EFE-436F-812B-FD429E5717E0}"/>
              </a:ext>
            </a:extLst>
          </p:cNvPr>
          <p:cNvSpPr>
            <a:spLocks noGrp="1" noChangeArrowheads="1"/>
          </p:cNvSpPr>
          <p:nvPr>
            <p:ph type="body" idx="1"/>
          </p:nvPr>
        </p:nvSpPr>
        <p:spPr/>
        <p:txBody>
          <a:bodyPr/>
          <a:lstStyle/>
          <a:p>
            <a:r>
              <a:rPr lang="en-US" altLang="en-US" sz="2400"/>
              <a:t>Decision Tree based Methods </a:t>
            </a:r>
            <a:r>
              <a:rPr lang="en-US" altLang="en-US" sz="2400">
                <a:solidFill>
                  <a:srgbClr val="FF0000"/>
                </a:solidFill>
                <a:latin typeface="Broadway" panose="04040905080B02020502" pitchFamily="82" charset="0"/>
              </a:rPr>
              <a:t>covered in Part1</a:t>
            </a:r>
          </a:p>
          <a:p>
            <a:r>
              <a:rPr lang="en-US" altLang="en-US" sz="2400"/>
              <a:t>Rule-based Methods</a:t>
            </a:r>
          </a:p>
          <a:p>
            <a:r>
              <a:rPr lang="en-US" altLang="en-US" sz="2400"/>
              <a:t>Memory based reasoning, instance-based learning </a:t>
            </a:r>
            <a:r>
              <a:rPr lang="en-US" altLang="en-US" sz="2400">
                <a:solidFill>
                  <a:srgbClr val="FF0000"/>
                </a:solidFill>
                <a:latin typeface="Broadway" panose="04040905080B02020502" pitchFamily="82" charset="0"/>
              </a:rPr>
              <a:t>covered in Part2</a:t>
            </a:r>
            <a:endParaRPr lang="en-US" altLang="en-US" sz="2400"/>
          </a:p>
          <a:p>
            <a:r>
              <a:rPr lang="en-US" altLang="en-US" sz="2400"/>
              <a:t>Neural Networks</a:t>
            </a:r>
          </a:p>
          <a:p>
            <a:r>
              <a:rPr lang="en-US" altLang="en-US" sz="2400"/>
              <a:t>Naïve Bayes and Bayesian Belief Networks</a:t>
            </a:r>
          </a:p>
          <a:p>
            <a:r>
              <a:rPr lang="en-US" altLang="en-US" sz="2400"/>
              <a:t>Support Vector Machines </a:t>
            </a:r>
            <a:r>
              <a:rPr lang="en-US" altLang="en-US" sz="2400">
                <a:solidFill>
                  <a:srgbClr val="FF0000"/>
                </a:solidFill>
                <a:latin typeface="Broadway" panose="04040905080B02020502" pitchFamily="82" charset="0"/>
              </a:rPr>
              <a:t>covered in Part2</a:t>
            </a:r>
          </a:p>
          <a:p>
            <a:r>
              <a:rPr lang="en-US" altLang="en-US" sz="2400"/>
              <a:t>Ensemble Methods </a:t>
            </a:r>
            <a:r>
              <a:rPr lang="en-US" altLang="en-US" sz="2400">
                <a:solidFill>
                  <a:srgbClr val="FF0000"/>
                </a:solidFill>
                <a:latin typeface="Broadway" panose="04040905080B02020502" pitchFamily="82" charset="0"/>
              </a:rPr>
              <a:t>covered in Part2</a:t>
            </a:r>
          </a:p>
          <a:p>
            <a:endParaRPr lang="en-US" altLang="en-US" sz="2000">
              <a:solidFill>
                <a:srgbClr val="FF0000"/>
              </a:solidFill>
              <a:latin typeface="Broadway" panose="04040905080B02020502" pitchFamily="82"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DC5F6454-D4CA-4578-856B-53BA28D8DEE3}"/>
              </a:ext>
            </a:extLst>
          </p:cNvPr>
          <p:cNvSpPr>
            <a:spLocks noGrp="1" noChangeArrowheads="1"/>
          </p:cNvSpPr>
          <p:nvPr>
            <p:ph type="title"/>
          </p:nvPr>
        </p:nvSpPr>
        <p:spPr/>
        <p:txBody>
          <a:bodyPr/>
          <a:lstStyle/>
          <a:p>
            <a:r>
              <a:rPr lang="en-US" altLang="en-US"/>
              <a:t>Cost-Sensitive Measures</a:t>
            </a:r>
          </a:p>
        </p:txBody>
      </p:sp>
      <p:graphicFrame>
        <p:nvGraphicFramePr>
          <p:cNvPr id="75779" name="Object 3">
            <a:extLst>
              <a:ext uri="{FF2B5EF4-FFF2-40B4-BE49-F238E27FC236}">
                <a16:creationId xmlns:a16="http://schemas.microsoft.com/office/drawing/2014/main" id="{EBC4CE5A-C9F2-4B51-B5A9-EF85F09E9A63}"/>
              </a:ext>
            </a:extLst>
          </p:cNvPr>
          <p:cNvGraphicFramePr>
            <a:graphicFrameLocks noChangeAspect="1"/>
          </p:cNvGraphicFramePr>
          <p:nvPr/>
        </p:nvGraphicFramePr>
        <p:xfrm>
          <a:off x="49213" y="1017588"/>
          <a:ext cx="4800600" cy="2716212"/>
        </p:xfrm>
        <a:graphic>
          <a:graphicData uri="http://schemas.openxmlformats.org/presentationml/2006/ole">
            <mc:AlternateContent xmlns:mc="http://schemas.openxmlformats.org/markup-compatibility/2006">
              <mc:Choice xmlns:v="urn:schemas-microsoft-com:vml" Requires="v">
                <p:oleObj name="Equation" r:id="rId2" imgW="4241800" imgH="2400300" progId="Equation.3">
                  <p:embed/>
                </p:oleObj>
              </mc:Choice>
              <mc:Fallback>
                <p:oleObj name="Equation" r:id="rId2" imgW="4241800" imgH="2400300" progId="Equation.3">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1017588"/>
                        <a:ext cx="4800600" cy="2716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5780" name="Rectangle 4">
            <a:extLst>
              <a:ext uri="{FF2B5EF4-FFF2-40B4-BE49-F238E27FC236}">
                <a16:creationId xmlns:a16="http://schemas.microsoft.com/office/drawing/2014/main" id="{49F54615-B6BC-4ECB-B439-686A2F80051D}"/>
              </a:ext>
            </a:extLst>
          </p:cNvPr>
          <p:cNvSpPr>
            <a:spLocks noChangeArrowheads="1"/>
          </p:cNvSpPr>
          <p:nvPr/>
        </p:nvSpPr>
        <p:spPr bwMode="auto">
          <a:xfrm>
            <a:off x="152400" y="3962400"/>
            <a:ext cx="8839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292100" indent="-292100">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10000"/>
              </a:spcBef>
              <a:spcAft>
                <a:spcPts val="400"/>
              </a:spcAft>
              <a:buClr>
                <a:srgbClr val="0C7B9C"/>
              </a:buClr>
              <a:buSzPct val="75000"/>
              <a:buFont typeface="Monotype Sorts" pitchFamily="2" charset="2"/>
              <a:buChar char="l"/>
            </a:pPr>
            <a:r>
              <a:rPr lang="en-US" altLang="en-US" sz="2400" b="0"/>
              <a:t>Precision: The classifier predict class C; how often is this decision correct? </a:t>
            </a:r>
          </a:p>
          <a:p>
            <a:pPr>
              <a:spcBef>
                <a:spcPct val="10000"/>
              </a:spcBef>
              <a:spcAft>
                <a:spcPts val="400"/>
              </a:spcAft>
              <a:buClr>
                <a:srgbClr val="0C7B9C"/>
              </a:buClr>
              <a:buSzPct val="75000"/>
              <a:buFont typeface="Monotype Sorts" pitchFamily="2" charset="2"/>
              <a:buChar char="l"/>
            </a:pPr>
            <a:r>
              <a:rPr lang="en-US" altLang="en-US" sz="2400" b="0"/>
              <a:t>Recall: The correct class is C; how often does the classifier predict class C correctly?</a:t>
            </a:r>
          </a:p>
          <a:p>
            <a:pPr>
              <a:spcBef>
                <a:spcPct val="10000"/>
              </a:spcBef>
              <a:spcAft>
                <a:spcPts val="400"/>
              </a:spcAft>
              <a:buClr>
                <a:srgbClr val="0C7B9C"/>
              </a:buClr>
              <a:buSzPct val="75000"/>
              <a:buFont typeface="Monotype Sorts" pitchFamily="2" charset="2"/>
              <a:buChar char="l"/>
            </a:pPr>
            <a:r>
              <a:rPr lang="en-US" altLang="en-US" sz="2400" b="0"/>
              <a:t>F-measure somewhat combines recall and precision using harmonic mean</a:t>
            </a:r>
          </a:p>
        </p:txBody>
      </p:sp>
      <p:graphicFrame>
        <p:nvGraphicFramePr>
          <p:cNvPr id="6" name="Group 4">
            <a:extLst>
              <a:ext uri="{FF2B5EF4-FFF2-40B4-BE49-F238E27FC236}">
                <a16:creationId xmlns:a16="http://schemas.microsoft.com/office/drawing/2014/main" id="{9D58DE6B-1264-4E37-ADA5-5EDA2CCD32BE}"/>
              </a:ext>
            </a:extLst>
          </p:cNvPr>
          <p:cNvGraphicFramePr>
            <a:graphicFrameLocks noGrp="1"/>
          </p:cNvGraphicFramePr>
          <p:nvPr/>
        </p:nvGraphicFramePr>
        <p:xfrm>
          <a:off x="5029200" y="950913"/>
          <a:ext cx="4114800" cy="2333625"/>
        </p:xfrm>
        <a:graphic>
          <a:graphicData uri="http://schemas.openxmlformats.org/drawingml/2006/table">
            <a:tbl>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tblGrid>
              <a:tr h="48400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endParaRPr kumimoji="0" lang="en-US" sz="2400" b="0" i="0" u="none" strike="noStrike" cap="none" normalizeH="0" baseline="0" dirty="0">
                        <a:ln>
                          <a:noFill/>
                        </a:ln>
                        <a:solidFill>
                          <a:schemeClr val="tx1"/>
                        </a:solidFill>
                        <a:effectLst/>
                        <a:latin typeface="Arial" pitchFamily="34"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1400" b="0" i="0" u="none" strike="noStrike" cap="none" normalizeH="0" baseline="0" dirty="0">
                          <a:ln>
                            <a:noFill/>
                          </a:ln>
                          <a:solidFill>
                            <a:schemeClr val="tx1"/>
                          </a:solidFill>
                          <a:effectLst/>
                          <a:latin typeface="Arial" pitchFamily="34" charset="0"/>
                        </a:rPr>
                        <a:t>PREDICTED CLASS</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99179">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br>
                        <a:rPr kumimoji="0" lang="en-US" sz="2400" b="0" i="0" u="none" strike="noStrike" cap="none" normalizeH="0" baseline="0" dirty="0">
                          <a:ln>
                            <a:noFill/>
                          </a:ln>
                          <a:solidFill>
                            <a:schemeClr val="tx1"/>
                          </a:solidFill>
                          <a:effectLst/>
                          <a:latin typeface="Arial" pitchFamily="34" charset="0"/>
                        </a:rPr>
                      </a:br>
                      <a:endParaRPr kumimoji="0" lang="en-US" sz="2400" b="0" i="0" u="none" strike="noStrike" cap="none" normalizeH="0" baseline="0" dirty="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1400" b="0" i="0" u="none" strike="noStrike" cap="none" normalizeH="0" baseline="0" dirty="0">
                          <a:ln>
                            <a:noFill/>
                          </a:ln>
                          <a:solidFill>
                            <a:schemeClr val="tx1"/>
                          </a:solidFill>
                          <a:effectLst/>
                          <a:latin typeface="Arial" pitchFamily="34" charset="0"/>
                        </a:rPr>
                        <a:t>ACTUAL</a:t>
                      </a:r>
                      <a:br>
                        <a:rPr kumimoji="0" lang="en-US" sz="1400" b="0" i="0" u="none" strike="noStrike" cap="none" normalizeH="0" baseline="0" dirty="0">
                          <a:ln>
                            <a:noFill/>
                          </a:ln>
                          <a:solidFill>
                            <a:schemeClr val="tx1"/>
                          </a:solidFill>
                          <a:effectLst/>
                          <a:latin typeface="Arial" pitchFamily="34" charset="0"/>
                        </a:rPr>
                      </a:br>
                      <a:r>
                        <a:rPr kumimoji="0" lang="en-US" sz="1400" b="0" i="0" u="none" strike="noStrike" cap="none" normalizeH="0" baseline="0" dirty="0">
                          <a:ln>
                            <a:noFill/>
                          </a:ln>
                          <a:solidFill>
                            <a:schemeClr val="tx1"/>
                          </a:solidFill>
                          <a:effectLst/>
                          <a:latin typeface="Arial" pitchFamily="34" charset="0"/>
                        </a:rPr>
                        <a:t>CLASS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endParaRPr kumimoji="0" lang="en-US" sz="1400" b="0" i="0" u="none" strike="noStrike" cap="none" normalizeH="0" baseline="0">
                        <a:ln>
                          <a:noFill/>
                        </a:ln>
                        <a:solidFill>
                          <a:schemeClr val="tx1"/>
                        </a:solidFill>
                        <a:effectLst/>
                        <a:latin typeface="Arial"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1400" b="0" i="0" u="none" strike="noStrike" cap="none" normalizeH="0" baseline="0" dirty="0">
                          <a:ln>
                            <a:noFill/>
                          </a:ln>
                          <a:solidFill>
                            <a:schemeClr val="tx1"/>
                          </a:solidFill>
                          <a:effectLst/>
                          <a:latin typeface="Arial" pitchFamily="34" charset="0"/>
                        </a:rPr>
                        <a:t>Class=Yes</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1400" b="0" i="0" u="none" strike="noStrike" cap="none" normalizeH="0" baseline="0">
                          <a:ln>
                            <a:noFill/>
                          </a:ln>
                          <a:solidFill>
                            <a:schemeClr val="tx1"/>
                          </a:solidFill>
                          <a:effectLst/>
                          <a:latin typeface="Arial" pitchFamily="34" charset="0"/>
                        </a:rPr>
                        <a:t>Class=No</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5223">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1400" b="0" i="0" u="none" strike="noStrike" cap="none" normalizeH="0" baseline="0">
                          <a:ln>
                            <a:noFill/>
                          </a:ln>
                          <a:solidFill>
                            <a:schemeClr val="tx1"/>
                          </a:solidFill>
                          <a:effectLst/>
                          <a:latin typeface="Arial" pitchFamily="34" charset="0"/>
                        </a:rPr>
                        <a:t>Class=Yes</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1400" b="0" i="0" u="none" strike="noStrike" cap="none" normalizeH="0" baseline="0" dirty="0">
                          <a:ln>
                            <a:noFill/>
                          </a:ln>
                          <a:solidFill>
                            <a:schemeClr val="tx1"/>
                          </a:solidFill>
                          <a:effectLst/>
                          <a:latin typeface="Arial" pitchFamily="34" charset="0"/>
                        </a:rPr>
                        <a:t>a=6</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1400" b="0" i="0" u="none" strike="noStrike" cap="none" normalizeH="0" baseline="0" dirty="0">
                          <a:ln>
                            <a:noFill/>
                          </a:ln>
                          <a:solidFill>
                            <a:schemeClr val="tx1"/>
                          </a:solidFill>
                          <a:effectLst/>
                          <a:latin typeface="Arial" pitchFamily="34" charset="0"/>
                        </a:rPr>
                        <a:t>b=6</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5223">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Tx/>
                        <a:buNone/>
                        <a:tabLst/>
                      </a:pPr>
                      <a:r>
                        <a:rPr kumimoji="0" lang="en-US" sz="1400" b="0" i="0" u="none" strike="noStrike" cap="none" normalizeH="0" baseline="0">
                          <a:ln>
                            <a:noFill/>
                          </a:ln>
                          <a:solidFill>
                            <a:schemeClr val="tx1"/>
                          </a:solidFill>
                          <a:effectLst/>
                          <a:latin typeface="Arial" pitchFamily="34" charset="0"/>
                        </a:rPr>
                        <a:t>Class=No</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1400" b="0" i="0" u="none" strike="noStrike" cap="none" normalizeH="0" baseline="0" dirty="0">
                          <a:ln>
                            <a:noFill/>
                          </a:ln>
                          <a:solidFill>
                            <a:schemeClr val="tx1"/>
                          </a:solidFill>
                          <a:effectLst/>
                          <a:latin typeface="Arial" pitchFamily="34" charset="0"/>
                        </a:rPr>
                        <a:t>c=0</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1400" b="0" i="0" u="none" strike="noStrike" cap="none" normalizeH="0" baseline="0" dirty="0">
                          <a:ln>
                            <a:noFill/>
                          </a:ln>
                          <a:solidFill>
                            <a:schemeClr val="tx1"/>
                          </a:solidFill>
                          <a:effectLst/>
                          <a:latin typeface="Arial" pitchFamily="34" charset="0"/>
                        </a:rPr>
                        <a:t>d=6</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C30B77DF-4778-4281-A040-8F6D9D72659F}"/>
              </a:ext>
            </a:extLst>
          </p:cNvPr>
          <p:cNvSpPr>
            <a:spLocks noGrp="1" noChangeArrowheads="1"/>
          </p:cNvSpPr>
          <p:nvPr>
            <p:ph type="title"/>
          </p:nvPr>
        </p:nvSpPr>
        <p:spPr/>
        <p:txBody>
          <a:bodyPr/>
          <a:lstStyle/>
          <a:p>
            <a:r>
              <a:rPr lang="en-US" altLang="en-US"/>
              <a:t>Confusion Matrix </a:t>
            </a:r>
          </a:p>
        </p:txBody>
      </p:sp>
      <p:pic>
        <p:nvPicPr>
          <p:cNvPr id="76803" name="Picture 4" descr="See the source image">
            <a:extLst>
              <a:ext uri="{FF2B5EF4-FFF2-40B4-BE49-F238E27FC236}">
                <a16:creationId xmlns:a16="http://schemas.microsoft.com/office/drawing/2014/main" id="{D1FF614B-2F23-451A-94D1-4468938FB3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990600"/>
            <a:ext cx="7485063" cy="5867400"/>
          </a:xfr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49348047-6438-4B45-A3F2-CB139C3FA7CE}"/>
              </a:ext>
            </a:extLst>
          </p:cNvPr>
          <p:cNvSpPr>
            <a:spLocks noGrp="1" noChangeArrowheads="1"/>
          </p:cNvSpPr>
          <p:nvPr>
            <p:ph type="body" idx="1"/>
          </p:nvPr>
        </p:nvSpPr>
        <p:spPr>
          <a:xfrm>
            <a:off x="0" y="990600"/>
            <a:ext cx="8991600" cy="5715000"/>
          </a:xfrm>
        </p:spPr>
        <p:txBody>
          <a:bodyPr/>
          <a:lstStyle/>
          <a:p>
            <a:pPr marL="0" indent="0">
              <a:buFontTx/>
              <a:buNone/>
              <a:defRPr/>
            </a:pPr>
            <a:r>
              <a:rPr lang="en-US" altLang="en-US" sz="1900" dirty="0"/>
              <a:t>Assume we have a search engine with assigns a relevance value r to each document and then returns all web documents whose relevance threshold is above a user-defined relevance threshold </a:t>
            </a:r>
            <a:r>
              <a:rPr lang="en-US" altLang="en-US" sz="1900" dirty="0">
                <a:sym typeface="Symbol" panose="05050102010706020507" pitchFamily="18" charset="2"/>
              </a:rPr>
              <a:t>. Moreover, we assume for the particular web search, we conduct, there are 16 relevant documents. </a:t>
            </a:r>
            <a:endParaRPr lang="en-US" altLang="en-US" sz="1900" dirty="0"/>
          </a:p>
          <a:p>
            <a:pPr>
              <a:defRPr/>
            </a:pPr>
            <a:r>
              <a:rPr lang="en-US" altLang="en-US" sz="1900" dirty="0"/>
              <a:t>Case 1: we use </a:t>
            </a:r>
            <a:r>
              <a:rPr lang="en-US" altLang="en-US" sz="1900" dirty="0">
                <a:sym typeface="Symbol" panose="05050102010706020507" pitchFamily="18" charset="2"/>
              </a:rPr>
              <a:t>=0.6 and the search returns 5 documents with 4 of those documents are being relevant; in this case we receive: precision: 0.8 and recall=0.25. </a:t>
            </a:r>
          </a:p>
          <a:p>
            <a:pPr>
              <a:defRPr/>
            </a:pPr>
            <a:r>
              <a:rPr lang="en-US" altLang="en-US" sz="1900" dirty="0"/>
              <a:t>Case 2: we use a lower threshold of </a:t>
            </a:r>
            <a:r>
              <a:rPr lang="en-US" altLang="en-US" sz="1900" dirty="0">
                <a:sym typeface="Symbol" panose="05050102010706020507" pitchFamily="18" charset="2"/>
              </a:rPr>
              <a:t>=0.4 and in this case we the search returns 24 documents with 12 being relevant; in this case, we receive: precision=0.5 and recall=0.75.</a:t>
            </a:r>
          </a:p>
          <a:p>
            <a:pPr>
              <a:defRPr/>
            </a:pPr>
            <a:r>
              <a:rPr lang="en-US" altLang="en-US" sz="1900" dirty="0">
                <a:sym typeface="Symbol" panose="05050102010706020507" pitchFamily="18" charset="2"/>
              </a:rPr>
              <a:t>The example shows that the classification algorithm performance can be tweaked by choosing an appropriate threshold which considers the different cost of false positives and false negatives ; e.g. if the cost of false negatives is higher than those of false positives, we tend to use lower thresholds to miss fewer relevant documents</a:t>
            </a:r>
          </a:p>
          <a:p>
            <a:pPr>
              <a:spcBef>
                <a:spcPts val="0"/>
              </a:spcBef>
              <a:spcAft>
                <a:spcPts val="0"/>
              </a:spcAft>
              <a:defRPr/>
            </a:pPr>
            <a:r>
              <a:rPr lang="en-US" altLang="en-US" sz="1900" dirty="0">
                <a:sym typeface="Symbol" panose="05050102010706020507" pitchFamily="18" charset="2"/>
              </a:rPr>
              <a:t>Costs in the example:</a:t>
            </a:r>
          </a:p>
          <a:p>
            <a:pPr lvl="1">
              <a:spcBef>
                <a:spcPts val="0"/>
              </a:spcBef>
              <a:spcAft>
                <a:spcPts val="0"/>
              </a:spcAft>
              <a:defRPr/>
            </a:pPr>
            <a:r>
              <a:rPr lang="en-US" altLang="en-US" sz="1900" dirty="0">
                <a:sym typeface="Symbol" panose="05050102010706020507" pitchFamily="18" charset="2"/>
              </a:rPr>
              <a:t>FP: Cost of having to read irrelevant document</a:t>
            </a:r>
          </a:p>
          <a:p>
            <a:pPr lvl="1">
              <a:spcBef>
                <a:spcPts val="0"/>
              </a:spcBef>
              <a:spcAft>
                <a:spcPts val="0"/>
              </a:spcAft>
              <a:defRPr/>
            </a:pPr>
            <a:r>
              <a:rPr lang="en-US" altLang="en-US" sz="1900" dirty="0">
                <a:sym typeface="Symbol" panose="05050102010706020507" pitchFamily="18" charset="2"/>
              </a:rPr>
              <a:t>FN: Cost of not missing a relevant document </a:t>
            </a:r>
            <a:endParaRPr lang="en-US" altLang="en-US" sz="1900" dirty="0"/>
          </a:p>
          <a:p>
            <a:pPr>
              <a:buFont typeface="Wingdings" pitchFamily="2" charset="2"/>
              <a:buNone/>
              <a:defRPr/>
            </a:pPr>
            <a:endParaRPr lang="en-US" altLang="en-US" b="1" dirty="0"/>
          </a:p>
          <a:p>
            <a:pPr>
              <a:buFont typeface="Wingdings" pitchFamily="2" charset="2"/>
              <a:buNone/>
              <a:defRPr/>
            </a:pPr>
            <a:endParaRPr lang="en-US" altLang="en-US" b="1" dirty="0"/>
          </a:p>
        </p:txBody>
      </p:sp>
      <p:sp useBgFill="1">
        <p:nvSpPr>
          <p:cNvPr id="77827" name="Rectangle 3">
            <a:extLst>
              <a:ext uri="{FF2B5EF4-FFF2-40B4-BE49-F238E27FC236}">
                <a16:creationId xmlns:a16="http://schemas.microsoft.com/office/drawing/2014/main" id="{9FD04E4C-E5C2-4BCE-AA8E-E8BA9C0BFA37}"/>
              </a:ext>
            </a:extLst>
          </p:cNvPr>
          <p:cNvSpPr>
            <a:spLocks noChangeArrowheads="1"/>
          </p:cNvSpPr>
          <p:nvPr/>
        </p:nvSpPr>
        <p:spPr bwMode="auto">
          <a:xfrm>
            <a:off x="685800" y="0"/>
            <a:ext cx="7539038" cy="796925"/>
          </a:xfrm>
          <a:prstGeom prst="rect">
            <a:avLst/>
          </a:prstGeom>
          <a:ln w="12700">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a:r>
              <a:rPr kumimoji="1" lang="en-US" altLang="en-US" sz="2300">
                <a:solidFill>
                  <a:schemeClr val="tx2"/>
                </a:solidFill>
                <a:latin typeface="Arial Narrow" panose="020B0606020202030204" pitchFamily="34" charset="0"/>
              </a:rPr>
              <a:t>Another Example </a:t>
            </a:r>
          </a:p>
          <a:p>
            <a:pPr algn="ctr"/>
            <a:r>
              <a:rPr kumimoji="1" lang="en-US" altLang="en-US" sz="2300">
                <a:solidFill>
                  <a:schemeClr val="tx2"/>
                </a:solidFill>
                <a:latin typeface="Arial Narrow" panose="020B0606020202030204" pitchFamily="34" charset="0"/>
              </a:rPr>
              <a:t>Difference Between Precision and Recall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F193442A-007B-4D7C-981B-576F35CC9F69}"/>
              </a:ext>
            </a:extLst>
          </p:cNvPr>
          <p:cNvSpPr>
            <a:spLocks noGrp="1" noChangeArrowheads="1"/>
          </p:cNvSpPr>
          <p:nvPr>
            <p:ph type="title"/>
          </p:nvPr>
        </p:nvSpPr>
        <p:spPr/>
        <p:txBody>
          <a:bodyPr/>
          <a:lstStyle/>
          <a:p>
            <a:r>
              <a:rPr lang="en-US" altLang="en-US"/>
              <a:t>Model Evaluation</a:t>
            </a:r>
          </a:p>
        </p:txBody>
      </p:sp>
      <p:sp>
        <p:nvSpPr>
          <p:cNvPr id="79875" name="Rectangle 3">
            <a:extLst>
              <a:ext uri="{FF2B5EF4-FFF2-40B4-BE49-F238E27FC236}">
                <a16:creationId xmlns:a16="http://schemas.microsoft.com/office/drawing/2014/main" id="{D9FCA7F0-00DC-401E-B181-44C30755AEE5}"/>
              </a:ext>
            </a:extLst>
          </p:cNvPr>
          <p:cNvSpPr>
            <a:spLocks noGrp="1" noChangeArrowheads="1"/>
          </p:cNvSpPr>
          <p:nvPr>
            <p:ph type="body" idx="1"/>
          </p:nvPr>
        </p:nvSpPr>
        <p:spPr/>
        <p:txBody>
          <a:bodyPr/>
          <a:lstStyle/>
          <a:p>
            <a:r>
              <a:rPr lang="en-US" altLang="en-US"/>
              <a:t>Metrics for Performance Evaluation</a:t>
            </a:r>
          </a:p>
          <a:p>
            <a:pPr lvl="1"/>
            <a:r>
              <a:rPr lang="en-US" altLang="en-US"/>
              <a:t>How to evaluate the performance of a model?</a:t>
            </a:r>
          </a:p>
          <a:p>
            <a:pPr lvl="1">
              <a:buFont typeface="Arial" panose="020B0604020202020204" pitchFamily="34" charset="0"/>
              <a:buNone/>
            </a:pPr>
            <a:endParaRPr lang="en-US" altLang="en-US"/>
          </a:p>
          <a:p>
            <a:r>
              <a:rPr lang="en-US" altLang="en-US"/>
              <a:t>Methods for Performance Evaluation</a:t>
            </a:r>
          </a:p>
          <a:p>
            <a:pPr lvl="1"/>
            <a:r>
              <a:rPr lang="en-US" altLang="en-US"/>
              <a:t>How to obtain reliable estimates?</a:t>
            </a:r>
          </a:p>
          <a:p>
            <a:pPr lvl="1"/>
            <a:endParaRPr lang="en-US" altLang="en-US"/>
          </a:p>
          <a:p>
            <a:r>
              <a:rPr lang="en-US" altLang="en-US">
                <a:solidFill>
                  <a:srgbClr val="FF0000"/>
                </a:solidFill>
              </a:rPr>
              <a:t>Methods for Model Comparison</a:t>
            </a:r>
          </a:p>
          <a:p>
            <a:pPr lvl="1"/>
            <a:r>
              <a:rPr lang="en-US" altLang="en-US"/>
              <a:t>How to compare the relative performance among competing models?</a:t>
            </a:r>
          </a:p>
          <a:p>
            <a:pPr lvl="1"/>
            <a:endParaRPr lang="en-US" alt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F6C5EC67-3441-4BD0-A8FC-5D37DFC51C2A}"/>
              </a:ext>
            </a:extLst>
          </p:cNvPr>
          <p:cNvSpPr>
            <a:spLocks noGrp="1" noChangeArrowheads="1"/>
          </p:cNvSpPr>
          <p:nvPr>
            <p:ph type="title"/>
          </p:nvPr>
        </p:nvSpPr>
        <p:spPr/>
        <p:txBody>
          <a:bodyPr/>
          <a:lstStyle/>
          <a:p>
            <a:r>
              <a:rPr lang="en-US" altLang="en-US"/>
              <a:t>Test of Significance</a:t>
            </a:r>
          </a:p>
        </p:txBody>
      </p:sp>
      <p:sp>
        <p:nvSpPr>
          <p:cNvPr id="80899" name="Rectangle 3">
            <a:extLst>
              <a:ext uri="{FF2B5EF4-FFF2-40B4-BE49-F238E27FC236}">
                <a16:creationId xmlns:a16="http://schemas.microsoft.com/office/drawing/2014/main" id="{AE7D4AED-EFEF-4696-95B0-9E25D775C8F6}"/>
              </a:ext>
            </a:extLst>
          </p:cNvPr>
          <p:cNvSpPr>
            <a:spLocks noGrp="1" noChangeArrowheads="1"/>
          </p:cNvSpPr>
          <p:nvPr>
            <p:ph type="body" idx="1"/>
          </p:nvPr>
        </p:nvSpPr>
        <p:spPr>
          <a:xfrm>
            <a:off x="381000" y="1143000"/>
            <a:ext cx="8382000" cy="5181600"/>
          </a:xfrm>
        </p:spPr>
        <p:txBody>
          <a:bodyPr/>
          <a:lstStyle/>
          <a:p>
            <a:r>
              <a:rPr lang="en-US" altLang="en-US"/>
              <a:t>Given two models:</a:t>
            </a:r>
          </a:p>
          <a:p>
            <a:pPr lvl="1"/>
            <a:r>
              <a:rPr lang="en-US" altLang="en-US" sz="2400"/>
              <a:t>Model M1: accuracy = 85%, tested on 30 instances</a:t>
            </a:r>
          </a:p>
          <a:p>
            <a:pPr lvl="1"/>
            <a:r>
              <a:rPr lang="en-US" altLang="en-US" sz="2400"/>
              <a:t>Model M2: accuracy = 75%, tested on 5000 instances</a:t>
            </a:r>
          </a:p>
          <a:p>
            <a:pPr lvl="1"/>
            <a:r>
              <a:rPr lang="en-US" altLang="en-US" sz="2400"/>
              <a:t>Test we run independently (“unpaired”)</a:t>
            </a:r>
          </a:p>
          <a:p>
            <a:pPr lvl="4"/>
            <a:endParaRPr lang="en-US" altLang="en-US" sz="2400"/>
          </a:p>
          <a:p>
            <a:r>
              <a:rPr lang="en-US" altLang="en-US"/>
              <a:t>Can we say M1 is better than M2?</a:t>
            </a:r>
          </a:p>
          <a:p>
            <a:pPr lvl="1"/>
            <a:r>
              <a:rPr lang="en-US" altLang="en-US" sz="2400"/>
              <a:t>How much confidence can we place on accuracy of M1 and M2?</a:t>
            </a:r>
          </a:p>
          <a:p>
            <a:pPr lvl="1"/>
            <a:r>
              <a:rPr lang="en-US" altLang="en-US" sz="2400"/>
              <a:t>Can the difference in performance measure be explained as a result of random fluctuations in the test set?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3EB0A378-632C-4DD5-BCB1-572EBCDD7512}"/>
              </a:ext>
            </a:extLst>
          </p:cNvPr>
          <p:cNvSpPr>
            <a:spLocks noGrp="1" noChangeArrowheads="1"/>
          </p:cNvSpPr>
          <p:nvPr>
            <p:ph type="title"/>
          </p:nvPr>
        </p:nvSpPr>
        <p:spPr/>
        <p:txBody>
          <a:bodyPr/>
          <a:lstStyle/>
          <a:p>
            <a:r>
              <a:rPr lang="en-US" altLang="en-US"/>
              <a:t>Confidence Interval for Accuracy</a:t>
            </a:r>
          </a:p>
        </p:txBody>
      </p:sp>
      <p:sp>
        <p:nvSpPr>
          <p:cNvPr id="81923" name="Rectangle 3">
            <a:extLst>
              <a:ext uri="{FF2B5EF4-FFF2-40B4-BE49-F238E27FC236}">
                <a16:creationId xmlns:a16="http://schemas.microsoft.com/office/drawing/2014/main" id="{19B1A297-AFB6-4CBB-8815-86E4F24FE71F}"/>
              </a:ext>
            </a:extLst>
          </p:cNvPr>
          <p:cNvSpPr>
            <a:spLocks noGrp="1" noChangeArrowheads="1"/>
          </p:cNvSpPr>
          <p:nvPr>
            <p:ph type="body" idx="1"/>
          </p:nvPr>
        </p:nvSpPr>
        <p:spPr>
          <a:xfrm>
            <a:off x="304800" y="1066800"/>
            <a:ext cx="8686800" cy="5181600"/>
          </a:xfrm>
        </p:spPr>
        <p:txBody>
          <a:bodyPr/>
          <a:lstStyle/>
          <a:p>
            <a:r>
              <a:rPr lang="en-US" altLang="en-US"/>
              <a:t>Prediction can be regarded as a Bernoulli trial</a:t>
            </a:r>
          </a:p>
          <a:p>
            <a:pPr lvl="1"/>
            <a:r>
              <a:rPr lang="en-US" altLang="en-US" sz="2000"/>
              <a:t>A Bernoulli trial has 2 possible outcomes</a:t>
            </a:r>
          </a:p>
          <a:p>
            <a:pPr lvl="1"/>
            <a:r>
              <a:rPr lang="en-US" altLang="en-US" sz="2000"/>
              <a:t>Possible outcomes for prediction: correct or wrong</a:t>
            </a:r>
          </a:p>
          <a:p>
            <a:pPr lvl="1"/>
            <a:r>
              <a:rPr lang="en-US" altLang="en-US" sz="2000"/>
              <a:t>Collection of Bernoulli trials has a Binomial distribution:</a:t>
            </a:r>
          </a:p>
          <a:p>
            <a:pPr lvl="2"/>
            <a:r>
              <a:rPr lang="en-US" altLang="en-US" sz="2000"/>
              <a:t> x </a:t>
            </a:r>
            <a:r>
              <a:rPr lang="en-US" altLang="en-US" sz="2000">
                <a:sym typeface="Symbol" panose="05050102010706020507" pitchFamily="18" charset="2"/>
              </a:rPr>
              <a:t> Bin(N, p)      x: number of correct predictions</a:t>
            </a:r>
          </a:p>
          <a:p>
            <a:pPr lvl="2"/>
            <a:r>
              <a:rPr lang="en-US" altLang="en-US" sz="2000">
                <a:sym typeface="Symbol" panose="05050102010706020507" pitchFamily="18" charset="2"/>
              </a:rPr>
              <a:t> e.g:   Toss a fair coin 50 times, how many heads would turn up?</a:t>
            </a:r>
            <a:br>
              <a:rPr lang="en-US" altLang="en-US" sz="2000">
                <a:sym typeface="Symbol" panose="05050102010706020507" pitchFamily="18" charset="2"/>
              </a:rPr>
            </a:br>
            <a:r>
              <a:rPr lang="en-US" altLang="en-US" sz="2000">
                <a:sym typeface="Symbol" panose="05050102010706020507" pitchFamily="18" charset="2"/>
              </a:rPr>
              <a:t>  	   </a:t>
            </a:r>
            <a:r>
              <a:rPr lang="en-US" altLang="en-US" sz="2000"/>
              <a:t>Expected number of heads = N</a:t>
            </a:r>
            <a:r>
              <a:rPr lang="en-US" altLang="en-US" sz="2000">
                <a:sym typeface="Symbol" panose="05050102010706020507" pitchFamily="18" charset="2"/>
              </a:rPr>
              <a:t></a:t>
            </a:r>
            <a:r>
              <a:rPr lang="en-US" altLang="en-US" sz="2000"/>
              <a:t>p = 50 </a:t>
            </a:r>
            <a:r>
              <a:rPr lang="en-US" altLang="en-US" sz="2000">
                <a:sym typeface="Symbol" panose="05050102010706020507" pitchFamily="18" charset="2"/>
              </a:rPr>
              <a:t> 0.5 = 25</a:t>
            </a:r>
            <a:endParaRPr lang="en-US" altLang="en-US" sz="2000"/>
          </a:p>
          <a:p>
            <a:pPr lvl="3">
              <a:buFontTx/>
              <a:buNone/>
            </a:pPr>
            <a:endParaRPr lang="en-US" altLang="en-US"/>
          </a:p>
          <a:p>
            <a:r>
              <a:rPr lang="en-US" altLang="en-US"/>
              <a:t>Given x (# of correct predictions) or equivalently, acc=x/N, and N (# of test instances),</a:t>
            </a:r>
            <a:br>
              <a:rPr lang="en-US" altLang="en-US"/>
            </a:br>
            <a:br>
              <a:rPr lang="en-US" altLang="en-US"/>
            </a:br>
            <a:r>
              <a:rPr lang="en-US" altLang="en-US"/>
              <a:t>	Can we predict p (true accuracy of model)?</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E8C19EC4-6EAC-4C93-BC56-15488E84AF92}"/>
              </a:ext>
            </a:extLst>
          </p:cNvPr>
          <p:cNvSpPr>
            <a:spLocks noGrp="1" noChangeArrowheads="1"/>
          </p:cNvSpPr>
          <p:nvPr>
            <p:ph type="title"/>
          </p:nvPr>
        </p:nvSpPr>
        <p:spPr/>
        <p:txBody>
          <a:bodyPr/>
          <a:lstStyle/>
          <a:p>
            <a:r>
              <a:rPr lang="en-US" altLang="en-US"/>
              <a:t>Confidence Interval for Accuracy</a:t>
            </a:r>
          </a:p>
        </p:txBody>
      </p:sp>
      <p:sp>
        <p:nvSpPr>
          <p:cNvPr id="82947" name="Rectangle 3">
            <a:extLst>
              <a:ext uri="{FF2B5EF4-FFF2-40B4-BE49-F238E27FC236}">
                <a16:creationId xmlns:a16="http://schemas.microsoft.com/office/drawing/2014/main" id="{F39A905B-F83F-4C59-9F18-C8BB8F2DDECD}"/>
              </a:ext>
            </a:extLst>
          </p:cNvPr>
          <p:cNvSpPr>
            <a:spLocks noGrp="1" noChangeArrowheads="1"/>
          </p:cNvSpPr>
          <p:nvPr>
            <p:ph type="body" idx="1"/>
          </p:nvPr>
        </p:nvSpPr>
        <p:spPr>
          <a:xfrm>
            <a:off x="215900" y="1143000"/>
            <a:ext cx="8318500" cy="5181600"/>
          </a:xfrm>
        </p:spPr>
        <p:txBody>
          <a:bodyPr/>
          <a:lstStyle/>
          <a:p>
            <a:r>
              <a:rPr lang="en-US" altLang="en-US"/>
              <a:t>For large test sets (N &gt; 30), </a:t>
            </a:r>
          </a:p>
          <a:p>
            <a:pPr lvl="1"/>
            <a:r>
              <a:rPr lang="en-US" altLang="en-US" sz="2400"/>
              <a:t>acc has a normal distribution </a:t>
            </a:r>
            <a:br>
              <a:rPr lang="en-US" altLang="en-US" sz="2400"/>
            </a:br>
            <a:r>
              <a:rPr lang="en-US" altLang="en-US" sz="2400"/>
              <a:t>with mean p and variance </a:t>
            </a:r>
            <a:br>
              <a:rPr lang="en-US" altLang="en-US" sz="2400"/>
            </a:br>
            <a:r>
              <a:rPr lang="en-US" altLang="en-US" sz="2400"/>
              <a:t>p(1-p)/N</a:t>
            </a:r>
            <a:endParaRPr lang="en-US" altLang="en-US" sz="2400">
              <a:sym typeface="Symbol" panose="05050102010706020507" pitchFamily="18" charset="2"/>
            </a:endParaRPr>
          </a:p>
          <a:p>
            <a:pPr lvl="1">
              <a:buFont typeface="Arial" panose="020B0604020202020204" pitchFamily="34" charset="0"/>
              <a:buNone/>
            </a:pPr>
            <a:endParaRPr lang="en-US" altLang="en-US">
              <a:sym typeface="Symbol" panose="05050102010706020507" pitchFamily="18" charset="2"/>
            </a:endParaRPr>
          </a:p>
          <a:p>
            <a:pPr lvl="1">
              <a:buFont typeface="Arial" panose="020B0604020202020204" pitchFamily="34" charset="0"/>
              <a:buNone/>
            </a:pPr>
            <a:endParaRPr lang="en-US" altLang="en-US">
              <a:sym typeface="Symbol" panose="05050102010706020507" pitchFamily="18" charset="2"/>
            </a:endParaRPr>
          </a:p>
          <a:p>
            <a:pPr lvl="1">
              <a:buFont typeface="Arial" panose="020B0604020202020204" pitchFamily="34" charset="0"/>
              <a:buNone/>
            </a:pPr>
            <a:endParaRPr lang="en-US" altLang="en-US">
              <a:sym typeface="Symbol" panose="05050102010706020507" pitchFamily="18" charset="2"/>
            </a:endParaRPr>
          </a:p>
          <a:p>
            <a:pPr lvl="3"/>
            <a:endParaRPr lang="en-US" altLang="en-US">
              <a:sym typeface="Symbol" panose="05050102010706020507" pitchFamily="18" charset="2"/>
            </a:endParaRPr>
          </a:p>
          <a:p>
            <a:r>
              <a:rPr lang="en-US" altLang="en-US">
                <a:sym typeface="Symbol" panose="05050102010706020507" pitchFamily="18" charset="2"/>
              </a:rPr>
              <a:t>Confidence Interval for p:</a:t>
            </a:r>
            <a:endParaRPr lang="en-US" altLang="en-US"/>
          </a:p>
          <a:p>
            <a:pPr lvl="1">
              <a:buFont typeface="Arial" panose="020B0604020202020204" pitchFamily="34" charset="0"/>
              <a:buNone/>
            </a:pPr>
            <a:endParaRPr lang="en-US" altLang="en-US">
              <a:sym typeface="Symbol" panose="05050102010706020507" pitchFamily="18" charset="2"/>
            </a:endParaRPr>
          </a:p>
        </p:txBody>
      </p:sp>
      <p:graphicFrame>
        <p:nvGraphicFramePr>
          <p:cNvPr id="82948" name="Object 4">
            <a:extLst>
              <a:ext uri="{FF2B5EF4-FFF2-40B4-BE49-F238E27FC236}">
                <a16:creationId xmlns:a16="http://schemas.microsoft.com/office/drawing/2014/main" id="{1A25A073-7EC3-4003-A479-D882E601726A}"/>
              </a:ext>
            </a:extLst>
          </p:cNvPr>
          <p:cNvGraphicFramePr>
            <a:graphicFrameLocks noChangeAspect="1"/>
          </p:cNvGraphicFramePr>
          <p:nvPr/>
        </p:nvGraphicFramePr>
        <p:xfrm>
          <a:off x="609600" y="3048000"/>
          <a:ext cx="4110038" cy="1357313"/>
        </p:xfrm>
        <a:graphic>
          <a:graphicData uri="http://schemas.openxmlformats.org/presentationml/2006/ole">
            <mc:AlternateContent xmlns:mc="http://schemas.openxmlformats.org/markup-compatibility/2006">
              <mc:Choice xmlns:v="urn:schemas-microsoft-com:vml" Requires="v">
                <p:oleObj name="Equation" r:id="rId2" imgW="3619500" imgH="1193800" progId="Equation.3">
                  <p:embed/>
                </p:oleObj>
              </mc:Choice>
              <mc:Fallback>
                <p:oleObj name="Equation" r:id="rId2" imgW="3619500" imgH="11938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0"/>
                        <a:ext cx="4110038" cy="1357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82949" name="Picture 5" descr="norm_conf">
            <a:extLst>
              <a:ext uri="{FF2B5EF4-FFF2-40B4-BE49-F238E27FC236}">
                <a16:creationId xmlns:a16="http://schemas.microsoft.com/office/drawing/2014/main" id="{7320052D-3735-4B28-801F-9506030BB5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978" t="6569" b="12234"/>
          <a:stretch>
            <a:fillRect/>
          </a:stretch>
        </p:blipFill>
        <p:spPr bwMode="auto">
          <a:xfrm>
            <a:off x="5105400" y="1600200"/>
            <a:ext cx="38862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0" name="Line 6">
            <a:extLst>
              <a:ext uri="{FF2B5EF4-FFF2-40B4-BE49-F238E27FC236}">
                <a16:creationId xmlns:a16="http://schemas.microsoft.com/office/drawing/2014/main" id="{B950FEE2-53AC-4F9A-91AC-C1C08EB4C3B4}"/>
              </a:ext>
            </a:extLst>
          </p:cNvPr>
          <p:cNvSpPr>
            <a:spLocks noChangeShapeType="1"/>
          </p:cNvSpPr>
          <p:nvPr/>
        </p:nvSpPr>
        <p:spPr bwMode="auto">
          <a:xfrm flipH="1">
            <a:off x="7162800" y="1447800"/>
            <a:ext cx="762000" cy="10668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951" name="Text Box 7">
            <a:extLst>
              <a:ext uri="{FF2B5EF4-FFF2-40B4-BE49-F238E27FC236}">
                <a16:creationId xmlns:a16="http://schemas.microsoft.com/office/drawing/2014/main" id="{5DAE17DF-8D5A-4DDC-AB74-93A7E747C4A8}"/>
              </a:ext>
            </a:extLst>
          </p:cNvPr>
          <p:cNvSpPr txBox="1">
            <a:spLocks noChangeArrowheads="1"/>
          </p:cNvSpPr>
          <p:nvPr/>
        </p:nvSpPr>
        <p:spPr bwMode="auto">
          <a:xfrm>
            <a:off x="6858000" y="1066800"/>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2000"/>
              <a:t>Area = 1 - </a:t>
            </a:r>
            <a:r>
              <a:rPr lang="en-US" altLang="en-US" sz="2000">
                <a:sym typeface="Symbol" panose="05050102010706020507" pitchFamily="18" charset="2"/>
              </a:rPr>
              <a:t></a:t>
            </a:r>
            <a:endParaRPr lang="en-US" altLang="en-US" sz="2000"/>
          </a:p>
        </p:txBody>
      </p:sp>
      <p:sp>
        <p:nvSpPr>
          <p:cNvPr id="82952" name="Line 8">
            <a:extLst>
              <a:ext uri="{FF2B5EF4-FFF2-40B4-BE49-F238E27FC236}">
                <a16:creationId xmlns:a16="http://schemas.microsoft.com/office/drawing/2014/main" id="{7F32F4BE-F81F-4B35-A89A-BAD8C10A929B}"/>
              </a:ext>
            </a:extLst>
          </p:cNvPr>
          <p:cNvSpPr>
            <a:spLocks noChangeShapeType="1"/>
          </p:cNvSpPr>
          <p:nvPr/>
        </p:nvSpPr>
        <p:spPr bwMode="auto">
          <a:xfrm flipV="1">
            <a:off x="6172200" y="3505200"/>
            <a:ext cx="228600" cy="7620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953" name="Text Box 9">
            <a:extLst>
              <a:ext uri="{FF2B5EF4-FFF2-40B4-BE49-F238E27FC236}">
                <a16:creationId xmlns:a16="http://schemas.microsoft.com/office/drawing/2014/main" id="{C06159AD-0D3C-4B59-8DB8-1449F5305FF4}"/>
              </a:ext>
            </a:extLst>
          </p:cNvPr>
          <p:cNvSpPr txBox="1">
            <a:spLocks noChangeArrowheads="1"/>
          </p:cNvSpPr>
          <p:nvPr/>
        </p:nvSpPr>
        <p:spPr bwMode="auto">
          <a:xfrm>
            <a:off x="5791200" y="3962400"/>
            <a:ext cx="7620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ct val="140000"/>
              </a:lnSpc>
              <a:spcBef>
                <a:spcPct val="50000"/>
              </a:spcBef>
              <a:spcAft>
                <a:spcPct val="50000"/>
              </a:spcAft>
              <a:buClrTx/>
              <a:buSzTx/>
              <a:buFontTx/>
              <a:buNone/>
            </a:pPr>
            <a:r>
              <a:rPr lang="en-US" altLang="en-US" sz="2400"/>
              <a:t>Z</a:t>
            </a:r>
            <a:r>
              <a:rPr lang="en-US" altLang="en-US" sz="2400" baseline="-25000">
                <a:sym typeface="Symbol" panose="05050102010706020507" pitchFamily="18" charset="2"/>
              </a:rPr>
              <a:t>/2</a:t>
            </a:r>
            <a:endParaRPr lang="en-US" altLang="en-US" sz="2400"/>
          </a:p>
        </p:txBody>
      </p:sp>
      <p:sp>
        <p:nvSpPr>
          <p:cNvPr id="82954" name="Text Box 10">
            <a:extLst>
              <a:ext uri="{FF2B5EF4-FFF2-40B4-BE49-F238E27FC236}">
                <a16:creationId xmlns:a16="http://schemas.microsoft.com/office/drawing/2014/main" id="{A8E4CC9A-4571-4169-8DA7-2CEFADCF177B}"/>
              </a:ext>
            </a:extLst>
          </p:cNvPr>
          <p:cNvSpPr txBox="1">
            <a:spLocks noChangeArrowheads="1"/>
          </p:cNvSpPr>
          <p:nvPr/>
        </p:nvSpPr>
        <p:spPr bwMode="auto">
          <a:xfrm>
            <a:off x="7848600" y="3962400"/>
            <a:ext cx="10668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ct val="140000"/>
              </a:lnSpc>
              <a:spcBef>
                <a:spcPct val="50000"/>
              </a:spcBef>
              <a:spcAft>
                <a:spcPct val="50000"/>
              </a:spcAft>
              <a:buClrTx/>
              <a:buSzTx/>
              <a:buFontTx/>
              <a:buNone/>
            </a:pPr>
            <a:r>
              <a:rPr lang="en-US" altLang="en-US" sz="2400"/>
              <a:t>Z</a:t>
            </a:r>
            <a:r>
              <a:rPr lang="en-US" altLang="en-US" sz="2400" baseline="-25000">
                <a:sym typeface="Symbol" panose="05050102010706020507" pitchFamily="18" charset="2"/>
              </a:rPr>
              <a:t>1-  /2</a:t>
            </a:r>
          </a:p>
        </p:txBody>
      </p:sp>
      <p:sp>
        <p:nvSpPr>
          <p:cNvPr id="82955" name="Line 11">
            <a:extLst>
              <a:ext uri="{FF2B5EF4-FFF2-40B4-BE49-F238E27FC236}">
                <a16:creationId xmlns:a16="http://schemas.microsoft.com/office/drawing/2014/main" id="{18BA30D7-5820-4F17-BAAC-ADEE87E60A5A}"/>
              </a:ext>
            </a:extLst>
          </p:cNvPr>
          <p:cNvSpPr>
            <a:spLocks noChangeShapeType="1"/>
          </p:cNvSpPr>
          <p:nvPr/>
        </p:nvSpPr>
        <p:spPr bwMode="auto">
          <a:xfrm flipH="1" flipV="1">
            <a:off x="7772400" y="3505200"/>
            <a:ext cx="152400" cy="6858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82956" name="Object 12">
            <a:extLst>
              <a:ext uri="{FF2B5EF4-FFF2-40B4-BE49-F238E27FC236}">
                <a16:creationId xmlns:a16="http://schemas.microsoft.com/office/drawing/2014/main" id="{215FD75E-A3B3-45DB-833A-92BA641690A3}"/>
              </a:ext>
            </a:extLst>
          </p:cNvPr>
          <p:cNvGraphicFramePr>
            <a:graphicFrameLocks noChangeAspect="1"/>
          </p:cNvGraphicFramePr>
          <p:nvPr/>
        </p:nvGraphicFramePr>
        <p:xfrm>
          <a:off x="457200" y="5281613"/>
          <a:ext cx="8358188" cy="1042987"/>
        </p:xfrm>
        <a:graphic>
          <a:graphicData uri="http://schemas.openxmlformats.org/presentationml/2006/ole">
            <mc:AlternateContent xmlns:mc="http://schemas.openxmlformats.org/markup-compatibility/2006">
              <mc:Choice xmlns:v="urn:schemas-microsoft-com:vml" Requires="v">
                <p:oleObj name="Equation" r:id="rId5" imgW="6718300" imgH="838200" progId="Equation.3">
                  <p:embed/>
                </p:oleObj>
              </mc:Choice>
              <mc:Fallback>
                <p:oleObj name="Equation" r:id="rId5" imgW="6718300" imgH="838200"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5281613"/>
                        <a:ext cx="8358188" cy="1042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3BC05F0B-B6F1-4FDA-BFF7-0F76361EE2F9}"/>
              </a:ext>
            </a:extLst>
          </p:cNvPr>
          <p:cNvSpPr>
            <a:spLocks noGrp="1" noChangeArrowheads="1"/>
          </p:cNvSpPr>
          <p:nvPr>
            <p:ph type="title"/>
          </p:nvPr>
        </p:nvSpPr>
        <p:spPr>
          <a:xfrm>
            <a:off x="457200" y="304800"/>
            <a:ext cx="8686800" cy="533400"/>
          </a:xfrm>
        </p:spPr>
        <p:txBody>
          <a:bodyPr/>
          <a:lstStyle/>
          <a:p>
            <a:pPr algn="ctr"/>
            <a:r>
              <a:rPr lang="en-US" altLang="en-US" sz="2200"/>
              <a:t>Unpaired Testing: Comparing 2 Models</a:t>
            </a:r>
          </a:p>
        </p:txBody>
      </p:sp>
      <p:pic>
        <p:nvPicPr>
          <p:cNvPr id="83971" name="Picture 4" descr="norm_conf">
            <a:extLst>
              <a:ext uri="{FF2B5EF4-FFF2-40B4-BE49-F238E27FC236}">
                <a16:creationId xmlns:a16="http://schemas.microsoft.com/office/drawing/2014/main" id="{F5EAD197-C4A5-4599-94C8-14EF18FD87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978" t="6569" b="12234"/>
          <a:stretch>
            <a:fillRect/>
          </a:stretch>
        </p:blipFill>
        <p:spPr bwMode="auto">
          <a:xfrm>
            <a:off x="2819400" y="1371600"/>
            <a:ext cx="38862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Picture 5" descr="norm_conf">
            <a:extLst>
              <a:ext uri="{FF2B5EF4-FFF2-40B4-BE49-F238E27FC236}">
                <a16:creationId xmlns:a16="http://schemas.microsoft.com/office/drawing/2014/main" id="{0F0A9421-FBA0-4771-859D-B9BD2BC7FB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978" t="6569" b="12234"/>
          <a:stretch>
            <a:fillRect/>
          </a:stretch>
        </p:blipFill>
        <p:spPr bwMode="auto">
          <a:xfrm>
            <a:off x="1981200" y="4419600"/>
            <a:ext cx="38862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Text Box 6">
            <a:extLst>
              <a:ext uri="{FF2B5EF4-FFF2-40B4-BE49-F238E27FC236}">
                <a16:creationId xmlns:a16="http://schemas.microsoft.com/office/drawing/2014/main" id="{A7249360-B3B8-42A9-9F11-29ED6A19C4BD}"/>
              </a:ext>
            </a:extLst>
          </p:cNvPr>
          <p:cNvSpPr txBox="1">
            <a:spLocks noChangeArrowheads="1"/>
          </p:cNvSpPr>
          <p:nvPr/>
        </p:nvSpPr>
        <p:spPr bwMode="auto">
          <a:xfrm>
            <a:off x="3962400" y="1066800"/>
            <a:ext cx="187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lang="en-US" altLang="en-US" sz="1400"/>
              <a:t>Accuracy Classifer1</a:t>
            </a:r>
          </a:p>
        </p:txBody>
      </p:sp>
      <p:sp>
        <p:nvSpPr>
          <p:cNvPr id="83974" name="Text Box 7">
            <a:extLst>
              <a:ext uri="{FF2B5EF4-FFF2-40B4-BE49-F238E27FC236}">
                <a16:creationId xmlns:a16="http://schemas.microsoft.com/office/drawing/2014/main" id="{F176456D-52C8-4A60-A222-DE03A8AEAF6E}"/>
              </a:ext>
            </a:extLst>
          </p:cNvPr>
          <p:cNvSpPr txBox="1">
            <a:spLocks noChangeArrowheads="1"/>
          </p:cNvSpPr>
          <p:nvPr/>
        </p:nvSpPr>
        <p:spPr bwMode="auto">
          <a:xfrm>
            <a:off x="2895600" y="6553200"/>
            <a:ext cx="187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lang="en-US" altLang="en-US" sz="1400"/>
              <a:t>Accuracy Classifer2</a:t>
            </a:r>
          </a:p>
        </p:txBody>
      </p:sp>
      <p:sp>
        <p:nvSpPr>
          <p:cNvPr id="83975" name="Line 8">
            <a:extLst>
              <a:ext uri="{FF2B5EF4-FFF2-40B4-BE49-F238E27FC236}">
                <a16:creationId xmlns:a16="http://schemas.microsoft.com/office/drawing/2014/main" id="{D9927C4D-5051-4B6D-9CFB-C3BD68632656}"/>
              </a:ext>
            </a:extLst>
          </p:cNvPr>
          <p:cNvSpPr>
            <a:spLocks noChangeShapeType="1"/>
          </p:cNvSpPr>
          <p:nvPr/>
        </p:nvSpPr>
        <p:spPr bwMode="auto">
          <a:xfrm flipH="1" flipV="1">
            <a:off x="5486400" y="3200400"/>
            <a:ext cx="381000" cy="8382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976" name="Text Box 9">
            <a:extLst>
              <a:ext uri="{FF2B5EF4-FFF2-40B4-BE49-F238E27FC236}">
                <a16:creationId xmlns:a16="http://schemas.microsoft.com/office/drawing/2014/main" id="{D63627AA-EF47-45E3-A9B5-3A6F787DBC73}"/>
              </a:ext>
            </a:extLst>
          </p:cNvPr>
          <p:cNvSpPr txBox="1">
            <a:spLocks noChangeArrowheads="1"/>
          </p:cNvSpPr>
          <p:nvPr/>
        </p:nvSpPr>
        <p:spPr bwMode="auto">
          <a:xfrm>
            <a:off x="2743200" y="3657600"/>
            <a:ext cx="7620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ct val="140000"/>
              </a:lnSpc>
              <a:spcBef>
                <a:spcPct val="50000"/>
              </a:spcBef>
              <a:spcAft>
                <a:spcPct val="50000"/>
              </a:spcAft>
              <a:buClrTx/>
              <a:buSzTx/>
              <a:buFontTx/>
              <a:buNone/>
            </a:pPr>
            <a:r>
              <a:rPr lang="en-US" altLang="en-US" sz="2400"/>
              <a:t>Z</a:t>
            </a:r>
            <a:r>
              <a:rPr lang="en-US" altLang="en-US" sz="2400" baseline="-25000">
                <a:sym typeface="Symbol" panose="05050102010706020507" pitchFamily="18" charset="2"/>
              </a:rPr>
              <a:t>/2</a:t>
            </a:r>
            <a:endParaRPr lang="en-US" altLang="en-US" sz="2400"/>
          </a:p>
        </p:txBody>
      </p:sp>
      <p:sp>
        <p:nvSpPr>
          <p:cNvPr id="83977" name="Text Box 10">
            <a:extLst>
              <a:ext uri="{FF2B5EF4-FFF2-40B4-BE49-F238E27FC236}">
                <a16:creationId xmlns:a16="http://schemas.microsoft.com/office/drawing/2014/main" id="{0BA40F68-3A1C-42A8-9578-5364EE784C55}"/>
              </a:ext>
            </a:extLst>
          </p:cNvPr>
          <p:cNvSpPr txBox="1">
            <a:spLocks noChangeArrowheads="1"/>
          </p:cNvSpPr>
          <p:nvPr/>
        </p:nvSpPr>
        <p:spPr bwMode="auto">
          <a:xfrm>
            <a:off x="5410200" y="3657600"/>
            <a:ext cx="10668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ct val="140000"/>
              </a:lnSpc>
              <a:spcBef>
                <a:spcPct val="50000"/>
              </a:spcBef>
              <a:spcAft>
                <a:spcPct val="50000"/>
              </a:spcAft>
              <a:buClrTx/>
              <a:buSzTx/>
              <a:buFontTx/>
              <a:buNone/>
            </a:pPr>
            <a:r>
              <a:rPr lang="en-US" altLang="en-US" sz="2400"/>
              <a:t>Z</a:t>
            </a:r>
            <a:r>
              <a:rPr lang="en-US" altLang="en-US" sz="2400" baseline="-25000">
                <a:sym typeface="Symbol" panose="05050102010706020507" pitchFamily="18" charset="2"/>
              </a:rPr>
              <a:t>1-  /2</a:t>
            </a:r>
          </a:p>
        </p:txBody>
      </p:sp>
      <p:sp>
        <p:nvSpPr>
          <p:cNvPr id="83978" name="Line 11">
            <a:extLst>
              <a:ext uri="{FF2B5EF4-FFF2-40B4-BE49-F238E27FC236}">
                <a16:creationId xmlns:a16="http://schemas.microsoft.com/office/drawing/2014/main" id="{78D08B42-D4AD-4F69-A4DF-8989F0BCE9C1}"/>
              </a:ext>
            </a:extLst>
          </p:cNvPr>
          <p:cNvSpPr>
            <a:spLocks noChangeShapeType="1"/>
          </p:cNvSpPr>
          <p:nvPr/>
        </p:nvSpPr>
        <p:spPr bwMode="auto">
          <a:xfrm flipV="1">
            <a:off x="3048000" y="3200400"/>
            <a:ext cx="1066800" cy="6858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979" name="Line 12">
            <a:extLst>
              <a:ext uri="{FF2B5EF4-FFF2-40B4-BE49-F238E27FC236}">
                <a16:creationId xmlns:a16="http://schemas.microsoft.com/office/drawing/2014/main" id="{5B6BACDE-5FE2-4722-A7D9-859A2497BE74}"/>
              </a:ext>
            </a:extLst>
          </p:cNvPr>
          <p:cNvSpPr>
            <a:spLocks noChangeShapeType="1"/>
          </p:cNvSpPr>
          <p:nvPr/>
        </p:nvSpPr>
        <p:spPr bwMode="auto">
          <a:xfrm flipH="1">
            <a:off x="4648200" y="4191000"/>
            <a:ext cx="1295400" cy="19050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980" name="Line 13">
            <a:extLst>
              <a:ext uri="{FF2B5EF4-FFF2-40B4-BE49-F238E27FC236}">
                <a16:creationId xmlns:a16="http://schemas.microsoft.com/office/drawing/2014/main" id="{D0CDF4EE-1B01-4316-8962-77C971D821A9}"/>
              </a:ext>
            </a:extLst>
          </p:cNvPr>
          <p:cNvSpPr>
            <a:spLocks noChangeShapeType="1"/>
          </p:cNvSpPr>
          <p:nvPr/>
        </p:nvSpPr>
        <p:spPr bwMode="auto">
          <a:xfrm>
            <a:off x="2895600" y="4114800"/>
            <a:ext cx="304800" cy="19812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981" name="Text Box 14">
            <a:extLst>
              <a:ext uri="{FF2B5EF4-FFF2-40B4-BE49-F238E27FC236}">
                <a16:creationId xmlns:a16="http://schemas.microsoft.com/office/drawing/2014/main" id="{D51FB41B-6C0D-43C4-A00B-810FD6769E89}"/>
              </a:ext>
            </a:extLst>
          </p:cNvPr>
          <p:cNvSpPr txBox="1">
            <a:spLocks noChangeArrowheads="1"/>
          </p:cNvSpPr>
          <p:nvPr/>
        </p:nvSpPr>
        <p:spPr bwMode="auto">
          <a:xfrm>
            <a:off x="6584950" y="3886200"/>
            <a:ext cx="25590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lang="en-US" altLang="en-US" sz="1400"/>
              <a:t>If the blue areas do not </a:t>
            </a:r>
          </a:p>
          <a:p>
            <a:pPr>
              <a:spcBef>
                <a:spcPct val="0"/>
              </a:spcBef>
              <a:spcAft>
                <a:spcPct val="0"/>
              </a:spcAft>
              <a:buClrTx/>
              <a:buSzTx/>
              <a:buFontTx/>
              <a:buNone/>
            </a:pPr>
            <a:r>
              <a:rPr lang="en-US" altLang="en-US" sz="1400"/>
              <a:t>overlap: one classifier is </a:t>
            </a:r>
          </a:p>
          <a:p>
            <a:pPr>
              <a:spcBef>
                <a:spcPct val="0"/>
              </a:spcBef>
              <a:spcAft>
                <a:spcPct val="0"/>
              </a:spcAft>
              <a:buClrTx/>
              <a:buSzTx/>
              <a:buFontTx/>
              <a:buNone/>
            </a:pPr>
            <a:r>
              <a:rPr lang="en-US" altLang="en-US" sz="1400"/>
              <a:t>significantly better </a:t>
            </a:r>
          </a:p>
          <a:p>
            <a:pPr>
              <a:spcBef>
                <a:spcPct val="0"/>
              </a:spcBef>
              <a:spcAft>
                <a:spcPct val="0"/>
              </a:spcAft>
              <a:buClrTx/>
              <a:buSzTx/>
              <a:buFontTx/>
              <a:buNone/>
            </a:pPr>
            <a:r>
              <a:rPr lang="en-US" altLang="en-US" sz="1400"/>
              <a:t>than the other one</a:t>
            </a:r>
          </a:p>
          <a:p>
            <a:pPr>
              <a:spcBef>
                <a:spcPct val="0"/>
              </a:spcBef>
              <a:spcAft>
                <a:spcPct val="0"/>
              </a:spcAft>
              <a:buClrTx/>
              <a:buSzTx/>
              <a:buFontTx/>
              <a:buNone/>
            </a:pPr>
            <a:endParaRPr lang="en-US" altLang="en-US" sz="1400"/>
          </a:p>
          <a:p>
            <a:pPr>
              <a:spcBef>
                <a:spcPct val="0"/>
              </a:spcBef>
              <a:spcAft>
                <a:spcPct val="0"/>
              </a:spcAft>
              <a:buClrTx/>
              <a:buSzTx/>
              <a:buFontTx/>
              <a:buNone/>
            </a:pPr>
            <a:r>
              <a:rPr lang="en-US" altLang="en-US" sz="1400">
                <a:latin typeface="Symbol" panose="05050102010706020507" pitchFamily="18" charset="2"/>
              </a:rPr>
              <a:t>1-a</a:t>
            </a:r>
            <a:r>
              <a:rPr lang="en-US" altLang="en-US" sz="1400"/>
              <a:t> is degree of confidence.</a:t>
            </a:r>
          </a:p>
        </p:txBody>
      </p:sp>
      <p:sp>
        <p:nvSpPr>
          <p:cNvPr id="83982" name="Line 15">
            <a:extLst>
              <a:ext uri="{FF2B5EF4-FFF2-40B4-BE49-F238E27FC236}">
                <a16:creationId xmlns:a16="http://schemas.microsoft.com/office/drawing/2014/main" id="{2BDAF81C-AE07-418B-8CB4-45725394FF9D}"/>
              </a:ext>
            </a:extLst>
          </p:cNvPr>
          <p:cNvSpPr>
            <a:spLocks noChangeShapeType="1"/>
          </p:cNvSpPr>
          <p:nvPr/>
        </p:nvSpPr>
        <p:spPr bwMode="auto">
          <a:xfrm>
            <a:off x="4038600" y="1447800"/>
            <a:ext cx="76200" cy="4876800"/>
          </a:xfrm>
          <a:prstGeom prst="line">
            <a:avLst/>
          </a:prstGeom>
          <a:noFill/>
          <a:ln w="3175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83" name="Text Box 16">
            <a:extLst>
              <a:ext uri="{FF2B5EF4-FFF2-40B4-BE49-F238E27FC236}">
                <a16:creationId xmlns:a16="http://schemas.microsoft.com/office/drawing/2014/main" id="{A7B725E7-C0DA-44FB-9D0A-FD6E5E45D0B0}"/>
              </a:ext>
            </a:extLst>
          </p:cNvPr>
          <p:cNvSpPr txBox="1">
            <a:spLocks noChangeArrowheads="1"/>
          </p:cNvSpPr>
          <p:nvPr/>
        </p:nvSpPr>
        <p:spPr bwMode="auto">
          <a:xfrm>
            <a:off x="152400" y="3630613"/>
            <a:ext cx="2995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lang="en-US" altLang="en-US" sz="1600">
                <a:solidFill>
                  <a:srgbClr val="3333FF"/>
                </a:solidFill>
              </a:rPr>
              <a:t>Do the Blue Areas Overlap??</a:t>
            </a:r>
          </a:p>
        </p:txBody>
      </p:sp>
      <p:sp>
        <p:nvSpPr>
          <p:cNvPr id="83984" name="Text Box 17">
            <a:extLst>
              <a:ext uri="{FF2B5EF4-FFF2-40B4-BE49-F238E27FC236}">
                <a16:creationId xmlns:a16="http://schemas.microsoft.com/office/drawing/2014/main" id="{6CE55CFD-668C-4211-BD41-DAA1B1C663EA}"/>
              </a:ext>
            </a:extLst>
          </p:cNvPr>
          <p:cNvSpPr txBox="1">
            <a:spLocks noChangeArrowheads="1"/>
          </p:cNvSpPr>
          <p:nvPr/>
        </p:nvSpPr>
        <p:spPr bwMode="auto">
          <a:xfrm>
            <a:off x="4572000" y="3200400"/>
            <a:ext cx="609600" cy="304800"/>
          </a:xfrm>
          <a:prstGeom prst="rect">
            <a:avLst/>
          </a:prstGeom>
          <a:solidFill>
            <a:srgbClr val="FFFF99"/>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1400"/>
              <a:t>acc1</a:t>
            </a:r>
          </a:p>
        </p:txBody>
      </p:sp>
      <p:sp>
        <p:nvSpPr>
          <p:cNvPr id="83985" name="Text Box 18">
            <a:extLst>
              <a:ext uri="{FF2B5EF4-FFF2-40B4-BE49-F238E27FC236}">
                <a16:creationId xmlns:a16="http://schemas.microsoft.com/office/drawing/2014/main" id="{62CE582D-1906-4BF3-A58E-94DAF5EC5F6F}"/>
              </a:ext>
            </a:extLst>
          </p:cNvPr>
          <p:cNvSpPr txBox="1">
            <a:spLocks noChangeArrowheads="1"/>
          </p:cNvSpPr>
          <p:nvPr/>
        </p:nvSpPr>
        <p:spPr bwMode="auto">
          <a:xfrm>
            <a:off x="3657600" y="6248400"/>
            <a:ext cx="609600" cy="304800"/>
          </a:xfrm>
          <a:prstGeom prst="rect">
            <a:avLst/>
          </a:prstGeom>
          <a:solidFill>
            <a:srgbClr val="FFFF99"/>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1400"/>
              <a:t>acc2</a:t>
            </a:r>
          </a:p>
        </p:txBody>
      </p:sp>
      <p:sp>
        <p:nvSpPr>
          <p:cNvPr id="83986" name="Text Box 19">
            <a:extLst>
              <a:ext uri="{FF2B5EF4-FFF2-40B4-BE49-F238E27FC236}">
                <a16:creationId xmlns:a16="http://schemas.microsoft.com/office/drawing/2014/main" id="{9A8B107E-30E9-462E-BD4A-83FAA414ABBF}"/>
              </a:ext>
            </a:extLst>
          </p:cNvPr>
          <p:cNvSpPr txBox="1">
            <a:spLocks noChangeArrowheads="1"/>
          </p:cNvSpPr>
          <p:nvPr/>
        </p:nvSpPr>
        <p:spPr bwMode="auto">
          <a:xfrm>
            <a:off x="1905000" y="6248400"/>
            <a:ext cx="609600" cy="304800"/>
          </a:xfrm>
          <a:prstGeom prst="rect">
            <a:avLst/>
          </a:prstGeom>
          <a:solidFill>
            <a:srgbClr val="FFFF99"/>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1400"/>
              <a:t>    </a:t>
            </a:r>
          </a:p>
        </p:txBody>
      </p:sp>
      <p:sp>
        <p:nvSpPr>
          <p:cNvPr id="83987" name="Text Box 20">
            <a:extLst>
              <a:ext uri="{FF2B5EF4-FFF2-40B4-BE49-F238E27FC236}">
                <a16:creationId xmlns:a16="http://schemas.microsoft.com/office/drawing/2014/main" id="{418C6D7D-4FBB-45B6-BACA-CC7FAF99455E}"/>
              </a:ext>
            </a:extLst>
          </p:cNvPr>
          <p:cNvSpPr txBox="1">
            <a:spLocks noChangeArrowheads="1"/>
          </p:cNvSpPr>
          <p:nvPr/>
        </p:nvSpPr>
        <p:spPr bwMode="auto">
          <a:xfrm>
            <a:off x="5410200" y="6248400"/>
            <a:ext cx="609600" cy="304800"/>
          </a:xfrm>
          <a:prstGeom prst="rect">
            <a:avLst/>
          </a:prstGeom>
          <a:solidFill>
            <a:srgbClr val="FFFF99"/>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1400"/>
              <a:t>    </a:t>
            </a:r>
          </a:p>
        </p:txBody>
      </p:sp>
      <p:sp>
        <p:nvSpPr>
          <p:cNvPr id="83988" name="Text Box 21">
            <a:extLst>
              <a:ext uri="{FF2B5EF4-FFF2-40B4-BE49-F238E27FC236}">
                <a16:creationId xmlns:a16="http://schemas.microsoft.com/office/drawing/2014/main" id="{8B3E277C-6ACD-41AD-A2F5-653B4F640E96}"/>
              </a:ext>
            </a:extLst>
          </p:cNvPr>
          <p:cNvSpPr txBox="1">
            <a:spLocks noChangeArrowheads="1"/>
          </p:cNvSpPr>
          <p:nvPr/>
        </p:nvSpPr>
        <p:spPr bwMode="auto">
          <a:xfrm>
            <a:off x="2667000" y="3200400"/>
            <a:ext cx="609600" cy="304800"/>
          </a:xfrm>
          <a:prstGeom prst="rect">
            <a:avLst/>
          </a:prstGeom>
          <a:solidFill>
            <a:srgbClr val="FFFF99"/>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1400"/>
              <a:t>    </a:t>
            </a:r>
          </a:p>
        </p:txBody>
      </p:sp>
      <p:sp>
        <p:nvSpPr>
          <p:cNvPr id="83989" name="Text Box 22">
            <a:extLst>
              <a:ext uri="{FF2B5EF4-FFF2-40B4-BE49-F238E27FC236}">
                <a16:creationId xmlns:a16="http://schemas.microsoft.com/office/drawing/2014/main" id="{AD9397E8-6C48-4362-B0ED-6EBC515998BC}"/>
              </a:ext>
            </a:extLst>
          </p:cNvPr>
          <p:cNvSpPr txBox="1">
            <a:spLocks noChangeArrowheads="1"/>
          </p:cNvSpPr>
          <p:nvPr/>
        </p:nvSpPr>
        <p:spPr bwMode="auto">
          <a:xfrm>
            <a:off x="6248400" y="3200400"/>
            <a:ext cx="609600" cy="304800"/>
          </a:xfrm>
          <a:prstGeom prst="rect">
            <a:avLst/>
          </a:prstGeom>
          <a:solidFill>
            <a:srgbClr val="FFFF99"/>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1400"/>
              <a:t>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E4BD2434-B5C5-4C8B-B3C6-6E46467BB61C}"/>
              </a:ext>
            </a:extLst>
          </p:cNvPr>
          <p:cNvSpPr>
            <a:spLocks noGrp="1" noChangeArrowheads="1"/>
          </p:cNvSpPr>
          <p:nvPr>
            <p:ph type="title"/>
          </p:nvPr>
        </p:nvSpPr>
        <p:spPr/>
        <p:txBody>
          <a:bodyPr/>
          <a:lstStyle/>
          <a:p>
            <a:r>
              <a:rPr lang="en-US" altLang="en-US"/>
              <a:t>Confidence Interval for Accuracy</a:t>
            </a:r>
          </a:p>
        </p:txBody>
      </p:sp>
      <p:sp>
        <p:nvSpPr>
          <p:cNvPr id="84995" name="Rectangle 3">
            <a:extLst>
              <a:ext uri="{FF2B5EF4-FFF2-40B4-BE49-F238E27FC236}">
                <a16:creationId xmlns:a16="http://schemas.microsoft.com/office/drawing/2014/main" id="{EF275EBF-DEF5-4928-957F-2DFBF935175B}"/>
              </a:ext>
            </a:extLst>
          </p:cNvPr>
          <p:cNvSpPr>
            <a:spLocks noGrp="1" noChangeArrowheads="1"/>
          </p:cNvSpPr>
          <p:nvPr>
            <p:ph type="body" idx="1"/>
          </p:nvPr>
        </p:nvSpPr>
        <p:spPr/>
        <p:txBody>
          <a:bodyPr/>
          <a:lstStyle/>
          <a:p>
            <a:r>
              <a:rPr lang="en-US" altLang="en-US"/>
              <a:t>Consider a model that produces an accuracy of 80% when evaluated on 100 test instances:</a:t>
            </a:r>
          </a:p>
          <a:p>
            <a:pPr lvl="1"/>
            <a:r>
              <a:rPr lang="en-US" altLang="en-US" sz="2400"/>
              <a:t>N=100, acc = 0.8</a:t>
            </a:r>
          </a:p>
          <a:p>
            <a:pPr lvl="1"/>
            <a:r>
              <a:rPr lang="en-US" altLang="en-US" sz="2400"/>
              <a:t>Let 1-</a:t>
            </a:r>
            <a:r>
              <a:rPr lang="en-US" altLang="en-US" sz="2400">
                <a:sym typeface="Symbol" panose="05050102010706020507" pitchFamily="18" charset="2"/>
              </a:rPr>
              <a:t> = 0.95 (95% confidence)</a:t>
            </a:r>
          </a:p>
          <a:p>
            <a:pPr lvl="1"/>
            <a:r>
              <a:rPr lang="en-US" altLang="en-US" sz="2400">
                <a:sym typeface="Symbol" panose="05050102010706020507" pitchFamily="18" charset="2"/>
              </a:rPr>
              <a:t>From probability table, Z</a:t>
            </a:r>
            <a:r>
              <a:rPr lang="en-US" altLang="en-US" sz="2400" baseline="-25000">
                <a:sym typeface="Symbol" panose="05050102010706020507" pitchFamily="18" charset="2"/>
              </a:rPr>
              <a:t>/2</a:t>
            </a:r>
            <a:r>
              <a:rPr lang="en-US" altLang="en-US" sz="2400">
                <a:sym typeface="Symbol" panose="05050102010706020507" pitchFamily="18" charset="2"/>
              </a:rPr>
              <a:t>=1.96</a:t>
            </a:r>
            <a:r>
              <a:rPr lang="en-US" altLang="en-US">
                <a:sym typeface="Symbol" panose="05050102010706020507" pitchFamily="18" charset="2"/>
              </a:rPr>
              <a:t> </a:t>
            </a:r>
          </a:p>
          <a:p>
            <a:pPr lvl="1">
              <a:buFont typeface="Arial" panose="020B0604020202020204" pitchFamily="34" charset="0"/>
              <a:buNone/>
            </a:pPr>
            <a:endParaRPr lang="en-US" altLang="en-US"/>
          </a:p>
        </p:txBody>
      </p:sp>
      <p:graphicFrame>
        <p:nvGraphicFramePr>
          <p:cNvPr id="985092" name="Group 4">
            <a:extLst>
              <a:ext uri="{FF2B5EF4-FFF2-40B4-BE49-F238E27FC236}">
                <a16:creationId xmlns:a16="http://schemas.microsoft.com/office/drawing/2014/main" id="{B78260CE-FF17-4C26-A651-0B16ED69E233}"/>
              </a:ext>
            </a:extLst>
          </p:cNvPr>
          <p:cNvGraphicFramePr>
            <a:graphicFrameLocks noGrp="1"/>
          </p:cNvGraphicFramePr>
          <p:nvPr/>
        </p:nvGraphicFramePr>
        <p:xfrm>
          <a:off x="6934200" y="2209800"/>
          <a:ext cx="1600200" cy="2667000"/>
        </p:xfrm>
        <a:graphic>
          <a:graphicData uri="http://schemas.openxmlformats.org/drawingml/2006/table">
            <a:tbl>
              <a:tblPr/>
              <a:tblGrid>
                <a:gridCol w="8001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tblGrid>
              <a:tr h="533400">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400" b="0" i="0" u="none" strike="noStrike" cap="none" normalizeH="0" baseline="0">
                          <a:ln>
                            <a:noFill/>
                          </a:ln>
                          <a:solidFill>
                            <a:schemeClr val="tx1"/>
                          </a:solidFill>
                          <a:effectLst/>
                          <a:latin typeface="Arial" pitchFamily="34" charset="0"/>
                        </a:rPr>
                        <a:t>1-</a:t>
                      </a:r>
                      <a:r>
                        <a:rPr kumimoji="0" lang="en-US" sz="2400" b="0" i="0" u="none" strike="noStrike" cap="none" normalizeH="0" baseline="0">
                          <a:ln>
                            <a:noFill/>
                          </a:ln>
                          <a:solidFill>
                            <a:schemeClr val="tx1"/>
                          </a:solidFill>
                          <a:effectLst/>
                          <a:latin typeface="Arial" pitchFamily="34" charset="0"/>
                          <a:sym typeface="Symbol" pitchFamily="18" charset="2"/>
                        </a:rPr>
                        <a:t></a:t>
                      </a:r>
                      <a:endParaRPr kumimoji="0" lang="en-US" sz="2400" b="0" i="0" u="none" strike="noStrike" cap="none" normalizeH="0" baseline="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400" b="0" i="0" u="none" strike="noStrike" cap="none" normalizeH="0" baseline="0">
                          <a:ln>
                            <a:noFill/>
                          </a:ln>
                          <a:solidFill>
                            <a:schemeClr val="tx1"/>
                          </a:solidFill>
                          <a:effectLst/>
                          <a:latin typeface="Arial" pitchFamily="34" charset="0"/>
                        </a:rPr>
                        <a:t>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533400">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400" b="0" i="0" u="none" strike="noStrike" cap="none" normalizeH="0" baseline="0">
                          <a:ln>
                            <a:noFill/>
                          </a:ln>
                          <a:solidFill>
                            <a:schemeClr val="tx1"/>
                          </a:solidFill>
                          <a:effectLst/>
                          <a:latin typeface="Arial" pitchFamily="34" charset="0"/>
                        </a:rPr>
                        <a:t>0.99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400" b="0" i="0" u="none" strike="noStrike" cap="none" normalizeH="0" baseline="0">
                          <a:ln>
                            <a:noFill/>
                          </a:ln>
                          <a:solidFill>
                            <a:schemeClr val="tx1"/>
                          </a:solidFill>
                          <a:effectLst/>
                          <a:latin typeface="Arial" pitchFamily="34" charset="0"/>
                        </a:rPr>
                        <a:t>2.58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3400">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400" b="0" i="0" u="none" strike="noStrike" cap="none" normalizeH="0" baseline="0">
                          <a:ln>
                            <a:noFill/>
                          </a:ln>
                          <a:solidFill>
                            <a:schemeClr val="tx1"/>
                          </a:solidFill>
                          <a:effectLst/>
                          <a:latin typeface="Arial" pitchFamily="34" charset="0"/>
                        </a:rPr>
                        <a:t>0.98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400" b="0" i="0" u="none" strike="noStrike" cap="none" normalizeH="0" baseline="0">
                          <a:ln>
                            <a:noFill/>
                          </a:ln>
                          <a:solidFill>
                            <a:schemeClr val="tx1"/>
                          </a:solidFill>
                          <a:effectLst/>
                          <a:latin typeface="Arial" pitchFamily="34" charset="0"/>
                        </a:rPr>
                        <a:t>2.33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3400">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400" b="0" i="0" u="none" strike="noStrike" cap="none" normalizeH="0" baseline="0">
                          <a:ln>
                            <a:noFill/>
                          </a:ln>
                          <a:solidFill>
                            <a:srgbClr val="FF0000"/>
                          </a:solidFill>
                          <a:effectLst/>
                          <a:latin typeface="Arial" pitchFamily="34" charset="0"/>
                        </a:rPr>
                        <a:t>0.95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400" b="0" i="0" u="none" strike="noStrike" cap="none" normalizeH="0" baseline="0">
                          <a:ln>
                            <a:noFill/>
                          </a:ln>
                          <a:solidFill>
                            <a:srgbClr val="FF0000"/>
                          </a:solidFill>
                          <a:effectLst/>
                          <a:latin typeface="Arial" pitchFamily="34" charset="0"/>
                        </a:rPr>
                        <a:t>1.96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3400">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400" b="0" i="0" u="none" strike="noStrike" cap="none" normalizeH="0" baseline="0">
                          <a:ln>
                            <a:noFill/>
                          </a:ln>
                          <a:solidFill>
                            <a:schemeClr val="tx1"/>
                          </a:solidFill>
                          <a:effectLst/>
                          <a:latin typeface="Arial" pitchFamily="34" charset="0"/>
                        </a:rPr>
                        <a:t>0.90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400" b="0" i="0" u="none" strike="noStrike" cap="none" normalizeH="0" baseline="0">
                          <a:ln>
                            <a:noFill/>
                          </a:ln>
                          <a:solidFill>
                            <a:schemeClr val="tx1"/>
                          </a:solidFill>
                          <a:effectLst/>
                          <a:latin typeface="Arial" pitchFamily="34" charset="0"/>
                        </a:rPr>
                        <a:t>1.65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85016" name="Line 24">
            <a:extLst>
              <a:ext uri="{FF2B5EF4-FFF2-40B4-BE49-F238E27FC236}">
                <a16:creationId xmlns:a16="http://schemas.microsoft.com/office/drawing/2014/main" id="{4EBF7733-B2D9-4266-ADB6-016B8DAC3051}"/>
              </a:ext>
            </a:extLst>
          </p:cNvPr>
          <p:cNvSpPr>
            <a:spLocks noChangeShapeType="1"/>
          </p:cNvSpPr>
          <p:nvPr/>
        </p:nvSpPr>
        <p:spPr bwMode="auto">
          <a:xfrm>
            <a:off x="5791200" y="3276600"/>
            <a:ext cx="1066800" cy="7620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985113" name="Group 25">
            <a:extLst>
              <a:ext uri="{FF2B5EF4-FFF2-40B4-BE49-F238E27FC236}">
                <a16:creationId xmlns:a16="http://schemas.microsoft.com/office/drawing/2014/main" id="{9D6F47E6-C22E-4F54-8AB5-8B6D8E8024B3}"/>
              </a:ext>
            </a:extLst>
          </p:cNvPr>
          <p:cNvGraphicFramePr>
            <a:graphicFrameLocks noGrp="1"/>
          </p:cNvGraphicFramePr>
          <p:nvPr/>
        </p:nvGraphicFramePr>
        <p:xfrm>
          <a:off x="381000" y="3810000"/>
          <a:ext cx="5791200" cy="2019300"/>
        </p:xfrm>
        <a:graphic>
          <a:graphicData uri="http://schemas.openxmlformats.org/drawingml/2006/table">
            <a:tbl>
              <a:tblPr/>
              <a:tblGrid>
                <a:gridCol w="1219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tblGrid>
              <a:tr h="673100">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chemeClr val="tx1"/>
                          </a:solidFill>
                          <a:effectLst/>
                          <a:latin typeface="Arial" pitchFamily="34" charset="0"/>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chemeClr val="tx1"/>
                          </a:solidFill>
                          <a:effectLst/>
                          <a:latin typeface="Arial" pitchFamily="34"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rgbClr val="FF0000"/>
                          </a:solidFill>
                          <a:effectLst/>
                          <a:latin typeface="Arial"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chemeClr val="tx1"/>
                          </a:solidFill>
                          <a:effectLst/>
                          <a:latin typeface="Arial" pitchFamily="34" charset="0"/>
                        </a:rPr>
                        <a:t>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chemeClr val="tx1"/>
                          </a:solidFill>
                          <a:effectLst/>
                          <a:latin typeface="Arial" pitchFamily="34"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chemeClr val="tx1"/>
                          </a:solidFill>
                          <a:effectLst/>
                          <a:latin typeface="Arial" pitchFamily="34" charset="0"/>
                        </a:rPr>
                        <a:t>5000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3100">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chemeClr val="tx1"/>
                          </a:solidFill>
                          <a:effectLst/>
                          <a:latin typeface="Arial" pitchFamily="34" charset="0"/>
                        </a:rPr>
                        <a:t>p(lower)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chemeClr val="tx1"/>
                          </a:solidFill>
                          <a:effectLst/>
                          <a:latin typeface="Arial" pitchFamily="34" charset="0"/>
                        </a:rPr>
                        <a:t>0.670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rgbClr val="FF0000"/>
                          </a:solidFill>
                          <a:effectLst/>
                          <a:latin typeface="Arial" pitchFamily="34" charset="0"/>
                        </a:rPr>
                        <a:t>0.711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chemeClr val="tx1"/>
                          </a:solidFill>
                          <a:effectLst/>
                          <a:latin typeface="Arial" pitchFamily="34" charset="0"/>
                        </a:rPr>
                        <a:t>0.763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chemeClr val="tx1"/>
                          </a:solidFill>
                          <a:effectLst/>
                          <a:latin typeface="Arial" pitchFamily="34" charset="0"/>
                        </a:rPr>
                        <a:t>0.774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chemeClr val="tx1"/>
                          </a:solidFill>
                          <a:effectLst/>
                          <a:latin typeface="Arial" pitchFamily="34" charset="0"/>
                        </a:rPr>
                        <a:t>0.789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3100">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chemeClr val="tx1"/>
                          </a:solidFill>
                          <a:effectLst/>
                          <a:latin typeface="Arial" pitchFamily="34" charset="0"/>
                        </a:rPr>
                        <a:t>p(upper)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chemeClr val="tx1"/>
                          </a:solidFill>
                          <a:effectLst/>
                          <a:latin typeface="Arial" pitchFamily="34" charset="0"/>
                        </a:rPr>
                        <a:t>0.888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rgbClr val="FF0000"/>
                          </a:solidFill>
                          <a:effectLst/>
                          <a:latin typeface="Arial" pitchFamily="34" charset="0"/>
                        </a:rPr>
                        <a:t>0.866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chemeClr val="tx1"/>
                          </a:solidFill>
                          <a:effectLst/>
                          <a:latin typeface="Arial" pitchFamily="34" charset="0"/>
                        </a:rPr>
                        <a:t>0.833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chemeClr val="tx1"/>
                          </a:solidFill>
                          <a:effectLst/>
                          <a:latin typeface="Arial" pitchFamily="34" charset="0"/>
                        </a:rPr>
                        <a:t>0.824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Tx/>
                        <a:buNone/>
                        <a:tabLst/>
                      </a:pPr>
                      <a:r>
                        <a:rPr kumimoji="0" lang="en-US" sz="2000" b="0" i="0" u="none" strike="noStrike" cap="none" normalizeH="0" baseline="0">
                          <a:ln>
                            <a:noFill/>
                          </a:ln>
                          <a:solidFill>
                            <a:schemeClr val="tx1"/>
                          </a:solidFill>
                          <a:effectLst/>
                          <a:latin typeface="Arial" pitchFamily="34" charset="0"/>
                        </a:rPr>
                        <a:t>0.811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6F81070E-C6D6-4D4D-BA8F-349D426CB5BC}"/>
              </a:ext>
            </a:extLst>
          </p:cNvPr>
          <p:cNvSpPr>
            <a:spLocks noGrp="1" noChangeArrowheads="1"/>
          </p:cNvSpPr>
          <p:nvPr>
            <p:ph type="title"/>
          </p:nvPr>
        </p:nvSpPr>
        <p:spPr/>
        <p:txBody>
          <a:bodyPr/>
          <a:lstStyle/>
          <a:p>
            <a:r>
              <a:rPr lang="en-US" altLang="en-US"/>
              <a:t>Comparing Performance of 2 Models</a:t>
            </a:r>
          </a:p>
        </p:txBody>
      </p:sp>
      <p:sp>
        <p:nvSpPr>
          <p:cNvPr id="86019" name="Rectangle 3">
            <a:extLst>
              <a:ext uri="{FF2B5EF4-FFF2-40B4-BE49-F238E27FC236}">
                <a16:creationId xmlns:a16="http://schemas.microsoft.com/office/drawing/2014/main" id="{86226918-EDCB-4902-9803-BCA1DE66B953}"/>
              </a:ext>
            </a:extLst>
          </p:cNvPr>
          <p:cNvSpPr>
            <a:spLocks noGrp="1" noChangeArrowheads="1"/>
          </p:cNvSpPr>
          <p:nvPr>
            <p:ph type="body" idx="1"/>
          </p:nvPr>
        </p:nvSpPr>
        <p:spPr/>
        <p:txBody>
          <a:bodyPr/>
          <a:lstStyle/>
          <a:p>
            <a:r>
              <a:rPr lang="en-US" altLang="en-US"/>
              <a:t>Given two models, say M1 and M2, which is better?</a:t>
            </a:r>
          </a:p>
          <a:p>
            <a:pPr lvl="1"/>
            <a:r>
              <a:rPr lang="en-US" altLang="en-US" sz="2400"/>
              <a:t>M1 is tested on D1 (size=n1), found error rate = e</a:t>
            </a:r>
            <a:r>
              <a:rPr lang="en-US" altLang="en-US" sz="2400" baseline="-25000"/>
              <a:t>1</a:t>
            </a:r>
          </a:p>
          <a:p>
            <a:pPr lvl="1"/>
            <a:r>
              <a:rPr lang="en-US" altLang="en-US" sz="2400"/>
              <a:t>M2 is tested on D2 (size=n2), found error rate = e</a:t>
            </a:r>
            <a:r>
              <a:rPr lang="en-US" altLang="en-US" sz="2400" baseline="-25000"/>
              <a:t>2</a:t>
            </a:r>
          </a:p>
          <a:p>
            <a:pPr lvl="1"/>
            <a:r>
              <a:rPr lang="en-US" altLang="en-US" sz="2400"/>
              <a:t>Assume D1 and D2 are independent (‘</a:t>
            </a:r>
            <a:r>
              <a:rPr lang="en-US" altLang="en-US" sz="2400" i="1"/>
              <a:t>unpaired</a:t>
            </a:r>
            <a:r>
              <a:rPr lang="en-US" altLang="en-US" sz="2400"/>
              <a:t>’)</a:t>
            </a:r>
          </a:p>
          <a:p>
            <a:pPr lvl="1"/>
            <a:r>
              <a:rPr lang="en-US" altLang="en-US" sz="2400"/>
              <a:t>If n</a:t>
            </a:r>
            <a:r>
              <a:rPr lang="en-US" altLang="en-US" sz="2400" baseline="-25000"/>
              <a:t>1</a:t>
            </a:r>
            <a:r>
              <a:rPr lang="en-US" altLang="en-US" sz="2400"/>
              <a:t> and n</a:t>
            </a:r>
            <a:r>
              <a:rPr lang="en-US" altLang="en-US" sz="2400" baseline="-25000"/>
              <a:t>2</a:t>
            </a:r>
            <a:r>
              <a:rPr lang="en-US" altLang="en-US" sz="2400"/>
              <a:t> are sufficiently large, then</a:t>
            </a:r>
          </a:p>
          <a:p>
            <a:pPr lvl="1"/>
            <a:endParaRPr lang="en-US" altLang="en-US"/>
          </a:p>
          <a:p>
            <a:pPr lvl="1"/>
            <a:endParaRPr lang="en-US" altLang="en-US"/>
          </a:p>
          <a:p>
            <a:pPr lvl="1"/>
            <a:endParaRPr lang="en-US" altLang="en-US"/>
          </a:p>
          <a:p>
            <a:pPr lvl="1"/>
            <a:r>
              <a:rPr lang="en-US" altLang="en-US" sz="2400"/>
              <a:t>Approximate</a:t>
            </a:r>
            <a:r>
              <a:rPr lang="en-US" altLang="en-US"/>
              <a:t>:</a:t>
            </a:r>
          </a:p>
        </p:txBody>
      </p:sp>
      <p:graphicFrame>
        <p:nvGraphicFramePr>
          <p:cNvPr id="86020" name="Object 4">
            <a:extLst>
              <a:ext uri="{FF2B5EF4-FFF2-40B4-BE49-F238E27FC236}">
                <a16:creationId xmlns:a16="http://schemas.microsoft.com/office/drawing/2014/main" id="{BB377CDF-B10A-4350-8A08-0E8EC673F0BA}"/>
              </a:ext>
            </a:extLst>
          </p:cNvPr>
          <p:cNvGraphicFramePr>
            <a:graphicFrameLocks noChangeAspect="1"/>
          </p:cNvGraphicFramePr>
          <p:nvPr/>
        </p:nvGraphicFramePr>
        <p:xfrm>
          <a:off x="3276600" y="4043363"/>
          <a:ext cx="2209800" cy="1106487"/>
        </p:xfrm>
        <a:graphic>
          <a:graphicData uri="http://schemas.openxmlformats.org/presentationml/2006/ole">
            <mc:AlternateContent xmlns:mc="http://schemas.openxmlformats.org/markup-compatibility/2006">
              <mc:Choice xmlns:v="urn:schemas-microsoft-com:vml" Requires="v">
                <p:oleObj name="Equation" r:id="rId2" imgW="914400" imgH="457200" progId="Equation.3">
                  <p:embed/>
                </p:oleObj>
              </mc:Choice>
              <mc:Fallback>
                <p:oleObj name="Equation" r:id="rId2" imgW="914400" imgH="4572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043363"/>
                        <a:ext cx="2209800" cy="1106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6021" name="Object 5">
            <a:extLst>
              <a:ext uri="{FF2B5EF4-FFF2-40B4-BE49-F238E27FC236}">
                <a16:creationId xmlns:a16="http://schemas.microsoft.com/office/drawing/2014/main" id="{472FCAB0-C172-4533-A19C-37F95B86189C}"/>
              </a:ext>
            </a:extLst>
          </p:cNvPr>
          <p:cNvGraphicFramePr>
            <a:graphicFrameLocks noChangeAspect="1"/>
          </p:cNvGraphicFramePr>
          <p:nvPr/>
        </p:nvGraphicFramePr>
        <p:xfrm>
          <a:off x="3429000" y="5334000"/>
          <a:ext cx="1706563" cy="839788"/>
        </p:xfrm>
        <a:graphic>
          <a:graphicData uri="http://schemas.openxmlformats.org/presentationml/2006/ole">
            <mc:AlternateContent xmlns:mc="http://schemas.openxmlformats.org/markup-compatibility/2006">
              <mc:Choice xmlns:v="urn:schemas-microsoft-com:vml" Requires="v">
                <p:oleObj name="Equation" r:id="rId4" imgW="1612900" imgH="800100" progId="Equation.3">
                  <p:embed/>
                </p:oleObj>
              </mc:Choice>
              <mc:Fallback>
                <p:oleObj name="Equation" r:id="rId4" imgW="1612900" imgH="8001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5334000"/>
                        <a:ext cx="1706563" cy="839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BC7491C-9817-494D-B5A5-A706A8397274}"/>
              </a:ext>
            </a:extLst>
          </p:cNvPr>
          <p:cNvSpPr>
            <a:spLocks noGrp="1" noChangeArrowheads="1"/>
          </p:cNvSpPr>
          <p:nvPr>
            <p:ph type="title"/>
          </p:nvPr>
        </p:nvSpPr>
        <p:spPr/>
        <p:txBody>
          <a:bodyPr/>
          <a:lstStyle/>
          <a:p>
            <a:r>
              <a:rPr lang="en-US" altLang="en-US"/>
              <a:t>Example of a Decision Tree</a:t>
            </a:r>
          </a:p>
        </p:txBody>
      </p:sp>
      <p:grpSp>
        <p:nvGrpSpPr>
          <p:cNvPr id="11267" name="Group 3">
            <a:extLst>
              <a:ext uri="{FF2B5EF4-FFF2-40B4-BE49-F238E27FC236}">
                <a16:creationId xmlns:a16="http://schemas.microsoft.com/office/drawing/2014/main" id="{C03B55A7-46EF-4EB3-A56C-A19F09E58BFB}"/>
              </a:ext>
            </a:extLst>
          </p:cNvPr>
          <p:cNvGrpSpPr>
            <a:grpSpLocks/>
          </p:cNvGrpSpPr>
          <p:nvPr/>
        </p:nvGrpSpPr>
        <p:grpSpPr bwMode="auto">
          <a:xfrm>
            <a:off x="228600" y="1371600"/>
            <a:ext cx="3587750" cy="4311650"/>
            <a:chOff x="288" y="951"/>
            <a:chExt cx="2260" cy="2716"/>
          </a:xfrm>
        </p:grpSpPr>
        <p:graphicFrame>
          <p:nvGraphicFramePr>
            <p:cNvPr id="11297" name="Object 4">
              <a:extLst>
                <a:ext uri="{FF2B5EF4-FFF2-40B4-BE49-F238E27FC236}">
                  <a16:creationId xmlns:a16="http://schemas.microsoft.com/office/drawing/2014/main" id="{6CD82E33-F750-4C6A-8AAB-74C8A657ADD6}"/>
                </a:ext>
              </a:extLst>
            </p:cNvPr>
            <p:cNvGraphicFramePr>
              <a:graphicFrameLocks noChangeAspect="1"/>
            </p:cNvGraphicFramePr>
            <p:nvPr/>
          </p:nvGraphicFramePr>
          <p:xfrm>
            <a:off x="288" y="1344"/>
            <a:ext cx="2246" cy="2323"/>
          </p:xfrm>
          <a:graphic>
            <a:graphicData uri="http://schemas.openxmlformats.org/presentationml/2006/ole">
              <mc:AlternateContent xmlns:mc="http://schemas.openxmlformats.org/markup-compatibility/2006">
                <mc:Choice xmlns:v="urn:schemas-microsoft-com:vml" Requires="v">
                  <p:oleObj name="Document" r:id="rId2" imgW="5404104" imgH="5779008" progId="Word.Document.8">
                    <p:embed/>
                  </p:oleObj>
                </mc:Choice>
                <mc:Fallback>
                  <p:oleObj name="Document" r:id="rId2" imgW="5404104" imgH="5779008" progId="Word.Document.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1344"/>
                          <a:ext cx="2246" cy="2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98" name="Text Box 5">
              <a:extLst>
                <a:ext uri="{FF2B5EF4-FFF2-40B4-BE49-F238E27FC236}">
                  <a16:creationId xmlns:a16="http://schemas.microsoft.com/office/drawing/2014/main" id="{2F1E4979-1188-4D0D-A9CD-04F56EBE9DD2}"/>
                </a:ext>
              </a:extLst>
            </p:cNvPr>
            <p:cNvSpPr txBox="1">
              <a:spLocks noChangeArrowheads="1"/>
            </p:cNvSpPr>
            <p:nvPr/>
          </p:nvSpPr>
          <p:spPr bwMode="auto">
            <a:xfrm rot="-2416809">
              <a:off x="672" y="951"/>
              <a:ext cx="7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006600"/>
                  </a:solidFill>
                </a:rPr>
                <a:t>categorical</a:t>
              </a:r>
              <a:endParaRPr lang="en-US" altLang="en-US" sz="1600">
                <a:solidFill>
                  <a:schemeClr val="bg2"/>
                </a:solidFill>
              </a:endParaRPr>
            </a:p>
          </p:txBody>
        </p:sp>
        <p:sp>
          <p:nvSpPr>
            <p:cNvPr id="11299" name="Text Box 6">
              <a:extLst>
                <a:ext uri="{FF2B5EF4-FFF2-40B4-BE49-F238E27FC236}">
                  <a16:creationId xmlns:a16="http://schemas.microsoft.com/office/drawing/2014/main" id="{26B6FA5A-F056-490F-9FFB-9678291ED141}"/>
                </a:ext>
              </a:extLst>
            </p:cNvPr>
            <p:cNvSpPr txBox="1">
              <a:spLocks noChangeArrowheads="1"/>
            </p:cNvSpPr>
            <p:nvPr/>
          </p:nvSpPr>
          <p:spPr bwMode="auto">
            <a:xfrm rot="-2416809">
              <a:off x="1104" y="951"/>
              <a:ext cx="7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006600"/>
                  </a:solidFill>
                </a:rPr>
                <a:t>categorical</a:t>
              </a:r>
              <a:endParaRPr lang="en-US" altLang="en-US" sz="1600">
                <a:solidFill>
                  <a:schemeClr val="bg2"/>
                </a:solidFill>
              </a:endParaRPr>
            </a:p>
          </p:txBody>
        </p:sp>
        <p:sp>
          <p:nvSpPr>
            <p:cNvPr id="11300" name="Text Box 7">
              <a:extLst>
                <a:ext uri="{FF2B5EF4-FFF2-40B4-BE49-F238E27FC236}">
                  <a16:creationId xmlns:a16="http://schemas.microsoft.com/office/drawing/2014/main" id="{9B4A4262-4E51-4628-BC87-924CF57A8B71}"/>
                </a:ext>
              </a:extLst>
            </p:cNvPr>
            <p:cNvSpPr txBox="1">
              <a:spLocks noChangeArrowheads="1"/>
            </p:cNvSpPr>
            <p:nvPr/>
          </p:nvSpPr>
          <p:spPr bwMode="auto">
            <a:xfrm rot="-2416809">
              <a:off x="1632" y="951"/>
              <a:ext cx="80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006600"/>
                  </a:solidFill>
                </a:rPr>
                <a:t>continuous</a:t>
              </a:r>
              <a:endParaRPr lang="en-US" altLang="en-US" sz="1600">
                <a:solidFill>
                  <a:schemeClr val="bg2"/>
                </a:solidFill>
              </a:endParaRPr>
            </a:p>
          </p:txBody>
        </p:sp>
        <p:sp>
          <p:nvSpPr>
            <p:cNvPr id="11301" name="Text Box 8">
              <a:extLst>
                <a:ext uri="{FF2B5EF4-FFF2-40B4-BE49-F238E27FC236}">
                  <a16:creationId xmlns:a16="http://schemas.microsoft.com/office/drawing/2014/main" id="{0BD4154F-7417-4B7F-A25E-75D40E996209}"/>
                </a:ext>
              </a:extLst>
            </p:cNvPr>
            <p:cNvSpPr txBox="1">
              <a:spLocks noChangeArrowheads="1"/>
            </p:cNvSpPr>
            <p:nvPr/>
          </p:nvSpPr>
          <p:spPr bwMode="auto">
            <a:xfrm rot="-2416809">
              <a:off x="2112" y="1047"/>
              <a:ext cx="4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006600"/>
                  </a:solidFill>
                </a:rPr>
                <a:t>class</a:t>
              </a:r>
              <a:endParaRPr lang="en-US" altLang="en-US" sz="1600">
                <a:solidFill>
                  <a:schemeClr val="bg2"/>
                </a:solidFill>
              </a:endParaRPr>
            </a:p>
          </p:txBody>
        </p:sp>
      </p:grpSp>
      <p:sp>
        <p:nvSpPr>
          <p:cNvPr id="11268" name="Line 9">
            <a:extLst>
              <a:ext uri="{FF2B5EF4-FFF2-40B4-BE49-F238E27FC236}">
                <a16:creationId xmlns:a16="http://schemas.microsoft.com/office/drawing/2014/main" id="{BA15C6F3-92C9-4101-8E51-6FF0E15324C5}"/>
              </a:ext>
            </a:extLst>
          </p:cNvPr>
          <p:cNvSpPr>
            <a:spLocks noChangeShapeType="1"/>
          </p:cNvSpPr>
          <p:nvPr/>
        </p:nvSpPr>
        <p:spPr bwMode="auto">
          <a:xfrm>
            <a:off x="6965950" y="4505325"/>
            <a:ext cx="242888" cy="52705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69" name="Line 10">
            <a:extLst>
              <a:ext uri="{FF2B5EF4-FFF2-40B4-BE49-F238E27FC236}">
                <a16:creationId xmlns:a16="http://schemas.microsoft.com/office/drawing/2014/main" id="{2E6DB20E-C225-4A17-B900-9CF6B9413792}"/>
              </a:ext>
            </a:extLst>
          </p:cNvPr>
          <p:cNvSpPr>
            <a:spLocks noChangeShapeType="1"/>
          </p:cNvSpPr>
          <p:nvPr/>
        </p:nvSpPr>
        <p:spPr bwMode="auto">
          <a:xfrm flipH="1">
            <a:off x="5835650" y="4505325"/>
            <a:ext cx="323850" cy="52705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70" name="Line 11">
            <a:extLst>
              <a:ext uri="{FF2B5EF4-FFF2-40B4-BE49-F238E27FC236}">
                <a16:creationId xmlns:a16="http://schemas.microsoft.com/office/drawing/2014/main" id="{BCFDEB00-8040-4396-B926-3DB7F699F294}"/>
              </a:ext>
            </a:extLst>
          </p:cNvPr>
          <p:cNvSpPr>
            <a:spLocks noChangeShapeType="1"/>
          </p:cNvSpPr>
          <p:nvPr/>
        </p:nvSpPr>
        <p:spPr bwMode="auto">
          <a:xfrm flipH="1">
            <a:off x="6481763" y="3711575"/>
            <a:ext cx="403225" cy="528638"/>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71" name="Line 12">
            <a:extLst>
              <a:ext uri="{FF2B5EF4-FFF2-40B4-BE49-F238E27FC236}">
                <a16:creationId xmlns:a16="http://schemas.microsoft.com/office/drawing/2014/main" id="{970C2EAF-15E0-45BB-A702-145B78602F1F}"/>
              </a:ext>
            </a:extLst>
          </p:cNvPr>
          <p:cNvSpPr>
            <a:spLocks noChangeShapeType="1"/>
          </p:cNvSpPr>
          <p:nvPr/>
        </p:nvSpPr>
        <p:spPr bwMode="auto">
          <a:xfrm>
            <a:off x="7693025" y="3711575"/>
            <a:ext cx="484188" cy="528638"/>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72" name="Line 13">
            <a:extLst>
              <a:ext uri="{FF2B5EF4-FFF2-40B4-BE49-F238E27FC236}">
                <a16:creationId xmlns:a16="http://schemas.microsoft.com/office/drawing/2014/main" id="{2E0AF0E4-728E-4557-B882-BA94DD6A14FC}"/>
              </a:ext>
            </a:extLst>
          </p:cNvPr>
          <p:cNvSpPr>
            <a:spLocks noChangeShapeType="1"/>
          </p:cNvSpPr>
          <p:nvPr/>
        </p:nvSpPr>
        <p:spPr bwMode="auto">
          <a:xfrm>
            <a:off x="6643688" y="2984500"/>
            <a:ext cx="565150" cy="46355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73" name="Line 14">
            <a:extLst>
              <a:ext uri="{FF2B5EF4-FFF2-40B4-BE49-F238E27FC236}">
                <a16:creationId xmlns:a16="http://schemas.microsoft.com/office/drawing/2014/main" id="{6706498C-D078-4B01-9FD5-C514FD546051}"/>
              </a:ext>
            </a:extLst>
          </p:cNvPr>
          <p:cNvSpPr>
            <a:spLocks noChangeShapeType="1"/>
          </p:cNvSpPr>
          <p:nvPr/>
        </p:nvSpPr>
        <p:spPr bwMode="auto">
          <a:xfrm flipH="1">
            <a:off x="5270500" y="2984500"/>
            <a:ext cx="565150" cy="46355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74" name="Text Box 15">
            <a:extLst>
              <a:ext uri="{FF2B5EF4-FFF2-40B4-BE49-F238E27FC236}">
                <a16:creationId xmlns:a16="http://schemas.microsoft.com/office/drawing/2014/main" id="{42DEF90D-BA4D-4E06-BF3A-05E6BA723AB6}"/>
              </a:ext>
            </a:extLst>
          </p:cNvPr>
          <p:cNvSpPr txBox="1">
            <a:spLocks noChangeArrowheads="1"/>
          </p:cNvSpPr>
          <p:nvPr/>
        </p:nvSpPr>
        <p:spPr bwMode="auto">
          <a:xfrm>
            <a:off x="5788025" y="2720975"/>
            <a:ext cx="936625" cy="349250"/>
          </a:xfrm>
          <a:prstGeom prst="rect">
            <a:avLst/>
          </a:prstGeom>
          <a:solidFill>
            <a:srgbClr val="FFFF00"/>
          </a:solidFill>
          <a:ln w="12700">
            <a:solidFill>
              <a:srgbClr val="0000FF"/>
            </a:solidFill>
            <a:miter lim="800000"/>
            <a:headEnd/>
            <a:tailEnd/>
          </a:ln>
        </p:spPr>
        <p:txBody>
          <a:bodyPr>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Refund</a:t>
            </a:r>
            <a:endParaRPr lang="en-US" altLang="en-US" sz="1600" b="0">
              <a:solidFill>
                <a:schemeClr val="bg2"/>
              </a:solidFill>
            </a:endParaRPr>
          </a:p>
        </p:txBody>
      </p:sp>
      <p:sp>
        <p:nvSpPr>
          <p:cNvPr id="11275" name="Text Box 16">
            <a:extLst>
              <a:ext uri="{FF2B5EF4-FFF2-40B4-BE49-F238E27FC236}">
                <a16:creationId xmlns:a16="http://schemas.microsoft.com/office/drawing/2014/main" id="{6EDE74F5-DF57-4732-8718-3719E7DAD0DF}"/>
              </a:ext>
            </a:extLst>
          </p:cNvPr>
          <p:cNvSpPr txBox="1">
            <a:spLocks noChangeArrowheads="1"/>
          </p:cNvSpPr>
          <p:nvPr/>
        </p:nvSpPr>
        <p:spPr bwMode="auto">
          <a:xfrm>
            <a:off x="6804025" y="3448050"/>
            <a:ext cx="935038" cy="349250"/>
          </a:xfrm>
          <a:prstGeom prst="rect">
            <a:avLst/>
          </a:prstGeom>
          <a:solidFill>
            <a:srgbClr val="FFFF00"/>
          </a:solidFill>
          <a:ln w="12700">
            <a:solidFill>
              <a:srgbClr val="0000FF"/>
            </a:solidFill>
            <a:miter lim="800000"/>
            <a:headEnd/>
            <a:tailEnd/>
          </a:ln>
        </p:spPr>
        <p:txBody>
          <a:bodyPr>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MarSt</a:t>
            </a:r>
            <a:endParaRPr lang="en-US" altLang="en-US" sz="1600" b="0">
              <a:solidFill>
                <a:schemeClr val="bg2"/>
              </a:solidFill>
            </a:endParaRPr>
          </a:p>
        </p:txBody>
      </p:sp>
      <p:sp>
        <p:nvSpPr>
          <p:cNvPr id="11276" name="Text Box 17">
            <a:extLst>
              <a:ext uri="{FF2B5EF4-FFF2-40B4-BE49-F238E27FC236}">
                <a16:creationId xmlns:a16="http://schemas.microsoft.com/office/drawing/2014/main" id="{A4B372F0-EE23-42E0-B2DB-99EE6D9E26C8}"/>
              </a:ext>
            </a:extLst>
          </p:cNvPr>
          <p:cNvSpPr txBox="1">
            <a:spLocks noChangeArrowheads="1"/>
          </p:cNvSpPr>
          <p:nvPr/>
        </p:nvSpPr>
        <p:spPr bwMode="auto">
          <a:xfrm>
            <a:off x="6078538" y="4240213"/>
            <a:ext cx="968375" cy="349250"/>
          </a:xfrm>
          <a:prstGeom prst="rect">
            <a:avLst/>
          </a:prstGeom>
          <a:solidFill>
            <a:srgbClr val="FFFF00"/>
          </a:solidFill>
          <a:ln w="12700">
            <a:solidFill>
              <a:srgbClr val="0000FF"/>
            </a:solidFill>
            <a:miter lim="800000"/>
            <a:headEnd/>
            <a:tailEnd/>
          </a:ln>
        </p:spPr>
        <p:txBody>
          <a:bodyPr>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TaxInc</a:t>
            </a:r>
            <a:endParaRPr lang="en-US" altLang="en-US" sz="1600" b="0">
              <a:solidFill>
                <a:schemeClr val="bg2"/>
              </a:solidFill>
            </a:endParaRPr>
          </a:p>
        </p:txBody>
      </p:sp>
      <p:sp>
        <p:nvSpPr>
          <p:cNvPr id="11277" name="AutoShape 18">
            <a:extLst>
              <a:ext uri="{FF2B5EF4-FFF2-40B4-BE49-F238E27FC236}">
                <a16:creationId xmlns:a16="http://schemas.microsoft.com/office/drawing/2014/main" id="{10B0E3DC-9AFC-452B-96C5-CD276376100C}"/>
              </a:ext>
            </a:extLst>
          </p:cNvPr>
          <p:cNvSpPr>
            <a:spLocks noChangeArrowheads="1"/>
          </p:cNvSpPr>
          <p:nvPr/>
        </p:nvSpPr>
        <p:spPr bwMode="auto">
          <a:xfrm>
            <a:off x="7005638" y="5029200"/>
            <a:ext cx="627062" cy="366713"/>
          </a:xfrm>
          <a:prstGeom prst="roundRect">
            <a:avLst>
              <a:gd name="adj" fmla="val 16769"/>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11278" name="Text Box 19">
            <a:extLst>
              <a:ext uri="{FF2B5EF4-FFF2-40B4-BE49-F238E27FC236}">
                <a16:creationId xmlns:a16="http://schemas.microsoft.com/office/drawing/2014/main" id="{5B1EF405-B028-4BB5-AA94-6E77B4D7E733}"/>
              </a:ext>
            </a:extLst>
          </p:cNvPr>
          <p:cNvSpPr txBox="1">
            <a:spLocks noChangeArrowheads="1"/>
          </p:cNvSpPr>
          <p:nvPr/>
        </p:nvSpPr>
        <p:spPr bwMode="auto">
          <a:xfrm>
            <a:off x="6929438" y="5029200"/>
            <a:ext cx="68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YES</a:t>
            </a:r>
            <a:endParaRPr lang="en-US" altLang="en-US" sz="1600" b="0">
              <a:solidFill>
                <a:schemeClr val="bg2"/>
              </a:solidFill>
            </a:endParaRPr>
          </a:p>
        </p:txBody>
      </p:sp>
      <p:sp>
        <p:nvSpPr>
          <p:cNvPr id="11279" name="AutoShape 20">
            <a:extLst>
              <a:ext uri="{FF2B5EF4-FFF2-40B4-BE49-F238E27FC236}">
                <a16:creationId xmlns:a16="http://schemas.microsoft.com/office/drawing/2014/main" id="{5831303C-993F-4E6E-BCD2-A17721F81D67}"/>
              </a:ext>
            </a:extLst>
          </p:cNvPr>
          <p:cNvSpPr>
            <a:spLocks noChangeArrowheads="1"/>
          </p:cNvSpPr>
          <p:nvPr/>
        </p:nvSpPr>
        <p:spPr bwMode="auto">
          <a:xfrm>
            <a:off x="5513388" y="5046663"/>
            <a:ext cx="654050" cy="363537"/>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11280" name="Text Box 21">
            <a:extLst>
              <a:ext uri="{FF2B5EF4-FFF2-40B4-BE49-F238E27FC236}">
                <a16:creationId xmlns:a16="http://schemas.microsoft.com/office/drawing/2014/main" id="{BFDB0BAA-46DE-4ED0-9F7B-2E475DD46DFA}"/>
              </a:ext>
            </a:extLst>
          </p:cNvPr>
          <p:cNvSpPr txBox="1">
            <a:spLocks noChangeArrowheads="1"/>
          </p:cNvSpPr>
          <p:nvPr/>
        </p:nvSpPr>
        <p:spPr bwMode="auto">
          <a:xfrm>
            <a:off x="5610225" y="5032375"/>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chemeClr val="bg2"/>
              </a:solidFill>
            </a:endParaRPr>
          </a:p>
        </p:txBody>
      </p:sp>
      <p:sp>
        <p:nvSpPr>
          <p:cNvPr id="11281" name="AutoShape 22">
            <a:extLst>
              <a:ext uri="{FF2B5EF4-FFF2-40B4-BE49-F238E27FC236}">
                <a16:creationId xmlns:a16="http://schemas.microsoft.com/office/drawing/2014/main" id="{DFD9E6C3-6C5E-47A4-A0EA-8340498B9947}"/>
              </a:ext>
            </a:extLst>
          </p:cNvPr>
          <p:cNvSpPr>
            <a:spLocks noChangeArrowheads="1"/>
          </p:cNvSpPr>
          <p:nvPr/>
        </p:nvSpPr>
        <p:spPr bwMode="auto">
          <a:xfrm>
            <a:off x="4948238" y="3462338"/>
            <a:ext cx="685800" cy="347662"/>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11282" name="Text Box 23">
            <a:extLst>
              <a:ext uri="{FF2B5EF4-FFF2-40B4-BE49-F238E27FC236}">
                <a16:creationId xmlns:a16="http://schemas.microsoft.com/office/drawing/2014/main" id="{B757951D-7BF0-436B-AE98-ABF2813722D6}"/>
              </a:ext>
            </a:extLst>
          </p:cNvPr>
          <p:cNvSpPr txBox="1">
            <a:spLocks noChangeArrowheads="1"/>
          </p:cNvSpPr>
          <p:nvPr/>
        </p:nvSpPr>
        <p:spPr bwMode="auto">
          <a:xfrm>
            <a:off x="5043488" y="3448050"/>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rgbClr val="00FFFF"/>
              </a:solidFill>
            </a:endParaRPr>
          </a:p>
        </p:txBody>
      </p:sp>
      <p:sp>
        <p:nvSpPr>
          <p:cNvPr id="11283" name="AutoShape 24">
            <a:extLst>
              <a:ext uri="{FF2B5EF4-FFF2-40B4-BE49-F238E27FC236}">
                <a16:creationId xmlns:a16="http://schemas.microsoft.com/office/drawing/2014/main" id="{29CC4D13-17CD-4013-934E-878D88797FE5}"/>
              </a:ext>
            </a:extLst>
          </p:cNvPr>
          <p:cNvSpPr>
            <a:spLocks noChangeArrowheads="1"/>
          </p:cNvSpPr>
          <p:nvPr/>
        </p:nvSpPr>
        <p:spPr bwMode="auto">
          <a:xfrm>
            <a:off x="7843838" y="4267200"/>
            <a:ext cx="685800" cy="381000"/>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11284" name="Text Box 25">
            <a:extLst>
              <a:ext uri="{FF2B5EF4-FFF2-40B4-BE49-F238E27FC236}">
                <a16:creationId xmlns:a16="http://schemas.microsoft.com/office/drawing/2014/main" id="{0CA92CE3-8396-46C8-B383-ADC56A4E5ADF}"/>
              </a:ext>
            </a:extLst>
          </p:cNvPr>
          <p:cNvSpPr txBox="1">
            <a:spLocks noChangeArrowheads="1"/>
          </p:cNvSpPr>
          <p:nvPr/>
        </p:nvSpPr>
        <p:spPr bwMode="auto">
          <a:xfrm>
            <a:off x="7920038" y="4267200"/>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chemeClr val="bg2"/>
              </a:solidFill>
            </a:endParaRPr>
          </a:p>
        </p:txBody>
      </p:sp>
      <p:sp>
        <p:nvSpPr>
          <p:cNvPr id="11285" name="Text Box 26">
            <a:extLst>
              <a:ext uri="{FF2B5EF4-FFF2-40B4-BE49-F238E27FC236}">
                <a16:creationId xmlns:a16="http://schemas.microsoft.com/office/drawing/2014/main" id="{A95A622F-DFE8-454F-8313-D310CC1C0CB8}"/>
              </a:ext>
            </a:extLst>
          </p:cNvPr>
          <p:cNvSpPr txBox="1">
            <a:spLocks noChangeArrowheads="1"/>
          </p:cNvSpPr>
          <p:nvPr/>
        </p:nvSpPr>
        <p:spPr bwMode="auto">
          <a:xfrm>
            <a:off x="5060950" y="29845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t>Yes</a:t>
            </a:r>
            <a:endParaRPr lang="en-US" altLang="en-US" sz="1600" b="0">
              <a:solidFill>
                <a:schemeClr val="bg2"/>
              </a:solidFill>
            </a:endParaRPr>
          </a:p>
        </p:txBody>
      </p:sp>
      <p:sp>
        <p:nvSpPr>
          <p:cNvPr id="11286" name="Text Box 27">
            <a:extLst>
              <a:ext uri="{FF2B5EF4-FFF2-40B4-BE49-F238E27FC236}">
                <a16:creationId xmlns:a16="http://schemas.microsoft.com/office/drawing/2014/main" id="{1E5BD8CE-AE69-4AFA-8A7D-39F27B793EE4}"/>
              </a:ext>
            </a:extLst>
          </p:cNvPr>
          <p:cNvSpPr txBox="1">
            <a:spLocks noChangeArrowheads="1"/>
          </p:cNvSpPr>
          <p:nvPr/>
        </p:nvSpPr>
        <p:spPr bwMode="auto">
          <a:xfrm>
            <a:off x="6926263" y="2984500"/>
            <a:ext cx="442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t>No</a:t>
            </a:r>
            <a:endParaRPr lang="en-US" altLang="en-US" sz="1600" b="0">
              <a:solidFill>
                <a:schemeClr val="bg2"/>
              </a:solidFill>
            </a:endParaRPr>
          </a:p>
        </p:txBody>
      </p:sp>
      <p:sp>
        <p:nvSpPr>
          <p:cNvPr id="11287" name="Text Box 28">
            <a:extLst>
              <a:ext uri="{FF2B5EF4-FFF2-40B4-BE49-F238E27FC236}">
                <a16:creationId xmlns:a16="http://schemas.microsoft.com/office/drawing/2014/main" id="{CBE8100B-4886-40F1-8EEA-2365BB048D3E}"/>
              </a:ext>
            </a:extLst>
          </p:cNvPr>
          <p:cNvSpPr txBox="1">
            <a:spLocks noChangeArrowheads="1"/>
          </p:cNvSpPr>
          <p:nvPr/>
        </p:nvSpPr>
        <p:spPr bwMode="auto">
          <a:xfrm>
            <a:off x="7908925" y="3749675"/>
            <a:ext cx="930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t>Married</a:t>
            </a:r>
            <a:r>
              <a:rPr lang="en-US" altLang="en-US" sz="1600" b="0">
                <a:solidFill>
                  <a:schemeClr val="bg2"/>
                </a:solidFill>
              </a:rPr>
              <a:t> </a:t>
            </a:r>
          </a:p>
        </p:txBody>
      </p:sp>
      <p:sp>
        <p:nvSpPr>
          <p:cNvPr id="11288" name="Text Box 29">
            <a:extLst>
              <a:ext uri="{FF2B5EF4-FFF2-40B4-BE49-F238E27FC236}">
                <a16:creationId xmlns:a16="http://schemas.microsoft.com/office/drawing/2014/main" id="{BF982920-C960-4BCB-A8CA-868C87D1F38A}"/>
              </a:ext>
            </a:extLst>
          </p:cNvPr>
          <p:cNvSpPr txBox="1">
            <a:spLocks noChangeArrowheads="1"/>
          </p:cNvSpPr>
          <p:nvPr/>
        </p:nvSpPr>
        <p:spPr bwMode="auto">
          <a:xfrm>
            <a:off x="5692775" y="3778250"/>
            <a:ext cx="1660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t>Single, Divorced</a:t>
            </a:r>
            <a:endParaRPr lang="en-US" altLang="en-US" sz="1600" b="0">
              <a:solidFill>
                <a:schemeClr val="bg2"/>
              </a:solidFill>
            </a:endParaRPr>
          </a:p>
        </p:txBody>
      </p:sp>
      <p:sp>
        <p:nvSpPr>
          <p:cNvPr id="11289" name="Text Box 30">
            <a:extLst>
              <a:ext uri="{FF2B5EF4-FFF2-40B4-BE49-F238E27FC236}">
                <a16:creationId xmlns:a16="http://schemas.microsoft.com/office/drawing/2014/main" id="{C25F62BD-6E74-4D50-85E4-2636FF39C400}"/>
              </a:ext>
            </a:extLst>
          </p:cNvPr>
          <p:cNvSpPr txBox="1">
            <a:spLocks noChangeArrowheads="1"/>
          </p:cNvSpPr>
          <p:nvPr/>
        </p:nvSpPr>
        <p:spPr bwMode="auto">
          <a:xfrm>
            <a:off x="5313363" y="4570413"/>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t>&lt; 80K</a:t>
            </a:r>
            <a:endParaRPr lang="en-US" altLang="en-US" sz="1600" b="0">
              <a:solidFill>
                <a:schemeClr val="bg2"/>
              </a:solidFill>
            </a:endParaRPr>
          </a:p>
        </p:txBody>
      </p:sp>
      <p:sp>
        <p:nvSpPr>
          <p:cNvPr id="11290" name="Text Box 31">
            <a:extLst>
              <a:ext uri="{FF2B5EF4-FFF2-40B4-BE49-F238E27FC236}">
                <a16:creationId xmlns:a16="http://schemas.microsoft.com/office/drawing/2014/main" id="{0AAB0311-45FD-41FA-BD38-1B6EA75D503E}"/>
              </a:ext>
            </a:extLst>
          </p:cNvPr>
          <p:cNvSpPr txBox="1">
            <a:spLocks noChangeArrowheads="1"/>
          </p:cNvSpPr>
          <p:nvPr/>
        </p:nvSpPr>
        <p:spPr bwMode="auto">
          <a:xfrm>
            <a:off x="7088188" y="4570413"/>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t>&gt; 80K</a:t>
            </a:r>
            <a:endParaRPr lang="en-US" altLang="en-US" sz="1600" b="0">
              <a:solidFill>
                <a:schemeClr val="bg2"/>
              </a:solidFill>
            </a:endParaRPr>
          </a:p>
        </p:txBody>
      </p:sp>
      <p:sp>
        <p:nvSpPr>
          <p:cNvPr id="11291" name="Text Box 32">
            <a:extLst>
              <a:ext uri="{FF2B5EF4-FFF2-40B4-BE49-F238E27FC236}">
                <a16:creationId xmlns:a16="http://schemas.microsoft.com/office/drawing/2014/main" id="{EE8462C1-337B-44C4-9AA1-C83700DEBCDB}"/>
              </a:ext>
            </a:extLst>
          </p:cNvPr>
          <p:cNvSpPr txBox="1">
            <a:spLocks noChangeArrowheads="1"/>
          </p:cNvSpPr>
          <p:nvPr/>
        </p:nvSpPr>
        <p:spPr bwMode="auto">
          <a:xfrm>
            <a:off x="6427788" y="1766888"/>
            <a:ext cx="224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800" i="1">
                <a:solidFill>
                  <a:srgbClr val="FF0000"/>
                </a:solidFill>
              </a:rPr>
              <a:t>Splitting Attributes</a:t>
            </a:r>
          </a:p>
        </p:txBody>
      </p:sp>
      <p:sp>
        <p:nvSpPr>
          <p:cNvPr id="11292" name="Line 33">
            <a:extLst>
              <a:ext uri="{FF2B5EF4-FFF2-40B4-BE49-F238E27FC236}">
                <a16:creationId xmlns:a16="http://schemas.microsoft.com/office/drawing/2014/main" id="{930CDDDA-F8DC-4EE1-A84D-674926BCED73}"/>
              </a:ext>
            </a:extLst>
          </p:cNvPr>
          <p:cNvSpPr>
            <a:spLocks noChangeShapeType="1"/>
          </p:cNvSpPr>
          <p:nvPr/>
        </p:nvSpPr>
        <p:spPr bwMode="auto">
          <a:xfrm flipH="1">
            <a:off x="6805613" y="2147888"/>
            <a:ext cx="536575" cy="534987"/>
          </a:xfrm>
          <a:prstGeom prst="line">
            <a:avLst/>
          </a:prstGeom>
          <a:noFill/>
          <a:ln w="1587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93" name="AutoShape 34">
            <a:extLst>
              <a:ext uri="{FF2B5EF4-FFF2-40B4-BE49-F238E27FC236}">
                <a16:creationId xmlns:a16="http://schemas.microsoft.com/office/drawing/2014/main" id="{8436FDB7-F4E4-4E9C-9DEE-8C840BDAEAC3}"/>
              </a:ext>
            </a:extLst>
          </p:cNvPr>
          <p:cNvSpPr>
            <a:spLocks noChangeArrowheads="1"/>
          </p:cNvSpPr>
          <p:nvPr/>
        </p:nvSpPr>
        <p:spPr bwMode="auto">
          <a:xfrm>
            <a:off x="3810000" y="3810000"/>
            <a:ext cx="914400" cy="293688"/>
          </a:xfrm>
          <a:prstGeom prst="rightArrow">
            <a:avLst>
              <a:gd name="adj1" fmla="val 50000"/>
              <a:gd name="adj2" fmla="val 77838"/>
            </a:avLst>
          </a:prstGeom>
          <a:solidFill>
            <a:srgbClr val="CC0000"/>
          </a:solidFill>
          <a:ln w="12700">
            <a:solidFill>
              <a:srgbClr val="CC0000"/>
            </a:solidFill>
            <a:miter lim="800000"/>
            <a:headEnd/>
            <a:tailEnd/>
          </a:ln>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11294" name="Line 35">
            <a:extLst>
              <a:ext uri="{FF2B5EF4-FFF2-40B4-BE49-F238E27FC236}">
                <a16:creationId xmlns:a16="http://schemas.microsoft.com/office/drawing/2014/main" id="{D1B0E1F5-4F88-4A80-B902-1E17E1EB8FEA}"/>
              </a:ext>
            </a:extLst>
          </p:cNvPr>
          <p:cNvSpPr>
            <a:spLocks noChangeShapeType="1"/>
          </p:cNvSpPr>
          <p:nvPr/>
        </p:nvSpPr>
        <p:spPr bwMode="auto">
          <a:xfrm>
            <a:off x="7418388" y="2147888"/>
            <a:ext cx="76200" cy="1144587"/>
          </a:xfrm>
          <a:prstGeom prst="line">
            <a:avLst/>
          </a:prstGeom>
          <a:noFill/>
          <a:ln w="1587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95" name="Text Box 36">
            <a:extLst>
              <a:ext uri="{FF2B5EF4-FFF2-40B4-BE49-F238E27FC236}">
                <a16:creationId xmlns:a16="http://schemas.microsoft.com/office/drawing/2014/main" id="{8DD63B35-5134-45DE-8A74-7815A0C4529E}"/>
              </a:ext>
            </a:extLst>
          </p:cNvPr>
          <p:cNvSpPr txBox="1">
            <a:spLocks noChangeArrowheads="1"/>
          </p:cNvSpPr>
          <p:nvPr/>
        </p:nvSpPr>
        <p:spPr bwMode="auto">
          <a:xfrm>
            <a:off x="762000" y="5867400"/>
            <a:ext cx="2514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80000"/>
              </a:lnSpc>
              <a:spcBef>
                <a:spcPct val="20000"/>
              </a:spcBef>
              <a:spcAft>
                <a:spcPct val="0"/>
              </a:spcAft>
              <a:buClr>
                <a:schemeClr val="accent2"/>
              </a:buClr>
              <a:buFont typeface="Monotype Sorts" pitchFamily="2" charset="2"/>
              <a:buNone/>
            </a:pPr>
            <a:r>
              <a:rPr lang="en-US" altLang="en-US" sz="2000">
                <a:solidFill>
                  <a:schemeClr val="tx2"/>
                </a:solidFill>
              </a:rPr>
              <a:t>Training Data</a:t>
            </a:r>
            <a:endParaRPr lang="en-US" altLang="en-US" sz="2000" b="0">
              <a:solidFill>
                <a:schemeClr val="bg2"/>
              </a:solidFill>
            </a:endParaRPr>
          </a:p>
        </p:txBody>
      </p:sp>
      <p:sp>
        <p:nvSpPr>
          <p:cNvPr id="11296" name="Text Box 37">
            <a:extLst>
              <a:ext uri="{FF2B5EF4-FFF2-40B4-BE49-F238E27FC236}">
                <a16:creationId xmlns:a16="http://schemas.microsoft.com/office/drawing/2014/main" id="{FC2C8C37-5618-4EFE-A46B-B3BE4E64896D}"/>
              </a:ext>
            </a:extLst>
          </p:cNvPr>
          <p:cNvSpPr txBox="1">
            <a:spLocks noChangeArrowheads="1"/>
          </p:cNvSpPr>
          <p:nvPr/>
        </p:nvSpPr>
        <p:spPr bwMode="auto">
          <a:xfrm>
            <a:off x="5029200" y="5835650"/>
            <a:ext cx="3124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lnSpc>
                <a:spcPct val="80000"/>
              </a:lnSpc>
              <a:spcBef>
                <a:spcPct val="20000"/>
              </a:spcBef>
              <a:spcAft>
                <a:spcPct val="0"/>
              </a:spcAft>
              <a:buClr>
                <a:schemeClr val="accent2"/>
              </a:buClr>
              <a:buFont typeface="Monotype Sorts" pitchFamily="2" charset="2"/>
              <a:buNone/>
            </a:pPr>
            <a:r>
              <a:rPr lang="en-US" altLang="en-US" sz="2000">
                <a:solidFill>
                  <a:schemeClr val="tx2"/>
                </a:solidFill>
              </a:rPr>
              <a:t>Model:  Decision Tree</a:t>
            </a:r>
            <a:endParaRPr lang="en-US" altLang="en-US" sz="2000" b="0">
              <a:solidFill>
                <a:schemeClr val="bg2"/>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D9A045A6-E115-4A63-ADA7-AEF340DB0A7E}"/>
              </a:ext>
            </a:extLst>
          </p:cNvPr>
          <p:cNvSpPr>
            <a:spLocks noGrp="1" noChangeArrowheads="1"/>
          </p:cNvSpPr>
          <p:nvPr>
            <p:ph type="title"/>
          </p:nvPr>
        </p:nvSpPr>
        <p:spPr/>
        <p:txBody>
          <a:bodyPr/>
          <a:lstStyle/>
          <a:p>
            <a:r>
              <a:rPr lang="en-US" altLang="en-US"/>
              <a:t>Comparing Performance of 2 Models</a:t>
            </a:r>
          </a:p>
        </p:txBody>
      </p:sp>
      <p:sp>
        <p:nvSpPr>
          <p:cNvPr id="987139" name="Rectangle 3">
            <a:extLst>
              <a:ext uri="{FF2B5EF4-FFF2-40B4-BE49-F238E27FC236}">
                <a16:creationId xmlns:a16="http://schemas.microsoft.com/office/drawing/2014/main" id="{F3731A97-3231-4924-AF26-258A181F5D43}"/>
              </a:ext>
            </a:extLst>
          </p:cNvPr>
          <p:cNvSpPr>
            <a:spLocks noGrp="1" noChangeArrowheads="1"/>
          </p:cNvSpPr>
          <p:nvPr>
            <p:ph type="body" idx="1"/>
          </p:nvPr>
        </p:nvSpPr>
        <p:spPr/>
        <p:txBody>
          <a:bodyPr/>
          <a:lstStyle/>
          <a:p>
            <a:pPr>
              <a:defRPr/>
            </a:pPr>
            <a:r>
              <a:rPr lang="en-US"/>
              <a:t>To test if performance difference is statistically significant:  d = e1 – e2</a:t>
            </a:r>
          </a:p>
          <a:p>
            <a:pPr lvl="1">
              <a:defRPr/>
            </a:pPr>
            <a:r>
              <a:rPr lang="en-US" sz="2400"/>
              <a:t>d ~ </a:t>
            </a:r>
            <a:r>
              <a:rPr lang="en-US" sz="2400" i="1">
                <a:effectLst>
                  <a:outerShdw blurRad="38100" dist="38100" dir="2700000" algn="tl">
                    <a:srgbClr val="C0C0C0"/>
                  </a:outerShdw>
                </a:effectLst>
              </a:rPr>
              <a:t>N</a:t>
            </a:r>
            <a:r>
              <a:rPr lang="en-US" sz="2400"/>
              <a:t>(d</a:t>
            </a:r>
            <a:r>
              <a:rPr lang="en-US" sz="2400" baseline="-25000"/>
              <a:t>t</a:t>
            </a:r>
            <a:r>
              <a:rPr lang="en-US" sz="2400"/>
              <a:t>,</a:t>
            </a:r>
            <a:r>
              <a:rPr lang="en-US" sz="2400">
                <a:sym typeface="Symbol" pitchFamily="18" charset="2"/>
              </a:rPr>
              <a:t></a:t>
            </a:r>
            <a:r>
              <a:rPr lang="en-US" sz="2400" baseline="-25000"/>
              <a:t>t</a:t>
            </a:r>
            <a:r>
              <a:rPr lang="en-US" sz="2400"/>
              <a:t>)   where d</a:t>
            </a:r>
            <a:r>
              <a:rPr lang="en-US" sz="2400" baseline="-25000"/>
              <a:t>t</a:t>
            </a:r>
            <a:r>
              <a:rPr lang="en-US" sz="2400"/>
              <a:t> is the true difference</a:t>
            </a:r>
          </a:p>
          <a:p>
            <a:pPr lvl="1">
              <a:defRPr/>
            </a:pPr>
            <a:r>
              <a:rPr lang="en-US" sz="2400"/>
              <a:t>Since D1 and D2 are independent, their variance adds up:   </a:t>
            </a:r>
          </a:p>
          <a:p>
            <a:pPr lvl="1">
              <a:defRPr/>
            </a:pPr>
            <a:endParaRPr lang="en-US" sz="2400"/>
          </a:p>
          <a:p>
            <a:pPr lvl="1">
              <a:buFont typeface="Arial" panose="020B0604020202020204" pitchFamily="34" charset="0"/>
              <a:buNone/>
              <a:defRPr/>
            </a:pPr>
            <a:endParaRPr lang="en-US" sz="2400"/>
          </a:p>
          <a:p>
            <a:pPr lvl="1">
              <a:buFont typeface="Arial" panose="020B0604020202020204" pitchFamily="34" charset="0"/>
              <a:buNone/>
              <a:defRPr/>
            </a:pPr>
            <a:endParaRPr lang="en-US" sz="2400"/>
          </a:p>
          <a:p>
            <a:pPr lvl="1">
              <a:buFont typeface="Arial" panose="020B0604020202020204" pitchFamily="34" charset="0"/>
              <a:buNone/>
              <a:defRPr/>
            </a:pPr>
            <a:endParaRPr lang="en-US" sz="2400"/>
          </a:p>
          <a:p>
            <a:pPr lvl="1">
              <a:defRPr/>
            </a:pPr>
            <a:endParaRPr lang="en-US" sz="2400"/>
          </a:p>
          <a:p>
            <a:pPr lvl="1">
              <a:defRPr/>
            </a:pPr>
            <a:r>
              <a:rPr lang="en-US" sz="2400"/>
              <a:t>At (1-</a:t>
            </a:r>
            <a:r>
              <a:rPr lang="en-US" sz="2400">
                <a:sym typeface="Symbol" pitchFamily="18" charset="2"/>
              </a:rPr>
              <a:t>) confidence level, </a:t>
            </a:r>
          </a:p>
        </p:txBody>
      </p:sp>
      <p:graphicFrame>
        <p:nvGraphicFramePr>
          <p:cNvPr id="87044" name="Object 4">
            <a:extLst>
              <a:ext uri="{FF2B5EF4-FFF2-40B4-BE49-F238E27FC236}">
                <a16:creationId xmlns:a16="http://schemas.microsoft.com/office/drawing/2014/main" id="{E52D4EA7-F8DC-4A8C-AB7C-5114237AB146}"/>
              </a:ext>
            </a:extLst>
          </p:cNvPr>
          <p:cNvGraphicFramePr>
            <a:graphicFrameLocks noChangeAspect="1"/>
          </p:cNvGraphicFramePr>
          <p:nvPr/>
        </p:nvGraphicFramePr>
        <p:xfrm>
          <a:off x="2362200" y="3581400"/>
          <a:ext cx="4184650" cy="1566863"/>
        </p:xfrm>
        <a:graphic>
          <a:graphicData uri="http://schemas.openxmlformats.org/presentationml/2006/ole">
            <mc:AlternateContent xmlns:mc="http://schemas.openxmlformats.org/markup-compatibility/2006">
              <mc:Choice xmlns:v="urn:schemas-microsoft-com:vml" Requires="v">
                <p:oleObj name="Equation" r:id="rId2" imgW="3187700" imgH="1193800" progId="Equation.3">
                  <p:embed/>
                </p:oleObj>
              </mc:Choice>
              <mc:Fallback>
                <p:oleObj name="Equation" r:id="rId2" imgW="3187700" imgH="11938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581400"/>
                        <a:ext cx="4184650" cy="156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7045" name="Object 5">
            <a:extLst>
              <a:ext uri="{FF2B5EF4-FFF2-40B4-BE49-F238E27FC236}">
                <a16:creationId xmlns:a16="http://schemas.microsoft.com/office/drawing/2014/main" id="{20EF35DE-2641-40AA-A839-C553D3D9AD0C}"/>
              </a:ext>
            </a:extLst>
          </p:cNvPr>
          <p:cNvGraphicFramePr>
            <a:graphicFrameLocks noChangeAspect="1"/>
          </p:cNvGraphicFramePr>
          <p:nvPr/>
        </p:nvGraphicFramePr>
        <p:xfrm>
          <a:off x="4908550" y="5545138"/>
          <a:ext cx="2755900" cy="627062"/>
        </p:xfrm>
        <a:graphic>
          <a:graphicData uri="http://schemas.openxmlformats.org/presentationml/2006/ole">
            <mc:AlternateContent xmlns:mc="http://schemas.openxmlformats.org/markup-compatibility/2006">
              <mc:Choice xmlns:v="urn:schemas-microsoft-com:vml" Requires="v">
                <p:oleObj name="Equation" r:id="rId4" imgW="1676400" imgH="381000" progId="Equation.3">
                  <p:embed/>
                </p:oleObj>
              </mc:Choice>
              <mc:Fallback>
                <p:oleObj name="Equation" r:id="rId4" imgW="1676400" imgH="3810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8550" y="5545138"/>
                        <a:ext cx="2755900" cy="62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7046" name="Line 6">
            <a:extLst>
              <a:ext uri="{FF2B5EF4-FFF2-40B4-BE49-F238E27FC236}">
                <a16:creationId xmlns:a16="http://schemas.microsoft.com/office/drawing/2014/main" id="{75D2EF57-942A-46AD-9BC9-C1E9563DE803}"/>
              </a:ext>
            </a:extLst>
          </p:cNvPr>
          <p:cNvSpPr>
            <a:spLocks noChangeShapeType="1"/>
          </p:cNvSpPr>
          <p:nvPr/>
        </p:nvSpPr>
        <p:spPr bwMode="auto">
          <a:xfrm flipV="1">
            <a:off x="6781800" y="4495800"/>
            <a:ext cx="381000" cy="1143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47" name="Text Box 7">
            <a:extLst>
              <a:ext uri="{FF2B5EF4-FFF2-40B4-BE49-F238E27FC236}">
                <a16:creationId xmlns:a16="http://schemas.microsoft.com/office/drawing/2014/main" id="{432E7318-09F0-46A7-8D9E-4FD21481D517}"/>
              </a:ext>
            </a:extLst>
          </p:cNvPr>
          <p:cNvSpPr txBox="1">
            <a:spLocks noChangeArrowheads="1"/>
          </p:cNvSpPr>
          <p:nvPr/>
        </p:nvSpPr>
        <p:spPr bwMode="auto">
          <a:xfrm>
            <a:off x="6842125" y="4125913"/>
            <a:ext cx="16224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lang="en-US" altLang="en-US" sz="1400">
                <a:solidFill>
                  <a:srgbClr val="FF0000"/>
                </a:solidFill>
              </a:rPr>
              <a:t>standard normal </a:t>
            </a:r>
          </a:p>
          <a:p>
            <a:pPr>
              <a:spcBef>
                <a:spcPct val="0"/>
              </a:spcBef>
              <a:spcAft>
                <a:spcPct val="0"/>
              </a:spcAft>
              <a:buClrTx/>
              <a:buSzTx/>
              <a:buFontTx/>
              <a:buNone/>
            </a:pPr>
            <a:r>
              <a:rPr lang="en-US" altLang="en-US" sz="1400">
                <a:solidFill>
                  <a:srgbClr val="FF0000"/>
                </a:solidFill>
              </a:rPr>
              <a:t>distribution</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98CFE223-46D8-4CA3-9D55-4F8E1560418A}"/>
              </a:ext>
            </a:extLst>
          </p:cNvPr>
          <p:cNvSpPr>
            <a:spLocks noGrp="1" noChangeArrowheads="1"/>
          </p:cNvSpPr>
          <p:nvPr>
            <p:ph type="title"/>
          </p:nvPr>
        </p:nvSpPr>
        <p:spPr/>
        <p:txBody>
          <a:bodyPr/>
          <a:lstStyle/>
          <a:p>
            <a:r>
              <a:rPr lang="en-US" altLang="en-US"/>
              <a:t>An Illustrative Example</a:t>
            </a:r>
          </a:p>
        </p:txBody>
      </p:sp>
      <p:sp>
        <p:nvSpPr>
          <p:cNvPr id="88067" name="Rectangle 3">
            <a:extLst>
              <a:ext uri="{FF2B5EF4-FFF2-40B4-BE49-F238E27FC236}">
                <a16:creationId xmlns:a16="http://schemas.microsoft.com/office/drawing/2014/main" id="{A38C8BCD-0D20-4613-929C-9EABFF931DB9}"/>
              </a:ext>
            </a:extLst>
          </p:cNvPr>
          <p:cNvSpPr>
            <a:spLocks noGrp="1" noChangeArrowheads="1"/>
          </p:cNvSpPr>
          <p:nvPr>
            <p:ph type="body" idx="1"/>
          </p:nvPr>
        </p:nvSpPr>
        <p:spPr/>
        <p:txBody>
          <a:bodyPr/>
          <a:lstStyle/>
          <a:p>
            <a:pPr>
              <a:lnSpc>
                <a:spcPct val="90000"/>
              </a:lnSpc>
            </a:pPr>
            <a:r>
              <a:rPr lang="en-US" altLang="en-US"/>
              <a:t>Given: M1: n1 = 30, e1 = 0.15</a:t>
            </a:r>
            <a:br>
              <a:rPr lang="en-US" altLang="en-US"/>
            </a:br>
            <a:r>
              <a:rPr lang="en-US" altLang="en-US"/>
              <a:t>	     M2: n2 = 5000, e2 = 0.25</a:t>
            </a:r>
          </a:p>
          <a:p>
            <a:pPr>
              <a:lnSpc>
                <a:spcPct val="90000"/>
              </a:lnSpc>
            </a:pPr>
            <a:r>
              <a:rPr lang="en-US" altLang="en-US"/>
              <a:t>d = |e2 – e1| = 0.1   (2-sided unpaired test)</a:t>
            </a:r>
          </a:p>
          <a:p>
            <a:pPr>
              <a:lnSpc>
                <a:spcPct val="90000"/>
              </a:lnSpc>
            </a:pPr>
            <a:endParaRPr lang="en-US" altLang="en-US"/>
          </a:p>
          <a:p>
            <a:pPr>
              <a:lnSpc>
                <a:spcPct val="90000"/>
              </a:lnSpc>
              <a:buFontTx/>
              <a:buNone/>
            </a:pPr>
            <a:endParaRPr lang="en-US" altLang="en-US"/>
          </a:p>
          <a:p>
            <a:pPr>
              <a:lnSpc>
                <a:spcPct val="90000"/>
              </a:lnSpc>
              <a:buFontTx/>
              <a:buNone/>
            </a:pPr>
            <a:endParaRPr lang="en-US" altLang="en-US"/>
          </a:p>
          <a:p>
            <a:pPr>
              <a:lnSpc>
                <a:spcPct val="90000"/>
              </a:lnSpc>
            </a:pPr>
            <a:r>
              <a:rPr lang="en-US" altLang="en-US"/>
              <a:t>At 95% confidence level, </a:t>
            </a:r>
            <a:r>
              <a:rPr lang="en-US" altLang="en-US">
                <a:sym typeface="Symbol" panose="05050102010706020507" pitchFamily="18" charset="2"/>
              </a:rPr>
              <a:t>Z</a:t>
            </a:r>
            <a:r>
              <a:rPr lang="en-US" altLang="en-US" baseline="-25000">
                <a:sym typeface="Symbol" panose="05050102010706020507" pitchFamily="18" charset="2"/>
              </a:rPr>
              <a:t>/2</a:t>
            </a:r>
            <a:r>
              <a:rPr lang="en-US" altLang="en-US">
                <a:sym typeface="Symbol" panose="05050102010706020507" pitchFamily="18" charset="2"/>
              </a:rPr>
              <a:t>=1.96</a:t>
            </a:r>
            <a:br>
              <a:rPr lang="en-US" altLang="en-US">
                <a:sym typeface="Symbol" panose="05050102010706020507" pitchFamily="18" charset="2"/>
              </a:rPr>
            </a:br>
            <a:br>
              <a:rPr lang="en-US" altLang="en-US">
                <a:sym typeface="Symbol" panose="05050102010706020507" pitchFamily="18" charset="2"/>
              </a:rPr>
            </a:br>
            <a:br>
              <a:rPr lang="en-US" altLang="en-US">
                <a:sym typeface="Symbol" panose="05050102010706020507" pitchFamily="18" charset="2"/>
              </a:rPr>
            </a:br>
            <a:br>
              <a:rPr lang="en-US" altLang="en-US">
                <a:sym typeface="Symbol" panose="05050102010706020507" pitchFamily="18" charset="2"/>
              </a:rPr>
            </a:br>
            <a:r>
              <a:rPr lang="en-US" altLang="en-US">
                <a:sym typeface="Symbol" panose="05050102010706020507" pitchFamily="18" charset="2"/>
              </a:rPr>
              <a:t>=&gt; Interval contains 0 =&gt; difference is not</a:t>
            </a:r>
            <a:br>
              <a:rPr lang="en-US" altLang="en-US">
                <a:sym typeface="Symbol" panose="05050102010706020507" pitchFamily="18" charset="2"/>
              </a:rPr>
            </a:br>
            <a:r>
              <a:rPr lang="en-US" altLang="en-US">
                <a:sym typeface="Symbol" panose="05050102010706020507" pitchFamily="18" charset="2"/>
              </a:rPr>
              <a:t>				       statistically significant</a:t>
            </a:r>
          </a:p>
        </p:txBody>
      </p:sp>
      <p:graphicFrame>
        <p:nvGraphicFramePr>
          <p:cNvPr id="88068" name="Object 4">
            <a:extLst>
              <a:ext uri="{FF2B5EF4-FFF2-40B4-BE49-F238E27FC236}">
                <a16:creationId xmlns:a16="http://schemas.microsoft.com/office/drawing/2014/main" id="{E5E2A5CF-7133-4D83-B425-15E033A639B4}"/>
              </a:ext>
            </a:extLst>
          </p:cNvPr>
          <p:cNvGraphicFramePr>
            <a:graphicFrameLocks noChangeAspect="1"/>
          </p:cNvGraphicFramePr>
          <p:nvPr/>
        </p:nvGraphicFramePr>
        <p:xfrm>
          <a:off x="990600" y="2743200"/>
          <a:ext cx="6665913" cy="903288"/>
        </p:xfrm>
        <a:graphic>
          <a:graphicData uri="http://schemas.openxmlformats.org/presentationml/2006/ole">
            <mc:AlternateContent xmlns:mc="http://schemas.openxmlformats.org/markup-compatibility/2006">
              <mc:Choice xmlns:v="urn:schemas-microsoft-com:vml" Requires="v">
                <p:oleObj name="Equation" r:id="rId2" imgW="5346700" imgH="723900" progId="Equation.3">
                  <p:embed/>
                </p:oleObj>
              </mc:Choice>
              <mc:Fallback>
                <p:oleObj name="Equation" r:id="rId2" imgW="5346700" imgH="7239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43200"/>
                        <a:ext cx="6665913" cy="903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8069" name="Object 5">
            <a:extLst>
              <a:ext uri="{FF2B5EF4-FFF2-40B4-BE49-F238E27FC236}">
                <a16:creationId xmlns:a16="http://schemas.microsoft.com/office/drawing/2014/main" id="{94CD26E4-3193-42EE-ADD2-6BD4CD615C3A}"/>
              </a:ext>
            </a:extLst>
          </p:cNvPr>
          <p:cNvGraphicFramePr>
            <a:graphicFrameLocks noChangeAspect="1"/>
          </p:cNvGraphicFramePr>
          <p:nvPr/>
        </p:nvGraphicFramePr>
        <p:xfrm>
          <a:off x="1066800" y="4724400"/>
          <a:ext cx="6538913" cy="506413"/>
        </p:xfrm>
        <a:graphic>
          <a:graphicData uri="http://schemas.openxmlformats.org/presentationml/2006/ole">
            <mc:AlternateContent xmlns:mc="http://schemas.openxmlformats.org/markup-compatibility/2006">
              <mc:Choice xmlns:v="urn:schemas-microsoft-com:vml" Requires="v">
                <p:oleObj name="Equation" r:id="rId4" imgW="5245100" imgH="406400" progId="Equation.3">
                  <p:embed/>
                </p:oleObj>
              </mc:Choice>
              <mc:Fallback>
                <p:oleObj name="Equation" r:id="rId4" imgW="5245100" imgH="4064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4724400"/>
                        <a:ext cx="6538913"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55C73086-5828-479E-8ED8-FEFD87DB5375}"/>
              </a:ext>
            </a:extLst>
          </p:cNvPr>
          <p:cNvSpPr>
            <a:spLocks noGrp="1" noChangeArrowheads="1"/>
          </p:cNvSpPr>
          <p:nvPr>
            <p:ph type="title"/>
          </p:nvPr>
        </p:nvSpPr>
        <p:spPr/>
        <p:txBody>
          <a:bodyPr/>
          <a:lstStyle/>
          <a:p>
            <a:r>
              <a:rPr lang="en-US" altLang="en-US"/>
              <a:t>Paired t-Test</a:t>
            </a:r>
          </a:p>
        </p:txBody>
      </p:sp>
      <p:sp>
        <p:nvSpPr>
          <p:cNvPr id="89091" name="Rectangle 3">
            <a:extLst>
              <a:ext uri="{FF2B5EF4-FFF2-40B4-BE49-F238E27FC236}">
                <a16:creationId xmlns:a16="http://schemas.microsoft.com/office/drawing/2014/main" id="{AFA787F7-DF50-4E87-A957-46566A952727}"/>
              </a:ext>
            </a:extLst>
          </p:cNvPr>
          <p:cNvSpPr>
            <a:spLocks noGrp="1" noChangeArrowheads="1"/>
          </p:cNvSpPr>
          <p:nvPr>
            <p:ph type="body" idx="1"/>
          </p:nvPr>
        </p:nvSpPr>
        <p:spPr/>
        <p:txBody>
          <a:bodyPr/>
          <a:lstStyle/>
          <a:p>
            <a:pPr>
              <a:lnSpc>
                <a:spcPct val="90000"/>
              </a:lnSpc>
            </a:pPr>
            <a:r>
              <a:rPr lang="en-US" altLang="en-US" sz="2400"/>
              <a:t>The two-sample t-test is used to determine if two population means are equal. The data may either be paired or not paired. </a:t>
            </a:r>
            <a:br>
              <a:rPr lang="en-US" altLang="en-US" sz="2400"/>
            </a:br>
            <a:br>
              <a:rPr lang="en-US" altLang="en-US" sz="2400"/>
            </a:br>
            <a:r>
              <a:rPr lang="en-US" altLang="en-US" sz="2400"/>
              <a:t>For paired t test, the data is dependent, i.e. there is a one-to-one correspondence between the values in the two samples. For example, same subject measured before &amp; after a process change, or same subject measured at different times.</a:t>
            </a:r>
            <a:br>
              <a:rPr lang="en-US" altLang="en-US" sz="2400"/>
            </a:br>
            <a:br>
              <a:rPr lang="en-US" altLang="en-US" sz="2400"/>
            </a:br>
            <a:r>
              <a:rPr lang="en-US" altLang="en-US" sz="2400"/>
              <a:t>For unpaired t test, the sample sizes for the two samples may or may not be equal.</a:t>
            </a:r>
            <a:br>
              <a:rPr lang="en-US" altLang="en-US" sz="2400"/>
            </a:br>
            <a:br>
              <a:rPr lang="en-US" altLang="en-US" sz="2400"/>
            </a:br>
            <a:endParaRPr lang="en-US" altLang="en-US" sz="240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8F985730-550B-4D30-95FA-0AD4869BFA2D}"/>
              </a:ext>
            </a:extLst>
          </p:cNvPr>
          <p:cNvSpPr>
            <a:spLocks noGrp="1" noChangeArrowheads="1"/>
          </p:cNvSpPr>
          <p:nvPr>
            <p:ph type="title"/>
          </p:nvPr>
        </p:nvSpPr>
        <p:spPr>
          <a:xfrm>
            <a:off x="381000" y="152400"/>
            <a:ext cx="8534400" cy="685800"/>
          </a:xfrm>
        </p:spPr>
        <p:txBody>
          <a:bodyPr/>
          <a:lstStyle/>
          <a:p>
            <a:r>
              <a:rPr lang="en-US" altLang="en-US" sz="2800"/>
              <a:t>Comparing 2 Algorithms Using the Same Data</a:t>
            </a:r>
          </a:p>
        </p:txBody>
      </p:sp>
      <p:sp>
        <p:nvSpPr>
          <p:cNvPr id="90115" name="Rectangle 3">
            <a:extLst>
              <a:ext uri="{FF2B5EF4-FFF2-40B4-BE49-F238E27FC236}">
                <a16:creationId xmlns:a16="http://schemas.microsoft.com/office/drawing/2014/main" id="{0063AD48-BA12-4C79-A1EA-6CE0EC12A9F6}"/>
              </a:ext>
            </a:extLst>
          </p:cNvPr>
          <p:cNvSpPr>
            <a:spLocks noGrp="1" noChangeArrowheads="1"/>
          </p:cNvSpPr>
          <p:nvPr>
            <p:ph type="body" idx="1"/>
          </p:nvPr>
        </p:nvSpPr>
        <p:spPr>
          <a:xfrm>
            <a:off x="0" y="990600"/>
            <a:ext cx="9144000" cy="5334000"/>
          </a:xfrm>
        </p:spPr>
        <p:txBody>
          <a:bodyPr/>
          <a:lstStyle/>
          <a:p>
            <a:pPr marL="533400" indent="-533400">
              <a:lnSpc>
                <a:spcPct val="90000"/>
              </a:lnSpc>
              <a:buSzTx/>
              <a:buFont typeface="Monotype Sorts" pitchFamily="2" charset="2"/>
              <a:buAutoNum type="arabicPeriod"/>
            </a:pPr>
            <a:r>
              <a:rPr lang="en-US" altLang="en-US" sz="2000">
                <a:hlinkClick r:id="rId2"/>
              </a:rPr>
              <a:t>http://www.itl.nist.gov/div898/handbook/eda/section3/eda3672.htm</a:t>
            </a:r>
            <a:r>
              <a:rPr lang="en-US" altLang="en-US" sz="2000"/>
              <a:t> (t-table)</a:t>
            </a:r>
          </a:p>
          <a:p>
            <a:pPr marL="533400" indent="-533400">
              <a:lnSpc>
                <a:spcPct val="90000"/>
              </a:lnSpc>
              <a:buSzTx/>
              <a:buFont typeface="Monotype Sorts" pitchFamily="2" charset="2"/>
              <a:buAutoNum type="arabicPeriod"/>
            </a:pPr>
            <a:r>
              <a:rPr lang="en-US" altLang="en-US" sz="2000"/>
              <a:t>If models are generated on the same test sets D1,D2, …, Dk (e.g., via cross-validation; k-1 “degrees of freedom”; paired t-test)</a:t>
            </a:r>
          </a:p>
          <a:p>
            <a:pPr marL="990600" lvl="1" indent="-533400">
              <a:lnSpc>
                <a:spcPct val="90000"/>
              </a:lnSpc>
              <a:buSzTx/>
              <a:buFont typeface="Arial" panose="020B0604020202020204" pitchFamily="34" charset="0"/>
              <a:buAutoNum type="arabicPeriod"/>
            </a:pPr>
            <a:r>
              <a:rPr lang="en-US" altLang="en-US" sz="2000"/>
              <a:t>For each set: compute d</a:t>
            </a:r>
            <a:r>
              <a:rPr lang="en-US" altLang="en-US" sz="2000" baseline="-25000"/>
              <a:t>j</a:t>
            </a:r>
            <a:r>
              <a:rPr lang="en-US" altLang="en-US" sz="2000"/>
              <a:t> = e</a:t>
            </a:r>
            <a:r>
              <a:rPr lang="en-US" altLang="en-US" sz="2000" baseline="-25000"/>
              <a:t>1j</a:t>
            </a:r>
            <a:r>
              <a:rPr lang="en-US" altLang="en-US" sz="2000"/>
              <a:t> – e</a:t>
            </a:r>
            <a:r>
              <a:rPr lang="en-US" altLang="en-US" sz="2000" baseline="-25000"/>
              <a:t>2j</a:t>
            </a:r>
          </a:p>
          <a:p>
            <a:pPr marL="990600" lvl="1" indent="-533400">
              <a:lnSpc>
                <a:spcPct val="90000"/>
              </a:lnSpc>
              <a:buSzTx/>
              <a:buFont typeface="Arial" panose="020B0604020202020204" pitchFamily="34" charset="0"/>
              <a:buAutoNum type="arabicPeriod"/>
            </a:pPr>
            <a:r>
              <a:rPr lang="en-US" altLang="en-US" sz="2000"/>
              <a:t>d</a:t>
            </a:r>
            <a:r>
              <a:rPr lang="en-US" altLang="en-US" sz="2000" baseline="-25000"/>
              <a:t>j</a:t>
            </a:r>
            <a:r>
              <a:rPr lang="en-US" altLang="en-US" sz="2000"/>
              <a:t> has mean d and “variance” </a:t>
            </a:r>
            <a:r>
              <a:rPr lang="en-US" altLang="en-US" sz="2000">
                <a:latin typeface="Symbol" panose="05050102010706020507" pitchFamily="18" charset="2"/>
                <a:sym typeface="Symbol" panose="05050102010706020507" pitchFamily="18" charset="2"/>
              </a:rPr>
              <a:t>t</a:t>
            </a:r>
            <a:r>
              <a:rPr lang="en-US" altLang="en-US" sz="2000" baseline="-25000"/>
              <a:t>t</a:t>
            </a:r>
            <a:endParaRPr lang="en-US" altLang="en-US" sz="2000"/>
          </a:p>
          <a:p>
            <a:pPr marL="990600" lvl="1" indent="-533400">
              <a:lnSpc>
                <a:spcPct val="90000"/>
              </a:lnSpc>
              <a:buSzTx/>
              <a:buFont typeface="Arial" panose="020B0604020202020204" pitchFamily="34" charset="0"/>
              <a:buAutoNum type="arabicPeriod"/>
            </a:pPr>
            <a:r>
              <a:rPr lang="en-US" altLang="en-US" sz="2000"/>
              <a:t>Estimate:</a:t>
            </a:r>
          </a:p>
          <a:p>
            <a:pPr marL="990600" lvl="1" indent="-533400">
              <a:lnSpc>
                <a:spcPct val="90000"/>
              </a:lnSpc>
              <a:buSzTx/>
              <a:buFont typeface="Arial" panose="020B0604020202020204" pitchFamily="34" charset="0"/>
              <a:buAutoNum type="arabicPeriod"/>
            </a:pPr>
            <a:endParaRPr lang="en-US" altLang="en-US" sz="2000"/>
          </a:p>
          <a:p>
            <a:pPr marL="990600" lvl="1" indent="-533400">
              <a:lnSpc>
                <a:spcPct val="90000"/>
              </a:lnSpc>
              <a:buSzTx/>
              <a:buFont typeface="Arial" panose="020B0604020202020204" pitchFamily="34" charset="0"/>
              <a:buAutoNum type="arabicPeriod"/>
            </a:pPr>
            <a:endParaRPr lang="en-US" altLang="en-US" sz="2000"/>
          </a:p>
          <a:p>
            <a:pPr marL="990600" lvl="1" indent="-533400">
              <a:lnSpc>
                <a:spcPct val="90000"/>
              </a:lnSpc>
              <a:buSzTx/>
              <a:buFont typeface="Arial" panose="020B0604020202020204" pitchFamily="34" charset="0"/>
              <a:buAutoNum type="arabicPeriod"/>
            </a:pPr>
            <a:endParaRPr lang="en-US" altLang="en-US" sz="2000"/>
          </a:p>
          <a:p>
            <a:pPr marL="990600" lvl="1" indent="-533400">
              <a:lnSpc>
                <a:spcPct val="90000"/>
              </a:lnSpc>
              <a:buSzTx/>
              <a:buFont typeface="Arial" panose="020B0604020202020204" pitchFamily="34" charset="0"/>
              <a:buAutoNum type="arabicPeriod"/>
            </a:pPr>
            <a:endParaRPr lang="en-US" altLang="en-US" sz="2000"/>
          </a:p>
          <a:p>
            <a:pPr marL="990600" lvl="1" indent="-533400">
              <a:lnSpc>
                <a:spcPct val="90000"/>
              </a:lnSpc>
              <a:buSzTx/>
              <a:buFont typeface="Arial" panose="020B0604020202020204" pitchFamily="34" charset="0"/>
              <a:buAutoNum type="arabicPeriod"/>
            </a:pPr>
            <a:endParaRPr lang="en-US" altLang="en-US" sz="2000"/>
          </a:p>
          <a:p>
            <a:pPr marL="533400" indent="-533400">
              <a:lnSpc>
                <a:spcPct val="90000"/>
              </a:lnSpc>
              <a:buSzTx/>
              <a:buFont typeface="Monotype Sorts" pitchFamily="2" charset="2"/>
              <a:buAutoNum type="arabicPeriod"/>
            </a:pPr>
            <a:r>
              <a:rPr lang="en-US" altLang="en-US" sz="2000"/>
              <a:t>If the confidence interval does not contain 0 you can reject the hypothesis that ‘the difference in accuracy/error rate is 0” with confidence </a:t>
            </a:r>
            <a:r>
              <a:rPr lang="en-US" altLang="en-US" sz="2000">
                <a:latin typeface="Symbol" panose="05050102010706020507" pitchFamily="18" charset="2"/>
              </a:rPr>
              <a:t>a</a:t>
            </a:r>
            <a:r>
              <a:rPr lang="en-US" altLang="en-US" sz="2000"/>
              <a:t>, and therefore infer that one of the two methods is significantly better than the other method; if it includes 0, we cannot infer that one method is significantly better.</a:t>
            </a:r>
          </a:p>
        </p:txBody>
      </p:sp>
      <p:graphicFrame>
        <p:nvGraphicFramePr>
          <p:cNvPr id="90116" name="Object 4">
            <a:extLst>
              <a:ext uri="{FF2B5EF4-FFF2-40B4-BE49-F238E27FC236}">
                <a16:creationId xmlns:a16="http://schemas.microsoft.com/office/drawing/2014/main" id="{41557C9D-47B2-46AB-8D37-C58889617490}"/>
              </a:ext>
            </a:extLst>
          </p:cNvPr>
          <p:cNvGraphicFramePr>
            <a:graphicFrameLocks noChangeAspect="1"/>
          </p:cNvGraphicFramePr>
          <p:nvPr/>
        </p:nvGraphicFramePr>
        <p:xfrm>
          <a:off x="2784475" y="2743200"/>
          <a:ext cx="2617788" cy="1965325"/>
        </p:xfrm>
        <a:graphic>
          <a:graphicData uri="http://schemas.openxmlformats.org/presentationml/2006/ole">
            <mc:AlternateContent xmlns:mc="http://schemas.openxmlformats.org/markup-compatibility/2006">
              <mc:Choice xmlns:v="urn:schemas-microsoft-com:vml" Requires="v">
                <p:oleObj name="Equation" r:id="rId3" imgW="1587500" imgH="1193800" progId="Equation.3">
                  <p:embed/>
                </p:oleObj>
              </mc:Choice>
              <mc:Fallback>
                <p:oleObj name="Equation" r:id="rId3" imgW="1587500" imgH="1193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4475" y="2743200"/>
                        <a:ext cx="2617788" cy="196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0117" name="Text Box 5">
            <a:extLst>
              <a:ext uri="{FF2B5EF4-FFF2-40B4-BE49-F238E27FC236}">
                <a16:creationId xmlns:a16="http://schemas.microsoft.com/office/drawing/2014/main" id="{E97AF896-06D0-4EB5-A935-733F75B80E5E}"/>
              </a:ext>
            </a:extLst>
          </p:cNvPr>
          <p:cNvSpPr txBox="1">
            <a:spLocks noChangeArrowheads="1"/>
          </p:cNvSpPr>
          <p:nvPr/>
        </p:nvSpPr>
        <p:spPr bwMode="auto">
          <a:xfrm>
            <a:off x="5927725" y="3516313"/>
            <a:ext cx="2130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lang="en-US" altLang="en-US" sz="1400">
                <a:solidFill>
                  <a:srgbClr val="FF0000"/>
                </a:solidFill>
              </a:rPr>
              <a:t>Student’s t-distribution</a:t>
            </a:r>
          </a:p>
        </p:txBody>
      </p:sp>
      <p:sp>
        <p:nvSpPr>
          <p:cNvPr id="90118" name="Line 6">
            <a:extLst>
              <a:ext uri="{FF2B5EF4-FFF2-40B4-BE49-F238E27FC236}">
                <a16:creationId xmlns:a16="http://schemas.microsoft.com/office/drawing/2014/main" id="{E17FA706-CE1C-4B12-A9DE-84264297E8CC}"/>
              </a:ext>
            </a:extLst>
          </p:cNvPr>
          <p:cNvSpPr>
            <a:spLocks noChangeShapeType="1"/>
          </p:cNvSpPr>
          <p:nvPr/>
        </p:nvSpPr>
        <p:spPr bwMode="auto">
          <a:xfrm flipV="1">
            <a:off x="4191000" y="3657600"/>
            <a:ext cx="182880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19" name="Line 7">
            <a:extLst>
              <a:ext uri="{FF2B5EF4-FFF2-40B4-BE49-F238E27FC236}">
                <a16:creationId xmlns:a16="http://schemas.microsoft.com/office/drawing/2014/main" id="{4D975909-1815-462E-9896-AF77D036DD25}"/>
              </a:ext>
            </a:extLst>
          </p:cNvPr>
          <p:cNvSpPr>
            <a:spLocks noChangeShapeType="1"/>
          </p:cNvSpPr>
          <p:nvPr/>
        </p:nvSpPr>
        <p:spPr bwMode="auto">
          <a:xfrm>
            <a:off x="2438400" y="2362200"/>
            <a:ext cx="228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8277D8F2-9EA6-406C-99A2-B88BDD8E3478}"/>
              </a:ext>
            </a:extLst>
          </p:cNvPr>
          <p:cNvSpPr>
            <a:spLocks noGrp="1" noChangeArrowheads="1"/>
          </p:cNvSpPr>
          <p:nvPr>
            <p:ph type="title"/>
          </p:nvPr>
        </p:nvSpPr>
        <p:spPr>
          <a:xfrm>
            <a:off x="381000" y="152400"/>
            <a:ext cx="8763000" cy="533400"/>
          </a:xfrm>
        </p:spPr>
        <p:txBody>
          <a:bodyPr/>
          <a:lstStyle/>
          <a:p>
            <a:r>
              <a:rPr lang="en-US" altLang="en-US"/>
              <a:t>Paired Tests --- Is One Classifier Better??</a:t>
            </a:r>
          </a:p>
        </p:txBody>
      </p:sp>
      <p:pic>
        <p:nvPicPr>
          <p:cNvPr id="91139" name="Picture 4" descr="norm_conf">
            <a:extLst>
              <a:ext uri="{FF2B5EF4-FFF2-40B4-BE49-F238E27FC236}">
                <a16:creationId xmlns:a16="http://schemas.microsoft.com/office/drawing/2014/main" id="{51C50C55-2162-44A2-8C6A-C0E3E408BA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978" t="6569" b="12234"/>
          <a:stretch>
            <a:fillRect/>
          </a:stretch>
        </p:blipFill>
        <p:spPr bwMode="auto">
          <a:xfrm>
            <a:off x="2819400" y="1371600"/>
            <a:ext cx="38862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Text Box 5">
            <a:extLst>
              <a:ext uri="{FF2B5EF4-FFF2-40B4-BE49-F238E27FC236}">
                <a16:creationId xmlns:a16="http://schemas.microsoft.com/office/drawing/2014/main" id="{0E497050-B797-4BB2-AA17-20263D1D1644}"/>
              </a:ext>
            </a:extLst>
          </p:cNvPr>
          <p:cNvSpPr txBox="1">
            <a:spLocks noChangeArrowheads="1"/>
          </p:cNvSpPr>
          <p:nvPr/>
        </p:nvSpPr>
        <p:spPr bwMode="auto">
          <a:xfrm>
            <a:off x="2438400" y="1066800"/>
            <a:ext cx="5064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lang="en-US" altLang="en-US" sz="1600"/>
              <a:t>Accuracy Differences Between the Two Classifiers</a:t>
            </a:r>
          </a:p>
        </p:txBody>
      </p:sp>
      <p:sp>
        <p:nvSpPr>
          <p:cNvPr id="91141" name="Line 6">
            <a:extLst>
              <a:ext uri="{FF2B5EF4-FFF2-40B4-BE49-F238E27FC236}">
                <a16:creationId xmlns:a16="http://schemas.microsoft.com/office/drawing/2014/main" id="{518861C9-F143-482F-B3CE-211C506BB10B}"/>
              </a:ext>
            </a:extLst>
          </p:cNvPr>
          <p:cNvSpPr>
            <a:spLocks noChangeShapeType="1"/>
          </p:cNvSpPr>
          <p:nvPr/>
        </p:nvSpPr>
        <p:spPr bwMode="auto">
          <a:xfrm flipH="1" flipV="1">
            <a:off x="5486400" y="3200400"/>
            <a:ext cx="381000" cy="8382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2" name="Text Box 7">
            <a:extLst>
              <a:ext uri="{FF2B5EF4-FFF2-40B4-BE49-F238E27FC236}">
                <a16:creationId xmlns:a16="http://schemas.microsoft.com/office/drawing/2014/main" id="{892F7FD5-0E93-4075-812A-188A12905DB2}"/>
              </a:ext>
            </a:extLst>
          </p:cNvPr>
          <p:cNvSpPr txBox="1">
            <a:spLocks noChangeArrowheads="1"/>
          </p:cNvSpPr>
          <p:nvPr/>
        </p:nvSpPr>
        <p:spPr bwMode="auto">
          <a:xfrm>
            <a:off x="2743200" y="3657600"/>
            <a:ext cx="7620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ct val="140000"/>
              </a:lnSpc>
              <a:spcBef>
                <a:spcPct val="50000"/>
              </a:spcBef>
              <a:spcAft>
                <a:spcPct val="50000"/>
              </a:spcAft>
              <a:buClrTx/>
              <a:buSzTx/>
              <a:buFontTx/>
              <a:buNone/>
            </a:pPr>
            <a:r>
              <a:rPr lang="en-US" altLang="en-US" sz="2400"/>
              <a:t>Z</a:t>
            </a:r>
            <a:r>
              <a:rPr lang="en-US" altLang="en-US" sz="2400" baseline="-25000">
                <a:sym typeface="Symbol" panose="05050102010706020507" pitchFamily="18" charset="2"/>
              </a:rPr>
              <a:t>/2</a:t>
            </a:r>
            <a:endParaRPr lang="en-US" altLang="en-US" sz="2400"/>
          </a:p>
        </p:txBody>
      </p:sp>
      <p:sp>
        <p:nvSpPr>
          <p:cNvPr id="91143" name="Text Box 8">
            <a:extLst>
              <a:ext uri="{FF2B5EF4-FFF2-40B4-BE49-F238E27FC236}">
                <a16:creationId xmlns:a16="http://schemas.microsoft.com/office/drawing/2014/main" id="{10CA679A-A442-4498-96A8-056821B545CB}"/>
              </a:ext>
            </a:extLst>
          </p:cNvPr>
          <p:cNvSpPr txBox="1">
            <a:spLocks noChangeArrowheads="1"/>
          </p:cNvSpPr>
          <p:nvPr/>
        </p:nvSpPr>
        <p:spPr bwMode="auto">
          <a:xfrm>
            <a:off x="5410200" y="3657600"/>
            <a:ext cx="10668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ct val="140000"/>
              </a:lnSpc>
              <a:spcBef>
                <a:spcPct val="50000"/>
              </a:spcBef>
              <a:spcAft>
                <a:spcPct val="50000"/>
              </a:spcAft>
              <a:buClrTx/>
              <a:buSzTx/>
              <a:buFontTx/>
              <a:buNone/>
            </a:pPr>
            <a:r>
              <a:rPr lang="en-US" altLang="en-US" sz="2400"/>
              <a:t>Z</a:t>
            </a:r>
            <a:r>
              <a:rPr lang="en-US" altLang="en-US" sz="2400" baseline="-25000">
                <a:sym typeface="Symbol" panose="05050102010706020507" pitchFamily="18" charset="2"/>
              </a:rPr>
              <a:t>1-  /2</a:t>
            </a:r>
          </a:p>
        </p:txBody>
      </p:sp>
      <p:sp>
        <p:nvSpPr>
          <p:cNvPr id="91144" name="Line 9">
            <a:extLst>
              <a:ext uri="{FF2B5EF4-FFF2-40B4-BE49-F238E27FC236}">
                <a16:creationId xmlns:a16="http://schemas.microsoft.com/office/drawing/2014/main" id="{D2E97AC2-B92F-4732-AAB2-BC846318C1F1}"/>
              </a:ext>
            </a:extLst>
          </p:cNvPr>
          <p:cNvSpPr>
            <a:spLocks noChangeShapeType="1"/>
          </p:cNvSpPr>
          <p:nvPr/>
        </p:nvSpPr>
        <p:spPr bwMode="auto">
          <a:xfrm flipV="1">
            <a:off x="3048000" y="3200400"/>
            <a:ext cx="1066800" cy="6858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5" name="Text Box 10">
            <a:extLst>
              <a:ext uri="{FF2B5EF4-FFF2-40B4-BE49-F238E27FC236}">
                <a16:creationId xmlns:a16="http://schemas.microsoft.com/office/drawing/2014/main" id="{134F0CC3-87DD-492D-B7EA-FF0BAEDBC5D0}"/>
              </a:ext>
            </a:extLst>
          </p:cNvPr>
          <p:cNvSpPr txBox="1">
            <a:spLocks noChangeArrowheads="1"/>
          </p:cNvSpPr>
          <p:nvPr/>
        </p:nvSpPr>
        <p:spPr bwMode="auto">
          <a:xfrm>
            <a:off x="4343400" y="3200400"/>
            <a:ext cx="838200" cy="304800"/>
          </a:xfrm>
          <a:prstGeom prst="rect">
            <a:avLst/>
          </a:prstGeom>
          <a:solidFill>
            <a:srgbClr val="FFFF99"/>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1400"/>
              <a:t>Acc-dif</a:t>
            </a:r>
          </a:p>
        </p:txBody>
      </p:sp>
      <p:sp>
        <p:nvSpPr>
          <p:cNvPr id="91146" name="Text Box 11">
            <a:extLst>
              <a:ext uri="{FF2B5EF4-FFF2-40B4-BE49-F238E27FC236}">
                <a16:creationId xmlns:a16="http://schemas.microsoft.com/office/drawing/2014/main" id="{9BD0F94D-9CEE-42F9-BB52-1382183498C8}"/>
              </a:ext>
            </a:extLst>
          </p:cNvPr>
          <p:cNvSpPr txBox="1">
            <a:spLocks noChangeArrowheads="1"/>
          </p:cNvSpPr>
          <p:nvPr/>
        </p:nvSpPr>
        <p:spPr bwMode="auto">
          <a:xfrm>
            <a:off x="2667000" y="3200400"/>
            <a:ext cx="609600" cy="304800"/>
          </a:xfrm>
          <a:prstGeom prst="rect">
            <a:avLst/>
          </a:prstGeom>
          <a:solidFill>
            <a:srgbClr val="FFFF99"/>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1400"/>
              <a:t>    </a:t>
            </a:r>
          </a:p>
        </p:txBody>
      </p:sp>
      <p:sp>
        <p:nvSpPr>
          <p:cNvPr id="91147" name="Text Box 12">
            <a:extLst>
              <a:ext uri="{FF2B5EF4-FFF2-40B4-BE49-F238E27FC236}">
                <a16:creationId xmlns:a16="http://schemas.microsoft.com/office/drawing/2014/main" id="{748C3B23-28E5-4668-9B6C-D26A9AEC0D0E}"/>
              </a:ext>
            </a:extLst>
          </p:cNvPr>
          <p:cNvSpPr txBox="1">
            <a:spLocks noChangeArrowheads="1"/>
          </p:cNvSpPr>
          <p:nvPr/>
        </p:nvSpPr>
        <p:spPr bwMode="auto">
          <a:xfrm>
            <a:off x="6248400" y="3200400"/>
            <a:ext cx="609600" cy="304800"/>
          </a:xfrm>
          <a:prstGeom prst="rect">
            <a:avLst/>
          </a:prstGeom>
          <a:solidFill>
            <a:srgbClr val="FFFF99"/>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1400"/>
              <a:t>    </a:t>
            </a:r>
          </a:p>
        </p:txBody>
      </p:sp>
      <p:sp>
        <p:nvSpPr>
          <p:cNvPr id="91148" name="Text Box 13">
            <a:extLst>
              <a:ext uri="{FF2B5EF4-FFF2-40B4-BE49-F238E27FC236}">
                <a16:creationId xmlns:a16="http://schemas.microsoft.com/office/drawing/2014/main" id="{DEAFFFA2-335B-4C1B-90F5-AD89B0DC3A97}"/>
              </a:ext>
            </a:extLst>
          </p:cNvPr>
          <p:cNvSpPr txBox="1">
            <a:spLocks noChangeArrowheads="1"/>
          </p:cNvSpPr>
          <p:nvPr/>
        </p:nvSpPr>
        <p:spPr bwMode="auto">
          <a:xfrm>
            <a:off x="1203325" y="4760913"/>
            <a:ext cx="57499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lang="en-US" altLang="en-US" sz="1800"/>
              <a:t>Key Question: Does the </a:t>
            </a:r>
            <a:r>
              <a:rPr lang="en-US" altLang="en-US" sz="1800">
                <a:solidFill>
                  <a:srgbClr val="3333FF"/>
                </a:solidFill>
              </a:rPr>
              <a:t>blue area</a:t>
            </a:r>
            <a:r>
              <a:rPr lang="en-US" altLang="en-US" sz="1800"/>
              <a:t> include 0?</a:t>
            </a:r>
          </a:p>
          <a:p>
            <a:pPr>
              <a:spcBef>
                <a:spcPct val="0"/>
              </a:spcBef>
              <a:spcAft>
                <a:spcPct val="0"/>
              </a:spcAft>
              <a:buClrTx/>
              <a:buSzTx/>
              <a:buFontTx/>
              <a:buChar char="•"/>
            </a:pPr>
            <a:r>
              <a:rPr lang="en-US" altLang="en-US" sz="1800"/>
              <a:t> </a:t>
            </a:r>
            <a:r>
              <a:rPr lang="en-US" altLang="en-US" sz="1800">
                <a:solidFill>
                  <a:srgbClr val="FF0000"/>
                </a:solidFill>
              </a:rPr>
              <a:t>Yes</a:t>
            </a:r>
            <a:r>
              <a:rPr lang="en-US" altLang="en-US" sz="1800"/>
              <a:t>: both classifiers are not significantly different</a:t>
            </a:r>
          </a:p>
          <a:p>
            <a:pPr>
              <a:spcBef>
                <a:spcPct val="0"/>
              </a:spcBef>
              <a:spcAft>
                <a:spcPct val="0"/>
              </a:spcAft>
              <a:buClrTx/>
              <a:buSzTx/>
              <a:buFontTx/>
              <a:buChar char="•"/>
            </a:pPr>
            <a:r>
              <a:rPr lang="en-US" altLang="en-US" sz="1800"/>
              <a:t> </a:t>
            </a:r>
            <a:r>
              <a:rPr lang="en-US" altLang="en-US" sz="1800">
                <a:solidFill>
                  <a:srgbClr val="FF0000"/>
                </a:solidFill>
              </a:rPr>
              <a:t>No</a:t>
            </a:r>
            <a:r>
              <a:rPr lang="en-US" altLang="en-US" sz="1800"/>
              <a:t>: One classifier is significantly more accurate </a:t>
            </a:r>
          </a:p>
          <a:p>
            <a:pPr>
              <a:spcBef>
                <a:spcPct val="0"/>
              </a:spcBef>
              <a:spcAft>
                <a:spcPct val="0"/>
              </a:spcAft>
              <a:buClrTx/>
              <a:buSzTx/>
              <a:buFontTx/>
              <a:buChar char="•"/>
            </a:pPr>
            <a:endParaRPr lang="en-US" altLang="en-US" sz="180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0A72529C-6C0D-40AF-B326-B52339F2611B}"/>
              </a:ext>
            </a:extLst>
          </p:cNvPr>
          <p:cNvSpPr>
            <a:spLocks noGrp="1" noChangeArrowheads="1"/>
          </p:cNvSpPr>
          <p:nvPr>
            <p:ph type="title"/>
          </p:nvPr>
        </p:nvSpPr>
        <p:spPr>
          <a:xfrm>
            <a:off x="0" y="152400"/>
            <a:ext cx="9144000" cy="685800"/>
          </a:xfrm>
        </p:spPr>
        <p:txBody>
          <a:bodyPr/>
          <a:lstStyle/>
          <a:p>
            <a:r>
              <a:rPr lang="en-US" altLang="en-US"/>
              <a:t>Example1: Comparing Models on the same Data</a:t>
            </a:r>
          </a:p>
        </p:txBody>
      </p:sp>
      <p:sp>
        <p:nvSpPr>
          <p:cNvPr id="92163" name="Rectangle 3">
            <a:extLst>
              <a:ext uri="{FF2B5EF4-FFF2-40B4-BE49-F238E27FC236}">
                <a16:creationId xmlns:a16="http://schemas.microsoft.com/office/drawing/2014/main" id="{EF90F910-63A9-48FD-BD7C-6EAAC92BC3EF}"/>
              </a:ext>
            </a:extLst>
          </p:cNvPr>
          <p:cNvSpPr>
            <a:spLocks noGrp="1" noChangeArrowheads="1"/>
          </p:cNvSpPr>
          <p:nvPr>
            <p:ph type="body" idx="1"/>
          </p:nvPr>
        </p:nvSpPr>
        <p:spPr>
          <a:xfrm>
            <a:off x="0" y="990600"/>
            <a:ext cx="9144000" cy="5334000"/>
          </a:xfrm>
        </p:spPr>
        <p:txBody>
          <a:bodyPr/>
          <a:lstStyle/>
          <a:p>
            <a:r>
              <a:rPr lang="en-US" altLang="en-US"/>
              <a:t>2 models M1 and M2 are compared with 4-fold cross validation; M1 accomplishes accuracies of 0.84, 0.82, 0.80, 0.82 and M2 accomplishes accuracies of 0.80, 0.79, 0.75, 0.82. The average difference is 0.03 and the required confidence level is 90% (</a:t>
            </a:r>
            <a:r>
              <a:rPr lang="en-US" altLang="en-US">
                <a:latin typeface="Symbol" panose="05050102010706020507" pitchFamily="18" charset="2"/>
              </a:rPr>
              <a:t>a</a:t>
            </a:r>
            <a:r>
              <a:rPr lang="en-US" altLang="en-US"/>
              <a:t>=0.1)</a:t>
            </a:r>
          </a:p>
          <a:p>
            <a:pPr lvl="1">
              <a:buFont typeface="Arial" panose="020B0604020202020204" pitchFamily="34" charset="0"/>
              <a:buNone/>
            </a:pPr>
            <a:endParaRPr lang="en-US" altLang="en-US"/>
          </a:p>
          <a:p>
            <a:pPr lvl="1"/>
            <a:endParaRPr lang="en-US" altLang="en-US"/>
          </a:p>
          <a:p>
            <a:pPr lvl="1"/>
            <a:endParaRPr lang="en-US" altLang="en-US"/>
          </a:p>
          <a:p>
            <a:pPr lvl="1">
              <a:buFont typeface="Arial" panose="020B0604020202020204" pitchFamily="34" charset="0"/>
              <a:buNone/>
            </a:pPr>
            <a:endParaRPr lang="en-US" altLang="en-US"/>
          </a:p>
        </p:txBody>
      </p:sp>
      <p:graphicFrame>
        <p:nvGraphicFramePr>
          <p:cNvPr id="92164" name="Object 4">
            <a:extLst>
              <a:ext uri="{FF2B5EF4-FFF2-40B4-BE49-F238E27FC236}">
                <a16:creationId xmlns:a16="http://schemas.microsoft.com/office/drawing/2014/main" id="{49E8C564-5283-4EBA-B7F8-216034CD4ADE}"/>
              </a:ext>
            </a:extLst>
          </p:cNvPr>
          <p:cNvGraphicFramePr>
            <a:graphicFrameLocks noChangeAspect="1"/>
          </p:cNvGraphicFramePr>
          <p:nvPr/>
        </p:nvGraphicFramePr>
        <p:xfrm>
          <a:off x="422275" y="3505200"/>
          <a:ext cx="8080375" cy="1965325"/>
        </p:xfrm>
        <a:graphic>
          <a:graphicData uri="http://schemas.openxmlformats.org/presentationml/2006/ole">
            <mc:AlternateContent xmlns:mc="http://schemas.openxmlformats.org/markup-compatibility/2006">
              <mc:Choice xmlns:v="urn:schemas-microsoft-com:vml" Requires="v">
                <p:oleObj name="Equation" r:id="rId2" imgW="4902200" imgH="1193800" progId="Equation.3">
                  <p:embed/>
                </p:oleObj>
              </mc:Choice>
              <mc:Fallback>
                <p:oleObj name="Equation" r:id="rId2" imgW="4902200" imgH="11938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75" y="3505200"/>
                        <a:ext cx="8080375" cy="196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165" name="Text Box 7">
            <a:extLst>
              <a:ext uri="{FF2B5EF4-FFF2-40B4-BE49-F238E27FC236}">
                <a16:creationId xmlns:a16="http://schemas.microsoft.com/office/drawing/2014/main" id="{F4823510-358B-402C-93F9-7B89FAABD556}"/>
              </a:ext>
            </a:extLst>
          </p:cNvPr>
          <p:cNvSpPr txBox="1">
            <a:spLocks noChangeArrowheads="1"/>
          </p:cNvSpPr>
          <p:nvPr/>
        </p:nvSpPr>
        <p:spPr bwMode="auto">
          <a:xfrm>
            <a:off x="4114800" y="4419600"/>
            <a:ext cx="528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lang="en-US" altLang="en-US" sz="1400"/>
              <a:t>2.35</a:t>
            </a:r>
          </a:p>
        </p:txBody>
      </p:sp>
      <p:sp>
        <p:nvSpPr>
          <p:cNvPr id="92166" name="Line 8">
            <a:extLst>
              <a:ext uri="{FF2B5EF4-FFF2-40B4-BE49-F238E27FC236}">
                <a16:creationId xmlns:a16="http://schemas.microsoft.com/office/drawing/2014/main" id="{1E586063-A07E-4049-987A-78C9678EC479}"/>
              </a:ext>
            </a:extLst>
          </p:cNvPr>
          <p:cNvSpPr>
            <a:spLocks noChangeShapeType="1"/>
          </p:cNvSpPr>
          <p:nvPr/>
        </p:nvSpPr>
        <p:spPr bwMode="auto">
          <a:xfrm>
            <a:off x="4419600" y="4648200"/>
            <a:ext cx="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67" name="Text Box 9">
            <a:extLst>
              <a:ext uri="{FF2B5EF4-FFF2-40B4-BE49-F238E27FC236}">
                <a16:creationId xmlns:a16="http://schemas.microsoft.com/office/drawing/2014/main" id="{692E4954-5A7B-4E29-9573-2A3EC4534296}"/>
              </a:ext>
            </a:extLst>
          </p:cNvPr>
          <p:cNvSpPr txBox="1">
            <a:spLocks noChangeArrowheads="1"/>
          </p:cNvSpPr>
          <p:nvPr/>
        </p:nvSpPr>
        <p:spPr bwMode="auto">
          <a:xfrm>
            <a:off x="7543800" y="4419600"/>
            <a:ext cx="7159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lang="en-US" altLang="en-US" sz="1400">
                <a:solidFill>
                  <a:srgbClr val="FF0000"/>
                </a:solidFill>
              </a:rPr>
              <a:t>Reject</a:t>
            </a:r>
          </a:p>
        </p:txBody>
      </p:sp>
      <p:sp>
        <p:nvSpPr>
          <p:cNvPr id="92168" name="Text Box 10">
            <a:extLst>
              <a:ext uri="{FF2B5EF4-FFF2-40B4-BE49-F238E27FC236}">
                <a16:creationId xmlns:a16="http://schemas.microsoft.com/office/drawing/2014/main" id="{3372DA24-FC69-4DE1-9A5A-A14DA20DF451}"/>
              </a:ext>
            </a:extLst>
          </p:cNvPr>
          <p:cNvSpPr txBox="1">
            <a:spLocks noChangeArrowheads="1"/>
          </p:cNvSpPr>
          <p:nvPr/>
        </p:nvSpPr>
        <p:spPr bwMode="auto">
          <a:xfrm>
            <a:off x="19050" y="5867400"/>
            <a:ext cx="6140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lang="en-US" altLang="en-US" sz="1800" b="0">
                <a:solidFill>
                  <a:srgbClr val="FF0000"/>
                </a:solidFill>
              </a:rPr>
              <a:t>Remark</a:t>
            </a:r>
            <a:r>
              <a:rPr lang="en-US" altLang="en-US" sz="1800" b="0"/>
              <a:t>: If we would require 95% of confidence, we obtain </a:t>
            </a:r>
          </a:p>
          <a:p>
            <a:pPr>
              <a:spcBef>
                <a:spcPct val="0"/>
              </a:spcBef>
              <a:spcAft>
                <a:spcPct val="0"/>
              </a:spcAft>
              <a:buClrTx/>
              <a:buSzTx/>
              <a:buFontTx/>
              <a:buNone/>
            </a:pPr>
            <a:r>
              <a:rPr lang="en-US" altLang="en-US" sz="1800" b="0"/>
              <a:t>0.03</a:t>
            </a:r>
            <a:r>
              <a:rPr lang="en-US" altLang="en-US" sz="1800" b="0">
                <a:sym typeface="Symbol" panose="05050102010706020507" pitchFamily="18" charset="2"/>
              </a:rPr>
              <a:t>0.1089*3,182, and would not reject the hypothesis.</a:t>
            </a:r>
          </a:p>
        </p:txBody>
      </p:sp>
      <p:sp>
        <p:nvSpPr>
          <p:cNvPr id="92169" name="Line 11">
            <a:extLst>
              <a:ext uri="{FF2B5EF4-FFF2-40B4-BE49-F238E27FC236}">
                <a16:creationId xmlns:a16="http://schemas.microsoft.com/office/drawing/2014/main" id="{098E31F3-F7F2-4106-AE66-F476C8B09225}"/>
              </a:ext>
            </a:extLst>
          </p:cNvPr>
          <p:cNvSpPr>
            <a:spLocks noChangeShapeType="1"/>
          </p:cNvSpPr>
          <p:nvPr/>
        </p:nvSpPr>
        <p:spPr bwMode="auto">
          <a:xfrm flipV="1">
            <a:off x="7391400" y="4648200"/>
            <a:ext cx="38100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CD5B03BE-ED40-480A-96A9-6F8EBDFF67BD}"/>
              </a:ext>
            </a:extLst>
          </p:cNvPr>
          <p:cNvSpPr>
            <a:spLocks noGrp="1" noChangeArrowheads="1"/>
          </p:cNvSpPr>
          <p:nvPr>
            <p:ph type="title"/>
          </p:nvPr>
        </p:nvSpPr>
        <p:spPr>
          <a:xfrm>
            <a:off x="381000" y="152400"/>
            <a:ext cx="8534400" cy="685800"/>
          </a:xfrm>
        </p:spPr>
        <p:txBody>
          <a:bodyPr/>
          <a:lstStyle/>
          <a:p>
            <a:r>
              <a:rPr lang="en-US" altLang="en-US" dirty="0"/>
              <a:t>An alternative way to compute it!</a:t>
            </a:r>
          </a:p>
        </p:txBody>
      </p:sp>
      <p:sp>
        <p:nvSpPr>
          <p:cNvPr id="93187" name="Rectangle 3">
            <a:extLst>
              <a:ext uri="{FF2B5EF4-FFF2-40B4-BE49-F238E27FC236}">
                <a16:creationId xmlns:a16="http://schemas.microsoft.com/office/drawing/2014/main" id="{76C9B64C-C62F-4330-A8B6-54B8B7A4910A}"/>
              </a:ext>
            </a:extLst>
          </p:cNvPr>
          <p:cNvSpPr>
            <a:spLocks noGrp="1" noChangeArrowheads="1"/>
          </p:cNvSpPr>
          <p:nvPr>
            <p:ph type="body" idx="1"/>
          </p:nvPr>
        </p:nvSpPr>
        <p:spPr>
          <a:xfrm>
            <a:off x="0" y="990600"/>
            <a:ext cx="9144000" cy="5334000"/>
          </a:xfrm>
        </p:spPr>
        <p:txBody>
          <a:bodyPr/>
          <a:lstStyle/>
          <a:p>
            <a:pPr marL="990600" lvl="1" indent="-533400">
              <a:buFont typeface="Arial" panose="020B0604020202020204" pitchFamily="34" charset="0"/>
              <a:buAutoNum type="arabicPeriod"/>
            </a:pPr>
            <a:r>
              <a:rPr lang="en-US" altLang="en-US"/>
              <a:t>Compute variance for the difference in accuracy</a:t>
            </a:r>
          </a:p>
          <a:p>
            <a:pPr marL="990600" lvl="1" indent="-533400">
              <a:buFont typeface="Arial" panose="020B0604020202020204" pitchFamily="34" charset="0"/>
              <a:buAutoNum type="arabicPeriod"/>
            </a:pPr>
            <a:r>
              <a:rPr lang="en-US" altLang="en-US"/>
              <a:t>Compute t statistics value</a:t>
            </a:r>
          </a:p>
          <a:p>
            <a:pPr marL="990600" lvl="1" indent="-533400">
              <a:buFont typeface="Arial" panose="020B0604020202020204" pitchFamily="34" charset="0"/>
              <a:buAutoNum type="arabicPeriod"/>
            </a:pPr>
            <a:r>
              <a:rPr lang="en-US" altLang="en-US"/>
              <a:t>See if t value is in (-</a:t>
            </a:r>
            <a:r>
              <a:rPr lang="en-US" altLang="en-US">
                <a:sym typeface="Symbol" panose="05050102010706020507" pitchFamily="18" charset="2"/>
              </a:rPr>
              <a:t></a:t>
            </a:r>
            <a:r>
              <a:rPr lang="en-US" altLang="en-US"/>
              <a:t>,-t</a:t>
            </a:r>
            <a:r>
              <a:rPr lang="en-US" altLang="en-US" baseline="-25000">
                <a:latin typeface="Symbol" panose="05050102010706020507" pitchFamily="18" charset="2"/>
              </a:rPr>
              <a:t>a/2</a:t>
            </a:r>
            <a:r>
              <a:rPr lang="en-US" altLang="en-US" baseline="-25000"/>
              <a:t>,k-1</a:t>
            </a:r>
            <a:r>
              <a:rPr lang="en-US" altLang="en-US"/>
              <a:t>) or (t</a:t>
            </a:r>
            <a:r>
              <a:rPr lang="en-US" altLang="en-US" baseline="-25000">
                <a:latin typeface="Symbol" panose="05050102010706020507" pitchFamily="18" charset="2"/>
              </a:rPr>
              <a:t>a/2</a:t>
            </a:r>
            <a:r>
              <a:rPr lang="en-US" altLang="en-US" baseline="-25000"/>
              <a:t>,k-1,</a:t>
            </a:r>
            <a:r>
              <a:rPr lang="en-US" altLang="en-US">
                <a:sym typeface="Symbol" panose="05050102010706020507" pitchFamily="18" charset="2"/>
              </a:rPr>
              <a:t></a:t>
            </a:r>
            <a:r>
              <a:rPr lang="en-US" altLang="en-US"/>
              <a:t>) </a:t>
            </a:r>
          </a:p>
          <a:p>
            <a:pPr marL="1371600" lvl="2" indent="-457200">
              <a:buFont typeface="Arial" panose="020B0604020202020204" pitchFamily="34" charset="0"/>
              <a:buAutoNum type="arabicPeriod"/>
            </a:pPr>
            <a:r>
              <a:rPr lang="en-US" altLang="en-US"/>
              <a:t>Yes, reject null hypothesis: one method is significantly better than the other method</a:t>
            </a:r>
          </a:p>
          <a:p>
            <a:pPr marL="1371600" lvl="2" indent="-457200">
              <a:buFont typeface="Arial" panose="020B0604020202020204" pitchFamily="34" charset="0"/>
              <a:buAutoNum type="arabicPeriod"/>
            </a:pPr>
            <a:r>
              <a:rPr lang="en-US" altLang="en-US"/>
              <a:t>No, no method is significantly better</a:t>
            </a:r>
          </a:p>
          <a:p>
            <a:pPr marL="990600" lvl="1" indent="-533400"/>
            <a:endParaRPr lang="en-US" altLang="en-US"/>
          </a:p>
          <a:p>
            <a:pPr marL="990600" lvl="1" indent="-533400"/>
            <a:endParaRPr lang="en-US" altLang="en-US"/>
          </a:p>
          <a:p>
            <a:pPr marL="990600" lvl="1" indent="-533400">
              <a:buFont typeface="Arial" panose="020B0604020202020204" pitchFamily="34" charset="0"/>
              <a:buNone/>
            </a:pPr>
            <a:endParaRPr lang="en-US" altLang="en-US"/>
          </a:p>
        </p:txBody>
      </p:sp>
      <p:graphicFrame>
        <p:nvGraphicFramePr>
          <p:cNvPr id="93188" name="Object 4">
            <a:extLst>
              <a:ext uri="{FF2B5EF4-FFF2-40B4-BE49-F238E27FC236}">
                <a16:creationId xmlns:a16="http://schemas.microsoft.com/office/drawing/2014/main" id="{C36518D0-2FD3-4084-869F-B927C44F7426}"/>
              </a:ext>
            </a:extLst>
          </p:cNvPr>
          <p:cNvGraphicFramePr>
            <a:graphicFrameLocks noChangeAspect="1"/>
          </p:cNvGraphicFramePr>
          <p:nvPr/>
        </p:nvGraphicFramePr>
        <p:xfrm>
          <a:off x="1371600" y="4851400"/>
          <a:ext cx="6491288" cy="2006600"/>
        </p:xfrm>
        <a:graphic>
          <a:graphicData uri="http://schemas.openxmlformats.org/presentationml/2006/ole">
            <mc:AlternateContent xmlns:mc="http://schemas.openxmlformats.org/markup-compatibility/2006">
              <mc:Choice xmlns:v="urn:schemas-microsoft-com:vml" Requires="v">
                <p:oleObj name="Equation" r:id="rId2" imgW="3937000" imgH="1219200" progId="Equation.3">
                  <p:embed/>
                </p:oleObj>
              </mc:Choice>
              <mc:Fallback>
                <p:oleObj name="Equation" r:id="rId2" imgW="3937000" imgH="12192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851400"/>
                        <a:ext cx="6491288" cy="200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3189" name="Line 12">
            <a:extLst>
              <a:ext uri="{FF2B5EF4-FFF2-40B4-BE49-F238E27FC236}">
                <a16:creationId xmlns:a16="http://schemas.microsoft.com/office/drawing/2014/main" id="{8B9DA768-B544-460E-9C99-E70FB5CF584C}"/>
              </a:ext>
            </a:extLst>
          </p:cNvPr>
          <p:cNvSpPr>
            <a:spLocks noChangeShapeType="1"/>
          </p:cNvSpPr>
          <p:nvPr/>
        </p:nvSpPr>
        <p:spPr bwMode="auto">
          <a:xfrm flipV="1">
            <a:off x="1600200" y="4343400"/>
            <a:ext cx="3657600" cy="2057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190" name="Text Box 13">
            <a:extLst>
              <a:ext uri="{FF2B5EF4-FFF2-40B4-BE49-F238E27FC236}">
                <a16:creationId xmlns:a16="http://schemas.microsoft.com/office/drawing/2014/main" id="{F380BA06-8856-4261-B3EA-0CABB59F3230}"/>
              </a:ext>
            </a:extLst>
          </p:cNvPr>
          <p:cNvSpPr txBox="1">
            <a:spLocks noChangeArrowheads="1"/>
          </p:cNvSpPr>
          <p:nvPr/>
        </p:nvSpPr>
        <p:spPr bwMode="auto">
          <a:xfrm>
            <a:off x="5257800" y="3962400"/>
            <a:ext cx="294163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lang="en-US" altLang="en-US" sz="1600">
                <a:solidFill>
                  <a:srgbClr val="FF0000"/>
                </a:solidFill>
              </a:rPr>
              <a:t>t is t</a:t>
            </a:r>
            <a:r>
              <a:rPr lang="en-US" altLang="en-US" sz="1600" b="0" baseline="-25000">
                <a:solidFill>
                  <a:srgbClr val="FF0000"/>
                </a:solidFill>
                <a:latin typeface="Symbol" panose="05050102010706020507" pitchFamily="18" charset="2"/>
              </a:rPr>
              <a:t>a</a:t>
            </a:r>
            <a:r>
              <a:rPr lang="en-US" altLang="en-US" sz="1600" b="0" baseline="-25000">
                <a:solidFill>
                  <a:srgbClr val="FF0000"/>
                </a:solidFill>
              </a:rPr>
              <a:t>,k-1</a:t>
            </a:r>
            <a:r>
              <a:rPr lang="en-US" altLang="en-US" sz="1600">
                <a:solidFill>
                  <a:srgbClr val="FF0000"/>
                </a:solidFill>
              </a:rPr>
              <a:t> distributed</a:t>
            </a:r>
          </a:p>
          <a:p>
            <a:pPr>
              <a:spcBef>
                <a:spcPct val="0"/>
              </a:spcBef>
              <a:spcAft>
                <a:spcPct val="0"/>
              </a:spcAft>
              <a:buClrTx/>
              <a:buSzTx/>
              <a:buFontTx/>
              <a:buNone/>
            </a:pPr>
            <a:r>
              <a:rPr lang="en-US" altLang="en-US" sz="1600">
                <a:solidFill>
                  <a:srgbClr val="FF0000"/>
                </a:solidFill>
              </a:rPr>
              <a:t>if the various measurements</a:t>
            </a:r>
          </a:p>
          <a:p>
            <a:pPr>
              <a:spcBef>
                <a:spcPct val="0"/>
              </a:spcBef>
              <a:spcAft>
                <a:spcPct val="0"/>
              </a:spcAft>
              <a:buClrTx/>
              <a:buSzTx/>
              <a:buFontTx/>
              <a:buNone/>
            </a:pPr>
            <a:r>
              <a:rPr lang="en-US" altLang="en-US" sz="1600">
                <a:solidFill>
                  <a:srgbClr val="FF0000"/>
                </a:solidFill>
              </a:rPr>
              <a:t>of d</a:t>
            </a:r>
            <a:r>
              <a:rPr lang="en-US" altLang="en-US" sz="1600" baseline="-25000">
                <a:solidFill>
                  <a:srgbClr val="FF0000"/>
                </a:solidFill>
              </a:rPr>
              <a:t>i </a:t>
            </a:r>
            <a:r>
              <a:rPr lang="en-US" altLang="en-US" sz="1600">
                <a:solidFill>
                  <a:srgbClr val="FF0000"/>
                </a:solidFill>
              </a:rPr>
              <a:t>are independent</a:t>
            </a:r>
          </a:p>
        </p:txBody>
      </p:sp>
      <p:sp>
        <p:nvSpPr>
          <p:cNvPr id="2" name="TextBox 1">
            <a:extLst>
              <a:ext uri="{FF2B5EF4-FFF2-40B4-BE49-F238E27FC236}">
                <a16:creationId xmlns:a16="http://schemas.microsoft.com/office/drawing/2014/main" id="{D5E9857D-EA40-4B0B-BC1B-76284ABC83CB}"/>
              </a:ext>
            </a:extLst>
          </p:cNvPr>
          <p:cNvSpPr txBox="1"/>
          <p:nvPr/>
        </p:nvSpPr>
        <p:spPr>
          <a:xfrm>
            <a:off x="7543800" y="428823"/>
            <a:ext cx="542136" cy="307777"/>
          </a:xfrm>
          <a:prstGeom prst="rect">
            <a:avLst/>
          </a:prstGeom>
          <a:noFill/>
        </p:spPr>
        <p:txBody>
          <a:bodyPr wrap="none" rtlCol="0">
            <a:spAutoFit/>
          </a:bodyPr>
          <a:lstStyle/>
          <a:p>
            <a:r>
              <a:rPr lang="en-US" dirty="0">
                <a:solidFill>
                  <a:schemeClr val="accent1"/>
                </a:solidFill>
              </a:rPr>
              <a:t>skip</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C82D9787-13C1-424B-955F-90642F51C4F3}"/>
              </a:ext>
            </a:extLst>
          </p:cNvPr>
          <p:cNvSpPr>
            <a:spLocks noGrp="1" noChangeArrowheads="1"/>
          </p:cNvSpPr>
          <p:nvPr>
            <p:ph type="title"/>
          </p:nvPr>
        </p:nvSpPr>
        <p:spPr>
          <a:xfrm>
            <a:off x="304800" y="228600"/>
            <a:ext cx="8280400" cy="609600"/>
          </a:xfrm>
        </p:spPr>
        <p:txBody>
          <a:bodyPr/>
          <a:lstStyle/>
          <a:p>
            <a:r>
              <a:rPr lang="en-US" altLang="en-US" sz="2800"/>
              <a:t>Example1: Comparing Models on the same Data Using t-Statistic</a:t>
            </a:r>
          </a:p>
        </p:txBody>
      </p:sp>
      <p:sp>
        <p:nvSpPr>
          <p:cNvPr id="94211" name="Rectangle 3">
            <a:extLst>
              <a:ext uri="{FF2B5EF4-FFF2-40B4-BE49-F238E27FC236}">
                <a16:creationId xmlns:a16="http://schemas.microsoft.com/office/drawing/2014/main" id="{0E3B1B7B-1378-43FE-BEA0-BE0A53BFFE76}"/>
              </a:ext>
            </a:extLst>
          </p:cNvPr>
          <p:cNvSpPr>
            <a:spLocks noGrp="1" noChangeArrowheads="1"/>
          </p:cNvSpPr>
          <p:nvPr>
            <p:ph type="body" sz="half" idx="1"/>
          </p:nvPr>
        </p:nvSpPr>
        <p:spPr>
          <a:xfrm>
            <a:off x="411163" y="1143000"/>
            <a:ext cx="8732837" cy="5181600"/>
          </a:xfrm>
        </p:spPr>
        <p:txBody>
          <a:bodyPr/>
          <a:lstStyle/>
          <a:p>
            <a:r>
              <a:rPr lang="en-US" altLang="en-US" sz="2400"/>
              <a:t>2 models M1 and M2 are compared with 4-fold cross validation; M1 accomplishes accuracies of 0.84, 0.82, 0.80, 0.82 and M2 accomplishes accuracies of 0.80, 0.79, 0.75, 0.82. The average difference is 0.03 and the required confidence level is </a:t>
            </a:r>
            <a:r>
              <a:rPr lang="en-US" altLang="en-US" sz="2400">
                <a:latin typeface="Symbol" panose="05050102010706020507" pitchFamily="18" charset="2"/>
              </a:rPr>
              <a:t>a</a:t>
            </a:r>
            <a:r>
              <a:rPr lang="en-US" altLang="en-US" sz="2400"/>
              <a:t>.</a:t>
            </a:r>
          </a:p>
          <a:p>
            <a:pPr lvl="1">
              <a:buFont typeface="Arial" panose="020B0604020202020204" pitchFamily="34" charset="0"/>
              <a:buNone/>
            </a:pPr>
            <a:endParaRPr lang="en-US" altLang="en-US" sz="2400"/>
          </a:p>
          <a:p>
            <a:pPr lvl="1"/>
            <a:endParaRPr lang="en-US" altLang="en-US" sz="2400"/>
          </a:p>
          <a:p>
            <a:pPr lvl="1"/>
            <a:endParaRPr lang="en-US" altLang="en-US" sz="2400"/>
          </a:p>
          <a:p>
            <a:pPr lvl="1">
              <a:buFont typeface="Arial" panose="020B0604020202020204" pitchFamily="34" charset="0"/>
              <a:buNone/>
            </a:pPr>
            <a:endParaRPr lang="en-US" altLang="en-US" sz="2400"/>
          </a:p>
        </p:txBody>
      </p:sp>
      <p:sp>
        <p:nvSpPr>
          <p:cNvPr id="94212" name="Line 5">
            <a:extLst>
              <a:ext uri="{FF2B5EF4-FFF2-40B4-BE49-F238E27FC236}">
                <a16:creationId xmlns:a16="http://schemas.microsoft.com/office/drawing/2014/main" id="{9C715732-B6CB-4EED-A704-1F434D14B3E5}"/>
              </a:ext>
            </a:extLst>
          </p:cNvPr>
          <p:cNvSpPr>
            <a:spLocks noChangeShapeType="1"/>
          </p:cNvSpPr>
          <p:nvPr/>
        </p:nvSpPr>
        <p:spPr bwMode="auto">
          <a:xfrm>
            <a:off x="4419600" y="4648200"/>
            <a:ext cx="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13" name="Text Box 9">
            <a:extLst>
              <a:ext uri="{FF2B5EF4-FFF2-40B4-BE49-F238E27FC236}">
                <a16:creationId xmlns:a16="http://schemas.microsoft.com/office/drawing/2014/main" id="{4A58F327-9C4F-4F76-A86E-C254135FC617}"/>
              </a:ext>
            </a:extLst>
          </p:cNvPr>
          <p:cNvSpPr txBox="1">
            <a:spLocks noChangeArrowheads="1"/>
          </p:cNvSpPr>
          <p:nvPr/>
        </p:nvSpPr>
        <p:spPr bwMode="auto">
          <a:xfrm>
            <a:off x="130175" y="6096000"/>
            <a:ext cx="9013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lang="en-US" altLang="en-US" sz="2000" b="0"/>
              <a:t>2.35&lt;2.77&lt;3.18</a:t>
            </a:r>
            <a:r>
              <a:rPr lang="en-US" altLang="en-US" sz="2000" b="0">
                <a:sym typeface="Wingdings" panose="05000000000000000000" pitchFamily="2" charset="2"/>
              </a:rPr>
              <a:t>reject at confidence level 90%, but do not reject at level 95%</a:t>
            </a:r>
            <a:endParaRPr lang="en-US" altLang="en-US" sz="2000" b="0"/>
          </a:p>
        </p:txBody>
      </p:sp>
      <p:graphicFrame>
        <p:nvGraphicFramePr>
          <p:cNvPr id="94214" name="Object 15">
            <a:extLst>
              <a:ext uri="{FF2B5EF4-FFF2-40B4-BE49-F238E27FC236}">
                <a16:creationId xmlns:a16="http://schemas.microsoft.com/office/drawing/2014/main" id="{266B16C8-0E03-4D08-8E42-67DE9D5CDE1A}"/>
              </a:ext>
            </a:extLst>
          </p:cNvPr>
          <p:cNvGraphicFramePr>
            <a:graphicFrameLocks noGrp="1" noChangeAspect="1"/>
          </p:cNvGraphicFramePr>
          <p:nvPr>
            <p:ph sz="half" idx="2"/>
          </p:nvPr>
        </p:nvGraphicFramePr>
        <p:xfrm>
          <a:off x="990600" y="3421063"/>
          <a:ext cx="7924800" cy="1804987"/>
        </p:xfrm>
        <a:graphic>
          <a:graphicData uri="http://schemas.openxmlformats.org/presentationml/2006/ole">
            <mc:AlternateContent xmlns:mc="http://schemas.openxmlformats.org/markup-compatibility/2006">
              <mc:Choice xmlns:v="urn:schemas-microsoft-com:vml" Requires="v">
                <p:oleObj name="Equation" r:id="rId2" imgW="5016500" imgH="1143000" progId="Equation.3">
                  <p:embed/>
                </p:oleObj>
              </mc:Choice>
              <mc:Fallback>
                <p:oleObj name="Equation" r:id="rId2" imgW="5016500" imgH="1143000" progId="Equation.3">
                  <p:embed/>
                  <p:pic>
                    <p:nvPicPr>
                      <p:cNvPr id="0" name="Object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421063"/>
                        <a:ext cx="7924800" cy="1804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Box 6">
            <a:extLst>
              <a:ext uri="{FF2B5EF4-FFF2-40B4-BE49-F238E27FC236}">
                <a16:creationId xmlns:a16="http://schemas.microsoft.com/office/drawing/2014/main" id="{77349D04-E304-4AB2-B86B-3631AACE8250}"/>
              </a:ext>
            </a:extLst>
          </p:cNvPr>
          <p:cNvSpPr txBox="1"/>
          <p:nvPr/>
        </p:nvSpPr>
        <p:spPr>
          <a:xfrm>
            <a:off x="7543800" y="428823"/>
            <a:ext cx="542136" cy="307777"/>
          </a:xfrm>
          <a:prstGeom prst="rect">
            <a:avLst/>
          </a:prstGeom>
          <a:noFill/>
        </p:spPr>
        <p:txBody>
          <a:bodyPr wrap="none" rtlCol="0">
            <a:spAutoFit/>
          </a:bodyPr>
          <a:lstStyle/>
          <a:p>
            <a:r>
              <a:rPr lang="en-US" dirty="0">
                <a:solidFill>
                  <a:schemeClr val="accent1"/>
                </a:solidFill>
              </a:rPr>
              <a:t>skip</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CA9980AB-CEB7-4286-860E-AB5B13EAB0BB}"/>
              </a:ext>
            </a:extLst>
          </p:cNvPr>
          <p:cNvSpPr>
            <a:spLocks noGrp="1" noChangeArrowheads="1"/>
          </p:cNvSpPr>
          <p:nvPr>
            <p:ph type="title"/>
          </p:nvPr>
        </p:nvSpPr>
        <p:spPr>
          <a:xfrm>
            <a:off x="457200" y="304800"/>
            <a:ext cx="8280400" cy="533400"/>
          </a:xfrm>
        </p:spPr>
        <p:txBody>
          <a:bodyPr/>
          <a:lstStyle/>
          <a:p>
            <a:r>
              <a:rPr lang="en-US" altLang="en-US"/>
              <a:t>Problems with the student t-test for cross validation</a:t>
            </a:r>
          </a:p>
        </p:txBody>
      </p:sp>
      <p:sp>
        <p:nvSpPr>
          <p:cNvPr id="96259" name="Rectangle 3">
            <a:extLst>
              <a:ext uri="{FF2B5EF4-FFF2-40B4-BE49-F238E27FC236}">
                <a16:creationId xmlns:a16="http://schemas.microsoft.com/office/drawing/2014/main" id="{A2AC6F69-DB45-4EBA-B2C0-041CF5C31E26}"/>
              </a:ext>
            </a:extLst>
          </p:cNvPr>
          <p:cNvSpPr>
            <a:spLocks noGrp="1" noChangeArrowheads="1"/>
          </p:cNvSpPr>
          <p:nvPr>
            <p:ph type="body" idx="1"/>
          </p:nvPr>
        </p:nvSpPr>
        <p:spPr>
          <a:xfrm>
            <a:off x="411163" y="1143000"/>
            <a:ext cx="8732837" cy="5715000"/>
          </a:xfrm>
        </p:spPr>
        <p:txBody>
          <a:bodyPr/>
          <a:lstStyle/>
          <a:p>
            <a:pPr marL="533400" indent="-533400">
              <a:lnSpc>
                <a:spcPct val="80000"/>
              </a:lnSpc>
              <a:buFontTx/>
              <a:buNone/>
            </a:pPr>
            <a:r>
              <a:rPr lang="en-US" altLang="en-US" sz="2400" b="1" dirty="0"/>
              <a:t>Type 1 Error</a:t>
            </a:r>
            <a:r>
              <a:rPr lang="en-US" altLang="en-US" sz="2400" dirty="0"/>
              <a:t>: probability of rejecting the null hypothesis, although it is true; in our case, the type 1 error is the probability of concluding one classifier is better, although this is not the case.</a:t>
            </a:r>
          </a:p>
          <a:p>
            <a:pPr marL="533400" indent="-533400">
              <a:lnSpc>
                <a:spcPct val="80000"/>
              </a:lnSpc>
              <a:buFontTx/>
              <a:buNone/>
            </a:pPr>
            <a:r>
              <a:rPr lang="en-US" altLang="en-US" sz="2400" b="1" dirty="0"/>
              <a:t>Type 2 Error</a:t>
            </a:r>
            <a:r>
              <a:rPr lang="en-US" altLang="en-US" sz="2400" dirty="0"/>
              <a:t>: Null hypothesis is not rejected, although it should be rejected</a:t>
            </a:r>
          </a:p>
          <a:p>
            <a:pPr marL="533400" indent="-533400">
              <a:lnSpc>
                <a:spcPct val="80000"/>
              </a:lnSpc>
            </a:pPr>
            <a:r>
              <a:rPr lang="en-US" altLang="en-US" sz="2400" dirty="0"/>
              <a:t>In general, if (training set, test set pairs) are independent, the type 1 error of the student t-test is </a:t>
            </a:r>
            <a:r>
              <a:rPr lang="en-US" altLang="en-US" sz="2400" dirty="0">
                <a:latin typeface="Symbol" panose="05050102010706020507" pitchFamily="18" charset="2"/>
              </a:rPr>
              <a:t>a</a:t>
            </a:r>
            <a:r>
              <a:rPr lang="en-US" altLang="en-US" sz="2400" dirty="0"/>
              <a:t>.</a:t>
            </a:r>
          </a:p>
          <a:p>
            <a:pPr marL="533400" indent="-533400">
              <a:lnSpc>
                <a:spcPct val="80000"/>
              </a:lnSpc>
            </a:pPr>
            <a:r>
              <a:rPr lang="en-US" altLang="en-US" sz="2400" dirty="0"/>
              <a:t>In the case of n-fold cross validation the training sets are overlapping and not independent, and therefore the type 1 error is significantly larger than </a:t>
            </a:r>
            <a:r>
              <a:rPr lang="en-US" altLang="en-US" sz="2400" dirty="0">
                <a:latin typeface="Symbol" panose="05050102010706020507" pitchFamily="18" charset="2"/>
              </a:rPr>
              <a:t>a</a:t>
            </a:r>
            <a:r>
              <a:rPr lang="en-US" altLang="en-US" sz="2400" dirty="0"/>
              <a:t> for n-fold cross validation, due to the fact that the variance of accuracy differences between classifiers is underestimated by the student t-test approach.</a:t>
            </a:r>
          </a:p>
          <a:p>
            <a:pPr marL="533400" indent="-533400">
              <a:lnSpc>
                <a:spcPct val="80000"/>
              </a:lnSpc>
            </a:pPr>
            <a:r>
              <a:rPr lang="en-US" altLang="en-US" sz="2400" dirty="0"/>
              <a:t>Consequently, modifications of the student t-test have been proposed, e.g. [</a:t>
            </a:r>
            <a:r>
              <a:rPr lang="en-US" altLang="en-US" sz="2400" dirty="0" err="1"/>
              <a:t>Bouckaert&amp;Frank</a:t>
            </a:r>
            <a:r>
              <a:rPr lang="en-US" altLang="en-US" sz="2400" dirty="0"/>
              <a:t>], for n-fold cross validation.</a:t>
            </a:r>
          </a:p>
          <a:p>
            <a:pPr marL="533400" indent="-533400">
              <a:lnSpc>
                <a:spcPct val="80000"/>
              </a:lnSpc>
              <a:buFontTx/>
              <a:buNone/>
            </a:pPr>
            <a:endParaRPr lang="en-US" altLang="en-US" sz="2400" dirty="0"/>
          </a:p>
          <a:p>
            <a:pPr marL="533400" indent="-533400">
              <a:lnSpc>
                <a:spcPct val="80000"/>
              </a:lnSpc>
            </a:pPr>
            <a:endParaRPr lang="en-US" altLang="en-US" sz="24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EB915198-6AD3-431D-8CBC-0535FEFC34EF}"/>
              </a:ext>
            </a:extLst>
          </p:cNvPr>
          <p:cNvSpPr>
            <a:spLocks noGrp="1" noChangeArrowheads="1"/>
          </p:cNvSpPr>
          <p:nvPr>
            <p:ph type="title"/>
          </p:nvPr>
        </p:nvSpPr>
        <p:spPr>
          <a:xfrm>
            <a:off x="381000" y="152400"/>
            <a:ext cx="8534400" cy="685800"/>
          </a:xfrm>
        </p:spPr>
        <p:txBody>
          <a:bodyPr/>
          <a:lstStyle/>
          <a:p>
            <a:r>
              <a:rPr lang="en-US" altLang="en-US"/>
              <a:t>A modified t-statistics for r runs of k-fold cross-validation [Bouckaert&amp;Frank]</a:t>
            </a:r>
          </a:p>
        </p:txBody>
      </p:sp>
      <p:sp>
        <p:nvSpPr>
          <p:cNvPr id="97283" name="Rectangle 3">
            <a:extLst>
              <a:ext uri="{FF2B5EF4-FFF2-40B4-BE49-F238E27FC236}">
                <a16:creationId xmlns:a16="http://schemas.microsoft.com/office/drawing/2014/main" id="{05BF737F-25F4-401D-80DB-32A63955327F}"/>
              </a:ext>
            </a:extLst>
          </p:cNvPr>
          <p:cNvSpPr>
            <a:spLocks noGrp="1" noChangeArrowheads="1"/>
          </p:cNvSpPr>
          <p:nvPr>
            <p:ph type="body" idx="1"/>
          </p:nvPr>
        </p:nvSpPr>
        <p:spPr>
          <a:xfrm>
            <a:off x="0" y="990600"/>
            <a:ext cx="9144000" cy="5334000"/>
          </a:xfrm>
        </p:spPr>
        <p:txBody>
          <a:bodyPr/>
          <a:lstStyle/>
          <a:p>
            <a:pPr marL="990600" lvl="1" indent="-533400">
              <a:buFont typeface="Arial" panose="020B0604020202020204" pitchFamily="34" charset="0"/>
              <a:buAutoNum type="arabicPeriod"/>
            </a:pPr>
            <a:r>
              <a:rPr lang="en-US" altLang="en-US" sz="2000"/>
              <a:t>Compute variance for r runs of k-fold cross-validation</a:t>
            </a:r>
          </a:p>
          <a:p>
            <a:pPr marL="990600" lvl="1" indent="-533400">
              <a:buFont typeface="Arial" panose="020B0604020202020204" pitchFamily="34" charset="0"/>
              <a:buAutoNum type="arabicPeriod"/>
            </a:pPr>
            <a:r>
              <a:rPr lang="en-US" altLang="en-US" sz="2000"/>
              <a:t>Compute modified t statistics value</a:t>
            </a:r>
          </a:p>
          <a:p>
            <a:pPr marL="990600" lvl="1" indent="-533400">
              <a:buFont typeface="Arial" panose="020B0604020202020204" pitchFamily="34" charset="0"/>
              <a:buAutoNum type="arabicPeriod"/>
            </a:pPr>
            <a:r>
              <a:rPr lang="en-US" altLang="en-US" sz="2000"/>
              <a:t>See if t value is in (-</a:t>
            </a:r>
            <a:r>
              <a:rPr lang="en-US" altLang="en-US" sz="2000">
                <a:sym typeface="Symbol" panose="05050102010706020507" pitchFamily="18" charset="2"/>
              </a:rPr>
              <a:t></a:t>
            </a:r>
            <a:r>
              <a:rPr lang="en-US" altLang="en-US" sz="2000"/>
              <a:t>,-t</a:t>
            </a:r>
            <a:r>
              <a:rPr lang="en-US" altLang="en-US" sz="2000" baseline="-25000">
                <a:latin typeface="Symbol" panose="05050102010706020507" pitchFamily="18" charset="2"/>
              </a:rPr>
              <a:t>a/2</a:t>
            </a:r>
            <a:r>
              <a:rPr lang="en-US" altLang="en-US" sz="2000" baseline="-25000"/>
              <a:t>,k-1</a:t>
            </a:r>
            <a:r>
              <a:rPr lang="en-US" altLang="en-US" sz="2000"/>
              <a:t>) or (t</a:t>
            </a:r>
            <a:r>
              <a:rPr lang="en-US" altLang="en-US" sz="2000" baseline="-25000">
                <a:latin typeface="Symbol" panose="05050102010706020507" pitchFamily="18" charset="2"/>
              </a:rPr>
              <a:t>a/2</a:t>
            </a:r>
            <a:r>
              <a:rPr lang="en-US" altLang="en-US" sz="2000" baseline="-25000"/>
              <a:t>,k-1,</a:t>
            </a:r>
            <a:r>
              <a:rPr lang="en-US" altLang="en-US" sz="2000">
                <a:sym typeface="Symbol" panose="05050102010706020507" pitchFamily="18" charset="2"/>
              </a:rPr>
              <a:t></a:t>
            </a:r>
            <a:r>
              <a:rPr lang="en-US" altLang="en-US" sz="2000"/>
              <a:t>): </a:t>
            </a:r>
          </a:p>
          <a:p>
            <a:pPr marL="1371600" lvl="2" indent="-457200">
              <a:buFont typeface="Arial" panose="020B0604020202020204" pitchFamily="34" charset="0"/>
              <a:buAutoNum type="arabicPeriod"/>
            </a:pPr>
            <a:r>
              <a:rPr lang="en-US" altLang="en-US" sz="2000"/>
              <a:t>Yes, reject null hypothesis: one method is significantly better than the other method</a:t>
            </a:r>
          </a:p>
          <a:p>
            <a:pPr marL="1371600" lvl="2" indent="-457200">
              <a:buFont typeface="Arial" panose="020B0604020202020204" pitchFamily="34" charset="0"/>
              <a:buAutoNum type="arabicPeriod"/>
            </a:pPr>
            <a:r>
              <a:rPr lang="en-US" altLang="en-US" sz="2000"/>
              <a:t>No, no method is significantly better</a:t>
            </a:r>
          </a:p>
          <a:p>
            <a:pPr marL="990600" lvl="1" indent="-533400"/>
            <a:endParaRPr lang="en-US" altLang="en-US" sz="2000"/>
          </a:p>
          <a:p>
            <a:pPr marL="990600" lvl="1" indent="-533400"/>
            <a:endParaRPr lang="en-US" altLang="en-US"/>
          </a:p>
          <a:p>
            <a:pPr marL="990600" lvl="1" indent="-533400">
              <a:buFont typeface="Arial" panose="020B0604020202020204" pitchFamily="34" charset="0"/>
              <a:buNone/>
            </a:pPr>
            <a:endParaRPr lang="en-US" altLang="en-US"/>
          </a:p>
        </p:txBody>
      </p:sp>
      <p:graphicFrame>
        <p:nvGraphicFramePr>
          <p:cNvPr id="97284" name="Object 4">
            <a:extLst>
              <a:ext uri="{FF2B5EF4-FFF2-40B4-BE49-F238E27FC236}">
                <a16:creationId xmlns:a16="http://schemas.microsoft.com/office/drawing/2014/main" id="{E8517F7C-BF1D-4E2F-AF33-DD3A5C785CDE}"/>
              </a:ext>
            </a:extLst>
          </p:cNvPr>
          <p:cNvGraphicFramePr>
            <a:graphicFrameLocks noChangeAspect="1"/>
          </p:cNvGraphicFramePr>
          <p:nvPr/>
        </p:nvGraphicFramePr>
        <p:xfrm>
          <a:off x="374650" y="3429000"/>
          <a:ext cx="5988050" cy="3055938"/>
        </p:xfrm>
        <a:graphic>
          <a:graphicData uri="http://schemas.openxmlformats.org/presentationml/2006/ole">
            <mc:AlternateContent xmlns:mc="http://schemas.openxmlformats.org/markup-compatibility/2006">
              <mc:Choice xmlns:v="urn:schemas-microsoft-com:vml" Requires="v">
                <p:oleObj name="Equation" r:id="rId2" imgW="3632200" imgH="1625600" progId="Equation.3">
                  <p:embed/>
                </p:oleObj>
              </mc:Choice>
              <mc:Fallback>
                <p:oleObj name="Equation" r:id="rId2" imgW="3632200" imgH="16256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50" y="3429000"/>
                        <a:ext cx="5988050" cy="305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7285" name="Line 5">
            <a:extLst>
              <a:ext uri="{FF2B5EF4-FFF2-40B4-BE49-F238E27FC236}">
                <a16:creationId xmlns:a16="http://schemas.microsoft.com/office/drawing/2014/main" id="{562C5AE8-A7EA-443A-9FCF-7F2DF77E1540}"/>
              </a:ext>
            </a:extLst>
          </p:cNvPr>
          <p:cNvSpPr>
            <a:spLocks noChangeShapeType="1"/>
          </p:cNvSpPr>
          <p:nvPr/>
        </p:nvSpPr>
        <p:spPr bwMode="auto">
          <a:xfrm flipV="1">
            <a:off x="3733800" y="4038600"/>
            <a:ext cx="1752600" cy="1371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86" name="Text Box 6">
            <a:extLst>
              <a:ext uri="{FF2B5EF4-FFF2-40B4-BE49-F238E27FC236}">
                <a16:creationId xmlns:a16="http://schemas.microsoft.com/office/drawing/2014/main" id="{5EE5C9DB-FD81-477D-9995-3F79715AF06A}"/>
              </a:ext>
            </a:extLst>
          </p:cNvPr>
          <p:cNvSpPr txBox="1">
            <a:spLocks noChangeArrowheads="1"/>
          </p:cNvSpPr>
          <p:nvPr/>
        </p:nvSpPr>
        <p:spPr bwMode="auto">
          <a:xfrm>
            <a:off x="5410200" y="3352800"/>
            <a:ext cx="35083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lang="en-US" altLang="en-US" sz="1600">
                <a:solidFill>
                  <a:srgbClr val="FF0000"/>
                </a:solidFill>
              </a:rPr>
              <a:t>Variance of t-variable is increased</a:t>
            </a:r>
          </a:p>
          <a:p>
            <a:pPr>
              <a:spcBef>
                <a:spcPct val="0"/>
              </a:spcBef>
              <a:spcAft>
                <a:spcPct val="0"/>
              </a:spcAft>
              <a:buClrTx/>
              <a:buSzTx/>
              <a:buFontTx/>
              <a:buNone/>
            </a:pPr>
            <a:r>
              <a:rPr lang="en-US" altLang="en-US" sz="1600">
                <a:solidFill>
                  <a:srgbClr val="FF0000"/>
                </a:solidFill>
              </a:rPr>
              <a:t>considering the fact that test- and </a:t>
            </a:r>
          </a:p>
          <a:p>
            <a:pPr>
              <a:spcBef>
                <a:spcPct val="0"/>
              </a:spcBef>
              <a:spcAft>
                <a:spcPct val="0"/>
              </a:spcAft>
              <a:buClrTx/>
              <a:buSzTx/>
              <a:buFontTx/>
              <a:buNone/>
            </a:pPr>
            <a:r>
              <a:rPr lang="en-US" altLang="en-US" sz="1600">
                <a:solidFill>
                  <a:srgbClr val="FF0000"/>
                </a:solidFill>
              </a:rPr>
              <a:t>training sets overlap; n2/n1 is</a:t>
            </a:r>
          </a:p>
          <a:p>
            <a:pPr>
              <a:spcBef>
                <a:spcPct val="0"/>
              </a:spcBef>
              <a:spcAft>
                <a:spcPct val="0"/>
              </a:spcAft>
              <a:buClrTx/>
              <a:buSzTx/>
              <a:buFontTx/>
              <a:buNone/>
            </a:pPr>
            <a:r>
              <a:rPr lang="en-US" altLang="en-US" sz="1600">
                <a:solidFill>
                  <a:srgbClr val="FF0000"/>
                </a:solidFill>
              </a:rPr>
              <a:t>the ratio of test examples over</a:t>
            </a:r>
          </a:p>
          <a:p>
            <a:pPr>
              <a:spcBef>
                <a:spcPct val="0"/>
              </a:spcBef>
              <a:spcAft>
                <a:spcPct val="0"/>
              </a:spcAft>
              <a:buClrTx/>
              <a:buSzTx/>
              <a:buFontTx/>
              <a:buNone/>
            </a:pPr>
            <a:r>
              <a:rPr lang="en-US" altLang="en-US" sz="1600">
                <a:solidFill>
                  <a:srgbClr val="FF0000"/>
                </a:solidFill>
              </a:rPr>
              <a:t>training examples.</a:t>
            </a:r>
          </a:p>
        </p:txBody>
      </p:sp>
      <p:sp>
        <p:nvSpPr>
          <p:cNvPr id="97287" name="Text Box 7">
            <a:extLst>
              <a:ext uri="{FF2B5EF4-FFF2-40B4-BE49-F238E27FC236}">
                <a16:creationId xmlns:a16="http://schemas.microsoft.com/office/drawing/2014/main" id="{E189E3A4-FBA2-4CE2-9B1D-2521DCA9DA58}"/>
              </a:ext>
            </a:extLst>
          </p:cNvPr>
          <p:cNvSpPr txBox="1">
            <a:spLocks noChangeArrowheads="1"/>
          </p:cNvSpPr>
          <p:nvPr/>
        </p:nvSpPr>
        <p:spPr bwMode="auto">
          <a:xfrm>
            <a:off x="838200" y="6553200"/>
            <a:ext cx="61309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lang="en-US" altLang="en-US" sz="1400">
                <a:hlinkClick r:id="rId4"/>
              </a:rPr>
              <a:t>http://www.cs.waikato.ac.nz/~ml/publications/2004/bouckaert-frank.pdf</a:t>
            </a:r>
            <a:endParaRPr lang="en-US" altLang="en-US" sz="1400"/>
          </a:p>
          <a:p>
            <a:pPr>
              <a:spcBef>
                <a:spcPct val="0"/>
              </a:spcBef>
              <a:spcAft>
                <a:spcPct val="0"/>
              </a:spcAft>
              <a:buClrTx/>
              <a:buSzTx/>
              <a:buFontTx/>
              <a:buNone/>
            </a:pPr>
            <a:endParaRPr lang="en-US" altLang="en-US" sz="1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FB4D50D-E380-4B85-AB12-69353AD1CFCC}"/>
              </a:ext>
            </a:extLst>
          </p:cNvPr>
          <p:cNvSpPr>
            <a:spLocks noGrp="1" noChangeArrowheads="1"/>
          </p:cNvSpPr>
          <p:nvPr>
            <p:ph type="title"/>
          </p:nvPr>
        </p:nvSpPr>
        <p:spPr/>
        <p:txBody>
          <a:bodyPr/>
          <a:lstStyle/>
          <a:p>
            <a:r>
              <a:rPr lang="en-US" altLang="en-US"/>
              <a:t>Another Example of Decision Tree</a:t>
            </a:r>
          </a:p>
        </p:txBody>
      </p:sp>
      <p:graphicFrame>
        <p:nvGraphicFramePr>
          <p:cNvPr id="12291" name="Object 3">
            <a:extLst>
              <a:ext uri="{FF2B5EF4-FFF2-40B4-BE49-F238E27FC236}">
                <a16:creationId xmlns:a16="http://schemas.microsoft.com/office/drawing/2014/main" id="{36515AC3-F17E-423D-A422-FDA7C192FA36}"/>
              </a:ext>
            </a:extLst>
          </p:cNvPr>
          <p:cNvGraphicFramePr>
            <a:graphicFrameLocks noChangeAspect="1"/>
          </p:cNvGraphicFramePr>
          <p:nvPr/>
        </p:nvGraphicFramePr>
        <p:xfrm>
          <a:off x="457200" y="2133600"/>
          <a:ext cx="3565525" cy="3687763"/>
        </p:xfrm>
        <a:graphic>
          <a:graphicData uri="http://schemas.openxmlformats.org/presentationml/2006/ole">
            <mc:AlternateContent xmlns:mc="http://schemas.openxmlformats.org/markup-compatibility/2006">
              <mc:Choice xmlns:v="urn:schemas-microsoft-com:vml" Requires="v">
                <p:oleObj name="Document" r:id="rId2" imgW="5404104" imgH="5779008" progId="Word.Document.8">
                  <p:embed/>
                </p:oleObj>
              </mc:Choice>
              <mc:Fallback>
                <p:oleObj name="Document" r:id="rId2" imgW="5404104" imgH="5779008" progId="Word.Document.8">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33600"/>
                        <a:ext cx="3565525" cy="3687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2" name="Text Box 4">
            <a:extLst>
              <a:ext uri="{FF2B5EF4-FFF2-40B4-BE49-F238E27FC236}">
                <a16:creationId xmlns:a16="http://schemas.microsoft.com/office/drawing/2014/main" id="{A975E62B-F18D-4FA0-B4AA-2896A2678C16}"/>
              </a:ext>
            </a:extLst>
          </p:cNvPr>
          <p:cNvSpPr txBox="1">
            <a:spLocks noChangeArrowheads="1"/>
          </p:cNvSpPr>
          <p:nvPr/>
        </p:nvSpPr>
        <p:spPr bwMode="auto">
          <a:xfrm rot="-2416809">
            <a:off x="1066800" y="1509713"/>
            <a:ext cx="1257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006600"/>
                </a:solidFill>
              </a:rPr>
              <a:t>categorical</a:t>
            </a:r>
            <a:endParaRPr lang="en-US" altLang="en-US" sz="1600">
              <a:solidFill>
                <a:schemeClr val="bg2"/>
              </a:solidFill>
            </a:endParaRPr>
          </a:p>
        </p:txBody>
      </p:sp>
      <p:sp>
        <p:nvSpPr>
          <p:cNvPr id="12293" name="Text Box 5">
            <a:extLst>
              <a:ext uri="{FF2B5EF4-FFF2-40B4-BE49-F238E27FC236}">
                <a16:creationId xmlns:a16="http://schemas.microsoft.com/office/drawing/2014/main" id="{024F45EF-5EC4-4832-AF59-B26DB7DE30C6}"/>
              </a:ext>
            </a:extLst>
          </p:cNvPr>
          <p:cNvSpPr txBox="1">
            <a:spLocks noChangeArrowheads="1"/>
          </p:cNvSpPr>
          <p:nvPr/>
        </p:nvSpPr>
        <p:spPr bwMode="auto">
          <a:xfrm rot="-2416809">
            <a:off x="1752600" y="1509713"/>
            <a:ext cx="1257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006600"/>
                </a:solidFill>
              </a:rPr>
              <a:t>categorical</a:t>
            </a:r>
            <a:endParaRPr lang="en-US" altLang="en-US" sz="1600">
              <a:solidFill>
                <a:schemeClr val="bg2"/>
              </a:solidFill>
            </a:endParaRPr>
          </a:p>
        </p:txBody>
      </p:sp>
      <p:sp>
        <p:nvSpPr>
          <p:cNvPr id="12294" name="Text Box 6">
            <a:extLst>
              <a:ext uri="{FF2B5EF4-FFF2-40B4-BE49-F238E27FC236}">
                <a16:creationId xmlns:a16="http://schemas.microsoft.com/office/drawing/2014/main" id="{6403B598-DAA9-4515-B2ED-F3372C2A50DD}"/>
              </a:ext>
            </a:extLst>
          </p:cNvPr>
          <p:cNvSpPr txBox="1">
            <a:spLocks noChangeArrowheads="1"/>
          </p:cNvSpPr>
          <p:nvPr/>
        </p:nvSpPr>
        <p:spPr bwMode="auto">
          <a:xfrm rot="-2416809">
            <a:off x="2590800" y="1509713"/>
            <a:ext cx="1277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006600"/>
                </a:solidFill>
              </a:rPr>
              <a:t>continuous</a:t>
            </a:r>
            <a:endParaRPr lang="en-US" altLang="en-US" sz="1600">
              <a:solidFill>
                <a:schemeClr val="bg2"/>
              </a:solidFill>
            </a:endParaRPr>
          </a:p>
        </p:txBody>
      </p:sp>
      <p:sp>
        <p:nvSpPr>
          <p:cNvPr id="12295" name="Text Box 7">
            <a:extLst>
              <a:ext uri="{FF2B5EF4-FFF2-40B4-BE49-F238E27FC236}">
                <a16:creationId xmlns:a16="http://schemas.microsoft.com/office/drawing/2014/main" id="{4697305F-F26E-4FC0-B43B-B3ECDF2B3450}"/>
              </a:ext>
            </a:extLst>
          </p:cNvPr>
          <p:cNvSpPr txBox="1">
            <a:spLocks noChangeArrowheads="1"/>
          </p:cNvSpPr>
          <p:nvPr/>
        </p:nvSpPr>
        <p:spPr bwMode="auto">
          <a:xfrm rot="-2416809">
            <a:off x="3352800" y="1662113"/>
            <a:ext cx="69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006600"/>
                </a:solidFill>
              </a:rPr>
              <a:t>class</a:t>
            </a:r>
            <a:endParaRPr lang="en-US" altLang="en-US" sz="1600">
              <a:solidFill>
                <a:schemeClr val="bg2"/>
              </a:solidFill>
            </a:endParaRPr>
          </a:p>
        </p:txBody>
      </p:sp>
      <p:sp>
        <p:nvSpPr>
          <p:cNvPr id="12296" name="Line 8">
            <a:extLst>
              <a:ext uri="{FF2B5EF4-FFF2-40B4-BE49-F238E27FC236}">
                <a16:creationId xmlns:a16="http://schemas.microsoft.com/office/drawing/2014/main" id="{7FA34A32-8128-4B01-8DAA-06093DEDD53A}"/>
              </a:ext>
            </a:extLst>
          </p:cNvPr>
          <p:cNvSpPr>
            <a:spLocks noChangeShapeType="1"/>
          </p:cNvSpPr>
          <p:nvPr/>
        </p:nvSpPr>
        <p:spPr bwMode="auto">
          <a:xfrm>
            <a:off x="8005763" y="3497263"/>
            <a:ext cx="242887" cy="52705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7" name="Line 9">
            <a:extLst>
              <a:ext uri="{FF2B5EF4-FFF2-40B4-BE49-F238E27FC236}">
                <a16:creationId xmlns:a16="http://schemas.microsoft.com/office/drawing/2014/main" id="{45C9FC43-5AB9-41CC-80DE-9E61244912CC}"/>
              </a:ext>
            </a:extLst>
          </p:cNvPr>
          <p:cNvSpPr>
            <a:spLocks noChangeShapeType="1"/>
          </p:cNvSpPr>
          <p:nvPr/>
        </p:nvSpPr>
        <p:spPr bwMode="auto">
          <a:xfrm flipH="1">
            <a:off x="6875463" y="3497263"/>
            <a:ext cx="323850" cy="52705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8" name="Line 10">
            <a:extLst>
              <a:ext uri="{FF2B5EF4-FFF2-40B4-BE49-F238E27FC236}">
                <a16:creationId xmlns:a16="http://schemas.microsoft.com/office/drawing/2014/main" id="{1F6466A1-C72F-4FB6-B20A-07D7663A4E10}"/>
              </a:ext>
            </a:extLst>
          </p:cNvPr>
          <p:cNvSpPr>
            <a:spLocks noChangeShapeType="1"/>
          </p:cNvSpPr>
          <p:nvPr/>
        </p:nvSpPr>
        <p:spPr bwMode="auto">
          <a:xfrm flipH="1">
            <a:off x="5881688" y="2733675"/>
            <a:ext cx="403225" cy="528638"/>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9" name="Line 11">
            <a:extLst>
              <a:ext uri="{FF2B5EF4-FFF2-40B4-BE49-F238E27FC236}">
                <a16:creationId xmlns:a16="http://schemas.microsoft.com/office/drawing/2014/main" id="{19B57E7E-5006-49EB-8AA4-67EDCCCFF5B0}"/>
              </a:ext>
            </a:extLst>
          </p:cNvPr>
          <p:cNvSpPr>
            <a:spLocks noChangeShapeType="1"/>
          </p:cNvSpPr>
          <p:nvPr/>
        </p:nvSpPr>
        <p:spPr bwMode="auto">
          <a:xfrm>
            <a:off x="7092950" y="2733675"/>
            <a:ext cx="484188" cy="528638"/>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0" name="Line 12">
            <a:extLst>
              <a:ext uri="{FF2B5EF4-FFF2-40B4-BE49-F238E27FC236}">
                <a16:creationId xmlns:a16="http://schemas.microsoft.com/office/drawing/2014/main" id="{6B6FFDEE-64AC-495E-A1F5-A34738328CDB}"/>
              </a:ext>
            </a:extLst>
          </p:cNvPr>
          <p:cNvSpPr>
            <a:spLocks noChangeShapeType="1"/>
          </p:cNvSpPr>
          <p:nvPr/>
        </p:nvSpPr>
        <p:spPr bwMode="auto">
          <a:xfrm>
            <a:off x="6043613" y="2006600"/>
            <a:ext cx="565150" cy="46355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1" name="Line 13">
            <a:extLst>
              <a:ext uri="{FF2B5EF4-FFF2-40B4-BE49-F238E27FC236}">
                <a16:creationId xmlns:a16="http://schemas.microsoft.com/office/drawing/2014/main" id="{7B84AF51-B285-4CB0-83B0-09A26F814131}"/>
              </a:ext>
            </a:extLst>
          </p:cNvPr>
          <p:cNvSpPr>
            <a:spLocks noChangeShapeType="1"/>
          </p:cNvSpPr>
          <p:nvPr/>
        </p:nvSpPr>
        <p:spPr bwMode="auto">
          <a:xfrm flipH="1">
            <a:off x="4670425" y="2006600"/>
            <a:ext cx="565150" cy="46355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2" name="Text Box 14">
            <a:extLst>
              <a:ext uri="{FF2B5EF4-FFF2-40B4-BE49-F238E27FC236}">
                <a16:creationId xmlns:a16="http://schemas.microsoft.com/office/drawing/2014/main" id="{618472FF-3B7F-40BC-8CF0-5B8C0E6A4171}"/>
              </a:ext>
            </a:extLst>
          </p:cNvPr>
          <p:cNvSpPr txBox="1">
            <a:spLocks noChangeArrowheads="1"/>
          </p:cNvSpPr>
          <p:nvPr/>
        </p:nvSpPr>
        <p:spPr bwMode="auto">
          <a:xfrm>
            <a:off x="5187950" y="1743075"/>
            <a:ext cx="936625" cy="349250"/>
          </a:xfrm>
          <a:prstGeom prst="rect">
            <a:avLst/>
          </a:prstGeom>
          <a:solidFill>
            <a:srgbClr val="FFFF00"/>
          </a:solidFill>
          <a:ln w="12700">
            <a:solidFill>
              <a:srgbClr val="0000FF"/>
            </a:solidFill>
            <a:miter lim="800000"/>
            <a:headEnd/>
            <a:tailEnd/>
          </a:ln>
        </p:spPr>
        <p:txBody>
          <a:bodyPr>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MarSt</a:t>
            </a:r>
            <a:endParaRPr lang="en-US" altLang="en-US" sz="1600" b="0">
              <a:solidFill>
                <a:schemeClr val="bg2"/>
              </a:solidFill>
            </a:endParaRPr>
          </a:p>
        </p:txBody>
      </p:sp>
      <p:sp>
        <p:nvSpPr>
          <p:cNvPr id="12303" name="Text Box 15">
            <a:extLst>
              <a:ext uri="{FF2B5EF4-FFF2-40B4-BE49-F238E27FC236}">
                <a16:creationId xmlns:a16="http://schemas.microsoft.com/office/drawing/2014/main" id="{B09BBA66-683C-428A-BF83-5ECECC9C7A20}"/>
              </a:ext>
            </a:extLst>
          </p:cNvPr>
          <p:cNvSpPr txBox="1">
            <a:spLocks noChangeArrowheads="1"/>
          </p:cNvSpPr>
          <p:nvPr/>
        </p:nvSpPr>
        <p:spPr bwMode="auto">
          <a:xfrm>
            <a:off x="6203950" y="2470150"/>
            <a:ext cx="935038" cy="349250"/>
          </a:xfrm>
          <a:prstGeom prst="rect">
            <a:avLst/>
          </a:prstGeom>
          <a:solidFill>
            <a:srgbClr val="FFFF00"/>
          </a:solidFill>
          <a:ln w="12700">
            <a:solidFill>
              <a:srgbClr val="0000FF"/>
            </a:solidFill>
            <a:miter lim="800000"/>
            <a:headEnd/>
            <a:tailEnd/>
          </a:ln>
        </p:spPr>
        <p:txBody>
          <a:bodyPr>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Refund</a:t>
            </a:r>
            <a:endParaRPr lang="en-US" altLang="en-US" sz="1600" b="0">
              <a:solidFill>
                <a:schemeClr val="bg2"/>
              </a:solidFill>
            </a:endParaRPr>
          </a:p>
        </p:txBody>
      </p:sp>
      <p:sp>
        <p:nvSpPr>
          <p:cNvPr id="12304" name="Text Box 16">
            <a:extLst>
              <a:ext uri="{FF2B5EF4-FFF2-40B4-BE49-F238E27FC236}">
                <a16:creationId xmlns:a16="http://schemas.microsoft.com/office/drawing/2014/main" id="{0D5CE1F7-63C7-452D-A297-6A998EEA24AD}"/>
              </a:ext>
            </a:extLst>
          </p:cNvPr>
          <p:cNvSpPr txBox="1">
            <a:spLocks noChangeArrowheads="1"/>
          </p:cNvSpPr>
          <p:nvPr/>
        </p:nvSpPr>
        <p:spPr bwMode="auto">
          <a:xfrm>
            <a:off x="7118350" y="3232150"/>
            <a:ext cx="968375" cy="349250"/>
          </a:xfrm>
          <a:prstGeom prst="rect">
            <a:avLst/>
          </a:prstGeom>
          <a:solidFill>
            <a:srgbClr val="FFFF00"/>
          </a:solidFill>
          <a:ln w="12700">
            <a:solidFill>
              <a:srgbClr val="0000FF"/>
            </a:solidFill>
            <a:miter lim="800000"/>
            <a:headEnd/>
            <a:tailEnd/>
          </a:ln>
        </p:spPr>
        <p:txBody>
          <a:bodyPr>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2D1993"/>
                </a:solidFill>
              </a:rPr>
              <a:t>TaxInc</a:t>
            </a:r>
            <a:endParaRPr lang="en-US" altLang="en-US" sz="1600" b="0">
              <a:solidFill>
                <a:schemeClr val="bg2"/>
              </a:solidFill>
            </a:endParaRPr>
          </a:p>
        </p:txBody>
      </p:sp>
      <p:sp>
        <p:nvSpPr>
          <p:cNvPr id="12305" name="AutoShape 17">
            <a:extLst>
              <a:ext uri="{FF2B5EF4-FFF2-40B4-BE49-F238E27FC236}">
                <a16:creationId xmlns:a16="http://schemas.microsoft.com/office/drawing/2014/main" id="{B4502E81-CC5B-4A87-B77A-8FF50597D5BE}"/>
              </a:ext>
            </a:extLst>
          </p:cNvPr>
          <p:cNvSpPr>
            <a:spLocks noChangeArrowheads="1"/>
          </p:cNvSpPr>
          <p:nvPr/>
        </p:nvSpPr>
        <p:spPr bwMode="auto">
          <a:xfrm>
            <a:off x="8045450" y="4021138"/>
            <a:ext cx="627063" cy="366712"/>
          </a:xfrm>
          <a:prstGeom prst="roundRect">
            <a:avLst>
              <a:gd name="adj" fmla="val 16769"/>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12306" name="Text Box 18">
            <a:extLst>
              <a:ext uri="{FF2B5EF4-FFF2-40B4-BE49-F238E27FC236}">
                <a16:creationId xmlns:a16="http://schemas.microsoft.com/office/drawing/2014/main" id="{E52D1F73-E40F-4C0D-8227-9E6ACBA97E19}"/>
              </a:ext>
            </a:extLst>
          </p:cNvPr>
          <p:cNvSpPr txBox="1">
            <a:spLocks noChangeArrowheads="1"/>
          </p:cNvSpPr>
          <p:nvPr/>
        </p:nvSpPr>
        <p:spPr bwMode="auto">
          <a:xfrm>
            <a:off x="7969250" y="4021138"/>
            <a:ext cx="68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YES</a:t>
            </a:r>
            <a:endParaRPr lang="en-US" altLang="en-US" sz="1600" b="0">
              <a:solidFill>
                <a:schemeClr val="bg2"/>
              </a:solidFill>
            </a:endParaRPr>
          </a:p>
        </p:txBody>
      </p:sp>
      <p:sp>
        <p:nvSpPr>
          <p:cNvPr id="12307" name="AutoShape 19">
            <a:extLst>
              <a:ext uri="{FF2B5EF4-FFF2-40B4-BE49-F238E27FC236}">
                <a16:creationId xmlns:a16="http://schemas.microsoft.com/office/drawing/2014/main" id="{06A9B280-C28A-42D6-B4C5-BB307659E4C1}"/>
              </a:ext>
            </a:extLst>
          </p:cNvPr>
          <p:cNvSpPr>
            <a:spLocks noChangeArrowheads="1"/>
          </p:cNvSpPr>
          <p:nvPr/>
        </p:nvSpPr>
        <p:spPr bwMode="auto">
          <a:xfrm>
            <a:off x="6553200" y="4038600"/>
            <a:ext cx="654050" cy="363538"/>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12308" name="Text Box 20">
            <a:extLst>
              <a:ext uri="{FF2B5EF4-FFF2-40B4-BE49-F238E27FC236}">
                <a16:creationId xmlns:a16="http://schemas.microsoft.com/office/drawing/2014/main" id="{765771F3-32B2-4B4B-8880-B60A9E17DC29}"/>
              </a:ext>
            </a:extLst>
          </p:cNvPr>
          <p:cNvSpPr txBox="1">
            <a:spLocks noChangeArrowheads="1"/>
          </p:cNvSpPr>
          <p:nvPr/>
        </p:nvSpPr>
        <p:spPr bwMode="auto">
          <a:xfrm>
            <a:off x="6650038" y="4024313"/>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chemeClr val="bg2"/>
              </a:solidFill>
            </a:endParaRPr>
          </a:p>
        </p:txBody>
      </p:sp>
      <p:sp>
        <p:nvSpPr>
          <p:cNvPr id="12309" name="AutoShape 21">
            <a:extLst>
              <a:ext uri="{FF2B5EF4-FFF2-40B4-BE49-F238E27FC236}">
                <a16:creationId xmlns:a16="http://schemas.microsoft.com/office/drawing/2014/main" id="{AA3B3BAF-D2CB-421F-B3FA-8A4F8513239D}"/>
              </a:ext>
            </a:extLst>
          </p:cNvPr>
          <p:cNvSpPr>
            <a:spLocks noChangeArrowheads="1"/>
          </p:cNvSpPr>
          <p:nvPr/>
        </p:nvSpPr>
        <p:spPr bwMode="auto">
          <a:xfrm>
            <a:off x="4348163" y="2484438"/>
            <a:ext cx="685800" cy="347662"/>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12310" name="Text Box 22">
            <a:extLst>
              <a:ext uri="{FF2B5EF4-FFF2-40B4-BE49-F238E27FC236}">
                <a16:creationId xmlns:a16="http://schemas.microsoft.com/office/drawing/2014/main" id="{F619340E-AC8A-40F2-9192-780705E200F8}"/>
              </a:ext>
            </a:extLst>
          </p:cNvPr>
          <p:cNvSpPr txBox="1">
            <a:spLocks noChangeArrowheads="1"/>
          </p:cNvSpPr>
          <p:nvPr/>
        </p:nvSpPr>
        <p:spPr bwMode="auto">
          <a:xfrm>
            <a:off x="4443413" y="2470150"/>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rgbClr val="00FFFF"/>
              </a:solidFill>
            </a:endParaRPr>
          </a:p>
        </p:txBody>
      </p:sp>
      <p:grpSp>
        <p:nvGrpSpPr>
          <p:cNvPr id="12311" name="Group 35">
            <a:extLst>
              <a:ext uri="{FF2B5EF4-FFF2-40B4-BE49-F238E27FC236}">
                <a16:creationId xmlns:a16="http://schemas.microsoft.com/office/drawing/2014/main" id="{1B0A5144-D533-418A-8842-B95B29526372}"/>
              </a:ext>
            </a:extLst>
          </p:cNvPr>
          <p:cNvGrpSpPr>
            <a:grpSpLocks/>
          </p:cNvGrpSpPr>
          <p:nvPr/>
        </p:nvGrpSpPr>
        <p:grpSpPr bwMode="auto">
          <a:xfrm>
            <a:off x="5594350" y="3232150"/>
            <a:ext cx="685800" cy="381000"/>
            <a:chOff x="4927" y="2340"/>
            <a:chExt cx="432" cy="240"/>
          </a:xfrm>
        </p:grpSpPr>
        <p:sp>
          <p:nvSpPr>
            <p:cNvPr id="12319" name="AutoShape 23">
              <a:extLst>
                <a:ext uri="{FF2B5EF4-FFF2-40B4-BE49-F238E27FC236}">
                  <a16:creationId xmlns:a16="http://schemas.microsoft.com/office/drawing/2014/main" id="{0E7624D8-DF01-4021-A18F-E7D2F495E602}"/>
                </a:ext>
              </a:extLst>
            </p:cNvPr>
            <p:cNvSpPr>
              <a:spLocks noChangeArrowheads="1"/>
            </p:cNvSpPr>
            <p:nvPr/>
          </p:nvSpPr>
          <p:spPr bwMode="auto">
            <a:xfrm>
              <a:off x="4927" y="2340"/>
              <a:ext cx="432" cy="240"/>
            </a:xfrm>
            <a:prstGeom prst="roundRect">
              <a:avLst>
                <a:gd name="adj" fmla="val 16667"/>
              </a:avLst>
            </a:prstGeom>
            <a:solidFill>
              <a:srgbClr val="33CC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12320" name="Text Box 24">
              <a:extLst>
                <a:ext uri="{FF2B5EF4-FFF2-40B4-BE49-F238E27FC236}">
                  <a16:creationId xmlns:a16="http://schemas.microsoft.com/office/drawing/2014/main" id="{BD5C03A4-4719-4C42-9010-8686B857A82D}"/>
                </a:ext>
              </a:extLst>
            </p:cNvPr>
            <p:cNvSpPr txBox="1">
              <a:spLocks noChangeArrowheads="1"/>
            </p:cNvSpPr>
            <p:nvPr/>
          </p:nvSpPr>
          <p:spPr bwMode="auto">
            <a:xfrm>
              <a:off x="4975" y="2340"/>
              <a:ext cx="3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800000"/>
                  </a:solidFill>
                </a:rPr>
                <a:t>NO</a:t>
              </a:r>
              <a:endParaRPr lang="en-US" altLang="en-US" sz="1600" b="0">
                <a:solidFill>
                  <a:schemeClr val="bg2"/>
                </a:solidFill>
              </a:endParaRPr>
            </a:p>
          </p:txBody>
        </p:sp>
      </p:grpSp>
      <p:sp>
        <p:nvSpPr>
          <p:cNvPr id="12312" name="Text Box 25">
            <a:extLst>
              <a:ext uri="{FF2B5EF4-FFF2-40B4-BE49-F238E27FC236}">
                <a16:creationId xmlns:a16="http://schemas.microsoft.com/office/drawing/2014/main" id="{F6AD450C-630D-4EFF-9ABF-BD3E66B7C07A}"/>
              </a:ext>
            </a:extLst>
          </p:cNvPr>
          <p:cNvSpPr txBox="1">
            <a:spLocks noChangeArrowheads="1"/>
          </p:cNvSpPr>
          <p:nvPr/>
        </p:nvSpPr>
        <p:spPr bwMode="auto">
          <a:xfrm>
            <a:off x="5518150" y="277495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t>Yes</a:t>
            </a:r>
            <a:endParaRPr lang="en-US" altLang="en-US" sz="1600" b="0">
              <a:solidFill>
                <a:schemeClr val="bg2"/>
              </a:solidFill>
            </a:endParaRPr>
          </a:p>
        </p:txBody>
      </p:sp>
      <p:sp>
        <p:nvSpPr>
          <p:cNvPr id="12313" name="Text Box 26">
            <a:extLst>
              <a:ext uri="{FF2B5EF4-FFF2-40B4-BE49-F238E27FC236}">
                <a16:creationId xmlns:a16="http://schemas.microsoft.com/office/drawing/2014/main" id="{AB857AD5-A202-47E9-A642-123133B93AF2}"/>
              </a:ext>
            </a:extLst>
          </p:cNvPr>
          <p:cNvSpPr txBox="1">
            <a:spLocks noChangeArrowheads="1"/>
          </p:cNvSpPr>
          <p:nvPr/>
        </p:nvSpPr>
        <p:spPr bwMode="auto">
          <a:xfrm>
            <a:off x="7270750" y="2698750"/>
            <a:ext cx="4429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t>No</a:t>
            </a:r>
            <a:endParaRPr lang="en-US" altLang="en-US" sz="1600" b="0">
              <a:solidFill>
                <a:schemeClr val="bg2"/>
              </a:solidFill>
            </a:endParaRPr>
          </a:p>
        </p:txBody>
      </p:sp>
      <p:sp>
        <p:nvSpPr>
          <p:cNvPr id="12314" name="Text Box 27">
            <a:extLst>
              <a:ext uri="{FF2B5EF4-FFF2-40B4-BE49-F238E27FC236}">
                <a16:creationId xmlns:a16="http://schemas.microsoft.com/office/drawing/2014/main" id="{6DF23394-F332-4ADA-A869-CCD358F95C5E}"/>
              </a:ext>
            </a:extLst>
          </p:cNvPr>
          <p:cNvSpPr txBox="1">
            <a:spLocks noChangeArrowheads="1"/>
          </p:cNvSpPr>
          <p:nvPr/>
        </p:nvSpPr>
        <p:spPr bwMode="auto">
          <a:xfrm>
            <a:off x="4146550" y="1936750"/>
            <a:ext cx="930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t>Married</a:t>
            </a:r>
            <a:r>
              <a:rPr lang="en-US" altLang="en-US" sz="1600" b="0">
                <a:solidFill>
                  <a:schemeClr val="bg2"/>
                </a:solidFill>
              </a:rPr>
              <a:t> </a:t>
            </a:r>
          </a:p>
        </p:txBody>
      </p:sp>
      <p:sp>
        <p:nvSpPr>
          <p:cNvPr id="12315" name="Text Box 28">
            <a:extLst>
              <a:ext uri="{FF2B5EF4-FFF2-40B4-BE49-F238E27FC236}">
                <a16:creationId xmlns:a16="http://schemas.microsoft.com/office/drawing/2014/main" id="{CE1E392E-6C74-4511-A1EA-11BEBB7832DC}"/>
              </a:ext>
            </a:extLst>
          </p:cNvPr>
          <p:cNvSpPr txBox="1">
            <a:spLocks noChangeArrowheads="1"/>
          </p:cNvSpPr>
          <p:nvPr/>
        </p:nvSpPr>
        <p:spPr bwMode="auto">
          <a:xfrm>
            <a:off x="5746750" y="1708150"/>
            <a:ext cx="13985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t>Single, Divorced</a:t>
            </a:r>
            <a:endParaRPr lang="en-US" altLang="en-US" sz="1600" b="0">
              <a:solidFill>
                <a:schemeClr val="bg2"/>
              </a:solidFill>
            </a:endParaRPr>
          </a:p>
        </p:txBody>
      </p:sp>
      <p:sp>
        <p:nvSpPr>
          <p:cNvPr id="12316" name="Text Box 29">
            <a:extLst>
              <a:ext uri="{FF2B5EF4-FFF2-40B4-BE49-F238E27FC236}">
                <a16:creationId xmlns:a16="http://schemas.microsoft.com/office/drawing/2014/main" id="{584B4E31-860E-4863-B712-BBD6C45C5D4A}"/>
              </a:ext>
            </a:extLst>
          </p:cNvPr>
          <p:cNvSpPr txBox="1">
            <a:spLocks noChangeArrowheads="1"/>
          </p:cNvSpPr>
          <p:nvPr/>
        </p:nvSpPr>
        <p:spPr bwMode="auto">
          <a:xfrm>
            <a:off x="6353175" y="3562350"/>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t>&lt; 80K</a:t>
            </a:r>
            <a:endParaRPr lang="en-US" altLang="en-US" sz="1600" b="0">
              <a:solidFill>
                <a:schemeClr val="bg2"/>
              </a:solidFill>
            </a:endParaRPr>
          </a:p>
        </p:txBody>
      </p:sp>
      <p:sp>
        <p:nvSpPr>
          <p:cNvPr id="12317" name="Text Box 30">
            <a:extLst>
              <a:ext uri="{FF2B5EF4-FFF2-40B4-BE49-F238E27FC236}">
                <a16:creationId xmlns:a16="http://schemas.microsoft.com/office/drawing/2014/main" id="{813B0D44-DE0C-4FA9-B8FF-6DC7647032BC}"/>
              </a:ext>
            </a:extLst>
          </p:cNvPr>
          <p:cNvSpPr txBox="1">
            <a:spLocks noChangeArrowheads="1"/>
          </p:cNvSpPr>
          <p:nvPr/>
        </p:nvSpPr>
        <p:spPr bwMode="auto">
          <a:xfrm>
            <a:off x="8128000" y="3562350"/>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Font typeface="Monotype Sorts" pitchFamily="2" charset="2"/>
              <a:buNone/>
            </a:pPr>
            <a:r>
              <a:rPr lang="en-US" altLang="en-US" sz="1600" b="0"/>
              <a:t>&gt; 80K</a:t>
            </a:r>
            <a:endParaRPr lang="en-US" altLang="en-US" sz="1600" b="0">
              <a:solidFill>
                <a:schemeClr val="bg2"/>
              </a:solidFill>
            </a:endParaRPr>
          </a:p>
        </p:txBody>
      </p:sp>
      <p:sp>
        <p:nvSpPr>
          <p:cNvPr id="12318" name="Text Box 37">
            <a:extLst>
              <a:ext uri="{FF2B5EF4-FFF2-40B4-BE49-F238E27FC236}">
                <a16:creationId xmlns:a16="http://schemas.microsoft.com/office/drawing/2014/main" id="{5102E894-8738-49F9-A6F6-453E6F13D0CD}"/>
              </a:ext>
            </a:extLst>
          </p:cNvPr>
          <p:cNvSpPr txBox="1">
            <a:spLocks noChangeArrowheads="1"/>
          </p:cNvSpPr>
          <p:nvPr/>
        </p:nvSpPr>
        <p:spPr bwMode="auto">
          <a:xfrm>
            <a:off x="4343400" y="5029200"/>
            <a:ext cx="441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1800">
                <a:solidFill>
                  <a:srgbClr val="CC3300"/>
                </a:solidFill>
              </a:rPr>
              <a:t>There could be more than one tree that fits the same data!</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FD28B499-6AD8-4C6B-A33B-E1097D074603}"/>
              </a:ext>
            </a:extLst>
          </p:cNvPr>
          <p:cNvSpPr>
            <a:spLocks noGrp="1" noChangeArrowheads="1"/>
          </p:cNvSpPr>
          <p:nvPr>
            <p:ph type="title"/>
          </p:nvPr>
        </p:nvSpPr>
        <p:spPr>
          <a:xfrm>
            <a:off x="381000" y="152400"/>
            <a:ext cx="8534400" cy="685800"/>
          </a:xfrm>
        </p:spPr>
        <p:txBody>
          <a:bodyPr/>
          <a:lstStyle/>
          <a:p>
            <a:r>
              <a:rPr lang="en-US" altLang="en-US"/>
              <a:t>[Bouckaert&amp;Frank] for Example1</a:t>
            </a:r>
          </a:p>
        </p:txBody>
      </p:sp>
      <p:graphicFrame>
        <p:nvGraphicFramePr>
          <p:cNvPr id="98307" name="Object 4">
            <a:extLst>
              <a:ext uri="{FF2B5EF4-FFF2-40B4-BE49-F238E27FC236}">
                <a16:creationId xmlns:a16="http://schemas.microsoft.com/office/drawing/2014/main" id="{062042F7-01A8-4639-8F06-387941AE541E}"/>
              </a:ext>
            </a:extLst>
          </p:cNvPr>
          <p:cNvGraphicFramePr>
            <a:graphicFrameLocks noChangeAspect="1"/>
          </p:cNvGraphicFramePr>
          <p:nvPr/>
        </p:nvGraphicFramePr>
        <p:xfrm>
          <a:off x="1143000" y="1371600"/>
          <a:ext cx="5505450" cy="3781425"/>
        </p:xfrm>
        <a:graphic>
          <a:graphicData uri="http://schemas.openxmlformats.org/presentationml/2006/ole">
            <mc:AlternateContent xmlns:mc="http://schemas.openxmlformats.org/markup-compatibility/2006">
              <mc:Choice xmlns:v="urn:schemas-microsoft-com:vml" Requires="v">
                <p:oleObj name="Equation" r:id="rId2" imgW="3340100" imgH="2298700" progId="Equation.3">
                  <p:embed/>
                </p:oleObj>
              </mc:Choice>
              <mc:Fallback>
                <p:oleObj name="Equation" r:id="rId2" imgW="3340100" imgH="22987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71600"/>
                        <a:ext cx="5505450" cy="3781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8308" name="Line 8">
            <a:extLst>
              <a:ext uri="{FF2B5EF4-FFF2-40B4-BE49-F238E27FC236}">
                <a16:creationId xmlns:a16="http://schemas.microsoft.com/office/drawing/2014/main" id="{78C8EA54-7250-4574-854C-59A1B8499C1E}"/>
              </a:ext>
            </a:extLst>
          </p:cNvPr>
          <p:cNvSpPr>
            <a:spLocks noChangeShapeType="1"/>
          </p:cNvSpPr>
          <p:nvPr/>
        </p:nvSpPr>
        <p:spPr bwMode="auto">
          <a:xfrm flipV="1">
            <a:off x="3200400" y="1905000"/>
            <a:ext cx="3200400" cy="2286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309" name="Text Box 9">
            <a:extLst>
              <a:ext uri="{FF2B5EF4-FFF2-40B4-BE49-F238E27FC236}">
                <a16:creationId xmlns:a16="http://schemas.microsoft.com/office/drawing/2014/main" id="{F7CF9B90-BC84-4170-BD14-E06C153F1E64}"/>
              </a:ext>
            </a:extLst>
          </p:cNvPr>
          <p:cNvSpPr txBox="1">
            <a:spLocks noChangeArrowheads="1"/>
          </p:cNvSpPr>
          <p:nvPr/>
        </p:nvSpPr>
        <p:spPr bwMode="auto">
          <a:xfrm>
            <a:off x="6356350" y="1524000"/>
            <a:ext cx="27178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lang="en-US" altLang="en-US" sz="1400">
                <a:solidFill>
                  <a:srgbClr val="FF0000"/>
                </a:solidFill>
              </a:rPr>
              <a:t>Sqrt(4)=2 is used in</a:t>
            </a:r>
          </a:p>
          <a:p>
            <a:pPr>
              <a:spcBef>
                <a:spcPct val="0"/>
              </a:spcBef>
              <a:spcAft>
                <a:spcPct val="0"/>
              </a:spcAft>
              <a:buClrTx/>
              <a:buSzTx/>
              <a:buFontTx/>
              <a:buNone/>
            </a:pPr>
            <a:r>
              <a:rPr lang="en-US" altLang="en-US" sz="1400">
                <a:solidFill>
                  <a:srgbClr val="FF0000"/>
                </a:solidFill>
              </a:rPr>
              <a:t>the standard t-test whereas</a:t>
            </a:r>
          </a:p>
          <a:p>
            <a:pPr>
              <a:spcBef>
                <a:spcPct val="0"/>
              </a:spcBef>
              <a:spcAft>
                <a:spcPct val="0"/>
              </a:spcAft>
              <a:buClrTx/>
              <a:buSzTx/>
              <a:buFontTx/>
              <a:buNone/>
            </a:pPr>
            <a:r>
              <a:rPr lang="en-US" altLang="en-US" sz="1400">
                <a:solidFill>
                  <a:srgbClr val="FF0000"/>
                </a:solidFill>
              </a:rPr>
              <a:t>here we use a smaller number</a:t>
            </a:r>
          </a:p>
          <a:p>
            <a:pPr>
              <a:spcBef>
                <a:spcPct val="0"/>
              </a:spcBef>
              <a:spcAft>
                <a:spcPct val="0"/>
              </a:spcAft>
              <a:buClrTx/>
              <a:buSzTx/>
              <a:buFontTx/>
              <a:buNone/>
            </a:pPr>
            <a:r>
              <a:rPr lang="en-US" altLang="en-US" sz="1400">
                <a:solidFill>
                  <a:srgbClr val="FF0000"/>
                </a:solidFill>
              </a:rPr>
              <a:t>which corresponds to using </a:t>
            </a:r>
          </a:p>
          <a:p>
            <a:pPr>
              <a:spcBef>
                <a:spcPct val="0"/>
              </a:spcBef>
              <a:spcAft>
                <a:spcPct val="0"/>
              </a:spcAft>
              <a:buClrTx/>
              <a:buSzTx/>
              <a:buFontTx/>
              <a:buNone/>
            </a:pPr>
            <a:r>
              <a:rPr lang="en-US" altLang="en-US" sz="1400">
                <a:solidFill>
                  <a:srgbClr val="FF0000"/>
                </a:solidFill>
              </a:rPr>
              <a:t>a higher variance estimate.</a:t>
            </a:r>
          </a:p>
        </p:txBody>
      </p:sp>
      <p:sp>
        <p:nvSpPr>
          <p:cNvPr id="98310" name="Line 10">
            <a:extLst>
              <a:ext uri="{FF2B5EF4-FFF2-40B4-BE49-F238E27FC236}">
                <a16:creationId xmlns:a16="http://schemas.microsoft.com/office/drawing/2014/main" id="{2870FC18-D911-4418-9C9F-F12A7A6851FA}"/>
              </a:ext>
            </a:extLst>
          </p:cNvPr>
          <p:cNvSpPr>
            <a:spLocks noChangeShapeType="1"/>
          </p:cNvSpPr>
          <p:nvPr/>
        </p:nvSpPr>
        <p:spPr bwMode="auto">
          <a:xfrm>
            <a:off x="4267200" y="5029200"/>
            <a:ext cx="2209800" cy="1143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311" name="Text Box 11">
            <a:extLst>
              <a:ext uri="{FF2B5EF4-FFF2-40B4-BE49-F238E27FC236}">
                <a16:creationId xmlns:a16="http://schemas.microsoft.com/office/drawing/2014/main" id="{D74A1E78-2614-4771-A65A-BDC75F84F1D5}"/>
              </a:ext>
            </a:extLst>
          </p:cNvPr>
          <p:cNvSpPr txBox="1">
            <a:spLocks noChangeArrowheads="1"/>
          </p:cNvSpPr>
          <p:nvPr/>
        </p:nvSpPr>
        <p:spPr bwMode="auto">
          <a:xfrm>
            <a:off x="6461125" y="6030913"/>
            <a:ext cx="20081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lang="en-US" altLang="en-US" sz="1400"/>
              <a:t>Remark: was 2.77 for </a:t>
            </a:r>
          </a:p>
          <a:p>
            <a:pPr>
              <a:spcBef>
                <a:spcPct val="0"/>
              </a:spcBef>
              <a:spcAft>
                <a:spcPct val="0"/>
              </a:spcAft>
              <a:buClrTx/>
              <a:buSzTx/>
              <a:buFontTx/>
              <a:buNone/>
            </a:pPr>
            <a:r>
              <a:rPr lang="en-US" altLang="en-US" sz="1400"/>
              <a:t>original t-test</a:t>
            </a:r>
          </a:p>
        </p:txBody>
      </p:sp>
      <p:sp>
        <p:nvSpPr>
          <p:cNvPr id="98312" name="Text Box 12">
            <a:extLst>
              <a:ext uri="{FF2B5EF4-FFF2-40B4-BE49-F238E27FC236}">
                <a16:creationId xmlns:a16="http://schemas.microsoft.com/office/drawing/2014/main" id="{DD868293-B39E-4A85-940F-5A1F8248B1A2}"/>
              </a:ext>
            </a:extLst>
          </p:cNvPr>
          <p:cNvSpPr txBox="1">
            <a:spLocks noChangeArrowheads="1"/>
          </p:cNvSpPr>
          <p:nvPr/>
        </p:nvSpPr>
        <p:spPr bwMode="auto">
          <a:xfrm>
            <a:off x="974725" y="1077913"/>
            <a:ext cx="3756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Char char="o"/>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lang="en-US" altLang="en-US" sz="1400"/>
              <a:t>Example 1: 1 run of 4-fold cross-validation</a:t>
            </a:r>
          </a:p>
        </p:txBody>
      </p:sp>
    </p:spTree>
  </p:cSld>
  <p:clrMapOvr>
    <a:masterClrMapping/>
  </p:clrMapOvr>
</p:sld>
</file>

<file path=ppt/theme/theme1.xml><?xml version="1.0" encoding="utf-8"?>
<a:theme xmlns:a="http://schemas.openxmlformats.org/drawingml/2006/main" name="LC.BRev.FY97">
  <a:themeElements>
    <a:clrScheme name="">
      <a:dk1>
        <a:srgbClr val="000000"/>
      </a:dk1>
      <a:lt1>
        <a:srgbClr val="FFFFFF"/>
      </a:lt1>
      <a:dk2>
        <a:srgbClr val="006B61"/>
      </a:dk2>
      <a:lt2>
        <a:srgbClr val="C0C0C0"/>
      </a:lt2>
      <a:accent1>
        <a:srgbClr val="FF00FF"/>
      </a:accent1>
      <a:accent2>
        <a:srgbClr val="00C0C0"/>
      </a:accent2>
      <a:accent3>
        <a:srgbClr val="FFFFFF"/>
      </a:accent3>
      <a:accent4>
        <a:srgbClr val="000000"/>
      </a:accent4>
      <a:accent5>
        <a:srgbClr val="FFAAFF"/>
      </a:accent5>
      <a:accent6>
        <a:srgbClr val="00AEAE"/>
      </a:accent6>
      <a:hlink>
        <a:srgbClr val="00C000"/>
      </a:hlink>
      <a:folHlink>
        <a:srgbClr val="800080"/>
      </a:folHlink>
    </a:clrScheme>
    <a:fontScheme name="LC.BRev.FY97">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LC.BRev.FY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C.BRev.FY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C.BRev.FY9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C.BRev.FY9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C.BRev.FY9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C.BRev.FY9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C.BRev.FY9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Porky:Words:ASCI:PSE:Budgets FY97:LC.BRev.FY97</Template>
  <TotalTime>146477547</TotalTime>
  <Pages>3</Pages>
  <Words>5960</Words>
  <Application>Microsoft Office PowerPoint</Application>
  <PresentationFormat>On-screen Show (4:3)</PresentationFormat>
  <Paragraphs>935</Paragraphs>
  <Slides>90</Slides>
  <Notes>4</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5</vt:i4>
      </vt:variant>
      <vt:variant>
        <vt:lpstr>Slide Titles</vt:lpstr>
      </vt:variant>
      <vt:variant>
        <vt:i4>90</vt:i4>
      </vt:variant>
    </vt:vector>
  </HeadingPairs>
  <TitlesOfParts>
    <vt:vector size="107" baseType="lpstr">
      <vt:lpstr>Arial</vt:lpstr>
      <vt:lpstr>Arial Narrow</vt:lpstr>
      <vt:lpstr>Broadway</vt:lpstr>
      <vt:lpstr>Lucida Bright</vt:lpstr>
      <vt:lpstr>Monotype Sorts</vt:lpstr>
      <vt:lpstr>Palatino Linotype</vt:lpstr>
      <vt:lpstr>Symbol</vt:lpstr>
      <vt:lpstr>Tahoma</vt:lpstr>
      <vt:lpstr>Times New Roman</vt:lpstr>
      <vt:lpstr>Verdana</vt:lpstr>
      <vt:lpstr>Wingdings</vt:lpstr>
      <vt:lpstr>LC.BRev.FY97</vt:lpstr>
      <vt:lpstr>Visio</vt:lpstr>
      <vt:lpstr>VISIO</vt:lpstr>
      <vt:lpstr>Document</vt:lpstr>
      <vt:lpstr>Equation</vt:lpstr>
      <vt:lpstr>Worksheet</vt:lpstr>
      <vt:lpstr>   COSC 6335: Classification </vt:lpstr>
      <vt:lpstr>Data Mining  Classification: Basic Concepts, Decision Trees, and Model Evaluation</vt:lpstr>
      <vt:lpstr>   COSC 6335: Classifiction Part 1: Introduction to Classification: Basic Concepts and Decision Trees </vt:lpstr>
      <vt:lpstr>Classification: Definition</vt:lpstr>
      <vt:lpstr>Illustrating Classification Task</vt:lpstr>
      <vt:lpstr>Examples of Classification Task</vt:lpstr>
      <vt:lpstr>Classification Techniques</vt:lpstr>
      <vt:lpstr>Example of a Decision Tree</vt:lpstr>
      <vt:lpstr>Another Example of Decision Tree</vt:lpstr>
      <vt:lpstr>Decision Tree Classification Task</vt:lpstr>
      <vt:lpstr>Apply Model to Test Data</vt:lpstr>
      <vt:lpstr>Apply Model to Test Data</vt:lpstr>
      <vt:lpstr>Apply Model to Test Data</vt:lpstr>
      <vt:lpstr>Apply Model to Test Data</vt:lpstr>
      <vt:lpstr>Apply Model to Test Data</vt:lpstr>
      <vt:lpstr>Apply Model to Test Data</vt:lpstr>
      <vt:lpstr>Decision Tree Classification Task</vt:lpstr>
      <vt:lpstr>2. Decision Tree Induction</vt:lpstr>
      <vt:lpstr>General Structure of Hunt’s Algorithm</vt:lpstr>
      <vt:lpstr>   COSC 6335: Classifiction Part 1: Introduction to Classification: Basic Concepts and Decision Trees </vt:lpstr>
      <vt:lpstr>Hunt’s Algorithm</vt:lpstr>
      <vt:lpstr>Tree Induction</vt:lpstr>
      <vt:lpstr>Tree Induction</vt:lpstr>
      <vt:lpstr>Side Discussion “Greedy Algorithms”</vt:lpstr>
      <vt:lpstr>How to Specify Test Condition?</vt:lpstr>
      <vt:lpstr>Splitting Based on Nominal Attributes</vt:lpstr>
      <vt:lpstr>Splitting Based on Ordinal Attributes</vt:lpstr>
      <vt:lpstr>Splitting Based on Continuous Attributes</vt:lpstr>
      <vt:lpstr>Splitting Based on Continuous Attributes</vt:lpstr>
      <vt:lpstr>Tree Induction</vt:lpstr>
      <vt:lpstr>How to determine the Best Split?</vt:lpstr>
      <vt:lpstr>How to determine the Best Split</vt:lpstr>
      <vt:lpstr>Measures of Node Impurity</vt:lpstr>
      <vt:lpstr>How to Find the Best Split</vt:lpstr>
      <vt:lpstr>Measure of Impurity: GINI</vt:lpstr>
      <vt:lpstr>Examples for computing GINI</vt:lpstr>
      <vt:lpstr>Splitting Based on GINI</vt:lpstr>
      <vt:lpstr>Binary Attributes: Computing GINI Index</vt:lpstr>
      <vt:lpstr>Categorical Attributes: Computing Gini Index</vt:lpstr>
      <vt:lpstr>Continuous Attributes: Computing Gini Index</vt:lpstr>
      <vt:lpstr>Continuous Attributes: Computing Gini Index...</vt:lpstr>
      <vt:lpstr>Alternative Splitting Criteria based on INFO</vt:lpstr>
      <vt:lpstr>Examples for computing Entropy</vt:lpstr>
      <vt:lpstr>Splitting Based on INFO...</vt:lpstr>
      <vt:lpstr>Splitting Based on INFO...</vt:lpstr>
      <vt:lpstr>Entropy and Gain Computations</vt:lpstr>
      <vt:lpstr>Information Gain vs. Gain Ratio</vt:lpstr>
      <vt:lpstr>Splitting Criteria based on Classification Error</vt:lpstr>
      <vt:lpstr>Examples for Computing Error</vt:lpstr>
      <vt:lpstr>Comparison among Splitting Criteria</vt:lpstr>
      <vt:lpstr>Tree Induction</vt:lpstr>
      <vt:lpstr>Stopping Criteria for Tree Induction</vt:lpstr>
      <vt:lpstr>Example: C4.5</vt:lpstr>
      <vt:lpstr>3. Overfitting </vt:lpstr>
      <vt:lpstr>4. Other Issues</vt:lpstr>
      <vt:lpstr>Data Fragmentation</vt:lpstr>
      <vt:lpstr>Search Strategy</vt:lpstr>
      <vt:lpstr>Decision Boundary</vt:lpstr>
      <vt:lpstr>Oblique Decision Trees</vt:lpstr>
      <vt:lpstr>5. Advantages Decision Tree Based Classification</vt:lpstr>
      <vt:lpstr>Disadvantages Decision Tree Based Classification</vt:lpstr>
      <vt:lpstr>PowerPoint Presentation</vt:lpstr>
      <vt:lpstr>Summary Regression Trees</vt:lpstr>
      <vt:lpstr>7. Model Evaluation</vt:lpstr>
      <vt:lpstr>PowerPoint Presentation</vt:lpstr>
      <vt:lpstr>Metrics for Performance Evaluation</vt:lpstr>
      <vt:lpstr>News Nov. 11, 2022 </vt:lpstr>
      <vt:lpstr>Confusion Matrix </vt:lpstr>
      <vt:lpstr>Metrics for Performance Evaluation…</vt:lpstr>
      <vt:lpstr>Cost-Sensitive Measures</vt:lpstr>
      <vt:lpstr>Confusion Matrix </vt:lpstr>
      <vt:lpstr>PowerPoint Presentation</vt:lpstr>
      <vt:lpstr>Model Evaluation</vt:lpstr>
      <vt:lpstr>Test of Significance</vt:lpstr>
      <vt:lpstr>Confidence Interval for Accuracy</vt:lpstr>
      <vt:lpstr>Confidence Interval for Accuracy</vt:lpstr>
      <vt:lpstr>Unpaired Testing: Comparing 2 Models</vt:lpstr>
      <vt:lpstr>Confidence Interval for Accuracy</vt:lpstr>
      <vt:lpstr>Comparing Performance of 2 Models</vt:lpstr>
      <vt:lpstr>Comparing Performance of 2 Models</vt:lpstr>
      <vt:lpstr>An Illustrative Example</vt:lpstr>
      <vt:lpstr>Paired t-Test</vt:lpstr>
      <vt:lpstr>Comparing 2 Algorithms Using the Same Data</vt:lpstr>
      <vt:lpstr>Paired Tests --- Is One Classifier Better??</vt:lpstr>
      <vt:lpstr>Example1: Comparing Models on the same Data</vt:lpstr>
      <vt:lpstr>An alternative way to compute it!</vt:lpstr>
      <vt:lpstr>Example1: Comparing Models on the same Data Using t-Statistic</vt:lpstr>
      <vt:lpstr>Problems with the student t-test for cross validation</vt:lpstr>
      <vt:lpstr>A modified t-statistics for r runs of k-fold cross-validation [Bouckaert&amp;Frank]</vt:lpstr>
      <vt:lpstr>[Bouckaert&amp;Frank] for Example1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Steven F. Ashby Center for Applied Scientific Computing  Month DD, 1997</dc:title>
  <dc:subject/>
  <dc:creator>Computations</dc:creator>
  <cp:keywords/>
  <dc:description/>
  <cp:lastModifiedBy>Eick, Christoph F</cp:lastModifiedBy>
  <cp:revision>385</cp:revision>
  <cp:lastPrinted>2001-08-28T17:59:37Z</cp:lastPrinted>
  <dcterms:created xsi:type="dcterms:W3CDTF">1998-03-18T13:44:31Z</dcterms:created>
  <dcterms:modified xsi:type="dcterms:W3CDTF">2023-10-05T14:40:00Z</dcterms:modified>
</cp:coreProperties>
</file>