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15" r:id="rId2"/>
    <p:sldId id="537" r:id="rId3"/>
    <p:sldId id="549" r:id="rId4"/>
    <p:sldId id="550" r:id="rId5"/>
    <p:sldId id="558" r:id="rId6"/>
    <p:sldId id="538" r:id="rId7"/>
    <p:sldId id="539" r:id="rId8"/>
    <p:sldId id="540" r:id="rId9"/>
    <p:sldId id="541" r:id="rId10"/>
    <p:sldId id="559" r:id="rId11"/>
    <p:sldId id="551" r:id="rId12"/>
    <p:sldId id="552" r:id="rId13"/>
    <p:sldId id="553" r:id="rId14"/>
    <p:sldId id="516" r:id="rId15"/>
    <p:sldId id="554" r:id="rId16"/>
    <p:sldId id="555" r:id="rId17"/>
    <p:sldId id="556" r:id="rId18"/>
    <p:sldId id="557" r:id="rId19"/>
    <p:sldId id="561" r:id="rId20"/>
    <p:sldId id="562" r:id="rId21"/>
    <p:sldId id="563" r:id="rId22"/>
    <p:sldId id="564" r:id="rId23"/>
    <p:sldId id="565" r:id="rId24"/>
    <p:sldId id="566" r:id="rId25"/>
    <p:sldId id="568" r:id="rId26"/>
    <p:sldId id="567" r:id="rId27"/>
    <p:sldId id="569" r:id="rId28"/>
    <p:sldId id="570" r:id="rId29"/>
    <p:sldId id="571" r:id="rId30"/>
    <p:sldId id="592" r:id="rId31"/>
    <p:sldId id="572" r:id="rId32"/>
    <p:sldId id="573" r:id="rId33"/>
    <p:sldId id="574" r:id="rId34"/>
    <p:sldId id="575" r:id="rId35"/>
    <p:sldId id="593" r:id="rId36"/>
    <p:sldId id="576" r:id="rId37"/>
    <p:sldId id="577" r:id="rId38"/>
    <p:sldId id="578" r:id="rId39"/>
    <p:sldId id="583" r:id="rId40"/>
    <p:sldId id="586" r:id="rId41"/>
    <p:sldId id="591" r:id="rId42"/>
  </p:sldIdLst>
  <p:sldSz cx="9144000" cy="6858000" type="screen4x3"/>
  <p:notesSz cx="69977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53" autoAdjust="0"/>
    <p:restoredTop sz="94541" autoAdjust="0"/>
  </p:normalViewPr>
  <p:slideViewPr>
    <p:cSldViewPr>
      <p:cViewPr varScale="1">
        <p:scale>
          <a:sx n="99" d="100"/>
          <a:sy n="99" d="100"/>
        </p:scale>
        <p:origin x="1459" y="72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02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5"/>
        <p:guide pos="22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78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35563" cy="417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661" tIns="48333" rIns="96661" bIns="48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21213" cy="3465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68698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8675" cy="3478213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51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3" rIns="91435" bIns="45713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7017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909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0124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09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5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02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91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34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97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7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8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2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3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29" name="Group 22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30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24"/>
            <p:cNvSpPr>
              <a:spLocks noChangeArrowheads="1"/>
            </p:cNvSpPr>
            <p:nvPr/>
          </p:nvSpPr>
          <p:spPr bwMode="auto">
            <a:xfrm>
              <a:off x="288" y="3425"/>
              <a:ext cx="5269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000"/>
                </a:lnSpc>
              </a:pPr>
              <a:r>
                <a:rPr lang="en-US" altLang="en-US" sz="1200" b="0" dirty="0"/>
                <a:t>© </a:t>
              </a:r>
              <a:r>
                <a:rPr lang="en-US" altLang="en-US" sz="1200" b="0" dirty="0" err="1"/>
                <a:t>Tan,Steinbach</a:t>
              </a:r>
              <a:r>
                <a:rPr lang="en-US" altLang="en-US" sz="1200" b="0" dirty="0"/>
                <a:t>, Kumar 	    	Introduction to Data Mining        		      11/18/2021             </a:t>
              </a:r>
              <a:fld id="{F1C23C9B-7D39-4A76-ACB2-D6C1ADBD2670}" type="slidenum">
                <a:rPr lang="en-US" altLang="en-US" sz="1200" b="0"/>
                <a:pPr>
                  <a:lnSpc>
                    <a:spcPts val="2000"/>
                  </a:lnSpc>
                </a:pPr>
                <a:t>‹#›</a:t>
              </a:fld>
              <a:r>
                <a:rPr lang="en-US" altLang="en-US" sz="1200" b="0" dirty="0"/>
                <a:t> 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mephisto.unige.ch/traminer/" TargetMode="External"/><Relationship Id="rId2" Type="http://schemas.openxmlformats.org/officeDocument/2006/relationships/hyperlink" Target="http://en.wikibooks.org/wiki/Data_Mining_Algorithms_In_R/Sequence_Mining/SPA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an.r-project.org/web/views/Genetics.html" TargetMode="External"/><Relationship Id="rId4" Type="http://schemas.openxmlformats.org/officeDocument/2006/relationships/hyperlink" Target="http://www.r-bloggers.com/social-network-analysis-with-r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838200"/>
          </a:xfrm>
        </p:spPr>
        <p:txBody>
          <a:bodyPr/>
          <a:lstStyle/>
          <a:p>
            <a:pPr algn="ctr"/>
            <a:r>
              <a:rPr lang="en-US" altLang="en-US"/>
              <a:t>Data Mining</a:t>
            </a:r>
            <a:br>
              <a:rPr lang="en-US" altLang="en-US"/>
            </a:br>
            <a:r>
              <a:rPr lang="en-US" altLang="en-US"/>
              <a:t>Association Rules: Advanced Concepts and Algorithms</a:t>
            </a:r>
            <a:endParaRPr lang="en-US" altLang="en-US" sz="2800"/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0" y="1833945"/>
            <a:ext cx="9144000" cy="404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Organization (Chapter 7)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AutoNum type="arabicPeriod"/>
            </a:pPr>
            <a:r>
              <a:rPr lang="en-US" altLang="en-US" sz="2700" b="0" dirty="0"/>
              <a:t>Coping with Categorical and Continuous Attributes </a:t>
            </a:r>
            <a:r>
              <a:rPr lang="en-US" altLang="en-US" sz="2400" b="0" dirty="0">
                <a:solidFill>
                  <a:srgbClr val="CC3300"/>
                </a:solidFill>
              </a:rPr>
              <a:t>very briefly covered in 2023</a:t>
            </a:r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AutoNum type="arabicPeriod"/>
            </a:pPr>
            <a:r>
              <a:rPr lang="en-US" altLang="en-US" sz="2700" b="0" dirty="0"/>
              <a:t>Multi-Level Association Rules </a:t>
            </a:r>
            <a:r>
              <a:rPr lang="en-US" altLang="en-US" sz="2300" b="0" dirty="0">
                <a:solidFill>
                  <a:srgbClr val="CC3300"/>
                </a:solidFill>
              </a:rPr>
              <a:t>skipped in 2023</a:t>
            </a:r>
            <a:endParaRPr lang="en-US" altLang="en-US" sz="2700" b="0" dirty="0"/>
          </a:p>
          <a:p>
            <a:pPr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AutoNum type="arabicPeriod"/>
            </a:pPr>
            <a:r>
              <a:rPr lang="en-US" altLang="en-US" sz="2700" b="0" dirty="0"/>
              <a:t>Sequence Mining </a:t>
            </a:r>
            <a:r>
              <a:rPr lang="en-US" altLang="en-US" sz="2300" b="0" dirty="0">
                <a:solidFill>
                  <a:srgbClr val="CC3300"/>
                </a:solidFill>
              </a:rPr>
              <a:t>subset covered in 2023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2700" b="0" dirty="0">
              <a:solidFill>
                <a:srgbClr val="CC3300"/>
              </a:solidFill>
            </a:endParaRP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16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 dirty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1447800"/>
            <a:ext cx="8534400" cy="152400"/>
            <a:chOff x="264" y="788"/>
            <a:chExt cx="5232" cy="124"/>
          </a:xfrm>
        </p:grpSpPr>
        <p:sp>
          <p:nvSpPr>
            <p:cNvPr id="2056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7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grpSp>
        <p:nvGrpSpPr>
          <p:cNvPr id="2053" name="Group 2055"/>
          <p:cNvGrpSpPr>
            <a:grpSpLocks/>
          </p:cNvGrpSpPr>
          <p:nvPr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2054" name="Rectangle 2056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5" name="Rectangle 2057"/>
            <p:cNvSpPr>
              <a:spLocks noChangeArrowheads="1"/>
            </p:cNvSpPr>
            <p:nvPr/>
          </p:nvSpPr>
          <p:spPr bwMode="auto">
            <a:xfrm>
              <a:off x="288" y="3408"/>
              <a:ext cx="5269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200" b="0"/>
                <a:t>© Tan,Steinbach, Kumar 	    	Introduction to Data Mining        		      4/18/2004               </a:t>
              </a:r>
              <a:fld id="{2ADC2D36-310C-4AF2-A0F8-A83515EB7838}" type="slidenum">
                <a:rPr lang="en-US" altLang="en-US" sz="1200" b="0"/>
                <a:pPr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t>1</a:t>
              </a:fld>
              <a:r>
                <a:rPr lang="en-US" altLang="en-US" sz="1200" b="0"/>
                <a:t>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Approach by Srikant &amp; Agrawal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Discretization will lose information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Use </a:t>
            </a:r>
            <a:r>
              <a:rPr lang="en-US" altLang="en-US" i="1"/>
              <a:t>partial completeness measure</a:t>
            </a:r>
            <a:r>
              <a:rPr lang="en-US" altLang="en-US"/>
              <a:t> to determine how much information is lost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/>
              <a:t>		</a:t>
            </a:r>
            <a:r>
              <a:rPr lang="en-US" altLang="en-US" sz="1800"/>
              <a:t>C: frequent itemsets obtained by considering all ranges of attribute values</a:t>
            </a:r>
            <a:br>
              <a:rPr lang="en-US" altLang="en-US" sz="1800"/>
            </a:br>
            <a:r>
              <a:rPr lang="en-US" altLang="en-US" sz="1800"/>
              <a:t>	P: frequent itemsets obtained by considering all ranges over the partitions</a:t>
            </a:r>
            <a:br>
              <a:rPr lang="en-US" altLang="en-US" sz="1800"/>
            </a:br>
            <a:br>
              <a:rPr lang="en-US" altLang="en-US" sz="1800"/>
            </a:br>
            <a:r>
              <a:rPr lang="en-US" altLang="en-US" sz="1800"/>
              <a:t>	P is </a:t>
            </a:r>
            <a:r>
              <a:rPr lang="en-US" altLang="en-US" sz="1800" i="1"/>
              <a:t>K-complete</a:t>
            </a:r>
            <a:r>
              <a:rPr lang="en-US" altLang="en-US" sz="1800"/>
              <a:t> w.r.t C if P </a:t>
            </a:r>
            <a:r>
              <a:rPr lang="en-US" altLang="en-US" sz="1800">
                <a:sym typeface="Symbol" pitchFamily="18" charset="2"/>
              </a:rPr>
              <a:t> C,and X  C,  X’  P such that: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/>
              <a:t>		    1. X’ is a generalization of X and support (X’) </a:t>
            </a:r>
            <a:r>
              <a:rPr lang="en-US" altLang="en-US" sz="1800">
                <a:sym typeface="Symbol" pitchFamily="18" charset="2"/>
              </a:rPr>
              <a:t></a:t>
            </a:r>
            <a:r>
              <a:rPr lang="en-US" altLang="en-US" sz="1800"/>
              <a:t> K </a:t>
            </a:r>
            <a:r>
              <a:rPr lang="en-US" altLang="en-US" sz="1800">
                <a:sym typeface="Symbol" pitchFamily="18" charset="2"/>
              </a:rPr>
              <a:t></a:t>
            </a:r>
            <a:r>
              <a:rPr lang="en-US" altLang="en-US" sz="1800"/>
              <a:t> support(X)    (K </a:t>
            </a:r>
            <a:r>
              <a:rPr lang="en-US" altLang="en-US" sz="1800">
                <a:sym typeface="Symbol" pitchFamily="18" charset="2"/>
              </a:rPr>
              <a:t> 1)</a:t>
            </a:r>
            <a:br>
              <a:rPr lang="en-US" altLang="en-US" sz="1800"/>
            </a:br>
            <a:r>
              <a:rPr lang="en-US" altLang="en-US" sz="1800"/>
              <a:t>	      2. </a:t>
            </a:r>
            <a:r>
              <a:rPr lang="en-US" altLang="en-US" sz="1800">
                <a:sym typeface="Symbol" pitchFamily="18" charset="2"/>
              </a:rPr>
              <a:t>Y  X,  Y’  X’ such that s</a:t>
            </a:r>
            <a:r>
              <a:rPr lang="en-US" altLang="en-US" sz="1800"/>
              <a:t>upport (Y’) </a:t>
            </a:r>
            <a:r>
              <a:rPr lang="en-US" altLang="en-US" sz="1800">
                <a:sym typeface="Symbol" pitchFamily="18" charset="2"/>
              </a:rPr>
              <a:t></a:t>
            </a:r>
            <a:r>
              <a:rPr lang="en-US" altLang="en-US" sz="1800"/>
              <a:t> K </a:t>
            </a:r>
            <a:r>
              <a:rPr lang="en-US" altLang="en-US" sz="1800">
                <a:sym typeface="Symbol" pitchFamily="18" charset="2"/>
              </a:rPr>
              <a:t></a:t>
            </a:r>
            <a:r>
              <a:rPr lang="en-US" altLang="en-US" sz="1800"/>
              <a:t> support(Y)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/>
              <a:t>	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1800"/>
              <a:t>	Given </a:t>
            </a:r>
            <a:r>
              <a:rPr lang="en-US" altLang="en-US" sz="1800" i="1"/>
              <a:t>K (partial completeness level),</a:t>
            </a:r>
            <a:r>
              <a:rPr lang="en-US" altLang="en-US" sz="1800"/>
              <a:t> can determine number of intervals (N)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752600" y="24384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6670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35814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4102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495800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3352800" y="2590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10000" y="2667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X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2667000" y="21336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352800" y="17526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Approximated 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Statistics-based Methods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Example:  </a:t>
            </a:r>
          </a:p>
          <a:p>
            <a:pPr lvl="1">
              <a:buFont typeface="Arial" charset="0"/>
              <a:buNone/>
            </a:pPr>
            <a:r>
              <a:rPr lang="en-US" altLang="en-US" sz="2000"/>
              <a:t>		Browser=Mozilla </a:t>
            </a:r>
            <a:r>
              <a:rPr lang="en-US" altLang="en-US" sz="2000">
                <a:sym typeface="Symbol" pitchFamily="18" charset="2"/>
              </a:rPr>
              <a:t> Buy=Yes  Age: =23</a:t>
            </a:r>
          </a:p>
          <a:p>
            <a:r>
              <a:rPr lang="en-US" altLang="en-US" sz="2400">
                <a:sym typeface="Symbol" pitchFamily="18" charset="2"/>
              </a:rPr>
              <a:t>Rule consequent consists of a continuous variable, characterized by their statistics 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mean, median, standard deviation, etc.</a:t>
            </a:r>
          </a:p>
          <a:p>
            <a:r>
              <a:rPr lang="en-US" altLang="en-US" sz="2400">
                <a:sym typeface="Symbol" pitchFamily="18" charset="2"/>
              </a:rPr>
              <a:t>Approach: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Withhold the target variable from the rest of the data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Apply existing frequent itemset generation on the rest of the data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For each frequent itemset, compute the descriptive statistics for the corresponding target variable</a:t>
            </a:r>
          </a:p>
          <a:p>
            <a:pPr lvl="2"/>
            <a:r>
              <a:rPr lang="en-US" altLang="en-US" sz="1800">
                <a:sym typeface="Symbol" pitchFamily="18" charset="2"/>
              </a:rPr>
              <a:t> Frequent itemset becomes a rule by introducing the target variable as rule consequent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Apply statistical test to determine interestingness of the rule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34200" y="2286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Statistics-based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to determine whether an association rule interesting?</a:t>
            </a:r>
          </a:p>
          <a:p>
            <a:pPr lvl="1"/>
            <a:r>
              <a:rPr lang="en-US" altLang="en-US"/>
              <a:t>Compare the statistics for segment of population covered by the rule vs segment of population not covered by the rule:</a:t>
            </a:r>
          </a:p>
          <a:p>
            <a:pPr lvl="2">
              <a:buFont typeface="Wingdings" pitchFamily="2" charset="2"/>
              <a:buNone/>
            </a:pPr>
            <a:r>
              <a:rPr lang="en-US" altLang="en-US"/>
              <a:t>	A </a:t>
            </a:r>
            <a:r>
              <a:rPr lang="en-US" altLang="en-US">
                <a:sym typeface="Symbol" pitchFamily="18" charset="2"/>
              </a:rPr>
              <a:t> B:      versus     A  B: ’ </a:t>
            </a:r>
          </a:p>
          <a:p>
            <a:pPr lvl="2">
              <a:buFont typeface="Wingdings" pitchFamily="2" charset="2"/>
              <a:buNone/>
            </a:pPr>
            <a:endParaRPr lang="en-US" altLang="en-US">
              <a:sym typeface="Symbol" pitchFamily="18" charset="2"/>
            </a:endParaRPr>
          </a:p>
          <a:p>
            <a:pPr lvl="1"/>
            <a:r>
              <a:rPr lang="en-US" altLang="en-US">
                <a:sym typeface="Symbol" pitchFamily="18" charset="2"/>
              </a:rPr>
              <a:t>Statistical hypothesis testing:</a:t>
            </a:r>
          </a:p>
          <a:p>
            <a:pPr lvl="2"/>
            <a:r>
              <a:rPr lang="en-US" altLang="en-US">
                <a:sym typeface="Symbol" pitchFamily="18" charset="2"/>
              </a:rPr>
              <a:t> Null hypothesis:  H0: ’ =  + </a:t>
            </a:r>
          </a:p>
          <a:p>
            <a:pPr lvl="2"/>
            <a:r>
              <a:rPr lang="en-US" altLang="en-US">
                <a:sym typeface="Symbol" pitchFamily="18" charset="2"/>
              </a:rPr>
              <a:t> Alternative hypothesis: H1: ’ &gt;  + </a:t>
            </a:r>
          </a:p>
          <a:p>
            <a:pPr lvl="2"/>
            <a:r>
              <a:rPr lang="en-US" altLang="en-US">
                <a:sym typeface="Symbol" pitchFamily="18" charset="2"/>
              </a:rPr>
              <a:t> Z has zero mean and variance 1 under null hypothesis</a:t>
            </a:r>
          </a:p>
          <a:p>
            <a:pPr lvl="2">
              <a:buFont typeface="Wingdings" pitchFamily="2" charset="2"/>
              <a:buNone/>
            </a:pPr>
            <a:endParaRPr lang="en-US" altLang="en-US">
              <a:sym typeface="Symbol" pitchFamily="18" charset="2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800600" y="32766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17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705600" y="3810000"/>
          <a:ext cx="16764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309" imgH="672808" progId="Equation.3">
                  <p:embed/>
                </p:oleObj>
              </mc:Choice>
              <mc:Fallback>
                <p:oleObj name="Equation" r:id="rId2" imgW="901309" imgH="67280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10000"/>
                        <a:ext cx="16764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34200" y="2286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Statistics-based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Example: </a:t>
            </a:r>
          </a:p>
          <a:p>
            <a:pPr lvl="1">
              <a:buFont typeface="Arial" charset="0"/>
              <a:buNone/>
            </a:pPr>
            <a:r>
              <a:rPr lang="en-US" altLang="en-US" sz="2000"/>
              <a:t>		     r: Browser=Mozilla </a:t>
            </a:r>
            <a:r>
              <a:rPr lang="en-US" altLang="en-US" sz="2000">
                <a:sym typeface="Symbol" pitchFamily="18" charset="2"/>
              </a:rPr>
              <a:t> Buy=Yes  Age: =23</a:t>
            </a:r>
          </a:p>
          <a:p>
            <a:pPr lvl="1"/>
            <a:r>
              <a:rPr lang="en-US" altLang="en-US" sz="2000"/>
              <a:t>Rule is interesting if </a:t>
            </a:r>
            <a:r>
              <a:rPr lang="en-US" altLang="en-US" sz="2000">
                <a:sym typeface="Symbol" pitchFamily="18" charset="2"/>
              </a:rPr>
              <a:t>difference between  and ’ is greater than 5 years (i.e.,  = 5)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For r, suppose   	n1 = 50, s1 = 3.5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For r’ (complement): n2 = 250, s2 = 6.5</a:t>
            </a:r>
          </a:p>
          <a:p>
            <a:pPr lvl="1"/>
            <a:endParaRPr lang="en-US" altLang="en-US" sz="2000">
              <a:sym typeface="Symbol" pitchFamily="18" charset="2"/>
            </a:endParaRPr>
          </a:p>
          <a:p>
            <a:pPr lvl="1"/>
            <a:endParaRPr lang="en-US" altLang="en-US" sz="2000">
              <a:sym typeface="Symbol" pitchFamily="18" charset="2"/>
            </a:endParaRPr>
          </a:p>
          <a:p>
            <a:pPr lvl="1"/>
            <a:endParaRPr lang="en-US" altLang="en-US" sz="2000">
              <a:sym typeface="Symbol" pitchFamily="18" charset="2"/>
            </a:endParaRPr>
          </a:p>
          <a:p>
            <a:pPr lvl="1"/>
            <a:endParaRPr lang="en-US" altLang="en-US" sz="2000">
              <a:sym typeface="Symbol" pitchFamily="18" charset="2"/>
            </a:endParaRPr>
          </a:p>
          <a:p>
            <a:pPr lvl="1"/>
            <a:r>
              <a:rPr lang="en-US" altLang="en-US" sz="2000">
                <a:sym typeface="Symbol" pitchFamily="18" charset="2"/>
              </a:rPr>
              <a:t>For 1-sided test at 95% confidence level, critical Z-value for rejecting null hypothesis is 1.64.</a:t>
            </a:r>
          </a:p>
          <a:p>
            <a:pPr lvl="1"/>
            <a:r>
              <a:rPr lang="en-US" altLang="en-US" sz="2000">
                <a:sym typeface="Symbol" pitchFamily="18" charset="2"/>
              </a:rPr>
              <a:t>Since Z is greater than 1.64, r is an interesting rule</a:t>
            </a: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14600" y="3594100"/>
          <a:ext cx="41148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98700" imgH="673100" progId="Equation.3">
                  <p:embed/>
                </p:oleObj>
              </mc:Choice>
              <mc:Fallback>
                <p:oleObj name="Equation" r:id="rId2" imgW="2298700" imgH="673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94100"/>
                        <a:ext cx="41148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0" y="381000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Multi-level Association Rules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8600" y="1371600"/>
          <a:ext cx="84582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453116" imgH="5696712" progId="Visio.Drawing.6">
                  <p:embed/>
                </p:oleObj>
              </mc:Choice>
              <mc:Fallback>
                <p:oleObj name="VISIO" r:id="rId2" imgW="10453116" imgH="5696712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458200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914400" y="6096000"/>
            <a:ext cx="4979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Approach: Assume Ontology in Association Rule Mining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should we incorporate concept hierarchy?</a:t>
            </a:r>
          </a:p>
          <a:p>
            <a:pPr lvl="1"/>
            <a:r>
              <a:rPr lang="en-US" altLang="en-US"/>
              <a:t>Rules at lower levels may not have enough support to appear in any frequent itemsets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Rules at lower levels of the hierarchy are overly specific </a:t>
            </a:r>
          </a:p>
          <a:p>
            <a:pPr lvl="2"/>
            <a:r>
              <a:rPr lang="en-US" altLang="en-US"/>
              <a:t> e.g., 	skim milk </a:t>
            </a:r>
            <a:r>
              <a:rPr lang="en-US" altLang="en-US">
                <a:sym typeface="Symbol" pitchFamily="18" charset="2"/>
              </a:rPr>
              <a:t> white bread, 2% milk  wheat bread,</a:t>
            </a:r>
            <a:br>
              <a:rPr lang="en-US" altLang="en-US">
                <a:sym typeface="Symbol" pitchFamily="18" charset="2"/>
              </a:rPr>
            </a:br>
            <a:r>
              <a:rPr lang="en-US" altLang="en-US">
                <a:sym typeface="Symbol" pitchFamily="18" charset="2"/>
              </a:rPr>
              <a:t>	skim milk  wheat bread, etc.</a:t>
            </a:r>
            <a:br>
              <a:rPr lang="en-US" altLang="en-US">
                <a:sym typeface="Symbol" pitchFamily="18" charset="2"/>
              </a:rPr>
            </a:br>
            <a:r>
              <a:rPr lang="en-US" altLang="en-US">
                <a:sym typeface="Symbol" pitchFamily="18" charset="2"/>
              </a:rPr>
              <a:t>are indicative of association between milk and bread</a:t>
            </a:r>
          </a:p>
          <a:p>
            <a:pPr lvl="2">
              <a:buFont typeface="Wingdings" pitchFamily="2" charset="2"/>
              <a:buNone/>
            </a:pPr>
            <a:endParaRPr lang="en-US" altLang="en-US">
              <a:sym typeface="Symbol" pitchFamily="18" charset="2"/>
            </a:endParaRPr>
          </a:p>
          <a:p>
            <a:pPr lvl="1"/>
            <a:endParaRPr lang="en-US" altLang="en-US"/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974725" y="5497513"/>
            <a:ext cx="695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chemeClr val="accent1"/>
                </a:solidFill>
              </a:rPr>
              <a:t>Idea: Association Rules for Data Cubes</a:t>
            </a:r>
            <a:r>
              <a:rPr lang="en-US" altLang="en-US" sz="140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7239000" y="228600"/>
            <a:ext cx="1536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Skipped in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support and confidence vary as we traverse the concept hierarchy?</a:t>
            </a:r>
          </a:p>
          <a:p>
            <a:pPr lvl="1"/>
            <a:r>
              <a:rPr lang="en-US" altLang="en-US"/>
              <a:t>If X is the parent item for both X1 and X2, then </a:t>
            </a:r>
            <a:br>
              <a:rPr lang="en-US" altLang="en-US"/>
            </a:b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/>
              <a:t>(X) </a:t>
            </a:r>
            <a:r>
              <a:rPr lang="en-US" altLang="en-US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/>
              <a:t>(X1) +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/>
              <a:t>(X2)</a:t>
            </a:r>
          </a:p>
          <a:p>
            <a:pPr lvl="4"/>
            <a:endParaRPr lang="en-US" altLang="en-US"/>
          </a:p>
          <a:p>
            <a:pPr lvl="1"/>
            <a:r>
              <a:rPr lang="en-US" altLang="en-US"/>
              <a:t>If     	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/>
              <a:t>(X1 </a:t>
            </a:r>
            <a:r>
              <a:rPr lang="en-US" altLang="en-US">
                <a:sym typeface="Symbol" pitchFamily="18" charset="2"/>
              </a:rPr>
              <a:t> Y1</a:t>
            </a:r>
            <a:r>
              <a:rPr lang="en-US" altLang="en-US"/>
              <a:t>) </a:t>
            </a:r>
            <a:r>
              <a:rPr lang="en-US" altLang="en-US">
                <a:cs typeface="Arial" charset="0"/>
              </a:rPr>
              <a:t>≥ min</a:t>
            </a:r>
            <a:r>
              <a:rPr lang="en-US" altLang="en-US">
                <a:sym typeface="Symbol" pitchFamily="18" charset="2"/>
              </a:rPr>
              <a:t>sup, </a:t>
            </a:r>
            <a:br>
              <a:rPr lang="en-US" altLang="en-US">
                <a:sym typeface="Symbol" pitchFamily="18" charset="2"/>
              </a:rPr>
            </a:br>
            <a:r>
              <a:rPr lang="en-US" altLang="en-US">
                <a:sym typeface="Symbol" pitchFamily="18" charset="2"/>
              </a:rPr>
              <a:t>and 	X is parent of X1, Y is parent of Y1 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/>
              <a:t>then	</a:t>
            </a:r>
            <a:r>
              <a:rPr lang="en-US" altLang="en-US">
                <a:sym typeface="Symbol" pitchFamily="18" charset="2"/>
              </a:rPr>
              <a:t>(X  Y1) </a:t>
            </a:r>
            <a:r>
              <a:rPr lang="en-US" altLang="en-US">
                <a:cs typeface="Arial" charset="0"/>
              </a:rPr>
              <a:t>≥ min</a:t>
            </a:r>
            <a:r>
              <a:rPr lang="en-US" altLang="en-US">
                <a:sym typeface="Symbol" pitchFamily="18" charset="2"/>
              </a:rPr>
              <a:t>sup, (X1  Y) </a:t>
            </a:r>
            <a:r>
              <a:rPr lang="en-US" altLang="en-US">
                <a:cs typeface="Arial" charset="0"/>
              </a:rPr>
              <a:t>≥ min</a:t>
            </a:r>
            <a:r>
              <a:rPr lang="en-US" altLang="en-US">
                <a:sym typeface="Symbol" pitchFamily="18" charset="2"/>
              </a:rPr>
              <a:t>sup</a:t>
            </a:r>
            <a:br>
              <a:rPr lang="en-US" altLang="en-US">
                <a:sym typeface="Symbol" pitchFamily="18" charset="2"/>
              </a:rPr>
            </a:br>
            <a:r>
              <a:rPr lang="en-US" altLang="en-US">
                <a:sym typeface="Symbol" pitchFamily="18" charset="2"/>
              </a:rPr>
              <a:t>		(X  Y) </a:t>
            </a:r>
            <a:r>
              <a:rPr lang="en-US" altLang="en-US">
                <a:cs typeface="Arial" charset="0"/>
              </a:rPr>
              <a:t>≥ min</a:t>
            </a:r>
            <a:r>
              <a:rPr lang="en-US" altLang="en-US">
                <a:sym typeface="Symbol" pitchFamily="18" charset="2"/>
              </a:rPr>
              <a:t>sup </a:t>
            </a:r>
          </a:p>
          <a:p>
            <a:pPr lvl="4"/>
            <a:endParaRPr lang="en-US" altLang="en-US">
              <a:sym typeface="Symbol" pitchFamily="18" charset="2"/>
            </a:endParaRPr>
          </a:p>
          <a:p>
            <a:pPr lvl="1"/>
            <a:r>
              <a:rPr lang="en-US" altLang="en-US">
                <a:sym typeface="Symbol" pitchFamily="18" charset="2"/>
              </a:rPr>
              <a:t>If 	conf(X1  Y1) </a:t>
            </a:r>
            <a:r>
              <a:rPr lang="en-US" altLang="en-US">
                <a:cs typeface="Arial" charset="0"/>
              </a:rPr>
              <a:t>≥ minconf,</a:t>
            </a:r>
            <a:br>
              <a:rPr lang="en-US" altLang="en-US">
                <a:cs typeface="Arial" charset="0"/>
              </a:rPr>
            </a:br>
            <a:r>
              <a:rPr lang="en-US" altLang="en-US">
                <a:cs typeface="Arial" charset="0"/>
              </a:rPr>
              <a:t>then	conf(X1</a:t>
            </a:r>
            <a:r>
              <a:rPr lang="en-US" altLang="en-US">
                <a:sym typeface="Symbol" pitchFamily="18" charset="2"/>
              </a:rPr>
              <a:t>  Y) </a:t>
            </a:r>
            <a:r>
              <a:rPr lang="en-US" altLang="en-US">
                <a:cs typeface="Arial" charset="0"/>
              </a:rPr>
              <a:t>≥ minconf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Approach 1:</a:t>
            </a:r>
          </a:p>
          <a:p>
            <a:pPr lvl="1"/>
            <a:r>
              <a:rPr lang="en-US" altLang="en-US" sz="2000"/>
              <a:t>Extend current association rule formulation by augmenting each transaction with higher level items</a:t>
            </a:r>
          </a:p>
          <a:p>
            <a:pPr lvl="1">
              <a:buFont typeface="Arial" charset="0"/>
              <a:buNone/>
            </a:pPr>
            <a:endParaRPr lang="en-US" altLang="en-US" sz="2000"/>
          </a:p>
          <a:p>
            <a:pPr lvl="1">
              <a:buFont typeface="Arial" charset="0"/>
              <a:buNone/>
            </a:pPr>
            <a:r>
              <a:rPr lang="en-US" altLang="en-US" sz="2000"/>
              <a:t>Original Transaction: {skim milk, wheat bread} </a:t>
            </a:r>
          </a:p>
          <a:p>
            <a:pPr lvl="1">
              <a:buFont typeface="Arial" charset="0"/>
              <a:buNone/>
            </a:pPr>
            <a:r>
              <a:rPr lang="en-US" altLang="en-US" sz="2000"/>
              <a:t>Augmented Transaction:</a:t>
            </a:r>
            <a:br>
              <a:rPr lang="en-US" altLang="en-US" sz="2000"/>
            </a:br>
            <a:r>
              <a:rPr lang="en-US" altLang="en-US" sz="2000"/>
              <a:t> {skim milk, wheat bread, milk, bread, food}</a:t>
            </a:r>
          </a:p>
          <a:p>
            <a:pPr lvl="1">
              <a:buFont typeface="Arial" charset="0"/>
              <a:buNone/>
            </a:pPr>
            <a:endParaRPr lang="en-US" altLang="en-US" sz="2000"/>
          </a:p>
          <a:p>
            <a:r>
              <a:rPr lang="en-US" altLang="en-US" sz="2400"/>
              <a:t>Issues:</a:t>
            </a:r>
          </a:p>
          <a:p>
            <a:pPr lvl="1"/>
            <a:r>
              <a:rPr lang="en-US" altLang="en-US" sz="2000"/>
              <a:t>Items that reside at higher levels have much higher support counts </a:t>
            </a:r>
          </a:p>
          <a:p>
            <a:pPr lvl="2"/>
            <a:r>
              <a:rPr lang="en-US" altLang="en-US" sz="1800"/>
              <a:t> if support threshold is low, too many frequent patterns involving items from the higher levels</a:t>
            </a:r>
          </a:p>
          <a:p>
            <a:pPr lvl="1"/>
            <a:r>
              <a:rPr lang="en-US" altLang="en-US" sz="2000"/>
              <a:t>Increased dimensionality of the data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19459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Approach 2:</a:t>
            </a:r>
          </a:p>
          <a:p>
            <a:pPr lvl="1"/>
            <a:r>
              <a:rPr lang="en-US" altLang="en-US"/>
              <a:t>Generate frequent patterns at highest level first 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  <a:p>
            <a:pPr lvl="1"/>
            <a:r>
              <a:rPr lang="en-US" altLang="en-US"/>
              <a:t>Then, generate frequent patterns at the next highest level, and so on</a:t>
            </a:r>
          </a:p>
          <a:p>
            <a:pPr lvl="1"/>
            <a:endParaRPr lang="en-US" altLang="en-US"/>
          </a:p>
          <a:p>
            <a:r>
              <a:rPr lang="en-US" altLang="en-US"/>
              <a:t>Issues:</a:t>
            </a:r>
          </a:p>
          <a:p>
            <a:pPr lvl="1"/>
            <a:r>
              <a:rPr lang="en-US" altLang="en-US"/>
              <a:t>I/O requirements will increase dramatically because we need to perform more passes over the data</a:t>
            </a:r>
          </a:p>
          <a:p>
            <a:pPr lvl="1"/>
            <a:r>
              <a:rPr lang="en-US" altLang="en-US"/>
              <a:t>May miss some potentially interesting cross-level association patterns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Sequence Mining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3581400" y="35814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419600" y="1676400"/>
          <a:ext cx="44958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377633" imgH="7133413" progId="Visio.Drawing.6">
                  <p:embed/>
                </p:oleObj>
              </mc:Choice>
              <mc:Fallback>
                <p:oleObj name="Visio" r:id="rId2" imgW="7377633" imgH="713341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44958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5" name="Group 5"/>
          <p:cNvGrpSpPr>
            <a:grpSpLocks noChangeAspect="1"/>
          </p:cNvGrpSpPr>
          <p:nvPr/>
        </p:nvGrpSpPr>
        <p:grpSpPr bwMode="auto">
          <a:xfrm>
            <a:off x="228600" y="2590800"/>
            <a:ext cx="3124200" cy="2160588"/>
            <a:chOff x="192" y="1872"/>
            <a:chExt cx="1968" cy="1361"/>
          </a:xfrm>
        </p:grpSpPr>
        <p:sp>
          <p:nvSpPr>
            <p:cNvPr id="20487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196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7"/>
            <p:cNvSpPr>
              <a:spLocks noChangeArrowheads="1"/>
            </p:cNvSpPr>
            <p:nvPr/>
          </p:nvSpPr>
          <p:spPr bwMode="auto">
            <a:xfrm>
              <a:off x="198" y="1878"/>
              <a:ext cx="1956" cy="1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489" name="Rectangle 8"/>
            <p:cNvSpPr>
              <a:spLocks noChangeArrowheads="1"/>
            </p:cNvSpPr>
            <p:nvPr/>
          </p:nvSpPr>
          <p:spPr bwMode="auto">
            <a:xfrm>
              <a:off x="313" y="1879"/>
              <a:ext cx="3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Object</a:t>
              </a:r>
              <a:endParaRPr lang="en-US" altLang="en-US" sz="1400"/>
            </a:p>
          </p:txBody>
        </p:sp>
        <p:sp>
          <p:nvSpPr>
            <p:cNvPr id="20490" name="Rectangle 9"/>
            <p:cNvSpPr>
              <a:spLocks noChangeArrowheads="1"/>
            </p:cNvSpPr>
            <p:nvPr/>
          </p:nvSpPr>
          <p:spPr bwMode="auto">
            <a:xfrm>
              <a:off x="842" y="1879"/>
              <a:ext cx="6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Timestamp</a:t>
              </a:r>
              <a:endParaRPr lang="en-US" altLang="en-US" sz="1400"/>
            </a:p>
          </p:txBody>
        </p:sp>
        <p:sp>
          <p:nvSpPr>
            <p:cNvPr id="20491" name="Rectangle 10"/>
            <p:cNvSpPr>
              <a:spLocks noChangeArrowheads="1"/>
            </p:cNvSpPr>
            <p:nvPr/>
          </p:nvSpPr>
          <p:spPr bwMode="auto">
            <a:xfrm>
              <a:off x="1644" y="1879"/>
              <a:ext cx="3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Events</a:t>
              </a:r>
              <a:endParaRPr lang="en-US" altLang="en-US" sz="1400"/>
            </a:p>
          </p:txBody>
        </p:sp>
        <p:sp>
          <p:nvSpPr>
            <p:cNvPr id="20492" name="Rectangle 11"/>
            <p:cNvSpPr>
              <a:spLocks noChangeArrowheads="1"/>
            </p:cNvSpPr>
            <p:nvPr/>
          </p:nvSpPr>
          <p:spPr bwMode="auto">
            <a:xfrm>
              <a:off x="461" y="20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20493" name="Rectangle 12"/>
            <p:cNvSpPr>
              <a:spLocks noChangeArrowheads="1"/>
            </p:cNvSpPr>
            <p:nvPr/>
          </p:nvSpPr>
          <p:spPr bwMode="auto">
            <a:xfrm>
              <a:off x="1095" y="20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10</a:t>
              </a:r>
              <a:endParaRPr lang="en-US" altLang="en-US" sz="1400"/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1545" y="203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2, 3, 5</a:t>
              </a:r>
              <a:endParaRPr lang="en-US" altLang="en-US" sz="1400"/>
            </a:p>
          </p:txBody>
        </p:sp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461" y="21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1095" y="21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20</a:t>
              </a:r>
              <a:endParaRPr lang="en-US" altLang="en-US" sz="1400"/>
            </a:p>
          </p:txBody>
        </p:sp>
        <p:sp>
          <p:nvSpPr>
            <p:cNvPr id="20497" name="Rectangle 16"/>
            <p:cNvSpPr>
              <a:spLocks noChangeArrowheads="1"/>
            </p:cNvSpPr>
            <p:nvPr/>
          </p:nvSpPr>
          <p:spPr bwMode="auto">
            <a:xfrm>
              <a:off x="1545" y="2183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6, 1</a:t>
              </a:r>
              <a:endParaRPr lang="en-US" altLang="en-US" sz="1400"/>
            </a:p>
          </p:txBody>
        </p:sp>
        <p:sp>
          <p:nvSpPr>
            <p:cNvPr id="20498" name="Rectangle 17"/>
            <p:cNvSpPr>
              <a:spLocks noChangeArrowheads="1"/>
            </p:cNvSpPr>
            <p:nvPr/>
          </p:nvSpPr>
          <p:spPr bwMode="auto">
            <a:xfrm>
              <a:off x="461" y="23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20499" name="Rectangle 18"/>
            <p:cNvSpPr>
              <a:spLocks noChangeArrowheads="1"/>
            </p:cNvSpPr>
            <p:nvPr/>
          </p:nvSpPr>
          <p:spPr bwMode="auto">
            <a:xfrm>
              <a:off x="1095" y="23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23</a:t>
              </a:r>
              <a:endParaRPr lang="en-US" altLang="en-US" sz="1400"/>
            </a:p>
          </p:txBody>
        </p:sp>
        <p:sp>
          <p:nvSpPr>
            <p:cNvPr id="20500" name="Rectangle 19"/>
            <p:cNvSpPr>
              <a:spLocks noChangeArrowheads="1"/>
            </p:cNvSpPr>
            <p:nvPr/>
          </p:nvSpPr>
          <p:spPr bwMode="auto">
            <a:xfrm>
              <a:off x="1545" y="233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</a:t>
              </a:r>
              <a:endParaRPr lang="en-US" altLang="en-US" sz="1400"/>
            </a:p>
          </p:txBody>
        </p:sp>
        <p:sp>
          <p:nvSpPr>
            <p:cNvPr id="20501" name="Rectangle 20"/>
            <p:cNvSpPr>
              <a:spLocks noChangeArrowheads="1"/>
            </p:cNvSpPr>
            <p:nvPr/>
          </p:nvSpPr>
          <p:spPr bwMode="auto">
            <a:xfrm>
              <a:off x="461" y="24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0502" name="Rectangle 21"/>
            <p:cNvSpPr>
              <a:spLocks noChangeArrowheads="1"/>
            </p:cNvSpPr>
            <p:nvPr/>
          </p:nvSpPr>
          <p:spPr bwMode="auto">
            <a:xfrm>
              <a:off x="1095" y="24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11</a:t>
              </a:r>
              <a:endParaRPr lang="en-US" altLang="en-US" sz="1400"/>
            </a:p>
          </p:txBody>
        </p:sp>
        <p:sp>
          <p:nvSpPr>
            <p:cNvPr id="20503" name="Rectangle 22"/>
            <p:cNvSpPr>
              <a:spLocks noChangeArrowheads="1"/>
            </p:cNvSpPr>
            <p:nvPr/>
          </p:nvSpPr>
          <p:spPr bwMode="auto">
            <a:xfrm>
              <a:off x="1545" y="248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4, 5, 6</a:t>
              </a:r>
              <a:endParaRPr lang="en-US" altLang="en-US" sz="1400"/>
            </a:p>
          </p:txBody>
        </p:sp>
        <p:sp>
          <p:nvSpPr>
            <p:cNvPr id="20504" name="Rectangle 23"/>
            <p:cNvSpPr>
              <a:spLocks noChangeArrowheads="1"/>
            </p:cNvSpPr>
            <p:nvPr/>
          </p:nvSpPr>
          <p:spPr bwMode="auto">
            <a:xfrm>
              <a:off x="461" y="26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0505" name="Rectangle 24"/>
            <p:cNvSpPr>
              <a:spLocks noChangeArrowheads="1"/>
            </p:cNvSpPr>
            <p:nvPr/>
          </p:nvSpPr>
          <p:spPr bwMode="auto">
            <a:xfrm>
              <a:off x="1095" y="26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17</a:t>
              </a:r>
              <a:endParaRPr lang="en-US" altLang="en-US" sz="1400"/>
            </a:p>
          </p:txBody>
        </p:sp>
        <p:sp>
          <p:nvSpPr>
            <p:cNvPr id="20506" name="Rectangle 25"/>
            <p:cNvSpPr>
              <a:spLocks noChangeArrowheads="1"/>
            </p:cNvSpPr>
            <p:nvPr/>
          </p:nvSpPr>
          <p:spPr bwMode="auto">
            <a:xfrm>
              <a:off x="1545" y="2632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</a:t>
              </a:r>
              <a:endParaRPr lang="en-US" altLang="en-US" sz="1400"/>
            </a:p>
          </p:txBody>
        </p:sp>
        <p:sp>
          <p:nvSpPr>
            <p:cNvPr id="20507" name="Rectangle 26"/>
            <p:cNvSpPr>
              <a:spLocks noChangeArrowheads="1"/>
            </p:cNvSpPr>
            <p:nvPr/>
          </p:nvSpPr>
          <p:spPr bwMode="auto">
            <a:xfrm>
              <a:off x="461" y="278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0508" name="Rectangle 27"/>
            <p:cNvSpPr>
              <a:spLocks noChangeArrowheads="1"/>
            </p:cNvSpPr>
            <p:nvPr/>
          </p:nvSpPr>
          <p:spPr bwMode="auto">
            <a:xfrm>
              <a:off x="1095" y="27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21</a:t>
              </a:r>
              <a:endParaRPr lang="en-US" altLang="en-US" sz="1400"/>
            </a:p>
          </p:txBody>
        </p:sp>
        <p:sp>
          <p:nvSpPr>
            <p:cNvPr id="20509" name="Rectangle 28"/>
            <p:cNvSpPr>
              <a:spLocks noChangeArrowheads="1"/>
            </p:cNvSpPr>
            <p:nvPr/>
          </p:nvSpPr>
          <p:spPr bwMode="auto">
            <a:xfrm>
              <a:off x="1545" y="2782"/>
              <a:ext cx="46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7, 8, 1, 2</a:t>
              </a:r>
              <a:endParaRPr lang="en-US" altLang="en-US" sz="1400"/>
            </a:p>
          </p:txBody>
        </p:sp>
        <p:sp>
          <p:nvSpPr>
            <p:cNvPr id="20510" name="Rectangle 29"/>
            <p:cNvSpPr>
              <a:spLocks noChangeArrowheads="1"/>
            </p:cNvSpPr>
            <p:nvPr/>
          </p:nvSpPr>
          <p:spPr bwMode="auto">
            <a:xfrm>
              <a:off x="461" y="29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0511" name="Rectangle 30"/>
            <p:cNvSpPr>
              <a:spLocks noChangeArrowheads="1"/>
            </p:cNvSpPr>
            <p:nvPr/>
          </p:nvSpPr>
          <p:spPr bwMode="auto">
            <a:xfrm>
              <a:off x="1095" y="29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28</a:t>
              </a:r>
              <a:endParaRPr lang="en-US" altLang="en-US" sz="1400"/>
            </a:p>
          </p:txBody>
        </p:sp>
        <p:sp>
          <p:nvSpPr>
            <p:cNvPr id="20512" name="Rectangle 31"/>
            <p:cNvSpPr>
              <a:spLocks noChangeArrowheads="1"/>
            </p:cNvSpPr>
            <p:nvPr/>
          </p:nvSpPr>
          <p:spPr bwMode="auto">
            <a:xfrm>
              <a:off x="1545" y="2932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1, 6</a:t>
              </a:r>
              <a:endParaRPr lang="en-US" altLang="en-US" sz="1400"/>
            </a:p>
          </p:txBody>
        </p:sp>
        <p:sp>
          <p:nvSpPr>
            <p:cNvPr id="20513" name="Rectangle 32"/>
            <p:cNvSpPr>
              <a:spLocks noChangeArrowheads="1"/>
            </p:cNvSpPr>
            <p:nvPr/>
          </p:nvSpPr>
          <p:spPr bwMode="auto">
            <a:xfrm>
              <a:off x="457" y="30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20514" name="Rectangle 33"/>
            <p:cNvSpPr>
              <a:spLocks noChangeArrowheads="1"/>
            </p:cNvSpPr>
            <p:nvPr/>
          </p:nvSpPr>
          <p:spPr bwMode="auto">
            <a:xfrm>
              <a:off x="1095" y="30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14</a:t>
              </a:r>
              <a:endParaRPr lang="en-US" altLang="en-US" sz="1400"/>
            </a:p>
          </p:txBody>
        </p:sp>
        <p:sp>
          <p:nvSpPr>
            <p:cNvPr id="20515" name="Rectangle 34"/>
            <p:cNvSpPr>
              <a:spLocks noChangeArrowheads="1"/>
            </p:cNvSpPr>
            <p:nvPr/>
          </p:nvSpPr>
          <p:spPr bwMode="auto">
            <a:xfrm>
              <a:off x="1545" y="3082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1, 8, 7</a:t>
              </a:r>
              <a:endParaRPr lang="en-US" altLang="en-US" sz="1400"/>
            </a:p>
          </p:txBody>
        </p:sp>
        <p:sp>
          <p:nvSpPr>
            <p:cNvPr id="20516" name="Line 35"/>
            <p:cNvSpPr>
              <a:spLocks noChangeShapeType="1"/>
            </p:cNvSpPr>
            <p:nvPr/>
          </p:nvSpPr>
          <p:spPr bwMode="auto">
            <a:xfrm>
              <a:off x="192" y="1872"/>
              <a:ext cx="1" cy="1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Rectangle 36"/>
            <p:cNvSpPr>
              <a:spLocks noChangeArrowheads="1"/>
            </p:cNvSpPr>
            <p:nvPr/>
          </p:nvSpPr>
          <p:spPr bwMode="auto">
            <a:xfrm>
              <a:off x="192" y="1872"/>
              <a:ext cx="12" cy="1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18" name="Line 37"/>
            <p:cNvSpPr>
              <a:spLocks noChangeShapeType="1"/>
            </p:cNvSpPr>
            <p:nvPr/>
          </p:nvSpPr>
          <p:spPr bwMode="auto">
            <a:xfrm>
              <a:off x="78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Rectangle 38"/>
            <p:cNvSpPr>
              <a:spLocks noChangeArrowheads="1"/>
            </p:cNvSpPr>
            <p:nvPr/>
          </p:nvSpPr>
          <p:spPr bwMode="auto">
            <a:xfrm>
              <a:off x="78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20" name="Line 39"/>
            <p:cNvSpPr>
              <a:spLocks noChangeShapeType="1"/>
            </p:cNvSpPr>
            <p:nvPr/>
          </p:nvSpPr>
          <p:spPr bwMode="auto">
            <a:xfrm>
              <a:off x="1516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Rectangle 40"/>
            <p:cNvSpPr>
              <a:spLocks noChangeArrowheads="1"/>
            </p:cNvSpPr>
            <p:nvPr/>
          </p:nvSpPr>
          <p:spPr bwMode="auto">
            <a:xfrm>
              <a:off x="1516" y="1884"/>
              <a:ext cx="11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22" name="Line 41"/>
            <p:cNvSpPr>
              <a:spLocks noChangeShapeType="1"/>
            </p:cNvSpPr>
            <p:nvPr/>
          </p:nvSpPr>
          <p:spPr bwMode="auto">
            <a:xfrm>
              <a:off x="214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Rectangle 42"/>
            <p:cNvSpPr>
              <a:spLocks noChangeArrowheads="1"/>
            </p:cNvSpPr>
            <p:nvPr/>
          </p:nvSpPr>
          <p:spPr bwMode="auto">
            <a:xfrm>
              <a:off x="214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24" name="Line 43"/>
            <p:cNvSpPr>
              <a:spLocks noChangeShapeType="1"/>
            </p:cNvSpPr>
            <p:nvPr/>
          </p:nvSpPr>
          <p:spPr bwMode="auto">
            <a:xfrm>
              <a:off x="204" y="18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Rectangle 44"/>
            <p:cNvSpPr>
              <a:spLocks noChangeArrowheads="1"/>
            </p:cNvSpPr>
            <p:nvPr/>
          </p:nvSpPr>
          <p:spPr bwMode="auto">
            <a:xfrm>
              <a:off x="204" y="1872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26" name="Line 45"/>
            <p:cNvSpPr>
              <a:spLocks noChangeShapeType="1"/>
            </p:cNvSpPr>
            <p:nvPr/>
          </p:nvSpPr>
          <p:spPr bwMode="auto">
            <a:xfrm>
              <a:off x="204" y="202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Rectangle 46"/>
            <p:cNvSpPr>
              <a:spLocks noChangeArrowheads="1"/>
            </p:cNvSpPr>
            <p:nvPr/>
          </p:nvSpPr>
          <p:spPr bwMode="auto">
            <a:xfrm>
              <a:off x="204" y="202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28" name="Line 47"/>
            <p:cNvSpPr>
              <a:spLocks noChangeShapeType="1"/>
            </p:cNvSpPr>
            <p:nvPr/>
          </p:nvSpPr>
          <p:spPr bwMode="auto">
            <a:xfrm>
              <a:off x="204" y="21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Rectangle 48"/>
            <p:cNvSpPr>
              <a:spLocks noChangeArrowheads="1"/>
            </p:cNvSpPr>
            <p:nvPr/>
          </p:nvSpPr>
          <p:spPr bwMode="auto">
            <a:xfrm>
              <a:off x="204" y="217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30" name="Line 49"/>
            <p:cNvSpPr>
              <a:spLocks noChangeShapeType="1"/>
            </p:cNvSpPr>
            <p:nvPr/>
          </p:nvSpPr>
          <p:spPr bwMode="auto">
            <a:xfrm>
              <a:off x="204" y="23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Rectangle 50"/>
            <p:cNvSpPr>
              <a:spLocks noChangeArrowheads="1"/>
            </p:cNvSpPr>
            <p:nvPr/>
          </p:nvSpPr>
          <p:spPr bwMode="auto">
            <a:xfrm>
              <a:off x="204" y="232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32" name="Line 51"/>
            <p:cNvSpPr>
              <a:spLocks noChangeShapeType="1"/>
            </p:cNvSpPr>
            <p:nvPr/>
          </p:nvSpPr>
          <p:spPr bwMode="auto">
            <a:xfrm>
              <a:off x="204" y="24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Rectangle 52"/>
            <p:cNvSpPr>
              <a:spLocks noChangeArrowheads="1"/>
            </p:cNvSpPr>
            <p:nvPr/>
          </p:nvSpPr>
          <p:spPr bwMode="auto">
            <a:xfrm>
              <a:off x="204" y="247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34" name="Line 53"/>
            <p:cNvSpPr>
              <a:spLocks noChangeShapeType="1"/>
            </p:cNvSpPr>
            <p:nvPr/>
          </p:nvSpPr>
          <p:spPr bwMode="auto">
            <a:xfrm>
              <a:off x="204" y="26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Rectangle 54"/>
            <p:cNvSpPr>
              <a:spLocks noChangeArrowheads="1"/>
            </p:cNvSpPr>
            <p:nvPr/>
          </p:nvSpPr>
          <p:spPr bwMode="auto">
            <a:xfrm>
              <a:off x="204" y="262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36" name="Line 55"/>
            <p:cNvSpPr>
              <a:spLocks noChangeShapeType="1"/>
            </p:cNvSpPr>
            <p:nvPr/>
          </p:nvSpPr>
          <p:spPr bwMode="auto">
            <a:xfrm>
              <a:off x="204" y="27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Rectangle 56"/>
            <p:cNvSpPr>
              <a:spLocks noChangeArrowheads="1"/>
            </p:cNvSpPr>
            <p:nvPr/>
          </p:nvSpPr>
          <p:spPr bwMode="auto">
            <a:xfrm>
              <a:off x="204" y="277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38" name="Line 57"/>
            <p:cNvSpPr>
              <a:spLocks noChangeShapeType="1"/>
            </p:cNvSpPr>
            <p:nvPr/>
          </p:nvSpPr>
          <p:spPr bwMode="auto">
            <a:xfrm>
              <a:off x="204" y="29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Rectangle 58"/>
            <p:cNvSpPr>
              <a:spLocks noChangeArrowheads="1"/>
            </p:cNvSpPr>
            <p:nvPr/>
          </p:nvSpPr>
          <p:spPr bwMode="auto">
            <a:xfrm>
              <a:off x="204" y="29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40" name="Line 59"/>
            <p:cNvSpPr>
              <a:spLocks noChangeShapeType="1"/>
            </p:cNvSpPr>
            <p:nvPr/>
          </p:nvSpPr>
          <p:spPr bwMode="auto">
            <a:xfrm>
              <a:off x="204" y="307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Rectangle 60"/>
            <p:cNvSpPr>
              <a:spLocks noChangeArrowheads="1"/>
            </p:cNvSpPr>
            <p:nvPr/>
          </p:nvSpPr>
          <p:spPr bwMode="auto">
            <a:xfrm>
              <a:off x="204" y="307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20542" name="Line 61"/>
            <p:cNvSpPr>
              <a:spLocks noChangeShapeType="1"/>
            </p:cNvSpPr>
            <p:nvPr/>
          </p:nvSpPr>
          <p:spPr bwMode="auto">
            <a:xfrm>
              <a:off x="204" y="32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Rectangle 62"/>
            <p:cNvSpPr>
              <a:spLocks noChangeArrowheads="1"/>
            </p:cNvSpPr>
            <p:nvPr/>
          </p:nvSpPr>
          <p:spPr bwMode="auto">
            <a:xfrm>
              <a:off x="204" y="32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itchFamily="2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20486" name="Text Box 63"/>
          <p:cNvSpPr txBox="1">
            <a:spLocks noChangeArrowheads="1"/>
          </p:cNvSpPr>
          <p:nvPr/>
        </p:nvSpPr>
        <p:spPr bwMode="auto">
          <a:xfrm>
            <a:off x="228600" y="20574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Sequence Database: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and Categorical Attributes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9200" y="2590800"/>
          <a:ext cx="6357938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747193" imgH="3939231" progId="Word.Document.8">
                  <p:embed/>
                </p:oleObj>
              </mc:Choice>
              <mc:Fallback>
                <p:oleObj name="Document" r:id="rId2" imgW="8747193" imgH="393923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90800"/>
                        <a:ext cx="6357938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57"/>
          <p:cNvSpPr txBox="1">
            <a:spLocks noChangeArrowheads="1"/>
          </p:cNvSpPr>
          <p:nvPr/>
        </p:nvSpPr>
        <p:spPr bwMode="auto">
          <a:xfrm>
            <a:off x="762000" y="5486400"/>
            <a:ext cx="7696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Example of Association Rule: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       {Number of Pages </a:t>
            </a:r>
            <a:r>
              <a:rPr lang="en-US" altLang="en-US" sz="2000" b="0">
                <a:sym typeface="Symbol" pitchFamily="18" charset="2"/>
              </a:rPr>
              <a:t>[5,10)  (Browser=Mozilla)}  {Buy = No}</a:t>
            </a:r>
          </a:p>
        </p:txBody>
      </p:sp>
      <p:sp>
        <p:nvSpPr>
          <p:cNvPr id="3077" name="Text Box 58"/>
          <p:cNvSpPr txBox="1">
            <a:spLocks noChangeArrowheads="1"/>
          </p:cNvSpPr>
          <p:nvPr/>
        </p:nvSpPr>
        <p:spPr bwMode="auto">
          <a:xfrm>
            <a:off x="0" y="990600"/>
            <a:ext cx="914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Remark: Traditional association rules only support asymetric binary variables; that is the do not support negation. 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How to apply association analysis formulation to non-asymmetric binary variables? One solution: create additional variable for negation. </a:t>
            </a:r>
            <a:endParaRPr lang="en-US" altLang="en-US" sz="2000" b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Sequence Data</a:t>
            </a:r>
          </a:p>
        </p:txBody>
      </p:sp>
      <p:graphicFrame>
        <p:nvGraphicFramePr>
          <p:cNvPr id="1464323" name="Group 3"/>
          <p:cNvGraphicFramePr>
            <a:graphicFrameLocks noGrp="1"/>
          </p:cNvGraphicFramePr>
          <p:nvPr>
            <p:ph idx="1"/>
          </p:nvPr>
        </p:nvGraphicFramePr>
        <p:xfrm>
          <a:off x="152400" y="1117600"/>
          <a:ext cx="8915400" cy="3530601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Sequence Database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 (Transaction)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b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(Item)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Purchase history of a given 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set of items bought by a customer at time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Books, diary products, CDs,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Browsing activity of a particular Web visitor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collection of files viewed by a Web visitor after a single mouse click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page, index page, contact info,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 of events generated by a given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Events triggered by a sensor at time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Types of alarms generated by sensors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Genome sequences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DNA sequence of a particular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element of the DNA sequence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Bases A,T,G,C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1828800" y="6248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457200" y="5867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Sequence</a:t>
            </a:r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2286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3048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>
            <a:off x="3810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4572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5334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6096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>
            <a:off x="6858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7620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28194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E1</a:t>
            </a:r>
            <a:br>
              <a:rPr lang="en-US" altLang="en-US" sz="2000" b="0">
                <a:latin typeface="Tahoma" pitchFamily="34" charset="0"/>
              </a:rPr>
            </a:br>
            <a:r>
              <a:rPr lang="en-US" altLang="en-US" sz="2000" b="0">
                <a:latin typeface="Tahoma" pitchFamily="34" charset="0"/>
              </a:rPr>
              <a:t>E2</a:t>
            </a:r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3505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E1</a:t>
            </a:r>
            <a:br>
              <a:rPr lang="en-US" altLang="en-US" sz="2000" b="0">
                <a:latin typeface="Tahoma" pitchFamily="34" charset="0"/>
              </a:rPr>
            </a:br>
            <a:r>
              <a:rPr lang="en-US" altLang="en-US" sz="2000" b="0">
                <a:latin typeface="Tahoma" pitchFamily="34" charset="0"/>
              </a:rPr>
              <a:t>E3</a:t>
            </a:r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4267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E2</a:t>
            </a:r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6553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E3</a:t>
            </a:r>
            <a:br>
              <a:rPr lang="en-US" altLang="en-US" sz="2000" b="0">
                <a:latin typeface="Tahoma" pitchFamily="34" charset="0"/>
              </a:rPr>
            </a:br>
            <a:r>
              <a:rPr lang="en-US" altLang="en-US" sz="2000" b="0">
                <a:latin typeface="Tahoma" pitchFamily="34" charset="0"/>
              </a:rPr>
              <a:t>E4</a:t>
            </a:r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5791200" y="5273675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E2</a:t>
            </a:r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>
            <a:off x="2209800" y="5121275"/>
            <a:ext cx="762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685800" y="48768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Element (Transaction)</a:t>
            </a:r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 flipH="1">
            <a:off x="6934200" y="5273675"/>
            <a:ext cx="533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7467600" y="50292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ahoma" pitchFamily="34" charset="0"/>
              </a:rPr>
              <a:t>Event </a:t>
            </a:r>
            <a:br>
              <a:rPr lang="en-US" altLang="en-US" sz="2000" b="0">
                <a:latin typeface="Tahoma" pitchFamily="34" charset="0"/>
              </a:rPr>
            </a:br>
            <a:r>
              <a:rPr lang="en-US" altLang="en-US" sz="2000" b="0">
                <a:latin typeface="Tahoma" pitchFamily="34" charset="0"/>
              </a:rPr>
              <a:t>(Item)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 Definition of a Sequence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428037" cy="51816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/>
              <a:t>A sequence is an ordered list of elements (transactions)</a:t>
            </a:r>
          </a:p>
          <a:p>
            <a:pPr lvl="4">
              <a:lnSpc>
                <a:spcPct val="90000"/>
              </a:lnSpc>
            </a:pPr>
            <a:endParaRPr lang="en-US" altLang="en-US" sz="900"/>
          </a:p>
          <a:p>
            <a:pPr marL="742950" lvl="1" indent="-285750">
              <a:lnSpc>
                <a:spcPct val="90000"/>
              </a:lnSpc>
              <a:buFont typeface="Arial" charset="0"/>
              <a:buNone/>
            </a:pPr>
            <a:r>
              <a:rPr lang="en-US" altLang="en-US"/>
              <a:t>			s = &lt; </a:t>
            </a:r>
            <a:r>
              <a:rPr lang="en-US" altLang="en-US" sz="2000"/>
              <a:t>e</a:t>
            </a:r>
            <a:r>
              <a:rPr lang="en-US" altLang="en-US" sz="2000" baseline="-25000"/>
              <a:t>1 </a:t>
            </a:r>
            <a:r>
              <a:rPr lang="en-US" altLang="en-US" sz="2000"/>
              <a:t>e</a:t>
            </a:r>
            <a:r>
              <a:rPr lang="en-US" altLang="en-US" sz="2000" baseline="-25000"/>
              <a:t>2</a:t>
            </a:r>
            <a:r>
              <a:rPr lang="en-US" altLang="en-US" sz="2000"/>
              <a:t> e</a:t>
            </a:r>
            <a:r>
              <a:rPr lang="en-US" altLang="en-US" sz="2000" baseline="-25000"/>
              <a:t>3</a:t>
            </a:r>
            <a:r>
              <a:rPr lang="en-US" altLang="en-US" sz="2000"/>
              <a:t> … &gt;</a:t>
            </a:r>
            <a:endParaRPr lang="en-US" altLang="en-US"/>
          </a:p>
          <a:p>
            <a:pPr lvl="4">
              <a:lnSpc>
                <a:spcPct val="90000"/>
              </a:lnSpc>
            </a:pPr>
            <a:endParaRPr lang="en-US" altLang="en-US" sz="900"/>
          </a:p>
          <a:p>
            <a:pPr marL="742950" lvl="1" indent="-285750">
              <a:lnSpc>
                <a:spcPct val="90000"/>
              </a:lnSpc>
            </a:pPr>
            <a:r>
              <a:rPr lang="en-US" altLang="en-US"/>
              <a:t>Each element contains a collection of events (items)</a:t>
            </a:r>
          </a:p>
          <a:p>
            <a:pPr lvl="4">
              <a:lnSpc>
                <a:spcPct val="90000"/>
              </a:lnSpc>
            </a:pPr>
            <a:endParaRPr lang="en-US" altLang="en-US" sz="900"/>
          </a:p>
          <a:p>
            <a:pPr marL="742950" lvl="1" indent="-285750">
              <a:lnSpc>
                <a:spcPct val="90000"/>
              </a:lnSpc>
              <a:buFont typeface="Arial" charset="0"/>
              <a:buNone/>
            </a:pPr>
            <a:r>
              <a:rPr lang="en-US" altLang="en-US"/>
              <a:t>			e</a:t>
            </a:r>
            <a:r>
              <a:rPr lang="en-US" altLang="en-US" baseline="-25000"/>
              <a:t>i</a:t>
            </a:r>
            <a:r>
              <a:rPr lang="en-US" altLang="en-US"/>
              <a:t> = 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…, i</a:t>
            </a:r>
            <a:r>
              <a:rPr lang="en-US" altLang="en-US" baseline="-25000"/>
              <a:t>k</a:t>
            </a:r>
            <a:r>
              <a:rPr lang="en-US" altLang="en-US"/>
              <a:t>}</a:t>
            </a:r>
          </a:p>
          <a:p>
            <a:pPr lvl="4">
              <a:lnSpc>
                <a:spcPct val="90000"/>
              </a:lnSpc>
            </a:pPr>
            <a:endParaRPr lang="en-US" altLang="en-US" sz="900"/>
          </a:p>
          <a:p>
            <a:pPr marL="742950" lvl="1" indent="-285750">
              <a:lnSpc>
                <a:spcPct val="90000"/>
              </a:lnSpc>
            </a:pPr>
            <a:r>
              <a:rPr lang="en-US" altLang="en-US"/>
              <a:t>Each element is attributed to a specific time or location</a:t>
            </a:r>
          </a:p>
          <a:p>
            <a:pPr lvl="4">
              <a:lnSpc>
                <a:spcPct val="90000"/>
              </a:lnSpc>
            </a:pPr>
            <a:endParaRPr lang="en-US" altLang="en-US" sz="800"/>
          </a:p>
          <a:p>
            <a:pPr marL="342900" indent="-342900">
              <a:lnSpc>
                <a:spcPct val="90000"/>
              </a:lnSpc>
            </a:pPr>
            <a:r>
              <a:rPr lang="en-US" altLang="en-US"/>
              <a:t>Length of a sequence, |s|, is given by the number of elements of the sequence</a:t>
            </a:r>
          </a:p>
          <a:p>
            <a:pPr lvl="4">
              <a:lnSpc>
                <a:spcPct val="90000"/>
              </a:lnSpc>
            </a:pPr>
            <a:endParaRPr lang="en-US" altLang="en-US" sz="800"/>
          </a:p>
          <a:p>
            <a:pPr marL="342900" indent="-342900">
              <a:lnSpc>
                <a:spcPct val="90000"/>
              </a:lnSpc>
            </a:pPr>
            <a:r>
              <a:rPr lang="en-US" altLang="en-US"/>
              <a:t>A k-sequence is a sequence that contains k events (items)</a:t>
            </a:r>
            <a:endParaRPr lang="en-US" altLang="en-US" sz="11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Sequence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428037" cy="5181600"/>
          </a:xfrm>
        </p:spPr>
        <p:txBody>
          <a:bodyPr/>
          <a:lstStyle/>
          <a:p>
            <a:r>
              <a:rPr lang="en-US" altLang="en-US"/>
              <a:t>Web sequence:</a:t>
            </a:r>
            <a:br>
              <a:rPr lang="en-US" altLang="en-US"/>
            </a:br>
            <a:endParaRPr lang="en-US" altLang="en-US" sz="1400"/>
          </a:p>
          <a:p>
            <a:pPr lvl="1">
              <a:buFont typeface="Arial" charset="0"/>
              <a:buNone/>
            </a:pPr>
            <a:r>
              <a:rPr lang="en-US" altLang="en-US" sz="1800"/>
              <a:t>  &lt; {Homepage}  {Electronics}  {Digital Cameras}  {Canon Digital Camera} {Shopping Cart}  {Order Confirmation}  {Return to Shopping} &gt;</a:t>
            </a:r>
          </a:p>
          <a:p>
            <a:pPr lvl="1"/>
            <a:endParaRPr lang="en-US" altLang="en-US" sz="1000"/>
          </a:p>
          <a:p>
            <a:r>
              <a:rPr lang="en-US" altLang="en-US"/>
              <a:t>Sequence of initiating events causing the nuclear accident at 3-mile Island:</a:t>
            </a:r>
            <a:br>
              <a:rPr lang="en-US" altLang="en-US"/>
            </a:br>
            <a:r>
              <a:rPr lang="en-US" altLang="en-US" sz="1400"/>
              <a:t>(http://stellar-one.com/nuclear/staff_reports/summary_SOE_the_initiating_event.htm)</a:t>
            </a:r>
          </a:p>
          <a:p>
            <a:pPr lvl="1">
              <a:buFont typeface="Arial" charset="0"/>
              <a:buNone/>
            </a:pPr>
            <a:r>
              <a:rPr lang="en-US" altLang="en-US" sz="1800"/>
              <a:t>&lt;   {clogged resin} {outlet valve closure} {loss of feedwater} </a:t>
            </a:r>
            <a:br>
              <a:rPr lang="en-US" altLang="en-US" sz="1800"/>
            </a:br>
            <a:r>
              <a:rPr lang="en-US" altLang="en-US" sz="1800"/>
              <a:t>{condenser polisher outlet valve shut} {booster pumps trip} </a:t>
            </a:r>
            <a:br>
              <a:rPr lang="en-US" altLang="en-US" sz="1800"/>
            </a:br>
            <a:r>
              <a:rPr lang="en-US" altLang="en-US" sz="1800"/>
              <a:t>{main waterpump trips} {main turbine trips} {reactor pressure increases}&gt;</a:t>
            </a:r>
            <a:br>
              <a:rPr lang="en-US" altLang="en-US" sz="1800"/>
            </a:br>
            <a:endParaRPr lang="en-US" altLang="en-US" sz="1600"/>
          </a:p>
          <a:p>
            <a:r>
              <a:rPr lang="en-US" altLang="en-US"/>
              <a:t>Sequence of books checked out at a library:</a:t>
            </a:r>
          </a:p>
          <a:p>
            <a:pPr lvl="1">
              <a:buFont typeface="Arial" charset="0"/>
              <a:buNone/>
            </a:pPr>
            <a:r>
              <a:rPr lang="en-US" altLang="en-US" sz="1800"/>
              <a:t>&lt;{Fellowship of the Ring} {The Two Towers}  {Return of the King}&gt;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Formal Definition of a Subsequence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 sequence &lt;a</a:t>
            </a:r>
            <a:r>
              <a:rPr lang="en-US" altLang="en-US" sz="2400" baseline="-25000"/>
              <a:t>1 </a:t>
            </a:r>
            <a:r>
              <a:rPr lang="en-US" altLang="en-US" sz="2400"/>
              <a:t>a</a:t>
            </a:r>
            <a:r>
              <a:rPr lang="en-US" altLang="en-US" sz="2400" baseline="-25000"/>
              <a:t>2 </a:t>
            </a:r>
            <a:r>
              <a:rPr lang="en-US" altLang="en-US" sz="2400"/>
              <a:t>… a</a:t>
            </a:r>
            <a:r>
              <a:rPr lang="en-US" altLang="en-US" sz="2400" baseline="-25000"/>
              <a:t>n</a:t>
            </a:r>
            <a:r>
              <a:rPr lang="en-US" altLang="en-US" sz="2400"/>
              <a:t>&gt; is contained in another sequence &lt;b</a:t>
            </a:r>
            <a:r>
              <a:rPr lang="en-US" altLang="en-US" sz="2400" baseline="-25000"/>
              <a:t>1 </a:t>
            </a:r>
            <a:r>
              <a:rPr lang="en-US" altLang="en-US" sz="2400"/>
              <a:t>b</a:t>
            </a:r>
            <a:r>
              <a:rPr lang="en-US" altLang="en-US" sz="2400" baseline="-25000"/>
              <a:t>2 </a:t>
            </a:r>
            <a:r>
              <a:rPr lang="en-US" altLang="en-US" sz="2400"/>
              <a:t>… b</a:t>
            </a:r>
            <a:r>
              <a:rPr lang="en-US" altLang="en-US" sz="2400" baseline="-25000"/>
              <a:t>m</a:t>
            </a:r>
            <a:r>
              <a:rPr lang="en-US" altLang="en-US" sz="2400"/>
              <a:t>&gt; (m </a:t>
            </a:r>
            <a:r>
              <a:rPr lang="en-US" altLang="en-US" sz="2400">
                <a:cs typeface="Arial" charset="0"/>
              </a:rPr>
              <a:t>≥</a:t>
            </a:r>
            <a:r>
              <a:rPr lang="en-US" altLang="en-US" sz="2400"/>
              <a:t> n) if there exist integers </a:t>
            </a:r>
            <a:br>
              <a:rPr lang="en-US" altLang="en-US" sz="2400"/>
            </a:br>
            <a:r>
              <a:rPr lang="en-US" altLang="en-US" sz="2400"/>
              <a:t>i</a:t>
            </a:r>
            <a:r>
              <a:rPr lang="en-US" altLang="en-US" sz="2400" baseline="-25000"/>
              <a:t>1 </a:t>
            </a:r>
            <a:r>
              <a:rPr lang="en-US" altLang="en-US" sz="2400"/>
              <a:t>&lt; i</a:t>
            </a:r>
            <a:r>
              <a:rPr lang="en-US" altLang="en-US" sz="2400" baseline="-25000"/>
              <a:t>2 </a:t>
            </a:r>
            <a:r>
              <a:rPr lang="en-US" altLang="en-US" sz="2400"/>
              <a:t>&lt; … &lt; i</a:t>
            </a:r>
            <a:r>
              <a:rPr lang="en-US" altLang="en-US" sz="2400" baseline="-25000"/>
              <a:t>n</a:t>
            </a:r>
            <a:r>
              <a:rPr lang="en-US" altLang="en-US" sz="2400"/>
              <a:t> such that a</a:t>
            </a:r>
            <a:r>
              <a:rPr lang="en-US" altLang="en-US" sz="2400" baseline="-25000"/>
              <a:t>1 </a:t>
            </a:r>
            <a:r>
              <a:rPr lang="en-US" altLang="zh-CN" sz="2400">
                <a:ea typeface="SimSun" pitchFamily="2" charset="-122"/>
                <a:sym typeface="Symbol" pitchFamily="18" charset="2"/>
              </a:rPr>
              <a:t>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altLang="en-US" sz="2400"/>
              <a:t>b</a:t>
            </a:r>
            <a:r>
              <a:rPr lang="en-US" altLang="en-US" sz="2400" baseline="-25000"/>
              <a:t>i1 </a:t>
            </a:r>
            <a:r>
              <a:rPr lang="en-US" altLang="zh-CN" sz="2400">
                <a:ea typeface="SimSun" pitchFamily="2" charset="-122"/>
              </a:rPr>
              <a:t>, </a:t>
            </a:r>
            <a:r>
              <a:rPr lang="en-US" altLang="en-US" sz="2400"/>
              <a:t>a</a:t>
            </a:r>
            <a:r>
              <a:rPr lang="en-US" altLang="en-US" sz="2400" baseline="-25000"/>
              <a:t>2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altLang="zh-CN" sz="2400">
                <a:ea typeface="SimSun" pitchFamily="2" charset="-122"/>
                <a:sym typeface="Symbol" pitchFamily="18" charset="2"/>
              </a:rPr>
              <a:t>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altLang="en-US" sz="2400"/>
              <a:t>b</a:t>
            </a:r>
            <a:r>
              <a:rPr lang="en-US" altLang="en-US" sz="2400" baseline="-25000"/>
              <a:t>i1</a:t>
            </a:r>
            <a:r>
              <a:rPr lang="en-US" altLang="zh-CN" sz="2400">
                <a:ea typeface="SimSun" pitchFamily="2" charset="-122"/>
              </a:rPr>
              <a:t>, …, </a:t>
            </a:r>
            <a:r>
              <a:rPr lang="en-US" altLang="en-US" sz="2400"/>
              <a:t>a</a:t>
            </a:r>
            <a:r>
              <a:rPr lang="en-US" altLang="en-US" sz="2400" baseline="-25000"/>
              <a:t>n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altLang="zh-CN" sz="2400">
                <a:ea typeface="SimSun" pitchFamily="2" charset="-122"/>
                <a:sym typeface="Symbol" pitchFamily="18" charset="2"/>
              </a:rPr>
              <a:t></a:t>
            </a:r>
            <a:r>
              <a:rPr lang="en-US" altLang="zh-CN" sz="2400">
                <a:ea typeface="SimSun" pitchFamily="2" charset="-122"/>
              </a:rPr>
              <a:t> </a:t>
            </a:r>
            <a:r>
              <a:rPr lang="en-US" altLang="en-US" sz="2400"/>
              <a:t>b</a:t>
            </a:r>
            <a:r>
              <a:rPr lang="en-US" altLang="en-US" sz="2400" baseline="-25000"/>
              <a:t>in</a:t>
            </a:r>
            <a:r>
              <a:rPr lang="en-US" altLang="zh-CN" sz="2400">
                <a:ea typeface="SimSun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The support of a subsequence w is defined as the fraction of data sequences that contain w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i="1"/>
              <a:t>sequential pattern</a:t>
            </a:r>
            <a:r>
              <a:rPr lang="en-US" altLang="en-US" sz="2400"/>
              <a:t> is a frequent subsequence (i.e., a subsequence whose support is </a:t>
            </a:r>
            <a:r>
              <a:rPr lang="en-US" altLang="en-US" sz="2400">
                <a:cs typeface="Arial" charset="0"/>
              </a:rPr>
              <a:t>≥ </a:t>
            </a:r>
            <a:r>
              <a:rPr lang="en-US" altLang="en-US" sz="2400" i="1">
                <a:cs typeface="Arial" charset="0"/>
              </a:rPr>
              <a:t>minsup</a:t>
            </a:r>
            <a:r>
              <a:rPr lang="en-US" altLang="en-US" sz="2400">
                <a:cs typeface="Arial" charset="0"/>
              </a:rPr>
              <a:t>)</a:t>
            </a:r>
          </a:p>
        </p:txBody>
      </p:sp>
      <p:graphicFrame>
        <p:nvGraphicFramePr>
          <p:cNvPr id="146739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304800" y="2590800"/>
          <a:ext cx="8534400" cy="1905000"/>
        </p:xfrm>
        <a:graphic>
          <a:graphicData uri="http://schemas.openxmlformats.org/drawingml/2006/table">
            <a:tbl>
              <a:tblPr/>
              <a:tblGrid>
                <a:gridCol w="324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{3,5,6} {8}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{3,5}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Yes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{3,4} &gt;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{2,4} {2,5}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{4}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Pattern Mining: Definition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Given: </a:t>
            </a:r>
          </a:p>
          <a:p>
            <a:pPr lvl="1"/>
            <a:r>
              <a:rPr lang="en-US" altLang="en-US" dirty="0"/>
              <a:t>a database of sequences </a:t>
            </a:r>
          </a:p>
          <a:p>
            <a:pPr lvl="1"/>
            <a:r>
              <a:rPr lang="en-US" altLang="en-US" dirty="0"/>
              <a:t>a user-specified minimum support threshold, </a:t>
            </a:r>
            <a:r>
              <a:rPr lang="en-US" altLang="en-US" i="1" dirty="0" err="1"/>
              <a:t>minsup</a:t>
            </a:r>
            <a:endParaRPr lang="en-US" altLang="en-US" dirty="0"/>
          </a:p>
          <a:p>
            <a:r>
              <a:rPr lang="en-US" altLang="en-US" dirty="0"/>
              <a:t>Task:</a:t>
            </a:r>
          </a:p>
          <a:p>
            <a:pPr lvl="1"/>
            <a:r>
              <a:rPr lang="en-US" altLang="en-US" dirty="0"/>
              <a:t>Find all subsequences with support </a:t>
            </a:r>
            <a:r>
              <a:rPr lang="en-US" altLang="en-US" dirty="0">
                <a:cs typeface="Arial" charset="0"/>
              </a:rPr>
              <a:t>≥ </a:t>
            </a:r>
            <a:r>
              <a:rPr lang="en-US" altLang="en-US" i="1" dirty="0" err="1"/>
              <a:t>minsup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Pattern Mining: Example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876800" y="1600200"/>
            <a:ext cx="3962400" cy="3733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 i="1"/>
              <a:t>Minsup</a:t>
            </a:r>
            <a:r>
              <a:rPr lang="en-US" altLang="en-US" sz="1600"/>
              <a:t> </a:t>
            </a:r>
            <a:r>
              <a:rPr lang="en-US" altLang="en-US" sz="1600" b="0"/>
              <a:t>= 50%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Examples of Frequent Subsequences: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{1,2} &gt;       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{2,3} &gt; 	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{2,4}&gt;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{3} {5}&gt;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{1} {2} 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{2} {2} &gt;	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{1} {2,3} &gt;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{2} {2,3} &gt;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{1,2} {2,3} &gt;	s=60%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00200"/>
            <a:ext cx="4114800" cy="3756025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Pattern Mining: Challenge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a sequence:   &lt;{a b} {c d e} {f} {g h i}&gt;</a:t>
            </a:r>
          </a:p>
          <a:p>
            <a:pPr lvl="1"/>
            <a:r>
              <a:rPr lang="en-US" altLang="en-US"/>
              <a:t>Examples of subsequences:</a:t>
            </a:r>
          </a:p>
          <a:p>
            <a:pPr lvl="2">
              <a:buFont typeface="Wingdings" pitchFamily="2" charset="2"/>
              <a:buNone/>
            </a:pPr>
            <a:r>
              <a:rPr lang="en-US" altLang="en-US"/>
              <a:t>&lt;{a} {c d} {f} {g} &gt;, &lt; {c d e} &gt;, &lt; {b} {g} &gt;, etc.</a:t>
            </a:r>
          </a:p>
          <a:p>
            <a:pPr lvl="4"/>
            <a:endParaRPr lang="en-US" altLang="en-US" sz="800"/>
          </a:p>
          <a:p>
            <a:r>
              <a:rPr lang="en-US" altLang="en-US"/>
              <a:t>How many k-subsequences can be extracted from a given n-sequence?</a:t>
            </a:r>
          </a:p>
          <a:p>
            <a:pPr lvl="4"/>
            <a:endParaRPr lang="en-US" altLang="en-US" sz="800"/>
          </a:p>
          <a:p>
            <a:pPr>
              <a:buFont typeface="Monotype Sorts" pitchFamily="2" charset="2"/>
              <a:buNone/>
            </a:pPr>
            <a:r>
              <a:rPr lang="en-US" altLang="en-US"/>
              <a:t>		     &lt;{a  b} {c d  e} {f} {g h  i}&gt;  n = 9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k=4:        Y _    _ Y Y   _  _  _ Y</a:t>
            </a:r>
          </a:p>
          <a:p>
            <a:pPr>
              <a:buFont typeface="Monotype Sorts" pitchFamily="2" charset="2"/>
              <a:buNone/>
            </a:pPr>
            <a:endParaRPr lang="en-US" altLang="en-US" sz="1800"/>
          </a:p>
          <a:p>
            <a:pPr>
              <a:buFont typeface="Monotype Sorts" pitchFamily="2" charset="2"/>
              <a:buNone/>
            </a:pPr>
            <a:r>
              <a:rPr lang="en-US" altLang="en-US"/>
              <a:t>		     &lt;{a}         {d e}             {i}&gt;  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743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276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9624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419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876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181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562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AutoShape 13"/>
          <p:cNvSpPr>
            <a:spLocks/>
          </p:cNvSpPr>
          <p:nvPr/>
        </p:nvSpPr>
        <p:spPr bwMode="auto">
          <a:xfrm rot="-5400000">
            <a:off x="3810000" y="3733800"/>
            <a:ext cx="304800" cy="3505200"/>
          </a:xfrm>
          <a:prstGeom prst="lef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graphicFrame>
        <p:nvGraphicFramePr>
          <p:cNvPr id="26638" name="Object 1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086600" y="4648200"/>
          <a:ext cx="17526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6000" imgH="685800" progId="Equation.3">
                  <p:embed/>
                </p:oleObj>
              </mc:Choice>
              <mc:Fallback>
                <p:oleObj name="Equation" r:id="rId2" imgW="1016000" imgH="685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648200"/>
                        <a:ext cx="175260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Extracting Sequential Patterns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/>
              <a:t>Given n events:  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, …, i</a:t>
            </a:r>
            <a:r>
              <a:rPr lang="en-US" altLang="en-US" baseline="-25000"/>
              <a:t>n</a:t>
            </a:r>
            <a:endParaRPr lang="en-US" altLang="en-US"/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1-subsequences: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2</a:t>
            </a:r>
            <a:r>
              <a:rPr lang="en-US" altLang="en-US"/>
              <a:t>}&gt;, &lt;{i</a:t>
            </a:r>
            <a:r>
              <a:rPr lang="en-US" altLang="en-US" baseline="-25000"/>
              <a:t>3</a:t>
            </a:r>
            <a:r>
              <a:rPr lang="en-US" altLang="en-US"/>
              <a:t>}&gt;, …, &lt;{i</a:t>
            </a:r>
            <a:r>
              <a:rPr lang="en-US" altLang="en-US" baseline="-25000"/>
              <a:t>n</a:t>
            </a:r>
            <a:r>
              <a:rPr lang="en-US" altLang="en-US"/>
              <a:t>}&gt;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2-subsequences: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}&gt;, …,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2</a:t>
            </a:r>
            <a:r>
              <a:rPr lang="en-US" altLang="en-US"/>
              <a:t>}&gt;, …, &lt;{i</a:t>
            </a:r>
            <a:r>
              <a:rPr lang="en-US" altLang="en-US" baseline="-25000"/>
              <a:t>n-1</a:t>
            </a:r>
            <a:r>
              <a:rPr lang="en-US" altLang="en-US"/>
              <a:t>} {i</a:t>
            </a:r>
            <a:r>
              <a:rPr lang="en-US" altLang="en-US" baseline="-25000"/>
              <a:t>n</a:t>
            </a:r>
            <a:r>
              <a:rPr lang="en-US" altLang="en-US"/>
              <a:t>}&gt;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3-subsequences: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 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 </a:t>
            </a:r>
            <a:r>
              <a:rPr lang="en-US" altLang="en-US"/>
              <a:t>, i</a:t>
            </a:r>
            <a:r>
              <a:rPr lang="en-US" altLang="en-US" baseline="-25000"/>
              <a:t>4</a:t>
            </a:r>
            <a:r>
              <a:rPr lang="en-US" altLang="en-US"/>
              <a:t>}&gt;, …, 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} {i</a:t>
            </a:r>
            <a:r>
              <a:rPr lang="en-US" altLang="en-US" baseline="-25000"/>
              <a:t>2</a:t>
            </a:r>
            <a:r>
              <a:rPr lang="en-US" altLang="en-US"/>
              <a:t>}&gt;, …,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 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 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}&gt;, …,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2</a:t>
            </a:r>
            <a:r>
              <a:rPr lang="en-US" altLang="en-US"/>
              <a:t>}&gt;, …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Generalized Sequential Pattern (GSP)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altLang="en-US" sz="2000" b="1"/>
              <a:t>Step 1</a:t>
            </a:r>
            <a:r>
              <a:rPr lang="en-US" altLang="en-US" sz="2000"/>
              <a:t>: 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/>
              <a:t>Make the first pass over the sequence database D to yield all the 1-element frequent sequences</a:t>
            </a:r>
          </a:p>
          <a:p>
            <a:pPr lvl="4">
              <a:lnSpc>
                <a:spcPct val="80000"/>
              </a:lnSpc>
            </a:pPr>
            <a:endParaRPr lang="en-US" altLang="en-US" sz="800"/>
          </a:p>
          <a:p>
            <a:pPr marL="342900" indent="-342900">
              <a:lnSpc>
                <a:spcPct val="80000"/>
              </a:lnSpc>
            </a:pPr>
            <a:r>
              <a:rPr lang="en-US" altLang="en-US" sz="2000" b="1"/>
              <a:t>Step 2</a:t>
            </a:r>
            <a:r>
              <a:rPr lang="en-US" altLang="en-US" sz="2000"/>
              <a:t>: </a:t>
            </a:r>
          </a:p>
          <a:p>
            <a:pPr lvl="4">
              <a:lnSpc>
                <a:spcPct val="80000"/>
              </a:lnSpc>
            </a:pPr>
            <a:endParaRPr lang="en-US" altLang="en-US" sz="800"/>
          </a:p>
          <a:p>
            <a:pPr marL="342900" indent="-3429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	Repeat until no new frequent sequences are found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Generation</a:t>
            </a:r>
            <a:r>
              <a:rPr lang="en-US" altLang="en-US" sz="1800"/>
              <a:t>: 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Merge pairs of frequent subsequences found in the (k-1)</a:t>
            </a:r>
            <a:r>
              <a:rPr lang="en-US" altLang="en-US" sz="1600" i="1"/>
              <a:t>th</a:t>
            </a:r>
            <a:r>
              <a:rPr lang="en-US" altLang="en-US" sz="1600"/>
              <a:t> pass to generate candidate sequences that contain k items 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Pruning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Prune candidate </a:t>
            </a:r>
            <a:r>
              <a:rPr lang="en-US" altLang="en-US" sz="1600" i="1"/>
              <a:t>k</a:t>
            </a:r>
            <a:r>
              <a:rPr lang="en-US" altLang="en-US" sz="1600"/>
              <a:t>-sequences that contain infrequent (</a:t>
            </a:r>
            <a:r>
              <a:rPr lang="en-US" altLang="en-US" sz="1600" i="1"/>
              <a:t>k-1)</a:t>
            </a:r>
            <a:r>
              <a:rPr lang="en-US" altLang="en-US" sz="1600"/>
              <a:t>-subsequences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Support Counting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Make a new pass over the sequence database D to find the support for these candidate sequences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Elimination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Eliminate candidate </a:t>
            </a:r>
            <a:r>
              <a:rPr lang="en-US" altLang="en-US" sz="1600" i="1"/>
              <a:t>k</a:t>
            </a:r>
            <a:r>
              <a:rPr lang="en-US" altLang="en-US" sz="1600"/>
              <a:t>-sequences whose actual support is less than </a:t>
            </a:r>
            <a:r>
              <a:rPr lang="en-US" altLang="en-US" sz="1600" i="1"/>
              <a:t>minsup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181600"/>
          </a:xfrm>
        </p:spPr>
        <p:txBody>
          <a:bodyPr/>
          <a:lstStyle/>
          <a:p>
            <a:r>
              <a:rPr lang="en-US" altLang="en-US" sz="2400"/>
              <a:t>Base case (k=2): </a:t>
            </a:r>
          </a:p>
          <a:p>
            <a:pPr lvl="1"/>
            <a:r>
              <a:rPr lang="en-US" altLang="en-US" sz="2000"/>
              <a:t>Merging two frequent 1-sequences &lt;{i</a:t>
            </a:r>
            <a:r>
              <a:rPr lang="en-US" altLang="en-US" sz="2000" baseline="-25000"/>
              <a:t>1</a:t>
            </a:r>
            <a:r>
              <a:rPr lang="en-US" altLang="en-US" sz="2000"/>
              <a:t>}&gt;  and &lt;{i</a:t>
            </a:r>
            <a:r>
              <a:rPr lang="en-US" altLang="en-US" sz="2000" baseline="-25000"/>
              <a:t>2</a:t>
            </a:r>
            <a:r>
              <a:rPr lang="en-US" altLang="en-US" sz="2000"/>
              <a:t>}&gt; will produce two candidate 2-sequences:  &lt;{i</a:t>
            </a:r>
            <a:r>
              <a:rPr lang="en-US" altLang="en-US" sz="2000" baseline="-25000"/>
              <a:t>1</a:t>
            </a:r>
            <a:r>
              <a:rPr lang="en-US" altLang="en-US" sz="2000"/>
              <a:t>} {i</a:t>
            </a:r>
            <a:r>
              <a:rPr lang="en-US" altLang="en-US" sz="2000" baseline="-25000"/>
              <a:t>2</a:t>
            </a:r>
            <a:r>
              <a:rPr lang="en-US" altLang="en-US" sz="2000"/>
              <a:t>}&gt;  and   &lt;{i</a:t>
            </a:r>
            <a:r>
              <a:rPr lang="en-US" altLang="en-US" sz="2000" baseline="-25000"/>
              <a:t>1 </a:t>
            </a:r>
            <a:r>
              <a:rPr lang="en-US" altLang="en-US" sz="2000"/>
              <a:t>i</a:t>
            </a:r>
            <a:r>
              <a:rPr lang="en-US" altLang="en-US" sz="2000" baseline="-25000"/>
              <a:t>2</a:t>
            </a:r>
            <a:r>
              <a:rPr lang="en-US" altLang="en-US" sz="2000"/>
              <a:t>}&gt;</a:t>
            </a:r>
          </a:p>
          <a:p>
            <a:pPr lvl="4"/>
            <a:endParaRPr lang="en-US" altLang="en-US" sz="800"/>
          </a:p>
          <a:p>
            <a:r>
              <a:rPr lang="en-US" altLang="en-US" sz="2400"/>
              <a:t>General case (k&gt;2):</a:t>
            </a:r>
          </a:p>
          <a:p>
            <a:pPr lvl="1"/>
            <a:r>
              <a:rPr lang="en-US" altLang="en-US" sz="2000"/>
              <a:t>A frequent (</a:t>
            </a:r>
            <a:r>
              <a:rPr lang="en-US" altLang="en-US" sz="2000" i="1"/>
              <a:t>k-1)</a:t>
            </a:r>
            <a:r>
              <a:rPr lang="en-US" altLang="en-US" sz="2000"/>
              <a:t>-sequence w</a:t>
            </a:r>
            <a:r>
              <a:rPr lang="en-US" altLang="en-US" sz="2000" baseline="-25000"/>
              <a:t>1</a:t>
            </a:r>
            <a:r>
              <a:rPr lang="en-US" altLang="en-US" sz="2000"/>
              <a:t> is merged with another frequent </a:t>
            </a:r>
            <a:br>
              <a:rPr lang="en-US" altLang="en-US" sz="2000"/>
            </a:br>
            <a:r>
              <a:rPr lang="en-US" altLang="en-US" sz="2000"/>
              <a:t>(</a:t>
            </a:r>
            <a:r>
              <a:rPr lang="en-US" altLang="en-US" sz="2000" i="1"/>
              <a:t>k-1)</a:t>
            </a:r>
            <a:r>
              <a:rPr lang="en-US" altLang="en-US" sz="2000"/>
              <a:t>-sequence w</a:t>
            </a:r>
            <a:r>
              <a:rPr lang="en-US" altLang="en-US" sz="2000" baseline="-25000"/>
              <a:t>2</a:t>
            </a:r>
            <a:r>
              <a:rPr lang="en-US" altLang="en-US" sz="2000"/>
              <a:t> to produce a candidate </a:t>
            </a:r>
            <a:r>
              <a:rPr lang="en-US" altLang="en-US" sz="2000" i="1"/>
              <a:t>k</a:t>
            </a:r>
            <a:r>
              <a:rPr lang="en-US" altLang="en-US" sz="2000"/>
              <a:t>-sequence if the subsequence obtained by removing the first event in w</a:t>
            </a:r>
            <a:r>
              <a:rPr lang="en-US" altLang="en-US" sz="2000" baseline="-25000"/>
              <a:t>1</a:t>
            </a:r>
            <a:r>
              <a:rPr lang="en-US" altLang="en-US" sz="2000"/>
              <a:t> is the same as the subsequence obtained by removing the last event in w</a:t>
            </a:r>
            <a:r>
              <a:rPr lang="en-US" altLang="en-US" sz="2000" baseline="-25000"/>
              <a:t>2</a:t>
            </a:r>
            <a:endParaRPr lang="en-US" altLang="en-US" sz="2000"/>
          </a:p>
          <a:p>
            <a:pPr lvl="2"/>
            <a:r>
              <a:rPr lang="en-US" altLang="en-US" sz="1800"/>
              <a:t> The resulting candidate after merging is given by the sequence w</a:t>
            </a:r>
            <a:r>
              <a:rPr lang="en-US" altLang="en-US" sz="1800" baseline="-25000"/>
              <a:t>1</a:t>
            </a:r>
            <a:r>
              <a:rPr lang="en-US" altLang="en-US" sz="1800"/>
              <a:t> extended with the last event of w</a:t>
            </a:r>
            <a:r>
              <a:rPr lang="en-US" altLang="en-US" sz="1800" baseline="-25000"/>
              <a:t>2</a:t>
            </a:r>
            <a:r>
              <a:rPr lang="en-US" altLang="en-US" sz="1800"/>
              <a:t>. </a:t>
            </a:r>
          </a:p>
          <a:p>
            <a:pPr lvl="3"/>
            <a:r>
              <a:rPr lang="en-US" altLang="en-US" sz="1800"/>
              <a:t>If the last two events in w</a:t>
            </a:r>
            <a:r>
              <a:rPr lang="en-US" altLang="en-US" sz="1800" baseline="-25000"/>
              <a:t>2</a:t>
            </a:r>
            <a:r>
              <a:rPr lang="en-US" altLang="en-US" sz="1800"/>
              <a:t> belong to the same element, then the last event in w</a:t>
            </a:r>
            <a:r>
              <a:rPr lang="en-US" altLang="en-US" sz="1800" baseline="-25000"/>
              <a:t>2</a:t>
            </a:r>
            <a:r>
              <a:rPr lang="en-US" altLang="en-US" sz="1800"/>
              <a:t> becomes part of the last element in w</a:t>
            </a:r>
            <a:r>
              <a:rPr lang="en-US" altLang="en-US" sz="1800" baseline="-25000"/>
              <a:t>1</a:t>
            </a:r>
            <a:endParaRPr lang="en-US" altLang="en-US" sz="1800"/>
          </a:p>
          <a:p>
            <a:pPr lvl="3"/>
            <a:r>
              <a:rPr lang="en-US" altLang="en-US" sz="1800"/>
              <a:t>Otherwise, the last event in w</a:t>
            </a:r>
            <a:r>
              <a:rPr lang="en-US" altLang="en-US" sz="1800" baseline="-25000"/>
              <a:t>2</a:t>
            </a:r>
            <a:r>
              <a:rPr lang="en-US" altLang="en-US" sz="1800"/>
              <a:t> becomes a separate element appended to the end of w</a:t>
            </a:r>
            <a:r>
              <a:rPr lang="en-US" altLang="en-US" sz="1800" baseline="-2500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Transform categorical attribute into asymmetric binary variables</a:t>
            </a:r>
          </a:p>
          <a:p>
            <a:endParaRPr lang="en-US" altLang="en-US"/>
          </a:p>
          <a:p>
            <a:r>
              <a:rPr lang="en-US" altLang="en-US"/>
              <a:t>Introduce a new “item” for each distinct attribute-value pair</a:t>
            </a:r>
          </a:p>
          <a:p>
            <a:pPr lvl="1"/>
            <a:r>
              <a:rPr lang="en-US" altLang="en-US"/>
              <a:t>Example: replace Browser Type attribute with</a:t>
            </a:r>
          </a:p>
          <a:p>
            <a:pPr lvl="2"/>
            <a:r>
              <a:rPr lang="en-US" altLang="en-US"/>
              <a:t> Browser Type = Internet Explorer</a:t>
            </a:r>
          </a:p>
          <a:p>
            <a:pPr lvl="2"/>
            <a:r>
              <a:rPr lang="en-US" altLang="en-US"/>
              <a:t> Browser Type = Mozilla</a:t>
            </a:r>
          </a:p>
          <a:p>
            <a:pPr lvl="2"/>
            <a:r>
              <a:rPr lang="en-US" altLang="en-US"/>
              <a:t> Browser Type = Chrome </a:t>
            </a:r>
          </a:p>
          <a:p>
            <a:pPr lvl="2"/>
            <a:r>
              <a:rPr lang="en-US" altLang="en-US"/>
              <a:t> …</a:t>
            </a:r>
          </a:p>
          <a:p>
            <a:pPr lvl="2"/>
            <a:endParaRPr lang="en-US" altLang="en-US"/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altLang="en-US"/>
              <a:t>Cases when concatenating subsequences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123 and 234 generates 234 (3 and 4 in different set)---append new set</a:t>
            </a:r>
          </a:p>
          <a:p>
            <a:r>
              <a:rPr lang="en-US" altLang="en-US"/>
              <a:t>{1,2} and {2,3} generates {1,2,3} (2 and 3 in the same set)---continue the same set</a:t>
            </a:r>
          </a:p>
          <a:p>
            <a:r>
              <a:rPr lang="en-US" altLang="en-US"/>
              <a:t>1 2 3 and 2 {3 4} generate 1 2 {3 4} (3 and 4 in the same set)---continue the same set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 Examples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Merging the sequences </a:t>
            </a:r>
            <a:br>
              <a:rPr lang="en-US" altLang="en-US" sz="2000"/>
            </a:b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=&lt;{1} {2 3} {4}&gt;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 3} {4 5}&gt; </a:t>
            </a:r>
            <a:br>
              <a:rPr lang="en-US" altLang="en-US" sz="2000"/>
            </a:br>
            <a:r>
              <a:rPr lang="en-US" altLang="en-US" sz="2000"/>
              <a:t>will produce the candidate sequence &lt; {1} {2 3} {4 5}&gt; because the last two events in w</a:t>
            </a:r>
            <a:r>
              <a:rPr lang="en-US" altLang="en-US" sz="2000" baseline="-25000"/>
              <a:t>2 </a:t>
            </a:r>
            <a:r>
              <a:rPr lang="en-US" altLang="en-US" sz="2000"/>
              <a:t>(4 and 5) belong to the same element</a:t>
            </a:r>
          </a:p>
          <a:p>
            <a:endParaRPr lang="en-US" altLang="en-US" sz="2000"/>
          </a:p>
          <a:p>
            <a:r>
              <a:rPr lang="en-US" altLang="en-US" sz="2000"/>
              <a:t>Merging the sequences </a:t>
            </a:r>
            <a:br>
              <a:rPr lang="en-US" altLang="en-US" sz="2000"/>
            </a:b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=&lt;{1} {2 3} {4}&gt;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 3} {4} {5}&gt; </a:t>
            </a:r>
            <a:br>
              <a:rPr lang="en-US" altLang="en-US" sz="2000"/>
            </a:br>
            <a:r>
              <a:rPr lang="en-US" altLang="en-US" sz="2000"/>
              <a:t>will produce the candidate sequence &lt; {1} {2 3} {4} {5}&gt; because the last two events in w</a:t>
            </a:r>
            <a:r>
              <a:rPr lang="en-US" altLang="en-US" sz="2000" baseline="-25000"/>
              <a:t>2 </a:t>
            </a:r>
            <a:r>
              <a:rPr lang="en-US" altLang="en-US" sz="2000"/>
              <a:t>(4 and 5) do not belong to the same element</a:t>
            </a:r>
          </a:p>
          <a:p>
            <a:endParaRPr lang="en-US" altLang="en-US" sz="2000"/>
          </a:p>
          <a:p>
            <a:r>
              <a:rPr lang="en-US" altLang="en-US" sz="2000"/>
              <a:t>We do </a:t>
            </a:r>
            <a:r>
              <a:rPr lang="en-US" altLang="en-US" sz="2000" b="1"/>
              <a:t>not</a:t>
            </a:r>
            <a:r>
              <a:rPr lang="en-US" altLang="en-US" sz="2000"/>
              <a:t> have to </a:t>
            </a:r>
            <a:r>
              <a:rPr lang="en-US" altLang="en-US" sz="2000" b="1"/>
              <a:t>merge</a:t>
            </a:r>
            <a:r>
              <a:rPr lang="en-US" altLang="en-US" sz="2000"/>
              <a:t> the sequences </a:t>
            </a:r>
            <a:br>
              <a:rPr lang="en-US" altLang="en-US" sz="2000"/>
            </a:b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 =&lt;{1} {2 6} {4}&gt;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=&lt;{2} {4 5}&gt; </a:t>
            </a:r>
            <a:br>
              <a:rPr lang="en-US" altLang="en-US" sz="2000"/>
            </a:br>
            <a:r>
              <a:rPr lang="en-US" altLang="en-US" sz="2000"/>
              <a:t>to produce the candidate &lt; {1} {2 6} {4 5}&gt; because if the latter is a viable candidate, then it can be obtained by merging w</a:t>
            </a:r>
            <a:r>
              <a:rPr lang="en-US" altLang="en-US" sz="2000" baseline="-25000"/>
              <a:t>1</a:t>
            </a:r>
            <a:r>
              <a:rPr lang="en-US" altLang="en-US" sz="2000"/>
              <a:t> with </a:t>
            </a:r>
            <a:br>
              <a:rPr lang="en-US" altLang="en-US" sz="2000"/>
            </a:br>
            <a:r>
              <a:rPr lang="en-US" altLang="en-US" sz="2000"/>
              <a:t>&lt; {2 6} {4 5}&gt;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GSP Example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81000" y="1676400"/>
          <a:ext cx="8272463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626856" imgH="3573664" progId="Visio.Drawing.6">
                  <p:embed/>
                </p:oleObj>
              </mc:Choice>
              <mc:Fallback>
                <p:oleObj name="Visio" r:id="rId2" imgW="8626856" imgH="357366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272463" cy="342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5562600"/>
            <a:ext cx="7543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Please note: {2,5} {3} becomes {5} {3} and {5} {3 4} becomes {5} {3} generating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{2 5} {3 4}--- because the second last and the last element belong to the same set in s2, 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4 is appendedto set {3} creating the set {3, 4}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 Constraints (I)</a:t>
            </a:r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838200" y="1219200"/>
            <a:ext cx="3733800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820" name="Text Box 1028"/>
          <p:cNvSpPr txBox="1">
            <a:spLocks noChangeArrowheads="1"/>
          </p:cNvSpPr>
          <p:nvPr/>
        </p:nvSpPr>
        <p:spPr bwMode="auto">
          <a:xfrm>
            <a:off x="912813" y="1306513"/>
            <a:ext cx="3600450" cy="5191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latin typeface="Times New Roman" pitchFamily="18" charset="0"/>
              </a:rPr>
              <a:t>{A   B}     {C}    {D   E}</a:t>
            </a:r>
          </a:p>
        </p:txBody>
      </p:sp>
      <p:sp>
        <p:nvSpPr>
          <p:cNvPr id="34821" name="Text Box 1029"/>
          <p:cNvSpPr txBox="1">
            <a:spLocks noChangeArrowheads="1"/>
          </p:cNvSpPr>
          <p:nvPr/>
        </p:nvSpPr>
        <p:spPr bwMode="auto">
          <a:xfrm>
            <a:off x="2317750" y="2381250"/>
            <a:ext cx="661988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&lt;= m</a:t>
            </a:r>
            <a:r>
              <a:rPr lang="en-US" altLang="en-US" sz="1400" baseline="-2500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34822" name="Text Box 1030"/>
          <p:cNvSpPr txBox="1">
            <a:spLocks noChangeArrowheads="1"/>
          </p:cNvSpPr>
          <p:nvPr/>
        </p:nvSpPr>
        <p:spPr bwMode="auto">
          <a:xfrm>
            <a:off x="1639888" y="1828800"/>
            <a:ext cx="608012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&lt;= x</a:t>
            </a:r>
            <a:r>
              <a:rPr lang="en-US" altLang="en-US" sz="1400" baseline="-25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2952750" y="1828800"/>
            <a:ext cx="514350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&gt;n</a:t>
            </a:r>
            <a:r>
              <a:rPr lang="en-US" altLang="en-US" sz="1400" baseline="-25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34824" name="Line 1032"/>
          <p:cNvSpPr>
            <a:spLocks noChangeShapeType="1"/>
          </p:cNvSpPr>
          <p:nvPr/>
        </p:nvSpPr>
        <p:spPr bwMode="auto">
          <a:xfrm>
            <a:off x="990600" y="2667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33"/>
          <p:cNvSpPr>
            <a:spLocks noChangeShapeType="1"/>
          </p:cNvSpPr>
          <p:nvPr/>
        </p:nvSpPr>
        <p:spPr bwMode="auto">
          <a:xfrm flipV="1">
            <a:off x="990600" y="213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34"/>
          <p:cNvSpPr>
            <a:spLocks noChangeShapeType="1"/>
          </p:cNvSpPr>
          <p:nvPr/>
        </p:nvSpPr>
        <p:spPr bwMode="auto">
          <a:xfrm flipV="1">
            <a:off x="2971800" y="2127250"/>
            <a:ext cx="5334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035"/>
          <p:cNvSpPr>
            <a:spLocks noChangeShapeType="1"/>
          </p:cNvSpPr>
          <p:nvPr/>
        </p:nvSpPr>
        <p:spPr bwMode="auto">
          <a:xfrm>
            <a:off x="985838" y="1752600"/>
            <a:ext cx="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036"/>
          <p:cNvSpPr>
            <a:spLocks noChangeShapeType="1"/>
          </p:cNvSpPr>
          <p:nvPr/>
        </p:nvSpPr>
        <p:spPr bwMode="auto">
          <a:xfrm flipV="1">
            <a:off x="2971800" y="1839913"/>
            <a:ext cx="0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037"/>
          <p:cNvSpPr>
            <a:spLocks noChangeShapeType="1"/>
          </p:cNvSpPr>
          <p:nvPr/>
        </p:nvSpPr>
        <p:spPr bwMode="auto">
          <a:xfrm>
            <a:off x="4343400" y="1752600"/>
            <a:ext cx="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038"/>
          <p:cNvSpPr txBox="1">
            <a:spLocks noChangeArrowheads="1"/>
          </p:cNvSpPr>
          <p:nvPr/>
        </p:nvSpPr>
        <p:spPr bwMode="auto">
          <a:xfrm>
            <a:off x="5410200" y="1420813"/>
            <a:ext cx="31242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: max-gap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n</a:t>
            </a:r>
            <a:r>
              <a:rPr lang="en-US" altLang="en-US" sz="1800" baseline="-25000"/>
              <a:t>g</a:t>
            </a:r>
            <a:r>
              <a:rPr lang="en-US" altLang="en-US" sz="1800"/>
              <a:t>: min-gap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m</a:t>
            </a:r>
            <a:r>
              <a:rPr lang="en-US" altLang="en-US" sz="1800" baseline="-25000"/>
              <a:t>s</a:t>
            </a:r>
            <a:r>
              <a:rPr lang="en-US" altLang="en-US" sz="1800"/>
              <a:t>: maximum span</a:t>
            </a:r>
          </a:p>
        </p:txBody>
      </p:sp>
      <p:graphicFrame>
        <p:nvGraphicFramePr>
          <p:cNvPr id="1476623" name="Group 1039"/>
          <p:cNvGraphicFramePr>
            <a:graphicFrameLocks noGrp="1"/>
          </p:cNvGraphicFramePr>
          <p:nvPr>
            <p:ph idx="1"/>
          </p:nvPr>
        </p:nvGraphicFramePr>
        <p:xfrm>
          <a:off x="411163" y="3810000"/>
          <a:ext cx="8318500" cy="2514602"/>
        </p:xfrm>
        <a:graphic>
          <a:graphicData uri="http://schemas.openxmlformats.org/drawingml/2006/table">
            <a:tbl>
              <a:tblPr/>
              <a:tblGrid>
                <a:gridCol w="356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{3,5,6} {4,7} {4,5} {8}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{6} {5}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Yes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{2} {3} {4} {5}&gt;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{4}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{2,3} {3,4} {4,5}&gt;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{3} {5} 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{3} {2,3} {3,4} {2,4} {4,5}&gt;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{5}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pitchFamily="2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857" name="Text Box 1065"/>
          <p:cNvSpPr txBox="1">
            <a:spLocks noChangeArrowheads="1"/>
          </p:cNvSpPr>
          <p:nvPr/>
        </p:nvSpPr>
        <p:spPr bwMode="auto">
          <a:xfrm>
            <a:off x="381000" y="32004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 = 2, n</a:t>
            </a:r>
            <a:r>
              <a:rPr lang="en-US" altLang="en-US" sz="1800" baseline="-25000"/>
              <a:t>g</a:t>
            </a:r>
            <a:r>
              <a:rPr lang="en-US" altLang="en-US" sz="1800"/>
              <a:t> = 0, m</a:t>
            </a:r>
            <a:r>
              <a:rPr lang="en-US" altLang="en-US" sz="1800" baseline="-25000"/>
              <a:t>s</a:t>
            </a:r>
            <a:r>
              <a:rPr lang="en-US" altLang="en-US" sz="1800"/>
              <a:t>= 4</a:t>
            </a:r>
          </a:p>
        </p:txBody>
      </p:sp>
      <p:sp>
        <p:nvSpPr>
          <p:cNvPr id="34858" name="Line 1066"/>
          <p:cNvSpPr>
            <a:spLocks noChangeShapeType="1"/>
          </p:cNvSpPr>
          <p:nvPr/>
        </p:nvSpPr>
        <p:spPr bwMode="auto">
          <a:xfrm flipV="1">
            <a:off x="3505200" y="1828800"/>
            <a:ext cx="0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Mining Sequential Patterns with Timing Constraints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Approach 1:</a:t>
            </a:r>
          </a:p>
          <a:p>
            <a:pPr lvl="1"/>
            <a:r>
              <a:rPr lang="en-US" altLang="en-US"/>
              <a:t>Mine sequential patterns without timing constraints</a:t>
            </a:r>
          </a:p>
          <a:p>
            <a:pPr lvl="1"/>
            <a:r>
              <a:rPr lang="en-US" altLang="en-US"/>
              <a:t>Postprocess the discovered patterns</a:t>
            </a:r>
          </a:p>
          <a:p>
            <a:pPr lvl="1"/>
            <a:endParaRPr lang="en-US" altLang="en-US"/>
          </a:p>
          <a:p>
            <a:r>
              <a:rPr lang="en-US" altLang="en-US"/>
              <a:t>Approach 2:</a:t>
            </a:r>
          </a:p>
          <a:p>
            <a:pPr lvl="1"/>
            <a:r>
              <a:rPr lang="en-US" altLang="en-US"/>
              <a:t>Modify GSP to directly prune candidates that violate timing constraints</a:t>
            </a:r>
          </a:p>
          <a:p>
            <a:pPr lvl="1"/>
            <a:r>
              <a:rPr lang="en-US" altLang="en-US"/>
              <a:t>Question: </a:t>
            </a:r>
          </a:p>
          <a:p>
            <a:pPr lvl="2"/>
            <a:r>
              <a:rPr lang="en-US" altLang="en-US"/>
              <a:t> Does Apriori principle still hold?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Association Analysis Packages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Sequence Mining: SPADE(</a:t>
            </a:r>
            <a:r>
              <a:rPr lang="en-US" sz="1400" dirty="0">
                <a:hlinkClick r:id="rId2"/>
              </a:rPr>
              <a:t>http://en.wikibooks.org/wiki/Data_Mining_Algorithms_In_R/Sequence_Mining/SPADE</a:t>
            </a:r>
            <a:r>
              <a:rPr lang="en-US" sz="1400" dirty="0"/>
              <a:t>)</a:t>
            </a:r>
          </a:p>
          <a:p>
            <a:r>
              <a:rPr lang="en-US" sz="1400" dirty="0"/>
              <a:t>Sequence Mining: </a:t>
            </a:r>
            <a:r>
              <a:rPr lang="en-US" sz="1400" dirty="0" err="1"/>
              <a:t>Tra_Mine_R</a:t>
            </a:r>
            <a:r>
              <a:rPr lang="en-US" sz="1400" dirty="0"/>
              <a:t> (</a:t>
            </a:r>
            <a:r>
              <a:rPr lang="en-US" sz="1400" dirty="0">
                <a:hlinkClick r:id="rId3"/>
              </a:rPr>
              <a:t>http://mephisto.unige.ch/traminer/</a:t>
            </a:r>
            <a:r>
              <a:rPr lang="en-US" sz="1400" dirty="0"/>
              <a:t> )</a:t>
            </a:r>
          </a:p>
          <a:p>
            <a:r>
              <a:rPr lang="en-US" sz="1400" dirty="0"/>
              <a:t>Social Network Mining (</a:t>
            </a:r>
            <a:r>
              <a:rPr lang="en-US" sz="1400" dirty="0">
                <a:hlinkClick r:id="rId4"/>
              </a:rPr>
              <a:t>http://www.r-bloggers.com/social-network-analysis-with-r/</a:t>
            </a:r>
            <a:r>
              <a:rPr lang="en-US" sz="1400" dirty="0"/>
              <a:t> )</a:t>
            </a:r>
          </a:p>
          <a:p>
            <a:r>
              <a:rPr lang="en-US" sz="1400" dirty="0"/>
              <a:t>Analyzing Spatial Point Patterns: </a:t>
            </a:r>
            <a:r>
              <a:rPr lang="en-US" sz="1400" dirty="0" err="1"/>
              <a:t>Spatstat</a:t>
            </a:r>
            <a:r>
              <a:rPr lang="en-US" sz="1400" dirty="0"/>
              <a:t> (contains some collocation mining algorithms)</a:t>
            </a:r>
          </a:p>
          <a:p>
            <a:r>
              <a:rPr lang="en-US" sz="1400" dirty="0"/>
              <a:t>Statistical Genetics (Survey: </a:t>
            </a:r>
            <a:r>
              <a:rPr lang="en-US" sz="1400" dirty="0">
                <a:hlinkClick r:id="rId5"/>
              </a:rPr>
              <a:t>http://cran.r-project.org/web/views/Genetics.html</a:t>
            </a:r>
            <a:r>
              <a:rPr lang="en-US" sz="1400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4093529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Apriori Principle for Sequence Data</a:t>
            </a:r>
          </a:p>
        </p:txBody>
      </p:sp>
      <p:pic>
        <p:nvPicPr>
          <p:cNvPr id="3686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92263"/>
            <a:ext cx="4267200" cy="3894137"/>
          </a:xfrm>
          <a:noFill/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181600" y="1524000"/>
            <a:ext cx="358140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Suppose:    	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x</a:t>
            </a:r>
            <a:r>
              <a:rPr lang="en-US" altLang="en-US" sz="1800" b="0" baseline="-25000"/>
              <a:t>g</a:t>
            </a:r>
            <a:r>
              <a:rPr lang="en-US" altLang="en-US" sz="1800" b="0"/>
              <a:t> = 1 (max-gap)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n</a:t>
            </a:r>
            <a:r>
              <a:rPr lang="en-US" altLang="en-US" sz="1800" b="0" baseline="-25000"/>
              <a:t>g</a:t>
            </a:r>
            <a:r>
              <a:rPr lang="en-US" altLang="en-US" sz="1800" b="0"/>
              <a:t> = 0 (min-gap)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m</a:t>
            </a:r>
            <a:r>
              <a:rPr lang="en-US" altLang="en-US" sz="1800" b="0" baseline="-25000"/>
              <a:t>s</a:t>
            </a:r>
            <a:r>
              <a:rPr lang="en-US" altLang="en-US" sz="1800" b="0"/>
              <a:t> = 5 (maximum span)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 i="1"/>
              <a:t>	minsup </a:t>
            </a:r>
            <a:r>
              <a:rPr lang="en-US" altLang="en-US" sz="1800" b="0"/>
              <a:t>= 60%</a:t>
            </a:r>
            <a:endParaRPr lang="en-US" altLang="en-US" sz="1800" b="0" i="1"/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endParaRPr lang="en-US" altLang="en-US" sz="1800" b="0"/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&lt;{2} {5}&gt;   support = 40%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but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&lt;{2} {3} {5}&gt;   support = 60%</a:t>
            </a:r>
          </a:p>
        </p:txBody>
      </p:sp>
      <p:sp>
        <p:nvSpPr>
          <p:cNvPr id="1478661" name="Text Box 5"/>
          <p:cNvSpPr txBox="1">
            <a:spLocks noChangeArrowheads="1"/>
          </p:cNvSpPr>
          <p:nvPr/>
        </p:nvSpPr>
        <p:spPr bwMode="auto">
          <a:xfrm>
            <a:off x="4038600" y="5715000"/>
            <a:ext cx="4800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Problem exists because of max-gap constraint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No such problem if max-gap is infinite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8316328" y="150812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/>
              <a:t>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6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Contiguous Subsequences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z="2400"/>
              <a:t>s is a contiguous subsequence of </a:t>
            </a:r>
            <a:br>
              <a:rPr lang="en-US" altLang="en-US" sz="2400"/>
            </a:br>
            <a:r>
              <a:rPr lang="en-US" altLang="en-US" sz="2400"/>
              <a:t>	</a:t>
            </a:r>
            <a:r>
              <a:rPr lang="en-US" altLang="en-US" sz="2000"/>
              <a:t>w = &lt;e</a:t>
            </a:r>
            <a:r>
              <a:rPr lang="en-US" altLang="en-US" sz="2000" baseline="-25000"/>
              <a:t>1</a:t>
            </a:r>
            <a:r>
              <a:rPr lang="en-US" altLang="en-US" sz="2000"/>
              <a:t>&gt;&lt; e</a:t>
            </a:r>
            <a:r>
              <a:rPr lang="en-US" altLang="en-US" sz="2000" baseline="-25000"/>
              <a:t>2</a:t>
            </a:r>
            <a:r>
              <a:rPr lang="en-US" altLang="en-US" sz="2000"/>
              <a:t>&gt;…&lt; e</a:t>
            </a:r>
            <a:r>
              <a:rPr lang="en-US" altLang="en-US" sz="2000" baseline="-25000"/>
              <a:t>k</a:t>
            </a:r>
            <a:r>
              <a:rPr lang="en-US" altLang="en-US" sz="2000"/>
              <a:t>&gt; </a:t>
            </a:r>
            <a:br>
              <a:rPr lang="en-US" altLang="en-US" sz="2000"/>
            </a:br>
            <a:r>
              <a:rPr lang="en-US" altLang="en-US" sz="2400"/>
              <a:t>if any of the following conditions hold: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en-US" sz="2000"/>
              <a:t>s is obtained from w by deleting an item from either </a:t>
            </a:r>
            <a:r>
              <a:rPr lang="en-US" altLang="en-US" sz="1800"/>
              <a:t>e</a:t>
            </a:r>
            <a:r>
              <a:rPr lang="en-US" altLang="en-US" sz="1800" baseline="-25000"/>
              <a:t>1</a:t>
            </a:r>
            <a:r>
              <a:rPr lang="en-US" altLang="en-US" sz="2000"/>
              <a:t> or </a:t>
            </a:r>
            <a:r>
              <a:rPr lang="en-US" altLang="en-US" sz="1800"/>
              <a:t>e</a:t>
            </a:r>
            <a:r>
              <a:rPr lang="en-US" altLang="en-US" sz="1800" baseline="-25000"/>
              <a:t>k</a:t>
            </a:r>
            <a:endParaRPr lang="en-US" altLang="en-US" sz="2000"/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en-US" sz="2000"/>
              <a:t>s is obtained from w by deleting an item from any element </a:t>
            </a:r>
            <a:r>
              <a:rPr lang="en-US" altLang="en-US" sz="1800"/>
              <a:t>e</a:t>
            </a:r>
            <a:r>
              <a:rPr lang="en-US" altLang="en-US" sz="1800" baseline="-25000"/>
              <a:t>i</a:t>
            </a:r>
            <a:r>
              <a:rPr lang="en-US" altLang="en-US" sz="2000"/>
              <a:t> that contains more than 2 items</a:t>
            </a:r>
          </a:p>
          <a:p>
            <a:pPr marL="914400" lvl="1" indent="-457200">
              <a:buFont typeface="Arial" charset="0"/>
              <a:buAutoNum type="arabicPeriod"/>
            </a:pPr>
            <a:r>
              <a:rPr lang="en-US" altLang="en-US" sz="2000"/>
              <a:t>s is a contiguous subsequence of s’ and s’ is a contiguous subsequence of w (recursive definition)</a:t>
            </a:r>
          </a:p>
          <a:p>
            <a:pPr marL="2209800" lvl="4" indent="-381000"/>
            <a:endParaRPr lang="en-US" altLang="en-US" sz="800"/>
          </a:p>
          <a:p>
            <a:pPr marL="533400" indent="-533400"/>
            <a:r>
              <a:rPr lang="en-US" altLang="en-US" sz="2400"/>
              <a:t>Examples: s = &lt; {1} {2} &gt; </a:t>
            </a:r>
          </a:p>
          <a:p>
            <a:pPr marL="914400" lvl="1" indent="-457200"/>
            <a:r>
              <a:rPr lang="en-US" altLang="en-US" sz="2000"/>
              <a:t>is a contiguous subsequence of </a:t>
            </a:r>
            <a:br>
              <a:rPr lang="en-US" altLang="en-US" sz="2000"/>
            </a:br>
            <a:r>
              <a:rPr lang="en-US" altLang="en-US" sz="2000"/>
              <a:t>      &lt; {1} {2 3}&gt;, &lt; {1 2} {2} {3}&gt;, and &lt; {3 4} {1 2} {2 3} {4} &gt;  </a:t>
            </a:r>
          </a:p>
          <a:p>
            <a:pPr marL="914400" lvl="1" indent="-457200"/>
            <a:r>
              <a:rPr lang="en-US" altLang="en-US" sz="2000"/>
              <a:t>is not a contiguous subsequence of</a:t>
            </a:r>
            <a:br>
              <a:rPr lang="en-US" altLang="en-US" sz="2000"/>
            </a:br>
            <a:r>
              <a:rPr lang="en-US" altLang="en-US" sz="2000"/>
              <a:t>      &lt; {1} {3} {2}&gt; and &lt; {2} {1} {3} {2}&gt;</a:t>
            </a:r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7239000" y="304800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/>
              <a:t>skip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Modified Candidate Pruning Step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Without maxgap constraint:</a:t>
            </a:r>
          </a:p>
          <a:p>
            <a:pPr lvl="1"/>
            <a:r>
              <a:rPr lang="en-US" altLang="en-US"/>
              <a:t>A candidate k-sequence is pruned if at least one of its (k-1)-subsequences is infrequent</a:t>
            </a:r>
          </a:p>
          <a:p>
            <a:pPr lvl="1"/>
            <a:endParaRPr lang="en-US" altLang="en-US"/>
          </a:p>
          <a:p>
            <a:r>
              <a:rPr lang="en-US" altLang="en-US"/>
              <a:t>With maxgap constraint:</a:t>
            </a:r>
          </a:p>
          <a:p>
            <a:pPr lvl="1"/>
            <a:r>
              <a:rPr lang="en-US" altLang="en-US"/>
              <a:t>A candidate </a:t>
            </a:r>
            <a:r>
              <a:rPr lang="en-US" altLang="en-US" i="1"/>
              <a:t>k</a:t>
            </a:r>
            <a:r>
              <a:rPr lang="en-US" altLang="en-US"/>
              <a:t>-sequence is pruned if at least one of its </a:t>
            </a:r>
            <a:r>
              <a:rPr lang="en-US" altLang="en-US" b="1"/>
              <a:t>contiguous</a:t>
            </a:r>
            <a:r>
              <a:rPr lang="en-US" altLang="en-US"/>
              <a:t> (</a:t>
            </a:r>
            <a:r>
              <a:rPr lang="en-US" altLang="en-US" i="1"/>
              <a:t>k-1</a:t>
            </a:r>
            <a:r>
              <a:rPr lang="en-US" altLang="en-US"/>
              <a:t>)-subsequences is infrequent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16328" y="150812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/>
              <a:t>skip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Frequent Subgraph Mining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18500" cy="5181600"/>
          </a:xfrm>
        </p:spPr>
        <p:txBody>
          <a:bodyPr/>
          <a:lstStyle/>
          <a:p>
            <a:r>
              <a:rPr lang="en-US" altLang="en-US"/>
              <a:t>Extend association rule mining to finding frequent subgraphs</a:t>
            </a:r>
          </a:p>
          <a:p>
            <a:r>
              <a:rPr lang="en-US" altLang="en-US"/>
              <a:t>Useful for Web Mining, computational chemistry, bioinformatics, spatial data sets, etc</a:t>
            </a:r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495800" y="3276600"/>
          <a:ext cx="2930525" cy="273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792724" imgH="5411724" progId="Visio.Drawing.6">
                  <p:embed/>
                </p:oleObj>
              </mc:Choice>
              <mc:Fallback>
                <p:oleObj name="VISIO" r:id="rId2" imgW="5792724" imgH="541172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76600"/>
                        <a:ext cx="2930525" cy="273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762000" y="3124200"/>
          <a:ext cx="2835275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5401056" imgH="6056376" progId="Visio.Drawing.6">
                  <p:embed/>
                </p:oleObj>
              </mc:Choice>
              <mc:Fallback>
                <p:oleObj name="VISIO" r:id="rId4" imgW="5401056" imgH="6056376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2835275" cy="318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Potential Issues</a:t>
            </a:r>
          </a:p>
          <a:p>
            <a:pPr lvl="1"/>
            <a:r>
              <a:rPr lang="en-US" altLang="en-US"/>
              <a:t>What if attribute has many possible values</a:t>
            </a:r>
          </a:p>
          <a:p>
            <a:pPr lvl="2"/>
            <a:r>
              <a:rPr lang="en-US" altLang="en-US"/>
              <a:t> Example: attribute country has more than 200 possible values</a:t>
            </a:r>
          </a:p>
          <a:p>
            <a:pPr lvl="2"/>
            <a:r>
              <a:rPr lang="en-US" altLang="en-US"/>
              <a:t> Many of the attribute values may have very low support</a:t>
            </a:r>
          </a:p>
          <a:p>
            <a:pPr lvl="3"/>
            <a:r>
              <a:rPr lang="en-US" altLang="en-US"/>
              <a:t>Potential solution: Aggregate the low-support attribute values</a:t>
            </a:r>
          </a:p>
          <a:p>
            <a:pPr lvl="2"/>
            <a:endParaRPr lang="en-US" altLang="en-US"/>
          </a:p>
          <a:p>
            <a:pPr lvl="1"/>
            <a:r>
              <a:rPr lang="en-US" altLang="en-US"/>
              <a:t>What if distribution of attribute values is highly skewed</a:t>
            </a:r>
          </a:p>
          <a:p>
            <a:pPr lvl="2"/>
            <a:r>
              <a:rPr lang="en-US" altLang="en-US"/>
              <a:t> Example: 95% of the visitors have Buy = No</a:t>
            </a:r>
          </a:p>
          <a:p>
            <a:pPr lvl="2"/>
            <a:r>
              <a:rPr lang="en-US" altLang="en-US"/>
              <a:t> Most of the items will be associated with (Buy=No) item</a:t>
            </a:r>
          </a:p>
          <a:p>
            <a:pPr lvl="3"/>
            <a:r>
              <a:rPr lang="en-US" altLang="en-US"/>
              <a:t>Potential solution: drop the highly frequent items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Graphs as Transactions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04800" y="1295400"/>
          <a:ext cx="8382000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820656" imgH="5637276" progId="Visio.Drawing.6">
                  <p:embed/>
                </p:oleObj>
              </mc:Choice>
              <mc:Fallback>
                <p:oleObj name="VISIO" r:id="rId2" imgW="9820656" imgH="5637276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382000" cy="481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Apriori-like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altLang="en-US"/>
              <a:t>Find frequent 1-subgraphs</a:t>
            </a:r>
          </a:p>
          <a:p>
            <a:r>
              <a:rPr lang="en-US" altLang="en-US"/>
              <a:t>Repeat</a:t>
            </a:r>
          </a:p>
          <a:p>
            <a:pPr lvl="1"/>
            <a:r>
              <a:rPr lang="en-US" altLang="en-US"/>
              <a:t>Candidate generation</a:t>
            </a:r>
          </a:p>
          <a:p>
            <a:pPr lvl="2"/>
            <a:r>
              <a:rPr lang="en-US" altLang="en-US"/>
              <a:t> Use frequent (</a:t>
            </a:r>
            <a:r>
              <a:rPr lang="en-US" altLang="en-US" i="1"/>
              <a:t>k-1</a:t>
            </a:r>
            <a:r>
              <a:rPr lang="en-US" altLang="en-US"/>
              <a:t>)-subgraphs to generate candidate </a:t>
            </a:r>
            <a:r>
              <a:rPr lang="en-US" altLang="en-US" i="1"/>
              <a:t>k</a:t>
            </a:r>
            <a:r>
              <a:rPr lang="en-US" altLang="en-US"/>
              <a:t>-subgraph</a:t>
            </a:r>
          </a:p>
          <a:p>
            <a:pPr lvl="1"/>
            <a:r>
              <a:rPr lang="en-US" altLang="en-US"/>
              <a:t>Candidate pruning</a:t>
            </a:r>
          </a:p>
          <a:p>
            <a:pPr lvl="2"/>
            <a:r>
              <a:rPr lang="en-US" altLang="en-US"/>
              <a:t> Prune candidate subgraphs that contain infrequent 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US" altLang="en-US" i="1"/>
              <a:t>k-1</a:t>
            </a:r>
            <a:r>
              <a:rPr lang="en-US" altLang="en-US"/>
              <a:t>)-subgraphs </a:t>
            </a:r>
          </a:p>
          <a:p>
            <a:pPr lvl="1"/>
            <a:r>
              <a:rPr lang="en-US" altLang="en-US"/>
              <a:t>Support counting</a:t>
            </a:r>
          </a:p>
          <a:p>
            <a:pPr lvl="2"/>
            <a:r>
              <a:rPr lang="en-US" altLang="en-US"/>
              <a:t> Count the support of each remaining candidate</a:t>
            </a:r>
          </a:p>
          <a:p>
            <a:pPr lvl="1"/>
            <a:r>
              <a:rPr lang="en-US" altLang="en-US"/>
              <a:t>Eliminate candidate </a:t>
            </a:r>
            <a:r>
              <a:rPr lang="en-US" altLang="en-US" i="1"/>
              <a:t>k</a:t>
            </a:r>
            <a:r>
              <a:rPr lang="en-US" altLang="en-US"/>
              <a:t>-subgraphs that are infrequent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5881688"/>
            <a:ext cx="655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In practice, it is not as easy. There are many other 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Continuous Attributes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kinds of rules:</a:t>
            </a:r>
          </a:p>
          <a:p>
            <a:pPr lvl="1"/>
            <a:r>
              <a:rPr lang="en-US" altLang="en-US"/>
              <a:t>Age</a:t>
            </a:r>
            <a:r>
              <a:rPr lang="en-US" altLang="en-US">
                <a:sym typeface="Symbol" pitchFamily="18" charset="2"/>
              </a:rPr>
              <a:t>[21,35)  Salary[70k,120k)  Buy(Red_Wine)</a:t>
            </a:r>
          </a:p>
          <a:p>
            <a:pPr lvl="1"/>
            <a:r>
              <a:rPr lang="en-US" altLang="en-US">
                <a:sym typeface="Symbol" pitchFamily="18" charset="2"/>
              </a:rPr>
              <a:t>Salary[70k,120k)  Buy(Beer)  Age: =28, =4</a:t>
            </a:r>
          </a:p>
          <a:p>
            <a:endParaRPr lang="en-US" altLang="en-US">
              <a:sym typeface="Symbol" pitchFamily="18" charset="2"/>
            </a:endParaRPr>
          </a:p>
          <a:p>
            <a:r>
              <a:rPr lang="en-US" altLang="en-US">
                <a:sym typeface="Symbol" pitchFamily="18" charset="2"/>
              </a:rPr>
              <a:t>Different methods:</a:t>
            </a:r>
          </a:p>
          <a:p>
            <a:pPr lvl="1"/>
            <a:r>
              <a:rPr lang="en-US" altLang="en-US">
                <a:sym typeface="Symbol" pitchFamily="18" charset="2"/>
              </a:rPr>
              <a:t>Discretization-based</a:t>
            </a:r>
          </a:p>
          <a:p>
            <a:pPr lvl="1"/>
            <a:r>
              <a:rPr lang="en-US" altLang="en-US">
                <a:sym typeface="Symbol" pitchFamily="18" charset="2"/>
              </a:rPr>
              <a:t>Statistics-based</a:t>
            </a:r>
          </a:p>
          <a:p>
            <a:pPr lvl="1"/>
            <a:r>
              <a:rPr lang="en-US" altLang="en-US">
                <a:sym typeface="Symbol" pitchFamily="18" charset="2"/>
              </a:rPr>
              <a:t>Non-discretization based</a:t>
            </a:r>
            <a:r>
              <a:rPr lang="en-US" altLang="en-US">
                <a:sym typeface="Wingdings" pitchFamily="2" charset="2"/>
              </a:rPr>
              <a:t>develop algorithms that directly work on continuous attributes</a:t>
            </a:r>
            <a:endParaRPr lang="en-US" altLang="en-US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Continuous Attributes</a:t>
            </a:r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 </a:t>
            </a:r>
            <a:r>
              <a:rPr lang="en-US" dirty="0" err="1"/>
              <a:t>discretization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Unsupervised:</a:t>
            </a:r>
          </a:p>
          <a:p>
            <a:pPr marL="914400" lvl="1" indent="-457200">
              <a:defRPr/>
            </a:pPr>
            <a:r>
              <a:rPr lang="en-US" dirty="0"/>
              <a:t>Equal-width binning</a:t>
            </a:r>
          </a:p>
          <a:p>
            <a:pPr marL="914400" lvl="1" indent="-457200">
              <a:defRPr/>
            </a:pPr>
            <a:r>
              <a:rPr lang="en-US" dirty="0"/>
              <a:t>Equal-depth binning</a:t>
            </a:r>
          </a:p>
          <a:p>
            <a:pPr marL="914400" lvl="1" indent="-457200">
              <a:defRPr/>
            </a:pPr>
            <a:r>
              <a:rPr lang="en-US" dirty="0"/>
              <a:t>Clustering</a:t>
            </a:r>
          </a:p>
          <a:p>
            <a:pPr marL="2286000" lvl="4" indent="-457200"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Supervised: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" r="5656"/>
          <a:stretch>
            <a:fillRect/>
          </a:stretch>
        </p:blipFill>
        <p:spPr bwMode="auto">
          <a:xfrm>
            <a:off x="4800600" y="984250"/>
            <a:ext cx="3867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87525" name="Group 5"/>
          <p:cNvGraphicFramePr>
            <a:graphicFrameLocks noGrp="1"/>
          </p:cNvGraphicFramePr>
          <p:nvPr/>
        </p:nvGraphicFramePr>
        <p:xfrm>
          <a:off x="923925" y="4638675"/>
          <a:ext cx="6848475" cy="1231901"/>
        </p:xfrm>
        <a:graphic>
          <a:graphicData uri="http://schemas.openxmlformats.org/drawingml/2006/table">
            <a:tbl>
              <a:tblPr/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  <a:endParaRPr kumimoji="0" lang="en-US" sz="2000" b="0" i="0" u="none" strike="noStrike" cap="none" normalizeH="0" baseline="-1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1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Anomalous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19" name="AutoShape 55"/>
          <p:cNvSpPr>
            <a:spLocks/>
          </p:cNvSpPr>
          <p:nvPr/>
        </p:nvSpPr>
        <p:spPr bwMode="auto">
          <a:xfrm rot="-5400000">
            <a:off x="2794000" y="5457825"/>
            <a:ext cx="212725" cy="1216025"/>
          </a:xfrm>
          <a:prstGeom prst="leftBrace">
            <a:avLst>
              <a:gd name="adj1" fmla="val 47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7220" name="AutoShape 56"/>
          <p:cNvSpPr>
            <a:spLocks/>
          </p:cNvSpPr>
          <p:nvPr/>
        </p:nvSpPr>
        <p:spPr bwMode="auto">
          <a:xfrm rot="-5400000">
            <a:off x="6434138" y="4819650"/>
            <a:ext cx="212725" cy="2422525"/>
          </a:xfrm>
          <a:prstGeom prst="leftBrace">
            <a:avLst>
              <a:gd name="adj1" fmla="val 949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7221" name="AutoShape 57"/>
          <p:cNvSpPr>
            <a:spLocks/>
          </p:cNvSpPr>
          <p:nvPr/>
        </p:nvSpPr>
        <p:spPr bwMode="auto">
          <a:xfrm rot="-5400000">
            <a:off x="4321969" y="5156994"/>
            <a:ext cx="212725" cy="1801813"/>
          </a:xfrm>
          <a:prstGeom prst="leftBrace">
            <a:avLst>
              <a:gd name="adj1" fmla="val 705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b="0">
              <a:latin typeface="Times New Roman" pitchFamily="18" charset="0"/>
            </a:endParaRPr>
          </a:p>
        </p:txBody>
      </p:sp>
      <p:sp>
        <p:nvSpPr>
          <p:cNvPr id="7222" name="Text Box 58"/>
          <p:cNvSpPr txBox="1">
            <a:spLocks noChangeArrowheads="1"/>
          </p:cNvSpPr>
          <p:nvPr/>
        </p:nvSpPr>
        <p:spPr bwMode="auto">
          <a:xfrm>
            <a:off x="2625725" y="6080125"/>
            <a:ext cx="842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imes New Roman" pitchFamily="18" charset="0"/>
              </a:rPr>
              <a:t>bin</a:t>
            </a:r>
            <a:r>
              <a:rPr lang="en-US" altLang="en-US" sz="2400" b="0" baseline="-10000">
                <a:latin typeface="Times New Roman" pitchFamily="18" charset="0"/>
              </a:rPr>
              <a:t>1</a:t>
            </a:r>
          </a:p>
        </p:txBody>
      </p:sp>
      <p:sp>
        <p:nvSpPr>
          <p:cNvPr id="7223" name="Text Box 59"/>
          <p:cNvSpPr txBox="1">
            <a:spLocks noChangeArrowheads="1"/>
          </p:cNvSpPr>
          <p:nvPr/>
        </p:nvSpPr>
        <p:spPr bwMode="auto">
          <a:xfrm>
            <a:off x="6256338" y="6072188"/>
            <a:ext cx="84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imes New Roman" pitchFamily="18" charset="0"/>
              </a:rPr>
              <a:t>bin</a:t>
            </a:r>
            <a:r>
              <a:rPr lang="en-US" altLang="en-US" sz="2400" b="0" baseline="-10000">
                <a:latin typeface="Times New Roman" pitchFamily="18" charset="0"/>
              </a:rPr>
              <a:t>3</a:t>
            </a:r>
          </a:p>
        </p:txBody>
      </p:sp>
      <p:sp>
        <p:nvSpPr>
          <p:cNvPr id="7224" name="Text Box 60"/>
          <p:cNvSpPr txBox="1">
            <a:spLocks noChangeArrowheads="1"/>
          </p:cNvSpPr>
          <p:nvPr/>
        </p:nvSpPr>
        <p:spPr bwMode="auto">
          <a:xfrm>
            <a:off x="4140200" y="6080125"/>
            <a:ext cx="842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latin typeface="Times New Roman" pitchFamily="18" charset="0"/>
              </a:rPr>
              <a:t>bin</a:t>
            </a:r>
            <a:r>
              <a:rPr lang="en-US" altLang="en-US" sz="2400" b="0" baseline="-10000">
                <a:latin typeface="Times New Roman" pitchFamily="18" charset="0"/>
              </a:rPr>
              <a:t>2</a:t>
            </a:r>
          </a:p>
        </p:txBody>
      </p:sp>
      <p:sp>
        <p:nvSpPr>
          <p:cNvPr id="7225" name="Text Box 61"/>
          <p:cNvSpPr txBox="1">
            <a:spLocks noChangeArrowheads="1"/>
          </p:cNvSpPr>
          <p:nvPr/>
        </p:nvSpPr>
        <p:spPr bwMode="auto">
          <a:xfrm>
            <a:off x="3429000" y="42672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Attribute values, 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Discretization Issues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Size of the discretized intervals affect support &amp; confidence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 lvl="4"/>
            <a:endParaRPr lang="en-US" altLang="en-US"/>
          </a:p>
          <a:p>
            <a:pPr lvl="1"/>
            <a:r>
              <a:rPr lang="en-US" altLang="en-US"/>
              <a:t>If intervals too small</a:t>
            </a:r>
          </a:p>
          <a:p>
            <a:pPr lvl="2"/>
            <a:r>
              <a:rPr lang="en-US" altLang="en-US"/>
              <a:t> may not have enough support</a:t>
            </a:r>
          </a:p>
          <a:p>
            <a:pPr lvl="1"/>
            <a:r>
              <a:rPr lang="en-US" altLang="en-US"/>
              <a:t>If intervals too large</a:t>
            </a:r>
          </a:p>
          <a:p>
            <a:pPr lvl="2"/>
            <a:r>
              <a:rPr lang="en-US" altLang="en-US"/>
              <a:t> may not have enough confidence</a:t>
            </a:r>
          </a:p>
          <a:p>
            <a:r>
              <a:rPr lang="en-US" altLang="en-US"/>
              <a:t>Potential solution: use all possible intervals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2286000"/>
            <a:ext cx="62372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{Refund = No, (Income </a:t>
            </a:r>
            <a:r>
              <a:rPr lang="en-US" altLang="en-US" sz="2000" b="0">
                <a:sym typeface="Symbol" pitchFamily="18" charset="2"/>
              </a:rPr>
              <a:t>= $51,250)}  {Cheat = No}</a:t>
            </a:r>
            <a:endParaRPr lang="en-US" altLang="en-US" sz="2000" b="0"/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{Refund = No, (60K </a:t>
            </a:r>
            <a:r>
              <a:rPr lang="en-US" altLang="en-US" sz="2000" b="0">
                <a:sym typeface="Symbol" pitchFamily="18" charset="2"/>
              </a:rPr>
              <a:t> </a:t>
            </a:r>
            <a:r>
              <a:rPr lang="en-US" altLang="en-US" sz="2000" b="0"/>
              <a:t>Income </a:t>
            </a:r>
            <a:r>
              <a:rPr lang="en-US" altLang="en-US" sz="2000" b="0">
                <a:sym typeface="Symbol" pitchFamily="18" charset="2"/>
              </a:rPr>
              <a:t> 80K)}  {Cheat = No}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ym typeface="Symbol" pitchFamily="18" charset="2"/>
              </a:rPr>
              <a:t>{Refund = No, (0K  Income  1B)}  {Cheat = No}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Discretization Issues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18500" cy="5181600"/>
          </a:xfrm>
        </p:spPr>
        <p:txBody>
          <a:bodyPr/>
          <a:lstStyle/>
          <a:p>
            <a:r>
              <a:rPr lang="en-US" altLang="en-US"/>
              <a:t>Execution time</a:t>
            </a:r>
          </a:p>
          <a:p>
            <a:pPr lvl="1"/>
            <a:r>
              <a:rPr lang="en-US" altLang="en-US"/>
              <a:t>If intervals contain n values, there are on average O(n</a:t>
            </a:r>
            <a:r>
              <a:rPr lang="en-US" altLang="en-US" baseline="30000"/>
              <a:t>2</a:t>
            </a:r>
            <a:r>
              <a:rPr lang="en-US" altLang="en-US"/>
              <a:t>) possible ranges</a:t>
            </a:r>
          </a:p>
          <a:p>
            <a:pPr lvl="1"/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Too many rules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95400" y="4953000"/>
            <a:ext cx="62372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{Refund = No, (Income </a:t>
            </a:r>
            <a:r>
              <a:rPr lang="en-US" altLang="en-US" sz="2000" b="0">
                <a:sym typeface="Symbol" pitchFamily="18" charset="2"/>
              </a:rPr>
              <a:t>= $51,250)}  {Cheat = No}</a:t>
            </a:r>
            <a:endParaRPr lang="en-US" altLang="en-US" sz="2000" b="0"/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{Refund = No, (51K </a:t>
            </a:r>
            <a:r>
              <a:rPr lang="en-US" altLang="en-US" sz="2000" b="0">
                <a:sym typeface="Symbol" pitchFamily="18" charset="2"/>
              </a:rPr>
              <a:t> </a:t>
            </a:r>
            <a:r>
              <a:rPr lang="en-US" altLang="en-US" sz="2000" b="0"/>
              <a:t>Income </a:t>
            </a:r>
            <a:r>
              <a:rPr lang="en-US" altLang="en-US" sz="2000" b="0">
                <a:sym typeface="Symbol" pitchFamily="18" charset="2"/>
              </a:rPr>
              <a:t> 52K)}  {Cheat = No}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ym typeface="Symbol" pitchFamily="18" charset="2"/>
              </a:rPr>
              <a:t>{Refund = No, (50K  Income  60K)}  {Cheat = No}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9" r="8643" b="1450"/>
          <a:stretch>
            <a:fillRect/>
          </a:stretch>
        </p:blipFill>
        <p:spPr bwMode="auto">
          <a:xfrm>
            <a:off x="4114800" y="2286000"/>
            <a:ext cx="4800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Approach by Srikant &amp; Agrawal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/>
              <a:t>Preprocess the data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Discretize attribute using equi-depth partitioning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Use </a:t>
            </a:r>
            <a:r>
              <a:rPr lang="en-US" altLang="en-US" sz="2400" i="1"/>
              <a:t>partial completeness measure</a:t>
            </a:r>
            <a:r>
              <a:rPr lang="en-US" altLang="en-US" sz="2400"/>
              <a:t> to determine number of partitions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 Merge adjacent intervals as long as support is less than max-support</a:t>
            </a:r>
          </a:p>
          <a:p>
            <a:pPr lvl="2"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3200"/>
              <a:t>Apply existing association rule mining algorithms</a:t>
            </a:r>
          </a:p>
          <a:p>
            <a:pPr>
              <a:lnSpc>
                <a:spcPct val="90000"/>
              </a:lnSpc>
            </a:pPr>
            <a:endParaRPr lang="en-US" altLang="en-US" sz="3200"/>
          </a:p>
          <a:p>
            <a:pPr>
              <a:lnSpc>
                <a:spcPct val="90000"/>
              </a:lnSpc>
            </a:pPr>
            <a:r>
              <a:rPr lang="en-US" altLang="en-US" sz="3200"/>
              <a:t>Determine interesting rules in the output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7391400" y="228600"/>
            <a:ext cx="1228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Initially Skip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146478854</TotalTime>
  <Pages>3</Pages>
  <Words>3688</Words>
  <Application>Microsoft Office PowerPoint</Application>
  <PresentationFormat>On-screen Show (4:3)</PresentationFormat>
  <Paragraphs>475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Arial</vt:lpstr>
      <vt:lpstr>Monotype Sorts</vt:lpstr>
      <vt:lpstr>Tahoma</vt:lpstr>
      <vt:lpstr>Times New Roman</vt:lpstr>
      <vt:lpstr>Wingdings</vt:lpstr>
      <vt:lpstr>LC.BRev.FY97</vt:lpstr>
      <vt:lpstr>Document</vt:lpstr>
      <vt:lpstr>Equation</vt:lpstr>
      <vt:lpstr>VISIO</vt:lpstr>
      <vt:lpstr>Visio</vt:lpstr>
      <vt:lpstr>Data Mining Association Rules: Advanced Concepts and Algorithms</vt:lpstr>
      <vt:lpstr>Continuous and Categorical Attributes</vt:lpstr>
      <vt:lpstr>Handling Categorical Attributes</vt:lpstr>
      <vt:lpstr>Handling Categorical Attributes</vt:lpstr>
      <vt:lpstr>Handling Continuous Attributes</vt:lpstr>
      <vt:lpstr>Handling Continuous Attributes</vt:lpstr>
      <vt:lpstr>Discretization Issues</vt:lpstr>
      <vt:lpstr>Discretization Issues</vt:lpstr>
      <vt:lpstr>Approach by Srikant &amp; Agrawal</vt:lpstr>
      <vt:lpstr>Approach by Srikant &amp; Agrawal</vt:lpstr>
      <vt:lpstr>Statistics-based Methods</vt:lpstr>
      <vt:lpstr>Statistics-based Methods</vt:lpstr>
      <vt:lpstr>Statistics-based Methods</vt:lpstr>
      <vt:lpstr>2. Multi-level Association Rules</vt:lpstr>
      <vt:lpstr>Multi-level Association Rules</vt:lpstr>
      <vt:lpstr>Multi-level Association Rules</vt:lpstr>
      <vt:lpstr>Multi-level Association Rules</vt:lpstr>
      <vt:lpstr>Multi-level Association Rules</vt:lpstr>
      <vt:lpstr>3. Sequence Mining</vt:lpstr>
      <vt:lpstr>Examples of Sequence Data</vt:lpstr>
      <vt:lpstr>Formal Definition of a Sequence</vt:lpstr>
      <vt:lpstr>Examples of Sequence</vt:lpstr>
      <vt:lpstr>Formal Definition of a Subsequence</vt:lpstr>
      <vt:lpstr>Sequential Pattern Mining: Definition</vt:lpstr>
      <vt:lpstr>Sequential Pattern Mining: Example</vt:lpstr>
      <vt:lpstr>Sequential Pattern Mining: Challenge</vt:lpstr>
      <vt:lpstr>Extracting Sequential Patterns</vt:lpstr>
      <vt:lpstr>Generalized Sequential Pattern (GSP)</vt:lpstr>
      <vt:lpstr>Candidate Generation</vt:lpstr>
      <vt:lpstr>Cases when concatenating subsequences</vt:lpstr>
      <vt:lpstr>Candidate Generation Examples</vt:lpstr>
      <vt:lpstr>GSP Example</vt:lpstr>
      <vt:lpstr>Timing Constraints (I)</vt:lpstr>
      <vt:lpstr>Mining Sequential Patterns with Timing Constraints</vt:lpstr>
      <vt:lpstr>Other Association Analysis Packages in R</vt:lpstr>
      <vt:lpstr>Apriori Principle for Sequence Data</vt:lpstr>
      <vt:lpstr>Contiguous Subsequences</vt:lpstr>
      <vt:lpstr>Modified Candidate Pruning Step</vt:lpstr>
      <vt:lpstr>Frequent Subgraph Mining</vt:lpstr>
      <vt:lpstr>Representing Graphs as Transactions</vt:lpstr>
      <vt:lpstr>Apriori-like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407</cp:revision>
  <cp:lastPrinted>2001-08-28T17:59:37Z</cp:lastPrinted>
  <dcterms:created xsi:type="dcterms:W3CDTF">1998-03-18T13:44:31Z</dcterms:created>
  <dcterms:modified xsi:type="dcterms:W3CDTF">2023-10-31T14:32:47Z</dcterms:modified>
</cp:coreProperties>
</file>