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515" r:id="rId2"/>
    <p:sldId id="722" r:id="rId3"/>
    <p:sldId id="645" r:id="rId4"/>
    <p:sldId id="637" r:id="rId5"/>
    <p:sldId id="638" r:id="rId6"/>
    <p:sldId id="641" r:id="rId7"/>
    <p:sldId id="640" r:id="rId8"/>
    <p:sldId id="642" r:id="rId9"/>
    <p:sldId id="658" r:id="rId10"/>
    <p:sldId id="694" r:id="rId11"/>
    <p:sldId id="666" r:id="rId12"/>
    <p:sldId id="720" r:id="rId13"/>
    <p:sldId id="575" r:id="rId14"/>
    <p:sldId id="667" r:id="rId15"/>
    <p:sldId id="668" r:id="rId16"/>
    <p:sldId id="669" r:id="rId17"/>
    <p:sldId id="692" r:id="rId18"/>
    <p:sldId id="670" r:id="rId19"/>
    <p:sldId id="671" r:id="rId20"/>
    <p:sldId id="695" r:id="rId21"/>
    <p:sldId id="563" r:id="rId22"/>
    <p:sldId id="565" r:id="rId23"/>
    <p:sldId id="568" r:id="rId24"/>
    <p:sldId id="723" r:id="rId25"/>
    <p:sldId id="570" r:id="rId26"/>
    <p:sldId id="644" r:id="rId27"/>
    <p:sldId id="571" r:id="rId28"/>
    <p:sldId id="676" r:id="rId29"/>
    <p:sldId id="677" r:id="rId30"/>
    <p:sldId id="714" r:id="rId31"/>
    <p:sldId id="713" r:id="rId32"/>
    <p:sldId id="547" r:id="rId33"/>
    <p:sldId id="574" r:id="rId34"/>
    <p:sldId id="551" r:id="rId35"/>
    <p:sldId id="552" r:id="rId36"/>
    <p:sldId id="545" r:id="rId37"/>
    <p:sldId id="553" r:id="rId38"/>
    <p:sldId id="554" r:id="rId39"/>
    <p:sldId id="649" r:id="rId40"/>
    <p:sldId id="721" r:id="rId41"/>
    <p:sldId id="689" r:id="rId42"/>
    <p:sldId id="690" r:id="rId43"/>
    <p:sldId id="691" r:id="rId44"/>
    <p:sldId id="686" r:id="rId45"/>
    <p:sldId id="687" r:id="rId46"/>
    <p:sldId id="688" r:id="rId47"/>
  </p:sldIdLst>
  <p:sldSz cx="9144000" cy="6858000" type="screen4x3"/>
  <p:notesSz cx="7010400" cy="92964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7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A8487"/>
    <a:srgbClr val="1C5A61"/>
    <a:srgbClr val="0C6D9C"/>
    <a:srgbClr val="FF0000"/>
    <a:srgbClr val="CC3300"/>
    <a:srgbClr val="F5F5F5"/>
    <a:srgbClr val="F4F4F4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37" autoAdjust="0"/>
    <p:restoredTop sz="94541" autoAdjust="0"/>
  </p:normalViewPr>
  <p:slideViewPr>
    <p:cSldViewPr>
      <p:cViewPr varScale="1">
        <p:scale>
          <a:sx n="86" d="100"/>
          <a:sy n="86" d="100"/>
        </p:scale>
        <p:origin x="1085" y="34"/>
      </p:cViewPr>
      <p:guideLst>
        <p:guide orient="horz" pos="2160"/>
        <p:guide pos="273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-6274"/>
    </p:cViewPr>
  </p:sorterViewPr>
  <p:notesViewPr>
    <p:cSldViewPr>
      <p:cViewPr varScale="1">
        <p:scale>
          <a:sx n="83" d="100"/>
          <a:sy n="83" d="100"/>
        </p:scale>
        <p:origin x="-840" y="-66"/>
      </p:cViewPr>
      <p:guideLst>
        <p:guide orient="horz" pos="2929"/>
        <p:guide pos="2209"/>
      </p:guideLst>
    </p:cSldViewPr>
  </p:notesViewPr>
  <p:gridSpacing cx="45720" cy="4572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8.xml"/><Relationship Id="rId2" Type="http://schemas.openxmlformats.org/officeDocument/2006/relationships/slide" Target="slides/slide37.xml"/><Relationship Id="rId1" Type="http://schemas.openxmlformats.org/officeDocument/2006/relationships/slide" Target="slides/slide32.xml"/><Relationship Id="rId4" Type="http://schemas.openxmlformats.org/officeDocument/2006/relationships/slide" Target="slides/slide3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83883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2591" y="4416098"/>
            <a:ext cx="5143698" cy="41809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6811" tIns="48408" rIns="96811" bIns="484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704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2213" y="704850"/>
            <a:ext cx="4629150" cy="3471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4549195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9900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382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081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76425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700088"/>
            <a:ext cx="4643437" cy="3482975"/>
          </a:xfrm>
          <a:solidFill>
            <a:srgbClr val="FFFFFF"/>
          </a:solidFill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2" y="4416098"/>
            <a:ext cx="5142177" cy="418092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577" tIns="45784" rIns="91577" bIns="45784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5843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706438"/>
            <a:ext cx="4632325" cy="3475037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33397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1701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152400"/>
            <a:ext cx="2085975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10288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3210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8685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2197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5802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5082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842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4869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9858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1972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280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163" y="1143000"/>
            <a:ext cx="83185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 Third Level</a:t>
            </a:r>
          </a:p>
        </p:txBody>
      </p:sp>
      <p:grpSp>
        <p:nvGrpSpPr>
          <p:cNvPr id="1028" name="Group 16"/>
          <p:cNvGrpSpPr>
            <a:grpSpLocks/>
          </p:cNvGrpSpPr>
          <p:nvPr userDrawn="1"/>
        </p:nvGrpSpPr>
        <p:grpSpPr bwMode="auto">
          <a:xfrm>
            <a:off x="304800" y="838200"/>
            <a:ext cx="8534400" cy="152400"/>
            <a:chOff x="264" y="788"/>
            <a:chExt cx="5232" cy="124"/>
          </a:xfrm>
        </p:grpSpPr>
        <p:sp>
          <p:nvSpPr>
            <p:cNvPr id="1030" name="Rectangle 17"/>
            <p:cNvSpPr>
              <a:spLocks noChangeArrowheads="1"/>
            </p:cNvSpPr>
            <p:nvPr/>
          </p:nvSpPr>
          <p:spPr bwMode="auto">
            <a:xfrm>
              <a:off x="264" y="788"/>
              <a:ext cx="5232" cy="61"/>
            </a:xfrm>
            <a:prstGeom prst="rect">
              <a:avLst/>
            </a:prstGeom>
            <a:gradFill rotWithShape="0">
              <a:gsLst>
                <a:gs pos="0">
                  <a:srgbClr val="0E9BBA"/>
                </a:gs>
                <a:gs pos="50000">
                  <a:srgbClr val="12C2E9"/>
                </a:gs>
                <a:gs pos="100000">
                  <a:srgbClr val="0E9BB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1" name="Rectangle 18"/>
            <p:cNvSpPr>
              <a:spLocks noChangeArrowheads="1"/>
            </p:cNvSpPr>
            <p:nvPr/>
          </p:nvSpPr>
          <p:spPr bwMode="auto">
            <a:xfrm>
              <a:off x="264" y="881"/>
              <a:ext cx="5232" cy="31"/>
            </a:xfrm>
            <a:prstGeom prst="rect">
              <a:avLst/>
            </a:prstGeom>
            <a:gradFill rotWithShape="0">
              <a:gsLst>
                <a:gs pos="0">
                  <a:srgbClr val="B200B2"/>
                </a:gs>
                <a:gs pos="50000">
                  <a:srgbClr val="FF00FF"/>
                </a:gs>
                <a:gs pos="100000">
                  <a:srgbClr val="B200B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8" name="Text Box 10"/>
          <p:cNvSpPr txBox="1">
            <a:spLocks noChangeArrowheads="1"/>
          </p:cNvSpPr>
          <p:nvPr userDrawn="1"/>
        </p:nvSpPr>
        <p:spPr bwMode="auto">
          <a:xfrm>
            <a:off x="422859" y="6400799"/>
            <a:ext cx="1219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dirty="0"/>
              <a:t>11/26/2023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454919" y="6400800"/>
            <a:ext cx="4026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fld id="{20C2B3EF-A58E-4072-B0B8-DA68EAC103CC}" type="slidenum">
              <a:rPr lang="en-US" smtClean="0"/>
              <a:pPr>
                <a:spcBef>
                  <a:spcPct val="50000"/>
                </a:spcBef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514600" y="6334780"/>
            <a:ext cx="373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/>
              <a:t>Introduction to Data Mining, 2nd Edition   Tan, Steinbach, </a:t>
            </a:r>
            <a:r>
              <a:rPr lang="en-US" dirty="0" err="1"/>
              <a:t>Karpatne</a:t>
            </a:r>
            <a:r>
              <a:rPr lang="en-US" dirty="0"/>
              <a:t>, Kumar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5pPr>
      <a:lvl6pPr marL="4572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6pPr>
      <a:lvl7pPr marL="9144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7pPr>
      <a:lvl8pPr marL="13716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8pPr>
      <a:lvl9pPr marL="18288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9pPr>
    </p:titleStyle>
    <p:bodyStyle>
      <a:lvl1pPr marL="292100" indent="-2921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5000"/>
        <a:buFont typeface="Monotype Sort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100000"/>
        <a:buFont typeface="Arial" charset="0"/>
        <a:buChar char="–"/>
        <a:defRPr sz="2400">
          <a:solidFill>
            <a:schemeClr val="tx1"/>
          </a:solidFill>
          <a:latin typeface="+mn-lt"/>
        </a:defRPr>
      </a:lvl2pPr>
      <a:lvl3pPr marL="9144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cikit-learn.org/stable/modules/mixture.html" TargetMode="External"/><Relationship Id="rId4" Type="http://schemas.openxmlformats.org/officeDocument/2006/relationships/hyperlink" Target="http://pypr.sourceforge.net/mog.html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7.wmf"/><Relationship Id="rId7" Type="http://schemas.openxmlformats.org/officeDocument/2006/relationships/image" Target="../media/image180.png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0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wmf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05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763000" cy="1524000"/>
          </a:xfrm>
          <a:noFill/>
        </p:spPr>
        <p:txBody>
          <a:bodyPr/>
          <a:lstStyle/>
          <a:p>
            <a:pPr algn="ctr"/>
            <a:r>
              <a:rPr lang="en-US" altLang="en-US"/>
              <a:t>Data Mining</a:t>
            </a:r>
            <a:br>
              <a:rPr lang="en-US" altLang="en-US"/>
            </a:br>
            <a:r>
              <a:rPr lang="en-US" altLang="en-US"/>
              <a:t>Cluster Analysis: Advanced Concepts </a:t>
            </a:r>
            <a:br>
              <a:rPr lang="en-US" altLang="en-US"/>
            </a:br>
            <a:r>
              <a:rPr lang="en-US" altLang="en-US"/>
              <a:t>and Algorithms</a:t>
            </a:r>
          </a:p>
        </p:txBody>
      </p:sp>
      <p:grpSp>
        <p:nvGrpSpPr>
          <p:cNvPr id="2051" name="Group 2054"/>
          <p:cNvGrpSpPr>
            <a:grpSpLocks/>
          </p:cNvGrpSpPr>
          <p:nvPr/>
        </p:nvGrpSpPr>
        <p:grpSpPr bwMode="auto">
          <a:xfrm>
            <a:off x="304800" y="1524000"/>
            <a:ext cx="8534400" cy="152400"/>
            <a:chOff x="264" y="788"/>
            <a:chExt cx="5232" cy="124"/>
          </a:xfrm>
        </p:grpSpPr>
        <p:sp>
          <p:nvSpPr>
            <p:cNvPr id="2053" name="Rectangle 2055"/>
            <p:cNvSpPr>
              <a:spLocks noChangeArrowheads="1"/>
            </p:cNvSpPr>
            <p:nvPr/>
          </p:nvSpPr>
          <p:spPr bwMode="auto">
            <a:xfrm>
              <a:off x="264" y="788"/>
              <a:ext cx="5232" cy="61"/>
            </a:xfrm>
            <a:prstGeom prst="rect">
              <a:avLst/>
            </a:prstGeom>
            <a:gradFill rotWithShape="0">
              <a:gsLst>
                <a:gs pos="0">
                  <a:srgbClr val="0E9BBA"/>
                </a:gs>
                <a:gs pos="50000">
                  <a:srgbClr val="12C2E9"/>
                </a:gs>
                <a:gs pos="100000">
                  <a:srgbClr val="0E9BB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4" name="Rectangle 2056"/>
            <p:cNvSpPr>
              <a:spLocks noChangeArrowheads="1"/>
            </p:cNvSpPr>
            <p:nvPr/>
          </p:nvSpPr>
          <p:spPr bwMode="auto">
            <a:xfrm>
              <a:off x="264" y="881"/>
              <a:ext cx="5232" cy="31"/>
            </a:xfrm>
            <a:prstGeom prst="rect">
              <a:avLst/>
            </a:prstGeom>
            <a:gradFill rotWithShape="0">
              <a:gsLst>
                <a:gs pos="0">
                  <a:srgbClr val="B200B2"/>
                </a:gs>
                <a:gs pos="50000">
                  <a:srgbClr val="FF00FF"/>
                </a:gs>
                <a:gs pos="100000">
                  <a:srgbClr val="B200B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052" name="Rectangle 2057"/>
          <p:cNvSpPr>
            <a:spLocks noChangeArrowheads="1"/>
          </p:cNvSpPr>
          <p:nvPr/>
        </p:nvSpPr>
        <p:spPr bwMode="auto">
          <a:xfrm>
            <a:off x="381000" y="2159000"/>
            <a:ext cx="82296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sz="3200" b="0" dirty="0"/>
              <a:t>Lecture Notes for Chapter 8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n-US" altLang="en-US" sz="3200" b="0" dirty="0"/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sz="3200" b="0" dirty="0"/>
              <a:t>Introduction to Data Mining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sz="2800" b="0" dirty="0"/>
              <a:t>by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sz="2800" b="0" dirty="0"/>
              <a:t>Tan, Steinbach, Kumar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n-US" altLang="en-US" sz="1600" b="0" dirty="0"/>
          </a:p>
          <a:p>
            <a:endParaRPr lang="en-US" altLang="en-US" sz="1600" b="0" dirty="0"/>
          </a:p>
          <a:p>
            <a:endParaRPr lang="en-US" altLang="en-US" sz="1600" b="0" dirty="0"/>
          </a:p>
          <a:p>
            <a:pPr algn="l"/>
            <a:endParaRPr lang="en-US" altLang="en-US" sz="2000" b="0" dirty="0"/>
          </a:p>
        </p:txBody>
      </p:sp>
      <p:sp>
        <p:nvSpPr>
          <p:cNvPr id="9" name="Rectangle 8"/>
          <p:cNvSpPr/>
          <p:nvPr/>
        </p:nvSpPr>
        <p:spPr>
          <a:xfrm>
            <a:off x="2514600" y="6334780"/>
            <a:ext cx="373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/>
              <a:t>Introduction to Data Mining, 2nd Edition   Tan, Steinbach, </a:t>
            </a:r>
            <a:r>
              <a:rPr lang="en-US" dirty="0" err="1"/>
              <a:t>Karpatne</a:t>
            </a:r>
            <a:r>
              <a:rPr lang="en-US" dirty="0"/>
              <a:t>, Kumar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600" dirty="0"/>
              <a:t>An Example Application: Image Segmentation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Modified versions of fuzzy c-means have been used for image segmentation</a:t>
            </a:r>
          </a:p>
          <a:p>
            <a:pPr lvl="1"/>
            <a:r>
              <a:rPr lang="en-US" dirty="0"/>
              <a:t>Especially fMRI images (functional magnetic resonance images)</a:t>
            </a:r>
          </a:p>
          <a:p>
            <a:r>
              <a:rPr lang="en-US" dirty="0"/>
              <a:t>References	</a:t>
            </a:r>
          </a:p>
          <a:p>
            <a:pPr lvl="1"/>
            <a:r>
              <a:rPr lang="en-US" sz="1200" dirty="0"/>
              <a:t>Gong, </a:t>
            </a:r>
            <a:r>
              <a:rPr lang="en-US" sz="1200" dirty="0" err="1"/>
              <a:t>Maoguo</a:t>
            </a:r>
            <a:r>
              <a:rPr lang="en-US" sz="1200" dirty="0"/>
              <a:t>, Yan Liang, Jiao Shi, </a:t>
            </a:r>
            <a:r>
              <a:rPr lang="en-US" sz="1200" dirty="0" err="1"/>
              <a:t>Wenping</a:t>
            </a:r>
            <a:r>
              <a:rPr lang="en-US" sz="1200" dirty="0"/>
              <a:t> Ma, and </a:t>
            </a:r>
            <a:r>
              <a:rPr lang="en-US" sz="1200" dirty="0" err="1"/>
              <a:t>Jingjing</a:t>
            </a:r>
            <a:r>
              <a:rPr lang="en-US" sz="1200" dirty="0"/>
              <a:t> Ma. "Fuzzy c-means clustering with local information and kernel metric for image segmentation." </a:t>
            </a:r>
            <a:r>
              <a:rPr lang="en-US" sz="1200" i="1" dirty="0"/>
              <a:t>Image Processing, IEEE Transactions on</a:t>
            </a:r>
            <a:r>
              <a:rPr lang="en-US" sz="1200" dirty="0"/>
              <a:t> 22, no. 2 (2013): 573-584.</a:t>
            </a:r>
          </a:p>
          <a:p>
            <a:pPr lvl="1"/>
            <a:endParaRPr lang="en-US" sz="1200" dirty="0"/>
          </a:p>
          <a:p>
            <a:pPr lvl="1"/>
            <a:endParaRPr lang="en-US" sz="1200" dirty="0"/>
          </a:p>
          <a:p>
            <a:pPr marL="457200" lvl="1" indent="0">
              <a:buNone/>
            </a:pPr>
            <a:br>
              <a:rPr lang="en-US" sz="1600" dirty="0"/>
            </a:br>
            <a:br>
              <a:rPr lang="en-US" sz="1600" dirty="0"/>
            </a:br>
            <a:br>
              <a:rPr lang="en-US" sz="1600" dirty="0"/>
            </a:br>
            <a:r>
              <a:rPr lang="en-US" sz="1600" dirty="0"/>
              <a:t>                               From left to right: original images, fuzzy c-means, EM, BCFCM</a:t>
            </a:r>
          </a:p>
          <a:p>
            <a:pPr lvl="1"/>
            <a:r>
              <a:rPr lang="en-US" sz="1200" dirty="0"/>
              <a:t>Ahmed, Mohamed N., </a:t>
            </a:r>
            <a:r>
              <a:rPr lang="en-US" sz="1200" dirty="0" err="1"/>
              <a:t>Sameh</a:t>
            </a:r>
            <a:r>
              <a:rPr lang="en-US" sz="1200" dirty="0"/>
              <a:t> M. </a:t>
            </a:r>
            <a:r>
              <a:rPr lang="en-US" sz="1200" dirty="0" err="1"/>
              <a:t>Yamany</a:t>
            </a:r>
            <a:r>
              <a:rPr lang="en-US" sz="1200" dirty="0"/>
              <a:t>, </a:t>
            </a:r>
            <a:r>
              <a:rPr lang="en-US" sz="1200" dirty="0" err="1"/>
              <a:t>Nevin</a:t>
            </a:r>
            <a:r>
              <a:rPr lang="en-US" sz="1200" dirty="0"/>
              <a:t> Mohamed, Aly A. </a:t>
            </a:r>
            <a:r>
              <a:rPr lang="en-US" sz="1200" dirty="0" err="1"/>
              <a:t>Farag</a:t>
            </a:r>
            <a:r>
              <a:rPr lang="en-US" sz="1200" dirty="0"/>
              <a:t>, and Thomas Moriarty. "A modified fuzzy c-means algorithm for bias field estimation and segmentation of MRI data." </a:t>
            </a:r>
            <a:r>
              <a:rPr lang="en-US" sz="1200" i="1" dirty="0"/>
              <a:t>Medical Imaging, IEEE Transactions on</a:t>
            </a:r>
            <a:r>
              <a:rPr lang="en-US" sz="1200" dirty="0"/>
              <a:t> 21, no. 3 (2002): 193-199.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743200" y="3977640"/>
            <a:ext cx="3931920" cy="1097280"/>
            <a:chOff x="2011680" y="4297680"/>
            <a:chExt cx="3931920" cy="1097280"/>
          </a:xfrm>
        </p:grpSpPr>
        <p:pic>
          <p:nvPicPr>
            <p:cNvPr id="7373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1680" y="4297680"/>
              <a:ext cx="1920240" cy="1097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73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3360" y="4297680"/>
              <a:ext cx="1920240" cy="1097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45216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58200" cy="533400"/>
          </a:xfrm>
        </p:spPr>
        <p:txBody>
          <a:bodyPr/>
          <a:lstStyle/>
          <a:p>
            <a:r>
              <a:rPr lang="en-US" altLang="en-US" sz="2800" dirty="0"/>
              <a:t> Clustering Using Mixture Models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/>
              <a:t>Idea is to model the set of data points as arising from a mixture of distributions</a:t>
            </a:r>
          </a:p>
          <a:p>
            <a:pPr lvl="1"/>
            <a:r>
              <a:rPr lang="en-US" altLang="en-US" sz="2000" dirty="0"/>
              <a:t>Typically, normal (Gaussian) distribution is used</a:t>
            </a:r>
          </a:p>
          <a:p>
            <a:pPr lvl="1"/>
            <a:r>
              <a:rPr lang="en-US" altLang="en-US" sz="2000" dirty="0"/>
              <a:t>But other distributions have been very profitably used</a:t>
            </a:r>
          </a:p>
          <a:p>
            <a:pPr lvl="1">
              <a:buFont typeface="Arial" charset="0"/>
              <a:buNone/>
            </a:pPr>
            <a:endParaRPr lang="en-US" altLang="en-US" sz="2000" dirty="0"/>
          </a:p>
          <a:p>
            <a:r>
              <a:rPr lang="en-US" altLang="en-US" sz="2400" dirty="0"/>
              <a:t>Clusters are found by estimating the parameters of the statistical distributions using the Expectation-Maximization (EM) algorithm</a:t>
            </a:r>
          </a:p>
          <a:p>
            <a:pPr marL="1146175" lvl="2" indent="-231775"/>
            <a:r>
              <a:rPr lang="en-US" altLang="en-US" sz="1800" dirty="0"/>
              <a:t> k-means is a special case of this approach</a:t>
            </a:r>
          </a:p>
          <a:p>
            <a:pPr lvl="2"/>
            <a:r>
              <a:rPr lang="en-US" altLang="en-US" sz="1600" dirty="0"/>
              <a:t>   Provides a compact representation of clusters </a:t>
            </a:r>
          </a:p>
          <a:p>
            <a:pPr lvl="2"/>
            <a:r>
              <a:rPr lang="en-US" altLang="en-US" sz="1600" dirty="0"/>
              <a:t>   The probabilities with which point belongs to each cluster provide a functionality similar to fuzzy clustering.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731000" y="64770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A6633C0-71EA-4B37-A415-7FE3FD185933}" type="slidenum">
              <a:rPr lang="en-US" altLang="en-US" sz="1400" smtClean="0">
                <a:solidFill>
                  <a:schemeClr val="bg2"/>
                </a:solidFill>
                <a:latin typeface="Arial" pitchFamily="34" charset="0"/>
              </a:rPr>
              <a:pPr/>
              <a:t>12</a:t>
            </a:fld>
            <a:endParaRPr lang="en-US" altLang="en-US" sz="140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512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General Idea EM Algorithm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92" y="-228600"/>
            <a:ext cx="9167092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47800" y="1295400"/>
            <a:ext cx="876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Gaussian Mixture Models:</a:t>
            </a:r>
            <a:endParaRPr lang="en-US" sz="1000" dirty="0"/>
          </a:p>
          <a:p>
            <a:r>
              <a:rPr lang="en-US" sz="800" dirty="0">
                <a:hlinkClick r:id="rId4"/>
              </a:rPr>
              <a:t>http://pypr.sourceforge.net/mog.html</a:t>
            </a:r>
            <a:r>
              <a:rPr lang="en-US" sz="800" dirty="0"/>
              <a:t>      </a:t>
            </a:r>
            <a:r>
              <a:rPr lang="en-US" sz="800" dirty="0">
                <a:hlinkClick r:id="rId5"/>
              </a:rPr>
              <a:t>http://scikit-learn.org/stable/modules/mixture.html</a:t>
            </a:r>
            <a:endParaRPr lang="en-US" sz="800" dirty="0"/>
          </a:p>
        </p:txBody>
      </p:sp>
      <p:sp>
        <p:nvSpPr>
          <p:cNvPr id="6" name="TextBox 5"/>
          <p:cNvSpPr txBox="1"/>
          <p:nvPr/>
        </p:nvSpPr>
        <p:spPr>
          <a:xfrm>
            <a:off x="4191000" y="228600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EM Algorithm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57800" y="609600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Works like K-means</a:t>
            </a:r>
          </a:p>
        </p:txBody>
      </p:sp>
    </p:spTree>
    <p:extLst>
      <p:ext uri="{BB962C8B-B14F-4D97-AF65-F5344CB8AC3E}">
        <p14:creationId xmlns:p14="http://schemas.microsoft.com/office/powerpoint/2010/main" val="1739773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Parameter of K-Means/GMM Models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098280" cy="5257800"/>
          </a:xfrm>
        </p:spPr>
        <p:txBody>
          <a:bodyPr/>
          <a:lstStyle/>
          <a:p>
            <a:r>
              <a:rPr lang="en-US" altLang="en-US" sz="2300" dirty="0"/>
              <a:t>K-means models are characterized by k centroids</a:t>
            </a:r>
          </a:p>
          <a:p>
            <a:r>
              <a:rPr lang="en-US" altLang="en-US" sz="2300" dirty="0"/>
              <a:t>EM/Gaussian Mixture Models are characterized by k Gaussian with each Gaussian characterized by:</a:t>
            </a:r>
          </a:p>
          <a:p>
            <a:pPr lvl="1"/>
            <a:r>
              <a:rPr lang="en-US" altLang="en-US" sz="1900" dirty="0"/>
              <a:t>Weight of the particular Gaussian; sometime called mixing coefficient  </a:t>
            </a:r>
          </a:p>
          <a:p>
            <a:pPr lvl="1"/>
            <a:r>
              <a:rPr lang="en-US" altLang="en-US" sz="1900" dirty="0"/>
              <a:t>Mean value</a:t>
            </a:r>
          </a:p>
          <a:p>
            <a:pPr lvl="1"/>
            <a:r>
              <a:rPr lang="en-US" altLang="en-US" sz="1900" dirty="0"/>
              <a:t>Covariance Matrix </a:t>
            </a:r>
          </a:p>
          <a:p>
            <a:r>
              <a:rPr lang="en-US" altLang="en-US" sz="2300" dirty="0"/>
              <a:t>EM-style algorithms:</a:t>
            </a:r>
          </a:p>
          <a:p>
            <a:pPr lvl="1"/>
            <a:r>
              <a:rPr lang="en-US" altLang="en-US" sz="2300" dirty="0"/>
              <a:t>E-Step: Assign objects to clusters (deterministic in the case of K-means; probabilistic in the case of EM)</a:t>
            </a:r>
          </a:p>
          <a:p>
            <a:pPr lvl="1"/>
            <a:r>
              <a:rPr lang="en-US" altLang="en-US" sz="2300" dirty="0"/>
              <a:t>M-Step: updates the model parameters (e.g. centroids in the case of K-means; the mixture model parameter in the case of EM)</a:t>
            </a:r>
          </a:p>
          <a:p>
            <a:pPr lvl="1"/>
            <a:r>
              <a:rPr lang="en-US" altLang="en-US" sz="2300" dirty="0"/>
              <a:t>Repeat sequences of E-M steps until there is some convergence</a:t>
            </a:r>
          </a:p>
          <a:p>
            <a:pPr lvl="1"/>
            <a:r>
              <a:rPr lang="en-US" altLang="en-US" sz="2300" dirty="0"/>
              <a:t>Start with an initial assignment of objects to clusters </a:t>
            </a:r>
          </a:p>
        </p:txBody>
      </p:sp>
    </p:spTree>
    <p:extLst>
      <p:ext uri="{BB962C8B-B14F-4D97-AF65-F5344CB8AC3E}">
        <p14:creationId xmlns:p14="http://schemas.microsoft.com/office/powerpoint/2010/main" val="254850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58200" cy="533400"/>
          </a:xfrm>
        </p:spPr>
        <p:txBody>
          <a:bodyPr/>
          <a:lstStyle/>
          <a:p>
            <a:r>
              <a:rPr lang="en-US" altLang="en-US" sz="2800" dirty="0"/>
              <a:t>Probabilistic Clustering: Example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b="1" dirty="0"/>
              <a:t>Informal example</a:t>
            </a:r>
            <a:r>
              <a:rPr lang="en-US" altLang="en-US" sz="2400" dirty="0"/>
              <a:t>: </a:t>
            </a:r>
            <a:r>
              <a:rPr lang="en-US" altLang="en-US" sz="2000" dirty="0"/>
              <a:t>consider </a:t>
            </a:r>
            <a:br>
              <a:rPr lang="en-US" altLang="en-US" sz="2000" dirty="0"/>
            </a:br>
            <a:r>
              <a:rPr lang="en-US" altLang="en-US" sz="2000" dirty="0"/>
              <a:t>modeling the points that </a:t>
            </a:r>
            <a:br>
              <a:rPr lang="en-US" altLang="en-US" sz="2000" dirty="0"/>
            </a:br>
            <a:r>
              <a:rPr lang="en-US" altLang="en-US" sz="2000" dirty="0"/>
              <a:t>generate the following </a:t>
            </a:r>
            <a:br>
              <a:rPr lang="en-US" altLang="en-US" sz="2000" dirty="0"/>
            </a:br>
            <a:r>
              <a:rPr lang="en-US" altLang="en-US" sz="2000" dirty="0"/>
              <a:t>histogram.</a:t>
            </a:r>
          </a:p>
          <a:p>
            <a:pPr>
              <a:lnSpc>
                <a:spcPct val="90000"/>
              </a:lnSpc>
            </a:pPr>
            <a:endParaRPr lang="en-US" altLang="en-US" sz="2000" dirty="0"/>
          </a:p>
          <a:p>
            <a:pPr>
              <a:lnSpc>
                <a:spcPct val="90000"/>
              </a:lnSpc>
            </a:pPr>
            <a:r>
              <a:rPr lang="en-US" altLang="en-US" sz="2000" dirty="0"/>
              <a:t>Looks like a combination of two</a:t>
            </a:r>
            <a:br>
              <a:rPr lang="en-US" altLang="en-US" sz="2000" dirty="0"/>
            </a:br>
            <a:r>
              <a:rPr lang="en-US" altLang="en-US" sz="2000" dirty="0"/>
              <a:t>normal (Gaussian) distributions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Suppose we can estimate the </a:t>
            </a:r>
            <a:br>
              <a:rPr lang="en-US" altLang="en-US" sz="2000" dirty="0"/>
            </a:br>
            <a:r>
              <a:rPr lang="en-US" altLang="en-US" sz="2000" dirty="0"/>
              <a:t>mean and standard deviation of each normal distribution.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This completely describes the two clusters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We can compute the probabilities with which each point belongs to each cluster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Can assign each point to the </a:t>
            </a:r>
            <a:br>
              <a:rPr lang="en-US" altLang="en-US" sz="1800" dirty="0"/>
            </a:br>
            <a:r>
              <a:rPr lang="en-US" altLang="en-US" sz="1800" dirty="0"/>
              <a:t>cluster (distribution) for which it </a:t>
            </a:r>
            <a:br>
              <a:rPr lang="en-US" altLang="en-US" sz="1800" dirty="0"/>
            </a:br>
            <a:r>
              <a:rPr lang="en-US" altLang="en-US" sz="1800" dirty="0"/>
              <a:t>is most probable.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915988"/>
            <a:ext cx="3838575" cy="274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105400"/>
            <a:ext cx="3592513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58200" cy="533400"/>
          </a:xfrm>
        </p:spPr>
        <p:txBody>
          <a:bodyPr/>
          <a:lstStyle/>
          <a:p>
            <a:r>
              <a:rPr lang="en-US" altLang="en-US" sz="2800"/>
              <a:t>Probabilistic Clustering: EM Algorithm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732837" cy="5181600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000" dirty="0">
                <a:latin typeface="Times New Roman" pitchFamily="18" charset="0"/>
              </a:rPr>
              <a:t>Initialize the parameters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000" b="1" dirty="0">
                <a:latin typeface="Times New Roman" pitchFamily="18" charset="0"/>
              </a:rPr>
              <a:t>Repeat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r>
              <a:rPr lang="en-US" altLang="en-US" sz="2000" dirty="0">
                <a:latin typeface="Times New Roman" pitchFamily="18" charset="0"/>
              </a:rPr>
              <a:t>For each point, compute its probability under each distribution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r>
              <a:rPr lang="en-US" altLang="en-US" sz="2000" dirty="0">
                <a:latin typeface="Times New Roman" pitchFamily="18" charset="0"/>
              </a:rPr>
              <a:t>Using these probabilities, update the parameters of each distribution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000" b="1" dirty="0">
                <a:latin typeface="Times New Roman" pitchFamily="18" charset="0"/>
              </a:rPr>
              <a:t>Until</a:t>
            </a:r>
            <a:r>
              <a:rPr lang="en-US" altLang="en-US" sz="2000" dirty="0">
                <a:latin typeface="Times New Roman" pitchFamily="18" charset="0"/>
              </a:rPr>
              <a:t> there is no change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altLang="en-US" sz="2000" dirty="0">
              <a:latin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400" dirty="0"/>
              <a:t>Very similar to of K-means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Consists of assignment and update steps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Can use random initialization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Problem of local minima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For normal distributions, typically use K-means to initialize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If using normal distributions, can find elliptical as well as spherical shapes.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58200" cy="533400"/>
          </a:xfrm>
        </p:spPr>
        <p:txBody>
          <a:bodyPr/>
          <a:lstStyle/>
          <a:p>
            <a:r>
              <a:rPr lang="en-US" altLang="en-US" sz="2800"/>
              <a:t>Probabilistic Clustering: Updating Centroids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732837" cy="5181600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000" dirty="0"/>
              <a:t>Update formula for weights assuming an estimate for statistical parameters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altLang="en-US" sz="2000" b="1" dirty="0"/>
          </a:p>
          <a:p>
            <a:pPr lvl="1">
              <a:lnSpc>
                <a:spcPct val="90000"/>
              </a:lnSpc>
              <a:buFont typeface="Arial" charset="0"/>
              <a:buNone/>
            </a:pPr>
            <a:endParaRPr lang="en-US" altLang="en-US" sz="2000" dirty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altLang="en-US" sz="2000" dirty="0">
              <a:latin typeface="Courier New" pitchFamily="49" charset="0"/>
            </a:endParaRP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altLang="en-US" sz="2000" dirty="0">
              <a:latin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400" dirty="0"/>
              <a:t>Very similar to the fuzzy k-means formula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Weights are probabilities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Weights are not raised to a power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Probabilities calculated using Bayes rule:  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Need to assign weights to each cluster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Weights may not be equal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Similar to prior probabilities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Can be estimated: </a:t>
            </a:r>
          </a:p>
          <a:p>
            <a:pPr lvl="1">
              <a:lnSpc>
                <a:spcPct val="90000"/>
              </a:lnSpc>
            </a:pPr>
            <a:endParaRPr lang="en-US" altLang="en-US" sz="2000" dirty="0"/>
          </a:p>
          <a:p>
            <a:pPr>
              <a:lnSpc>
                <a:spcPct val="90000"/>
              </a:lnSpc>
            </a:pPr>
            <a:endParaRPr lang="en-US" altLang="en-US" sz="2400" dirty="0"/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2780932"/>
              </p:ext>
            </p:extLst>
          </p:nvPr>
        </p:nvGraphicFramePr>
        <p:xfrm>
          <a:off x="615950" y="1373188"/>
          <a:ext cx="6450013" cy="1370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31840" imgH="431640" progId="Equation.3">
                  <p:embed/>
                </p:oleObj>
              </mc:Choice>
              <mc:Fallback>
                <p:oleObj name="Equation" r:id="rId2" imgW="203184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50" y="1373188"/>
                        <a:ext cx="6450013" cy="1370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3890663"/>
              </p:ext>
            </p:extLst>
          </p:nvPr>
        </p:nvGraphicFramePr>
        <p:xfrm>
          <a:off x="4275138" y="5257800"/>
          <a:ext cx="314801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85720" imgH="431640" progId="Equation.3">
                  <p:embed/>
                </p:oleObj>
              </mc:Choice>
              <mc:Fallback>
                <p:oleObj name="Equation" r:id="rId4" imgW="1485720" imgH="4316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5138" y="5257800"/>
                        <a:ext cx="3148012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132320" y="1554480"/>
                <a:ext cx="2092406" cy="9759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1800" b="1" i="1" smtClean="0"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sz="1800" b="1" i="1" smtClean="0">
                          <a:latin typeface="Cambria Math"/>
                        </a:rPr>
                        <m:t> </m:t>
                      </m:r>
                      <m:r>
                        <a:rPr lang="en-US" sz="1800" b="0" i="1" smtClean="0">
                          <a:latin typeface="Cambria Math"/>
                        </a:rPr>
                        <m:t>𝑖𝑠</m:t>
                      </m:r>
                      <m:r>
                        <a:rPr lang="en-US" sz="1800" b="0" i="1" smtClean="0">
                          <a:latin typeface="Cambria Math"/>
                        </a:rPr>
                        <m:t> </m:t>
                      </m:r>
                      <m:r>
                        <a:rPr lang="en-US" sz="1800" b="0" i="1" smtClean="0">
                          <a:latin typeface="Cambria Math"/>
                        </a:rPr>
                        <m:t>𝑎</m:t>
                      </m:r>
                      <m:r>
                        <a:rPr lang="en-US" sz="1800" b="0" i="1" smtClean="0">
                          <a:latin typeface="Cambria Math"/>
                        </a:rPr>
                        <m:t> </m:t>
                      </m:r>
                      <m:r>
                        <a:rPr lang="en-US" sz="1800" b="0" i="1" smtClean="0">
                          <a:latin typeface="Cambria Math"/>
                        </a:rPr>
                        <m:t>𝑑𝑎𝑡𝑎</m:t>
                      </m:r>
                      <m:r>
                        <a:rPr lang="en-US" sz="1800" b="0" i="1" smtClean="0">
                          <a:latin typeface="Cambria Math"/>
                        </a:rPr>
                        <m:t> </m:t>
                      </m:r>
                      <m:r>
                        <a:rPr lang="en-US" sz="1800" b="0" i="1" smtClean="0">
                          <a:latin typeface="Cambria Math"/>
                        </a:rPr>
                        <m:t>𝑝𝑜𝑖𝑛𝑡</m:t>
                      </m:r>
                    </m:oMath>
                  </m:oMathPara>
                </a14:m>
                <a:endParaRPr lang="en-US" sz="1800" b="0" dirty="0"/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1800" b="1" i="1" smtClean="0">
                              <a:latin typeface="Cambria Math"/>
                            </a:rPr>
                            <m:t>𝒋</m:t>
                          </m:r>
                        </m:sub>
                      </m:sSub>
                      <m:r>
                        <a:rPr lang="en-US" sz="1800" i="1">
                          <a:latin typeface="Cambria Math"/>
                        </a:rPr>
                        <m:t> </m:t>
                      </m:r>
                      <m:r>
                        <a:rPr lang="en-US" sz="1800" b="0" i="1">
                          <a:latin typeface="Cambria Math"/>
                        </a:rPr>
                        <m:t>𝑖𝑠</m:t>
                      </m:r>
                      <m:r>
                        <a:rPr lang="en-US" sz="1800" b="0" i="1">
                          <a:latin typeface="Cambria Math"/>
                        </a:rPr>
                        <m:t> </m:t>
                      </m:r>
                      <m:r>
                        <a:rPr lang="en-US" sz="1800" b="0" i="1">
                          <a:latin typeface="Cambria Math"/>
                        </a:rPr>
                        <m:t>𝑎</m:t>
                      </m:r>
                      <m:r>
                        <a:rPr lang="en-US" sz="1800" b="0" i="1">
                          <a:latin typeface="Cambria Math"/>
                        </a:rPr>
                        <m:t> </m:t>
                      </m:r>
                      <m:r>
                        <a:rPr lang="en-US" sz="1800" b="0" i="1" smtClean="0">
                          <a:latin typeface="Cambria Math"/>
                        </a:rPr>
                        <m:t>𝑐𝑙𝑢𝑠𝑡𝑒𝑟</m:t>
                      </m:r>
                    </m:oMath>
                  </m:oMathPara>
                </a14:m>
                <a:endParaRPr lang="en-US" sz="1800" b="0" dirty="0"/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sz="1800" b="1" i="1" smtClean="0">
                              <a:latin typeface="Cambria Math"/>
                            </a:rPr>
                            <m:t>𝒋</m:t>
                          </m:r>
                        </m:sub>
                      </m:sSub>
                      <m:r>
                        <a:rPr lang="en-US" sz="1800" i="1">
                          <a:latin typeface="Cambria Math"/>
                        </a:rPr>
                        <m:t> </m:t>
                      </m:r>
                      <m:r>
                        <a:rPr lang="en-US" sz="1800" b="0" i="1">
                          <a:latin typeface="Cambria Math"/>
                        </a:rPr>
                        <m:t>𝑖𝑠</m:t>
                      </m:r>
                      <m:r>
                        <a:rPr lang="en-US" sz="1800" b="0" i="1">
                          <a:latin typeface="Cambria Math"/>
                        </a:rPr>
                        <m:t> </m:t>
                      </m:r>
                      <m:r>
                        <a:rPr lang="en-US" sz="1800" b="0" i="1">
                          <a:latin typeface="Cambria Math"/>
                        </a:rPr>
                        <m:t>𝑎</m:t>
                      </m:r>
                      <m:r>
                        <a:rPr lang="en-US" sz="1800" b="0" i="1">
                          <a:latin typeface="Cambria Math"/>
                        </a:rPr>
                        <m:t> </m:t>
                      </m:r>
                      <m:r>
                        <a:rPr lang="en-US" sz="1800" b="0" i="1" smtClean="0">
                          <a:latin typeface="Cambria Math"/>
                        </a:rPr>
                        <m:t>𝑐𝑒𝑛𝑡𝑟𝑜𝑖𝑑</m:t>
                      </m:r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2320" y="1554480"/>
                <a:ext cx="2092406" cy="975908"/>
              </a:xfrm>
              <a:prstGeom prst="rect">
                <a:avLst/>
              </a:prstGeom>
              <a:blipFill rotWithShape="1">
                <a:blip r:embed="rId7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862918" y="3794760"/>
                <a:ext cx="3291840" cy="761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𝒋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800" b="1" i="1" smtClean="0"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sz="1800" b="1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𝒋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800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sz="1800" b="1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800" b="1" i="1" smtClean="0">
                                  <a:latin typeface="Cambria Math"/>
                                </a:rPr>
                                <m:t>𝒋</m:t>
                              </m:r>
                            </m:sub>
                          </m:sSub>
                          <m:r>
                            <a:rPr lang="en-US" sz="1800" b="1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800" b="0" i="1" smtClean="0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b="0" i="1" smtClean="0">
                                  <a:latin typeface="Cambria Math"/>
                                </a:rPr>
                                <m:t>𝑘</m:t>
                              </m:r>
                            </m:sup>
                            <m:e>
                              <m:r>
                                <a:rPr lang="en-US" sz="1800" b="0" i="1">
                                  <a:latin typeface="Cambria Math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latin typeface="Cambria Math"/>
                                        </a:rPr>
                                        <m:t>𝑙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800" b="0" i="1">
                                  <a:latin typeface="Cambria Math"/>
                                </a:rPr>
                                <m:t>𝑝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latin typeface="Cambria Math"/>
                                    </a:rPr>
                                    <m:t>𝒍</m:t>
                                  </m:r>
                                </m:sub>
                              </m:sSub>
                              <m:r>
                                <a:rPr lang="en-US" sz="1800" i="1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918" y="3794760"/>
                <a:ext cx="3291840" cy="76104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More Detailed EM Algorithm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4288"/>
            <a:ext cx="9144000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91600" cy="533400"/>
          </a:xfrm>
        </p:spPr>
        <p:txBody>
          <a:bodyPr/>
          <a:lstStyle/>
          <a:p>
            <a:r>
              <a:rPr lang="en-US" altLang="en-US" sz="2800"/>
              <a:t>Probabilistic Clustering  Applied to Sample Data</a:t>
            </a:r>
          </a:p>
        </p:txBody>
      </p:sp>
      <p:pic>
        <p:nvPicPr>
          <p:cNvPr id="1536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0" y="685800"/>
            <a:ext cx="10110788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91600" cy="533400"/>
          </a:xfrm>
        </p:spPr>
        <p:txBody>
          <a:bodyPr/>
          <a:lstStyle/>
          <a:p>
            <a:r>
              <a:rPr lang="en-US" altLang="en-US" sz="2400"/>
              <a:t>Probabilistic Clustering: Dense and Sparse Clusters</a:t>
            </a:r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609600"/>
            <a:ext cx="10110788" cy="594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Line 5"/>
          <p:cNvSpPr>
            <a:spLocks noChangeShapeType="1"/>
          </p:cNvSpPr>
          <p:nvPr/>
        </p:nvSpPr>
        <p:spPr bwMode="auto">
          <a:xfrm>
            <a:off x="7954963" y="1692275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7497763" y="1235075"/>
            <a:ext cx="869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News November 28, 2023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en-US" sz="2400" dirty="0"/>
              <a:t>Final Exam has been scheduled for Thursday, December 7, 11a and will take 105 minutes. I detailed review list will be posted in 2-3 days on the course website. 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/>
              <a:t>Dr. </a:t>
            </a:r>
            <a:r>
              <a:rPr lang="en-US" altLang="en-US" sz="2400" dirty="0" err="1"/>
              <a:t>Eick's</a:t>
            </a:r>
            <a:r>
              <a:rPr lang="en-US" altLang="en-US" sz="2400" dirty="0"/>
              <a:t> office hours this week are: WE 9:10-10a and TH 8:50-10a!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/>
              <a:t>Task5 has been posted Sunday morning and is due Saturday, December 2, 11:59p.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/>
              <a:t>Today’s topics </a:t>
            </a:r>
          </a:p>
          <a:p>
            <a:pPr marL="965200" lvl="1" indent="-457200">
              <a:buFont typeface="+mj-lt"/>
              <a:buAutoNum type="alphaLcPeriod"/>
            </a:pPr>
            <a:r>
              <a:rPr lang="en-US" altLang="en-US" dirty="0"/>
              <a:t>Advanced Clustering</a:t>
            </a:r>
          </a:p>
          <a:p>
            <a:pPr marL="965200" lvl="1" indent="-457200">
              <a:buFont typeface="+mj-lt"/>
              <a:buAutoNum type="alphaLcPeriod"/>
            </a:pPr>
            <a:r>
              <a:rPr lang="en-US" altLang="en-US" dirty="0"/>
              <a:t>GHC Presentation Group M</a:t>
            </a:r>
          </a:p>
          <a:p>
            <a:pPr marL="965200" lvl="1" indent="-457200">
              <a:buFont typeface="+mj-lt"/>
              <a:buAutoNum type="alphaLcPeriod"/>
            </a:pPr>
            <a:r>
              <a:rPr lang="en-US" altLang="en-US" dirty="0"/>
              <a:t>Maybe, Spatial Data Mining (our last topic)</a:t>
            </a:r>
          </a:p>
        </p:txBody>
      </p:sp>
    </p:spTree>
    <p:extLst>
      <p:ext uri="{BB962C8B-B14F-4D97-AF65-F5344CB8AC3E}">
        <p14:creationId xmlns:p14="http://schemas.microsoft.com/office/powerpoint/2010/main" val="30012563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EM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097280"/>
            <a:ext cx="8318500" cy="5181600"/>
          </a:xfrm>
        </p:spPr>
        <p:txBody>
          <a:bodyPr/>
          <a:lstStyle/>
          <a:p>
            <a:r>
              <a:rPr lang="en-US" dirty="0"/>
              <a:t>Convergence can be slow</a:t>
            </a:r>
            <a:br>
              <a:rPr lang="en-US" dirty="0"/>
            </a:br>
            <a:endParaRPr lang="en-US" dirty="0"/>
          </a:p>
          <a:p>
            <a:r>
              <a:rPr lang="en-US" dirty="0"/>
              <a:t>Only guarantees finding local maxima</a:t>
            </a:r>
            <a:br>
              <a:rPr lang="en-US" dirty="0"/>
            </a:br>
            <a:endParaRPr lang="en-US" dirty="0"/>
          </a:p>
          <a:p>
            <a:r>
              <a:rPr lang="en-US" dirty="0"/>
              <a:t>Makes some significant statistical assumptions</a:t>
            </a:r>
            <a:br>
              <a:rPr lang="en-US" dirty="0"/>
            </a:br>
            <a:endParaRPr lang="en-US" dirty="0"/>
          </a:p>
          <a:p>
            <a:r>
              <a:rPr lang="en-US" dirty="0"/>
              <a:t>Number of parameters for Gaussian distribution grows as O(</a:t>
            </a:r>
            <a:r>
              <a:rPr lang="en-US" i="1" dirty="0"/>
              <a:t>d</a:t>
            </a:r>
            <a:r>
              <a:rPr lang="en-US" baseline="30000" dirty="0"/>
              <a:t>2</a:t>
            </a:r>
            <a:r>
              <a:rPr lang="en-US" dirty="0"/>
              <a:t>), d the number of dimensions</a:t>
            </a:r>
          </a:p>
          <a:p>
            <a:pPr lvl="1"/>
            <a:r>
              <a:rPr lang="en-US" dirty="0"/>
              <a:t>Parameters associated with covariance matrix</a:t>
            </a:r>
          </a:p>
          <a:p>
            <a:pPr lvl="1"/>
            <a:r>
              <a:rPr lang="en-US" dirty="0"/>
              <a:t>K-means only estimates cluster means, which grow as O(</a:t>
            </a:r>
            <a:r>
              <a:rPr lang="en-US" i="1" dirty="0"/>
              <a:t>d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298804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2. Subspace Clustering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096963"/>
            <a:ext cx="8318500" cy="5181600"/>
          </a:xfrm>
        </p:spPr>
        <p:txBody>
          <a:bodyPr/>
          <a:lstStyle/>
          <a:p>
            <a:r>
              <a:rPr lang="en-US" altLang="en-US" sz="2400" dirty="0"/>
              <a:t>Until now, we found clusters by considering all of the attributes</a:t>
            </a:r>
          </a:p>
          <a:p>
            <a:r>
              <a:rPr lang="en-US" altLang="en-US" sz="2400" dirty="0"/>
              <a:t>Some clusters may involve only a subset of attributes, i.e., subspaces of the data</a:t>
            </a:r>
          </a:p>
          <a:p>
            <a:pPr marL="457200" lvl="1" indent="0">
              <a:buNone/>
            </a:pPr>
            <a:endParaRPr lang="en-US" altLang="en-US" dirty="0"/>
          </a:p>
          <a:p>
            <a:pPr lvl="1"/>
            <a:endParaRPr lang="en-US" alt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9"/>
          <a:stretch>
            <a:fillRect/>
          </a:stretch>
        </p:blipFill>
        <p:spPr bwMode="auto">
          <a:xfrm>
            <a:off x="3840481" y="2613864"/>
            <a:ext cx="5349239" cy="374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Clusters in subspaces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139554D-8E33-1941-B903-3F9354EA8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13" y="1195388"/>
            <a:ext cx="4067175" cy="446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E4A4C3-3E0A-A375-0CED-2466B6401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Clique – </a:t>
            </a:r>
            <a:r>
              <a:rPr lang="en-US" altLang="en-US" sz="2800" dirty="0"/>
              <a:t>A Subspace Clustering Algorithm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A grid-based clustering algorithm that methodically finds subspace clusters</a:t>
            </a:r>
          </a:p>
          <a:p>
            <a:pPr lvl="1"/>
            <a:r>
              <a:rPr lang="en-US" altLang="en-US" dirty="0"/>
              <a:t>Partitions the data space into rectangular units of equal volume in all possible subspaces</a:t>
            </a:r>
          </a:p>
          <a:p>
            <a:pPr lvl="1"/>
            <a:r>
              <a:rPr lang="en-US" altLang="en-US" dirty="0"/>
              <a:t>Measures the density of each unit by the fraction of points it contains</a:t>
            </a:r>
          </a:p>
          <a:p>
            <a:pPr lvl="1"/>
            <a:r>
              <a:rPr lang="en-US" altLang="en-US" dirty="0"/>
              <a:t>A unit is dense if the fraction of overall points it contains is above a user specified threshold, </a:t>
            </a:r>
            <a:r>
              <a:rPr lang="en-US" altLang="en-US" dirty="0">
                <a:sym typeface="Symbol" pitchFamily="18" charset="2"/>
              </a:rPr>
              <a:t></a:t>
            </a:r>
          </a:p>
          <a:p>
            <a:pPr lvl="1"/>
            <a:r>
              <a:rPr lang="en-US" altLang="en-US" dirty="0">
                <a:sym typeface="Symbol" pitchFamily="18" charset="2"/>
              </a:rPr>
              <a:t>A cluster is a set of contiguous (touching) dense units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40027-1711-9DAD-88B5-E42581AB5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Clique Idea </a:t>
            </a: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C5D9F221-A814-B7DF-AB56-2CB6BBE32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9675" y="1257300"/>
            <a:ext cx="6721475" cy="495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55491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37160"/>
            <a:ext cx="8280400" cy="533400"/>
          </a:xfrm>
        </p:spPr>
        <p:txBody>
          <a:bodyPr/>
          <a:lstStyle/>
          <a:p>
            <a:r>
              <a:rPr lang="en-US" altLang="en-US" dirty="0"/>
              <a:t>Clique Algorithm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It is impractical to check  volume units in all possible subspaces, since there is  an exponential number of such units</a:t>
            </a:r>
          </a:p>
          <a:p>
            <a:pPr lvl="4">
              <a:lnSpc>
                <a:spcPct val="90000"/>
              </a:lnSpc>
            </a:pPr>
            <a:endParaRPr lang="en-US" altLang="en-US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Monotone property of density-based clusters</a:t>
            </a:r>
            <a:r>
              <a:rPr lang="en-US" altLang="en-US" dirty="0"/>
              <a:t>: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If a set of points cannot form a density based cluster in k dimensions, then the same set of points cannot form a density based cluster in all possible supersets of those dimensions</a:t>
            </a:r>
          </a:p>
          <a:p>
            <a:pPr lvl="4"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Very similar to </a:t>
            </a:r>
            <a:r>
              <a:rPr lang="en-US" altLang="en-US" dirty="0" err="1"/>
              <a:t>Apriori</a:t>
            </a:r>
            <a:r>
              <a:rPr lang="en-US" altLang="en-US" dirty="0"/>
              <a:t> algorithm</a:t>
            </a:r>
          </a:p>
          <a:p>
            <a:pPr lvl="4"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Can find overlapping clusters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Clique Algorithm</a:t>
            </a:r>
          </a:p>
        </p:txBody>
      </p:sp>
      <p:pic>
        <p:nvPicPr>
          <p:cNvPr id="30723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163" y="1887538"/>
            <a:ext cx="8318500" cy="3692525"/>
          </a:xfr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Limitations of Clique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Time complexity is exponential in number of dimensions</a:t>
            </a:r>
          </a:p>
          <a:p>
            <a:pPr lvl="1"/>
            <a:r>
              <a:rPr lang="en-US" altLang="en-US"/>
              <a:t>Especially if “too many” dense units are generated at lower stages</a:t>
            </a:r>
          </a:p>
          <a:p>
            <a:pPr lvl="1"/>
            <a:endParaRPr lang="en-US" altLang="en-US"/>
          </a:p>
          <a:p>
            <a:r>
              <a:rPr lang="en-US" altLang="en-US"/>
              <a:t>May fail if clusters are of widely differing densities, since the threshold is fixed</a:t>
            </a:r>
          </a:p>
          <a:p>
            <a:pPr lvl="1"/>
            <a:r>
              <a:rPr lang="en-US" altLang="en-US"/>
              <a:t>Determining appropriate threshold and unit interval length can be challenging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3. </a:t>
            </a:r>
            <a:r>
              <a:rPr lang="en-US" altLang="en-US" dirty="0" err="1"/>
              <a:t>Denclue</a:t>
            </a:r>
            <a:r>
              <a:rPr lang="en-US" altLang="en-US" dirty="0"/>
              <a:t> (</a:t>
            </a:r>
            <a:r>
              <a:rPr lang="en-US" altLang="en-US" dirty="0" err="1"/>
              <a:t>DENsity</a:t>
            </a:r>
            <a:r>
              <a:rPr lang="en-US" altLang="en-US" dirty="0"/>
              <a:t> </a:t>
            </a:r>
            <a:r>
              <a:rPr lang="en-US" altLang="en-US" dirty="0" err="1"/>
              <a:t>CLUstering</a:t>
            </a:r>
            <a:r>
              <a:rPr lang="en-US" altLang="en-US" dirty="0"/>
              <a:t>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096963"/>
            <a:ext cx="8318500" cy="51816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Based on the notion of kernel-density estimation</a:t>
            </a:r>
          </a:p>
          <a:p>
            <a:pPr lvl="1">
              <a:defRPr/>
            </a:pPr>
            <a:r>
              <a:rPr lang="en-US" dirty="0"/>
              <a:t>Contribution of each point to the density is given by  an influence or kernel function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r>
              <a:rPr lang="en-US" dirty="0"/>
              <a:t>Overall density is the sum of the contributions of all points</a:t>
            </a:r>
          </a:p>
          <a:p>
            <a:pPr lvl="1">
              <a:buFont typeface="Arial" charset="0"/>
              <a:buNone/>
              <a:defRPr/>
            </a:pPr>
            <a:endParaRPr lang="en-US" dirty="0"/>
          </a:p>
          <a:p>
            <a:pPr lvl="4">
              <a:defRPr/>
            </a:pPr>
            <a:endParaRPr lang="en-US" sz="800" dirty="0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3336925"/>
            <a:ext cx="47259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325" y="2332038"/>
            <a:ext cx="3144838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1143000" y="4800600"/>
            <a:ext cx="7178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Formula and plot of Gaussian Kernel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Example of Density from Gaussian Kernel</a:t>
            </a:r>
          </a:p>
        </p:txBody>
      </p:sp>
      <p:grpSp>
        <p:nvGrpSpPr>
          <p:cNvPr id="33795" name="Group 9"/>
          <p:cNvGrpSpPr>
            <a:grpSpLocks/>
          </p:cNvGrpSpPr>
          <p:nvPr/>
        </p:nvGrpSpPr>
        <p:grpSpPr bwMode="auto">
          <a:xfrm>
            <a:off x="0" y="2103438"/>
            <a:ext cx="4324350" cy="3336925"/>
            <a:chOff x="0" y="1325"/>
            <a:chExt cx="2724" cy="2102"/>
          </a:xfrm>
        </p:grpSpPr>
        <p:pic>
          <p:nvPicPr>
            <p:cNvPr id="33799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25"/>
              <a:ext cx="2724" cy="2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0" name="Rectangle 8"/>
            <p:cNvSpPr>
              <a:spLocks noChangeArrowheads="1"/>
            </p:cNvSpPr>
            <p:nvPr/>
          </p:nvSpPr>
          <p:spPr bwMode="auto">
            <a:xfrm>
              <a:off x="547" y="3024"/>
              <a:ext cx="375" cy="4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33796" name="Group 12"/>
          <p:cNvGrpSpPr>
            <a:grpSpLocks/>
          </p:cNvGrpSpPr>
          <p:nvPr/>
        </p:nvGrpSpPr>
        <p:grpSpPr bwMode="auto">
          <a:xfrm>
            <a:off x="4343400" y="1782763"/>
            <a:ext cx="4441825" cy="3749675"/>
            <a:chOff x="2736" y="1094"/>
            <a:chExt cx="2798" cy="2362"/>
          </a:xfrm>
        </p:grpSpPr>
        <p:pic>
          <p:nvPicPr>
            <p:cNvPr id="33797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094"/>
              <a:ext cx="2798" cy="2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798" name="Rectangle 11"/>
            <p:cNvSpPr>
              <a:spLocks noChangeArrowheads="1"/>
            </p:cNvSpPr>
            <p:nvPr/>
          </p:nvSpPr>
          <p:spPr bwMode="auto">
            <a:xfrm>
              <a:off x="2909" y="3110"/>
              <a:ext cx="345" cy="3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Outline: </a:t>
            </a:r>
            <a:r>
              <a:rPr lang="en-US" altLang="en-US"/>
              <a:t>Advanced Clustering</a:t>
            </a:r>
            <a:endParaRPr lang="en-US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8961119" cy="51816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en-US" sz="2600" dirty="0"/>
              <a:t>Advanced Prototype-based Clustering </a:t>
            </a:r>
            <a:r>
              <a:rPr lang="en-US" altLang="en-US" sz="2600" dirty="0">
                <a:solidFill>
                  <a:schemeClr val="accent1"/>
                </a:solidFill>
              </a:rPr>
              <a:t>covered today	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altLang="en-US" sz="2600" dirty="0"/>
              <a:t>Fuzzy c-means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altLang="en-US" sz="2600" dirty="0"/>
              <a:t>Mixture Model Clustering (EM) 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600" dirty="0"/>
              <a:t>Subspace Clustering: CLIQUE </a:t>
            </a:r>
            <a:r>
              <a:rPr lang="en-US" altLang="en-US" sz="2600" dirty="0">
                <a:solidFill>
                  <a:schemeClr val="accent1"/>
                </a:solidFill>
              </a:rPr>
              <a:t>covered in 2023</a:t>
            </a:r>
            <a:endParaRPr lang="en-US" altLang="en-US" sz="2000" dirty="0">
              <a:solidFill>
                <a:schemeClr val="accent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en-US" sz="2600" dirty="0"/>
              <a:t>Clustering with Density Functions: DENCLUE</a:t>
            </a:r>
            <a:r>
              <a:rPr lang="en-US" altLang="en-US" sz="2800" dirty="0">
                <a:solidFill>
                  <a:schemeClr val="accent1"/>
                </a:solidFill>
              </a:rPr>
              <a:t> </a:t>
            </a:r>
            <a:r>
              <a:rPr lang="en-US" altLang="en-US" sz="1800" dirty="0">
                <a:solidFill>
                  <a:schemeClr val="accent1"/>
                </a:solidFill>
              </a:rPr>
              <a:t> </a:t>
            </a:r>
            <a:endParaRPr lang="en-US" altLang="en-US" sz="1800" dirty="0"/>
          </a:p>
          <a:p>
            <a:pPr marL="457200" indent="-457200">
              <a:buFont typeface="+mj-lt"/>
              <a:buAutoNum type="arabicPeriod"/>
            </a:pPr>
            <a:r>
              <a:rPr lang="en-US" altLang="en-US" sz="2600" dirty="0"/>
              <a:t>Shared Nearest Neighbor (SNN)</a:t>
            </a:r>
            <a:r>
              <a:rPr lang="en-US" altLang="en-US" sz="2000" dirty="0">
                <a:solidFill>
                  <a:schemeClr val="accent1"/>
                </a:solidFill>
              </a:rPr>
              <a:t> </a:t>
            </a:r>
            <a:r>
              <a:rPr lang="en-US" altLang="en-US" sz="2400" dirty="0">
                <a:solidFill>
                  <a:schemeClr val="accent1"/>
                </a:solidFill>
              </a:rPr>
              <a:t>not covered in 2023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DENCLUE Algorithm</a:t>
            </a:r>
          </a:p>
        </p:txBody>
      </p:sp>
      <p:sp>
        <p:nvSpPr>
          <p:cNvPr id="3584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74003" y="913050"/>
            <a:ext cx="9235757" cy="5213430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altLang="en-US" sz="1800" dirty="0"/>
              <a:t>Find the density function</a:t>
            </a:r>
          </a:p>
          <a:p>
            <a:pPr>
              <a:spcAft>
                <a:spcPts val="1000"/>
              </a:spcAft>
            </a:pPr>
            <a:r>
              <a:rPr lang="en-US" altLang="en-US" sz="1800" dirty="0"/>
              <a:t>Identify local maxima (density attractors)</a:t>
            </a:r>
          </a:p>
          <a:p>
            <a:pPr>
              <a:spcAft>
                <a:spcPts val="1000"/>
              </a:spcAft>
            </a:pPr>
            <a:r>
              <a:rPr lang="en-US" altLang="en-US" sz="1800" dirty="0"/>
              <a:t>Assign each point to the density attractor</a:t>
            </a:r>
          </a:p>
          <a:p>
            <a:pPr lvl="1">
              <a:spcAft>
                <a:spcPts val="1000"/>
              </a:spcAft>
            </a:pPr>
            <a:r>
              <a:rPr lang="en-US" altLang="en-US" sz="1600" dirty="0"/>
              <a:t>Follow direction of maximum increase in density</a:t>
            </a:r>
          </a:p>
          <a:p>
            <a:pPr>
              <a:spcAft>
                <a:spcPts val="1000"/>
              </a:spcAft>
            </a:pPr>
            <a:r>
              <a:rPr lang="en-US" altLang="en-US" sz="1800" dirty="0"/>
              <a:t>Define clusters as groups consisting of points associated with density attractor</a:t>
            </a:r>
          </a:p>
          <a:p>
            <a:pPr>
              <a:spcAft>
                <a:spcPts val="1000"/>
              </a:spcAft>
            </a:pPr>
            <a:r>
              <a:rPr lang="en-US" altLang="en-US" sz="1800" dirty="0"/>
              <a:t>Discard clusters whose density attractor has a density less than a user specified minimum, </a:t>
            </a:r>
            <a:r>
              <a:rPr lang="en-US" altLang="en-US" sz="1800" dirty="0">
                <a:sym typeface="Symbol" pitchFamily="18" charset="2"/>
              </a:rPr>
              <a:t></a:t>
            </a:r>
          </a:p>
          <a:p>
            <a:pPr>
              <a:spcAft>
                <a:spcPts val="1000"/>
              </a:spcAft>
            </a:pPr>
            <a:r>
              <a:rPr lang="en-US" altLang="en-US" sz="1800" dirty="0"/>
              <a:t>Combine clusters connected by paths of points that are connected by points with density above </a:t>
            </a:r>
            <a:r>
              <a:rPr lang="en-US" altLang="en-US" sz="1800" dirty="0">
                <a:sym typeface="Symbol" pitchFamily="18" charset="2"/>
              </a:rPr>
              <a:t>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306" y="4148108"/>
            <a:ext cx="6589974" cy="27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7927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Group 2"/>
          <p:cNvGrpSpPr>
            <a:grpSpLocks/>
          </p:cNvGrpSpPr>
          <p:nvPr/>
        </p:nvGrpSpPr>
        <p:grpSpPr bwMode="auto">
          <a:xfrm>
            <a:off x="838200" y="2788920"/>
            <a:ext cx="2743200" cy="1676400"/>
            <a:chOff x="714" y="2331"/>
            <a:chExt cx="1728" cy="1056"/>
          </a:xfrm>
        </p:grpSpPr>
        <p:sp>
          <p:nvSpPr>
            <p:cNvPr id="63513" name="Oval 3"/>
            <p:cNvSpPr>
              <a:spLocks noChangeArrowheads="1"/>
            </p:cNvSpPr>
            <p:nvPr/>
          </p:nvSpPr>
          <p:spPr bwMode="auto">
            <a:xfrm>
              <a:off x="1242" y="2763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14" name="Oval 4"/>
            <p:cNvSpPr>
              <a:spLocks noChangeArrowheads="1"/>
            </p:cNvSpPr>
            <p:nvPr/>
          </p:nvSpPr>
          <p:spPr bwMode="auto">
            <a:xfrm>
              <a:off x="1578" y="2331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15" name="Oval 5"/>
            <p:cNvSpPr>
              <a:spLocks noChangeArrowheads="1"/>
            </p:cNvSpPr>
            <p:nvPr/>
          </p:nvSpPr>
          <p:spPr bwMode="auto">
            <a:xfrm>
              <a:off x="1578" y="2571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16" name="Oval 6"/>
            <p:cNvSpPr>
              <a:spLocks noChangeArrowheads="1"/>
            </p:cNvSpPr>
            <p:nvPr/>
          </p:nvSpPr>
          <p:spPr bwMode="auto">
            <a:xfrm>
              <a:off x="1578" y="2955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17" name="Oval 7"/>
            <p:cNvSpPr>
              <a:spLocks noChangeArrowheads="1"/>
            </p:cNvSpPr>
            <p:nvPr/>
          </p:nvSpPr>
          <p:spPr bwMode="auto">
            <a:xfrm>
              <a:off x="1578" y="3243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18" name="Oval 8"/>
            <p:cNvSpPr>
              <a:spLocks noChangeArrowheads="1"/>
            </p:cNvSpPr>
            <p:nvPr/>
          </p:nvSpPr>
          <p:spPr bwMode="auto">
            <a:xfrm>
              <a:off x="1866" y="2763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19" name="Oval 9"/>
            <p:cNvSpPr>
              <a:spLocks noChangeArrowheads="1"/>
            </p:cNvSpPr>
            <p:nvPr/>
          </p:nvSpPr>
          <p:spPr bwMode="auto">
            <a:xfrm>
              <a:off x="954" y="3099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20" name="Oval 10"/>
            <p:cNvSpPr>
              <a:spLocks noChangeArrowheads="1"/>
            </p:cNvSpPr>
            <p:nvPr/>
          </p:nvSpPr>
          <p:spPr bwMode="auto">
            <a:xfrm>
              <a:off x="714" y="2763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21" name="Oval 11"/>
            <p:cNvSpPr>
              <a:spLocks noChangeArrowheads="1"/>
            </p:cNvSpPr>
            <p:nvPr/>
          </p:nvSpPr>
          <p:spPr bwMode="auto">
            <a:xfrm>
              <a:off x="954" y="2379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22" name="Oval 12"/>
            <p:cNvSpPr>
              <a:spLocks noChangeArrowheads="1"/>
            </p:cNvSpPr>
            <p:nvPr/>
          </p:nvSpPr>
          <p:spPr bwMode="auto">
            <a:xfrm>
              <a:off x="2106" y="2379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23" name="Oval 13"/>
            <p:cNvSpPr>
              <a:spLocks noChangeArrowheads="1"/>
            </p:cNvSpPr>
            <p:nvPr/>
          </p:nvSpPr>
          <p:spPr bwMode="auto">
            <a:xfrm>
              <a:off x="2058" y="3099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24" name="Oval 14"/>
            <p:cNvSpPr>
              <a:spLocks noChangeArrowheads="1"/>
            </p:cNvSpPr>
            <p:nvPr/>
          </p:nvSpPr>
          <p:spPr bwMode="auto">
            <a:xfrm>
              <a:off x="2298" y="2763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25" name="Text Box 15"/>
            <p:cNvSpPr txBox="1">
              <a:spLocks noChangeArrowheads="1"/>
            </p:cNvSpPr>
            <p:nvPr/>
          </p:nvSpPr>
          <p:spPr bwMode="auto">
            <a:xfrm>
              <a:off x="1242" y="2571"/>
              <a:ext cx="19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1600" b="0"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63526" name="Text Box 16"/>
            <p:cNvSpPr txBox="1">
              <a:spLocks noChangeArrowheads="1"/>
            </p:cNvSpPr>
            <p:nvPr/>
          </p:nvSpPr>
          <p:spPr bwMode="auto">
            <a:xfrm>
              <a:off x="1866" y="2571"/>
              <a:ext cx="19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1600" b="0">
                  <a:latin typeface="Times New Roman" pitchFamily="18" charset="0"/>
                </a:rPr>
                <a:t>j</a:t>
              </a:r>
            </a:p>
          </p:txBody>
        </p:sp>
        <p:sp>
          <p:nvSpPr>
            <p:cNvPr id="63527" name="Line 17"/>
            <p:cNvSpPr>
              <a:spLocks noChangeShapeType="1"/>
            </p:cNvSpPr>
            <p:nvPr/>
          </p:nvSpPr>
          <p:spPr bwMode="auto">
            <a:xfrm flipV="1">
              <a:off x="1381" y="2675"/>
              <a:ext cx="205" cy="1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28" name="Line 18"/>
            <p:cNvSpPr>
              <a:spLocks noChangeShapeType="1"/>
            </p:cNvSpPr>
            <p:nvPr/>
          </p:nvSpPr>
          <p:spPr bwMode="auto">
            <a:xfrm flipV="1">
              <a:off x="1068" y="2888"/>
              <a:ext cx="211" cy="2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29" name="Line 19"/>
            <p:cNvSpPr>
              <a:spLocks noChangeShapeType="1"/>
            </p:cNvSpPr>
            <p:nvPr/>
          </p:nvSpPr>
          <p:spPr bwMode="auto">
            <a:xfrm>
              <a:off x="863" y="2838"/>
              <a:ext cx="385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0" name="Line 20"/>
            <p:cNvSpPr>
              <a:spLocks noChangeShapeType="1"/>
            </p:cNvSpPr>
            <p:nvPr/>
          </p:nvSpPr>
          <p:spPr bwMode="auto">
            <a:xfrm>
              <a:off x="1064" y="2520"/>
              <a:ext cx="243" cy="2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1" name="Line 21"/>
            <p:cNvSpPr>
              <a:spLocks noChangeShapeType="1"/>
            </p:cNvSpPr>
            <p:nvPr/>
          </p:nvSpPr>
          <p:spPr bwMode="auto">
            <a:xfrm>
              <a:off x="1375" y="2866"/>
              <a:ext cx="218" cy="1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2" name="Line 22"/>
            <p:cNvSpPr>
              <a:spLocks noChangeShapeType="1"/>
            </p:cNvSpPr>
            <p:nvPr/>
          </p:nvSpPr>
          <p:spPr bwMode="auto">
            <a:xfrm flipH="1" flipV="1">
              <a:off x="1332" y="2910"/>
              <a:ext cx="278" cy="3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3" name="Line 23"/>
            <p:cNvSpPr>
              <a:spLocks noChangeShapeType="1"/>
            </p:cNvSpPr>
            <p:nvPr/>
          </p:nvSpPr>
          <p:spPr bwMode="auto">
            <a:xfrm flipV="1">
              <a:off x="1349" y="2427"/>
              <a:ext cx="237" cy="3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4" name="Line 24"/>
            <p:cNvSpPr>
              <a:spLocks noChangeShapeType="1"/>
            </p:cNvSpPr>
            <p:nvPr/>
          </p:nvSpPr>
          <p:spPr bwMode="auto">
            <a:xfrm>
              <a:off x="1393" y="2835"/>
              <a:ext cx="484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5" name="Line 25"/>
            <p:cNvSpPr>
              <a:spLocks noChangeShapeType="1"/>
            </p:cNvSpPr>
            <p:nvPr/>
          </p:nvSpPr>
          <p:spPr bwMode="auto">
            <a:xfrm>
              <a:off x="2018" y="2835"/>
              <a:ext cx="29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6" name="Line 26"/>
            <p:cNvSpPr>
              <a:spLocks noChangeShapeType="1"/>
            </p:cNvSpPr>
            <p:nvPr/>
          </p:nvSpPr>
          <p:spPr bwMode="auto">
            <a:xfrm flipV="1">
              <a:off x="1730" y="2894"/>
              <a:ext cx="162" cy="1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7" name="Line 27"/>
            <p:cNvSpPr>
              <a:spLocks noChangeShapeType="1"/>
            </p:cNvSpPr>
            <p:nvPr/>
          </p:nvSpPr>
          <p:spPr bwMode="auto">
            <a:xfrm flipV="1">
              <a:off x="1702" y="2910"/>
              <a:ext cx="224" cy="3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8" name="Line 28"/>
            <p:cNvSpPr>
              <a:spLocks noChangeShapeType="1"/>
            </p:cNvSpPr>
            <p:nvPr/>
          </p:nvSpPr>
          <p:spPr bwMode="auto">
            <a:xfrm flipH="1" flipV="1">
              <a:off x="1979" y="2889"/>
              <a:ext cx="115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9" name="Line 29"/>
            <p:cNvSpPr>
              <a:spLocks noChangeShapeType="1"/>
            </p:cNvSpPr>
            <p:nvPr/>
          </p:nvSpPr>
          <p:spPr bwMode="auto">
            <a:xfrm flipV="1">
              <a:off x="1984" y="2511"/>
              <a:ext cx="168" cy="2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40" name="Line 30"/>
            <p:cNvSpPr>
              <a:spLocks noChangeShapeType="1"/>
            </p:cNvSpPr>
            <p:nvPr/>
          </p:nvSpPr>
          <p:spPr bwMode="auto">
            <a:xfrm flipH="1" flipV="1">
              <a:off x="1715" y="2693"/>
              <a:ext cx="160" cy="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41" name="Line 31"/>
            <p:cNvSpPr>
              <a:spLocks noChangeShapeType="1"/>
            </p:cNvSpPr>
            <p:nvPr/>
          </p:nvSpPr>
          <p:spPr bwMode="auto">
            <a:xfrm flipH="1" flipV="1">
              <a:off x="1702" y="2465"/>
              <a:ext cx="21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42" name="Text Box 32"/>
            <p:cNvSpPr txBox="1">
              <a:spLocks noChangeArrowheads="1"/>
            </p:cNvSpPr>
            <p:nvPr/>
          </p:nvSpPr>
          <p:spPr bwMode="auto">
            <a:xfrm>
              <a:off x="1555" y="2668"/>
              <a:ext cx="21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endParaRPr lang="en-US" altLang="en-US" sz="1600" b="0">
                <a:latin typeface="Times New Roman" pitchFamily="18" charset="0"/>
              </a:endParaRPr>
            </a:p>
          </p:txBody>
        </p:sp>
      </p:grpSp>
      <p:grpSp>
        <p:nvGrpSpPr>
          <p:cNvPr id="63491" name="Group 33"/>
          <p:cNvGrpSpPr>
            <a:grpSpLocks/>
          </p:cNvGrpSpPr>
          <p:nvPr/>
        </p:nvGrpSpPr>
        <p:grpSpPr bwMode="auto">
          <a:xfrm>
            <a:off x="5029200" y="2919095"/>
            <a:ext cx="2743200" cy="1371600"/>
            <a:chOff x="2928" y="2413"/>
            <a:chExt cx="1728" cy="864"/>
          </a:xfrm>
        </p:grpSpPr>
        <p:sp>
          <p:nvSpPr>
            <p:cNvPr id="63495" name="Oval 34"/>
            <p:cNvSpPr>
              <a:spLocks noChangeArrowheads="1"/>
            </p:cNvSpPr>
            <p:nvPr/>
          </p:nvSpPr>
          <p:spPr bwMode="auto">
            <a:xfrm>
              <a:off x="3456" y="2797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496" name="Oval 35"/>
            <p:cNvSpPr>
              <a:spLocks noChangeArrowheads="1"/>
            </p:cNvSpPr>
            <p:nvPr/>
          </p:nvSpPr>
          <p:spPr bwMode="auto">
            <a:xfrm>
              <a:off x="4080" y="2797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497" name="Oval 36"/>
            <p:cNvSpPr>
              <a:spLocks noChangeArrowheads="1"/>
            </p:cNvSpPr>
            <p:nvPr/>
          </p:nvSpPr>
          <p:spPr bwMode="auto">
            <a:xfrm>
              <a:off x="3168" y="3133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498" name="Oval 37"/>
            <p:cNvSpPr>
              <a:spLocks noChangeArrowheads="1"/>
            </p:cNvSpPr>
            <p:nvPr/>
          </p:nvSpPr>
          <p:spPr bwMode="auto">
            <a:xfrm>
              <a:off x="2928" y="2797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499" name="Oval 38"/>
            <p:cNvSpPr>
              <a:spLocks noChangeArrowheads="1"/>
            </p:cNvSpPr>
            <p:nvPr/>
          </p:nvSpPr>
          <p:spPr bwMode="auto">
            <a:xfrm>
              <a:off x="3168" y="2413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00" name="Oval 39"/>
            <p:cNvSpPr>
              <a:spLocks noChangeArrowheads="1"/>
            </p:cNvSpPr>
            <p:nvPr/>
          </p:nvSpPr>
          <p:spPr bwMode="auto">
            <a:xfrm>
              <a:off x="4320" y="2413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01" name="Oval 40"/>
            <p:cNvSpPr>
              <a:spLocks noChangeArrowheads="1"/>
            </p:cNvSpPr>
            <p:nvPr/>
          </p:nvSpPr>
          <p:spPr bwMode="auto">
            <a:xfrm>
              <a:off x="4272" y="3133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02" name="Oval 41"/>
            <p:cNvSpPr>
              <a:spLocks noChangeArrowheads="1"/>
            </p:cNvSpPr>
            <p:nvPr/>
          </p:nvSpPr>
          <p:spPr bwMode="auto">
            <a:xfrm>
              <a:off x="4512" y="2797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03" name="Text Box 42"/>
            <p:cNvSpPr txBox="1">
              <a:spLocks noChangeArrowheads="1"/>
            </p:cNvSpPr>
            <p:nvPr/>
          </p:nvSpPr>
          <p:spPr bwMode="auto">
            <a:xfrm>
              <a:off x="3456" y="2605"/>
              <a:ext cx="19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1600" b="0"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63504" name="Text Box 43"/>
            <p:cNvSpPr txBox="1">
              <a:spLocks noChangeArrowheads="1"/>
            </p:cNvSpPr>
            <p:nvPr/>
          </p:nvSpPr>
          <p:spPr bwMode="auto">
            <a:xfrm>
              <a:off x="4080" y="2605"/>
              <a:ext cx="19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1600" b="0">
                  <a:latin typeface="Times New Roman" pitchFamily="18" charset="0"/>
                </a:rPr>
                <a:t>j</a:t>
              </a:r>
            </a:p>
          </p:txBody>
        </p:sp>
        <p:sp>
          <p:nvSpPr>
            <p:cNvPr id="63505" name="Line 44"/>
            <p:cNvSpPr>
              <a:spLocks noChangeShapeType="1"/>
            </p:cNvSpPr>
            <p:nvPr/>
          </p:nvSpPr>
          <p:spPr bwMode="auto">
            <a:xfrm flipV="1">
              <a:off x="3282" y="2922"/>
              <a:ext cx="211" cy="2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6" name="Line 45"/>
            <p:cNvSpPr>
              <a:spLocks noChangeShapeType="1"/>
            </p:cNvSpPr>
            <p:nvPr/>
          </p:nvSpPr>
          <p:spPr bwMode="auto">
            <a:xfrm>
              <a:off x="3077" y="2872"/>
              <a:ext cx="385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7" name="Line 46"/>
            <p:cNvSpPr>
              <a:spLocks noChangeShapeType="1"/>
            </p:cNvSpPr>
            <p:nvPr/>
          </p:nvSpPr>
          <p:spPr bwMode="auto">
            <a:xfrm>
              <a:off x="3278" y="2554"/>
              <a:ext cx="243" cy="2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8" name="Line 47"/>
            <p:cNvSpPr>
              <a:spLocks noChangeShapeType="1"/>
            </p:cNvSpPr>
            <p:nvPr/>
          </p:nvSpPr>
          <p:spPr bwMode="auto">
            <a:xfrm>
              <a:off x="3607" y="2869"/>
              <a:ext cx="484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9" name="Line 48"/>
            <p:cNvSpPr>
              <a:spLocks noChangeShapeType="1"/>
            </p:cNvSpPr>
            <p:nvPr/>
          </p:nvSpPr>
          <p:spPr bwMode="auto">
            <a:xfrm>
              <a:off x="4232" y="2869"/>
              <a:ext cx="29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10" name="Line 49"/>
            <p:cNvSpPr>
              <a:spLocks noChangeShapeType="1"/>
            </p:cNvSpPr>
            <p:nvPr/>
          </p:nvSpPr>
          <p:spPr bwMode="auto">
            <a:xfrm flipH="1" flipV="1">
              <a:off x="4193" y="2923"/>
              <a:ext cx="115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11" name="Line 50"/>
            <p:cNvSpPr>
              <a:spLocks noChangeShapeType="1"/>
            </p:cNvSpPr>
            <p:nvPr/>
          </p:nvSpPr>
          <p:spPr bwMode="auto">
            <a:xfrm flipV="1">
              <a:off x="4198" y="2545"/>
              <a:ext cx="168" cy="2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12" name="Text Box 51"/>
            <p:cNvSpPr txBox="1">
              <a:spLocks noChangeArrowheads="1"/>
            </p:cNvSpPr>
            <p:nvPr/>
          </p:nvSpPr>
          <p:spPr bwMode="auto">
            <a:xfrm>
              <a:off x="3757" y="2659"/>
              <a:ext cx="21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1600" b="0">
                  <a:latin typeface="Times New Roman" pitchFamily="18" charset="0"/>
                </a:rPr>
                <a:t>4</a:t>
              </a:r>
            </a:p>
          </p:txBody>
        </p:sp>
      </p:grpSp>
      <p:sp>
        <p:nvSpPr>
          <p:cNvPr id="63492" name="Text Box 52"/>
          <p:cNvSpPr txBox="1">
            <a:spLocks noChangeArrowheads="1"/>
          </p:cNvSpPr>
          <p:nvPr/>
        </p:nvSpPr>
        <p:spPr bwMode="auto">
          <a:xfrm>
            <a:off x="533400" y="1371600"/>
            <a:ext cx="8077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0">
                <a:solidFill>
                  <a:srgbClr val="FF0000"/>
                </a:solidFill>
                <a:latin typeface="Times New Roman" pitchFamily="18" charset="0"/>
              </a:rPr>
              <a:t>Shared Nearest Neighbor (SNN) graph</a:t>
            </a:r>
            <a:r>
              <a:rPr lang="en-US" altLang="en-US" sz="2400" b="0">
                <a:latin typeface="Times New Roman" pitchFamily="18" charset="0"/>
              </a:rPr>
              <a:t>: the weight of an edge is the number of shared neighbors between vertices given that the vertices are connected</a:t>
            </a:r>
          </a:p>
        </p:txBody>
      </p:sp>
      <p:sp>
        <p:nvSpPr>
          <p:cNvPr id="63493" name="Rectangle 55"/>
          <p:cNvSpPr>
            <a:spLocks noGrp="1" noChangeArrowheads="1"/>
          </p:cNvSpPr>
          <p:nvPr>
            <p:ph type="title"/>
          </p:nvPr>
        </p:nvSpPr>
        <p:spPr>
          <a:xfrm>
            <a:off x="182563" y="152400"/>
            <a:ext cx="8640762" cy="533400"/>
          </a:xfrm>
        </p:spPr>
        <p:txBody>
          <a:bodyPr/>
          <a:lstStyle/>
          <a:p>
            <a:r>
              <a:rPr lang="en-US" altLang="en-US" sz="2800" dirty="0"/>
              <a:t>4. Graph-Based Clustering: SNN Approach</a:t>
            </a:r>
          </a:p>
        </p:txBody>
      </p:sp>
      <p:sp>
        <p:nvSpPr>
          <p:cNvPr id="63494" name="AutoShape 54"/>
          <p:cNvSpPr>
            <a:spLocks noChangeArrowheads="1"/>
          </p:cNvSpPr>
          <p:nvPr/>
        </p:nvSpPr>
        <p:spPr bwMode="auto">
          <a:xfrm>
            <a:off x="4038600" y="3508058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828800" y="5159216"/>
            <a:ext cx="59156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two points are similar to many of the same points, then they are likely similar to one another, even if a direct measurement of similarity does not indicate this.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1DCBB8-489B-4A66-AF6A-6A43C08BAA02}"/>
              </a:ext>
            </a:extLst>
          </p:cNvPr>
          <p:cNvSpPr txBox="1"/>
          <p:nvPr/>
        </p:nvSpPr>
        <p:spPr>
          <a:xfrm>
            <a:off x="6925233" y="152400"/>
            <a:ext cx="21515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Might be skipped </a:t>
            </a:r>
          </a:p>
          <a:p>
            <a:r>
              <a:rPr lang="en-US" dirty="0">
                <a:solidFill>
                  <a:schemeClr val="accent1"/>
                </a:solidFill>
              </a:rPr>
              <a:t>Due to the lack of time!</a:t>
            </a:r>
          </a:p>
        </p:txBody>
      </p:sp>
    </p:spTree>
    <p:extLst>
      <p:ext uri="{BB962C8B-B14F-4D97-AF65-F5344CB8AC3E}">
        <p14:creationId xmlns:p14="http://schemas.microsoft.com/office/powerpoint/2010/main" val="25586510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Creating the SNN Graph</a:t>
            </a: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762000" y="4552950"/>
            <a:ext cx="35052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1800"/>
              <a:t>Sparse Graph</a:t>
            </a:r>
          </a:p>
          <a:p>
            <a:pPr algn="l">
              <a:spcBef>
                <a:spcPct val="50000"/>
              </a:spcBef>
            </a:pPr>
            <a:endParaRPr lang="en-US" altLang="en-US" sz="1800"/>
          </a:p>
          <a:p>
            <a:pPr algn="l">
              <a:spcBef>
                <a:spcPct val="50000"/>
              </a:spcBef>
            </a:pPr>
            <a:r>
              <a:rPr lang="en-US" altLang="en-US" sz="1800"/>
              <a:t>Link weights are similarities between neighboring points</a:t>
            </a: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3048000" y="2228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3630613" y="27892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3630613" y="27892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4876800" y="4572000"/>
            <a:ext cx="38100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1800"/>
              <a:t>Shared Near Neighbor Graph</a:t>
            </a:r>
          </a:p>
          <a:p>
            <a:pPr algn="l">
              <a:spcBef>
                <a:spcPct val="50000"/>
              </a:spcBef>
            </a:pPr>
            <a:endParaRPr lang="en-US" altLang="en-US" sz="1800"/>
          </a:p>
          <a:p>
            <a:pPr algn="l">
              <a:spcBef>
                <a:spcPct val="50000"/>
              </a:spcBef>
            </a:pPr>
            <a:r>
              <a:rPr lang="en-US" altLang="en-US" sz="1800"/>
              <a:t>Link weights are number of Shared Nearest Neighbors</a:t>
            </a: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3262313" y="2514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64521" name="Picture 9" descr="knn-connectiv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39401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3262313" y="2514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grpSp>
        <p:nvGrpSpPr>
          <p:cNvPr id="64523" name="Group 14"/>
          <p:cNvGrpSpPr>
            <a:grpSpLocks/>
          </p:cNvGrpSpPr>
          <p:nvPr/>
        </p:nvGrpSpPr>
        <p:grpSpPr bwMode="auto">
          <a:xfrm>
            <a:off x="4822825" y="1524000"/>
            <a:ext cx="4016375" cy="2819400"/>
            <a:chOff x="3038" y="960"/>
            <a:chExt cx="2530" cy="1776"/>
          </a:xfrm>
        </p:grpSpPr>
        <p:pic>
          <p:nvPicPr>
            <p:cNvPr id="64524" name="Picture 11" descr="knn-connectivity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8" y="960"/>
              <a:ext cx="2530" cy="1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525" name="Line 13"/>
            <p:cNvSpPr>
              <a:spLocks noChangeShapeType="1"/>
            </p:cNvSpPr>
            <p:nvPr/>
          </p:nvSpPr>
          <p:spPr bwMode="auto">
            <a:xfrm flipH="1">
              <a:off x="3600" y="1872"/>
              <a:ext cx="96" cy="288"/>
            </a:xfrm>
            <a:prstGeom prst="line">
              <a:avLst/>
            </a:prstGeom>
            <a:noFill/>
            <a:ln w="762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SNN Density-Based Clustering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Combines:</a:t>
            </a:r>
          </a:p>
          <a:p>
            <a:pPr lvl="1"/>
            <a:r>
              <a:rPr lang="en-US" altLang="en-US"/>
              <a:t>Graph based clustering (similarity definition based on number of shared nearest neighbors)</a:t>
            </a:r>
          </a:p>
          <a:p>
            <a:pPr lvl="1"/>
            <a:r>
              <a:rPr lang="en-US" altLang="en-US"/>
              <a:t>Density based clustering (DBScan-like approach)</a:t>
            </a:r>
          </a:p>
          <a:p>
            <a:pPr lvl="1"/>
            <a:endParaRPr lang="en-US" altLang="en-US"/>
          </a:p>
          <a:p>
            <a:r>
              <a:rPr lang="en-US" altLang="en-US"/>
              <a:t>SNN density measures whether a point is surrounded by similar points (with respect to its nearest neighbors)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SNN Clustering Algorithm</a:t>
            </a:r>
          </a:p>
        </p:txBody>
      </p:sp>
      <p:sp>
        <p:nvSpPr>
          <p:cNvPr id="6963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428037" cy="5181600"/>
          </a:xfrm>
        </p:spPr>
        <p:txBody>
          <a:bodyPr/>
          <a:lstStyle/>
          <a:p>
            <a:pPr marL="381000" indent="-381000">
              <a:lnSpc>
                <a:spcPct val="90000"/>
              </a:lnSpc>
              <a:buFont typeface="Monotype Sorts" pitchFamily="2" charset="2"/>
              <a:buAutoNum type="arabicPeriod"/>
            </a:pPr>
            <a:r>
              <a:rPr lang="en-US" altLang="en-US" sz="2000" b="1"/>
              <a:t>Compute the similarity matrix</a:t>
            </a:r>
            <a:br>
              <a:rPr lang="en-US" altLang="en-US" sz="2000" b="1"/>
            </a:br>
            <a:r>
              <a:rPr lang="en-US" altLang="en-US" sz="2000"/>
              <a:t>This corresponds to a similarity graph with data points for nodes and edges whose weights are the similarities between data points</a:t>
            </a:r>
          </a:p>
          <a:p>
            <a:pPr marL="2133600" lvl="4" indent="-304800">
              <a:lnSpc>
                <a:spcPct val="90000"/>
              </a:lnSpc>
              <a:buFontTx/>
              <a:buAutoNum type="arabicPeriod"/>
            </a:pPr>
            <a:endParaRPr lang="en-US" altLang="en-US" sz="800"/>
          </a:p>
          <a:p>
            <a:pPr marL="381000" indent="-381000">
              <a:lnSpc>
                <a:spcPct val="90000"/>
              </a:lnSpc>
              <a:buFont typeface="Monotype Sorts" pitchFamily="2" charset="2"/>
              <a:buAutoNum type="arabicPeriod"/>
            </a:pPr>
            <a:r>
              <a:rPr lang="en-US" altLang="en-US" sz="2000" b="1"/>
              <a:t>Sparsify the similarity matrix by keeping only the </a:t>
            </a:r>
            <a:r>
              <a:rPr lang="en-US" altLang="en-US" sz="2000" b="1" i="1"/>
              <a:t>k</a:t>
            </a:r>
            <a:r>
              <a:rPr lang="en-US" altLang="en-US" sz="2000" b="1"/>
              <a:t> most similar neighbors</a:t>
            </a:r>
            <a:br>
              <a:rPr lang="en-US" altLang="en-US" sz="2000" b="1"/>
            </a:br>
            <a:r>
              <a:rPr lang="en-US" altLang="en-US" sz="2000"/>
              <a:t>This corresponds to only keeping the </a:t>
            </a:r>
            <a:r>
              <a:rPr lang="en-US" altLang="en-US" sz="2000" i="1"/>
              <a:t>k</a:t>
            </a:r>
            <a:r>
              <a:rPr lang="en-US" altLang="en-US" sz="2000"/>
              <a:t> strongest links of the similarity graph</a:t>
            </a:r>
          </a:p>
          <a:p>
            <a:pPr marL="2133600" lvl="4" indent="-304800">
              <a:lnSpc>
                <a:spcPct val="90000"/>
              </a:lnSpc>
              <a:buFontTx/>
              <a:buAutoNum type="arabicPeriod"/>
            </a:pPr>
            <a:endParaRPr lang="en-US" altLang="en-US" sz="800"/>
          </a:p>
          <a:p>
            <a:pPr marL="381000" indent="-381000">
              <a:lnSpc>
                <a:spcPct val="90000"/>
              </a:lnSpc>
              <a:buFont typeface="Monotype Sorts" pitchFamily="2" charset="2"/>
              <a:buAutoNum type="arabicPeriod"/>
            </a:pPr>
            <a:r>
              <a:rPr lang="en-US" altLang="en-US" sz="2000" b="1"/>
              <a:t>Construct the shared nearest neighbor graph from the sparsified similarity matrix. </a:t>
            </a:r>
            <a:br>
              <a:rPr lang="en-US" altLang="en-US" sz="2000" b="1"/>
            </a:br>
            <a:r>
              <a:rPr lang="en-US" altLang="en-US" sz="2000"/>
              <a:t>At this point, we could apply a similarity threshold and find the connected components to obtain the clusters (Jarvis-Patrick algorithm)</a:t>
            </a:r>
          </a:p>
          <a:p>
            <a:pPr marL="2133600" lvl="4" indent="-304800">
              <a:lnSpc>
                <a:spcPct val="90000"/>
              </a:lnSpc>
              <a:buFontTx/>
              <a:buAutoNum type="arabicPeriod"/>
            </a:pPr>
            <a:endParaRPr lang="en-US" altLang="en-US" sz="800"/>
          </a:p>
          <a:p>
            <a:pPr marL="381000" indent="-381000">
              <a:lnSpc>
                <a:spcPct val="90000"/>
              </a:lnSpc>
              <a:buFont typeface="Monotype Sorts" pitchFamily="2" charset="2"/>
              <a:buAutoNum type="arabicPeriod"/>
            </a:pPr>
            <a:r>
              <a:rPr lang="en-US" altLang="en-US" sz="2000" b="1"/>
              <a:t>Find the SNN density of each Point.</a:t>
            </a:r>
            <a:br>
              <a:rPr lang="en-US" altLang="en-US" sz="2000" b="1"/>
            </a:br>
            <a:r>
              <a:rPr lang="en-US" altLang="en-US" sz="2000"/>
              <a:t>Using a user specified parameters,</a:t>
            </a:r>
            <a:r>
              <a:rPr lang="en-US" altLang="en-US" sz="2000" b="1"/>
              <a:t> </a:t>
            </a:r>
            <a:r>
              <a:rPr lang="en-US" altLang="en-US" sz="2000" i="1"/>
              <a:t>Eps</a:t>
            </a:r>
            <a:r>
              <a:rPr lang="en-US" altLang="en-US" sz="2000"/>
              <a:t>, find the number points that  have an SNN similarity of </a:t>
            </a:r>
            <a:r>
              <a:rPr lang="en-US" altLang="en-US" sz="2000" i="1"/>
              <a:t>Eps</a:t>
            </a:r>
            <a:r>
              <a:rPr lang="en-US" altLang="en-US" sz="2000"/>
              <a:t> or greater to each point. This is the SNN density of the point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SNN Clustering Algorithm  …</a:t>
            </a:r>
          </a:p>
        </p:txBody>
      </p:sp>
      <p:sp>
        <p:nvSpPr>
          <p:cNvPr id="70659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80000"/>
              </a:lnSpc>
              <a:buFont typeface="Monotype Sorts" pitchFamily="2" charset="2"/>
              <a:buAutoNum type="arabicPeriod" startAt="5"/>
            </a:pPr>
            <a:r>
              <a:rPr lang="en-US" altLang="en-US" sz="2400" b="1" dirty="0"/>
              <a:t>Find the core points</a:t>
            </a:r>
            <a:br>
              <a:rPr lang="en-US" altLang="en-US" sz="2400" b="1" dirty="0"/>
            </a:br>
            <a:r>
              <a:rPr lang="en-US" altLang="en-US" sz="2400" dirty="0"/>
              <a:t>Using a user specified parameter, </a:t>
            </a:r>
            <a:r>
              <a:rPr lang="en-US" altLang="en-US" sz="2400" i="1" dirty="0" err="1"/>
              <a:t>MinPts</a:t>
            </a:r>
            <a:r>
              <a:rPr lang="en-US" altLang="en-US" sz="2400" dirty="0"/>
              <a:t>, find the core points, i.e., all points that have an SNN density greater than </a:t>
            </a:r>
            <a:r>
              <a:rPr lang="en-US" altLang="en-US" sz="2400" i="1" dirty="0" err="1"/>
              <a:t>MinPts</a:t>
            </a:r>
            <a:endParaRPr lang="en-US" altLang="en-US" sz="2400" i="1" dirty="0"/>
          </a:p>
          <a:p>
            <a:pPr marL="2171700" lvl="4" indent="-342900">
              <a:lnSpc>
                <a:spcPct val="80000"/>
              </a:lnSpc>
              <a:buFontTx/>
              <a:buAutoNum type="arabicPeriod"/>
            </a:pPr>
            <a:endParaRPr lang="en-US" altLang="en-US" sz="800" dirty="0"/>
          </a:p>
          <a:p>
            <a:pPr marL="457200" indent="-457200">
              <a:lnSpc>
                <a:spcPct val="80000"/>
              </a:lnSpc>
              <a:buFont typeface="Monotype Sorts" pitchFamily="2" charset="2"/>
              <a:buAutoNum type="arabicPeriod" startAt="5"/>
            </a:pPr>
            <a:r>
              <a:rPr lang="en-US" altLang="en-US" sz="2400" b="1" dirty="0"/>
              <a:t>Form clusters from the core points  </a:t>
            </a:r>
            <a:br>
              <a:rPr lang="en-US" altLang="en-US" sz="2400" b="1" dirty="0"/>
            </a:br>
            <a:r>
              <a:rPr lang="en-US" altLang="en-US" sz="2400" dirty="0"/>
              <a:t>If two core points are within a “radius”, </a:t>
            </a:r>
            <a:r>
              <a:rPr lang="en-US" altLang="en-US" sz="2400" i="1" dirty="0" err="1"/>
              <a:t>Eps</a:t>
            </a:r>
            <a:r>
              <a:rPr lang="en-US" altLang="en-US" sz="2400" dirty="0"/>
              <a:t>, of each other they are placed in the same cluster</a:t>
            </a:r>
          </a:p>
          <a:p>
            <a:pPr marL="2171700" lvl="4" indent="-342900">
              <a:lnSpc>
                <a:spcPct val="80000"/>
              </a:lnSpc>
              <a:buFontTx/>
              <a:buAutoNum type="arabicPeriod"/>
            </a:pPr>
            <a:endParaRPr lang="en-US" altLang="en-US" sz="900" b="1" dirty="0"/>
          </a:p>
          <a:p>
            <a:pPr marL="457200" indent="-457200">
              <a:lnSpc>
                <a:spcPct val="80000"/>
              </a:lnSpc>
              <a:buFont typeface="Monotype Sorts" pitchFamily="2" charset="2"/>
              <a:buAutoNum type="arabicPeriod" startAt="5"/>
            </a:pPr>
            <a:r>
              <a:rPr lang="en-US" altLang="en-US" sz="2400" b="1" dirty="0"/>
              <a:t>Discard all noise points</a:t>
            </a:r>
            <a:br>
              <a:rPr lang="en-US" altLang="en-US" sz="2400" b="1" dirty="0"/>
            </a:br>
            <a:r>
              <a:rPr lang="en-US" altLang="en-US" sz="2400" dirty="0"/>
              <a:t>All non-core points that are not within a “radius” of</a:t>
            </a:r>
            <a:r>
              <a:rPr lang="en-US" altLang="en-US" sz="2400" b="1" dirty="0"/>
              <a:t> </a:t>
            </a:r>
            <a:r>
              <a:rPr lang="en-US" altLang="en-US" sz="2400" i="1" dirty="0" err="1"/>
              <a:t>Eps</a:t>
            </a:r>
            <a:r>
              <a:rPr lang="en-US" altLang="en-US" sz="2400" dirty="0"/>
              <a:t> of a core point are discarded</a:t>
            </a:r>
            <a:r>
              <a:rPr lang="en-US" altLang="en-US" sz="2400" b="1" dirty="0"/>
              <a:t>  </a:t>
            </a:r>
          </a:p>
          <a:p>
            <a:pPr marL="2171700" lvl="4" indent="-342900">
              <a:lnSpc>
                <a:spcPct val="80000"/>
              </a:lnSpc>
              <a:buFontTx/>
              <a:buAutoNum type="arabicPeriod"/>
            </a:pPr>
            <a:endParaRPr lang="en-US" altLang="en-US" sz="900" b="1" dirty="0"/>
          </a:p>
          <a:p>
            <a:pPr marL="457200" indent="-457200">
              <a:lnSpc>
                <a:spcPct val="80000"/>
              </a:lnSpc>
              <a:buFont typeface="Monotype Sorts" pitchFamily="2" charset="2"/>
              <a:buAutoNum type="arabicPeriod" startAt="5"/>
            </a:pPr>
            <a:r>
              <a:rPr lang="en-US" altLang="en-US" sz="2400" b="1" dirty="0"/>
              <a:t>Assign all non-noise, non-core points to clusters </a:t>
            </a:r>
            <a:br>
              <a:rPr lang="en-US" altLang="en-US" sz="2400" b="1" dirty="0"/>
            </a:br>
            <a:r>
              <a:rPr lang="en-US" altLang="en-US" sz="2400" dirty="0"/>
              <a:t>This can be done by assigning such points to the nearest core point</a:t>
            </a:r>
          </a:p>
          <a:p>
            <a:pPr marL="457200" indent="-457200">
              <a:lnSpc>
                <a:spcPct val="80000"/>
              </a:lnSpc>
              <a:buFont typeface="Monotype Sorts" pitchFamily="2" charset="2"/>
              <a:buNone/>
            </a:pPr>
            <a:br>
              <a:rPr lang="en-US" altLang="en-US" sz="1800" dirty="0"/>
            </a:br>
            <a:r>
              <a:rPr lang="en-US" altLang="en-US" sz="2000" dirty="0"/>
              <a:t>(Note that steps 4-8 are DBSCAN)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SNN Density</a:t>
            </a:r>
          </a:p>
        </p:txBody>
      </p:sp>
      <p:sp>
        <p:nvSpPr>
          <p:cNvPr id="71683" name="Rectangle 4"/>
          <p:cNvSpPr>
            <a:spLocks noChangeArrowheads="1"/>
          </p:cNvSpPr>
          <p:nvPr/>
        </p:nvSpPr>
        <p:spPr bwMode="auto">
          <a:xfrm>
            <a:off x="3886200" y="2979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71684" name="Rectangle 5"/>
          <p:cNvSpPr>
            <a:spLocks noChangeArrowheads="1"/>
          </p:cNvSpPr>
          <p:nvPr/>
        </p:nvSpPr>
        <p:spPr bwMode="auto">
          <a:xfrm>
            <a:off x="3886200" y="2979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71685" name="Rectangle 6"/>
          <p:cNvSpPr>
            <a:spLocks noChangeArrowheads="1"/>
          </p:cNvSpPr>
          <p:nvPr/>
        </p:nvSpPr>
        <p:spPr bwMode="auto">
          <a:xfrm>
            <a:off x="3886200" y="2979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71686" name="Rectangle 7"/>
          <p:cNvSpPr>
            <a:spLocks noChangeArrowheads="1"/>
          </p:cNvSpPr>
          <p:nvPr/>
        </p:nvSpPr>
        <p:spPr bwMode="auto">
          <a:xfrm>
            <a:off x="3886200" y="2979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grpSp>
        <p:nvGrpSpPr>
          <p:cNvPr id="71687" name="Group 17"/>
          <p:cNvGrpSpPr>
            <a:grpSpLocks/>
          </p:cNvGrpSpPr>
          <p:nvPr/>
        </p:nvGrpSpPr>
        <p:grpSpPr bwMode="auto">
          <a:xfrm>
            <a:off x="1600200" y="3657600"/>
            <a:ext cx="5791200" cy="2193925"/>
            <a:chOff x="2784" y="1776"/>
            <a:chExt cx="2620" cy="868"/>
          </a:xfrm>
        </p:grpSpPr>
        <p:pic>
          <p:nvPicPr>
            <p:cNvPr id="71693" name="Picture 9" descr="points_nois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5" y="1779"/>
              <a:ext cx="1319" cy="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694" name="Picture 10" descr="points_bord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776"/>
              <a:ext cx="1324" cy="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688" name="Group 16"/>
          <p:cNvGrpSpPr>
            <a:grpSpLocks/>
          </p:cNvGrpSpPr>
          <p:nvPr/>
        </p:nvGrpSpPr>
        <p:grpSpPr bwMode="auto">
          <a:xfrm>
            <a:off x="1600200" y="1066800"/>
            <a:ext cx="5791200" cy="2117725"/>
            <a:chOff x="144" y="1779"/>
            <a:chExt cx="2648" cy="867"/>
          </a:xfrm>
        </p:grpSpPr>
        <p:pic>
          <p:nvPicPr>
            <p:cNvPr id="71691" name="Picture 11" descr="points_cor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8" y="1779"/>
              <a:ext cx="1324" cy="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692" name="Picture 12" descr="points_al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779"/>
              <a:ext cx="1324" cy="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689" name="Rectangle 13"/>
          <p:cNvSpPr>
            <a:spLocks noChangeArrowheads="1"/>
          </p:cNvSpPr>
          <p:nvPr/>
        </p:nvSpPr>
        <p:spPr bwMode="auto">
          <a:xfrm>
            <a:off x="2209800" y="3184525"/>
            <a:ext cx="4953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altLang="en-US" sz="1500">
                <a:latin typeface="Times New Roman" pitchFamily="18" charset="0"/>
                <a:cs typeface="Times New Roman" pitchFamily="18" charset="0"/>
              </a:rPr>
              <a:t>   a) All Points                                   b) High SNN Density</a:t>
            </a:r>
            <a:endParaRPr lang="en-US" altLang="en-US" sz="1500" b="0">
              <a:latin typeface="Times New Roman" pitchFamily="18" charset="0"/>
            </a:endParaRPr>
          </a:p>
        </p:txBody>
      </p:sp>
      <p:sp>
        <p:nvSpPr>
          <p:cNvPr id="71690" name="Rectangle 21"/>
          <p:cNvSpPr>
            <a:spLocks noChangeArrowheads="1"/>
          </p:cNvSpPr>
          <p:nvPr/>
        </p:nvSpPr>
        <p:spPr bwMode="auto">
          <a:xfrm>
            <a:off x="1981200" y="5851525"/>
            <a:ext cx="48768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altLang="en-US" sz="1500">
                <a:latin typeface="Times New Roman" pitchFamily="18" charset="0"/>
                <a:cs typeface="Times New Roman" pitchFamily="18" charset="0"/>
              </a:rPr>
              <a:t>c) Medium SNN Density                      d) Low SNN Density</a:t>
            </a:r>
            <a:endParaRPr lang="en-US" altLang="en-US" sz="1500" b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400"/>
              <a:t>SNN Clustering Can Handle Differing Densities</a:t>
            </a: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990600" y="5029200"/>
            <a:ext cx="251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1800"/>
              <a:t>Original Points</a:t>
            </a: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3048000" y="2228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72709" name="Picture 5" descr="fish_clust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20875"/>
            <a:ext cx="4067175" cy="320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3630613" y="27892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3630613" y="27892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4572000" y="5027613"/>
            <a:ext cx="411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1800"/>
              <a:t>SNN Clustering</a:t>
            </a:r>
          </a:p>
        </p:txBody>
      </p:sp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3113088" y="2438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72714" name="Object 10"/>
          <p:cNvGraphicFramePr>
            <a:graphicFrameLocks noChangeAspect="1"/>
          </p:cNvGraphicFramePr>
          <p:nvPr/>
        </p:nvGraphicFramePr>
        <p:xfrm>
          <a:off x="4208463" y="1782763"/>
          <a:ext cx="4891087" cy="319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4686706" imgH="3177815" progId="MSPhotoEd.3">
                  <p:embed/>
                </p:oleObj>
              </mc:Choice>
              <mc:Fallback>
                <p:oleObj r:id="rId3" imgW="4686706" imgH="3177815" progId="MSPhotoEd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170" t="2303" r="975" b="3453"/>
                      <a:stretch>
                        <a:fillRect/>
                      </a:stretch>
                    </p:blipFill>
                    <p:spPr bwMode="auto">
                      <a:xfrm>
                        <a:off x="4208463" y="1782763"/>
                        <a:ext cx="4891087" cy="319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400"/>
              <a:t>SNN Clustering Can Handle Other Difficult Situations</a:t>
            </a:r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3048000" y="2228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3630613" y="27892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3630613" y="27892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3113088" y="2438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73735" name="Picture 7" descr="t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4095750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 descr="ds18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25" y="2057400"/>
            <a:ext cx="40497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dirty="0"/>
              <a:t>Limitations of SNN Clustering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5181600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20000"/>
              </a:spcBef>
              <a:buNone/>
            </a:pPr>
            <a:endParaRPr lang="en-US" altLang="en-US" dirty="0"/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endParaRPr lang="en-US" altLang="en-US" dirty="0"/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dirty="0"/>
              <a:t>Complexity of SNN Clustering is high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/>
              <a:t>O( n * time to find numbers of neighbor within </a:t>
            </a:r>
            <a:r>
              <a:rPr lang="en-US" altLang="en-US" sz="2000" i="1" dirty="0" err="1"/>
              <a:t>Eps</a:t>
            </a:r>
            <a:r>
              <a:rPr lang="en-US" altLang="en-US" sz="2000" dirty="0"/>
              <a:t>)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/>
              <a:t>In worst case, this is O(n</a:t>
            </a:r>
            <a:r>
              <a:rPr lang="en-US" altLang="en-US" sz="2000" baseline="30000" dirty="0"/>
              <a:t>2</a:t>
            </a:r>
            <a:r>
              <a:rPr lang="en-US" altLang="en-US" sz="2000" dirty="0"/>
              <a:t>)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/>
              <a:t>For lower dimensions, there are more efficient ways to find the nearest neighbors</a:t>
            </a:r>
          </a:p>
          <a:p>
            <a:pPr marL="1295400" lvl="2" indent="-381000"/>
            <a:r>
              <a:rPr lang="en-US" altLang="en-US" sz="1800" dirty="0"/>
              <a:t>R* Tree</a:t>
            </a:r>
          </a:p>
          <a:p>
            <a:pPr marL="1295400" lvl="2" indent="-381000"/>
            <a:r>
              <a:rPr lang="en-US" altLang="en-US" sz="1800" dirty="0"/>
              <a:t>k-d Trees</a:t>
            </a:r>
          </a:p>
          <a:p>
            <a:pPr marL="1295400" lvl="2" indent="-381000"/>
            <a:endParaRPr lang="en-US" altLang="en-US" sz="1800" dirty="0"/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dirty="0"/>
              <a:t>Parameterization is not easy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endParaRPr lang="en-US" alt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763000" cy="533400"/>
          </a:xfrm>
        </p:spPr>
        <p:txBody>
          <a:bodyPr/>
          <a:lstStyle/>
          <a:p>
            <a:r>
              <a:rPr lang="en-US" altLang="en-US" dirty="0"/>
              <a:t>1. Hard (Crisp) vs Soft (Fuzzy)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en-US" dirty="0"/>
                  <a:t>Hard (Crisp) vs. Soft (Fuzzy) clustering</a:t>
                </a:r>
              </a:p>
              <a:p>
                <a:pPr lvl="1"/>
                <a:r>
                  <a:rPr lang="en-US" altLang="en-US" dirty="0"/>
                  <a:t>For soft clustering allow point to belong to more than one cluster </a:t>
                </a:r>
              </a:p>
              <a:p>
                <a:pPr lvl="1"/>
                <a:r>
                  <a:rPr lang="en-US" altLang="en-US" dirty="0"/>
                  <a:t>For K-means, generalize objective function</a:t>
                </a:r>
              </a:p>
              <a:p>
                <a:pPr lvl="1"/>
                <a:endParaRPr lang="en-US" altLang="en-US" dirty="0"/>
              </a:p>
              <a:p>
                <a:pPr lvl="1"/>
                <a:endParaRPr lang="en-US" altLang="en-US" dirty="0"/>
              </a:p>
              <a:p>
                <a:pPr lvl="2">
                  <a:buNone/>
                </a:pPr>
                <a:br>
                  <a:rPr lang="en-US" altLang="en-US" sz="1000" dirty="0"/>
                </a:br>
                <a:r>
                  <a:rPr lang="en-US" altLang="en-US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en-US" dirty="0">
                    <a:sym typeface="Symbol" pitchFamily="18" charset="2"/>
                  </a:rPr>
                  <a:t>:  weight with which object x</a:t>
                </a:r>
                <a:r>
                  <a:rPr lang="en-US" altLang="en-US" baseline="-25000" dirty="0">
                    <a:sym typeface="Symbol" pitchFamily="18" charset="2"/>
                  </a:rPr>
                  <a:t>i</a:t>
                </a:r>
                <a:r>
                  <a:rPr lang="en-US" altLang="en-US" dirty="0">
                    <a:sym typeface="Symbol" pitchFamily="18" charset="2"/>
                  </a:rPr>
                  <a:t> belongs to cluster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𝒋</m:t>
                        </m:r>
                      </m:sub>
                    </m:sSub>
                  </m:oMath>
                </a14:m>
                <a:endParaRPr lang="en-US" altLang="en-US" dirty="0">
                  <a:sym typeface="Symbol" pitchFamily="18" charset="2"/>
                </a:endParaRPr>
              </a:p>
              <a:p>
                <a:pPr lvl="4"/>
                <a:endParaRPr lang="en-US" altLang="en-US" sz="800" dirty="0">
                  <a:sym typeface="Symbol" pitchFamily="18" charset="2"/>
                </a:endParaRPr>
              </a:p>
              <a:p>
                <a:pPr lvl="1"/>
                <a:r>
                  <a:rPr lang="en-US" altLang="en-US" dirty="0"/>
                  <a:t>To minimize SSE, repeat the following steps:</a:t>
                </a:r>
              </a:p>
              <a:p>
                <a:pPr lvl="2"/>
                <a:r>
                  <a:rPr lang="en-US" altLang="en-US" dirty="0"/>
                  <a:t> Fix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altLang="en-US" dirty="0"/>
                  <a:t>and determine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en-US" dirty="0"/>
                  <a:t> (cluster assignment)</a:t>
                </a:r>
              </a:p>
              <a:p>
                <a:pPr lvl="2"/>
                <a:r>
                  <a:rPr lang="en-US" altLang="en-US" dirty="0"/>
                  <a:t> Fix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en-US" dirty="0"/>
                  <a:t>and </a:t>
                </a:r>
                <a:r>
                  <a:rPr lang="en-US" altLang="en-US" dirty="0" err="1"/>
                  <a:t>recompute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𝒋</m:t>
                        </m:r>
                      </m:sub>
                    </m:sSub>
                  </m:oMath>
                </a14:m>
                <a:endParaRPr lang="en-US" altLang="en-US" dirty="0"/>
              </a:p>
              <a:p>
                <a:pPr lvl="1"/>
                <a:r>
                  <a:rPr lang="en-US" altLang="en-US" dirty="0"/>
                  <a:t>Hard clustering: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en-US" dirty="0">
                    <a:sym typeface="Symbol" pitchFamily="18" charset="2"/>
                  </a:rPr>
                  <a:t> {0,1}</a:t>
                </a:r>
                <a:r>
                  <a:rPr lang="en-US" altLang="en-US" dirty="0"/>
                  <a:t> </a:t>
                </a:r>
              </a:p>
            </p:txBody>
          </p:sp>
        </mc:Choice>
        <mc:Fallback xmlns="">
          <p:sp>
            <p:nvSpPr>
              <p:cNvPr id="4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513" t="-1294" b="-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498675"/>
              </p:ext>
            </p:extLst>
          </p:nvPr>
        </p:nvGraphicFramePr>
        <p:xfrm>
          <a:off x="5158192" y="2788920"/>
          <a:ext cx="1295400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96880" imgH="444240" progId="Equation.3">
                  <p:embed/>
                </p:oleObj>
              </mc:Choice>
              <mc:Fallback>
                <p:oleObj name="Equation" r:id="rId4" imgW="5968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8192" y="2788920"/>
                        <a:ext cx="1295400" cy="963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476927" y="2788920"/>
                <a:ext cx="3170035" cy="9081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/>
                        </a:rPr>
                        <m:t>𝑆𝑆𝐸</m:t>
                      </m:r>
                      <m:r>
                        <a:rPr lang="en-US" sz="180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latin typeface="Cambria Math"/>
                            </a:rPr>
                            <m:t>𝑗</m:t>
                          </m:r>
                          <m:r>
                            <a:rPr lang="en-US" sz="18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latin typeface="Cambria Math"/>
                            </a:rPr>
                            <m:t>𝑘</m:t>
                          </m:r>
                        </m:sup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/>
                                </a:rPr>
                                <m:t>𝑚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/>
                            </a:rPr>
                            <m:t>𝑑𝑖𝑠𝑡</m:t>
                          </m:r>
                          <m:r>
                            <a:rPr lang="en-US" sz="1800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8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1800" i="1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18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927" y="2788920"/>
                <a:ext cx="3170035" cy="9081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7FDF7-9531-4A63-B8A7-CF7C15877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The last six slides might not be covered but are likely useful to study for the final exam! </a:t>
            </a:r>
          </a:p>
        </p:txBody>
      </p:sp>
    </p:spTree>
    <p:extLst>
      <p:ext uri="{BB962C8B-B14F-4D97-AF65-F5344CB8AC3E}">
        <p14:creationId xmlns:p14="http://schemas.microsoft.com/office/powerpoint/2010/main" val="23345687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6525" y="1050925"/>
            <a:ext cx="9007475" cy="5181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sz="2200" i="1"/>
              <a:t>We assume EM clustering using the Gaussian (normal) distribution.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sz="2200"/>
              <a:t>MIN is hierarchical, EM clustering is partitional.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sz="2200"/>
              <a:t>Both MIN and EM clustering are complete.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sz="2200"/>
              <a:t>MIN has a graph-based (contiguity-based) notion of a cluster, while EM clustering has a prototype (or model-based) notion of a cluster.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sz="2200"/>
              <a:t>MIN will not be able to distinguish poorly separated clusters, but EM can manage this in many situations.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sz="2200"/>
              <a:t>MIN can find clusters of different shapes and sizes; EM clustering prefers globular clusters and can have trouble with clusters of different sizes. 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sz="2200"/>
              <a:t>Min has trouble with clusters of different densities, while EM can often handle this.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sz="2200"/>
              <a:t>Neither MIN nor EM clustering finds subspace clusters. 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58200" cy="533400"/>
          </a:xfrm>
        </p:spPr>
        <p:txBody>
          <a:bodyPr/>
          <a:lstStyle/>
          <a:p>
            <a:r>
              <a:rPr lang="en-US" altLang="en-US"/>
              <a:t>Comparison of MIN and EM-Clustering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0675" y="1143000"/>
            <a:ext cx="8732838" cy="5181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sz="2200"/>
              <a:t>MIN can handle outliers, but noise can join clusters; EM clustering can tolerate noise, but can be strongly affected by outliers.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sz="2200"/>
              <a:t>EM can only be applied to data for which a centroid is meaningful; MIN only requires a meaningful definition of proximity.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sz="2200"/>
              <a:t>EM will have trouble as dimensionality increases and the number of its parameters (the number of entries in the covariance matrix) increases as the square of the number of dimensions; MIN can work well with a suitable definition of proximity.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sz="2200"/>
              <a:t>EM is designed for Euclidean data, although versions of EM clustering have been developed for other types of data. MIN is shielded from the data type by the fact that it uses a similarity matrix.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sz="2200"/>
              <a:t>MIN makes no distribution assumptions; the version of EM we are considering assumes Gaussian distributions.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58200" cy="533400"/>
          </a:xfrm>
        </p:spPr>
        <p:txBody>
          <a:bodyPr/>
          <a:lstStyle/>
          <a:p>
            <a:r>
              <a:rPr lang="en-US" altLang="en-US"/>
              <a:t>Comparison of MIN and EM-Clustering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sz="2400"/>
              <a:t>EM has an O(n) time complexity; MIN is O(n</a:t>
            </a:r>
            <a:r>
              <a:rPr lang="en-US" altLang="en-US" sz="2400" baseline="30000"/>
              <a:t>2</a:t>
            </a:r>
            <a:r>
              <a:rPr lang="en-US" altLang="en-US" sz="2400"/>
              <a:t>log(n)).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sz="2400"/>
              <a:t>Because of random initialization, the clusters found by EM can vary from one run to another; MIN produces the same clusters unless there are ties in the similarity matrix.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sz="2400"/>
              <a:t>Neither MIN nor EM automatically determine the number of clusters. </a:t>
            </a:r>
            <a:endParaRPr lang="en-US" altLang="en-US"/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sz="2400"/>
              <a:t>MIN does not have any user-specified parameters; EM has the number of clusters and possibly the weights of the clusters. 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sz="2400"/>
              <a:t>EM clustering can be viewed as an optimization problem; MIN uses a graph model of the data.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sz="2400"/>
              <a:t>Neither EM or MIN are order dependent. </a:t>
            </a:r>
            <a:endParaRPr lang="en-US" alt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58200" cy="533400"/>
          </a:xfrm>
        </p:spPr>
        <p:txBody>
          <a:bodyPr/>
          <a:lstStyle/>
          <a:p>
            <a:r>
              <a:rPr lang="en-US" altLang="en-US"/>
              <a:t>Comparison of MIN and EM-Clustering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sz="2400"/>
              <a:t>Both are partitional.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sz="2400"/>
              <a:t>K-means is complete; DBSCAN is not.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sz="2400"/>
              <a:t>K-means has a prototype-based notion of a cluster; DB uses a density-based notion.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sz="2400"/>
              <a:t>K-means can find clusters that are not well-separated. DBSCAN will merge clusters that touch.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sz="2400"/>
              <a:t>DBSCAN handles clusters of different shapes and sizes; K-means prefers globular clusters.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58200" cy="533400"/>
          </a:xfrm>
        </p:spPr>
        <p:txBody>
          <a:bodyPr/>
          <a:lstStyle/>
          <a:p>
            <a:r>
              <a:rPr lang="en-US" altLang="en-US"/>
              <a:t>Comparison of DBSCAN and K-means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sz="2400"/>
              <a:t>DBSCAN can handle noise and outliers; K-means performs poorly in the presence of outliers</a:t>
            </a:r>
            <a:endParaRPr lang="en-US" altLang="en-US"/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sz="2400"/>
              <a:t>K-means can only be applied to data for which a centroid is meaningful; DBSCAN requires a meaningful definition of density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sz="2400"/>
              <a:t>DBSCAN works poorly on high-dimensional data; K-means works well for some types of high-dimensional data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sz="2400"/>
              <a:t>Both techniques were designed for Euclidean data, but extended to other types of data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sz="2400"/>
              <a:t>DBSCAN makes no distribution assumptions; K-means is really assuming spherical Gaussian distributions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58200" cy="533400"/>
          </a:xfrm>
        </p:spPr>
        <p:txBody>
          <a:bodyPr/>
          <a:lstStyle/>
          <a:p>
            <a:r>
              <a:rPr lang="en-US" altLang="en-US"/>
              <a:t>Comparison of DBSCAN and K-means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sz="2400"/>
              <a:t>K-means has an O(n) time complexity; DBSCAN is O(n^2)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sz="2400"/>
              <a:t>Because of random initialization, the clusters found by K-means can vary from one run to another; DBSCAN always produces the same clusters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sz="2400"/>
              <a:t>DBSCAN automatically determines the number of clusters; K-means does not</a:t>
            </a:r>
            <a:endParaRPr lang="en-US" altLang="en-US"/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sz="2400"/>
              <a:t>K-means has only one parameter, DBSCAN has two. 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sz="2400"/>
              <a:t>K-means clustering can be viewed as an optimization problem and as a special case of EM clustering; DBSCAN is not based on a formal model.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endParaRPr lang="en-US" alt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58200" cy="533400"/>
          </a:xfrm>
        </p:spPr>
        <p:txBody>
          <a:bodyPr/>
          <a:lstStyle/>
          <a:p>
            <a:r>
              <a:rPr lang="en-US" altLang="en-US"/>
              <a:t>Comparison of DBSCAN and K-means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Soft (Fuzzy) Clustering: Estimating Weights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1295400" y="5806440"/>
            <a:ext cx="6934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1800" dirty="0"/>
              <a:t>SSE(x) has a minimum value of 2.25 when </a:t>
            </a:r>
            <a:r>
              <a:rPr lang="en-US" altLang="en-US" sz="18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w</a:t>
            </a:r>
            <a:r>
              <a:rPr lang="en-US" altLang="en-US" sz="18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x1</a:t>
            </a:r>
            <a:r>
              <a:rPr lang="en-US" altLang="en-US" sz="1800" dirty="0"/>
              <a:t> = 1, </a:t>
            </a:r>
            <a:r>
              <a:rPr lang="en-US" altLang="en-US" sz="18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w</a:t>
            </a:r>
            <a:r>
              <a:rPr lang="en-US" altLang="en-US" sz="18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x2</a:t>
            </a:r>
            <a:r>
              <a:rPr lang="en-US" altLang="en-US" sz="1800" dirty="0"/>
              <a:t> = 0</a:t>
            </a:r>
          </a:p>
        </p:txBody>
      </p:sp>
      <p:grpSp>
        <p:nvGrpSpPr>
          <p:cNvPr id="5126" name="Group 9"/>
          <p:cNvGrpSpPr>
            <a:grpSpLocks/>
          </p:cNvGrpSpPr>
          <p:nvPr/>
        </p:nvGrpSpPr>
        <p:grpSpPr bwMode="auto">
          <a:xfrm>
            <a:off x="1447800" y="1066803"/>
            <a:ext cx="5791200" cy="1204913"/>
            <a:chOff x="1200" y="2544"/>
            <a:chExt cx="3648" cy="759"/>
          </a:xfrm>
        </p:grpSpPr>
        <p:sp>
          <p:nvSpPr>
            <p:cNvPr id="5127" name="Line 10"/>
            <p:cNvSpPr>
              <a:spLocks noChangeShapeType="1"/>
            </p:cNvSpPr>
            <p:nvPr/>
          </p:nvSpPr>
          <p:spPr bwMode="auto">
            <a:xfrm>
              <a:off x="1296" y="2928"/>
              <a:ext cx="34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8" name="Oval 11"/>
            <p:cNvSpPr>
              <a:spLocks noChangeArrowheads="1"/>
            </p:cNvSpPr>
            <p:nvPr/>
          </p:nvSpPr>
          <p:spPr bwMode="auto">
            <a:xfrm>
              <a:off x="1296" y="2880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29" name="Oval 12"/>
            <p:cNvSpPr>
              <a:spLocks noChangeArrowheads="1"/>
            </p:cNvSpPr>
            <p:nvPr/>
          </p:nvSpPr>
          <p:spPr bwMode="auto">
            <a:xfrm>
              <a:off x="4608" y="2880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30" name="Text Box 13"/>
            <p:cNvSpPr txBox="1">
              <a:spLocks noChangeArrowheads="1"/>
            </p:cNvSpPr>
            <p:nvPr/>
          </p:nvSpPr>
          <p:spPr bwMode="auto">
            <a:xfrm>
              <a:off x="1248" y="3024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en-US" sz="2000"/>
                <a:t>1</a:t>
              </a:r>
            </a:p>
          </p:txBody>
        </p:sp>
        <p:sp>
          <p:nvSpPr>
            <p:cNvPr id="5131" name="Text Box 14"/>
            <p:cNvSpPr txBox="1">
              <a:spLocks noChangeArrowheads="1"/>
            </p:cNvSpPr>
            <p:nvPr/>
          </p:nvSpPr>
          <p:spPr bwMode="auto">
            <a:xfrm>
              <a:off x="2606" y="3051"/>
              <a:ext cx="41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en-US" sz="2000" dirty="0"/>
                <a:t>2.5</a:t>
              </a:r>
            </a:p>
          </p:txBody>
        </p:sp>
        <p:sp>
          <p:nvSpPr>
            <p:cNvPr id="5132" name="Text Box 15"/>
            <p:cNvSpPr txBox="1">
              <a:spLocks noChangeArrowheads="1"/>
            </p:cNvSpPr>
            <p:nvPr/>
          </p:nvSpPr>
          <p:spPr bwMode="auto">
            <a:xfrm>
              <a:off x="4560" y="3024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en-US" sz="2000"/>
                <a:t>5</a:t>
              </a:r>
            </a:p>
          </p:txBody>
        </p:sp>
        <p:sp>
          <p:nvSpPr>
            <p:cNvPr id="5133" name="Text Box 16"/>
            <p:cNvSpPr txBox="1">
              <a:spLocks noChangeArrowheads="1"/>
            </p:cNvSpPr>
            <p:nvPr/>
          </p:nvSpPr>
          <p:spPr bwMode="auto">
            <a:xfrm>
              <a:off x="1200" y="2544"/>
              <a:ext cx="3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en-US" sz="2000">
                  <a:sym typeface="Symbol" pitchFamily="18" charset="2"/>
                </a:rPr>
                <a:t>c</a:t>
              </a:r>
              <a:r>
                <a:rPr lang="en-US" altLang="en-US" sz="2000" baseline="-25000"/>
                <a:t>1</a:t>
              </a:r>
            </a:p>
          </p:txBody>
        </p:sp>
        <p:sp>
          <p:nvSpPr>
            <p:cNvPr id="5134" name="Text Box 17"/>
            <p:cNvSpPr txBox="1">
              <a:spLocks noChangeArrowheads="1"/>
            </p:cNvSpPr>
            <p:nvPr/>
          </p:nvSpPr>
          <p:spPr bwMode="auto">
            <a:xfrm>
              <a:off x="4512" y="2544"/>
              <a:ext cx="3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en-US" sz="2000">
                  <a:sym typeface="Symbol" pitchFamily="18" charset="2"/>
                </a:rPr>
                <a:t>c</a:t>
              </a:r>
              <a:r>
                <a:rPr lang="en-US" altLang="en-US" sz="2000" baseline="-25000"/>
                <a:t>2</a:t>
              </a:r>
            </a:p>
          </p:txBody>
        </p:sp>
        <p:sp>
          <p:nvSpPr>
            <p:cNvPr id="5135" name="Text Box 18"/>
            <p:cNvSpPr txBox="1">
              <a:spLocks noChangeArrowheads="1"/>
            </p:cNvSpPr>
            <p:nvPr/>
          </p:nvSpPr>
          <p:spPr bwMode="auto">
            <a:xfrm>
              <a:off x="2679" y="2544"/>
              <a:ext cx="17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en-US" sz="2000" dirty="0">
                  <a:latin typeface="Times" pitchFamily="18" charset="0"/>
                  <a:sym typeface="Symbol" pitchFamily="18" charset="2"/>
                </a:rPr>
                <a:t>x</a:t>
              </a:r>
              <a:endParaRPr lang="en-US" altLang="en-US" sz="2000" baseline="-25000" dirty="0">
                <a:latin typeface="Times" pitchFamily="18" charset="0"/>
              </a:endParaRPr>
            </a:p>
          </p:txBody>
        </p:sp>
        <p:sp>
          <p:nvSpPr>
            <p:cNvPr id="5136" name="Oval 19"/>
            <p:cNvSpPr>
              <a:spLocks noChangeArrowheads="1"/>
            </p:cNvSpPr>
            <p:nvPr/>
          </p:nvSpPr>
          <p:spPr bwMode="auto">
            <a:xfrm>
              <a:off x="2726" y="2899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12922" y="2651760"/>
                <a:ext cx="421589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𝑆𝑆𝐸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2.5−1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5−2.5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22" y="2651760"/>
                <a:ext cx="4215898" cy="307777"/>
              </a:xfrm>
              <a:prstGeom prst="rect">
                <a:avLst/>
              </a:prstGeom>
              <a:blipFill>
                <a:blip r:embed="rId2"/>
                <a:stretch>
                  <a:fillRect l="-159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17900" y="3121861"/>
                <a:ext cx="277672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b="0" dirty="0"/>
                  <a:t>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2.25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6.25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900" y="3121861"/>
                <a:ext cx="2776722" cy="307777"/>
              </a:xfrm>
              <a:prstGeom prst="rect">
                <a:avLst/>
              </a:prstGeom>
              <a:blipFill>
                <a:blip r:embed="rId3"/>
                <a:stretch>
                  <a:fillRect r="-1538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145" y="2378077"/>
            <a:ext cx="4278255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Fuzzy C-means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altLang="en-US" dirty="0"/>
                  <a:t>Objective function</a:t>
                </a:r>
              </a:p>
              <a:p>
                <a:pPr lvl="1"/>
                <a:endParaRPr lang="en-US" altLang="en-US" dirty="0"/>
              </a:p>
              <a:p>
                <a:pPr lvl="1"/>
                <a:endParaRPr lang="en-US" altLang="en-US" dirty="0"/>
              </a:p>
              <a:p>
                <a:pPr lvl="2">
                  <a:buFont typeface="Wingdings" pitchFamily="2" charset="2"/>
                  <a:buNone/>
                </a:pPr>
                <a:r>
                  <a:rPr lang="en-US" altLang="en-US" dirty="0"/>
                  <a:t> </a:t>
                </a:r>
              </a:p>
              <a:p>
                <a:pPr marL="1147763" lvl="2" indent="-233363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en-US" dirty="0">
                    <a:sym typeface="Symbol" pitchFamily="18" charset="2"/>
                  </a:rPr>
                  <a:t>:  weight with which object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dirty="0">
                    <a:sym typeface="Symbol" pitchFamily="18" charset="2"/>
                  </a:rPr>
                  <a:t> belongs to cluster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𝒋</m:t>
                        </m:r>
                      </m:sub>
                    </m:sSub>
                  </m:oMath>
                </a14:m>
                <a:endParaRPr lang="en-US" altLang="en-US" dirty="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endParaRPr>
              </a:p>
              <a:p>
                <a:pPr marL="1147763" lvl="2" indent="-233363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en-US" dirty="0">
                    <a:sym typeface="Symbol" pitchFamily="18" charset="2"/>
                  </a:rPr>
                  <a:t>is a power for the weight not a superscript and controls how “fuzzy” the clustering is</a:t>
                </a:r>
              </a:p>
              <a:p>
                <a:pPr lvl="4"/>
                <a:endParaRPr lang="en-US" altLang="en-US" sz="800" dirty="0">
                  <a:sym typeface="Symbol" pitchFamily="18" charset="2"/>
                </a:endParaRPr>
              </a:p>
              <a:p>
                <a:pPr lvl="1"/>
                <a:r>
                  <a:rPr lang="en-US" altLang="en-US" dirty="0"/>
                  <a:t>To minimize objective function, repeat the following:</a:t>
                </a:r>
              </a:p>
              <a:p>
                <a:pPr lvl="2"/>
                <a:r>
                  <a:rPr lang="en-US" altLang="en-US" dirty="0"/>
                  <a:t> Fix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𝒋</m:t>
                        </m:r>
                      </m:sub>
                    </m:sSub>
                    <m:r>
                      <a:rPr lang="en-US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en-US" dirty="0"/>
                  <a:t>and determine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en-US" altLang="en-US" dirty="0"/>
              </a:p>
              <a:p>
                <a:pPr lvl="2"/>
                <a:r>
                  <a:rPr lang="en-US" altLang="en-US" dirty="0"/>
                  <a:t> Fix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en-US" dirty="0"/>
                  <a:t> and </a:t>
                </a:r>
                <a:r>
                  <a:rPr lang="en-US" altLang="en-US" dirty="0" err="1"/>
                  <a:t>recompute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𝒄</m:t>
                    </m:r>
                  </m:oMath>
                </a14:m>
                <a:endParaRPr lang="en-US" altLang="en-US" b="1" dirty="0"/>
              </a:p>
              <a:p>
                <a:pPr lvl="1"/>
                <a:endParaRPr lang="en-US" altLang="en-US" dirty="0"/>
              </a:p>
              <a:p>
                <a:pPr lvl="1"/>
                <a:r>
                  <a:rPr lang="en-US" altLang="en-US" dirty="0"/>
                  <a:t>Fuzzy c-means clustering: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en-US" dirty="0">
                    <a:sym typeface="Symbol" pitchFamily="18" charset="2"/>
                  </a:rPr>
                  <a:t>[0,1]</a:t>
                </a:r>
                <a:br>
                  <a:rPr lang="en-US" altLang="en-US" dirty="0">
                    <a:sym typeface="Symbol" pitchFamily="18" charset="2"/>
                  </a:rPr>
                </a:br>
                <a:endParaRPr lang="en-US" altLang="en-US" dirty="0">
                  <a:sym typeface="Symbol" pitchFamily="18" charset="2"/>
                </a:endParaRPr>
              </a:p>
              <a:p>
                <a:pPr marL="0" lvl="1" indent="0">
                  <a:buNone/>
                </a:pPr>
                <a:r>
                  <a:rPr lang="en-US" sz="1300" dirty="0" err="1"/>
                  <a:t>Bezdek</a:t>
                </a:r>
                <a:r>
                  <a:rPr lang="en-US" sz="1300" dirty="0"/>
                  <a:t>, James C. </a:t>
                </a:r>
                <a:r>
                  <a:rPr lang="en-US" sz="1300" i="1" dirty="0"/>
                  <a:t>Pattern recognition with fuzzy objective function algorithms</a:t>
                </a:r>
                <a:r>
                  <a:rPr lang="en-US" sz="1300" dirty="0"/>
                  <a:t>. Kluwer Academic Publishers, 1981.</a:t>
                </a:r>
                <a:r>
                  <a:rPr lang="en-US" altLang="en-US" sz="1300" dirty="0"/>
                  <a:t> </a:t>
                </a:r>
              </a:p>
            </p:txBody>
          </p:sp>
        </mc:Choice>
        <mc:Fallback xmlns="">
          <p:sp>
            <p:nvSpPr>
              <p:cNvPr id="6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440" t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148" name="Object 5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732866456"/>
              </p:ext>
            </p:extLst>
          </p:nvPr>
        </p:nvGraphicFramePr>
        <p:xfrm>
          <a:off x="6172200" y="1691640"/>
          <a:ext cx="1295400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96641" imgH="444307" progId="Equation.3">
                  <p:embed/>
                </p:oleObj>
              </mc:Choice>
              <mc:Fallback>
                <p:oleObj name="Equation" r:id="rId4" imgW="596641" imgH="444307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1691640"/>
                        <a:ext cx="1295400" cy="963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AutoShape 6"/>
          <p:cNvSpPr>
            <a:spLocks noChangeArrowheads="1"/>
          </p:cNvSpPr>
          <p:nvPr/>
        </p:nvSpPr>
        <p:spPr bwMode="auto">
          <a:xfrm>
            <a:off x="4343400" y="1066800"/>
            <a:ext cx="2057400" cy="457200"/>
          </a:xfrm>
          <a:prstGeom prst="wedgeRoundRectCallout">
            <a:avLst>
              <a:gd name="adj1" fmla="val -50231"/>
              <a:gd name="adj2" fmla="val 143750"/>
              <a:gd name="adj3" fmla="val 16667"/>
            </a:avLst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p: fuzzifier (p &gt; 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486735" y="1691640"/>
                <a:ext cx="3178434" cy="9081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/>
                        </a:rPr>
                        <m:t>𝑆𝑆𝐸</m:t>
                      </m:r>
                      <m:r>
                        <a:rPr lang="en-US" sz="180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latin typeface="Cambria Math"/>
                            </a:rPr>
                            <m:t>𝑗</m:t>
                          </m:r>
                          <m:r>
                            <a:rPr lang="en-US" sz="18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latin typeface="Cambria Math"/>
                            </a:rPr>
                            <m:t>𝑘</m:t>
                          </m:r>
                        </m:sup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/>
                                </a:rPr>
                                <m:t>𝑚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𝑖𝑗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latin typeface="Cambria Math"/>
                                    </a:rPr>
                                    <m:t>𝑝</m:t>
                                  </m:r>
                                </m:sup>
                              </m:sSubSup>
                            </m:e>
                          </m:nary>
                        </m:e>
                      </m:nary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/>
                            </a:rPr>
                            <m:t>𝑑𝑖𝑠𝑡</m:t>
                          </m:r>
                          <m:r>
                            <a:rPr lang="en-US" sz="1800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8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1800" i="1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18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6735" y="1691640"/>
                <a:ext cx="3178434" cy="90819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49549" y="2496681"/>
                <a:ext cx="4215898" cy="3134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𝑆𝑆𝐸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2.5−1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5−2.5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49" y="2496681"/>
                <a:ext cx="4215898" cy="313484"/>
              </a:xfrm>
              <a:prstGeom prst="rect">
                <a:avLst/>
              </a:prstGeom>
              <a:blipFill>
                <a:blip r:embed="rId2"/>
                <a:stretch>
                  <a:fillRect l="-1592" t="-1961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Fuzzy C-means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96367" y="2924426"/>
                <a:ext cx="2738250" cy="3134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800" b="0" dirty="0"/>
                  <a:t>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000" b="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2.25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 b="0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000" b="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6.25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367" y="2924426"/>
                <a:ext cx="2738250" cy="313484"/>
              </a:xfrm>
              <a:prstGeom prst="rect">
                <a:avLst/>
              </a:prstGeom>
              <a:blipFill>
                <a:blip r:embed="rId3"/>
                <a:stretch>
                  <a:fillRect t="-1961" r="-1114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9"/>
          <p:cNvGrpSpPr>
            <a:grpSpLocks/>
          </p:cNvGrpSpPr>
          <p:nvPr/>
        </p:nvGrpSpPr>
        <p:grpSpPr bwMode="auto">
          <a:xfrm>
            <a:off x="1447800" y="1066803"/>
            <a:ext cx="5791200" cy="1204913"/>
            <a:chOff x="1200" y="2544"/>
            <a:chExt cx="3648" cy="759"/>
          </a:xfrm>
        </p:grpSpPr>
        <p:sp>
          <p:nvSpPr>
            <p:cNvPr id="20" name="Line 10"/>
            <p:cNvSpPr>
              <a:spLocks noChangeShapeType="1"/>
            </p:cNvSpPr>
            <p:nvPr/>
          </p:nvSpPr>
          <p:spPr bwMode="auto">
            <a:xfrm>
              <a:off x="1296" y="2928"/>
              <a:ext cx="34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Oval 11"/>
            <p:cNvSpPr>
              <a:spLocks noChangeArrowheads="1"/>
            </p:cNvSpPr>
            <p:nvPr/>
          </p:nvSpPr>
          <p:spPr bwMode="auto">
            <a:xfrm>
              <a:off x="1296" y="2880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" name="Oval 12"/>
            <p:cNvSpPr>
              <a:spLocks noChangeArrowheads="1"/>
            </p:cNvSpPr>
            <p:nvPr/>
          </p:nvSpPr>
          <p:spPr bwMode="auto">
            <a:xfrm>
              <a:off x="4608" y="2880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" name="Text Box 13"/>
            <p:cNvSpPr txBox="1">
              <a:spLocks noChangeArrowheads="1"/>
            </p:cNvSpPr>
            <p:nvPr/>
          </p:nvSpPr>
          <p:spPr bwMode="auto">
            <a:xfrm>
              <a:off x="1248" y="3024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en-US" sz="2000"/>
                <a:t>1</a:t>
              </a:r>
            </a:p>
          </p:txBody>
        </p:sp>
        <p:sp>
          <p:nvSpPr>
            <p:cNvPr id="24" name="Text Box 14"/>
            <p:cNvSpPr txBox="1">
              <a:spLocks noChangeArrowheads="1"/>
            </p:cNvSpPr>
            <p:nvPr/>
          </p:nvSpPr>
          <p:spPr bwMode="auto">
            <a:xfrm>
              <a:off x="2606" y="3051"/>
              <a:ext cx="41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en-US" sz="2000" dirty="0"/>
                <a:t>2.5</a:t>
              </a:r>
            </a:p>
          </p:txBody>
        </p:sp>
        <p:sp>
          <p:nvSpPr>
            <p:cNvPr id="25" name="Text Box 15"/>
            <p:cNvSpPr txBox="1">
              <a:spLocks noChangeArrowheads="1"/>
            </p:cNvSpPr>
            <p:nvPr/>
          </p:nvSpPr>
          <p:spPr bwMode="auto">
            <a:xfrm>
              <a:off x="4560" y="3024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en-US" sz="2000"/>
                <a:t>5</a:t>
              </a:r>
            </a:p>
          </p:txBody>
        </p:sp>
        <p:sp>
          <p:nvSpPr>
            <p:cNvPr id="26" name="Text Box 16"/>
            <p:cNvSpPr txBox="1">
              <a:spLocks noChangeArrowheads="1"/>
            </p:cNvSpPr>
            <p:nvPr/>
          </p:nvSpPr>
          <p:spPr bwMode="auto">
            <a:xfrm>
              <a:off x="1200" y="2544"/>
              <a:ext cx="3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en-US" sz="2000">
                  <a:sym typeface="Symbol" pitchFamily="18" charset="2"/>
                </a:rPr>
                <a:t>c</a:t>
              </a:r>
              <a:r>
                <a:rPr lang="en-US" altLang="en-US" sz="2000" baseline="-25000"/>
                <a:t>1</a:t>
              </a:r>
            </a:p>
          </p:txBody>
        </p:sp>
        <p:sp>
          <p:nvSpPr>
            <p:cNvPr id="27" name="Text Box 17"/>
            <p:cNvSpPr txBox="1">
              <a:spLocks noChangeArrowheads="1"/>
            </p:cNvSpPr>
            <p:nvPr/>
          </p:nvSpPr>
          <p:spPr bwMode="auto">
            <a:xfrm>
              <a:off x="4512" y="2544"/>
              <a:ext cx="3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en-US" sz="2000">
                  <a:sym typeface="Symbol" pitchFamily="18" charset="2"/>
                </a:rPr>
                <a:t>c</a:t>
              </a:r>
              <a:r>
                <a:rPr lang="en-US" altLang="en-US" sz="2000" baseline="-25000"/>
                <a:t>2</a:t>
              </a:r>
            </a:p>
          </p:txBody>
        </p:sp>
        <p:sp>
          <p:nvSpPr>
            <p:cNvPr id="28" name="Text Box 18"/>
            <p:cNvSpPr txBox="1">
              <a:spLocks noChangeArrowheads="1"/>
            </p:cNvSpPr>
            <p:nvPr/>
          </p:nvSpPr>
          <p:spPr bwMode="auto">
            <a:xfrm>
              <a:off x="2679" y="2544"/>
              <a:ext cx="17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en-US" sz="2000" dirty="0">
                  <a:latin typeface="Times" pitchFamily="18" charset="0"/>
                  <a:sym typeface="Symbol" pitchFamily="18" charset="2"/>
                </a:rPr>
                <a:t>x</a:t>
              </a:r>
              <a:endParaRPr lang="en-US" altLang="en-US" sz="2000" baseline="-25000" dirty="0">
                <a:latin typeface="Times" pitchFamily="18" charset="0"/>
              </a:endParaRPr>
            </a:p>
          </p:txBody>
        </p:sp>
        <p:sp>
          <p:nvSpPr>
            <p:cNvPr id="29" name="Oval 19"/>
            <p:cNvSpPr>
              <a:spLocks noChangeArrowheads="1"/>
            </p:cNvSpPr>
            <p:nvPr/>
          </p:nvSpPr>
          <p:spPr bwMode="auto">
            <a:xfrm>
              <a:off x="2726" y="2899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1270759" y="5697974"/>
            <a:ext cx="7162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1800" dirty="0"/>
              <a:t>SSE(x) has a minimum value of 1.654 when </a:t>
            </a:r>
            <a:r>
              <a:rPr lang="en-US" altLang="en-US" sz="18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w</a:t>
            </a:r>
            <a:r>
              <a:rPr lang="en-US" altLang="en-US" sz="18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x1</a:t>
            </a:r>
            <a:r>
              <a:rPr lang="en-US" altLang="en-US" sz="1800" dirty="0"/>
              <a:t> = 0.74, </a:t>
            </a:r>
            <a:r>
              <a:rPr lang="en-US" altLang="en-US" sz="18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w</a:t>
            </a:r>
            <a:r>
              <a:rPr lang="en-US" altLang="en-US" sz="18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x2</a:t>
            </a:r>
            <a:r>
              <a:rPr lang="en-US" altLang="en-US" sz="1800" dirty="0"/>
              <a:t> = 0.26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4265" y="2240280"/>
            <a:ext cx="4278255" cy="3200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EB9DA8-E7EC-4BA0-BCD2-FC9CD50B1677}"/>
              </a:ext>
            </a:extLst>
          </p:cNvPr>
          <p:cNvSpPr txBox="1"/>
          <p:nvPr/>
        </p:nvSpPr>
        <p:spPr>
          <a:xfrm>
            <a:off x="190673" y="4115642"/>
            <a:ext cx="436209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700" dirty="0"/>
              <a:t>Remark: Hyperparameter p is assumed  </a:t>
            </a:r>
          </a:p>
          <a:p>
            <a:pPr algn="l"/>
            <a:r>
              <a:rPr lang="en-US" sz="1700" dirty="0"/>
              <a:t>to be 2 in this example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290373-5C84-93F1-A5C9-A2A08A89BFCA}"/>
              </a:ext>
            </a:extLst>
          </p:cNvPr>
          <p:cNvSpPr txBox="1"/>
          <p:nvPr/>
        </p:nvSpPr>
        <p:spPr>
          <a:xfrm>
            <a:off x="596367" y="3429000"/>
            <a:ext cx="288131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/>
              <a:t>Subject to: w</a:t>
            </a:r>
            <a:r>
              <a:rPr lang="en-US" sz="1800" b="0" baseline="-25000" dirty="0"/>
              <a:t>x1</a:t>
            </a:r>
            <a:r>
              <a:rPr lang="en-US" sz="1800" b="0" dirty="0"/>
              <a:t>+w</a:t>
            </a:r>
            <a:r>
              <a:rPr lang="en-US" sz="1800" b="0" baseline="-25000" dirty="0"/>
              <a:t>x2</a:t>
            </a:r>
            <a:r>
              <a:rPr lang="en-US" sz="1800" b="0" dirty="0"/>
              <a:t>=1</a:t>
            </a:r>
            <a:endParaRPr lang="en-US" sz="2000" b="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Fuzzy C-means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11163" y="1142999"/>
                <a:ext cx="8318500" cy="5249797"/>
              </a:xfrm>
            </p:spPr>
            <p:txBody>
              <a:bodyPr/>
              <a:lstStyle/>
              <a:p>
                <a:r>
                  <a:rPr lang="en-US" altLang="en-US" dirty="0"/>
                  <a:t>Objective function: </a:t>
                </a:r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altLang="en-US" sz="2400" dirty="0"/>
                  <a:t>Initialization: choose the weights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en-US" sz="2400" dirty="0"/>
                  <a:t> randomly subject to the constraint that  </a:t>
                </a:r>
              </a:p>
              <a:p>
                <a:pPr lvl="4"/>
                <a:endParaRPr lang="en-US" altLang="en-US" sz="1000" dirty="0"/>
              </a:p>
              <a:p>
                <a:r>
                  <a:rPr lang="en-US" altLang="en-US" dirty="0"/>
                  <a:t>Repeat:</a:t>
                </a:r>
              </a:p>
              <a:p>
                <a:pPr lvl="1"/>
                <a:r>
                  <a:rPr lang="en-US" altLang="en-US" dirty="0"/>
                  <a:t>Update centroids:</a:t>
                </a:r>
              </a:p>
              <a:p>
                <a:pPr lvl="1"/>
                <a:endParaRPr lang="en-US" altLang="en-US" sz="1600" dirty="0"/>
              </a:p>
              <a:p>
                <a:pPr lvl="1"/>
                <a:r>
                  <a:rPr lang="en-US" altLang="en-US" sz="2000" dirty="0"/>
                  <a:t>Update weights:</a:t>
                </a:r>
              </a:p>
              <a:p>
                <a:pPr lvl="1"/>
                <a:endParaRPr lang="en-US" altLang="en-US" dirty="0"/>
              </a:p>
            </p:txBody>
          </p:sp>
        </mc:Choice>
        <mc:Fallback xmlns=""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1163" y="1142999"/>
                <a:ext cx="8318500" cy="5249797"/>
              </a:xfrm>
              <a:blipFill>
                <a:blip r:embed="rId3"/>
                <a:stretch>
                  <a:fillRect l="-733" t="-1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1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2864056"/>
              </p:ext>
            </p:extLst>
          </p:nvPr>
        </p:nvGraphicFramePr>
        <p:xfrm>
          <a:off x="4459038" y="1691640"/>
          <a:ext cx="1190307" cy="88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96641" imgH="444307" progId="Equation.3">
                  <p:embed/>
                </p:oleObj>
              </mc:Choice>
              <mc:Fallback>
                <p:oleObj name="Equation" r:id="rId4" imgW="596641" imgH="444307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9038" y="1691640"/>
                        <a:ext cx="1190307" cy="88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AutoShape 10"/>
          <p:cNvSpPr>
            <a:spLocks noChangeArrowheads="1"/>
          </p:cNvSpPr>
          <p:nvPr/>
        </p:nvSpPr>
        <p:spPr bwMode="auto">
          <a:xfrm>
            <a:off x="4206240" y="1143000"/>
            <a:ext cx="2057400" cy="457200"/>
          </a:xfrm>
          <a:prstGeom prst="wedgeRoundRectCallout">
            <a:avLst>
              <a:gd name="adj1" fmla="val -48843"/>
              <a:gd name="adj2" fmla="val 119097"/>
              <a:gd name="adj3" fmla="val 16667"/>
            </a:avLst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p: fuzzifier (p &gt; 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108960" y="5207827"/>
                <a:ext cx="5879109" cy="9978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sz="2000" b="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(1/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𝑑𝑖𝑠𝑡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/>
                            </a:rPr>
                            <m:t>)</m:t>
                          </m:r>
                        </m:e>
                        <m:sup>
                          <m:f>
                            <m:f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>
                                  <a:latin typeface="Cambria Math"/>
                                </a:rPr>
                                <m:t>𝑝</m:t>
                              </m:r>
                              <m:r>
                                <a:rPr lang="en-US" sz="2000" b="0" i="1">
                                  <a:latin typeface="Cambria Math"/>
                                </a:rPr>
                                <m:t>−1</m:t>
                              </m:r>
                            </m:den>
                          </m:f>
                        </m:sup>
                      </m:sSup>
                      <m:r>
                        <a:rPr lang="en-US" sz="2000" b="0">
                          <a:latin typeface="Cambria Math"/>
                        </a:rPr>
                        <m:t>/</m:t>
                      </m:r>
                      <m:nary>
                        <m:naryPr>
                          <m:chr m:val="∑"/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000" b="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>
                              <a:latin typeface="Cambria Math"/>
                            </a:rPr>
                            <m:t>𝑘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(1/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𝑑𝑖𝑠𝑡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𝒄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−1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8960" y="5207827"/>
                <a:ext cx="5879109" cy="9978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114800" y="4480560"/>
                <a:ext cx="2473434" cy="848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sz="1800" b="1" i="1" smtClean="0">
                              <a:latin typeface="Cambria Math"/>
                            </a:rPr>
                            <m:t>𝒋</m:t>
                          </m:r>
                        </m:sub>
                      </m:sSub>
                      <m:r>
                        <a:rPr lang="en-US" sz="1800" b="0" i="0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/>
                            </a:rPr>
                            <m:t> /</m:t>
                          </m:r>
                        </m:e>
                      </m:nary>
                      <m:nary>
                        <m:naryPr>
                          <m:chr m:val="∑"/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>
                              <a:latin typeface="Cambria Math"/>
                            </a:rPr>
                            <m:t>𝑖</m:t>
                          </m:r>
                          <m:r>
                            <a:rPr lang="en-US" sz="1800" b="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1800" b="0" i="1">
                              <a:latin typeface="Cambria Math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800" b="0" i="1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4480560"/>
                <a:ext cx="2473434" cy="84856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31520" y="1691640"/>
                <a:ext cx="3082832" cy="8175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/>
                        </a:rPr>
                        <m:t>𝑆𝑆𝐸</m:t>
                      </m:r>
                      <m:r>
                        <a:rPr lang="en-US" sz="16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i="1">
                              <a:latin typeface="Cambria Math"/>
                            </a:rPr>
                            <m:t>𝑗</m:t>
                          </m:r>
                          <m:r>
                            <a:rPr lang="en-US" sz="16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1600" i="1">
                              <a:latin typeface="Cambria Math"/>
                            </a:rPr>
                            <m:t>𝑘</m:t>
                          </m:r>
                        </m:sup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1600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600" i="1">
                                  <a:latin typeface="Cambria Math"/>
                                </a:rPr>
                                <m:t>𝑚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/>
                                    </a:rPr>
                                    <m:t>𝑖𝑗</m:t>
                                  </m:r>
                                </m:sub>
                                <m:sup>
                                  <m:r>
                                    <a:rPr lang="en-US" sz="1600" i="1">
                                      <a:latin typeface="Cambria Math"/>
                                    </a:rPr>
                                    <m:t>𝑝</m:t>
                                  </m:r>
                                </m:sup>
                              </m:sSubSup>
                            </m:e>
                          </m:nary>
                        </m:e>
                      </m:nary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/>
                            </a:rPr>
                            <m:t>𝑑𝑖𝑠𝑡</m:t>
                          </m:r>
                          <m:r>
                            <a:rPr lang="en-US" sz="1800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8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1800" i="1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18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" y="1691640"/>
                <a:ext cx="3082832" cy="8175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872719"/>
              </p:ext>
            </p:extLst>
          </p:nvPr>
        </p:nvGraphicFramePr>
        <p:xfrm>
          <a:off x="3330893" y="3205703"/>
          <a:ext cx="1190307" cy="88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96641" imgH="444307" progId="Equation.3">
                  <p:embed/>
                </p:oleObj>
              </mc:Choice>
              <mc:Fallback>
                <p:oleObj name="Equation" r:id="rId9" imgW="596641" imgH="444307" progId="Equation.3">
                  <p:embed/>
                  <p:pic>
                    <p:nvPicPr>
                      <p:cNvPr id="819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0893" y="3205703"/>
                        <a:ext cx="1190307" cy="88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Fuzzy K-means Applied to Sample Data</a:t>
            </a:r>
          </a:p>
        </p:txBody>
      </p:sp>
      <p:pic>
        <p:nvPicPr>
          <p:cNvPr id="921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6788" y="685800"/>
            <a:ext cx="10110788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C.BRev.FY97">
  <a:themeElements>
    <a:clrScheme name="">
      <a:dk1>
        <a:srgbClr val="000000"/>
      </a:dk1>
      <a:lt1>
        <a:srgbClr val="FFFFFF"/>
      </a:lt1>
      <a:dk2>
        <a:srgbClr val="006B61"/>
      </a:dk2>
      <a:lt2>
        <a:srgbClr val="C0C0C0"/>
      </a:lt2>
      <a:accent1>
        <a:srgbClr val="FF00FF"/>
      </a:accent1>
      <a:accent2>
        <a:srgbClr val="00C0C0"/>
      </a:accent2>
      <a:accent3>
        <a:srgbClr val="FFFFFF"/>
      </a:accent3>
      <a:accent4>
        <a:srgbClr val="000000"/>
      </a:accent4>
      <a:accent5>
        <a:srgbClr val="FFAAFF"/>
      </a:accent5>
      <a:accent6>
        <a:srgbClr val="00AEAE"/>
      </a:accent6>
      <a:hlink>
        <a:srgbClr val="00C000"/>
      </a:hlink>
      <a:folHlink>
        <a:srgbClr val="800080"/>
      </a:folHlink>
    </a:clrScheme>
    <a:fontScheme name="LC.BRev.FY97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C.BRev.FY9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C.BRev.FY97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Porky:Words:ASCI:PSE:Budgets FY97:LC.BRev.FY97</Template>
  <TotalTime>146489079</TotalTime>
  <Pages>3</Pages>
  <Words>2724</Words>
  <Application>Microsoft Office PowerPoint</Application>
  <PresentationFormat>On-screen Show (4:3)</PresentationFormat>
  <Paragraphs>324</Paragraphs>
  <Slides>46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7" baseType="lpstr">
      <vt:lpstr>Arial</vt:lpstr>
      <vt:lpstr>Cambria Math</vt:lpstr>
      <vt:lpstr>Courier New</vt:lpstr>
      <vt:lpstr>Monotype Sorts</vt:lpstr>
      <vt:lpstr>Tahoma</vt:lpstr>
      <vt:lpstr>Times</vt:lpstr>
      <vt:lpstr>Times New Roman</vt:lpstr>
      <vt:lpstr>Wingdings</vt:lpstr>
      <vt:lpstr>LC.BRev.FY97</vt:lpstr>
      <vt:lpstr>Equation</vt:lpstr>
      <vt:lpstr>MSPhotoEd.3</vt:lpstr>
      <vt:lpstr>Data Mining Cluster Analysis: Advanced Concepts  and Algorithms</vt:lpstr>
      <vt:lpstr>News November 28, 2023</vt:lpstr>
      <vt:lpstr>Outline: Advanced Clustering</vt:lpstr>
      <vt:lpstr>1. Hard (Crisp) vs Soft (Fuzzy) Clustering</vt:lpstr>
      <vt:lpstr>Soft (Fuzzy) Clustering: Estimating Weights</vt:lpstr>
      <vt:lpstr>Fuzzy C-means</vt:lpstr>
      <vt:lpstr>Fuzzy C-means</vt:lpstr>
      <vt:lpstr>Fuzzy C-means</vt:lpstr>
      <vt:lpstr>Fuzzy K-means Applied to Sample Data</vt:lpstr>
      <vt:lpstr>An Example Application: Image Segmentation</vt:lpstr>
      <vt:lpstr> Clustering Using Mixture Models</vt:lpstr>
      <vt:lpstr>General Idea EM Algorithm </vt:lpstr>
      <vt:lpstr>Parameter of K-Means/GMM Models</vt:lpstr>
      <vt:lpstr>Probabilistic Clustering: Example</vt:lpstr>
      <vt:lpstr>Probabilistic Clustering: EM Algorithm</vt:lpstr>
      <vt:lpstr>Probabilistic Clustering: Updating Centroids</vt:lpstr>
      <vt:lpstr>More Detailed EM Algorithm</vt:lpstr>
      <vt:lpstr>Probabilistic Clustering  Applied to Sample Data</vt:lpstr>
      <vt:lpstr>Probabilistic Clustering: Dense and Sparse Clusters</vt:lpstr>
      <vt:lpstr>Problems with EM </vt:lpstr>
      <vt:lpstr>2. Subspace Clustering</vt:lpstr>
      <vt:lpstr>Clusters in subspaces</vt:lpstr>
      <vt:lpstr>Clique – A Subspace Clustering Algorithm </vt:lpstr>
      <vt:lpstr>Clique Idea </vt:lpstr>
      <vt:lpstr>Clique Algorithm</vt:lpstr>
      <vt:lpstr>Clique Algorithm</vt:lpstr>
      <vt:lpstr>Limitations of Clique</vt:lpstr>
      <vt:lpstr>3. Denclue (DENsity CLUstering)</vt:lpstr>
      <vt:lpstr>Example of Density from Gaussian Kernel</vt:lpstr>
      <vt:lpstr>DENCLUE Algorithm</vt:lpstr>
      <vt:lpstr>4. Graph-Based Clustering: SNN Approach</vt:lpstr>
      <vt:lpstr>Creating the SNN Graph</vt:lpstr>
      <vt:lpstr>SNN Density-Based Clustering</vt:lpstr>
      <vt:lpstr>SNN Clustering Algorithm</vt:lpstr>
      <vt:lpstr>SNN Clustering Algorithm  …</vt:lpstr>
      <vt:lpstr>SNN Density</vt:lpstr>
      <vt:lpstr>SNN Clustering Can Handle Differing Densities</vt:lpstr>
      <vt:lpstr>SNN Clustering Can Handle Other Difficult Situations</vt:lpstr>
      <vt:lpstr>Limitations of SNN Clustering</vt:lpstr>
      <vt:lpstr>PowerPoint Presentation</vt:lpstr>
      <vt:lpstr>Comparison of MIN and EM-Clustering</vt:lpstr>
      <vt:lpstr>Comparison of MIN and EM-Clustering</vt:lpstr>
      <vt:lpstr>Comparison of MIN and EM-Clustering</vt:lpstr>
      <vt:lpstr>Comparison of DBSCAN and K-means</vt:lpstr>
      <vt:lpstr>Comparison of DBSCAN and K-means</vt:lpstr>
      <vt:lpstr>Comparison of DBSCAN and K-means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Steven F. Ashby Center for Applied Scientific Computing  Month DD, 1997</dc:title>
  <dc:creator>Computations</dc:creator>
  <cp:lastModifiedBy>Eick, Christoph F</cp:lastModifiedBy>
  <cp:revision>720</cp:revision>
  <cp:lastPrinted>2017-04-04T18:06:49Z</cp:lastPrinted>
  <dcterms:created xsi:type="dcterms:W3CDTF">1998-03-18T13:44:31Z</dcterms:created>
  <dcterms:modified xsi:type="dcterms:W3CDTF">2023-11-30T15:21:58Z</dcterms:modified>
</cp:coreProperties>
</file>