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84" r:id="rId14"/>
    <p:sldId id="28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138" y="17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2F855-9B14-4B19-8CC9-AC54327AFA4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48C0B-5C00-49C2-AA8A-E03A46B0C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48C0B-5C00-49C2-AA8A-E03A46B0CC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6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C11A84-095D-4F14-9F40-DDB38D1C07C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s.ucla.edu/stat/r/library/matrix_alg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s.ucla.edu/stat/r/library/matrix_alg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at.ethz.ch/R-manual/R-devel/library/utils/html/read.tabl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.ics.uci.edu/ml/machine-learning-databases/adult/adult.dat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ran.r-project.org/doc/manuals/R-data.html" TargetMode="External"/><Relationship Id="rId2" Type="http://schemas.openxmlformats.org/officeDocument/2006/relationships/hyperlink" Target="http://www.endmemo.com/program/R/split.ph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princeton.edu/R/linearmodels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mirror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Short Tutorial on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Arko</a:t>
            </a:r>
            <a:r>
              <a:rPr lang="en-US" dirty="0" smtClean="0"/>
              <a:t> Barman </a:t>
            </a:r>
            <a:r>
              <a:rPr lang="en-US" dirty="0" smtClean="0">
                <a:solidFill>
                  <a:srgbClr val="FF0000"/>
                </a:solidFill>
              </a:rPr>
              <a:t>with modification by C.F. </a:t>
            </a:r>
            <a:r>
              <a:rPr lang="en-US" dirty="0" err="1" smtClean="0">
                <a:solidFill>
                  <a:srgbClr val="FF0000"/>
                </a:solidFill>
              </a:rPr>
              <a:t>Eick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COSC </a:t>
            </a:r>
            <a:r>
              <a:rPr lang="en-US" dirty="0"/>
              <a:t>4</a:t>
            </a:r>
            <a:r>
              <a:rPr lang="en-US" dirty="0" smtClean="0"/>
              <a:t>335 Data Mining</a:t>
            </a:r>
          </a:p>
          <a:p>
            <a:r>
              <a:rPr lang="en-US" smtClean="0"/>
              <a:t>Spring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v&lt;-c(1:10)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w&lt;-1:10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x&lt;-2*1:10 (Note operator precedence here)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y&lt;-</a:t>
            </a:r>
            <a:r>
              <a:rPr lang="en-US" dirty="0" err="1" smtClean="0"/>
              <a:t>seq</a:t>
            </a:r>
            <a:r>
              <a:rPr lang="en-US" dirty="0" smtClean="0"/>
              <a:t>(-4,7)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y&lt;-</a:t>
            </a:r>
            <a:r>
              <a:rPr lang="en-US" dirty="0" err="1" smtClean="0"/>
              <a:t>seq</a:t>
            </a:r>
            <a:r>
              <a:rPr lang="en-US" dirty="0" smtClean="0"/>
              <a:t>(-4,7,2)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 in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x &lt;- array(1:20, dim=c(4,5))</a:t>
            </a:r>
          </a:p>
          <a:p>
            <a:pPr>
              <a:buNone/>
            </a:pPr>
            <a:r>
              <a:rPr lang="en-US" dirty="0" smtClean="0"/>
              <a:t>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&lt;- array(c(1:3,3:1), dim=c(3,2))</a:t>
            </a:r>
          </a:p>
          <a:p>
            <a:pPr>
              <a:buNone/>
            </a:pPr>
            <a:r>
              <a:rPr lang="en-US" dirty="0" err="1" smtClean="0"/>
              <a:t>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x[</a:t>
            </a:r>
            <a:r>
              <a:rPr lang="en-US" dirty="0" err="1" smtClean="0"/>
              <a:t>i</a:t>
            </a:r>
            <a:r>
              <a:rPr lang="en-US" dirty="0" smtClean="0"/>
              <a:t>] &lt;- 0 </a:t>
            </a:r>
          </a:p>
          <a:p>
            <a:pPr>
              <a:buNone/>
            </a:pPr>
            <a:r>
              <a:rPr lang="en-US" dirty="0" smtClean="0"/>
              <a:t>#(1,3), (2,2), (3,1 are set to 0)</a:t>
            </a:r>
          </a:p>
          <a:p>
            <a:pPr>
              <a:buNone/>
            </a:pPr>
            <a:r>
              <a:rPr lang="en-US" dirty="0" smtClean="0"/>
              <a:t>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xy</a:t>
            </a:r>
            <a:r>
              <a:rPr lang="en-US" dirty="0" smtClean="0"/>
              <a:t> &lt;- x %o% y #(outer product of x and y)</a:t>
            </a:r>
          </a:p>
          <a:p>
            <a:pPr>
              <a:buNone/>
            </a:pPr>
            <a:r>
              <a:rPr lang="en-US" dirty="0" err="1" smtClean="0"/>
              <a:t>xy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z &lt;- </a:t>
            </a:r>
            <a:r>
              <a:rPr lang="en-US" dirty="0" err="1" smtClean="0"/>
              <a:t>aperm</a:t>
            </a:r>
            <a:r>
              <a:rPr lang="en-US" dirty="0" smtClean="0"/>
              <a:t>(</a:t>
            </a:r>
            <a:r>
              <a:rPr lang="en-US" dirty="0" err="1" smtClean="0"/>
              <a:t>xy</a:t>
            </a:r>
            <a:r>
              <a:rPr lang="en-US" dirty="0" smtClean="0"/>
              <a:t>, c(2,1)) (Permutations of an array </a:t>
            </a:r>
            <a:r>
              <a:rPr lang="en-US" dirty="0" err="1" smtClean="0"/>
              <a:t>xy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Matrices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seq1&lt;-</a:t>
            </a:r>
            <a:r>
              <a:rPr lang="en-US" dirty="0" err="1" smtClean="0"/>
              <a:t>seq</a:t>
            </a:r>
            <a:r>
              <a:rPr lang="en-US" dirty="0" smtClean="0"/>
              <a:t>(1:6)</a:t>
            </a:r>
          </a:p>
          <a:p>
            <a:pPr>
              <a:buNone/>
            </a:pPr>
            <a:r>
              <a:rPr lang="en-US" dirty="0" smtClean="0"/>
              <a:t>mat1&lt;-matrix(seq1,2)</a:t>
            </a:r>
          </a:p>
          <a:p>
            <a:pPr>
              <a:buNone/>
            </a:pPr>
            <a:r>
              <a:rPr lang="en-US" dirty="0" smtClean="0"/>
              <a:t>mat1</a:t>
            </a:r>
          </a:p>
          <a:p>
            <a:pPr>
              <a:buNone/>
            </a:pPr>
            <a:r>
              <a:rPr lang="en-US" dirty="0" smtClean="0"/>
              <a:t>mat2&lt;-matrix(seq1,2,byrow=T)</a:t>
            </a:r>
          </a:p>
          <a:p>
            <a:pPr>
              <a:buNone/>
            </a:pPr>
            <a:r>
              <a:rPr lang="en-US" dirty="0" smtClean="0"/>
              <a:t>mat2</a:t>
            </a:r>
          </a:p>
          <a:p>
            <a:pPr marL="109728" indent="0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www.ats.ucla.edu/stat/r/library/matrix_alg.htm</a:t>
            </a:r>
            <a:r>
              <a:rPr lang="en-US" sz="2000" dirty="0" smtClean="0"/>
              <a:t> </a:t>
            </a:r>
          </a:p>
          <a:p>
            <a:r>
              <a:rPr lang="en-US" dirty="0" smtClean="0"/>
              <a:t>General use: matrix(</a:t>
            </a:r>
            <a:r>
              <a:rPr lang="en-US" dirty="0" err="1" smtClean="0"/>
              <a:t>data,nrow,ncol,byrow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Notice that </a:t>
            </a:r>
            <a:r>
              <a:rPr lang="en-US" dirty="0" err="1" smtClean="0"/>
              <a:t>ncol</a:t>
            </a:r>
            <a:r>
              <a:rPr lang="en-US" dirty="0" smtClean="0"/>
              <a:t> is redundant and optional!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Matrices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4495800" y="1676400"/>
            <a:ext cx="91440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1447800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rows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seq1&lt;-</a:t>
            </a:r>
            <a:r>
              <a:rPr lang="en-US" dirty="0" err="1" smtClean="0"/>
              <a:t>seq</a:t>
            </a:r>
            <a:r>
              <a:rPr lang="en-US" dirty="0" smtClean="0"/>
              <a:t>(1:6)</a:t>
            </a:r>
          </a:p>
          <a:p>
            <a:pPr>
              <a:buNone/>
            </a:pPr>
            <a:r>
              <a:rPr lang="en-US" dirty="0" smtClean="0"/>
              <a:t>mat1&lt;-matrix(seq1,2)</a:t>
            </a:r>
          </a:p>
          <a:p>
            <a:pPr>
              <a:buNone/>
            </a:pPr>
            <a:r>
              <a:rPr lang="en-US" dirty="0" smtClean="0"/>
              <a:t>mat1</a:t>
            </a:r>
          </a:p>
          <a:p>
            <a:pPr>
              <a:buNone/>
            </a:pPr>
            <a:r>
              <a:rPr lang="en-US" dirty="0" smtClean="0"/>
              <a:t>mat2&lt;-matrix(seq1,2,byrow=T)</a:t>
            </a:r>
          </a:p>
          <a:p>
            <a:pPr>
              <a:buNone/>
            </a:pPr>
            <a:r>
              <a:rPr lang="en-US" dirty="0" smtClean="0"/>
              <a:t>mat2</a:t>
            </a:r>
          </a:p>
          <a:p>
            <a:pPr marL="109728" indent="0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www.ats.ucla.edu/stat/r/library/matrix_alg.htm</a:t>
            </a:r>
            <a:r>
              <a:rPr lang="en-US" sz="2000" dirty="0" smtClean="0"/>
              <a:t> </a:t>
            </a:r>
          </a:p>
          <a:p>
            <a:r>
              <a:rPr lang="en-US" dirty="0" smtClean="0"/>
              <a:t>General use: matrix(</a:t>
            </a:r>
            <a:r>
              <a:rPr lang="en-US" dirty="0" err="1" smtClean="0"/>
              <a:t>data,nrow,ncol,byrow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Notice that </a:t>
            </a:r>
            <a:r>
              <a:rPr lang="en-US" dirty="0" err="1" smtClean="0"/>
              <a:t>ncol</a:t>
            </a:r>
            <a:r>
              <a:rPr lang="en-US" dirty="0" smtClean="0"/>
              <a:t> is redundant and optional!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Matrices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4495800" y="1676400"/>
            <a:ext cx="91440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1447800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&gt; x*c(3,4,0,1,2)</a:t>
            </a:r>
          </a:p>
          <a:p>
            <a:pPr>
              <a:buNone/>
            </a:pPr>
            <a:r>
              <a:rPr lang="en-US" dirty="0"/>
              <a:t>     [,1] [,2] [,3] [,4] [,5]</a:t>
            </a:r>
          </a:p>
          <a:p>
            <a:pPr>
              <a:buNone/>
            </a:pPr>
            <a:r>
              <a:rPr lang="en-US" dirty="0"/>
              <a:t>[1,]    3   10    9    0   68</a:t>
            </a:r>
          </a:p>
          <a:p>
            <a:pPr>
              <a:buNone/>
            </a:pPr>
            <a:r>
              <a:rPr lang="en-US" dirty="0"/>
              <a:t>[2,]    8   18   20   14    0</a:t>
            </a:r>
          </a:p>
          <a:p>
            <a:pPr>
              <a:buNone/>
            </a:pPr>
            <a:r>
              <a:rPr lang="en-US" dirty="0"/>
              <a:t>[3,]    0   28   33   30   19</a:t>
            </a:r>
          </a:p>
          <a:p>
            <a:pPr>
              <a:buNone/>
            </a:pPr>
            <a:r>
              <a:rPr lang="en-US" dirty="0"/>
              <a:t>[4,]    4    0   48   48   40</a:t>
            </a:r>
          </a:p>
          <a:p>
            <a:pPr>
              <a:buNone/>
            </a:pPr>
            <a:r>
              <a:rPr lang="en-US" dirty="0"/>
              <a:t>&gt; x</a:t>
            </a:r>
          </a:p>
          <a:p>
            <a:pPr>
              <a:buNone/>
            </a:pPr>
            <a:r>
              <a:rPr lang="en-US" dirty="0"/>
              <a:t>     [,1] [,2] [,3] [,4] [,5]</a:t>
            </a:r>
          </a:p>
          <a:p>
            <a:pPr>
              <a:buNone/>
            </a:pPr>
            <a:r>
              <a:rPr lang="en-US" dirty="0"/>
              <a:t>[1,]    1    5    9   13   17</a:t>
            </a:r>
          </a:p>
          <a:p>
            <a:pPr>
              <a:buNone/>
            </a:pPr>
            <a:r>
              <a:rPr lang="en-US" dirty="0"/>
              <a:t>[2,]    2    6   10   14   18</a:t>
            </a:r>
          </a:p>
          <a:p>
            <a:pPr>
              <a:buNone/>
            </a:pPr>
            <a:r>
              <a:rPr lang="en-US" dirty="0"/>
              <a:t>[3,]    3    7   11   15   19</a:t>
            </a:r>
          </a:p>
          <a:p>
            <a:pPr>
              <a:buNone/>
            </a:pPr>
            <a:r>
              <a:rPr lang="en-US" dirty="0"/>
              <a:t>[4,]    4    8   12   16   20</a:t>
            </a:r>
          </a:p>
          <a:p>
            <a:pPr>
              <a:buNone/>
            </a:pPr>
            <a:r>
              <a:rPr lang="en-US" dirty="0"/>
              <a:t>&gt; x%*%c(3,4,0,1,2</a:t>
            </a:r>
            <a:r>
              <a:rPr lang="en-US" dirty="0" smtClean="0"/>
              <a:t>) #Matrix Multiplication </a:t>
            </a:r>
            <a:endParaRPr lang="en-US" dirty="0"/>
          </a:p>
          <a:p>
            <a:pPr>
              <a:buNone/>
            </a:pPr>
            <a:r>
              <a:rPr lang="en-US" dirty="0"/>
              <a:t>     [,1]</a:t>
            </a:r>
          </a:p>
          <a:p>
            <a:pPr>
              <a:buNone/>
            </a:pPr>
            <a:r>
              <a:rPr lang="en-US" dirty="0"/>
              <a:t>[1,]   70</a:t>
            </a:r>
          </a:p>
          <a:p>
            <a:pPr>
              <a:buNone/>
            </a:pPr>
            <a:r>
              <a:rPr lang="en-US" dirty="0"/>
              <a:t>[2,]   80</a:t>
            </a:r>
          </a:p>
          <a:p>
            <a:pPr>
              <a:buNone/>
            </a:pPr>
            <a:r>
              <a:rPr lang="en-US" dirty="0"/>
              <a:t>[3,]   90</a:t>
            </a:r>
          </a:p>
          <a:p>
            <a:pPr>
              <a:buNone/>
            </a:pPr>
            <a:r>
              <a:rPr lang="en-US" dirty="0"/>
              <a:t>[4,]  100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Matrices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4495800" y="1676400"/>
            <a:ext cx="91440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1447800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way to store and manipulate tables</a:t>
            </a:r>
          </a:p>
          <a:p>
            <a:pPr>
              <a:buNone/>
            </a:pPr>
            <a:r>
              <a:rPr lang="en-US" dirty="0" smtClean="0"/>
              <a:t>e.g.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v1 = c(2, 3, 5) </a:t>
            </a:r>
          </a:p>
          <a:p>
            <a:pPr>
              <a:buNone/>
            </a:pPr>
            <a:r>
              <a:rPr lang="en-US" sz="2800" dirty="0" smtClean="0"/>
              <a:t>v2 = c("</a:t>
            </a:r>
            <a:r>
              <a:rPr lang="en-US" sz="2800" dirty="0" err="1" smtClean="0"/>
              <a:t>aa</a:t>
            </a:r>
            <a:r>
              <a:rPr lang="en-US" sz="2800" dirty="0" smtClean="0"/>
              <a:t>", "bb", "cc") </a:t>
            </a:r>
          </a:p>
          <a:p>
            <a:pPr>
              <a:buNone/>
            </a:pPr>
            <a:r>
              <a:rPr lang="en-US" sz="2800" dirty="0" smtClean="0"/>
              <a:t>v3 = c(TRUE, FALSE, TRUE) </a:t>
            </a:r>
          </a:p>
          <a:p>
            <a:pPr>
              <a:buNone/>
            </a:pPr>
            <a:r>
              <a:rPr lang="en-US" sz="2800" dirty="0" err="1" smtClean="0"/>
              <a:t>df</a:t>
            </a:r>
            <a:r>
              <a:rPr lang="en-US" sz="2800" dirty="0" smtClean="0"/>
              <a:t> = </a:t>
            </a:r>
            <a:r>
              <a:rPr lang="en-US" sz="2800" dirty="0" err="1" smtClean="0"/>
              <a:t>data.frame</a:t>
            </a:r>
            <a:r>
              <a:rPr lang="en-US" sz="2800" dirty="0" smtClean="0"/>
              <a:t>(v1, v2, v3)</a:t>
            </a:r>
          </a:p>
          <a:p>
            <a:pPr>
              <a:buNone/>
            </a:pPr>
            <a:r>
              <a:rPr lang="en-US" sz="2800" dirty="0" err="1" smtClean="0"/>
              <a:t>df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vector of categorical data</a:t>
            </a:r>
          </a:p>
          <a:p>
            <a:pPr>
              <a:buNone/>
            </a:pPr>
            <a:r>
              <a:rPr lang="en-US" dirty="0" smtClean="0"/>
              <a:t>e.g.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pt-BR" dirty="0" smtClean="0"/>
              <a:t>&gt; data = c(1,2,2,3,1,2,3,3,1,2,3,3,1) </a:t>
            </a:r>
          </a:p>
          <a:p>
            <a:pPr>
              <a:buNone/>
            </a:pPr>
            <a:r>
              <a:rPr lang="pt-BR" dirty="0" smtClean="0"/>
              <a:t>&gt; fdata = factor(data) </a:t>
            </a:r>
          </a:p>
          <a:p>
            <a:pPr>
              <a:buNone/>
            </a:pPr>
            <a:r>
              <a:rPr lang="pt-BR" dirty="0" smtClean="0"/>
              <a:t>&gt; fdata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[1] 1 2 2 3 1 2 3 3 1 2 3 3 1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Levels: 1 2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22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mydata</a:t>
            </a:r>
            <a:r>
              <a:rPr lang="en-US" sz="1600" dirty="0" smtClean="0"/>
              <a:t> &lt;- </a:t>
            </a:r>
            <a:r>
              <a:rPr lang="en-US" sz="1600" dirty="0" err="1" smtClean="0"/>
              <a:t>read.table</a:t>
            </a:r>
            <a:r>
              <a:rPr lang="en-US" sz="1600" dirty="0" smtClean="0"/>
              <a:t>("c:/mydata.csv", header=TRUE,   sep=",", </a:t>
            </a:r>
            <a:r>
              <a:rPr lang="en-US" sz="1600" dirty="0" err="1" smtClean="0"/>
              <a:t>row.names</a:t>
            </a:r>
            <a:r>
              <a:rPr lang="en-US" sz="1600" dirty="0" smtClean="0"/>
              <a:t>="id")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362200"/>
            <a:ext cx="3483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to the file</a:t>
            </a:r>
          </a:p>
          <a:p>
            <a:r>
              <a:rPr lang="en-US" dirty="0" smtClean="0"/>
              <a:t>Note the use of / instead of \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2438400"/>
            <a:ext cx="2159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Whether or not to</a:t>
            </a:r>
          </a:p>
          <a:p>
            <a:r>
              <a:rPr lang="en-US" dirty="0" smtClean="0"/>
              <a:t>treat the first row</a:t>
            </a:r>
          </a:p>
          <a:p>
            <a:r>
              <a:rPr lang="en-US" dirty="0" smtClean="0"/>
              <a:t>as header 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33600" y="1752600"/>
            <a:ext cx="1447800" cy="53340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rot="16200000" flipV="1">
            <a:off x="4997592" y="2089008"/>
            <a:ext cx="685800" cy="12983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29400" y="2514600"/>
            <a:ext cx="1593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Delimiter</a:t>
            </a:r>
          </a:p>
          <a:p>
            <a:r>
              <a:rPr lang="en-US" dirty="0" smtClean="0"/>
              <a:t>(default – </a:t>
            </a:r>
          </a:p>
          <a:p>
            <a:r>
              <a:rPr lang="en-US" dirty="0" smtClean="0"/>
              <a:t>White space)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6515100" y="1790700"/>
            <a:ext cx="762000" cy="685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43800" y="3810000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names</a:t>
            </a:r>
          </a:p>
          <a:p>
            <a:r>
              <a:rPr lang="en-US" dirty="0" smtClean="0"/>
              <a:t>(optional)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rot="16200000" flipV="1">
            <a:off x="7259661" y="2798739"/>
            <a:ext cx="1905000" cy="11752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4800600"/>
            <a:ext cx="82173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mydata</a:t>
            </a:r>
            <a:r>
              <a:rPr lang="en-US" dirty="0" smtClean="0"/>
              <a:t> &lt;-read.csv(&lt;filename&gt;, header = TRUE, </a:t>
            </a:r>
            <a:r>
              <a:rPr lang="en-US" dirty="0" err="1" smtClean="0"/>
              <a:t>row.names</a:t>
            </a:r>
            <a:r>
              <a:rPr lang="en-US" dirty="0" smtClean="0"/>
              <a:t> = &lt;rows&gt;)</a:t>
            </a:r>
          </a:p>
          <a:p>
            <a:endParaRPr lang="en-US" dirty="0" smtClean="0"/>
          </a:p>
          <a:p>
            <a:r>
              <a:rPr lang="en-US" dirty="0" smtClean="0"/>
              <a:t>Commonly used for CSV files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43600" y="685800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 today!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5540" y="3962400"/>
            <a:ext cx="6567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stat.ethz.ch/R-manual/R-devel/library/utils/html/read.table.html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Download the file</a:t>
            </a:r>
          </a:p>
          <a:p>
            <a:pPr>
              <a:buNone/>
            </a:pPr>
            <a:r>
              <a:rPr lang="en-US" sz="1600" dirty="0" smtClean="0">
                <a:hlinkClick r:id="rId2"/>
              </a:rPr>
              <a:t>http://archive.ics.uci.edu/ml/machine-learning-databases/adult/adult.data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Notice that the data is in CSV format and there are no headers!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mydata</a:t>
            </a:r>
            <a:r>
              <a:rPr lang="en-US" sz="1600" dirty="0" smtClean="0"/>
              <a:t>&lt;-</a:t>
            </a:r>
            <a:r>
              <a:rPr lang="en-US" sz="1600" dirty="0" err="1" smtClean="0"/>
              <a:t>csv.read</a:t>
            </a:r>
            <a:r>
              <a:rPr lang="en-US" sz="1600" dirty="0" smtClean="0"/>
              <a:t>(&lt;path&gt;, header = FALSE)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You can also read </a:t>
            </a:r>
            <a:r>
              <a:rPr lang="en-US" sz="1600" dirty="0" err="1" smtClean="0"/>
              <a:t>xls</a:t>
            </a:r>
            <a:r>
              <a:rPr lang="en-US" sz="1600" dirty="0" smtClean="0"/>
              <a:t> files using read.xls which is a part of </a:t>
            </a:r>
            <a:r>
              <a:rPr lang="en-US" sz="1600" dirty="0" err="1" smtClean="0"/>
              <a:t>gdata</a:t>
            </a:r>
            <a:r>
              <a:rPr lang="en-US" sz="1600" dirty="0" smtClean="0"/>
              <a:t> package!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install.packages</a:t>
            </a:r>
            <a:r>
              <a:rPr lang="en-US" sz="1600" dirty="0" smtClean="0"/>
              <a:t>(</a:t>
            </a:r>
            <a:r>
              <a:rPr lang="en-US" sz="1600" dirty="0" err="1" smtClean="0"/>
              <a:t>pkgs</a:t>
            </a:r>
            <a:r>
              <a:rPr lang="en-US" sz="1600" dirty="0" smtClean="0"/>
              <a:t>="</a:t>
            </a:r>
            <a:r>
              <a:rPr lang="en-US" sz="1600" dirty="0" err="1" smtClean="0"/>
              <a:t>gdata</a:t>
            </a:r>
            <a:r>
              <a:rPr lang="en-US" sz="1600" dirty="0" smtClean="0"/>
              <a:t>")</a:t>
            </a:r>
          </a:p>
          <a:p>
            <a:pPr>
              <a:buNone/>
            </a:pPr>
            <a:r>
              <a:rPr lang="en-US" sz="1600" dirty="0" smtClean="0"/>
              <a:t>library(</a:t>
            </a:r>
            <a:r>
              <a:rPr lang="en-US" sz="1600" dirty="0" err="1" smtClean="0"/>
              <a:t>gdata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data &lt;- read.xls(&lt;</a:t>
            </a:r>
            <a:r>
              <a:rPr lang="en-US" sz="1600" dirty="0" smtClean="0">
                <a:solidFill>
                  <a:srgbClr val="0000CC"/>
                </a:solidFill>
              </a:rPr>
              <a:t>path&gt;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import a 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85800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Skip today!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&gt; </a:t>
            </a:r>
            <a:r>
              <a:rPr lang="en-US" dirty="0" err="1"/>
              <a:t>mydata</a:t>
            </a:r>
            <a:r>
              <a:rPr lang="en-US" dirty="0"/>
              <a:t>&lt;-</a:t>
            </a:r>
            <a:r>
              <a:rPr lang="en-US" dirty="0" err="1"/>
              <a:t>data.frame</a:t>
            </a:r>
            <a:r>
              <a:rPr lang="en-US" dirty="0"/>
              <a:t>(a=1:5,b=2:6,c=c(1,1,1,3,3))</a:t>
            </a:r>
          </a:p>
          <a:p>
            <a:r>
              <a:rPr lang="en-US" dirty="0"/>
              <a:t>&gt; </a:t>
            </a:r>
            <a:r>
              <a:rPr lang="en-US" dirty="0" err="1"/>
              <a:t>mydata</a:t>
            </a:r>
            <a:r>
              <a:rPr lang="en-US" dirty="0"/>
              <a:t>[c(-1,-2)]</a:t>
            </a:r>
          </a:p>
          <a:p>
            <a:r>
              <a:rPr lang="en-US" dirty="0"/>
              <a:t>  c</a:t>
            </a:r>
          </a:p>
          <a:p>
            <a:r>
              <a:rPr lang="en-US" dirty="0"/>
              <a:t>1 1</a:t>
            </a:r>
          </a:p>
          <a:p>
            <a:r>
              <a:rPr lang="en-US" dirty="0"/>
              <a:t>2 1</a:t>
            </a:r>
          </a:p>
          <a:p>
            <a:r>
              <a:rPr lang="en-US" dirty="0"/>
              <a:t>3 1</a:t>
            </a:r>
          </a:p>
          <a:p>
            <a:r>
              <a:rPr lang="en-US" dirty="0"/>
              <a:t>4 3</a:t>
            </a:r>
          </a:p>
          <a:p>
            <a:r>
              <a:rPr lang="en-US" dirty="0"/>
              <a:t>5 3</a:t>
            </a:r>
          </a:p>
          <a:p>
            <a:r>
              <a:rPr lang="en-US" dirty="0"/>
              <a:t>&gt; </a:t>
            </a:r>
            <a:r>
              <a:rPr lang="en-US" dirty="0" err="1"/>
              <a:t>mydata</a:t>
            </a:r>
            <a:endParaRPr lang="en-US" dirty="0"/>
          </a:p>
          <a:p>
            <a:r>
              <a:rPr lang="en-US" dirty="0"/>
              <a:t>  a b c</a:t>
            </a:r>
          </a:p>
          <a:p>
            <a:r>
              <a:rPr lang="en-US" dirty="0"/>
              <a:t>1 1 2 1</a:t>
            </a:r>
          </a:p>
          <a:p>
            <a:r>
              <a:rPr lang="en-US" dirty="0"/>
              <a:t>2 2 3 1</a:t>
            </a:r>
          </a:p>
          <a:p>
            <a:r>
              <a:rPr lang="en-US" dirty="0"/>
              <a:t>3 3 4 1</a:t>
            </a:r>
          </a:p>
          <a:p>
            <a:r>
              <a:rPr lang="en-US" dirty="0"/>
              <a:t>4 4 5 3</a:t>
            </a:r>
          </a:p>
          <a:p>
            <a:r>
              <a:rPr lang="en-US" dirty="0"/>
              <a:t>5 5 6 3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Selecting/removing columns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Free, open source statistical analysis software</a:t>
            </a:r>
          </a:p>
          <a:p>
            <a:endParaRPr lang="en-US" dirty="0" smtClean="0"/>
          </a:p>
          <a:p>
            <a:r>
              <a:rPr lang="en-US" dirty="0" smtClean="0"/>
              <a:t>Competitor to commercial </a:t>
            </a:r>
            <a:r>
              <a:rPr lang="en-US" dirty="0" err="1" smtClean="0"/>
              <a:t>softwares</a:t>
            </a:r>
            <a:r>
              <a:rPr lang="en-US" dirty="0" smtClean="0"/>
              <a:t> like MATLAB and SAS – none of which are free</a:t>
            </a:r>
          </a:p>
          <a:p>
            <a:endParaRPr lang="en-US" dirty="0" smtClean="0"/>
          </a:p>
          <a:p>
            <a:r>
              <a:rPr lang="en-US" dirty="0" smtClean="0"/>
              <a:t>Need to install only basic functionalities</a:t>
            </a:r>
          </a:p>
          <a:p>
            <a:endParaRPr lang="en-US" dirty="0" smtClean="0"/>
          </a:p>
          <a:p>
            <a:r>
              <a:rPr lang="en-US" dirty="0" smtClean="0"/>
              <a:t>Install packages as and when needed – somewhat like Python</a:t>
            </a:r>
          </a:p>
          <a:p>
            <a:endParaRPr lang="en-US" dirty="0" smtClean="0"/>
          </a:p>
          <a:p>
            <a:r>
              <a:rPr lang="en-US" dirty="0" smtClean="0"/>
              <a:t>Excellent visualization features!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R… what is that?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Selecting observations</a:t>
            </a:r>
          </a:p>
          <a:p>
            <a:pPr>
              <a:buNone/>
            </a:pPr>
            <a:r>
              <a:rPr lang="en-US" sz="1800" dirty="0" smtClean="0"/>
              <a:t>mySubset2&lt;-</a:t>
            </a:r>
            <a:r>
              <a:rPr lang="en-US" sz="1800" dirty="0" err="1" smtClean="0"/>
              <a:t>mydata</a:t>
            </a:r>
            <a:r>
              <a:rPr lang="en-US" sz="1800" dirty="0" smtClean="0"/>
              <a:t>[1:5,]</a:t>
            </a:r>
          </a:p>
          <a:p>
            <a:pPr>
              <a:buNone/>
            </a:pPr>
            <a:r>
              <a:rPr lang="en-US" sz="1800" dirty="0" smtClean="0"/>
              <a:t>mySubset2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Selecting observations based on variable values</a:t>
            </a:r>
          </a:p>
          <a:p>
            <a:pPr>
              <a:buNone/>
            </a:pPr>
            <a:r>
              <a:rPr lang="en-US" sz="1800" dirty="0" smtClean="0"/>
              <a:t>mySubset3&lt;-</a:t>
            </a:r>
            <a:r>
              <a:rPr lang="en-US" sz="1800" dirty="0" err="1" smtClean="0"/>
              <a:t>mydata</a:t>
            </a:r>
            <a:r>
              <a:rPr lang="en-US" sz="1800" dirty="0" smtClean="0"/>
              <a:t>[which(</a:t>
            </a:r>
            <a:r>
              <a:rPr lang="en-US" sz="1800" dirty="0" err="1" smtClean="0"/>
              <a:t>mydata$c</a:t>
            </a:r>
            <a:r>
              <a:rPr lang="en-US" sz="1800" dirty="0" smtClean="0"/>
              <a:t>==1 &amp; </a:t>
            </a:r>
            <a:r>
              <a:rPr lang="en-US" sz="1800" dirty="0" err="1" smtClean="0"/>
              <a:t>mydata$a</a:t>
            </a:r>
            <a:r>
              <a:rPr lang="en-US" sz="1800" dirty="0" smtClean="0"/>
              <a:t>&gt;2),]</a:t>
            </a:r>
          </a:p>
          <a:p>
            <a:pPr>
              <a:buNone/>
            </a:pPr>
            <a:r>
              <a:rPr lang="en-US" sz="1800" dirty="0" smtClean="0"/>
              <a:t>mySubset3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To avoid using </a:t>
            </a:r>
            <a:r>
              <a:rPr lang="en-US" dirty="0" err="1" smtClean="0"/>
              <a:t>mydata</a:t>
            </a:r>
            <a:r>
              <a:rPr lang="en-US" dirty="0" smtClean="0"/>
              <a:t>$ prefix in columns</a:t>
            </a:r>
          </a:p>
          <a:p>
            <a:pPr>
              <a:buNone/>
            </a:pPr>
            <a:r>
              <a:rPr lang="en-US" sz="1800" dirty="0" smtClean="0"/>
              <a:t>attach(</a:t>
            </a:r>
            <a:r>
              <a:rPr lang="en-US" sz="1800" dirty="0" err="1" smtClean="0"/>
              <a:t>mydata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mySubset3&lt;-</a:t>
            </a:r>
            <a:r>
              <a:rPr lang="en-US" sz="1800" dirty="0" err="1" smtClean="0"/>
              <a:t>mydata</a:t>
            </a:r>
            <a:r>
              <a:rPr lang="en-US" sz="1800" dirty="0" smtClean="0"/>
              <a:t>[which(c==1,]</a:t>
            </a:r>
          </a:p>
          <a:p>
            <a:pPr>
              <a:buNone/>
            </a:pPr>
            <a:r>
              <a:rPr lang="en-US" sz="1800" dirty="0" smtClean="0"/>
              <a:t>mySubset3</a:t>
            </a:r>
          </a:p>
          <a:p>
            <a:pPr>
              <a:buNone/>
            </a:pPr>
            <a:r>
              <a:rPr lang="en-US" sz="1800" dirty="0" smtClean="0"/>
              <a:t>detach(</a:t>
            </a:r>
            <a:r>
              <a:rPr lang="en-US" sz="1800" dirty="0" err="1" smtClean="0"/>
              <a:t>mydata</a:t>
            </a:r>
            <a:r>
              <a:rPr lang="en-US" sz="1800" dirty="0" smtClean="0"/>
              <a:t>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Be careful when using multiple datasets!!!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manipulations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2362200" y="5105400"/>
            <a:ext cx="1371600" cy="762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3800" y="5029200"/>
            <a:ext cx="5264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 this if you use multiple datasets!!!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mySubset4&lt;-</a:t>
            </a:r>
            <a:r>
              <a:rPr lang="en-US" sz="2000" dirty="0" err="1" smtClean="0"/>
              <a:t>mydata</a:t>
            </a:r>
            <a:r>
              <a:rPr lang="en-US" sz="2000" dirty="0" smtClean="0"/>
              <a:t>[sample(</a:t>
            </a:r>
            <a:r>
              <a:rPr lang="en-US" sz="2000" dirty="0" err="1" smtClean="0"/>
              <a:t>nrow</a:t>
            </a:r>
            <a:r>
              <a:rPr lang="en-US" sz="2000" dirty="0" smtClean="0"/>
              <a:t>(</a:t>
            </a:r>
            <a:r>
              <a:rPr lang="en-US" sz="2000" dirty="0" err="1" smtClean="0"/>
              <a:t>mydata</a:t>
            </a:r>
            <a:r>
              <a:rPr lang="en-US" sz="2000" dirty="0" smtClean="0"/>
              <a:t>), 3),]</a:t>
            </a:r>
          </a:p>
          <a:p>
            <a:pPr>
              <a:buNone/>
            </a:pPr>
            <a:r>
              <a:rPr lang="en-US" sz="2000" dirty="0" smtClean="0"/>
              <a:t>mySubset4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mydata1&lt;-split(</a:t>
            </a:r>
            <a:r>
              <a:rPr lang="en-US" sz="2000" dirty="0" err="1" smtClean="0"/>
              <a:t>mydata,mydata$class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mydata1</a:t>
            </a:r>
          </a:p>
          <a:p>
            <a:pPr>
              <a:buNone/>
            </a:pPr>
            <a:r>
              <a:rPr lang="en-US" sz="1100" dirty="0">
                <a:hlinkClick r:id="rId2"/>
              </a:rPr>
              <a:t>http://</a:t>
            </a:r>
            <a:r>
              <a:rPr lang="en-US" sz="1100" dirty="0" smtClean="0">
                <a:hlinkClick r:id="rId2"/>
              </a:rPr>
              <a:t>www.endmemo.com/program/R/split.php</a:t>
            </a:r>
            <a:r>
              <a:rPr lang="en-US" sz="11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Groups data of different classes together!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800" dirty="0" smtClean="0"/>
              <a:t>mySubset5&lt;-subset(</a:t>
            </a:r>
            <a:r>
              <a:rPr lang="en-US" sz="1800" dirty="0" err="1" smtClean="0"/>
              <a:t>mydata,a</a:t>
            </a:r>
            <a:r>
              <a:rPr lang="en-US" sz="1800" dirty="0" smtClean="0"/>
              <a:t>==2 &amp; c&gt;0,select=c(</a:t>
            </a:r>
            <a:r>
              <a:rPr lang="en-US" sz="1800" dirty="0" err="1" smtClean="0"/>
              <a:t>a,c</a:t>
            </a:r>
            <a:r>
              <a:rPr lang="en-US" sz="1800" dirty="0" smtClean="0"/>
              <a:t>))</a:t>
            </a:r>
          </a:p>
          <a:p>
            <a:pPr>
              <a:buNone/>
            </a:pPr>
            <a:r>
              <a:rPr lang="en-US" sz="1800" dirty="0" smtClean="0"/>
              <a:t>mySubset5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Most general form for manipulating data!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Sampling, Splitting, Subsets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3543300" y="2247900"/>
            <a:ext cx="838200" cy="1524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7400" y="2743200"/>
            <a:ext cx="349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number of observations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5676900" y="2019300"/>
            <a:ext cx="914400" cy="3810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38800" y="2667000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samples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6172200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695147" y="5891542"/>
            <a:ext cx="2853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hlinkClick r:id="rId3"/>
              </a:rPr>
              <a:t> http</a:t>
            </a:r>
            <a:r>
              <a:rPr lang="en-US" sz="800" dirty="0">
                <a:hlinkClick r:id="rId3"/>
              </a:rPr>
              <a:t>://</a:t>
            </a:r>
            <a:r>
              <a:rPr lang="en-US" sz="800" dirty="0" smtClean="0">
                <a:hlinkClick r:id="rId3"/>
              </a:rPr>
              <a:t>cran.r-project.org/doc/manuals/R-data.html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384176" y="5829987"/>
            <a:ext cx="3578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Manual on Data Import: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15663" y="3103552"/>
            <a:ext cx="192833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&gt; mydata1&lt;-split(mydata,mydata$c)</a:t>
            </a:r>
          </a:p>
          <a:p>
            <a:r>
              <a:rPr lang="pl-PL" sz="1000" dirty="0"/>
              <a:t>&gt; mydata</a:t>
            </a:r>
          </a:p>
          <a:p>
            <a:r>
              <a:rPr lang="pl-PL" sz="1000" dirty="0"/>
              <a:t>  a b c</a:t>
            </a:r>
          </a:p>
          <a:p>
            <a:r>
              <a:rPr lang="pl-PL" sz="1000" dirty="0"/>
              <a:t>1 1 2 1</a:t>
            </a:r>
          </a:p>
          <a:p>
            <a:r>
              <a:rPr lang="pl-PL" sz="1000" dirty="0"/>
              <a:t>2 2 3 1</a:t>
            </a:r>
          </a:p>
          <a:p>
            <a:r>
              <a:rPr lang="pl-PL" sz="1000" dirty="0"/>
              <a:t>3 3 4 1</a:t>
            </a:r>
          </a:p>
          <a:p>
            <a:r>
              <a:rPr lang="pl-PL" sz="1000" dirty="0"/>
              <a:t>4 4 5 3</a:t>
            </a:r>
          </a:p>
          <a:p>
            <a:r>
              <a:rPr lang="pl-PL" sz="1000" dirty="0"/>
              <a:t>5 5 6 3</a:t>
            </a:r>
          </a:p>
          <a:p>
            <a:r>
              <a:rPr lang="pl-PL" sz="1000" dirty="0"/>
              <a:t>&gt; mydata1</a:t>
            </a:r>
          </a:p>
          <a:p>
            <a:r>
              <a:rPr lang="pl-PL" sz="1000" dirty="0"/>
              <a:t>$`1`</a:t>
            </a:r>
          </a:p>
          <a:p>
            <a:r>
              <a:rPr lang="pl-PL" sz="1000" dirty="0"/>
              <a:t>  a b c</a:t>
            </a:r>
          </a:p>
          <a:p>
            <a:r>
              <a:rPr lang="pl-PL" sz="1000" dirty="0"/>
              <a:t>1 1 2 1</a:t>
            </a:r>
          </a:p>
          <a:p>
            <a:r>
              <a:rPr lang="pl-PL" sz="1000" dirty="0"/>
              <a:t>2 2 3 1</a:t>
            </a:r>
          </a:p>
          <a:p>
            <a:r>
              <a:rPr lang="pl-PL" sz="1000" dirty="0"/>
              <a:t>3 3 4 1</a:t>
            </a:r>
          </a:p>
          <a:p>
            <a:endParaRPr lang="pl-PL" sz="1000" dirty="0"/>
          </a:p>
          <a:p>
            <a:r>
              <a:rPr lang="pl-PL" sz="1000" dirty="0"/>
              <a:t>$`3`</a:t>
            </a:r>
          </a:p>
          <a:p>
            <a:r>
              <a:rPr lang="pl-PL" sz="1000" dirty="0"/>
              <a:t>  a b c</a:t>
            </a:r>
          </a:p>
          <a:p>
            <a:r>
              <a:rPr lang="pl-PL" sz="1000" dirty="0"/>
              <a:t>4 4 5 3</a:t>
            </a:r>
          </a:p>
          <a:p>
            <a:r>
              <a:rPr lang="pl-PL" sz="1000" dirty="0"/>
              <a:t>5 5 6 3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merge() - used for merging two or more data frames into a single frame</a:t>
            </a:r>
          </a:p>
          <a:p>
            <a:endParaRPr lang="en-US" dirty="0" smtClean="0"/>
          </a:p>
          <a:p>
            <a:r>
              <a:rPr lang="en-US" dirty="0" err="1" smtClean="0"/>
              <a:t>cbind</a:t>
            </a:r>
            <a:r>
              <a:rPr lang="en-US" dirty="0" smtClean="0"/>
              <a:t>() – adds new column(s) to an existing data frame</a:t>
            </a:r>
          </a:p>
          <a:p>
            <a:endParaRPr lang="en-US" dirty="0" smtClean="0"/>
          </a:p>
          <a:p>
            <a:r>
              <a:rPr lang="en-US" dirty="0" err="1" smtClean="0"/>
              <a:t>rbind</a:t>
            </a:r>
            <a:r>
              <a:rPr lang="en-US" dirty="0" smtClean="0"/>
              <a:t>() – adds new row(s) to an existing data frame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operations…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 types of plots – helpful for data visualization and statistical analysis</a:t>
            </a:r>
          </a:p>
          <a:p>
            <a:endParaRPr lang="en-US" dirty="0" smtClean="0"/>
          </a:p>
          <a:p>
            <a:r>
              <a:rPr lang="en-US" dirty="0" smtClean="0"/>
              <a:t>Basic plot</a:t>
            </a:r>
          </a:p>
          <a:p>
            <a:pPr>
              <a:buNone/>
            </a:pPr>
            <a:r>
              <a:rPr lang="en-US" dirty="0" smtClean="0"/>
              <a:t>Download ‘sampledata2’ from TA webpage&gt;Resources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mydata</a:t>
            </a:r>
            <a:r>
              <a:rPr lang="en-US" dirty="0" smtClean="0"/>
              <a:t>&lt;-read.csv(&lt;path&gt;,header=TRUE)</a:t>
            </a:r>
          </a:p>
          <a:p>
            <a:pPr>
              <a:buNone/>
            </a:pPr>
            <a:r>
              <a:rPr lang="en-US" dirty="0" smtClean="0"/>
              <a:t>attach(</a:t>
            </a:r>
            <a:r>
              <a:rPr lang="en-US" dirty="0" err="1" smtClean="0"/>
              <a:t>mydata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plot(x1,x2)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in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abline</a:t>
            </a:r>
            <a:r>
              <a:rPr lang="en-US" dirty="0" smtClean="0"/>
              <a:t>() – adds one or more straight lines to a plot</a:t>
            </a:r>
          </a:p>
          <a:p>
            <a:r>
              <a:rPr lang="en-US" dirty="0" smtClean="0"/>
              <a:t>lm() – function to fit linear regression model</a:t>
            </a:r>
          </a:p>
          <a:p>
            <a:pPr marL="109728" indent="0">
              <a:buNone/>
            </a:pPr>
            <a:r>
              <a:rPr lang="en-US" sz="1000" dirty="0"/>
              <a:t>&gt; x1&lt;-c(1:5,1:3)</a:t>
            </a:r>
          </a:p>
          <a:p>
            <a:pPr marL="109728" indent="0">
              <a:buNone/>
            </a:pPr>
            <a:r>
              <a:rPr lang="en-US" sz="1000" dirty="0"/>
              <a:t>&gt; x2&lt;-c(2,2,2,3,6,7,5,1)</a:t>
            </a:r>
            <a:endParaRPr lang="en-US" sz="1000" dirty="0" smtClean="0"/>
          </a:p>
          <a:p>
            <a:pPr>
              <a:buNone/>
            </a:pPr>
            <a:r>
              <a:rPr lang="en-US" sz="1400" dirty="0" smtClean="0"/>
              <a:t>&gt; </a:t>
            </a:r>
            <a:r>
              <a:rPr lang="en-US" sz="1400" dirty="0" err="1" smtClean="0"/>
              <a:t>abline</a:t>
            </a:r>
            <a:r>
              <a:rPr lang="en-US" sz="1400" dirty="0" smtClean="0"/>
              <a:t>(lm(x2~x1))</a:t>
            </a:r>
          </a:p>
          <a:p>
            <a:pPr>
              <a:buNone/>
            </a:pPr>
            <a:r>
              <a:rPr lang="en-US" sz="1400" dirty="0" smtClean="0"/>
              <a:t>title('Regression of x2 on</a:t>
            </a:r>
          </a:p>
          <a:p>
            <a:pPr>
              <a:buNone/>
            </a:pPr>
            <a:r>
              <a:rPr lang="en-US" sz="1400" dirty="0" smtClean="0"/>
              <a:t>X1')</a:t>
            </a:r>
          </a:p>
          <a:p>
            <a:pPr>
              <a:buNone/>
            </a:pPr>
            <a:r>
              <a:rPr lang="en-US" sz="1000" dirty="0"/>
              <a:t>&gt; plot(x1,x2)</a:t>
            </a:r>
          </a:p>
          <a:p>
            <a:pPr>
              <a:buNone/>
            </a:pPr>
            <a:r>
              <a:rPr lang="en-US" sz="1000" dirty="0"/>
              <a:t>&gt; </a:t>
            </a:r>
            <a:r>
              <a:rPr lang="en-US" sz="1000" dirty="0" err="1"/>
              <a:t>abline</a:t>
            </a:r>
            <a:r>
              <a:rPr lang="en-US" sz="1000" dirty="0"/>
              <a:t>(lm(x2~x1))</a:t>
            </a:r>
          </a:p>
          <a:p>
            <a:pPr>
              <a:buNone/>
            </a:pPr>
            <a:r>
              <a:rPr lang="en-US" sz="1000" dirty="0"/>
              <a:t>&gt; title('Regression of x2 on</a:t>
            </a:r>
          </a:p>
          <a:p>
            <a:pPr>
              <a:buNone/>
            </a:pPr>
            <a:r>
              <a:rPr lang="en-US" sz="1000" dirty="0"/>
              <a:t>+ x1')</a:t>
            </a:r>
          </a:p>
          <a:p>
            <a:pPr>
              <a:buNone/>
            </a:pPr>
            <a:r>
              <a:rPr lang="en-US" sz="1000" dirty="0"/>
              <a:t>&gt; lm(x1~x2</a:t>
            </a:r>
            <a:r>
              <a:rPr lang="en-US" sz="1000" dirty="0" smtClean="0"/>
              <a:t>)</a:t>
            </a:r>
            <a:endParaRPr lang="en-US" sz="1000" dirty="0"/>
          </a:p>
          <a:p>
            <a:pPr>
              <a:buNone/>
            </a:pPr>
            <a:r>
              <a:rPr lang="en-US" sz="1000" dirty="0" smtClean="0"/>
              <a:t>Coefficients</a:t>
            </a:r>
            <a:r>
              <a:rPr lang="en-US" sz="1000" dirty="0"/>
              <a:t>:</a:t>
            </a:r>
          </a:p>
          <a:p>
            <a:pPr>
              <a:buNone/>
            </a:pPr>
            <a:r>
              <a:rPr lang="en-US" sz="1000" dirty="0"/>
              <a:t>(Intercept)           x2  </a:t>
            </a:r>
          </a:p>
          <a:p>
            <a:pPr>
              <a:buNone/>
            </a:pPr>
            <a:r>
              <a:rPr lang="en-US" sz="1000" dirty="0"/>
              <a:t>    2.57353      0.01471  </a:t>
            </a:r>
          </a:p>
          <a:p>
            <a:pPr>
              <a:buNone/>
            </a:pPr>
            <a:r>
              <a:rPr lang="en-US" sz="1000" dirty="0"/>
              <a:t>&gt; lm(x2~x1</a:t>
            </a:r>
            <a:r>
              <a:rPr lang="en-US" sz="1000" dirty="0" smtClean="0"/>
              <a:t>)</a:t>
            </a:r>
            <a:endParaRPr lang="en-US" sz="1000" dirty="0"/>
          </a:p>
          <a:p>
            <a:pPr>
              <a:buNone/>
            </a:pPr>
            <a:r>
              <a:rPr lang="en-US" sz="1000" dirty="0"/>
              <a:t>Coefficients:</a:t>
            </a:r>
          </a:p>
          <a:p>
            <a:pPr>
              <a:buNone/>
            </a:pPr>
            <a:r>
              <a:rPr lang="en-US" sz="1000" dirty="0"/>
              <a:t>(Intercept)           x1  </a:t>
            </a:r>
          </a:p>
          <a:p>
            <a:pPr>
              <a:buNone/>
            </a:pPr>
            <a:r>
              <a:rPr lang="en-US" sz="1000" dirty="0"/>
              <a:t>    </a:t>
            </a:r>
            <a:r>
              <a:rPr lang="en-US" sz="1000" dirty="0" smtClean="0"/>
              <a:t>3.40541      </a:t>
            </a:r>
            <a:r>
              <a:rPr lang="en-US" sz="1000" dirty="0"/>
              <a:t>0.03604 </a:t>
            </a:r>
            <a:r>
              <a:rPr lang="en-US" sz="1000" dirty="0" smtClean="0"/>
              <a:t> </a:t>
            </a:r>
          </a:p>
          <a:p>
            <a:pPr>
              <a:buNone/>
            </a:pPr>
            <a:r>
              <a:rPr lang="en-US" sz="1000" dirty="0"/>
              <a:t>&gt; </a:t>
            </a:r>
            <a:r>
              <a:rPr lang="en-US" sz="1000" dirty="0" err="1"/>
              <a:t>abline</a:t>
            </a:r>
            <a:r>
              <a:rPr lang="en-US" sz="1000" dirty="0"/>
              <a:t>(1,2)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in 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901497"/>
            <a:ext cx="3962400" cy="395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29200" y="1828800"/>
            <a:ext cx="4312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data.princeton.edu/R/linearmodels.html</a:t>
            </a:r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Boxplot</a:t>
            </a:r>
            <a:endParaRPr lang="en-US" sz="2800" dirty="0" smtClean="0"/>
          </a:p>
          <a:p>
            <a:pPr>
              <a:buNone/>
            </a:pPr>
            <a:r>
              <a:rPr lang="en-US" sz="1600" dirty="0" err="1" smtClean="0"/>
              <a:t>boxplot</a:t>
            </a:r>
            <a:r>
              <a:rPr lang="en-US" sz="1600" dirty="0" smtClean="0"/>
              <a:t>(x2~x3,data=</a:t>
            </a:r>
            <a:r>
              <a:rPr lang="en-US" sz="1600" dirty="0" err="1" smtClean="0"/>
              <a:t>mydata,main</a:t>
            </a:r>
            <a:r>
              <a:rPr lang="en-US" sz="1600" dirty="0" smtClean="0"/>
              <a:t>="x2 versus x3", </a:t>
            </a:r>
            <a:r>
              <a:rPr lang="en-US" sz="1600" dirty="0" err="1" smtClean="0"/>
              <a:t>xlab</a:t>
            </a:r>
            <a:r>
              <a:rPr lang="en-US" sz="1600" dirty="0" smtClean="0"/>
              <a:t>="x3",ylab="x2")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in 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4114800" cy="410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</a:p>
          <a:p>
            <a:pPr>
              <a:buNone/>
            </a:pPr>
            <a:r>
              <a:rPr lang="en-US" sz="1800" dirty="0" smtClean="0"/>
              <a:t>z = </a:t>
            </a:r>
            <a:r>
              <a:rPr lang="en-US" sz="1800" dirty="0" err="1" smtClean="0"/>
              <a:t>rnorm</a:t>
            </a:r>
            <a:r>
              <a:rPr lang="en-US" sz="1800" dirty="0" smtClean="0"/>
              <a:t>(1000, mean=0,sd=1)</a:t>
            </a:r>
          </a:p>
          <a:p>
            <a:pPr marL="0" indent="0">
              <a:buNone/>
            </a:pPr>
            <a:r>
              <a:rPr lang="en-US" sz="1800" dirty="0" err="1" smtClean="0"/>
              <a:t>hist</a:t>
            </a:r>
            <a:r>
              <a:rPr lang="en-US" sz="1800" dirty="0" smtClean="0"/>
              <a:t> (z)</a:t>
            </a:r>
          </a:p>
          <a:p>
            <a:pPr marL="0" indent="0">
              <a:buNone/>
            </a:pPr>
            <a:r>
              <a:rPr lang="en-US" sz="1800" dirty="0" err="1" smtClean="0"/>
              <a:t>hist</a:t>
            </a:r>
            <a:r>
              <a:rPr lang="en-US" sz="1800" dirty="0" smtClean="0"/>
              <a:t> (z, breaks = 5)</a:t>
            </a:r>
          </a:p>
          <a:p>
            <a:pPr marL="0" indent="0">
              <a:buNone/>
            </a:pPr>
            <a:r>
              <a:rPr lang="en-US" sz="1800" dirty="0" smtClean="0"/>
              <a:t>bins = </a:t>
            </a:r>
            <a:r>
              <a:rPr lang="en-US" sz="1800" dirty="0" err="1" smtClean="0"/>
              <a:t>seq</a:t>
            </a:r>
            <a:r>
              <a:rPr lang="en-US" sz="1800" dirty="0" smtClean="0"/>
              <a:t> (-5, 5, by = 0.5)</a:t>
            </a:r>
          </a:p>
          <a:p>
            <a:pPr marL="0" indent="0">
              <a:buNone/>
            </a:pPr>
            <a:r>
              <a:rPr lang="en-US" sz="1800" dirty="0" err="1" smtClean="0"/>
              <a:t>hist</a:t>
            </a:r>
            <a:r>
              <a:rPr lang="en-US" sz="1800" dirty="0" smtClean="0"/>
              <a:t> (z, breaks = bins)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in R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343400" y="1828800"/>
            <a:ext cx="137160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0" y="1676400"/>
            <a:ext cx="2837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1000 samples</a:t>
            </a:r>
          </a:p>
          <a:p>
            <a:r>
              <a:rPr lang="en-US" dirty="0" smtClean="0"/>
              <a:t>of a standard normal </a:t>
            </a:r>
          </a:p>
          <a:p>
            <a:r>
              <a:rPr lang="en-US" dirty="0" smtClean="0"/>
              <a:t>random variable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599" y="2819400"/>
            <a:ext cx="3810227" cy="3804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err="1" smtClean="0"/>
              <a:t>scatterplot</a:t>
            </a:r>
            <a:r>
              <a:rPr lang="en-US" sz="2400" dirty="0" smtClean="0"/>
              <a:t>() – for 2D </a:t>
            </a:r>
            <a:r>
              <a:rPr lang="en-US" sz="2400" dirty="0" err="1" smtClean="0"/>
              <a:t>scatterplots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scatterplot3d() – for 3D </a:t>
            </a:r>
            <a:r>
              <a:rPr lang="en-US" sz="2400" dirty="0" err="1" smtClean="0"/>
              <a:t>scatterplots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plot3d() – for interactive 3D plots (</a:t>
            </a:r>
            <a:r>
              <a:rPr lang="en-US" sz="2400" dirty="0" err="1" smtClean="0"/>
              <a:t>rgl</a:t>
            </a:r>
            <a:r>
              <a:rPr lang="en-US" sz="2400" dirty="0" smtClean="0"/>
              <a:t> package)</a:t>
            </a:r>
          </a:p>
          <a:p>
            <a:endParaRPr lang="en-US" sz="2400" dirty="0" smtClean="0"/>
          </a:p>
          <a:p>
            <a:r>
              <a:rPr lang="en-US" sz="2400" dirty="0" smtClean="0"/>
              <a:t>scatter3d() – another interactive 3d plot (</a:t>
            </a:r>
            <a:r>
              <a:rPr lang="en-US" sz="2400" dirty="0" err="1" smtClean="0"/>
              <a:t>Rcmdr</a:t>
            </a:r>
            <a:r>
              <a:rPr lang="en-US" sz="2400" dirty="0" smtClean="0"/>
              <a:t> package)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dotchart</a:t>
            </a:r>
            <a:r>
              <a:rPr lang="en-US" sz="2400" dirty="0" smtClean="0"/>
              <a:t>() – for dot plots</a:t>
            </a:r>
          </a:p>
          <a:p>
            <a:endParaRPr lang="en-US" sz="2400" dirty="0" smtClean="0"/>
          </a:p>
          <a:p>
            <a:r>
              <a:rPr lang="en-US" sz="2400" dirty="0" smtClean="0"/>
              <a:t>lines() – draws one or more lines</a:t>
            </a:r>
          </a:p>
          <a:p>
            <a:endParaRPr lang="en-US" sz="2400" dirty="0" smtClean="0"/>
          </a:p>
          <a:p>
            <a:r>
              <a:rPr lang="en-US" sz="2400" dirty="0" smtClean="0"/>
              <a:t>pie() – for drawing pie chart</a:t>
            </a:r>
          </a:p>
          <a:p>
            <a:endParaRPr lang="en-US" sz="2400" dirty="0" smtClean="0"/>
          </a:p>
          <a:p>
            <a:r>
              <a:rPr lang="en-US" sz="2400" dirty="0" smtClean="0"/>
              <a:t>pie3d() – for drawing 3D exploded pie charts (</a:t>
            </a:r>
            <a:r>
              <a:rPr lang="en-US" sz="2400" dirty="0" err="1" smtClean="0"/>
              <a:t>plotrix</a:t>
            </a:r>
            <a:r>
              <a:rPr lang="en-US" sz="2400" dirty="0" smtClean="0"/>
              <a:t> package)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in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eniussquared.com/wp-content/uploads/2010/02/confused-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838200"/>
            <a:ext cx="2251710" cy="4114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5181600"/>
            <a:ext cx="3522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Jokerman" pitchFamily="82" charset="0"/>
              </a:rPr>
              <a:t>Questions?</a:t>
            </a:r>
            <a:endParaRPr lang="en-US" sz="4800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Link for installation: </a:t>
            </a:r>
            <a:r>
              <a:rPr lang="en-US" sz="1900" dirty="0" smtClean="0">
                <a:solidFill>
                  <a:srgbClr val="0070C0"/>
                </a:solidFill>
                <a:hlinkClick r:id="rId2"/>
              </a:rPr>
              <a:t>http://cran.r-project.org/mirrors.html</a:t>
            </a:r>
            <a:endParaRPr lang="en-US" sz="1900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Choose a mirror link to download and install</a:t>
            </a:r>
          </a:p>
          <a:p>
            <a:endParaRPr lang="en-US" dirty="0" smtClean="0"/>
          </a:p>
          <a:p>
            <a:r>
              <a:rPr lang="en-US" dirty="0" smtClean="0"/>
              <a:t>Latest version is R-3.1.1</a:t>
            </a:r>
          </a:p>
          <a:p>
            <a:endParaRPr lang="en-US" dirty="0" smtClean="0"/>
          </a:p>
          <a:p>
            <a:r>
              <a:rPr lang="en-US" dirty="0" smtClean="0"/>
              <a:t>Choose default options for installation</a:t>
            </a:r>
          </a:p>
          <a:p>
            <a:endParaRPr lang="en-US" dirty="0" smtClean="0"/>
          </a:p>
          <a:p>
            <a:r>
              <a:rPr lang="en-US" dirty="0" smtClean="0"/>
              <a:t>Don’t worry about customizing startup options!</a:t>
            </a:r>
          </a:p>
          <a:p>
            <a:endParaRPr lang="en-US" dirty="0" smtClean="0"/>
          </a:p>
          <a:p>
            <a:r>
              <a:rPr lang="en-US" dirty="0" smtClean="0"/>
              <a:t>Just click ‘Okay’, ‘Next’ and ‘Finish’!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started!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 looks…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599"/>
            <a:ext cx="6172200" cy="453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10400" y="2971800"/>
            <a:ext cx="144943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Command line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rot="10800000" flipV="1">
            <a:off x="838200" y="3125688"/>
            <a:ext cx="6172200" cy="19332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 is an interpreter</a:t>
            </a:r>
          </a:p>
          <a:p>
            <a:endParaRPr lang="en-US" dirty="0" smtClean="0"/>
          </a:p>
          <a:p>
            <a:r>
              <a:rPr lang="en-US" dirty="0" smtClean="0"/>
              <a:t>Case sensitive</a:t>
            </a:r>
          </a:p>
          <a:p>
            <a:endParaRPr lang="en-US" dirty="0" smtClean="0"/>
          </a:p>
          <a:p>
            <a:r>
              <a:rPr lang="en-US" dirty="0" smtClean="0"/>
              <a:t>Comment lines start with #</a:t>
            </a:r>
          </a:p>
          <a:p>
            <a:endParaRPr lang="en-US" dirty="0" smtClean="0"/>
          </a:p>
          <a:p>
            <a:r>
              <a:rPr lang="en-US" dirty="0" smtClean="0"/>
              <a:t>Variable names can be alphanumeric, can contain ‘.’ and ‘_’</a:t>
            </a:r>
          </a:p>
          <a:p>
            <a:endParaRPr lang="en-US" dirty="0" smtClean="0"/>
          </a:p>
          <a:p>
            <a:r>
              <a:rPr lang="en-US" dirty="0" smtClean="0"/>
              <a:t>Variable names must start with a letter or ‘.’</a:t>
            </a:r>
          </a:p>
          <a:p>
            <a:endParaRPr lang="en-US" dirty="0" smtClean="0"/>
          </a:p>
          <a:p>
            <a:r>
              <a:rPr lang="en-US" dirty="0" smtClean="0"/>
              <a:t>Names starting with ‘.’ cannot have a digit as the second character</a:t>
            </a:r>
          </a:p>
          <a:p>
            <a:endParaRPr lang="en-US" dirty="0" smtClean="0"/>
          </a:p>
          <a:p>
            <a:r>
              <a:rPr lang="en-US" dirty="0" smtClean="0"/>
              <a:t>To use an additional package, use library(&lt;name&gt;) e.g. library(</a:t>
            </a:r>
            <a:r>
              <a:rPr lang="en-US" dirty="0" err="1" smtClean="0"/>
              <a:t>matrixStats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Package you are trying to use must be installed before using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Variable declaration not needed (like MATLAB)</a:t>
            </a:r>
          </a:p>
          <a:p>
            <a:endParaRPr lang="en-US" dirty="0" smtClean="0"/>
          </a:p>
          <a:p>
            <a:r>
              <a:rPr lang="en-US" dirty="0" smtClean="0"/>
              <a:t>Variables are also called objects</a:t>
            </a:r>
          </a:p>
          <a:p>
            <a:endParaRPr lang="en-US" dirty="0" smtClean="0"/>
          </a:p>
          <a:p>
            <a:r>
              <a:rPr lang="en-US" dirty="0" smtClean="0"/>
              <a:t>Commands are separated by ‘;’ or newline</a:t>
            </a:r>
          </a:p>
          <a:p>
            <a:endParaRPr lang="en-US" dirty="0" smtClean="0"/>
          </a:p>
          <a:p>
            <a:r>
              <a:rPr lang="en-US" dirty="0" smtClean="0"/>
              <a:t>If a command is not complete at the end of a newline, prompt shows ‘+’</a:t>
            </a:r>
          </a:p>
          <a:p>
            <a:endParaRPr lang="en-US" dirty="0" smtClean="0"/>
          </a:p>
          <a:p>
            <a:r>
              <a:rPr lang="en-US" dirty="0" smtClean="0"/>
              <a:t>Use command q() to quit</a:t>
            </a:r>
          </a:p>
          <a:p>
            <a:endParaRPr lang="en-US" dirty="0" smtClean="0"/>
          </a:p>
          <a:p>
            <a:r>
              <a:rPr lang="en-US" dirty="0" smtClean="0"/>
              <a:t>For help on a command, use help(&lt;command&gt;) or ?&lt;command name&gt;</a:t>
            </a:r>
          </a:p>
          <a:p>
            <a:endParaRPr lang="en-US" dirty="0" smtClean="0"/>
          </a:p>
          <a:p>
            <a:r>
              <a:rPr lang="en-US" dirty="0" smtClean="0"/>
              <a:t>For examples using a command, use example(&lt;command&gt;)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setwd</a:t>
            </a:r>
            <a:r>
              <a:rPr lang="en-US" dirty="0" smtClean="0"/>
              <a:t>(&lt;</a:t>
            </a:r>
            <a:r>
              <a:rPr lang="en-US" dirty="0" err="1" smtClean="0"/>
              <a:t>folder_name</a:t>
            </a:r>
            <a:r>
              <a:rPr lang="en-US" dirty="0" smtClean="0"/>
              <a:t>&gt;)</a:t>
            </a:r>
          </a:p>
          <a:p>
            <a:endParaRPr lang="en-US" dirty="0" smtClean="0"/>
          </a:p>
          <a:p>
            <a:r>
              <a:rPr lang="en-US" dirty="0" smtClean="0"/>
              <a:t>source(&lt;</a:t>
            </a:r>
            <a:r>
              <a:rPr lang="en-US" dirty="0" err="1" smtClean="0"/>
              <a:t>script_file</a:t>
            </a:r>
            <a:r>
              <a:rPr lang="en-US" dirty="0" smtClean="0"/>
              <a:t>&gt;) – runs the R script &lt;</a:t>
            </a:r>
            <a:r>
              <a:rPr lang="en-US" dirty="0" err="1" smtClean="0"/>
              <a:t>script_file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sink(&lt;</a:t>
            </a:r>
            <a:r>
              <a:rPr lang="en-US" dirty="0" err="1" smtClean="0"/>
              <a:t>output_file</a:t>
            </a:r>
            <a:r>
              <a:rPr lang="en-US" dirty="0" smtClean="0"/>
              <a:t>&gt;) – saves outputs to &lt;</a:t>
            </a:r>
            <a:r>
              <a:rPr lang="en-US" dirty="0" err="1" smtClean="0"/>
              <a:t>output_file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sink() – restores output to console</a:t>
            </a:r>
          </a:p>
          <a:p>
            <a:endParaRPr lang="en-US" dirty="0" smtClean="0"/>
          </a:p>
          <a:p>
            <a:r>
              <a:rPr lang="en-US" dirty="0" err="1" smtClean="0"/>
              <a:t>ls</a:t>
            </a:r>
            <a:r>
              <a:rPr lang="en-US" dirty="0" smtClean="0"/>
              <a:t>() – prints list of objects in workspace</a:t>
            </a:r>
          </a:p>
          <a:p>
            <a:endParaRPr lang="en-US" dirty="0" smtClean="0"/>
          </a:p>
          <a:p>
            <a:r>
              <a:rPr lang="en-US" dirty="0" err="1" smtClean="0"/>
              <a:t>rm</a:t>
            </a:r>
            <a:r>
              <a:rPr lang="en-US" dirty="0" smtClean="0"/>
              <a:t>(&lt;object1&gt;, &lt;object2&gt;, … ) – removes objects from workspace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out…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scripts - use Notepad/Notepad++ and save with extension .r OR use </a:t>
            </a:r>
            <a:r>
              <a:rPr lang="en-US" dirty="0" err="1" smtClean="0"/>
              <a:t>Rcmdr</a:t>
            </a:r>
            <a:r>
              <a:rPr lang="en-US" dirty="0" smtClean="0"/>
              <a:t> package</a:t>
            </a:r>
          </a:p>
          <a:p>
            <a:endParaRPr lang="en-US" dirty="0" smtClean="0"/>
          </a:p>
          <a:p>
            <a:r>
              <a:rPr lang="en-US" dirty="0" smtClean="0"/>
              <a:t>Installing a package - Packages&gt;Install package(s)… choose the package you want to install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know!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assign("x", c(10.4, 5.6, 3.1, 6.4, 21.7)) </a:t>
            </a:r>
          </a:p>
          <a:p>
            <a:pPr>
              <a:buNone/>
            </a:pPr>
            <a:r>
              <a:rPr lang="en-US" dirty="0" smtClean="0"/>
              <a:t>x</a:t>
            </a:r>
          </a:p>
          <a:p>
            <a:endParaRPr lang="en-US" dirty="0" smtClean="0"/>
          </a:p>
          <a:p>
            <a:r>
              <a:rPr lang="en-US" dirty="0" smtClean="0"/>
              <a:t>c() concatenates vectors/numbers end to end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x&lt;- c(10.4, 5.6, 3.1, 6.4, 21.7)</a:t>
            </a:r>
          </a:p>
          <a:p>
            <a:pPr>
              <a:buNone/>
            </a:pPr>
            <a:r>
              <a:rPr lang="en-US" dirty="0" smtClean="0"/>
              <a:t>x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y&lt;-c(x,0,x)</a:t>
            </a:r>
          </a:p>
          <a:p>
            <a:pPr>
              <a:buNone/>
            </a:pPr>
            <a:r>
              <a:rPr lang="en-US" dirty="0" smtClean="0"/>
              <a:t>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v&lt;-2*x+y+1</a:t>
            </a:r>
          </a:p>
          <a:p>
            <a:pPr>
              <a:buNone/>
            </a:pPr>
            <a:r>
              <a:rPr lang="en-US" dirty="0" smtClean="0"/>
              <a:t>v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min(v)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max(y)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range(x)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cat(v)</a:t>
            </a: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Vectors in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914</TotalTime>
  <Words>1426</Words>
  <Application>Microsoft Office PowerPoint</Application>
  <PresentationFormat>On-screen Show (4:3)</PresentationFormat>
  <Paragraphs>355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A Short Tutorial on R</vt:lpstr>
      <vt:lpstr>R… what is that?</vt:lpstr>
      <vt:lpstr>Let’s get started!</vt:lpstr>
      <vt:lpstr>How R looks…</vt:lpstr>
      <vt:lpstr>Things to remember</vt:lpstr>
      <vt:lpstr>Things to remember</vt:lpstr>
      <vt:lpstr>Trying out…</vt:lpstr>
      <vt:lpstr>Other things to know!</vt:lpstr>
      <vt:lpstr>Vectors in R</vt:lpstr>
      <vt:lpstr>Sequences in R</vt:lpstr>
      <vt:lpstr>Arrays and Matrices</vt:lpstr>
      <vt:lpstr>Arrays and Matrices</vt:lpstr>
      <vt:lpstr>Arrays and Matrices</vt:lpstr>
      <vt:lpstr>Arrays and Matrices</vt:lpstr>
      <vt:lpstr>Data Frames</vt:lpstr>
      <vt:lpstr>Factor</vt:lpstr>
      <vt:lpstr>Importing data</vt:lpstr>
      <vt:lpstr>Let’s import a file</vt:lpstr>
      <vt:lpstr>Selecting/removing columns</vt:lpstr>
      <vt:lpstr>Other manipulations</vt:lpstr>
      <vt:lpstr>Sampling, Splitting, Subsets</vt:lpstr>
      <vt:lpstr>Other common operations…</vt:lpstr>
      <vt:lpstr>Visualization in R</vt:lpstr>
      <vt:lpstr>Visualization in R</vt:lpstr>
      <vt:lpstr>Visualization in R</vt:lpstr>
      <vt:lpstr>Visualization in R</vt:lpstr>
      <vt:lpstr>Visualization in 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Tutorial on R</dc:title>
  <dc:creator>abarman</dc:creator>
  <cp:lastModifiedBy>C. Eick</cp:lastModifiedBy>
  <cp:revision>45</cp:revision>
  <dcterms:created xsi:type="dcterms:W3CDTF">2014-08-28T18:24:52Z</dcterms:created>
  <dcterms:modified xsi:type="dcterms:W3CDTF">2015-02-03T19:56:44Z</dcterms:modified>
</cp:coreProperties>
</file>