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619" r:id="rId2"/>
    <p:sldId id="620" r:id="rId3"/>
    <p:sldId id="621" r:id="rId4"/>
    <p:sldId id="622" r:id="rId5"/>
    <p:sldId id="623" r:id="rId6"/>
    <p:sldId id="624" r:id="rId7"/>
  </p:sldIdLst>
  <p:sldSz cx="9144000" cy="6858000" type="screen4x3"/>
  <p:notesSz cx="6858000" cy="9199563"/>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1400" b="1" kern="1200">
        <a:solidFill>
          <a:schemeClr val="tx1"/>
        </a:solidFill>
        <a:latin typeface="Arial" charset="0"/>
        <a:ea typeface="+mn-ea"/>
        <a:cs typeface="+mn-cs"/>
      </a:defRPr>
    </a:lvl1pPr>
    <a:lvl2pPr marL="457200" algn="l" rtl="0" eaLnBrk="0" fontAlgn="base" hangingPunct="0">
      <a:spcBef>
        <a:spcPct val="0"/>
      </a:spcBef>
      <a:spcAft>
        <a:spcPct val="0"/>
      </a:spcAft>
      <a:defRPr sz="1400" b="1" kern="1200">
        <a:solidFill>
          <a:schemeClr val="tx1"/>
        </a:solidFill>
        <a:latin typeface="Arial" charset="0"/>
        <a:ea typeface="+mn-ea"/>
        <a:cs typeface="+mn-cs"/>
      </a:defRPr>
    </a:lvl2pPr>
    <a:lvl3pPr marL="914400" algn="l" rtl="0" eaLnBrk="0" fontAlgn="base" hangingPunct="0">
      <a:spcBef>
        <a:spcPct val="0"/>
      </a:spcBef>
      <a:spcAft>
        <a:spcPct val="0"/>
      </a:spcAft>
      <a:defRPr sz="1400" b="1" kern="1200">
        <a:solidFill>
          <a:schemeClr val="tx1"/>
        </a:solidFill>
        <a:latin typeface="Arial" charset="0"/>
        <a:ea typeface="+mn-ea"/>
        <a:cs typeface="+mn-cs"/>
      </a:defRPr>
    </a:lvl3pPr>
    <a:lvl4pPr marL="1371600" algn="l" rtl="0" eaLnBrk="0" fontAlgn="base" hangingPunct="0">
      <a:spcBef>
        <a:spcPct val="0"/>
      </a:spcBef>
      <a:spcAft>
        <a:spcPct val="0"/>
      </a:spcAft>
      <a:defRPr sz="1400" b="1" kern="1200">
        <a:solidFill>
          <a:schemeClr val="tx1"/>
        </a:solidFill>
        <a:latin typeface="Arial" charset="0"/>
        <a:ea typeface="+mn-ea"/>
        <a:cs typeface="+mn-cs"/>
      </a:defRPr>
    </a:lvl4pPr>
    <a:lvl5pPr marL="1828800" algn="l"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A8487"/>
    <a:srgbClr val="1C5A61"/>
    <a:srgbClr val="0C6D9C"/>
    <a:srgbClr val="FF0000"/>
    <a:srgbClr val="CC3300"/>
    <a:srgbClr val="F5F5F5"/>
    <a:srgbClr val="F4F4F4"/>
    <a:srgbClr val="1215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p:scale>
          <a:sx n="75" d="100"/>
          <a:sy n="75" d="100"/>
        </p:scale>
        <p:origin x="-936" y="-798"/>
      </p:cViewPr>
      <p:guideLst>
        <p:guide orient="horz" pos="2160"/>
        <p:guide pos="27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3" d="100"/>
          <a:sy n="83" d="100"/>
        </p:scale>
        <p:origin x="-840" y="-66"/>
      </p:cViewPr>
      <p:guideLst>
        <p:guide orient="horz" pos="2898"/>
        <p:guide pos="2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0106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2813" y="4370388"/>
            <a:ext cx="5030787" cy="4137025"/>
          </a:xfrm>
          <a:prstGeom prst="rect">
            <a:avLst/>
          </a:prstGeom>
          <a:noFill/>
          <a:ln w="12700">
            <a:noFill/>
            <a:miter lim="800000"/>
            <a:headEnd/>
            <a:tailEnd/>
          </a:ln>
          <a:effectLst/>
        </p:spPr>
        <p:txBody>
          <a:bodyPr vert="horz" wrap="square" lIns="95335" tIns="47670" rIns="95335" bIns="4767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5" name="Rectangle 3"/>
          <p:cNvSpPr>
            <a:spLocks noGrp="1" noRot="1" noChangeAspect="1" noChangeArrowheads="1" noTextEdit="1"/>
          </p:cNvSpPr>
          <p:nvPr>
            <p:ph type="sldImg" idx="2"/>
          </p:nvPr>
        </p:nvSpPr>
        <p:spPr bwMode="auto">
          <a:xfrm>
            <a:off x="1141413" y="698500"/>
            <a:ext cx="4578350" cy="3433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584804893"/>
      </p:ext>
    </p:extLst>
  </p:cSld>
  <p:clrMap bg1="lt1" tx1="dk1" bg2="lt2" tx2="dk2" accent1="accent1" accent2="accent2" accent3="accent3" accent4="accent4" accent5="accent5" accent6="accent6" hlink="hlink" folHlink="folHlink"/>
  <p:notesStyle>
    <a:lvl1pPr algn="l" defTabSz="963613" rtl="0" eaLnBrk="0" fontAlgn="base" hangingPunct="0">
      <a:spcBef>
        <a:spcPct val="30000"/>
      </a:spcBef>
      <a:spcAft>
        <a:spcPct val="0"/>
      </a:spcAft>
      <a:defRPr sz="1200" kern="1200">
        <a:solidFill>
          <a:schemeClr val="tx1"/>
        </a:solidFill>
        <a:latin typeface="Arial" charset="0"/>
        <a:ea typeface="+mn-ea"/>
        <a:cs typeface="+mn-cs"/>
      </a:defRPr>
    </a:lvl1pPr>
    <a:lvl2pPr marL="469900" algn="l" defTabSz="963613" rtl="0" eaLnBrk="0" fontAlgn="base" hangingPunct="0">
      <a:spcBef>
        <a:spcPct val="30000"/>
      </a:spcBef>
      <a:spcAft>
        <a:spcPct val="0"/>
      </a:spcAft>
      <a:defRPr sz="1200" kern="1200">
        <a:solidFill>
          <a:schemeClr val="tx1"/>
        </a:solidFill>
        <a:latin typeface="Arial" charset="0"/>
        <a:ea typeface="+mn-ea"/>
        <a:cs typeface="+mn-cs"/>
      </a:defRPr>
    </a:lvl2pPr>
    <a:lvl3pPr marL="938213" algn="l" defTabSz="963613" rtl="0" eaLnBrk="0" fontAlgn="base" hangingPunct="0">
      <a:spcBef>
        <a:spcPct val="30000"/>
      </a:spcBef>
      <a:spcAft>
        <a:spcPct val="0"/>
      </a:spcAft>
      <a:defRPr sz="1200" kern="1200">
        <a:solidFill>
          <a:schemeClr val="tx1"/>
        </a:solidFill>
        <a:latin typeface="Arial" charset="0"/>
        <a:ea typeface="+mn-ea"/>
        <a:cs typeface="+mn-cs"/>
      </a:defRPr>
    </a:lvl3pPr>
    <a:lvl4pPr marL="1408113" algn="l" defTabSz="963613" rtl="0" eaLnBrk="0" fontAlgn="base" hangingPunct="0">
      <a:spcBef>
        <a:spcPct val="30000"/>
      </a:spcBef>
      <a:spcAft>
        <a:spcPct val="0"/>
      </a:spcAft>
      <a:defRPr sz="1200" kern="1200">
        <a:solidFill>
          <a:schemeClr val="tx1"/>
        </a:solidFill>
        <a:latin typeface="Arial" charset="0"/>
        <a:ea typeface="+mn-ea"/>
        <a:cs typeface="+mn-cs"/>
      </a:defRPr>
    </a:lvl4pPr>
    <a:lvl5pPr marL="1876425" algn="l" defTabSz="963613"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xfrm>
            <a:off x="3884613" y="8737988"/>
            <a:ext cx="2971800" cy="459978"/>
          </a:xfrm>
          <a:prstGeom prst="rect">
            <a:avLst/>
          </a:prstGeom>
          <a:ln/>
        </p:spPr>
        <p:txBody>
          <a:bodyPr/>
          <a:lstStyle/>
          <a:p>
            <a:fld id="{3BB90B02-DE9F-450F-9759-BDABC1271EDE}" type="slidenum">
              <a:rPr lang="en-US"/>
              <a:pPr/>
              <a:t>5</a:t>
            </a:fld>
            <a:endParaRPr lang="en-US"/>
          </a:p>
        </p:txBody>
      </p:sp>
      <p:sp>
        <p:nvSpPr>
          <p:cNvPr id="250882" name="Rectangle 2"/>
          <p:cNvSpPr>
            <a:spLocks noGrp="1" noRot="1" noChangeAspect="1" noChangeArrowheads="1"/>
          </p:cNvSpPr>
          <p:nvPr>
            <p:ph type="sldImg"/>
          </p:nvPr>
        </p:nvSpPr>
        <p:spPr>
          <a:ln/>
        </p:spPr>
      </p:sp>
      <p:sp>
        <p:nvSpPr>
          <p:cNvPr id="250883" name="Rectangle 3"/>
          <p:cNvSpPr>
            <a:spLocks noGrp="1" noChangeArrowheads="1"/>
          </p:cNvSpPr>
          <p:nvPr>
            <p:ph type="body" idx="1"/>
          </p:nvPr>
        </p:nvSpPr>
        <p:spPr/>
        <p:txBody>
          <a:bodyPr/>
          <a:lstStyle/>
          <a:p>
            <a:r>
              <a:rPr lang="en-US" sz="2000"/>
              <a:t>The last technology I like to introduce in today’s presentation are shared ontologies. Shared ontologies are important to standardize communication, and for gathering information from different information sources. Ontologies play an important role for agent-based systems.</a:t>
            </a:r>
          </a:p>
          <a:p>
            <a:endParaRPr lang="en-US" sz="2000"/>
          </a:p>
          <a:p>
            <a:r>
              <a:rPr lang="en-US" sz="2000"/>
              <a:t>Ontologies basically describe...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14607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3141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9875" y="152400"/>
            <a:ext cx="2079625" cy="6934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086475" cy="6934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50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9004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39103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143000"/>
            <a:ext cx="40830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143000"/>
            <a:ext cx="40830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37982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5748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92626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3985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21438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30830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381000" y="152400"/>
            <a:ext cx="8280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ltLang="en-US" smtClean="0"/>
              <a:t>Click to edit Master title style</a:t>
            </a:r>
          </a:p>
        </p:txBody>
      </p:sp>
      <p:sp>
        <p:nvSpPr>
          <p:cNvPr id="16387" name="Rectangle 3"/>
          <p:cNvSpPr>
            <a:spLocks noGrp="1" noChangeArrowheads="1"/>
          </p:cNvSpPr>
          <p:nvPr>
            <p:ph type="body" idx="1"/>
          </p:nvPr>
        </p:nvSpPr>
        <p:spPr bwMode="auto">
          <a:xfrm>
            <a:off x="381000" y="1143000"/>
            <a:ext cx="83185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 Third Level</a:t>
            </a:r>
          </a:p>
        </p:txBody>
      </p:sp>
      <p:grpSp>
        <p:nvGrpSpPr>
          <p:cNvPr id="16388" name="Group 16"/>
          <p:cNvGrpSpPr>
            <a:grpSpLocks/>
          </p:cNvGrpSpPr>
          <p:nvPr userDrawn="1"/>
        </p:nvGrpSpPr>
        <p:grpSpPr bwMode="auto">
          <a:xfrm>
            <a:off x="304800" y="838200"/>
            <a:ext cx="8534400" cy="152400"/>
            <a:chOff x="264" y="788"/>
            <a:chExt cx="5232" cy="124"/>
          </a:xfrm>
        </p:grpSpPr>
        <p:sp>
          <p:nvSpPr>
            <p:cNvPr id="1041" name="Rectangle 17"/>
            <p:cNvSpPr>
              <a:spLocks noChangeArrowheads="1"/>
            </p:cNvSpPr>
            <p:nvPr/>
          </p:nvSpPr>
          <p:spPr bwMode="auto">
            <a:xfrm>
              <a:off x="264" y="788"/>
              <a:ext cx="5232" cy="61"/>
            </a:xfrm>
            <a:prstGeom prst="rect">
              <a:avLst/>
            </a:prstGeom>
            <a:gradFill rotWithShape="0">
              <a:gsLst>
                <a:gs pos="0">
                  <a:srgbClr val="12C2E9">
                    <a:gamma/>
                    <a:shade val="80000"/>
                    <a:invGamma/>
                  </a:srgbClr>
                </a:gs>
                <a:gs pos="50000">
                  <a:srgbClr val="12C2E9"/>
                </a:gs>
                <a:gs pos="100000">
                  <a:srgbClr val="12C2E9">
                    <a:gamma/>
                    <a:shade val="80000"/>
                    <a:invGamma/>
                  </a:srgbClr>
                </a:gs>
              </a:gsLst>
              <a:lin ang="5400000" scaled="1"/>
            </a:gradFill>
            <a:ln w="12700">
              <a:noFill/>
              <a:miter lim="800000"/>
              <a:headEnd/>
              <a:tailEnd/>
            </a:ln>
            <a:effectLst/>
          </p:spPr>
          <p:txBody>
            <a:bodyPr wrap="none" anchor="ctr"/>
            <a:lstStyle/>
            <a:p>
              <a:pPr>
                <a:defRPr/>
              </a:pPr>
              <a:endParaRPr lang="en-US"/>
            </a:p>
          </p:txBody>
        </p:sp>
        <p:sp>
          <p:nvSpPr>
            <p:cNvPr id="1042" name="Rectangle 18"/>
            <p:cNvSpPr>
              <a:spLocks noChangeArrowheads="1"/>
            </p:cNvSpPr>
            <p:nvPr/>
          </p:nvSpPr>
          <p:spPr bwMode="auto">
            <a:xfrm>
              <a:off x="264" y="881"/>
              <a:ext cx="5232" cy="31"/>
            </a:xfrm>
            <a:prstGeom prst="rect">
              <a:avLst/>
            </a:prstGeom>
            <a:gradFill rotWithShape="0">
              <a:gsLst>
                <a:gs pos="0">
                  <a:srgbClr val="FF00FF">
                    <a:gamma/>
                    <a:shade val="69804"/>
                    <a:invGamma/>
                  </a:srgbClr>
                </a:gs>
                <a:gs pos="50000">
                  <a:srgbClr val="FF00FF"/>
                </a:gs>
                <a:gs pos="100000">
                  <a:srgbClr val="FF00FF">
                    <a:gamma/>
                    <a:shade val="69804"/>
                    <a:invGamma/>
                  </a:srgbClr>
                </a:gs>
              </a:gsLst>
              <a:lin ang="0" scaled="1"/>
            </a:gradFill>
            <a:ln w="12700">
              <a:noFill/>
              <a:miter lim="800000"/>
              <a:headEnd/>
              <a:tailEnd/>
            </a:ln>
            <a:effectLst/>
          </p:spPr>
          <p:txBody>
            <a:bodyPr wrap="none" anchor="ctr"/>
            <a:lstStyle/>
            <a:p>
              <a:pPr>
                <a:defRPr/>
              </a:pPr>
              <a:endParaRPr lang="en-US"/>
            </a:p>
          </p:txBody>
        </p:sp>
      </p:grpSp>
      <p:sp>
        <p:nvSpPr>
          <p:cNvPr id="1052" name="Text Box 28"/>
          <p:cNvSpPr txBox="1">
            <a:spLocks noChangeArrowheads="1"/>
          </p:cNvSpPr>
          <p:nvPr userDrawn="1"/>
        </p:nvSpPr>
        <p:spPr bwMode="auto">
          <a:xfrm>
            <a:off x="441325" y="6688138"/>
            <a:ext cx="184150" cy="244475"/>
          </a:xfrm>
          <a:prstGeom prst="rect">
            <a:avLst/>
          </a:prstGeom>
          <a:noFill/>
          <a:ln w="12700">
            <a:noFill/>
            <a:miter lim="800000"/>
            <a:headEnd/>
            <a:tailEnd/>
          </a:ln>
          <a:effectLst/>
        </p:spPr>
        <p:txBody>
          <a:bodyPr wrap="none">
            <a:spAutoFit/>
          </a:bodyPr>
          <a:lstStyle/>
          <a:p>
            <a:pPr>
              <a:defRPr/>
            </a:pPr>
            <a:endParaRPr lang="de-DE" sz="1000"/>
          </a:p>
        </p:txBody>
      </p:sp>
      <p:sp>
        <p:nvSpPr>
          <p:cNvPr id="1056" name="Text Box 32"/>
          <p:cNvSpPr txBox="1">
            <a:spLocks noChangeArrowheads="1"/>
          </p:cNvSpPr>
          <p:nvPr userDrawn="1"/>
        </p:nvSpPr>
        <p:spPr bwMode="auto">
          <a:xfrm>
            <a:off x="6987640" y="6622217"/>
            <a:ext cx="2156360" cy="215444"/>
          </a:xfrm>
          <a:prstGeom prst="rect">
            <a:avLst/>
          </a:prstGeom>
          <a:noFill/>
          <a:ln w="12700">
            <a:noFill/>
            <a:miter lim="800000"/>
            <a:headEnd/>
            <a:tailEnd/>
          </a:ln>
          <a:effectLst/>
        </p:spPr>
        <p:txBody>
          <a:bodyPr wrap="none">
            <a:spAutoFit/>
          </a:bodyPr>
          <a:lstStyle/>
          <a:p>
            <a:pPr>
              <a:defRPr/>
            </a:pPr>
            <a:r>
              <a:rPr lang="en-US" sz="800" dirty="0" err="1" smtClean="0"/>
              <a:t>Eick</a:t>
            </a:r>
            <a:r>
              <a:rPr lang="en-US" sz="800" baseline="0" dirty="0" smtClean="0"/>
              <a:t>: Remarks Assignment2 COSC 4335</a:t>
            </a:r>
            <a:endParaRPr lang="en-US" sz="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ts val="3600"/>
        </a:lnSpc>
        <a:spcBef>
          <a:spcPct val="0"/>
        </a:spcBef>
        <a:spcAft>
          <a:spcPct val="0"/>
        </a:spcAft>
        <a:defRPr sz="3200" b="1">
          <a:solidFill>
            <a:schemeClr val="tx1"/>
          </a:solidFill>
          <a:latin typeface="+mj-lt"/>
          <a:ea typeface="+mj-ea"/>
          <a:cs typeface="+mj-cs"/>
        </a:defRPr>
      </a:lvl1pPr>
      <a:lvl2pPr algn="l" rtl="0" eaLnBrk="0" fontAlgn="base" hangingPunct="0">
        <a:lnSpc>
          <a:spcPts val="3600"/>
        </a:lnSpc>
        <a:spcBef>
          <a:spcPct val="0"/>
        </a:spcBef>
        <a:spcAft>
          <a:spcPct val="0"/>
        </a:spcAft>
        <a:defRPr sz="3200" b="1">
          <a:solidFill>
            <a:schemeClr val="tx1"/>
          </a:solidFill>
          <a:latin typeface="Tahoma" pitchFamily="34" charset="0"/>
        </a:defRPr>
      </a:lvl2pPr>
      <a:lvl3pPr algn="l" rtl="0" eaLnBrk="0" fontAlgn="base" hangingPunct="0">
        <a:lnSpc>
          <a:spcPts val="3600"/>
        </a:lnSpc>
        <a:spcBef>
          <a:spcPct val="0"/>
        </a:spcBef>
        <a:spcAft>
          <a:spcPct val="0"/>
        </a:spcAft>
        <a:defRPr sz="3200" b="1">
          <a:solidFill>
            <a:schemeClr val="tx1"/>
          </a:solidFill>
          <a:latin typeface="Tahoma" pitchFamily="34" charset="0"/>
        </a:defRPr>
      </a:lvl3pPr>
      <a:lvl4pPr algn="l" rtl="0" eaLnBrk="0" fontAlgn="base" hangingPunct="0">
        <a:lnSpc>
          <a:spcPts val="3600"/>
        </a:lnSpc>
        <a:spcBef>
          <a:spcPct val="0"/>
        </a:spcBef>
        <a:spcAft>
          <a:spcPct val="0"/>
        </a:spcAft>
        <a:defRPr sz="3200" b="1">
          <a:solidFill>
            <a:schemeClr val="tx1"/>
          </a:solidFill>
          <a:latin typeface="Tahoma" pitchFamily="34" charset="0"/>
        </a:defRPr>
      </a:lvl4pPr>
      <a:lvl5pPr algn="l" rtl="0" eaLnBrk="0" fontAlgn="base" hangingPunct="0">
        <a:lnSpc>
          <a:spcPts val="3600"/>
        </a:lnSpc>
        <a:spcBef>
          <a:spcPct val="0"/>
        </a:spcBef>
        <a:spcAft>
          <a:spcPct val="0"/>
        </a:spcAft>
        <a:defRPr sz="3200" b="1">
          <a:solidFill>
            <a:schemeClr val="tx1"/>
          </a:solidFill>
          <a:latin typeface="Tahoma" pitchFamily="34" charset="0"/>
        </a:defRPr>
      </a:lvl5pPr>
      <a:lvl6pPr marL="457200" algn="l" rtl="0" eaLnBrk="0" fontAlgn="base" hangingPunct="0">
        <a:lnSpc>
          <a:spcPts val="3600"/>
        </a:lnSpc>
        <a:spcBef>
          <a:spcPct val="0"/>
        </a:spcBef>
        <a:spcAft>
          <a:spcPct val="0"/>
        </a:spcAft>
        <a:defRPr sz="3200" b="1">
          <a:solidFill>
            <a:schemeClr val="tx1"/>
          </a:solidFill>
          <a:latin typeface="Tahoma" pitchFamily="34" charset="0"/>
        </a:defRPr>
      </a:lvl6pPr>
      <a:lvl7pPr marL="914400" algn="l" rtl="0" eaLnBrk="0" fontAlgn="base" hangingPunct="0">
        <a:lnSpc>
          <a:spcPts val="3600"/>
        </a:lnSpc>
        <a:spcBef>
          <a:spcPct val="0"/>
        </a:spcBef>
        <a:spcAft>
          <a:spcPct val="0"/>
        </a:spcAft>
        <a:defRPr sz="3200" b="1">
          <a:solidFill>
            <a:schemeClr val="tx1"/>
          </a:solidFill>
          <a:latin typeface="Tahoma" pitchFamily="34" charset="0"/>
        </a:defRPr>
      </a:lvl7pPr>
      <a:lvl8pPr marL="1371600" algn="l" rtl="0" eaLnBrk="0" fontAlgn="base" hangingPunct="0">
        <a:lnSpc>
          <a:spcPts val="3600"/>
        </a:lnSpc>
        <a:spcBef>
          <a:spcPct val="0"/>
        </a:spcBef>
        <a:spcAft>
          <a:spcPct val="0"/>
        </a:spcAft>
        <a:defRPr sz="3200" b="1">
          <a:solidFill>
            <a:schemeClr val="tx1"/>
          </a:solidFill>
          <a:latin typeface="Tahoma" pitchFamily="34" charset="0"/>
        </a:defRPr>
      </a:lvl8pPr>
      <a:lvl9pPr marL="1828800" algn="l" rtl="0" eaLnBrk="0" fontAlgn="base" hangingPunct="0">
        <a:lnSpc>
          <a:spcPts val="3600"/>
        </a:lnSpc>
        <a:spcBef>
          <a:spcPct val="0"/>
        </a:spcBef>
        <a:spcAft>
          <a:spcPct val="0"/>
        </a:spcAft>
        <a:defRPr sz="3200" b="1">
          <a:solidFill>
            <a:schemeClr val="tx1"/>
          </a:solidFill>
          <a:latin typeface="Tahoma" pitchFamily="34" charset="0"/>
        </a:defRPr>
      </a:lvl9pPr>
    </p:titleStyle>
    <p:bodyStyle>
      <a:lvl1pPr marL="292100" indent="-292100" algn="l" rtl="0" eaLnBrk="0" fontAlgn="base" hangingPunct="0">
        <a:spcBef>
          <a:spcPct val="10000"/>
        </a:spcBef>
        <a:spcAft>
          <a:spcPts val="400"/>
        </a:spcAft>
        <a:buClr>
          <a:srgbClr val="0C7B9C"/>
        </a:buClr>
        <a:buSzPct val="75000"/>
        <a:buFont typeface="Wingdings" pitchFamily="2" charset="2"/>
        <a:buChar char="§"/>
        <a:defRPr sz="2800">
          <a:solidFill>
            <a:schemeClr val="tx1"/>
          </a:solidFill>
          <a:latin typeface="+mn-lt"/>
          <a:ea typeface="+mn-ea"/>
          <a:cs typeface="+mn-cs"/>
        </a:defRPr>
      </a:lvl1pPr>
      <a:lvl2pPr marL="800100" indent="-342900" algn="l" rtl="0" eaLnBrk="0" fontAlgn="base" hangingPunct="0">
        <a:spcBef>
          <a:spcPct val="10000"/>
        </a:spcBef>
        <a:spcAft>
          <a:spcPts val="400"/>
        </a:spcAft>
        <a:buClr>
          <a:srgbClr val="0C7B9C"/>
        </a:buClr>
        <a:buSzPct val="100000"/>
        <a:buFont typeface="Arial" charset="0"/>
        <a:buChar char="–"/>
        <a:defRPr sz="2800">
          <a:solidFill>
            <a:schemeClr val="tx1"/>
          </a:solidFill>
          <a:latin typeface="+mn-lt"/>
        </a:defRPr>
      </a:lvl2pPr>
      <a:lvl3pPr marL="914400" algn="l" rtl="0" eaLnBrk="0" fontAlgn="base" hangingPunct="0">
        <a:spcBef>
          <a:spcPct val="10000"/>
        </a:spcBef>
        <a:spcAft>
          <a:spcPts val="400"/>
        </a:spcAft>
        <a:buClr>
          <a:srgbClr val="0C7B9C"/>
        </a:buClr>
        <a:buSzPct val="70000"/>
        <a:buFont typeface="Wingdings" pitchFamily="2" charset="2"/>
        <a:buChar char="u"/>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SzPct val="100000"/>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SzPct val="100000"/>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Randomness" TargetMode="External"/><Relationship Id="rId2" Type="http://schemas.openxmlformats.org/officeDocument/2006/relationships/hyperlink" Target="https://en.wiktionary.org/wiki/order" TargetMode="External"/><Relationship Id="rId1" Type="http://schemas.openxmlformats.org/officeDocument/2006/relationships/slideLayout" Target="../slideLayouts/slideLayout2.xml"/><Relationship Id="rId5" Type="http://schemas.openxmlformats.org/officeDocument/2006/relationships/hyperlink" Target="https://en.wikipedia.org/wiki/Thermodynamic_system" TargetMode="External"/><Relationship Id="rId4" Type="http://schemas.openxmlformats.org/officeDocument/2006/relationships/hyperlink" Target="https://en.wikipedia.org/wiki/Chaos_theor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81000" y="152400"/>
            <a:ext cx="8280400" cy="762000"/>
          </a:xfrm>
        </p:spPr>
        <p:txBody>
          <a:bodyPr/>
          <a:lstStyle/>
          <a:p>
            <a:r>
              <a:rPr lang="en-US" dirty="0" smtClean="0"/>
              <a:t>Computing the Entropy (H-Function)</a:t>
            </a:r>
          </a:p>
        </p:txBody>
      </p:sp>
      <p:sp>
        <p:nvSpPr>
          <p:cNvPr id="67587" name="Rectangle 3"/>
          <p:cNvSpPr>
            <a:spLocks noGrp="1" noChangeArrowheads="1"/>
          </p:cNvSpPr>
          <p:nvPr>
            <p:ph type="body" idx="1"/>
          </p:nvPr>
        </p:nvSpPr>
        <p:spPr>
          <a:xfrm>
            <a:off x="152400" y="1066800"/>
            <a:ext cx="8991600" cy="5638800"/>
          </a:xfrm>
        </p:spPr>
        <p:txBody>
          <a:bodyPr/>
          <a:lstStyle/>
          <a:p>
            <a:pPr marL="381000" indent="-381000">
              <a:buFontTx/>
              <a:buNone/>
            </a:pPr>
            <a:r>
              <a:rPr lang="en-US" sz="2000" dirty="0" smtClean="0"/>
              <a:t>Assume we have m classes in our clustering problem, and </a:t>
            </a:r>
            <a:r>
              <a:rPr lang="en-US" sz="2000" dirty="0"/>
              <a:t>vectors (p</a:t>
            </a:r>
            <a:r>
              <a:rPr lang="en-US" sz="2000" baseline="-25000" dirty="0"/>
              <a:t>1</a:t>
            </a:r>
            <a:r>
              <a:rPr lang="en-US" sz="2000" dirty="0"/>
              <a:t>,…,p</a:t>
            </a:r>
            <a:r>
              <a:rPr lang="en-US" sz="2000" baseline="-25000" dirty="0"/>
              <a:t>m</a:t>
            </a:r>
            <a:r>
              <a:rPr lang="en-US" sz="2000" dirty="0"/>
              <a:t>) </a:t>
            </a:r>
            <a:r>
              <a:rPr lang="en-US" sz="2000" dirty="0" smtClean="0"/>
              <a:t>represent the proportions of the examples with respect to the m classes in a cluster. A clustering algorithm subdivides the examples D= (p</a:t>
            </a:r>
            <a:r>
              <a:rPr lang="en-US" sz="2000" baseline="-25000" dirty="0" smtClean="0"/>
              <a:t>1</a:t>
            </a:r>
            <a:r>
              <a:rPr lang="en-US" sz="2000" dirty="0" smtClean="0"/>
              <a:t>,…,p</a:t>
            </a:r>
            <a:r>
              <a:rPr lang="en-US" sz="2000" baseline="-25000" dirty="0" smtClean="0"/>
              <a:t>m</a:t>
            </a:r>
            <a:r>
              <a:rPr lang="en-US" sz="2000" dirty="0" smtClean="0"/>
              <a:t>) into k subsets D</a:t>
            </a:r>
            <a:r>
              <a:rPr lang="en-US" sz="2000" baseline="-25000" dirty="0" smtClean="0"/>
              <a:t>1 </a:t>
            </a:r>
            <a:r>
              <a:rPr lang="en-US" sz="2000" dirty="0" smtClean="0"/>
              <a:t>=(p</a:t>
            </a:r>
            <a:r>
              <a:rPr lang="en-US" sz="2000" baseline="-25000" dirty="0" smtClean="0"/>
              <a:t>11</a:t>
            </a:r>
            <a:r>
              <a:rPr lang="en-US" sz="2000" dirty="0" smtClean="0"/>
              <a:t>,…,p</a:t>
            </a:r>
            <a:r>
              <a:rPr lang="en-US" sz="2000" baseline="-25000" dirty="0" smtClean="0"/>
              <a:t>1m</a:t>
            </a:r>
            <a:r>
              <a:rPr lang="en-US" sz="2000" dirty="0" smtClean="0"/>
              <a:t>) ,…,</a:t>
            </a:r>
            <a:r>
              <a:rPr lang="en-US" sz="2000" dirty="0" err="1" smtClean="0"/>
              <a:t>D</a:t>
            </a:r>
            <a:r>
              <a:rPr lang="en-US" sz="2000" baseline="-25000" dirty="0" err="1" smtClean="0"/>
              <a:t>k</a:t>
            </a:r>
            <a:r>
              <a:rPr lang="en-US" sz="2000" baseline="-25000" dirty="0" smtClean="0"/>
              <a:t> </a:t>
            </a:r>
            <a:r>
              <a:rPr lang="en-US" sz="2000" dirty="0" smtClean="0"/>
              <a:t>=(p</a:t>
            </a:r>
            <a:r>
              <a:rPr lang="en-US" sz="2000" baseline="-25000" dirty="0" smtClean="0"/>
              <a:t>k1</a:t>
            </a:r>
            <a:r>
              <a:rPr lang="en-US" sz="2000" dirty="0" smtClean="0"/>
              <a:t>,…,</a:t>
            </a:r>
            <a:r>
              <a:rPr lang="en-US" sz="2000" dirty="0" err="1" smtClean="0"/>
              <a:t>p</a:t>
            </a:r>
            <a:r>
              <a:rPr lang="en-US" sz="2000" baseline="-25000" dirty="0" err="1" smtClean="0"/>
              <a:t>km</a:t>
            </a:r>
            <a:r>
              <a:rPr lang="en-US" sz="2000" dirty="0" smtClean="0"/>
              <a:t>). H is defined as follows: </a:t>
            </a:r>
          </a:p>
          <a:p>
            <a:pPr marL="381000" indent="-381000">
              <a:buFontTx/>
              <a:buNone/>
            </a:pPr>
            <a:r>
              <a:rPr lang="en-US" sz="2000" dirty="0" smtClean="0"/>
              <a:t>H(D=(p</a:t>
            </a:r>
            <a:r>
              <a:rPr lang="en-US" sz="2000" baseline="-25000" dirty="0" smtClean="0"/>
              <a:t>1</a:t>
            </a:r>
            <a:r>
              <a:rPr lang="en-US" sz="2000" dirty="0" smtClean="0"/>
              <a:t>,…,p</a:t>
            </a:r>
            <a:r>
              <a:rPr lang="en-US" sz="2000" baseline="-25000" dirty="0" smtClean="0"/>
              <a:t>m</a:t>
            </a:r>
            <a:r>
              <a:rPr lang="en-US" sz="2000" dirty="0" smtClean="0"/>
              <a:t>))= </a:t>
            </a:r>
            <a:r>
              <a:rPr lang="en-US" sz="2000" dirty="0" smtClean="0">
                <a:latin typeface="Symbol" pitchFamily="18" charset="2"/>
              </a:rPr>
              <a:t>S</a:t>
            </a:r>
            <a:r>
              <a:rPr lang="en-US" sz="2000" baseline="-25000" dirty="0" smtClean="0"/>
              <a:t>i=1</a:t>
            </a:r>
            <a:r>
              <a:rPr lang="en-US" sz="2000" dirty="0" smtClean="0"/>
              <a:t> (p</a:t>
            </a:r>
            <a:r>
              <a:rPr lang="en-US" sz="2000" baseline="-25000" dirty="0" smtClean="0"/>
              <a:t>i</a:t>
            </a:r>
            <a:r>
              <a:rPr lang="en-US" sz="2000" dirty="0" smtClean="0"/>
              <a:t> log</a:t>
            </a:r>
            <a:r>
              <a:rPr lang="en-US" sz="2000" baseline="-25000" dirty="0" smtClean="0"/>
              <a:t>2</a:t>
            </a:r>
            <a:r>
              <a:rPr lang="en-US" sz="2000" dirty="0" smtClean="0"/>
              <a:t>(1/p</a:t>
            </a:r>
            <a:r>
              <a:rPr lang="en-US" sz="2000" baseline="-25000" dirty="0" smtClean="0"/>
              <a:t>i</a:t>
            </a:r>
            <a:r>
              <a:rPr lang="en-US" sz="2000" dirty="0" smtClean="0"/>
              <a:t>)) (called the </a:t>
            </a:r>
            <a:r>
              <a:rPr lang="en-US" sz="2000" b="1" dirty="0" smtClean="0">
                <a:solidFill>
                  <a:schemeClr val="accent2"/>
                </a:solidFill>
              </a:rPr>
              <a:t>entropy function</a:t>
            </a:r>
            <a:r>
              <a:rPr lang="en-US" sz="2000" dirty="0" smtClean="0"/>
              <a:t>)</a:t>
            </a:r>
          </a:p>
          <a:p>
            <a:pPr lvl="1">
              <a:buFont typeface="Wingdings" pitchFamily="2" charset="2"/>
              <a:buNone/>
            </a:pPr>
            <a:r>
              <a:rPr lang="en-US" sz="1900" dirty="0" smtClean="0"/>
              <a:t>Remarks: </a:t>
            </a:r>
          </a:p>
          <a:p>
            <a:pPr lvl="1"/>
            <a:r>
              <a:rPr lang="en-US" sz="1900" dirty="0" smtClean="0"/>
              <a:t>|D| denotes the number of elements in set D.</a:t>
            </a:r>
          </a:p>
          <a:p>
            <a:pPr lvl="1"/>
            <a:r>
              <a:rPr lang="en-US" sz="1900" dirty="0" smtClean="0"/>
              <a:t>When computing H, we assume if </a:t>
            </a:r>
            <a:r>
              <a:rPr lang="en-US" sz="2000" dirty="0" smtClean="0"/>
              <a:t>p</a:t>
            </a:r>
            <a:r>
              <a:rPr lang="en-US" sz="2000" baseline="-25000" dirty="0" smtClean="0"/>
              <a:t>i</a:t>
            </a:r>
            <a:r>
              <a:rPr lang="en-US" sz="2000" dirty="0" smtClean="0"/>
              <a:t>=0</a:t>
            </a:r>
            <a:r>
              <a:rPr lang="en-US" sz="1900" dirty="0" smtClean="0"/>
              <a:t> </a:t>
            </a:r>
            <a:r>
              <a:rPr lang="en-US" sz="1800" dirty="0" smtClean="0"/>
              <a:t> p</a:t>
            </a:r>
            <a:r>
              <a:rPr lang="en-US" sz="1800" baseline="-25000" dirty="0" smtClean="0"/>
              <a:t>i</a:t>
            </a:r>
            <a:r>
              <a:rPr lang="en-US" sz="1800" dirty="0" smtClean="0"/>
              <a:t> log</a:t>
            </a:r>
            <a:r>
              <a:rPr lang="en-US" sz="1800" baseline="-25000" dirty="0" smtClean="0"/>
              <a:t>2</a:t>
            </a:r>
            <a:r>
              <a:rPr lang="en-US" sz="1800" dirty="0" smtClean="0"/>
              <a:t>(1/p</a:t>
            </a:r>
            <a:r>
              <a:rPr lang="en-US" sz="1800" baseline="-25000" dirty="0" smtClean="0"/>
              <a:t>i</a:t>
            </a:r>
            <a:r>
              <a:rPr lang="en-US" sz="1800" dirty="0" smtClean="0"/>
              <a:t>) returns 0.</a:t>
            </a:r>
          </a:p>
          <a:p>
            <a:pPr lvl="1"/>
            <a:r>
              <a:rPr lang="en-US" sz="1800" dirty="0" smtClean="0"/>
              <a:t>For example, H((1/2,1/4.1/8,1/8,0))= ½*log2(2)+ ¼*log2(4)+2*1/8log2(8)+0=1/2+1/2+2*1/8*3=1.75</a:t>
            </a:r>
            <a:endParaRPr lang="en-US" sz="1900" dirty="0" smtClean="0"/>
          </a:p>
          <a:p>
            <a:pPr lvl="1"/>
            <a:r>
              <a:rPr lang="en-US" sz="1900" dirty="0" smtClean="0"/>
              <a:t>D=(p</a:t>
            </a:r>
            <a:r>
              <a:rPr lang="en-US" sz="1900" baseline="-25000" dirty="0" smtClean="0"/>
              <a:t>1</a:t>
            </a:r>
            <a:r>
              <a:rPr lang="en-US" sz="1900" dirty="0" smtClean="0"/>
              <a:t>,…,p</a:t>
            </a:r>
            <a:r>
              <a:rPr lang="en-US" sz="1900" baseline="-25000" dirty="0" smtClean="0"/>
              <a:t>m</a:t>
            </a:r>
            <a:r>
              <a:rPr lang="en-US" sz="1900" dirty="0" smtClean="0"/>
              <a:t>) implies that p</a:t>
            </a:r>
            <a:r>
              <a:rPr lang="en-US" sz="1900" baseline="-25000" dirty="0" smtClean="0"/>
              <a:t>1</a:t>
            </a:r>
            <a:r>
              <a:rPr lang="en-US" sz="1900" dirty="0" smtClean="0"/>
              <a:t>+…+ p</a:t>
            </a:r>
            <a:r>
              <a:rPr lang="en-US" sz="1900" baseline="-25000" dirty="0" smtClean="0"/>
              <a:t>m </a:t>
            </a:r>
            <a:r>
              <a:rPr lang="en-US" sz="1900" dirty="0" smtClean="0"/>
              <a:t>=1 and indicates that of the |D| examples p</a:t>
            </a:r>
            <a:r>
              <a:rPr lang="en-US" sz="1900" baseline="-25000" dirty="0" smtClean="0"/>
              <a:t>1</a:t>
            </a:r>
            <a:r>
              <a:rPr lang="en-US" sz="1900" dirty="0" smtClean="0"/>
              <a:t>*|D| examples belong to the first class, p</a:t>
            </a:r>
            <a:r>
              <a:rPr lang="en-US" sz="1900" baseline="-25000" dirty="0" smtClean="0"/>
              <a:t>2</a:t>
            </a:r>
            <a:r>
              <a:rPr lang="en-US" sz="1900" dirty="0" smtClean="0"/>
              <a:t>*|D| examples belong to the second class,…, and p</a:t>
            </a:r>
            <a:r>
              <a:rPr lang="en-US" sz="1900" baseline="-25000" dirty="0" smtClean="0"/>
              <a:t>m</a:t>
            </a:r>
            <a:r>
              <a:rPr lang="en-US" sz="1900" dirty="0" smtClean="0"/>
              <a:t>*|D| belong the m-</a:t>
            </a:r>
            <a:r>
              <a:rPr lang="en-US" sz="1900" dirty="0" err="1" smtClean="0"/>
              <a:t>th</a:t>
            </a:r>
            <a:r>
              <a:rPr lang="en-US" sz="1900" dirty="0" smtClean="0"/>
              <a:t> (last) class.</a:t>
            </a:r>
          </a:p>
          <a:p>
            <a:pPr lvl="1"/>
            <a:r>
              <a:rPr lang="en-US" sz="1900" dirty="0" smtClean="0"/>
              <a:t>H(0,1)=H(1,0)=0; H(1/2,1/2)=1, H(1/4,1/4,1/4,1/4)=2, H(1/p,…,1/p)=log</a:t>
            </a:r>
            <a:r>
              <a:rPr lang="en-US" sz="1900" baseline="-25000" dirty="0" smtClean="0"/>
              <a:t>2</a:t>
            </a:r>
            <a:r>
              <a:rPr lang="en-US" sz="1900" dirty="0" smtClean="0"/>
              <a:t>(p).</a:t>
            </a:r>
          </a:p>
          <a:p>
            <a:pPr marL="381000" indent="-381000">
              <a:buFontTx/>
              <a:buNone/>
            </a:pPr>
            <a:endParaRPr lang="en-US" sz="1900" dirty="0" smtClean="0"/>
          </a:p>
        </p:txBody>
      </p:sp>
      <p:sp>
        <p:nvSpPr>
          <p:cNvPr id="2" name="TextBox 1"/>
          <p:cNvSpPr txBox="1"/>
          <p:nvPr/>
        </p:nvSpPr>
        <p:spPr>
          <a:xfrm>
            <a:off x="381000" y="6119336"/>
            <a:ext cx="8627426" cy="738664"/>
          </a:xfrm>
          <a:prstGeom prst="rect">
            <a:avLst/>
          </a:prstGeom>
          <a:noFill/>
        </p:spPr>
        <p:txBody>
          <a:bodyPr wrap="none" rtlCol="0">
            <a:spAutoFit/>
          </a:bodyPr>
          <a:lstStyle/>
          <a:p>
            <a:r>
              <a:rPr lang="en-US" dirty="0"/>
              <a:t>Entropy: </a:t>
            </a:r>
            <a:r>
              <a:rPr lang="en-US" b="0" dirty="0"/>
              <a:t>Entropy has often been loosely associated with the amount of </a:t>
            </a:r>
            <a:r>
              <a:rPr lang="en-US" b="0" dirty="0">
                <a:hlinkClick r:id="rId2" tooltip="wikt:order"/>
              </a:rPr>
              <a:t>order</a:t>
            </a:r>
            <a:r>
              <a:rPr lang="en-US" b="0" dirty="0"/>
              <a:t> or </a:t>
            </a:r>
            <a:r>
              <a:rPr lang="en-US" b="0" dirty="0">
                <a:hlinkClick r:id="rId3" tooltip="Randomness"/>
              </a:rPr>
              <a:t>disorder</a:t>
            </a:r>
            <a:r>
              <a:rPr lang="en-US" b="0" dirty="0"/>
              <a:t>, or of </a:t>
            </a:r>
            <a:r>
              <a:rPr lang="en-US" b="0" dirty="0">
                <a:hlinkClick r:id="rId4" tooltip="Chaos theory"/>
              </a:rPr>
              <a:t>chaos</a:t>
            </a:r>
            <a:r>
              <a:rPr lang="en-US" b="0" dirty="0"/>
              <a:t>, </a:t>
            </a:r>
            <a:r>
              <a:rPr lang="en-US" b="0" dirty="0" smtClean="0"/>
              <a:t>in </a:t>
            </a:r>
            <a:r>
              <a:rPr lang="en-US" b="0" dirty="0"/>
              <a:t>a </a:t>
            </a:r>
            <a:endParaRPr lang="en-US" b="0" dirty="0" smtClean="0"/>
          </a:p>
          <a:p>
            <a:r>
              <a:rPr lang="en-US" b="0" u="sng" dirty="0" smtClean="0">
                <a:hlinkClick r:id="rId5" tooltip="Thermodynamic system"/>
              </a:rPr>
              <a:t>thermodynamic </a:t>
            </a:r>
            <a:r>
              <a:rPr lang="en-US" b="0" u="sng" dirty="0">
                <a:hlinkClick r:id="rId5" tooltip="Thermodynamic system"/>
              </a:rPr>
              <a:t>system</a:t>
            </a:r>
            <a:r>
              <a:rPr lang="en-US" b="0" dirty="0" smtClean="0"/>
              <a:t>. (</a:t>
            </a:r>
            <a:r>
              <a:rPr lang="en-US" dirty="0" smtClean="0">
                <a:hlinkClick r:id="rId5"/>
              </a:rPr>
              <a:t>https</a:t>
            </a:r>
            <a:r>
              <a:rPr lang="en-US" dirty="0">
                <a:hlinkClick r:id="rId5"/>
              </a:rPr>
              <a:t>://</a:t>
            </a:r>
            <a:r>
              <a:rPr lang="en-US" dirty="0" smtClean="0">
                <a:hlinkClick r:id="rId5"/>
              </a:rPr>
              <a:t>en.wikipedia.org/wiki/Thermodynamic_system</a:t>
            </a:r>
            <a:r>
              <a:rPr lang="en-US" dirty="0" smtClean="0"/>
              <a:t>)</a:t>
            </a:r>
          </a:p>
          <a:p>
            <a:endParaRPr lang="en-US" dirty="0"/>
          </a:p>
        </p:txBody>
      </p:sp>
    </p:spTree>
    <p:extLst>
      <p:ext uri="{BB962C8B-B14F-4D97-AF65-F5344CB8AC3E}">
        <p14:creationId xmlns:p14="http://schemas.microsoft.com/office/powerpoint/2010/main" val="3189001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81000" y="152400"/>
            <a:ext cx="8280400" cy="762000"/>
          </a:xfrm>
        </p:spPr>
        <p:txBody>
          <a:bodyPr/>
          <a:lstStyle/>
          <a:p>
            <a:r>
              <a:rPr lang="en-US" dirty="0" smtClean="0"/>
              <a:t>Entropy of a Clustering X </a:t>
            </a:r>
          </a:p>
        </p:txBody>
      </p:sp>
      <p:sp>
        <p:nvSpPr>
          <p:cNvPr id="67587" name="Rectangle 3"/>
          <p:cNvSpPr>
            <a:spLocks noGrp="1" noChangeArrowheads="1"/>
          </p:cNvSpPr>
          <p:nvPr>
            <p:ph type="body" idx="1"/>
          </p:nvPr>
        </p:nvSpPr>
        <p:spPr>
          <a:xfrm>
            <a:off x="152400" y="1066800"/>
            <a:ext cx="8991600" cy="5638800"/>
          </a:xfrm>
        </p:spPr>
        <p:txBody>
          <a:bodyPr/>
          <a:lstStyle/>
          <a:p>
            <a:pPr marL="381000" indent="-381000">
              <a:buNone/>
            </a:pPr>
            <a:r>
              <a:rPr lang="en-US" sz="2000" dirty="0" smtClean="0"/>
              <a:t>                           </a:t>
            </a:r>
          </a:p>
          <a:p>
            <a:pPr marL="508000" lvl="1" indent="0">
              <a:buNone/>
            </a:pPr>
            <a:r>
              <a:rPr lang="en-US" sz="2000" dirty="0"/>
              <a:t>Assume we have m classes in our clustering problem; for each cluster C</a:t>
            </a:r>
            <a:r>
              <a:rPr lang="en-US" sz="2000" baseline="-25000" dirty="0"/>
              <a:t>i </a:t>
            </a:r>
            <a:r>
              <a:rPr lang="en-US" sz="2000" dirty="0"/>
              <a:t>we have proportions  p</a:t>
            </a:r>
            <a:r>
              <a:rPr lang="en-US" sz="2000" baseline="-25000" dirty="0"/>
              <a:t>i</a:t>
            </a:r>
            <a:r>
              <a:rPr lang="en-US" sz="2000" dirty="0"/>
              <a:t>=(p</a:t>
            </a:r>
            <a:r>
              <a:rPr lang="en-US" sz="2000" baseline="-25000" dirty="0"/>
              <a:t>i1</a:t>
            </a:r>
            <a:r>
              <a:rPr lang="en-US" sz="2000" dirty="0"/>
              <a:t>,…,</a:t>
            </a:r>
            <a:r>
              <a:rPr lang="en-US" sz="2000" dirty="0" err="1"/>
              <a:t>p</a:t>
            </a:r>
            <a:r>
              <a:rPr lang="en-US" sz="2000" baseline="-25000" dirty="0" err="1"/>
              <a:t>im</a:t>
            </a:r>
            <a:r>
              <a:rPr lang="en-US" sz="2000" dirty="0"/>
              <a:t>) of examples belonging to the m different classes  (for cluster numbers </a:t>
            </a:r>
            <a:r>
              <a:rPr lang="en-US" sz="2000" dirty="0" err="1"/>
              <a:t>i</a:t>
            </a:r>
            <a:r>
              <a:rPr lang="en-US" sz="2000" dirty="0"/>
              <a:t>=1,..,k); the </a:t>
            </a:r>
            <a:r>
              <a:rPr lang="en-US" sz="2000" dirty="0" smtClean="0"/>
              <a:t>entropy </a:t>
            </a:r>
            <a:r>
              <a:rPr lang="en-US" sz="2000" dirty="0"/>
              <a:t>of a clustering X is the size-weighted sum of the entropies on the individual clusters:</a:t>
            </a:r>
          </a:p>
          <a:p>
            <a:pPr marL="0" indent="0">
              <a:buNone/>
            </a:pPr>
            <a:r>
              <a:rPr lang="en-US" dirty="0" smtClean="0"/>
              <a:t>     H(X</a:t>
            </a:r>
            <a:r>
              <a:rPr lang="en-US" dirty="0"/>
              <a:t>)= </a:t>
            </a:r>
            <a:r>
              <a:rPr lang="en-US" dirty="0">
                <a:sym typeface="Symbol"/>
              </a:rPr>
              <a:t></a:t>
            </a:r>
            <a:r>
              <a:rPr lang="en-US" baseline="-25000" dirty="0"/>
              <a:t>r=1</a:t>
            </a:r>
            <a:r>
              <a:rPr lang="en-US" dirty="0"/>
              <a:t> (|C</a:t>
            </a:r>
            <a:r>
              <a:rPr lang="en-US" baseline="-25000" dirty="0"/>
              <a:t>r</a:t>
            </a:r>
            <a:r>
              <a:rPr lang="en-US" dirty="0"/>
              <a:t>|/|</a:t>
            </a:r>
            <a:r>
              <a:rPr lang="en-US" dirty="0">
                <a:sym typeface="Symbol"/>
              </a:rPr>
              <a:t></a:t>
            </a:r>
            <a:r>
              <a:rPr lang="en-US" baseline="-25000" dirty="0" smtClean="0"/>
              <a:t>p=1</a:t>
            </a:r>
            <a:r>
              <a:rPr lang="en-US" dirty="0" smtClean="0"/>
              <a:t>|C</a:t>
            </a:r>
            <a:r>
              <a:rPr lang="en-US" baseline="-25000" dirty="0" smtClean="0"/>
              <a:t>p</a:t>
            </a:r>
            <a:r>
              <a:rPr lang="en-US" dirty="0"/>
              <a:t>|)*H(</a:t>
            </a:r>
            <a:r>
              <a:rPr lang="en-US" dirty="0" err="1"/>
              <a:t>p</a:t>
            </a:r>
            <a:r>
              <a:rPr lang="en-US" baseline="-25000" dirty="0" err="1"/>
              <a:t>r</a:t>
            </a:r>
            <a:r>
              <a:rPr lang="en-US" dirty="0"/>
              <a:t>)</a:t>
            </a:r>
          </a:p>
          <a:p>
            <a:pPr marL="0" indent="0">
              <a:buNone/>
            </a:pPr>
            <a:r>
              <a:rPr lang="en-US" sz="2000" dirty="0" smtClean="0"/>
              <a:t>Remarks:</a:t>
            </a:r>
          </a:p>
          <a:p>
            <a:r>
              <a:rPr lang="en-US" sz="2000" dirty="0" smtClean="0"/>
              <a:t>In </a:t>
            </a:r>
            <a:r>
              <a:rPr lang="en-US" sz="2000" dirty="0"/>
              <a:t>the above formulas ”|…|” represents the set </a:t>
            </a:r>
            <a:r>
              <a:rPr lang="en-US" sz="2000" dirty="0" smtClean="0"/>
              <a:t>cardinality function; e.g</a:t>
            </a:r>
            <a:r>
              <a:rPr lang="en-US" sz="2000" dirty="0"/>
              <a:t>. |{2,3,5}|=3 and |</a:t>
            </a:r>
            <a:r>
              <a:rPr lang="en-US" sz="2000" dirty="0">
                <a:sym typeface="Symbol"/>
              </a:rPr>
              <a:t></a:t>
            </a:r>
            <a:r>
              <a:rPr lang="en-US" sz="2000" dirty="0"/>
              <a:t>|=0</a:t>
            </a:r>
            <a:r>
              <a:rPr lang="en-US" sz="2000" dirty="0" smtClean="0"/>
              <a:t>!</a:t>
            </a:r>
            <a:endParaRPr lang="en-US" sz="2000" dirty="0"/>
          </a:p>
          <a:p>
            <a:r>
              <a:rPr lang="en-US" sz="2000" dirty="0"/>
              <a:t>Moreover, we assume that X={C</a:t>
            </a:r>
            <a:r>
              <a:rPr lang="en-US" sz="2000" baseline="-25000" dirty="0"/>
              <a:t>1</a:t>
            </a:r>
            <a:r>
              <a:rPr lang="en-US" sz="2000" dirty="0"/>
              <a:t>,…,</a:t>
            </a:r>
            <a:r>
              <a:rPr lang="en-US" sz="2000" dirty="0" err="1"/>
              <a:t>C</a:t>
            </a:r>
            <a:r>
              <a:rPr lang="en-US" sz="2000" baseline="-25000" dirty="0" err="1"/>
              <a:t>k</a:t>
            </a:r>
            <a:r>
              <a:rPr lang="en-US" sz="2000" dirty="0"/>
              <a:t>} is a clustering with k clusters C</a:t>
            </a:r>
            <a:r>
              <a:rPr lang="en-US" sz="2000" baseline="-25000" dirty="0"/>
              <a:t>1</a:t>
            </a:r>
            <a:r>
              <a:rPr lang="en-US" sz="2000" dirty="0"/>
              <a:t>,…,</a:t>
            </a:r>
            <a:r>
              <a:rPr lang="en-US" sz="2000" dirty="0" err="1" smtClean="0"/>
              <a:t>C</a:t>
            </a:r>
            <a:r>
              <a:rPr lang="en-US" sz="2000" baseline="-25000" dirty="0" err="1" smtClean="0"/>
              <a:t>k</a:t>
            </a:r>
            <a:r>
              <a:rPr lang="en-US" sz="2000" dirty="0" smtClean="0"/>
              <a:t>;  </a:t>
            </a:r>
          </a:p>
          <a:p>
            <a:r>
              <a:rPr lang="en-US" sz="2000" dirty="0" smtClean="0"/>
              <a:t>In R, cluster 0 is assumed to contain outliers; it is ignored when computing H(X)</a:t>
            </a:r>
            <a:endParaRPr lang="en-US" sz="2000" dirty="0"/>
          </a:p>
        </p:txBody>
      </p:sp>
      <p:sp>
        <p:nvSpPr>
          <p:cNvPr id="2" name="TextBox 1"/>
          <p:cNvSpPr txBox="1"/>
          <p:nvPr/>
        </p:nvSpPr>
        <p:spPr>
          <a:xfrm>
            <a:off x="3372478" y="2743198"/>
            <a:ext cx="284052" cy="307777"/>
          </a:xfrm>
          <a:prstGeom prst="rect">
            <a:avLst/>
          </a:prstGeom>
          <a:noFill/>
        </p:spPr>
        <p:txBody>
          <a:bodyPr wrap="none" rtlCol="0">
            <a:spAutoFit/>
          </a:bodyPr>
          <a:lstStyle/>
          <a:p>
            <a:r>
              <a:rPr lang="en-US" dirty="0" smtClean="0"/>
              <a:t>k</a:t>
            </a:r>
            <a:endParaRPr lang="en-US" dirty="0"/>
          </a:p>
        </p:txBody>
      </p:sp>
    </p:spTree>
    <p:extLst>
      <p:ext uri="{BB962C8B-B14F-4D97-AF65-F5344CB8AC3E}">
        <p14:creationId xmlns:p14="http://schemas.microsoft.com/office/powerpoint/2010/main" val="1097156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81000" y="152400"/>
            <a:ext cx="8280400" cy="762000"/>
          </a:xfrm>
        </p:spPr>
        <p:txBody>
          <a:bodyPr/>
          <a:lstStyle/>
          <a:p>
            <a:r>
              <a:rPr lang="en-US" dirty="0" smtClean="0"/>
              <a:t>Example: Entropy of a Clustering X </a:t>
            </a:r>
          </a:p>
        </p:txBody>
      </p:sp>
      <p:sp>
        <p:nvSpPr>
          <p:cNvPr id="3" name="Rounded Rectangle 2"/>
          <p:cNvSpPr/>
          <p:nvPr/>
        </p:nvSpPr>
        <p:spPr bwMode="auto">
          <a:xfrm>
            <a:off x="1219200" y="1981200"/>
            <a:ext cx="1219200" cy="76199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x o </a:t>
            </a:r>
            <a:r>
              <a:rPr lang="en-US" dirty="0" err="1" smtClean="0"/>
              <a:t>o</a:t>
            </a:r>
            <a:endParaRPr kumimoji="0" lang="en-US" sz="1400" b="1" i="0" u="none" strike="noStrike" cap="none" normalizeH="0" baseline="0" dirty="0" smtClean="0">
              <a:ln>
                <a:noFill/>
              </a:ln>
              <a:solidFill>
                <a:schemeClr val="tx1"/>
              </a:solidFill>
              <a:effectLst/>
              <a:latin typeface="Arial" charset="0"/>
            </a:endParaRPr>
          </a:p>
        </p:txBody>
      </p:sp>
      <p:sp>
        <p:nvSpPr>
          <p:cNvPr id="6" name="Rounded Rectangle 5"/>
          <p:cNvSpPr/>
          <p:nvPr/>
        </p:nvSpPr>
        <p:spPr bwMode="auto">
          <a:xfrm>
            <a:off x="1193800" y="3200400"/>
            <a:ext cx="1219200" cy="76199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Symbol" panose="05050102010706020507" pitchFamily="18" charset="2"/>
              </a:rPr>
              <a:t>*</a:t>
            </a:r>
            <a:r>
              <a:rPr kumimoji="0" lang="en-US" sz="1600" b="1" i="0" u="none" strike="noStrike" cap="none" normalizeH="0" baseline="0" dirty="0" smtClean="0">
                <a:ln>
                  <a:noFill/>
                </a:ln>
                <a:solidFill>
                  <a:schemeClr val="tx1"/>
                </a:solidFill>
                <a:effectLst/>
                <a:latin typeface="Arial" charset="0"/>
              </a:rPr>
              <a:t> </a:t>
            </a:r>
            <a:r>
              <a:rPr lang="en-US" dirty="0" smtClean="0"/>
              <a:t>x o</a:t>
            </a:r>
            <a:endParaRPr kumimoji="0" lang="en-US" sz="1400" b="1" i="0" u="none" strike="noStrike" cap="none" normalizeH="0" baseline="0" dirty="0" smtClean="0">
              <a:ln>
                <a:noFill/>
              </a:ln>
              <a:solidFill>
                <a:schemeClr val="tx1"/>
              </a:solidFill>
              <a:effectLst/>
              <a:latin typeface="Arial" charset="0"/>
            </a:endParaRPr>
          </a:p>
        </p:txBody>
      </p:sp>
      <p:sp>
        <p:nvSpPr>
          <p:cNvPr id="7" name="Rounded Rectangle 6"/>
          <p:cNvSpPr/>
          <p:nvPr/>
        </p:nvSpPr>
        <p:spPr bwMode="auto">
          <a:xfrm>
            <a:off x="1193800" y="4495800"/>
            <a:ext cx="1219200" cy="76199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x o x o</a:t>
            </a:r>
          </a:p>
        </p:txBody>
      </p:sp>
      <p:sp>
        <p:nvSpPr>
          <p:cNvPr id="8" name="Rounded Rectangle 7"/>
          <p:cNvSpPr/>
          <p:nvPr/>
        </p:nvSpPr>
        <p:spPr bwMode="auto">
          <a:xfrm>
            <a:off x="1219200" y="5715000"/>
            <a:ext cx="1219200" cy="76199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o </a:t>
            </a:r>
            <a:r>
              <a:rPr kumimoji="0" lang="en-US" sz="1400" b="1" i="0" u="none" strike="noStrike" cap="none" normalizeH="0" baseline="0" dirty="0" err="1" smtClean="0">
                <a:ln>
                  <a:noFill/>
                </a:ln>
                <a:solidFill>
                  <a:schemeClr val="tx1"/>
                </a:solidFill>
                <a:effectLst/>
                <a:latin typeface="Arial" charset="0"/>
              </a:rPr>
              <a:t>o</a:t>
            </a:r>
            <a:r>
              <a:rPr kumimoji="0" lang="en-US" sz="1400" b="1" i="0" u="none" strike="noStrike" cap="none" normalizeH="0" baseline="0" dirty="0" smtClean="0">
                <a:ln>
                  <a:noFill/>
                </a:ln>
                <a:solidFill>
                  <a:schemeClr val="tx1"/>
                </a:solidFill>
                <a:effectLst/>
                <a:latin typeface="Arial" charset="0"/>
              </a:rPr>
              <a:t> </a:t>
            </a:r>
            <a:r>
              <a:rPr kumimoji="0" lang="en-US" sz="1400" b="1" i="0" u="none" strike="noStrike" cap="none" normalizeH="0" baseline="0" dirty="0" err="1" smtClean="0">
                <a:ln>
                  <a:noFill/>
                </a:ln>
                <a:solidFill>
                  <a:schemeClr val="tx1"/>
                </a:solidFill>
                <a:effectLst/>
                <a:latin typeface="Arial" charset="0"/>
              </a:rPr>
              <a:t>o</a:t>
            </a:r>
            <a:endParaRPr kumimoji="0" lang="en-US" sz="1400" b="1" i="0" u="none" strike="noStrike" cap="none" normalizeH="0" baseline="0" dirty="0" smtClean="0">
              <a:ln>
                <a:noFill/>
              </a:ln>
              <a:solidFill>
                <a:schemeClr val="tx1"/>
              </a:solidFill>
              <a:effectLst/>
              <a:latin typeface="Arial" charset="0"/>
            </a:endParaRPr>
          </a:p>
        </p:txBody>
      </p:sp>
      <p:sp>
        <p:nvSpPr>
          <p:cNvPr id="4" name="TextBox 3"/>
          <p:cNvSpPr txBox="1"/>
          <p:nvPr/>
        </p:nvSpPr>
        <p:spPr>
          <a:xfrm>
            <a:off x="914400" y="1229234"/>
            <a:ext cx="7789312" cy="369332"/>
          </a:xfrm>
          <a:prstGeom prst="rect">
            <a:avLst/>
          </a:prstGeom>
          <a:noFill/>
        </p:spPr>
        <p:txBody>
          <a:bodyPr wrap="none" rtlCol="0">
            <a:spAutoFit/>
          </a:bodyPr>
          <a:lstStyle/>
          <a:p>
            <a:r>
              <a:rPr lang="en-US" sz="1800" dirty="0" smtClean="0"/>
              <a:t>x, o, and * represent examples belonging to 3 classes C1, C2, and C3.</a:t>
            </a:r>
            <a:endParaRPr lang="en-US" sz="1800" dirty="0"/>
          </a:p>
        </p:txBody>
      </p:sp>
      <p:sp>
        <p:nvSpPr>
          <p:cNvPr id="5" name="TextBox 4"/>
          <p:cNvSpPr txBox="1"/>
          <p:nvPr/>
        </p:nvSpPr>
        <p:spPr>
          <a:xfrm>
            <a:off x="1327949" y="4188023"/>
            <a:ext cx="950901" cy="307777"/>
          </a:xfrm>
          <a:prstGeom prst="rect">
            <a:avLst/>
          </a:prstGeom>
          <a:noFill/>
        </p:spPr>
        <p:txBody>
          <a:bodyPr wrap="none" rtlCol="0">
            <a:spAutoFit/>
          </a:bodyPr>
          <a:lstStyle/>
          <a:p>
            <a:r>
              <a:rPr lang="en-US" dirty="0" smtClean="0"/>
              <a:t>Cluster 2</a:t>
            </a:r>
            <a:endParaRPr lang="en-US" dirty="0"/>
          </a:p>
        </p:txBody>
      </p:sp>
      <p:sp>
        <p:nvSpPr>
          <p:cNvPr id="11" name="TextBox 10"/>
          <p:cNvSpPr txBox="1"/>
          <p:nvPr/>
        </p:nvSpPr>
        <p:spPr>
          <a:xfrm>
            <a:off x="1346199" y="2892623"/>
            <a:ext cx="950901" cy="307777"/>
          </a:xfrm>
          <a:prstGeom prst="rect">
            <a:avLst/>
          </a:prstGeom>
          <a:noFill/>
        </p:spPr>
        <p:txBody>
          <a:bodyPr wrap="none" rtlCol="0">
            <a:spAutoFit/>
          </a:bodyPr>
          <a:lstStyle/>
          <a:p>
            <a:r>
              <a:rPr lang="en-US" dirty="0" smtClean="0"/>
              <a:t>Cluster 1</a:t>
            </a:r>
            <a:endParaRPr lang="en-US" dirty="0"/>
          </a:p>
        </p:txBody>
      </p:sp>
      <p:sp>
        <p:nvSpPr>
          <p:cNvPr id="12" name="TextBox 11"/>
          <p:cNvSpPr txBox="1"/>
          <p:nvPr/>
        </p:nvSpPr>
        <p:spPr>
          <a:xfrm>
            <a:off x="1313649" y="1656257"/>
            <a:ext cx="2342308" cy="307777"/>
          </a:xfrm>
          <a:prstGeom prst="rect">
            <a:avLst/>
          </a:prstGeom>
          <a:noFill/>
        </p:spPr>
        <p:txBody>
          <a:bodyPr wrap="none" rtlCol="0">
            <a:spAutoFit/>
          </a:bodyPr>
          <a:lstStyle/>
          <a:p>
            <a:r>
              <a:rPr lang="en-US" dirty="0" smtClean="0"/>
              <a:t>Cluster 0 (</a:t>
            </a:r>
            <a:r>
              <a:rPr lang="en-US" i="1" dirty="0" smtClean="0"/>
              <a:t>really outliers!)</a:t>
            </a:r>
            <a:endParaRPr lang="en-US" i="1" dirty="0"/>
          </a:p>
        </p:txBody>
      </p:sp>
      <p:sp>
        <p:nvSpPr>
          <p:cNvPr id="13" name="TextBox 12"/>
          <p:cNvSpPr txBox="1"/>
          <p:nvPr/>
        </p:nvSpPr>
        <p:spPr>
          <a:xfrm>
            <a:off x="1353349" y="5424384"/>
            <a:ext cx="950901" cy="307777"/>
          </a:xfrm>
          <a:prstGeom prst="rect">
            <a:avLst/>
          </a:prstGeom>
          <a:noFill/>
        </p:spPr>
        <p:txBody>
          <a:bodyPr wrap="none" rtlCol="0">
            <a:spAutoFit/>
          </a:bodyPr>
          <a:lstStyle/>
          <a:p>
            <a:r>
              <a:rPr lang="en-US" dirty="0" smtClean="0"/>
              <a:t>Cluster 3</a:t>
            </a:r>
            <a:endParaRPr lang="en-US" dirty="0"/>
          </a:p>
        </p:txBody>
      </p:sp>
      <p:sp>
        <p:nvSpPr>
          <p:cNvPr id="10" name="TextBox 9"/>
          <p:cNvSpPr txBox="1"/>
          <p:nvPr/>
        </p:nvSpPr>
        <p:spPr>
          <a:xfrm>
            <a:off x="152399" y="3387804"/>
            <a:ext cx="748923" cy="1107996"/>
          </a:xfrm>
          <a:prstGeom prst="rect">
            <a:avLst/>
          </a:prstGeom>
          <a:noFill/>
        </p:spPr>
        <p:txBody>
          <a:bodyPr wrap="none" rtlCol="0">
            <a:spAutoFit/>
          </a:bodyPr>
          <a:lstStyle/>
          <a:p>
            <a:r>
              <a:rPr lang="en-US" sz="6600" dirty="0" smtClean="0"/>
              <a:t>X</a:t>
            </a:r>
            <a:endParaRPr lang="en-US" sz="6600" dirty="0"/>
          </a:p>
        </p:txBody>
      </p:sp>
      <p:sp>
        <p:nvSpPr>
          <p:cNvPr id="14" name="TextBox 13"/>
          <p:cNvSpPr txBox="1"/>
          <p:nvPr/>
        </p:nvSpPr>
        <p:spPr>
          <a:xfrm>
            <a:off x="2590800" y="3598443"/>
            <a:ext cx="6617517" cy="1261884"/>
          </a:xfrm>
          <a:prstGeom prst="rect">
            <a:avLst/>
          </a:prstGeom>
          <a:noFill/>
        </p:spPr>
        <p:txBody>
          <a:bodyPr wrap="none" rtlCol="0">
            <a:spAutoFit/>
          </a:bodyPr>
          <a:lstStyle/>
          <a:p>
            <a:r>
              <a:rPr lang="en-US" sz="1900" dirty="0" smtClean="0"/>
              <a:t>H(X)= </a:t>
            </a:r>
          </a:p>
          <a:p>
            <a:r>
              <a:rPr lang="en-US" sz="1900" dirty="0" smtClean="0"/>
              <a:t>3/10*H((1/3,1/3,1/3))+ 4/10*H((1/2,1/2,0))+ 3/10*H((0,1,0))=</a:t>
            </a:r>
          </a:p>
          <a:p>
            <a:r>
              <a:rPr lang="en-US" sz="1900" dirty="0" smtClean="0"/>
              <a:t>3/10*log</a:t>
            </a:r>
            <a:r>
              <a:rPr lang="en-US" sz="1900" baseline="-25000" dirty="0" smtClean="0"/>
              <a:t>2</a:t>
            </a:r>
            <a:r>
              <a:rPr lang="en-US" sz="1900" dirty="0" smtClean="0"/>
              <a:t>(3) + 4/10*1 + 3/10*0=</a:t>
            </a:r>
          </a:p>
          <a:p>
            <a:r>
              <a:rPr lang="en-US" sz="1900" dirty="0" smtClean="0"/>
              <a:t>0.8754888</a:t>
            </a:r>
            <a:endParaRPr lang="en-US" sz="1900" dirty="0"/>
          </a:p>
        </p:txBody>
      </p:sp>
      <p:sp>
        <p:nvSpPr>
          <p:cNvPr id="15" name="TextBox 14"/>
          <p:cNvSpPr txBox="1"/>
          <p:nvPr/>
        </p:nvSpPr>
        <p:spPr>
          <a:xfrm flipH="1">
            <a:off x="3246119" y="2362199"/>
            <a:ext cx="8564881" cy="830997"/>
          </a:xfrm>
          <a:prstGeom prst="rect">
            <a:avLst/>
          </a:prstGeom>
          <a:noFill/>
        </p:spPr>
        <p:txBody>
          <a:bodyPr wrap="square" rtlCol="0">
            <a:spAutoFit/>
          </a:bodyPr>
          <a:lstStyle/>
          <a:p>
            <a:r>
              <a:rPr lang="en-US" sz="2400" dirty="0"/>
              <a:t>H(X)= </a:t>
            </a:r>
            <a:r>
              <a:rPr lang="en-US" sz="2400" dirty="0">
                <a:sym typeface="Symbol"/>
              </a:rPr>
              <a:t></a:t>
            </a:r>
            <a:r>
              <a:rPr lang="en-US" sz="2400" baseline="-25000" dirty="0"/>
              <a:t>r=1</a:t>
            </a:r>
            <a:r>
              <a:rPr lang="en-US" sz="2400" dirty="0"/>
              <a:t> (|C</a:t>
            </a:r>
            <a:r>
              <a:rPr lang="en-US" sz="2400" baseline="-25000" dirty="0"/>
              <a:t>r</a:t>
            </a:r>
            <a:r>
              <a:rPr lang="en-US" sz="2400" dirty="0"/>
              <a:t>|/|</a:t>
            </a:r>
            <a:r>
              <a:rPr lang="en-US" sz="2400" dirty="0">
                <a:sym typeface="Symbol"/>
              </a:rPr>
              <a:t></a:t>
            </a:r>
            <a:r>
              <a:rPr lang="en-US" sz="2400" baseline="-25000" dirty="0"/>
              <a:t>p=1</a:t>
            </a:r>
            <a:r>
              <a:rPr lang="en-US" sz="2400" dirty="0"/>
              <a:t>|C</a:t>
            </a:r>
            <a:r>
              <a:rPr lang="en-US" sz="2400" baseline="-25000" dirty="0"/>
              <a:t>p</a:t>
            </a:r>
            <a:r>
              <a:rPr lang="en-US" sz="2400" dirty="0"/>
              <a:t>|)*H(</a:t>
            </a:r>
            <a:r>
              <a:rPr lang="en-US" sz="2400" dirty="0" err="1"/>
              <a:t>p</a:t>
            </a:r>
            <a:r>
              <a:rPr lang="en-US" sz="2400" baseline="-25000" dirty="0" err="1"/>
              <a:t>r</a:t>
            </a:r>
            <a:r>
              <a:rPr lang="en-US" sz="2400" dirty="0"/>
              <a:t>)</a:t>
            </a:r>
          </a:p>
          <a:p>
            <a:endParaRPr lang="en-US" sz="2400" dirty="0"/>
          </a:p>
        </p:txBody>
      </p:sp>
    </p:spTree>
    <p:extLst>
      <p:ext uri="{BB962C8B-B14F-4D97-AF65-F5344CB8AC3E}">
        <p14:creationId xmlns:p14="http://schemas.microsoft.com/office/powerpoint/2010/main" val="2647207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81000" y="152400"/>
            <a:ext cx="8280400" cy="762000"/>
          </a:xfrm>
        </p:spPr>
        <p:txBody>
          <a:bodyPr/>
          <a:lstStyle/>
          <a:p>
            <a:r>
              <a:rPr lang="en-US" dirty="0" smtClean="0"/>
              <a:t>Example: Variance of a Clustering X </a:t>
            </a:r>
          </a:p>
        </p:txBody>
      </p:sp>
      <p:sp>
        <p:nvSpPr>
          <p:cNvPr id="3" name="Rounded Rectangle 2"/>
          <p:cNvSpPr/>
          <p:nvPr/>
        </p:nvSpPr>
        <p:spPr bwMode="auto">
          <a:xfrm>
            <a:off x="1219200" y="1981200"/>
            <a:ext cx="1219200" cy="76199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3 3 6</a:t>
            </a:r>
            <a:endParaRPr kumimoji="0" lang="en-US" sz="1400" b="1" i="0" u="none" strike="noStrike" cap="none" normalizeH="0" baseline="0" dirty="0" smtClean="0">
              <a:ln>
                <a:noFill/>
              </a:ln>
              <a:solidFill>
                <a:schemeClr val="tx1"/>
              </a:solidFill>
              <a:effectLst/>
              <a:latin typeface="Arial" charset="0"/>
            </a:endParaRPr>
          </a:p>
        </p:txBody>
      </p:sp>
      <p:sp>
        <p:nvSpPr>
          <p:cNvPr id="6" name="Rounded Rectangle 5"/>
          <p:cNvSpPr/>
          <p:nvPr/>
        </p:nvSpPr>
        <p:spPr bwMode="auto">
          <a:xfrm>
            <a:off x="1193800" y="3200400"/>
            <a:ext cx="1219200" cy="76199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Symbol" panose="05050102010706020507" pitchFamily="18" charset="2"/>
              </a:rPr>
              <a:t>3 3 3</a:t>
            </a:r>
            <a:endParaRPr kumimoji="0" lang="en-US" sz="1400" b="1" i="0" u="none" strike="noStrike" cap="none" normalizeH="0" baseline="0" dirty="0" smtClean="0">
              <a:ln>
                <a:noFill/>
              </a:ln>
              <a:solidFill>
                <a:schemeClr val="tx1"/>
              </a:solidFill>
              <a:effectLst/>
              <a:latin typeface="Arial" charset="0"/>
            </a:endParaRPr>
          </a:p>
        </p:txBody>
      </p:sp>
      <p:sp>
        <p:nvSpPr>
          <p:cNvPr id="7" name="Rounded Rectangle 6"/>
          <p:cNvSpPr/>
          <p:nvPr/>
        </p:nvSpPr>
        <p:spPr bwMode="auto">
          <a:xfrm>
            <a:off x="1193800" y="4495800"/>
            <a:ext cx="1219200" cy="76199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4</a:t>
            </a:r>
            <a:endParaRPr kumimoji="0" lang="en-US" sz="1400" b="1" i="0" u="none" strike="noStrike" cap="none" normalizeH="0" baseline="0" dirty="0" smtClean="0">
              <a:ln>
                <a:noFill/>
              </a:ln>
              <a:solidFill>
                <a:schemeClr val="tx1"/>
              </a:solidFill>
              <a:effectLst/>
              <a:latin typeface="Arial" charset="0"/>
            </a:endParaRPr>
          </a:p>
        </p:txBody>
      </p:sp>
      <p:sp>
        <p:nvSpPr>
          <p:cNvPr id="8" name="Rounded Rectangle 7"/>
          <p:cNvSpPr/>
          <p:nvPr/>
        </p:nvSpPr>
        <p:spPr bwMode="auto">
          <a:xfrm>
            <a:off x="1219200" y="5715000"/>
            <a:ext cx="1219200" cy="76199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4 5 6 7</a:t>
            </a:r>
            <a:endParaRPr kumimoji="0" lang="en-US" sz="1400" b="1" i="0" u="none" strike="noStrike" cap="none" normalizeH="0" baseline="0" dirty="0" smtClean="0">
              <a:ln>
                <a:noFill/>
              </a:ln>
              <a:solidFill>
                <a:schemeClr val="tx1"/>
              </a:solidFill>
              <a:effectLst/>
              <a:latin typeface="Arial" charset="0"/>
            </a:endParaRPr>
          </a:p>
        </p:txBody>
      </p:sp>
      <p:sp>
        <p:nvSpPr>
          <p:cNvPr id="4" name="TextBox 3"/>
          <p:cNvSpPr txBox="1"/>
          <p:nvPr/>
        </p:nvSpPr>
        <p:spPr>
          <a:xfrm>
            <a:off x="914400" y="1229234"/>
            <a:ext cx="7789312" cy="369332"/>
          </a:xfrm>
          <a:prstGeom prst="rect">
            <a:avLst/>
          </a:prstGeom>
          <a:noFill/>
        </p:spPr>
        <p:txBody>
          <a:bodyPr wrap="none" rtlCol="0">
            <a:spAutoFit/>
          </a:bodyPr>
          <a:lstStyle/>
          <a:p>
            <a:r>
              <a:rPr lang="en-US" sz="1800" dirty="0" smtClean="0"/>
              <a:t>x, o, and * represent examples belonging to 3 classes C1, C2, and C3.</a:t>
            </a:r>
            <a:endParaRPr lang="en-US" sz="1800" dirty="0"/>
          </a:p>
        </p:txBody>
      </p:sp>
      <p:sp>
        <p:nvSpPr>
          <p:cNvPr id="5" name="TextBox 4"/>
          <p:cNvSpPr txBox="1"/>
          <p:nvPr/>
        </p:nvSpPr>
        <p:spPr>
          <a:xfrm>
            <a:off x="1327949" y="4188023"/>
            <a:ext cx="950901" cy="307777"/>
          </a:xfrm>
          <a:prstGeom prst="rect">
            <a:avLst/>
          </a:prstGeom>
          <a:noFill/>
        </p:spPr>
        <p:txBody>
          <a:bodyPr wrap="none" rtlCol="0">
            <a:spAutoFit/>
          </a:bodyPr>
          <a:lstStyle/>
          <a:p>
            <a:r>
              <a:rPr lang="en-US" dirty="0" smtClean="0"/>
              <a:t>Cluster 2</a:t>
            </a:r>
            <a:endParaRPr lang="en-US" dirty="0"/>
          </a:p>
        </p:txBody>
      </p:sp>
      <p:sp>
        <p:nvSpPr>
          <p:cNvPr id="11" name="TextBox 10"/>
          <p:cNvSpPr txBox="1"/>
          <p:nvPr/>
        </p:nvSpPr>
        <p:spPr>
          <a:xfrm>
            <a:off x="1346199" y="2892623"/>
            <a:ext cx="950901" cy="307777"/>
          </a:xfrm>
          <a:prstGeom prst="rect">
            <a:avLst/>
          </a:prstGeom>
          <a:noFill/>
        </p:spPr>
        <p:txBody>
          <a:bodyPr wrap="none" rtlCol="0">
            <a:spAutoFit/>
          </a:bodyPr>
          <a:lstStyle/>
          <a:p>
            <a:r>
              <a:rPr lang="en-US" dirty="0" smtClean="0"/>
              <a:t>Cluster 1</a:t>
            </a:r>
            <a:endParaRPr lang="en-US" dirty="0"/>
          </a:p>
        </p:txBody>
      </p:sp>
      <p:sp>
        <p:nvSpPr>
          <p:cNvPr id="12" name="TextBox 11"/>
          <p:cNvSpPr txBox="1"/>
          <p:nvPr/>
        </p:nvSpPr>
        <p:spPr>
          <a:xfrm>
            <a:off x="1313649" y="1656257"/>
            <a:ext cx="2342308" cy="307777"/>
          </a:xfrm>
          <a:prstGeom prst="rect">
            <a:avLst/>
          </a:prstGeom>
          <a:noFill/>
        </p:spPr>
        <p:txBody>
          <a:bodyPr wrap="none" rtlCol="0">
            <a:spAutoFit/>
          </a:bodyPr>
          <a:lstStyle/>
          <a:p>
            <a:r>
              <a:rPr lang="en-US" dirty="0" smtClean="0"/>
              <a:t>Cluster 0 (</a:t>
            </a:r>
            <a:r>
              <a:rPr lang="en-US" i="1" dirty="0" smtClean="0"/>
              <a:t>really outliers!)</a:t>
            </a:r>
            <a:endParaRPr lang="en-US" i="1" dirty="0"/>
          </a:p>
        </p:txBody>
      </p:sp>
      <p:sp>
        <p:nvSpPr>
          <p:cNvPr id="13" name="TextBox 12"/>
          <p:cNvSpPr txBox="1"/>
          <p:nvPr/>
        </p:nvSpPr>
        <p:spPr>
          <a:xfrm>
            <a:off x="1353349" y="5424384"/>
            <a:ext cx="950901" cy="307777"/>
          </a:xfrm>
          <a:prstGeom prst="rect">
            <a:avLst/>
          </a:prstGeom>
          <a:noFill/>
        </p:spPr>
        <p:txBody>
          <a:bodyPr wrap="none" rtlCol="0">
            <a:spAutoFit/>
          </a:bodyPr>
          <a:lstStyle/>
          <a:p>
            <a:r>
              <a:rPr lang="en-US" dirty="0" smtClean="0"/>
              <a:t>Cluster 3</a:t>
            </a:r>
            <a:endParaRPr lang="en-US" dirty="0"/>
          </a:p>
        </p:txBody>
      </p:sp>
      <p:sp>
        <p:nvSpPr>
          <p:cNvPr id="10" name="TextBox 9"/>
          <p:cNvSpPr txBox="1"/>
          <p:nvPr/>
        </p:nvSpPr>
        <p:spPr>
          <a:xfrm>
            <a:off x="152399" y="3387804"/>
            <a:ext cx="748923" cy="1107996"/>
          </a:xfrm>
          <a:prstGeom prst="rect">
            <a:avLst/>
          </a:prstGeom>
          <a:noFill/>
        </p:spPr>
        <p:txBody>
          <a:bodyPr wrap="none" rtlCol="0">
            <a:spAutoFit/>
          </a:bodyPr>
          <a:lstStyle/>
          <a:p>
            <a:r>
              <a:rPr lang="en-US" sz="6600" dirty="0" smtClean="0"/>
              <a:t>X</a:t>
            </a:r>
            <a:endParaRPr lang="en-US" sz="6600" dirty="0"/>
          </a:p>
        </p:txBody>
      </p:sp>
      <p:sp>
        <p:nvSpPr>
          <p:cNvPr id="14" name="TextBox 13"/>
          <p:cNvSpPr txBox="1"/>
          <p:nvPr/>
        </p:nvSpPr>
        <p:spPr>
          <a:xfrm>
            <a:off x="2590800" y="3598443"/>
            <a:ext cx="5142433" cy="969496"/>
          </a:xfrm>
          <a:prstGeom prst="rect">
            <a:avLst/>
          </a:prstGeom>
          <a:noFill/>
        </p:spPr>
        <p:txBody>
          <a:bodyPr wrap="none" rtlCol="0">
            <a:spAutoFit/>
          </a:bodyPr>
          <a:lstStyle/>
          <a:p>
            <a:r>
              <a:rPr lang="en-US" sz="1900" dirty="0" err="1" smtClean="0"/>
              <a:t>Var</a:t>
            </a:r>
            <a:r>
              <a:rPr lang="en-US" sz="1900" dirty="0" smtClean="0"/>
              <a:t>(X)= </a:t>
            </a:r>
          </a:p>
          <a:p>
            <a:r>
              <a:rPr lang="en-US" sz="1900" dirty="0" smtClean="0"/>
              <a:t>3/8*</a:t>
            </a:r>
            <a:r>
              <a:rPr lang="en-US" sz="1900" dirty="0" err="1" smtClean="0"/>
              <a:t>Var</a:t>
            </a:r>
            <a:r>
              <a:rPr lang="en-US" sz="1900" dirty="0" smtClean="0"/>
              <a:t>((3,3,3)+1/8*</a:t>
            </a:r>
            <a:r>
              <a:rPr lang="en-US" sz="1900" dirty="0" err="1" smtClean="0"/>
              <a:t>Var</a:t>
            </a:r>
            <a:r>
              <a:rPr lang="en-US" sz="1900" dirty="0" smtClean="0"/>
              <a:t>((4))+4/8Var((4,5,6,7))</a:t>
            </a:r>
          </a:p>
          <a:p>
            <a:r>
              <a:rPr lang="en-US" sz="1900" smtClean="0"/>
              <a:t>0+0+0.5*1.667=2/3=0.667</a:t>
            </a:r>
            <a:endParaRPr lang="en-US" sz="1900" dirty="0" smtClean="0"/>
          </a:p>
        </p:txBody>
      </p:sp>
      <p:sp>
        <p:nvSpPr>
          <p:cNvPr id="15" name="TextBox 14"/>
          <p:cNvSpPr txBox="1"/>
          <p:nvPr/>
        </p:nvSpPr>
        <p:spPr>
          <a:xfrm flipH="1">
            <a:off x="3246119" y="2362199"/>
            <a:ext cx="8564881" cy="830997"/>
          </a:xfrm>
          <a:prstGeom prst="rect">
            <a:avLst/>
          </a:prstGeom>
          <a:noFill/>
        </p:spPr>
        <p:txBody>
          <a:bodyPr wrap="square" rtlCol="0">
            <a:spAutoFit/>
          </a:bodyPr>
          <a:lstStyle/>
          <a:p>
            <a:r>
              <a:rPr lang="en-US" sz="2400" dirty="0" err="1" smtClean="0"/>
              <a:t>Var</a:t>
            </a:r>
            <a:r>
              <a:rPr lang="en-US" sz="2400" dirty="0" smtClean="0"/>
              <a:t>(X</a:t>
            </a:r>
            <a:r>
              <a:rPr lang="en-US" sz="2400" dirty="0"/>
              <a:t>)= </a:t>
            </a:r>
            <a:r>
              <a:rPr lang="en-US" sz="2400" dirty="0">
                <a:sym typeface="Symbol"/>
              </a:rPr>
              <a:t></a:t>
            </a:r>
            <a:r>
              <a:rPr lang="en-US" sz="2400" baseline="-25000" dirty="0"/>
              <a:t>r=1</a:t>
            </a:r>
            <a:r>
              <a:rPr lang="en-US" sz="2400" dirty="0"/>
              <a:t> (|C</a:t>
            </a:r>
            <a:r>
              <a:rPr lang="en-US" sz="2400" baseline="-25000" dirty="0"/>
              <a:t>r</a:t>
            </a:r>
            <a:r>
              <a:rPr lang="en-US" sz="2400" dirty="0"/>
              <a:t>|/|</a:t>
            </a:r>
            <a:r>
              <a:rPr lang="en-US" sz="2400" dirty="0">
                <a:sym typeface="Symbol"/>
              </a:rPr>
              <a:t></a:t>
            </a:r>
            <a:r>
              <a:rPr lang="en-US" sz="2400" baseline="-25000" dirty="0"/>
              <a:t>p=1</a:t>
            </a:r>
            <a:r>
              <a:rPr lang="en-US" sz="2400" dirty="0"/>
              <a:t>|C</a:t>
            </a:r>
            <a:r>
              <a:rPr lang="en-US" sz="2400" baseline="-25000" dirty="0"/>
              <a:t>p</a:t>
            </a:r>
            <a:r>
              <a:rPr lang="en-US" sz="2400" dirty="0" smtClean="0"/>
              <a:t>|)*</a:t>
            </a:r>
            <a:r>
              <a:rPr lang="en-US" sz="2400" dirty="0" err="1" smtClean="0"/>
              <a:t>Var</a:t>
            </a:r>
            <a:r>
              <a:rPr lang="en-US" sz="2400" dirty="0" smtClean="0"/>
              <a:t>(C</a:t>
            </a:r>
            <a:r>
              <a:rPr lang="en-US" sz="2400" baseline="-25000" dirty="0" smtClean="0"/>
              <a:t>r</a:t>
            </a:r>
            <a:r>
              <a:rPr lang="en-US" sz="2400" dirty="0"/>
              <a:t>)</a:t>
            </a:r>
          </a:p>
          <a:p>
            <a:endParaRPr lang="en-US" sz="2400" dirty="0"/>
          </a:p>
        </p:txBody>
      </p:sp>
    </p:spTree>
    <p:extLst>
      <p:ext uri="{BB962C8B-B14F-4D97-AF65-F5344CB8AC3E}">
        <p14:creationId xmlns:p14="http://schemas.microsoft.com/office/powerpoint/2010/main" val="1819669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9859" name="Rectangle 3"/>
          <p:cNvSpPr>
            <a:spLocks noChangeArrowheads="1"/>
          </p:cNvSpPr>
          <p:nvPr/>
        </p:nvSpPr>
        <p:spPr bwMode="auto">
          <a:xfrm>
            <a:off x="609600" y="228600"/>
            <a:ext cx="7762875" cy="681038"/>
          </a:xfrm>
          <a:prstGeom prst="rect">
            <a:avLst/>
          </a:prstGeom>
          <a:ln w="12700">
            <a:solidFill>
              <a:schemeClr val="tx1"/>
            </a:solidFill>
            <a:miter lim="800000"/>
            <a:headEnd/>
            <a:tailEnd/>
          </a:ln>
          <a:effectLst>
            <a:outerShdw dist="107763" dir="2700000" algn="ctr" rotWithShape="0">
              <a:schemeClr val="bg2"/>
            </a:outerShdw>
          </a:effectLst>
        </p:spPr>
        <p:txBody>
          <a:bodyPr lIns="90488" tIns="44450" rIns="90488" bIns="44450" anchor="ctr">
            <a:spAutoFit/>
          </a:bodyPr>
          <a:lstStyle/>
          <a:p>
            <a:pPr algn="ctr"/>
            <a:r>
              <a:rPr lang="en-US" sz="3800" b="1" dirty="0" smtClean="0">
                <a:solidFill>
                  <a:schemeClr val="tx2"/>
                </a:solidFill>
                <a:latin typeface="Arial Narrow" pitchFamily="34" charset="0"/>
              </a:rPr>
              <a:t>1. Randomized </a:t>
            </a:r>
            <a:r>
              <a:rPr lang="en-US" sz="3800" b="1" dirty="0">
                <a:solidFill>
                  <a:schemeClr val="tx2"/>
                </a:solidFill>
                <a:latin typeface="Arial Narrow" pitchFamily="34" charset="0"/>
              </a:rPr>
              <a:t>Hill Climbing </a:t>
            </a:r>
          </a:p>
        </p:txBody>
      </p:sp>
      <p:sp>
        <p:nvSpPr>
          <p:cNvPr id="249864" name="Oval 8"/>
          <p:cNvSpPr>
            <a:spLocks noChangeArrowheads="1"/>
          </p:cNvSpPr>
          <p:nvPr/>
        </p:nvSpPr>
        <p:spPr bwMode="auto">
          <a:xfrm>
            <a:off x="2372519" y="1409700"/>
            <a:ext cx="4419600" cy="2819400"/>
          </a:xfrm>
          <a:prstGeom prst="ellipse">
            <a:avLst/>
          </a:prstGeom>
          <a:solidFill>
            <a:srgbClr val="00B0F0"/>
          </a:solidFill>
          <a:ln w="25400" cap="sq">
            <a:solidFill>
              <a:srgbClr val="333399"/>
            </a:solidFill>
            <a:round/>
            <a:headEnd type="none" w="sm" len="sm"/>
            <a:tailEnd type="none" w="sm" len="sm"/>
          </a:ln>
          <a:effectLst/>
        </p:spPr>
        <p:txBody>
          <a:bodyPr wrap="none" anchor="ctr"/>
          <a:lstStyle/>
          <a:p>
            <a:pPr algn="ctr"/>
            <a:endParaRPr lang="en-US">
              <a:solidFill>
                <a:srgbClr val="FF0000"/>
              </a:solidFill>
            </a:endParaRPr>
          </a:p>
        </p:txBody>
      </p:sp>
      <p:sp>
        <p:nvSpPr>
          <p:cNvPr id="249865" name="AutoShape 9"/>
          <p:cNvSpPr>
            <a:spLocks noChangeArrowheads="1"/>
          </p:cNvSpPr>
          <p:nvPr/>
        </p:nvSpPr>
        <p:spPr bwMode="auto">
          <a:xfrm>
            <a:off x="4343400" y="2590800"/>
            <a:ext cx="457200" cy="381000"/>
          </a:xfrm>
          <a:prstGeom prst="star4">
            <a:avLst>
              <a:gd name="adj" fmla="val 12500"/>
            </a:avLst>
          </a:prstGeom>
          <a:solidFill>
            <a:schemeClr val="tx1"/>
          </a:solidFill>
          <a:ln w="28575" cap="sq">
            <a:solidFill>
              <a:srgbClr val="FF0000"/>
            </a:solidFill>
            <a:miter lim="800000"/>
            <a:headEnd type="none" w="sm" len="sm"/>
            <a:tailEnd type="none" w="sm" len="sm"/>
          </a:ln>
          <a:effectLst/>
        </p:spPr>
        <p:txBody>
          <a:bodyPr wrap="none" anchor="ctr"/>
          <a:lstStyle/>
          <a:p>
            <a:pPr algn="ctr"/>
            <a:endParaRPr lang="en-US">
              <a:solidFill>
                <a:srgbClr val="FF0000"/>
              </a:solidFill>
            </a:endParaRPr>
          </a:p>
        </p:txBody>
      </p:sp>
      <p:sp>
        <p:nvSpPr>
          <p:cNvPr id="249866" name="AutoShape 10"/>
          <p:cNvSpPr>
            <a:spLocks noChangeArrowheads="1"/>
          </p:cNvSpPr>
          <p:nvPr/>
        </p:nvSpPr>
        <p:spPr bwMode="auto">
          <a:xfrm>
            <a:off x="2438400" y="24384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67" name="AutoShape 11"/>
          <p:cNvSpPr>
            <a:spLocks noChangeArrowheads="1"/>
          </p:cNvSpPr>
          <p:nvPr/>
        </p:nvSpPr>
        <p:spPr bwMode="auto">
          <a:xfrm>
            <a:off x="3657600" y="35814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68" name="AutoShape 12"/>
          <p:cNvSpPr>
            <a:spLocks noChangeArrowheads="1"/>
          </p:cNvSpPr>
          <p:nvPr/>
        </p:nvSpPr>
        <p:spPr bwMode="auto">
          <a:xfrm>
            <a:off x="3505200" y="25908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69" name="AutoShape 13"/>
          <p:cNvSpPr>
            <a:spLocks noChangeArrowheads="1"/>
          </p:cNvSpPr>
          <p:nvPr/>
        </p:nvSpPr>
        <p:spPr bwMode="auto">
          <a:xfrm>
            <a:off x="4114800" y="14478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0" name="AutoShape 14"/>
          <p:cNvSpPr>
            <a:spLocks noChangeArrowheads="1"/>
          </p:cNvSpPr>
          <p:nvPr/>
        </p:nvSpPr>
        <p:spPr bwMode="auto">
          <a:xfrm>
            <a:off x="3810000" y="28956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1" name="AutoShape 15"/>
          <p:cNvSpPr>
            <a:spLocks noChangeArrowheads="1"/>
          </p:cNvSpPr>
          <p:nvPr/>
        </p:nvSpPr>
        <p:spPr bwMode="auto">
          <a:xfrm>
            <a:off x="5334000" y="29718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3" name="AutoShape 17"/>
          <p:cNvSpPr>
            <a:spLocks noChangeArrowheads="1"/>
          </p:cNvSpPr>
          <p:nvPr/>
        </p:nvSpPr>
        <p:spPr bwMode="auto">
          <a:xfrm>
            <a:off x="5486400" y="31242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4" name="AutoShape 18"/>
          <p:cNvSpPr>
            <a:spLocks noChangeArrowheads="1"/>
          </p:cNvSpPr>
          <p:nvPr/>
        </p:nvSpPr>
        <p:spPr bwMode="auto">
          <a:xfrm>
            <a:off x="4648200" y="36576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5" name="AutoShape 19"/>
          <p:cNvSpPr>
            <a:spLocks noChangeArrowheads="1"/>
          </p:cNvSpPr>
          <p:nvPr/>
        </p:nvSpPr>
        <p:spPr bwMode="auto">
          <a:xfrm>
            <a:off x="5638800" y="32766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6" name="AutoShape 20"/>
          <p:cNvSpPr>
            <a:spLocks noChangeArrowheads="1"/>
          </p:cNvSpPr>
          <p:nvPr/>
        </p:nvSpPr>
        <p:spPr bwMode="auto">
          <a:xfrm>
            <a:off x="6019800" y="23622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7" name="AutoShape 21"/>
          <p:cNvSpPr>
            <a:spLocks noChangeArrowheads="1"/>
          </p:cNvSpPr>
          <p:nvPr/>
        </p:nvSpPr>
        <p:spPr bwMode="auto">
          <a:xfrm>
            <a:off x="2743200" y="27432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8" name="AutoShape 22"/>
          <p:cNvSpPr>
            <a:spLocks noChangeArrowheads="1"/>
          </p:cNvSpPr>
          <p:nvPr/>
        </p:nvSpPr>
        <p:spPr bwMode="auto">
          <a:xfrm>
            <a:off x="2895600" y="28956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9" name="AutoShape 23"/>
          <p:cNvSpPr>
            <a:spLocks noChangeArrowheads="1"/>
          </p:cNvSpPr>
          <p:nvPr/>
        </p:nvSpPr>
        <p:spPr bwMode="auto">
          <a:xfrm>
            <a:off x="4495800" y="22860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0" name="AutoShape 24"/>
          <p:cNvSpPr>
            <a:spLocks noChangeArrowheads="1"/>
          </p:cNvSpPr>
          <p:nvPr/>
        </p:nvSpPr>
        <p:spPr bwMode="auto">
          <a:xfrm>
            <a:off x="6324600" y="26670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1" name="AutoShape 25"/>
          <p:cNvSpPr>
            <a:spLocks noChangeArrowheads="1"/>
          </p:cNvSpPr>
          <p:nvPr/>
        </p:nvSpPr>
        <p:spPr bwMode="auto">
          <a:xfrm>
            <a:off x="4648200" y="24384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2" name="AutoShape 26"/>
          <p:cNvSpPr>
            <a:spLocks noChangeArrowheads="1"/>
          </p:cNvSpPr>
          <p:nvPr/>
        </p:nvSpPr>
        <p:spPr bwMode="auto">
          <a:xfrm>
            <a:off x="4800600" y="25908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3" name="AutoShape 27"/>
          <p:cNvSpPr>
            <a:spLocks noChangeArrowheads="1"/>
          </p:cNvSpPr>
          <p:nvPr/>
        </p:nvSpPr>
        <p:spPr bwMode="auto">
          <a:xfrm>
            <a:off x="3581400" y="20574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4" name="AutoShape 28"/>
          <p:cNvSpPr>
            <a:spLocks noChangeArrowheads="1"/>
          </p:cNvSpPr>
          <p:nvPr/>
        </p:nvSpPr>
        <p:spPr bwMode="auto">
          <a:xfrm>
            <a:off x="3733800" y="22098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5" name="AutoShape 29"/>
          <p:cNvSpPr>
            <a:spLocks noChangeArrowheads="1"/>
          </p:cNvSpPr>
          <p:nvPr/>
        </p:nvSpPr>
        <p:spPr bwMode="auto">
          <a:xfrm>
            <a:off x="5562600" y="16764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6" name="AutoShape 30"/>
          <p:cNvSpPr>
            <a:spLocks noChangeArrowheads="1"/>
          </p:cNvSpPr>
          <p:nvPr/>
        </p:nvSpPr>
        <p:spPr bwMode="auto">
          <a:xfrm>
            <a:off x="5021424" y="34671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7" name="Text Box 31"/>
          <p:cNvSpPr txBox="1">
            <a:spLocks noChangeArrowheads="1"/>
          </p:cNvSpPr>
          <p:nvPr/>
        </p:nvSpPr>
        <p:spPr bwMode="auto">
          <a:xfrm>
            <a:off x="3581400" y="990600"/>
            <a:ext cx="20018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Verdana" pitchFamily="34" charset="0"/>
              </a:rPr>
              <a:t>Neighborhood</a:t>
            </a:r>
          </a:p>
        </p:txBody>
      </p:sp>
      <p:sp>
        <p:nvSpPr>
          <p:cNvPr id="249888" name="Text Box 32"/>
          <p:cNvSpPr txBox="1">
            <a:spLocks noChangeArrowheads="1"/>
          </p:cNvSpPr>
          <p:nvPr/>
        </p:nvSpPr>
        <p:spPr bwMode="auto">
          <a:xfrm>
            <a:off x="228600" y="4529671"/>
            <a:ext cx="88392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800" b="0" dirty="0" smtClean="0"/>
              <a:t>Randomized Hill </a:t>
            </a:r>
            <a:r>
              <a:rPr lang="en-US" sz="1800" b="0" dirty="0"/>
              <a:t>Climbing: Sample p points randomly in the neighborhood of the currently </a:t>
            </a:r>
            <a:r>
              <a:rPr lang="en-US" sz="1800" b="0" dirty="0" smtClean="0"/>
              <a:t>best solution</a:t>
            </a:r>
            <a:r>
              <a:rPr lang="en-US" sz="1800" b="0" dirty="0"/>
              <a:t>; determine the best solution of the n sampled points. If it is better than the </a:t>
            </a:r>
            <a:r>
              <a:rPr lang="en-US" sz="1800" b="0" dirty="0" smtClean="0"/>
              <a:t>current </a:t>
            </a:r>
            <a:r>
              <a:rPr lang="en-US" sz="1800" b="0" dirty="0"/>
              <a:t>solution, make it the new current solution and continue the search; otherwise, </a:t>
            </a:r>
            <a:r>
              <a:rPr lang="en-US" sz="1800" b="0" dirty="0" smtClean="0"/>
              <a:t>terminate </a:t>
            </a:r>
            <a:r>
              <a:rPr lang="en-US" sz="1800" b="0" dirty="0"/>
              <a:t>returning the current solution.</a:t>
            </a:r>
          </a:p>
          <a:p>
            <a:r>
              <a:rPr lang="en-US" sz="1800" b="0" dirty="0"/>
              <a:t>Advantages: easy to apply, does not need many resources, usually fast.</a:t>
            </a:r>
          </a:p>
          <a:p>
            <a:r>
              <a:rPr lang="en-US" sz="1800" b="0" dirty="0"/>
              <a:t>Problems: How do I define my neighborhood; what parameter p should I choose?</a:t>
            </a:r>
          </a:p>
        </p:txBody>
      </p:sp>
      <p:sp>
        <p:nvSpPr>
          <p:cNvPr id="2" name="Rectangle 1"/>
          <p:cNvSpPr/>
          <p:nvPr/>
        </p:nvSpPr>
        <p:spPr>
          <a:xfrm>
            <a:off x="7566805" y="6576385"/>
            <a:ext cx="1611339" cy="261610"/>
          </a:xfrm>
          <a:prstGeom prst="rect">
            <a:avLst/>
          </a:prstGeom>
        </p:spPr>
        <p:txBody>
          <a:bodyPr wrap="none">
            <a:spAutoFit/>
          </a:bodyPr>
          <a:lstStyle/>
          <a:p>
            <a:r>
              <a:rPr lang="en-US" sz="1100" dirty="0" err="1"/>
              <a:t>Eick</a:t>
            </a:r>
            <a:r>
              <a:rPr lang="en-US" sz="1100" dirty="0"/>
              <a:t> et al., ParCo11, Ghent</a:t>
            </a:r>
          </a:p>
        </p:txBody>
      </p:sp>
    </p:spTree>
    <p:extLst>
      <p:ext uri="{BB962C8B-B14F-4D97-AF65-F5344CB8AC3E}">
        <p14:creationId xmlns:p14="http://schemas.microsoft.com/office/powerpoint/2010/main" val="1589688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3" name="Rectangle 3"/>
          <p:cNvSpPr>
            <a:spLocks noGrp="1" noChangeArrowheads="1"/>
          </p:cNvSpPr>
          <p:nvPr>
            <p:ph type="body" idx="1"/>
          </p:nvPr>
        </p:nvSpPr>
        <p:spPr>
          <a:xfrm>
            <a:off x="0" y="1371600"/>
            <a:ext cx="9144000" cy="5486400"/>
          </a:xfrm>
        </p:spPr>
        <p:txBody>
          <a:bodyPr/>
          <a:lstStyle/>
          <a:p>
            <a:r>
              <a:rPr lang="en-US" sz="2400">
                <a:latin typeface="Arial" charset="0"/>
              </a:rPr>
              <a:t>Maximize</a:t>
            </a:r>
            <a:r>
              <a:rPr lang="en-US"/>
              <a:t> </a:t>
            </a:r>
            <a:r>
              <a:rPr lang="en-US">
                <a:latin typeface="Verdana" pitchFamily="34" charset="0"/>
              </a:rPr>
              <a:t>f(x,y,z)=|x-y-0.2|*|x*z-0.8|*|0.3-z*z*y| </a:t>
            </a:r>
          </a:p>
          <a:p>
            <a:pPr>
              <a:buFont typeface="Wingdings" pitchFamily="2" charset="2"/>
              <a:buNone/>
            </a:pPr>
            <a:r>
              <a:rPr lang="en-US">
                <a:latin typeface="Verdana" pitchFamily="34" charset="0"/>
              </a:rPr>
              <a:t>    with</a:t>
            </a:r>
            <a:r>
              <a:rPr lang="en-US"/>
              <a:t> </a:t>
            </a:r>
            <a:r>
              <a:rPr lang="en-US">
                <a:latin typeface="Verdana" pitchFamily="34" charset="0"/>
              </a:rPr>
              <a:t>x,y,z in [0,1]</a:t>
            </a:r>
          </a:p>
          <a:p>
            <a:pPr>
              <a:buFont typeface="Wingdings" pitchFamily="2" charset="2"/>
              <a:buNone/>
            </a:pPr>
            <a:endParaRPr lang="en-US">
              <a:latin typeface="Verdana" pitchFamily="34" charset="0"/>
            </a:endParaRPr>
          </a:p>
          <a:p>
            <a:pPr>
              <a:buFont typeface="Wingdings" pitchFamily="2" charset="2"/>
              <a:buNone/>
            </a:pPr>
            <a:endParaRPr lang="en-US" sz="2400">
              <a:latin typeface="Arial" charset="0"/>
            </a:endParaRPr>
          </a:p>
          <a:p>
            <a:pPr>
              <a:buFont typeface="Wingdings" pitchFamily="2" charset="2"/>
              <a:buNone/>
            </a:pPr>
            <a:r>
              <a:rPr lang="en-US" sz="2400" b="1" u="sng">
                <a:latin typeface="Arial" charset="0"/>
              </a:rPr>
              <a:t>Neighborhood Design</a:t>
            </a:r>
            <a:r>
              <a:rPr lang="en-US" sz="2400">
                <a:latin typeface="Arial" charset="0"/>
              </a:rPr>
              <a:t>: Create solutions 50 solutions s, such that:</a:t>
            </a:r>
          </a:p>
          <a:p>
            <a:pPr>
              <a:buFont typeface="Wingdings" pitchFamily="2" charset="2"/>
              <a:buNone/>
            </a:pPr>
            <a:endParaRPr lang="en-US" sz="2400">
              <a:latin typeface="Arial" charset="0"/>
            </a:endParaRPr>
          </a:p>
          <a:p>
            <a:pPr>
              <a:buFont typeface="Wingdings" pitchFamily="2" charset="2"/>
              <a:buNone/>
            </a:pPr>
            <a:r>
              <a:rPr lang="en-US" sz="1600" b="1">
                <a:latin typeface="Verdana" pitchFamily="34" charset="0"/>
              </a:rPr>
              <a:t>s= (min(1, max(0,x+r1)), min(1, max(0,y+r2)), min(1, max(0, z+r3))</a:t>
            </a:r>
            <a:r>
              <a:rPr lang="en-US" sz="1600">
                <a:latin typeface="Verdana" pitchFamily="34" charset="0"/>
              </a:rPr>
              <a:t> </a:t>
            </a:r>
          </a:p>
          <a:p>
            <a:pPr>
              <a:buFont typeface="Wingdings" pitchFamily="2" charset="2"/>
              <a:buNone/>
            </a:pPr>
            <a:endParaRPr lang="en-US" sz="1600">
              <a:latin typeface="Verdana" pitchFamily="34" charset="0"/>
            </a:endParaRPr>
          </a:p>
          <a:p>
            <a:pPr>
              <a:buFont typeface="Wingdings" pitchFamily="2" charset="2"/>
              <a:buNone/>
            </a:pPr>
            <a:r>
              <a:rPr lang="en-US" sz="2400">
                <a:latin typeface="Arial" charset="0"/>
              </a:rPr>
              <a:t>with r1, r2, r3 being random numbers in [-0.05,+0.05].</a:t>
            </a:r>
          </a:p>
        </p:txBody>
      </p:sp>
      <p:sp useBgFill="1">
        <p:nvSpPr>
          <p:cNvPr id="276484" name="Rectangle 4"/>
          <p:cNvSpPr>
            <a:spLocks noChangeArrowheads="1"/>
          </p:cNvSpPr>
          <p:nvPr/>
        </p:nvSpPr>
        <p:spPr bwMode="auto">
          <a:xfrm>
            <a:off x="609600" y="228600"/>
            <a:ext cx="7762875" cy="681038"/>
          </a:xfrm>
          <a:prstGeom prst="rect">
            <a:avLst/>
          </a:prstGeom>
          <a:ln w="12700">
            <a:solidFill>
              <a:schemeClr val="tx1"/>
            </a:solidFill>
            <a:miter lim="800000"/>
            <a:headEnd/>
            <a:tailEnd/>
          </a:ln>
          <a:effectLst>
            <a:outerShdw dist="107763" dir="2700000" algn="ctr" rotWithShape="0">
              <a:schemeClr val="bg2"/>
            </a:outerShdw>
          </a:effectLst>
        </p:spPr>
        <p:txBody>
          <a:bodyPr lIns="90488" tIns="44450" rIns="90488" bIns="44450" anchor="ctr">
            <a:spAutoFit/>
          </a:bodyPr>
          <a:lstStyle/>
          <a:p>
            <a:pPr algn="ctr"/>
            <a:r>
              <a:rPr lang="en-US" sz="3800" b="1">
                <a:solidFill>
                  <a:schemeClr val="tx2"/>
                </a:solidFill>
                <a:latin typeface="Arial Narrow" pitchFamily="34" charset="0"/>
              </a:rPr>
              <a:t>Example Randomized Hill Climbing</a:t>
            </a:r>
          </a:p>
        </p:txBody>
      </p:sp>
    </p:spTree>
    <p:extLst>
      <p:ext uri="{BB962C8B-B14F-4D97-AF65-F5344CB8AC3E}">
        <p14:creationId xmlns:p14="http://schemas.microsoft.com/office/powerpoint/2010/main" val="3448056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LC.BRev.FY97">
  <a:themeElements>
    <a:clrScheme name="">
      <a:dk1>
        <a:srgbClr val="000000"/>
      </a:dk1>
      <a:lt1>
        <a:srgbClr val="FFFFFF"/>
      </a:lt1>
      <a:dk2>
        <a:srgbClr val="006B61"/>
      </a:dk2>
      <a:lt2>
        <a:srgbClr val="C0C0C0"/>
      </a:lt2>
      <a:accent1>
        <a:srgbClr val="FF00FF"/>
      </a:accent1>
      <a:accent2>
        <a:srgbClr val="00C0C0"/>
      </a:accent2>
      <a:accent3>
        <a:srgbClr val="FFFFFF"/>
      </a:accent3>
      <a:accent4>
        <a:srgbClr val="000000"/>
      </a:accent4>
      <a:accent5>
        <a:srgbClr val="FFAAFF"/>
      </a:accent5>
      <a:accent6>
        <a:srgbClr val="00AEAE"/>
      </a:accent6>
      <a:hlink>
        <a:srgbClr val="00C000"/>
      </a:hlink>
      <a:folHlink>
        <a:srgbClr val="800080"/>
      </a:folHlink>
    </a:clrScheme>
    <a:fontScheme name="LC.BRev.FY97">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LC.BRev.FY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C.BRev.FY9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C.BRev.FY9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C.BRev.FY9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C.BRev.FY9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C.BRev.FY9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C.BRev.FY9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Porky:Words:ASCI:PSE:Budgets FY97:LC.BRev.FY97</Template>
  <TotalTime>146476697</TotalTime>
  <Pages>3</Pages>
  <Words>754</Words>
  <Application>Microsoft Office PowerPoint</Application>
  <PresentationFormat>On-screen Show (4:3)</PresentationFormat>
  <Paragraphs>71</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LC.BRev.FY97</vt:lpstr>
      <vt:lpstr>Computing the Entropy (H-Function)</vt:lpstr>
      <vt:lpstr>Entropy of a Clustering X </vt:lpstr>
      <vt:lpstr>Example: Entropy of a Clustering X </vt:lpstr>
      <vt:lpstr>Example: Variance of a Clustering X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Steven F. Ashby Center for Applied Scientific Computing  Month DD, 1997</dc:title>
  <dc:creator>Computations</dc:creator>
  <cp:lastModifiedBy>Christoph Eick</cp:lastModifiedBy>
  <cp:revision>374</cp:revision>
  <cp:lastPrinted>2001-08-28T17:59:37Z</cp:lastPrinted>
  <dcterms:created xsi:type="dcterms:W3CDTF">1998-03-18T13:44:31Z</dcterms:created>
  <dcterms:modified xsi:type="dcterms:W3CDTF">2018-03-06T14:31:12Z</dcterms:modified>
</cp:coreProperties>
</file>