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53" r:id="rId2"/>
  </p:sldMasterIdLst>
  <p:notesMasterIdLst>
    <p:notesMasterId r:id="rId25"/>
  </p:notesMasterIdLst>
  <p:handoutMasterIdLst>
    <p:handoutMasterId r:id="rId26"/>
  </p:handoutMasterIdLst>
  <p:sldIdLst>
    <p:sldId id="709" r:id="rId3"/>
    <p:sldId id="475" r:id="rId4"/>
    <p:sldId id="687" r:id="rId5"/>
    <p:sldId id="696" r:id="rId6"/>
    <p:sldId id="570" r:id="rId7"/>
    <p:sldId id="704" r:id="rId8"/>
    <p:sldId id="703" r:id="rId9"/>
    <p:sldId id="603" r:id="rId10"/>
    <p:sldId id="699" r:id="rId11"/>
    <p:sldId id="691" r:id="rId12"/>
    <p:sldId id="700" r:id="rId13"/>
    <p:sldId id="693" r:id="rId14"/>
    <p:sldId id="707" r:id="rId15"/>
    <p:sldId id="655" r:id="rId16"/>
    <p:sldId id="694" r:id="rId17"/>
    <p:sldId id="702" r:id="rId18"/>
    <p:sldId id="697" r:id="rId19"/>
    <p:sldId id="695" r:id="rId20"/>
    <p:sldId id="708" r:id="rId21"/>
    <p:sldId id="690" r:id="rId22"/>
    <p:sldId id="706" r:id="rId23"/>
    <p:sldId id="701" r:id="rId24"/>
  </p:sldIdLst>
  <p:sldSz cx="9144000" cy="6858000" type="screen4x3"/>
  <p:notesSz cx="6831013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72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0066"/>
    <a:srgbClr val="003300"/>
    <a:srgbClr val="28462B"/>
    <a:srgbClr val="5FA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33" autoAdjust="0"/>
    <p:restoredTop sz="86427" autoAdjust="0"/>
  </p:normalViewPr>
  <p:slideViewPr>
    <p:cSldViewPr>
      <p:cViewPr varScale="1">
        <p:scale>
          <a:sx n="83" d="100"/>
          <a:sy n="83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163C1B-9087-4059-BDBC-94DF90DFF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4E3CB0FC-06A3-4541-B6D2-1DC9D1B85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554538" cy="3417888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209" y="4329375"/>
            <a:ext cx="5010595" cy="410175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89" tIns="44794" rIns="89589" bIns="44794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269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841618B-657D-45F4-B893-3E7F850E18C0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63575"/>
            <a:ext cx="4635500" cy="34766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362450"/>
            <a:ext cx="5027613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000" smtClean="0"/>
              <a:t>The first technology I like to …</a:t>
            </a:r>
          </a:p>
          <a:p>
            <a:pPr eaLnBrk="1" hangingPunct="1"/>
            <a:r>
              <a:rPr lang="en-US" sz="2000" smtClean="0"/>
              <a:t>The above picture is, in my opinion, a good description of the task of knowledge discovery in that it illustrates a huge search space that contains very very few interesting things, and if applied in practice, KDD is frequently like finding a needle in a hay stack, except that you are not sure what you are looking for... </a:t>
            </a:r>
          </a:p>
        </p:txBody>
      </p:sp>
    </p:spTree>
    <p:extLst>
      <p:ext uri="{BB962C8B-B14F-4D97-AF65-F5344CB8AC3E}">
        <p14:creationId xmlns:p14="http://schemas.microsoft.com/office/powerpoint/2010/main" val="138524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CE273D-0A86-482B-B5C3-37EDFA73773D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5007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21EC832-564B-4DF9-B3FB-760DF1DACD0B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470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854B99-9E9A-4FD8-BE75-DC848F14A2F1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2177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FFACCB8-F018-4F12-916A-C756E8B6F278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7307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E26306-83F1-4AC5-9B6F-60F2F40EFBE9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4338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694738" y="6553200"/>
            <a:ext cx="449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8AAF8934-4E1E-43C1-8E48-BC68F19F0D95}" type="slidenum">
              <a:rPr lang="en-US" sz="1400">
                <a:solidFill>
                  <a:schemeClr val="bg2"/>
                </a:solidFill>
              </a:rPr>
              <a:pPr/>
              <a:t>‹#›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D6E5F89-FEE8-4E45-9218-34EE4721D1B4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16" name="Footer Placeholder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338F8C9-0BF9-46E1-A911-5B68A15BE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0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229B5-858F-4B1D-91FB-C0D5FE76B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609600"/>
            <a:ext cx="212407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22141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DC6A-DE96-407A-BFE6-2E29EB14C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7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694738" y="6553200"/>
            <a:ext cx="449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3B073FEE-9FD8-4546-AC7E-3F072C2BE089}" type="slidenum">
              <a:rPr lang="en-US" sz="1400">
                <a:solidFill>
                  <a:srgbClr val="1C1C1C"/>
                </a:solidFill>
              </a:rPr>
              <a:pPr/>
              <a:t>‹#›</a:t>
            </a:fld>
            <a:endParaRPr lang="en-US" sz="1400">
              <a:solidFill>
                <a:srgbClr val="1C1C1C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2701E3B-9B3F-4DC1-8EA9-E6E4555DFDE2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EABEC92-36CC-42BE-9AB1-562367840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28814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9C62B-B1E8-4D07-BB94-E9EC18519D22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C75D-7A09-4341-B04C-309F314D6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8215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326FB-5470-4E0F-A0B6-36C5BD496D9D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C1A3-CFCC-4EE6-8F2B-F6AFEB901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4265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08EB6-1E81-4946-B0D3-5D50342DB604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6ECD-F45C-42E2-9CA5-984171667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61647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1C13-DB15-436F-B6FB-0A155A285A0D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7925-0095-4A06-87CA-86BF8D4AD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7536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3C5D6-D1E5-48B0-B4E6-9F019C3344D0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556AD-F6A9-4F8C-952E-BC2B306A4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44935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34211-3C93-4150-8370-698766054110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18A64-BE08-4EE5-B525-0E118BC66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0839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8B6D-7D72-4150-B810-67E9B72D3720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F97A-26E7-45B0-A9C8-E7E2ED944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3300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E407-4EBC-4533-9582-C814CEC75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15E5-6C3D-4C69-8904-136ACC4B857B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A677F-7508-49FB-BFC8-21523093A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07110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63A3-2DC0-4521-B4A3-D74EC8EF0CCF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D5EB-5F74-4DEF-AC0D-7C4E302F3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23621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83546-BC1E-4745-B350-5AB3D0EC1029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CECD7-B292-43F8-A816-DCAB6F45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2183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EA3E-41F8-434D-B825-1DB45A34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17195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2057400"/>
            <a:ext cx="417353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2290-A28A-4E7A-9DD5-693612ED1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C473A-1BB9-411E-8F96-01C4C55A7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A05C-FEDB-497F-8AC4-189FB0C79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FB24-3C3F-4BB3-8498-102FE885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6C702-6D0B-440F-8781-D0A084F2A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ECC0E-91C4-4513-898B-59FD6BE15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5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4400" y="1524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de-DE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7168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4978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29B727-EF42-4183-95A0-DE703A546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15"/>
          <p:cNvSpPr txBox="1">
            <a:spLocks noChangeArrowheads="1"/>
          </p:cNvSpPr>
          <p:nvPr userDrawn="1"/>
        </p:nvSpPr>
        <p:spPr bwMode="auto">
          <a:xfrm>
            <a:off x="0" y="0"/>
            <a:ext cx="29556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FFFF99"/>
                </a:solidFill>
              </a:rPr>
              <a:t>Ch. </a:t>
            </a:r>
            <a:r>
              <a:rPr lang="en-US" sz="1200" dirty="0" err="1" smtClean="0">
                <a:solidFill>
                  <a:srgbClr val="FFFF99"/>
                </a:solidFill>
              </a:rPr>
              <a:t>Eick</a:t>
            </a:r>
            <a:r>
              <a:rPr lang="en-US" sz="1200" dirty="0" smtClean="0">
                <a:solidFill>
                  <a:srgbClr val="FFFF99"/>
                </a:solidFill>
              </a:rPr>
              <a:t>: Course Information COSC 4335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7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16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8125E17-170D-49BD-96E3-1F1C4CC0ACB1}" type="datetime4">
              <a:rPr lang="en-US"/>
              <a:pPr>
                <a:defRPr/>
              </a:pPr>
              <a:t>August 22, 2018</a:t>
            </a:fld>
            <a:endParaRPr 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5E959B1-CE41-40A7-9A5C-E6ACF7CA9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2055" name="Object 23"/>
          <p:cNvGraphicFramePr>
            <a:graphicFrameLocks/>
          </p:cNvGraphicFramePr>
          <p:nvPr userDrawn="1"/>
        </p:nvGraphicFramePr>
        <p:xfrm>
          <a:off x="381000" y="1143000"/>
          <a:ext cx="83820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lip" r:id="rId14" imgW="6857143" imgH="48963" progId="MS_ClipArt_Gallery.5">
                  <p:embed/>
                </p:oleObj>
              </mc:Choice>
              <mc:Fallback>
                <p:oleObj name="Clip" r:id="rId14" imgW="6857143" imgH="48963" progId="MS_ClipArt_Gallery.5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3820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s.uh.edu/~ceick/UDM/433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sal.cs.uiuc.edu/~hanj/bk2/" TargetMode="External"/><Relationship Id="rId2" Type="http://schemas.openxmlformats.org/officeDocument/2006/relationships/hyperlink" Target="http://www-users.cs.umn.edu/~kumar/dmbook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UDM/4335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dnuggets.com/siftwar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kdd.org/kdd200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change.uh.edu/exchweb/bin/redir.asp?URL=http://www.netflixprize.com//inde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dd.org/kdd2017/News/view/announcing-kdd-cup-2017-highway-tollgates-traffic-flow-prediction" TargetMode="External"/><Relationship Id="rId4" Type="http://schemas.openxmlformats.org/officeDocument/2006/relationships/hyperlink" Target="https://tianchi.aliyun.com/competition/introduction.htm?spm=5176.100066.0.0.47cbd780fgnIJX&amp;raceId=23166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3340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/>
              <a:t>COSC 4335 Webpage: </a:t>
            </a:r>
            <a:r>
              <a:rPr lang="en-US" dirty="0">
                <a:hlinkClick r:id="rId3"/>
              </a:rPr>
              <a:t>http://www2.cs.uh.edu/~ceick/UDM/4335.html</a:t>
            </a:r>
            <a:r>
              <a:rPr lang="en-US" dirty="0"/>
              <a:t> </a:t>
            </a:r>
            <a:endParaRPr lang="en-US" dirty="0" smtClean="0"/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Introduction </a:t>
            </a:r>
            <a:r>
              <a:rPr lang="en-US" dirty="0"/>
              <a:t>to Data Mining </a:t>
            </a:r>
            <a:r>
              <a:rPr lang="en-US" dirty="0" smtClean="0"/>
              <a:t>(broken into pieces)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/>
              <a:t>Course </a:t>
            </a:r>
            <a:r>
              <a:rPr lang="en-US" dirty="0" smtClean="0"/>
              <a:t>Syllabus &amp; Course Information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Data Mining Knowledge Sources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Examples of Different Data Mining Tasks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Student Questionnaire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Brief Introduction to Data Science (different </a:t>
            </a:r>
            <a:r>
              <a:rPr lang="en-US" dirty="0" err="1" smtClean="0">
                <a:solidFill>
                  <a:srgbClr val="FF0000"/>
                </a:solidFill>
              </a:rPr>
              <a:t>pptx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dirty="0" smtClean="0"/>
              <a:t>Data (short; different </a:t>
            </a:r>
            <a:r>
              <a:rPr lang="en-US" dirty="0" err="1" smtClean="0"/>
              <a:t>pptx</a:t>
            </a:r>
            <a:r>
              <a:rPr lang="en-US" dirty="0" smtClean="0"/>
              <a:t>)</a:t>
            </a:r>
          </a:p>
          <a:p>
            <a:pPr marL="533400" indent="-533400">
              <a:buFont typeface="Monotype Sorts" pitchFamily="2" charset="2"/>
              <a:buAutoNum type="arabicPeriod"/>
            </a:pPr>
            <a:endParaRPr lang="en-US" dirty="0" smtClean="0"/>
          </a:p>
          <a:p>
            <a:pPr marL="400050" lvl="1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Next Topic: </a:t>
            </a:r>
            <a:r>
              <a:rPr lang="en-US" sz="2800" dirty="0" smtClean="0">
                <a:solidFill>
                  <a:srgbClr val="FFFF00"/>
                </a:solidFill>
              </a:rPr>
              <a:t>Exploratory Data Analysis</a:t>
            </a:r>
          </a:p>
          <a:p>
            <a:pPr marL="990600" lvl="1" indent="-533400">
              <a:buFont typeface="Arial" charset="0"/>
              <a:buAutoNum type="arabicPeriod"/>
            </a:pPr>
            <a:endParaRPr lang="en-US" sz="2400" dirty="0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609600"/>
          </a:xfrm>
        </p:spPr>
        <p:txBody>
          <a:bodyPr lIns="0" rIns="0"/>
          <a:lstStyle/>
          <a:p>
            <a:r>
              <a:rPr lang="en-US" dirty="0" smtClean="0"/>
              <a:t>First 2-3 Lectures </a:t>
            </a:r>
          </a:p>
        </p:txBody>
      </p:sp>
    </p:spTree>
    <p:extLst>
      <p:ext uri="{BB962C8B-B14F-4D97-AF65-F5344CB8AC3E}">
        <p14:creationId xmlns:p14="http://schemas.microsoft.com/office/powerpoint/2010/main" val="20738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073D599-EA3B-4E0F-9F32-78DB1CC417D4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16838" cy="990600"/>
          </a:xfrm>
        </p:spPr>
        <p:txBody>
          <a:bodyPr/>
          <a:lstStyle/>
          <a:p>
            <a:pPr eaLnBrk="1" hangingPunct="1"/>
            <a:r>
              <a:rPr lang="en-US" smtClean="0"/>
              <a:t>Prerequisites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course is basically self contained; however, the following skills are important to be successful in taking this course: </a:t>
            </a:r>
          </a:p>
          <a:p>
            <a:pPr eaLnBrk="1" hangingPunct="1"/>
            <a:r>
              <a:rPr lang="en-US" dirty="0" smtClean="0"/>
              <a:t>Basic knowledge of programming</a:t>
            </a:r>
          </a:p>
          <a:p>
            <a:pPr eaLnBrk="1" hangingPunct="1"/>
            <a:r>
              <a:rPr lang="en-US" dirty="0" smtClean="0"/>
              <a:t>Programming languages of your own choice and data mining tools, particularly R, will be used in the programming projects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Basic knowledge of statistics</a:t>
            </a:r>
          </a:p>
          <a:p>
            <a:pPr eaLnBrk="1" hangingPunct="1"/>
            <a:r>
              <a:rPr lang="en-US" dirty="0" smtClean="0"/>
              <a:t>Basic knowledge of data structures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Data Management and Discrete Math---can take it concurrently with this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Objectives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72000"/>
          </a:xfrm>
        </p:spPr>
        <p:txBody>
          <a:bodyPr/>
          <a:lstStyle/>
          <a:p>
            <a:r>
              <a:rPr lang="en-US" sz="2000" dirty="0" smtClean="0"/>
              <a:t>will know what the goals and objectives of data mining are</a:t>
            </a:r>
          </a:p>
          <a:p>
            <a:r>
              <a:rPr lang="en-US" sz="2000" dirty="0" smtClean="0"/>
              <a:t>will have a basic understanding on how to conduct a data mining project</a:t>
            </a:r>
          </a:p>
          <a:p>
            <a:r>
              <a:rPr lang="en-US" sz="2000" dirty="0" smtClean="0"/>
              <a:t>will obtain some knowledge and practical experience in </a:t>
            </a:r>
            <a:r>
              <a:rPr lang="en-US" sz="2000" i="1" dirty="0" smtClean="0"/>
              <a:t>data analysis </a:t>
            </a:r>
            <a:r>
              <a:rPr lang="en-US" sz="2000" dirty="0" smtClean="0"/>
              <a:t>and </a:t>
            </a:r>
            <a:r>
              <a:rPr lang="en-US" sz="2000" i="1" dirty="0" smtClean="0"/>
              <a:t>making sense out of data</a:t>
            </a:r>
          </a:p>
          <a:p>
            <a:r>
              <a:rPr lang="en-US" sz="2000" dirty="0" smtClean="0"/>
              <a:t>will have sound knowledge of popular classification techniques, such as decision trees, support vector machines and nearest-neighbor approaches.</a:t>
            </a:r>
          </a:p>
          <a:p>
            <a:r>
              <a:rPr lang="en-US" sz="2000" dirty="0" smtClean="0"/>
              <a:t>will have basic knowledge in anomaly detection</a:t>
            </a:r>
          </a:p>
          <a:p>
            <a:r>
              <a:rPr lang="en-US" sz="2000" dirty="0" smtClean="0"/>
              <a:t>will have detailed knowledge of popular clustering algorithms, such as K-means, DBSCAN, and hierarchical clustering. </a:t>
            </a:r>
          </a:p>
          <a:p>
            <a:r>
              <a:rPr lang="en-US" sz="2000" dirty="0" smtClean="0"/>
              <a:t>will have sound knowledge of R, an open source statistics/data mining environment</a:t>
            </a:r>
          </a:p>
          <a:p>
            <a:r>
              <a:rPr lang="en-US" sz="2000" dirty="0" smtClean="0"/>
              <a:t>will get some basic background in data visualization and basic statistics</a:t>
            </a:r>
          </a:p>
          <a:p>
            <a:r>
              <a:rPr lang="en-US" sz="2000" dirty="0" smtClean="0"/>
              <a:t>will learn how to interpret data analysis and data mining results. </a:t>
            </a:r>
          </a:p>
          <a:p>
            <a:r>
              <a:rPr lang="en-US" sz="2000" dirty="0" smtClean="0"/>
              <a:t>will obtain some basic knowledge about Data Science and Data Storytelling</a:t>
            </a:r>
          </a:p>
          <a:p>
            <a:r>
              <a:rPr lang="en-US" sz="2000" dirty="0" smtClean="0"/>
              <a:t>will obtain practical experience in in applying data mining techniques to real world data sets and in developing software on  the top of data mining and data analysis algorithms.</a:t>
            </a:r>
          </a:p>
          <a:p>
            <a:endParaRPr lang="en-US" sz="200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5EBE98-D798-40AD-BD64-D84547206E02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124200" y="6296025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F2C3779-7731-470D-9B6F-73BCD0AB05B5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99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Order of Coverage (subject to change!)</a:t>
            </a:r>
            <a:endParaRPr lang="de-DE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chemeClr val="folHlink"/>
                </a:solidFill>
              </a:rPr>
              <a:t>Introduction </a:t>
            </a:r>
            <a:r>
              <a:rPr lang="en-US" dirty="0" smtClean="0">
                <a:solidFill>
                  <a:schemeClr val="folHlink"/>
                </a:solidFill>
                <a:sym typeface="Wingdings" pitchFamily="2" charset="2"/>
              </a:rPr>
              <a:t>Exploratory Data Analysis  Basic </a:t>
            </a:r>
            <a:r>
              <a:rPr lang="en-US" dirty="0">
                <a:solidFill>
                  <a:schemeClr val="folHlink"/>
                </a:solidFill>
                <a:sym typeface="Wingdings" pitchFamily="2" charset="2"/>
              </a:rPr>
              <a:t>Introduction to R Part1  </a:t>
            </a:r>
            <a:r>
              <a:rPr lang="en-US" dirty="0" smtClean="0">
                <a:solidFill>
                  <a:schemeClr val="folHlink"/>
                </a:solidFill>
                <a:sym typeface="Wingdings" pitchFamily="2" charset="2"/>
              </a:rPr>
              <a:t>Similarity Assessment Clustering  Programming in R  </a:t>
            </a:r>
            <a:r>
              <a:rPr lang="en-US" dirty="0" smtClean="0">
                <a:solidFill>
                  <a:srgbClr val="FFCF01"/>
                </a:solidFill>
                <a:sym typeface="Wingdings" pitchFamily="2" charset="2"/>
              </a:rPr>
              <a:t>Classification and Prediction How to Conduct a Data Mining Project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Data Science and Data Storytelling </a:t>
            </a:r>
            <a:r>
              <a:rPr lang="en-US" dirty="0" smtClean="0">
                <a:solidFill>
                  <a:srgbClr val="FFCF0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Anomaly/Outlier Detection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CF01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FFCF01"/>
                </a:solidFill>
                <a:sym typeface="Wingdings" pitchFamily="2" charset="2"/>
              </a:rPr>
              <a:t>Preprocessing 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Association Analysis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 Summary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2150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5486400"/>
            <a:ext cx="1104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5486400"/>
            <a:ext cx="11033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86400"/>
            <a:ext cx="11033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EB2AB9E-4533-4F82-8297-64F905D896E2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pic>
        <p:nvPicPr>
          <p:cNvPr id="225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-228600"/>
            <a:ext cx="28194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2"/>
          <p:cNvSpPr txBox="1">
            <a:spLocks noChangeArrowheads="1"/>
          </p:cNvSpPr>
          <p:nvPr/>
        </p:nvSpPr>
        <p:spPr bwMode="auto">
          <a:xfrm>
            <a:off x="-11113" y="1912938"/>
            <a:ext cx="918636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In particular, </a:t>
            </a:r>
            <a:r>
              <a:rPr lang="en-US" sz="2000" b="1" dirty="0">
                <a:solidFill>
                  <a:srgbClr val="00B0F0"/>
                </a:solidFill>
              </a:rPr>
              <a:t>R</a:t>
            </a:r>
            <a:r>
              <a:rPr lang="en-US" sz="2000" dirty="0"/>
              <a:t> will be used for most course projects, </a:t>
            </a:r>
          </a:p>
          <a:p>
            <a:pPr eaLnBrk="1" hangingPunct="1"/>
            <a:r>
              <a:rPr lang="en-US" sz="2000" dirty="0" smtClean="0"/>
              <a:t>The </a:t>
            </a:r>
            <a:r>
              <a:rPr lang="en-US" sz="2000" dirty="0"/>
              <a:t>bad news is that it is more challenging to get </a:t>
            </a:r>
          </a:p>
          <a:p>
            <a:pPr eaLnBrk="1" hangingPunct="1"/>
            <a:r>
              <a:rPr lang="en-US" sz="2000" dirty="0"/>
              <a:t>started with R (compared to </a:t>
            </a:r>
            <a:r>
              <a:rPr lang="en-US" sz="2000" dirty="0" err="1"/>
              <a:t>Weka</a:t>
            </a:r>
            <a:r>
              <a:rPr lang="en-US" sz="2000" dirty="0"/>
              <a:t>---but </a:t>
            </a:r>
            <a:r>
              <a:rPr lang="en-US" sz="2000" dirty="0" err="1"/>
              <a:t>Weka</a:t>
            </a:r>
            <a:r>
              <a:rPr lang="en-US" sz="2000" dirty="0"/>
              <a:t> is a </a:t>
            </a:r>
          </a:p>
          <a:p>
            <a:pPr eaLnBrk="1" hangingPunct="1"/>
            <a:r>
              <a:rPr lang="en-US" sz="2000" dirty="0"/>
              <a:t>"dead" language), although you should be okay after </a:t>
            </a:r>
          </a:p>
          <a:p>
            <a:pPr eaLnBrk="1" hangingPunct="1"/>
            <a:r>
              <a:rPr lang="en-US" sz="2000" dirty="0"/>
              <a:t>you used R for some weeks. On the other hand, the </a:t>
            </a:r>
          </a:p>
          <a:p>
            <a:pPr eaLnBrk="1" hangingPunct="1"/>
            <a:r>
              <a:rPr lang="en-US" sz="2000" dirty="0"/>
              <a:t>good news about R is that it continues to grow quickly in </a:t>
            </a:r>
          </a:p>
          <a:p>
            <a:pPr eaLnBrk="1" hangingPunct="1"/>
            <a:r>
              <a:rPr lang="en-US" sz="2000" dirty="0"/>
              <a:t>popularity. A recent poll at </a:t>
            </a:r>
            <a:r>
              <a:rPr lang="en-US" sz="2000" dirty="0" err="1"/>
              <a:t>KDnuggets</a:t>
            </a:r>
            <a:r>
              <a:rPr lang="en-US" sz="2000" dirty="0"/>
              <a:t> found </a:t>
            </a:r>
            <a:r>
              <a:rPr lang="en-US" sz="2000" dirty="0">
                <a:solidFill>
                  <a:srgbClr val="FFFF00"/>
                </a:solidFill>
              </a:rPr>
              <a:t>that 34% </a:t>
            </a:r>
          </a:p>
          <a:p>
            <a:pPr eaLnBrk="1" hangingPunct="1"/>
            <a:r>
              <a:rPr lang="en-US" sz="2000" dirty="0">
                <a:solidFill>
                  <a:srgbClr val="FFFF00"/>
                </a:solidFill>
              </a:rPr>
              <a:t>of respondents do at least half of their data mining in R</a:t>
            </a:r>
            <a:r>
              <a:rPr lang="en-US" sz="2000" dirty="0"/>
              <a:t>. </a:t>
            </a:r>
          </a:p>
          <a:p>
            <a:pPr eaLnBrk="1" hangingPunct="1"/>
            <a:r>
              <a:rPr lang="en-US" sz="2000" dirty="0"/>
              <a:t>Although it's a domain specific language, it's </a:t>
            </a:r>
            <a:r>
              <a:rPr lang="en-US" sz="2000" dirty="0">
                <a:solidFill>
                  <a:srgbClr val="FFFF00"/>
                </a:solidFill>
              </a:rPr>
              <a:t>versatile</a:t>
            </a:r>
            <a:r>
              <a:rPr lang="en-US" sz="2000" dirty="0"/>
              <a:t>. </a:t>
            </a:r>
          </a:p>
          <a:p>
            <a:pPr eaLnBrk="1" hangingPunct="1"/>
            <a:r>
              <a:rPr lang="en-US" sz="2000" dirty="0"/>
              <a:t>As we have not used R in the course before, we expect some startup problems </a:t>
            </a:r>
          </a:p>
          <a:p>
            <a:pPr eaLnBrk="1" hangingPunct="1"/>
            <a:r>
              <a:rPr lang="en-US" sz="2000" dirty="0"/>
              <a:t>and ask you for your patience, but, on the positive side </a:t>
            </a:r>
          </a:p>
          <a:p>
            <a:pPr eaLnBrk="1" hangingPunct="1"/>
            <a:r>
              <a:rPr lang="en-US" sz="2000" dirty="0"/>
              <a:t>knowing R will be a plus when conducting research projects </a:t>
            </a:r>
          </a:p>
          <a:p>
            <a:pPr eaLnBrk="1" hangingPunct="1"/>
            <a:r>
              <a:rPr lang="en-US" sz="2000" dirty="0"/>
              <a:t>and </a:t>
            </a:r>
            <a:r>
              <a:rPr lang="en-US" sz="2000" dirty="0">
                <a:solidFill>
                  <a:srgbClr val="FFFF00"/>
                </a:solidFill>
              </a:rPr>
              <a:t>when looking for jobs after you graduate</a:t>
            </a:r>
            <a:r>
              <a:rPr lang="en-US" sz="2000" dirty="0"/>
              <a:t>, due to </a:t>
            </a:r>
          </a:p>
          <a:p>
            <a:pPr eaLnBrk="1" hangingPunct="1"/>
            <a:r>
              <a:rPr lang="en-US" sz="2000" dirty="0">
                <a:solidFill>
                  <a:srgbClr val="FFFF00"/>
                </a:solidFill>
              </a:rPr>
              <a:t>R's completeness and R's rising popularity.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A53A416-EF0B-48A1-9AC0-6D016A499584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219200"/>
            <a:ext cx="7010400" cy="457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Where to Find References?</a:t>
            </a:r>
            <a:endParaRPr lang="en-US" sz="3600" b="1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34400" cy="4495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en-US" sz="2400" u="sng" smtClean="0"/>
              <a:t>Data mining and KDD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Conference proceedings: ICDM, KDD, PKDD, PAKDD, SDM,ADMA etc.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Journal: Data Mining and Knowledge Discovery</a:t>
            </a:r>
            <a:endParaRPr lang="en-US" sz="2000" u="sng" smtClean="0"/>
          </a:p>
          <a:p>
            <a:pPr eaLnBrk="1" hangingPunct="1">
              <a:lnSpc>
                <a:spcPct val="70000"/>
              </a:lnSpc>
            </a:pPr>
            <a:r>
              <a:rPr lang="en-US" sz="2400" u="sng" smtClean="0"/>
              <a:t>Database field (SIGMOD member CD ROM):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Conference proceedings: VLDB, ICDE, ACM-SIGMOD, CIKM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Journals: ACM-TODS, J. ACM, IEEE-TKDE, JIIS, etc.</a:t>
            </a:r>
            <a:endParaRPr lang="en-US" sz="2000" u="sng" smtClean="0"/>
          </a:p>
          <a:p>
            <a:pPr eaLnBrk="1" hangingPunct="1">
              <a:lnSpc>
                <a:spcPct val="70000"/>
              </a:lnSpc>
            </a:pPr>
            <a:r>
              <a:rPr lang="en-US" sz="2400" u="sng" smtClean="0"/>
              <a:t>AI and Machine Learning: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Conference proceedings: ICML, AAAI, IJCAI, ECML, etc.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Journals: Machine Learning, Artificial Intelligence, etc.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u="sng" smtClean="0"/>
              <a:t>Statistics: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Conference proceedings: Joint Stat. Meeting, etc.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Journals: Annals of statistics, etc.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u="sng" smtClean="0"/>
              <a:t>Visualization: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Conference proceedings: CHI, etc.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000" smtClean="0"/>
              <a:t>Journals: IEEE Trans. visualization and computer graphics, etc.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0511457-0813-4800-9F41-E026BED23E56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762000"/>
            <a:ext cx="7716837" cy="990600"/>
          </a:xfrm>
        </p:spPr>
        <p:txBody>
          <a:bodyPr/>
          <a:lstStyle/>
          <a:p>
            <a:pPr eaLnBrk="1" hangingPunct="1"/>
            <a:r>
              <a:rPr lang="en-US" smtClean="0"/>
              <a:t>Textbooks </a:t>
            </a:r>
            <a:endParaRPr lang="de-DE" smtClean="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1600329"/>
            <a:ext cx="847883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  <a:p>
            <a:pPr lvl="1" eaLnBrk="0" hangingPunct="0"/>
            <a:r>
              <a:rPr lang="en-US" b="1" dirty="0" smtClean="0"/>
              <a:t>Recommended </a:t>
            </a:r>
            <a:r>
              <a:rPr lang="en-US" b="1" dirty="0"/>
              <a:t>Text:</a:t>
            </a:r>
            <a:r>
              <a:rPr lang="en-US" dirty="0"/>
              <a:t> P.-N. Tang, M. </a:t>
            </a:r>
            <a:r>
              <a:rPr lang="en-US" dirty="0" err="1"/>
              <a:t>Steinback</a:t>
            </a:r>
            <a:r>
              <a:rPr lang="en-US" dirty="0"/>
              <a:t>, and </a:t>
            </a:r>
            <a:r>
              <a:rPr lang="en-US" dirty="0" smtClean="0"/>
              <a:t>V</a:t>
            </a:r>
            <a:r>
              <a:rPr lang="en-US" dirty="0"/>
              <a:t>. Kumar: </a:t>
            </a:r>
            <a:r>
              <a:rPr lang="en-US" i="1" dirty="0"/>
              <a:t>Introduction to Data Mining</a:t>
            </a:r>
            <a:r>
              <a:rPr lang="en-US" dirty="0"/>
              <a:t>, </a:t>
            </a:r>
          </a:p>
          <a:p>
            <a:pPr lvl="1" eaLnBrk="0" hangingPunct="0"/>
            <a:r>
              <a:rPr lang="en-US" dirty="0"/>
              <a:t>Addison Wesley, </a:t>
            </a:r>
            <a:r>
              <a:rPr lang="en-US" dirty="0" smtClean="0"/>
              <a:t>2018. </a:t>
            </a:r>
            <a:r>
              <a:rPr lang="en-US" dirty="0" smtClean="0">
                <a:hlinkClick r:id="rId2"/>
              </a:rPr>
              <a:t>Link </a:t>
            </a:r>
            <a:r>
              <a:rPr lang="en-US" dirty="0">
                <a:hlinkClick r:id="rId2"/>
              </a:rPr>
              <a:t>to Book </a:t>
            </a:r>
            <a:r>
              <a:rPr lang="en-US" dirty="0" err="1">
                <a:hlinkClick r:id="rId2"/>
              </a:rPr>
              <a:t>HomePage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lvl="1" eaLnBrk="0" hangingPunct="0"/>
            <a:r>
              <a:rPr lang="en-US" b="1" dirty="0"/>
              <a:t>Mildly Recommended Text</a:t>
            </a:r>
            <a:r>
              <a:rPr lang="en-US" dirty="0"/>
              <a:t> </a:t>
            </a:r>
            <a:r>
              <a:rPr lang="en-US" dirty="0" err="1"/>
              <a:t>Jiawei</a:t>
            </a:r>
            <a:r>
              <a:rPr lang="en-US" dirty="0"/>
              <a:t> Han and </a:t>
            </a:r>
          </a:p>
          <a:p>
            <a:pPr lvl="1" eaLnBrk="0" hangingPunct="0"/>
            <a:r>
              <a:rPr lang="en-US" dirty="0" err="1"/>
              <a:t>Micheline</a:t>
            </a:r>
            <a:r>
              <a:rPr lang="en-US" dirty="0"/>
              <a:t> </a:t>
            </a:r>
            <a:r>
              <a:rPr lang="en-US" dirty="0" err="1"/>
              <a:t>Kamber</a:t>
            </a:r>
            <a:r>
              <a:rPr lang="en-US" dirty="0"/>
              <a:t>, </a:t>
            </a:r>
            <a:r>
              <a:rPr lang="en-US" i="1" dirty="0"/>
              <a:t>Data Mining: Concepts and </a:t>
            </a:r>
          </a:p>
          <a:p>
            <a:pPr lvl="1" eaLnBrk="0" hangingPunct="0"/>
            <a:r>
              <a:rPr lang="en-US" i="1" dirty="0"/>
              <a:t>Techniques</a:t>
            </a:r>
            <a:r>
              <a:rPr lang="en-US" dirty="0"/>
              <a:t>, Morgan Kaufman Publishers, second </a:t>
            </a:r>
          </a:p>
          <a:p>
            <a:pPr lvl="1" eaLnBrk="0" hangingPunct="0"/>
            <a:r>
              <a:rPr lang="en-US" dirty="0" smtClean="0"/>
              <a:t>Edition, 2011. </a:t>
            </a:r>
            <a:endParaRPr lang="en-US" dirty="0"/>
          </a:p>
          <a:p>
            <a:pPr lvl="1" eaLnBrk="0" hangingPunct="0"/>
            <a:r>
              <a:rPr lang="en-US" dirty="0">
                <a:hlinkClick r:id="rId3"/>
              </a:rPr>
              <a:t>Link to Data Mining Book Home Page</a:t>
            </a:r>
            <a:endParaRPr lang="en-US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E9EC62-ED0D-4AF2-BC5E-9E0F59880BAB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0029"/>
            <a:ext cx="92202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Fall 2018 Course Projects/Assignments</a:t>
            </a:r>
            <a:endParaRPr lang="de-DE" dirty="0" smtClean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152400" y="2286000"/>
            <a:ext cx="42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 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444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900" dirty="0"/>
              <a:t/>
            </a:r>
            <a:br>
              <a:rPr lang="en-US" sz="1900" dirty="0"/>
            </a:br>
            <a:r>
              <a:rPr lang="en-US" sz="2400" dirty="0">
                <a:solidFill>
                  <a:srgbClr val="FFFF00"/>
                </a:solidFill>
              </a:rPr>
              <a:t>Project 1: Exploratory Data Analysis </a:t>
            </a:r>
            <a:r>
              <a:rPr lang="en-US" sz="2400" dirty="0" smtClean="0">
                <a:solidFill>
                  <a:srgbClr val="FFFF00"/>
                </a:solidFill>
              </a:rPr>
              <a:t>(Individual project; 2.5 weeks))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Project 2: </a:t>
            </a:r>
            <a:r>
              <a:rPr lang="en-US" sz="2400" dirty="0" smtClean="0">
                <a:solidFill>
                  <a:srgbClr val="FFFF00"/>
                </a:solidFill>
              </a:rPr>
              <a:t>Clustering, Similarity Assessment and R-Programming (Individual Project, 4 weeks)</a:t>
            </a:r>
          </a:p>
          <a:p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Project </a:t>
            </a:r>
            <a:r>
              <a:rPr lang="en-US" sz="2400" dirty="0" smtClean="0">
                <a:solidFill>
                  <a:srgbClr val="FFFF00"/>
                </a:solidFill>
              </a:rPr>
              <a:t>3: Classification and Prediction (Individual Project, 2-3 weeks)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Project 4: Anomaly Detection (Group Project, 2 weeks)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80D870A-23F5-4C5E-9484-A07483202E39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716838" cy="91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Teaching Assistant </a:t>
            </a:r>
            <a:r>
              <a:rPr lang="en-US" sz="3600" dirty="0" err="1" smtClean="0"/>
              <a:t>Romita</a:t>
            </a:r>
            <a:r>
              <a:rPr lang="en-US" sz="3600" dirty="0" smtClean="0"/>
              <a:t> Banerjee</a:t>
            </a:r>
          </a:p>
        </p:txBody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97888" cy="3429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Duties:</a:t>
            </a:r>
          </a:p>
          <a:p>
            <a:pPr marL="914400" lvl="1" indent="-457200" eaLnBrk="1" hangingPunct="1">
              <a:buFont typeface="Tahoma" pitchFamily="34" charset="0"/>
              <a:buAutoNum type="arabicPeriod"/>
            </a:pPr>
            <a:r>
              <a:rPr lang="en-US" dirty="0" smtClean="0"/>
              <a:t>Grading of assignments </a:t>
            </a:r>
          </a:p>
          <a:p>
            <a:pPr marL="914400" lvl="1" indent="-457200" eaLnBrk="1" hangingPunct="1">
              <a:buFont typeface="Tahoma" pitchFamily="34" charset="0"/>
              <a:buAutoNum type="arabicPeriod"/>
            </a:pPr>
            <a:r>
              <a:rPr lang="en-US" dirty="0" smtClean="0"/>
              <a:t>Help students with homework, programming projects and problems with the course material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Grading of Exams (partially)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Teaching 2 Labs; maybe a single lecture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Office: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Office Hours: see webpage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/>
              <a:t>E-mail: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C000"/>
                </a:solidFill>
              </a:rPr>
              <a:t>Remark: Some students in my research group will also help with teaching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13D7B3-DA5F-49C3-A6FB-139083845F91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Web and News Group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Webpage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http://www2.cs.uh.edu/~</a:t>
            </a:r>
            <a:r>
              <a:rPr lang="en-US" dirty="0" smtClean="0">
                <a:hlinkClick r:id="rId2"/>
              </a:rPr>
              <a:t>ceick/UDM/4335.html</a:t>
            </a:r>
            <a:r>
              <a:rPr lang="en-US" dirty="0" smtClean="0"/>
              <a:t> )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COSC 4335 News Group: will use Piazza!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Textbook and Notes (no computers!) </a:t>
            </a:r>
          </a:p>
          <a:p>
            <a:r>
              <a:rPr lang="en-US" dirty="0" smtClean="0"/>
              <a:t>Count about 50% towards the course grade</a:t>
            </a:r>
          </a:p>
          <a:p>
            <a:r>
              <a:rPr lang="en-US" dirty="0" smtClean="0"/>
              <a:t>3 exams</a:t>
            </a:r>
          </a:p>
          <a:p>
            <a:r>
              <a:rPr lang="en-US" dirty="0" smtClean="0"/>
              <a:t>Get a detailed review list before the exam </a:t>
            </a:r>
          </a:p>
          <a:p>
            <a:r>
              <a:rPr lang="en-US" dirty="0" smtClean="0"/>
              <a:t>75+% of the exam problems covers material that was discussed in the lecture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E1E407-4EBC-4533-9582-C814CEC755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DD7229F-99DD-4B99-B14E-2A4F944714FC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934200" cy="1600200"/>
          </a:xfrm>
        </p:spPr>
        <p:txBody>
          <a:bodyPr/>
          <a:lstStyle/>
          <a:p>
            <a:pPr eaLnBrk="1" hangingPunct="1"/>
            <a:r>
              <a:rPr lang="en-US" smtClean="0"/>
              <a:t>Introduction --- Part2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3200" smtClean="0"/>
              <a:t>Another Introduction to Data Mining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3200" smtClean="0"/>
              <a:t>Course Information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D231E50-DDDC-4EEF-B1AF-C28C3BA05878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16838" cy="990600"/>
          </a:xfrm>
        </p:spPr>
        <p:txBody>
          <a:bodyPr/>
          <a:lstStyle/>
          <a:p>
            <a:pPr eaLnBrk="1" hangingPunct="1"/>
            <a:r>
              <a:rPr lang="en-US" smtClean="0"/>
              <a:t>Teaching Philosophy and Advice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26488" cy="4343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600" dirty="0" smtClean="0"/>
              <a:t>Read the sections of the textbook and/or slides before you come to the lecture; if you work continuously for the class you will do better and lectures will be more enjoyable. Starting to review the material that is covered in this class 1 week before the next exam is not a good idea.</a:t>
            </a:r>
          </a:p>
          <a:p>
            <a:pPr eaLnBrk="1" hangingPunct="1">
              <a:lnSpc>
                <a:spcPct val="70000"/>
              </a:lnSpc>
            </a:pPr>
            <a:r>
              <a:rPr lang="en-US" sz="2600" dirty="0" smtClean="0"/>
              <a:t>Do not be afraid to ask questions! I really like interactions with students in the lectures… If you do not understand something at all send me an e-mail before the next lecture!</a:t>
            </a:r>
          </a:p>
          <a:p>
            <a:pPr eaLnBrk="1" hangingPunct="1">
              <a:lnSpc>
                <a:spcPct val="70000"/>
              </a:lnSpc>
            </a:pPr>
            <a:r>
              <a:rPr lang="en-US" sz="2600" dirty="0" smtClean="0"/>
              <a:t>If you have a serious problem talk to me, before the problem gets out of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C20AAF-7C69-4A21-99B2-FDB2E8C14F9E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5250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Where to Find References? DBLP, CiteSeer, Google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Data mining and KDD (SIGKDD: CDROM)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ACM-SIGKDD, IEEE-ICDM, SIAM-DM, PKDD, PAKDD,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Journal: Data Mining and Knowledge Discovery, KDD Explorations, ACM TKDD</a:t>
            </a:r>
            <a:endParaRPr lang="en-US" sz="1400" u="sng" smtClean="0"/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Database systems (SIGMOD: ACM SIGMOD Anthology</a:t>
            </a:r>
            <a:r>
              <a:rPr lang="en-US" sz="1600" u="sng" smtClean="0"/>
              <a:t>—</a:t>
            </a:r>
            <a:r>
              <a:rPr lang="en-US" sz="1800" u="sng" smtClean="0"/>
              <a:t>CD 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ACM-SIGMOD, ACM-PODS, VLDB, IEEE-ICDE, EDBT, ICDT, DASFAA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IEEE-TKDE, ACM-TODS/TOIS, JIIS, J. ACM, VLDB J., Info. Sys., etc.</a:t>
            </a:r>
            <a:endParaRPr lang="en-US" sz="1400" u="sng" smtClean="0"/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AI &amp; Machine Learning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Machine learning (ML), AAAI, IJCAI, COLT (Learning Theory), CVPR, NIPS,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Machine Learning, Artificial Intelligence, Knowledge and Information Systems, IEEE-PAMI, etc.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Web and IR</a:t>
            </a:r>
            <a:r>
              <a:rPr lang="en-US" sz="1600" b="1" u="sng" smtClean="0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SIGIR, WWW, CIKM,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WWW: Internet and Web Information Systems, 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Statistics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Conferences: Joint Stat. Meeting,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Annals of statistics, etc.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u="sng" smtClean="0"/>
              <a:t>Visualization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Conference proceedings: CHI, ACM-SIGGraph,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1400" smtClean="0"/>
              <a:t>Journals: IEEE Trans. visualization and computer graphics, etc.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50CC2F-3332-4586-8125-23F36DBA565E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38200"/>
            <a:ext cx="3276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Summary</a:t>
            </a:r>
            <a:endParaRPr lang="en-US" sz="3200" b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419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Data mining: discovering interesting patterns from large amounts of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A natural evolution of database technology, in great demand, with wide applications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A KDD process includes data cleaning, data integration, data selection, transformation, data mining, pattern evaluation, and knowledge presentation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Mining can be performed in a variety of information repositories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Data mining functionalities: characterization, discrimination, association, classification, clustering, outlier and trend analysis, etc.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F8A42D-0B7C-41BF-9F89-FEA8F95622D4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" y="228600"/>
            <a:ext cx="9144000" cy="457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Knowledge Discovery in Data [and Data Mining] (KDD)</a:t>
            </a:r>
            <a:endParaRPr lang="en-US" dirty="0" smtClean="0"/>
          </a:p>
        </p:txBody>
      </p:sp>
      <p:pic>
        <p:nvPicPr>
          <p:cNvPr id="6148" name="Picture 3" descr="dog-s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0"/>
            <a:ext cx="4572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438400" y="37338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Let us find something interesting!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1663" y="4349750"/>
            <a:ext cx="8137525" cy="1930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70000"/>
              </a:lnSpc>
            </a:pPr>
            <a:r>
              <a:rPr lang="en-US" sz="2000" u="sng" smtClean="0"/>
              <a:t>Definition</a:t>
            </a:r>
            <a:r>
              <a:rPr lang="en-US" sz="2000" smtClean="0"/>
              <a:t> := </a:t>
            </a:r>
            <a:r>
              <a:rPr lang="en-US" sz="2000" i="1" smtClean="0"/>
              <a:t>“KDD is the non-trivial process of identifying valid, novel, potentially useful, and ultimately understandable patterns in data” </a:t>
            </a:r>
            <a:r>
              <a:rPr lang="en-US" sz="2000" smtClean="0"/>
              <a:t>(Fayyad)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smtClean="0"/>
              <a:t>Frequently, the term </a:t>
            </a:r>
            <a:r>
              <a:rPr lang="en-US" sz="2000" i="1" smtClean="0"/>
              <a:t>data mining</a:t>
            </a:r>
            <a:r>
              <a:rPr lang="en-US" sz="2000" smtClean="0"/>
              <a:t> is used to refer to KDD.</a:t>
            </a:r>
            <a:endParaRPr lang="en-US" sz="2000" i="1" smtClean="0"/>
          </a:p>
          <a:p>
            <a:pPr eaLnBrk="1" hangingPunct="1">
              <a:lnSpc>
                <a:spcPct val="70000"/>
              </a:lnSpc>
            </a:pPr>
            <a:r>
              <a:rPr lang="en-US" sz="2000" smtClean="0"/>
              <a:t>Many commercial and experimental tools and tool suites are available (see </a:t>
            </a:r>
            <a:r>
              <a:rPr lang="en-US" sz="2000" smtClean="0">
                <a:hlinkClick r:id="rId4"/>
              </a:rPr>
              <a:t>http://www.kdnuggets.com/siftware.html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smtClean="0"/>
              <a:t>Field is more dominated by industry than by research institutions</a:t>
            </a:r>
          </a:p>
          <a:p>
            <a:pPr lvl="1" eaLnBrk="1" hangingPunct="1">
              <a:lnSpc>
                <a:spcPct val="70000"/>
              </a:lnSpc>
            </a:pPr>
            <a:endParaRPr lang="en-US" sz="2000" smtClean="0"/>
          </a:p>
          <a:p>
            <a:pPr eaLnBrk="1" hangingPunct="1">
              <a:lnSpc>
                <a:spcPct val="7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FAF103-F4FC-4E90-B393-7F80FC745777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524000"/>
            <a:ext cx="7286625" cy="4648200"/>
            <a:chOff x="576" y="864"/>
            <a:chExt cx="4590" cy="2928"/>
          </a:xfrm>
        </p:grpSpPr>
        <p:grpSp>
          <p:nvGrpSpPr>
            <p:cNvPr id="8201" name="Group 3"/>
            <p:cNvGrpSpPr>
              <a:grpSpLocks/>
            </p:cNvGrpSpPr>
            <p:nvPr/>
          </p:nvGrpSpPr>
          <p:grpSpPr bwMode="auto">
            <a:xfrm>
              <a:off x="576" y="864"/>
              <a:ext cx="4590" cy="2928"/>
              <a:chOff x="576" y="864"/>
              <a:chExt cx="4590" cy="2928"/>
            </a:xfrm>
          </p:grpSpPr>
          <p:pic>
            <p:nvPicPr>
              <p:cNvPr id="820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864"/>
                <a:ext cx="4590" cy="2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4" name="Rectangle 5"/>
              <p:cNvSpPr>
                <a:spLocks noChangeArrowheads="1"/>
              </p:cNvSpPr>
              <p:nvPr/>
            </p:nvSpPr>
            <p:spPr bwMode="auto">
              <a:xfrm>
                <a:off x="624" y="1584"/>
                <a:ext cx="4368" cy="21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2" name="Rectangle 6"/>
            <p:cNvSpPr>
              <a:spLocks noChangeArrowheads="1"/>
            </p:cNvSpPr>
            <p:nvPr/>
          </p:nvSpPr>
          <p:spPr bwMode="auto">
            <a:xfrm>
              <a:off x="720" y="912"/>
              <a:ext cx="225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ACME CORP</a:t>
              </a:r>
              <a:r>
                <a:rPr lang="en-US" sz="1200">
                  <a:solidFill>
                    <a:schemeClr val="bg1"/>
                  </a:solidFill>
                  <a:latin typeface="Arial" charset="0"/>
                </a:rPr>
                <a:t> ULTIMATE DATA MINING BROWSER</a:t>
              </a:r>
            </a:p>
          </p:txBody>
        </p:sp>
      </p:grpSp>
      <p:sp>
        <p:nvSpPr>
          <p:cNvPr id="668679" name="AutoShape 7"/>
          <p:cNvSpPr>
            <a:spLocks noChangeArrowheads="1"/>
          </p:cNvSpPr>
          <p:nvPr/>
        </p:nvSpPr>
        <p:spPr bwMode="auto">
          <a:xfrm>
            <a:off x="1676400" y="3200400"/>
            <a:ext cx="22860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latin typeface="Arial" charset="0"/>
              </a:rPr>
              <a:t>What’s New?</a:t>
            </a:r>
          </a:p>
        </p:txBody>
      </p:sp>
      <p:sp>
        <p:nvSpPr>
          <p:cNvPr id="668680" name="AutoShape 8"/>
          <p:cNvSpPr>
            <a:spLocks noChangeArrowheads="1"/>
          </p:cNvSpPr>
          <p:nvPr/>
        </p:nvSpPr>
        <p:spPr bwMode="auto">
          <a:xfrm>
            <a:off x="4648200" y="3200400"/>
            <a:ext cx="28956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latin typeface="Arial" charset="0"/>
              </a:rPr>
              <a:t>What’s Interesting?</a:t>
            </a:r>
          </a:p>
        </p:txBody>
      </p:sp>
      <p:sp>
        <p:nvSpPr>
          <p:cNvPr id="668681" name="AutoShape 9"/>
          <p:cNvSpPr>
            <a:spLocks noChangeArrowheads="1"/>
          </p:cNvSpPr>
          <p:nvPr/>
        </p:nvSpPr>
        <p:spPr bwMode="auto">
          <a:xfrm>
            <a:off x="3276600" y="4876800"/>
            <a:ext cx="2743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>
                <a:latin typeface="Arial" charset="0"/>
              </a:rPr>
              <a:t>Predict for me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762000" y="33655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3600"/>
              <a:t>YAHOO!’s View of Data Mining</a:t>
            </a: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381000" y="6248400"/>
            <a:ext cx="3984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hlinkClick r:id="rId3"/>
              </a:rPr>
              <a:t>http://www.sigkdd.org/kdd2008/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9" grpId="0" animBg="1" autoUpdateAnimBg="0"/>
      <p:bldP spid="668680" grpId="0" animBg="1" autoUpdateAnimBg="0"/>
      <p:bldP spid="66868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E444CE6-2EFA-405B-9B3F-29B352FFB4A5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91400" cy="1295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Are All the “Discovered” Patterns Interesting?</a:t>
            </a:r>
            <a:endParaRPr lang="en-US" sz="3200" b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A data mining system/query may generate thousands of patterns, not all of them are interesting.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Suggested approach: Human-centered, query-based, focused mining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b="1" u="sng" smtClean="0"/>
              <a:t>Interestingness measures</a:t>
            </a:r>
            <a:r>
              <a:rPr lang="en-US" sz="2000" smtClean="0"/>
              <a:t>: A pattern is </a:t>
            </a:r>
            <a:r>
              <a:rPr lang="en-US" sz="2000" smtClean="0">
                <a:solidFill>
                  <a:schemeClr val="hlink"/>
                </a:solidFill>
              </a:rPr>
              <a:t>interesting</a:t>
            </a:r>
            <a:r>
              <a:rPr lang="en-US" sz="2000" smtClean="0"/>
              <a:t> if it is </a:t>
            </a:r>
            <a:r>
              <a:rPr lang="en-US" sz="2000" u="sng" smtClean="0"/>
              <a:t>easily understood</a:t>
            </a:r>
            <a:r>
              <a:rPr lang="en-US" sz="2000" smtClean="0"/>
              <a:t> by humans, </a:t>
            </a:r>
            <a:r>
              <a:rPr lang="en-US" sz="2000" u="sng" smtClean="0"/>
              <a:t>valid on new or test data</a:t>
            </a:r>
            <a:r>
              <a:rPr lang="en-US" sz="2000" smtClean="0"/>
              <a:t> with some degree of certainty, </a:t>
            </a:r>
            <a:r>
              <a:rPr lang="en-US" sz="2000" u="sng" smtClean="0"/>
              <a:t>potentially useful</a:t>
            </a:r>
            <a:r>
              <a:rPr lang="en-US" sz="2000" smtClean="0"/>
              <a:t>, </a:t>
            </a:r>
            <a:r>
              <a:rPr lang="en-US" sz="2000" u="sng" smtClean="0"/>
              <a:t>novel, or validates some hypothesis</a:t>
            </a:r>
            <a:r>
              <a:rPr lang="en-US" sz="2000" smtClean="0"/>
              <a:t> that a user seeks to confirm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b="1" u="sng" smtClean="0"/>
              <a:t>Objective vs. subjective interestingness measures:</a:t>
            </a:r>
            <a:endParaRPr lang="en-US" sz="2000" u="sng" smtClean="0"/>
          </a:p>
          <a:p>
            <a:pPr lvl="1" eaLnBrk="1" hangingPunct="1">
              <a:lnSpc>
                <a:spcPct val="130000"/>
              </a:lnSpc>
            </a:pPr>
            <a:r>
              <a:rPr lang="en-US" sz="1800" u="sng" smtClean="0"/>
              <a:t>Objective:</a:t>
            </a:r>
            <a:r>
              <a:rPr lang="en-US" sz="1800" smtClean="0"/>
              <a:t> based on statistics and structures of patterns, e.g., support, confidence, etc.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u="sng" smtClean="0"/>
              <a:t>Subjective:</a:t>
            </a:r>
            <a:r>
              <a:rPr lang="en-US" sz="1800" smtClean="0"/>
              <a:t> based on user’s belief in the data, e.g., unexpectedness, novelty, actionability, etc.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2E010C0-287C-4F08-8C80-878EFA7653BF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7935913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Data Mining: Confluence of Multiple Disciplines</a:t>
            </a:r>
            <a:r>
              <a:rPr lang="en-US" sz="3200" smtClean="0"/>
              <a:t> </a:t>
            </a:r>
          </a:p>
        </p:txBody>
      </p:sp>
      <p:sp>
        <p:nvSpPr>
          <p:cNvPr id="13316" name="Oval 19"/>
          <p:cNvSpPr>
            <a:spLocks noChangeArrowheads="1"/>
          </p:cNvSpPr>
          <p:nvPr/>
        </p:nvSpPr>
        <p:spPr bwMode="auto">
          <a:xfrm>
            <a:off x="3390900" y="3886200"/>
            <a:ext cx="2286000" cy="1066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Data Mining</a:t>
            </a:r>
          </a:p>
        </p:txBody>
      </p:sp>
      <p:sp>
        <p:nvSpPr>
          <p:cNvPr id="13317" name="Line 13"/>
          <p:cNvSpPr>
            <a:spLocks noChangeShapeType="1"/>
          </p:cNvSpPr>
          <p:nvPr/>
        </p:nvSpPr>
        <p:spPr bwMode="auto">
          <a:xfrm>
            <a:off x="2324100" y="4343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" name="Line 14"/>
          <p:cNvSpPr>
            <a:spLocks noChangeShapeType="1"/>
          </p:cNvSpPr>
          <p:nvPr/>
        </p:nvSpPr>
        <p:spPr bwMode="auto">
          <a:xfrm>
            <a:off x="2247900" y="3124200"/>
            <a:ext cx="19050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" name="Line 15"/>
          <p:cNvSpPr>
            <a:spLocks noChangeShapeType="1"/>
          </p:cNvSpPr>
          <p:nvPr/>
        </p:nvSpPr>
        <p:spPr bwMode="auto">
          <a:xfrm flipH="1">
            <a:off x="4838700" y="30480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Line 16"/>
          <p:cNvSpPr>
            <a:spLocks noChangeShapeType="1"/>
          </p:cNvSpPr>
          <p:nvPr/>
        </p:nvSpPr>
        <p:spPr bwMode="auto">
          <a:xfrm flipH="1">
            <a:off x="5676900" y="4343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1" name="Line 17"/>
          <p:cNvSpPr>
            <a:spLocks noChangeShapeType="1"/>
          </p:cNvSpPr>
          <p:nvPr/>
        </p:nvSpPr>
        <p:spPr bwMode="auto">
          <a:xfrm flipH="1" flipV="1">
            <a:off x="4991100" y="4876800"/>
            <a:ext cx="19812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2" name="Line 18"/>
          <p:cNvSpPr>
            <a:spLocks noChangeShapeType="1"/>
          </p:cNvSpPr>
          <p:nvPr/>
        </p:nvSpPr>
        <p:spPr bwMode="auto">
          <a:xfrm flipV="1">
            <a:off x="2400300" y="4876800"/>
            <a:ext cx="160020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3" name="Oval 21"/>
          <p:cNvSpPr>
            <a:spLocks noChangeArrowheads="1"/>
          </p:cNvSpPr>
          <p:nvPr/>
        </p:nvSpPr>
        <p:spPr bwMode="auto">
          <a:xfrm>
            <a:off x="1028700" y="22860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Machine</a:t>
            </a:r>
          </a:p>
          <a:p>
            <a:pPr algn="ctr"/>
            <a:r>
              <a:rPr lang="en-US" sz="2400"/>
              <a:t>Learning</a:t>
            </a:r>
          </a:p>
        </p:txBody>
      </p:sp>
      <p:sp>
        <p:nvSpPr>
          <p:cNvPr id="13324" name="Oval 22"/>
          <p:cNvSpPr>
            <a:spLocks noChangeArrowheads="1"/>
          </p:cNvSpPr>
          <p:nvPr/>
        </p:nvSpPr>
        <p:spPr bwMode="auto">
          <a:xfrm>
            <a:off x="5829300" y="2286000"/>
            <a:ext cx="2057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Statistics</a:t>
            </a:r>
          </a:p>
        </p:txBody>
      </p:sp>
      <p:sp>
        <p:nvSpPr>
          <p:cNvPr id="13325" name="Oval 23"/>
          <p:cNvSpPr>
            <a:spLocks noChangeArrowheads="1"/>
          </p:cNvSpPr>
          <p:nvPr/>
        </p:nvSpPr>
        <p:spPr bwMode="auto">
          <a:xfrm>
            <a:off x="266700" y="39624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Applications</a:t>
            </a:r>
          </a:p>
        </p:txBody>
      </p:sp>
      <p:sp>
        <p:nvSpPr>
          <p:cNvPr id="13326" name="Oval 24"/>
          <p:cNvSpPr>
            <a:spLocks noChangeArrowheads="1"/>
          </p:cNvSpPr>
          <p:nvPr/>
        </p:nvSpPr>
        <p:spPr bwMode="auto">
          <a:xfrm>
            <a:off x="495300" y="54102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Algorithm</a:t>
            </a:r>
          </a:p>
        </p:txBody>
      </p:sp>
      <p:sp>
        <p:nvSpPr>
          <p:cNvPr id="13327" name="Oval 25"/>
          <p:cNvSpPr>
            <a:spLocks noChangeArrowheads="1"/>
          </p:cNvSpPr>
          <p:nvPr/>
        </p:nvSpPr>
        <p:spPr bwMode="auto">
          <a:xfrm>
            <a:off x="3467100" y="22860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Pattern</a:t>
            </a:r>
          </a:p>
          <a:p>
            <a:pPr algn="ctr"/>
            <a:r>
              <a:rPr lang="en-US" sz="2400" dirty="0"/>
              <a:t>Recognition</a:t>
            </a:r>
          </a:p>
        </p:txBody>
      </p:sp>
      <p:sp>
        <p:nvSpPr>
          <p:cNvPr id="13328" name="Oval 26"/>
          <p:cNvSpPr>
            <a:spLocks noChangeArrowheads="1"/>
          </p:cNvSpPr>
          <p:nvPr/>
        </p:nvSpPr>
        <p:spPr bwMode="auto">
          <a:xfrm>
            <a:off x="6362700" y="55626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High-Performance</a:t>
            </a:r>
          </a:p>
          <a:p>
            <a:pPr algn="ctr"/>
            <a:r>
              <a:rPr lang="en-US" sz="1800"/>
              <a:t>Computing</a:t>
            </a:r>
          </a:p>
        </p:txBody>
      </p:sp>
      <p:sp>
        <p:nvSpPr>
          <p:cNvPr id="13329" name="Oval 27"/>
          <p:cNvSpPr>
            <a:spLocks noChangeArrowheads="1"/>
          </p:cNvSpPr>
          <p:nvPr/>
        </p:nvSpPr>
        <p:spPr bwMode="auto">
          <a:xfrm>
            <a:off x="6743700" y="38862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/>
              <a:t>Visualization</a:t>
            </a:r>
            <a:endParaRPr lang="en-US" sz="2000"/>
          </a:p>
        </p:txBody>
      </p:sp>
      <p:sp>
        <p:nvSpPr>
          <p:cNvPr id="13330" name="Line 28"/>
          <p:cNvSpPr>
            <a:spLocks noChangeShapeType="1"/>
          </p:cNvSpPr>
          <p:nvPr/>
        </p:nvSpPr>
        <p:spPr bwMode="auto">
          <a:xfrm flipH="1" flipV="1">
            <a:off x="4457700" y="4953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1" name="Oval 30"/>
          <p:cNvSpPr>
            <a:spLocks noChangeArrowheads="1"/>
          </p:cNvSpPr>
          <p:nvPr/>
        </p:nvSpPr>
        <p:spPr bwMode="auto">
          <a:xfrm>
            <a:off x="3467100" y="5486400"/>
            <a:ext cx="2057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Database </a:t>
            </a:r>
          </a:p>
          <a:p>
            <a:pPr algn="ctr"/>
            <a:r>
              <a:rPr lang="en-US" sz="2400"/>
              <a:t>Technology</a:t>
            </a:r>
          </a:p>
        </p:txBody>
      </p:sp>
      <p:sp>
        <p:nvSpPr>
          <p:cNvPr id="13332" name="Line 31"/>
          <p:cNvSpPr>
            <a:spLocks noChangeShapeType="1"/>
          </p:cNvSpPr>
          <p:nvPr/>
        </p:nvSpPr>
        <p:spPr bwMode="auto">
          <a:xfrm>
            <a:off x="4457700" y="3124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6326D4A-E74F-46F7-8EA0-92A3A3465382}" type="slidenum">
              <a:rPr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KDD Process: A Typical View from ML and Statistics</a:t>
            </a:r>
            <a:endParaRPr lang="en-US" sz="3200" b="0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15335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562725" y="2362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85725" y="2151063"/>
            <a:ext cx="143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00"/>
                </a:solidFill>
              </a:rPr>
              <a:t>Input Data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343" name="Rectangle 21"/>
          <p:cNvSpPr>
            <a:spLocks noChangeArrowheads="1"/>
          </p:cNvSpPr>
          <p:nvPr/>
        </p:nvSpPr>
        <p:spPr bwMode="auto">
          <a:xfrm>
            <a:off x="19907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4" name="Rectangle 22"/>
          <p:cNvSpPr>
            <a:spLocks noChangeArrowheads="1"/>
          </p:cNvSpPr>
          <p:nvPr/>
        </p:nvSpPr>
        <p:spPr bwMode="auto">
          <a:xfrm>
            <a:off x="36671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5" name="WordArt 29"/>
          <p:cNvSpPr>
            <a:spLocks noChangeArrowheads="1" noChangeShapeType="1" noTextEdit="1"/>
          </p:cNvSpPr>
          <p:nvPr/>
        </p:nvSpPr>
        <p:spPr bwMode="auto">
          <a:xfrm rot="823813">
            <a:off x="7096125" y="1676400"/>
            <a:ext cx="1743075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Pattern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Information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/>
              </a:rPr>
              <a:t>Knowledge</a:t>
            </a:r>
          </a:p>
        </p:txBody>
      </p:sp>
      <p:sp>
        <p:nvSpPr>
          <p:cNvPr id="14346" name="Text Box 32"/>
          <p:cNvSpPr txBox="1">
            <a:spLocks noChangeArrowheads="1"/>
          </p:cNvSpPr>
          <p:nvPr/>
        </p:nvSpPr>
        <p:spPr bwMode="auto">
          <a:xfrm>
            <a:off x="3514725" y="20574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0000"/>
                </a:solidFill>
              </a:rPr>
              <a:t>Data Mining</a:t>
            </a:r>
          </a:p>
        </p:txBody>
      </p:sp>
      <p:sp>
        <p:nvSpPr>
          <p:cNvPr id="14347" name="Text Box 44"/>
          <p:cNvSpPr txBox="1">
            <a:spLocks noChangeArrowheads="1"/>
          </p:cNvSpPr>
          <p:nvPr/>
        </p:nvSpPr>
        <p:spPr bwMode="auto">
          <a:xfrm>
            <a:off x="1762125" y="2149475"/>
            <a:ext cx="1447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</a:rPr>
              <a:t>Data Pre-Processing</a:t>
            </a:r>
          </a:p>
        </p:txBody>
      </p:sp>
      <p:sp>
        <p:nvSpPr>
          <p:cNvPr id="14348" name="Line 45"/>
          <p:cNvSpPr>
            <a:spLocks noChangeShapeType="1"/>
          </p:cNvSpPr>
          <p:nvPr/>
        </p:nvSpPr>
        <p:spPr bwMode="auto">
          <a:xfrm flipV="1">
            <a:off x="31337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46"/>
          <p:cNvSpPr>
            <a:spLocks noChangeShapeType="1"/>
          </p:cNvSpPr>
          <p:nvPr/>
        </p:nvSpPr>
        <p:spPr bwMode="auto">
          <a:xfrm flipV="1">
            <a:off x="48863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47"/>
          <p:cNvSpPr>
            <a:spLocks noChangeArrowheads="1"/>
          </p:cNvSpPr>
          <p:nvPr/>
        </p:nvSpPr>
        <p:spPr bwMode="auto">
          <a:xfrm>
            <a:off x="5419725" y="1981200"/>
            <a:ext cx="9906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1" name="Text Box 48"/>
          <p:cNvSpPr txBox="1">
            <a:spLocks noChangeArrowheads="1"/>
          </p:cNvSpPr>
          <p:nvPr/>
        </p:nvSpPr>
        <p:spPr bwMode="auto">
          <a:xfrm>
            <a:off x="5343525" y="2085975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600" b="1">
                <a:solidFill>
                  <a:srgbClr val="000000"/>
                </a:solidFill>
              </a:rPr>
              <a:t>Post-Processing</a:t>
            </a:r>
          </a:p>
        </p:txBody>
      </p:sp>
      <p:sp>
        <p:nvSpPr>
          <p:cNvPr id="14352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381000" y="5791200"/>
            <a:ext cx="8153400" cy="457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This is a view from typical machine learning and statistics communities</a:t>
            </a:r>
          </a:p>
        </p:txBody>
      </p:sp>
      <p:grpSp>
        <p:nvGrpSpPr>
          <p:cNvPr id="14353" name="Group 52"/>
          <p:cNvGrpSpPr>
            <a:grpSpLocks/>
          </p:cNvGrpSpPr>
          <p:nvPr/>
        </p:nvGrpSpPr>
        <p:grpSpPr bwMode="auto">
          <a:xfrm>
            <a:off x="542925" y="3886200"/>
            <a:ext cx="2362200" cy="1143000"/>
            <a:chOff x="288" y="2880"/>
            <a:chExt cx="1488" cy="720"/>
          </a:xfrm>
        </p:grpSpPr>
        <p:sp>
          <p:nvSpPr>
            <p:cNvPr id="14362" name="Rectangle 50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3" name="Text Box 51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Data </a:t>
              </a:r>
              <a:r>
                <a:rPr lang="en-US" sz="1600" dirty="0" smtClean="0">
                  <a:solidFill>
                    <a:srgbClr val="000000"/>
                  </a:solidFill>
                </a:rPr>
                <a:t>integration</a:t>
              </a:r>
              <a:endParaRPr lang="en-US" sz="1600" dirty="0">
                <a:solidFill>
                  <a:srgbClr val="000000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Normalization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Feature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Dimension reduction</a:t>
              </a:r>
            </a:p>
          </p:txBody>
        </p:sp>
      </p:grpSp>
      <p:sp>
        <p:nvSpPr>
          <p:cNvPr id="14354" name="Rectangle 54"/>
          <p:cNvSpPr>
            <a:spLocks noChangeArrowheads="1"/>
          </p:cNvSpPr>
          <p:nvPr/>
        </p:nvSpPr>
        <p:spPr bwMode="auto">
          <a:xfrm>
            <a:off x="3057525" y="3886200"/>
            <a:ext cx="2362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5" name="Text Box 55"/>
          <p:cNvSpPr txBox="1">
            <a:spLocks noChangeArrowheads="1"/>
          </p:cNvSpPr>
          <p:nvPr/>
        </p:nvSpPr>
        <p:spPr bwMode="auto">
          <a:xfrm>
            <a:off x="3057525" y="3962400"/>
            <a:ext cx="2438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Association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Classification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Clustering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Outlier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Summary Generation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14356" name="Group 56"/>
          <p:cNvGrpSpPr>
            <a:grpSpLocks/>
          </p:cNvGrpSpPr>
          <p:nvPr/>
        </p:nvGrpSpPr>
        <p:grpSpPr bwMode="auto">
          <a:xfrm>
            <a:off x="5876925" y="3886200"/>
            <a:ext cx="2362200" cy="1143000"/>
            <a:chOff x="288" y="2880"/>
            <a:chExt cx="1488" cy="720"/>
          </a:xfrm>
        </p:grpSpPr>
        <p:sp>
          <p:nvSpPr>
            <p:cNvPr id="14360" name="Rectangle 57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Text Box 58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Pattern evaluation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Pattern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Pattern interpretation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</a:rPr>
                <a:t>Pattern visualization</a:t>
              </a:r>
            </a:p>
          </p:txBody>
        </p:sp>
      </p:grpSp>
      <p:sp>
        <p:nvSpPr>
          <p:cNvPr id="14357" name="AutoShape 62"/>
          <p:cNvSpPr>
            <a:spLocks noChangeArrowheads="1"/>
          </p:cNvSpPr>
          <p:nvPr/>
        </p:nvSpPr>
        <p:spPr bwMode="auto">
          <a:xfrm rot="-10256010">
            <a:off x="18383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8" name="AutoShape 63"/>
          <p:cNvSpPr>
            <a:spLocks noChangeArrowheads="1"/>
          </p:cNvSpPr>
          <p:nvPr/>
        </p:nvSpPr>
        <p:spPr bwMode="auto">
          <a:xfrm rot="-10256010">
            <a:off x="36671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9" name="AutoShape 64"/>
          <p:cNvSpPr>
            <a:spLocks noChangeArrowheads="1"/>
          </p:cNvSpPr>
          <p:nvPr/>
        </p:nvSpPr>
        <p:spPr bwMode="auto">
          <a:xfrm rot="-10256010">
            <a:off x="58007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4372A6-0D8A-4B90-AE29-0E0362FB70D7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90600"/>
            <a:ext cx="7239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Data Mining Competitions</a:t>
            </a:r>
            <a:endParaRPr lang="en-US" sz="3200" b="1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419600"/>
          </a:xfrm>
          <a:noFill/>
        </p:spPr>
        <p:txBody>
          <a:bodyPr lIns="92075" tIns="46038" rIns="92075" bIns="46038"/>
          <a:lstStyle/>
          <a:p>
            <a:r>
              <a:rPr lang="en-US" sz="3200" dirty="0" smtClean="0"/>
              <a:t>Netflix Price: </a:t>
            </a:r>
            <a:r>
              <a:rPr lang="en-US" sz="3200" dirty="0" smtClean="0">
                <a:hlinkClick r:id="rId3" action="ppaction://hlinkfile"/>
              </a:rPr>
              <a:t>http://www.netflixprize.com//index</a:t>
            </a:r>
            <a:endParaRPr lang="en-US" sz="3200" dirty="0" smtClean="0"/>
          </a:p>
          <a:p>
            <a:r>
              <a:rPr lang="en-US" sz="3200" dirty="0" smtClean="0"/>
              <a:t>ICDM Cup 2018</a:t>
            </a:r>
            <a:r>
              <a:rPr lang="en-US" sz="3200" dirty="0"/>
              <a:t>: </a:t>
            </a:r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tianchi.aliyun.com/competition/introduction.htm?spm=5176.100066.0.0.47cbd780fgnIJX&amp;raceId=231662</a:t>
            </a:r>
            <a:endParaRPr lang="en-US" sz="1200" dirty="0" smtClean="0"/>
          </a:p>
          <a:p>
            <a:r>
              <a:rPr lang="en-US" sz="3200" dirty="0" smtClean="0">
                <a:solidFill>
                  <a:srgbClr val="FFFFFF"/>
                </a:solidFill>
              </a:rPr>
              <a:t>KDD </a:t>
            </a:r>
            <a:r>
              <a:rPr lang="en-US" sz="3200" dirty="0" smtClean="0">
                <a:solidFill>
                  <a:srgbClr val="FFFFFF"/>
                </a:solidFill>
              </a:rPr>
              <a:t>Cup 2017</a:t>
            </a:r>
            <a:r>
              <a:rPr lang="en-US" sz="3200" dirty="0">
                <a:solidFill>
                  <a:srgbClr val="FFFFFF"/>
                </a:solidFill>
              </a:rPr>
              <a:t>: </a:t>
            </a:r>
            <a:r>
              <a:rPr lang="en-US" sz="1600" dirty="0">
                <a:solidFill>
                  <a:srgbClr val="FFFFFF"/>
                </a:solidFill>
                <a:hlinkClick r:id="rId5"/>
              </a:rPr>
              <a:t>http://</a:t>
            </a:r>
            <a:r>
              <a:rPr lang="en-US" sz="1600" dirty="0" smtClean="0">
                <a:solidFill>
                  <a:srgbClr val="FFFFFF"/>
                </a:solidFill>
                <a:hlinkClick r:id="rId5"/>
              </a:rPr>
              <a:t>www.kdd.org/kdd2017/News/view/announcing-kdd-cup-2017-highway-tollgates-traffic-flow-prediction</a:t>
            </a:r>
            <a:endParaRPr lang="en-US" sz="1600" dirty="0" smtClean="0">
              <a:solidFill>
                <a:srgbClr val="FFFFFF"/>
              </a:solidFill>
            </a:endParaRPr>
          </a:p>
          <a:p>
            <a:endParaRPr lang="en-US" sz="16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COSC 4335 in a Nutshell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6C9225B-FCF0-4438-99E0-7210E371A73F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981200" y="2209800"/>
            <a:ext cx="6172200" cy="2895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sz="1800" dirty="0">
                <a:solidFill>
                  <a:srgbClr val="FF0000"/>
                </a:solidFill>
              </a:rPr>
              <a:t>Preprocessing  </a:t>
            </a:r>
            <a:r>
              <a:rPr lang="en-US" sz="1800" dirty="0"/>
              <a:t>           </a:t>
            </a:r>
            <a:r>
              <a:rPr lang="en-US" sz="1800" dirty="0">
                <a:solidFill>
                  <a:srgbClr val="FF0000"/>
                </a:solidFill>
              </a:rPr>
              <a:t>Data Mining</a:t>
            </a:r>
            <a:r>
              <a:rPr lang="en-US" sz="1800" dirty="0"/>
              <a:t>          </a:t>
            </a:r>
            <a:r>
              <a:rPr lang="en-US" sz="1800" dirty="0">
                <a:solidFill>
                  <a:srgbClr val="FF0000"/>
                </a:solidFill>
              </a:rPr>
              <a:t>Post Processing</a:t>
            </a:r>
          </a:p>
          <a:p>
            <a:endParaRPr lang="en-US" sz="1800" dirty="0"/>
          </a:p>
          <a:p>
            <a:r>
              <a:rPr lang="en-US" sz="1800" dirty="0"/>
              <a:t>                             Association Analysis  Pattern Evaluation</a:t>
            </a:r>
          </a:p>
          <a:p>
            <a:r>
              <a:rPr lang="en-US" sz="1800" dirty="0"/>
              <a:t>                             </a:t>
            </a:r>
          </a:p>
          <a:p>
            <a:r>
              <a:rPr lang="en-US" sz="1800" dirty="0"/>
              <a:t>                             Clustering                Visualization </a:t>
            </a:r>
          </a:p>
          <a:p>
            <a:r>
              <a:rPr lang="en-US" sz="1800" dirty="0"/>
              <a:t>                                                           Summarization </a:t>
            </a:r>
          </a:p>
          <a:p>
            <a:r>
              <a:rPr lang="en-US" sz="1800" dirty="0"/>
              <a:t>                             Classification &amp;</a:t>
            </a:r>
          </a:p>
          <a:p>
            <a:r>
              <a:rPr lang="en-US" sz="1800" dirty="0"/>
              <a:t>                             </a:t>
            </a:r>
            <a:r>
              <a:rPr lang="en-US" sz="1800" dirty="0" smtClean="0"/>
              <a:t>Prediction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Anomaly Detection</a:t>
            </a:r>
            <a:endParaRPr lang="en-US" sz="1800" dirty="0"/>
          </a:p>
        </p:txBody>
      </p:sp>
      <p:cxnSp>
        <p:nvCxnSpPr>
          <p:cNvPr id="17413" name="Straight Connector 6"/>
          <p:cNvCxnSpPr>
            <a:cxnSpLocks noChangeShapeType="1"/>
          </p:cNvCxnSpPr>
          <p:nvPr/>
        </p:nvCxnSpPr>
        <p:spPr bwMode="auto">
          <a:xfrm rot="16200000" flipH="1">
            <a:off x="2554289" y="3543300"/>
            <a:ext cx="2741612" cy="74612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Straight Connector 11"/>
          <p:cNvCxnSpPr>
            <a:cxnSpLocks noChangeShapeType="1"/>
          </p:cNvCxnSpPr>
          <p:nvPr/>
        </p:nvCxnSpPr>
        <p:spPr bwMode="auto">
          <a:xfrm rot="16200000" flipH="1">
            <a:off x="4772024" y="3542505"/>
            <a:ext cx="28956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1981200" y="5028405"/>
            <a:ext cx="6172200" cy="838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            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Data Analysis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981200" y="5866605"/>
            <a:ext cx="6172200" cy="7627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Using R for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 Data Analytics and Programming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">
      <a:dk1>
        <a:srgbClr val="969696"/>
      </a:dk1>
      <a:lt1>
        <a:srgbClr val="FFFFFF"/>
      </a:lt1>
      <a:dk2>
        <a:srgbClr val="000000"/>
      </a:dk2>
      <a:lt2>
        <a:srgbClr val="DDDDDD"/>
      </a:lt2>
      <a:accent1>
        <a:srgbClr val="00E4A8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FD1"/>
      </a:accent5>
      <a:accent6>
        <a:srgbClr val="2D2DB9"/>
      </a:accent6>
      <a:hlink>
        <a:srgbClr val="FF5050"/>
      </a:hlink>
      <a:folHlink>
        <a:srgbClr val="FFCF01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3484</TotalTime>
  <Words>1680</Words>
  <Application>Microsoft Office PowerPoint</Application>
  <PresentationFormat>On-screen Show (4:3)</PresentationFormat>
  <Paragraphs>231</Paragraphs>
  <Slides>22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Blends</vt:lpstr>
      <vt:lpstr>1_Blends</vt:lpstr>
      <vt:lpstr>Clip</vt:lpstr>
      <vt:lpstr>First 2-3 Lectures </vt:lpstr>
      <vt:lpstr>Introduction --- Part2</vt:lpstr>
      <vt:lpstr>Knowledge Discovery in Data [and Data Mining] (KDD)</vt:lpstr>
      <vt:lpstr>PowerPoint Presentation</vt:lpstr>
      <vt:lpstr>Are All the “Discovered” Patterns Interesting?</vt:lpstr>
      <vt:lpstr>Data Mining: Confluence of Multiple Disciplines </vt:lpstr>
      <vt:lpstr>KDD Process: A Typical View from ML and Statistics</vt:lpstr>
      <vt:lpstr>Data Mining Competitions</vt:lpstr>
      <vt:lpstr>COSC 4335 in a Nutshell</vt:lpstr>
      <vt:lpstr>Prerequisites</vt:lpstr>
      <vt:lpstr>Course Objectives</vt:lpstr>
      <vt:lpstr>Order of Coverage (subject to change!)</vt:lpstr>
      <vt:lpstr>PowerPoint Presentation</vt:lpstr>
      <vt:lpstr>Where to Find References?</vt:lpstr>
      <vt:lpstr>Textbooks </vt:lpstr>
      <vt:lpstr>Fall 2018 Course Projects/Assignments</vt:lpstr>
      <vt:lpstr>Teaching Assistant Romita Banerjee</vt:lpstr>
      <vt:lpstr>Web and News Group </vt:lpstr>
      <vt:lpstr>Exams</vt:lpstr>
      <vt:lpstr>Teaching Philosophy and Advice</vt:lpstr>
      <vt:lpstr>Where to Find References? DBLP, CiteSeer, Google</vt:lpstr>
      <vt:lpstr>Summary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Frequent Patterns Without Candidate Generation</dc:title>
  <dc:creator>Jiawei Han</dc:creator>
  <cp:lastModifiedBy>Christoph Eick</cp:lastModifiedBy>
  <cp:revision>252</cp:revision>
  <cp:lastPrinted>2000-06-01T21:00:25Z</cp:lastPrinted>
  <dcterms:created xsi:type="dcterms:W3CDTF">1999-12-01T22:01:55Z</dcterms:created>
  <dcterms:modified xsi:type="dcterms:W3CDTF">2018-08-22T18:36:58Z</dcterms:modified>
</cp:coreProperties>
</file>