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611" r:id="rId2"/>
    <p:sldId id="517" r:id="rId3"/>
    <p:sldId id="609" r:id="rId4"/>
    <p:sldId id="570" r:id="rId5"/>
    <p:sldId id="572" r:id="rId6"/>
    <p:sldId id="548" r:id="rId7"/>
    <p:sldId id="571" r:id="rId8"/>
    <p:sldId id="573" r:id="rId9"/>
    <p:sldId id="616" r:id="rId10"/>
    <p:sldId id="574" r:id="rId11"/>
    <p:sldId id="575" r:id="rId12"/>
    <p:sldId id="621" r:id="rId13"/>
    <p:sldId id="622" r:id="rId14"/>
    <p:sldId id="617" r:id="rId15"/>
    <p:sldId id="613" r:id="rId16"/>
    <p:sldId id="587" r:id="rId17"/>
    <p:sldId id="588" r:id="rId18"/>
    <p:sldId id="589" r:id="rId19"/>
    <p:sldId id="590" r:id="rId20"/>
    <p:sldId id="610" r:id="rId21"/>
    <p:sldId id="591" r:id="rId22"/>
    <p:sldId id="612" r:id="rId23"/>
    <p:sldId id="594" r:id="rId24"/>
    <p:sldId id="593" r:id="rId25"/>
    <p:sldId id="595" r:id="rId26"/>
    <p:sldId id="619" r:id="rId27"/>
    <p:sldId id="596" r:id="rId28"/>
    <p:sldId id="597" r:id="rId29"/>
    <p:sldId id="598" r:id="rId30"/>
    <p:sldId id="615" r:id="rId31"/>
    <p:sldId id="599" r:id="rId32"/>
    <p:sldId id="600" r:id="rId33"/>
    <p:sldId id="620" r:id="rId34"/>
    <p:sldId id="604" r:id="rId35"/>
    <p:sldId id="605" r:id="rId36"/>
    <p:sldId id="606" r:id="rId37"/>
    <p:sldId id="607" r:id="rId38"/>
    <p:sldId id="608" r:id="rId39"/>
    <p:sldId id="614" r:id="rId40"/>
    <p:sldId id="623" r:id="rId41"/>
    <p:sldId id="624" r:id="rId42"/>
    <p:sldId id="625" r:id="rId43"/>
    <p:sldId id="627" r:id="rId44"/>
    <p:sldId id="628" r:id="rId45"/>
    <p:sldId id="629" r:id="rId46"/>
    <p:sldId id="630" r:id="rId47"/>
    <p:sldId id="631" r:id="rId48"/>
    <p:sldId id="632" r:id="rId49"/>
    <p:sldId id="633" r:id="rId50"/>
    <p:sldId id="634" r:id="rId51"/>
    <p:sldId id="635" r:id="rId52"/>
    <p:sldId id="636" r:id="rId53"/>
    <p:sldId id="637" r:id="rId54"/>
    <p:sldId id="638" r:id="rId55"/>
    <p:sldId id="639" r:id="rId56"/>
    <p:sldId id="640" r:id="rId57"/>
    <p:sldId id="641" r:id="rId58"/>
    <p:sldId id="642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ts val="400"/>
      </a:spcAft>
      <a:buClr>
        <a:srgbClr val="0C7B9C"/>
      </a:buClr>
      <a:buSzPct val="100000"/>
      <a:buFont typeface="Times New Roman" pitchFamily="18" charset="0"/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 preferSingleView="1">
    <p:restoredLeft sz="6532" autoAdjust="0"/>
    <p:restoredTop sz="93750" autoAdjust="0"/>
  </p:normalViewPr>
  <p:slideViewPr>
    <p:cSldViewPr>
      <p:cViewPr varScale="1">
        <p:scale>
          <a:sx n="84" d="100"/>
          <a:sy n="84" d="100"/>
        </p:scale>
        <p:origin x="-1680" y="-78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1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2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60888"/>
            <a:ext cx="5367337" cy="431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37" tIns="50221" rIns="100437" bIns="50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28663"/>
            <a:ext cx="4781550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049329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6101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143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4978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030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9725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0963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9299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3611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2443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4407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5017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2402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660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 algn="r">
              <a:spcBef>
                <a:spcPts val="0"/>
              </a:spcBef>
              <a:buSzPct val="25000"/>
            </a:pPr>
            <a:r>
              <a:rPr lang="en" sz="1300"/>
              <a:t>*</a:t>
            </a:r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lIns="96645" tIns="48309" rIns="96645" bIns="48309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040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7920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0577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1129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5346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5400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4901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4" tIns="47516" rIns="95034" bIns="4751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463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63020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3763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33103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53072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76717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5060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2313"/>
            <a:ext cx="4795837" cy="35972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</p:spPr>
        <p:txBody>
          <a:bodyPr lIns="95007" tIns="47499" rIns="95007" bIns="47499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24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73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256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63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70103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872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962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70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35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523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074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88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684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841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1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3293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20725"/>
            <a:ext cx="4799013" cy="35988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</p:spPr>
        <p:txBody>
          <a:bodyPr lIns="95034" tIns="47516" rIns="95034" bIns="47516"/>
          <a:lstStyle/>
          <a:p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307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796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229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728663"/>
            <a:ext cx="4778375" cy="3584575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737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08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6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91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81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89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64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3076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12C2E9">
                    <a:gamma/>
                    <a:shade val="80000"/>
                    <a:invGamma/>
                  </a:srgbClr>
                </a:gs>
                <a:gs pos="50000">
                  <a:srgbClr val="12C2E9"/>
                </a:gs>
                <a:gs pos="100000">
                  <a:srgbClr val="12C2E9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152400" y="6477000"/>
            <a:ext cx="180975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endParaRPr lang="en-US" sz="1200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0" y="6604000"/>
            <a:ext cx="7128684" cy="2559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200" dirty="0" err="1"/>
              <a:t>Tan,Steinbach</a:t>
            </a:r>
            <a:r>
              <a:rPr lang="en-US" sz="1200" dirty="0"/>
              <a:t>, Kumar: Exploratory Data Analysis (</a:t>
            </a:r>
            <a:r>
              <a:rPr lang="en-US" sz="1200" dirty="0" smtClean="0"/>
              <a:t>with major  modifications </a:t>
            </a:r>
            <a:r>
              <a:rPr lang="en-US" sz="1200" smtClean="0"/>
              <a:t>and additions </a:t>
            </a:r>
            <a:r>
              <a:rPr lang="en-US" sz="1200"/>
              <a:t>by Ch. </a:t>
            </a:r>
            <a:r>
              <a:rPr lang="en-US" sz="1200" dirty="0" err="1"/>
              <a:t>Eick</a:t>
            </a:r>
            <a:r>
              <a:rPr lang="en-US" sz="1200" dirty="0"/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1111111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68%E2%80%9395%E2%80%9399.7_ru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rrelation_and_depende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R_Programming/Linear_Mode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en.wikipedia.org/wiki/Coefficient_of_determination" TargetMode="External"/><Relationship Id="rId4" Type="http://schemas.openxmlformats.org/officeDocument/2006/relationships/hyperlink" Target="https://en.wikipedia.org/wiki/Statistic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8/handbook/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ox_plo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atter_plo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Correlati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ld_Faithfu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lot.ly/r/contour-plots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plot.ly/r/3d-surface-plot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ython-graph-gallery.com/2d-density-plot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cs.uchicago.edu/~wiseman/chernoff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spark.kaist.ac.kr/Human%20Engineering.files/Chernoff/Chernoff%20Faces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div898/handbook/eda/section1/eda15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l.nist.gov/div898/handbook/eda/section3/eda34.htm" TargetMode="External"/><Relationship Id="rId5" Type="http://schemas.openxmlformats.org/officeDocument/2006/relationships/hyperlink" Target="http://www.itl.nist.gov/div898/handbook/eda/section2/eda23.htm" TargetMode="External"/><Relationship Id="rId4" Type="http://schemas.openxmlformats.org/officeDocument/2006/relationships/hyperlink" Target="http://www.itl.nist.gov/div898/handbook/eda/section3/eda35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Microsoft_Word_97_-_2003_Document112.doc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uci.edu/~mlearn/MLRepository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wmf"/><Relationship Id="rId4" Type="http://schemas.openxmlformats.org/officeDocument/2006/relationships/oleObject" Target="../embeddings/Microsoft_Word_97_-_2003_Document223.doc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7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1.wmf"/><Relationship Id="rId4" Type="http://schemas.openxmlformats.org/officeDocument/2006/relationships/oleObject" Target="../embeddings/Microsoft_Word_97_-_2003_Document334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1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hartsgraphs.wordpress.com/2008/11/18/boxplots-r-does-them-righ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Exploratory Data Analysis</a:t>
            </a:r>
            <a:endParaRPr lang="de-DE" sz="3600" smtClean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9113" y="1401763"/>
            <a:ext cx="7786687" cy="34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marL="457200" indent="-45720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dirty="0"/>
              <a:t>Remark: covers Chapter 3 of the Tan book in Part</a:t>
            </a:r>
          </a:p>
          <a:p>
            <a:endParaRPr lang="en-US" sz="2400" dirty="0"/>
          </a:p>
          <a:p>
            <a:r>
              <a:rPr lang="en-US" sz="3200" dirty="0"/>
              <a:t>Organization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Why </a:t>
            </a:r>
            <a:r>
              <a:rPr lang="en-US" sz="2800" dirty="0" err="1"/>
              <a:t>Exloratory</a:t>
            </a:r>
            <a:r>
              <a:rPr lang="en-US" sz="2800" dirty="0"/>
              <a:t> Data Analysis?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/>
              <a:t>Summary Statistics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 smtClean="0"/>
              <a:t>Visualization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sz="2800" dirty="0" smtClean="0"/>
              <a:t>About Data</a:t>
            </a:r>
            <a:endParaRPr lang="en-US" sz="2800" dirty="0"/>
          </a:p>
          <a:p>
            <a:pPr>
              <a:buFont typeface="Times New Roman" pitchFamily="18" charset="0"/>
              <a:buAutoNum type="arabicPeriod"/>
            </a:pP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352800"/>
            <a:ext cx="898525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smtClean="0"/>
              <a:t>Measures of Location: Mean and Median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smtClean="0"/>
              <a:t>The mean is the most common measure of the location of a set of points.  </a:t>
            </a:r>
          </a:p>
          <a:p>
            <a:r>
              <a:rPr lang="en-US" smtClean="0"/>
              <a:t>However, the mean is very sensitive to outliers.   </a:t>
            </a:r>
          </a:p>
          <a:p>
            <a:r>
              <a:rPr lang="en-US" smtClean="0"/>
              <a:t>Thus, the median or a trimmed mean is also commonly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smtClean="0"/>
              <a:t>Measures of Spread: Range and Variance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r>
              <a:rPr lang="en-US" smtClean="0"/>
              <a:t>Range is the difference between the max and min</a:t>
            </a:r>
          </a:p>
          <a:p>
            <a:r>
              <a:rPr lang="en-US" smtClean="0"/>
              <a:t>The variance or standard deviation</a:t>
            </a:r>
          </a:p>
          <a:p>
            <a:pPr>
              <a:buFont typeface="Monotype Sorts" pitchFamily="2" charset="2"/>
              <a:buNone/>
            </a:pPr>
            <a:r>
              <a:rPr lang="en-US" smtClean="0"/>
              <a:t> </a:t>
            </a:r>
          </a:p>
          <a:p>
            <a:pPr>
              <a:buFont typeface="Monotype Sorts" pitchFamily="2" charset="2"/>
              <a:buNone/>
            </a:pPr>
            <a:endParaRPr lang="en-US" smtClean="0"/>
          </a:p>
          <a:p>
            <a:endParaRPr lang="en-US" smtClean="0"/>
          </a:p>
          <a:p>
            <a:r>
              <a:rPr lang="en-US" smtClean="0"/>
              <a:t>However, this is also sensitive to outliers, so that other measures are often used.  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1143000" y="1905000"/>
          <a:ext cx="548798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Document" r:id="rId4" imgW="5486400" imgH="1100328" progId="Word.Document.8">
                  <p:embed/>
                </p:oleObj>
              </mc:Choice>
              <mc:Fallback>
                <p:oleObj name="Document" r:id="rId4" imgW="5486400" imgH="1100328" progId="Word.Documen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5000"/>
                        <a:ext cx="5487988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419600"/>
            <a:ext cx="464343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638800" y="4419600"/>
            <a:ext cx="33416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(Mean Absolute Deviation) [Han]</a:t>
            </a:r>
          </a:p>
          <a:p>
            <a:r>
              <a:rPr lang="en-US" sz="1600"/>
              <a:t>(Absolute Average Deviation) [Tan]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6172200" y="5334000"/>
            <a:ext cx="27305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/>
              <a:t>(Median Absolute Deviation)</a:t>
            </a: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81113" y="3081338"/>
            <a:ext cx="354171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Verdana" pitchFamily="34" charset="0"/>
              </a:rPr>
              <a:t>standard_deviation(x)= s</a:t>
            </a:r>
            <a:r>
              <a:rPr lang="en-US" sz="2000" baseline="-25000">
                <a:latin typeface="Verdana" pitchFamily="34" charset="0"/>
              </a:rPr>
              <a:t>x</a:t>
            </a: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7010400" y="1447800"/>
            <a:ext cx="11430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7086600" y="1447800"/>
            <a:ext cx="1219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0, 2, 3, 7, 8</a:t>
            </a:r>
          </a:p>
        </p:txBody>
      </p:sp>
      <p:sp>
        <p:nvSpPr>
          <p:cNvPr id="2059" name="Rectangle 13"/>
          <p:cNvSpPr>
            <a:spLocks noChangeArrowheads="1"/>
          </p:cNvSpPr>
          <p:nvPr/>
        </p:nvSpPr>
        <p:spPr bwMode="auto">
          <a:xfrm>
            <a:off x="6858000" y="2286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0" name="Rectangle 14"/>
          <p:cNvSpPr>
            <a:spLocks noChangeArrowheads="1"/>
          </p:cNvSpPr>
          <p:nvPr/>
        </p:nvSpPr>
        <p:spPr bwMode="auto">
          <a:xfrm>
            <a:off x="6934200" y="3048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609600" y="4572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609600" y="53340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609600" y="5867400"/>
            <a:ext cx="609600" cy="304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6919913" y="2286000"/>
            <a:ext cx="525462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11.5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6919913" y="3048000"/>
            <a:ext cx="623887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3.3</a:t>
            </a: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671513" y="4602163"/>
            <a:ext cx="4270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2.8</a:t>
            </a: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823913" y="5364163"/>
            <a:ext cx="28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2068" name="Text Box 23"/>
          <p:cNvSpPr txBox="1">
            <a:spLocks noChangeArrowheads="1"/>
          </p:cNvSpPr>
          <p:nvPr/>
        </p:nvSpPr>
        <p:spPr bwMode="auto">
          <a:xfrm>
            <a:off x="823913" y="5897563"/>
            <a:ext cx="2794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69888" y="152400"/>
            <a:ext cx="8610600" cy="533400"/>
          </a:xfrm>
        </p:spPr>
        <p:txBody>
          <a:bodyPr/>
          <a:lstStyle/>
          <a:p>
            <a:r>
              <a:rPr lang="en-US" dirty="0" smtClean="0"/>
              <a:t>68-95-99.7 Rule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196399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 details see: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62200" y="1219200"/>
            <a:ext cx="6019800" cy="53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en.wikipedia.org/wiki/68%E2%80%9395%E2%80%9399.7_rule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s://upload.wikimedia.org/wikipedia/commons/thumb/2/22/Empirical_rule_histogram.svg/553px-Empirical_rule_histogram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49136"/>
            <a:ext cx="4505325" cy="446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7483"/>
            <a:ext cx="24574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191000"/>
            <a:ext cx="2114681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Remark:</a:t>
            </a:r>
          </a:p>
          <a:p>
            <a:pPr marL="285750" indent="-285750">
              <a:buFont typeface="Symbol"/>
              <a:buChar char="m"/>
            </a:pPr>
            <a:r>
              <a:rPr lang="en-US" dirty="0" smtClean="0">
                <a:sym typeface="Symbol"/>
              </a:rPr>
              <a:t>is mean value and</a:t>
            </a:r>
          </a:p>
          <a:p>
            <a:pPr marL="285750" indent="-285750">
              <a:buFont typeface="Symbol"/>
              <a:buChar char="s"/>
            </a:pPr>
            <a:r>
              <a:rPr lang="en-US" dirty="0" smtClean="0">
                <a:sym typeface="Symbol"/>
              </a:rPr>
              <a:t>is standard deviation</a:t>
            </a:r>
          </a:p>
        </p:txBody>
      </p:sp>
      <p:pic>
        <p:nvPicPr>
          <p:cNvPr id="3081" name="Picture 9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95600"/>
            <a:ext cx="2321794" cy="17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04000" y="2675467"/>
            <a:ext cx="2632452" cy="776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This </a:t>
            </a:r>
            <a:r>
              <a:rPr lang="en-US" dirty="0" smtClean="0">
                <a:sym typeface="Symbol"/>
              </a:rPr>
              <a:t>rule assumes </a:t>
            </a:r>
            <a:r>
              <a:rPr lang="en-US" dirty="0">
                <a:sym typeface="Symbol"/>
              </a:rPr>
              <a:t>a Gaussian</a:t>
            </a:r>
          </a:p>
          <a:p>
            <a:r>
              <a:rPr lang="en-US" dirty="0">
                <a:sym typeface="Symbol"/>
              </a:rPr>
              <a:t>distribution!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69888" y="152400"/>
            <a:ext cx="8610600" cy="533400"/>
          </a:xfrm>
        </p:spPr>
        <p:txBody>
          <a:bodyPr/>
          <a:lstStyle/>
          <a:p>
            <a:r>
              <a:rPr lang="en-US" dirty="0" smtClean="0"/>
              <a:t>68-95-99.7 Rule continued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60952"/>
              </p:ext>
            </p:extLst>
          </p:nvPr>
        </p:nvGraphicFramePr>
        <p:xfrm>
          <a:off x="1752600" y="1143000"/>
          <a:ext cx="6546968" cy="5387342"/>
        </p:xfrm>
        <a:graphic>
          <a:graphicData uri="http://schemas.openxmlformats.org/drawingml/2006/table">
            <a:tbl>
              <a:tblPr/>
              <a:tblGrid>
                <a:gridCol w="1636742"/>
                <a:gridCol w="2173258"/>
                <a:gridCol w="1371600"/>
                <a:gridCol w="1365368"/>
              </a:tblGrid>
              <a:tr h="935567">
                <a:tc>
                  <a:txBody>
                    <a:bodyPr/>
                    <a:lstStyle/>
                    <a:p>
                      <a:r>
                        <a:rPr lang="en-US" sz="1400" dirty="0"/>
                        <a:t>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Expected fraction of population inside 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Approximate expected frequency outside range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Approximate frequency for daily event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0.5σ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0.382924922548026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 in 3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Four times a week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0.682689492137086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3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Twice a week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1.5σ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0.866385597462284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7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Weekly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2σ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0.954499736103642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22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Every three weeks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2.5σ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0.987580669348448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81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Quarterly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3σ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0.997300203936740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370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Yearly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767">
                <a:tc>
                  <a:txBody>
                    <a:bodyPr/>
                    <a:lstStyle/>
                    <a:p>
                      <a:r>
                        <a:rPr lang="el-GR" sz="1400"/>
                        <a:t>μ ± 3.5σ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0.999534741841929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2149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Every six years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l-GR" sz="1400"/>
                        <a:t>μ ± 4σ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0.999936657516334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 in </a:t>
                      </a:r>
                      <a:r>
                        <a:rPr lang="en-US" sz="1400">
                          <a:effectLst/>
                        </a:rPr>
                        <a:t>7004157870000000000♠</a:t>
                      </a:r>
                      <a:r>
                        <a:rPr lang="en-US" sz="1400"/>
                        <a:t>15</a:t>
                      </a:r>
                      <a:r>
                        <a:rPr lang="en-US" sz="1400">
                          <a:effectLst/>
                        </a:rPr>
                        <a:t>787</a:t>
                      </a:r>
                      <a:endParaRPr lang="en-US" sz="1400"/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Every 43 years (twice in a lifetime)</a:t>
                      </a:r>
                    </a:p>
                  </a:txBody>
                  <a:tcPr marL="71967" marR="71967" marT="35983" marB="359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dirty="0" smtClean="0"/>
              <a:t>Correlation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en.wikipedia.org/wiki/Correlation_and_dependence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9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533400"/>
          </a:xfrm>
        </p:spPr>
        <p:txBody>
          <a:bodyPr/>
          <a:lstStyle/>
          <a:p>
            <a:r>
              <a:rPr lang="en-US" dirty="0" smtClean="0"/>
              <a:t>Fitting Linear Models 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428037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&gt; x&lt;-c(1,2,3)</a:t>
            </a:r>
          </a:p>
          <a:p>
            <a:pPr marL="0" indent="0">
              <a:buNone/>
            </a:pPr>
            <a:r>
              <a:rPr lang="en-US" sz="2000" dirty="0"/>
              <a:t>&gt; y&lt;-c(1,6,7)</a:t>
            </a:r>
          </a:p>
          <a:p>
            <a:pPr marL="0" indent="0">
              <a:buNone/>
            </a:pPr>
            <a:r>
              <a:rPr lang="en-US" sz="2000" dirty="0" smtClean="0"/>
              <a:t>&gt; dataset&lt;-</a:t>
            </a:r>
            <a:r>
              <a:rPr lang="en-US" sz="2000" dirty="0" err="1"/>
              <a:t>data.frame</a:t>
            </a:r>
            <a:r>
              <a:rPr lang="en-US" sz="2000" dirty="0"/>
              <a:t>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&gt; mod&lt;-lm(y ~ x, </a:t>
            </a:r>
            <a:r>
              <a:rPr lang="en-US" sz="2000" dirty="0" smtClean="0"/>
              <a:t>data=dataset)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&gt; </a:t>
            </a:r>
            <a:r>
              <a:rPr lang="en-US" sz="2000" dirty="0" err="1"/>
              <a:t>mod$coeff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(Intercept)           x </a:t>
            </a:r>
          </a:p>
          <a:p>
            <a:pPr marL="0" indent="0">
              <a:buNone/>
            </a:pPr>
            <a:r>
              <a:rPr lang="en-US" sz="2000" dirty="0"/>
              <a:t>  -1.333333    3.000000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&gt; plot(</a:t>
            </a:r>
            <a:r>
              <a:rPr lang="en-US" sz="2000" dirty="0" err="1"/>
              <a:t>x,y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smtClean="0"/>
              <a:t>&gt; </a:t>
            </a:r>
            <a:r>
              <a:rPr lang="en-US" sz="2000" dirty="0" err="1"/>
              <a:t>abline</a:t>
            </a:r>
            <a:r>
              <a:rPr lang="en-US" sz="2000" dirty="0"/>
              <a:t>(c(-1.3333,3</a:t>
            </a:r>
            <a:r>
              <a:rPr lang="en-US" sz="2000" dirty="0" smtClean="0"/>
              <a:t>))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&gt; </a:t>
            </a:r>
            <a:r>
              <a:rPr lang="en-US" sz="2000" dirty="0"/>
              <a:t>summary(mod)$</a:t>
            </a:r>
            <a:r>
              <a:rPr lang="en-US" sz="2000" dirty="0" err="1"/>
              <a:t>r.squared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[1] 0.8709677</a:t>
            </a:r>
            <a:endParaRPr lang="en-US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62465" y="5311509"/>
            <a:ext cx="8626079" cy="1267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details: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en.wikibooks.org/wiki/R_Programming/Linear_Models</a:t>
            </a:r>
            <a:endParaRPr lang="en-US" dirty="0" smtClean="0"/>
          </a:p>
          <a:p>
            <a:r>
              <a:rPr lang="en-US" dirty="0"/>
              <a:t>In </a:t>
            </a:r>
            <a:r>
              <a:rPr lang="en-US" dirty="0">
                <a:hlinkClick r:id="rId4" tooltip="Statistics"/>
              </a:rPr>
              <a:t>statistics</a:t>
            </a:r>
            <a:r>
              <a:rPr lang="en-US" dirty="0"/>
              <a:t>, the </a:t>
            </a:r>
            <a:r>
              <a:rPr lang="en-US" b="1" dirty="0"/>
              <a:t>coefficient of determination</a:t>
            </a:r>
            <a:r>
              <a:rPr lang="en-US" dirty="0"/>
              <a:t>, denoted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or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and pronounced "R squared", is the </a:t>
            </a:r>
            <a:endParaRPr lang="en-US" dirty="0" smtClean="0"/>
          </a:p>
          <a:p>
            <a:r>
              <a:rPr lang="en-US" dirty="0" smtClean="0"/>
              <a:t>proportion </a:t>
            </a:r>
            <a:r>
              <a:rPr lang="en-US" dirty="0"/>
              <a:t>of the variance in the dependent variable that is predictable from the independent </a:t>
            </a:r>
            <a:r>
              <a:rPr lang="en-US" dirty="0" smtClean="0"/>
              <a:t>variable; see: </a:t>
            </a:r>
          </a:p>
          <a:p>
            <a:r>
              <a:rPr lang="en-US" dirty="0">
                <a:hlinkClick r:id="rId5"/>
              </a:rPr>
              <a:t>https</a:t>
            </a:r>
            <a:r>
              <a:rPr lang="en-US">
                <a:hlinkClick r:id="rId5"/>
              </a:rPr>
              <a:t>://</a:t>
            </a:r>
            <a:r>
              <a:rPr lang="en-US" smtClean="0">
                <a:hlinkClick r:id="rId5"/>
              </a:rPr>
              <a:t>en.wikipedia.org/wiki/Coefficient_of_determination</a:t>
            </a:r>
            <a:endParaRPr lang="en-US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747556" cy="374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Visualization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buFont typeface="Monotype Sorts" pitchFamily="2" charset="2"/>
              <a:buNone/>
            </a:pPr>
            <a:r>
              <a:rPr lang="en-US" smtClean="0"/>
              <a:t>   Visualization is the conversion of data into a visual or tabular format so that the characteristics of the data and the relationships among data items or attributes can be analyzed or reported.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Visualization of data is one of the most powerful and appealing techniques for data exploration.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Humans have a well developed ability to analyze large amounts of information that is presented visually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Can detect general patterns and trends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mtClean="0"/>
              <a:t>Can detect outliers and unusual patterns  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6"/>
          <a:stretch>
            <a:fillRect/>
          </a:stretch>
        </p:blipFill>
        <p:spPr bwMode="auto">
          <a:xfrm>
            <a:off x="1524000" y="2667000"/>
            <a:ext cx="55022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Sea Surface Temperature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smtClean="0"/>
              <a:t>The following shows the Sea Surface Temperature (SST) for July 1982</a:t>
            </a:r>
          </a:p>
          <a:p>
            <a:pPr lvl="1"/>
            <a:r>
              <a:rPr lang="en-US" smtClean="0"/>
              <a:t>Tens of thousands of data points are summarized in a single figure</a:t>
            </a:r>
          </a:p>
          <a:p>
            <a:pPr lvl="1">
              <a:buFont typeface="Arial" charset="0"/>
              <a:buNone/>
            </a:pPr>
            <a:r>
              <a:rPr lang="en-US" smtClean="0"/>
              <a:t>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endParaRPr lang="en-US" smtClean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3340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 smtClean="0"/>
              <a:t>Is the mapping of information to a visual format</a:t>
            </a:r>
          </a:p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 smtClean="0"/>
              <a:t>Data objects, their attributes, and the relationships among data objects are translated into graphical elements such as points, lines, shapes, and colors.</a:t>
            </a:r>
          </a:p>
          <a:p>
            <a:pPr>
              <a:lnSpc>
                <a:spcPct val="90000"/>
              </a:lnSpc>
              <a:tabLst>
                <a:tab pos="1257300" algn="l"/>
              </a:tabLst>
            </a:pPr>
            <a:r>
              <a:rPr lang="en-US" smtClean="0"/>
              <a:t>Example: 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 smtClean="0"/>
              <a:t>Objects are often represented as points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 smtClean="0"/>
              <a:t>Their attribute values can be represented as the position of the points or the characteristics of the points, e.g., color, size, and shape</a:t>
            </a:r>
          </a:p>
          <a:p>
            <a:pPr lvl="1">
              <a:lnSpc>
                <a:spcPct val="90000"/>
              </a:lnSpc>
              <a:tabLst>
                <a:tab pos="1257300" algn="l"/>
              </a:tabLst>
            </a:pPr>
            <a:r>
              <a:rPr lang="en-US" smtClean="0"/>
              <a:t>If position is used, then the relationships of points, i.e., whether they form groups or a point is an outlier, is easily perceived.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Arrangement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smtClean="0"/>
              <a:t>Is the placement of visual elements within a display</a:t>
            </a:r>
          </a:p>
          <a:p>
            <a:r>
              <a:rPr lang="en-US" smtClean="0"/>
              <a:t>Can make a large difference in how easy it is to understand the data</a:t>
            </a:r>
          </a:p>
          <a:p>
            <a:r>
              <a:rPr lang="en-US" smtClean="0"/>
              <a:t>Example:  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2988"/>
            <a:ext cx="6992938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Why Data Exploration?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8686800" cy="4343400"/>
          </a:xfrm>
        </p:spPr>
        <p:txBody>
          <a:bodyPr/>
          <a:lstStyle/>
          <a:p>
            <a:r>
              <a:rPr lang="en-US" sz="2000" smtClean="0"/>
              <a:t>Key motivations of data exploration include</a:t>
            </a:r>
            <a:endParaRPr lang="en-US" sz="1800" smtClean="0"/>
          </a:p>
          <a:p>
            <a:pPr lvl="1"/>
            <a:r>
              <a:rPr lang="en-US" sz="1800" smtClean="0"/>
              <a:t>Helping to select the right tool for preprocessing, data analysis and data mining</a:t>
            </a:r>
          </a:p>
          <a:p>
            <a:pPr lvl="1"/>
            <a:r>
              <a:rPr lang="en-US" sz="1800" smtClean="0"/>
              <a:t>Making use of humans’ abilities to recognize patterns</a:t>
            </a:r>
          </a:p>
          <a:p>
            <a:pPr lvl="2"/>
            <a:r>
              <a:rPr lang="en-US" sz="1800" smtClean="0"/>
              <a:t> People can recognize patterns not captured by data analysis tools</a:t>
            </a:r>
            <a:r>
              <a:rPr lang="en-US" sz="1400" smtClean="0"/>
              <a:t> </a:t>
            </a:r>
            <a:br>
              <a:rPr lang="en-US" sz="1400" smtClean="0"/>
            </a:br>
            <a:endParaRPr lang="en-US" sz="1400" smtClean="0"/>
          </a:p>
          <a:p>
            <a:r>
              <a:rPr lang="en-US" sz="2000" smtClean="0"/>
              <a:t>Related to the area of Exploratory Data Analysis (EDA)</a:t>
            </a:r>
          </a:p>
          <a:p>
            <a:pPr lvl="1"/>
            <a:r>
              <a:rPr lang="en-US" sz="1800" smtClean="0"/>
              <a:t>Created by statistician John Tukey</a:t>
            </a:r>
          </a:p>
          <a:p>
            <a:pPr lvl="1"/>
            <a:r>
              <a:rPr lang="en-US" sz="1800" smtClean="0"/>
              <a:t>Seminal book is Exploratory Data Analysis by Tukey</a:t>
            </a:r>
          </a:p>
          <a:p>
            <a:pPr lvl="1"/>
            <a:r>
              <a:rPr lang="en-US" sz="1800" smtClean="0"/>
              <a:t>A nice online introduction can be found in Chapter 1 of the NIST Engineering Statistics Handbook</a:t>
            </a:r>
          </a:p>
          <a:p>
            <a:pPr lvl="1">
              <a:buFont typeface="Arial" charset="0"/>
              <a:buNone/>
            </a:pPr>
            <a:r>
              <a:rPr lang="en-US" sz="1800" smtClean="0">
                <a:hlinkClick r:id="rId3"/>
              </a:rPr>
              <a:t>http://www.itl.nist.gov/div898/handbook/index.htm</a:t>
            </a:r>
            <a:endParaRPr lang="en-US" sz="1800" smtClean="0"/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381000" y="1066800"/>
            <a:ext cx="7848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0000"/>
              </a:spcBef>
              <a:buSzPct val="75000"/>
              <a:buFont typeface="Monotype Sorts" pitchFamily="2" charset="2"/>
              <a:buNone/>
            </a:pPr>
            <a:r>
              <a:rPr lang="en-US" sz="2800" b="1"/>
              <a:t>A preliminary exploration of the data to better understand its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Visualizing Universities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3657600" y="3200400"/>
            <a:ext cx="1752600" cy="1600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4" descr="cha-un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12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Is the elimination or the de-emphasis of certain objects and attributes</a:t>
            </a:r>
          </a:p>
          <a:p>
            <a:pPr>
              <a:lnSpc>
                <a:spcPct val="90000"/>
              </a:lnSpc>
            </a:pPr>
            <a:r>
              <a:rPr lang="en-US" smtClean="0"/>
              <a:t>Selection may involve the chosing a subset of attributes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Dimensionality reduction is often used to reduce the number of dimensions to two or three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Alternatively, pairs of attributes can be considered</a:t>
            </a:r>
          </a:p>
          <a:p>
            <a:pPr>
              <a:lnSpc>
                <a:spcPct val="90000"/>
              </a:lnSpc>
            </a:pPr>
            <a:r>
              <a:rPr lang="en-US" smtClean="0"/>
              <a:t>Selection may also involve choosing a subset of objects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 A region of the screen can only show so many points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Can sample, but want to preserve points in sparse areas </a:t>
            </a:r>
          </a:p>
          <a:p>
            <a:pPr lvl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Visualization Techniques: Histograms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2895600"/>
          </a:xfrm>
        </p:spPr>
        <p:txBody>
          <a:bodyPr/>
          <a:lstStyle/>
          <a:p>
            <a:r>
              <a:rPr lang="en-US" sz="2400" smtClean="0"/>
              <a:t>Histogram </a:t>
            </a:r>
          </a:p>
          <a:p>
            <a:pPr lvl="1"/>
            <a:r>
              <a:rPr lang="en-US" sz="2000" smtClean="0"/>
              <a:t>Usually shows the distribution of values of a single variable</a:t>
            </a:r>
          </a:p>
          <a:p>
            <a:pPr lvl="1"/>
            <a:r>
              <a:rPr lang="en-US" sz="2000" smtClean="0"/>
              <a:t>Divide the values into bins and show a bar plot of the number of objects in each bin. </a:t>
            </a:r>
          </a:p>
          <a:p>
            <a:pPr lvl="1"/>
            <a:r>
              <a:rPr lang="en-US" sz="2000" smtClean="0"/>
              <a:t>The height of each bar indicates the number of objects</a:t>
            </a:r>
          </a:p>
          <a:p>
            <a:pPr lvl="1"/>
            <a:r>
              <a:rPr lang="en-US" sz="2000" smtClean="0"/>
              <a:t>Shape of histogram depends on the number of bins</a:t>
            </a:r>
          </a:p>
          <a:p>
            <a:r>
              <a:rPr lang="en-US" sz="2400" smtClean="0"/>
              <a:t>Example: Petal Width </a:t>
            </a:r>
            <a:r>
              <a:rPr lang="en-US" sz="2000" smtClean="0"/>
              <a:t>(10 and 20 bins, respectively)</a:t>
            </a:r>
            <a:r>
              <a:rPr lang="en-US" sz="2400" smtClean="0"/>
              <a:t> </a:t>
            </a:r>
          </a:p>
          <a:p>
            <a:pPr lvl="1">
              <a:buFont typeface="Arial" charset="0"/>
              <a:buNone/>
            </a:pPr>
            <a:endParaRPr lang="en-US" sz="200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b="3267"/>
          <a:stretch>
            <a:fillRect/>
          </a:stretch>
        </p:blipFill>
        <p:spPr bwMode="auto">
          <a:xfrm>
            <a:off x="762000" y="3962400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b="3267"/>
          <a:stretch>
            <a:fillRect/>
          </a:stretch>
        </p:blipFill>
        <p:spPr bwMode="auto">
          <a:xfrm>
            <a:off x="4495800" y="3962400"/>
            <a:ext cx="32686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7775"/>
            <a:ext cx="565785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Two-Dimensional Histograms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066800"/>
            <a:ext cx="8428037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Show the joint distribution of the values of two attributes </a:t>
            </a:r>
          </a:p>
          <a:p>
            <a:pPr>
              <a:lnSpc>
                <a:spcPct val="90000"/>
              </a:lnSpc>
            </a:pPr>
            <a:r>
              <a:rPr lang="en-US" smtClean="0"/>
              <a:t>Example: petal width and petal length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What does this tell us?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Visualization Techniques: Histograms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2895600"/>
          </a:xfrm>
        </p:spPr>
        <p:txBody>
          <a:bodyPr/>
          <a:lstStyle/>
          <a:p>
            <a:r>
              <a:rPr lang="en-US" sz="2400" dirty="0" smtClean="0"/>
              <a:t>Several variations of histograms exist: </a:t>
            </a:r>
            <a:r>
              <a:rPr lang="en-US" sz="2400" dirty="0" err="1" smtClean="0"/>
              <a:t>equi</a:t>
            </a:r>
            <a:r>
              <a:rPr lang="en-US" sz="2400" dirty="0" smtClean="0"/>
              <a:t>-bin(most popular), other approaches use variable bin sizes…</a:t>
            </a:r>
          </a:p>
          <a:p>
            <a:r>
              <a:rPr lang="en-US" sz="2400" dirty="0" smtClean="0"/>
              <a:t>Choosing proper bin-sizes and bin-starting points is a non trivial problem!!</a:t>
            </a:r>
          </a:p>
          <a:p>
            <a:r>
              <a:rPr lang="en-US" sz="2000" u="sng" dirty="0" smtClean="0"/>
              <a:t>Example Problem from the midterm exam 2009</a:t>
            </a:r>
            <a:r>
              <a:rPr lang="en-US" sz="2000" dirty="0" smtClean="0"/>
              <a:t>: Assume you have an attribute A that has the attribute values that range between 0 and 6; its particular values are: 0.62 0.97 0.98 1.01. 1.02 1.07 2.96 2.97 2.99 3.02 3.03 3.06 4.96 4.97 4.98 5.02 5.03 5.04. Assume this attribute A is visualized as a </a:t>
            </a:r>
            <a:r>
              <a:rPr lang="en-US" sz="2000" dirty="0" err="1" smtClean="0"/>
              <a:t>equi</a:t>
            </a:r>
            <a:r>
              <a:rPr lang="en-US" sz="2000" dirty="0" smtClean="0"/>
              <a:t>-bin histogram with 6 bins: [0,1), [1,2), [2,3],[3,4), [4,5), [5,6]. Does the histogram provide a good approximation of the distribution/density function of attribute A? If not, provide a better histogram for attribute A. Give reasons for your answers!  [7]</a:t>
            </a:r>
            <a:endParaRPr lang="en-US" sz="2000" b="1" dirty="0" smtClean="0"/>
          </a:p>
          <a:p>
            <a:pPr>
              <a:buFont typeface="Monotype Sorts" pitchFamily="2" charset="2"/>
              <a:buNone/>
            </a:pPr>
            <a:endParaRPr lang="en-US" sz="2400" dirty="0" smtClean="0"/>
          </a:p>
          <a:p>
            <a:pPr lvl="1">
              <a:buFont typeface="Arial" charset="0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Visualization Techniques: Box Plots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Box Plots (</a:t>
            </a:r>
            <a:r>
              <a:rPr lang="en-US" sz="20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we do not use the version depicted below!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Invented by J. Tukey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Another way of displaying the distribution of data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Following figure shows the basic part of a box plot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819400" y="2944813"/>
            <a:ext cx="2514600" cy="3227387"/>
            <a:chOff x="1800" y="677"/>
            <a:chExt cx="3960" cy="5083"/>
          </a:xfrm>
        </p:grpSpPr>
        <p:grpSp>
          <p:nvGrpSpPr>
            <p:cNvPr id="22533" name="Group 8"/>
            <p:cNvGrpSpPr>
              <a:grpSpLocks/>
            </p:cNvGrpSpPr>
            <p:nvPr/>
          </p:nvGrpSpPr>
          <p:grpSpPr bwMode="auto">
            <a:xfrm>
              <a:off x="1800" y="882"/>
              <a:ext cx="1015" cy="4878"/>
              <a:chOff x="1800" y="882"/>
              <a:chExt cx="1015" cy="4878"/>
            </a:xfrm>
          </p:grpSpPr>
          <p:sp>
            <p:nvSpPr>
              <p:cNvPr id="22552" name="Line 9"/>
              <p:cNvSpPr>
                <a:spLocks noChangeShapeType="1"/>
              </p:cNvSpPr>
              <p:nvPr/>
            </p:nvSpPr>
            <p:spPr bwMode="auto">
              <a:xfrm flipV="1">
                <a:off x="2314" y="1729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0"/>
              <p:cNvSpPr>
                <a:spLocks noChangeShapeType="1"/>
              </p:cNvSpPr>
              <p:nvPr/>
            </p:nvSpPr>
            <p:spPr bwMode="auto">
              <a:xfrm flipV="1">
                <a:off x="2314" y="4117"/>
                <a:ext cx="1" cy="11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1"/>
              <p:cNvSpPr>
                <a:spLocks noChangeShapeType="1"/>
              </p:cNvSpPr>
              <p:nvPr/>
            </p:nvSpPr>
            <p:spPr bwMode="auto">
              <a:xfrm>
                <a:off x="2057" y="5298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12"/>
              <p:cNvSpPr>
                <a:spLocks noChangeShapeType="1"/>
              </p:cNvSpPr>
              <p:nvPr/>
            </p:nvSpPr>
            <p:spPr bwMode="auto">
              <a:xfrm>
                <a:off x="2057" y="1729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Rectangle 13"/>
              <p:cNvSpPr>
                <a:spLocks noChangeArrowheads="1"/>
              </p:cNvSpPr>
              <p:nvPr/>
            </p:nvSpPr>
            <p:spPr bwMode="auto">
              <a:xfrm>
                <a:off x="1800" y="3128"/>
                <a:ext cx="1015" cy="989"/>
              </a:xfrm>
              <a:prstGeom prst="rect">
                <a:avLst/>
              </a:prstGeom>
              <a:noFill/>
              <a:ln w="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14"/>
              <p:cNvSpPr>
                <a:spLocks noChangeShapeType="1"/>
              </p:cNvSpPr>
              <p:nvPr/>
            </p:nvSpPr>
            <p:spPr bwMode="auto">
              <a:xfrm>
                <a:off x="1800" y="3719"/>
                <a:ext cx="10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15"/>
              <p:cNvSpPr>
                <a:spLocks noChangeShapeType="1"/>
              </p:cNvSpPr>
              <p:nvPr/>
            </p:nvSpPr>
            <p:spPr bwMode="auto">
              <a:xfrm>
                <a:off x="2250" y="93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16"/>
              <p:cNvSpPr>
                <a:spLocks noChangeShapeType="1"/>
              </p:cNvSpPr>
              <p:nvPr/>
            </p:nvSpPr>
            <p:spPr bwMode="auto">
              <a:xfrm>
                <a:off x="2314" y="882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7"/>
              <p:cNvSpPr>
                <a:spLocks noChangeShapeType="1"/>
              </p:cNvSpPr>
              <p:nvPr/>
            </p:nvSpPr>
            <p:spPr bwMode="auto">
              <a:xfrm>
                <a:off x="2250" y="152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18"/>
              <p:cNvSpPr>
                <a:spLocks noChangeShapeType="1"/>
              </p:cNvSpPr>
              <p:nvPr/>
            </p:nvSpPr>
            <p:spPr bwMode="auto">
              <a:xfrm>
                <a:off x="2314" y="1473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19"/>
              <p:cNvSpPr>
                <a:spLocks noChangeShapeType="1"/>
              </p:cNvSpPr>
              <p:nvPr/>
            </p:nvSpPr>
            <p:spPr bwMode="auto">
              <a:xfrm>
                <a:off x="2250" y="1332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20"/>
              <p:cNvSpPr>
                <a:spLocks noChangeShapeType="1"/>
              </p:cNvSpPr>
              <p:nvPr/>
            </p:nvSpPr>
            <p:spPr bwMode="auto">
              <a:xfrm>
                <a:off x="2314" y="1280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21"/>
              <p:cNvSpPr>
                <a:spLocks noChangeShapeType="1"/>
              </p:cNvSpPr>
              <p:nvPr/>
            </p:nvSpPr>
            <p:spPr bwMode="auto">
              <a:xfrm>
                <a:off x="2250" y="5708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22"/>
              <p:cNvSpPr>
                <a:spLocks noChangeShapeType="1"/>
              </p:cNvSpPr>
              <p:nvPr/>
            </p:nvSpPr>
            <p:spPr bwMode="auto">
              <a:xfrm>
                <a:off x="2314" y="5657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34" name="Group 23"/>
            <p:cNvGrpSpPr>
              <a:grpSpLocks/>
            </p:cNvGrpSpPr>
            <p:nvPr/>
          </p:nvGrpSpPr>
          <p:grpSpPr bwMode="auto">
            <a:xfrm>
              <a:off x="3060" y="677"/>
              <a:ext cx="1800" cy="360"/>
              <a:chOff x="2700" y="677"/>
              <a:chExt cx="1800" cy="360"/>
            </a:xfrm>
          </p:grpSpPr>
          <p:sp>
            <p:nvSpPr>
              <p:cNvPr id="22550" name="Line 24"/>
              <p:cNvSpPr>
                <a:spLocks noChangeShapeType="1"/>
              </p:cNvSpPr>
              <p:nvPr/>
            </p:nvSpPr>
            <p:spPr bwMode="auto">
              <a:xfrm>
                <a:off x="2700" y="90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Text Box 25"/>
              <p:cNvSpPr txBox="1">
                <a:spLocks noChangeArrowheads="1"/>
              </p:cNvSpPr>
              <p:nvPr/>
            </p:nvSpPr>
            <p:spPr bwMode="auto">
              <a:xfrm>
                <a:off x="3420" y="677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outlier</a:t>
                </a:r>
                <a:endParaRPr lang="en-US"/>
              </a:p>
            </p:txBody>
          </p:sp>
        </p:grpSp>
        <p:grpSp>
          <p:nvGrpSpPr>
            <p:cNvPr id="22535" name="Group 26"/>
            <p:cNvGrpSpPr>
              <a:grpSpLocks/>
            </p:cNvGrpSpPr>
            <p:nvPr/>
          </p:nvGrpSpPr>
          <p:grpSpPr bwMode="auto">
            <a:xfrm>
              <a:off x="3060" y="5040"/>
              <a:ext cx="2700" cy="540"/>
              <a:chOff x="3060" y="5040"/>
              <a:chExt cx="2700" cy="540"/>
            </a:xfrm>
          </p:grpSpPr>
          <p:sp>
            <p:nvSpPr>
              <p:cNvPr id="22548" name="Line 27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Text Box 28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/>
                  <a:t>10</a:t>
                </a:r>
                <a:r>
                  <a:rPr lang="en-US" sz="1200" baseline="30000" dirty="0"/>
                  <a:t>th</a:t>
                </a:r>
                <a:r>
                  <a:rPr lang="en-US" sz="1200" dirty="0"/>
                  <a:t> percentile</a:t>
                </a:r>
                <a:endParaRPr lang="en-US" dirty="0"/>
              </a:p>
            </p:txBody>
          </p:sp>
        </p:grpSp>
        <p:grpSp>
          <p:nvGrpSpPr>
            <p:cNvPr id="22536" name="Group 29"/>
            <p:cNvGrpSpPr>
              <a:grpSpLocks/>
            </p:cNvGrpSpPr>
            <p:nvPr/>
          </p:nvGrpSpPr>
          <p:grpSpPr bwMode="auto">
            <a:xfrm>
              <a:off x="3060" y="3960"/>
              <a:ext cx="2700" cy="540"/>
              <a:chOff x="3060" y="3960"/>
              <a:chExt cx="2700" cy="540"/>
            </a:xfrm>
          </p:grpSpPr>
          <p:sp>
            <p:nvSpPr>
              <p:cNvPr id="22546" name="Line 30"/>
              <p:cNvSpPr>
                <a:spLocks noChangeShapeType="1"/>
              </p:cNvSpPr>
              <p:nvPr/>
            </p:nvSpPr>
            <p:spPr bwMode="auto">
              <a:xfrm>
                <a:off x="3060" y="418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Text Box 31"/>
              <p:cNvSpPr txBox="1">
                <a:spLocks noChangeArrowheads="1"/>
              </p:cNvSpPr>
              <p:nvPr/>
            </p:nvSpPr>
            <p:spPr bwMode="auto">
              <a:xfrm>
                <a:off x="3780" y="396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25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7" name="Group 32"/>
            <p:cNvGrpSpPr>
              <a:grpSpLocks/>
            </p:cNvGrpSpPr>
            <p:nvPr/>
          </p:nvGrpSpPr>
          <p:grpSpPr bwMode="auto">
            <a:xfrm>
              <a:off x="3060" y="2880"/>
              <a:ext cx="2700" cy="540"/>
              <a:chOff x="3060" y="2880"/>
              <a:chExt cx="2700" cy="540"/>
            </a:xfrm>
          </p:grpSpPr>
          <p:sp>
            <p:nvSpPr>
              <p:cNvPr id="22544" name="Line 33"/>
              <p:cNvSpPr>
                <a:spLocks noChangeShapeType="1"/>
              </p:cNvSpPr>
              <p:nvPr/>
            </p:nvSpPr>
            <p:spPr bwMode="auto">
              <a:xfrm>
                <a:off x="3060" y="310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34"/>
              <p:cNvSpPr txBox="1">
                <a:spLocks noChangeArrowheads="1"/>
              </p:cNvSpPr>
              <p:nvPr/>
            </p:nvSpPr>
            <p:spPr bwMode="auto">
              <a:xfrm>
                <a:off x="3780" y="288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75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8" name="Group 35"/>
            <p:cNvGrpSpPr>
              <a:grpSpLocks/>
            </p:cNvGrpSpPr>
            <p:nvPr/>
          </p:nvGrpSpPr>
          <p:grpSpPr bwMode="auto">
            <a:xfrm>
              <a:off x="3060" y="3528"/>
              <a:ext cx="2700" cy="540"/>
              <a:chOff x="3060" y="3600"/>
              <a:chExt cx="2700" cy="540"/>
            </a:xfrm>
          </p:grpSpPr>
          <p:sp>
            <p:nvSpPr>
              <p:cNvPr id="22542" name="Line 36"/>
              <p:cNvSpPr>
                <a:spLocks noChangeShapeType="1"/>
              </p:cNvSpPr>
              <p:nvPr/>
            </p:nvSpPr>
            <p:spPr bwMode="auto">
              <a:xfrm>
                <a:off x="3060" y="382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Text Box 37"/>
              <p:cNvSpPr txBox="1">
                <a:spLocks noChangeArrowheads="1"/>
              </p:cNvSpPr>
              <p:nvPr/>
            </p:nvSpPr>
            <p:spPr bwMode="auto">
              <a:xfrm>
                <a:off x="3780" y="360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50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9" name="Group 38"/>
            <p:cNvGrpSpPr>
              <a:grpSpLocks/>
            </p:cNvGrpSpPr>
            <p:nvPr/>
          </p:nvGrpSpPr>
          <p:grpSpPr bwMode="auto">
            <a:xfrm>
              <a:off x="3060" y="1541"/>
              <a:ext cx="2700" cy="540"/>
              <a:chOff x="3060" y="5040"/>
              <a:chExt cx="2700" cy="540"/>
            </a:xfrm>
          </p:grpSpPr>
          <p:sp>
            <p:nvSpPr>
              <p:cNvPr id="22540" name="Line 39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Text Box 40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90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5867400" y="3672064"/>
            <a:ext cx="3026791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 see</a:t>
            </a:r>
            <a:r>
              <a:rPr lang="en-US" sz="1000" dirty="0"/>
              <a:t>: </a:t>
            </a:r>
            <a:r>
              <a:rPr lang="en-US" sz="1000" dirty="0">
                <a:hlinkClick r:id="rId3"/>
              </a:rPr>
              <a:t>https://</a:t>
            </a:r>
            <a:r>
              <a:rPr lang="en-US" sz="1000" dirty="0" smtClean="0">
                <a:hlinkClick r:id="rId3"/>
              </a:rPr>
              <a:t>en.wikipedia.org/wiki/Box_plot</a:t>
            </a:r>
            <a:endParaRPr lang="en-US" sz="1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76200" y="360241"/>
            <a:ext cx="8936699" cy="487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200" i="0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Boxplots in </a:t>
            </a:r>
            <a:r>
              <a:rPr lang="en" sz="3200" i="0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(</a:t>
            </a:r>
            <a:r>
              <a:rPr lang="en" sz="3200" i="0" strike="noStrike" cap="none" dirty="0" smtClean="0">
                <a:solidFill>
                  <a:srgbClr val="FF0000"/>
                </a:solidFill>
                <a:latin typeface="Lucida Handwriting" panose="03010101010101010101" pitchFamily="66" charset="0"/>
                <a:ea typeface="Arial"/>
                <a:cs typeface="Arial"/>
                <a:sym typeface="Arial"/>
              </a:rPr>
              <a:t>we use those!!</a:t>
            </a:r>
            <a:r>
              <a:rPr lang="en" sz="3200" i="0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en" sz="3200" i="0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endParaRPr lang="en" sz="240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180"/>
              </a:spcBef>
              <a:spcAft>
                <a:spcPts val="400"/>
              </a:spcAft>
              <a:buNone/>
            </a:pPr>
            <a:r>
              <a:rPr lang="en" sz="24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default, boxplot() in R plots the maximum and the minimum non-outlying values instead of the 10</a:t>
            </a:r>
            <a:r>
              <a:rPr lang="en" sz="24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90</a:t>
            </a:r>
            <a:r>
              <a:rPr lang="en" sz="24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percentiles as the book </a:t>
            </a:r>
            <a:r>
              <a:rPr lang="en" sz="240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describes. Outliers in BPs are values that are 1.5*IQR</a:t>
            </a:r>
            <a:r>
              <a:rPr lang="en" sz="24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more away from the box, where IQR is the height of the box!</a:t>
            </a:r>
            <a:endParaRPr lang="en" sz="240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Shape 52"/>
          <p:cNvGrpSpPr/>
          <p:nvPr/>
        </p:nvGrpSpPr>
        <p:grpSpPr>
          <a:xfrm>
            <a:off x="3810000" y="3505199"/>
            <a:ext cx="2514600" cy="3227386"/>
            <a:chOff x="2857500" y="1074737"/>
            <a:chExt cx="6286499" cy="8069261"/>
          </a:xfrm>
        </p:grpSpPr>
        <p:grpSp>
          <p:nvGrpSpPr>
            <p:cNvPr id="53" name="Shape 53"/>
            <p:cNvGrpSpPr/>
            <p:nvPr/>
          </p:nvGrpSpPr>
          <p:grpSpPr>
            <a:xfrm>
              <a:off x="2857500" y="1400175"/>
              <a:ext cx="1611312" cy="7743823"/>
              <a:chOff x="2857500" y="1400175"/>
              <a:chExt cx="1611312" cy="7743823"/>
            </a:xfrm>
          </p:grpSpPr>
          <p:cxnSp>
            <p:nvCxnSpPr>
              <p:cNvPr id="54" name="Shape 54"/>
              <p:cNvCxnSpPr/>
              <p:nvPr/>
            </p:nvCxnSpPr>
            <p:spPr>
              <a:xfrm rot="10800000" flipH="1">
                <a:off x="3673475" y="2744786"/>
                <a:ext cx="1587" cy="2220911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5" name="Shape 55"/>
              <p:cNvCxnSpPr/>
              <p:nvPr/>
            </p:nvCxnSpPr>
            <p:spPr>
              <a:xfrm rot="10800000" flipH="1">
                <a:off x="3673475" y="6535737"/>
                <a:ext cx="1587" cy="1874836"/>
              </a:xfrm>
              <a:prstGeom prst="straightConnector1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6" name="Shape 56"/>
              <p:cNvCxnSpPr/>
              <p:nvPr/>
            </p:nvCxnSpPr>
            <p:spPr>
              <a:xfrm>
                <a:off x="3265486" y="8410575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57" name="Shape 57"/>
              <p:cNvCxnSpPr/>
              <p:nvPr/>
            </p:nvCxnSpPr>
            <p:spPr>
              <a:xfrm>
                <a:off x="3265486" y="2744786"/>
                <a:ext cx="795337" cy="1587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58" name="Shape 58"/>
              <p:cNvSpPr txBox="1"/>
              <p:nvPr/>
            </p:nvSpPr>
            <p:spPr>
              <a:xfrm>
                <a:off x="2857500" y="4965700"/>
                <a:ext cx="1611312" cy="1570036"/>
              </a:xfrm>
              <a:prstGeom prst="rect">
                <a:avLst/>
              </a:prstGeom>
              <a:noFill/>
              <a:ln w="9525" cap="rnd">
                <a:solidFill>
                  <a:srgbClr val="0000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>
                  <a:spcBef>
                    <a:spcPts val="0"/>
                  </a:spcBef>
                  <a:buNone/>
                </a:pPr>
                <a:endParaRPr/>
              </a:p>
            </p:txBody>
          </p:sp>
          <p:cxnSp>
            <p:nvCxnSpPr>
              <p:cNvPr id="59" name="Shape 59"/>
              <p:cNvCxnSpPr/>
              <p:nvPr/>
            </p:nvCxnSpPr>
            <p:spPr>
              <a:xfrm>
                <a:off x="2857500" y="5903912"/>
                <a:ext cx="1611312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0" name="Shape 60"/>
              <p:cNvCxnSpPr/>
              <p:nvPr/>
            </p:nvCxnSpPr>
            <p:spPr>
              <a:xfrm>
                <a:off x="3571875" y="1482725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1" name="Shape 61"/>
              <p:cNvCxnSpPr/>
              <p:nvPr/>
            </p:nvCxnSpPr>
            <p:spPr>
              <a:xfrm>
                <a:off x="3673475" y="1400175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2" name="Shape 62"/>
              <p:cNvCxnSpPr/>
              <p:nvPr/>
            </p:nvCxnSpPr>
            <p:spPr>
              <a:xfrm>
                <a:off x="3571875" y="24193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3" name="Shape 63"/>
              <p:cNvCxnSpPr/>
              <p:nvPr/>
            </p:nvCxnSpPr>
            <p:spPr>
              <a:xfrm>
                <a:off x="3673475" y="2338386"/>
                <a:ext cx="1587" cy="18256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4" name="Shape 64"/>
              <p:cNvCxnSpPr/>
              <p:nvPr/>
            </p:nvCxnSpPr>
            <p:spPr>
              <a:xfrm>
                <a:off x="3571875" y="21145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5" name="Shape 65"/>
              <p:cNvCxnSpPr/>
              <p:nvPr/>
            </p:nvCxnSpPr>
            <p:spPr>
              <a:xfrm>
                <a:off x="3673475" y="2032000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6" name="Shape 66"/>
              <p:cNvCxnSpPr/>
              <p:nvPr/>
            </p:nvCxnSpPr>
            <p:spPr>
              <a:xfrm>
                <a:off x="3571875" y="9061450"/>
                <a:ext cx="182561" cy="1587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67" name="Shape 67"/>
              <p:cNvCxnSpPr/>
              <p:nvPr/>
            </p:nvCxnSpPr>
            <p:spPr>
              <a:xfrm>
                <a:off x="3673475" y="8980486"/>
                <a:ext cx="1587" cy="163511"/>
              </a:xfrm>
              <a:prstGeom prst="straightConnector1">
                <a:avLst/>
              </a:prstGeom>
              <a:noFill/>
              <a:ln w="9525" cap="rnd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grpSp>
          <p:nvGrpSpPr>
            <p:cNvPr id="68" name="Shape 68"/>
            <p:cNvGrpSpPr/>
            <p:nvPr/>
          </p:nvGrpSpPr>
          <p:grpSpPr>
            <a:xfrm>
              <a:off x="4857750" y="1074737"/>
              <a:ext cx="2857500" cy="571500"/>
              <a:chOff x="4286250" y="1074737"/>
              <a:chExt cx="2857500" cy="571500"/>
            </a:xfrm>
          </p:grpSpPr>
          <p:cxnSp>
            <p:nvCxnSpPr>
              <p:cNvPr id="69" name="Shape 69"/>
              <p:cNvCxnSpPr/>
              <p:nvPr/>
            </p:nvCxnSpPr>
            <p:spPr>
              <a:xfrm>
                <a:off x="4286250" y="1428750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0" name="Shape 70"/>
              <p:cNvSpPr txBox="1"/>
              <p:nvPr/>
            </p:nvSpPr>
            <p:spPr>
              <a:xfrm>
                <a:off x="5429250" y="1074737"/>
                <a:ext cx="1714500" cy="571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outlier</a:t>
                </a:r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4857750" y="8001000"/>
              <a:ext cx="4286249" cy="857250"/>
              <a:chOff x="4857750" y="8001000"/>
              <a:chExt cx="4286249" cy="857250"/>
            </a:xfrm>
          </p:grpSpPr>
          <p:cxnSp>
            <p:nvCxnSpPr>
              <p:cNvPr id="72" name="Shape 72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3" name="Shape 73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4" name="Shape 74"/>
            <p:cNvGrpSpPr/>
            <p:nvPr/>
          </p:nvGrpSpPr>
          <p:grpSpPr>
            <a:xfrm>
              <a:off x="4857750" y="6286500"/>
              <a:ext cx="4286249" cy="857250"/>
              <a:chOff x="4857750" y="6286500"/>
              <a:chExt cx="4286249" cy="857250"/>
            </a:xfrm>
          </p:grpSpPr>
          <p:cxnSp>
            <p:nvCxnSpPr>
              <p:cNvPr id="75" name="Shape 75"/>
              <p:cNvCxnSpPr/>
              <p:nvPr/>
            </p:nvCxnSpPr>
            <p:spPr>
              <a:xfrm>
                <a:off x="4857750" y="66405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6" name="Shape 76"/>
              <p:cNvSpPr txBox="1"/>
              <p:nvPr/>
            </p:nvSpPr>
            <p:spPr>
              <a:xfrm>
                <a:off x="6000750" y="62865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77" name="Shape 77"/>
            <p:cNvGrpSpPr/>
            <p:nvPr/>
          </p:nvGrpSpPr>
          <p:grpSpPr>
            <a:xfrm>
              <a:off x="4857750" y="4572000"/>
              <a:ext cx="4286249" cy="857250"/>
              <a:chOff x="4857750" y="4572000"/>
              <a:chExt cx="4286249" cy="857250"/>
            </a:xfrm>
          </p:grpSpPr>
          <p:cxnSp>
            <p:nvCxnSpPr>
              <p:cNvPr id="78" name="Shape 78"/>
              <p:cNvCxnSpPr/>
              <p:nvPr/>
            </p:nvCxnSpPr>
            <p:spPr>
              <a:xfrm>
                <a:off x="4857750" y="4926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79" name="Shape 79"/>
              <p:cNvSpPr txBox="1"/>
              <p:nvPr/>
            </p:nvSpPr>
            <p:spPr>
              <a:xfrm>
                <a:off x="6000750" y="4572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0" name="Shape 80"/>
            <p:cNvGrpSpPr/>
            <p:nvPr/>
          </p:nvGrpSpPr>
          <p:grpSpPr>
            <a:xfrm>
              <a:off x="4857750" y="5600700"/>
              <a:ext cx="4286249" cy="857250"/>
              <a:chOff x="4857750" y="5715000"/>
              <a:chExt cx="4286249" cy="857250"/>
            </a:xfrm>
          </p:grpSpPr>
          <p:cxnSp>
            <p:nvCxnSpPr>
              <p:cNvPr id="81" name="Shape 81"/>
              <p:cNvCxnSpPr/>
              <p:nvPr/>
            </p:nvCxnSpPr>
            <p:spPr>
              <a:xfrm>
                <a:off x="4857750" y="6069012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2" name="Shape 82"/>
              <p:cNvSpPr txBox="1"/>
              <p:nvPr/>
            </p:nvSpPr>
            <p:spPr>
              <a:xfrm>
                <a:off x="6000750" y="5715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  <p:grpSp>
          <p:nvGrpSpPr>
            <p:cNvPr id="83" name="Shape 83"/>
            <p:cNvGrpSpPr/>
            <p:nvPr/>
          </p:nvGrpSpPr>
          <p:grpSpPr>
            <a:xfrm>
              <a:off x="4857750" y="2446337"/>
              <a:ext cx="4286249" cy="857250"/>
              <a:chOff x="4857750" y="8001000"/>
              <a:chExt cx="4286249" cy="857250"/>
            </a:xfrm>
          </p:grpSpPr>
          <p:cxnSp>
            <p:nvCxnSpPr>
              <p:cNvPr id="84" name="Shape 84"/>
              <p:cNvCxnSpPr/>
              <p:nvPr/>
            </p:nvCxnSpPr>
            <p:spPr>
              <a:xfrm>
                <a:off x="4857750" y="8355011"/>
                <a:ext cx="1143000" cy="0"/>
              </a:xfrm>
              <a:prstGeom prst="straightConnector1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miter/>
                <a:headEnd type="triangle" w="med" len="med"/>
                <a:tailEnd type="none" w="med" len="med"/>
              </a:ln>
            </p:spPr>
          </p:cxnSp>
          <p:sp>
            <p:nvSpPr>
              <p:cNvPr id="85" name="Shape 85"/>
              <p:cNvSpPr txBox="1"/>
              <p:nvPr/>
            </p:nvSpPr>
            <p:spPr>
              <a:xfrm>
                <a:off x="6000750" y="8001000"/>
                <a:ext cx="3143249" cy="857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400"/>
                  </a:spcAft>
                  <a:buSzPct val="25000"/>
                  <a:buFont typeface="Arial"/>
                  <a:buNone/>
                </a:pP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r>
                  <a:rPr lang="en" sz="1200" b="0" i="0" u="none" strike="noStrike" cap="none" baseline="30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th</a:t>
                </a:r>
                <a:r>
                  <a:rPr lang="en" sz="12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percentile</a:t>
                </a:r>
              </a:p>
            </p:txBody>
          </p:sp>
        </p:grpSp>
      </p:grpSp>
      <p:cxnSp>
        <p:nvCxnSpPr>
          <p:cNvPr id="86" name="Shape 86"/>
          <p:cNvCxnSpPr/>
          <p:nvPr/>
        </p:nvCxnSpPr>
        <p:spPr>
          <a:xfrm>
            <a:off x="5181600" y="39624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7" name="Shape 87"/>
          <p:cNvCxnSpPr/>
          <p:nvPr/>
        </p:nvCxnSpPr>
        <p:spPr>
          <a:xfrm rot="10800000" flipH="1">
            <a:off x="5105400" y="39623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8" name="Shape 88"/>
          <p:cNvCxnSpPr/>
          <p:nvPr/>
        </p:nvCxnSpPr>
        <p:spPr>
          <a:xfrm>
            <a:off x="5181600" y="6172200"/>
            <a:ext cx="990599" cy="533399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89" name="Shape 89"/>
          <p:cNvCxnSpPr/>
          <p:nvPr/>
        </p:nvCxnSpPr>
        <p:spPr>
          <a:xfrm rot="10800000" flipH="1">
            <a:off x="5105400" y="6172199"/>
            <a:ext cx="1066799" cy="457200"/>
          </a:xfrm>
          <a:prstGeom prst="straightConnector1">
            <a:avLst/>
          </a:prstGeom>
          <a:noFill/>
          <a:ln w="38100" cap="rnd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90" name="Shape 90"/>
          <p:cNvGrpSpPr/>
          <p:nvPr/>
        </p:nvGrpSpPr>
        <p:grpSpPr>
          <a:xfrm>
            <a:off x="6286499" y="4054475"/>
            <a:ext cx="2726399" cy="342900"/>
            <a:chOff x="4857750" y="8001000"/>
            <a:chExt cx="4286249" cy="857250"/>
          </a:xfrm>
        </p:grpSpPr>
        <p:cxnSp>
          <p:nvCxnSpPr>
            <p:cNvPr id="91" name="Shape 91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2" name="Shape 92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Maximum non-outlier</a:t>
              </a:r>
              <a:endParaRPr lang="en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Shape 93"/>
          <p:cNvGrpSpPr/>
          <p:nvPr/>
        </p:nvGrpSpPr>
        <p:grpSpPr>
          <a:xfrm>
            <a:off x="6298718" y="6290364"/>
            <a:ext cx="2464282" cy="342900"/>
            <a:chOff x="4857750" y="8001000"/>
            <a:chExt cx="4286249" cy="857250"/>
          </a:xfrm>
        </p:grpSpPr>
        <p:cxnSp>
          <p:nvCxnSpPr>
            <p:cNvPr id="94" name="Shape 94"/>
            <p:cNvCxnSpPr/>
            <p:nvPr/>
          </p:nvCxnSpPr>
          <p:spPr>
            <a:xfrm>
              <a:off x="4857750" y="8355011"/>
              <a:ext cx="1143000" cy="0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olid"/>
              <a:miter/>
              <a:headEnd type="triangle" w="med" len="med"/>
              <a:tailEnd type="none" w="med" len="med"/>
            </a:ln>
          </p:spPr>
        </p:cxnSp>
        <p:sp>
          <p:nvSpPr>
            <p:cNvPr id="95" name="Shape 95"/>
            <p:cNvSpPr txBox="1"/>
            <p:nvPr/>
          </p:nvSpPr>
          <p:spPr>
            <a:xfrm>
              <a:off x="6000750" y="8001000"/>
              <a:ext cx="3143249" cy="857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400"/>
                </a:spcAft>
                <a:buSzPct val="25000"/>
                <a:buFont typeface="Arial"/>
                <a:buNone/>
              </a:pPr>
              <a:r>
                <a:rPr lang="en" sz="1200" b="0" i="0" u="none" strike="noStrike" cap="none" baseline="0" dirty="0" smtClean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Minimum non-outlier</a:t>
              </a:r>
              <a:endParaRPr lang="en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91353" y="2727420"/>
            <a:ext cx="29322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dk1"/>
                </a:solidFill>
              </a:rPr>
              <a:t>See: 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a&lt;-c(11,12, 22, 33, 34, 100)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boxplot(a)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b&lt;-c(11,12, 22, 33, 34, 65)</a:t>
            </a:r>
          </a:p>
          <a:p>
            <a:pPr lvl="0"/>
            <a:r>
              <a:rPr lang="en-US" dirty="0">
                <a:solidFill>
                  <a:schemeClr val="dk1"/>
                </a:solidFill>
              </a:rPr>
              <a:t>&gt; boxplot(b)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a&lt;-c(11,12,22, 33, 34, 50, 100)</a:t>
            </a:r>
          </a:p>
          <a:p>
            <a:pPr marL="285750" lvl="0" indent="-285750">
              <a:buFont typeface="Wingdings"/>
              <a:buChar char="Ø"/>
            </a:pPr>
            <a:r>
              <a:rPr lang="en-US" dirty="0">
                <a:solidFill>
                  <a:schemeClr val="dk1"/>
                </a:solidFill>
              </a:rPr>
              <a:t>boxplot(a)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" y="4529299"/>
            <a:ext cx="2324416" cy="232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6705600" y="5045557"/>
            <a:ext cx="0" cy="7155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5224119"/>
            <a:ext cx="2302233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IQR (</a:t>
            </a:r>
            <a:r>
              <a:rPr lang="en-US" i="1" dirty="0" smtClean="0"/>
              <a:t>a proxy for standard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            deviation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951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763010"/>
          </a:xfrm>
        </p:spPr>
        <p:txBody>
          <a:bodyPr/>
          <a:lstStyle/>
          <a:p>
            <a:r>
              <a:rPr lang="en-US" dirty="0" smtClean="0"/>
              <a:t>Example of R Box Plots </a:t>
            </a:r>
            <a:r>
              <a:rPr lang="en-US" sz="2800" b="0" i="1" dirty="0" smtClean="0"/>
              <a:t>(Mid1 Question)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469408"/>
            <a:ext cx="586740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56455" y="915410"/>
            <a:ext cx="805008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b) The following boxplot has been created using the following R-code for an attribute x: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x&lt;-c(1,2,2,2,4,4,8,9,9,10,18,22)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&gt; boxplot(x)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1952625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156" y="3810000"/>
            <a:ext cx="924003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 is the median for the attribute x? What is the IQR for the attribute x?  The lower whisker of the boxplot as 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1; what does this tell you?   According the boxplot 18 is not an outlier and 22 as an outlier; why do you believe this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the case? [5]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Median is 6=(4+8)/2 [1]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IQR=9.5-2=7.5 [1]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is the lowest value in the dataset that is not an outlier [1]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Every value that is 1.5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anose="05050102010706020507" pitchFamily="18" charset="2"/>
                <a:ea typeface="Times New Roman" pitchFamily="18" charset="0"/>
                <a:cs typeface="Arial" pitchFamily="34" charset="0"/>
              </a:rPr>
              <a:t>*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IQR above the 75</a:t>
            </a:r>
            <a:r>
              <a:rPr kumimoji="0" lang="en-US" alt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is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outlier; that is, for the particular boxplots values above 9.5+1.5*7.5=20.75 and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below the 25</a:t>
            </a:r>
            <a:r>
              <a:rPr kumimoji="0" lang="en-US" altLang="en-U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percentile -9.25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outliers; consequently, 22 is an outlier and 1 and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18 is not, and the whiskers are therefore at 1 and 18! [2]  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91048" y="115763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2537254" y="1114824"/>
            <a:ext cx="0" cy="3794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21355"/>
            <a:ext cx="3054525" cy="2034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6800" y="2023406"/>
            <a:ext cx="27619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version 3.4.3: </a:t>
            </a:r>
            <a:r>
              <a:rPr lang="en-US" i="1" dirty="0" smtClean="0"/>
              <a:t>Kite-Eating Tree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Visualization Techniques: Scatter Plots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Scatter plots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Attributes values determine the position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Two-dimensional scatter plots most common, but can have three-dimensional scatter plots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Often additional attributes can be displayed by using the size, shape, and color of the markers that represent the objects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It is useful to have arrays of scatter plots can compactly summarize the relationships of several pairs of attributes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For prediction scatter plots see: </a:t>
            </a:r>
            <a:r>
              <a:rPr lang="en-US" dirty="0" smtClean="0">
                <a:hlinkClick r:id="rId3"/>
              </a:rPr>
              <a:t>http://en.wikipedia.org/wiki/Scatter_plot</a:t>
            </a:r>
            <a:r>
              <a:rPr lang="en-US" dirty="0" smtClean="0"/>
              <a:t> </a:t>
            </a:r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hlinkClick r:id="rId4"/>
              </a:rPr>
              <a:t>http://en.wikipedia.org/wiki/Correlation</a:t>
            </a:r>
            <a:r>
              <a:rPr lang="en-US" dirty="0" smtClean="0"/>
              <a:t>  (Correlation)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See example for classification, also called </a:t>
            </a:r>
            <a:r>
              <a:rPr lang="en-US" i="1" dirty="0" smtClean="0"/>
              <a:t>supervised scatter plots</a:t>
            </a:r>
            <a:r>
              <a:rPr lang="en-US" dirty="0" smtClean="0"/>
              <a:t>, on the next slide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2779"/>
          <a:stretch>
            <a:fillRect/>
          </a:stretch>
        </p:blipFill>
        <p:spPr bwMode="auto">
          <a:xfrm>
            <a:off x="381000" y="1066800"/>
            <a:ext cx="7989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Scatter Plot Array of Iris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280400" cy="533400"/>
          </a:xfrm>
        </p:spPr>
        <p:txBody>
          <a:bodyPr/>
          <a:lstStyle/>
          <a:p>
            <a:r>
              <a:rPr lang="en-US" smtClean="0"/>
              <a:t>Exploratory Data Analysis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447800" y="25146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524000" y="2895600"/>
            <a:ext cx="3686175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Exploratory Data Analysis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447800" y="10668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590800" y="1371600"/>
            <a:ext cx="1412875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Get Data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2514600" y="4343400"/>
            <a:ext cx="2144713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Preprocessing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1524000" y="3962400"/>
            <a:ext cx="3810000" cy="10668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1524000" y="5410200"/>
            <a:ext cx="3810000" cy="8382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/>
            <a:endParaRPr lang="en-US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2438400" y="5486400"/>
            <a:ext cx="1822450" cy="4302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/>
              <a:t>Data Mining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3352800" y="21336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56" name="Line 13"/>
          <p:cNvSpPr>
            <a:spLocks noChangeShapeType="1"/>
          </p:cNvSpPr>
          <p:nvPr/>
        </p:nvSpPr>
        <p:spPr bwMode="auto">
          <a:xfrm>
            <a:off x="3352800" y="35814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3352800" y="5029200"/>
            <a:ext cx="0" cy="381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 Plot Old Faithful Eruptions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799"/>
            <a:ext cx="5183187" cy="5170229"/>
          </a:xfrm>
        </p:spPr>
      </p:pic>
      <p:sp>
        <p:nvSpPr>
          <p:cNvPr id="5" name="TextBox 4"/>
          <p:cNvSpPr txBox="1"/>
          <p:nvPr/>
        </p:nvSpPr>
        <p:spPr>
          <a:xfrm>
            <a:off x="152400" y="6153632"/>
            <a:ext cx="333937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en.wikipedia.org/wiki/Old_Faithful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Visualization Techniques: Contour Plots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Contour plots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Useful when a continuous attribute is measured on a spatial grid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They partition the plane into regions of similar values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contour lines that form the boundaries of these regions connect points with equal values	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most common example is contour maps of elevation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Can also display temperature, rainfall, air pressure, etc.</a:t>
            </a:r>
          </a:p>
          <a:p>
            <a:pPr marL="1311275" lvl="2" indent="-396875">
              <a:lnSpc>
                <a:spcPct val="90000"/>
              </a:lnSpc>
            </a:pPr>
            <a:r>
              <a:rPr lang="en-US" smtClean="0"/>
              <a:t>An example for Sea Surface Temperature (SST) is provided on  the next slide</a:t>
            </a:r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685800" y="6096000"/>
            <a:ext cx="2432076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https://plot.ly/r/contour-plots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Contour Plot Example: SST Dec, 1998</a:t>
            </a:r>
          </a:p>
        </p:txBody>
      </p:sp>
      <p:grpSp>
        <p:nvGrpSpPr>
          <p:cNvPr id="27651" name="Group 7"/>
          <p:cNvGrpSpPr>
            <a:grpSpLocks/>
          </p:cNvGrpSpPr>
          <p:nvPr/>
        </p:nvGrpSpPr>
        <p:grpSpPr bwMode="auto">
          <a:xfrm>
            <a:off x="533400" y="1143000"/>
            <a:ext cx="7802563" cy="4932363"/>
            <a:chOff x="336" y="720"/>
            <a:chExt cx="4915" cy="3107"/>
          </a:xfrm>
        </p:grpSpPr>
        <p:pic>
          <p:nvPicPr>
            <p:cNvPr id="2765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8" b="7529"/>
            <a:stretch>
              <a:fillRect/>
            </a:stretch>
          </p:blipFill>
          <p:spPr bwMode="auto">
            <a:xfrm>
              <a:off x="336" y="720"/>
              <a:ext cx="4915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4359" y="3618"/>
              <a:ext cx="481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Times New Roman" pitchFamily="18" charset="0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/>
                <a:t>Celsius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Plots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ggplot2.tidyverse.org/reference/geom_density_2d.html </a:t>
            </a:r>
          </a:p>
          <a:p>
            <a:pPr>
              <a:lnSpc>
                <a:spcPct val="90000"/>
              </a:lnSpc>
            </a:pPr>
            <a:r>
              <a:rPr lang="en-US" dirty="0">
                <a:hlinkClick r:id="rId4"/>
              </a:rPr>
              <a:t>https://python-graph-gallery.com/2d-density-plot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86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533400"/>
          </a:xfrm>
        </p:spPr>
        <p:txBody>
          <a:bodyPr/>
          <a:lstStyle/>
          <a:p>
            <a:r>
              <a:rPr lang="en-US" sz="2800" smtClean="0"/>
              <a:t>Visualization Techniques: Parallel Coordinates</a:t>
            </a:r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Parallel Coordinates </a:t>
            </a:r>
          </a:p>
          <a:p>
            <a:pPr marL="749300" lvl="1">
              <a:lnSpc>
                <a:spcPct val="90000"/>
              </a:lnSpc>
            </a:pPr>
            <a:r>
              <a:rPr lang="en-US" smtClean="0"/>
              <a:t>Used to plot the attribute values of high-dimensional data</a:t>
            </a:r>
          </a:p>
          <a:p>
            <a:pPr marL="749300" lvl="1">
              <a:lnSpc>
                <a:spcPct val="90000"/>
              </a:lnSpc>
            </a:pPr>
            <a:r>
              <a:rPr lang="en-US" smtClean="0"/>
              <a:t>Instead of using perpendicular axes, use a set of parallel axes </a:t>
            </a:r>
          </a:p>
          <a:p>
            <a:pPr marL="749300" lvl="1">
              <a:lnSpc>
                <a:spcPct val="90000"/>
              </a:lnSpc>
            </a:pPr>
            <a:r>
              <a:rPr lang="en-US" smtClean="0"/>
              <a:t>The attribute values of each object are plotted as a point on each corresponding coordinate axis and the points are connected by a line	</a:t>
            </a:r>
          </a:p>
          <a:p>
            <a:pPr marL="749300" lvl="1">
              <a:lnSpc>
                <a:spcPct val="90000"/>
              </a:lnSpc>
            </a:pPr>
            <a:r>
              <a:rPr lang="en-US" smtClean="0"/>
              <a:t>Thus, each object is represented as a line </a:t>
            </a:r>
          </a:p>
          <a:p>
            <a:pPr marL="749300" lvl="1">
              <a:lnSpc>
                <a:spcPct val="90000"/>
              </a:lnSpc>
            </a:pPr>
            <a:r>
              <a:rPr lang="en-US" smtClean="0"/>
              <a:t>Often, the lines representing a distinct class of objects group together, at least for some attributes</a:t>
            </a:r>
          </a:p>
          <a:p>
            <a:pPr marL="749300" lvl="1">
              <a:lnSpc>
                <a:spcPct val="90000"/>
              </a:lnSpc>
            </a:pPr>
            <a:r>
              <a:rPr lang="en-US" smtClean="0"/>
              <a:t>Ordering of attributes is important in seeing such groupings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Coordinates Plots for Iris Data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1036" b="2245"/>
          <a:stretch>
            <a:fillRect/>
          </a:stretch>
        </p:blipFill>
        <p:spPr bwMode="auto">
          <a:xfrm>
            <a:off x="0" y="1981200"/>
            <a:ext cx="460692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r="1634"/>
          <a:stretch>
            <a:fillRect/>
          </a:stretch>
        </p:blipFill>
        <p:spPr bwMode="auto">
          <a:xfrm>
            <a:off x="46482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Visualization Techniques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Star Coordinate Plots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Similar approach to parallel coordinates, but axes radiate from a central point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 line connecting the values of an object is a polygon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Chernoff Faces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Approach created by Herman Chernoff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This approach associates each attribute with a characteristic of a face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The values of each attribute determine the appearance of the corresponding facial characteristic	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object becomes a separate face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Relies on human’s ability to distinguish faces</a:t>
            </a:r>
          </a:p>
          <a:p>
            <a:pPr lvl="1">
              <a:lnSpc>
                <a:spcPct val="90000"/>
              </a:lnSpc>
            </a:pPr>
            <a:r>
              <a:rPr lang="en-US" sz="2000" smtClean="0">
                <a:hlinkClick r:id="rId3"/>
              </a:rPr>
              <a:t>http://people.cs.uchicago.edu/~wiseman/chernoff/</a:t>
            </a:r>
            <a:endParaRPr lang="en-US" sz="2000" smtClean="0"/>
          </a:p>
          <a:p>
            <a:pPr lvl="1">
              <a:lnSpc>
                <a:spcPct val="90000"/>
              </a:lnSpc>
            </a:pPr>
            <a:r>
              <a:rPr lang="en-US" sz="2000" smtClean="0">
                <a:hlinkClick r:id="rId4"/>
              </a:rPr>
              <a:t>http://kspark.kaist.ac.kr/Human%20Engineering.files/Chernoff/Chernoff%20Faces.htm#</a:t>
            </a:r>
            <a:endParaRPr lang="en-US" sz="200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sz="2000" smtClean="0"/>
          </a:p>
          <a:p>
            <a:pPr lvl="1"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 smtClean="0"/>
              <a:t>Star Plots for Iris Data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18285" r="6215" b="17870"/>
          <a:stretch>
            <a:fillRect/>
          </a:stretch>
        </p:blipFill>
        <p:spPr bwMode="auto">
          <a:xfrm>
            <a:off x="533400" y="1600200"/>
            <a:ext cx="713898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086600" y="1828800"/>
            <a:ext cx="2057400" cy="3505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Setosa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Versicolour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Virginica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sz="2400" smtClean="0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 flipH="1" flipV="1">
            <a:off x="609600" y="43434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0" y="4191000"/>
            <a:ext cx="1023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Pedal length</a:t>
            </a:r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 flipH="1" flipV="1">
            <a:off x="1371600" y="4953000"/>
            <a:ext cx="457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1524000" y="5410200"/>
            <a:ext cx="102393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Sepal length</a:t>
            </a:r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flipH="1">
            <a:off x="609600" y="5029200"/>
            <a:ext cx="6858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152400" y="5562600"/>
            <a:ext cx="9652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Pedal width</a:t>
            </a:r>
          </a:p>
        </p:txBody>
      </p:sp>
      <p:sp>
        <p:nvSpPr>
          <p:cNvPr id="31755" name="Line 12"/>
          <p:cNvSpPr>
            <a:spLocks noChangeShapeType="1"/>
          </p:cNvSpPr>
          <p:nvPr/>
        </p:nvSpPr>
        <p:spPr bwMode="auto">
          <a:xfrm flipH="1">
            <a:off x="1295400" y="4419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1756" name="Text Box 13"/>
          <p:cNvSpPr txBox="1">
            <a:spLocks noChangeArrowheads="1"/>
          </p:cNvSpPr>
          <p:nvPr/>
        </p:nvSpPr>
        <p:spPr bwMode="auto">
          <a:xfrm>
            <a:off x="1447800" y="4267200"/>
            <a:ext cx="1000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/>
              <a:t>Sepal 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91600" cy="533400"/>
          </a:xfrm>
        </p:spPr>
        <p:txBody>
          <a:bodyPr/>
          <a:lstStyle/>
          <a:p>
            <a:r>
              <a:rPr lang="en-US" smtClean="0"/>
              <a:t>Chernoff Faces for Iris Data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24202" r="14157" b="19345"/>
          <a:stretch>
            <a:fillRect/>
          </a:stretch>
        </p:blipFill>
        <p:spPr bwMode="auto">
          <a:xfrm>
            <a:off x="152400" y="1752600"/>
            <a:ext cx="7391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391400" y="1905000"/>
            <a:ext cx="2057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Setosa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Versicolour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2400" smtClean="0"/>
              <a:t>Virginica</a:t>
            </a:r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</a:pPr>
            <a:endParaRPr lang="en-US" sz="2400" smtClean="0"/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endParaRPr lang="en-US" sz="2400" smtClean="0"/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366713" y="102076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Translation: sepal length</a:t>
            </a:r>
            <a:r>
              <a:rPr lang="en-US">
                <a:sym typeface="Wingdings" pitchFamily="2" charset="2"/>
              </a:rPr>
              <a:t>size of face; sepal width forhead/jaw relative to arc-length;</a:t>
            </a:r>
          </a:p>
          <a:p>
            <a:r>
              <a:rPr lang="en-US">
                <a:sym typeface="Wingdings" pitchFamily="2" charset="2"/>
              </a:rPr>
              <a:t>Pedal lengthshape of forhead; pedal width shape of jaw; width of mouth…; width between eyes…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r>
              <a:rPr lang="en-US" sz="2800" smtClean="0"/>
              <a:t>Useful Background “Engineering St. Handbook”</a:t>
            </a:r>
          </a:p>
        </p:txBody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28038" cy="5486400"/>
          </a:xfrm>
        </p:spPr>
        <p:txBody>
          <a:bodyPr/>
          <a:lstStyle/>
          <a:p>
            <a:pPr marL="749300" lvl="1">
              <a:lnSpc>
                <a:spcPct val="90000"/>
              </a:lnSpc>
            </a:pPr>
            <a:r>
              <a:rPr lang="en-US" smtClean="0">
                <a:hlinkClick r:id="rId3"/>
              </a:rPr>
              <a:t>http://www.itl.nist.gov/div898/handbook/eda/section1/eda15.htm</a:t>
            </a:r>
            <a:r>
              <a:rPr lang="en-US" smtClean="0"/>
              <a:t> (graphical techniques) </a:t>
            </a:r>
          </a:p>
          <a:p>
            <a:pPr marL="749300" lvl="1">
              <a:lnSpc>
                <a:spcPct val="90000"/>
              </a:lnSpc>
            </a:pPr>
            <a:r>
              <a:rPr lang="en-US" smtClean="0">
                <a:hlinkClick r:id="rId4"/>
              </a:rPr>
              <a:t>http://www.itl.nist.gov/div898/handbook/eda/section3/eda35.htm</a:t>
            </a:r>
            <a:r>
              <a:rPr lang="en-US" smtClean="0"/>
              <a:t> (quantitative analysis)</a:t>
            </a:r>
          </a:p>
          <a:p>
            <a:pPr marL="749300" lvl="1">
              <a:lnSpc>
                <a:spcPct val="90000"/>
              </a:lnSpc>
            </a:pPr>
            <a:r>
              <a:rPr lang="en-US" smtClean="0">
                <a:hlinkClick r:id="rId5"/>
              </a:rPr>
              <a:t>http://www.itl.nist.gov/div898/handbook/eda/section2/eda23.htm</a:t>
            </a:r>
            <a:r>
              <a:rPr lang="en-US" smtClean="0"/>
              <a:t> (testing assumptions) </a:t>
            </a:r>
          </a:p>
          <a:p>
            <a:pPr marL="749300" lvl="1">
              <a:lnSpc>
                <a:spcPct val="90000"/>
              </a:lnSpc>
            </a:pPr>
            <a:r>
              <a:rPr lang="en-US" smtClean="0">
                <a:hlinkClick r:id="rId6"/>
              </a:rPr>
              <a:t>http://www.itl.nist.gov/div898/handbook/eda/section3/eda34.htm</a:t>
            </a:r>
            <a:r>
              <a:rPr lang="en-US" smtClean="0"/>
              <a:t> (survey graphical techniques)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Remark: The material is very good if your focus is on prediction, hypothesis testing, clustering; however, providing good visualizations/statistics for classification problems is not discussed much…</a:t>
            </a:r>
          </a:p>
          <a:p>
            <a:pPr marL="749300" lvl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Techniques Used In Data Exploration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5029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mtClean="0"/>
              <a:t>In EDA, as originally defined by Tukey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mtClean="0"/>
              <a:t>The focus was on visualization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mtClean="0"/>
              <a:t>Clustering and anomaly detection were viewed as exploratory techniques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mtClean="0"/>
              <a:t>In data mining, clustering and anomaly detection are major areas of interest, and not thought of as just exploratory</a:t>
            </a:r>
          </a:p>
          <a:p>
            <a:pPr marL="838200" lvl="1" indent="-381000">
              <a:lnSpc>
                <a:spcPct val="90000"/>
              </a:lnSpc>
            </a:pPr>
            <a:endParaRPr lang="en-US" sz="1800" smtClean="0"/>
          </a:p>
          <a:p>
            <a:pPr marL="457200" indent="-457200">
              <a:lnSpc>
                <a:spcPct val="90000"/>
              </a:lnSpc>
            </a:pPr>
            <a:r>
              <a:rPr lang="en-US" smtClean="0"/>
              <a:t>In our discussion of data exploration, we focus on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b="1" smtClean="0">
                <a:solidFill>
                  <a:schemeClr val="accent1"/>
                </a:solidFill>
              </a:rPr>
              <a:t>Summary statistics</a:t>
            </a:r>
          </a:p>
          <a:p>
            <a:pPr marL="838200" lvl="1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b="1" smtClean="0">
                <a:solidFill>
                  <a:schemeClr val="accent1"/>
                </a:solidFill>
              </a:rPr>
              <a:t>Visualization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dirty="0" smtClean="0"/>
              <a:t>4. </a:t>
            </a:r>
            <a:r>
              <a:rPr lang="en-US" smtClean="0"/>
              <a:t>About Data</a:t>
            </a:r>
            <a:endParaRPr lang="en-US" sz="2800" dirty="0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2131561"/>
            <a:ext cx="8153400" cy="345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Remark: </a:t>
            </a:r>
            <a:r>
              <a:rPr lang="en-US" sz="3200" b="0" dirty="0" smtClean="0"/>
              <a:t>This subsection discusses </a:t>
            </a:r>
            <a:r>
              <a:rPr lang="en-US" sz="3200" b="0" dirty="0"/>
              <a:t>“basics concerning data sets (first half of Chapter 2) but does not discuss preprocessing. Preprocessing will be discussed in </a:t>
            </a:r>
            <a:r>
              <a:rPr lang="en-US" sz="3200" b="0" dirty="0" smtClean="0"/>
              <a:t>late October. </a:t>
            </a:r>
            <a:endParaRPr lang="en-US" sz="32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1587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Data?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smtClean="0"/>
              <a:t>Collection of data objects and their attributes</a:t>
            </a:r>
          </a:p>
          <a:p>
            <a:pPr lvl="4"/>
            <a:endParaRPr lang="en-US" sz="1600" smtClean="0"/>
          </a:p>
          <a:p>
            <a:r>
              <a:rPr lang="en-US" sz="2000" smtClean="0"/>
              <a:t>An attribute is a property or characteristic of an object</a:t>
            </a:r>
          </a:p>
          <a:p>
            <a:pPr lvl="1"/>
            <a:r>
              <a:rPr lang="en-US" sz="1800" smtClean="0"/>
              <a:t>Examples: eye color of a person, temperature, etc.</a:t>
            </a:r>
          </a:p>
          <a:p>
            <a:pPr lvl="1"/>
            <a:r>
              <a:rPr lang="en-US" sz="1800" smtClean="0"/>
              <a:t>Attribute is also known as variable, field, characteristic, or feature</a:t>
            </a:r>
          </a:p>
          <a:p>
            <a:r>
              <a:rPr lang="en-US" sz="2000" smtClean="0"/>
              <a:t>A collection of attributes describe an object</a:t>
            </a:r>
          </a:p>
          <a:p>
            <a:pPr lvl="1"/>
            <a:r>
              <a:rPr lang="en-US" sz="1800" smtClean="0"/>
              <a:t>Object is also known as record, point, case, sample, entity, or instance</a:t>
            </a:r>
          </a:p>
          <a:p>
            <a:pPr lvl="4"/>
            <a:endParaRPr lang="en-US" sz="1600" smtClean="0"/>
          </a:p>
        </p:txBody>
      </p:sp>
      <p:grpSp>
        <p:nvGrpSpPr>
          <p:cNvPr id="3076" name="Group 16"/>
          <p:cNvGrpSpPr>
            <a:grpSpLocks/>
          </p:cNvGrpSpPr>
          <p:nvPr/>
        </p:nvGrpSpPr>
        <p:grpSpPr bwMode="auto">
          <a:xfrm>
            <a:off x="5638800" y="1752600"/>
            <a:ext cx="3513138" cy="4191000"/>
            <a:chOff x="3403" y="1104"/>
            <a:chExt cx="2213" cy="2640"/>
          </a:xfrm>
        </p:grpSpPr>
        <p:graphicFrame>
          <p:nvGraphicFramePr>
            <p:cNvPr id="3080" name="Object 10"/>
            <p:cNvGraphicFramePr>
              <a:graphicFrameLocks noChangeAspect="1"/>
            </p:cNvGraphicFramePr>
            <p:nvPr/>
          </p:nvGraphicFramePr>
          <p:xfrm>
            <a:off x="3403" y="1378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Document" r:id="rId4" imgW="5405628" imgH="5779008" progId="Word.Document.8">
                    <p:embed/>
                  </p:oleObj>
                </mc:Choice>
                <mc:Fallback>
                  <p:oleObj name="Document" r:id="rId4" imgW="5405628" imgH="5779008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" y="1378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1" name="AutoShape 12"/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6477000" y="1219200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3078" name="AutoShape 15"/>
          <p:cNvSpPr>
            <a:spLocks/>
          </p:cNvSpPr>
          <p:nvPr/>
        </p:nvSpPr>
        <p:spPr bwMode="auto">
          <a:xfrm>
            <a:off x="5257800" y="2667000"/>
            <a:ext cx="381000" cy="3124200"/>
          </a:xfrm>
          <a:prstGeom prst="leftBrace">
            <a:avLst>
              <a:gd name="adj1" fmla="val 68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191000" y="40386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20217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Attribute Values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Attribute values are numbers or symbols assigned to an attribute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Distinction between attributes and attribute values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Same attribute can be mapped to different attribute values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Example: height can be measured in feet or meters</a:t>
            </a:r>
          </a:p>
          <a:p>
            <a:pPr lvl="4">
              <a:lnSpc>
                <a:spcPct val="90000"/>
              </a:lnSpc>
            </a:pPr>
            <a:endParaRPr lang="en-US" smtClean="0"/>
          </a:p>
          <a:p>
            <a:pPr lvl="1">
              <a:lnSpc>
                <a:spcPct val="90000"/>
              </a:lnSpc>
            </a:pPr>
            <a:r>
              <a:rPr lang="en-US" smtClean="0"/>
              <a:t>Different attributes can be mapped to the same set of values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Example: Attribute values for ID and age are integers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But properties of attribute values can be different</a:t>
            </a:r>
          </a:p>
          <a:p>
            <a:pPr lvl="3">
              <a:lnSpc>
                <a:spcPct val="90000"/>
              </a:lnSpc>
            </a:pPr>
            <a:r>
              <a:rPr lang="en-US" smtClean="0"/>
              <a:t>ID has no limit but age has a maximum and minimum value</a:t>
            </a:r>
          </a:p>
        </p:txBody>
      </p:sp>
    </p:spTree>
    <p:extLst>
      <p:ext uri="{BB962C8B-B14F-4D97-AF65-F5344CB8AC3E}">
        <p14:creationId xmlns:p14="http://schemas.microsoft.com/office/powerpoint/2010/main" val="21400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Attributes 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There are different types of attributes</a:t>
            </a:r>
          </a:p>
          <a:p>
            <a:pPr marL="749300" lvl="1"/>
            <a:r>
              <a:rPr lang="en-US" smtClean="0">
                <a:solidFill>
                  <a:srgbClr val="FF0000"/>
                </a:solidFill>
              </a:rPr>
              <a:t>Nominal</a:t>
            </a:r>
            <a:endParaRPr lang="en-US" smtClean="0"/>
          </a:p>
          <a:p>
            <a:pPr marL="1257300" lvl="2" indent="-393700"/>
            <a:r>
              <a:rPr lang="en-US" smtClean="0"/>
              <a:t>Examples: ID numbers, eye color, zip codes</a:t>
            </a:r>
          </a:p>
          <a:p>
            <a:pPr marL="749300" lvl="1"/>
            <a:r>
              <a:rPr lang="en-US" smtClean="0">
                <a:solidFill>
                  <a:srgbClr val="FF0000"/>
                </a:solidFill>
              </a:rPr>
              <a:t>Ordinal</a:t>
            </a:r>
            <a:endParaRPr lang="en-US" smtClean="0"/>
          </a:p>
          <a:p>
            <a:pPr marL="1257300" lvl="2" indent="-393700"/>
            <a:r>
              <a:rPr lang="en-US" smtClean="0"/>
              <a:t>Examples: rankings (e.g., taste of potato chips on a scale from 1-10), grades, height in {tall, medium, short}</a:t>
            </a:r>
          </a:p>
          <a:p>
            <a:pPr marL="749300" lvl="1"/>
            <a:r>
              <a:rPr lang="en-US" smtClean="0">
                <a:solidFill>
                  <a:srgbClr val="FF0000"/>
                </a:solidFill>
              </a:rPr>
              <a:t>Interval</a:t>
            </a:r>
            <a:endParaRPr lang="en-US" smtClean="0"/>
          </a:p>
          <a:p>
            <a:pPr marL="1257300" lvl="2" indent="-393700"/>
            <a:r>
              <a:rPr lang="en-US" smtClean="0"/>
              <a:t>Examples: calendar dates, temperatures in Celsius or Fahrenheit.</a:t>
            </a:r>
          </a:p>
          <a:p>
            <a:pPr marL="749300" lvl="1"/>
            <a:r>
              <a:rPr lang="en-US" smtClean="0">
                <a:solidFill>
                  <a:srgbClr val="FF0000"/>
                </a:solidFill>
              </a:rPr>
              <a:t>Ratio</a:t>
            </a:r>
            <a:endParaRPr lang="en-US" smtClean="0"/>
          </a:p>
          <a:p>
            <a:pPr marL="1257300" lvl="2" indent="-393700"/>
            <a:r>
              <a:rPr lang="en-US" smtClean="0"/>
              <a:t>Examples: temperature in Kelvin, length, time, counts </a:t>
            </a:r>
          </a:p>
          <a:p>
            <a:pPr marL="749300"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12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Attribute Values </a:t>
            </a:r>
          </a:p>
        </p:txBody>
      </p:sp>
      <p:sp>
        <p:nvSpPr>
          <p:cNvPr id="7171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type of an attribute depends on which of the following properties it possesses:</a:t>
            </a:r>
          </a:p>
          <a:p>
            <a:pPr lvl="1"/>
            <a:r>
              <a:rPr lang="en-US" smtClean="0"/>
              <a:t>Distinctness:  		=  </a:t>
            </a:r>
            <a:r>
              <a:rPr lang="en-US" smtClean="0">
                <a:sym typeface="Symbol" pitchFamily="18" charset="2"/>
              </a:rPr>
              <a:t>		</a:t>
            </a:r>
            <a:endParaRPr lang="en-US" smtClean="0"/>
          </a:p>
          <a:p>
            <a:pPr lvl="1"/>
            <a:r>
              <a:rPr lang="en-US" smtClean="0"/>
              <a:t>Order:  		&lt;  &gt;  		</a:t>
            </a:r>
          </a:p>
          <a:p>
            <a:pPr lvl="1"/>
            <a:r>
              <a:rPr lang="en-US" smtClean="0"/>
              <a:t>Addition:  		+  - 		</a:t>
            </a:r>
          </a:p>
          <a:p>
            <a:pPr lvl="1"/>
            <a:r>
              <a:rPr lang="en-US" smtClean="0"/>
              <a:t>Multiplication: 		* /</a:t>
            </a:r>
          </a:p>
          <a:p>
            <a:pPr lvl="4"/>
            <a:endParaRPr lang="en-US" smtClean="0"/>
          </a:p>
          <a:p>
            <a:pPr lvl="1"/>
            <a:r>
              <a:rPr lang="en-US" smtClean="0"/>
              <a:t>Nominal attribute: distinctness</a:t>
            </a:r>
          </a:p>
          <a:p>
            <a:pPr lvl="1"/>
            <a:r>
              <a:rPr lang="en-US" smtClean="0"/>
              <a:t>Ordinal attribute: distinctness &amp; order</a:t>
            </a:r>
          </a:p>
          <a:p>
            <a:pPr lvl="1"/>
            <a:r>
              <a:rPr lang="en-US" smtClean="0"/>
              <a:t>Interval attribute: distinctness, order &amp; addition</a:t>
            </a:r>
          </a:p>
          <a:p>
            <a:pPr lvl="1"/>
            <a:r>
              <a:rPr lang="en-US" smtClean="0"/>
              <a:t>Ratio attribute: all 4 properties</a:t>
            </a:r>
          </a:p>
        </p:txBody>
      </p:sp>
    </p:spTree>
    <p:extLst>
      <p:ext uri="{BB962C8B-B14F-4D97-AF65-F5344CB8AC3E}">
        <p14:creationId xmlns:p14="http://schemas.microsoft.com/office/powerpoint/2010/main" val="38735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381000" y="304800"/>
            <a:ext cx="8305800" cy="6167438"/>
            <a:chOff x="-2" y="-2"/>
            <a:chExt cx="3890" cy="5274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0" y="0"/>
              <a:ext cx="3886" cy="5270"/>
              <a:chOff x="0" y="0"/>
              <a:chExt cx="3886" cy="5270"/>
            </a:xfrm>
          </p:grpSpPr>
          <p:grpSp>
            <p:nvGrpSpPr>
              <p:cNvPr id="8197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826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62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826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Attribute Type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6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98" name="Group 9"/>
              <p:cNvGrpSpPr>
                <a:grpSpLocks/>
              </p:cNvGrpSpPr>
              <p:nvPr/>
            </p:nvGrpSpPr>
            <p:grpSpPr bwMode="auto">
              <a:xfrm>
                <a:off x="684" y="0"/>
                <a:ext cx="1403" cy="596"/>
                <a:chOff x="684" y="0"/>
                <a:chExt cx="1403" cy="596"/>
              </a:xfrm>
            </p:grpSpPr>
            <p:sp>
              <p:nvSpPr>
                <p:cNvPr id="8257" name="Rectangle 10"/>
                <p:cNvSpPr>
                  <a:spLocks noChangeArrowheads="1"/>
                </p:cNvSpPr>
                <p:nvPr/>
              </p:nvSpPr>
              <p:spPr bwMode="auto">
                <a:xfrm>
                  <a:off x="684" y="0"/>
                  <a:ext cx="1403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58" name="Group 11"/>
                <p:cNvGrpSpPr>
                  <a:grpSpLocks/>
                </p:cNvGrpSpPr>
                <p:nvPr/>
              </p:nvGrpSpPr>
              <p:grpSpPr bwMode="auto">
                <a:xfrm>
                  <a:off x="684" y="0"/>
                  <a:ext cx="1403" cy="596"/>
                  <a:chOff x="684" y="0"/>
                  <a:chExt cx="1403" cy="596"/>
                </a:xfrm>
              </p:grpSpPr>
              <p:sp>
                <p:nvSpPr>
                  <p:cNvPr id="8259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727" y="0"/>
                    <a:ext cx="1317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Description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6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0"/>
                    <a:ext cx="1403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199" name="Group 14"/>
              <p:cNvGrpSpPr>
                <a:grpSpLocks/>
              </p:cNvGrpSpPr>
              <p:nvPr/>
            </p:nvGrpSpPr>
            <p:grpSpPr bwMode="auto">
              <a:xfrm>
                <a:off x="2087" y="0"/>
                <a:ext cx="950" cy="596"/>
                <a:chOff x="2087" y="0"/>
                <a:chExt cx="950" cy="596"/>
              </a:xfrm>
            </p:grpSpPr>
            <p:sp>
              <p:nvSpPr>
                <p:cNvPr id="8253" name="Rectangle 15"/>
                <p:cNvSpPr>
                  <a:spLocks noChangeArrowheads="1"/>
                </p:cNvSpPr>
                <p:nvPr/>
              </p:nvSpPr>
              <p:spPr bwMode="auto">
                <a:xfrm>
                  <a:off x="2087" y="0"/>
                  <a:ext cx="950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54" name="Group 16"/>
                <p:cNvGrpSpPr>
                  <a:grpSpLocks/>
                </p:cNvGrpSpPr>
                <p:nvPr/>
              </p:nvGrpSpPr>
              <p:grpSpPr bwMode="auto">
                <a:xfrm>
                  <a:off x="2087" y="0"/>
                  <a:ext cx="950" cy="596"/>
                  <a:chOff x="2087" y="0"/>
                  <a:chExt cx="950" cy="596"/>
                </a:xfrm>
              </p:grpSpPr>
              <p:sp>
                <p:nvSpPr>
                  <p:cNvPr id="825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130" y="0"/>
                    <a:ext cx="864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Examples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56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0"/>
                    <a:ext cx="950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00" name="Group 19"/>
              <p:cNvGrpSpPr>
                <a:grpSpLocks/>
              </p:cNvGrpSpPr>
              <p:nvPr/>
            </p:nvGrpSpPr>
            <p:grpSpPr bwMode="auto">
              <a:xfrm>
                <a:off x="3037" y="0"/>
                <a:ext cx="849" cy="596"/>
                <a:chOff x="3037" y="0"/>
                <a:chExt cx="849" cy="596"/>
              </a:xfrm>
            </p:grpSpPr>
            <p:sp>
              <p:nvSpPr>
                <p:cNvPr id="8249" name="Rectangle 20"/>
                <p:cNvSpPr>
                  <a:spLocks noChangeArrowheads="1"/>
                </p:cNvSpPr>
                <p:nvPr/>
              </p:nvSpPr>
              <p:spPr bwMode="auto">
                <a:xfrm>
                  <a:off x="3037" y="0"/>
                  <a:ext cx="849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50" name="Group 21"/>
                <p:cNvGrpSpPr>
                  <a:grpSpLocks/>
                </p:cNvGrpSpPr>
                <p:nvPr/>
              </p:nvGrpSpPr>
              <p:grpSpPr bwMode="auto">
                <a:xfrm>
                  <a:off x="3037" y="0"/>
                  <a:ext cx="849" cy="596"/>
                  <a:chOff x="3037" y="0"/>
                  <a:chExt cx="849" cy="596"/>
                </a:xfrm>
              </p:grpSpPr>
              <p:sp>
                <p:nvSpPr>
                  <p:cNvPr id="825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80" y="0"/>
                    <a:ext cx="763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600">
                        <a:latin typeface="Times New Roman" pitchFamily="18" charset="0"/>
                        <a:cs typeface="Times New Roman" pitchFamily="18" charset="0"/>
                      </a:rPr>
                      <a:t>Operations</a:t>
                    </a:r>
                    <a:endParaRPr lang="en-US" sz="12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24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252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37" y="0"/>
                    <a:ext cx="849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01" name="Group 24"/>
              <p:cNvGrpSpPr>
                <a:grpSpLocks/>
              </p:cNvGrpSpPr>
              <p:nvPr/>
            </p:nvGrpSpPr>
            <p:grpSpPr bwMode="auto">
              <a:xfrm>
                <a:off x="0" y="596"/>
                <a:ext cx="684" cy="1130"/>
                <a:chOff x="0" y="596"/>
                <a:chExt cx="684" cy="1130"/>
              </a:xfrm>
            </p:grpSpPr>
            <p:sp>
              <p:nvSpPr>
                <p:cNvPr id="8247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598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Nominal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48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684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2" name="Group 27"/>
              <p:cNvGrpSpPr>
                <a:grpSpLocks/>
              </p:cNvGrpSpPr>
              <p:nvPr/>
            </p:nvGrpSpPr>
            <p:grpSpPr bwMode="auto">
              <a:xfrm>
                <a:off x="684" y="596"/>
                <a:ext cx="1403" cy="1130"/>
                <a:chOff x="684" y="596"/>
                <a:chExt cx="1403" cy="1130"/>
              </a:xfrm>
            </p:grpSpPr>
            <p:sp>
              <p:nvSpPr>
                <p:cNvPr id="8245" name="Rectangle 28"/>
                <p:cNvSpPr>
                  <a:spLocks noChangeArrowheads="1"/>
                </p:cNvSpPr>
                <p:nvPr/>
              </p:nvSpPr>
              <p:spPr bwMode="auto">
                <a:xfrm>
                  <a:off x="727" y="596"/>
                  <a:ext cx="1317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The values of a nominal attribute are just different names, i.e., nominal attributes provide only enough information to distinguish one object from another. (=, 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  <a:sym typeface="Symbol" pitchFamily="18" charset="2"/>
                    </a:rPr>
                    <a:t>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US" b="0">
                    <a:latin typeface="Times New Roman" pitchFamily="18" charset="0"/>
                    <a:ea typeface="MS Mincho" pitchFamily="49" charset="-128"/>
                    <a:sym typeface="Symbol" pitchFamily="18" charset="2"/>
                  </a:endParaRPr>
                </a:p>
              </p:txBody>
            </p:sp>
            <p:sp>
              <p:nvSpPr>
                <p:cNvPr id="8246" name="Rectangle 29"/>
                <p:cNvSpPr>
                  <a:spLocks noChangeArrowheads="1"/>
                </p:cNvSpPr>
                <p:nvPr/>
              </p:nvSpPr>
              <p:spPr bwMode="auto">
                <a:xfrm>
                  <a:off x="684" y="596"/>
                  <a:ext cx="1403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3" name="Group 30"/>
              <p:cNvGrpSpPr>
                <a:grpSpLocks/>
              </p:cNvGrpSpPr>
              <p:nvPr/>
            </p:nvGrpSpPr>
            <p:grpSpPr bwMode="auto">
              <a:xfrm>
                <a:off x="2087" y="596"/>
                <a:ext cx="950" cy="1130"/>
                <a:chOff x="2087" y="596"/>
                <a:chExt cx="950" cy="1130"/>
              </a:xfrm>
            </p:grpSpPr>
            <p:sp>
              <p:nvSpPr>
                <p:cNvPr id="8243" name="Rectangle 31"/>
                <p:cNvSpPr>
                  <a:spLocks noChangeArrowheads="1"/>
                </p:cNvSpPr>
                <p:nvPr/>
              </p:nvSpPr>
              <p:spPr bwMode="auto">
                <a:xfrm>
                  <a:off x="2130" y="596"/>
                  <a:ext cx="864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zip codes, employee ID numbers, eye color, sex: {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male, female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}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44" name="Rectangle 32"/>
                <p:cNvSpPr>
                  <a:spLocks noChangeArrowheads="1"/>
                </p:cNvSpPr>
                <p:nvPr/>
              </p:nvSpPr>
              <p:spPr bwMode="auto">
                <a:xfrm>
                  <a:off x="2087" y="596"/>
                  <a:ext cx="950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4" name="Group 33"/>
              <p:cNvGrpSpPr>
                <a:grpSpLocks/>
              </p:cNvGrpSpPr>
              <p:nvPr/>
            </p:nvGrpSpPr>
            <p:grpSpPr bwMode="auto">
              <a:xfrm>
                <a:off x="3037" y="596"/>
                <a:ext cx="849" cy="1130"/>
                <a:chOff x="3037" y="596"/>
                <a:chExt cx="849" cy="1130"/>
              </a:xfrm>
            </p:grpSpPr>
            <p:sp>
              <p:nvSpPr>
                <p:cNvPr id="8241" name="Rectangle 34"/>
                <p:cNvSpPr>
                  <a:spLocks noChangeArrowheads="1"/>
                </p:cNvSpPr>
                <p:nvPr/>
              </p:nvSpPr>
              <p:spPr bwMode="auto">
                <a:xfrm>
                  <a:off x="3080" y="596"/>
                  <a:ext cx="763" cy="11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mode, entropy, contingency correlation, 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  <a:sym typeface="Symbol" pitchFamily="18" charset="2"/>
                    </a:rPr>
                    <a:t></a:t>
                  </a:r>
                  <a:r>
                    <a:rPr lang="en-US" b="0" baseline="30000">
                      <a:latin typeface="Times New Roman" pitchFamily="18" charset="0"/>
                      <a:ea typeface="MS Mincho" pitchFamily="49" charset="-128"/>
                    </a:rPr>
                    <a:t>2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  <a:sym typeface="Symbol" pitchFamily="18" charset="2"/>
                    </a:rPr>
                    <a:t> test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endParaRPr lang="en-US" b="0">
                    <a:latin typeface="Times New Roman" pitchFamily="18" charset="0"/>
                    <a:ea typeface="MS Mincho" pitchFamily="49" charset="-128"/>
                    <a:sym typeface="Symbol" pitchFamily="18" charset="2"/>
                  </a:endParaRPr>
                </a:p>
              </p:txBody>
            </p:sp>
            <p:sp>
              <p:nvSpPr>
                <p:cNvPr id="8242" name="Rectangle 35"/>
                <p:cNvSpPr>
                  <a:spLocks noChangeArrowheads="1"/>
                </p:cNvSpPr>
                <p:nvPr/>
              </p:nvSpPr>
              <p:spPr bwMode="auto">
                <a:xfrm>
                  <a:off x="3037" y="596"/>
                  <a:ext cx="849" cy="11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5" name="Group 36"/>
              <p:cNvGrpSpPr>
                <a:grpSpLocks/>
              </p:cNvGrpSpPr>
              <p:nvPr/>
            </p:nvGrpSpPr>
            <p:grpSpPr bwMode="auto">
              <a:xfrm>
                <a:off x="0" y="1726"/>
                <a:ext cx="684" cy="1092"/>
                <a:chOff x="0" y="1726"/>
                <a:chExt cx="684" cy="1092"/>
              </a:xfrm>
            </p:grpSpPr>
            <p:sp>
              <p:nvSpPr>
                <p:cNvPr id="8239" name="Rectangle 37"/>
                <p:cNvSpPr>
                  <a:spLocks noChangeArrowheads="1"/>
                </p:cNvSpPr>
                <p:nvPr/>
              </p:nvSpPr>
              <p:spPr bwMode="auto">
                <a:xfrm>
                  <a:off x="43" y="1726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Ordinal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40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726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6" name="Group 39"/>
              <p:cNvGrpSpPr>
                <a:grpSpLocks/>
              </p:cNvGrpSpPr>
              <p:nvPr/>
            </p:nvGrpSpPr>
            <p:grpSpPr bwMode="auto">
              <a:xfrm>
                <a:off x="684" y="1726"/>
                <a:ext cx="1403" cy="1092"/>
                <a:chOff x="684" y="1726"/>
                <a:chExt cx="1403" cy="1092"/>
              </a:xfrm>
            </p:grpSpPr>
            <p:sp>
              <p:nvSpPr>
                <p:cNvPr id="8237" name="Rectangle 40"/>
                <p:cNvSpPr>
                  <a:spLocks noChangeArrowheads="1"/>
                </p:cNvSpPr>
                <p:nvPr/>
              </p:nvSpPr>
              <p:spPr bwMode="auto">
                <a:xfrm>
                  <a:off x="727" y="1726"/>
                  <a:ext cx="1317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The values of an ordinal attribute provide enough information to order objects. (&lt;, &gt;)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8" name="Rectangle 41"/>
                <p:cNvSpPr>
                  <a:spLocks noChangeArrowheads="1"/>
                </p:cNvSpPr>
                <p:nvPr/>
              </p:nvSpPr>
              <p:spPr bwMode="auto">
                <a:xfrm>
                  <a:off x="684" y="1726"/>
                  <a:ext cx="1403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7" name="Group 42"/>
              <p:cNvGrpSpPr>
                <a:grpSpLocks/>
              </p:cNvGrpSpPr>
              <p:nvPr/>
            </p:nvGrpSpPr>
            <p:grpSpPr bwMode="auto">
              <a:xfrm>
                <a:off x="2087" y="1726"/>
                <a:ext cx="950" cy="1092"/>
                <a:chOff x="2087" y="1726"/>
                <a:chExt cx="950" cy="1092"/>
              </a:xfrm>
            </p:grpSpPr>
            <p:sp>
              <p:nvSpPr>
                <p:cNvPr id="8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2130" y="1726"/>
                  <a:ext cx="864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hardness of minerals, {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good, better, best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}, </a:t>
                  </a:r>
                  <a:br>
                    <a:rPr lang="en-US" b="0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grades, street numbers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2087" y="1726"/>
                  <a:ext cx="950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8" name="Group 45"/>
              <p:cNvGrpSpPr>
                <a:grpSpLocks/>
              </p:cNvGrpSpPr>
              <p:nvPr/>
            </p:nvGrpSpPr>
            <p:grpSpPr bwMode="auto">
              <a:xfrm>
                <a:off x="3037" y="1726"/>
                <a:ext cx="849" cy="1092"/>
                <a:chOff x="3037" y="1726"/>
                <a:chExt cx="849" cy="1092"/>
              </a:xfrm>
            </p:grpSpPr>
            <p:sp>
              <p:nvSpPr>
                <p:cNvPr id="8233" name="Rectangle 46"/>
                <p:cNvSpPr>
                  <a:spLocks noChangeArrowheads="1"/>
                </p:cNvSpPr>
                <p:nvPr/>
              </p:nvSpPr>
              <p:spPr bwMode="auto">
                <a:xfrm>
                  <a:off x="3080" y="1726"/>
                  <a:ext cx="763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median, percentiles, rank correlation, run tests, sign tests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4" name="Rectangle 47"/>
                <p:cNvSpPr>
                  <a:spLocks noChangeArrowheads="1"/>
                </p:cNvSpPr>
                <p:nvPr/>
              </p:nvSpPr>
              <p:spPr bwMode="auto">
                <a:xfrm>
                  <a:off x="3037" y="1726"/>
                  <a:ext cx="849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9" name="Group 48"/>
              <p:cNvGrpSpPr>
                <a:grpSpLocks/>
              </p:cNvGrpSpPr>
              <p:nvPr/>
            </p:nvGrpSpPr>
            <p:grpSpPr bwMode="auto">
              <a:xfrm>
                <a:off x="0" y="2818"/>
                <a:ext cx="684" cy="1092"/>
                <a:chOff x="0" y="2818"/>
                <a:chExt cx="684" cy="1092"/>
              </a:xfrm>
            </p:grpSpPr>
            <p:sp>
              <p:nvSpPr>
                <p:cNvPr id="8231" name="Rectangle 49"/>
                <p:cNvSpPr>
                  <a:spLocks noChangeArrowheads="1"/>
                </p:cNvSpPr>
                <p:nvPr/>
              </p:nvSpPr>
              <p:spPr bwMode="auto">
                <a:xfrm>
                  <a:off x="43" y="2818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Interval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2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818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0" name="Group 51"/>
              <p:cNvGrpSpPr>
                <a:grpSpLocks/>
              </p:cNvGrpSpPr>
              <p:nvPr/>
            </p:nvGrpSpPr>
            <p:grpSpPr bwMode="auto">
              <a:xfrm>
                <a:off x="684" y="2818"/>
                <a:ext cx="1403" cy="1092"/>
                <a:chOff x="684" y="2818"/>
                <a:chExt cx="1403" cy="1092"/>
              </a:xfrm>
            </p:grpSpPr>
            <p:sp>
              <p:nvSpPr>
                <p:cNvPr id="8229" name="Rectangle 52"/>
                <p:cNvSpPr>
                  <a:spLocks noChangeArrowheads="1"/>
                </p:cNvSpPr>
                <p:nvPr/>
              </p:nvSpPr>
              <p:spPr bwMode="auto">
                <a:xfrm>
                  <a:off x="727" y="2818"/>
                  <a:ext cx="1317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For interval attributes, the differences between values are meaningful, i.e., a unit of measurement exists.  </a:t>
                  </a:r>
                  <a:br>
                    <a:rPr lang="en-US" b="0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(+, - 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30" name="Rectangle 53"/>
                <p:cNvSpPr>
                  <a:spLocks noChangeArrowheads="1"/>
                </p:cNvSpPr>
                <p:nvPr/>
              </p:nvSpPr>
              <p:spPr bwMode="auto">
                <a:xfrm>
                  <a:off x="684" y="2818"/>
                  <a:ext cx="1403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1" name="Group 54"/>
              <p:cNvGrpSpPr>
                <a:grpSpLocks/>
              </p:cNvGrpSpPr>
              <p:nvPr/>
            </p:nvGrpSpPr>
            <p:grpSpPr bwMode="auto">
              <a:xfrm>
                <a:off x="2087" y="2818"/>
                <a:ext cx="950" cy="1092"/>
                <a:chOff x="2087" y="2818"/>
                <a:chExt cx="950" cy="1092"/>
              </a:xfrm>
            </p:grpSpPr>
            <p:sp>
              <p:nvSpPr>
                <p:cNvPr id="8227" name="Rectangle 55"/>
                <p:cNvSpPr>
                  <a:spLocks noChangeArrowheads="1"/>
                </p:cNvSpPr>
                <p:nvPr/>
              </p:nvSpPr>
              <p:spPr bwMode="auto">
                <a:xfrm>
                  <a:off x="2130" y="2818"/>
                  <a:ext cx="864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calendar dates, temperature in Celsius or Fahrenheit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8" name="Rectangle 56"/>
                <p:cNvSpPr>
                  <a:spLocks noChangeArrowheads="1"/>
                </p:cNvSpPr>
                <p:nvPr/>
              </p:nvSpPr>
              <p:spPr bwMode="auto">
                <a:xfrm>
                  <a:off x="2087" y="2818"/>
                  <a:ext cx="950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2" name="Group 57"/>
              <p:cNvGrpSpPr>
                <a:grpSpLocks/>
              </p:cNvGrpSpPr>
              <p:nvPr/>
            </p:nvGrpSpPr>
            <p:grpSpPr bwMode="auto">
              <a:xfrm>
                <a:off x="3037" y="2818"/>
                <a:ext cx="849" cy="1092"/>
                <a:chOff x="3037" y="2818"/>
                <a:chExt cx="849" cy="1092"/>
              </a:xfrm>
            </p:grpSpPr>
            <p:sp>
              <p:nvSpPr>
                <p:cNvPr id="8225" name="Rectangle 58"/>
                <p:cNvSpPr>
                  <a:spLocks noChangeArrowheads="1"/>
                </p:cNvSpPr>
                <p:nvPr/>
              </p:nvSpPr>
              <p:spPr bwMode="auto">
                <a:xfrm>
                  <a:off x="3080" y="2818"/>
                  <a:ext cx="763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mean, standard deviation, Pearson's correlation, 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t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 and </a:t>
                  </a:r>
                  <a:r>
                    <a:rPr lang="en-US" b="0" i="1">
                      <a:latin typeface="Times New Roman" pitchFamily="18" charset="0"/>
                      <a:ea typeface="MS Mincho" pitchFamily="49" charset="-128"/>
                    </a:rPr>
                    <a:t>F</a:t>
                  </a:r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 tests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6" name="Rectangle 59"/>
                <p:cNvSpPr>
                  <a:spLocks noChangeArrowheads="1"/>
                </p:cNvSpPr>
                <p:nvPr/>
              </p:nvSpPr>
              <p:spPr bwMode="auto">
                <a:xfrm>
                  <a:off x="3037" y="2818"/>
                  <a:ext cx="849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3" name="Group 60"/>
              <p:cNvGrpSpPr>
                <a:grpSpLocks/>
              </p:cNvGrpSpPr>
              <p:nvPr/>
            </p:nvGrpSpPr>
            <p:grpSpPr bwMode="auto">
              <a:xfrm>
                <a:off x="0" y="3910"/>
                <a:ext cx="684" cy="1360"/>
                <a:chOff x="0" y="3910"/>
                <a:chExt cx="684" cy="1360"/>
              </a:xfrm>
            </p:grpSpPr>
            <p:sp>
              <p:nvSpPr>
                <p:cNvPr id="8223" name="Rectangle 61"/>
                <p:cNvSpPr>
                  <a:spLocks noChangeArrowheads="1"/>
                </p:cNvSpPr>
                <p:nvPr/>
              </p:nvSpPr>
              <p:spPr bwMode="auto">
                <a:xfrm>
                  <a:off x="43" y="3910"/>
                  <a:ext cx="598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b="0">
                      <a:latin typeface="Times New Roman" pitchFamily="18" charset="0"/>
                      <a:cs typeface="Times New Roman" pitchFamily="18" charset="0"/>
                    </a:rPr>
                    <a:t>Ratio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4" name="Rectangle 62"/>
                <p:cNvSpPr>
                  <a:spLocks noChangeArrowheads="1"/>
                </p:cNvSpPr>
                <p:nvPr/>
              </p:nvSpPr>
              <p:spPr bwMode="auto">
                <a:xfrm>
                  <a:off x="0" y="3910"/>
                  <a:ext cx="684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4" name="Group 63"/>
              <p:cNvGrpSpPr>
                <a:grpSpLocks/>
              </p:cNvGrpSpPr>
              <p:nvPr/>
            </p:nvGrpSpPr>
            <p:grpSpPr bwMode="auto">
              <a:xfrm>
                <a:off x="684" y="3910"/>
                <a:ext cx="1403" cy="1360"/>
                <a:chOff x="684" y="3910"/>
                <a:chExt cx="1403" cy="1360"/>
              </a:xfrm>
            </p:grpSpPr>
            <p:sp>
              <p:nvSpPr>
                <p:cNvPr id="8221" name="Rectangle 64"/>
                <p:cNvSpPr>
                  <a:spLocks noChangeArrowheads="1"/>
                </p:cNvSpPr>
                <p:nvPr/>
              </p:nvSpPr>
              <p:spPr bwMode="auto">
                <a:xfrm>
                  <a:off x="727" y="3910"/>
                  <a:ext cx="1317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For ratio variables, both differences and ratios are meaningful. (*, /)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2" name="Rectangle 65"/>
                <p:cNvSpPr>
                  <a:spLocks noChangeArrowheads="1"/>
                </p:cNvSpPr>
                <p:nvPr/>
              </p:nvSpPr>
              <p:spPr bwMode="auto">
                <a:xfrm>
                  <a:off x="684" y="3910"/>
                  <a:ext cx="1403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5" name="Group 66"/>
              <p:cNvGrpSpPr>
                <a:grpSpLocks/>
              </p:cNvGrpSpPr>
              <p:nvPr/>
            </p:nvGrpSpPr>
            <p:grpSpPr bwMode="auto">
              <a:xfrm>
                <a:off x="2087" y="3910"/>
                <a:ext cx="950" cy="1360"/>
                <a:chOff x="2087" y="3910"/>
                <a:chExt cx="950" cy="1360"/>
              </a:xfrm>
            </p:grpSpPr>
            <p:sp>
              <p:nvSpPr>
                <p:cNvPr id="8219" name="Rectangle 67"/>
                <p:cNvSpPr>
                  <a:spLocks noChangeArrowheads="1"/>
                </p:cNvSpPr>
                <p:nvPr/>
              </p:nvSpPr>
              <p:spPr bwMode="auto">
                <a:xfrm>
                  <a:off x="2130" y="3910"/>
                  <a:ext cx="864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temperature in Kelvin, monetary quantities, counts, age, mass, length, electrical current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20" name="Rectangle 68"/>
                <p:cNvSpPr>
                  <a:spLocks noChangeArrowheads="1"/>
                </p:cNvSpPr>
                <p:nvPr/>
              </p:nvSpPr>
              <p:spPr bwMode="auto">
                <a:xfrm>
                  <a:off x="2087" y="3910"/>
                  <a:ext cx="950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16" name="Group 69"/>
              <p:cNvGrpSpPr>
                <a:grpSpLocks/>
              </p:cNvGrpSpPr>
              <p:nvPr/>
            </p:nvGrpSpPr>
            <p:grpSpPr bwMode="auto">
              <a:xfrm>
                <a:off x="3037" y="3910"/>
                <a:ext cx="849" cy="1360"/>
                <a:chOff x="3037" y="3910"/>
                <a:chExt cx="849" cy="1360"/>
              </a:xfrm>
            </p:grpSpPr>
            <p:sp>
              <p:nvSpPr>
                <p:cNvPr id="8217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0" y="3910"/>
                  <a:ext cx="763" cy="13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b="0">
                      <a:latin typeface="Times New Roman" pitchFamily="18" charset="0"/>
                      <a:ea typeface="MS Mincho" pitchFamily="49" charset="-128"/>
                    </a:rPr>
                    <a:t>geometric mean, harmonic mean, percent variation</a:t>
                  </a:r>
                  <a:endParaRPr lang="en-US" sz="12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8218" name="Rectangle 71"/>
                <p:cNvSpPr>
                  <a:spLocks noChangeArrowheads="1"/>
                </p:cNvSpPr>
                <p:nvPr/>
              </p:nvSpPr>
              <p:spPr bwMode="auto">
                <a:xfrm>
                  <a:off x="3037" y="3910"/>
                  <a:ext cx="849" cy="136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196" name="Rectangle 72"/>
            <p:cNvSpPr>
              <a:spLocks noChangeArrowheads="1"/>
            </p:cNvSpPr>
            <p:nvPr/>
          </p:nvSpPr>
          <p:spPr bwMode="auto">
            <a:xfrm>
              <a:off x="-2" y="-2"/>
              <a:ext cx="3890" cy="5274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208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685800" y="304800"/>
            <a:ext cx="7924800" cy="6276975"/>
            <a:chOff x="-2" y="-2"/>
            <a:chExt cx="3761" cy="4164"/>
          </a:xfrm>
        </p:grpSpPr>
        <p:grpSp>
          <p:nvGrpSpPr>
            <p:cNvPr id="9219" name="Group 3"/>
            <p:cNvGrpSpPr>
              <a:grpSpLocks/>
            </p:cNvGrpSpPr>
            <p:nvPr/>
          </p:nvGrpSpPr>
          <p:grpSpPr bwMode="auto">
            <a:xfrm>
              <a:off x="0" y="0"/>
              <a:ext cx="3757" cy="4160"/>
              <a:chOff x="0" y="0"/>
              <a:chExt cx="3757" cy="4160"/>
            </a:xfrm>
          </p:grpSpPr>
          <p:grpSp>
            <p:nvGrpSpPr>
              <p:cNvPr id="9221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684" cy="596"/>
                <a:chOff x="0" y="0"/>
                <a:chExt cx="684" cy="596"/>
              </a:xfrm>
            </p:grpSpPr>
            <p:sp>
              <p:nvSpPr>
                <p:cNvPr id="9268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4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9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684" cy="596"/>
                  <a:chOff x="0" y="0"/>
                  <a:chExt cx="684" cy="596"/>
                </a:xfrm>
              </p:grpSpPr>
              <p:sp>
                <p:nvSpPr>
                  <p:cNvPr id="9270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598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Attribute Level</a:t>
                    </a:r>
                    <a:endParaRPr lang="en-US" sz="18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18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7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4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22" name="Group 9"/>
              <p:cNvGrpSpPr>
                <a:grpSpLocks/>
              </p:cNvGrpSpPr>
              <p:nvPr/>
            </p:nvGrpSpPr>
            <p:grpSpPr bwMode="auto">
              <a:xfrm>
                <a:off x="684" y="0"/>
                <a:ext cx="1691" cy="596"/>
                <a:chOff x="684" y="0"/>
                <a:chExt cx="1691" cy="596"/>
              </a:xfrm>
            </p:grpSpPr>
            <p:sp>
              <p:nvSpPr>
                <p:cNvPr id="9264" name="Rectangle 10"/>
                <p:cNvSpPr>
                  <a:spLocks noChangeArrowheads="1"/>
                </p:cNvSpPr>
                <p:nvPr/>
              </p:nvSpPr>
              <p:spPr bwMode="auto">
                <a:xfrm>
                  <a:off x="684" y="0"/>
                  <a:ext cx="1691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5" name="Group 11"/>
                <p:cNvGrpSpPr>
                  <a:grpSpLocks/>
                </p:cNvGrpSpPr>
                <p:nvPr/>
              </p:nvGrpSpPr>
              <p:grpSpPr bwMode="auto">
                <a:xfrm>
                  <a:off x="684" y="0"/>
                  <a:ext cx="1691" cy="596"/>
                  <a:chOff x="684" y="0"/>
                  <a:chExt cx="1691" cy="596"/>
                </a:xfrm>
              </p:grpSpPr>
              <p:sp>
                <p:nvSpPr>
                  <p:cNvPr id="926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727" y="0"/>
                    <a:ext cx="1605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Transformation</a:t>
                    </a:r>
                    <a:endParaRPr lang="en-US" sz="18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18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6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84" y="0"/>
                    <a:ext cx="1691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23" name="Group 14"/>
              <p:cNvGrpSpPr>
                <a:grpSpLocks/>
              </p:cNvGrpSpPr>
              <p:nvPr/>
            </p:nvGrpSpPr>
            <p:grpSpPr bwMode="auto">
              <a:xfrm>
                <a:off x="2375" y="0"/>
                <a:ext cx="1382" cy="596"/>
                <a:chOff x="2375" y="0"/>
                <a:chExt cx="1382" cy="596"/>
              </a:xfrm>
            </p:grpSpPr>
            <p:sp>
              <p:nvSpPr>
                <p:cNvPr id="9260" name="Rectangle 15"/>
                <p:cNvSpPr>
                  <a:spLocks noChangeArrowheads="1"/>
                </p:cNvSpPr>
                <p:nvPr/>
              </p:nvSpPr>
              <p:spPr bwMode="auto">
                <a:xfrm>
                  <a:off x="2375" y="0"/>
                  <a:ext cx="1382" cy="596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261" name="Group 16"/>
                <p:cNvGrpSpPr>
                  <a:grpSpLocks/>
                </p:cNvGrpSpPr>
                <p:nvPr/>
              </p:nvGrpSpPr>
              <p:grpSpPr bwMode="auto">
                <a:xfrm>
                  <a:off x="2375" y="0"/>
                  <a:ext cx="1382" cy="596"/>
                  <a:chOff x="2375" y="0"/>
                  <a:chExt cx="1382" cy="596"/>
                </a:xfrm>
              </p:grpSpPr>
              <p:sp>
                <p:nvSpPr>
                  <p:cNvPr id="926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418" y="0"/>
                    <a:ext cx="1296" cy="596"/>
                  </a:xfrm>
                  <a:prstGeom prst="rect">
                    <a:avLst/>
                  </a:prstGeom>
                  <a:solidFill>
                    <a:srgbClr val="CC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 eaLnBrk="1" hangingPunct="1"/>
                    <a:r>
                      <a:rPr lang="en-US" sz="1800">
                        <a:latin typeface="Times New Roman" pitchFamily="18" charset="0"/>
                        <a:cs typeface="Times New Roman" pitchFamily="18" charset="0"/>
                      </a:rPr>
                      <a:t>Comments</a:t>
                    </a:r>
                    <a:endParaRPr lang="en-US" sz="1800" b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en-US" sz="1800" b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26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2375" y="0"/>
                    <a:ext cx="1382" cy="59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224" name="Group 19"/>
              <p:cNvGrpSpPr>
                <a:grpSpLocks/>
              </p:cNvGrpSpPr>
              <p:nvPr/>
            </p:nvGrpSpPr>
            <p:grpSpPr bwMode="auto">
              <a:xfrm>
                <a:off x="0" y="596"/>
                <a:ext cx="684" cy="824"/>
                <a:chOff x="0" y="596"/>
                <a:chExt cx="684" cy="824"/>
              </a:xfrm>
            </p:grpSpPr>
            <p:sp>
              <p:nvSpPr>
                <p:cNvPr id="9258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596"/>
                  <a:ext cx="598" cy="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Nominal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59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596"/>
                  <a:ext cx="684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5" name="Group 22"/>
              <p:cNvGrpSpPr>
                <a:grpSpLocks/>
              </p:cNvGrpSpPr>
              <p:nvPr/>
            </p:nvGrpSpPr>
            <p:grpSpPr bwMode="auto">
              <a:xfrm>
                <a:off x="684" y="596"/>
                <a:ext cx="1691" cy="824"/>
                <a:chOff x="684" y="596"/>
                <a:chExt cx="1691" cy="824"/>
              </a:xfrm>
            </p:grpSpPr>
            <p:sp>
              <p:nvSpPr>
                <p:cNvPr id="9256" name="Rectangle 23"/>
                <p:cNvSpPr>
                  <a:spLocks noChangeArrowheads="1"/>
                </p:cNvSpPr>
                <p:nvPr/>
              </p:nvSpPr>
              <p:spPr bwMode="auto">
                <a:xfrm>
                  <a:off x="727" y="596"/>
                  <a:ext cx="1605" cy="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Any permutation of values</a:t>
                  </a:r>
                  <a:endParaRPr lang="en-US" sz="18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57" name="Rectangle 24"/>
                <p:cNvSpPr>
                  <a:spLocks noChangeArrowheads="1"/>
                </p:cNvSpPr>
                <p:nvPr/>
              </p:nvSpPr>
              <p:spPr bwMode="auto">
                <a:xfrm>
                  <a:off x="684" y="596"/>
                  <a:ext cx="1691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6" name="Group 25"/>
              <p:cNvGrpSpPr>
                <a:grpSpLocks/>
              </p:cNvGrpSpPr>
              <p:nvPr/>
            </p:nvGrpSpPr>
            <p:grpSpPr bwMode="auto">
              <a:xfrm>
                <a:off x="2375" y="596"/>
                <a:ext cx="1382" cy="824"/>
                <a:chOff x="2375" y="596"/>
                <a:chExt cx="1382" cy="824"/>
              </a:xfrm>
            </p:grpSpPr>
            <p:sp>
              <p:nvSpPr>
                <p:cNvPr id="9254" name="Rectangle 26"/>
                <p:cNvSpPr>
                  <a:spLocks noChangeArrowheads="1"/>
                </p:cNvSpPr>
                <p:nvPr/>
              </p:nvSpPr>
              <p:spPr bwMode="auto">
                <a:xfrm>
                  <a:off x="2418" y="596"/>
                  <a:ext cx="1296" cy="8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If all employee ID numbers were reassigned, would it make any difference?</a:t>
                  </a:r>
                </a:p>
                <a:p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375" y="596"/>
                  <a:ext cx="1382" cy="8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7" name="Group 28"/>
              <p:cNvGrpSpPr>
                <a:grpSpLocks/>
              </p:cNvGrpSpPr>
              <p:nvPr/>
            </p:nvGrpSpPr>
            <p:grpSpPr bwMode="auto">
              <a:xfrm>
                <a:off x="0" y="1420"/>
                <a:ext cx="684" cy="1092"/>
                <a:chOff x="0" y="1420"/>
                <a:chExt cx="684" cy="1092"/>
              </a:xfrm>
            </p:grpSpPr>
            <p:sp>
              <p:nvSpPr>
                <p:cNvPr id="9252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420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Ordinal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53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420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8" name="Group 31"/>
              <p:cNvGrpSpPr>
                <a:grpSpLocks/>
              </p:cNvGrpSpPr>
              <p:nvPr/>
            </p:nvGrpSpPr>
            <p:grpSpPr bwMode="auto">
              <a:xfrm>
                <a:off x="684" y="1420"/>
                <a:ext cx="1691" cy="1092"/>
                <a:chOff x="684" y="1420"/>
                <a:chExt cx="1691" cy="1092"/>
              </a:xfrm>
            </p:grpSpPr>
            <p:sp>
              <p:nvSpPr>
                <p:cNvPr id="9250" name="Rectangle 32"/>
                <p:cNvSpPr>
                  <a:spLocks noChangeArrowheads="1"/>
                </p:cNvSpPr>
                <p:nvPr/>
              </p:nvSpPr>
              <p:spPr bwMode="auto">
                <a:xfrm>
                  <a:off x="727" y="1420"/>
                  <a:ext cx="1605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An order preserving change of values, i.e., </a:t>
                  </a:r>
                  <a:br>
                    <a:rPr lang="en-US" sz="1800" b="0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new_value = f(old_value) </a:t>
                  </a:r>
                  <a:b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</a:br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where </a:t>
                  </a:r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f</a:t>
                  </a:r>
                  <a:r>
                    <a:rPr lang="en-US" sz="1800" b="0">
                      <a:latin typeface="Times New Roman" pitchFamily="18" charset="0"/>
                      <a:ea typeface="MS Mincho" pitchFamily="49" charset="-128"/>
                    </a:rPr>
                    <a:t> is a monotonic function.</a:t>
                  </a:r>
                  <a:endParaRPr lang="en-US" sz="18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51" name="Rectangle 33"/>
                <p:cNvSpPr>
                  <a:spLocks noChangeArrowheads="1"/>
                </p:cNvSpPr>
                <p:nvPr/>
              </p:nvSpPr>
              <p:spPr bwMode="auto">
                <a:xfrm>
                  <a:off x="684" y="1420"/>
                  <a:ext cx="1691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29" name="Group 34"/>
              <p:cNvGrpSpPr>
                <a:grpSpLocks/>
              </p:cNvGrpSpPr>
              <p:nvPr/>
            </p:nvGrpSpPr>
            <p:grpSpPr bwMode="auto">
              <a:xfrm>
                <a:off x="2375" y="1420"/>
                <a:ext cx="1382" cy="1092"/>
                <a:chOff x="2375" y="1420"/>
                <a:chExt cx="1382" cy="1092"/>
              </a:xfrm>
            </p:grpSpPr>
            <p:sp>
              <p:nvSpPr>
                <p:cNvPr id="9248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8" y="1420"/>
                  <a:ext cx="1296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An attribute encompassing the notion of good, better best can be represented equally well by the values {1, 2, 3} or by { 0.5, 1, 10}.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49" name="Rectangle 36"/>
                <p:cNvSpPr>
                  <a:spLocks noChangeArrowheads="1"/>
                </p:cNvSpPr>
                <p:nvPr/>
              </p:nvSpPr>
              <p:spPr bwMode="auto">
                <a:xfrm>
                  <a:off x="2375" y="1420"/>
                  <a:ext cx="1382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0" name="Group 37"/>
              <p:cNvGrpSpPr>
                <a:grpSpLocks/>
              </p:cNvGrpSpPr>
              <p:nvPr/>
            </p:nvGrpSpPr>
            <p:grpSpPr bwMode="auto">
              <a:xfrm>
                <a:off x="0" y="2512"/>
                <a:ext cx="684" cy="1092"/>
                <a:chOff x="0" y="2512"/>
                <a:chExt cx="684" cy="1092"/>
              </a:xfrm>
            </p:grpSpPr>
            <p:sp>
              <p:nvSpPr>
                <p:cNvPr id="9246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2512"/>
                  <a:ext cx="598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Interval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47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2512"/>
                  <a:ext cx="684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1" name="Group 40"/>
              <p:cNvGrpSpPr>
                <a:grpSpLocks/>
              </p:cNvGrpSpPr>
              <p:nvPr/>
            </p:nvGrpSpPr>
            <p:grpSpPr bwMode="auto">
              <a:xfrm>
                <a:off x="684" y="2512"/>
                <a:ext cx="1691" cy="1092"/>
                <a:chOff x="684" y="2512"/>
                <a:chExt cx="1691" cy="1092"/>
              </a:xfrm>
            </p:grpSpPr>
            <p:sp>
              <p:nvSpPr>
                <p:cNvPr id="9244" name="Rectangle 41"/>
                <p:cNvSpPr>
                  <a:spLocks noChangeArrowheads="1"/>
                </p:cNvSpPr>
                <p:nvPr/>
              </p:nvSpPr>
              <p:spPr bwMode="auto">
                <a:xfrm>
                  <a:off x="727" y="2512"/>
                  <a:ext cx="1605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new_value =a * old_value + b </a:t>
                  </a:r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where a and b are constants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45" name="Rectangle 42"/>
                <p:cNvSpPr>
                  <a:spLocks noChangeArrowheads="1"/>
                </p:cNvSpPr>
                <p:nvPr/>
              </p:nvSpPr>
              <p:spPr bwMode="auto">
                <a:xfrm>
                  <a:off x="684" y="2512"/>
                  <a:ext cx="1691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2" name="Group 43"/>
              <p:cNvGrpSpPr>
                <a:grpSpLocks/>
              </p:cNvGrpSpPr>
              <p:nvPr/>
            </p:nvGrpSpPr>
            <p:grpSpPr bwMode="auto">
              <a:xfrm>
                <a:off x="2375" y="2512"/>
                <a:ext cx="1382" cy="1092"/>
                <a:chOff x="2375" y="2512"/>
                <a:chExt cx="1382" cy="1092"/>
              </a:xfrm>
            </p:grpSpPr>
            <p:sp>
              <p:nvSpPr>
                <p:cNvPr id="9242" name="Rectangle 44"/>
                <p:cNvSpPr>
                  <a:spLocks noChangeArrowheads="1"/>
                </p:cNvSpPr>
                <p:nvPr/>
              </p:nvSpPr>
              <p:spPr bwMode="auto">
                <a:xfrm>
                  <a:off x="2418" y="2512"/>
                  <a:ext cx="1296" cy="1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Thus, the Fahrenheit and Celsius temperature scales differ in terms of where their zero value is and the size of a unit (degree).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43" name="Rectangle 45"/>
                <p:cNvSpPr>
                  <a:spLocks noChangeArrowheads="1"/>
                </p:cNvSpPr>
                <p:nvPr/>
              </p:nvSpPr>
              <p:spPr bwMode="auto">
                <a:xfrm>
                  <a:off x="2375" y="2512"/>
                  <a:ext cx="1382" cy="109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3" name="Group 46"/>
              <p:cNvGrpSpPr>
                <a:grpSpLocks/>
              </p:cNvGrpSpPr>
              <p:nvPr/>
            </p:nvGrpSpPr>
            <p:grpSpPr bwMode="auto">
              <a:xfrm>
                <a:off x="0" y="3604"/>
                <a:ext cx="684" cy="556"/>
                <a:chOff x="0" y="3604"/>
                <a:chExt cx="684" cy="556"/>
              </a:xfrm>
            </p:grpSpPr>
            <p:sp>
              <p:nvSpPr>
                <p:cNvPr id="9240" name="Rectangle 47"/>
                <p:cNvSpPr>
                  <a:spLocks noChangeArrowheads="1"/>
                </p:cNvSpPr>
                <p:nvPr/>
              </p:nvSpPr>
              <p:spPr bwMode="auto">
                <a:xfrm>
                  <a:off x="43" y="3604"/>
                  <a:ext cx="598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Ratio</a:t>
                  </a:r>
                </a:p>
                <a:p>
                  <a:pPr algn="ctr"/>
                  <a:endParaRPr lang="en-US" sz="2400" b="0">
                    <a:latin typeface="Times New Roman" pitchFamily="18" charset="0"/>
                  </a:endParaRPr>
                </a:p>
              </p:txBody>
            </p:sp>
            <p:sp>
              <p:nvSpPr>
                <p:cNvPr id="9241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3604"/>
                  <a:ext cx="684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4" name="Group 49"/>
              <p:cNvGrpSpPr>
                <a:grpSpLocks/>
              </p:cNvGrpSpPr>
              <p:nvPr/>
            </p:nvGrpSpPr>
            <p:grpSpPr bwMode="auto">
              <a:xfrm>
                <a:off x="684" y="3604"/>
                <a:ext cx="1691" cy="556"/>
                <a:chOff x="684" y="3604"/>
                <a:chExt cx="1691" cy="556"/>
              </a:xfrm>
            </p:grpSpPr>
            <p:sp>
              <p:nvSpPr>
                <p:cNvPr id="9238" name="Rectangle 50"/>
                <p:cNvSpPr>
                  <a:spLocks noChangeArrowheads="1"/>
                </p:cNvSpPr>
                <p:nvPr/>
              </p:nvSpPr>
              <p:spPr bwMode="auto">
                <a:xfrm>
                  <a:off x="727" y="3604"/>
                  <a:ext cx="1605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 i="1">
                      <a:latin typeface="Times New Roman" pitchFamily="18" charset="0"/>
                      <a:ea typeface="MS Mincho" pitchFamily="49" charset="-128"/>
                    </a:rPr>
                    <a:t>new_value = a * old_value</a:t>
                  </a:r>
                  <a:endParaRPr lang="en-US" sz="1800" b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39" name="Rectangle 51"/>
                <p:cNvSpPr>
                  <a:spLocks noChangeArrowheads="1"/>
                </p:cNvSpPr>
                <p:nvPr/>
              </p:nvSpPr>
              <p:spPr bwMode="auto">
                <a:xfrm>
                  <a:off x="684" y="3604"/>
                  <a:ext cx="1691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35" name="Group 52"/>
              <p:cNvGrpSpPr>
                <a:grpSpLocks/>
              </p:cNvGrpSpPr>
              <p:nvPr/>
            </p:nvGrpSpPr>
            <p:grpSpPr bwMode="auto">
              <a:xfrm>
                <a:off x="2375" y="3604"/>
                <a:ext cx="1382" cy="556"/>
                <a:chOff x="2375" y="3604"/>
                <a:chExt cx="1382" cy="556"/>
              </a:xfrm>
            </p:grpSpPr>
            <p:sp>
              <p:nvSpPr>
                <p:cNvPr id="9236" name="Rectangle 53"/>
                <p:cNvSpPr>
                  <a:spLocks noChangeArrowheads="1"/>
                </p:cNvSpPr>
                <p:nvPr/>
              </p:nvSpPr>
              <p:spPr bwMode="auto">
                <a:xfrm>
                  <a:off x="2418" y="3604"/>
                  <a:ext cx="1296" cy="5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1" hangingPunct="1"/>
                  <a:r>
                    <a:rPr lang="en-US" sz="1800" b="0">
                      <a:latin typeface="Times New Roman" pitchFamily="18" charset="0"/>
                      <a:cs typeface="Times New Roman" pitchFamily="18" charset="0"/>
                    </a:rPr>
                    <a:t>Length can be measured in meters or feet.</a:t>
                  </a:r>
                </a:p>
                <a:p>
                  <a:endParaRPr lang="en-US" sz="1800" b="0">
                    <a:latin typeface="Times New Roman" pitchFamily="18" charset="0"/>
                  </a:endParaRPr>
                </a:p>
              </p:txBody>
            </p:sp>
            <p:sp>
              <p:nvSpPr>
                <p:cNvPr id="9237" name="Rectangle 54"/>
                <p:cNvSpPr>
                  <a:spLocks noChangeArrowheads="1"/>
                </p:cNvSpPr>
                <p:nvPr/>
              </p:nvSpPr>
              <p:spPr bwMode="auto">
                <a:xfrm>
                  <a:off x="2375" y="3604"/>
                  <a:ext cx="1382" cy="55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220" name="Rectangle 55"/>
            <p:cNvSpPr>
              <a:spLocks noChangeArrowheads="1"/>
            </p:cNvSpPr>
            <p:nvPr/>
          </p:nvSpPr>
          <p:spPr bwMode="auto">
            <a:xfrm>
              <a:off x="-2" y="-2"/>
              <a:ext cx="3761" cy="4164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4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and Continuous Attributes </a:t>
            </a:r>
          </a:p>
        </p:txBody>
      </p:sp>
      <p:sp>
        <p:nvSpPr>
          <p:cNvPr id="1024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Discrete Attribute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Has only a finite or countably infinite set of values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Examples: zip codes, counts, or the set of words in a collection of documents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Often represented as integer variables. 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Note: binary attributes are a special case of discrete attributes </a:t>
            </a:r>
          </a:p>
          <a:p>
            <a:pPr lvl="4"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Continuous Attribute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Has real numbers as attribute values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Examples: temperature, height, or weight.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Practically, real values can only be measured and represented using a finite number of digits.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Continuous attributes are typically represented as floating-point variables.  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Different evaluation measures are used in conjunction with continuous attributes</a:t>
            </a:r>
            <a:endParaRPr lang="en-US" sz="2000" dirty="0" smtClean="0"/>
          </a:p>
          <a:p>
            <a:pPr lvl="4">
              <a:lnSpc>
                <a:spcPct val="9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066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mtClean="0"/>
              <a:t>Types of data sets </a:t>
            </a:r>
          </a:p>
        </p:txBody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600" b="1" dirty="0" smtClean="0">
                <a:cs typeface="Times New Roman" pitchFamily="18" charset="0"/>
              </a:rPr>
              <a:t>Record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cs typeface="Times New Roman" pitchFamily="18" charset="0"/>
              </a:rPr>
              <a:t>Data Matrix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cs typeface="Times New Roman" pitchFamily="18" charset="0"/>
              </a:rPr>
              <a:t>Document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cs typeface="Times New Roman" pitchFamily="18" charset="0"/>
              </a:rPr>
              <a:t>Transaction Data</a:t>
            </a:r>
            <a:endParaRPr lang="en-US" sz="1800" b="1" dirty="0" smtClean="0"/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600" b="1" dirty="0" smtClean="0">
                <a:cs typeface="Times New Roman" pitchFamily="18" charset="0"/>
              </a:rPr>
              <a:t>Graph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cs typeface="Times New Roman" pitchFamily="18" charset="0"/>
              </a:rPr>
              <a:t>World Wide Web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cs typeface="Times New Roman" pitchFamily="18" charset="0"/>
              </a:rPr>
              <a:t>Molecular Structures</a:t>
            </a:r>
          </a:p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sz="2600" b="1" dirty="0" smtClean="0">
                <a:cs typeface="Times New Roman" pitchFamily="18" charset="0"/>
              </a:rPr>
              <a:t>Ordered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cs typeface="Times New Roman" pitchFamily="18" charset="0"/>
              </a:rPr>
              <a:t>Spatial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cs typeface="Times New Roman" pitchFamily="18" charset="0"/>
              </a:rPr>
              <a:t>Temporal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cs typeface="Times New Roman" pitchFamily="18" charset="0"/>
              </a:rPr>
              <a:t>Sequential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cs typeface="Times New Roman" pitchFamily="18" charset="0"/>
              </a:rPr>
              <a:t>Genetic Sequence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  <a:buFont typeface="Arial" charset="0"/>
              <a:buNone/>
            </a:pP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1" y="2822"/>
            <a:ext cx="3434712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remainder of the slides in this file</a:t>
            </a:r>
          </a:p>
          <a:p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ill not be discussed in Fall 2018!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585200" cy="685800"/>
          </a:xfrm>
        </p:spPr>
        <p:txBody>
          <a:bodyPr/>
          <a:lstStyle/>
          <a:p>
            <a:r>
              <a:rPr lang="en-US" sz="2800" smtClean="0"/>
              <a:t>Important Characteristics of Structured Data</a:t>
            </a:r>
          </a:p>
        </p:txBody>
      </p:sp>
      <p:sp>
        <p:nvSpPr>
          <p:cNvPr id="12291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  <a:noFill/>
        </p:spPr>
        <p:txBody>
          <a:bodyPr/>
          <a:lstStyle/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Dimensionality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 Curse of Dimensionality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b="1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Sparsity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 Only presence counts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b="1" smtClean="0"/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Resolution</a:t>
            </a:r>
          </a:p>
          <a:p>
            <a:pPr lvl="2">
              <a:lnSpc>
                <a:spcPct val="95000"/>
              </a:lnSpc>
              <a:spcBef>
                <a:spcPct val="20000"/>
              </a:spcBef>
            </a:pPr>
            <a:r>
              <a:rPr lang="en-US" b="1" smtClean="0"/>
              <a:t> Patterns depend on the scale 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Iris Sample Data Set  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219200"/>
            <a:ext cx="8351837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Many of the exploratory data techniques are illustrated with the Iris Plant data set.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Can be obtained from the UCI Machine Learning Repository </a:t>
            </a:r>
            <a:br>
              <a:rPr lang="en-US" sz="2000" smtClean="0"/>
            </a:br>
            <a:r>
              <a:rPr lang="en-US" sz="2000" smtClean="0">
                <a:hlinkClick r:id="rId3"/>
              </a:rPr>
              <a:t>http://www.ics.uci.edu/~mlearn/MLRepository.html</a:t>
            </a:r>
            <a:r>
              <a:rPr lang="en-US" sz="20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From the statistician Douglas Fisher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Three flower types (classes):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 </a:t>
            </a:r>
            <a:r>
              <a:rPr lang="en-US" smtClean="0"/>
              <a:t>Setosa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Virginica 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Versicolour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Four (non-class) attributes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Sepal width and length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 Petal width and length</a:t>
            </a: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3032125" y="2906713"/>
            <a:ext cx="2073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lang="en-US" b="1"/>
          </a:p>
        </p:txBody>
      </p:sp>
      <p:sp>
        <p:nvSpPr>
          <p:cNvPr id="8197" name="Rectangle 1032"/>
          <p:cNvSpPr>
            <a:spLocks noChangeArrowheads="1"/>
          </p:cNvSpPr>
          <p:nvPr/>
        </p:nvSpPr>
        <p:spPr bwMode="auto">
          <a:xfrm>
            <a:off x="5334000" y="5257800"/>
            <a:ext cx="3733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>
                <a:latin typeface="Times New Roman" pitchFamily="18" charset="0"/>
              </a:rPr>
              <a:t>Virginica. Robert H. Mohlenbrock. USDA NRCS. 1995. Northeast wetland flora: Field office guide to plant species. Northeast National Technical Center, Chester, PA. Courtesy of USDA NRCS Wetland Science Institute. </a:t>
            </a:r>
          </a:p>
        </p:txBody>
      </p:sp>
      <p:pic>
        <p:nvPicPr>
          <p:cNvPr id="8198" name="Picture 1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3427413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 Data 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Data that consists of a collection of records, each of which consists of a fixed set of attributes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2219325" y="2514600"/>
          <a:ext cx="3419475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4" imgW="5405628" imgH="5779008" progId="Word.Document.8">
                  <p:embed/>
                </p:oleObj>
              </mc:Choice>
              <mc:Fallback>
                <p:oleObj name="Document" r:id="rId4" imgW="5405628" imgH="57790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2514600"/>
                        <a:ext cx="3419475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82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Matrix 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318500" cy="3124200"/>
          </a:xfrm>
        </p:spPr>
        <p:txBody>
          <a:bodyPr/>
          <a:lstStyle/>
          <a:p>
            <a:r>
              <a:rPr lang="en-US" sz="2400" smtClean="0"/>
              <a:t>If data objects have the same fixed set of numeric attributes, then the data objects can be thought of as points in a multi-dimensional space, where each dimension represents a distinct attribute </a:t>
            </a:r>
          </a:p>
          <a:p>
            <a:pPr lvl="4"/>
            <a:endParaRPr lang="en-US" sz="1800" smtClean="0"/>
          </a:p>
          <a:p>
            <a:r>
              <a:rPr lang="en-US" sz="2400" smtClean="0"/>
              <a:t>Such data set can be represented by an m by n matrix, where there are m rows, one for each object, and n columns, one for each attribute</a:t>
            </a: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990600" y="4435475"/>
          <a:ext cx="6705600" cy="173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VISIO" r:id="rId4" imgW="5706222" imgH="1480748" progId="Visio.Drawing.6">
                  <p:embed/>
                </p:oleObj>
              </mc:Choice>
              <mc:Fallback>
                <p:oleObj name="VISIO" r:id="rId4" imgW="5706222" imgH="14807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35475"/>
                        <a:ext cx="6705600" cy="173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361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Document Data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Each document becomes a `term' vector, </a:t>
            </a:r>
          </a:p>
          <a:p>
            <a:pPr lvl="1"/>
            <a:r>
              <a:rPr lang="en-US" smtClean="0"/>
              <a:t>each term is a component (attribute) of the vector,</a:t>
            </a:r>
          </a:p>
          <a:p>
            <a:pPr lvl="1"/>
            <a:r>
              <a:rPr lang="en-US" smtClean="0"/>
              <a:t>the value of each component is the number of times the corresponding term occurs in the document.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5364" name="Object 5"/>
          <p:cNvGraphicFramePr>
            <a:graphicFrameLocks noChangeAspect="1"/>
          </p:cNvGraphicFramePr>
          <p:nvPr/>
        </p:nvGraphicFramePr>
        <p:xfrm>
          <a:off x="1219200" y="3132138"/>
          <a:ext cx="6705600" cy="311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4" imgW="5925718" imgH="2693902" progId="Visio.Drawing.6">
                  <p:embed/>
                </p:oleObj>
              </mc:Choice>
              <mc:Fallback>
                <p:oleObj name="Visio" r:id="rId4" imgW="5925718" imgH="269390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132138"/>
                        <a:ext cx="6705600" cy="311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49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Transaction Data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special type of record data, where </a:t>
            </a:r>
          </a:p>
          <a:p>
            <a:pPr lvl="1"/>
            <a:r>
              <a:rPr lang="en-US" smtClean="0"/>
              <a:t>each record (transaction) involves a set of items.  </a:t>
            </a:r>
          </a:p>
          <a:p>
            <a:pPr lvl="1"/>
            <a:r>
              <a:rPr lang="en-US" smtClean="0"/>
              <a:t>For example, consider a grocery store.  The set of products purchased by a customer during one shopping trip constitute a transaction, while the individual products that were purchased are the items.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1752600" y="3973513"/>
          <a:ext cx="4495800" cy="235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4" imgW="3823716" imgH="1999488" progId="Word.Document.8">
                  <p:embed/>
                </p:oleObj>
              </mc:Choice>
              <mc:Fallback>
                <p:oleObj name="Document" r:id="rId4" imgW="3823716" imgH="19994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73513"/>
                        <a:ext cx="4495800" cy="235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5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Data </a:t>
            </a:r>
          </a:p>
        </p:txBody>
      </p:sp>
      <p:sp>
        <p:nvSpPr>
          <p:cNvPr id="1741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Examples: Generic graph and HTML Links 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/>
        </p:nvGraphicFramePr>
        <p:xfrm>
          <a:off x="228600" y="2133600"/>
          <a:ext cx="35560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VISIO" r:id="rId4" imgW="839724" imgH="646176" progId="Visio.Drawing.6">
                  <p:embed/>
                </p:oleObj>
              </mc:Choice>
              <mc:Fallback>
                <p:oleObj name="VISIO" r:id="rId4" imgW="839724" imgH="64617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3556000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4419600" y="2112963"/>
          <a:ext cx="4572000" cy="235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VISIO" r:id="rId6" imgW="4229100" imgH="2180844" progId="Visio.Drawing.6">
                  <p:embed/>
                </p:oleObj>
              </mc:Choice>
              <mc:Fallback>
                <p:oleObj name="VISIO" r:id="rId6" imgW="4229100" imgH="21808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112963"/>
                        <a:ext cx="4572000" cy="235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603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Chemical Data </a:t>
            </a:r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Benzene Molecule: C</a:t>
            </a:r>
            <a:r>
              <a:rPr lang="en-US" baseline="-25000" smtClean="0"/>
              <a:t>6</a:t>
            </a:r>
            <a:r>
              <a:rPr lang="en-US" smtClean="0"/>
              <a:t>H</a:t>
            </a:r>
            <a:r>
              <a:rPr lang="en-US" baseline="-25000" smtClean="0"/>
              <a:t>6</a:t>
            </a:r>
          </a:p>
          <a:p>
            <a:endParaRPr lang="en-US" smtClean="0"/>
          </a:p>
        </p:txBody>
      </p:sp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2362200" y="2057400"/>
          <a:ext cx="3921125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VISIO" r:id="rId4" imgW="5792724" imgH="5411724" progId="Visio.Drawing.6">
                  <p:embed/>
                </p:oleObj>
              </mc:Choice>
              <mc:Fallback>
                <p:oleObj name="VISIO" r:id="rId4" imgW="5792724" imgH="541172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3921125" cy="365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5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sp>
        <p:nvSpPr>
          <p:cNvPr id="19459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Sequences of transactions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408238"/>
            <a:ext cx="512127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422525" y="54864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An element of the sequence</a:t>
            </a:r>
          </a:p>
        </p:txBody>
      </p:sp>
      <p:sp>
        <p:nvSpPr>
          <p:cNvPr id="19462" name="AutoShape 8"/>
          <p:cNvSpPr>
            <a:spLocks/>
          </p:cNvSpPr>
          <p:nvPr/>
        </p:nvSpPr>
        <p:spPr bwMode="auto">
          <a:xfrm rot="-5400000">
            <a:off x="2994025" y="4457700"/>
            <a:ext cx="533400" cy="1371600"/>
          </a:xfrm>
          <a:prstGeom prst="leftBrace">
            <a:avLst>
              <a:gd name="adj1" fmla="val 21429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514600" y="18288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Items/Events</a:t>
            </a:r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31242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3581400" y="2286000"/>
            <a:ext cx="0" cy="83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Ordered Data 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Genomic sequence data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600200" y="1828800"/>
          <a:ext cx="4278313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VISIO" r:id="rId4" imgW="2330196" imgH="1991868" progId="Visio.Drawing.6">
                  <p:embed/>
                </p:oleObj>
              </mc:Choice>
              <mc:Fallback>
                <p:oleObj name="VISIO" r:id="rId4" imgW="2330196" imgH="19918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828800"/>
                        <a:ext cx="4278313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79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sst_land_temp_82_best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27163"/>
            <a:ext cx="6629400" cy="4973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Ordered Data</a:t>
            </a:r>
          </a:p>
        </p:txBody>
      </p:sp>
      <p:sp>
        <p:nvSpPr>
          <p:cNvPr id="21508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Spatio-Temporal Data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2667000" y="266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838200" y="2955925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Average Monthly Temperature of land and ocean</a:t>
            </a:r>
          </a:p>
        </p:txBody>
      </p:sp>
    </p:spTree>
    <p:extLst>
      <p:ext uri="{BB962C8B-B14F-4D97-AF65-F5344CB8AC3E}">
        <p14:creationId xmlns:p14="http://schemas.microsoft.com/office/powerpoint/2010/main" val="20669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Summary Statistics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smtClean="0"/>
              <a:t>Summary statistics  are numbers that summarize properties of the data</a:t>
            </a:r>
          </a:p>
          <a:p>
            <a:pPr lvl="2"/>
            <a:endParaRPr lang="en-US" smtClean="0"/>
          </a:p>
          <a:p>
            <a:pPr lvl="1"/>
            <a:r>
              <a:rPr lang="en-US" smtClean="0"/>
              <a:t>Summarized properties include frequency, location and spread</a:t>
            </a:r>
          </a:p>
          <a:p>
            <a:pPr lvl="2"/>
            <a:r>
              <a:rPr lang="en-US" smtClean="0"/>
              <a:t> </a:t>
            </a:r>
            <a:r>
              <a:rPr lang="en-US" sz="2200" smtClean="0"/>
              <a:t>Examples: 	location - mean</a:t>
            </a:r>
            <a:br>
              <a:rPr lang="en-US" sz="2200" smtClean="0"/>
            </a:br>
            <a:r>
              <a:rPr lang="en-US" sz="2200" smtClean="0"/>
              <a:t>                   	spread - standard deviation</a:t>
            </a:r>
          </a:p>
          <a:p>
            <a:pPr lvl="2"/>
            <a:endParaRPr lang="en-US" smtClean="0"/>
          </a:p>
          <a:p>
            <a:pPr lvl="1"/>
            <a:r>
              <a:rPr lang="en-US" smtClean="0"/>
              <a:t>Most summary statistics can be calculated in a single pass through the data</a:t>
            </a:r>
          </a:p>
          <a:p>
            <a:pPr lvl="2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Frequency and Mode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sz="3200" smtClean="0"/>
              <a:t>The frequency of an attribute value is the percentage of time the value occurs in the </a:t>
            </a:r>
            <a:br>
              <a:rPr lang="en-US" sz="3200" smtClean="0"/>
            </a:br>
            <a:r>
              <a:rPr lang="en-US" sz="3200" smtClean="0"/>
              <a:t>data set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For example, given the attribute ‘gender’ and a representative population of people, the gender ‘female’ occurs about 50% of the time.</a:t>
            </a:r>
          </a:p>
          <a:p>
            <a:r>
              <a:rPr lang="en-US" smtClean="0"/>
              <a:t>The mode of a an attribute is the most frequent attribute value   </a:t>
            </a:r>
          </a:p>
          <a:p>
            <a:r>
              <a:rPr lang="en-US" smtClean="0"/>
              <a:t>The notions of frequency and mode are typically used with categorical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Percentiles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5181600"/>
          </a:xfrm>
        </p:spPr>
        <p:txBody>
          <a:bodyPr/>
          <a:lstStyle/>
          <a:p>
            <a:r>
              <a:rPr lang="en-US" dirty="0" smtClean="0"/>
              <a:t>For continuous data, the notion of a percentile is more useful. </a:t>
            </a:r>
          </a:p>
          <a:p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dirty="0" smtClean="0"/>
              <a:t>Given an ordinal or continuous attribute </a:t>
            </a:r>
            <a:r>
              <a:rPr lang="en-US" i="1" dirty="0" smtClean="0"/>
              <a:t>x</a:t>
            </a:r>
            <a:r>
              <a:rPr lang="en-US" dirty="0" smtClean="0"/>
              <a:t> and a number </a:t>
            </a:r>
            <a:r>
              <a:rPr lang="en-US" i="1" dirty="0" smtClean="0"/>
              <a:t>p</a:t>
            </a:r>
            <a:r>
              <a:rPr lang="en-US" dirty="0" smtClean="0"/>
              <a:t> between 0 and 100, the </a:t>
            </a:r>
            <a:r>
              <a:rPr lang="en-US" i="1" dirty="0" err="1" smtClean="0"/>
              <a:t>p</a:t>
            </a:r>
            <a:r>
              <a:rPr lang="en-US" dirty="0" err="1" smtClean="0"/>
              <a:t>th</a:t>
            </a:r>
            <a:r>
              <a:rPr lang="en-US" dirty="0" smtClean="0"/>
              <a:t> percentile is a value     of x such that </a:t>
            </a:r>
            <a:r>
              <a:rPr lang="en-US" i="1" dirty="0" smtClean="0"/>
              <a:t>p</a:t>
            </a:r>
            <a:r>
              <a:rPr lang="en-US" dirty="0" smtClean="0"/>
              <a:t>% of the observed values of x are less than    . </a:t>
            </a:r>
          </a:p>
          <a:p>
            <a:pPr>
              <a:buFont typeface="Monotype Sorts" pitchFamily="2" charset="2"/>
              <a:buNone/>
            </a:pPr>
            <a:endParaRPr lang="en-US" dirty="0" smtClean="0"/>
          </a:p>
          <a:p>
            <a:r>
              <a:rPr lang="en-US" dirty="0" smtClean="0"/>
              <a:t>For instance, the 50th percentile is the value      such that 50% of all values of x are less than      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Key Idea</a:t>
            </a:r>
            <a:r>
              <a:rPr lang="en-US" dirty="0" smtClean="0"/>
              <a:t>: associate attribute value with a rank!!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483100" y="3327400"/>
          <a:ext cx="1778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Equation" r:id="rId4" imgW="177800" imgH="203200" progId="Equation.3">
                  <p:embed/>
                </p:oleObj>
              </mc:Choice>
              <mc:Fallback>
                <p:oleObj name="Equation" r:id="rId4" imgW="1778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327400"/>
                        <a:ext cx="1778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1981200" y="3505200"/>
          <a:ext cx="393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6" imgW="177800" imgH="203200" progId="Equation.3">
                  <p:embed/>
                </p:oleObj>
              </mc:Choice>
              <mc:Fallback>
                <p:oleObj name="Equation" r:id="rId6" imgW="1778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05200"/>
                        <a:ext cx="3937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48200" y="3962400"/>
          <a:ext cx="3937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8" imgW="177800" imgH="203200" progId="Equation.3">
                  <p:embed/>
                </p:oleObj>
              </mc:Choice>
              <mc:Fallback>
                <p:oleObj name="Equation" r:id="rId8" imgW="1778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3937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7"/>
          <p:cNvGraphicFramePr>
            <a:graphicFrameLocks noChangeAspect="1"/>
          </p:cNvGraphicFramePr>
          <p:nvPr/>
        </p:nvGraphicFramePr>
        <p:xfrm>
          <a:off x="7813675" y="5029200"/>
          <a:ext cx="617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9" imgW="279400" imgH="177800" progId="Equation.3">
                  <p:embed/>
                </p:oleObj>
              </mc:Choice>
              <mc:Fallback>
                <p:oleObj name="Equation" r:id="rId9" imgW="2794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5029200"/>
                        <a:ext cx="617538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8"/>
          <p:cNvGraphicFramePr>
            <a:graphicFrameLocks noChangeAspect="1"/>
          </p:cNvGraphicFramePr>
          <p:nvPr/>
        </p:nvGraphicFramePr>
        <p:xfrm>
          <a:off x="7840663" y="5473700"/>
          <a:ext cx="61753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7" name="Equation" r:id="rId11" imgW="279400" imgH="177800" progId="Equation.3">
                  <p:embed/>
                </p:oleObj>
              </mc:Choice>
              <mc:Fallback>
                <p:oleObj name="Equation" r:id="rId11" imgW="279400" imgH="17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0663" y="5473700"/>
                        <a:ext cx="617537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Box Plots (different from textbook)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143000"/>
            <a:ext cx="8428037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 Box Plots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Invented by J. </a:t>
            </a:r>
            <a:r>
              <a:rPr lang="en-US" dirty="0" err="1" smtClean="0"/>
              <a:t>Tukey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displaying the distribution of data based on percentiles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Following figure shows the basic parts of a box plots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2978047" y="2944813"/>
            <a:ext cx="3429000" cy="3227387"/>
            <a:chOff x="1800" y="677"/>
            <a:chExt cx="5400" cy="5083"/>
          </a:xfrm>
        </p:grpSpPr>
        <p:grpSp>
          <p:nvGrpSpPr>
            <p:cNvPr id="22533" name="Group 8"/>
            <p:cNvGrpSpPr>
              <a:grpSpLocks/>
            </p:cNvGrpSpPr>
            <p:nvPr/>
          </p:nvGrpSpPr>
          <p:grpSpPr bwMode="auto">
            <a:xfrm>
              <a:off x="1800" y="882"/>
              <a:ext cx="1015" cy="4878"/>
              <a:chOff x="1800" y="882"/>
              <a:chExt cx="1015" cy="4878"/>
            </a:xfrm>
          </p:grpSpPr>
          <p:sp>
            <p:nvSpPr>
              <p:cNvPr id="22552" name="Line 9"/>
              <p:cNvSpPr>
                <a:spLocks noChangeShapeType="1"/>
              </p:cNvSpPr>
              <p:nvPr/>
            </p:nvSpPr>
            <p:spPr bwMode="auto">
              <a:xfrm flipV="1">
                <a:off x="2314" y="1729"/>
                <a:ext cx="1" cy="1399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Line 10"/>
              <p:cNvSpPr>
                <a:spLocks noChangeShapeType="1"/>
              </p:cNvSpPr>
              <p:nvPr/>
            </p:nvSpPr>
            <p:spPr bwMode="auto">
              <a:xfrm flipV="1">
                <a:off x="2314" y="4117"/>
                <a:ext cx="1" cy="1181"/>
              </a:xfrm>
              <a:prstGeom prst="line">
                <a:avLst/>
              </a:prstGeom>
              <a:noFill/>
              <a:ln w="0">
                <a:solidFill>
                  <a:srgbClr val="0000FF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Line 11"/>
              <p:cNvSpPr>
                <a:spLocks noChangeShapeType="1"/>
              </p:cNvSpPr>
              <p:nvPr/>
            </p:nvSpPr>
            <p:spPr bwMode="auto">
              <a:xfrm>
                <a:off x="2057" y="5298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Line 12"/>
              <p:cNvSpPr>
                <a:spLocks noChangeShapeType="1"/>
              </p:cNvSpPr>
              <p:nvPr/>
            </p:nvSpPr>
            <p:spPr bwMode="auto">
              <a:xfrm>
                <a:off x="2057" y="1729"/>
                <a:ext cx="5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Rectangle 13"/>
              <p:cNvSpPr>
                <a:spLocks noChangeArrowheads="1"/>
              </p:cNvSpPr>
              <p:nvPr/>
            </p:nvSpPr>
            <p:spPr bwMode="auto">
              <a:xfrm>
                <a:off x="1800" y="3128"/>
                <a:ext cx="1015" cy="989"/>
              </a:xfrm>
              <a:prstGeom prst="rect">
                <a:avLst/>
              </a:prstGeom>
              <a:noFill/>
              <a:ln w="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Line 14"/>
              <p:cNvSpPr>
                <a:spLocks noChangeShapeType="1"/>
              </p:cNvSpPr>
              <p:nvPr/>
            </p:nvSpPr>
            <p:spPr bwMode="auto">
              <a:xfrm>
                <a:off x="1800" y="3719"/>
                <a:ext cx="10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8" name="Line 15"/>
              <p:cNvSpPr>
                <a:spLocks noChangeShapeType="1"/>
              </p:cNvSpPr>
              <p:nvPr/>
            </p:nvSpPr>
            <p:spPr bwMode="auto">
              <a:xfrm>
                <a:off x="2250" y="93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9" name="Line 16"/>
              <p:cNvSpPr>
                <a:spLocks noChangeShapeType="1"/>
              </p:cNvSpPr>
              <p:nvPr/>
            </p:nvSpPr>
            <p:spPr bwMode="auto">
              <a:xfrm>
                <a:off x="2314" y="882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0" name="Line 17"/>
              <p:cNvSpPr>
                <a:spLocks noChangeShapeType="1"/>
              </p:cNvSpPr>
              <p:nvPr/>
            </p:nvSpPr>
            <p:spPr bwMode="auto">
              <a:xfrm>
                <a:off x="2250" y="1524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18"/>
              <p:cNvSpPr>
                <a:spLocks noChangeShapeType="1"/>
              </p:cNvSpPr>
              <p:nvPr/>
            </p:nvSpPr>
            <p:spPr bwMode="auto">
              <a:xfrm>
                <a:off x="2314" y="1473"/>
                <a:ext cx="1" cy="11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2" name="Line 19"/>
              <p:cNvSpPr>
                <a:spLocks noChangeShapeType="1"/>
              </p:cNvSpPr>
              <p:nvPr/>
            </p:nvSpPr>
            <p:spPr bwMode="auto">
              <a:xfrm>
                <a:off x="2250" y="1332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3" name="Line 20"/>
              <p:cNvSpPr>
                <a:spLocks noChangeShapeType="1"/>
              </p:cNvSpPr>
              <p:nvPr/>
            </p:nvSpPr>
            <p:spPr bwMode="auto">
              <a:xfrm>
                <a:off x="2314" y="1280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4" name="Line 21"/>
              <p:cNvSpPr>
                <a:spLocks noChangeShapeType="1"/>
              </p:cNvSpPr>
              <p:nvPr/>
            </p:nvSpPr>
            <p:spPr bwMode="auto">
              <a:xfrm>
                <a:off x="2250" y="5708"/>
                <a:ext cx="115" cy="1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5" name="Line 22"/>
              <p:cNvSpPr>
                <a:spLocks noChangeShapeType="1"/>
              </p:cNvSpPr>
              <p:nvPr/>
            </p:nvSpPr>
            <p:spPr bwMode="auto">
              <a:xfrm>
                <a:off x="2314" y="5657"/>
                <a:ext cx="1" cy="1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34" name="Group 23"/>
            <p:cNvGrpSpPr>
              <a:grpSpLocks/>
            </p:cNvGrpSpPr>
            <p:nvPr/>
          </p:nvGrpSpPr>
          <p:grpSpPr bwMode="auto">
            <a:xfrm>
              <a:off x="3060" y="677"/>
              <a:ext cx="1800" cy="360"/>
              <a:chOff x="2700" y="677"/>
              <a:chExt cx="1800" cy="360"/>
            </a:xfrm>
          </p:grpSpPr>
          <p:sp>
            <p:nvSpPr>
              <p:cNvPr id="22550" name="Line 24"/>
              <p:cNvSpPr>
                <a:spLocks noChangeShapeType="1"/>
              </p:cNvSpPr>
              <p:nvPr/>
            </p:nvSpPr>
            <p:spPr bwMode="auto">
              <a:xfrm>
                <a:off x="2700" y="900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Text Box 25"/>
              <p:cNvSpPr txBox="1">
                <a:spLocks noChangeArrowheads="1"/>
              </p:cNvSpPr>
              <p:nvPr/>
            </p:nvSpPr>
            <p:spPr bwMode="auto">
              <a:xfrm>
                <a:off x="3420" y="677"/>
                <a:ext cx="1080" cy="3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outlier</a:t>
                </a:r>
                <a:endParaRPr lang="en-US"/>
              </a:p>
            </p:txBody>
          </p:sp>
        </p:grpSp>
        <p:grpSp>
          <p:nvGrpSpPr>
            <p:cNvPr id="22535" name="Group 26"/>
            <p:cNvGrpSpPr>
              <a:grpSpLocks/>
            </p:cNvGrpSpPr>
            <p:nvPr/>
          </p:nvGrpSpPr>
          <p:grpSpPr bwMode="auto">
            <a:xfrm>
              <a:off x="3060" y="5040"/>
              <a:ext cx="4140" cy="540"/>
              <a:chOff x="3060" y="5040"/>
              <a:chExt cx="4140" cy="540"/>
            </a:xfrm>
          </p:grpSpPr>
          <p:sp>
            <p:nvSpPr>
              <p:cNvPr id="22548" name="Line 27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Text Box 28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342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 smtClean="0"/>
                  <a:t>Minimum </a:t>
                </a:r>
                <a:r>
                  <a:rPr lang="en-US" sz="1200" dirty="0"/>
                  <a:t>(or at most 1.5 IQR </a:t>
                </a:r>
                <a:r>
                  <a:rPr lang="en-US" sz="1200" dirty="0" smtClean="0"/>
                  <a:t>off </a:t>
                </a:r>
                <a:r>
                  <a:rPr lang="en-US" sz="1200" dirty="0"/>
                  <a:t>the </a:t>
                </a:r>
                <a:r>
                  <a:rPr lang="en-US" sz="1200" dirty="0" smtClean="0"/>
                  <a:t>25</a:t>
                </a:r>
                <a:r>
                  <a:rPr lang="en-US" sz="1200" baseline="30000" dirty="0" smtClean="0"/>
                  <a:t>th</a:t>
                </a:r>
                <a:r>
                  <a:rPr lang="en-US" sz="1200" dirty="0" smtClean="0"/>
                  <a:t>  </a:t>
                </a:r>
                <a:r>
                  <a:rPr lang="en-US" sz="1200" dirty="0"/>
                  <a:t>percentile)</a:t>
                </a:r>
              </a:p>
            </p:txBody>
          </p:sp>
        </p:grpSp>
        <p:grpSp>
          <p:nvGrpSpPr>
            <p:cNvPr id="22536" name="Group 29"/>
            <p:cNvGrpSpPr>
              <a:grpSpLocks/>
            </p:cNvGrpSpPr>
            <p:nvPr/>
          </p:nvGrpSpPr>
          <p:grpSpPr bwMode="auto">
            <a:xfrm>
              <a:off x="3060" y="3960"/>
              <a:ext cx="2700" cy="540"/>
              <a:chOff x="3060" y="3960"/>
              <a:chExt cx="2700" cy="540"/>
            </a:xfrm>
          </p:grpSpPr>
          <p:sp>
            <p:nvSpPr>
              <p:cNvPr id="22546" name="Line 30"/>
              <p:cNvSpPr>
                <a:spLocks noChangeShapeType="1"/>
              </p:cNvSpPr>
              <p:nvPr/>
            </p:nvSpPr>
            <p:spPr bwMode="auto">
              <a:xfrm>
                <a:off x="3060" y="418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Text Box 31"/>
              <p:cNvSpPr txBox="1">
                <a:spLocks noChangeArrowheads="1"/>
              </p:cNvSpPr>
              <p:nvPr/>
            </p:nvSpPr>
            <p:spPr bwMode="auto">
              <a:xfrm>
                <a:off x="3780" y="396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25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7" name="Group 32"/>
            <p:cNvGrpSpPr>
              <a:grpSpLocks/>
            </p:cNvGrpSpPr>
            <p:nvPr/>
          </p:nvGrpSpPr>
          <p:grpSpPr bwMode="auto">
            <a:xfrm>
              <a:off x="3060" y="2880"/>
              <a:ext cx="2700" cy="540"/>
              <a:chOff x="3060" y="2880"/>
              <a:chExt cx="2700" cy="540"/>
            </a:xfrm>
          </p:grpSpPr>
          <p:sp>
            <p:nvSpPr>
              <p:cNvPr id="22544" name="Line 33"/>
              <p:cNvSpPr>
                <a:spLocks noChangeShapeType="1"/>
              </p:cNvSpPr>
              <p:nvPr/>
            </p:nvSpPr>
            <p:spPr bwMode="auto">
              <a:xfrm>
                <a:off x="3060" y="310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5" name="Text Box 34"/>
              <p:cNvSpPr txBox="1">
                <a:spLocks noChangeArrowheads="1"/>
              </p:cNvSpPr>
              <p:nvPr/>
            </p:nvSpPr>
            <p:spPr bwMode="auto">
              <a:xfrm>
                <a:off x="3780" y="288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75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8" name="Group 35"/>
            <p:cNvGrpSpPr>
              <a:grpSpLocks/>
            </p:cNvGrpSpPr>
            <p:nvPr/>
          </p:nvGrpSpPr>
          <p:grpSpPr bwMode="auto">
            <a:xfrm>
              <a:off x="3060" y="3528"/>
              <a:ext cx="2700" cy="540"/>
              <a:chOff x="3060" y="3600"/>
              <a:chExt cx="2700" cy="540"/>
            </a:xfrm>
          </p:grpSpPr>
          <p:sp>
            <p:nvSpPr>
              <p:cNvPr id="22542" name="Line 36"/>
              <p:cNvSpPr>
                <a:spLocks noChangeShapeType="1"/>
              </p:cNvSpPr>
              <p:nvPr/>
            </p:nvSpPr>
            <p:spPr bwMode="auto">
              <a:xfrm>
                <a:off x="3060" y="382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Text Box 37"/>
              <p:cNvSpPr txBox="1">
                <a:spLocks noChangeArrowheads="1"/>
              </p:cNvSpPr>
              <p:nvPr/>
            </p:nvSpPr>
            <p:spPr bwMode="auto">
              <a:xfrm>
                <a:off x="3780" y="3600"/>
                <a:ext cx="19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/>
                  <a:t>50</a:t>
                </a:r>
                <a:r>
                  <a:rPr lang="en-US" sz="1200" baseline="30000"/>
                  <a:t>th</a:t>
                </a:r>
                <a:r>
                  <a:rPr lang="en-US" sz="1200"/>
                  <a:t> percentile</a:t>
                </a:r>
                <a:endParaRPr lang="en-US"/>
              </a:p>
            </p:txBody>
          </p:sp>
        </p:grpSp>
        <p:grpSp>
          <p:nvGrpSpPr>
            <p:cNvPr id="22539" name="Group 38"/>
            <p:cNvGrpSpPr>
              <a:grpSpLocks/>
            </p:cNvGrpSpPr>
            <p:nvPr/>
          </p:nvGrpSpPr>
          <p:grpSpPr bwMode="auto">
            <a:xfrm>
              <a:off x="3060" y="1541"/>
              <a:ext cx="3900" cy="540"/>
              <a:chOff x="3060" y="5040"/>
              <a:chExt cx="3900" cy="540"/>
            </a:xfrm>
          </p:grpSpPr>
          <p:sp>
            <p:nvSpPr>
              <p:cNvPr id="22540" name="Line 39"/>
              <p:cNvSpPr>
                <a:spLocks noChangeShapeType="1"/>
              </p:cNvSpPr>
              <p:nvPr/>
            </p:nvSpPr>
            <p:spPr bwMode="auto">
              <a:xfrm>
                <a:off x="3060" y="5263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1" name="Text Box 40"/>
              <p:cNvSpPr txBox="1">
                <a:spLocks noChangeArrowheads="1"/>
              </p:cNvSpPr>
              <p:nvPr/>
            </p:nvSpPr>
            <p:spPr bwMode="auto">
              <a:xfrm>
                <a:off x="3780" y="5040"/>
                <a:ext cx="3180" cy="54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Times New Roman" pitchFamily="18" charset="0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200" dirty="0" smtClean="0"/>
                  <a:t>Maximum (or at most 1.5 IQR off the 75</a:t>
                </a:r>
                <a:r>
                  <a:rPr lang="en-US" sz="1200" baseline="30000" dirty="0" smtClean="0"/>
                  <a:t>th</a:t>
                </a:r>
                <a:r>
                  <a:rPr lang="en-US" sz="1200" dirty="0" smtClean="0"/>
                  <a:t> percentile)</a:t>
                </a:r>
                <a:endParaRPr lang="en-US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315736" y="4660820"/>
            <a:ext cx="50366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IQR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383" y="1143000"/>
            <a:ext cx="3980577" cy="462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http://chartsgraphs.wordpress.com/2008/11/18/boxplots-r-does-them-right</a:t>
            </a:r>
            <a:r>
              <a:rPr lang="en-US" sz="900" dirty="0" smtClean="0">
                <a:hlinkClick r:id="rId3"/>
              </a:rPr>
              <a:t>/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0" y="1605178"/>
            <a:ext cx="1754006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Corrected on: 9/9/2013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59705" y="6070381"/>
            <a:ext cx="608194" cy="342866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48600" y="3836265"/>
            <a:ext cx="533400" cy="50731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127272" y="6097007"/>
            <a:ext cx="419100" cy="38159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1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ts val="400"/>
          </a:spcAft>
          <a:buClr>
            <a:srgbClr val="0C7B9C"/>
          </a:buClr>
          <a:buSzPct val="100000"/>
          <a:buFont typeface="Times New Roman" pitchFamily="18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ts val="400"/>
          </a:spcAft>
          <a:buClr>
            <a:srgbClr val="0C7B9C"/>
          </a:buClr>
          <a:buSzPct val="100000"/>
          <a:buFont typeface="Times New Roman" pitchFamily="18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146478128</TotalTime>
  <Pages>3</Pages>
  <Words>3129</Words>
  <Application>Microsoft Office PowerPoint</Application>
  <PresentationFormat>On-screen Show (4:3)</PresentationFormat>
  <Paragraphs>490</Paragraphs>
  <Slides>58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3" baseType="lpstr">
      <vt:lpstr>LC.BRev.FY97</vt:lpstr>
      <vt:lpstr>Equation</vt:lpstr>
      <vt:lpstr>Document</vt:lpstr>
      <vt:lpstr>VISIO</vt:lpstr>
      <vt:lpstr>Visio</vt:lpstr>
      <vt:lpstr>Exploratory Data Analysis</vt:lpstr>
      <vt:lpstr>1. Why Data Exploration?</vt:lpstr>
      <vt:lpstr>Exploratory Data Analysis</vt:lpstr>
      <vt:lpstr>Techniques Used In Data Exploration  </vt:lpstr>
      <vt:lpstr>Iris Sample Data Set  </vt:lpstr>
      <vt:lpstr>2. Summary Statistics</vt:lpstr>
      <vt:lpstr>Frequency and Mode</vt:lpstr>
      <vt:lpstr>Percentiles</vt:lpstr>
      <vt:lpstr>R Box Plots (different from textbook)</vt:lpstr>
      <vt:lpstr>Measures of Location: Mean and Median</vt:lpstr>
      <vt:lpstr>Measures of Spread: Range and Variance</vt:lpstr>
      <vt:lpstr>68-95-99.7 Rule</vt:lpstr>
      <vt:lpstr>68-95-99.7 Rule continued</vt:lpstr>
      <vt:lpstr>Correlation </vt:lpstr>
      <vt:lpstr>Fitting Linear Models </vt:lpstr>
      <vt:lpstr>3. Visualization</vt:lpstr>
      <vt:lpstr>Example: Sea Surface Temperature</vt:lpstr>
      <vt:lpstr>Representation</vt:lpstr>
      <vt:lpstr>Arrangement</vt:lpstr>
      <vt:lpstr>Example: Visualizing Universities</vt:lpstr>
      <vt:lpstr>Selection</vt:lpstr>
      <vt:lpstr>Visualization Techniques: Histograms</vt:lpstr>
      <vt:lpstr>Two-Dimensional Histograms</vt:lpstr>
      <vt:lpstr>Visualization Techniques: Histograms</vt:lpstr>
      <vt:lpstr>Visualization Techniques: Box Plots</vt:lpstr>
      <vt:lpstr>PowerPoint Presentation</vt:lpstr>
      <vt:lpstr>Example of R Box Plots (Mid1 Question)</vt:lpstr>
      <vt:lpstr>Visualization Techniques: Scatter Plots</vt:lpstr>
      <vt:lpstr>Scatter Plot Array of Iris Attributes</vt:lpstr>
      <vt:lpstr>Scatter Plot Old Faithful Eruptions</vt:lpstr>
      <vt:lpstr>Visualization Techniques: Contour Plots</vt:lpstr>
      <vt:lpstr>Contour Plot Example: SST Dec, 1998</vt:lpstr>
      <vt:lpstr>Density Plots </vt:lpstr>
      <vt:lpstr>Visualization Techniques: Parallel Coordinates</vt:lpstr>
      <vt:lpstr>Parallel Coordinates Plots for Iris Data</vt:lpstr>
      <vt:lpstr>Other Visualization Techniques</vt:lpstr>
      <vt:lpstr>Star Plots for Iris Data</vt:lpstr>
      <vt:lpstr>Chernoff Faces for Iris Data</vt:lpstr>
      <vt:lpstr>Useful Background “Engineering St. Handbook”</vt:lpstr>
      <vt:lpstr>4. About Data</vt:lpstr>
      <vt:lpstr>What is Data?</vt:lpstr>
      <vt:lpstr>Attribute Values</vt:lpstr>
      <vt:lpstr>Types of Attributes </vt:lpstr>
      <vt:lpstr>Properties of Attribute Values </vt:lpstr>
      <vt:lpstr>PowerPoint Presentation</vt:lpstr>
      <vt:lpstr>PowerPoint Presentation</vt:lpstr>
      <vt:lpstr>Discrete and Continuous Attributes </vt:lpstr>
      <vt:lpstr>Types of data sets </vt:lpstr>
      <vt:lpstr>Important Characteristics of Structured Data</vt:lpstr>
      <vt:lpstr>Record Data </vt:lpstr>
      <vt:lpstr>Data Matrix </vt:lpstr>
      <vt:lpstr>Document Data</vt:lpstr>
      <vt:lpstr>Transaction Data</vt:lpstr>
      <vt:lpstr>Graph Data </vt:lpstr>
      <vt:lpstr>Chemical Data </vt:lpstr>
      <vt:lpstr>Ordered Data </vt:lpstr>
      <vt:lpstr>Ordered Data </vt:lpstr>
      <vt:lpstr>Ordered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Christoph Eick</cp:lastModifiedBy>
  <cp:revision>421</cp:revision>
  <cp:lastPrinted>2001-08-28T17:59:37Z</cp:lastPrinted>
  <dcterms:created xsi:type="dcterms:W3CDTF">1998-03-18T13:44:31Z</dcterms:created>
  <dcterms:modified xsi:type="dcterms:W3CDTF">2018-08-29T17:28:50Z</dcterms:modified>
</cp:coreProperties>
</file>