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27"/>
  </p:notesMasterIdLst>
  <p:handoutMasterIdLst>
    <p:handoutMasterId r:id="rId28"/>
  </p:handoutMasterIdLst>
  <p:sldIdLst>
    <p:sldId id="573" r:id="rId2"/>
    <p:sldId id="586" r:id="rId3"/>
    <p:sldId id="587" r:id="rId4"/>
    <p:sldId id="588" r:id="rId5"/>
    <p:sldId id="589" r:id="rId6"/>
    <p:sldId id="590" r:id="rId7"/>
    <p:sldId id="591" r:id="rId8"/>
    <p:sldId id="592" r:id="rId9"/>
    <p:sldId id="593" r:id="rId10"/>
    <p:sldId id="594" r:id="rId11"/>
    <p:sldId id="601" r:id="rId12"/>
    <p:sldId id="596" r:id="rId13"/>
    <p:sldId id="597" r:id="rId14"/>
    <p:sldId id="598" r:id="rId15"/>
    <p:sldId id="599" r:id="rId16"/>
    <p:sldId id="600" r:id="rId17"/>
    <p:sldId id="574" r:id="rId18"/>
    <p:sldId id="575" r:id="rId19"/>
    <p:sldId id="579" r:id="rId20"/>
    <p:sldId id="580" r:id="rId21"/>
    <p:sldId id="581" r:id="rId22"/>
    <p:sldId id="582" r:id="rId23"/>
    <p:sldId id="583" r:id="rId24"/>
    <p:sldId id="584" r:id="rId25"/>
    <p:sldId id="585" r:id="rId26"/>
  </p:sldIdLst>
  <p:sldSz cx="9144000" cy="6858000" type="screen4x3"/>
  <p:notesSz cx="7315200" cy="9601200"/>
  <p:kinsoku lang="ja-JP" invalStChars="、。，．・：；？！゛゜ヽヾゝゞ々ー’”）〕］｝〉》」』】°‰′″℃￠％ぁぃぅぇぉっゃゅょゎァィゥェォッャュョヮヵヶ!%),.:;?]}｡｣､･ｧｨｩｪｫｬｭｮｯｰﾞﾟ" invalEndChars="‘“（〔［｛〈《「『【￥＄$([\{｢￡"/>
  <p:defaultTextStyle>
    <a:defPPr>
      <a:defRPr lang="en-US"/>
    </a:defPPr>
    <a:lvl1pPr algn="l" rtl="0" eaLnBrk="0" fontAlgn="base" hangingPunct="0">
      <a:spcBef>
        <a:spcPct val="0"/>
      </a:spcBef>
      <a:spcAft>
        <a:spcPct val="0"/>
      </a:spcAft>
      <a:defRPr sz="1400" b="1" kern="1200">
        <a:solidFill>
          <a:schemeClr val="tx1"/>
        </a:solidFill>
        <a:latin typeface="Arial" charset="0"/>
        <a:ea typeface="+mn-ea"/>
        <a:cs typeface="+mn-cs"/>
      </a:defRPr>
    </a:lvl1pPr>
    <a:lvl2pPr marL="457200" algn="l" rtl="0" eaLnBrk="0" fontAlgn="base" hangingPunct="0">
      <a:spcBef>
        <a:spcPct val="0"/>
      </a:spcBef>
      <a:spcAft>
        <a:spcPct val="0"/>
      </a:spcAft>
      <a:defRPr sz="1400" b="1" kern="1200">
        <a:solidFill>
          <a:schemeClr val="tx1"/>
        </a:solidFill>
        <a:latin typeface="Arial" charset="0"/>
        <a:ea typeface="+mn-ea"/>
        <a:cs typeface="+mn-cs"/>
      </a:defRPr>
    </a:lvl2pPr>
    <a:lvl3pPr marL="914400" algn="l" rtl="0" eaLnBrk="0" fontAlgn="base" hangingPunct="0">
      <a:spcBef>
        <a:spcPct val="0"/>
      </a:spcBef>
      <a:spcAft>
        <a:spcPct val="0"/>
      </a:spcAft>
      <a:defRPr sz="1400" b="1" kern="1200">
        <a:solidFill>
          <a:schemeClr val="tx1"/>
        </a:solidFill>
        <a:latin typeface="Arial" charset="0"/>
        <a:ea typeface="+mn-ea"/>
        <a:cs typeface="+mn-cs"/>
      </a:defRPr>
    </a:lvl3pPr>
    <a:lvl4pPr marL="1371600" algn="l" rtl="0" eaLnBrk="0" fontAlgn="base" hangingPunct="0">
      <a:spcBef>
        <a:spcPct val="0"/>
      </a:spcBef>
      <a:spcAft>
        <a:spcPct val="0"/>
      </a:spcAft>
      <a:defRPr sz="1400" b="1" kern="1200">
        <a:solidFill>
          <a:schemeClr val="tx1"/>
        </a:solidFill>
        <a:latin typeface="Arial" charset="0"/>
        <a:ea typeface="+mn-ea"/>
        <a:cs typeface="+mn-cs"/>
      </a:defRPr>
    </a:lvl4pPr>
    <a:lvl5pPr marL="1828800" algn="l" rtl="0" eaLnBrk="0" fontAlgn="base" hangingPunct="0">
      <a:spcBef>
        <a:spcPct val="0"/>
      </a:spcBef>
      <a:spcAft>
        <a:spcPct val="0"/>
      </a:spcAft>
      <a:defRPr sz="1400" b="1" kern="1200">
        <a:solidFill>
          <a:schemeClr val="tx1"/>
        </a:solidFill>
        <a:latin typeface="Arial" charset="0"/>
        <a:ea typeface="+mn-ea"/>
        <a:cs typeface="+mn-cs"/>
      </a:defRPr>
    </a:lvl5pPr>
    <a:lvl6pPr marL="2286000" algn="l" defTabSz="914400" rtl="0" eaLnBrk="1" latinLnBrk="0" hangingPunct="1">
      <a:defRPr sz="1400" b="1" kern="1200">
        <a:solidFill>
          <a:schemeClr val="tx1"/>
        </a:solidFill>
        <a:latin typeface="Arial" charset="0"/>
        <a:ea typeface="+mn-ea"/>
        <a:cs typeface="+mn-cs"/>
      </a:defRPr>
    </a:lvl6pPr>
    <a:lvl7pPr marL="2743200" algn="l" defTabSz="914400" rtl="0" eaLnBrk="1" latinLnBrk="0" hangingPunct="1">
      <a:defRPr sz="1400" b="1" kern="1200">
        <a:solidFill>
          <a:schemeClr val="tx1"/>
        </a:solidFill>
        <a:latin typeface="Arial" charset="0"/>
        <a:ea typeface="+mn-ea"/>
        <a:cs typeface="+mn-cs"/>
      </a:defRPr>
    </a:lvl7pPr>
    <a:lvl8pPr marL="3200400" algn="l" defTabSz="914400" rtl="0" eaLnBrk="1" latinLnBrk="0" hangingPunct="1">
      <a:defRPr sz="1400" b="1" kern="1200">
        <a:solidFill>
          <a:schemeClr val="tx1"/>
        </a:solidFill>
        <a:latin typeface="Arial" charset="0"/>
        <a:ea typeface="+mn-ea"/>
        <a:cs typeface="+mn-cs"/>
      </a:defRPr>
    </a:lvl8pPr>
    <a:lvl9pPr marL="3657600" algn="l" defTabSz="914400" rtl="0" eaLnBrk="1" latinLnBrk="0" hangingPunct="1">
      <a:defRPr sz="1400" b="1" kern="1200">
        <a:solidFill>
          <a:schemeClr val="tx1"/>
        </a:solidFill>
        <a:latin typeface="Arial" charset="0"/>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736">
          <p15:clr>
            <a:srgbClr val="A4A3A4"/>
          </p15:clr>
        </p15:guide>
      </p15:sldGuideLst>
    </p:ext>
    <p:ext uri="{2D200454-40CA-4A62-9FC3-DE9A4176ACB9}">
      <p15:notesGuideLst xmlns="" xmlns:p15="http://schemas.microsoft.com/office/powerpoint/2012/main">
        <p15:guide id="1" orient="horz" pos="3025">
          <p15:clr>
            <a:srgbClr val="A4A3A4"/>
          </p15:clr>
        </p15:guide>
        <p15:guide id="2" pos="2305">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2A8487"/>
    <a:srgbClr val="1C5A61"/>
    <a:srgbClr val="0C6D9C"/>
    <a:srgbClr val="FF0000"/>
    <a:srgbClr val="CC3300"/>
    <a:srgbClr val="F5F5F5"/>
    <a:srgbClr val="F4F4F4"/>
    <a:srgbClr val="F2F2F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18853" autoAdjust="0"/>
    <p:restoredTop sz="94541" autoAdjust="0"/>
  </p:normalViewPr>
  <p:slideViewPr>
    <p:cSldViewPr>
      <p:cViewPr varScale="1">
        <p:scale>
          <a:sx n="113" d="100"/>
          <a:sy n="113" d="100"/>
        </p:scale>
        <p:origin x="-1734" y="-30"/>
      </p:cViewPr>
      <p:guideLst>
        <p:guide orient="horz" pos="2160"/>
        <p:guide pos="2736"/>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5" d="100"/>
        <a:sy n="75" d="100"/>
      </p:scale>
      <p:origin x="0" y="0"/>
    </p:cViewPr>
  </p:sorterViewPr>
  <p:notesViewPr>
    <p:cSldViewPr>
      <p:cViewPr varScale="1">
        <p:scale>
          <a:sx n="83" d="100"/>
          <a:sy n="83" d="100"/>
        </p:scale>
        <p:origin x="-840" y="-66"/>
      </p:cViewPr>
      <p:guideLst>
        <p:guide orient="horz" pos="3025"/>
        <p:guide pos="2305"/>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3093079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body" sz="quarter" idx="3"/>
          </p:nvPr>
        </p:nvSpPr>
        <p:spPr bwMode="auto">
          <a:xfrm>
            <a:off x="973138" y="4560888"/>
            <a:ext cx="5367337" cy="431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0437" tIns="50221" rIns="100437" bIns="50221" numCol="1" anchor="t" anchorCtr="0" compatLnSpc="1">
            <a:prstTxWarp prst="textNoShape">
              <a:avLst/>
            </a:prstTxWarp>
          </a:bodyPr>
          <a:lstStyle/>
          <a:p>
            <a:pPr lvl="0"/>
            <a:r>
              <a:rPr lang="en-US" noProof="0" smtClean="0"/>
              <a:t>Click to edit Master notes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2531" name="Rectangle 3"/>
          <p:cNvSpPr>
            <a:spLocks noGrp="1" noRot="1" noChangeAspect="1" noChangeArrowheads="1" noTextEdit="1"/>
          </p:cNvSpPr>
          <p:nvPr>
            <p:ph type="sldImg" idx="2"/>
          </p:nvPr>
        </p:nvSpPr>
        <p:spPr bwMode="auto">
          <a:xfrm>
            <a:off x="1268413" y="728663"/>
            <a:ext cx="4781550" cy="3584575"/>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Tree>
    <p:extLst>
      <p:ext uri="{BB962C8B-B14F-4D97-AF65-F5344CB8AC3E}">
        <p14:creationId xmlns:p14="http://schemas.microsoft.com/office/powerpoint/2010/main" val="428105477"/>
      </p:ext>
    </p:extLst>
  </p:cSld>
  <p:clrMap bg1="lt1" tx1="dk1" bg2="lt2" tx2="dk2" accent1="accent1" accent2="accent2" accent3="accent3" accent4="accent4" accent5="accent5" accent6="accent6" hlink="hlink" folHlink="folHlink"/>
  <p:notesStyle>
    <a:lvl1pPr algn="l" defTabSz="963613" rtl="0" eaLnBrk="0" fontAlgn="base" hangingPunct="0">
      <a:spcBef>
        <a:spcPct val="30000"/>
      </a:spcBef>
      <a:spcAft>
        <a:spcPct val="0"/>
      </a:spcAft>
      <a:defRPr sz="1200" kern="1200">
        <a:solidFill>
          <a:schemeClr val="tx1"/>
        </a:solidFill>
        <a:latin typeface="Arial" pitchFamily="34" charset="0"/>
        <a:ea typeface="+mn-ea"/>
        <a:cs typeface="+mn-cs"/>
      </a:defRPr>
    </a:lvl1pPr>
    <a:lvl2pPr marL="469900" algn="l" defTabSz="963613" rtl="0" eaLnBrk="0" fontAlgn="base" hangingPunct="0">
      <a:spcBef>
        <a:spcPct val="30000"/>
      </a:spcBef>
      <a:spcAft>
        <a:spcPct val="0"/>
      </a:spcAft>
      <a:defRPr sz="1200" kern="1200">
        <a:solidFill>
          <a:schemeClr val="tx1"/>
        </a:solidFill>
        <a:latin typeface="Arial" pitchFamily="34" charset="0"/>
        <a:ea typeface="+mn-ea"/>
        <a:cs typeface="+mn-cs"/>
      </a:defRPr>
    </a:lvl2pPr>
    <a:lvl3pPr marL="938213" algn="l" defTabSz="963613" rtl="0" eaLnBrk="0" fontAlgn="base" hangingPunct="0">
      <a:spcBef>
        <a:spcPct val="30000"/>
      </a:spcBef>
      <a:spcAft>
        <a:spcPct val="0"/>
      </a:spcAft>
      <a:defRPr sz="1200" kern="1200">
        <a:solidFill>
          <a:schemeClr val="tx1"/>
        </a:solidFill>
        <a:latin typeface="Arial" pitchFamily="34" charset="0"/>
        <a:ea typeface="+mn-ea"/>
        <a:cs typeface="+mn-cs"/>
      </a:defRPr>
    </a:lvl3pPr>
    <a:lvl4pPr marL="1408113" algn="l" defTabSz="963613" rtl="0" eaLnBrk="0" fontAlgn="base" hangingPunct="0">
      <a:spcBef>
        <a:spcPct val="30000"/>
      </a:spcBef>
      <a:spcAft>
        <a:spcPct val="0"/>
      </a:spcAft>
      <a:defRPr sz="1200" kern="1200">
        <a:solidFill>
          <a:schemeClr val="tx1"/>
        </a:solidFill>
        <a:latin typeface="Arial" pitchFamily="34" charset="0"/>
        <a:ea typeface="+mn-ea"/>
        <a:cs typeface="+mn-cs"/>
      </a:defRPr>
    </a:lvl4pPr>
    <a:lvl5pPr marL="1876425" algn="l" defTabSz="963613" rtl="0" eaLnBrk="0" fontAlgn="base" hangingPunct="0">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70000" y="728663"/>
            <a:ext cx="4778375" cy="3584575"/>
          </a:xfrm>
        </p:spPr>
      </p:sp>
      <p:sp>
        <p:nvSpPr>
          <p:cNvPr id="3" name="Notes Placeholder 2"/>
          <p:cNvSpPr>
            <a:spLocks noGrp="1"/>
          </p:cNvSpPr>
          <p:nvPr>
            <p:ph type="body" idx="1"/>
          </p:nvPr>
        </p:nvSpPr>
        <p:spPr/>
        <p:txBody>
          <a:bodyPr/>
          <a:lstStyle/>
          <a:p>
            <a:r>
              <a:rPr lang="en-US" dirty="0" smtClean="0"/>
              <a:t>r</a:t>
            </a:r>
            <a:endParaRPr lang="en-US" dirty="0"/>
          </a:p>
        </p:txBody>
      </p:sp>
    </p:spTree>
    <p:extLst>
      <p:ext uri="{BB962C8B-B14F-4D97-AF65-F5344CB8AC3E}">
        <p14:creationId xmlns:p14="http://schemas.microsoft.com/office/powerpoint/2010/main" val="32002377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70000" y="728663"/>
            <a:ext cx="4778375" cy="3584575"/>
          </a:xfrm>
        </p:spPr>
      </p:sp>
      <p:sp>
        <p:nvSpPr>
          <p:cNvPr id="3" name="Notes Placeholder 2"/>
          <p:cNvSpPr>
            <a:spLocks noGrp="1"/>
          </p:cNvSpPr>
          <p:nvPr>
            <p:ph type="body" idx="1"/>
          </p:nvPr>
        </p:nvSpPr>
        <p:spPr/>
        <p:txBody>
          <a:bodyPr/>
          <a:lstStyle/>
          <a:p>
            <a:r>
              <a:rPr lang="en-US" dirty="0" smtClean="0"/>
              <a:t>r</a:t>
            </a:r>
            <a:endParaRPr lang="en-US" dirty="0"/>
          </a:p>
        </p:txBody>
      </p:sp>
    </p:spTree>
    <p:extLst>
      <p:ext uri="{BB962C8B-B14F-4D97-AF65-F5344CB8AC3E}">
        <p14:creationId xmlns:p14="http://schemas.microsoft.com/office/powerpoint/2010/main" val="18480407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70000" y="728663"/>
            <a:ext cx="4778375" cy="3584575"/>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607004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70000" y="728663"/>
            <a:ext cx="4778375" cy="3584575"/>
          </a:xfrm>
        </p:spPr>
      </p:sp>
      <p:sp>
        <p:nvSpPr>
          <p:cNvPr id="3" name="Notes Placeholder 2"/>
          <p:cNvSpPr>
            <a:spLocks noGrp="1"/>
          </p:cNvSpPr>
          <p:nvPr>
            <p:ph type="body" idx="1"/>
          </p:nvPr>
        </p:nvSpPr>
        <p:spPr/>
        <p:txBody>
          <a:bodyPr/>
          <a:lstStyle/>
          <a:p>
            <a:r>
              <a:rPr lang="en-US" dirty="0" smtClean="0"/>
              <a:t>r</a:t>
            </a:r>
            <a:endParaRPr lang="en-US" dirty="0"/>
          </a:p>
        </p:txBody>
      </p:sp>
    </p:spTree>
    <p:extLst>
      <p:ext uri="{BB962C8B-B14F-4D97-AF65-F5344CB8AC3E}">
        <p14:creationId xmlns:p14="http://schemas.microsoft.com/office/powerpoint/2010/main" val="31704545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70000" y="728663"/>
            <a:ext cx="4778375" cy="3584575"/>
          </a:xfrm>
        </p:spPr>
      </p:sp>
      <p:sp>
        <p:nvSpPr>
          <p:cNvPr id="3" name="Notes Placeholder 2"/>
          <p:cNvSpPr>
            <a:spLocks noGrp="1"/>
          </p:cNvSpPr>
          <p:nvPr>
            <p:ph type="body" idx="1"/>
          </p:nvPr>
        </p:nvSpPr>
        <p:spPr/>
        <p:txBody>
          <a:bodyPr/>
          <a:lstStyle/>
          <a:p>
            <a:r>
              <a:rPr lang="en-US" dirty="0" smtClean="0"/>
              <a:t>r</a:t>
            </a:r>
            <a:endParaRPr lang="en-US" dirty="0"/>
          </a:p>
        </p:txBody>
      </p:sp>
    </p:spTree>
    <p:extLst>
      <p:ext uri="{BB962C8B-B14F-4D97-AF65-F5344CB8AC3E}">
        <p14:creationId xmlns:p14="http://schemas.microsoft.com/office/powerpoint/2010/main" val="21635495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70000" y="728663"/>
            <a:ext cx="4778375" cy="3584575"/>
          </a:xfrm>
        </p:spPr>
      </p:sp>
      <p:sp>
        <p:nvSpPr>
          <p:cNvPr id="3" name="Notes Placeholder 2"/>
          <p:cNvSpPr>
            <a:spLocks noGrp="1"/>
          </p:cNvSpPr>
          <p:nvPr>
            <p:ph type="body" idx="1"/>
          </p:nvPr>
        </p:nvSpPr>
        <p:spPr/>
        <p:txBody>
          <a:bodyPr/>
          <a:lstStyle/>
          <a:p>
            <a:r>
              <a:rPr lang="en-US" dirty="0" smtClean="0"/>
              <a:t>r</a:t>
            </a:r>
            <a:endParaRPr lang="en-US" dirty="0"/>
          </a:p>
        </p:txBody>
      </p:sp>
    </p:spTree>
    <p:extLst>
      <p:ext uri="{BB962C8B-B14F-4D97-AF65-F5344CB8AC3E}">
        <p14:creationId xmlns:p14="http://schemas.microsoft.com/office/powerpoint/2010/main" val="6871500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70000" y="728663"/>
            <a:ext cx="4778375" cy="3584575"/>
          </a:xfrm>
        </p:spPr>
      </p:sp>
      <p:sp>
        <p:nvSpPr>
          <p:cNvPr id="3" name="Notes Placeholder 2"/>
          <p:cNvSpPr>
            <a:spLocks noGrp="1"/>
          </p:cNvSpPr>
          <p:nvPr>
            <p:ph type="body" idx="1"/>
          </p:nvPr>
        </p:nvSpPr>
        <p:spPr/>
        <p:txBody>
          <a:bodyPr/>
          <a:lstStyle/>
          <a:p>
            <a:r>
              <a:rPr lang="en-US" dirty="0" smtClean="0"/>
              <a:t>r</a:t>
            </a:r>
            <a:endParaRPr lang="en-US" dirty="0"/>
          </a:p>
        </p:txBody>
      </p:sp>
    </p:spTree>
    <p:extLst>
      <p:ext uri="{BB962C8B-B14F-4D97-AF65-F5344CB8AC3E}">
        <p14:creationId xmlns:p14="http://schemas.microsoft.com/office/powerpoint/2010/main" val="37254576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70000" y="728663"/>
            <a:ext cx="4778375" cy="3584575"/>
          </a:xfrm>
        </p:spPr>
      </p:sp>
      <p:sp>
        <p:nvSpPr>
          <p:cNvPr id="3" name="Notes Placeholder 2"/>
          <p:cNvSpPr>
            <a:spLocks noGrp="1"/>
          </p:cNvSpPr>
          <p:nvPr>
            <p:ph type="body" idx="1"/>
          </p:nvPr>
        </p:nvSpPr>
        <p:spPr/>
        <p:txBody>
          <a:bodyPr/>
          <a:lstStyle/>
          <a:p>
            <a:r>
              <a:rPr lang="en-US" dirty="0" smtClean="0"/>
              <a:t>r</a:t>
            </a:r>
            <a:endParaRPr lang="en-US" dirty="0"/>
          </a:p>
        </p:txBody>
      </p:sp>
    </p:spTree>
    <p:extLst>
      <p:ext uri="{BB962C8B-B14F-4D97-AF65-F5344CB8AC3E}">
        <p14:creationId xmlns:p14="http://schemas.microsoft.com/office/powerpoint/2010/main" val="17187031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70000" y="728663"/>
            <a:ext cx="4778375" cy="3584575"/>
          </a:xfrm>
        </p:spPr>
      </p:sp>
      <p:sp>
        <p:nvSpPr>
          <p:cNvPr id="3" name="Notes Placeholder 2"/>
          <p:cNvSpPr>
            <a:spLocks noGrp="1"/>
          </p:cNvSpPr>
          <p:nvPr>
            <p:ph type="body" idx="1"/>
          </p:nvPr>
        </p:nvSpPr>
        <p:spPr/>
        <p:txBody>
          <a:bodyPr/>
          <a:lstStyle/>
          <a:p>
            <a:r>
              <a:rPr lang="en-US" dirty="0" smtClean="0"/>
              <a:t>r</a:t>
            </a:r>
            <a:endParaRPr lang="en-US" dirty="0"/>
          </a:p>
        </p:txBody>
      </p:sp>
    </p:spTree>
    <p:extLst>
      <p:ext uri="{BB962C8B-B14F-4D97-AF65-F5344CB8AC3E}">
        <p14:creationId xmlns:p14="http://schemas.microsoft.com/office/powerpoint/2010/main" val="13110979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0337380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095662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43688" y="152400"/>
            <a:ext cx="2085975" cy="6172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81000" y="152400"/>
            <a:ext cx="6110288" cy="6172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712897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280400" cy="5334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11163" y="1143000"/>
            <a:ext cx="4083050" cy="5181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6613" y="1143000"/>
            <a:ext cx="4083050" cy="5181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3415308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56" name="Shape 56"/>
          <p:cNvSpPr>
            <a:spLocks noGrp="1"/>
          </p:cNvSpPr>
          <p:nvPr>
            <p:ph type="title"/>
          </p:nvPr>
        </p:nvSpPr>
        <p:spPr>
          <a:prstGeom prst="rect">
            <a:avLst/>
          </a:prstGeom>
        </p:spPr>
        <p:txBody>
          <a:bodyPr/>
          <a:lstStyle/>
          <a:p>
            <a:r>
              <a:t>Title Text</a:t>
            </a:r>
          </a:p>
        </p:txBody>
      </p:sp>
      <p:sp>
        <p:nvSpPr>
          <p:cNvPr id="57" name="Shape 57"/>
          <p:cNvSpPr>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58" name="Shape 58"/>
          <p:cNvSpPr>
            <a:spLocks noGrp="1"/>
          </p:cNvSpPr>
          <p:nvPr>
            <p:ph type="sldNum" sz="quarter" idx="2"/>
          </p:nvPr>
        </p:nvSpPr>
        <p:spPr>
          <a:xfrm>
            <a:off x="4437983" y="6500812"/>
            <a:ext cx="259104" cy="267891"/>
          </a:xfrm>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280447320"/>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0817378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5478208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11163" y="1143000"/>
            <a:ext cx="4083050"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6613" y="1143000"/>
            <a:ext cx="4083050"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0384085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7177021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3683719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048372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7444875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184668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81000" y="152400"/>
            <a:ext cx="82804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88" tIns="44450" rIns="90488" bIns="44450" numCol="1" anchor="b"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11163" y="1143000"/>
            <a:ext cx="83185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88" tIns="44450" rIns="90488" bIns="4445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 Third Level</a:t>
            </a:r>
          </a:p>
        </p:txBody>
      </p:sp>
      <p:grpSp>
        <p:nvGrpSpPr>
          <p:cNvPr id="1028" name="Group 16"/>
          <p:cNvGrpSpPr>
            <a:grpSpLocks/>
          </p:cNvGrpSpPr>
          <p:nvPr userDrawn="1"/>
        </p:nvGrpSpPr>
        <p:grpSpPr bwMode="auto">
          <a:xfrm>
            <a:off x="304800" y="838200"/>
            <a:ext cx="8534400" cy="152400"/>
            <a:chOff x="264" y="788"/>
            <a:chExt cx="5232" cy="124"/>
          </a:xfrm>
        </p:grpSpPr>
        <p:sp>
          <p:nvSpPr>
            <p:cNvPr id="1032" name="Rectangle 17"/>
            <p:cNvSpPr>
              <a:spLocks noChangeArrowheads="1"/>
            </p:cNvSpPr>
            <p:nvPr/>
          </p:nvSpPr>
          <p:spPr bwMode="auto">
            <a:xfrm>
              <a:off x="264" y="788"/>
              <a:ext cx="5232" cy="61"/>
            </a:xfrm>
            <a:prstGeom prst="rect">
              <a:avLst/>
            </a:prstGeom>
            <a:gradFill rotWithShape="0">
              <a:gsLst>
                <a:gs pos="0">
                  <a:srgbClr val="0E9BBA"/>
                </a:gs>
                <a:gs pos="50000">
                  <a:srgbClr val="12C2E9"/>
                </a:gs>
                <a:gs pos="100000">
                  <a:srgbClr val="0E9BBA"/>
                </a:gs>
              </a:gsLst>
              <a:lin ang="5400000" scaled="1"/>
            </a:gra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3" name="Rectangle 18"/>
            <p:cNvSpPr>
              <a:spLocks noChangeArrowheads="1"/>
            </p:cNvSpPr>
            <p:nvPr/>
          </p:nvSpPr>
          <p:spPr bwMode="auto">
            <a:xfrm>
              <a:off x="264" y="881"/>
              <a:ext cx="5232" cy="31"/>
            </a:xfrm>
            <a:prstGeom prst="rect">
              <a:avLst/>
            </a:prstGeom>
            <a:gradFill rotWithShape="0">
              <a:gsLst>
                <a:gs pos="0">
                  <a:srgbClr val="B200B2"/>
                </a:gs>
                <a:gs pos="50000">
                  <a:srgbClr val="FF00FF"/>
                </a:gs>
                <a:gs pos="100000">
                  <a:srgbClr val="B200B2"/>
                </a:gs>
              </a:gsLst>
              <a:lin ang="0" scaled="1"/>
            </a:gra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029" name="Group 19"/>
          <p:cNvGrpSpPr>
            <a:grpSpLocks/>
          </p:cNvGrpSpPr>
          <p:nvPr userDrawn="1"/>
        </p:nvGrpSpPr>
        <p:grpSpPr bwMode="auto">
          <a:xfrm>
            <a:off x="381000" y="6402374"/>
            <a:ext cx="8763000" cy="455629"/>
            <a:chOff x="288" y="3408"/>
            <a:chExt cx="5280" cy="192"/>
          </a:xfrm>
        </p:grpSpPr>
        <p:sp>
          <p:nvSpPr>
            <p:cNvPr id="1030" name="Rectangle 20"/>
            <p:cNvSpPr>
              <a:spLocks noChangeArrowheads="1"/>
            </p:cNvSpPr>
            <p:nvPr/>
          </p:nvSpPr>
          <p:spPr bwMode="auto">
            <a:xfrm>
              <a:off x="288" y="3408"/>
              <a:ext cx="5280" cy="192"/>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1" name="Rectangle 21"/>
            <p:cNvSpPr>
              <a:spLocks noChangeArrowheads="1"/>
            </p:cNvSpPr>
            <p:nvPr userDrawn="1"/>
          </p:nvSpPr>
          <p:spPr bwMode="auto">
            <a:xfrm>
              <a:off x="288" y="3460"/>
              <a:ext cx="5269" cy="1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p>
              <a:pPr>
                <a:lnSpc>
                  <a:spcPts val="2000"/>
                </a:lnSpc>
              </a:pPr>
              <a:r>
                <a:rPr lang="en-US" sz="1200" b="0" dirty="0" smtClean="0"/>
                <a:t>Ch.</a:t>
              </a:r>
              <a:r>
                <a:rPr lang="en-US" sz="1200" b="0" baseline="0" dirty="0" smtClean="0"/>
                <a:t> </a:t>
              </a:r>
              <a:r>
                <a:rPr lang="en-US" sz="1200" b="0" baseline="0" dirty="0" err="1" smtClean="0"/>
                <a:t>Eick</a:t>
              </a:r>
              <a:r>
                <a:rPr lang="en-US" sz="1200" b="0" baseline="0" dirty="0" smtClean="0"/>
                <a:t> Introduction to Data Science</a:t>
              </a:r>
              <a:r>
                <a:rPr lang="en-US" sz="1200" b="0" dirty="0"/>
                <a:t>		</a:t>
              </a:r>
              <a:r>
                <a:rPr lang="en-US" sz="1200" b="0" smtClean="0"/>
                <a:t>                                                                                                  11/11/ </a:t>
              </a:r>
              <a:r>
                <a:rPr lang="en-US" sz="1200" b="0" dirty="0" smtClean="0"/>
                <a:t>2018</a:t>
              </a:r>
              <a:r>
                <a:rPr lang="en-US" sz="1200" b="0" baseline="0" dirty="0" smtClean="0"/>
                <a:t> </a:t>
              </a:r>
              <a:endParaRPr lang="en-US" sz="1200" b="0" dirty="0"/>
            </a:p>
          </p:txBody>
        </p:sp>
      </p:gr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rtl="0" eaLnBrk="0" fontAlgn="base" hangingPunct="0">
        <a:lnSpc>
          <a:spcPts val="3600"/>
        </a:lnSpc>
        <a:spcBef>
          <a:spcPct val="0"/>
        </a:spcBef>
        <a:spcAft>
          <a:spcPct val="0"/>
        </a:spcAft>
        <a:defRPr sz="3200" b="1">
          <a:solidFill>
            <a:schemeClr val="tx1"/>
          </a:solidFill>
          <a:latin typeface="+mj-lt"/>
          <a:ea typeface="+mj-ea"/>
          <a:cs typeface="+mj-cs"/>
        </a:defRPr>
      </a:lvl1pPr>
      <a:lvl2pPr algn="l" rtl="0" eaLnBrk="0" fontAlgn="base" hangingPunct="0">
        <a:lnSpc>
          <a:spcPts val="3600"/>
        </a:lnSpc>
        <a:spcBef>
          <a:spcPct val="0"/>
        </a:spcBef>
        <a:spcAft>
          <a:spcPct val="0"/>
        </a:spcAft>
        <a:defRPr sz="3200" b="1">
          <a:solidFill>
            <a:schemeClr val="tx1"/>
          </a:solidFill>
          <a:latin typeface="Tahoma" pitchFamily="34" charset="0"/>
        </a:defRPr>
      </a:lvl2pPr>
      <a:lvl3pPr algn="l" rtl="0" eaLnBrk="0" fontAlgn="base" hangingPunct="0">
        <a:lnSpc>
          <a:spcPts val="3600"/>
        </a:lnSpc>
        <a:spcBef>
          <a:spcPct val="0"/>
        </a:spcBef>
        <a:spcAft>
          <a:spcPct val="0"/>
        </a:spcAft>
        <a:defRPr sz="3200" b="1">
          <a:solidFill>
            <a:schemeClr val="tx1"/>
          </a:solidFill>
          <a:latin typeface="Tahoma" pitchFamily="34" charset="0"/>
        </a:defRPr>
      </a:lvl3pPr>
      <a:lvl4pPr algn="l" rtl="0" eaLnBrk="0" fontAlgn="base" hangingPunct="0">
        <a:lnSpc>
          <a:spcPts val="3600"/>
        </a:lnSpc>
        <a:spcBef>
          <a:spcPct val="0"/>
        </a:spcBef>
        <a:spcAft>
          <a:spcPct val="0"/>
        </a:spcAft>
        <a:defRPr sz="3200" b="1">
          <a:solidFill>
            <a:schemeClr val="tx1"/>
          </a:solidFill>
          <a:latin typeface="Tahoma" pitchFamily="34" charset="0"/>
        </a:defRPr>
      </a:lvl4pPr>
      <a:lvl5pPr algn="l" rtl="0" eaLnBrk="0" fontAlgn="base" hangingPunct="0">
        <a:lnSpc>
          <a:spcPts val="3600"/>
        </a:lnSpc>
        <a:spcBef>
          <a:spcPct val="0"/>
        </a:spcBef>
        <a:spcAft>
          <a:spcPct val="0"/>
        </a:spcAft>
        <a:defRPr sz="3200" b="1">
          <a:solidFill>
            <a:schemeClr val="tx1"/>
          </a:solidFill>
          <a:latin typeface="Tahoma" pitchFamily="34" charset="0"/>
        </a:defRPr>
      </a:lvl5pPr>
      <a:lvl6pPr marL="457200" algn="l" rtl="0" eaLnBrk="0" fontAlgn="base" hangingPunct="0">
        <a:lnSpc>
          <a:spcPts val="3600"/>
        </a:lnSpc>
        <a:spcBef>
          <a:spcPct val="0"/>
        </a:spcBef>
        <a:spcAft>
          <a:spcPct val="0"/>
        </a:spcAft>
        <a:defRPr sz="3200" b="1">
          <a:solidFill>
            <a:schemeClr val="tx1"/>
          </a:solidFill>
          <a:latin typeface="Tahoma" pitchFamily="34" charset="0"/>
        </a:defRPr>
      </a:lvl6pPr>
      <a:lvl7pPr marL="914400" algn="l" rtl="0" eaLnBrk="0" fontAlgn="base" hangingPunct="0">
        <a:lnSpc>
          <a:spcPts val="3600"/>
        </a:lnSpc>
        <a:spcBef>
          <a:spcPct val="0"/>
        </a:spcBef>
        <a:spcAft>
          <a:spcPct val="0"/>
        </a:spcAft>
        <a:defRPr sz="3200" b="1">
          <a:solidFill>
            <a:schemeClr val="tx1"/>
          </a:solidFill>
          <a:latin typeface="Tahoma" pitchFamily="34" charset="0"/>
        </a:defRPr>
      </a:lvl7pPr>
      <a:lvl8pPr marL="1371600" algn="l" rtl="0" eaLnBrk="0" fontAlgn="base" hangingPunct="0">
        <a:lnSpc>
          <a:spcPts val="3600"/>
        </a:lnSpc>
        <a:spcBef>
          <a:spcPct val="0"/>
        </a:spcBef>
        <a:spcAft>
          <a:spcPct val="0"/>
        </a:spcAft>
        <a:defRPr sz="3200" b="1">
          <a:solidFill>
            <a:schemeClr val="tx1"/>
          </a:solidFill>
          <a:latin typeface="Tahoma" pitchFamily="34" charset="0"/>
        </a:defRPr>
      </a:lvl8pPr>
      <a:lvl9pPr marL="1828800" algn="l" rtl="0" eaLnBrk="0" fontAlgn="base" hangingPunct="0">
        <a:lnSpc>
          <a:spcPts val="3600"/>
        </a:lnSpc>
        <a:spcBef>
          <a:spcPct val="0"/>
        </a:spcBef>
        <a:spcAft>
          <a:spcPct val="0"/>
        </a:spcAft>
        <a:defRPr sz="3200" b="1">
          <a:solidFill>
            <a:schemeClr val="tx1"/>
          </a:solidFill>
          <a:latin typeface="Tahoma" pitchFamily="34" charset="0"/>
        </a:defRPr>
      </a:lvl9pPr>
    </p:titleStyle>
    <p:bodyStyle>
      <a:lvl1pPr marL="292100" indent="-292100" algn="l" rtl="0" eaLnBrk="0" fontAlgn="base" hangingPunct="0">
        <a:spcBef>
          <a:spcPct val="10000"/>
        </a:spcBef>
        <a:spcAft>
          <a:spcPts val="400"/>
        </a:spcAft>
        <a:buClr>
          <a:srgbClr val="0C7B9C"/>
        </a:buClr>
        <a:buSzPct val="75000"/>
        <a:buFont typeface="Monotype Sorts" pitchFamily="2" charset="2"/>
        <a:buChar char="l"/>
        <a:defRPr sz="2800">
          <a:solidFill>
            <a:schemeClr val="tx1"/>
          </a:solidFill>
          <a:latin typeface="+mn-lt"/>
          <a:ea typeface="+mn-ea"/>
          <a:cs typeface="+mn-cs"/>
        </a:defRPr>
      </a:lvl1pPr>
      <a:lvl2pPr marL="800100" indent="-342900" algn="l" rtl="0" eaLnBrk="0" fontAlgn="base" hangingPunct="0">
        <a:spcBef>
          <a:spcPct val="10000"/>
        </a:spcBef>
        <a:spcAft>
          <a:spcPts val="400"/>
        </a:spcAft>
        <a:buClr>
          <a:srgbClr val="0C7B9C"/>
        </a:buClr>
        <a:buSzPct val="100000"/>
        <a:buFont typeface="Arial" charset="0"/>
        <a:buChar char="–"/>
        <a:defRPr sz="2400">
          <a:solidFill>
            <a:schemeClr val="tx1"/>
          </a:solidFill>
          <a:latin typeface="+mn-lt"/>
        </a:defRPr>
      </a:lvl2pPr>
      <a:lvl3pPr marL="914400" algn="l" rtl="0" eaLnBrk="0" fontAlgn="base" hangingPunct="0">
        <a:spcBef>
          <a:spcPct val="10000"/>
        </a:spcBef>
        <a:spcAft>
          <a:spcPts val="400"/>
        </a:spcAft>
        <a:buClr>
          <a:srgbClr val="0C7B9C"/>
        </a:buClr>
        <a:buSzPct val="70000"/>
        <a:buFont typeface="Wingdings" pitchFamily="2" charset="2"/>
        <a:buChar char="u"/>
        <a:defRPr sz="2000">
          <a:solidFill>
            <a:schemeClr val="tx1"/>
          </a:solidFill>
          <a:latin typeface="+mn-lt"/>
        </a:defRPr>
      </a:lvl3pPr>
      <a:lvl4pPr marL="1600200" indent="-228600" algn="l" rtl="0" eaLnBrk="0" fontAlgn="base" hangingPunct="0">
        <a:spcBef>
          <a:spcPct val="20000"/>
        </a:spcBef>
        <a:spcAft>
          <a:spcPct val="0"/>
        </a:spcAft>
        <a:buSzPct val="100000"/>
        <a:buChar char="–"/>
        <a:defRPr sz="2000">
          <a:solidFill>
            <a:schemeClr val="tx1"/>
          </a:solidFill>
          <a:latin typeface="Times New Roman" pitchFamily="18" charset="0"/>
        </a:defRPr>
      </a:lvl4pPr>
      <a:lvl5pPr marL="2057400" indent="-228600" algn="l" rtl="0" eaLnBrk="0" fontAlgn="base" hangingPunct="0">
        <a:spcBef>
          <a:spcPct val="20000"/>
        </a:spcBef>
        <a:spcAft>
          <a:spcPct val="0"/>
        </a:spcAft>
        <a:buSzPct val="100000"/>
        <a:buChar char="•"/>
        <a:defRPr sz="2000">
          <a:solidFill>
            <a:schemeClr val="tx1"/>
          </a:solidFill>
          <a:latin typeface="Times New Roman" pitchFamily="18" charset="0"/>
        </a:defRPr>
      </a:lvl5pPr>
      <a:lvl6pPr marL="2514600" indent="-228600" algn="l" rtl="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algn="l" rtl="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algn="l" rtl="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algn="l" rtl="0" eaLnBrk="0" fontAlgn="base" hangingPunct="0">
        <a:spcBef>
          <a:spcPct val="20000"/>
        </a:spcBef>
        <a:spcAft>
          <a:spcPct val="0"/>
        </a:spcAft>
        <a:buSzPct val="100000"/>
        <a:buChar char="•"/>
        <a:defRPr sz="2000">
          <a:solidFill>
            <a:schemeClr val="tx1"/>
          </a:solidFill>
          <a:latin typeface="Times New Roman" pitchFamily="18"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hyperlink" Target="https://www.google.com/url?q=http://www.arthurconandoyle.com/&amp;sa=D&amp;ust=1463700706972000&amp;usg=AFQjCNGKCHBrVFfsLkgLmk2-tVPa3P2N_g" TargetMode="External"/><Relationship Id="rId7"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hyperlink" Target="https://www.google.com/url?q=http://www.mdv.com/&amp;sa=D&amp;ust=1463700706985000&amp;usg=AFQjCNGiajgI-RFKRCOr7l2dX8S5Ntp4WQ" TargetMode="External"/><Relationship Id="rId5" Type="http://schemas.openxmlformats.org/officeDocument/2006/relationships/hyperlink" Target="https://www.google.com/url?q=https://twitter.com/geoffreyamoore/status/234839087566163968&amp;sa=D&amp;ust=1463700706984000&amp;usg=AFQjCNGkLSEJRJcnpPvMi9qmeHURkyWZXg" TargetMode="External"/><Relationship Id="rId4" Type="http://schemas.openxmlformats.org/officeDocument/2006/relationships/hyperlink" Target="https://www.google.com/url?q=http://www.haydenplanetarium.org/tyson/&amp;sa=D&amp;ust=1463700706981000&amp;usg=AFQjCNH_2kBLmuQAOo8mbMGf4Ffcg4myJQ"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www.goodreads.com/author/show/192831.Stephen_Few" TargetMode="External"/><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hyperlink" Target="https://www.goodreads.com/work/quotes/45158439"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13.xml"/><Relationship Id="rId5" Type="http://schemas.openxmlformats.org/officeDocument/2006/relationships/image" Target="../media/image10.png"/><Relationship Id="rId4" Type="http://schemas.openxmlformats.org/officeDocument/2006/relationships/image" Target="../media/image9.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13.xml"/><Relationship Id="rId4" Type="http://schemas.openxmlformats.org/officeDocument/2006/relationships/image" Target="../media/image9.jpeg"/></Relationships>
</file>

<file path=ppt/slides/_rels/slide2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13.xml"/><Relationship Id="rId4" Type="http://schemas.openxmlformats.org/officeDocument/2006/relationships/image" Target="../media/image9.jpeg"/></Relationships>
</file>

<file path=ppt/slides/_rels/slide22.xml.rels><?xml version="1.0" encoding="UTF-8" standalone="yes"?>
<Relationships xmlns="http://schemas.openxmlformats.org/package/2006/relationships"><Relationship Id="rId8" Type="http://schemas.openxmlformats.org/officeDocument/2006/relationships/hyperlink" Target="https://en.wikiquote.org/wiki/File:Coase_scan_10_edited.jpg" TargetMode="External"/><Relationship Id="rId3" Type="http://schemas.openxmlformats.org/officeDocument/2006/relationships/hyperlink" Target="https://www.google.com/url?q=http://scholar.harvard.edu/sendhil/home&amp;sa=D&amp;ust=1463700706996000&amp;usg=AFQjCNFJcd2CCEfcpPuYU1flq6Duj2EdIQ" TargetMode="External"/><Relationship Id="rId7"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13.xml"/><Relationship Id="rId6" Type="http://schemas.openxmlformats.org/officeDocument/2006/relationships/image" Target="../media/image8.jpeg"/><Relationship Id="rId5" Type="http://schemas.openxmlformats.org/officeDocument/2006/relationships/hyperlink" Target="https://www.goodreads.com/work/quotes/588029" TargetMode="External"/><Relationship Id="rId4" Type="http://schemas.openxmlformats.org/officeDocument/2006/relationships/hyperlink" Target="https://www.goodreads.com/author/show/19766.Ronald_H_Coase" TargetMode="External"/><Relationship Id="rId9" Type="http://schemas.openxmlformats.org/officeDocument/2006/relationships/image" Target="../media/image11.jpeg"/></Relationships>
</file>

<file path=ppt/slides/_rels/slide23.xml.rels><?xml version="1.0" encoding="UTF-8" standalone="yes"?>
<Relationships xmlns="http://schemas.openxmlformats.org/package/2006/relationships"><Relationship Id="rId3" Type="http://schemas.openxmlformats.org/officeDocument/2006/relationships/hyperlink" Target="http://radar.oreilly.com/2010/06/what-is-data-science.html" TargetMode="External"/><Relationship Id="rId2" Type="http://schemas.openxmlformats.org/officeDocument/2006/relationships/notesSlide" Target="../notesSlides/notesSlide7.xml"/><Relationship Id="rId1" Type="http://schemas.openxmlformats.org/officeDocument/2006/relationships/slideLayout" Target="../slideLayouts/slideLayout13.xml"/><Relationship Id="rId5" Type="http://schemas.openxmlformats.org/officeDocument/2006/relationships/image" Target="../media/image9.jpeg"/><Relationship Id="rId4" Type="http://schemas.openxmlformats.org/officeDocument/2006/relationships/image" Target="../media/image8.jpeg"/></Relationships>
</file>

<file path=ppt/slides/_rels/slide24.xml.rels><?xml version="1.0" encoding="UTF-8" standalone="yes"?>
<Relationships xmlns="http://schemas.openxmlformats.org/package/2006/relationships"><Relationship Id="rId3" Type="http://schemas.openxmlformats.org/officeDocument/2006/relationships/hyperlink" Target="https://hbr.org/2014/08/the-question-to-ask-before-hiring-a-data-scientist/" TargetMode="External"/><Relationship Id="rId2" Type="http://schemas.openxmlformats.org/officeDocument/2006/relationships/notesSlide" Target="../notesSlides/notesSlide8.xml"/><Relationship Id="rId1" Type="http://schemas.openxmlformats.org/officeDocument/2006/relationships/slideLayout" Target="../slideLayouts/slideLayout13.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hyperlink" Target="https://hbr.org/search?term=michael+li"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s://www.tableau.com/solutions/customer/storytelling-data-0" TargetMode="External"/><Relationship Id="rId7"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13.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hyperlink" Target="https://www.esri.com/arcgis-blog/story-maps/"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2"/>
          <p:cNvSpPr>
            <a:spLocks noGrp="1" noChangeArrowheads="1"/>
          </p:cNvSpPr>
          <p:nvPr>
            <p:ph type="title"/>
          </p:nvPr>
        </p:nvSpPr>
        <p:spPr>
          <a:xfrm>
            <a:off x="76200" y="152400"/>
            <a:ext cx="8915400" cy="533400"/>
          </a:xfrm>
        </p:spPr>
        <p:txBody>
          <a:bodyPr/>
          <a:lstStyle/>
          <a:p>
            <a:pPr algn="ctr"/>
            <a:r>
              <a:rPr lang="en-US" sz="3100" dirty="0" smtClean="0">
                <a:solidFill>
                  <a:srgbClr val="FF0000"/>
                </a:solidFill>
              </a:rPr>
              <a:t>Introduction </a:t>
            </a:r>
            <a:r>
              <a:rPr lang="en-US" sz="3100" dirty="0">
                <a:solidFill>
                  <a:srgbClr val="FF0000"/>
                </a:solidFill>
              </a:rPr>
              <a:t>to Data </a:t>
            </a:r>
            <a:r>
              <a:rPr lang="en-US" sz="3100" dirty="0" smtClean="0">
                <a:solidFill>
                  <a:srgbClr val="FF0000"/>
                </a:solidFill>
              </a:rPr>
              <a:t>Science</a:t>
            </a:r>
          </a:p>
        </p:txBody>
      </p:sp>
      <p:sp>
        <p:nvSpPr>
          <p:cNvPr id="21509" name="Rectangle 3"/>
          <p:cNvSpPr>
            <a:spLocks noChangeArrowheads="1"/>
          </p:cNvSpPr>
          <p:nvPr/>
        </p:nvSpPr>
        <p:spPr bwMode="auto">
          <a:xfrm>
            <a:off x="2667000" y="26670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2" name="TextBox 1"/>
          <p:cNvSpPr txBox="1"/>
          <p:nvPr/>
        </p:nvSpPr>
        <p:spPr>
          <a:xfrm flipH="1">
            <a:off x="380999" y="2057400"/>
            <a:ext cx="8381999" cy="369332"/>
          </a:xfrm>
          <a:prstGeom prst="rect">
            <a:avLst/>
          </a:prstGeom>
          <a:noFill/>
        </p:spPr>
        <p:txBody>
          <a:bodyPr wrap="square" rtlCol="0">
            <a:spAutoFit/>
          </a:bodyPr>
          <a:lstStyle/>
          <a:p>
            <a:r>
              <a:rPr lang="en-US" sz="1800" dirty="0" smtClean="0"/>
              <a:t>Contains new material that will be discussed in November 2018</a:t>
            </a:r>
            <a:endParaRPr lang="en-US" sz="1800" dirty="0"/>
          </a:p>
        </p:txBody>
      </p:sp>
    </p:spTree>
    <p:extLst>
      <p:ext uri="{BB962C8B-B14F-4D97-AF65-F5344CB8AC3E}">
        <p14:creationId xmlns:p14="http://schemas.microsoft.com/office/powerpoint/2010/main" val="202559169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9144000" cy="6858000"/>
          </a:xfrm>
          <a:prstGeom prst="rect">
            <a:avLst/>
          </a:prstGeom>
        </p:spPr>
      </p:pic>
      <p:sp>
        <p:nvSpPr>
          <p:cNvPr id="2" name="Slide Number Placeholder 1"/>
          <p:cNvSpPr>
            <a:spLocks noGrp="1"/>
          </p:cNvSpPr>
          <p:nvPr>
            <p:ph type="sldNum" sz="quarter" idx="4294967295"/>
          </p:nvPr>
        </p:nvSpPr>
        <p:spPr>
          <a:xfrm>
            <a:off x="8153400" y="6275388"/>
            <a:ext cx="990600" cy="365125"/>
          </a:xfrm>
          <a:prstGeom prst="rect">
            <a:avLst/>
          </a:prstGeom>
        </p:spPr>
        <p:txBody>
          <a:bodyPr/>
          <a:lstStyle/>
          <a:p>
            <a:fld id="{80432D47-2E79-FF4E-9F46-6976E96FE9AC}" type="slidenum">
              <a:rPr lang="en-US" smtClean="0"/>
              <a:t>10</a:t>
            </a:fld>
            <a:endParaRPr lang="en-US"/>
          </a:p>
        </p:txBody>
      </p:sp>
    </p:spTree>
    <p:extLst>
      <p:ext uri="{BB962C8B-B14F-4D97-AF65-F5344CB8AC3E}">
        <p14:creationId xmlns:p14="http://schemas.microsoft.com/office/powerpoint/2010/main" val="244534301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7340" y="2286000"/>
            <a:ext cx="9090950" cy="2585323"/>
          </a:xfrm>
          <a:prstGeom prst="rect">
            <a:avLst/>
          </a:prstGeom>
          <a:noFill/>
        </p:spPr>
        <p:txBody>
          <a:bodyPr wrap="none" rtlCol="0">
            <a:spAutoFit/>
          </a:bodyPr>
          <a:lstStyle/>
          <a:p>
            <a:r>
              <a:rPr lang="en-US" sz="2700" dirty="0"/>
              <a:t>Data curation </a:t>
            </a:r>
            <a:r>
              <a:rPr lang="en-US" sz="2700" b="0" dirty="0"/>
              <a:t>is a term used to indicate management </a:t>
            </a:r>
            <a:endParaRPr lang="en-US" sz="2700" b="0" dirty="0" smtClean="0"/>
          </a:p>
          <a:p>
            <a:r>
              <a:rPr lang="en-US" sz="2700" b="0" dirty="0" smtClean="0"/>
              <a:t>activities </a:t>
            </a:r>
            <a:r>
              <a:rPr lang="en-US" sz="2700" b="0" dirty="0"/>
              <a:t>related to organization and integration </a:t>
            </a:r>
            <a:endParaRPr lang="en-US" sz="2700" b="0" dirty="0" smtClean="0"/>
          </a:p>
          <a:p>
            <a:r>
              <a:rPr lang="en-US" sz="2700" b="0" dirty="0" smtClean="0"/>
              <a:t>of </a:t>
            </a:r>
            <a:r>
              <a:rPr lang="en-US" sz="2700" b="0" dirty="0"/>
              <a:t>data collected from various sources, annotation of the </a:t>
            </a:r>
            <a:endParaRPr lang="en-US" sz="2700" b="0" dirty="0" smtClean="0"/>
          </a:p>
          <a:p>
            <a:r>
              <a:rPr lang="en-US" sz="2700" b="0" dirty="0" smtClean="0"/>
              <a:t>data</a:t>
            </a:r>
            <a:r>
              <a:rPr lang="en-US" sz="2700" b="0" dirty="0"/>
              <a:t>, and publication and </a:t>
            </a:r>
            <a:r>
              <a:rPr lang="en-US" sz="2700" b="0" dirty="0" smtClean="0"/>
              <a:t>presentation </a:t>
            </a:r>
            <a:r>
              <a:rPr lang="en-US" sz="2700" b="0" dirty="0"/>
              <a:t>of the data such </a:t>
            </a:r>
            <a:endParaRPr lang="en-US" sz="2700" b="0" dirty="0" smtClean="0"/>
          </a:p>
          <a:p>
            <a:r>
              <a:rPr lang="en-US" sz="2700" b="0" dirty="0" smtClean="0"/>
              <a:t>that </a:t>
            </a:r>
            <a:r>
              <a:rPr lang="en-US" sz="2700" b="0" dirty="0"/>
              <a:t>the value of the data is maintained over time, and the </a:t>
            </a:r>
            <a:endParaRPr lang="en-US" sz="2700" b="0" dirty="0" smtClean="0"/>
          </a:p>
          <a:p>
            <a:r>
              <a:rPr lang="en-US" sz="2700" b="0" dirty="0" smtClean="0"/>
              <a:t>data </a:t>
            </a:r>
            <a:r>
              <a:rPr lang="en-US" sz="2700" b="0" dirty="0"/>
              <a:t>remains </a:t>
            </a:r>
            <a:r>
              <a:rPr lang="en-US" sz="2700" b="0" dirty="0" smtClean="0"/>
              <a:t>available </a:t>
            </a:r>
            <a:r>
              <a:rPr lang="en-US" sz="2700" b="0" dirty="0"/>
              <a:t>for reuse and preservation.</a:t>
            </a:r>
          </a:p>
        </p:txBody>
      </p:sp>
      <p:sp>
        <p:nvSpPr>
          <p:cNvPr id="3" name="TextBox 2"/>
          <p:cNvSpPr txBox="1"/>
          <p:nvPr/>
        </p:nvSpPr>
        <p:spPr>
          <a:xfrm>
            <a:off x="2514600" y="126504"/>
            <a:ext cx="4224233" cy="830997"/>
          </a:xfrm>
          <a:prstGeom prst="rect">
            <a:avLst/>
          </a:prstGeom>
          <a:noFill/>
        </p:spPr>
        <p:txBody>
          <a:bodyPr wrap="none" rtlCol="0">
            <a:spAutoFit/>
          </a:bodyPr>
          <a:lstStyle/>
          <a:p>
            <a:r>
              <a:rPr lang="en-US" sz="4800" dirty="0" smtClean="0"/>
              <a:t>Data Curation</a:t>
            </a:r>
            <a:endParaRPr lang="en-US" sz="4800" dirty="0"/>
          </a:p>
        </p:txBody>
      </p:sp>
    </p:spTree>
    <p:extLst>
      <p:ext uri="{BB962C8B-B14F-4D97-AF65-F5344CB8AC3E}">
        <p14:creationId xmlns:p14="http://schemas.microsoft.com/office/powerpoint/2010/main" val="257056122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190500"/>
            <a:ext cx="9144000" cy="6457950"/>
          </a:xfrm>
          <a:prstGeom prst="rect">
            <a:avLst/>
          </a:prstGeom>
        </p:spPr>
      </p:pic>
      <p:sp>
        <p:nvSpPr>
          <p:cNvPr id="3" name="Slide Number Placeholder 2"/>
          <p:cNvSpPr>
            <a:spLocks noGrp="1"/>
          </p:cNvSpPr>
          <p:nvPr>
            <p:ph type="sldNum" sz="quarter" idx="4294967295"/>
          </p:nvPr>
        </p:nvSpPr>
        <p:spPr>
          <a:xfrm>
            <a:off x="7897906" y="6275668"/>
            <a:ext cx="990600" cy="365125"/>
          </a:xfrm>
          <a:prstGeom prst="rect">
            <a:avLst/>
          </a:prstGeom>
        </p:spPr>
        <p:txBody>
          <a:bodyPr/>
          <a:lstStyle/>
          <a:p>
            <a:fld id="{80432D47-2E79-FF4E-9F46-6976E96FE9AC}" type="slidenum">
              <a:rPr lang="en-US" smtClean="0"/>
              <a:t>12</a:t>
            </a:fld>
            <a:endParaRPr lang="en-US"/>
          </a:p>
        </p:txBody>
      </p:sp>
    </p:spTree>
    <p:extLst>
      <p:ext uri="{BB962C8B-B14F-4D97-AF65-F5344CB8AC3E}">
        <p14:creationId xmlns:p14="http://schemas.microsoft.com/office/powerpoint/2010/main" val="252267119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Missing?</a:t>
            </a:r>
            <a:endParaRPr lang="en-US" dirty="0"/>
          </a:p>
        </p:txBody>
      </p:sp>
      <p:sp>
        <p:nvSpPr>
          <p:cNvPr id="3" name="Content Placeholder 2"/>
          <p:cNvSpPr>
            <a:spLocks noGrp="1"/>
          </p:cNvSpPr>
          <p:nvPr>
            <p:ph idx="1"/>
          </p:nvPr>
        </p:nvSpPr>
        <p:spPr/>
        <p:txBody>
          <a:bodyPr/>
          <a:lstStyle/>
          <a:p>
            <a:r>
              <a:rPr lang="en-US" dirty="0" smtClean="0"/>
              <a:t>Most definitions of data science underplay or leave out discussions of:</a:t>
            </a:r>
          </a:p>
          <a:p>
            <a:pPr lvl="1"/>
            <a:r>
              <a:rPr lang="en-US" dirty="0" smtClean="0"/>
              <a:t>Substantive theory</a:t>
            </a:r>
          </a:p>
          <a:p>
            <a:pPr lvl="1"/>
            <a:r>
              <a:rPr lang="en-US" dirty="0" smtClean="0"/>
              <a:t>Metadata</a:t>
            </a:r>
          </a:p>
          <a:p>
            <a:pPr lvl="1"/>
            <a:r>
              <a:rPr lang="en-US" dirty="0" smtClean="0"/>
              <a:t>Privacy and Ethics</a:t>
            </a:r>
            <a:endParaRPr lang="en-US" dirty="0"/>
          </a:p>
        </p:txBody>
      </p:sp>
      <p:sp>
        <p:nvSpPr>
          <p:cNvPr id="4" name="Slide Number Placeholder 3"/>
          <p:cNvSpPr>
            <a:spLocks noGrp="1"/>
          </p:cNvSpPr>
          <p:nvPr>
            <p:ph type="sldNum" sz="quarter" idx="4294967295"/>
          </p:nvPr>
        </p:nvSpPr>
        <p:spPr>
          <a:xfrm>
            <a:off x="7897906" y="6275668"/>
            <a:ext cx="990600" cy="365125"/>
          </a:xfrm>
          <a:prstGeom prst="rect">
            <a:avLst/>
          </a:prstGeom>
        </p:spPr>
        <p:txBody>
          <a:bodyPr/>
          <a:lstStyle/>
          <a:p>
            <a:fld id="{80432D47-2E79-FF4E-9F46-6976E96FE9AC}" type="slidenum">
              <a:rPr lang="en-US" smtClean="0"/>
              <a:t>13</a:t>
            </a:fld>
            <a:endParaRPr lang="en-US"/>
          </a:p>
        </p:txBody>
      </p:sp>
    </p:spTree>
    <p:extLst>
      <p:ext uri="{BB962C8B-B14F-4D97-AF65-F5344CB8AC3E}">
        <p14:creationId xmlns:p14="http://schemas.microsoft.com/office/powerpoint/2010/main" val="57634757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Privacy and Ethics</a:t>
            </a:r>
            <a:endParaRPr lang="en-US" dirty="0"/>
          </a:p>
        </p:txBody>
      </p:sp>
      <p:sp>
        <p:nvSpPr>
          <p:cNvPr id="3" name="Content Placeholder 2"/>
          <p:cNvSpPr>
            <a:spLocks noGrp="1"/>
          </p:cNvSpPr>
          <p:nvPr>
            <p:ph idx="1"/>
          </p:nvPr>
        </p:nvSpPr>
        <p:spPr/>
        <p:txBody>
          <a:bodyPr>
            <a:normAutofit/>
          </a:bodyPr>
          <a:lstStyle/>
          <a:p>
            <a:r>
              <a:rPr lang="en-US" dirty="0" smtClean="0"/>
              <a:t>Data, the elements of data science, and even so-called “Big Data” are not new.</a:t>
            </a:r>
          </a:p>
          <a:p>
            <a:r>
              <a:rPr lang="en-US" dirty="0" smtClean="0"/>
              <a:t>One thing that is new is the greater variety of data and, most importantly, the amount of data available about humans.</a:t>
            </a:r>
          </a:p>
          <a:p>
            <a:r>
              <a:rPr lang="en-US" dirty="0" smtClean="0"/>
              <a:t>Discussion and good policy regarding privacy, security, and the ethical use of data about people lags behind the methods of collecting, sharing, archiving, and analyzing data.</a:t>
            </a:r>
          </a:p>
          <a:p>
            <a:pPr lvl="1"/>
            <a:r>
              <a:rPr lang="en-US" dirty="0" smtClean="0"/>
              <a:t>We will return to these issues later in the course.</a:t>
            </a:r>
          </a:p>
        </p:txBody>
      </p:sp>
      <p:sp>
        <p:nvSpPr>
          <p:cNvPr id="4" name="Slide Number Placeholder 3"/>
          <p:cNvSpPr>
            <a:spLocks noGrp="1"/>
          </p:cNvSpPr>
          <p:nvPr>
            <p:ph type="sldNum" sz="quarter" idx="4294967295"/>
          </p:nvPr>
        </p:nvSpPr>
        <p:spPr>
          <a:xfrm>
            <a:off x="7897906" y="6275668"/>
            <a:ext cx="990600" cy="365125"/>
          </a:xfrm>
          <a:prstGeom prst="rect">
            <a:avLst/>
          </a:prstGeom>
        </p:spPr>
        <p:txBody>
          <a:bodyPr/>
          <a:lstStyle/>
          <a:p>
            <a:fld id="{80432D47-2E79-FF4E-9F46-6976E96FE9AC}" type="slidenum">
              <a:rPr lang="en-US" smtClean="0"/>
              <a:t>14</a:t>
            </a:fld>
            <a:endParaRPr lang="en-US"/>
          </a:p>
        </p:txBody>
      </p:sp>
    </p:spTree>
    <p:extLst>
      <p:ext uri="{BB962C8B-B14F-4D97-AF65-F5344CB8AC3E}">
        <p14:creationId xmlns:p14="http://schemas.microsoft.com/office/powerpoint/2010/main" val="327453474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Big Data</a:t>
            </a:r>
            <a:endParaRPr lang="en-US" dirty="0"/>
          </a:p>
        </p:txBody>
      </p:sp>
      <p:sp>
        <p:nvSpPr>
          <p:cNvPr id="3" name="Content Placeholder 2"/>
          <p:cNvSpPr>
            <a:spLocks noGrp="1"/>
          </p:cNvSpPr>
          <p:nvPr>
            <p:ph idx="1"/>
          </p:nvPr>
        </p:nvSpPr>
        <p:spPr/>
        <p:txBody>
          <a:bodyPr>
            <a:normAutofit lnSpcReduction="10000"/>
          </a:bodyPr>
          <a:lstStyle/>
          <a:p>
            <a:r>
              <a:rPr lang="en-US" dirty="0" smtClean="0"/>
              <a:t>The launch of the Data Science conversation has been sparked primarily by the so-called “Big Data” revolution.</a:t>
            </a:r>
          </a:p>
          <a:p>
            <a:r>
              <a:rPr lang="en-US" dirty="0" smtClean="0"/>
              <a:t>As mentioned, we have always had data that taxed our technical and computational capacities.</a:t>
            </a:r>
          </a:p>
          <a:p>
            <a:r>
              <a:rPr lang="en-US" dirty="0" smtClean="0"/>
              <a:t>“Big Data” makes front-page news, however, because of the explosion of data about people.</a:t>
            </a:r>
          </a:p>
          <a:p>
            <a:r>
              <a:rPr lang="en-US" dirty="0" smtClean="0"/>
              <a:t>Contemporary definitions of Big Data focus on:</a:t>
            </a:r>
          </a:p>
          <a:p>
            <a:pPr lvl="1"/>
            <a:r>
              <a:rPr lang="en-US" dirty="0" smtClean="0"/>
              <a:t>Volume (the amount of data)</a:t>
            </a:r>
          </a:p>
          <a:p>
            <a:pPr lvl="1"/>
            <a:r>
              <a:rPr lang="en-US" dirty="0" smtClean="0"/>
              <a:t>Velocity (the speed of data in and out)</a:t>
            </a:r>
          </a:p>
          <a:p>
            <a:pPr lvl="1"/>
            <a:r>
              <a:rPr lang="en-US" dirty="0" smtClean="0"/>
              <a:t>Variety (the diverse types of data)</a:t>
            </a:r>
          </a:p>
          <a:p>
            <a:endParaRPr lang="en-US" dirty="0"/>
          </a:p>
        </p:txBody>
      </p:sp>
      <p:sp>
        <p:nvSpPr>
          <p:cNvPr id="4" name="Slide Number Placeholder 3"/>
          <p:cNvSpPr>
            <a:spLocks noGrp="1"/>
          </p:cNvSpPr>
          <p:nvPr>
            <p:ph type="sldNum" sz="quarter" idx="4294967295"/>
          </p:nvPr>
        </p:nvSpPr>
        <p:spPr>
          <a:xfrm>
            <a:off x="7897906" y="6275668"/>
            <a:ext cx="990600" cy="365125"/>
          </a:xfrm>
          <a:prstGeom prst="rect">
            <a:avLst/>
          </a:prstGeom>
        </p:spPr>
        <p:txBody>
          <a:bodyPr/>
          <a:lstStyle/>
          <a:p>
            <a:fld id="{80432D47-2E79-FF4E-9F46-6976E96FE9AC}" type="slidenum">
              <a:rPr lang="en-US" smtClean="0"/>
              <a:t>15</a:t>
            </a:fld>
            <a:endParaRPr lang="en-US"/>
          </a:p>
        </p:txBody>
      </p:sp>
    </p:spTree>
    <p:extLst>
      <p:ext uri="{BB962C8B-B14F-4D97-AF65-F5344CB8AC3E}">
        <p14:creationId xmlns:p14="http://schemas.microsoft.com/office/powerpoint/2010/main" val="49487029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88900"/>
            <a:ext cx="9144000" cy="6668627"/>
          </a:xfrm>
          <a:prstGeom prst="rect">
            <a:avLst/>
          </a:prstGeom>
        </p:spPr>
      </p:pic>
      <p:sp>
        <p:nvSpPr>
          <p:cNvPr id="2" name="Slide Number Placeholder 1"/>
          <p:cNvSpPr>
            <a:spLocks noGrp="1"/>
          </p:cNvSpPr>
          <p:nvPr>
            <p:ph type="sldNum" sz="quarter" idx="4294967295"/>
          </p:nvPr>
        </p:nvSpPr>
        <p:spPr>
          <a:xfrm>
            <a:off x="7897906" y="6275668"/>
            <a:ext cx="990600" cy="365125"/>
          </a:xfrm>
          <a:prstGeom prst="rect">
            <a:avLst/>
          </a:prstGeom>
        </p:spPr>
        <p:txBody>
          <a:bodyPr/>
          <a:lstStyle/>
          <a:p>
            <a:fld id="{80432D47-2E79-FF4E-9F46-6976E96FE9AC}" type="slidenum">
              <a:rPr lang="en-US" smtClean="0"/>
              <a:t>16</a:t>
            </a:fld>
            <a:endParaRPr lang="en-US"/>
          </a:p>
        </p:txBody>
      </p:sp>
    </p:spTree>
    <p:extLst>
      <p:ext uri="{BB962C8B-B14F-4D97-AF65-F5344CB8AC3E}">
        <p14:creationId xmlns:p14="http://schemas.microsoft.com/office/powerpoint/2010/main" val="355709533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Shape 129"/>
          <p:cNvSpPr>
            <a:spLocks noGrp="1"/>
          </p:cNvSpPr>
          <p:nvPr>
            <p:ph type="title"/>
          </p:nvPr>
        </p:nvSpPr>
        <p:spPr>
          <a:prstGeom prst="rect">
            <a:avLst/>
          </a:prstGeom>
        </p:spPr>
        <p:txBody>
          <a:bodyPr>
            <a:noAutofit/>
          </a:bodyPr>
          <a:lstStyle>
            <a:lvl1pPr defTabSz="543305">
              <a:defRPr sz="7440"/>
            </a:lvl1pPr>
          </a:lstStyle>
          <a:p>
            <a:r>
              <a:rPr lang="en-US" sz="4000" dirty="0" smtClean="0"/>
              <a:t>Importance of Data Science</a:t>
            </a:r>
            <a:endParaRPr sz="4000" dirty="0"/>
          </a:p>
        </p:txBody>
      </p:sp>
      <p:sp>
        <p:nvSpPr>
          <p:cNvPr id="130" name="Shape 130"/>
          <p:cNvSpPr>
            <a:spLocks noGrp="1"/>
          </p:cNvSpPr>
          <p:nvPr>
            <p:ph type="body" idx="1"/>
          </p:nvPr>
        </p:nvSpPr>
        <p:spPr>
          <a:prstGeom prst="rect">
            <a:avLst/>
          </a:prstGeom>
        </p:spPr>
        <p:txBody>
          <a:bodyPr anchor="t">
            <a:normAutofit/>
          </a:bodyPr>
          <a:lstStyle/>
          <a:p>
            <a:r>
              <a:rPr lang="en-US" sz="2812" dirty="0"/>
              <a:t>“It is a capital mistake to theorize before one has data.”- </a:t>
            </a:r>
            <a:r>
              <a:rPr lang="en-US" sz="2812" i="1" u="sng" dirty="0">
                <a:hlinkClick r:id="rId3"/>
              </a:rPr>
              <a:t>Arthur Conan Doyle</a:t>
            </a:r>
            <a:r>
              <a:rPr lang="en-US" sz="2812" i="1" dirty="0"/>
              <a:t>, Author of Sherlock Holmes</a:t>
            </a:r>
            <a:endParaRPr lang="en-US" sz="2812" dirty="0"/>
          </a:p>
          <a:p>
            <a:r>
              <a:rPr lang="en-US" sz="2812" dirty="0"/>
              <a:t>If you’re a scientist, and you have to have an answer, even in the absence of data, you’re not going to be a good scientist.” – </a:t>
            </a:r>
            <a:r>
              <a:rPr lang="en-US" sz="2812" i="1" u="sng" dirty="0">
                <a:hlinkClick r:id="rId4"/>
              </a:rPr>
              <a:t>Neil </a:t>
            </a:r>
            <a:r>
              <a:rPr lang="en-US" sz="2812" i="1" u="sng" dirty="0" err="1">
                <a:hlinkClick r:id="rId4"/>
              </a:rPr>
              <a:t>deGrasse</a:t>
            </a:r>
            <a:r>
              <a:rPr lang="en-US" sz="2812" i="1" u="sng" dirty="0">
                <a:hlinkClick r:id="rId4"/>
              </a:rPr>
              <a:t> Tyson</a:t>
            </a:r>
            <a:r>
              <a:rPr lang="en-US" sz="2812" i="1" dirty="0"/>
              <a:t>, Astrophysicist</a:t>
            </a:r>
            <a:endParaRPr lang="en-US" sz="2812" dirty="0"/>
          </a:p>
          <a:p>
            <a:r>
              <a:rPr lang="en-US" sz="2812" dirty="0"/>
              <a:t> “Without big data analytics, companies are blind and deaf, wandering out onto the Web like deer on a freeway.” – </a:t>
            </a:r>
            <a:r>
              <a:rPr lang="en-US" sz="2812" i="1" u="sng" dirty="0">
                <a:hlinkClick r:id="rId5"/>
              </a:rPr>
              <a:t>Geoffrey Moore</a:t>
            </a:r>
            <a:r>
              <a:rPr lang="en-US" sz="2812" i="1" dirty="0"/>
              <a:t>, Partner at </a:t>
            </a:r>
            <a:r>
              <a:rPr lang="en-US" sz="2812" i="1" u="sng" dirty="0">
                <a:hlinkClick r:id="rId6"/>
              </a:rPr>
              <a:t>MDV</a:t>
            </a:r>
            <a:endParaRPr lang="en-US" sz="2812" dirty="0"/>
          </a:p>
        </p:txBody>
      </p:sp>
      <p:sp>
        <p:nvSpPr>
          <p:cNvPr id="17" name="Shape 121"/>
          <p:cNvSpPr/>
          <p:nvPr/>
        </p:nvSpPr>
        <p:spPr>
          <a:xfrm>
            <a:off x="173585" y="6437312"/>
            <a:ext cx="8970415" cy="401400"/>
          </a:xfrm>
          <a:prstGeom prst="rect">
            <a:avLst/>
          </a:prstGeom>
          <a:gradFill>
            <a:gsLst>
              <a:gs pos="0">
                <a:schemeClr val="accent6">
                  <a:hueOff val="7068528"/>
                  <a:satOff val="-63217"/>
                  <a:lumOff val="21330"/>
                </a:schemeClr>
              </a:gs>
              <a:gs pos="100000">
                <a:schemeClr val="accent6">
                  <a:hueOff val="10811956"/>
                  <a:satOff val="-58544"/>
                  <a:lumOff val="-9736"/>
                </a:schemeClr>
              </a:gs>
            </a:gsLst>
            <a:lin ang="5400000"/>
          </a:gradFill>
          <a:ln w="12700">
            <a:miter lim="400000"/>
          </a:ln>
          <a:effectLst>
            <a:outerShdw blurRad="76200" dir="18900000" rotWithShape="0">
              <a:srgbClr val="000000">
                <a:alpha val="80000"/>
              </a:srgbClr>
            </a:outerShdw>
          </a:effectLst>
          <a:extLst>
            <a:ext uri="{C572A759-6A51-4108-AA02-DFA0A04FC94B}">
              <ma14:wrappingTextBoxFlag xmlns:ma14="http://schemas.microsoft.com/office/mac/drawingml/2011/main" xmlns="" val="1"/>
            </a:ext>
          </a:extLst>
        </p:spPr>
        <p:txBody>
          <a:bodyPr lIns="35719" tIns="35719" rIns="35719" bIns="35719" anchor="ctr"/>
          <a:lstStyle>
            <a:lvl1pPr>
              <a:defRPr sz="2400">
                <a:effectLst>
                  <a:outerShdw blurRad="25400" dist="23998" dir="2700000" rotWithShape="0">
                    <a:srgbClr val="000000">
                      <a:alpha val="31034"/>
                    </a:srgbClr>
                  </a:outerShdw>
                </a:effectLst>
              </a:defRPr>
            </a:lvl1pPr>
          </a:lstStyle>
          <a:p>
            <a:pPr algn="ctr"/>
            <a:r>
              <a:rPr sz="1687" dirty="0"/>
              <a:t>Data </a:t>
            </a:r>
            <a:r>
              <a:rPr lang="en-US" sz="1687" dirty="0"/>
              <a:t>Analysis and Intelligent Systems Lab</a:t>
            </a:r>
            <a:r>
              <a:rPr sz="1687" dirty="0"/>
              <a:t> </a:t>
            </a:r>
          </a:p>
        </p:txBody>
      </p:sp>
      <p:pic>
        <p:nvPicPr>
          <p:cNvPr id="18" name="Picture 1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flipH="1">
            <a:off x="24086" y="6338972"/>
            <a:ext cx="293252" cy="515081"/>
          </a:xfrm>
          <a:prstGeom prst="rect">
            <a:avLst/>
          </a:prstGeom>
        </p:spPr>
      </p:pic>
      <p:pic>
        <p:nvPicPr>
          <p:cNvPr id="19" name="Picture 12" descr="UHLOGO.jpg"/>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726625" y="6421972"/>
            <a:ext cx="311031" cy="432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22595663"/>
      </p:ext>
    </p:extLst>
  </p:cSld>
  <p:clrMapOvr>
    <a:masterClrMapping/>
  </p:clrMapOvr>
  <p:transition spd="med"/>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Shape 129"/>
          <p:cNvSpPr>
            <a:spLocks noGrp="1"/>
          </p:cNvSpPr>
          <p:nvPr>
            <p:ph type="title"/>
          </p:nvPr>
        </p:nvSpPr>
        <p:spPr>
          <a:xfrm>
            <a:off x="0" y="285750"/>
            <a:ext cx="9262318" cy="628650"/>
          </a:xfrm>
          <a:prstGeom prst="rect">
            <a:avLst/>
          </a:prstGeom>
        </p:spPr>
        <p:txBody>
          <a:bodyPr>
            <a:normAutofit/>
          </a:bodyPr>
          <a:lstStyle>
            <a:lvl1pPr defTabSz="543305">
              <a:defRPr sz="7440"/>
            </a:lvl1pPr>
          </a:lstStyle>
          <a:p>
            <a:r>
              <a:rPr lang="de-DE" sz="3800" dirty="0"/>
              <a:t>Resposibilities of Data Scientists</a:t>
            </a:r>
            <a:endParaRPr lang="en-US" sz="3800" dirty="0"/>
          </a:p>
        </p:txBody>
      </p:sp>
      <p:sp>
        <p:nvSpPr>
          <p:cNvPr id="130" name="Shape 130"/>
          <p:cNvSpPr>
            <a:spLocks noGrp="1"/>
          </p:cNvSpPr>
          <p:nvPr>
            <p:ph type="body" idx="1"/>
          </p:nvPr>
        </p:nvSpPr>
        <p:spPr>
          <a:xfrm>
            <a:off x="457476" y="1143000"/>
            <a:ext cx="8649948" cy="4420195"/>
          </a:xfrm>
          <a:prstGeom prst="rect">
            <a:avLst/>
          </a:prstGeom>
        </p:spPr>
        <p:txBody>
          <a:bodyPr anchor="t">
            <a:normAutofit fontScale="85000" lnSpcReduction="10000"/>
          </a:bodyPr>
          <a:lstStyle/>
          <a:p>
            <a:pPr marL="0" indent="0">
              <a:buNone/>
            </a:pPr>
            <a:r>
              <a:rPr lang="de-DE" sz="3656" dirty="0">
                <a:solidFill>
                  <a:schemeClr val="bg1"/>
                </a:solidFill>
              </a:rPr>
              <a:t>1. We have to have some committment to </a:t>
            </a:r>
            <a:r>
              <a:rPr lang="de-DE" sz="3656" dirty="0" smtClean="0">
                <a:solidFill>
                  <a:schemeClr val="bg1"/>
                </a:solidFill>
              </a:rPr>
              <a:t>telleth</a:t>
            </a:r>
            <a:endParaRPr lang="en-US" sz="3656" dirty="0">
              <a:solidFill>
                <a:schemeClr val="bg1"/>
              </a:solidFill>
            </a:endParaRPr>
          </a:p>
          <a:p>
            <a:pPr marL="0" indent="0">
              <a:buNone/>
            </a:pPr>
            <a:r>
              <a:rPr lang="de-DE" sz="2812" i="1" dirty="0"/>
              <a:t>„Torture the data long enough and  it will confess to anything."</a:t>
            </a:r>
            <a:r>
              <a:rPr lang="en-US" sz="2812" dirty="0"/>
              <a:t> </a:t>
            </a:r>
            <a:r>
              <a:rPr lang="en-US" sz="2812" dirty="0">
                <a:solidFill>
                  <a:schemeClr val="accent4"/>
                </a:solidFill>
              </a:rPr>
              <a:t>Nobel Prize winning economist Ronald </a:t>
            </a:r>
            <a:r>
              <a:rPr lang="en-US" sz="2812" dirty="0" smtClean="0">
                <a:solidFill>
                  <a:schemeClr val="accent4"/>
                </a:solidFill>
              </a:rPr>
              <a:t>Coase</a:t>
            </a:r>
          </a:p>
          <a:p>
            <a:pPr marL="0" indent="0">
              <a:buNone/>
            </a:pPr>
            <a:endParaRPr lang="en-US" sz="2812" dirty="0">
              <a:solidFill>
                <a:schemeClr val="accent4"/>
              </a:solidFill>
            </a:endParaRPr>
          </a:p>
          <a:p>
            <a:pPr marL="0" indent="0">
              <a:buNone/>
            </a:pPr>
            <a:r>
              <a:rPr lang="en-US" sz="2812" dirty="0"/>
              <a:t>“To find signals in data, we must learn to reduce the noise - not just the noise that resides in the data, but also the noise that resides in us. It is nearly impossible for noisy minds to perceive anything but noise in data.” </a:t>
            </a:r>
            <a:br>
              <a:rPr lang="en-US" sz="2812" dirty="0"/>
            </a:br>
            <a:r>
              <a:rPr lang="en-US" sz="2812" dirty="0"/>
              <a:t>― </a:t>
            </a:r>
            <a:r>
              <a:rPr lang="en-US" sz="2812" b="1" dirty="0">
                <a:hlinkClick r:id="rId3"/>
              </a:rPr>
              <a:t>Stephen Few</a:t>
            </a:r>
            <a:r>
              <a:rPr lang="en-US" sz="2812" dirty="0"/>
              <a:t>, </a:t>
            </a:r>
            <a:r>
              <a:rPr lang="en-US" sz="2812" b="1" dirty="0">
                <a:hlinkClick r:id="rId4"/>
              </a:rPr>
              <a:t>Signal: Understanding What Matters in a World of Noise</a:t>
            </a:r>
            <a:endParaRPr lang="en-US" sz="2812" dirty="0"/>
          </a:p>
          <a:p>
            <a:pPr marL="0" indent="0">
              <a:buNone/>
            </a:pPr>
            <a:r>
              <a:rPr lang="en-US" sz="3656" dirty="0">
                <a:solidFill>
                  <a:schemeClr val="bg1"/>
                </a:solidFill>
              </a:rPr>
              <a:t>2. </a:t>
            </a:r>
            <a:r>
              <a:rPr lang="de-DE" sz="3656" dirty="0">
                <a:solidFill>
                  <a:schemeClr val="bg1"/>
                </a:solidFill>
              </a:rPr>
              <a:t>We have to know what we are doing </a:t>
            </a:r>
            <a:endParaRPr lang="en-US" sz="3656" dirty="0">
              <a:solidFill>
                <a:schemeClr val="bg1"/>
              </a:solidFill>
            </a:endParaRPr>
          </a:p>
        </p:txBody>
      </p:sp>
      <p:sp>
        <p:nvSpPr>
          <p:cNvPr id="17" name="Shape 121"/>
          <p:cNvSpPr/>
          <p:nvPr/>
        </p:nvSpPr>
        <p:spPr>
          <a:xfrm>
            <a:off x="173585" y="6437312"/>
            <a:ext cx="8970415" cy="401400"/>
          </a:xfrm>
          <a:prstGeom prst="rect">
            <a:avLst/>
          </a:prstGeom>
          <a:gradFill>
            <a:gsLst>
              <a:gs pos="0">
                <a:schemeClr val="accent6">
                  <a:hueOff val="7068528"/>
                  <a:satOff val="-63217"/>
                  <a:lumOff val="21330"/>
                </a:schemeClr>
              </a:gs>
              <a:gs pos="100000">
                <a:schemeClr val="accent6">
                  <a:hueOff val="10811956"/>
                  <a:satOff val="-58544"/>
                  <a:lumOff val="-9736"/>
                </a:schemeClr>
              </a:gs>
            </a:gsLst>
            <a:lin ang="5400000"/>
          </a:gradFill>
          <a:ln w="12700">
            <a:miter lim="400000"/>
          </a:ln>
          <a:effectLst>
            <a:outerShdw blurRad="76200" dir="18900000" rotWithShape="0">
              <a:srgbClr val="000000">
                <a:alpha val="80000"/>
              </a:srgbClr>
            </a:outerShdw>
          </a:effectLst>
          <a:extLst>
            <a:ext uri="{C572A759-6A51-4108-AA02-DFA0A04FC94B}">
              <ma14:wrappingTextBoxFlag xmlns:ma14="http://schemas.microsoft.com/office/mac/drawingml/2011/main" xmlns="" val="1"/>
            </a:ext>
          </a:extLst>
        </p:spPr>
        <p:txBody>
          <a:bodyPr lIns="35719" tIns="35719" rIns="35719" bIns="35719" anchor="ctr"/>
          <a:lstStyle>
            <a:lvl1pPr>
              <a:defRPr sz="2400">
                <a:effectLst>
                  <a:outerShdw blurRad="25400" dist="23998" dir="2700000" rotWithShape="0">
                    <a:srgbClr val="000000">
                      <a:alpha val="31034"/>
                    </a:srgbClr>
                  </a:outerShdw>
                </a:effectLst>
              </a:defRPr>
            </a:lvl1pPr>
          </a:lstStyle>
          <a:p>
            <a:pPr algn="ctr"/>
            <a:r>
              <a:rPr sz="1687" dirty="0"/>
              <a:t>Data </a:t>
            </a:r>
            <a:r>
              <a:rPr lang="en-US" sz="1687" dirty="0"/>
              <a:t>Analysis and Intelligent Systems Lab</a:t>
            </a:r>
            <a:r>
              <a:rPr sz="1687" dirty="0"/>
              <a:t> </a:t>
            </a:r>
          </a:p>
        </p:txBody>
      </p:sp>
      <p:pic>
        <p:nvPicPr>
          <p:cNvPr id="18" name="Picture 1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24086" y="6338972"/>
            <a:ext cx="293252" cy="515081"/>
          </a:xfrm>
          <a:prstGeom prst="rect">
            <a:avLst/>
          </a:prstGeom>
        </p:spPr>
      </p:pic>
      <p:pic>
        <p:nvPicPr>
          <p:cNvPr id="19" name="Picture 12" descr="UHLOGO.jpg"/>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726625" y="6421972"/>
            <a:ext cx="311031" cy="432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1649916"/>
      </p:ext>
    </p:extLst>
  </p:cSld>
  <p:clrMapOvr>
    <a:masterClrMapping/>
  </p:clrMapOvr>
  <p:transition spd="med"/>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 name="Shape 124"/>
          <p:cNvSpPr>
            <a:spLocks noGrp="1"/>
          </p:cNvSpPr>
          <p:nvPr>
            <p:ph type="title"/>
          </p:nvPr>
        </p:nvSpPr>
        <p:spPr>
          <a:prstGeom prst="rect">
            <a:avLst/>
          </a:prstGeom>
        </p:spPr>
        <p:txBody>
          <a:bodyPr/>
          <a:lstStyle/>
          <a:p>
            <a:r>
              <a:rPr dirty="0">
                <a:solidFill>
                  <a:schemeClr val="bg1"/>
                </a:solidFill>
              </a:rPr>
              <a:t>Talk Outline</a:t>
            </a:r>
          </a:p>
        </p:txBody>
      </p:sp>
      <p:sp>
        <p:nvSpPr>
          <p:cNvPr id="125" name="Shape 125"/>
          <p:cNvSpPr>
            <a:spLocks noGrp="1"/>
          </p:cNvSpPr>
          <p:nvPr>
            <p:ph type="body" idx="1"/>
          </p:nvPr>
        </p:nvSpPr>
        <p:spPr>
          <a:xfrm>
            <a:off x="317339" y="1821656"/>
            <a:ext cx="8539971" cy="4420195"/>
          </a:xfrm>
          <a:prstGeom prst="rect">
            <a:avLst/>
          </a:prstGeom>
        </p:spPr>
        <p:txBody>
          <a:bodyPr>
            <a:normAutofit/>
          </a:bodyPr>
          <a:lstStyle/>
          <a:p>
            <a:pPr marL="482185" indent="-482185">
              <a:buSzPct val="100000"/>
              <a:buAutoNum type="arabicPeriod"/>
              <a:defRPr>
                <a:solidFill>
                  <a:srgbClr val="F4FF07"/>
                </a:solidFill>
              </a:defRPr>
            </a:pPr>
            <a:r>
              <a:rPr lang="en-US" sz="3305" dirty="0">
                <a:solidFill>
                  <a:srgbClr val="FFFF00"/>
                </a:solidFill>
              </a:rPr>
              <a:t>Importance of Data Science</a:t>
            </a:r>
          </a:p>
          <a:p>
            <a:pPr marL="482185" indent="-482185">
              <a:buSzPct val="100000"/>
              <a:buAutoNum type="arabicPeriod"/>
              <a:defRPr>
                <a:solidFill>
                  <a:srgbClr val="F4FF07"/>
                </a:solidFill>
              </a:defRPr>
            </a:pPr>
            <a:r>
              <a:rPr lang="en-US" sz="3305" dirty="0">
                <a:solidFill>
                  <a:srgbClr val="FFFF00"/>
                </a:solidFill>
              </a:rPr>
              <a:t>Data Science is More than Using Tools </a:t>
            </a:r>
            <a:endParaRPr sz="3305" dirty="0">
              <a:solidFill>
                <a:srgbClr val="FFFF00"/>
              </a:solidFill>
            </a:endParaRPr>
          </a:p>
          <a:p>
            <a:pPr marL="482185" indent="-482185">
              <a:buSzPct val="100000"/>
              <a:buFontTx/>
              <a:buAutoNum type="arabicPeriod"/>
            </a:pPr>
            <a:r>
              <a:rPr lang="pt-BR" sz="3305" dirty="0">
                <a:solidFill>
                  <a:srgbClr val="FFFF00"/>
                </a:solidFill>
              </a:rPr>
              <a:t>Data Storytelling </a:t>
            </a:r>
          </a:p>
          <a:p>
            <a:pPr marL="482185" indent="-482185">
              <a:buSzPct val="100000"/>
              <a:buFontTx/>
              <a:buAutoNum type="arabicPeriod"/>
            </a:pPr>
            <a:r>
              <a:rPr lang="pt-BR" sz="3305" dirty="0">
                <a:solidFill>
                  <a:srgbClr val="FFFF00"/>
                </a:solidFill>
              </a:rPr>
              <a:t>Examples of Data Storytelling </a:t>
            </a:r>
          </a:p>
          <a:p>
            <a:pPr marL="482185" indent="-482185">
              <a:buSzPct val="100000"/>
              <a:buFontTx/>
              <a:buAutoNum type="arabicPeriod"/>
            </a:pPr>
            <a:r>
              <a:rPr lang="pt-BR" sz="3305" dirty="0">
                <a:solidFill>
                  <a:srgbClr val="FFFF00"/>
                </a:solidFill>
              </a:rPr>
              <a:t>Conclusion </a:t>
            </a:r>
          </a:p>
          <a:p>
            <a:pPr marL="482185" indent="-482185">
              <a:buSzPct val="100000"/>
              <a:buAutoNum type="arabicPeriod"/>
            </a:pPr>
            <a:endParaRPr sz="3094" dirty="0"/>
          </a:p>
        </p:txBody>
      </p:sp>
      <p:sp>
        <p:nvSpPr>
          <p:cNvPr id="9" name="Shape 121"/>
          <p:cNvSpPr/>
          <p:nvPr/>
        </p:nvSpPr>
        <p:spPr>
          <a:xfrm>
            <a:off x="173585" y="6437312"/>
            <a:ext cx="8970415" cy="401400"/>
          </a:xfrm>
          <a:prstGeom prst="rect">
            <a:avLst/>
          </a:prstGeom>
          <a:gradFill>
            <a:gsLst>
              <a:gs pos="0">
                <a:schemeClr val="accent6">
                  <a:hueOff val="7068528"/>
                  <a:satOff val="-63217"/>
                  <a:lumOff val="21330"/>
                </a:schemeClr>
              </a:gs>
              <a:gs pos="100000">
                <a:schemeClr val="accent6">
                  <a:hueOff val="10811956"/>
                  <a:satOff val="-58544"/>
                  <a:lumOff val="-9736"/>
                </a:schemeClr>
              </a:gs>
            </a:gsLst>
            <a:lin ang="5400000"/>
          </a:gradFill>
          <a:ln w="12700">
            <a:miter lim="400000"/>
          </a:ln>
          <a:effectLst>
            <a:outerShdw blurRad="76200" dir="18900000" rotWithShape="0">
              <a:srgbClr val="000000">
                <a:alpha val="80000"/>
              </a:srgbClr>
            </a:outerShdw>
          </a:effectLst>
          <a:extLst>
            <a:ext uri="{C572A759-6A51-4108-AA02-DFA0A04FC94B}">
              <ma14:wrappingTextBoxFlag xmlns:ma14="http://schemas.microsoft.com/office/mac/drawingml/2011/main" xmlns="" val="1"/>
            </a:ext>
          </a:extLst>
        </p:spPr>
        <p:txBody>
          <a:bodyPr lIns="35719" tIns="35719" rIns="35719" bIns="35719" anchor="ctr"/>
          <a:lstStyle>
            <a:lvl1pPr>
              <a:defRPr sz="2400">
                <a:effectLst>
                  <a:outerShdw blurRad="25400" dist="23998" dir="2700000" rotWithShape="0">
                    <a:srgbClr val="000000">
                      <a:alpha val="31034"/>
                    </a:srgbClr>
                  </a:outerShdw>
                </a:effectLst>
              </a:defRPr>
            </a:lvl1pPr>
          </a:lstStyle>
          <a:p>
            <a:r>
              <a:rPr sz="1687" dirty="0"/>
              <a:t>Data </a:t>
            </a:r>
            <a:r>
              <a:rPr lang="en-US" sz="1687" dirty="0"/>
              <a:t>Analysis and Intelligent Systems Lab</a:t>
            </a:r>
            <a:r>
              <a:rPr sz="1687" dirty="0"/>
              <a:t> </a:t>
            </a: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24086" y="6338972"/>
            <a:ext cx="293252" cy="515081"/>
          </a:xfrm>
          <a:prstGeom prst="rect">
            <a:avLst/>
          </a:prstGeom>
        </p:spPr>
      </p:pic>
      <p:pic>
        <p:nvPicPr>
          <p:cNvPr id="11" name="Picture 12" descr="UHLOGO.jp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726625" y="6421972"/>
            <a:ext cx="311031" cy="432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C:\Users\8yetula8\Desktop\Challenges of Data Science.png"/>
          <p:cNvPicPr/>
          <p:nvPr/>
        </p:nvPicPr>
        <p:blipFill>
          <a:blip r:embed="rId5">
            <a:extLst>
              <a:ext uri="{28A0092B-C50C-407E-A947-70E740481C1C}">
                <a14:useLocalDpi xmlns:a14="http://schemas.microsoft.com/office/drawing/2010/main" val="0"/>
              </a:ext>
            </a:extLst>
          </a:blip>
          <a:srcRect/>
          <a:stretch>
            <a:fillRect/>
          </a:stretch>
        </p:blipFill>
        <p:spPr bwMode="auto">
          <a:xfrm>
            <a:off x="24086" y="404133"/>
            <a:ext cx="9119914" cy="6434579"/>
          </a:xfrm>
          <a:prstGeom prst="rect">
            <a:avLst/>
          </a:prstGeom>
          <a:noFill/>
          <a:ln>
            <a:noFill/>
          </a:ln>
        </p:spPr>
      </p:pic>
      <p:sp>
        <p:nvSpPr>
          <p:cNvPr id="2" name="TextBox 1"/>
          <p:cNvSpPr txBox="1"/>
          <p:nvPr/>
        </p:nvSpPr>
        <p:spPr>
          <a:xfrm flipH="1">
            <a:off x="701873" y="-9525"/>
            <a:ext cx="8024752" cy="48333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9" tIns="35719" rIns="35719" bIns="35719" numCol="1" spcCol="38100" rtlCol="0" anchor="ctr">
            <a:spAutoFit/>
          </a:bodyPr>
          <a:lstStyle/>
          <a:p>
            <a:pPr algn="ctr" defTabSz="410751" fontAlgn="auto">
              <a:spcBef>
                <a:spcPts val="0"/>
              </a:spcBef>
              <a:spcAft>
                <a:spcPts val="0"/>
              </a:spcAft>
            </a:pPr>
            <a:r>
              <a:rPr lang="en-US" sz="2672" b="0" dirty="0">
                <a:latin typeface="+mn-lt"/>
                <a:sym typeface="Helvetica Light"/>
              </a:rPr>
              <a:t>Data Science According to Swami </a:t>
            </a:r>
            <a:r>
              <a:rPr lang="en-US" sz="2672" b="0" dirty="0" err="1">
                <a:latin typeface="+mn-lt"/>
                <a:sym typeface="Helvetica Light"/>
              </a:rPr>
              <a:t>Chandrasekaran</a:t>
            </a:r>
            <a:endParaRPr lang="en-US" sz="2672" b="0" dirty="0">
              <a:latin typeface="+mn-lt"/>
              <a:sym typeface="Helvetica Light"/>
            </a:endParaRPr>
          </a:p>
        </p:txBody>
      </p:sp>
    </p:spTree>
    <p:extLst>
      <p:ext uri="{BB962C8B-B14F-4D97-AF65-F5344CB8AC3E}">
        <p14:creationId xmlns:p14="http://schemas.microsoft.com/office/powerpoint/2010/main" val="1134748874"/>
      </p:ext>
    </p:extLst>
  </p:cSld>
  <p:clrMapOvr>
    <a:masterClrMapping/>
  </p:clrMapOvr>
  <p:transition spd="med"/>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Data Science?</a:t>
            </a:r>
            <a:endParaRPr lang="en-US" dirty="0"/>
          </a:p>
        </p:txBody>
      </p:sp>
      <p:sp>
        <p:nvSpPr>
          <p:cNvPr id="3" name="Content Placeholder 2"/>
          <p:cNvSpPr>
            <a:spLocks noGrp="1"/>
          </p:cNvSpPr>
          <p:nvPr>
            <p:ph idx="1"/>
          </p:nvPr>
        </p:nvSpPr>
        <p:spPr/>
        <p:txBody>
          <a:bodyPr/>
          <a:lstStyle/>
          <a:p>
            <a:r>
              <a:rPr lang="en-US" dirty="0" smtClean="0"/>
              <a:t>What words come to mind when you think of Data </a:t>
            </a:r>
            <a:r>
              <a:rPr lang="en-US" dirty="0"/>
              <a:t>S</a:t>
            </a:r>
            <a:r>
              <a:rPr lang="en-US" dirty="0" smtClean="0"/>
              <a:t>cience?</a:t>
            </a:r>
          </a:p>
          <a:p>
            <a:r>
              <a:rPr lang="en-US" dirty="0" smtClean="0"/>
              <a:t>What experience do you have with Data Science?</a:t>
            </a:r>
          </a:p>
          <a:p>
            <a:r>
              <a:rPr lang="en-US" dirty="0" smtClean="0"/>
              <a:t>Why are you taking an Introduction to Data Science / Data Mining Class?</a:t>
            </a:r>
            <a:endParaRPr lang="en-US" dirty="0"/>
          </a:p>
        </p:txBody>
      </p:sp>
      <p:sp>
        <p:nvSpPr>
          <p:cNvPr id="4" name="Slide Number Placeholder 3"/>
          <p:cNvSpPr>
            <a:spLocks noGrp="1"/>
          </p:cNvSpPr>
          <p:nvPr>
            <p:ph type="sldNum" sz="quarter" idx="4294967295"/>
          </p:nvPr>
        </p:nvSpPr>
        <p:spPr>
          <a:xfrm>
            <a:off x="7897906" y="6275668"/>
            <a:ext cx="990600" cy="365125"/>
          </a:xfrm>
          <a:prstGeom prst="rect">
            <a:avLst/>
          </a:prstGeom>
        </p:spPr>
        <p:txBody>
          <a:bodyPr/>
          <a:lstStyle/>
          <a:p>
            <a:fld id="{80432D47-2E79-FF4E-9F46-6976E96FE9AC}" type="slidenum">
              <a:rPr lang="en-US" smtClean="0"/>
              <a:t>2</a:t>
            </a:fld>
            <a:endParaRPr lang="en-US"/>
          </a:p>
        </p:txBody>
      </p:sp>
    </p:spTree>
    <p:extLst>
      <p:ext uri="{BB962C8B-B14F-4D97-AF65-F5344CB8AC3E}">
        <p14:creationId xmlns:p14="http://schemas.microsoft.com/office/powerpoint/2010/main" val="396988052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Shape 129"/>
          <p:cNvSpPr>
            <a:spLocks noGrp="1"/>
          </p:cNvSpPr>
          <p:nvPr>
            <p:ph type="title"/>
          </p:nvPr>
        </p:nvSpPr>
        <p:spPr>
          <a:xfrm>
            <a:off x="1" y="151185"/>
            <a:ext cx="9143999" cy="819299"/>
          </a:xfrm>
          <a:prstGeom prst="rect">
            <a:avLst/>
          </a:prstGeom>
        </p:spPr>
        <p:txBody>
          <a:bodyPr>
            <a:noAutofit/>
          </a:bodyPr>
          <a:lstStyle>
            <a:lvl1pPr defTabSz="543305">
              <a:defRPr sz="7440"/>
            </a:lvl1pPr>
          </a:lstStyle>
          <a:p>
            <a:r>
              <a:rPr lang="en-US" sz="3797" dirty="0" smtClean="0"/>
              <a:t>COSC </a:t>
            </a:r>
            <a:r>
              <a:rPr lang="en-US" sz="3797" dirty="0"/>
              <a:t>Data Science Curriculum</a:t>
            </a:r>
            <a:endParaRPr sz="3797" dirty="0"/>
          </a:p>
        </p:txBody>
      </p:sp>
      <p:sp>
        <p:nvSpPr>
          <p:cNvPr id="130" name="Shape 130"/>
          <p:cNvSpPr>
            <a:spLocks noGrp="1"/>
          </p:cNvSpPr>
          <p:nvPr>
            <p:ph type="body" idx="1"/>
          </p:nvPr>
        </p:nvSpPr>
        <p:spPr>
          <a:xfrm>
            <a:off x="755886" y="1029355"/>
            <a:ext cx="8281769" cy="4420195"/>
          </a:xfrm>
          <a:prstGeom prst="rect">
            <a:avLst/>
          </a:prstGeom>
        </p:spPr>
        <p:txBody>
          <a:bodyPr anchor="t">
            <a:noAutofit/>
          </a:bodyPr>
          <a:lstStyle/>
          <a:p>
            <a:pPr marL="0" indent="0">
              <a:buNone/>
            </a:pPr>
            <a:r>
              <a:rPr lang="en-US" sz="2250" b="1" dirty="0" smtClean="0"/>
              <a:t>COSC 3335: Data Science I</a:t>
            </a:r>
            <a:r>
              <a:rPr lang="en-US" sz="2250" b="1" dirty="0" smtClean="0">
                <a:solidFill>
                  <a:schemeClr val="bg1"/>
                </a:solidFill>
              </a:rPr>
              <a:t>I </a:t>
            </a:r>
            <a:r>
              <a:rPr lang="en-US" sz="2250" b="1" dirty="0"/>
              <a:t>(starting in 2019)</a:t>
            </a:r>
            <a:endParaRPr lang="en-US" sz="2250" b="1" dirty="0">
              <a:solidFill>
                <a:schemeClr val="bg1"/>
              </a:solidFill>
            </a:endParaRPr>
          </a:p>
          <a:p>
            <a:pPr marL="0" indent="0">
              <a:buNone/>
            </a:pPr>
            <a:r>
              <a:rPr lang="en-US" sz="2250" b="1" dirty="0"/>
              <a:t>Credit Hours:</a:t>
            </a:r>
            <a:r>
              <a:rPr lang="en-US" sz="2250" dirty="0"/>
              <a:t> </a:t>
            </a:r>
            <a:r>
              <a:rPr lang="en-US" sz="2250" b="1" dirty="0"/>
              <a:t>3.0</a:t>
            </a:r>
            <a:r>
              <a:rPr lang="en-US" sz="2250" dirty="0"/>
              <a:t/>
            </a:r>
            <a:br>
              <a:rPr lang="en-US" sz="2250" dirty="0"/>
            </a:br>
            <a:r>
              <a:rPr lang="en-US" sz="2250" i="1" dirty="0"/>
              <a:t>Lecture Contact Hours:</a:t>
            </a:r>
            <a:r>
              <a:rPr lang="en-US" sz="2250" dirty="0"/>
              <a:t> 3 </a:t>
            </a:r>
            <a:r>
              <a:rPr lang="en-US" sz="2250" b="1" dirty="0"/>
              <a:t>   </a:t>
            </a:r>
            <a:r>
              <a:rPr lang="en-US" sz="2250" i="1" dirty="0"/>
              <a:t>Lab Contact Hours:</a:t>
            </a:r>
            <a:r>
              <a:rPr lang="en-US" sz="2250" dirty="0"/>
              <a:t> 0</a:t>
            </a:r>
          </a:p>
          <a:p>
            <a:pPr marL="0" indent="0">
              <a:buNone/>
            </a:pPr>
            <a:r>
              <a:rPr lang="en-US" sz="2250" b="1" dirty="0"/>
              <a:t>Prerequisite:</a:t>
            </a:r>
            <a:r>
              <a:rPr lang="en-US" sz="2250" dirty="0"/>
              <a:t> ‘Data Structures’ </a:t>
            </a:r>
          </a:p>
          <a:p>
            <a:pPr marL="0" indent="0">
              <a:buNone/>
            </a:pPr>
            <a:r>
              <a:rPr lang="en-US" sz="2250" dirty="0"/>
              <a:t>Data science process, data preprocessing, exploratory data analysis, data visualization, basic statistics, basic machine learning concepts, classification and prediction, similarity assessment, clustering, post-processing and interpreting data analysis results, use of data analysis tools and programming languages and data analysis case studies.</a:t>
            </a:r>
          </a:p>
          <a:p>
            <a:pPr marL="0" indent="0">
              <a:buNone/>
            </a:pPr>
            <a:r>
              <a:rPr lang="en-US" sz="2250" dirty="0"/>
              <a:t> </a:t>
            </a:r>
          </a:p>
          <a:p>
            <a:pPr marL="0" indent="0">
              <a:buNone/>
            </a:pPr>
            <a:r>
              <a:rPr lang="en-US" sz="2250" dirty="0"/>
              <a:t> </a:t>
            </a:r>
          </a:p>
        </p:txBody>
      </p:sp>
      <p:sp>
        <p:nvSpPr>
          <p:cNvPr id="17" name="Shape 121"/>
          <p:cNvSpPr/>
          <p:nvPr/>
        </p:nvSpPr>
        <p:spPr>
          <a:xfrm>
            <a:off x="381000" y="6466342"/>
            <a:ext cx="8345625" cy="401400"/>
          </a:xfrm>
          <a:prstGeom prst="rect">
            <a:avLst/>
          </a:prstGeom>
          <a:gradFill>
            <a:gsLst>
              <a:gs pos="0">
                <a:schemeClr val="accent6">
                  <a:hueOff val="7068528"/>
                  <a:satOff val="-63217"/>
                  <a:lumOff val="21330"/>
                </a:schemeClr>
              </a:gs>
              <a:gs pos="100000">
                <a:schemeClr val="accent6">
                  <a:hueOff val="10811956"/>
                  <a:satOff val="-58544"/>
                  <a:lumOff val="-9736"/>
                </a:schemeClr>
              </a:gs>
            </a:gsLst>
            <a:lin ang="5400000"/>
          </a:gradFill>
          <a:ln w="12700">
            <a:miter lim="400000"/>
          </a:ln>
          <a:effectLst>
            <a:outerShdw blurRad="76200" dir="18900000" rotWithShape="0">
              <a:srgbClr val="000000">
                <a:alpha val="80000"/>
              </a:srgbClr>
            </a:outerShdw>
          </a:effectLst>
          <a:extLst>
            <a:ext uri="{C572A759-6A51-4108-AA02-DFA0A04FC94B}">
              <ma14:wrappingTextBoxFlag xmlns:ma14="http://schemas.microsoft.com/office/mac/drawingml/2011/main" xmlns="" val="1"/>
            </a:ext>
          </a:extLst>
        </p:spPr>
        <p:txBody>
          <a:bodyPr lIns="35719" tIns="35719" rIns="35719" bIns="35719" anchor="ctr"/>
          <a:lstStyle>
            <a:lvl1pPr>
              <a:defRPr sz="2400">
                <a:effectLst>
                  <a:outerShdw blurRad="25400" dist="23998" dir="2700000" rotWithShape="0">
                    <a:srgbClr val="000000">
                      <a:alpha val="31034"/>
                    </a:srgbClr>
                  </a:outerShdw>
                </a:effectLst>
              </a:defRPr>
            </a:lvl1pPr>
          </a:lstStyle>
          <a:p>
            <a:pPr algn="ctr"/>
            <a:r>
              <a:rPr sz="1687" dirty="0"/>
              <a:t>Data </a:t>
            </a:r>
            <a:r>
              <a:rPr lang="en-US" sz="1687" dirty="0"/>
              <a:t>Analysis and Intelligent Systems Lab</a:t>
            </a:r>
            <a:r>
              <a:rPr sz="1687" dirty="0"/>
              <a:t> </a:t>
            </a:r>
          </a:p>
        </p:txBody>
      </p:sp>
      <p:pic>
        <p:nvPicPr>
          <p:cNvPr id="18" name="Picture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24086" y="6338972"/>
            <a:ext cx="293252" cy="515081"/>
          </a:xfrm>
          <a:prstGeom prst="rect">
            <a:avLst/>
          </a:prstGeom>
        </p:spPr>
      </p:pic>
      <p:pic>
        <p:nvPicPr>
          <p:cNvPr id="19" name="Picture 12" descr="UHLOGO.jp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726625" y="6421972"/>
            <a:ext cx="311031" cy="432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4812318"/>
      </p:ext>
    </p:extLst>
  </p:cSld>
  <p:clrMapOvr>
    <a:masterClrMapping/>
  </p:clrMapOvr>
  <p:transition spd="med"/>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Shape 129"/>
          <p:cNvSpPr>
            <a:spLocks noGrp="1"/>
          </p:cNvSpPr>
          <p:nvPr>
            <p:ph type="title"/>
          </p:nvPr>
        </p:nvSpPr>
        <p:spPr>
          <a:xfrm>
            <a:off x="1" y="151185"/>
            <a:ext cx="9143999" cy="819299"/>
          </a:xfrm>
          <a:prstGeom prst="rect">
            <a:avLst/>
          </a:prstGeom>
        </p:spPr>
        <p:txBody>
          <a:bodyPr>
            <a:noAutofit/>
          </a:bodyPr>
          <a:lstStyle>
            <a:lvl1pPr defTabSz="543305">
              <a:defRPr sz="7440"/>
            </a:lvl1pPr>
          </a:lstStyle>
          <a:p>
            <a:r>
              <a:rPr lang="en-US" sz="3797" dirty="0">
                <a:solidFill>
                  <a:schemeClr val="bg1"/>
                </a:solidFill>
              </a:rPr>
              <a:t>COSC 4335 - Data Science II </a:t>
            </a:r>
            <a:br>
              <a:rPr lang="en-US" sz="3797" dirty="0">
                <a:solidFill>
                  <a:schemeClr val="bg1"/>
                </a:solidFill>
              </a:rPr>
            </a:br>
            <a:endParaRPr sz="3797" dirty="0">
              <a:solidFill>
                <a:srgbClr val="FFFF00"/>
              </a:solidFill>
            </a:endParaRPr>
          </a:p>
        </p:txBody>
      </p:sp>
      <p:sp>
        <p:nvSpPr>
          <p:cNvPr id="130" name="Shape 130"/>
          <p:cNvSpPr>
            <a:spLocks noGrp="1"/>
          </p:cNvSpPr>
          <p:nvPr>
            <p:ph type="body" idx="1"/>
          </p:nvPr>
        </p:nvSpPr>
        <p:spPr>
          <a:xfrm>
            <a:off x="267912" y="921983"/>
            <a:ext cx="8866944" cy="4663155"/>
          </a:xfrm>
          <a:prstGeom prst="rect">
            <a:avLst/>
          </a:prstGeom>
        </p:spPr>
        <p:txBody>
          <a:bodyPr anchor="t">
            <a:noAutofit/>
          </a:bodyPr>
          <a:lstStyle/>
          <a:p>
            <a:pPr marL="0" indent="0">
              <a:spcBef>
                <a:spcPts val="984"/>
              </a:spcBef>
              <a:buNone/>
            </a:pPr>
            <a:r>
              <a:rPr lang="en-US" sz="2250" b="1" dirty="0"/>
              <a:t>Prerequisite:</a:t>
            </a:r>
            <a:r>
              <a:rPr lang="en-US" sz="2250" dirty="0"/>
              <a:t> COSC 3335 (Data Science I)</a:t>
            </a:r>
          </a:p>
          <a:p>
            <a:pPr marL="0" indent="0">
              <a:spcBef>
                <a:spcPts val="984"/>
              </a:spcBef>
              <a:buNone/>
            </a:pPr>
            <a:r>
              <a:rPr lang="en-US" sz="1898" dirty="0"/>
              <a:t>Mandatory List:</a:t>
            </a:r>
          </a:p>
          <a:p>
            <a:pPr marL="642915">
              <a:spcBef>
                <a:spcPts val="0"/>
              </a:spcBef>
              <a:buFont typeface="Wingdings" panose="05000000000000000000" pitchFamily="2" charset="2"/>
              <a:buChar char="q"/>
            </a:pPr>
            <a:r>
              <a:rPr lang="en-US" sz="1898" dirty="0"/>
              <a:t>Comprehensive, Semester-long Data Analysis Project </a:t>
            </a:r>
          </a:p>
          <a:p>
            <a:pPr marL="642915">
              <a:spcBef>
                <a:spcPts val="0"/>
              </a:spcBef>
              <a:buFont typeface="Wingdings" panose="05000000000000000000" pitchFamily="2" charset="2"/>
              <a:buChar char="q"/>
            </a:pPr>
            <a:r>
              <a:rPr lang="en-US" sz="1898" dirty="0"/>
              <a:t>More coverage of neural networks and deep learning</a:t>
            </a:r>
          </a:p>
          <a:p>
            <a:pPr marL="642915">
              <a:spcBef>
                <a:spcPts val="0"/>
              </a:spcBef>
              <a:buFont typeface="Wingdings" panose="05000000000000000000" pitchFamily="2" charset="2"/>
              <a:buChar char="q"/>
            </a:pPr>
            <a:r>
              <a:rPr lang="en-US" sz="1898" dirty="0"/>
              <a:t>More in depth coverage of ensemble learning approaches.</a:t>
            </a:r>
          </a:p>
          <a:p>
            <a:pPr marL="642915">
              <a:spcBef>
                <a:spcPts val="0"/>
              </a:spcBef>
              <a:buFont typeface="Wingdings" panose="05000000000000000000" pitchFamily="2" charset="2"/>
              <a:buChar char="q"/>
            </a:pPr>
            <a:r>
              <a:rPr lang="en-US" sz="1898" dirty="0"/>
              <a:t>More coverage of prediction techniques e.g. linear regression, non-linear regression, SVM regression, regression trees,…</a:t>
            </a:r>
          </a:p>
          <a:p>
            <a:pPr marL="642915">
              <a:spcBef>
                <a:spcPts val="0"/>
              </a:spcBef>
              <a:buFont typeface="Wingdings" panose="05000000000000000000" pitchFamily="2" charset="2"/>
              <a:buChar char="q"/>
            </a:pPr>
            <a:r>
              <a:rPr lang="en-US" sz="1898" dirty="0"/>
              <a:t>More coverage on overfitting, model evaluation and using statistical testing for model comparison</a:t>
            </a:r>
          </a:p>
          <a:p>
            <a:pPr marL="0" indent="0">
              <a:spcBef>
                <a:spcPts val="0"/>
              </a:spcBef>
              <a:buNone/>
            </a:pPr>
            <a:r>
              <a:rPr lang="en-US" sz="1898" dirty="0"/>
              <a:t>Maybe List:</a:t>
            </a:r>
          </a:p>
          <a:p>
            <a:pPr marL="642915">
              <a:spcBef>
                <a:spcPts val="0"/>
              </a:spcBef>
              <a:buFont typeface="Wingdings" panose="05000000000000000000" pitchFamily="2" charset="2"/>
              <a:buChar char="q"/>
            </a:pPr>
            <a:r>
              <a:rPr lang="en-US" sz="1898" dirty="0"/>
              <a:t>Kernels</a:t>
            </a:r>
          </a:p>
          <a:p>
            <a:pPr marL="642915">
              <a:spcBef>
                <a:spcPts val="0"/>
              </a:spcBef>
              <a:buFont typeface="Wingdings" panose="05000000000000000000" pitchFamily="2" charset="2"/>
              <a:buChar char="q"/>
            </a:pPr>
            <a:r>
              <a:rPr lang="en-US" sz="1898" dirty="0"/>
              <a:t>Density Estimation (Parametric and Non-parametric)</a:t>
            </a:r>
          </a:p>
          <a:p>
            <a:pPr marL="642915">
              <a:spcBef>
                <a:spcPts val="0"/>
              </a:spcBef>
              <a:buFont typeface="Wingdings" panose="05000000000000000000" pitchFamily="2" charset="2"/>
              <a:buChar char="q"/>
            </a:pPr>
            <a:r>
              <a:rPr lang="en-US" sz="1898" dirty="0" smtClean="0"/>
              <a:t>More </a:t>
            </a:r>
            <a:r>
              <a:rPr lang="en-US" sz="1898" dirty="0"/>
              <a:t>on time series analysis</a:t>
            </a:r>
          </a:p>
          <a:p>
            <a:pPr marL="642915">
              <a:spcBef>
                <a:spcPts val="0"/>
              </a:spcBef>
              <a:buFont typeface="Wingdings" panose="05000000000000000000" pitchFamily="2" charset="2"/>
              <a:buChar char="q"/>
            </a:pPr>
            <a:r>
              <a:rPr lang="en-US" sz="1898" dirty="0"/>
              <a:t>Anomaly detection </a:t>
            </a:r>
          </a:p>
          <a:p>
            <a:pPr marL="642915">
              <a:spcBef>
                <a:spcPts val="0"/>
              </a:spcBef>
              <a:buFont typeface="Wingdings" panose="05000000000000000000" pitchFamily="2" charset="2"/>
              <a:buChar char="q"/>
            </a:pPr>
            <a:r>
              <a:rPr lang="en-US" sz="1898" dirty="0"/>
              <a:t>Belief networks and hidden Markov models </a:t>
            </a:r>
          </a:p>
          <a:p>
            <a:pPr marL="642915">
              <a:spcBef>
                <a:spcPts val="0"/>
              </a:spcBef>
              <a:buFont typeface="Wingdings" panose="05000000000000000000" pitchFamily="2" charset="2"/>
              <a:buChar char="q"/>
            </a:pPr>
            <a:r>
              <a:rPr lang="en-US" sz="1898" dirty="0"/>
              <a:t>Dimensionality Reduction </a:t>
            </a:r>
          </a:p>
          <a:p>
            <a:pPr marL="0" indent="0">
              <a:buNone/>
            </a:pPr>
            <a:r>
              <a:rPr lang="en-US" sz="1898" dirty="0"/>
              <a:t> </a:t>
            </a:r>
          </a:p>
        </p:txBody>
      </p:sp>
      <p:pic>
        <p:nvPicPr>
          <p:cNvPr id="18" name="Picture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24086" y="6338972"/>
            <a:ext cx="293252" cy="515081"/>
          </a:xfrm>
          <a:prstGeom prst="rect">
            <a:avLst/>
          </a:prstGeom>
        </p:spPr>
      </p:pic>
      <p:pic>
        <p:nvPicPr>
          <p:cNvPr id="19" name="Picture 12" descr="UHLOGO.jp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726625" y="6421972"/>
            <a:ext cx="311031" cy="432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804310" y="247768"/>
            <a:ext cx="6253315" cy="62613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35719" tIns="35719" rIns="35719" bIns="35719" numCol="1" spcCol="38100" rtlCol="0" anchor="ctr">
            <a:spAutoFit/>
          </a:bodyPr>
          <a:lstStyle/>
          <a:p>
            <a:pPr algn="ctr" defTabSz="410751" fontAlgn="auto">
              <a:spcBef>
                <a:spcPts val="0"/>
              </a:spcBef>
              <a:spcAft>
                <a:spcPts val="0"/>
              </a:spcAft>
            </a:pPr>
            <a:r>
              <a:rPr lang="en-US" sz="3600" b="0" dirty="0" smtClean="0">
                <a:sym typeface="Helvetica Light"/>
              </a:rPr>
              <a:t>Second Data Science Course </a:t>
            </a:r>
            <a:endParaRPr lang="en-US" sz="3600" b="0" dirty="0">
              <a:sym typeface="Helvetica Light"/>
            </a:endParaRPr>
          </a:p>
        </p:txBody>
      </p:sp>
    </p:spTree>
    <p:extLst>
      <p:ext uri="{BB962C8B-B14F-4D97-AF65-F5344CB8AC3E}">
        <p14:creationId xmlns:p14="http://schemas.microsoft.com/office/powerpoint/2010/main" val="2430822670"/>
      </p:ext>
    </p:extLst>
  </p:cSld>
  <p:clrMapOvr>
    <a:masterClrMapping/>
  </p:clrMapOvr>
  <p:transition spd="med"/>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Shape 129"/>
          <p:cNvSpPr>
            <a:spLocks noGrp="1"/>
          </p:cNvSpPr>
          <p:nvPr>
            <p:ph type="title"/>
          </p:nvPr>
        </p:nvSpPr>
        <p:spPr>
          <a:xfrm>
            <a:off x="1" y="151185"/>
            <a:ext cx="9143999" cy="819299"/>
          </a:xfrm>
          <a:prstGeom prst="rect">
            <a:avLst/>
          </a:prstGeom>
        </p:spPr>
        <p:txBody>
          <a:bodyPr>
            <a:noAutofit/>
          </a:bodyPr>
          <a:lstStyle>
            <a:lvl1pPr defTabSz="543305">
              <a:defRPr sz="7440"/>
            </a:lvl1pPr>
          </a:lstStyle>
          <a:p>
            <a:pPr algn="ctr"/>
            <a:r>
              <a:rPr lang="en-US" sz="3200" dirty="0" smtClean="0"/>
              <a:t>Data </a:t>
            </a:r>
            <a:r>
              <a:rPr lang="en-US" sz="3200" dirty="0"/>
              <a:t>Science is More than Using Tools</a:t>
            </a:r>
            <a:endParaRPr sz="3200" dirty="0"/>
          </a:p>
        </p:txBody>
      </p:sp>
      <p:sp>
        <p:nvSpPr>
          <p:cNvPr id="130" name="Shape 130"/>
          <p:cNvSpPr>
            <a:spLocks noGrp="1"/>
          </p:cNvSpPr>
          <p:nvPr>
            <p:ph type="body" idx="1"/>
          </p:nvPr>
        </p:nvSpPr>
        <p:spPr>
          <a:xfrm>
            <a:off x="24086" y="1029355"/>
            <a:ext cx="9013570" cy="4420195"/>
          </a:xfrm>
          <a:prstGeom prst="rect">
            <a:avLst/>
          </a:prstGeom>
        </p:spPr>
        <p:txBody>
          <a:bodyPr anchor="t">
            <a:noAutofit/>
          </a:bodyPr>
          <a:lstStyle/>
          <a:p>
            <a:r>
              <a:rPr lang="en-US" sz="2250" dirty="0"/>
              <a:t>The problem with data is that it says a lot, but it also says nothing. ‘Big data’ is terrific, but it’s usually thin. To understand why something is happening, we have to engage in both forensics and guess work.”- </a:t>
            </a:r>
            <a:r>
              <a:rPr lang="en-US" sz="2250" i="1" u="sng" dirty="0" err="1">
                <a:hlinkClick r:id="rId3"/>
              </a:rPr>
              <a:t>Sendhil</a:t>
            </a:r>
            <a:r>
              <a:rPr lang="en-US" sz="2250" i="1" u="sng" dirty="0">
                <a:hlinkClick r:id="rId3"/>
              </a:rPr>
              <a:t> Mullainathan</a:t>
            </a:r>
            <a:r>
              <a:rPr lang="en-US" sz="2250" i="1" dirty="0"/>
              <a:t>, Professor of economics, Harvard</a:t>
            </a:r>
            <a:endParaRPr lang="en-US" sz="2250" dirty="0"/>
          </a:p>
          <a:p>
            <a:r>
              <a:rPr lang="en-US" sz="2250" dirty="0"/>
              <a:t> “But a theory is not like an airline or bus timetable. We are not interested simply in the accuracy of its predictions. A theory also serves as a base for thinking. It helps us to understand what is going on by enabling us to organize our thoughts. Faced with a choice between a theory which predicts </a:t>
            </a:r>
            <a:r>
              <a:rPr lang="en-US" sz="2250" dirty="0">
                <a:solidFill>
                  <a:srgbClr val="FFC000"/>
                </a:solidFill>
              </a:rPr>
              <a:t>well but gives us little insight into how the system works</a:t>
            </a:r>
            <a:r>
              <a:rPr lang="en-US" sz="2250" dirty="0"/>
              <a:t> and one which gives us this insight but predicts badly, I would choose the latter, and I am inclined to think that most economists would do the same.” </a:t>
            </a:r>
            <a:br>
              <a:rPr lang="en-US" sz="2250" dirty="0"/>
            </a:br>
            <a:r>
              <a:rPr lang="en-US" sz="2250" dirty="0"/>
              <a:t>― </a:t>
            </a:r>
            <a:r>
              <a:rPr lang="en-US" sz="2250" b="1" dirty="0">
                <a:hlinkClick r:id="rId4"/>
              </a:rPr>
              <a:t>Ronald H. Coase</a:t>
            </a:r>
            <a:r>
              <a:rPr lang="en-US" sz="2250" dirty="0"/>
              <a:t>, </a:t>
            </a:r>
            <a:r>
              <a:rPr lang="en-US" sz="2250" b="1" dirty="0">
                <a:hlinkClick r:id="rId5"/>
              </a:rPr>
              <a:t>Essays on Economics and Economists</a:t>
            </a:r>
            <a:endParaRPr lang="en-US" sz="2250" dirty="0"/>
          </a:p>
        </p:txBody>
      </p:sp>
      <p:sp>
        <p:nvSpPr>
          <p:cNvPr id="17" name="Shape 121"/>
          <p:cNvSpPr/>
          <p:nvPr/>
        </p:nvSpPr>
        <p:spPr>
          <a:xfrm>
            <a:off x="173585" y="6437312"/>
            <a:ext cx="8970415" cy="401400"/>
          </a:xfrm>
          <a:prstGeom prst="rect">
            <a:avLst/>
          </a:prstGeom>
          <a:gradFill>
            <a:gsLst>
              <a:gs pos="0">
                <a:schemeClr val="accent6">
                  <a:hueOff val="7068528"/>
                  <a:satOff val="-63217"/>
                  <a:lumOff val="21330"/>
                </a:schemeClr>
              </a:gs>
              <a:gs pos="100000">
                <a:schemeClr val="accent6">
                  <a:hueOff val="10811956"/>
                  <a:satOff val="-58544"/>
                  <a:lumOff val="-9736"/>
                </a:schemeClr>
              </a:gs>
            </a:gsLst>
            <a:lin ang="5400000"/>
          </a:gradFill>
          <a:ln w="12700">
            <a:miter lim="400000"/>
          </a:ln>
          <a:effectLst>
            <a:outerShdw blurRad="76200" dir="18900000" rotWithShape="0">
              <a:srgbClr val="000000">
                <a:alpha val="80000"/>
              </a:srgbClr>
            </a:outerShdw>
          </a:effectLst>
          <a:extLst>
            <a:ext uri="{C572A759-6A51-4108-AA02-DFA0A04FC94B}">
              <ma14:wrappingTextBoxFlag xmlns:ma14="http://schemas.microsoft.com/office/mac/drawingml/2011/main" xmlns="" val="1"/>
            </a:ext>
          </a:extLst>
        </p:spPr>
        <p:txBody>
          <a:bodyPr lIns="35719" tIns="35719" rIns="35719" bIns="35719" anchor="ctr"/>
          <a:lstStyle>
            <a:lvl1pPr>
              <a:defRPr sz="2400">
                <a:effectLst>
                  <a:outerShdw blurRad="25400" dist="23998" dir="2700000" rotWithShape="0">
                    <a:srgbClr val="000000">
                      <a:alpha val="31034"/>
                    </a:srgbClr>
                  </a:outerShdw>
                </a:effectLst>
              </a:defRPr>
            </a:lvl1pPr>
          </a:lstStyle>
          <a:p>
            <a:r>
              <a:rPr sz="1687" dirty="0"/>
              <a:t>Data </a:t>
            </a:r>
            <a:r>
              <a:rPr lang="en-US" sz="1687" dirty="0"/>
              <a:t>Analysis and Intelligent Systems Lab</a:t>
            </a:r>
            <a:r>
              <a:rPr sz="1687" dirty="0"/>
              <a:t> </a:t>
            </a:r>
          </a:p>
        </p:txBody>
      </p:sp>
      <p:pic>
        <p:nvPicPr>
          <p:cNvPr id="18" name="Picture 1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a:off x="24086" y="6338972"/>
            <a:ext cx="293252" cy="515081"/>
          </a:xfrm>
          <a:prstGeom prst="rect">
            <a:avLst/>
          </a:prstGeom>
        </p:spPr>
      </p:pic>
      <p:pic>
        <p:nvPicPr>
          <p:cNvPr id="19" name="Picture 12" descr="UHLOGO.jpg"/>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726625" y="6421972"/>
            <a:ext cx="311031" cy="432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https://upload.wikimedia.org/wikipedia/commons/thumb/7/7e/Coase_scan_10_edited.jpg/220px-Coase_scan_10_edited.jpg">
            <a:hlinkClick r:id="rId8"/>
          </p:cNvPr>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188750" y="5281148"/>
            <a:ext cx="693390" cy="727770"/>
          </a:xfrm>
          <a:prstGeom prst="rect">
            <a:avLst/>
          </a:prstGeom>
          <a:noFill/>
          <a:ln>
            <a:noFill/>
          </a:ln>
        </p:spPr>
      </p:pic>
    </p:spTree>
    <p:extLst>
      <p:ext uri="{BB962C8B-B14F-4D97-AF65-F5344CB8AC3E}">
        <p14:creationId xmlns:p14="http://schemas.microsoft.com/office/powerpoint/2010/main" val="3573723372"/>
      </p:ext>
    </p:extLst>
  </p:cSld>
  <p:clrMapOvr>
    <a:masterClrMapping/>
  </p:clrMapOvr>
  <p:transition spd="med"/>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Shape 129"/>
          <p:cNvSpPr>
            <a:spLocks noGrp="1"/>
          </p:cNvSpPr>
          <p:nvPr>
            <p:ph type="title"/>
          </p:nvPr>
        </p:nvSpPr>
        <p:spPr>
          <a:xfrm>
            <a:off x="0" y="-286866"/>
            <a:ext cx="9037656" cy="1201266"/>
          </a:xfrm>
          <a:prstGeom prst="rect">
            <a:avLst/>
          </a:prstGeom>
        </p:spPr>
        <p:txBody>
          <a:bodyPr>
            <a:normAutofit/>
          </a:bodyPr>
          <a:lstStyle>
            <a:lvl1pPr defTabSz="543305">
              <a:defRPr sz="7440"/>
            </a:lvl1pPr>
          </a:lstStyle>
          <a:p>
            <a:pPr algn="ctr"/>
            <a:r>
              <a:rPr lang="en-US" sz="4000" dirty="0" smtClean="0"/>
              <a:t>Data </a:t>
            </a:r>
            <a:r>
              <a:rPr lang="en-US" sz="4000" dirty="0"/>
              <a:t>Science and Storytelling</a:t>
            </a:r>
            <a:endParaRPr sz="4000" dirty="0"/>
          </a:p>
        </p:txBody>
      </p:sp>
      <p:sp>
        <p:nvSpPr>
          <p:cNvPr id="130" name="Shape 130"/>
          <p:cNvSpPr>
            <a:spLocks noGrp="1"/>
          </p:cNvSpPr>
          <p:nvPr>
            <p:ph type="body" idx="1"/>
          </p:nvPr>
        </p:nvSpPr>
        <p:spPr>
          <a:xfrm>
            <a:off x="170713" y="1098352"/>
            <a:ext cx="8864071" cy="4420195"/>
          </a:xfrm>
          <a:prstGeom prst="rect">
            <a:avLst/>
          </a:prstGeom>
        </p:spPr>
        <p:txBody>
          <a:bodyPr anchor="t">
            <a:normAutofit fontScale="62500" lnSpcReduction="20000"/>
          </a:bodyPr>
          <a:lstStyle/>
          <a:p>
            <a:r>
              <a:rPr lang="en-US" sz="4078" dirty="0"/>
              <a:t>“Data scientists are involved with gathering data, massaging it into a tractable form, making it tell its story, and presenting that story to others.” – </a:t>
            </a:r>
            <a:r>
              <a:rPr lang="en-US" sz="4078" i="1" u="sng" dirty="0">
                <a:hlinkClick r:id="rId3"/>
              </a:rPr>
              <a:t>Mike </a:t>
            </a:r>
            <a:r>
              <a:rPr lang="en-US" sz="4078" i="1" u="sng" dirty="0" err="1">
                <a:hlinkClick r:id="rId3"/>
              </a:rPr>
              <a:t>Loukides</a:t>
            </a:r>
            <a:r>
              <a:rPr lang="en-US" sz="4078" i="1" dirty="0"/>
              <a:t>, VP, O’Reilly Media</a:t>
            </a:r>
            <a:endParaRPr lang="en-US" sz="4078" dirty="0"/>
          </a:p>
          <a:p>
            <a:r>
              <a:rPr lang="en-US" sz="4078" dirty="0"/>
              <a:t>“Our challenge as data scientists is to translate this haystack of information into guidance for staff so they can make smart decisions…We “humanize” the data by turning raw numbers into a story about our performance. Data scientists want to believe that data has all the answers. But </a:t>
            </a:r>
            <a:r>
              <a:rPr lang="en-US" sz="4078" dirty="0">
                <a:solidFill>
                  <a:srgbClr val="FF0000"/>
                </a:solidFill>
              </a:rPr>
              <a:t>the most important part of our job is qualitative: asking questions, creating directives from our data, and telling its story. </a:t>
            </a:r>
            <a:r>
              <a:rPr lang="en-US" sz="4078" dirty="0"/>
              <a:t>” </a:t>
            </a:r>
            <a:r>
              <a:rPr lang="en-US" sz="4078" b="1" u="sng" dirty="0">
                <a:solidFill>
                  <a:schemeClr val="accent4"/>
                </a:solidFill>
              </a:rPr>
              <a:t>Jeff </a:t>
            </a:r>
            <a:r>
              <a:rPr lang="en-US" sz="4078" b="1" u="sng" dirty="0" err="1">
                <a:solidFill>
                  <a:schemeClr val="accent4"/>
                </a:solidFill>
              </a:rPr>
              <a:t>Bladtand</a:t>
            </a:r>
            <a:r>
              <a:rPr lang="en-US" sz="4078" b="1" u="sng" dirty="0">
                <a:solidFill>
                  <a:schemeClr val="accent4"/>
                </a:solidFill>
              </a:rPr>
              <a:t> and Bob </a:t>
            </a:r>
            <a:r>
              <a:rPr lang="en-US" sz="4078" b="1" u="sng" dirty="0" err="1">
                <a:solidFill>
                  <a:schemeClr val="accent4"/>
                </a:solidFill>
              </a:rPr>
              <a:t>Filbin</a:t>
            </a:r>
            <a:endParaRPr lang="en-US" sz="4078" b="1" u="sng" dirty="0">
              <a:solidFill>
                <a:schemeClr val="accent4"/>
              </a:solidFill>
            </a:endParaRPr>
          </a:p>
          <a:p>
            <a:endParaRPr lang="en-US" sz="2812" dirty="0"/>
          </a:p>
        </p:txBody>
      </p:sp>
      <p:sp>
        <p:nvSpPr>
          <p:cNvPr id="17" name="Shape 121"/>
          <p:cNvSpPr/>
          <p:nvPr/>
        </p:nvSpPr>
        <p:spPr>
          <a:xfrm>
            <a:off x="173585" y="6437312"/>
            <a:ext cx="8970415" cy="401400"/>
          </a:xfrm>
          <a:prstGeom prst="rect">
            <a:avLst/>
          </a:prstGeom>
          <a:gradFill>
            <a:gsLst>
              <a:gs pos="0">
                <a:schemeClr val="accent6">
                  <a:hueOff val="7068528"/>
                  <a:satOff val="-63217"/>
                  <a:lumOff val="21330"/>
                </a:schemeClr>
              </a:gs>
              <a:gs pos="100000">
                <a:schemeClr val="accent6">
                  <a:hueOff val="10811956"/>
                  <a:satOff val="-58544"/>
                  <a:lumOff val="-9736"/>
                </a:schemeClr>
              </a:gs>
            </a:gsLst>
            <a:lin ang="5400000"/>
          </a:gradFill>
          <a:ln w="12700">
            <a:miter lim="400000"/>
          </a:ln>
          <a:effectLst>
            <a:outerShdw blurRad="76200" dir="18900000" rotWithShape="0">
              <a:srgbClr val="000000">
                <a:alpha val="80000"/>
              </a:srgbClr>
            </a:outerShdw>
          </a:effectLst>
          <a:extLst>
            <a:ext uri="{C572A759-6A51-4108-AA02-DFA0A04FC94B}">
              <ma14:wrappingTextBoxFlag xmlns:ma14="http://schemas.microsoft.com/office/mac/drawingml/2011/main" xmlns="" val="1"/>
            </a:ext>
          </a:extLst>
        </p:spPr>
        <p:txBody>
          <a:bodyPr lIns="35719" tIns="35719" rIns="35719" bIns="35719" anchor="ctr"/>
          <a:lstStyle>
            <a:lvl1pPr>
              <a:defRPr sz="2400">
                <a:effectLst>
                  <a:outerShdw blurRad="25400" dist="23998" dir="2700000" rotWithShape="0">
                    <a:srgbClr val="000000">
                      <a:alpha val="31034"/>
                    </a:srgbClr>
                  </a:outerShdw>
                </a:effectLst>
              </a:defRPr>
            </a:lvl1pPr>
          </a:lstStyle>
          <a:p>
            <a:r>
              <a:rPr sz="1687" dirty="0"/>
              <a:t>Data </a:t>
            </a:r>
            <a:r>
              <a:rPr lang="en-US" sz="1687" dirty="0"/>
              <a:t>Analysis and Intelligent Systems Lab</a:t>
            </a:r>
            <a:r>
              <a:rPr sz="1687" dirty="0"/>
              <a:t> </a:t>
            </a:r>
          </a:p>
        </p:txBody>
      </p:sp>
      <p:pic>
        <p:nvPicPr>
          <p:cNvPr id="18" name="Picture 1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24086" y="6338972"/>
            <a:ext cx="293252" cy="515081"/>
          </a:xfrm>
          <a:prstGeom prst="rect">
            <a:avLst/>
          </a:prstGeom>
        </p:spPr>
      </p:pic>
      <p:pic>
        <p:nvPicPr>
          <p:cNvPr id="19" name="Picture 12" descr="UHLOGO.jp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726625" y="6421972"/>
            <a:ext cx="311031" cy="432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93977088"/>
      </p:ext>
    </p:extLst>
  </p:cSld>
  <p:clrMapOvr>
    <a:masterClrMapping/>
  </p:clrMapOvr>
  <p:transition spd="med"/>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Shape 129"/>
          <p:cNvSpPr>
            <a:spLocks noGrp="1"/>
          </p:cNvSpPr>
          <p:nvPr>
            <p:ph type="title"/>
          </p:nvPr>
        </p:nvSpPr>
        <p:spPr>
          <a:xfrm>
            <a:off x="24087" y="285750"/>
            <a:ext cx="9013569" cy="829345"/>
          </a:xfrm>
          <a:prstGeom prst="rect">
            <a:avLst/>
          </a:prstGeom>
        </p:spPr>
        <p:txBody>
          <a:bodyPr>
            <a:normAutofit fontScale="90000"/>
          </a:bodyPr>
          <a:lstStyle>
            <a:lvl1pPr defTabSz="543305">
              <a:defRPr sz="7440"/>
            </a:lvl1pPr>
          </a:lstStyle>
          <a:p>
            <a:pPr algn="ctr"/>
            <a:r>
              <a:rPr lang="en-US" sz="4200" dirty="0"/>
              <a:t>Data Science and Storytelling 2</a:t>
            </a:r>
            <a:r>
              <a:rPr lang="en-US" dirty="0">
                <a:solidFill>
                  <a:srgbClr val="FFFF00"/>
                </a:solidFill>
              </a:rPr>
              <a:t/>
            </a:r>
            <a:br>
              <a:rPr lang="en-US" dirty="0">
                <a:solidFill>
                  <a:srgbClr val="FFFF00"/>
                </a:solidFill>
              </a:rPr>
            </a:br>
            <a:endParaRPr lang="en-US" dirty="0">
              <a:solidFill>
                <a:srgbClr val="FFFF00"/>
              </a:solidFill>
            </a:endParaRPr>
          </a:p>
        </p:txBody>
      </p:sp>
      <p:sp>
        <p:nvSpPr>
          <p:cNvPr id="130" name="Shape 130"/>
          <p:cNvSpPr>
            <a:spLocks noGrp="1"/>
          </p:cNvSpPr>
          <p:nvPr>
            <p:ph type="body" idx="1"/>
          </p:nvPr>
        </p:nvSpPr>
        <p:spPr>
          <a:xfrm>
            <a:off x="0" y="1066800"/>
            <a:ext cx="9144000" cy="4165711"/>
          </a:xfrm>
          <a:prstGeom prst="rect">
            <a:avLst/>
          </a:prstGeom>
        </p:spPr>
        <p:txBody>
          <a:bodyPr anchor="t">
            <a:noAutofit/>
          </a:bodyPr>
          <a:lstStyle/>
          <a:p>
            <a:r>
              <a:rPr lang="en-US" sz="2531" dirty="0"/>
              <a:t>Google’s Chief Economist Dr. </a:t>
            </a:r>
            <a:r>
              <a:rPr lang="en-US" sz="2531" dirty="0">
                <a:solidFill>
                  <a:schemeClr val="accent1"/>
                </a:solidFill>
              </a:rPr>
              <a:t>Hal </a:t>
            </a:r>
            <a:r>
              <a:rPr lang="en-US" sz="2531" dirty="0" err="1">
                <a:solidFill>
                  <a:schemeClr val="accent1"/>
                </a:solidFill>
              </a:rPr>
              <a:t>R.Varian</a:t>
            </a:r>
            <a:r>
              <a:rPr lang="en-US" sz="2531" dirty="0">
                <a:solidFill>
                  <a:schemeClr val="accent1"/>
                </a:solidFill>
              </a:rPr>
              <a:t> </a:t>
            </a:r>
            <a:r>
              <a:rPr lang="en-US" sz="2531" dirty="0"/>
              <a:t>stated, "The ability to take data—to be able to understand it, to process it, to extract value from it, to visualize it, to communicate it—that’s going to be a hugely important skill in the next decades." </a:t>
            </a:r>
          </a:p>
          <a:p>
            <a:r>
              <a:rPr lang="en-US" sz="2531" dirty="0"/>
              <a:t>“When hiring data scientists, people tend to focus primarily on technical qualifications. It’s hard to find candidates who have the right mix</a:t>
            </a:r>
            <a:r>
              <a:rPr lang="en-US" sz="2531" u="sng" dirty="0">
                <a:hlinkClick r:id="rId3"/>
              </a:rPr>
              <a:t> </a:t>
            </a:r>
            <a:r>
              <a:rPr lang="en-US" sz="2531" dirty="0"/>
              <a:t>of computational and statistical skills. But what’s even harder is finding people </a:t>
            </a:r>
            <a:r>
              <a:rPr lang="en-US" sz="2531" dirty="0">
                <a:solidFill>
                  <a:srgbClr val="FFC000"/>
                </a:solidFill>
              </a:rPr>
              <a:t>who have those skills </a:t>
            </a:r>
            <a:r>
              <a:rPr lang="en-US" sz="2531" i="1" dirty="0">
                <a:solidFill>
                  <a:srgbClr val="FFC000"/>
                </a:solidFill>
              </a:rPr>
              <a:t>and</a:t>
            </a:r>
            <a:r>
              <a:rPr lang="en-US" sz="2531" dirty="0">
                <a:solidFill>
                  <a:srgbClr val="FFC000"/>
                </a:solidFill>
              </a:rPr>
              <a:t> are good at communicating the story behind the data</a:t>
            </a:r>
            <a:r>
              <a:rPr lang="en-US" sz="2531" dirty="0"/>
              <a:t>.” </a:t>
            </a:r>
            <a:r>
              <a:rPr lang="en-US" sz="2531" u="sng" dirty="0">
                <a:hlinkClick r:id="rId4"/>
              </a:rPr>
              <a:t>Michael Li</a:t>
            </a:r>
            <a:endParaRPr lang="en-US" sz="2531" dirty="0"/>
          </a:p>
        </p:txBody>
      </p:sp>
      <p:sp>
        <p:nvSpPr>
          <p:cNvPr id="17" name="Shape 121"/>
          <p:cNvSpPr/>
          <p:nvPr/>
        </p:nvSpPr>
        <p:spPr>
          <a:xfrm>
            <a:off x="173585" y="6437312"/>
            <a:ext cx="8970415" cy="401400"/>
          </a:xfrm>
          <a:prstGeom prst="rect">
            <a:avLst/>
          </a:prstGeom>
          <a:gradFill>
            <a:gsLst>
              <a:gs pos="0">
                <a:schemeClr val="accent6">
                  <a:hueOff val="7068528"/>
                  <a:satOff val="-63217"/>
                  <a:lumOff val="21330"/>
                </a:schemeClr>
              </a:gs>
              <a:gs pos="100000">
                <a:schemeClr val="accent6">
                  <a:hueOff val="10811956"/>
                  <a:satOff val="-58544"/>
                  <a:lumOff val="-9736"/>
                </a:schemeClr>
              </a:gs>
            </a:gsLst>
            <a:lin ang="5400000"/>
          </a:gradFill>
          <a:ln w="12700">
            <a:miter lim="400000"/>
          </a:ln>
          <a:effectLst>
            <a:outerShdw blurRad="76200" dir="18900000" rotWithShape="0">
              <a:srgbClr val="000000">
                <a:alpha val="80000"/>
              </a:srgbClr>
            </a:outerShdw>
          </a:effectLst>
          <a:extLst>
            <a:ext uri="{C572A759-6A51-4108-AA02-DFA0A04FC94B}">
              <ma14:wrappingTextBoxFlag xmlns:ma14="http://schemas.microsoft.com/office/mac/drawingml/2011/main" xmlns="" val="1"/>
            </a:ext>
          </a:extLst>
        </p:spPr>
        <p:txBody>
          <a:bodyPr lIns="35719" tIns="35719" rIns="35719" bIns="35719" anchor="ctr"/>
          <a:lstStyle>
            <a:lvl1pPr>
              <a:defRPr sz="2400">
                <a:effectLst>
                  <a:outerShdw blurRad="25400" dist="23998" dir="2700000" rotWithShape="0">
                    <a:srgbClr val="000000">
                      <a:alpha val="31034"/>
                    </a:srgbClr>
                  </a:outerShdw>
                </a:effectLst>
              </a:defRPr>
            </a:lvl1pPr>
          </a:lstStyle>
          <a:p>
            <a:r>
              <a:rPr sz="1687" dirty="0"/>
              <a:t>Data </a:t>
            </a:r>
            <a:r>
              <a:rPr lang="en-US" sz="1687" dirty="0"/>
              <a:t>Analysis and Intelligent Systems Lab</a:t>
            </a:r>
            <a:r>
              <a:rPr sz="1687" dirty="0"/>
              <a:t> </a:t>
            </a:r>
          </a:p>
        </p:txBody>
      </p:sp>
      <p:pic>
        <p:nvPicPr>
          <p:cNvPr id="18" name="Picture 1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24086" y="6338972"/>
            <a:ext cx="293252" cy="515081"/>
          </a:xfrm>
          <a:prstGeom prst="rect">
            <a:avLst/>
          </a:prstGeom>
        </p:spPr>
      </p:pic>
      <p:pic>
        <p:nvPicPr>
          <p:cNvPr id="19" name="Picture 12" descr="UHLOGO.jpg"/>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726625" y="6421972"/>
            <a:ext cx="311031" cy="432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53697390"/>
      </p:ext>
    </p:extLst>
  </p:cSld>
  <p:clrMapOvr>
    <a:masterClrMapping/>
  </p:clrMapOvr>
  <p:transition spd="med"/>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Shape 129"/>
          <p:cNvSpPr>
            <a:spLocks noGrp="1"/>
          </p:cNvSpPr>
          <p:nvPr>
            <p:ph type="title"/>
          </p:nvPr>
        </p:nvSpPr>
        <p:spPr>
          <a:xfrm>
            <a:off x="828315" y="263722"/>
            <a:ext cx="9144000" cy="476249"/>
          </a:xfrm>
          <a:prstGeom prst="rect">
            <a:avLst/>
          </a:prstGeom>
        </p:spPr>
        <p:txBody>
          <a:bodyPr>
            <a:noAutofit/>
          </a:bodyPr>
          <a:lstStyle>
            <a:lvl1pPr defTabSz="543305">
              <a:defRPr sz="7440"/>
            </a:lvl1pPr>
          </a:lstStyle>
          <a:p>
            <a:r>
              <a:rPr lang="en-US" sz="3375" dirty="0"/>
              <a:t>Data </a:t>
            </a:r>
            <a:r>
              <a:rPr lang="en-US" sz="2800" dirty="0"/>
              <a:t>Storytelling</a:t>
            </a:r>
            <a:r>
              <a:rPr lang="en-US" sz="3375" dirty="0"/>
              <a:t> is Currently </a:t>
            </a:r>
            <a:r>
              <a:rPr lang="en-US" sz="3375" dirty="0">
                <a:solidFill>
                  <a:srgbClr val="FF0000"/>
                </a:solidFill>
              </a:rPr>
              <a:t>“Hot”</a:t>
            </a:r>
            <a:endParaRPr sz="2812" dirty="0">
              <a:solidFill>
                <a:srgbClr val="FF0000"/>
              </a:solidFill>
            </a:endParaRPr>
          </a:p>
        </p:txBody>
      </p:sp>
      <p:sp>
        <p:nvSpPr>
          <p:cNvPr id="130" name="Shape 130"/>
          <p:cNvSpPr>
            <a:spLocks noGrp="1"/>
          </p:cNvSpPr>
          <p:nvPr>
            <p:ph type="body" idx="1"/>
          </p:nvPr>
        </p:nvSpPr>
        <p:spPr>
          <a:xfrm>
            <a:off x="317339" y="1160573"/>
            <a:ext cx="8409286" cy="4420195"/>
          </a:xfrm>
          <a:prstGeom prst="rect">
            <a:avLst/>
          </a:prstGeom>
        </p:spPr>
        <p:txBody>
          <a:bodyPr anchor="t">
            <a:normAutofit/>
          </a:bodyPr>
          <a:lstStyle/>
          <a:p>
            <a:pPr marL="0" indent="0" defTabSz="321457">
              <a:spcBef>
                <a:spcPts val="0"/>
              </a:spcBef>
              <a:buNone/>
              <a:defRPr sz="3200">
                <a:latin typeface="Helvetica"/>
                <a:ea typeface="Helvetica"/>
                <a:cs typeface="Helvetica"/>
                <a:sym typeface="Helvetica"/>
              </a:defRPr>
            </a:pPr>
            <a:r>
              <a:rPr lang="en-US" sz="2812" dirty="0">
                <a:solidFill>
                  <a:srgbClr val="FFFF00"/>
                </a:solidFill>
              </a:rPr>
              <a:t>Evidence: </a:t>
            </a:r>
          </a:p>
          <a:p>
            <a:pPr defTabSz="321457">
              <a:spcBef>
                <a:spcPts val="0"/>
              </a:spcBef>
              <a:buFont typeface="Wingdings" panose="05000000000000000000" pitchFamily="2" charset="2"/>
              <a:buChar char="Ø"/>
              <a:defRPr sz="3200">
                <a:latin typeface="Helvetica"/>
                <a:ea typeface="Helvetica"/>
                <a:cs typeface="Helvetica"/>
                <a:sym typeface="Helvetica"/>
              </a:defRPr>
            </a:pPr>
            <a:r>
              <a:rPr lang="en-US" sz="2812" dirty="0"/>
              <a:t>Quotations of Leaders in Data Science we presented earlier</a:t>
            </a:r>
          </a:p>
          <a:p>
            <a:pPr defTabSz="321457">
              <a:spcBef>
                <a:spcPts val="0"/>
              </a:spcBef>
              <a:buFont typeface="Wingdings" panose="05000000000000000000" pitchFamily="2" charset="2"/>
              <a:buChar char="Ø"/>
              <a:defRPr sz="3200">
                <a:latin typeface="Helvetica"/>
                <a:ea typeface="Helvetica"/>
                <a:cs typeface="Helvetica"/>
                <a:sym typeface="Helvetica"/>
              </a:defRPr>
            </a:pPr>
            <a:r>
              <a:rPr lang="en-US" sz="2812" dirty="0"/>
              <a:t>Watch </a:t>
            </a:r>
            <a:r>
              <a:rPr lang="en-US" sz="2812" dirty="0" smtClean="0"/>
              <a:t>Commercials</a:t>
            </a:r>
            <a:r>
              <a:rPr lang="en-US" sz="2812" dirty="0"/>
              <a:t>: </a:t>
            </a:r>
            <a:r>
              <a:rPr lang="en-US" sz="703" dirty="0">
                <a:hlinkClick r:id="rId3"/>
              </a:rPr>
              <a:t>https://www.tableau.com/solutions/customer/storytelling-data-0</a:t>
            </a:r>
            <a:r>
              <a:rPr lang="en-US" sz="703" dirty="0"/>
              <a:t> </a:t>
            </a:r>
            <a:endParaRPr lang="en-US" sz="2812" dirty="0"/>
          </a:p>
          <a:p>
            <a:pPr defTabSz="321457">
              <a:spcBef>
                <a:spcPts val="0"/>
              </a:spcBef>
              <a:buFont typeface="Wingdings" panose="05000000000000000000" pitchFamily="2" charset="2"/>
              <a:buChar char="Ø"/>
              <a:defRPr sz="3200">
                <a:latin typeface="Helvetica"/>
                <a:ea typeface="Helvetica"/>
                <a:cs typeface="Helvetica"/>
                <a:sym typeface="Helvetica"/>
              </a:defRPr>
            </a:pPr>
            <a:r>
              <a:rPr lang="en-US" sz="2812" dirty="0"/>
              <a:t>Popularity of TED Talks, most of which mostly center on data storytelling.</a:t>
            </a:r>
          </a:p>
          <a:p>
            <a:pPr defTabSz="321457">
              <a:spcBef>
                <a:spcPts val="0"/>
              </a:spcBef>
              <a:buFont typeface="Wingdings" panose="05000000000000000000" pitchFamily="2" charset="2"/>
              <a:buChar char="Ø"/>
              <a:defRPr sz="3200">
                <a:latin typeface="Helvetica"/>
                <a:ea typeface="Helvetica"/>
                <a:cs typeface="Helvetica"/>
                <a:sym typeface="Helvetica"/>
              </a:defRPr>
            </a:pPr>
            <a:r>
              <a:rPr lang="en-US" sz="2812" dirty="0"/>
              <a:t>New </a:t>
            </a:r>
            <a:r>
              <a:rPr lang="en-US" sz="2812" dirty="0" err="1" smtClean="0"/>
              <a:t>products</a:t>
            </a:r>
            <a:r>
              <a:rPr lang="en-US" sz="2812" dirty="0" err="1" smtClean="0">
                <a:solidFill>
                  <a:schemeClr val="bg1"/>
                </a:solidFill>
              </a:rPr>
              <a:t>aps</a:t>
            </a:r>
            <a:r>
              <a:rPr lang="en-US" sz="2812" dirty="0">
                <a:solidFill>
                  <a:schemeClr val="bg1"/>
                </a:solidFill>
              </a:rPr>
              <a:t>: </a:t>
            </a:r>
            <a:r>
              <a:rPr lang="en-US" sz="703" u="sng" dirty="0">
                <a:sym typeface="Helvetica"/>
                <a:hlinkClick r:id="rId4"/>
              </a:rPr>
              <a:t>https://www.esri.com/arcgis-blog/story-maps/</a:t>
            </a:r>
            <a:r>
              <a:rPr lang="en-US" sz="703" dirty="0">
                <a:solidFill>
                  <a:schemeClr val="bg1"/>
                </a:solidFill>
              </a:rPr>
              <a:t> </a:t>
            </a:r>
          </a:p>
          <a:p>
            <a:pPr defTabSz="321457">
              <a:spcBef>
                <a:spcPts val="0"/>
              </a:spcBef>
              <a:buFont typeface="Wingdings" panose="05000000000000000000" pitchFamily="2" charset="2"/>
              <a:buChar char="Ø"/>
              <a:defRPr sz="3200">
                <a:latin typeface="Helvetica"/>
                <a:ea typeface="Helvetica"/>
                <a:cs typeface="Helvetica"/>
                <a:sym typeface="Helvetica"/>
              </a:defRPr>
            </a:pPr>
            <a:r>
              <a:rPr lang="en-US" sz="2812" dirty="0"/>
              <a:t>…</a:t>
            </a:r>
          </a:p>
          <a:p>
            <a:pPr defTabSz="321457">
              <a:spcBef>
                <a:spcPts val="0"/>
              </a:spcBef>
              <a:buFont typeface="Wingdings" panose="05000000000000000000" pitchFamily="2" charset="2"/>
              <a:buChar char="Ø"/>
              <a:defRPr sz="3200">
                <a:latin typeface="Helvetica"/>
                <a:ea typeface="Helvetica"/>
                <a:cs typeface="Helvetica"/>
                <a:sym typeface="Helvetica"/>
              </a:defRPr>
            </a:pPr>
            <a:r>
              <a:rPr lang="en-US" sz="2812" dirty="0"/>
              <a:t>A lot of data storytelling contests</a:t>
            </a:r>
          </a:p>
          <a:p>
            <a:pPr defTabSz="321457">
              <a:spcBef>
                <a:spcPts val="0"/>
              </a:spcBef>
              <a:buFont typeface="Wingdings" panose="05000000000000000000" pitchFamily="2" charset="2"/>
              <a:buChar char="Ø"/>
              <a:defRPr sz="3200">
                <a:latin typeface="Helvetica"/>
                <a:ea typeface="Helvetica"/>
                <a:cs typeface="Helvetica"/>
                <a:sym typeface="Helvetica"/>
              </a:defRPr>
            </a:pPr>
            <a:endParaRPr sz="2812" dirty="0"/>
          </a:p>
        </p:txBody>
      </p:sp>
      <p:sp>
        <p:nvSpPr>
          <p:cNvPr id="17" name="Shape 121"/>
          <p:cNvSpPr/>
          <p:nvPr/>
        </p:nvSpPr>
        <p:spPr>
          <a:xfrm>
            <a:off x="173585" y="6437312"/>
            <a:ext cx="8970415" cy="401400"/>
          </a:xfrm>
          <a:prstGeom prst="rect">
            <a:avLst/>
          </a:prstGeom>
          <a:gradFill>
            <a:gsLst>
              <a:gs pos="0">
                <a:schemeClr val="accent6">
                  <a:hueOff val="7068528"/>
                  <a:satOff val="-63217"/>
                  <a:lumOff val="21330"/>
                </a:schemeClr>
              </a:gs>
              <a:gs pos="100000">
                <a:schemeClr val="accent6">
                  <a:hueOff val="10811956"/>
                  <a:satOff val="-58544"/>
                  <a:lumOff val="-9736"/>
                </a:schemeClr>
              </a:gs>
            </a:gsLst>
            <a:lin ang="5400000"/>
          </a:gradFill>
          <a:ln w="12700">
            <a:miter lim="400000"/>
          </a:ln>
          <a:effectLst>
            <a:outerShdw blurRad="76200" dir="18900000" rotWithShape="0">
              <a:srgbClr val="000000">
                <a:alpha val="80000"/>
              </a:srgbClr>
            </a:outerShdw>
          </a:effectLst>
          <a:extLst>
            <a:ext uri="{C572A759-6A51-4108-AA02-DFA0A04FC94B}">
              <ma14:wrappingTextBoxFlag xmlns="" xmlns:ma14="http://schemas.microsoft.com/office/mac/drawingml/2011/main" val="1"/>
            </a:ext>
          </a:extLst>
        </p:spPr>
        <p:txBody>
          <a:bodyPr lIns="35719" tIns="35719" rIns="35719" bIns="35719" anchor="ctr"/>
          <a:lstStyle>
            <a:lvl1pPr>
              <a:defRPr sz="2400">
                <a:effectLst>
                  <a:outerShdw blurRad="25400" dist="23998" dir="2700000" rotWithShape="0">
                    <a:srgbClr val="000000">
                      <a:alpha val="31034"/>
                    </a:srgbClr>
                  </a:outerShdw>
                </a:effectLst>
              </a:defRPr>
            </a:lvl1pPr>
          </a:lstStyle>
          <a:p>
            <a:r>
              <a:rPr sz="1687" dirty="0"/>
              <a:t>Data </a:t>
            </a:r>
            <a:r>
              <a:rPr lang="en-US" sz="1687" dirty="0"/>
              <a:t>Analysis and Intelligent Systems Lab</a:t>
            </a:r>
            <a:r>
              <a:rPr sz="1687" dirty="0"/>
              <a:t> </a:t>
            </a:r>
          </a:p>
        </p:txBody>
      </p:sp>
      <p:pic>
        <p:nvPicPr>
          <p:cNvPr id="18" name="Picture 1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24086" y="6338972"/>
            <a:ext cx="293252" cy="515081"/>
          </a:xfrm>
          <a:prstGeom prst="rect">
            <a:avLst/>
          </a:prstGeom>
        </p:spPr>
      </p:pic>
      <p:pic>
        <p:nvPicPr>
          <p:cNvPr id="19" name="Picture 12" descr="UHLOGO.jpg"/>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726625" y="6421972"/>
            <a:ext cx="311031" cy="432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https://qph.fs.quoracdn.net/main-qimg-848d12e06178c6e5c6208b1d7d0fe867"/>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309271" y="15341"/>
            <a:ext cx="834709" cy="1145232"/>
          </a:xfrm>
          <a:prstGeom prst="rect">
            <a:avLst/>
          </a:prstGeom>
          <a:noFill/>
          <a:ln>
            <a:noFill/>
          </a:ln>
        </p:spPr>
      </p:pic>
      <p:pic>
        <p:nvPicPr>
          <p:cNvPr id="8" name="Picture 7" descr="https://qph.fs.quoracdn.net/main-qimg-848d12e06178c6e5c6208b1d7d0fe867"/>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4086" y="-2100"/>
            <a:ext cx="834709" cy="1145232"/>
          </a:xfrm>
          <a:prstGeom prst="rect">
            <a:avLst/>
          </a:prstGeom>
          <a:noFill/>
          <a:ln>
            <a:noFill/>
          </a:ln>
        </p:spPr>
      </p:pic>
    </p:spTree>
    <p:extLst>
      <p:ext uri="{BB962C8B-B14F-4D97-AF65-F5344CB8AC3E}">
        <p14:creationId xmlns:p14="http://schemas.microsoft.com/office/powerpoint/2010/main" val="1174487835"/>
      </p:ext>
    </p:extLst>
  </p:cSld>
  <p:clrMapOvr>
    <a:masterClrMapping/>
  </p:clrMapOvr>
  <p:transition spd="med"/>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Definition of Data Science</a:t>
            </a:r>
            <a:endParaRPr lang="en-US" dirty="0"/>
          </a:p>
        </p:txBody>
      </p:sp>
      <p:sp>
        <p:nvSpPr>
          <p:cNvPr id="3" name="Content Placeholder 2"/>
          <p:cNvSpPr>
            <a:spLocks noGrp="1"/>
          </p:cNvSpPr>
          <p:nvPr>
            <p:ph idx="1"/>
          </p:nvPr>
        </p:nvSpPr>
        <p:spPr/>
        <p:txBody>
          <a:bodyPr>
            <a:normAutofit/>
          </a:bodyPr>
          <a:lstStyle/>
          <a:p>
            <a:r>
              <a:rPr lang="en-US" dirty="0" smtClean="0"/>
              <a:t>There are many, but most say data science is:</a:t>
            </a:r>
          </a:p>
          <a:p>
            <a:pPr lvl="1"/>
            <a:r>
              <a:rPr lang="en-US" dirty="0" smtClean="0"/>
              <a:t>Broad – broader than any one existing discipline</a:t>
            </a:r>
          </a:p>
          <a:p>
            <a:pPr lvl="1"/>
            <a:r>
              <a:rPr lang="en-US" dirty="0" smtClean="0"/>
              <a:t>Interdisciplinary:  Computer Science, Statistics, Information Science, databases, mathematics</a:t>
            </a:r>
          </a:p>
          <a:p>
            <a:pPr lvl="1"/>
            <a:r>
              <a:rPr lang="en-US" dirty="0" smtClean="0"/>
              <a:t>Applied focus on extracting knowledge from data to inform decision making.</a:t>
            </a:r>
          </a:p>
          <a:p>
            <a:pPr lvl="1"/>
            <a:r>
              <a:rPr lang="en-US" dirty="0" smtClean="0"/>
              <a:t>Focuses on the skills needed to collect, manage, store, distribute, analyze, visualize, reuse data and on data storytelling.</a:t>
            </a:r>
          </a:p>
          <a:p>
            <a:r>
              <a:rPr lang="en-US" dirty="0" smtClean="0"/>
              <a:t>There are many visual representations of Data Science</a:t>
            </a:r>
          </a:p>
        </p:txBody>
      </p:sp>
      <p:sp>
        <p:nvSpPr>
          <p:cNvPr id="4" name="Slide Number Placeholder 3"/>
          <p:cNvSpPr>
            <a:spLocks noGrp="1"/>
          </p:cNvSpPr>
          <p:nvPr>
            <p:ph type="sldNum" sz="quarter" idx="4294967295"/>
          </p:nvPr>
        </p:nvSpPr>
        <p:spPr>
          <a:xfrm>
            <a:off x="7897906" y="6275668"/>
            <a:ext cx="990600" cy="365125"/>
          </a:xfrm>
          <a:prstGeom prst="rect">
            <a:avLst/>
          </a:prstGeom>
        </p:spPr>
        <p:txBody>
          <a:bodyPr/>
          <a:lstStyle/>
          <a:p>
            <a:fld id="{80432D47-2E79-FF4E-9F46-6976E96FE9AC}" type="slidenum">
              <a:rPr lang="en-US" smtClean="0"/>
              <a:t>3</a:t>
            </a:fld>
            <a:endParaRPr lang="en-US"/>
          </a:p>
        </p:txBody>
      </p:sp>
    </p:spTree>
    <p:extLst>
      <p:ext uri="{BB962C8B-B14F-4D97-AF65-F5344CB8AC3E}">
        <p14:creationId xmlns:p14="http://schemas.microsoft.com/office/powerpoint/2010/main" val="403766245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1782646" y="1219200"/>
            <a:ext cx="5185193" cy="4949502"/>
          </a:xfrm>
          <a:prstGeom prst="rect">
            <a:avLst/>
          </a:prstGeom>
        </p:spPr>
      </p:pic>
      <p:sp>
        <p:nvSpPr>
          <p:cNvPr id="7" name="TextBox 6"/>
          <p:cNvSpPr txBox="1"/>
          <p:nvPr/>
        </p:nvSpPr>
        <p:spPr>
          <a:xfrm>
            <a:off x="482473" y="304800"/>
            <a:ext cx="2661306" cy="461665"/>
          </a:xfrm>
          <a:prstGeom prst="rect">
            <a:avLst/>
          </a:prstGeom>
          <a:noFill/>
        </p:spPr>
        <p:txBody>
          <a:bodyPr wrap="none" rtlCol="0">
            <a:spAutoFit/>
          </a:bodyPr>
          <a:lstStyle/>
          <a:p>
            <a:r>
              <a:rPr lang="en-US" sz="2400" dirty="0" smtClean="0"/>
              <a:t>Some definitions</a:t>
            </a:r>
            <a:endParaRPr lang="en-US" sz="2400" dirty="0"/>
          </a:p>
        </p:txBody>
      </p:sp>
      <p:sp>
        <p:nvSpPr>
          <p:cNvPr id="2" name="Slide Number Placeholder 1"/>
          <p:cNvSpPr>
            <a:spLocks noGrp="1"/>
          </p:cNvSpPr>
          <p:nvPr>
            <p:ph type="sldNum" sz="quarter" idx="4294967295"/>
          </p:nvPr>
        </p:nvSpPr>
        <p:spPr>
          <a:xfrm>
            <a:off x="7897906" y="6275668"/>
            <a:ext cx="990600" cy="365125"/>
          </a:xfrm>
          <a:prstGeom prst="rect">
            <a:avLst/>
          </a:prstGeom>
        </p:spPr>
        <p:txBody>
          <a:bodyPr/>
          <a:lstStyle/>
          <a:p>
            <a:fld id="{80432D47-2E79-FF4E-9F46-6976E96FE9AC}" type="slidenum">
              <a:rPr lang="en-US" smtClean="0"/>
              <a:t>4</a:t>
            </a:fld>
            <a:endParaRPr lang="en-US"/>
          </a:p>
        </p:txBody>
      </p:sp>
    </p:spTree>
    <p:extLst>
      <p:ext uri="{BB962C8B-B14F-4D97-AF65-F5344CB8AC3E}">
        <p14:creationId xmlns:p14="http://schemas.microsoft.com/office/powerpoint/2010/main" val="119165855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804944" y="1183256"/>
            <a:ext cx="4748256" cy="4650353"/>
          </a:xfrm>
          <a:prstGeom prst="rect">
            <a:avLst/>
          </a:prstGeom>
        </p:spPr>
      </p:pic>
      <p:sp>
        <p:nvSpPr>
          <p:cNvPr id="5" name="TextBox 4"/>
          <p:cNvSpPr txBox="1"/>
          <p:nvPr/>
        </p:nvSpPr>
        <p:spPr>
          <a:xfrm>
            <a:off x="1905000" y="228600"/>
            <a:ext cx="5153762" cy="707886"/>
          </a:xfrm>
          <a:prstGeom prst="rect">
            <a:avLst/>
          </a:prstGeom>
          <a:noFill/>
        </p:spPr>
        <p:txBody>
          <a:bodyPr wrap="square" rtlCol="0">
            <a:spAutoFit/>
          </a:bodyPr>
          <a:lstStyle/>
          <a:p>
            <a:r>
              <a:rPr lang="en-US" sz="4000" dirty="0" smtClean="0"/>
              <a:t>More Definitions.</a:t>
            </a:r>
            <a:endParaRPr lang="en-US" sz="4000" dirty="0"/>
          </a:p>
        </p:txBody>
      </p:sp>
      <p:sp>
        <p:nvSpPr>
          <p:cNvPr id="2" name="Slide Number Placeholder 1"/>
          <p:cNvSpPr>
            <a:spLocks noGrp="1"/>
          </p:cNvSpPr>
          <p:nvPr>
            <p:ph type="sldNum" sz="quarter" idx="4294967295"/>
          </p:nvPr>
        </p:nvSpPr>
        <p:spPr>
          <a:xfrm>
            <a:off x="7897906" y="6275668"/>
            <a:ext cx="990600" cy="365125"/>
          </a:xfrm>
          <a:prstGeom prst="rect">
            <a:avLst/>
          </a:prstGeom>
        </p:spPr>
        <p:txBody>
          <a:bodyPr/>
          <a:lstStyle/>
          <a:p>
            <a:fld id="{80432D47-2E79-FF4E-9F46-6976E96FE9AC}" type="slidenum">
              <a:rPr lang="en-US" smtClean="0"/>
              <a:t>5</a:t>
            </a:fld>
            <a:endParaRPr lang="en-US"/>
          </a:p>
        </p:txBody>
      </p:sp>
    </p:spTree>
    <p:extLst>
      <p:ext uri="{BB962C8B-B14F-4D97-AF65-F5344CB8AC3E}">
        <p14:creationId xmlns:p14="http://schemas.microsoft.com/office/powerpoint/2010/main" val="323528296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068716" y="1219200"/>
            <a:ext cx="6862076" cy="5146557"/>
          </a:xfrm>
          <a:prstGeom prst="rect">
            <a:avLst/>
          </a:prstGeom>
        </p:spPr>
      </p:pic>
      <p:sp>
        <p:nvSpPr>
          <p:cNvPr id="3" name="TextBox 2"/>
          <p:cNvSpPr txBox="1"/>
          <p:nvPr/>
        </p:nvSpPr>
        <p:spPr>
          <a:xfrm>
            <a:off x="1627463" y="76200"/>
            <a:ext cx="6303329" cy="769441"/>
          </a:xfrm>
          <a:prstGeom prst="rect">
            <a:avLst/>
          </a:prstGeom>
          <a:noFill/>
        </p:spPr>
        <p:txBody>
          <a:bodyPr wrap="none" rtlCol="0">
            <a:spAutoFit/>
          </a:bodyPr>
          <a:lstStyle/>
          <a:p>
            <a:r>
              <a:rPr lang="en-US" sz="4400" dirty="0" smtClean="0"/>
              <a:t>Data Science is Broad!</a:t>
            </a:r>
            <a:endParaRPr lang="en-US" sz="4400" dirty="0"/>
          </a:p>
        </p:txBody>
      </p:sp>
      <p:sp>
        <p:nvSpPr>
          <p:cNvPr id="4" name="Slide Number Placeholder 3"/>
          <p:cNvSpPr>
            <a:spLocks noGrp="1"/>
          </p:cNvSpPr>
          <p:nvPr>
            <p:ph type="sldNum" sz="quarter" idx="4294967295"/>
          </p:nvPr>
        </p:nvSpPr>
        <p:spPr>
          <a:xfrm>
            <a:off x="7897906" y="6275668"/>
            <a:ext cx="990600" cy="365125"/>
          </a:xfrm>
          <a:prstGeom prst="rect">
            <a:avLst/>
          </a:prstGeom>
        </p:spPr>
        <p:txBody>
          <a:bodyPr/>
          <a:lstStyle/>
          <a:p>
            <a:fld id="{80432D47-2E79-FF4E-9F46-6976E96FE9AC}" type="slidenum">
              <a:rPr lang="en-US" smtClean="0"/>
              <a:t>6</a:t>
            </a:fld>
            <a:endParaRPr lang="en-US"/>
          </a:p>
        </p:txBody>
      </p:sp>
    </p:spTree>
    <p:extLst>
      <p:ext uri="{BB962C8B-B14F-4D97-AF65-F5344CB8AC3E}">
        <p14:creationId xmlns:p14="http://schemas.microsoft.com/office/powerpoint/2010/main" val="285738591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7872" y="936486"/>
            <a:ext cx="9305237" cy="5921514"/>
          </a:xfrm>
          <a:prstGeom prst="rect">
            <a:avLst/>
          </a:prstGeom>
        </p:spPr>
      </p:pic>
      <p:sp>
        <p:nvSpPr>
          <p:cNvPr id="5" name="TextBox 4"/>
          <p:cNvSpPr txBox="1"/>
          <p:nvPr/>
        </p:nvSpPr>
        <p:spPr>
          <a:xfrm>
            <a:off x="1401007" y="228600"/>
            <a:ext cx="6414256" cy="707886"/>
          </a:xfrm>
          <a:prstGeom prst="rect">
            <a:avLst/>
          </a:prstGeom>
          <a:noFill/>
        </p:spPr>
        <p:txBody>
          <a:bodyPr wrap="none" rtlCol="0">
            <a:spAutoFit/>
          </a:bodyPr>
          <a:lstStyle/>
          <a:p>
            <a:r>
              <a:rPr lang="en-US" sz="4000" dirty="0" smtClean="0"/>
              <a:t>Data Science Word Cloud</a:t>
            </a:r>
            <a:endParaRPr lang="en-US" sz="4000" dirty="0"/>
          </a:p>
        </p:txBody>
      </p:sp>
      <p:sp>
        <p:nvSpPr>
          <p:cNvPr id="2" name="Slide Number Placeholder 1"/>
          <p:cNvSpPr>
            <a:spLocks noGrp="1"/>
          </p:cNvSpPr>
          <p:nvPr>
            <p:ph type="sldNum" sz="quarter" idx="4294967295"/>
          </p:nvPr>
        </p:nvSpPr>
        <p:spPr>
          <a:xfrm>
            <a:off x="7897906" y="6275668"/>
            <a:ext cx="990600" cy="365125"/>
          </a:xfrm>
          <a:prstGeom prst="rect">
            <a:avLst/>
          </a:prstGeom>
        </p:spPr>
        <p:txBody>
          <a:bodyPr/>
          <a:lstStyle/>
          <a:p>
            <a:fld id="{80432D47-2E79-FF4E-9F46-6976E96FE9AC}" type="slidenum">
              <a:rPr lang="en-US" smtClean="0"/>
              <a:t>7</a:t>
            </a:fld>
            <a:endParaRPr lang="en-US"/>
          </a:p>
        </p:txBody>
      </p:sp>
    </p:spTree>
    <p:extLst>
      <p:ext uri="{BB962C8B-B14F-4D97-AF65-F5344CB8AC3E}">
        <p14:creationId xmlns:p14="http://schemas.microsoft.com/office/powerpoint/2010/main" val="205832380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Analysis</a:t>
            </a:r>
            <a:endParaRPr lang="en-US" dirty="0"/>
          </a:p>
        </p:txBody>
      </p:sp>
      <p:sp>
        <p:nvSpPr>
          <p:cNvPr id="3" name="Content Placeholder 2"/>
          <p:cNvSpPr>
            <a:spLocks noGrp="1"/>
          </p:cNvSpPr>
          <p:nvPr>
            <p:ph idx="1"/>
          </p:nvPr>
        </p:nvSpPr>
        <p:spPr/>
        <p:txBody>
          <a:bodyPr/>
          <a:lstStyle/>
          <a:p>
            <a:r>
              <a:rPr lang="en-US" dirty="0" smtClean="0"/>
              <a:t>We analyze data to extract meaning from it.</a:t>
            </a:r>
          </a:p>
          <a:p>
            <a:r>
              <a:rPr lang="en-US" dirty="0" smtClean="0"/>
              <a:t>Virtually all data analysis focuses on data reduction</a:t>
            </a:r>
          </a:p>
          <a:p>
            <a:r>
              <a:rPr lang="en-US" dirty="0" smtClean="0"/>
              <a:t>Data reduction comes in the form of:</a:t>
            </a:r>
          </a:p>
          <a:p>
            <a:pPr lvl="1"/>
            <a:r>
              <a:rPr lang="en-US" dirty="0" smtClean="0"/>
              <a:t>Descriptive statistics</a:t>
            </a:r>
          </a:p>
          <a:p>
            <a:pPr lvl="1"/>
            <a:r>
              <a:rPr lang="en-US" dirty="0" smtClean="0"/>
              <a:t>Measures of association</a:t>
            </a:r>
          </a:p>
          <a:p>
            <a:pPr lvl="1"/>
            <a:r>
              <a:rPr lang="en-US" dirty="0" smtClean="0"/>
              <a:t>Graphical visualizations</a:t>
            </a:r>
          </a:p>
          <a:p>
            <a:r>
              <a:rPr lang="en-US" dirty="0" smtClean="0"/>
              <a:t>The objective is to abstract from all of the data some feature or set of features that captures evidence of the process you are studying</a:t>
            </a:r>
            <a:endParaRPr lang="en-US" dirty="0"/>
          </a:p>
        </p:txBody>
      </p:sp>
      <p:sp>
        <p:nvSpPr>
          <p:cNvPr id="4" name="Slide Number Placeholder 3"/>
          <p:cNvSpPr>
            <a:spLocks noGrp="1"/>
          </p:cNvSpPr>
          <p:nvPr>
            <p:ph type="sldNum" sz="quarter" idx="4294967295"/>
          </p:nvPr>
        </p:nvSpPr>
        <p:spPr>
          <a:xfrm>
            <a:off x="7897906" y="6275668"/>
            <a:ext cx="990600" cy="365125"/>
          </a:xfrm>
          <a:prstGeom prst="rect">
            <a:avLst/>
          </a:prstGeom>
        </p:spPr>
        <p:txBody>
          <a:bodyPr/>
          <a:lstStyle/>
          <a:p>
            <a:fld id="{80432D47-2E79-FF4E-9F46-6976E96FE9AC}" type="slidenum">
              <a:rPr lang="en-US" smtClean="0"/>
              <a:t>8</a:t>
            </a:fld>
            <a:endParaRPr lang="en-US"/>
          </a:p>
        </p:txBody>
      </p:sp>
    </p:spTree>
    <p:extLst>
      <p:ext uri="{BB962C8B-B14F-4D97-AF65-F5344CB8AC3E}">
        <p14:creationId xmlns:p14="http://schemas.microsoft.com/office/powerpoint/2010/main" val="412569141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Data Lifecycle</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Data science considers data at every stage of what is called the data lifecycle.</a:t>
            </a:r>
          </a:p>
          <a:p>
            <a:r>
              <a:rPr lang="en-US" dirty="0" smtClean="0"/>
              <a:t>This lifecycle generally refers to everything from collecting data to analyzing it to sharing it so others can re-analyze it.</a:t>
            </a:r>
          </a:p>
          <a:p>
            <a:r>
              <a:rPr lang="en-US" dirty="0" smtClean="0"/>
              <a:t>New visions of this process in particular focus on integrating every action that creates, analyzes, or otherwise touches data.</a:t>
            </a:r>
          </a:p>
          <a:p>
            <a:r>
              <a:rPr lang="en-US" dirty="0" smtClean="0"/>
              <a:t>These same new visions treat the process as dynamic – archives are not just digital shoe boxes under the bed.</a:t>
            </a:r>
          </a:p>
          <a:p>
            <a:r>
              <a:rPr lang="en-US" dirty="0" smtClean="0"/>
              <a:t>There are many representations of the this lifecycle.</a:t>
            </a:r>
            <a:endParaRPr lang="en-US" dirty="0"/>
          </a:p>
        </p:txBody>
      </p:sp>
      <p:sp>
        <p:nvSpPr>
          <p:cNvPr id="4" name="Slide Number Placeholder 3"/>
          <p:cNvSpPr>
            <a:spLocks noGrp="1"/>
          </p:cNvSpPr>
          <p:nvPr>
            <p:ph type="sldNum" sz="quarter" idx="4294967295"/>
          </p:nvPr>
        </p:nvSpPr>
        <p:spPr>
          <a:xfrm>
            <a:off x="7897906" y="6275668"/>
            <a:ext cx="990600" cy="365125"/>
          </a:xfrm>
          <a:prstGeom prst="rect">
            <a:avLst/>
          </a:prstGeom>
        </p:spPr>
        <p:txBody>
          <a:bodyPr/>
          <a:lstStyle/>
          <a:p>
            <a:fld id="{80432D47-2E79-FF4E-9F46-6976E96FE9AC}" type="slidenum">
              <a:rPr lang="en-US" smtClean="0"/>
              <a:t>9</a:t>
            </a:fld>
            <a:endParaRPr lang="en-US"/>
          </a:p>
        </p:txBody>
      </p:sp>
    </p:spTree>
    <p:extLst>
      <p:ext uri="{BB962C8B-B14F-4D97-AF65-F5344CB8AC3E}">
        <p14:creationId xmlns:p14="http://schemas.microsoft.com/office/powerpoint/2010/main" val="4161972978"/>
      </p:ext>
    </p:extLst>
  </p:cSld>
  <p:clrMapOvr>
    <a:masterClrMapping/>
  </p:clrMapOvr>
  <p:timing>
    <p:tnLst>
      <p:par>
        <p:cTn id="1" dur="indefinite" restart="never" nodeType="tmRoot"/>
      </p:par>
    </p:tnLst>
  </p:timing>
</p:sld>
</file>

<file path=ppt/theme/theme1.xml><?xml version="1.0" encoding="utf-8"?>
<a:theme xmlns:a="http://schemas.openxmlformats.org/drawingml/2006/main" name="LC.BRev.FY97">
  <a:themeElements>
    <a:clrScheme name="">
      <a:dk1>
        <a:srgbClr val="000000"/>
      </a:dk1>
      <a:lt1>
        <a:srgbClr val="FFFFFF"/>
      </a:lt1>
      <a:dk2>
        <a:srgbClr val="006B61"/>
      </a:dk2>
      <a:lt2>
        <a:srgbClr val="C0C0C0"/>
      </a:lt2>
      <a:accent1>
        <a:srgbClr val="FF00FF"/>
      </a:accent1>
      <a:accent2>
        <a:srgbClr val="00C0C0"/>
      </a:accent2>
      <a:accent3>
        <a:srgbClr val="FFFFFF"/>
      </a:accent3>
      <a:accent4>
        <a:srgbClr val="000000"/>
      </a:accent4>
      <a:accent5>
        <a:srgbClr val="FFAAFF"/>
      </a:accent5>
      <a:accent6>
        <a:srgbClr val="00AEAE"/>
      </a:accent6>
      <a:hlink>
        <a:srgbClr val="00C000"/>
      </a:hlink>
      <a:folHlink>
        <a:srgbClr val="800080"/>
      </a:folHlink>
    </a:clrScheme>
    <a:fontScheme name="LC.BRev.FY97">
      <a:majorFont>
        <a:latin typeface="Tahom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400" b="1"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400" b="1" i="0" u="none" strike="noStrike" cap="none" normalizeH="0" baseline="0" smtClean="0">
            <a:ln>
              <a:noFill/>
            </a:ln>
            <a:solidFill>
              <a:schemeClr val="tx1"/>
            </a:solidFill>
            <a:effectLst/>
            <a:latin typeface="Arial" pitchFamily="34" charset="0"/>
          </a:defRPr>
        </a:defPPr>
      </a:lstStyle>
    </a:lnDef>
  </a:objectDefaults>
  <a:extraClrSchemeLst>
    <a:extraClrScheme>
      <a:clrScheme name="LC.BRev.FY97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LC.BRev.FY97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LC.BRev.FY97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LC.BRev.FY97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LC.BRev.FY97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LC.BRev.FY97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LC.BRev.FY97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Porky:Words:ASCI:PSE:Budgets FY97:LC.BRev.FY97</Template>
  <TotalTime>146476827</TotalTime>
  <Pages>3</Pages>
  <Words>1067</Words>
  <Application>Microsoft Office PowerPoint</Application>
  <PresentationFormat>On-screen Show (4:3)</PresentationFormat>
  <Paragraphs>144</Paragraphs>
  <Slides>25</Slides>
  <Notes>9</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LC.BRev.FY97</vt:lpstr>
      <vt:lpstr>Introduction to Data Science</vt:lpstr>
      <vt:lpstr>What is Data Science?</vt:lpstr>
      <vt:lpstr>Definition of Data Science</vt:lpstr>
      <vt:lpstr>PowerPoint Presentation</vt:lpstr>
      <vt:lpstr>PowerPoint Presentation</vt:lpstr>
      <vt:lpstr>PowerPoint Presentation</vt:lpstr>
      <vt:lpstr>PowerPoint Presentation</vt:lpstr>
      <vt:lpstr>Data Analysis</vt:lpstr>
      <vt:lpstr>The Data Lifecycle</vt:lpstr>
      <vt:lpstr>PowerPoint Presentation</vt:lpstr>
      <vt:lpstr>PowerPoint Presentation</vt:lpstr>
      <vt:lpstr>PowerPoint Presentation</vt:lpstr>
      <vt:lpstr>What is Missing?</vt:lpstr>
      <vt:lpstr>Privacy and Ethics</vt:lpstr>
      <vt:lpstr>Big Data</vt:lpstr>
      <vt:lpstr>PowerPoint Presentation</vt:lpstr>
      <vt:lpstr>Importance of Data Science</vt:lpstr>
      <vt:lpstr>Resposibilities of Data Scientists</vt:lpstr>
      <vt:lpstr>Talk Outline</vt:lpstr>
      <vt:lpstr>COSC Data Science Curriculum</vt:lpstr>
      <vt:lpstr>COSC 4335 - Data Science II  </vt:lpstr>
      <vt:lpstr>Data Science is More than Using Tools</vt:lpstr>
      <vt:lpstr>Data Science and Storytelling</vt:lpstr>
      <vt:lpstr>Data Science and Storytelling 2 </vt:lpstr>
      <vt:lpstr>Data Storytelling is Currently “Hot”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Steven F. Ashby Center for Applied Scientific Computing  Month DD, 1997</dc:title>
  <dc:creator>Computations</dc:creator>
  <cp:lastModifiedBy>Christoph Eick</cp:lastModifiedBy>
  <cp:revision>345</cp:revision>
  <cp:lastPrinted>2001-08-28T17:59:37Z</cp:lastPrinted>
  <dcterms:created xsi:type="dcterms:W3CDTF">1998-03-18T13:44:31Z</dcterms:created>
  <dcterms:modified xsi:type="dcterms:W3CDTF">2018-11-26T14:42:16Z</dcterms:modified>
</cp:coreProperties>
</file>