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611" r:id="rId2"/>
    <p:sldId id="517" r:id="rId3"/>
    <p:sldId id="562" r:id="rId4"/>
    <p:sldId id="609" r:id="rId5"/>
    <p:sldId id="570" r:id="rId6"/>
    <p:sldId id="572" r:id="rId7"/>
    <p:sldId id="548" r:id="rId8"/>
    <p:sldId id="571" r:id="rId9"/>
    <p:sldId id="573" r:id="rId10"/>
    <p:sldId id="616" r:id="rId11"/>
    <p:sldId id="574" r:id="rId12"/>
    <p:sldId id="575" r:id="rId13"/>
    <p:sldId id="621" r:id="rId14"/>
    <p:sldId id="622" r:id="rId15"/>
    <p:sldId id="617" r:id="rId16"/>
    <p:sldId id="613" r:id="rId17"/>
    <p:sldId id="587" r:id="rId18"/>
    <p:sldId id="588" r:id="rId19"/>
    <p:sldId id="589" r:id="rId20"/>
    <p:sldId id="610" r:id="rId21"/>
    <p:sldId id="612" r:id="rId22"/>
    <p:sldId id="594" r:id="rId23"/>
    <p:sldId id="593" r:id="rId24"/>
    <p:sldId id="595" r:id="rId25"/>
    <p:sldId id="619" r:id="rId26"/>
    <p:sldId id="1135" r:id="rId27"/>
    <p:sldId id="1133" r:id="rId28"/>
    <p:sldId id="1134" r:id="rId29"/>
    <p:sldId id="1136" r:id="rId30"/>
    <p:sldId id="597" r:id="rId31"/>
    <p:sldId id="598" r:id="rId32"/>
    <p:sldId id="1151" r:id="rId33"/>
    <p:sldId id="1140" r:id="rId34"/>
    <p:sldId id="1141" r:id="rId35"/>
    <p:sldId id="596" r:id="rId36"/>
    <p:sldId id="1139" r:id="rId37"/>
    <p:sldId id="1150" r:id="rId38"/>
    <p:sldId id="644" r:id="rId39"/>
    <p:sldId id="645" r:id="rId40"/>
    <p:sldId id="1146" r:id="rId41"/>
    <p:sldId id="655" r:id="rId42"/>
    <p:sldId id="615" r:id="rId43"/>
    <p:sldId id="1145" r:id="rId44"/>
    <p:sldId id="646" r:id="rId45"/>
    <p:sldId id="652" r:id="rId46"/>
    <p:sldId id="653" r:id="rId47"/>
    <p:sldId id="599" r:id="rId48"/>
    <p:sldId id="600" r:id="rId49"/>
    <p:sldId id="648" r:id="rId50"/>
    <p:sldId id="647" r:id="rId51"/>
    <p:sldId id="620" r:id="rId52"/>
    <p:sldId id="604" r:id="rId53"/>
    <p:sldId id="605" r:id="rId54"/>
    <p:sldId id="606" r:id="rId55"/>
    <p:sldId id="607" r:id="rId56"/>
    <p:sldId id="608" r:id="rId57"/>
    <p:sldId id="614" r:id="rId58"/>
    <p:sldId id="1152" r:id="rId59"/>
    <p:sldId id="1153" r:id="rId60"/>
    <p:sldId id="1144" r:id="rId6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 preferSingleView="1">
    <p:restoredLeft sz="6532" autoAdjust="0"/>
    <p:restoredTop sz="93750" autoAdjust="0"/>
  </p:normalViewPr>
  <p:slideViewPr>
    <p:cSldViewPr>
      <p:cViewPr varScale="1">
        <p:scale>
          <a:sx n="99" d="100"/>
          <a:sy n="99" d="100"/>
        </p:scale>
        <p:origin x="1728" y="77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432"/>
    </p:cViewPr>
  </p:sorterViewPr>
  <p:notesViewPr>
    <p:cSldViewPr>
      <p:cViewPr varScale="1">
        <p:scale>
          <a:sx n="75" d="100"/>
          <a:sy n="75" d="100"/>
        </p:scale>
        <p:origin x="2950" y="41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49329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0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30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8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5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63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7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7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r>
              <a:rPr lang="en" sz="1300"/>
              <a:t>*</a:t>
            </a: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040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37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52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7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29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3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20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12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0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1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20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3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10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072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71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01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2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03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8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0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6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9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4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91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3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0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41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81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8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64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076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152400" y="6477000"/>
            <a:ext cx="1809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52764" y="6612290"/>
            <a:ext cx="9065111" cy="2559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200" dirty="0" err="1"/>
              <a:t>Tan,Steinbach</a:t>
            </a:r>
            <a:r>
              <a:rPr lang="en-US" sz="1200" dirty="0"/>
              <a:t>, Kumar: Exploratory Data Analysis (with major  modifications and additions by Ch. Eick)                               9/14/2023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68%E2%80%9395%E2%80%9399.7_ru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rrelation_and_depende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R_Programming/Linear_Mode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en.wikipedia.org/wiki/Coefficient_of_determination" TargetMode="External"/><Relationship Id="rId4" Type="http://schemas.openxmlformats.org/officeDocument/2006/relationships/hyperlink" Target="https://en.wikipedia.org/wiki/Statistic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div898/handbook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gra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x_plo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hyperlink" Target="https://en.wikipedia.org/wiki/68%E2%80%9395%E2%80%9399.7_ru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Standard_score" TargetMode="Externa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atter_plo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rrelatio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l.nist.gov/div898/handbook/eda/section1/eda14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ld_Faithfu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rrelation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lot.ly/r/contour-plot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nsity_estimation" TargetMode="External"/><Relationship Id="rId2" Type="http://schemas.openxmlformats.org/officeDocument/2006/relationships/hyperlink" Target="https://stats.stackexchange.com/questions/30788/whats-a-good-way-to-use-r-to-make-a-scatterplot-that-separates-the-data-by-tre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en.wikipedia.org/wiki/Maximum_likelihood" TargetMode="External"/><Relationship Id="rId4" Type="http://schemas.openxmlformats.org/officeDocument/2006/relationships/hyperlink" Target="http://en.wikipedia.org/wiki/Kernel_density_estimation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bability_density_functio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ython-graph-gallery.com/2d-density-plot/" TargetMode="External"/><Relationship Id="rId4" Type="http://schemas.openxmlformats.org/officeDocument/2006/relationships/hyperlink" Target="https://plot.ly/r/3d-surface-plots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.uchicago.edu/~wiseman/chernoff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spark.kaist.ac.kr/Human%20Engineering.files/Chernoff/Chernoff%20Faces.htm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div898/handbook/eda/section1/eda15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l.nist.gov/div898/handbook/eda/section3/eda34.htm" TargetMode="External"/><Relationship Id="rId5" Type="http://schemas.openxmlformats.org/officeDocument/2006/relationships/hyperlink" Target="http://www.itl.nist.gov/div898/handbook/eda/section2/eda23.htm" TargetMode="External"/><Relationship Id="rId4" Type="http://schemas.openxmlformats.org/officeDocument/2006/relationships/hyperlink" Target="http://www.itl.nist.gov/div898/handbook/eda/section3/eda35.htm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.com/en-gb/news/techandscience/massive-solar-flare-strikes-nasa-spacecraft-sent-to-study-sun/ar-AA1gVLd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aceweatherlive.com/en/solar-activity/solar-flares.html" TargetMode="External"/><Relationship Id="rId4" Type="http://schemas.openxmlformats.org/officeDocument/2006/relationships/hyperlink" Target="https://mashable.com/article/sun-solar-ejection-nasa-foot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/~mlearn/MLRepository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stackexchange.com/questions/30788/whats-a-good-way-to-use-r-to-make-a-scatterplot-that-separates-the-data-by-trea" TargetMode="External"/><Relationship Id="rId2" Type="http://schemas.openxmlformats.org/officeDocument/2006/relationships/hyperlink" Target="https://archive.ics.uci.edu/ml/datasets/banknote+authentication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2.cs.uh.edu/~ceick/white/bna.r" TargetMode="External"/><Relationship Id="rId4" Type="http://schemas.openxmlformats.org/officeDocument/2006/relationships/hyperlink" Target="https://www2.cs.uh.edu/~ceick/white/bna.dat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Exploratory Data Analysis</a:t>
            </a:r>
            <a:endParaRPr lang="de-DE" sz="360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9113" y="1401763"/>
            <a:ext cx="7786687" cy="338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Remark: covers Chapter 3 of the first edition Tan book in Part</a:t>
            </a:r>
          </a:p>
          <a:p>
            <a:endParaRPr lang="en-US" sz="2400" dirty="0"/>
          </a:p>
          <a:p>
            <a:r>
              <a:rPr lang="en-US" sz="3200" dirty="0"/>
              <a:t>Organization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Why Exploratory Data Analysis?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Summary Statistics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Visualization</a:t>
            </a:r>
          </a:p>
          <a:p>
            <a:pPr marL="0" indent="0"/>
            <a:endParaRPr lang="de-DE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Box Plots (different from textbook)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 Box Plots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Invented by J. </a:t>
            </a:r>
            <a:r>
              <a:rPr lang="en-US" dirty="0" err="1"/>
              <a:t>Tukey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displaying the distribution of data based on percentiles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Following figure shows the basic parts of a box plots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2978047" y="2944813"/>
            <a:ext cx="3429000" cy="3227387"/>
            <a:chOff x="1800" y="677"/>
            <a:chExt cx="5400" cy="5083"/>
          </a:xfrm>
        </p:grpSpPr>
        <p:grpSp>
          <p:nvGrpSpPr>
            <p:cNvPr id="22533" name="Group 8"/>
            <p:cNvGrpSpPr>
              <a:grpSpLocks/>
            </p:cNvGrpSpPr>
            <p:nvPr/>
          </p:nvGrpSpPr>
          <p:grpSpPr bwMode="auto">
            <a:xfrm>
              <a:off x="1800" y="882"/>
              <a:ext cx="1015" cy="4878"/>
              <a:chOff x="1800" y="882"/>
              <a:chExt cx="1015" cy="4878"/>
            </a:xfrm>
          </p:grpSpPr>
          <p:sp>
            <p:nvSpPr>
              <p:cNvPr id="22552" name="Line 9"/>
              <p:cNvSpPr>
                <a:spLocks noChangeShapeType="1"/>
              </p:cNvSpPr>
              <p:nvPr/>
            </p:nvSpPr>
            <p:spPr bwMode="auto">
              <a:xfrm flipV="1">
                <a:off x="2314" y="1729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10"/>
              <p:cNvSpPr>
                <a:spLocks noChangeShapeType="1"/>
              </p:cNvSpPr>
              <p:nvPr/>
            </p:nvSpPr>
            <p:spPr bwMode="auto">
              <a:xfrm flipV="1">
                <a:off x="2314" y="4117"/>
                <a:ext cx="1" cy="11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1"/>
              <p:cNvSpPr>
                <a:spLocks noChangeShapeType="1"/>
              </p:cNvSpPr>
              <p:nvPr/>
            </p:nvSpPr>
            <p:spPr bwMode="auto">
              <a:xfrm>
                <a:off x="2057" y="5298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12"/>
              <p:cNvSpPr>
                <a:spLocks noChangeShapeType="1"/>
              </p:cNvSpPr>
              <p:nvPr/>
            </p:nvSpPr>
            <p:spPr bwMode="auto">
              <a:xfrm>
                <a:off x="2057" y="1729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Rectangle 13"/>
              <p:cNvSpPr>
                <a:spLocks noChangeArrowheads="1"/>
              </p:cNvSpPr>
              <p:nvPr/>
            </p:nvSpPr>
            <p:spPr bwMode="auto">
              <a:xfrm>
                <a:off x="1800" y="3128"/>
                <a:ext cx="1015" cy="989"/>
              </a:xfrm>
              <a:prstGeom prst="rect">
                <a:avLst/>
              </a:prstGeom>
              <a:noFill/>
              <a:ln w="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14"/>
              <p:cNvSpPr>
                <a:spLocks noChangeShapeType="1"/>
              </p:cNvSpPr>
              <p:nvPr/>
            </p:nvSpPr>
            <p:spPr bwMode="auto">
              <a:xfrm>
                <a:off x="1800" y="3719"/>
                <a:ext cx="10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15"/>
              <p:cNvSpPr>
                <a:spLocks noChangeShapeType="1"/>
              </p:cNvSpPr>
              <p:nvPr/>
            </p:nvSpPr>
            <p:spPr bwMode="auto">
              <a:xfrm>
                <a:off x="2250" y="93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16"/>
              <p:cNvSpPr>
                <a:spLocks noChangeShapeType="1"/>
              </p:cNvSpPr>
              <p:nvPr/>
            </p:nvSpPr>
            <p:spPr bwMode="auto">
              <a:xfrm>
                <a:off x="2314" y="882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17"/>
              <p:cNvSpPr>
                <a:spLocks noChangeShapeType="1"/>
              </p:cNvSpPr>
              <p:nvPr/>
            </p:nvSpPr>
            <p:spPr bwMode="auto">
              <a:xfrm>
                <a:off x="2250" y="152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18"/>
              <p:cNvSpPr>
                <a:spLocks noChangeShapeType="1"/>
              </p:cNvSpPr>
              <p:nvPr/>
            </p:nvSpPr>
            <p:spPr bwMode="auto">
              <a:xfrm>
                <a:off x="2314" y="1473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19"/>
              <p:cNvSpPr>
                <a:spLocks noChangeShapeType="1"/>
              </p:cNvSpPr>
              <p:nvPr/>
            </p:nvSpPr>
            <p:spPr bwMode="auto">
              <a:xfrm>
                <a:off x="2250" y="1332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20"/>
              <p:cNvSpPr>
                <a:spLocks noChangeShapeType="1"/>
              </p:cNvSpPr>
              <p:nvPr/>
            </p:nvSpPr>
            <p:spPr bwMode="auto">
              <a:xfrm>
                <a:off x="2314" y="1280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21"/>
              <p:cNvSpPr>
                <a:spLocks noChangeShapeType="1"/>
              </p:cNvSpPr>
              <p:nvPr/>
            </p:nvSpPr>
            <p:spPr bwMode="auto">
              <a:xfrm>
                <a:off x="2250" y="5708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Line 22"/>
              <p:cNvSpPr>
                <a:spLocks noChangeShapeType="1"/>
              </p:cNvSpPr>
              <p:nvPr/>
            </p:nvSpPr>
            <p:spPr bwMode="auto">
              <a:xfrm>
                <a:off x="2314" y="5657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34" name="Group 23"/>
            <p:cNvGrpSpPr>
              <a:grpSpLocks/>
            </p:cNvGrpSpPr>
            <p:nvPr/>
          </p:nvGrpSpPr>
          <p:grpSpPr bwMode="auto">
            <a:xfrm>
              <a:off x="3060" y="677"/>
              <a:ext cx="1800" cy="360"/>
              <a:chOff x="2700" y="677"/>
              <a:chExt cx="1800" cy="360"/>
            </a:xfrm>
          </p:grpSpPr>
          <p:sp>
            <p:nvSpPr>
              <p:cNvPr id="22550" name="Line 24"/>
              <p:cNvSpPr>
                <a:spLocks noChangeShapeType="1"/>
              </p:cNvSpPr>
              <p:nvPr/>
            </p:nvSpPr>
            <p:spPr bwMode="auto">
              <a:xfrm>
                <a:off x="2700" y="90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Text Box 25"/>
              <p:cNvSpPr txBox="1">
                <a:spLocks noChangeArrowheads="1"/>
              </p:cNvSpPr>
              <p:nvPr/>
            </p:nvSpPr>
            <p:spPr bwMode="auto">
              <a:xfrm>
                <a:off x="3420" y="677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outlier</a:t>
                </a:r>
                <a:endParaRPr lang="en-US"/>
              </a:p>
            </p:txBody>
          </p:sp>
        </p:grpSp>
        <p:grpSp>
          <p:nvGrpSpPr>
            <p:cNvPr id="22535" name="Group 26"/>
            <p:cNvGrpSpPr>
              <a:grpSpLocks/>
            </p:cNvGrpSpPr>
            <p:nvPr/>
          </p:nvGrpSpPr>
          <p:grpSpPr bwMode="auto">
            <a:xfrm>
              <a:off x="3060" y="5040"/>
              <a:ext cx="4140" cy="540"/>
              <a:chOff x="3060" y="5040"/>
              <a:chExt cx="4140" cy="540"/>
            </a:xfrm>
          </p:grpSpPr>
          <p:sp>
            <p:nvSpPr>
              <p:cNvPr id="22548" name="Line 27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Text Box 28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342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/>
                  <a:t>Minimum (is at most 1.5 IQR off the 25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 percentile)</a:t>
                </a:r>
              </a:p>
            </p:txBody>
          </p:sp>
        </p:grpSp>
        <p:grpSp>
          <p:nvGrpSpPr>
            <p:cNvPr id="22536" name="Group 29"/>
            <p:cNvGrpSpPr>
              <a:grpSpLocks/>
            </p:cNvGrpSpPr>
            <p:nvPr/>
          </p:nvGrpSpPr>
          <p:grpSpPr bwMode="auto">
            <a:xfrm>
              <a:off x="3060" y="3960"/>
              <a:ext cx="2700" cy="540"/>
              <a:chOff x="3060" y="3960"/>
              <a:chExt cx="2700" cy="540"/>
            </a:xfrm>
          </p:grpSpPr>
          <p:sp>
            <p:nvSpPr>
              <p:cNvPr id="22546" name="Line 30"/>
              <p:cNvSpPr>
                <a:spLocks noChangeShapeType="1"/>
              </p:cNvSpPr>
              <p:nvPr/>
            </p:nvSpPr>
            <p:spPr bwMode="auto">
              <a:xfrm>
                <a:off x="3060" y="418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Text Box 31"/>
              <p:cNvSpPr txBox="1">
                <a:spLocks noChangeArrowheads="1"/>
              </p:cNvSpPr>
              <p:nvPr/>
            </p:nvSpPr>
            <p:spPr bwMode="auto">
              <a:xfrm>
                <a:off x="3780" y="396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25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7" name="Group 32"/>
            <p:cNvGrpSpPr>
              <a:grpSpLocks/>
            </p:cNvGrpSpPr>
            <p:nvPr/>
          </p:nvGrpSpPr>
          <p:grpSpPr bwMode="auto">
            <a:xfrm>
              <a:off x="3060" y="2880"/>
              <a:ext cx="2700" cy="540"/>
              <a:chOff x="3060" y="2880"/>
              <a:chExt cx="2700" cy="540"/>
            </a:xfrm>
          </p:grpSpPr>
          <p:sp>
            <p:nvSpPr>
              <p:cNvPr id="22544" name="Line 33"/>
              <p:cNvSpPr>
                <a:spLocks noChangeShapeType="1"/>
              </p:cNvSpPr>
              <p:nvPr/>
            </p:nvSpPr>
            <p:spPr bwMode="auto">
              <a:xfrm>
                <a:off x="3060" y="310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Text Box 34"/>
              <p:cNvSpPr txBox="1">
                <a:spLocks noChangeArrowheads="1"/>
              </p:cNvSpPr>
              <p:nvPr/>
            </p:nvSpPr>
            <p:spPr bwMode="auto">
              <a:xfrm>
                <a:off x="3780" y="288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75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8" name="Group 35"/>
            <p:cNvGrpSpPr>
              <a:grpSpLocks/>
            </p:cNvGrpSpPr>
            <p:nvPr/>
          </p:nvGrpSpPr>
          <p:grpSpPr bwMode="auto">
            <a:xfrm>
              <a:off x="3060" y="3528"/>
              <a:ext cx="2700" cy="540"/>
              <a:chOff x="3060" y="3600"/>
              <a:chExt cx="2700" cy="540"/>
            </a:xfrm>
          </p:grpSpPr>
          <p:sp>
            <p:nvSpPr>
              <p:cNvPr id="22542" name="Line 36"/>
              <p:cNvSpPr>
                <a:spLocks noChangeShapeType="1"/>
              </p:cNvSpPr>
              <p:nvPr/>
            </p:nvSpPr>
            <p:spPr bwMode="auto">
              <a:xfrm>
                <a:off x="3060" y="382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Text Box 37"/>
              <p:cNvSpPr txBox="1">
                <a:spLocks noChangeArrowheads="1"/>
              </p:cNvSpPr>
              <p:nvPr/>
            </p:nvSpPr>
            <p:spPr bwMode="auto">
              <a:xfrm>
                <a:off x="3780" y="360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50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9" name="Group 38"/>
            <p:cNvGrpSpPr>
              <a:grpSpLocks/>
            </p:cNvGrpSpPr>
            <p:nvPr/>
          </p:nvGrpSpPr>
          <p:grpSpPr bwMode="auto">
            <a:xfrm>
              <a:off x="3060" y="1541"/>
              <a:ext cx="3900" cy="540"/>
              <a:chOff x="3060" y="5040"/>
              <a:chExt cx="3900" cy="540"/>
            </a:xfrm>
          </p:grpSpPr>
          <p:sp>
            <p:nvSpPr>
              <p:cNvPr id="22540" name="Line 39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Text Box 40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31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/>
                  <a:t>Maximum (is at most 1.5 IQR off the 75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percentile)</a:t>
                </a:r>
                <a:endParaRPr lang="en-US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315736" y="4660820"/>
            <a:ext cx="50366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IQR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059705" y="6070381"/>
            <a:ext cx="608194" cy="34286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48600" y="3836265"/>
            <a:ext cx="533400" cy="50731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27272" y="6097007"/>
            <a:ext cx="419100" cy="3815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9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352800"/>
            <a:ext cx="89852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/>
              <a:t>Measures of Location: Mean and Median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/>
              <a:t>The mean is the most common measure of the location of a set of points.  </a:t>
            </a:r>
          </a:p>
          <a:p>
            <a:r>
              <a:rPr lang="en-US"/>
              <a:t>However, the mean is very sensitive to outliers.   </a:t>
            </a:r>
          </a:p>
          <a:p>
            <a:r>
              <a:rPr lang="en-US"/>
              <a:t>Thus, the median or a trimmed mean is also commonly used.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/>
              <a:t>Measures of Spread: Range and Variance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428037" cy="5181600"/>
          </a:xfrm>
        </p:spPr>
        <p:txBody>
          <a:bodyPr/>
          <a:lstStyle/>
          <a:p>
            <a:r>
              <a:rPr lang="en-US"/>
              <a:t>Range is the difference between the max and min</a:t>
            </a:r>
          </a:p>
          <a:p>
            <a:r>
              <a:rPr lang="en-US"/>
              <a:t>The variance or standard deviation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</a:t>
            </a:r>
          </a:p>
          <a:p>
            <a:pPr>
              <a:buFont typeface="Monotype Sorts" pitchFamily="2" charset="2"/>
              <a:buNone/>
            </a:pPr>
            <a:endParaRPr lang="en-US"/>
          </a:p>
          <a:p>
            <a:endParaRPr lang="en-US"/>
          </a:p>
          <a:p>
            <a:r>
              <a:rPr lang="en-US"/>
              <a:t>However, this is also sensitive to outliers, so that other measures are often used.  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1143000" y="1905000"/>
          <a:ext cx="548798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1100328" progId="Word.Document.8">
                  <p:embed/>
                </p:oleObj>
              </mc:Choice>
              <mc:Fallback>
                <p:oleObj name="Document" r:id="rId3" imgW="5486400" imgH="1100328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5487988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419600"/>
            <a:ext cx="464343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5638800" y="4419600"/>
            <a:ext cx="3341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(Mean Absolute Deviation) [Han]</a:t>
            </a:r>
          </a:p>
          <a:p>
            <a:r>
              <a:rPr lang="en-US" sz="1600"/>
              <a:t>(Absolute Average Deviation) [Tan]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6172200" y="5334000"/>
            <a:ext cx="2730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(Median Absolute Deviation)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81113" y="3081338"/>
            <a:ext cx="35417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Verdana" pitchFamily="34" charset="0"/>
              </a:rPr>
              <a:t>standard_deviation(x)= s</a:t>
            </a:r>
            <a:r>
              <a:rPr lang="en-US" sz="2000" baseline="-25000">
                <a:latin typeface="Verdana" pitchFamily="34" charset="0"/>
              </a:rPr>
              <a:t>x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7010400" y="1447800"/>
            <a:ext cx="11430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7086600" y="1447800"/>
            <a:ext cx="12192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0, 2, 3, 7, 8</a:t>
            </a: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858000" y="2286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6934200" y="3048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609600" y="4572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609600" y="5334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3" name="Rectangle 17"/>
          <p:cNvSpPr>
            <a:spLocks noChangeArrowheads="1"/>
          </p:cNvSpPr>
          <p:nvPr/>
        </p:nvSpPr>
        <p:spPr bwMode="auto">
          <a:xfrm>
            <a:off x="609600" y="58674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6919913" y="2286000"/>
            <a:ext cx="525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11.5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6919913" y="3048000"/>
            <a:ext cx="6238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3.3</a:t>
            </a: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671513" y="4602163"/>
            <a:ext cx="4270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2.8</a:t>
            </a: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823913" y="5364163"/>
            <a:ext cx="28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068" name="Text Box 23"/>
          <p:cNvSpPr txBox="1">
            <a:spLocks noChangeArrowheads="1"/>
          </p:cNvSpPr>
          <p:nvPr/>
        </p:nvSpPr>
        <p:spPr bwMode="auto">
          <a:xfrm>
            <a:off x="823913" y="5897563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69888" y="152400"/>
            <a:ext cx="8610600" cy="533400"/>
          </a:xfrm>
        </p:spPr>
        <p:txBody>
          <a:bodyPr/>
          <a:lstStyle/>
          <a:p>
            <a:r>
              <a:rPr lang="en-US" dirty="0"/>
              <a:t>68-95-99.7 Rule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196399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more details see: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1219200"/>
            <a:ext cx="6019800" cy="53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https://en.wikipedia.org/wiki/68%E2%80%9395%E2%80%9399.7_rule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upload.wikimedia.org/wikipedia/commons/thumb/2/22/Empirical_rule_histogram.svg/553px-Empirical_rule_histo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49136"/>
            <a:ext cx="4505325" cy="44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7483"/>
            <a:ext cx="24574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191000"/>
            <a:ext cx="2114681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Remark:</a:t>
            </a:r>
          </a:p>
          <a:p>
            <a:pPr marL="285750" indent="-285750">
              <a:buFont typeface="Symbol"/>
              <a:buChar char="m"/>
            </a:pPr>
            <a:r>
              <a:rPr lang="en-US" dirty="0">
                <a:sym typeface="Symbol"/>
              </a:rPr>
              <a:t>is mean value and</a:t>
            </a:r>
          </a:p>
          <a:p>
            <a:pPr marL="285750" indent="-285750">
              <a:buFont typeface="Symbol"/>
              <a:buChar char="s"/>
            </a:pPr>
            <a:r>
              <a:rPr lang="en-US" dirty="0">
                <a:sym typeface="Symbol"/>
              </a:rPr>
              <a:t>is standard deviation</a:t>
            </a:r>
          </a:p>
        </p:txBody>
      </p:sp>
      <p:pic>
        <p:nvPicPr>
          <p:cNvPr id="3081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321794" cy="17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4000" y="2675467"/>
            <a:ext cx="2632452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This rule assumes a Gaussian</a:t>
            </a:r>
          </a:p>
          <a:p>
            <a:r>
              <a:rPr lang="en-US" dirty="0">
                <a:sym typeface="Symbol"/>
              </a:rPr>
              <a:t>distribution!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2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69888" y="152400"/>
            <a:ext cx="8610600" cy="533400"/>
          </a:xfrm>
        </p:spPr>
        <p:txBody>
          <a:bodyPr/>
          <a:lstStyle/>
          <a:p>
            <a:r>
              <a:rPr lang="en-US" dirty="0"/>
              <a:t>68-95-99.7 Rule continued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60952"/>
              </p:ext>
            </p:extLst>
          </p:nvPr>
        </p:nvGraphicFramePr>
        <p:xfrm>
          <a:off x="1752600" y="1143000"/>
          <a:ext cx="6546968" cy="5387342"/>
        </p:xfrm>
        <a:graphic>
          <a:graphicData uri="http://schemas.openxmlformats.org/drawingml/2006/table">
            <a:tbl>
              <a:tblPr/>
              <a:tblGrid>
                <a:gridCol w="163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r>
                        <a:rPr lang="en-US" sz="1400" dirty="0"/>
                        <a:t>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Expected fraction of population inside 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Approximate expected frequency outside 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Approximate frequency for daily event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0.5σ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0.382924922548026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in 3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Four times a week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0.682689492137086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3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Twice a week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1.5σ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0.866385597462284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7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Weekly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2σ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0.954499736103642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22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Every three weeks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2.5σ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0.987580669348448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81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Quarterly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3σ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0.997300203936740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370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Yearly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3.5σ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0.999534741841929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2149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Every six years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l-GR" sz="1400"/>
                        <a:t>μ ± 4σ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0.999936657516334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</a:t>
                      </a:r>
                      <a:r>
                        <a:rPr lang="en-US" sz="1400">
                          <a:effectLst/>
                        </a:rPr>
                        <a:t>7004157870000000000♠</a:t>
                      </a:r>
                      <a:r>
                        <a:rPr lang="en-US" sz="1400"/>
                        <a:t>15</a:t>
                      </a:r>
                      <a:r>
                        <a:rPr lang="en-US" sz="1400">
                          <a:effectLst/>
                        </a:rPr>
                        <a:t>787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Every 43 years (twice in a lifetime)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75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dirty="0"/>
              <a:t>Correlation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1" y="990600"/>
            <a:ext cx="8610599" cy="5181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Key question: Is there are linear relationship between 2 continuous attributes</a:t>
            </a:r>
          </a:p>
          <a:p>
            <a:r>
              <a:rPr lang="en-US" dirty="0"/>
              <a:t>Secondary question: how strong is this relationship, what is its nature: positive or negative?</a:t>
            </a:r>
          </a:p>
          <a:p>
            <a:r>
              <a:rPr lang="en-US" dirty="0"/>
              <a:t>Continue with:  </a:t>
            </a:r>
            <a:r>
              <a:rPr lang="en-US" dirty="0">
                <a:hlinkClick r:id="rId3"/>
              </a:rPr>
              <a:t>https://en.wikipedia.org/wiki/Correlation_and_dependence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93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dirty="0"/>
              <a:t>Fitting Linear Models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428037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&gt; x&lt;-c(1,2,3)</a:t>
            </a:r>
          </a:p>
          <a:p>
            <a:pPr marL="0" indent="0">
              <a:buNone/>
            </a:pPr>
            <a:r>
              <a:rPr lang="en-US" sz="2000" dirty="0"/>
              <a:t>&gt; y&lt;-c(1,6,7)</a:t>
            </a:r>
          </a:p>
          <a:p>
            <a:pPr marL="0" indent="0">
              <a:buNone/>
            </a:pPr>
            <a:r>
              <a:rPr lang="en-US" sz="2000" dirty="0"/>
              <a:t>&gt; dataset&lt;-</a:t>
            </a:r>
            <a:r>
              <a:rPr lang="en-US" sz="2000" dirty="0" err="1"/>
              <a:t>data.frame</a:t>
            </a:r>
            <a:r>
              <a:rPr lang="en-US" sz="2000" dirty="0"/>
              <a:t>(</a:t>
            </a:r>
            <a:r>
              <a:rPr lang="en-US" sz="2000" dirty="0" err="1"/>
              <a:t>x,y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&gt; mod&lt;-lm(y ~ x, data=dataset)</a:t>
            </a:r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mod$coeff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(Intercept)           x </a:t>
            </a:r>
          </a:p>
          <a:p>
            <a:pPr marL="0" indent="0">
              <a:buNone/>
            </a:pPr>
            <a:r>
              <a:rPr lang="en-US" sz="2000" dirty="0"/>
              <a:t>  -1.333333    3.000000 </a:t>
            </a:r>
          </a:p>
          <a:p>
            <a:pPr marL="0" indent="0">
              <a:buNone/>
            </a:pPr>
            <a:r>
              <a:rPr lang="en-US" sz="2000" dirty="0"/>
              <a:t>&gt; plot(</a:t>
            </a:r>
            <a:r>
              <a:rPr lang="en-US" sz="2000" dirty="0" err="1"/>
              <a:t>x,y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abline</a:t>
            </a:r>
            <a:r>
              <a:rPr lang="en-US" sz="2000" dirty="0"/>
              <a:t>(c(-1.3333,3))</a:t>
            </a:r>
          </a:p>
          <a:p>
            <a:pPr marL="0" indent="0">
              <a:buNone/>
            </a:pPr>
            <a:r>
              <a:rPr lang="en-US" sz="2000" dirty="0"/>
              <a:t>&gt; summary(mod)$</a:t>
            </a:r>
            <a:r>
              <a:rPr lang="en-US" sz="2000" dirty="0" err="1"/>
              <a:t>r.squared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[1] 0.8709677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465" y="5311509"/>
            <a:ext cx="8626079" cy="1267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details: </a:t>
            </a:r>
            <a:r>
              <a:rPr lang="en-US" dirty="0">
                <a:hlinkClick r:id="rId3"/>
              </a:rPr>
              <a:t>https://en.wikibooks.org/wiki/R_Programming/Linear_Models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>
                <a:hlinkClick r:id="rId4" tooltip="Statistics"/>
              </a:rPr>
              <a:t>statistics</a:t>
            </a:r>
            <a:r>
              <a:rPr lang="en-US" dirty="0"/>
              <a:t>, the </a:t>
            </a:r>
            <a:r>
              <a:rPr lang="en-US" b="1" dirty="0"/>
              <a:t>coefficient of determination</a:t>
            </a:r>
            <a:r>
              <a:rPr lang="en-US" dirty="0"/>
              <a:t>, denoted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or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and pronounced "R squared", is the </a:t>
            </a:r>
          </a:p>
          <a:p>
            <a:r>
              <a:rPr lang="en-US" dirty="0"/>
              <a:t>proportion of the variance in the dependent variable that is predictable from the independent variable; see: </a:t>
            </a:r>
          </a:p>
          <a:p>
            <a:r>
              <a:rPr lang="en-US" dirty="0">
                <a:hlinkClick r:id="rId5"/>
              </a:rPr>
              <a:t>https</a:t>
            </a:r>
            <a:r>
              <a:rPr lang="en-US">
                <a:hlinkClick r:id="rId5"/>
              </a:rPr>
              <a:t>://en.wikipedia.org/wiki/Coefficient_of_determination</a:t>
            </a:r>
            <a:endParaRPr lang="en-US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747556" cy="37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Visualization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2" charset="2"/>
              <a:buNone/>
            </a:pPr>
            <a:r>
              <a:rPr lang="en-US"/>
              <a:t>   Visualization is the conversion of data into a visual or tabular format so that the characteristics of the data and the relationships among data items or attributes can be analyzed or reported.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Visualization of data is one of the most powerful and appealing techniques for data exploration.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Humans have a well developed ability to analyze large amounts of information that is presented visually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Can detect general patterns and trends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/>
              <a:t>Can detect outliers and unusual patterns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"/>
          <a:stretch>
            <a:fillRect/>
          </a:stretch>
        </p:blipFill>
        <p:spPr bwMode="auto">
          <a:xfrm>
            <a:off x="1524000" y="2667000"/>
            <a:ext cx="55022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Sea Surface Temperature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/>
              <a:t>The following shows the Sea Surface Temperature (SST) for July 1982</a:t>
            </a:r>
          </a:p>
          <a:p>
            <a:pPr lvl="1"/>
            <a:r>
              <a:rPr lang="en-US"/>
              <a:t>Tens of thousands of data points are summarized in a single figure</a:t>
            </a:r>
          </a:p>
          <a:p>
            <a:pPr lvl="1">
              <a:buFont typeface="Arial" charset="0"/>
              <a:buNone/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endParaRPr lang="en-US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334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Is the mapping of information to a visual format</a:t>
            </a:r>
          </a:p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Data objects, their attributes, and the relationships among data objects are translated into graphical elements such as points, lines, shapes, and colors.</a:t>
            </a:r>
          </a:p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Example: 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Objects are often represented as points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Their attribute values can be represented as the position of the points or the characteristics of the points, e.g., color, size, and shape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/>
              <a:t>If position is used, then the relationships of points, i.e., whether they form groups or a point is an outlier, is easily perceived.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Why Data Exploration?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8686800" cy="4343400"/>
          </a:xfrm>
        </p:spPr>
        <p:txBody>
          <a:bodyPr/>
          <a:lstStyle/>
          <a:p>
            <a:r>
              <a:rPr lang="en-US" sz="2000" dirty="0"/>
              <a:t>Key motivations of data exploration include</a:t>
            </a:r>
            <a:endParaRPr lang="en-US" sz="1800" dirty="0"/>
          </a:p>
          <a:p>
            <a:pPr lvl="1"/>
            <a:r>
              <a:rPr lang="en-US" sz="1800" dirty="0"/>
              <a:t>Getting a better understanding of the data</a:t>
            </a:r>
          </a:p>
          <a:p>
            <a:pPr lvl="1"/>
            <a:r>
              <a:rPr lang="en-US" sz="1800" dirty="0"/>
              <a:t>Create background knowledge about the data to be analyzed</a:t>
            </a:r>
          </a:p>
          <a:p>
            <a:pPr lvl="1"/>
            <a:r>
              <a:rPr lang="en-US" sz="1800" dirty="0"/>
              <a:t>Helping to select the right tool for preprocessing, data analysis and data mining</a:t>
            </a:r>
          </a:p>
          <a:p>
            <a:pPr lvl="1"/>
            <a:r>
              <a:rPr lang="en-US" sz="1800" dirty="0"/>
              <a:t>Making use of humans’ abilities to recognize patterns</a:t>
            </a:r>
          </a:p>
          <a:p>
            <a:pPr lvl="2"/>
            <a:r>
              <a:rPr lang="en-US" sz="1800" dirty="0"/>
              <a:t> People can recognize patterns not captured by data analysis tools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r>
              <a:rPr lang="en-US" sz="2000" dirty="0"/>
              <a:t>Related to the area of Exploratory Data Analysis (EDA)</a:t>
            </a:r>
          </a:p>
          <a:p>
            <a:pPr lvl="1"/>
            <a:r>
              <a:rPr lang="en-US" sz="1800" dirty="0"/>
              <a:t>Created by statistician John Tukey</a:t>
            </a:r>
          </a:p>
          <a:p>
            <a:pPr lvl="1"/>
            <a:r>
              <a:rPr lang="en-US" sz="1800" dirty="0"/>
              <a:t>Seminal book is Exploratory Data Analysis by Tukey</a:t>
            </a:r>
          </a:p>
          <a:p>
            <a:pPr lvl="1"/>
            <a:r>
              <a:rPr lang="en-US" sz="1800" dirty="0"/>
              <a:t>A nice online introduction can be found in Chapter 1 of the NIST Engineering Statistics Handbook</a:t>
            </a:r>
          </a:p>
          <a:p>
            <a:pPr lvl="1">
              <a:buFont typeface="Arial" charset="0"/>
              <a:buNone/>
            </a:pPr>
            <a:r>
              <a:rPr lang="en-US" sz="1800" dirty="0">
                <a:hlinkClick r:id="rId3"/>
              </a:rPr>
              <a:t>http://www.itl.nist.gov/div898/handbook/index.htm</a:t>
            </a:r>
            <a:endParaRPr lang="en-US" sz="1800" dirty="0"/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381000" y="1066800"/>
            <a:ext cx="78486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0000"/>
              </a:spcBef>
              <a:buSzPct val="75000"/>
              <a:buFont typeface="Monotype Sorts" pitchFamily="2" charset="2"/>
              <a:buNone/>
            </a:pPr>
            <a:r>
              <a:rPr lang="en-US" sz="2400" b="1" dirty="0"/>
              <a:t>A preliminary exploration of the data to better understand its characteristics.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Visualizing Universities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657600" y="3200400"/>
            <a:ext cx="1752600" cy="1600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 descr="cha-un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12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Histograms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2895600"/>
          </a:xfrm>
        </p:spPr>
        <p:txBody>
          <a:bodyPr/>
          <a:lstStyle/>
          <a:p>
            <a:r>
              <a:rPr lang="en-US" sz="2400" dirty="0"/>
              <a:t>Histogram </a:t>
            </a:r>
          </a:p>
          <a:p>
            <a:pPr lvl="1"/>
            <a:r>
              <a:rPr lang="en-US" sz="2000" dirty="0"/>
              <a:t>Usually shows the distribution of values of a single variable</a:t>
            </a:r>
          </a:p>
          <a:p>
            <a:pPr lvl="1"/>
            <a:r>
              <a:rPr lang="en-US" sz="2000" dirty="0"/>
              <a:t>Divide the values into bins and show a bar plot of the number of objects in each bin. </a:t>
            </a:r>
          </a:p>
          <a:p>
            <a:pPr lvl="1"/>
            <a:r>
              <a:rPr lang="en-US" sz="2000" dirty="0"/>
              <a:t>The height of each bar indicates the number of objects</a:t>
            </a:r>
          </a:p>
          <a:p>
            <a:pPr lvl="1"/>
            <a:r>
              <a:rPr lang="en-US" sz="2000" dirty="0"/>
              <a:t>Shape of histogram depends on the number of bins and origin </a:t>
            </a:r>
          </a:p>
          <a:p>
            <a:r>
              <a:rPr lang="en-US" sz="2400" dirty="0"/>
              <a:t>Example: Petal Width </a:t>
            </a:r>
            <a:r>
              <a:rPr lang="en-US" sz="2000" dirty="0"/>
              <a:t>(10 and 20 bins, respectively)</a:t>
            </a:r>
            <a:r>
              <a:rPr lang="en-US" sz="2400" dirty="0"/>
              <a:t> </a:t>
            </a:r>
          </a:p>
          <a:p>
            <a:pPr lvl="1">
              <a:buFont typeface="Arial" charset="0"/>
              <a:buNone/>
            </a:pPr>
            <a:endParaRPr lang="en-US" sz="20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b="3267"/>
          <a:stretch>
            <a:fillRect/>
          </a:stretch>
        </p:blipFill>
        <p:spPr bwMode="auto">
          <a:xfrm>
            <a:off x="762000" y="3962400"/>
            <a:ext cx="3268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b="3267"/>
          <a:stretch>
            <a:fillRect/>
          </a:stretch>
        </p:blipFill>
        <p:spPr bwMode="auto">
          <a:xfrm>
            <a:off x="4495800" y="3962400"/>
            <a:ext cx="3268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7775"/>
            <a:ext cx="56578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Two-Dimensional Histograms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428037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Show the joint distribution of the values of two attributes </a:t>
            </a:r>
          </a:p>
          <a:p>
            <a:pPr>
              <a:lnSpc>
                <a:spcPct val="90000"/>
              </a:lnSpc>
            </a:pPr>
            <a:r>
              <a:rPr lang="en-US"/>
              <a:t>Example: petal width and petal length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 does this tell us?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Histograms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143000"/>
            <a:ext cx="8915400" cy="2895600"/>
          </a:xfrm>
        </p:spPr>
        <p:txBody>
          <a:bodyPr/>
          <a:lstStyle/>
          <a:p>
            <a:r>
              <a:rPr lang="en-US" sz="1900" dirty="0"/>
              <a:t>Several variations of histograms exist: </a:t>
            </a:r>
            <a:r>
              <a:rPr lang="en-US" sz="1900" dirty="0" err="1"/>
              <a:t>equi</a:t>
            </a:r>
            <a:r>
              <a:rPr lang="en-US" sz="1900" dirty="0"/>
              <a:t>-bin(most popular), other approaches use variable bin sizes…</a:t>
            </a:r>
          </a:p>
          <a:p>
            <a:r>
              <a:rPr lang="en-US" sz="1900" dirty="0"/>
              <a:t>Choosing proper bin-sizes and bin-starting points is a non trivial problem!! For example, our bins could be: [0,1], [0,2] or [0.2, 1.2], [1.2,2.2] assuming a </a:t>
            </a:r>
            <a:r>
              <a:rPr lang="en-US" sz="1900" dirty="0" err="1"/>
              <a:t>equi</a:t>
            </a:r>
            <a:r>
              <a:rPr lang="en-US" sz="1900" dirty="0"/>
              <a:t>-bin size of 1 is use. </a:t>
            </a:r>
          </a:p>
          <a:p>
            <a:r>
              <a:rPr lang="en-US" sz="1900" dirty="0">
                <a:hlinkClick r:id="rId3"/>
              </a:rPr>
              <a:t>https://en.wikipedia.org/wiki/Histogram</a:t>
            </a:r>
            <a:endParaRPr lang="en-US" sz="1900" dirty="0"/>
          </a:p>
          <a:p>
            <a:r>
              <a:rPr lang="en-US" sz="1900" u="sng" dirty="0"/>
              <a:t>Example Problem from the midterm exam 2016</a:t>
            </a:r>
            <a:r>
              <a:rPr lang="en-US" sz="1900" dirty="0"/>
              <a:t>: Assume you have an attribute A that has the attribute values that range between 0 and 6; its particular values are: 0.62 0.97 0.98 1.01. 1.02 1.07 2.96 2.97 2.99 3.02 3.03 3.06 4.96 4.97 4.98 5.02 5.03 5.04. Assume this attribute A is visualized as a </a:t>
            </a:r>
            <a:r>
              <a:rPr lang="en-US" sz="1900" dirty="0" err="1"/>
              <a:t>equi</a:t>
            </a:r>
            <a:r>
              <a:rPr lang="en-US" sz="1900" dirty="0"/>
              <a:t>-bin histogram with 6 bins: [0,1), [1,2), [2,3],[3,4), [4,5), [5,6]. Does the histogram provide a good approximation of the distribution/density function of attribute A? If not, provide a better histogram for attribute A. Give reasons for your answers!  </a:t>
            </a:r>
          </a:p>
          <a:p>
            <a:pPr>
              <a:buNone/>
            </a:pPr>
            <a:endParaRPr lang="en-US" sz="2400" dirty="0"/>
          </a:p>
          <a:p>
            <a:pPr lvl="1">
              <a:buFont typeface="Arial" charset="0"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Box Plots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Box Plots (</a:t>
            </a:r>
            <a:r>
              <a:rPr lang="en-US" sz="2000" dirty="0">
                <a:solidFill>
                  <a:srgbClr val="FF0000"/>
                </a:solidFill>
                <a:latin typeface="Lucida Handwriting" panose="03010101010101010101" pitchFamily="66" charset="0"/>
              </a:rPr>
              <a:t>we do not use the version depicted below!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Invented by J. Tukey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Another way of displaying the distribution of data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Following figure shows the basic part of a box plot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2819400" y="2944813"/>
            <a:ext cx="2514600" cy="3227387"/>
            <a:chOff x="1800" y="677"/>
            <a:chExt cx="3960" cy="5083"/>
          </a:xfrm>
        </p:grpSpPr>
        <p:grpSp>
          <p:nvGrpSpPr>
            <p:cNvPr id="22533" name="Group 8"/>
            <p:cNvGrpSpPr>
              <a:grpSpLocks/>
            </p:cNvGrpSpPr>
            <p:nvPr/>
          </p:nvGrpSpPr>
          <p:grpSpPr bwMode="auto">
            <a:xfrm>
              <a:off x="1800" y="882"/>
              <a:ext cx="1015" cy="4878"/>
              <a:chOff x="1800" y="882"/>
              <a:chExt cx="1015" cy="4878"/>
            </a:xfrm>
          </p:grpSpPr>
          <p:sp>
            <p:nvSpPr>
              <p:cNvPr id="22552" name="Line 9"/>
              <p:cNvSpPr>
                <a:spLocks noChangeShapeType="1"/>
              </p:cNvSpPr>
              <p:nvPr/>
            </p:nvSpPr>
            <p:spPr bwMode="auto">
              <a:xfrm flipV="1">
                <a:off x="2314" y="1729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10"/>
              <p:cNvSpPr>
                <a:spLocks noChangeShapeType="1"/>
              </p:cNvSpPr>
              <p:nvPr/>
            </p:nvSpPr>
            <p:spPr bwMode="auto">
              <a:xfrm flipV="1">
                <a:off x="2314" y="4117"/>
                <a:ext cx="1" cy="11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1"/>
              <p:cNvSpPr>
                <a:spLocks noChangeShapeType="1"/>
              </p:cNvSpPr>
              <p:nvPr/>
            </p:nvSpPr>
            <p:spPr bwMode="auto">
              <a:xfrm>
                <a:off x="2057" y="5298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12"/>
              <p:cNvSpPr>
                <a:spLocks noChangeShapeType="1"/>
              </p:cNvSpPr>
              <p:nvPr/>
            </p:nvSpPr>
            <p:spPr bwMode="auto">
              <a:xfrm>
                <a:off x="2057" y="1729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Rectangle 13"/>
              <p:cNvSpPr>
                <a:spLocks noChangeArrowheads="1"/>
              </p:cNvSpPr>
              <p:nvPr/>
            </p:nvSpPr>
            <p:spPr bwMode="auto">
              <a:xfrm>
                <a:off x="1800" y="3128"/>
                <a:ext cx="1015" cy="989"/>
              </a:xfrm>
              <a:prstGeom prst="rect">
                <a:avLst/>
              </a:prstGeom>
              <a:noFill/>
              <a:ln w="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14"/>
              <p:cNvSpPr>
                <a:spLocks noChangeShapeType="1"/>
              </p:cNvSpPr>
              <p:nvPr/>
            </p:nvSpPr>
            <p:spPr bwMode="auto">
              <a:xfrm>
                <a:off x="1800" y="3719"/>
                <a:ext cx="10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15"/>
              <p:cNvSpPr>
                <a:spLocks noChangeShapeType="1"/>
              </p:cNvSpPr>
              <p:nvPr/>
            </p:nvSpPr>
            <p:spPr bwMode="auto">
              <a:xfrm>
                <a:off x="2250" y="93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16"/>
              <p:cNvSpPr>
                <a:spLocks noChangeShapeType="1"/>
              </p:cNvSpPr>
              <p:nvPr/>
            </p:nvSpPr>
            <p:spPr bwMode="auto">
              <a:xfrm>
                <a:off x="2314" y="882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17"/>
              <p:cNvSpPr>
                <a:spLocks noChangeShapeType="1"/>
              </p:cNvSpPr>
              <p:nvPr/>
            </p:nvSpPr>
            <p:spPr bwMode="auto">
              <a:xfrm>
                <a:off x="2250" y="152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18"/>
              <p:cNvSpPr>
                <a:spLocks noChangeShapeType="1"/>
              </p:cNvSpPr>
              <p:nvPr/>
            </p:nvSpPr>
            <p:spPr bwMode="auto">
              <a:xfrm>
                <a:off x="2314" y="1473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19"/>
              <p:cNvSpPr>
                <a:spLocks noChangeShapeType="1"/>
              </p:cNvSpPr>
              <p:nvPr/>
            </p:nvSpPr>
            <p:spPr bwMode="auto">
              <a:xfrm>
                <a:off x="2250" y="1332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20"/>
              <p:cNvSpPr>
                <a:spLocks noChangeShapeType="1"/>
              </p:cNvSpPr>
              <p:nvPr/>
            </p:nvSpPr>
            <p:spPr bwMode="auto">
              <a:xfrm>
                <a:off x="2314" y="1280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21"/>
              <p:cNvSpPr>
                <a:spLocks noChangeShapeType="1"/>
              </p:cNvSpPr>
              <p:nvPr/>
            </p:nvSpPr>
            <p:spPr bwMode="auto">
              <a:xfrm>
                <a:off x="2250" y="5708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Line 22"/>
              <p:cNvSpPr>
                <a:spLocks noChangeShapeType="1"/>
              </p:cNvSpPr>
              <p:nvPr/>
            </p:nvSpPr>
            <p:spPr bwMode="auto">
              <a:xfrm>
                <a:off x="2314" y="5657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34" name="Group 23"/>
            <p:cNvGrpSpPr>
              <a:grpSpLocks/>
            </p:cNvGrpSpPr>
            <p:nvPr/>
          </p:nvGrpSpPr>
          <p:grpSpPr bwMode="auto">
            <a:xfrm>
              <a:off x="3060" y="677"/>
              <a:ext cx="1800" cy="360"/>
              <a:chOff x="2700" y="677"/>
              <a:chExt cx="1800" cy="360"/>
            </a:xfrm>
          </p:grpSpPr>
          <p:sp>
            <p:nvSpPr>
              <p:cNvPr id="22550" name="Line 24"/>
              <p:cNvSpPr>
                <a:spLocks noChangeShapeType="1"/>
              </p:cNvSpPr>
              <p:nvPr/>
            </p:nvSpPr>
            <p:spPr bwMode="auto">
              <a:xfrm>
                <a:off x="2700" y="90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Text Box 25"/>
              <p:cNvSpPr txBox="1">
                <a:spLocks noChangeArrowheads="1"/>
              </p:cNvSpPr>
              <p:nvPr/>
            </p:nvSpPr>
            <p:spPr bwMode="auto">
              <a:xfrm>
                <a:off x="3420" y="677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outlier</a:t>
                </a:r>
                <a:endParaRPr lang="en-US"/>
              </a:p>
            </p:txBody>
          </p:sp>
        </p:grpSp>
        <p:grpSp>
          <p:nvGrpSpPr>
            <p:cNvPr id="22535" name="Group 26"/>
            <p:cNvGrpSpPr>
              <a:grpSpLocks/>
            </p:cNvGrpSpPr>
            <p:nvPr/>
          </p:nvGrpSpPr>
          <p:grpSpPr bwMode="auto">
            <a:xfrm>
              <a:off x="3060" y="5040"/>
              <a:ext cx="2700" cy="540"/>
              <a:chOff x="3060" y="5040"/>
              <a:chExt cx="2700" cy="540"/>
            </a:xfrm>
          </p:grpSpPr>
          <p:sp>
            <p:nvSpPr>
              <p:cNvPr id="22548" name="Line 27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Text Box 28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/>
                  <a:t>10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percentile</a:t>
                </a:r>
                <a:endParaRPr lang="en-US" dirty="0"/>
              </a:p>
            </p:txBody>
          </p:sp>
        </p:grpSp>
        <p:grpSp>
          <p:nvGrpSpPr>
            <p:cNvPr id="22536" name="Group 29"/>
            <p:cNvGrpSpPr>
              <a:grpSpLocks/>
            </p:cNvGrpSpPr>
            <p:nvPr/>
          </p:nvGrpSpPr>
          <p:grpSpPr bwMode="auto">
            <a:xfrm>
              <a:off x="3060" y="3960"/>
              <a:ext cx="2700" cy="540"/>
              <a:chOff x="3060" y="3960"/>
              <a:chExt cx="2700" cy="540"/>
            </a:xfrm>
          </p:grpSpPr>
          <p:sp>
            <p:nvSpPr>
              <p:cNvPr id="22546" name="Line 30"/>
              <p:cNvSpPr>
                <a:spLocks noChangeShapeType="1"/>
              </p:cNvSpPr>
              <p:nvPr/>
            </p:nvSpPr>
            <p:spPr bwMode="auto">
              <a:xfrm>
                <a:off x="3060" y="418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Text Box 31"/>
              <p:cNvSpPr txBox="1">
                <a:spLocks noChangeArrowheads="1"/>
              </p:cNvSpPr>
              <p:nvPr/>
            </p:nvSpPr>
            <p:spPr bwMode="auto">
              <a:xfrm>
                <a:off x="3780" y="396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25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7" name="Group 32"/>
            <p:cNvGrpSpPr>
              <a:grpSpLocks/>
            </p:cNvGrpSpPr>
            <p:nvPr/>
          </p:nvGrpSpPr>
          <p:grpSpPr bwMode="auto">
            <a:xfrm>
              <a:off x="3060" y="2880"/>
              <a:ext cx="2700" cy="540"/>
              <a:chOff x="3060" y="2880"/>
              <a:chExt cx="2700" cy="540"/>
            </a:xfrm>
          </p:grpSpPr>
          <p:sp>
            <p:nvSpPr>
              <p:cNvPr id="22544" name="Line 33"/>
              <p:cNvSpPr>
                <a:spLocks noChangeShapeType="1"/>
              </p:cNvSpPr>
              <p:nvPr/>
            </p:nvSpPr>
            <p:spPr bwMode="auto">
              <a:xfrm>
                <a:off x="3060" y="310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Text Box 34"/>
              <p:cNvSpPr txBox="1">
                <a:spLocks noChangeArrowheads="1"/>
              </p:cNvSpPr>
              <p:nvPr/>
            </p:nvSpPr>
            <p:spPr bwMode="auto">
              <a:xfrm>
                <a:off x="3780" y="288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75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8" name="Group 35"/>
            <p:cNvGrpSpPr>
              <a:grpSpLocks/>
            </p:cNvGrpSpPr>
            <p:nvPr/>
          </p:nvGrpSpPr>
          <p:grpSpPr bwMode="auto">
            <a:xfrm>
              <a:off x="3060" y="3528"/>
              <a:ext cx="2700" cy="540"/>
              <a:chOff x="3060" y="3600"/>
              <a:chExt cx="2700" cy="540"/>
            </a:xfrm>
          </p:grpSpPr>
          <p:sp>
            <p:nvSpPr>
              <p:cNvPr id="22542" name="Line 36"/>
              <p:cNvSpPr>
                <a:spLocks noChangeShapeType="1"/>
              </p:cNvSpPr>
              <p:nvPr/>
            </p:nvSpPr>
            <p:spPr bwMode="auto">
              <a:xfrm>
                <a:off x="3060" y="382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Text Box 37"/>
              <p:cNvSpPr txBox="1">
                <a:spLocks noChangeArrowheads="1"/>
              </p:cNvSpPr>
              <p:nvPr/>
            </p:nvSpPr>
            <p:spPr bwMode="auto">
              <a:xfrm>
                <a:off x="3780" y="360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50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9" name="Group 38"/>
            <p:cNvGrpSpPr>
              <a:grpSpLocks/>
            </p:cNvGrpSpPr>
            <p:nvPr/>
          </p:nvGrpSpPr>
          <p:grpSpPr bwMode="auto">
            <a:xfrm>
              <a:off x="3060" y="1541"/>
              <a:ext cx="2700" cy="540"/>
              <a:chOff x="3060" y="5040"/>
              <a:chExt cx="2700" cy="540"/>
            </a:xfrm>
          </p:grpSpPr>
          <p:sp>
            <p:nvSpPr>
              <p:cNvPr id="22540" name="Line 39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Text Box 40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90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867400" y="3672064"/>
            <a:ext cx="3026791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see</a:t>
            </a:r>
            <a:r>
              <a:rPr lang="en-US" sz="1000" dirty="0"/>
              <a:t>: </a:t>
            </a:r>
            <a:r>
              <a:rPr lang="en-US" sz="1000" dirty="0">
                <a:hlinkClick r:id="rId3"/>
              </a:rPr>
              <a:t>https://en.wikipedia.org/wiki/Box_plot</a:t>
            </a:r>
            <a:endParaRPr lang="en-US" sz="1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76200" y="360241"/>
            <a:ext cx="8936699" cy="487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i="0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in R (</a:t>
            </a:r>
            <a:r>
              <a:rPr lang="en" sz="3200" i="0" strike="noStrike" cap="none" dirty="0">
                <a:solidFill>
                  <a:srgbClr val="FF0000"/>
                </a:solidFill>
                <a:latin typeface="Lucida Handwriting" panose="03010101010101010101" pitchFamily="66" charset="0"/>
                <a:ea typeface="Arial"/>
                <a:cs typeface="Arial"/>
                <a:sym typeface="Arial"/>
              </a:rPr>
              <a:t>we use those!!</a:t>
            </a:r>
            <a:r>
              <a:rPr lang="en" sz="3200" i="0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endParaRPr lang="en" sz="24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default, boxplot() in R plots the maximum and the minimum non-outlying values instead of the 10</a:t>
            </a:r>
            <a:r>
              <a:rPr lang="en" sz="240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90</a:t>
            </a:r>
            <a:r>
              <a:rPr lang="en" sz="240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percentiles as the book describes. Outliers in BPs are values that are 1.5*IQR</a:t>
            </a:r>
            <a:r>
              <a:rPr lang="en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more away from the box, where IQR is the height of the box!</a:t>
            </a:r>
            <a:endParaRPr lang="en" sz="24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3810000" y="3505199"/>
            <a:ext cx="2514600" cy="3227386"/>
            <a:chOff x="2857500" y="1074737"/>
            <a:chExt cx="6286499" cy="8069261"/>
          </a:xfrm>
        </p:grpSpPr>
        <p:grpSp>
          <p:nvGrpSpPr>
            <p:cNvPr id="53" name="Shape 53"/>
            <p:cNvGrpSpPr/>
            <p:nvPr/>
          </p:nvGrpSpPr>
          <p:grpSpPr>
            <a:xfrm>
              <a:off x="2857500" y="1400175"/>
              <a:ext cx="1611312" cy="7743823"/>
              <a:chOff x="2857500" y="1400175"/>
              <a:chExt cx="1611312" cy="7743823"/>
            </a:xfrm>
          </p:grpSpPr>
          <p:cxnSp>
            <p:nvCxnSpPr>
              <p:cNvPr id="54" name="Shape 54"/>
              <p:cNvCxnSpPr/>
              <p:nvPr/>
            </p:nvCxnSpPr>
            <p:spPr>
              <a:xfrm rot="10800000" flipH="1">
                <a:off x="3673475" y="2744786"/>
                <a:ext cx="1587" cy="2220911"/>
              </a:xfrm>
              <a:prstGeom prst="straightConnector1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5" name="Shape 55"/>
              <p:cNvCxnSpPr/>
              <p:nvPr/>
            </p:nvCxnSpPr>
            <p:spPr>
              <a:xfrm rot="10800000" flipH="1">
                <a:off x="3673475" y="6535737"/>
                <a:ext cx="1587" cy="1874836"/>
              </a:xfrm>
              <a:prstGeom prst="straightConnector1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6" name="Shape 56"/>
              <p:cNvCxnSpPr/>
              <p:nvPr/>
            </p:nvCxnSpPr>
            <p:spPr>
              <a:xfrm>
                <a:off x="3265486" y="8410575"/>
                <a:ext cx="795337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7" name="Shape 57"/>
              <p:cNvCxnSpPr/>
              <p:nvPr/>
            </p:nvCxnSpPr>
            <p:spPr>
              <a:xfrm>
                <a:off x="3265486" y="2744786"/>
                <a:ext cx="795337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58" name="Shape 58"/>
              <p:cNvSpPr txBox="1"/>
              <p:nvPr/>
            </p:nvSpPr>
            <p:spPr>
              <a:xfrm>
                <a:off x="2857500" y="4965700"/>
                <a:ext cx="1611312" cy="1570036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59" name="Shape 59"/>
              <p:cNvCxnSpPr/>
              <p:nvPr/>
            </p:nvCxnSpPr>
            <p:spPr>
              <a:xfrm>
                <a:off x="2857500" y="5903912"/>
                <a:ext cx="1611312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0" name="Shape 60"/>
              <p:cNvCxnSpPr/>
              <p:nvPr/>
            </p:nvCxnSpPr>
            <p:spPr>
              <a:xfrm>
                <a:off x="3571875" y="1482725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1" name="Shape 61"/>
              <p:cNvCxnSpPr/>
              <p:nvPr/>
            </p:nvCxnSpPr>
            <p:spPr>
              <a:xfrm>
                <a:off x="3673475" y="1400175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2" name="Shape 62"/>
              <p:cNvCxnSpPr/>
              <p:nvPr/>
            </p:nvCxnSpPr>
            <p:spPr>
              <a:xfrm>
                <a:off x="3571875" y="24193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3" name="Shape 63"/>
              <p:cNvCxnSpPr/>
              <p:nvPr/>
            </p:nvCxnSpPr>
            <p:spPr>
              <a:xfrm>
                <a:off x="3673475" y="2338386"/>
                <a:ext cx="1587" cy="18256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4" name="Shape 64"/>
              <p:cNvCxnSpPr/>
              <p:nvPr/>
            </p:nvCxnSpPr>
            <p:spPr>
              <a:xfrm>
                <a:off x="3571875" y="21145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5" name="Shape 65"/>
              <p:cNvCxnSpPr/>
              <p:nvPr/>
            </p:nvCxnSpPr>
            <p:spPr>
              <a:xfrm>
                <a:off x="3673475" y="2032000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6" name="Shape 66"/>
              <p:cNvCxnSpPr/>
              <p:nvPr/>
            </p:nvCxnSpPr>
            <p:spPr>
              <a:xfrm>
                <a:off x="3571875" y="90614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7" name="Shape 67"/>
              <p:cNvCxnSpPr/>
              <p:nvPr/>
            </p:nvCxnSpPr>
            <p:spPr>
              <a:xfrm>
                <a:off x="3673475" y="8980486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68" name="Shape 68"/>
            <p:cNvGrpSpPr/>
            <p:nvPr/>
          </p:nvGrpSpPr>
          <p:grpSpPr>
            <a:xfrm>
              <a:off x="4857750" y="1074737"/>
              <a:ext cx="2857500" cy="571500"/>
              <a:chOff x="4286250" y="1074737"/>
              <a:chExt cx="2857500" cy="571500"/>
            </a:xfrm>
          </p:grpSpPr>
          <p:cxnSp>
            <p:nvCxnSpPr>
              <p:cNvPr id="69" name="Shape 69"/>
              <p:cNvCxnSpPr/>
              <p:nvPr/>
            </p:nvCxnSpPr>
            <p:spPr>
              <a:xfrm>
                <a:off x="4286250" y="1428750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0" name="Shape 70"/>
              <p:cNvSpPr txBox="1"/>
              <p:nvPr/>
            </p:nvSpPr>
            <p:spPr>
              <a:xfrm>
                <a:off x="5429250" y="1074737"/>
                <a:ext cx="1714500" cy="571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outlier</a:t>
                </a:r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4857750" y="8001000"/>
              <a:ext cx="4286249" cy="857250"/>
              <a:chOff x="4857750" y="8001000"/>
              <a:chExt cx="4286249" cy="857250"/>
            </a:xfrm>
          </p:grpSpPr>
          <p:cxnSp>
            <p:nvCxnSpPr>
              <p:cNvPr id="72" name="Shape 72"/>
              <p:cNvCxnSpPr/>
              <p:nvPr/>
            </p:nvCxnSpPr>
            <p:spPr>
              <a:xfrm>
                <a:off x="4857750" y="83550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3" name="Shape 73"/>
              <p:cNvSpPr txBox="1"/>
              <p:nvPr/>
            </p:nvSpPr>
            <p:spPr>
              <a:xfrm>
                <a:off x="6000750" y="8001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74" name="Shape 74"/>
            <p:cNvGrpSpPr/>
            <p:nvPr/>
          </p:nvGrpSpPr>
          <p:grpSpPr>
            <a:xfrm>
              <a:off x="4857750" y="6286500"/>
              <a:ext cx="4286249" cy="857250"/>
              <a:chOff x="4857750" y="6286500"/>
              <a:chExt cx="4286249" cy="857250"/>
            </a:xfrm>
          </p:grpSpPr>
          <p:cxnSp>
            <p:nvCxnSpPr>
              <p:cNvPr id="75" name="Shape 75"/>
              <p:cNvCxnSpPr/>
              <p:nvPr/>
            </p:nvCxnSpPr>
            <p:spPr>
              <a:xfrm>
                <a:off x="4857750" y="66405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6" name="Shape 76"/>
              <p:cNvSpPr txBox="1"/>
              <p:nvPr/>
            </p:nvSpPr>
            <p:spPr>
              <a:xfrm>
                <a:off x="6000750" y="62865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77" name="Shape 77"/>
            <p:cNvGrpSpPr/>
            <p:nvPr/>
          </p:nvGrpSpPr>
          <p:grpSpPr>
            <a:xfrm>
              <a:off x="4857750" y="4572000"/>
              <a:ext cx="4286249" cy="857250"/>
              <a:chOff x="4857750" y="4572000"/>
              <a:chExt cx="4286249" cy="857250"/>
            </a:xfrm>
          </p:grpSpPr>
          <p:cxnSp>
            <p:nvCxnSpPr>
              <p:cNvPr id="78" name="Shape 78"/>
              <p:cNvCxnSpPr/>
              <p:nvPr/>
            </p:nvCxnSpPr>
            <p:spPr>
              <a:xfrm>
                <a:off x="4857750" y="4926012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9" name="Shape 79"/>
              <p:cNvSpPr txBox="1"/>
              <p:nvPr/>
            </p:nvSpPr>
            <p:spPr>
              <a:xfrm>
                <a:off x="6000750" y="4572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80" name="Shape 80"/>
            <p:cNvGrpSpPr/>
            <p:nvPr/>
          </p:nvGrpSpPr>
          <p:grpSpPr>
            <a:xfrm>
              <a:off x="4857750" y="5600700"/>
              <a:ext cx="4286249" cy="857250"/>
              <a:chOff x="4857750" y="5715000"/>
              <a:chExt cx="4286249" cy="857250"/>
            </a:xfrm>
          </p:grpSpPr>
          <p:cxnSp>
            <p:nvCxnSpPr>
              <p:cNvPr id="81" name="Shape 81"/>
              <p:cNvCxnSpPr/>
              <p:nvPr/>
            </p:nvCxnSpPr>
            <p:spPr>
              <a:xfrm>
                <a:off x="4857750" y="6069012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82" name="Shape 82"/>
              <p:cNvSpPr txBox="1"/>
              <p:nvPr/>
            </p:nvSpPr>
            <p:spPr>
              <a:xfrm>
                <a:off x="6000750" y="5715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x="4857750" y="2446337"/>
              <a:ext cx="4286249" cy="857250"/>
              <a:chOff x="4857750" y="8001000"/>
              <a:chExt cx="4286249" cy="857250"/>
            </a:xfrm>
          </p:grpSpPr>
          <p:cxnSp>
            <p:nvCxnSpPr>
              <p:cNvPr id="84" name="Shape 84"/>
              <p:cNvCxnSpPr/>
              <p:nvPr/>
            </p:nvCxnSpPr>
            <p:spPr>
              <a:xfrm>
                <a:off x="4857750" y="83550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85" name="Shape 85"/>
              <p:cNvSpPr txBox="1"/>
              <p:nvPr/>
            </p:nvSpPr>
            <p:spPr>
              <a:xfrm>
                <a:off x="6000750" y="8001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</p:grpSp>
      <p:cxnSp>
        <p:nvCxnSpPr>
          <p:cNvPr id="86" name="Shape 86"/>
          <p:cNvCxnSpPr/>
          <p:nvPr/>
        </p:nvCxnSpPr>
        <p:spPr>
          <a:xfrm>
            <a:off x="5181600" y="3962400"/>
            <a:ext cx="990599" cy="533399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 rot="10800000" flipH="1">
            <a:off x="5105400" y="3962399"/>
            <a:ext cx="1066799" cy="4572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5181600" y="6172200"/>
            <a:ext cx="990599" cy="533399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9" name="Shape 89"/>
          <p:cNvCxnSpPr/>
          <p:nvPr/>
        </p:nvCxnSpPr>
        <p:spPr>
          <a:xfrm rot="10800000" flipH="1">
            <a:off x="5105400" y="6172199"/>
            <a:ext cx="1066799" cy="4572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90" name="Shape 90"/>
          <p:cNvGrpSpPr/>
          <p:nvPr/>
        </p:nvGrpSpPr>
        <p:grpSpPr>
          <a:xfrm>
            <a:off x="6286499" y="4054475"/>
            <a:ext cx="2726399" cy="342900"/>
            <a:chOff x="4857750" y="8001000"/>
            <a:chExt cx="4286249" cy="857250"/>
          </a:xfrm>
        </p:grpSpPr>
        <p:cxnSp>
          <p:nvCxnSpPr>
            <p:cNvPr id="91" name="Shape 91"/>
            <p:cNvCxnSpPr/>
            <p:nvPr/>
          </p:nvCxnSpPr>
          <p:spPr>
            <a:xfrm>
              <a:off x="4857750" y="8355011"/>
              <a:ext cx="114300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cxnSp>
        <p:sp>
          <p:nvSpPr>
            <p:cNvPr id="92" name="Shape 92"/>
            <p:cNvSpPr txBox="1"/>
            <p:nvPr/>
          </p:nvSpPr>
          <p:spPr>
            <a:xfrm>
              <a:off x="6000750" y="8001000"/>
              <a:ext cx="3143249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Font typeface="Arial"/>
                <a:buNone/>
              </a:pPr>
              <a:r>
                <a:rPr lang="en" sz="12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Maximum non-outlier</a:t>
              </a: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6298718" y="6290364"/>
            <a:ext cx="2464282" cy="342900"/>
            <a:chOff x="4857750" y="8001000"/>
            <a:chExt cx="4286249" cy="857250"/>
          </a:xfrm>
        </p:grpSpPr>
        <p:cxnSp>
          <p:nvCxnSpPr>
            <p:cNvPr id="94" name="Shape 94"/>
            <p:cNvCxnSpPr/>
            <p:nvPr/>
          </p:nvCxnSpPr>
          <p:spPr>
            <a:xfrm>
              <a:off x="4857750" y="8355011"/>
              <a:ext cx="114300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cxnSp>
        <p:sp>
          <p:nvSpPr>
            <p:cNvPr id="95" name="Shape 95"/>
            <p:cNvSpPr txBox="1"/>
            <p:nvPr/>
          </p:nvSpPr>
          <p:spPr>
            <a:xfrm>
              <a:off x="6000750" y="8001000"/>
              <a:ext cx="3143249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Font typeface="Arial"/>
                <a:buNone/>
              </a:pPr>
              <a:r>
                <a:rPr lang="en" sz="12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Minimum non-outlier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1353" y="2727420"/>
            <a:ext cx="29322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</a:rPr>
              <a:t>See: 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a&lt;-c(11,12, 22, 33, 34, 100)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boxplot(a)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b&lt;-c(11,12, 22, 33, 34, 65)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boxplot(b)</a:t>
            </a:r>
          </a:p>
          <a:p>
            <a:pPr marL="285750" lvl="0" indent="-285750">
              <a:buFont typeface="Wingdings"/>
              <a:buChar char="Ø"/>
            </a:pPr>
            <a:r>
              <a:rPr lang="en-US" dirty="0">
                <a:solidFill>
                  <a:schemeClr val="dk1"/>
                </a:solidFill>
              </a:rPr>
              <a:t>a&lt;-c(11,12,22, 33, 34, 50, 100)</a:t>
            </a:r>
          </a:p>
          <a:p>
            <a:pPr marL="285750" lvl="0" indent="-285750">
              <a:buFont typeface="Wingdings"/>
              <a:buChar char="Ø"/>
            </a:pPr>
            <a:r>
              <a:rPr lang="en-US" dirty="0">
                <a:solidFill>
                  <a:schemeClr val="dk1"/>
                </a:solidFill>
              </a:rPr>
              <a:t>boxplot(a)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4529299"/>
            <a:ext cx="2324416" cy="23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6705600" y="5045557"/>
            <a:ext cx="0" cy="7155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5224119"/>
            <a:ext cx="2302233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IQR (</a:t>
            </a:r>
            <a:r>
              <a:rPr lang="en-US" i="1" dirty="0"/>
              <a:t>a proxy for standard</a:t>
            </a:r>
          </a:p>
          <a:p>
            <a:r>
              <a:rPr lang="en-US" i="1" dirty="0"/>
              <a:t>                           deviation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9695149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533400"/>
          </a:xfrm>
        </p:spPr>
        <p:txBody>
          <a:bodyPr/>
          <a:lstStyle/>
          <a:p>
            <a:pPr algn="ctr"/>
            <a:r>
              <a:rPr lang="en-US" dirty="0"/>
              <a:t>Attribute Standardization / Normalization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domains of numerical attributes vary a lot in their scale: e.g. height varies between 0 and 8 feet and age varies between 0 and 110 years. </a:t>
            </a:r>
          </a:p>
          <a:p>
            <a:pPr>
              <a:lnSpc>
                <a:spcPct val="90000"/>
              </a:lnSpc>
            </a:pPr>
            <a:r>
              <a:rPr lang="en-US" dirty="0"/>
              <a:t>For many data analysis and date mining tasks we want to make attributes “equally important” by using the same range of their attribute values. Attribute </a:t>
            </a:r>
            <a:r>
              <a:rPr lang="en-US" i="1" dirty="0"/>
              <a:t>Normalization/Standardization approaches </a:t>
            </a:r>
            <a:r>
              <a:rPr lang="en-US" dirty="0"/>
              <a:t>address this need:</a:t>
            </a:r>
          </a:p>
          <a:p>
            <a:pPr>
              <a:lnSpc>
                <a:spcPct val="90000"/>
              </a:lnSpc>
            </a:pPr>
            <a:r>
              <a:rPr lang="en-US" dirty="0"/>
              <a:t>The two most popular attribute normalization /  standardization include: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Z-scores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[0,1] Normalization 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09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D52C3971-C4E5-4896-9E62-8BE33C2B6ED9}" type="slidenum">
              <a:rPr lang="en-US" smtClean="0"/>
              <a:pPr eaLnBrk="1" hangingPunct="1">
                <a:defRPr/>
              </a:pPr>
              <a:t>27</a:t>
            </a:fld>
            <a:endParaRPr 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97737" cy="44291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dirty="0"/>
              <a:t>Standardization --- Z-scores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17600"/>
            <a:ext cx="8839200" cy="39116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Standardize data using z-scores</a:t>
            </a:r>
          </a:p>
          <a:p>
            <a:pPr lvl="1"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Calculate the mean, the standard deviation s</a:t>
            </a:r>
            <a:r>
              <a:rPr lang="en-US" baseline="-25000" dirty="0"/>
              <a:t>f</a:t>
            </a:r>
            <a:r>
              <a:rPr lang="en-US" dirty="0"/>
              <a:t> :</a:t>
            </a:r>
          </a:p>
          <a:p>
            <a:pPr lvl="1"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Calculate the standardized measurement (</a:t>
            </a:r>
            <a:r>
              <a:rPr lang="en-US" i="1" dirty="0"/>
              <a:t>z-score</a:t>
            </a:r>
            <a:r>
              <a:rPr lang="en-US" dirty="0"/>
              <a:t>)</a:t>
            </a:r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endParaRPr lang="en-US" dirty="0"/>
          </a:p>
          <a:p>
            <a:pPr marL="0" indent="0" eaLnBrk="1" hangingPunct="1">
              <a:spcBef>
                <a:spcPts val="30"/>
              </a:spcBef>
              <a:spcAft>
                <a:spcPts val="30"/>
              </a:spcAft>
              <a:buNone/>
            </a:pPr>
            <a:endParaRPr lang="en-US" dirty="0"/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Using mean absolute deviation is more robust than using standard deviation, but using the standard deviation is the choice of many tools. </a:t>
            </a:r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sz="2800" dirty="0"/>
              <a:t>Result of Z-score standardization is a dataset in which each attribute has a mean of 0 and a standard deviation of 1.</a:t>
            </a:r>
            <a:endParaRPr lang="en-US" dirty="0"/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Please Read: </a:t>
            </a:r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r>
              <a:rPr lang="en-US" dirty="0"/>
              <a:t>Related: </a:t>
            </a:r>
            <a:r>
              <a:rPr lang="en-US" sz="2800" dirty="0"/>
              <a:t>68-95-99.7 Rule! </a:t>
            </a:r>
            <a:r>
              <a:rPr lang="en-US" sz="900" dirty="0">
                <a:hlinkClick r:id="rId2"/>
              </a:rPr>
              <a:t>https://en.wikipedia.org/wiki/68%E2%80%9395%E2%80%9399.7_rule</a:t>
            </a:r>
            <a:endParaRPr lang="en-US" sz="900" dirty="0"/>
          </a:p>
          <a:p>
            <a:pPr eaLnBrk="1" hangingPunct="1">
              <a:spcBef>
                <a:spcPts val="30"/>
              </a:spcBef>
              <a:spcAft>
                <a:spcPts val="30"/>
              </a:spcAft>
            </a:pPr>
            <a:endParaRPr lang="en-US" sz="900" dirty="0"/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1638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29101"/>
              </p:ext>
            </p:extLst>
          </p:nvPr>
        </p:nvGraphicFramePr>
        <p:xfrm>
          <a:off x="3505200" y="2438400"/>
          <a:ext cx="140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088" imgH="660113" progId="Equation.3">
                  <p:embed/>
                </p:oleObj>
              </mc:Choice>
              <mc:Fallback>
                <p:oleObj name="Equation" r:id="rId3" imgW="1409088" imgH="660113" progId="Equation.3">
                  <p:embed/>
                  <p:pic>
                    <p:nvPicPr>
                      <p:cNvPr id="163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140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19400" y="5867400"/>
            <a:ext cx="3100529" cy="476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http://en.wikipedia.org/wiki/Standard_score</a:t>
            </a:r>
            <a:endParaRPr lang="en-US" sz="1200" dirty="0"/>
          </a:p>
          <a:p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812613"/>
      </p:ext>
    </p:extLst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D52C3971-C4E5-4896-9E62-8BE33C2B6ED9}" type="slidenum">
              <a:rPr lang="en-US" smtClean="0"/>
              <a:pPr eaLnBrk="1" hangingPunct="1">
                <a:defRPr/>
              </a:pPr>
              <a:t>28</a:t>
            </a:fld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1456"/>
            <a:ext cx="7297737" cy="44291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dirty="0"/>
              <a:t>Normalization in [0,1]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876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400" b="1" dirty="0" err="1">
                <a:solidFill>
                  <a:schemeClr val="folHlink"/>
                </a:solidFill>
              </a:rPr>
              <a:t>PSolution</a:t>
            </a:r>
            <a:r>
              <a:rPr lang="en-US" sz="2400" dirty="0"/>
              <a:t>: Normalize interval-scaled variables using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400" dirty="0"/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dirty="0"/>
              <a:t>where </a:t>
            </a:r>
            <a:r>
              <a:rPr lang="en-US" sz="2200" dirty="0" err="1">
                <a:latin typeface="Times New Roman" pitchFamily="18" charset="0"/>
              </a:rPr>
              <a:t>min</a:t>
            </a:r>
            <a:r>
              <a:rPr lang="en-US" sz="2200" baseline="-25000" dirty="0" err="1">
                <a:latin typeface="Times New Roman" pitchFamily="18" charset="0"/>
              </a:rPr>
              <a:t>f</a:t>
            </a:r>
            <a:r>
              <a:rPr lang="en-US" sz="2200" dirty="0"/>
              <a:t> denotes the minimum value and </a:t>
            </a:r>
            <a:r>
              <a:rPr lang="en-US" sz="2200" dirty="0" err="1">
                <a:latin typeface="Times New Roman" pitchFamily="18" charset="0"/>
              </a:rPr>
              <a:t>max</a:t>
            </a:r>
            <a:r>
              <a:rPr lang="en-US" sz="2200" baseline="-25000" dirty="0" err="1">
                <a:latin typeface="Times New Roman" pitchFamily="18" charset="0"/>
              </a:rPr>
              <a:t>f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/>
              <a:t>denotes the maximum value of the f-</a:t>
            </a:r>
            <a:r>
              <a:rPr lang="en-US" sz="2200" dirty="0" err="1"/>
              <a:t>th</a:t>
            </a:r>
            <a:r>
              <a:rPr lang="en-US" sz="2200" dirty="0"/>
              <a:t> attribute in the data set. </a:t>
            </a:r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dirty="0"/>
              <a:t>How it works: The minimum value is mapped to 0 the maximum value is mapped to 1, and for the in-between values linear interpolation is used. </a:t>
            </a:r>
          </a:p>
          <a:p>
            <a:pPr marL="0" lvl="1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dirty="0"/>
              <a:t>Remark: frequently used after applying some form of outlier removal.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Object 5"/>
              <p:cNvSpPr txBox="1"/>
              <p:nvPr/>
            </p:nvSpPr>
            <p:spPr bwMode="auto">
              <a:xfrm>
                <a:off x="609600" y="2209800"/>
                <a:ext cx="7086600" cy="733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/((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1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209800"/>
                <a:ext cx="7086600" cy="733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283915"/>
      </p:ext>
    </p:extLst>
  </p:cSld>
  <p:clrMapOvr>
    <a:masterClrMapping/>
  </p:clrMapOvr>
  <p:transition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533400"/>
          </a:xfrm>
        </p:spPr>
        <p:txBody>
          <a:bodyPr/>
          <a:lstStyle/>
          <a:p>
            <a:pPr algn="ctr"/>
            <a:r>
              <a:rPr lang="en-US" dirty="0"/>
              <a:t>Comparison Z-scores / [0,1] Normalization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Having the value of 1 in [0,1] normalization indicates the maximum value, and a value of 0 indicates the minimum value and a value of 0.5 indicates …  </a:t>
            </a:r>
            <a:r>
              <a:rPr lang="en-US" sz="2400" dirty="0">
                <a:solidFill>
                  <a:schemeClr val="accent1"/>
                </a:solidFill>
              </a:rPr>
              <a:t>What??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z-score of -2 indicates a value 2 standard deviations below the mean value, a value of 0 indicates the mean value of the attribute and a z-score of +1 indicates a value one standard deviation above the mean value.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z-scores allow for statistical interpretation they are usually the preferred choice, but some scientists prefer [0,1] normalization, as they do not like to work with negative values in the dataset.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Datasets are frequently standardized before applying a data mining technique to the dataset! </a:t>
            </a:r>
            <a:r>
              <a:rPr lang="en-US" sz="2800" dirty="0">
                <a:solidFill>
                  <a:schemeClr val="accent1"/>
                </a:solidFill>
              </a:rPr>
              <a:t>Why??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2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304800"/>
            <a:ext cx="9144000" cy="533400"/>
          </a:xfrm>
        </p:spPr>
        <p:txBody>
          <a:bodyPr/>
          <a:lstStyle/>
          <a:p>
            <a:pPr algn="ctr"/>
            <a:r>
              <a:rPr lang="en-US" altLang="zh-CN" sz="2800" dirty="0">
                <a:ea typeface="SimSun" pitchFamily="2" charset="-122"/>
              </a:rPr>
              <a:t>What Clusters do you see in the Display Below?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" y="1143000"/>
            <a:ext cx="900693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23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Scatter Plots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Scatter plots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Attributes values determine the position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Two-dimensional scatter plots most common, but can have three-dimensional scatter plots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additional attributes can be displayed by using the size, shape, and color of the markers that represent the objects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is useful to have arrays of scatter plots can compactly summarize the relationships of several pairs of attributes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For prediction scatter plots see: </a:t>
            </a:r>
            <a:r>
              <a:rPr lang="en-US" dirty="0">
                <a:hlinkClick r:id="rId3"/>
              </a:rPr>
              <a:t>http://en.wikipedia.org/wiki/Scatter_plot</a:t>
            </a:r>
            <a:r>
              <a:rPr lang="en-US" dirty="0"/>
              <a:t>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hlinkClick r:id="rId4"/>
              </a:rPr>
              <a:t>http://en.wikipedia.org/wiki/Correlation</a:t>
            </a:r>
            <a:r>
              <a:rPr lang="en-US" dirty="0"/>
              <a:t>  (Correlation)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See example for classification, also called </a:t>
            </a:r>
            <a:r>
              <a:rPr lang="en-US" i="1" dirty="0"/>
              <a:t>supervised scatter plots</a:t>
            </a:r>
            <a:r>
              <a:rPr lang="en-US" dirty="0"/>
              <a:t>, on the next slide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2779"/>
          <a:stretch>
            <a:fillRect/>
          </a:stretch>
        </p:blipFill>
        <p:spPr bwMode="auto">
          <a:xfrm>
            <a:off x="381000" y="1066800"/>
            <a:ext cx="7989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 Plot Array of Iris Attributes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763000" cy="533400"/>
          </a:xfrm>
        </p:spPr>
        <p:txBody>
          <a:bodyPr/>
          <a:lstStyle/>
          <a:p>
            <a:pPr algn="ctr"/>
            <a:r>
              <a:rPr lang="en-US" dirty="0"/>
              <a:t>News August 31, 2023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Group Homework Credit activities will start in the September 11 week; group A will present during the lecture on September 12 and groups B and C will present on September 14. </a:t>
            </a:r>
            <a:r>
              <a:rPr lang="en-US" sz="2200" b="1" dirty="0"/>
              <a:t>Tasks will be announced at least six days before the day of the group’s presentation on the course website! </a:t>
            </a:r>
            <a:r>
              <a:rPr lang="en-US" sz="2200" b="1" dirty="0">
                <a:solidFill>
                  <a:schemeClr val="accent1"/>
                </a:solidFill>
              </a:rPr>
              <a:t>Groups and E-mails can be found in the Group Homework Credit Channel!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first draft of the Task1 Specification will be posted by Tuesday the latest on the course website!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55-70% of the classes on Sept. 5 and 7 will be labs in preparation of Task1, Problem Set1. </a:t>
            </a:r>
            <a:r>
              <a:rPr lang="en-US" sz="2200" b="1" dirty="0"/>
              <a:t>Bring your laptops next week!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Today’s Lecture Plan </a:t>
            </a:r>
          </a:p>
          <a:p>
            <a:pPr lvl="1">
              <a:lnSpc>
                <a:spcPct val="90000"/>
              </a:lnSpc>
              <a:buFont typeface="+mj-lt"/>
              <a:buAutoNum type="alphaLcPeriod"/>
            </a:pPr>
            <a:r>
              <a:rPr lang="en-US" sz="2200" dirty="0"/>
              <a:t>Continue Discussion of EDA/Data Science Basis </a:t>
            </a:r>
          </a:p>
          <a:p>
            <a:pPr lvl="1">
              <a:lnSpc>
                <a:spcPct val="90000"/>
              </a:lnSpc>
              <a:buFont typeface="+mj-lt"/>
              <a:buAutoNum type="alphaLcPeriod"/>
            </a:pPr>
            <a:r>
              <a:rPr lang="en-US" sz="2200" dirty="0"/>
              <a:t>Undergraduate Research Opportunities </a:t>
            </a:r>
          </a:p>
          <a:p>
            <a:pPr lvl="1">
              <a:lnSpc>
                <a:spcPct val="90000"/>
              </a:lnSpc>
              <a:buFont typeface="+mj-lt"/>
              <a:buAutoNum type="alphaLcPeriod"/>
            </a:pPr>
            <a:r>
              <a:rPr lang="en-US" sz="2200" dirty="0"/>
              <a:t>Preprocessing for Data Science / Data Mining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2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42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2B5C-2DE0-4149-A816-97B47B1A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Box Plot Basics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2BC245-2251-4FA1-A7F7-466FE60D6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FF247-9361-4E3A-8E05-453002C4F45A}"/>
              </a:ext>
            </a:extLst>
          </p:cNvPr>
          <p:cNvSpPr txBox="1"/>
          <p:nvPr/>
        </p:nvSpPr>
        <p:spPr>
          <a:xfrm>
            <a:off x="1924377" y="1267429"/>
            <a:ext cx="32383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:=standard deviation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9ADC2-BBB3-491B-A4DE-AC274BC537D6}"/>
              </a:ext>
            </a:extLst>
          </p:cNvPr>
          <p:cNvSpPr txBox="1"/>
          <p:nvPr/>
        </p:nvSpPr>
        <p:spPr>
          <a:xfrm>
            <a:off x="5715000" y="5334000"/>
            <a:ext cx="457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:=height of box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AA4FD-3D5C-48B6-BBB5-8CD56EADFB28}"/>
              </a:ext>
            </a:extLst>
          </p:cNvPr>
          <p:cNvSpPr txBox="1"/>
          <p:nvPr/>
        </p:nvSpPr>
        <p:spPr>
          <a:xfrm>
            <a:off x="4648200" y="3657600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---line: length less/eq. than 1.5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42B92-5FA0-4351-9867-EA65366A4BC3}"/>
              </a:ext>
            </a:extLst>
          </p:cNvPr>
          <p:cNvSpPr txBox="1"/>
          <p:nvPr/>
        </p:nvSpPr>
        <p:spPr>
          <a:xfrm>
            <a:off x="4572000" y="6248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---line: Less/eq. than 1.5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029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4369FB2-38A3-43E3-BB0F-E9232B1BE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940" y="2846585"/>
            <a:ext cx="3476625" cy="3471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2CC26-7645-44A8-AD00-73B3FCEE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9144000" cy="533400"/>
          </a:xfrm>
        </p:spPr>
        <p:txBody>
          <a:bodyPr/>
          <a:lstStyle/>
          <a:p>
            <a:r>
              <a:rPr lang="en-US" dirty="0"/>
              <a:t>Compare the following to Boxplots x and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7B27-AA96-4B3D-8CDC-319CE8D86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x&lt;-c(1,2,2,2,4,4,8,9,9,10,18,22)</a:t>
            </a:r>
          </a:p>
          <a:p>
            <a:r>
              <a:rPr lang="en-US" sz="2000" dirty="0"/>
              <a:t>boxplot(x)</a:t>
            </a:r>
          </a:p>
          <a:p>
            <a:r>
              <a:rPr lang="es-ES" sz="2000" dirty="0"/>
              <a:t> y&lt;-c(1,2,8, 9,10,10,11,11,12,14,17,22)</a:t>
            </a:r>
          </a:p>
          <a:p>
            <a:r>
              <a:rPr lang="es-ES" sz="2000" dirty="0"/>
              <a:t>&gt; boxplot(y)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BA4C1-1FEE-49CA-8A35-D529B78B8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40" y="2874924"/>
            <a:ext cx="3476625" cy="3471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F66CB4-5D2B-40B7-90CB-4253436EB88C}"/>
              </a:ext>
            </a:extLst>
          </p:cNvPr>
          <p:cNvSpPr txBox="1"/>
          <p:nvPr/>
        </p:nvSpPr>
        <p:spPr>
          <a:xfrm>
            <a:off x="2362200" y="2895600"/>
            <a:ext cx="533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0CEBB-508C-4875-8A37-B88F35DB1FD1}"/>
              </a:ext>
            </a:extLst>
          </p:cNvPr>
          <p:cNvSpPr txBox="1"/>
          <p:nvPr/>
        </p:nvSpPr>
        <p:spPr>
          <a:xfrm>
            <a:off x="63246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26819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971" y="154829"/>
            <a:ext cx="8623029" cy="763010"/>
          </a:xfrm>
        </p:spPr>
        <p:txBody>
          <a:bodyPr/>
          <a:lstStyle/>
          <a:p>
            <a:r>
              <a:rPr lang="en-US" dirty="0"/>
              <a:t>Example of R Box Plots </a:t>
            </a:r>
            <a:r>
              <a:rPr lang="en-US" sz="2800" b="0" i="1" dirty="0"/>
              <a:t>(2021 Mid1 Question)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69408"/>
            <a:ext cx="5867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6455" y="915410"/>
            <a:ext cx="805008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The following boxplot has been created using the following R-code for an attribute x: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x&lt;-c(1,2,2,2,4,4,8,9,9,10,18,22)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boxplot(x)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1952625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156" y="3810000"/>
            <a:ext cx="92400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is the median for the attribute x? What is the IQR for the attribute x?  The lower whisker of the boxplot as 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1; what does this tell you?   According the boxplot 18 is not an outlier and 22 as an outlier; why do you believe this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the case? [5]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Median is 6=(4+8)/2 [1] 25%perc=2 75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%=9.5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=9.5-2=7.5 [1]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is the lowest value in the dataset that is not an outlier [1]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 value that is 1.5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IQR above the 75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percentile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outlier; that is, for the particular boxplots values above 9.5+1.5*7.5=20.75 and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below the 25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percentile -9.25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outliers; consequently, 22 is an outlier and 1 and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is not, and the whiskers are therefore at 1 and 18!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91048" y="1157634"/>
            <a:ext cx="0" cy="37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537254" y="1114824"/>
            <a:ext cx="0" cy="37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/>
              <a:t>Comparing 2 Box Plots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914400"/>
            <a:ext cx="9525000" cy="563880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1750" dirty="0"/>
              <a:t>Questions to ask: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Compare the two medians: are the two medians: more or less the same: at most 1/10 </a:t>
            </a:r>
            <a:r>
              <a:rPr lang="en-US" altLang="en-US" sz="1750" dirty="0" err="1"/>
              <a:t>box_size</a:t>
            </a:r>
            <a:r>
              <a:rPr lang="en-US" altLang="en-US" sz="1750" dirty="0"/>
              <a:t> apart, somewhat similar:  0.1 to 0.25 </a:t>
            </a:r>
            <a:r>
              <a:rPr lang="en-US" altLang="en-US" sz="1750" dirty="0" err="1"/>
              <a:t>box_size</a:t>
            </a:r>
            <a:r>
              <a:rPr lang="en-US" altLang="en-US" sz="1750" dirty="0"/>
              <a:t> apart, different: 0.25 to 1 </a:t>
            </a:r>
            <a:r>
              <a:rPr lang="en-US" altLang="en-US" sz="1750" dirty="0" err="1"/>
              <a:t>box_size</a:t>
            </a:r>
            <a:r>
              <a:rPr lang="en-US" altLang="en-US" sz="1750" dirty="0"/>
              <a:t> apart, very different: more than 1 </a:t>
            </a:r>
            <a:r>
              <a:rPr lang="en-US" altLang="en-US" sz="1750" dirty="0" err="1"/>
              <a:t>box_size</a:t>
            </a:r>
            <a:r>
              <a:rPr lang="en-US" altLang="en-US" sz="1750" dirty="0"/>
              <a:t> apart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Compare the IQRs of the two box plots by interpreting them as intervals, computing their overlap (overlap:=length of the intersection of the intervals they cover/length of the union of the intervals they cover): 90-100%: IQRs almost the same; 75-90%: quite similar, 25-75: somewhat overlapping, 25-10%: dissimilar, 10% or less: very dissimilar. 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Compare the intervals defined by the two whiskers (WI) of the two boxplots by computing their WI overlap, and draw conclusions as follows: Range of attribute is: 90-100%: almost the same; 75-90%: quite similar, 25-75%: has medium overlap, 25-10%: dissimilar, 10% or less: very dissimilar. 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Assess and compare skewness by summarizing the position of the median in the box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Mention and assess agreement/disagreement with respect to outliers that occur in both boxplots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1750" dirty="0"/>
              <a:t>Combine the agreement/disagreement in the 2 boxplots you observed by transforming the answers to questions 1-5 into a final summary</a:t>
            </a:r>
            <a:r>
              <a:rPr lang="en-US" altLang="en-US" sz="1700" dirty="0"/>
              <a:t>.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7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700" dirty="0"/>
              <a:t>Heuristic: We use the IQR as a proxy for standard deviation when comparing the respective distributions, and set </a:t>
            </a:r>
            <a:r>
              <a:rPr lang="en-US" altLang="en-US" sz="1700" dirty="0" err="1"/>
              <a:t>box_size</a:t>
            </a:r>
            <a:r>
              <a:rPr lang="en-US" altLang="en-US" sz="1700" dirty="0"/>
              <a:t> to (IQR1+IQR2)/2!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1FF43-F9CB-D8DB-8C86-49F68AAD5090}"/>
              </a:ext>
            </a:extLst>
          </p:cNvPr>
          <p:cNvSpPr txBox="1"/>
          <p:nvPr/>
        </p:nvSpPr>
        <p:spPr>
          <a:xfrm>
            <a:off x="16933" y="18568"/>
            <a:ext cx="451598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There will be a GHC presentation coving this topic!</a:t>
            </a:r>
          </a:p>
        </p:txBody>
      </p:sp>
    </p:spTree>
    <p:extLst>
      <p:ext uri="{BB962C8B-B14F-4D97-AF65-F5344CB8AC3E}">
        <p14:creationId xmlns:p14="http://schemas.microsoft.com/office/powerpoint/2010/main" val="1625015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DE1A-86BC-44B6-835B-7A0701B0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533400"/>
          </a:xfrm>
        </p:spPr>
        <p:txBody>
          <a:bodyPr/>
          <a:lstStyle/>
          <a:p>
            <a:r>
              <a:rPr lang="en-US" dirty="0"/>
              <a:t>How to Compute the Overlap of 2 Intervals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621FF-3246-4864-8DB3-926369CC979F}"/>
              </a:ext>
            </a:extLst>
          </p:cNvPr>
          <p:cNvSpPr txBox="1"/>
          <p:nvPr/>
        </p:nvSpPr>
        <p:spPr>
          <a:xfrm>
            <a:off x="762000" y="1752600"/>
            <a:ext cx="7848600" cy="26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 I1 and I2 be 2 intervals</a:t>
            </a:r>
          </a:p>
          <a:p>
            <a:endParaRPr lang="en-US" sz="2800" dirty="0"/>
          </a:p>
          <a:p>
            <a:r>
              <a:rPr lang="en-US" sz="2800" dirty="0"/>
              <a:t>Overlap(I1,I2)= length(I1</a:t>
            </a:r>
            <a:r>
              <a:rPr lang="en-US" sz="2800" dirty="0">
                <a:sym typeface="Symbol" panose="05050102010706020507" pitchFamily="18" charset="2"/>
              </a:rPr>
              <a:t>I2)/length(I1I2)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Example: I1=[2,5], I2=[3,10]</a:t>
            </a:r>
          </a:p>
          <a:p>
            <a:r>
              <a:rPr lang="en-US" sz="2800" dirty="0">
                <a:sym typeface="Symbol" panose="05050102010706020507" pitchFamily="18" charset="2"/>
              </a:rPr>
              <a:t>Overlap(I1,I2)= 2/8=0.25</a:t>
            </a:r>
          </a:p>
        </p:txBody>
      </p:sp>
    </p:spTree>
    <p:extLst>
      <p:ext uri="{BB962C8B-B14F-4D97-AF65-F5344CB8AC3E}">
        <p14:creationId xmlns:p14="http://schemas.microsoft.com/office/powerpoint/2010/main" val="769757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Body fat Histogram B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6962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9296400" cy="533400"/>
          </a:xfrm>
        </p:spPr>
        <p:txBody>
          <a:bodyPr/>
          <a:lstStyle/>
          <a:p>
            <a:pPr algn="ctr"/>
            <a:r>
              <a:rPr lang="en-US" altLang="en-US" dirty="0"/>
              <a:t>Interpretation Histograms of Previous Slide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486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000" dirty="0"/>
              <a:t>What is the type of the attribute? </a:t>
            </a:r>
            <a:r>
              <a:rPr lang="en-US" altLang="en-US" sz="2000" dirty="0">
                <a:solidFill>
                  <a:schemeClr val="accent1"/>
                </a:solidFill>
              </a:rPr>
              <a:t>Positive real numbers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What is the mean value; what is the mode?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Is the a lot of spread or not (compute the standard deviation)? </a:t>
            </a:r>
            <a:r>
              <a:rPr lang="en-US" altLang="en-US" sz="2000" dirty="0">
                <a:solidFill>
                  <a:schemeClr val="accent1"/>
                </a:solidFill>
              </a:rPr>
              <a:t>Not much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Is the distribution unimodal (one hill or no hill)) or multi-modal (multiple hills)? </a:t>
            </a:r>
            <a:r>
              <a:rPr lang="en-US" altLang="en-US" sz="2000" dirty="0">
                <a:solidFill>
                  <a:schemeClr val="accent1"/>
                </a:solidFill>
              </a:rPr>
              <a:t>One hill or two hills, depending on how you interpret the data. The second hill is not very well separated; therefore I would say unimodal.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Is the distribution skewed (e.g. compare mean with median)? </a:t>
            </a:r>
            <a:r>
              <a:rPr lang="en-US" altLang="en-US" sz="2000" dirty="0">
                <a:solidFill>
                  <a:schemeClr val="accent1"/>
                </a:solidFill>
              </a:rPr>
              <a:t>Only very mildly skewed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Are there any outliers? </a:t>
            </a:r>
            <a:r>
              <a:rPr lang="en-US" altLang="en-US" sz="2000" dirty="0">
                <a:solidFill>
                  <a:schemeClr val="accent1"/>
                </a:solidFill>
              </a:rPr>
              <a:t>Yes values above 45…</a:t>
            </a:r>
            <a:r>
              <a:rPr lang="en-US" altLang="en-US" sz="2000" dirty="0"/>
              <a:t>?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Are there any duplicate values?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Are there any gaps in the attribute value distribution? </a:t>
            </a:r>
            <a:r>
              <a:rPr lang="en-US" altLang="en-US" sz="2000" dirty="0">
                <a:solidFill>
                  <a:schemeClr val="accent1"/>
                </a:solidFill>
              </a:rPr>
              <a:t>Yes two gaps: 1)… 2)…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Characterize the shape of the density function! </a:t>
            </a:r>
            <a:r>
              <a:rPr lang="en-US" altLang="en-US" sz="2000" dirty="0">
                <a:solidFill>
                  <a:schemeClr val="accent1"/>
                </a:solidFill>
              </a:rPr>
              <a:t>Bell Curve 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80400" cy="533400"/>
          </a:xfrm>
        </p:spPr>
        <p:txBody>
          <a:bodyPr/>
          <a:lstStyle/>
          <a:p>
            <a:r>
              <a:rPr lang="en-US"/>
              <a:t>Exploratory Data Analysis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447800" y="25146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0" y="2895600"/>
            <a:ext cx="3686175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Exploratory Data Analysis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447800" y="10668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90800" y="1371600"/>
            <a:ext cx="1412875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Get Data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514600" y="4343400"/>
            <a:ext cx="2144713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Preprocessing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1524000" y="39624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1524000" y="5410200"/>
            <a:ext cx="3810000" cy="8382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US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438400" y="5486400"/>
            <a:ext cx="1822450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Data Mining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3352800" y="21336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3352800" y="35814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3352800" y="50292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8DB912-543E-442A-8E9B-4FE0E93EB143}"/>
              </a:ext>
            </a:extLst>
          </p:cNvPr>
          <p:cNvSpPr txBox="1"/>
          <p:nvPr/>
        </p:nvSpPr>
        <p:spPr>
          <a:xfrm>
            <a:off x="4114800" y="3531835"/>
            <a:ext cx="45739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https://www.itl.nist.gov/div898/handbook/eda/section1/eda14.htm</a:t>
            </a:r>
            <a:endParaRPr lang="en-US" sz="1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BF6B-3259-49B4-8D3E-0ACF5E1D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2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4580-CE89-4446-A613-68503D10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14400"/>
            <a:ext cx="83185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 the following 2 histograms and their relationships which describe the male and female age distribution in the US, based on Census Data. 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2C0809-D511-4434-915B-53254260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4">
            <a:extLst>
              <a:ext uri="{FF2B5EF4-FFF2-40B4-BE49-F238E27FC236}">
                <a16:creationId xmlns:a16="http://schemas.microsoft.com/office/drawing/2014/main" id="{D321C7BC-2766-406D-A429-0F240562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5" y="2082006"/>
            <a:ext cx="7371251" cy="47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ADCF2E8-6B31-43A2-9B48-2FE505C3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3271208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6249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1DB5-2B66-46D0-A1BB-1A7FD2CE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2 Histogram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02FE-5BAD-4365-A24F-7A0DC637F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Both histograms: curves are continuous with no gabs or outliers, and somewhat smooth[1], bimodal with 2 (1??; 0??) not well separated maxima at 5-19 and 35-44 [1.5], values significantly drop beyond age 55[1]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skewed distribution</a:t>
            </a:r>
            <a:endParaRPr lang="en-US" altLang="en-US" sz="800" dirty="0">
              <a:sym typeface="Wingdings" panose="05000000000000000000" pitchFamily="2" charset="2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Comparison: Curves are somewhat similar until age 55 [1] (although there are more males initially [0.5]);e.g. shape of the density function and the 2 local maxima match; however, the decline in the male curve is significantly steeper: women live longer[1].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99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 Old Faithful Eruptions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799"/>
            <a:ext cx="5183187" cy="5170229"/>
          </a:xfrm>
        </p:spPr>
      </p:pic>
      <p:sp>
        <p:nvSpPr>
          <p:cNvPr id="5" name="TextBox 4"/>
          <p:cNvSpPr txBox="1"/>
          <p:nvPr/>
        </p:nvSpPr>
        <p:spPr>
          <a:xfrm>
            <a:off x="152400" y="6153632"/>
            <a:ext cx="333937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http://en.wikipedia.org/wiki/Old_Faithful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80FEE-270A-4960-A90D-A19A1AF52543}"/>
              </a:ext>
            </a:extLst>
          </p:cNvPr>
          <p:cNvSpPr txBox="1"/>
          <p:nvPr/>
        </p:nvSpPr>
        <p:spPr>
          <a:xfrm>
            <a:off x="228600" y="1143000"/>
            <a:ext cx="4572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http://en.wikipedia.org/wiki/Correlation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2733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2779"/>
          <a:stretch>
            <a:fillRect/>
          </a:stretch>
        </p:blipFill>
        <p:spPr bwMode="auto">
          <a:xfrm>
            <a:off x="381000" y="1066800"/>
            <a:ext cx="7989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533400"/>
          </a:xfrm>
        </p:spPr>
        <p:txBody>
          <a:bodyPr/>
          <a:lstStyle/>
          <a:p>
            <a:r>
              <a:rPr lang="en-US" sz="2800" dirty="0"/>
              <a:t>Supervised Scatter Plot Array of Iris Attributes</a:t>
            </a:r>
          </a:p>
        </p:txBody>
      </p:sp>
    </p:spTree>
    <p:extLst>
      <p:ext uri="{BB962C8B-B14F-4D97-AF65-F5344CB8AC3E}">
        <p14:creationId xmlns:p14="http://schemas.microsoft.com/office/powerpoint/2010/main" val="2081514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algn="ctr"/>
            <a:r>
              <a:rPr lang="en-US" altLang="en-US" dirty="0"/>
              <a:t>Interpreting </a:t>
            </a:r>
            <a:r>
              <a:rPr lang="en-US" altLang="en-US" dirty="0">
                <a:solidFill>
                  <a:schemeClr val="accent1"/>
                </a:solidFill>
              </a:rPr>
              <a:t>pedal length/width</a:t>
            </a:r>
            <a:r>
              <a:rPr lang="en-US" altLang="en-US" dirty="0"/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Interpreting Scatter Plots and Similar Display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Characterize the distribution of each class in the attribute space; is it unimodal or multi-modal? Where are the instances of each class mostly located? </a:t>
            </a:r>
            <a:r>
              <a:rPr lang="en-US" altLang="en-US" sz="1800" dirty="0">
                <a:solidFill>
                  <a:schemeClr val="accent1"/>
                </a:solidFill>
              </a:rPr>
              <a:t>Unimodal each;… 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Characterize the overall distribution (including all examples); do you observe any correlation or other characteristics? </a:t>
            </a:r>
            <a:r>
              <a:rPr lang="en-US" altLang="en-US" sz="2000" dirty="0">
                <a:solidFill>
                  <a:schemeClr val="accent1"/>
                </a:solidFill>
              </a:rPr>
              <a:t>quite strong positive correlation between the two attributes.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Analyze the separation of a single class from all the other classes. Analyze the separation between pairs of classes. If classes overlap characterize the extend to which they overlap.  Describe decision boundaries for separated classes.   </a:t>
            </a:r>
            <a:r>
              <a:rPr lang="en-US" altLang="en-US" sz="2000" dirty="0">
                <a:solidFill>
                  <a:schemeClr val="accent1"/>
                </a:solidFill>
              </a:rPr>
              <a:t>Blue is clearly separated from the two other; red and green only slightly overlap; …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Assess the difficulty of the classification based on your findings of looking at a set of scatter plots. </a:t>
            </a:r>
            <a:r>
              <a:rPr lang="en-US" altLang="en-US" sz="2000" dirty="0">
                <a:solidFill>
                  <a:schemeClr val="accent1"/>
                </a:solidFill>
              </a:rPr>
              <a:t>Easy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B702-A392-4DAC-879B-53F95C34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Interpreting on More Supervised Scatter Plots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E893A0A-3D56-4A58-8890-F7E537A0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64" y="1325433"/>
            <a:ext cx="84555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Interpret the supervised scatter plot depicted below that consists of instances of 3 classes;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moreover, assess the difficulty of separating instances of the 3 classes  using attributes V1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V7 based on the scatter plot!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" descr="Image result for Supervised Scatterplot Photos">
            <a:extLst>
              <a:ext uri="{FF2B5EF4-FFF2-40B4-BE49-F238E27FC236}">
                <a16:creationId xmlns:a16="http://schemas.microsoft.com/office/drawing/2014/main" id="{7BD50AE8-7C35-497F-A60E-B9B7D886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4864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F29C9-368A-41E5-A6D8-83A4280BB7EC}"/>
              </a:ext>
            </a:extLst>
          </p:cNvPr>
          <p:cNvSpPr txBox="1"/>
          <p:nvPr/>
        </p:nvSpPr>
        <p:spPr>
          <a:xfrm>
            <a:off x="7196031" y="0"/>
            <a:ext cx="194796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discuss next time!</a:t>
            </a:r>
          </a:p>
        </p:txBody>
      </p:sp>
    </p:spTree>
    <p:extLst>
      <p:ext uri="{BB962C8B-B14F-4D97-AF65-F5344CB8AC3E}">
        <p14:creationId xmlns:p14="http://schemas.microsoft.com/office/powerpoint/2010/main" val="1037718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ECAF-93C8-40CE-9CE4-4B3D574B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Interpretation Prev. Supervised Scatter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68BB-1BCE-4DD3-891D-7542554F2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Characterization of the location of the instances of each class in the attribute space: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pink class is mostly located in [11,13.3]x[1,3.8], the green class is mostly located in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/>
              <a:t>[12.3,14.2]x[0.3,1.1], the blue class is mostly located in [12.8, 14.8]x[2.1,3.8] in the V1XV7 Attribute space.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distribution of all three classes is unimodal [2] with no major gaps in the data density [0.5]. Attribute V7 is useful to separate the green class from the other 2 classes[1]; if V7 is less than 1.2 objects mostly belong to the green class[0.5]; Attribute V1 is useful to separate the purple class from the blue class[1]; all the example whose V1 value is above 12.8 are blue[0.5]; additionally using attribute V7 requiring that instances whose attribute values for V1 that lie in [1.2,2.2] leads to a even clearer distinction between the two classes [0.5]. Moreover, using the fact that the V1 value is a higher than 12.2 for instances of the green class, leads to a clearer separation of the green and purple class [0.5] By combining those rules [0.5], the classification task should not be too difficult as the examples are well separated although there are a few exceptions.[1]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hard to see any patterns with respect to the relationship of V1 and V7; there definitely seems to be no linear relationship.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83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Techniques: Contour Plots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Contour plots </a:t>
            </a:r>
          </a:p>
          <a:p>
            <a:pPr lvl="1">
              <a:lnSpc>
                <a:spcPct val="90000"/>
              </a:lnSpc>
            </a:pPr>
            <a:r>
              <a:rPr lang="en-US"/>
              <a:t>Useful when a continuous attribute is measured on a spatial grid</a:t>
            </a:r>
          </a:p>
          <a:p>
            <a:pPr lvl="1">
              <a:lnSpc>
                <a:spcPct val="90000"/>
              </a:lnSpc>
            </a:pPr>
            <a:r>
              <a:rPr lang="en-US"/>
              <a:t>They partition the plane into regions of similar values</a:t>
            </a:r>
          </a:p>
          <a:p>
            <a:pPr lvl="1">
              <a:lnSpc>
                <a:spcPct val="90000"/>
              </a:lnSpc>
            </a:pPr>
            <a:r>
              <a:rPr lang="en-US"/>
              <a:t>The contour lines that form the boundaries of these regions connect points with equal values	</a:t>
            </a:r>
          </a:p>
          <a:p>
            <a:pPr lvl="1">
              <a:lnSpc>
                <a:spcPct val="90000"/>
              </a:lnSpc>
            </a:pPr>
            <a:r>
              <a:rPr lang="en-US"/>
              <a:t>The most common example is contour maps of elevation</a:t>
            </a:r>
          </a:p>
          <a:p>
            <a:pPr lvl="1">
              <a:lnSpc>
                <a:spcPct val="90000"/>
              </a:lnSpc>
            </a:pPr>
            <a:r>
              <a:rPr lang="en-US"/>
              <a:t>Can also display temperature, rainfall, air pressure, etc.</a:t>
            </a:r>
          </a:p>
          <a:p>
            <a:pPr marL="1311275" lvl="2" indent="-396875">
              <a:lnSpc>
                <a:spcPct val="90000"/>
              </a:lnSpc>
            </a:pPr>
            <a:r>
              <a:rPr lang="en-US"/>
              <a:t>An example for Sea Surface Temperature (SST) is provided on  the next slide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6096000"/>
            <a:ext cx="2432076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https://plot.ly/r/contour-plots/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Contour Plot Example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929E6FE-EF1D-4DF6-A3BD-14158084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295400"/>
            <a:ext cx="70675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Density Plots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234360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3" name="Picture 2" descr="density">
            <a:extLst>
              <a:ext uri="{FF2B5EF4-FFF2-40B4-BE49-F238E27FC236}">
                <a16:creationId xmlns:a16="http://schemas.microsoft.com/office/drawing/2014/main" id="{47525B67-84A1-49C2-BFBB-A16B4DA8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79" y="4171477"/>
            <a:ext cx="4773208" cy="238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See the source image">
            <a:extLst>
              <a:ext uri="{FF2B5EF4-FFF2-40B4-BE49-F238E27FC236}">
                <a16:creationId xmlns:a16="http://schemas.microsoft.com/office/drawing/2014/main" id="{BF10A388-35E1-4C62-8811-A1125A70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261"/>
            <a:ext cx="4267200" cy="27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00B9FB3-E1E8-4BF5-9840-95751F1ED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" y="3657600"/>
            <a:ext cx="45243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E5088E7C-E5BE-4E8C-B627-711BB1E4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8893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0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Used In Data Exploration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19200"/>
            <a:ext cx="8351837" cy="5029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/>
              <a:t>History: In EDA, as originally defined by Tukey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The focus was on visualization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Clustering and anomaly detection were viewed as exploratory techniques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In data mining, clustering and anomaly detection are major areas of interest, and not thought of as just exploratory</a:t>
            </a:r>
          </a:p>
          <a:p>
            <a:pPr marL="838200" lvl="1" indent="-381000">
              <a:lnSpc>
                <a:spcPct val="90000"/>
              </a:lnSpc>
            </a:pPr>
            <a:endParaRPr lang="en-US" sz="1800" dirty="0"/>
          </a:p>
          <a:p>
            <a:pPr marL="457200" indent="-457200">
              <a:lnSpc>
                <a:spcPct val="90000"/>
              </a:lnSpc>
            </a:pPr>
            <a:r>
              <a:rPr lang="en-US" dirty="0"/>
              <a:t>In our discussion of data exploration, we focus on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Summary statistics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Visualization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>
          <a:xfrm>
            <a:off x="393700" y="381000"/>
            <a:ext cx="8280400" cy="533400"/>
          </a:xfrm>
        </p:spPr>
        <p:txBody>
          <a:bodyPr/>
          <a:lstStyle/>
          <a:p>
            <a:pPr algn="ctr"/>
            <a:r>
              <a:rPr lang="en-US" altLang="en-US" dirty="0"/>
              <a:t>Density Estimation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486400"/>
          </a:xfrm>
        </p:spPr>
        <p:txBody>
          <a:bodyPr/>
          <a:lstStyle/>
          <a:p>
            <a:r>
              <a:rPr lang="en-US" altLang="en-US" sz="2000" dirty="0"/>
              <a:t>Examples and R-Code: </a:t>
            </a:r>
            <a:r>
              <a:rPr lang="en-US" altLang="en-US" sz="1000" dirty="0">
                <a:hlinkClick r:id="rId2"/>
              </a:rPr>
              <a:t>https://stats.stackexchange.com/questions/30788/whats-a-good-way-to-use-r-to-make-a-scatterplot-that-separates-the-data-by-trea</a:t>
            </a:r>
            <a:endParaRPr lang="en-US" altLang="en-US" sz="1000" dirty="0"/>
          </a:p>
          <a:p>
            <a:r>
              <a:rPr lang="en-US" altLang="en-US" sz="2000" dirty="0"/>
              <a:t>Density estimation techniques where used to create the plots; the goal of </a:t>
            </a:r>
            <a:r>
              <a:rPr lang="en-US" altLang="en-US" sz="2000" i="1" dirty="0"/>
              <a:t>density estimation </a:t>
            </a:r>
            <a:r>
              <a:rPr lang="en-US" altLang="en-US" sz="2000" dirty="0"/>
              <a:t>is to generate a density functions for a given set of samples; usually, non-parametric density estimation approaches are used to create such density plots. </a:t>
            </a:r>
          </a:p>
          <a:p>
            <a:r>
              <a:rPr lang="en-US" altLang="en-US" sz="2000" dirty="0">
                <a:hlinkClick r:id="rId3"/>
              </a:rPr>
              <a:t>http://en.wikipedia.org/wiki/Density_estimation</a:t>
            </a:r>
            <a:endParaRPr lang="en-US" altLang="en-US" sz="2000" dirty="0"/>
          </a:p>
          <a:p>
            <a:r>
              <a:rPr lang="en-US" altLang="en-US" sz="2000" dirty="0">
                <a:hlinkClick r:id="rId4"/>
              </a:rPr>
              <a:t>http://en.wikipedia.org/wiki/Kernel_density_estimation</a:t>
            </a:r>
            <a:endParaRPr lang="en-US" altLang="en-US" sz="2000" dirty="0"/>
          </a:p>
          <a:p>
            <a:r>
              <a:rPr lang="en-US" altLang="en-US" sz="2000" dirty="0"/>
              <a:t>Parametric density estimation: </a:t>
            </a:r>
            <a:r>
              <a:rPr lang="en-US" altLang="en-US" sz="2000" dirty="0">
                <a:hlinkClick r:id="rId5"/>
              </a:rPr>
              <a:t>http://en.wikipedia.org/wiki/Maximum_likelihood</a:t>
            </a:r>
            <a:endParaRPr lang="en-US" altLang="en-US" sz="2000" dirty="0"/>
          </a:p>
          <a:p>
            <a:endParaRPr lang="en-US" altLang="en-US" sz="2400" dirty="0"/>
          </a:p>
          <a:p>
            <a:endParaRPr lang="en-US" altLang="en-US" sz="2000" dirty="0"/>
          </a:p>
          <a:p>
            <a:pPr lvl="1"/>
            <a:endParaRPr lang="en-US" altLang="en-US" sz="2000" dirty="0"/>
          </a:p>
        </p:txBody>
      </p:sp>
      <p:pic>
        <p:nvPicPr>
          <p:cNvPr id="2052" name="Picture 2" descr="den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46588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A98D9-5DF3-4A20-829C-643852C2B9A9}"/>
              </a:ext>
            </a:extLst>
          </p:cNvPr>
          <p:cNvSpPr txBox="1"/>
          <p:nvPr/>
        </p:nvSpPr>
        <p:spPr>
          <a:xfrm>
            <a:off x="363508" y="71634"/>
            <a:ext cx="422981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To be discussed as part around Sept. 12!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Plots (not covered Aug. 31)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hlinkClick r:id="rId3"/>
              </a:rPr>
              <a:t>https://en.wikipedia.org/wiki/Probability_density_function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hlinkClick r:id="rId4"/>
              </a:rPr>
              <a:t>http://ggplot2.tidyverse.org/reference/geom_density_2d.html </a:t>
            </a:r>
          </a:p>
          <a:p>
            <a:pPr>
              <a:lnSpc>
                <a:spcPct val="90000"/>
              </a:lnSpc>
            </a:pPr>
            <a:r>
              <a:rPr lang="en-US" dirty="0">
                <a:hlinkClick r:id="rId5"/>
              </a:rPr>
              <a:t>https://python-graph-gallery.com/2d-density-plot/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E12CA-53C0-4ADB-8914-2922991591B6}"/>
              </a:ext>
            </a:extLst>
          </p:cNvPr>
          <p:cNvSpPr txBox="1"/>
          <p:nvPr/>
        </p:nvSpPr>
        <p:spPr>
          <a:xfrm>
            <a:off x="4724400" y="300234"/>
            <a:ext cx="18473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68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sz="2800"/>
              <a:t>Visualization Techniques: Parallel Coordinates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Parallel Coordinates 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Used to plot the attribute values of high-dimensional data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Instead of using perpendicular axes, use a set of parallel axes 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The attribute values of each object are plotted as a point on each corresponding coordinate axis and the points are connected by a line	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Thus, each object is represented as a line 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Often, the lines representing a distinct class of objects group together, at least for some attributes</a:t>
            </a:r>
          </a:p>
          <a:p>
            <a:pPr marL="749300" lvl="1">
              <a:lnSpc>
                <a:spcPct val="90000"/>
              </a:lnSpc>
            </a:pPr>
            <a:r>
              <a:rPr lang="en-US"/>
              <a:t>Ordering of attributes is important in seeing such groupings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Coordinates Plots for Iris Data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1036" b="2245"/>
          <a:stretch>
            <a:fillRect/>
          </a:stretch>
        </p:blipFill>
        <p:spPr bwMode="auto">
          <a:xfrm>
            <a:off x="0" y="1981200"/>
            <a:ext cx="46069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1634"/>
          <a:stretch>
            <a:fillRect/>
          </a:stretch>
        </p:blipFill>
        <p:spPr bwMode="auto">
          <a:xfrm>
            <a:off x="4648200" y="2057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Visualization Techniques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Star Coordinate Plots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Similar approach to parallel coordinates, but axes radiate from a central point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line connecting the values of an object is a polygon</a:t>
            </a:r>
          </a:p>
          <a:p>
            <a:pPr>
              <a:lnSpc>
                <a:spcPct val="90000"/>
              </a:lnSpc>
            </a:pPr>
            <a:r>
              <a:rPr lang="en-US" sz="2400"/>
              <a:t>Chernoff Faces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Approach created by Herman Chernoff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This approach associates each attribute with a characteristic of a face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values of each attribute determine the appearance of the corresponding facial characteristic	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object becomes a separate face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Relies on human’s ability to distinguish faces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hlinkClick r:id="rId3"/>
              </a:rPr>
              <a:t>http://people.cs.uchicago.edu/~wiseman/chernoff/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>
                <a:hlinkClick r:id="rId4"/>
              </a:rPr>
              <a:t>http://kspark.kaist.ac.kr/Human%20Engineering.files/Chernoff/Chernoff%20Faces.htm#</a:t>
            </a:r>
            <a:endParaRPr lang="en-US" sz="200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/>
              <a:t>Star Plots for Iris Data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18285" r="6215" b="17870"/>
          <a:stretch>
            <a:fillRect/>
          </a:stretch>
        </p:blipFill>
        <p:spPr bwMode="auto">
          <a:xfrm>
            <a:off x="533400" y="1600200"/>
            <a:ext cx="7138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86600" y="1828800"/>
            <a:ext cx="2057400" cy="3505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>Setosa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>Versicolour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/>
              <a:t>Virginica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H="1" flipV="1">
            <a:off x="609600" y="43434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0" y="4191000"/>
            <a:ext cx="1023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Pedal length</a:t>
            </a: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H="1" flipV="1">
            <a:off x="1371600" y="49530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524000" y="5410200"/>
            <a:ext cx="1023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Sepal length</a:t>
            </a: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flipH="1">
            <a:off x="609600" y="50292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152400" y="5562600"/>
            <a:ext cx="965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Pedal width</a:t>
            </a:r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 flipH="1">
            <a:off x="1295400" y="4419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1447800" y="4267200"/>
            <a:ext cx="1000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Sepal Width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/>
              <a:t>Chernoff Faces for Iris Data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24202" r="14157" b="19345"/>
          <a:stretch>
            <a:fillRect/>
          </a:stretch>
        </p:blipFill>
        <p:spPr bwMode="auto">
          <a:xfrm>
            <a:off x="152400" y="1752600"/>
            <a:ext cx="739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391400" y="1905000"/>
            <a:ext cx="2057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Setosa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Versicolour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/>
              <a:t>Virginica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/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66713" y="102076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Translation: sepal length</a:t>
            </a:r>
            <a:r>
              <a:rPr lang="en-US">
                <a:sym typeface="Wingdings" pitchFamily="2" charset="2"/>
              </a:rPr>
              <a:t>size of face; sepal width forhead/jaw relative to arc-length;</a:t>
            </a:r>
          </a:p>
          <a:p>
            <a:r>
              <a:rPr lang="en-US">
                <a:sym typeface="Wingdings" pitchFamily="2" charset="2"/>
              </a:rPr>
              <a:t>Pedal lengthshape of forhead; pedal width shape of jaw; width of mouth…; width between eyes…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2800"/>
              <a:t>Useful Background “Engineering St. Handbook”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486400"/>
          </a:xfrm>
        </p:spPr>
        <p:txBody>
          <a:bodyPr/>
          <a:lstStyle/>
          <a:p>
            <a:pPr marL="749300" lvl="1">
              <a:lnSpc>
                <a:spcPct val="90000"/>
              </a:lnSpc>
            </a:pPr>
            <a:r>
              <a:rPr lang="en-US">
                <a:hlinkClick r:id="rId3"/>
              </a:rPr>
              <a:t>http://www.itl.nist.gov/div898/handbook/eda/section1/eda15.htm</a:t>
            </a:r>
            <a:r>
              <a:rPr lang="en-US"/>
              <a:t> (graphical techniques) </a:t>
            </a:r>
          </a:p>
          <a:p>
            <a:pPr marL="749300" lvl="1">
              <a:lnSpc>
                <a:spcPct val="90000"/>
              </a:lnSpc>
            </a:pPr>
            <a:r>
              <a:rPr lang="en-US">
                <a:hlinkClick r:id="rId4"/>
              </a:rPr>
              <a:t>http://www.itl.nist.gov/div898/handbook/eda/section3/eda35.htm</a:t>
            </a:r>
            <a:r>
              <a:rPr lang="en-US"/>
              <a:t> (quantitative analysis)</a:t>
            </a:r>
          </a:p>
          <a:p>
            <a:pPr marL="749300" lvl="1">
              <a:lnSpc>
                <a:spcPct val="90000"/>
              </a:lnSpc>
            </a:pPr>
            <a:r>
              <a:rPr lang="en-US">
                <a:hlinkClick r:id="rId5"/>
              </a:rPr>
              <a:t>http://www.itl.nist.gov/div898/handbook/eda/section2/eda23.htm</a:t>
            </a:r>
            <a:r>
              <a:rPr lang="en-US"/>
              <a:t> (testing assumptions) </a:t>
            </a:r>
          </a:p>
          <a:p>
            <a:pPr marL="749300" lvl="1">
              <a:lnSpc>
                <a:spcPct val="90000"/>
              </a:lnSpc>
            </a:pPr>
            <a:r>
              <a:rPr lang="en-US">
                <a:hlinkClick r:id="rId6"/>
              </a:rPr>
              <a:t>http://www.itl.nist.gov/div898/handbook/eda/section3/eda34.htm</a:t>
            </a:r>
            <a:r>
              <a:rPr lang="en-US"/>
              <a:t> (survey graphical techniques)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r>
              <a:rPr lang="en-US"/>
              <a:t>Remark: The material is very good if your focus is on prediction, hypothesis testing, clustering; however, providing good visualizations/statistics for classification problems is not discussed much…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2800" dirty="0"/>
              <a:t>                           News Sept. 14, 2023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486400"/>
          </a:xfrm>
        </p:spPr>
        <p:txBody>
          <a:bodyPr/>
          <a:lstStyle/>
          <a:p>
            <a:pPr marL="7493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You have 9 days left to complete Task1 </a:t>
            </a:r>
          </a:p>
          <a:p>
            <a:pPr marL="7493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Today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Lab Janet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GHC Presentation Group B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Demo: Some Useful R-Code for Task1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Continue Discussion of Decision Trees</a:t>
            </a:r>
          </a:p>
          <a:p>
            <a:pPr marL="7493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September 19 Class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Finish Discussion of Overfitting 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Support Vector Machines 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GHC Presentation Group C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Finish Discussion of Decision Tree and DS1 Basics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481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2800" dirty="0"/>
              <a:t>                           News Sept. 19, 2023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marL="7493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You have 4 days left to complete Task1. We still accept submission up to 48 hours after the deadline, but there will be penalties for 1-2 day late submissions (see course website) </a:t>
            </a:r>
          </a:p>
          <a:p>
            <a:pPr marL="7493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The group project has been scheduled for Sept. 26-Nov. 8; a first draft of the specification will be available on the course website on Tu., Sept. 26. Topic: Solar Flare; definition: “</a:t>
            </a:r>
            <a:r>
              <a:rPr lang="en-US" sz="1900" b="0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 brief eruption of intense high-energy radiation from the sun's surface, associated with sunspots and causing electromagnetic disturbances on the earth, as with radio frequency communications and power line transmissions”</a:t>
            </a:r>
            <a:r>
              <a:rPr lang="en-US" sz="19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Interesting links: </a:t>
            </a:r>
          </a:p>
          <a:p>
            <a:pPr marL="406400" lvl="1" indent="0">
              <a:lnSpc>
                <a:spcPct val="90000"/>
              </a:lnSpc>
              <a:buNone/>
            </a:pPr>
            <a:r>
              <a:rPr lang="en-US" sz="1100" dirty="0">
                <a:hlinkClick r:id="rId3"/>
              </a:rPr>
              <a:t>Massive solar flare strikes Nasa spacecraft sent to study Sun (msn.com)</a:t>
            </a:r>
            <a:r>
              <a:rPr lang="en-US" sz="1100" dirty="0"/>
              <a:t> </a:t>
            </a:r>
            <a:r>
              <a:rPr lang="en-US" sz="1100" dirty="0">
                <a:hlinkClick r:id="rId4"/>
              </a:rPr>
              <a:t>NASA spacecraft flies right through sun explosion, captures footage | Mashable</a:t>
            </a:r>
            <a:r>
              <a:rPr lang="en-US" sz="1100" dirty="0"/>
              <a:t> </a:t>
            </a:r>
            <a:r>
              <a:rPr lang="en-US" sz="1100" dirty="0">
                <a:hlinkClick r:id="rId5"/>
              </a:rPr>
              <a:t>Solar flares | SpaceWeatherLive.com</a:t>
            </a:r>
            <a:endParaRPr lang="en-US" sz="1100" dirty="0"/>
          </a:p>
          <a:p>
            <a:pPr marL="7493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Today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Demo: Some Useful R-Code for Task1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Support Vector Machines 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GHC Presentation Group C</a:t>
            </a:r>
          </a:p>
          <a:p>
            <a:pPr marL="863600"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Continue Discussion of Decision Tree and DS1 Basics</a:t>
            </a:r>
          </a:p>
          <a:p>
            <a:pPr marL="74930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Next topics coved in September: K-Nearest Neighbors, Density Estimation (needed for Group Project), Neural Networks. 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8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Sample Data Set  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19200"/>
            <a:ext cx="8351837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Many of the exploratory data techniques are illustrated with the Iris Plant data set.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be obtained from the UCI Machine Learning Repository </a:t>
            </a:r>
            <a:br>
              <a:rPr lang="en-US" sz="2000"/>
            </a:br>
            <a:r>
              <a:rPr lang="en-US" sz="2000">
                <a:hlinkClick r:id="rId3"/>
              </a:rPr>
              <a:t>http://www.ics.uci.edu/~mlearn/MLRepository.html</a:t>
            </a: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From the statistician Douglas Fisher</a:t>
            </a:r>
          </a:p>
          <a:p>
            <a:pPr lvl="1">
              <a:lnSpc>
                <a:spcPct val="90000"/>
              </a:lnSpc>
            </a:pPr>
            <a:r>
              <a:rPr lang="en-US"/>
              <a:t>Three flower types (classes):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 </a:t>
            </a:r>
            <a:r>
              <a:rPr lang="en-US"/>
              <a:t>Setosa</a:t>
            </a:r>
          </a:p>
          <a:p>
            <a:pPr lvl="2">
              <a:lnSpc>
                <a:spcPct val="90000"/>
              </a:lnSpc>
            </a:pPr>
            <a:r>
              <a:rPr lang="en-US"/>
              <a:t> Virginica </a:t>
            </a:r>
          </a:p>
          <a:p>
            <a:pPr lvl="2">
              <a:lnSpc>
                <a:spcPct val="90000"/>
              </a:lnSpc>
            </a:pPr>
            <a:r>
              <a:rPr lang="en-US"/>
              <a:t> Versicolour</a:t>
            </a:r>
          </a:p>
          <a:p>
            <a:pPr lvl="1">
              <a:lnSpc>
                <a:spcPct val="90000"/>
              </a:lnSpc>
            </a:pPr>
            <a:r>
              <a:rPr lang="en-US"/>
              <a:t>Four (non-class) attributes</a:t>
            </a:r>
          </a:p>
          <a:p>
            <a:pPr lvl="2">
              <a:lnSpc>
                <a:spcPct val="90000"/>
              </a:lnSpc>
            </a:pPr>
            <a:r>
              <a:rPr lang="en-US"/>
              <a:t> Sepal width and length</a:t>
            </a:r>
          </a:p>
          <a:p>
            <a:pPr lvl="2">
              <a:lnSpc>
                <a:spcPct val="90000"/>
              </a:lnSpc>
            </a:pPr>
            <a:r>
              <a:rPr lang="en-US"/>
              <a:t> Petal width and length</a:t>
            </a:r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3032125" y="29067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b="1"/>
          </a:p>
        </p:txBody>
      </p:sp>
      <p:sp>
        <p:nvSpPr>
          <p:cNvPr id="8197" name="Rectangle 1032"/>
          <p:cNvSpPr>
            <a:spLocks noChangeArrowheads="1"/>
          </p:cNvSpPr>
          <p:nvPr/>
        </p:nvSpPr>
        <p:spPr bwMode="auto">
          <a:xfrm>
            <a:off x="5334000" y="5257800"/>
            <a:ext cx="3733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>
                <a:latin typeface="Times New Roman" pitchFamily="18" charset="0"/>
              </a:rPr>
              <a:t>Virginica. Robert H. Mohlenbrock. USDA NRCS. 1995. Northeast wetland flora: Field office guide to plant species. Northeast National Technical Center, Chester, PA. Courtesy of USDA NRCS Wetland Science Institute. </a:t>
            </a:r>
          </a:p>
        </p:txBody>
      </p:sp>
      <p:pic>
        <p:nvPicPr>
          <p:cNvPr id="8198" name="Picture 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4274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DE1A-86BC-44B6-835B-7A0701B0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533400"/>
          </a:xfrm>
        </p:spPr>
        <p:txBody>
          <a:bodyPr/>
          <a:lstStyle/>
          <a:p>
            <a:r>
              <a:rPr lang="en-US" sz="2800" dirty="0"/>
              <a:t>Demoing some R-Code using the BNA Dataset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621FF-3246-4864-8DB3-926369CC979F}"/>
              </a:ext>
            </a:extLst>
          </p:cNvPr>
          <p:cNvSpPr txBox="1"/>
          <p:nvPr/>
        </p:nvSpPr>
        <p:spPr>
          <a:xfrm>
            <a:off x="685800" y="1828800"/>
            <a:ext cx="8148384" cy="3092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hlinkClick r:id="rId2"/>
            </a:endParaRPr>
          </a:p>
          <a:p>
            <a:r>
              <a:rPr lang="en-US" sz="2000" dirty="0"/>
              <a:t>Good Datasets:</a:t>
            </a:r>
          </a:p>
          <a:p>
            <a:r>
              <a:rPr lang="en-US" sz="1100" dirty="0">
                <a:hlinkClick r:id="rId3"/>
              </a:rPr>
              <a:t>What's a good way to use R to make a scatterplot that separates the data by treatment? - Cross Validated (stackexchange.com)</a:t>
            </a:r>
            <a:endParaRPr lang="en-US" sz="1100" dirty="0"/>
          </a:p>
          <a:p>
            <a:endParaRPr lang="en-US" sz="2000" dirty="0"/>
          </a:p>
          <a:p>
            <a:r>
              <a:rPr lang="en-US" sz="2000" dirty="0"/>
              <a:t>BNA Dataset Information: </a:t>
            </a:r>
          </a:p>
          <a:p>
            <a:r>
              <a:rPr lang="en-US" sz="2000" dirty="0">
                <a:hlinkClick r:id="rId2"/>
              </a:rPr>
              <a:t>https://archive.ics.uci.edu/ml/datasets/banknote+authentication#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BNA  </a:t>
            </a:r>
            <a:r>
              <a:rPr lang="en-US" sz="2000" dirty="0" err="1"/>
              <a:t>DataSet</a:t>
            </a:r>
            <a:r>
              <a:rPr lang="en-US" sz="2000" dirty="0"/>
              <a:t>: </a:t>
            </a:r>
            <a:r>
              <a:rPr lang="en-US" sz="2800" dirty="0">
                <a:hlinkClick r:id="rId4"/>
              </a:rPr>
              <a:t>www2.cs.uh.edu/~ceick/white/bna.data</a:t>
            </a:r>
            <a:endParaRPr lang="en-US" sz="2000" dirty="0"/>
          </a:p>
          <a:p>
            <a:r>
              <a:rPr lang="en-US" sz="2000" dirty="0"/>
              <a:t>Demo Code:  </a:t>
            </a:r>
            <a:r>
              <a:rPr lang="en-US" sz="2800" dirty="0">
                <a:hlinkClick r:id="rId5"/>
              </a:rPr>
              <a:t>www2.cs.uh.edu/~ceick/white/bna.r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397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Summary Statistics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/>
              <a:t>Summary statistics  are numbers that summarize properties of the data</a:t>
            </a:r>
          </a:p>
          <a:p>
            <a:pPr lvl="2"/>
            <a:endParaRPr lang="en-US"/>
          </a:p>
          <a:p>
            <a:pPr lvl="1"/>
            <a:r>
              <a:rPr lang="en-US"/>
              <a:t>Summarized properties include frequency, location and spread</a:t>
            </a:r>
          </a:p>
          <a:p>
            <a:pPr lvl="2"/>
            <a:r>
              <a:rPr lang="en-US"/>
              <a:t> </a:t>
            </a:r>
            <a:r>
              <a:rPr lang="en-US" sz="2200"/>
              <a:t>Examples: 	location - mean</a:t>
            </a:r>
            <a:br>
              <a:rPr lang="en-US" sz="2200"/>
            </a:br>
            <a:r>
              <a:rPr lang="en-US" sz="2200"/>
              <a:t>                   	spread - standard deviation</a:t>
            </a:r>
          </a:p>
          <a:p>
            <a:pPr lvl="2"/>
            <a:endParaRPr lang="en-US"/>
          </a:p>
          <a:p>
            <a:pPr lvl="1"/>
            <a:r>
              <a:rPr lang="en-US"/>
              <a:t>Most summary statistics can be calculated in a single pass through the data</a:t>
            </a:r>
          </a:p>
          <a:p>
            <a:pPr lvl="2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and Mode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sz="3200"/>
              <a:t>The frequency of an attribute value is the percentage of time the value occurs in the </a:t>
            </a:r>
            <a:br>
              <a:rPr lang="en-US" sz="3200"/>
            </a:br>
            <a:r>
              <a:rPr lang="en-US" sz="3200"/>
              <a:t>data set</a:t>
            </a:r>
            <a:r>
              <a:rPr lang="en-US"/>
              <a:t> </a:t>
            </a:r>
          </a:p>
          <a:p>
            <a:pPr lvl="1"/>
            <a:r>
              <a:rPr lang="en-US"/>
              <a:t>For example, given the attribute ‘gender’ and a representative population of people, the gender ‘female’ occurs about 50% of the time.</a:t>
            </a:r>
          </a:p>
          <a:p>
            <a:r>
              <a:rPr lang="en-US"/>
              <a:t>The mode of a an attribute is the most frequent attribute value   </a:t>
            </a:r>
          </a:p>
          <a:p>
            <a:r>
              <a:rPr lang="en-US"/>
              <a:t>The notions of frequency and mode are typically used with categorical data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Percentiles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dirty="0"/>
              <a:t>For continuous data, the notion of a percentile is more useful. </a:t>
            </a:r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Given an ordinal or continuous attribute </a:t>
            </a:r>
            <a:r>
              <a:rPr lang="en-US" i="1" dirty="0"/>
              <a:t>x</a:t>
            </a:r>
            <a:r>
              <a:rPr lang="en-US" dirty="0"/>
              <a:t> and a number </a:t>
            </a:r>
            <a:r>
              <a:rPr lang="en-US" i="1" dirty="0"/>
              <a:t>p</a:t>
            </a:r>
            <a:r>
              <a:rPr lang="en-US" dirty="0"/>
              <a:t> between 0 and 100, the </a:t>
            </a:r>
            <a:r>
              <a:rPr lang="en-US" i="1" dirty="0" err="1"/>
              <a:t>p</a:t>
            </a:r>
            <a:r>
              <a:rPr lang="en-US" dirty="0" err="1"/>
              <a:t>th</a:t>
            </a:r>
            <a:r>
              <a:rPr lang="en-US" dirty="0"/>
              <a:t> percentile is a value     of x such that </a:t>
            </a:r>
            <a:r>
              <a:rPr lang="en-US" i="1" dirty="0"/>
              <a:t>p</a:t>
            </a:r>
            <a:r>
              <a:rPr lang="en-US" dirty="0"/>
              <a:t>% of the observed values of x are less than    . 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/>
              <a:t>For instance, the 50th percentile is the value      such that 50% of all values of x are less than      .</a:t>
            </a:r>
          </a:p>
          <a:p>
            <a:r>
              <a:rPr lang="en-US" dirty="0">
                <a:solidFill>
                  <a:srgbClr val="FF0000"/>
                </a:solidFill>
              </a:rPr>
              <a:t>Key Idea</a:t>
            </a:r>
            <a:r>
              <a:rPr lang="en-US" dirty="0"/>
              <a:t>: associate attribute value with a rank!!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483100" y="3327400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800" imgH="203200" progId="Equation.3">
                  <p:embed/>
                </p:oleObj>
              </mc:Choice>
              <mc:Fallback>
                <p:oleObj name="Equation" r:id="rId3" imgW="1778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327400"/>
                        <a:ext cx="1778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981200" y="3505200"/>
          <a:ext cx="393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800" imgH="203200" progId="Equation.3">
                  <p:embed/>
                </p:oleObj>
              </mc:Choice>
              <mc:Fallback>
                <p:oleObj name="Equation" r:id="rId5" imgW="1778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3937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648200" y="3962400"/>
          <a:ext cx="393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800" imgH="203200" progId="Equation.3">
                  <p:embed/>
                </p:oleObj>
              </mc:Choice>
              <mc:Fallback>
                <p:oleObj name="Equation" r:id="rId7" imgW="1778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3937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7813675" y="5029200"/>
          <a:ext cx="617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400" imgH="177800" progId="Equation.3">
                  <p:embed/>
                </p:oleObj>
              </mc:Choice>
              <mc:Fallback>
                <p:oleObj name="Equation" r:id="rId8" imgW="2794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5029200"/>
                        <a:ext cx="617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7840663" y="5473700"/>
          <a:ext cx="617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400" imgH="177800" progId="Equation.3">
                  <p:embed/>
                </p:oleObj>
              </mc:Choice>
              <mc:Fallback>
                <p:oleObj name="Equation" r:id="rId10" imgW="2794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5473700"/>
                        <a:ext cx="6175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ts val="400"/>
          </a:spcAft>
          <a:buClr>
            <a:srgbClr val="0C7B9C"/>
          </a:buClr>
          <a:buSzPct val="100000"/>
          <a:buFont typeface="Times New Roman" pitchFamily="18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ts val="400"/>
          </a:spcAft>
          <a:buClr>
            <a:srgbClr val="0C7B9C"/>
          </a:buClr>
          <a:buSzPct val="100000"/>
          <a:buFont typeface="Times New Roman" pitchFamily="18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146479135</TotalTime>
  <Pages>3</Pages>
  <Words>4960</Words>
  <Application>Microsoft Office PowerPoint</Application>
  <PresentationFormat>On-screen Show (4:3)</PresentationFormat>
  <Paragraphs>490</Paragraphs>
  <Slides>60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</vt:lpstr>
      <vt:lpstr>Calibri</vt:lpstr>
      <vt:lpstr>Cambria</vt:lpstr>
      <vt:lpstr>Cambria Math</vt:lpstr>
      <vt:lpstr>Lucida Handwriting</vt:lpstr>
      <vt:lpstr>Monotype Sorts</vt:lpstr>
      <vt:lpstr>Roboto</vt:lpstr>
      <vt:lpstr>Symbol</vt:lpstr>
      <vt:lpstr>Tahoma</vt:lpstr>
      <vt:lpstr>Times New Roman</vt:lpstr>
      <vt:lpstr>Verdana</vt:lpstr>
      <vt:lpstr>Wingdings</vt:lpstr>
      <vt:lpstr>LC.BRev.FY97</vt:lpstr>
      <vt:lpstr>Equation</vt:lpstr>
      <vt:lpstr>Document</vt:lpstr>
      <vt:lpstr>Exploratory Data Analysis</vt:lpstr>
      <vt:lpstr>1. Why Data Exploration?</vt:lpstr>
      <vt:lpstr>What Clusters do you see in the Display Below?</vt:lpstr>
      <vt:lpstr>Exploratory Data Analysis</vt:lpstr>
      <vt:lpstr>Techniques Used In Data Exploration  </vt:lpstr>
      <vt:lpstr>Iris Sample Data Set  </vt:lpstr>
      <vt:lpstr>2. Summary Statistics</vt:lpstr>
      <vt:lpstr>Frequency and Mode</vt:lpstr>
      <vt:lpstr>Percentiles</vt:lpstr>
      <vt:lpstr>R Box Plots (different from textbook)</vt:lpstr>
      <vt:lpstr>Measures of Location: Mean and Median</vt:lpstr>
      <vt:lpstr>Measures of Spread: Range and Variance</vt:lpstr>
      <vt:lpstr>68-95-99.7 Rule</vt:lpstr>
      <vt:lpstr>68-95-99.7 Rule continued</vt:lpstr>
      <vt:lpstr>Correlation </vt:lpstr>
      <vt:lpstr>Fitting Linear Models </vt:lpstr>
      <vt:lpstr>3. Visualization</vt:lpstr>
      <vt:lpstr>Example: Sea Surface Temperature</vt:lpstr>
      <vt:lpstr>Representation</vt:lpstr>
      <vt:lpstr>Example: Visualizing Universities</vt:lpstr>
      <vt:lpstr>Visualization Techniques: Histograms</vt:lpstr>
      <vt:lpstr>Two-Dimensional Histograms</vt:lpstr>
      <vt:lpstr>Visualization Techniques: Histograms</vt:lpstr>
      <vt:lpstr>Visualization Techniques: Box Plots</vt:lpstr>
      <vt:lpstr>PowerPoint Presentation</vt:lpstr>
      <vt:lpstr>Attribute Standardization / Normalization </vt:lpstr>
      <vt:lpstr>Standardization --- Z-scores</vt:lpstr>
      <vt:lpstr>Normalization in [0,1]</vt:lpstr>
      <vt:lpstr>Comparison Z-scores / [0,1] Normalization</vt:lpstr>
      <vt:lpstr>Visualization Techniques: Scatter Plots</vt:lpstr>
      <vt:lpstr>Scatter Plot Array of Iris Attributes</vt:lpstr>
      <vt:lpstr>News August 31, 2023</vt:lpstr>
      <vt:lpstr>Box Plot Basics </vt:lpstr>
      <vt:lpstr>Compare the following to Boxplots x and y</vt:lpstr>
      <vt:lpstr>Example of R Box Plots (2021 Mid1 Question)</vt:lpstr>
      <vt:lpstr>Comparing 2 Box Plots</vt:lpstr>
      <vt:lpstr>How to Compute the Overlap of 2 Intervals</vt:lpstr>
      <vt:lpstr>Body fat Histogram B</vt:lpstr>
      <vt:lpstr>Interpretation Histograms of Previous Slide</vt:lpstr>
      <vt:lpstr>Comparing 2 Histograms</vt:lpstr>
      <vt:lpstr>Comparing 2 Histogram Comparison</vt:lpstr>
      <vt:lpstr>Scatter Plot Old Faithful Eruptions</vt:lpstr>
      <vt:lpstr>Supervised Scatter Plot Array of Iris Attributes</vt:lpstr>
      <vt:lpstr>Interpreting pedal length/width)</vt:lpstr>
      <vt:lpstr>Interpreting on More Supervised Scatter Plots</vt:lpstr>
      <vt:lpstr>Interpretation Prev. Supervised Scatter Plot</vt:lpstr>
      <vt:lpstr>Visualization Techniques: Contour Plots</vt:lpstr>
      <vt:lpstr>Contour Plot Example</vt:lpstr>
      <vt:lpstr>Density Plots </vt:lpstr>
      <vt:lpstr>Density Estimation</vt:lpstr>
      <vt:lpstr>Density Plots (not covered Aug. 31)</vt:lpstr>
      <vt:lpstr>Visualization Techniques: Parallel Coordinates</vt:lpstr>
      <vt:lpstr>Parallel Coordinates Plots for Iris Data</vt:lpstr>
      <vt:lpstr>Other Visualization Techniques</vt:lpstr>
      <vt:lpstr>Star Plots for Iris Data</vt:lpstr>
      <vt:lpstr>Chernoff Faces for Iris Data</vt:lpstr>
      <vt:lpstr>Useful Background “Engineering St. Handbook”</vt:lpstr>
      <vt:lpstr>                           News Sept. 14, 2023</vt:lpstr>
      <vt:lpstr>                           News Sept. 19, 2023</vt:lpstr>
      <vt:lpstr>Demoing some R-Code using the BNA Dataset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Eick, Christoph F</cp:lastModifiedBy>
  <cp:revision>533</cp:revision>
  <cp:lastPrinted>2001-08-28T17:59:37Z</cp:lastPrinted>
  <dcterms:created xsi:type="dcterms:W3CDTF">1998-03-18T13:44:31Z</dcterms:created>
  <dcterms:modified xsi:type="dcterms:W3CDTF">2023-09-20T15:04:46Z</dcterms:modified>
</cp:coreProperties>
</file>