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565" r:id="rId2"/>
    <p:sldId id="517" r:id="rId3"/>
    <p:sldId id="564" r:id="rId4"/>
    <p:sldId id="519" r:id="rId5"/>
    <p:sldId id="520" r:id="rId6"/>
    <p:sldId id="522" r:id="rId7"/>
    <p:sldId id="531" r:id="rId8"/>
    <p:sldId id="532" r:id="rId9"/>
    <p:sldId id="533" r:id="rId10"/>
    <p:sldId id="534" r:id="rId11"/>
    <p:sldId id="535" r:id="rId12"/>
    <p:sldId id="537" r:id="rId13"/>
    <p:sldId id="538" r:id="rId14"/>
    <p:sldId id="539" r:id="rId15"/>
    <p:sldId id="563" r:id="rId16"/>
    <p:sldId id="540" r:id="rId17"/>
    <p:sldId id="541" r:id="rId18"/>
    <p:sldId id="543" r:id="rId19"/>
    <p:sldId id="544" r:id="rId20"/>
    <p:sldId id="545" r:id="rId21"/>
    <p:sldId id="559" r:id="rId22"/>
    <p:sldId id="256" r:id="rId23"/>
    <p:sldId id="546" r:id="rId24"/>
    <p:sldId id="548" r:id="rId25"/>
    <p:sldId id="551" r:id="rId26"/>
    <p:sldId id="556" r:id="rId27"/>
    <p:sldId id="552" r:id="rId28"/>
    <p:sldId id="560" r:id="rId29"/>
    <p:sldId id="561" r:id="rId30"/>
    <p:sldId id="530" r:id="rId31"/>
    <p:sldId id="562" r:id="rId32"/>
    <p:sldId id="553" r:id="rId33"/>
    <p:sldId id="557" r:id="rId34"/>
    <p:sldId id="558" r:id="rId35"/>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53" autoAdjust="0"/>
    <p:restoredTop sz="94541" autoAdjust="0"/>
  </p:normalViewPr>
  <p:slideViewPr>
    <p:cSldViewPr>
      <p:cViewPr varScale="1">
        <p:scale>
          <a:sx n="89" d="100"/>
          <a:sy n="89" d="100"/>
        </p:scale>
        <p:origin x="1210" y="82"/>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139" y="6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6412"/>
          </a:xfrm>
          <a:prstGeom prst="rect">
            <a:avLst/>
          </a:prstGeom>
          <a:noFill/>
          <a:ln w="12700">
            <a:noFill/>
            <a:miter lim="800000"/>
            <a:headEnd/>
            <a:tailEnd/>
          </a:ln>
          <a:effectLst/>
        </p:spPr>
        <p:txBody>
          <a:bodyPr vert="horz" wrap="square" lIns="100439" tIns="50221" rIns="100439" bIns="5022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5" name="Rectangle 3"/>
          <p:cNvSpPr>
            <a:spLocks noGrp="1" noRot="1" noChangeAspect="1" noChangeArrowheads="1" noTextEdit="1"/>
          </p:cNvSpPr>
          <p:nvPr>
            <p:ph type="sldImg" idx="2"/>
          </p:nvPr>
        </p:nvSpPr>
        <p:spPr bwMode="auto">
          <a:xfrm>
            <a:off x="1270000" y="728663"/>
            <a:ext cx="4779963"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9835674"/>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254165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2063" y="722313"/>
            <a:ext cx="4799012" cy="3598862"/>
          </a:xfrm>
          <a:ln/>
        </p:spPr>
      </p:sp>
      <p:sp>
        <p:nvSpPr>
          <p:cNvPr id="5427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311050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72694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0475" y="722313"/>
            <a:ext cx="4799013" cy="3598862"/>
          </a:xfrm>
          <a:ln/>
        </p:spPr>
      </p:sp>
      <p:sp>
        <p:nvSpPr>
          <p:cNvPr id="5734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extLst>
      <p:ext uri="{BB962C8B-B14F-4D97-AF65-F5344CB8AC3E}">
        <p14:creationId xmlns:p14="http://schemas.microsoft.com/office/powerpoint/2010/main" val="79802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5837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13798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0475" y="722313"/>
            <a:ext cx="4799013" cy="3598862"/>
          </a:xfrm>
          <a:ln/>
        </p:spPr>
      </p:sp>
      <p:sp>
        <p:nvSpPr>
          <p:cNvPr id="5939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extLst>
      <p:ext uri="{BB962C8B-B14F-4D97-AF65-F5344CB8AC3E}">
        <p14:creationId xmlns:p14="http://schemas.microsoft.com/office/powerpoint/2010/main" val="377705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4035"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26548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1987"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1277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301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78164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6083"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68252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60475" y="722313"/>
            <a:ext cx="4799013" cy="3598862"/>
          </a:xfrm>
          <a:ln/>
        </p:spPr>
      </p:sp>
      <p:sp>
        <p:nvSpPr>
          <p:cNvPr id="4710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extLst>
      <p:ext uri="{BB962C8B-B14F-4D97-AF65-F5344CB8AC3E}">
        <p14:creationId xmlns:p14="http://schemas.microsoft.com/office/powerpoint/2010/main" val="235569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62063" y="722313"/>
            <a:ext cx="4799012" cy="3598862"/>
          </a:xfrm>
          <a:ln/>
        </p:spPr>
      </p:sp>
      <p:sp>
        <p:nvSpPr>
          <p:cNvPr id="48131"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34116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62063" y="722313"/>
            <a:ext cx="4799012" cy="3598862"/>
          </a:xfrm>
          <a:ln/>
        </p:spPr>
      </p:sp>
      <p:sp>
        <p:nvSpPr>
          <p:cNvPr id="50179"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312616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62063" y="722313"/>
            <a:ext cx="4799012" cy="3598862"/>
          </a:xfrm>
          <a:ln/>
        </p:spPr>
      </p:sp>
      <p:sp>
        <p:nvSpPr>
          <p:cNvPr id="5222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60053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45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3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27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318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8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09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95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67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88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8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34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04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grpSp>
        <p:nvGrpSpPr>
          <p:cNvPr id="1028" name="Group 13"/>
          <p:cNvGrpSpPr>
            <a:grpSpLocks/>
          </p:cNvGrpSpPr>
          <p:nvPr userDrawn="1"/>
        </p:nvGrpSpPr>
        <p:grpSpPr bwMode="auto">
          <a:xfrm>
            <a:off x="381000" y="6400800"/>
            <a:ext cx="8382000" cy="304800"/>
            <a:chOff x="288" y="3408"/>
            <a:chExt cx="5280" cy="192"/>
          </a:xfrm>
        </p:grpSpPr>
        <p:sp>
          <p:nvSpPr>
            <p:cNvPr id="1032" name="Rectangle 14"/>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3" name="Rectangle 15"/>
            <p:cNvSpPr>
              <a:spLocks noChangeArrowheads="1"/>
            </p:cNvSpPr>
            <p:nvPr/>
          </p:nvSpPr>
          <p:spPr bwMode="auto">
            <a:xfrm>
              <a:off x="288" y="3425"/>
              <a:ext cx="5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pPr>
                <a:lnSpc>
                  <a:spcPts val="2000"/>
                </a:lnSpc>
              </a:pPr>
              <a:r>
                <a:rPr lang="en-US" sz="1200" b="0" dirty="0"/>
                <a:t>Christoph Eick	    	Introduction to Data Mining/Data</a:t>
              </a:r>
              <a:r>
                <a:rPr lang="en-US" sz="1200" b="0" baseline="0" dirty="0"/>
                <a:t> Science</a:t>
              </a:r>
              <a:r>
                <a:rPr lang="en-US" sz="1200" b="0" dirty="0"/>
                <a:t>       	                                 8/20/23</a:t>
              </a:r>
            </a:p>
          </p:txBody>
        </p:sp>
      </p:grpSp>
      <p:grpSp>
        <p:nvGrpSpPr>
          <p:cNvPr id="1029"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cs.uh.edu/~ceick/UDM/3337.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2.cs.uh.edu/~ceick/ceick.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vimeo.com/28973417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eyserstudy.org/geyser.aspx?pGeyserNo=OLDFAITHFUL" TargetMode="External"/><Relationship Id="rId7" Type="http://schemas.openxmlformats.org/officeDocument/2006/relationships/hyperlink" Target="https://www.bing.com/videos/search?&amp;q=old+faithful+video&amp;view=detail&amp;mid=D3C7642856B7852344A6D3C7642856B7852344A6&amp;form=VDQVAP&amp;rvsmid=5E980492B7BC6ABBE5035E980492B7BC6ABBE503&amp;ajaxhist=0" TargetMode="External"/><Relationship Id="rId2" Type="http://schemas.openxmlformats.org/officeDocument/2006/relationships/hyperlink" Target="http://www.web.pdx.edu/~jfreder/M212/oldfaithful.pdf" TargetMode="External"/><Relationship Id="rId1" Type="http://schemas.openxmlformats.org/officeDocument/2006/relationships/slideLayout" Target="../slideLayouts/slideLayout2.xml"/><Relationship Id="rId6" Type="http://schemas.openxmlformats.org/officeDocument/2006/relationships/hyperlink" Target="http://en.wikipedia.org/wiki/Old_Faithful" TargetMode="External"/><Relationship Id="rId5" Type="http://schemas.openxmlformats.org/officeDocument/2006/relationships/image" Target="../media/image21.jpeg"/><Relationship Id="rId4" Type="http://schemas.openxmlformats.org/officeDocument/2006/relationships/hyperlink" Target="http://en.wikipedia.org/wiki/File:Old_Faithfull-pdPhoto.jp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Old_Faithfu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Knowledge" TargetMode="External"/><Relationship Id="rId2" Type="http://schemas.openxmlformats.org/officeDocument/2006/relationships/hyperlink" Target="https://en.wikipedia.org/wiki/Multi-disciplinary" TargetMode="External"/><Relationship Id="rId1" Type="http://schemas.openxmlformats.org/officeDocument/2006/relationships/slideLayout" Target="../slideLayouts/slideLayout2.xml"/><Relationship Id="rId6" Type="http://schemas.openxmlformats.org/officeDocument/2006/relationships/hyperlink" Target="https://en.wikipedia.org/wiki/Big_data" TargetMode="External"/><Relationship Id="rId5" Type="http://schemas.openxmlformats.org/officeDocument/2006/relationships/hyperlink" Target="https://en.wikipedia.org/wiki/Data_mining" TargetMode="External"/><Relationship Id="rId4" Type="http://schemas.openxmlformats.org/officeDocument/2006/relationships/hyperlink" Target="https://en.wikipedia.org/wiki/Data"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3.png"/><Relationship Id="rId7" Type="http://schemas.openxmlformats.org/officeDocument/2006/relationships/oleObject" Target="../embeddings/oleObject12.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kdnuggets.com/software/index.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cdm22.cse.usf.edu/" TargetMode="External"/><Relationship Id="rId2" Type="http://schemas.openxmlformats.org/officeDocument/2006/relationships/hyperlink" Target="https://kdd.org/kdd2023/" TargetMode="External"/><Relationship Id="rId1" Type="http://schemas.openxmlformats.org/officeDocument/2006/relationships/slideLayout" Target="../slideLayouts/slideLayout2.xml"/><Relationship Id="rId4" Type="http://schemas.openxmlformats.org/officeDocument/2006/relationships/hyperlink" Target="https://2022.ecmlpkdd.org/"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jpeg"/><Relationship Id="rId10" Type="http://schemas.openxmlformats.org/officeDocument/2006/relationships/oleObject" Target="../embeddings/oleObject4.bin"/><Relationship Id="rId4" Type="http://schemas.openxmlformats.org/officeDocument/2006/relationships/image" Target="../media/image2.wmf"/><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7.png"/><Relationship Id="rId7" Type="http://schemas.openxmlformats.org/officeDocument/2006/relationships/oleObject" Target="../embeddings/oleObject6.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152400" y="1143000"/>
            <a:ext cx="8763000" cy="5334000"/>
          </a:xfrm>
        </p:spPr>
        <p:txBody>
          <a:bodyPr/>
          <a:lstStyle/>
          <a:p>
            <a:pPr marL="533400" indent="-533400">
              <a:buFont typeface="Monotype Sorts" pitchFamily="2" charset="2"/>
              <a:buAutoNum type="arabicPeriod"/>
            </a:pPr>
            <a:r>
              <a:rPr lang="en-US" dirty="0"/>
              <a:t>COSC 3337 Webpage: </a:t>
            </a:r>
            <a:r>
              <a:rPr lang="en-US" dirty="0">
                <a:hlinkClick r:id="rId3"/>
              </a:rPr>
              <a:t>http://www2.cs.uh.edu/~ceick/UDM/3337.html</a:t>
            </a:r>
            <a:r>
              <a:rPr lang="en-US" dirty="0"/>
              <a:t> </a:t>
            </a:r>
          </a:p>
          <a:p>
            <a:pPr marL="533400" indent="-533400">
              <a:buFont typeface="Monotype Sorts" pitchFamily="2" charset="2"/>
              <a:buAutoNum type="arabicPeriod"/>
            </a:pPr>
            <a:r>
              <a:rPr lang="en-US" dirty="0"/>
              <a:t>Part 1: Introduction to DM/DS </a:t>
            </a:r>
          </a:p>
          <a:p>
            <a:pPr marL="533400" indent="-533400">
              <a:buFont typeface="Monotype Sorts" pitchFamily="2" charset="2"/>
              <a:buAutoNum type="arabicPeriod"/>
            </a:pPr>
            <a:r>
              <a:rPr lang="en-US" dirty="0"/>
              <a:t>Part 2: Introduction &amp; Course Information </a:t>
            </a:r>
          </a:p>
          <a:p>
            <a:pPr marL="533400" indent="-533400">
              <a:buFont typeface="Monotype Sorts" pitchFamily="2" charset="2"/>
              <a:buAutoNum type="arabicPeriod"/>
            </a:pPr>
            <a:r>
              <a:rPr lang="en-US" dirty="0"/>
              <a:t>Introduction Part3: Data Science and Data</a:t>
            </a:r>
          </a:p>
          <a:p>
            <a:pPr marL="533400" indent="-533400">
              <a:buFont typeface="Monotype Sorts" pitchFamily="2" charset="2"/>
              <a:buAutoNum type="arabicPeriod"/>
            </a:pPr>
            <a:r>
              <a:rPr lang="en-US" dirty="0"/>
              <a:t>Will begin the discussion of Exploratory Data Analysis on August 29</a:t>
            </a:r>
          </a:p>
          <a:p>
            <a:pPr marL="533400" indent="-533400">
              <a:buFont typeface="Monotype Sorts" pitchFamily="2" charset="2"/>
              <a:buAutoNum type="arabicPeriod"/>
            </a:pPr>
            <a:r>
              <a:rPr lang="en-US" dirty="0"/>
              <a:t>Will talk about undergraduate research opportunities on August 29</a:t>
            </a:r>
          </a:p>
          <a:p>
            <a:pPr marL="533400" indent="-533400">
              <a:buFont typeface="Monotype Sorts" pitchFamily="2" charset="2"/>
              <a:buAutoNum type="arabicPeriod"/>
            </a:pPr>
            <a:r>
              <a:rPr lang="en-US" dirty="0"/>
              <a:t>Dr. Eick &amp; UH-DAIS </a:t>
            </a:r>
            <a:r>
              <a:rPr lang="en-US" dirty="0">
                <a:hlinkClick r:id="rId4"/>
              </a:rPr>
              <a:t>http://www2.cs.uh.edu/~ceick/ceick.html</a:t>
            </a:r>
            <a:r>
              <a:rPr lang="en-US" dirty="0"/>
              <a:t> </a:t>
            </a:r>
          </a:p>
          <a:p>
            <a:pPr marL="533400" indent="-533400">
              <a:buFont typeface="Monotype Sorts" pitchFamily="2" charset="2"/>
              <a:buAutoNum type="arabicPeriod"/>
            </a:pPr>
            <a:r>
              <a:rPr lang="en-US" dirty="0"/>
              <a:t> </a:t>
            </a:r>
          </a:p>
          <a:p>
            <a:pPr marL="990600" lvl="1" indent="-533400">
              <a:buFont typeface="Arial" charset="0"/>
              <a:buAutoNum type="arabicPeriod"/>
            </a:pPr>
            <a:endParaRPr lang="en-US" sz="2400" dirty="0"/>
          </a:p>
        </p:txBody>
      </p:sp>
      <p:sp>
        <p:nvSpPr>
          <p:cNvPr id="2051" name="Rectangle 4"/>
          <p:cNvSpPr>
            <a:spLocks noGrp="1" noChangeArrowheads="1"/>
          </p:cNvSpPr>
          <p:nvPr>
            <p:ph type="title"/>
          </p:nvPr>
        </p:nvSpPr>
        <p:spPr>
          <a:xfrm>
            <a:off x="228600" y="152400"/>
            <a:ext cx="8763000" cy="609600"/>
          </a:xfrm>
        </p:spPr>
        <p:txBody>
          <a:bodyPr lIns="0" rIns="0"/>
          <a:lstStyle/>
          <a:p>
            <a:r>
              <a:rPr lang="en-US" dirty="0"/>
              <a:t>First 2-3 Lectures: Intro to DM/DS</a:t>
            </a:r>
          </a:p>
        </p:txBody>
      </p:sp>
    </p:spTree>
    <p:extLst>
      <p:ext uri="{BB962C8B-B14F-4D97-AF65-F5344CB8AC3E}">
        <p14:creationId xmlns:p14="http://schemas.microsoft.com/office/powerpoint/2010/main" val="244241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Classification Example</a:t>
            </a:r>
          </a:p>
        </p:txBody>
      </p:sp>
      <p:graphicFrame>
        <p:nvGraphicFramePr>
          <p:cNvPr id="13315" name="Object 3"/>
          <p:cNvGraphicFramePr>
            <a:graphicFrameLocks noChangeAspect="1"/>
          </p:cNvGraphicFramePr>
          <p:nvPr/>
        </p:nvGraphicFramePr>
        <p:xfrm>
          <a:off x="228600" y="2057400"/>
          <a:ext cx="35655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rot="-2416809">
            <a:off x="838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7" name="Text Box 5"/>
          <p:cNvSpPr txBox="1">
            <a:spLocks noChangeArrowheads="1"/>
          </p:cNvSpPr>
          <p:nvPr/>
        </p:nvSpPr>
        <p:spPr bwMode="auto">
          <a:xfrm rot="-2416809">
            <a:off x="1600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8" name="Text Box 6"/>
          <p:cNvSpPr txBox="1">
            <a:spLocks noChangeArrowheads="1"/>
          </p:cNvSpPr>
          <p:nvPr/>
        </p:nvSpPr>
        <p:spPr bwMode="auto">
          <a:xfrm rot="-2416809">
            <a:off x="2362200" y="14335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13319" name="Text Box 7"/>
          <p:cNvSpPr txBox="1">
            <a:spLocks noChangeArrowheads="1"/>
          </p:cNvSpPr>
          <p:nvPr/>
        </p:nvSpPr>
        <p:spPr bwMode="auto">
          <a:xfrm rot="-2416809">
            <a:off x="31242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graphicFrame>
        <p:nvGraphicFramePr>
          <p:cNvPr id="13320" name="Object 8"/>
          <p:cNvGraphicFramePr>
            <a:graphicFrameLocks noChangeAspect="1"/>
          </p:cNvGraphicFramePr>
          <p:nvPr/>
        </p:nvGraphicFramePr>
        <p:xfrm>
          <a:off x="4267200" y="2043113"/>
          <a:ext cx="2994025" cy="2646362"/>
        </p:xfrm>
        <a:graphic>
          <a:graphicData uri="http://schemas.openxmlformats.org/presentationml/2006/ole">
            <mc:AlternateContent xmlns:mc="http://schemas.openxmlformats.org/markup-compatibility/2006">
              <mc:Choice xmlns:v="urn:schemas-microsoft-com:vml" Requires="v">
                <p:oleObj name="Document" r:id="rId4" imgW="4614672" imgH="4076700" progId="Word.Document.8">
                  <p:embed/>
                </p:oleObj>
              </mc:Choice>
              <mc:Fallback>
                <p:oleObj name="Document" r:id="rId4" imgW="4614672" imgH="407670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043113"/>
                        <a:ext cx="2994025" cy="264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21" name="Group 9"/>
          <p:cNvGrpSpPr>
            <a:grpSpLocks/>
          </p:cNvGrpSpPr>
          <p:nvPr/>
        </p:nvGrpSpPr>
        <p:grpSpPr bwMode="auto">
          <a:xfrm>
            <a:off x="7696200" y="3948113"/>
            <a:ext cx="990600" cy="685800"/>
            <a:chOff x="4944" y="2736"/>
            <a:chExt cx="624" cy="432"/>
          </a:xfrm>
        </p:grpSpPr>
        <p:sp>
          <p:nvSpPr>
            <p:cNvPr id="1333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p>
              <a:endParaRPr lang="en-US"/>
            </a:p>
          </p:txBody>
        </p:sp>
        <p:sp>
          <p:nvSpPr>
            <p:cNvPr id="13335" name="Text Box 11"/>
            <p:cNvSpPr txBox="1">
              <a:spLocks noChangeArrowheads="1"/>
            </p:cNvSpPr>
            <p:nvPr/>
          </p:nvSpPr>
          <p:spPr bwMode="auto">
            <a:xfrm>
              <a:off x="5086" y="2856"/>
              <a:ext cx="345" cy="29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a:solidFill>
                    <a:srgbClr val="0000CC"/>
                  </a:solidFill>
                </a:rPr>
                <a:t>Test</a:t>
              </a:r>
            </a:p>
            <a:p>
              <a:pPr algn="ctr">
                <a:lnSpc>
                  <a:spcPct val="80000"/>
                </a:lnSpc>
                <a:spcBef>
                  <a:spcPct val="20000"/>
                </a:spcBef>
                <a:buClr>
                  <a:schemeClr val="accent2"/>
                </a:buClr>
                <a:buSzPct val="75000"/>
                <a:buFont typeface="Monotype Sorts" pitchFamily="2" charset="2"/>
                <a:buNone/>
              </a:pPr>
              <a:r>
                <a:rPr lang="en-US">
                  <a:solidFill>
                    <a:srgbClr val="0000CC"/>
                  </a:solidFill>
                </a:rPr>
                <a:t>Set</a:t>
              </a:r>
              <a:endParaRPr lang="en-US" b="0">
                <a:solidFill>
                  <a:schemeClr val="bg2"/>
                </a:solidFill>
              </a:endParaRPr>
            </a:p>
          </p:txBody>
        </p:sp>
      </p:grpSp>
      <p:sp>
        <p:nvSpPr>
          <p:cNvPr id="13322"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p:spPr>
        <p:txBody>
          <a:bodyPr wrap="none" anchor="ctr"/>
          <a:lstStyle/>
          <a:p>
            <a:endParaRPr lang="en-US"/>
          </a:p>
        </p:txBody>
      </p:sp>
      <p:sp>
        <p:nvSpPr>
          <p:cNvPr id="13323" name="Text Box 13"/>
          <p:cNvSpPr txBox="1">
            <a:spLocks noChangeArrowheads="1"/>
          </p:cNvSpPr>
          <p:nvPr/>
        </p:nvSpPr>
        <p:spPr bwMode="auto">
          <a:xfrm>
            <a:off x="3886200" y="5238750"/>
            <a:ext cx="10429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rPr>
              <a:t>Set</a:t>
            </a:r>
            <a:endParaRPr lang="en-US" b="0">
              <a:solidFill>
                <a:schemeClr val="bg2"/>
              </a:solidFill>
            </a:endParaRPr>
          </a:p>
        </p:txBody>
      </p:sp>
      <p:grpSp>
        <p:nvGrpSpPr>
          <p:cNvPr id="13324" name="Group 14"/>
          <p:cNvGrpSpPr>
            <a:grpSpLocks/>
          </p:cNvGrpSpPr>
          <p:nvPr/>
        </p:nvGrpSpPr>
        <p:grpSpPr bwMode="auto">
          <a:xfrm>
            <a:off x="7637463" y="5086350"/>
            <a:ext cx="1125537" cy="690563"/>
            <a:chOff x="3360" y="2880"/>
            <a:chExt cx="672" cy="415"/>
          </a:xfrm>
        </p:grpSpPr>
        <p:sp>
          <p:nvSpPr>
            <p:cNvPr id="13332"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p>
              <a:endParaRPr lang="en-US"/>
            </a:p>
          </p:txBody>
        </p:sp>
        <p:sp>
          <p:nvSpPr>
            <p:cNvPr id="13333" name="Text Box 16"/>
            <p:cNvSpPr txBox="1">
              <a:spLocks noChangeArrowheads="1"/>
            </p:cNvSpPr>
            <p:nvPr/>
          </p:nvSpPr>
          <p:spPr bwMode="auto">
            <a:xfrm>
              <a:off x="3392" y="2978"/>
              <a:ext cx="54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2000">
                  <a:solidFill>
                    <a:srgbClr val="CC0000"/>
                  </a:solidFill>
                </a:rPr>
                <a:t>Model</a:t>
              </a:r>
              <a:endParaRPr lang="en-US" b="0">
                <a:solidFill>
                  <a:schemeClr val="bg2"/>
                </a:solidFill>
              </a:endParaRPr>
            </a:p>
          </p:txBody>
        </p:sp>
      </p:grpSp>
      <p:sp>
        <p:nvSpPr>
          <p:cNvPr id="13325"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6" name="Text Box 18"/>
          <p:cNvSpPr txBox="1">
            <a:spLocks noChangeArrowheads="1"/>
          </p:cNvSpPr>
          <p:nvPr/>
        </p:nvSpPr>
        <p:spPr bwMode="auto">
          <a:xfrm>
            <a:off x="5562600" y="5014913"/>
            <a:ext cx="132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2000">
                <a:solidFill>
                  <a:srgbClr val="000000"/>
                </a:solidFill>
              </a:rPr>
              <a:t>Learn </a:t>
            </a:r>
          </a:p>
          <a:p>
            <a:pPr algn="ctr">
              <a:spcBef>
                <a:spcPct val="20000"/>
              </a:spcBef>
              <a:buClr>
                <a:schemeClr val="accent2"/>
              </a:buClr>
              <a:buSzPct val="75000"/>
              <a:buFont typeface="Monotype Sorts" pitchFamily="2" charset="2"/>
              <a:buNone/>
            </a:pPr>
            <a:r>
              <a:rPr lang="en-US" sz="2000">
                <a:solidFill>
                  <a:srgbClr val="000000"/>
                </a:solidFill>
              </a:rPr>
              <a:t>Classifier</a:t>
            </a:r>
            <a:endParaRPr lang="en-US" b="0">
              <a:solidFill>
                <a:srgbClr val="00E0CB"/>
              </a:solidFill>
            </a:endParaRPr>
          </a:p>
        </p:txBody>
      </p:sp>
      <p:sp>
        <p:nvSpPr>
          <p:cNvPr id="13327"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8"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9"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p>
            <a:endParaRPr lang="en-US"/>
          </a:p>
        </p:txBody>
      </p:sp>
      <p:sp>
        <p:nvSpPr>
          <p:cNvPr id="13330"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Classification: Application 1</a:t>
            </a:r>
          </a:p>
        </p:txBody>
      </p:sp>
      <p:sp>
        <p:nvSpPr>
          <p:cNvPr id="14339" name="Rectangle 3"/>
          <p:cNvSpPr>
            <a:spLocks noGrp="1" noChangeArrowheads="1"/>
          </p:cNvSpPr>
          <p:nvPr>
            <p:ph type="body" idx="1"/>
          </p:nvPr>
        </p:nvSpPr>
        <p:spPr>
          <a:xfrm>
            <a:off x="457200" y="1295400"/>
            <a:ext cx="8178800" cy="4876800"/>
          </a:xfrm>
        </p:spPr>
        <p:txBody>
          <a:bodyPr/>
          <a:lstStyle/>
          <a:p>
            <a:pPr marL="342900" indent="-342900"/>
            <a:r>
              <a:rPr lang="en-US" sz="2400"/>
              <a:t>Direct Marketing</a:t>
            </a:r>
          </a:p>
          <a:p>
            <a:pPr marL="742950" lvl="1" indent="-285750"/>
            <a:r>
              <a:rPr lang="en-US" sz="2400"/>
              <a:t>Goal: Reduce cost of mailing by </a:t>
            </a:r>
            <a:r>
              <a:rPr lang="en-US" sz="2400" i="1">
                <a:solidFill>
                  <a:srgbClr val="FF0066"/>
                </a:solidFill>
              </a:rPr>
              <a:t>targeting</a:t>
            </a:r>
            <a:r>
              <a:rPr lang="en-US" sz="2400"/>
              <a:t> a set of consumers likely to buy a new cell-phone product.</a:t>
            </a:r>
          </a:p>
          <a:p>
            <a:pPr marL="742950" lvl="1" indent="-285750"/>
            <a:r>
              <a:rPr lang="en-US" sz="2400"/>
              <a:t>Approach:</a:t>
            </a:r>
          </a:p>
          <a:p>
            <a:pPr marL="1143000" lvl="2" indent="-228600"/>
            <a:r>
              <a:rPr lang="en-US" sz="2000"/>
              <a:t>Use the data for a similar product introduced before. </a:t>
            </a:r>
          </a:p>
          <a:p>
            <a:pPr marL="1143000" lvl="2" indent="-228600"/>
            <a:r>
              <a:rPr lang="en-US" sz="2000"/>
              <a:t>We know which customers decided to buy and which decided otherwise. This </a:t>
            </a:r>
            <a:r>
              <a:rPr lang="en-US" sz="2000" i="1">
                <a:solidFill>
                  <a:srgbClr val="0000FF"/>
                </a:solidFill>
              </a:rPr>
              <a:t>{buy, don’t buy}</a:t>
            </a:r>
            <a:r>
              <a:rPr lang="en-US" sz="2000"/>
              <a:t> decision forms the </a:t>
            </a:r>
            <a:r>
              <a:rPr lang="en-US" sz="2000" i="1">
                <a:solidFill>
                  <a:srgbClr val="0000FF"/>
                </a:solidFill>
              </a:rPr>
              <a:t>class attribute</a:t>
            </a:r>
            <a:r>
              <a:rPr lang="en-US" sz="2000"/>
              <a:t>.</a:t>
            </a:r>
          </a:p>
          <a:p>
            <a:pPr marL="1143000" lvl="2" indent="-228600"/>
            <a:r>
              <a:rPr lang="en-US" sz="2000"/>
              <a:t>Collect various demographic, lifestyle, and company-interaction related information about all such customers.</a:t>
            </a:r>
          </a:p>
          <a:p>
            <a:pPr lvl="3"/>
            <a:r>
              <a:rPr lang="en-US" sz="1800"/>
              <a:t>Type of business, where they stay, how much they earn, etc.</a:t>
            </a:r>
          </a:p>
          <a:p>
            <a:pPr marL="1143000" lvl="2" indent="-228600"/>
            <a:r>
              <a:rPr lang="en-US" sz="2000"/>
              <a:t>Use this information as input attributes to learn a classifier model.</a:t>
            </a:r>
          </a:p>
        </p:txBody>
      </p:sp>
      <p:sp>
        <p:nvSpPr>
          <p:cNvPr id="14340" name="Text Box 4"/>
          <p:cNvSpPr txBox="1">
            <a:spLocks noChangeArrowheads="1"/>
          </p:cNvSpPr>
          <p:nvPr/>
        </p:nvSpPr>
        <p:spPr bwMode="auto">
          <a:xfrm>
            <a:off x="5029200" y="60198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Classification: Application 2</a:t>
            </a:r>
          </a:p>
        </p:txBody>
      </p:sp>
      <p:sp>
        <p:nvSpPr>
          <p:cNvPr id="16387" name="Rectangle 3"/>
          <p:cNvSpPr>
            <a:spLocks noGrp="1" noChangeArrowheads="1"/>
          </p:cNvSpPr>
          <p:nvPr>
            <p:ph type="body" idx="1"/>
          </p:nvPr>
        </p:nvSpPr>
        <p:spPr/>
        <p:txBody>
          <a:bodyPr/>
          <a:lstStyle/>
          <a:p>
            <a:pPr marL="342900" indent="-342900"/>
            <a:r>
              <a:rPr lang="en-US"/>
              <a:t>Customer Attrition/Churn:</a:t>
            </a:r>
          </a:p>
          <a:p>
            <a:pPr marL="742950" lvl="1" indent="-285750"/>
            <a:r>
              <a:rPr lang="en-US"/>
              <a:t>Goal: To predict whether a customer is likely to be lost to a competitor.</a:t>
            </a:r>
          </a:p>
          <a:p>
            <a:pPr marL="742950" lvl="1" indent="-285750"/>
            <a:r>
              <a:rPr lang="en-US"/>
              <a:t>Approach:</a:t>
            </a:r>
          </a:p>
          <a:p>
            <a:pPr marL="1143000" lvl="2" indent="-228600"/>
            <a:r>
              <a:rPr lang="en-US"/>
              <a:t>Use detailed record of transactions with each of the past and present customers, to find attributes.</a:t>
            </a:r>
          </a:p>
          <a:p>
            <a:pPr lvl="3"/>
            <a:r>
              <a:rPr lang="en-US"/>
              <a:t>How often the customer calls, where he calls, what time-of-the day he calls most, his financial status, marital status, etc. </a:t>
            </a:r>
          </a:p>
          <a:p>
            <a:pPr marL="1143000" lvl="2" indent="-228600"/>
            <a:r>
              <a:rPr lang="en-US"/>
              <a:t>Label the customers as loyal or disloyal.</a:t>
            </a:r>
          </a:p>
          <a:p>
            <a:pPr marL="1143000" lvl="2" indent="-228600"/>
            <a:r>
              <a:rPr lang="en-US"/>
              <a:t>Find a model for loyalty.</a:t>
            </a:r>
          </a:p>
        </p:txBody>
      </p:sp>
      <p:sp>
        <p:nvSpPr>
          <p:cNvPr id="16388" name="Text Box 4"/>
          <p:cNvSpPr txBox="1">
            <a:spLocks noChangeArrowheads="1"/>
          </p:cNvSpPr>
          <p:nvPr/>
        </p:nvSpPr>
        <p:spPr bwMode="auto">
          <a:xfrm>
            <a:off x="5029200" y="60960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Classification: Application 3</a:t>
            </a:r>
          </a:p>
        </p:txBody>
      </p:sp>
      <p:sp>
        <p:nvSpPr>
          <p:cNvPr id="17411" name="Rectangle 3"/>
          <p:cNvSpPr>
            <a:spLocks noGrp="1" noChangeArrowheads="1"/>
          </p:cNvSpPr>
          <p:nvPr>
            <p:ph type="body" idx="1"/>
          </p:nvPr>
        </p:nvSpPr>
        <p:spPr/>
        <p:txBody>
          <a:bodyPr/>
          <a:lstStyle/>
          <a:p>
            <a:pPr marL="342900" indent="-342900"/>
            <a:r>
              <a:rPr lang="en-US" sz="2400"/>
              <a:t>Sky Survey Cataloging</a:t>
            </a:r>
          </a:p>
          <a:p>
            <a:pPr marL="742950" lvl="1" indent="-285750"/>
            <a:r>
              <a:rPr lang="en-US" sz="2400"/>
              <a:t>Goal: To predict class (star or galaxy) of sky objects, especially visually faint ones, based on the telescopic survey images (from Palomar Observatory).</a:t>
            </a:r>
          </a:p>
          <a:p>
            <a:pPr lvl="3"/>
            <a:r>
              <a:rPr lang="en-US" sz="1800"/>
              <a:t>3000 images with 23,040 x 23,040 pixels per image.</a:t>
            </a:r>
          </a:p>
          <a:p>
            <a:pPr marL="742950" lvl="1" indent="-285750"/>
            <a:r>
              <a:rPr lang="en-US" sz="2400"/>
              <a:t>Approach:</a:t>
            </a:r>
          </a:p>
          <a:p>
            <a:pPr marL="1143000" lvl="2" indent="-228600"/>
            <a:r>
              <a:rPr lang="en-US" sz="2000"/>
              <a:t>Segment the image. </a:t>
            </a:r>
          </a:p>
          <a:p>
            <a:pPr marL="1143000" lvl="2" indent="-228600"/>
            <a:r>
              <a:rPr lang="en-US" sz="2000"/>
              <a:t>Measure image attributes (features) - 40 of them per object.</a:t>
            </a:r>
          </a:p>
          <a:p>
            <a:pPr marL="1143000" lvl="2" indent="-228600"/>
            <a:r>
              <a:rPr lang="en-US" sz="2000"/>
              <a:t>Model the class based on these features.</a:t>
            </a:r>
          </a:p>
          <a:p>
            <a:pPr marL="1143000" lvl="2" indent="-228600"/>
            <a:r>
              <a:rPr lang="en-US" sz="2000"/>
              <a:t>Success Story: Could find 16 new high red-shift quasars, some of the farthest objects that are difficult to find!</a:t>
            </a:r>
          </a:p>
        </p:txBody>
      </p:sp>
      <p:sp>
        <p:nvSpPr>
          <p:cNvPr id="17412" name="Text Box 4"/>
          <p:cNvSpPr txBox="1">
            <a:spLocks noChangeArrowheads="1"/>
          </p:cNvSpPr>
          <p:nvPr/>
        </p:nvSpPr>
        <p:spPr bwMode="auto">
          <a:xfrm>
            <a:off x="3810000" y="6096000"/>
            <a:ext cx="513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Classifying Galaxies</a:t>
            </a:r>
          </a:p>
        </p:txBody>
      </p:sp>
      <p:pic>
        <p:nvPicPr>
          <p:cNvPr id="18435" name="Picture 3" descr="e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59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98925"/>
            <a:ext cx="2643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447800" y="16764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Early</a:t>
            </a:r>
            <a:endParaRPr lang="en-US" sz="2800"/>
          </a:p>
        </p:txBody>
      </p:sp>
      <p:sp>
        <p:nvSpPr>
          <p:cNvPr id="18439" name="Text Box 7"/>
          <p:cNvSpPr txBox="1">
            <a:spLocks noChangeArrowheads="1"/>
          </p:cNvSpPr>
          <p:nvPr/>
        </p:nvSpPr>
        <p:spPr bwMode="auto">
          <a:xfrm>
            <a:off x="3886200" y="27432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Intermediate</a:t>
            </a:r>
            <a:endParaRPr lang="en-US" sz="2400" i="1"/>
          </a:p>
        </p:txBody>
      </p:sp>
      <p:sp>
        <p:nvSpPr>
          <p:cNvPr id="18440" name="Text Box 8"/>
          <p:cNvSpPr txBox="1">
            <a:spLocks noChangeArrowheads="1"/>
          </p:cNvSpPr>
          <p:nvPr/>
        </p:nvSpPr>
        <p:spPr bwMode="auto">
          <a:xfrm>
            <a:off x="7162800" y="3733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Late</a:t>
            </a:r>
            <a:endParaRPr lang="en-US" sz="2800"/>
          </a:p>
        </p:txBody>
      </p:sp>
      <p:sp>
        <p:nvSpPr>
          <p:cNvPr id="18441" name="Text Box 9"/>
          <p:cNvSpPr txBox="1">
            <a:spLocks noChangeArrowheads="1"/>
          </p:cNvSpPr>
          <p:nvPr/>
        </p:nvSpPr>
        <p:spPr bwMode="auto">
          <a:xfrm>
            <a:off x="381000" y="5029200"/>
            <a:ext cx="39862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Data Size: </a:t>
            </a:r>
          </a:p>
          <a:p>
            <a:pPr>
              <a:buFontTx/>
              <a:buChar char="•"/>
            </a:pPr>
            <a:r>
              <a:rPr lang="en-US" sz="1600">
                <a:latin typeface="Tahoma" pitchFamily="34" charset="0"/>
              </a:rPr>
              <a:t>72 million stars, 20 million galaxies</a:t>
            </a:r>
          </a:p>
          <a:p>
            <a:pPr>
              <a:buFontTx/>
              <a:buChar char="•"/>
            </a:pPr>
            <a:r>
              <a:rPr lang="en-US" sz="1600">
                <a:latin typeface="Tahoma" pitchFamily="34" charset="0"/>
              </a:rPr>
              <a:t>Object Catalog: 9 GB</a:t>
            </a:r>
          </a:p>
          <a:p>
            <a:pPr>
              <a:buFontTx/>
              <a:buChar char="•"/>
            </a:pPr>
            <a:r>
              <a:rPr lang="en-US" sz="1600">
                <a:latin typeface="Tahoma" pitchFamily="34" charset="0"/>
              </a:rPr>
              <a:t>Image Database: 150 GB</a:t>
            </a:r>
            <a:r>
              <a:rPr lang="en-US" sz="1800">
                <a:latin typeface="Tahoma" pitchFamily="34" charset="0"/>
              </a:rPr>
              <a:t> </a:t>
            </a:r>
            <a:endParaRPr lang="en-US" sz="2400">
              <a:latin typeface="Tahoma" pitchFamily="34" charset="0"/>
            </a:endParaRPr>
          </a:p>
        </p:txBody>
      </p:sp>
      <p:sp>
        <p:nvSpPr>
          <p:cNvPr id="18442" name="Text Box 10"/>
          <p:cNvSpPr txBox="1">
            <a:spLocks noChangeArrowheads="1"/>
          </p:cNvSpPr>
          <p:nvPr/>
        </p:nvSpPr>
        <p:spPr bwMode="auto">
          <a:xfrm>
            <a:off x="3581400" y="1676400"/>
            <a:ext cx="2516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Class: </a:t>
            </a:r>
          </a:p>
          <a:p>
            <a:pPr>
              <a:buFontTx/>
              <a:buChar char="•"/>
            </a:pPr>
            <a:r>
              <a:rPr lang="en-US" sz="1600">
                <a:latin typeface="Tahoma" pitchFamily="34" charset="0"/>
              </a:rPr>
              <a:t>Stages of Formation</a:t>
            </a:r>
            <a:endParaRPr lang="en-US" sz="1800">
              <a:latin typeface="Tahoma" pitchFamily="34" charset="0"/>
            </a:endParaRPr>
          </a:p>
        </p:txBody>
      </p:sp>
      <p:sp>
        <p:nvSpPr>
          <p:cNvPr id="18443" name="Text Box 11"/>
          <p:cNvSpPr txBox="1">
            <a:spLocks noChangeArrowheads="1"/>
          </p:cNvSpPr>
          <p:nvPr/>
        </p:nvSpPr>
        <p:spPr bwMode="auto">
          <a:xfrm>
            <a:off x="6253163" y="1671638"/>
            <a:ext cx="28908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Attributes:</a:t>
            </a:r>
          </a:p>
          <a:p>
            <a:pPr>
              <a:buFontTx/>
              <a:buChar char="•"/>
            </a:pPr>
            <a:r>
              <a:rPr lang="en-US" sz="1600">
                <a:latin typeface="Tahoma" pitchFamily="34" charset="0"/>
              </a:rPr>
              <a:t>Image features, </a:t>
            </a:r>
          </a:p>
          <a:p>
            <a:pPr>
              <a:buFontTx/>
              <a:buChar char="•"/>
            </a:pPr>
            <a:r>
              <a:rPr lang="en-US" sz="1600">
                <a:latin typeface="Tahoma" pitchFamily="34" charset="0"/>
              </a:rPr>
              <a:t>Characteristics of light waves received, etc.</a:t>
            </a:r>
          </a:p>
        </p:txBody>
      </p:sp>
      <p:sp>
        <p:nvSpPr>
          <p:cNvPr id="18444" name="Text Box 12"/>
          <p:cNvSpPr txBox="1">
            <a:spLocks noChangeArrowheads="1"/>
          </p:cNvSpPr>
          <p:nvPr/>
        </p:nvSpPr>
        <p:spPr bwMode="auto">
          <a:xfrm>
            <a:off x="6248400" y="914400"/>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600">
                <a:latin typeface="Times New Roman" pitchFamily="18" charset="0"/>
              </a:rPr>
              <a:t>Courtesy: http://aps.umn.edu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DM/DS Tasks</a:t>
            </a:r>
          </a:p>
        </p:txBody>
      </p:sp>
      <p:sp>
        <p:nvSpPr>
          <p:cNvPr id="10243" name="Rectangle 3"/>
          <p:cNvSpPr>
            <a:spLocks noGrp="1" noChangeArrowheads="1"/>
          </p:cNvSpPr>
          <p:nvPr>
            <p:ph type="body" idx="1"/>
          </p:nvPr>
        </p:nvSpPr>
        <p:spPr>
          <a:xfrm>
            <a:off x="457200" y="1295400"/>
            <a:ext cx="8178800" cy="4171950"/>
          </a:xfrm>
        </p:spPr>
        <p:txBody>
          <a:bodyPr/>
          <a:lstStyle/>
          <a:p>
            <a:r>
              <a:rPr lang="en-US"/>
              <a:t>Prediction Methods</a:t>
            </a:r>
          </a:p>
          <a:p>
            <a:pPr lvl="1"/>
            <a:r>
              <a:rPr lang="en-US"/>
              <a:t>Use some variables to predict unknown or future values of other variables.</a:t>
            </a:r>
          </a:p>
          <a:p>
            <a:pPr lvl="2">
              <a:buFont typeface="Wingdings" pitchFamily="2" charset="2"/>
              <a:buNone/>
            </a:pPr>
            <a:endParaRPr lang="en-US"/>
          </a:p>
          <a:p>
            <a:r>
              <a:rPr lang="en-US"/>
              <a:t>Description Methods</a:t>
            </a:r>
          </a:p>
          <a:p>
            <a:pPr lvl="1"/>
            <a:r>
              <a:rPr lang="en-US"/>
              <a:t>Find human-interpretable patterns that describe the data; create summaries</a:t>
            </a:r>
          </a:p>
          <a:p>
            <a:pPr lvl="2">
              <a:buFont typeface="Wingdings" pitchFamily="2" charset="2"/>
              <a:buNone/>
            </a:pPr>
            <a:endParaRPr lang="en-US"/>
          </a:p>
        </p:txBody>
      </p:sp>
      <p:sp>
        <p:nvSpPr>
          <p:cNvPr id="10244" name="Text Box 4"/>
          <p:cNvSpPr txBox="1">
            <a:spLocks noChangeArrowheads="1"/>
          </p:cNvSpPr>
          <p:nvPr/>
        </p:nvSpPr>
        <p:spPr bwMode="auto">
          <a:xfrm>
            <a:off x="3810000" y="5973763"/>
            <a:ext cx="5135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extLst>
      <p:ext uri="{BB962C8B-B14F-4D97-AF65-F5344CB8AC3E}">
        <p14:creationId xmlns:p14="http://schemas.microsoft.com/office/powerpoint/2010/main" val="8873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Clustering Definition</a:t>
            </a:r>
          </a:p>
        </p:txBody>
      </p:sp>
      <p:sp>
        <p:nvSpPr>
          <p:cNvPr id="19459" name="Rectangle 3"/>
          <p:cNvSpPr>
            <a:spLocks noGrp="1" noChangeArrowheads="1"/>
          </p:cNvSpPr>
          <p:nvPr>
            <p:ph type="body" idx="1"/>
          </p:nvPr>
        </p:nvSpPr>
        <p:spPr/>
        <p:txBody>
          <a:bodyPr/>
          <a:lstStyle/>
          <a:p>
            <a:pPr marL="342900" indent="-342900">
              <a:lnSpc>
                <a:spcPct val="90000"/>
              </a:lnSpc>
            </a:pPr>
            <a:r>
              <a:rPr lang="en-US"/>
              <a:t>Given a set of data points, each having a set of attributes, and a similarity measure among them, find clusters such that</a:t>
            </a:r>
          </a:p>
          <a:p>
            <a:pPr marL="742950" lvl="1" indent="-285750">
              <a:lnSpc>
                <a:spcPct val="90000"/>
              </a:lnSpc>
            </a:pPr>
            <a:r>
              <a:rPr lang="en-US"/>
              <a:t>Data points in one cluster are more similar to one another.</a:t>
            </a:r>
          </a:p>
          <a:p>
            <a:pPr marL="742950" lvl="1" indent="-285750">
              <a:lnSpc>
                <a:spcPct val="90000"/>
              </a:lnSpc>
            </a:pPr>
            <a:r>
              <a:rPr lang="en-US"/>
              <a:t>Data points in separate clusters are less similar to one another.</a:t>
            </a:r>
          </a:p>
          <a:p>
            <a:pPr marL="342900" indent="-342900">
              <a:lnSpc>
                <a:spcPct val="90000"/>
              </a:lnSpc>
            </a:pPr>
            <a:r>
              <a:rPr lang="en-US"/>
              <a:t>Similarity Measures:</a:t>
            </a:r>
          </a:p>
          <a:p>
            <a:pPr marL="742950" lvl="1" indent="-285750">
              <a:lnSpc>
                <a:spcPct val="90000"/>
              </a:lnSpc>
            </a:pPr>
            <a:r>
              <a:rPr lang="en-US"/>
              <a:t>Euclidean Distance if attributes are continuous.</a:t>
            </a:r>
          </a:p>
          <a:p>
            <a:pPr marL="742950" lvl="1" indent="-285750">
              <a:lnSpc>
                <a:spcPct val="90000"/>
              </a:lnSpc>
            </a:pPr>
            <a:r>
              <a:rPr lang="en-US"/>
              <a:t>Other Problem-specific Measures.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Illustrating Clustering</a:t>
            </a:r>
          </a:p>
        </p:txBody>
      </p:sp>
      <p:sp>
        <p:nvSpPr>
          <p:cNvPr id="20483" name="Text Box 3"/>
          <p:cNvSpPr txBox="1">
            <a:spLocks noChangeArrowheads="1"/>
          </p:cNvSpPr>
          <p:nvPr/>
        </p:nvSpPr>
        <p:spPr bwMode="auto">
          <a:xfrm>
            <a:off x="381000" y="1295400"/>
            <a:ext cx="595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8275" indent="-168275">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20000"/>
              </a:spcBef>
              <a:buClr>
                <a:schemeClr val="accent2"/>
              </a:buClr>
              <a:buFont typeface="Monotype Sorts" pitchFamily="2" charset="2"/>
              <a:buChar char="x"/>
            </a:pPr>
            <a:r>
              <a:rPr kumimoji="1" lang="en-US" sz="2000" b="0">
                <a:latin typeface="Tahoma" pitchFamily="34" charset="0"/>
              </a:rPr>
              <a:t>Euclidean Distance Based Clustering in 3-D space.</a:t>
            </a:r>
          </a:p>
        </p:txBody>
      </p:sp>
      <p:sp>
        <p:nvSpPr>
          <p:cNvPr id="20484" name="Text Box 4"/>
          <p:cNvSpPr txBox="1">
            <a:spLocks noChangeArrowheads="1"/>
          </p:cNvSpPr>
          <p:nvPr/>
        </p:nvSpPr>
        <p:spPr bwMode="auto">
          <a:xfrm>
            <a:off x="12954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20485" name="Text Box 5"/>
          <p:cNvSpPr txBox="1">
            <a:spLocks noChangeArrowheads="1"/>
          </p:cNvSpPr>
          <p:nvPr/>
        </p:nvSpPr>
        <p:spPr bwMode="auto">
          <a:xfrm>
            <a:off x="51816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20486" name="Group 6"/>
          <p:cNvGrpSpPr>
            <a:grpSpLocks/>
          </p:cNvGrpSpPr>
          <p:nvPr/>
        </p:nvGrpSpPr>
        <p:grpSpPr bwMode="auto">
          <a:xfrm>
            <a:off x="3276600" y="3200400"/>
            <a:ext cx="3048000" cy="2678113"/>
            <a:chOff x="2160" y="2544"/>
            <a:chExt cx="1920" cy="1687"/>
          </a:xfrm>
        </p:grpSpPr>
        <p:sp>
          <p:nvSpPr>
            <p:cNvPr id="20487" name="Line 7"/>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Freeform 9"/>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Clustering: Application 1</a:t>
            </a:r>
          </a:p>
        </p:txBody>
      </p:sp>
      <p:sp>
        <p:nvSpPr>
          <p:cNvPr id="22531"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Illustrating Document Clustering</a:t>
            </a:r>
          </a:p>
        </p:txBody>
      </p:sp>
      <p:sp>
        <p:nvSpPr>
          <p:cNvPr id="23555" name="Rectangle 3"/>
          <p:cNvSpPr>
            <a:spLocks noGrp="1" noChangeArrowheads="1"/>
          </p:cNvSpPr>
          <p:nvPr>
            <p:ph type="body" idx="1"/>
          </p:nvPr>
        </p:nvSpPr>
        <p:spPr>
          <a:xfrm>
            <a:off x="381000" y="1219200"/>
            <a:ext cx="8178800" cy="1295400"/>
          </a:xfrm>
        </p:spPr>
        <p:txBody>
          <a:bodyPr/>
          <a:lstStyle/>
          <a:p>
            <a:pPr marL="342900" indent="-342900"/>
            <a:r>
              <a:rPr lang="en-US" sz="2400"/>
              <a:t>Clustering Points: 3204 Articles of Los Angeles Times.</a:t>
            </a:r>
          </a:p>
          <a:p>
            <a:pPr marL="342900" indent="-342900"/>
            <a:r>
              <a:rPr lang="en-US" sz="2400"/>
              <a:t>Similarity Measure: How many words are common in these documents (after some word filtering).</a:t>
            </a:r>
            <a:endParaRPr lang="en-US" sz="2000"/>
          </a:p>
        </p:txBody>
      </p:sp>
      <p:graphicFrame>
        <p:nvGraphicFramePr>
          <p:cNvPr id="23556" name="Object 4"/>
          <p:cNvGraphicFramePr>
            <a:graphicFrameLocks noChangeAspect="1"/>
          </p:cNvGraphicFramePr>
          <p:nvPr/>
        </p:nvGraphicFramePr>
        <p:xfrm>
          <a:off x="2057400" y="2743200"/>
          <a:ext cx="4424363" cy="3675063"/>
        </p:xfrm>
        <a:graphic>
          <a:graphicData uri="http://schemas.openxmlformats.org/presentationml/2006/ole">
            <mc:AlternateContent xmlns:mc="http://schemas.openxmlformats.org/markup-compatibility/2006">
              <mc:Choice xmlns:v="urn:schemas-microsoft-com:vml" Requires="v">
                <p:oleObj name="Document" r:id="rId2" imgW="6108192" imgH="5064252" progId="Word.Document.8">
                  <p:embed/>
                </p:oleObj>
              </mc:Choice>
              <mc:Fallback>
                <p:oleObj name="Document" r:id="rId2" imgW="6108192" imgH="506425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4424363"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5333" b="2116"/>
          <a:stretch>
            <a:fillRect/>
          </a:stretch>
        </p:blipFill>
        <p:spPr bwMode="auto">
          <a:xfrm>
            <a:off x="3200400" y="2209800"/>
            <a:ext cx="5486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203200" y="228600"/>
            <a:ext cx="8280400" cy="533400"/>
          </a:xfrm>
        </p:spPr>
        <p:txBody>
          <a:bodyPr/>
          <a:lstStyle/>
          <a:p>
            <a:r>
              <a:rPr lang="en-US" dirty="0"/>
              <a:t>What is Data Mining?</a:t>
            </a:r>
          </a:p>
        </p:txBody>
      </p:sp>
      <p:sp>
        <p:nvSpPr>
          <p:cNvPr id="7172" name="Rectangle 4"/>
          <p:cNvSpPr>
            <a:spLocks noGrp="1" noChangeArrowheads="1"/>
          </p:cNvSpPr>
          <p:nvPr>
            <p:ph type="body" idx="1"/>
          </p:nvPr>
        </p:nvSpPr>
        <p:spPr>
          <a:xfrm>
            <a:off x="146050" y="990600"/>
            <a:ext cx="8394700" cy="4648200"/>
          </a:xfrm>
        </p:spPr>
        <p:txBody>
          <a:bodyPr/>
          <a:lstStyle/>
          <a:p>
            <a:pPr marL="285750" indent="-285750">
              <a:lnSpc>
                <a:spcPct val="95000"/>
              </a:lnSpc>
              <a:spcBef>
                <a:spcPct val="20000"/>
              </a:spcBef>
            </a:pPr>
            <a:r>
              <a:rPr lang="en-US" sz="3200" b="1" dirty="0"/>
              <a:t>Many Definitions</a:t>
            </a:r>
          </a:p>
          <a:p>
            <a:pPr lvl="1">
              <a:lnSpc>
                <a:spcPct val="95000"/>
              </a:lnSpc>
              <a:spcBef>
                <a:spcPct val="20000"/>
              </a:spcBef>
            </a:pPr>
            <a:r>
              <a:rPr lang="en-US" sz="2200" b="1" dirty="0"/>
              <a:t>Non-trivial extraction of implicit, previously unknown and potentially useful information from data</a:t>
            </a:r>
          </a:p>
          <a:p>
            <a:pPr lvl="1">
              <a:lnSpc>
                <a:spcPct val="95000"/>
              </a:lnSpc>
              <a:spcBef>
                <a:spcPct val="20000"/>
              </a:spcBef>
            </a:pPr>
            <a:r>
              <a:rPr lang="en-US" sz="2200" b="1" dirty="0"/>
              <a:t>Exploration &amp; analysis, by automatic or </a:t>
            </a:r>
            <a:br>
              <a:rPr lang="en-US" sz="2200" b="1" dirty="0"/>
            </a:br>
            <a:r>
              <a:rPr lang="en-US" sz="2200" b="1" dirty="0"/>
              <a:t>semi-automatic means, of </a:t>
            </a:r>
            <a:br>
              <a:rPr lang="en-US" sz="2200" b="1" dirty="0"/>
            </a:br>
            <a:r>
              <a:rPr lang="en-US" sz="2200" b="1" dirty="0"/>
              <a:t>large quantities of data </a:t>
            </a:r>
            <a:br>
              <a:rPr lang="en-US" sz="2200" b="1" dirty="0"/>
            </a:br>
            <a:r>
              <a:rPr lang="en-US" sz="2200" b="1" dirty="0"/>
              <a:t>in order to discover </a:t>
            </a:r>
            <a:br>
              <a:rPr lang="en-US" sz="2200" b="1" dirty="0"/>
            </a:br>
            <a:r>
              <a:rPr lang="en-US" sz="2200" b="1" dirty="0"/>
              <a:t>meaningful patterns </a:t>
            </a:r>
            <a:br>
              <a:rPr lang="en-US" sz="2400" b="1" dirty="0"/>
            </a:br>
            <a:endParaRPr lang="en-US" sz="2400" b="1" dirty="0"/>
          </a:p>
        </p:txBody>
      </p:sp>
      <p:sp>
        <p:nvSpPr>
          <p:cNvPr id="2" name="TextBox 1"/>
          <p:cNvSpPr txBox="1"/>
          <p:nvPr/>
        </p:nvSpPr>
        <p:spPr>
          <a:xfrm>
            <a:off x="186675" y="5505271"/>
            <a:ext cx="9007131" cy="984885"/>
          </a:xfrm>
          <a:prstGeom prst="rect">
            <a:avLst/>
          </a:prstGeom>
          <a:noFill/>
        </p:spPr>
        <p:txBody>
          <a:bodyPr wrap="square" rtlCol="0">
            <a:spAutoFit/>
          </a:bodyPr>
          <a:lstStyle/>
          <a:p>
            <a:r>
              <a:rPr lang="en-US" sz="1800" dirty="0">
                <a:solidFill>
                  <a:srgbClr val="FF0000"/>
                </a:solidFill>
              </a:rPr>
              <a:t>Other Name: Knowledge Discovery in Data (KDD)</a:t>
            </a:r>
          </a:p>
          <a:p>
            <a:r>
              <a:rPr lang="en-US" sz="2000" dirty="0">
                <a:solidFill>
                  <a:srgbClr val="00B050"/>
                </a:solidFill>
              </a:rPr>
              <a:t>KDD is the No. 1 Data Mining Conference: watch conference video: </a:t>
            </a:r>
            <a:r>
              <a:rPr lang="fi-FI" sz="2000" dirty="0">
                <a:hlinkClick r:id="rId4"/>
              </a:rPr>
              <a:t>KDD 2019 - Anchorage, Alaska on Vimeo</a:t>
            </a:r>
            <a:r>
              <a:rPr lang="fi-FI" sz="2000" dirty="0"/>
              <a:t> </a:t>
            </a:r>
            <a:endParaRPr lang="en-US" sz="20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228600"/>
            <a:ext cx="8839200" cy="457200"/>
          </a:xfrm>
        </p:spPr>
        <p:txBody>
          <a:bodyPr/>
          <a:lstStyle/>
          <a:p>
            <a:pPr algn="ctr"/>
            <a:r>
              <a:rPr lang="en-US" sz="2800" dirty="0"/>
              <a:t>Application 2: Clustering of S&amp;P 500 Stock Data</a:t>
            </a:r>
          </a:p>
        </p:txBody>
      </p:sp>
      <p:graphicFrame>
        <p:nvGraphicFramePr>
          <p:cNvPr id="24579" name="Object 3"/>
          <p:cNvGraphicFramePr>
            <a:graphicFrameLocks noChangeAspect="1"/>
          </p:cNvGraphicFramePr>
          <p:nvPr/>
        </p:nvGraphicFramePr>
        <p:xfrm>
          <a:off x="1219200" y="2819400"/>
          <a:ext cx="5895975" cy="5942013"/>
        </p:xfrm>
        <a:graphic>
          <a:graphicData uri="http://schemas.openxmlformats.org/presentationml/2006/ole">
            <mc:AlternateContent xmlns:mc="http://schemas.openxmlformats.org/markup-compatibility/2006">
              <mc:Choice xmlns:v="urn:schemas-microsoft-com:vml" Requires="v">
                <p:oleObj name="Document" r:id="rId2" imgW="5629275" imgH="5676900" progId="Word.Document.8">
                  <p:embed/>
                </p:oleObj>
              </mc:Choice>
              <mc:Fallback>
                <p:oleObj name="Document" r:id="rId2" imgW="5629275" imgH="567690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19400"/>
                        <a:ext cx="5895975" cy="594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4"/>
          <p:cNvSpPr txBox="1">
            <a:spLocks noChangeArrowheads="1"/>
          </p:cNvSpPr>
          <p:nvPr/>
        </p:nvSpPr>
        <p:spPr bwMode="auto">
          <a:xfrm>
            <a:off x="609600" y="10668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1400" b="1">
                <a:solidFill>
                  <a:schemeClr val="tx1"/>
                </a:solidFill>
                <a:latin typeface="Arial" charset="0"/>
              </a:defRPr>
            </a:lvl1pPr>
            <a:lvl2pPr marL="742950" indent="-233363">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buClr>
                <a:schemeClr val="accent2"/>
              </a:buClr>
              <a:buFont typeface="Monotype Sorts" pitchFamily="2" charset="2"/>
              <a:buChar char="z"/>
            </a:pPr>
            <a:r>
              <a:rPr lang="en-US" sz="2000" b="0" dirty="0">
                <a:latin typeface="Tahoma" pitchFamily="34" charset="0"/>
              </a:rPr>
              <a:t>Observe Stock Movements every day. </a:t>
            </a:r>
          </a:p>
          <a:p>
            <a:pPr>
              <a:buClr>
                <a:schemeClr val="accent2"/>
              </a:buClr>
              <a:buFont typeface="Monotype Sorts" pitchFamily="2" charset="2"/>
              <a:buChar char="z"/>
            </a:pPr>
            <a:r>
              <a:rPr lang="en-US" sz="2000" b="0" dirty="0">
                <a:latin typeface="Tahoma" pitchFamily="34" charset="0"/>
              </a:rPr>
              <a:t>Clustering points: Stock-{UP/DOWN}</a:t>
            </a:r>
          </a:p>
          <a:p>
            <a:pPr>
              <a:buClr>
                <a:schemeClr val="accent2"/>
              </a:buClr>
              <a:buFont typeface="Monotype Sorts" pitchFamily="2" charset="2"/>
              <a:buChar char="z"/>
            </a:pPr>
            <a:r>
              <a:rPr lang="en-US" sz="2000" b="0" dirty="0">
                <a:latin typeface="Tahoma" pitchFamily="34" charset="0"/>
              </a:rPr>
              <a:t>Similarity Measure: Two points are more similar if the events described by them frequently happen together on the same day.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a:t>A Question asked by a Student in COSC 6335</a:t>
            </a:r>
          </a:p>
        </p:txBody>
      </p:sp>
      <p:sp>
        <p:nvSpPr>
          <p:cNvPr id="25603" name="TextBox 2"/>
          <p:cNvSpPr txBox="1">
            <a:spLocks noChangeArrowheads="1"/>
          </p:cNvSpPr>
          <p:nvPr/>
        </p:nvSpPr>
        <p:spPr bwMode="auto">
          <a:xfrm>
            <a:off x="152400" y="1524000"/>
            <a:ext cx="90201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400" b="0" i="1"/>
              <a:t>Clustering and Classification divide objects into some groups. So</a:t>
            </a:r>
            <a:br>
              <a:rPr lang="en-US" sz="2400" b="0" i="1"/>
            </a:br>
            <a:r>
              <a:rPr lang="en-US" sz="2400" b="0" i="1"/>
              <a:t>when I am performing clustering I also have to do classification? </a:t>
            </a:r>
          </a:p>
          <a:p>
            <a:r>
              <a:rPr lang="en-US" sz="2400" b="0" i="1"/>
              <a:t>Are they both dependent / related?</a:t>
            </a:r>
            <a:br>
              <a:rPr lang="en-US" sz="2000"/>
            </a:br>
            <a:endParaRPr 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11163"/>
            <a:ext cx="8229600" cy="1143000"/>
          </a:xfrm>
        </p:spPr>
        <p:txBody>
          <a:bodyPr/>
          <a:lstStyle/>
          <a:p>
            <a:r>
              <a:rPr lang="en-US" dirty="0"/>
              <a:t>Clustering vs. Classification</a:t>
            </a:r>
          </a:p>
        </p:txBody>
      </p:sp>
      <p:sp>
        <p:nvSpPr>
          <p:cNvPr id="5" name="Text Placeholder 4"/>
          <p:cNvSpPr>
            <a:spLocks noGrp="1"/>
          </p:cNvSpPr>
          <p:nvPr>
            <p:ph type="body" idx="1"/>
          </p:nvPr>
        </p:nvSpPr>
        <p:spPr/>
        <p:txBody>
          <a:bodyPr/>
          <a:lstStyle/>
          <a:p>
            <a:r>
              <a:rPr lang="en-US" dirty="0"/>
              <a:t>Traditional Clustering </a:t>
            </a:r>
          </a:p>
        </p:txBody>
      </p:sp>
      <p:sp>
        <p:nvSpPr>
          <p:cNvPr id="6" name="Content Placeholder 5"/>
          <p:cNvSpPr>
            <a:spLocks noGrp="1"/>
          </p:cNvSpPr>
          <p:nvPr>
            <p:ph sz="half" idx="2"/>
          </p:nvPr>
        </p:nvSpPr>
        <p:spPr/>
        <p:txBody>
          <a:bodyPr>
            <a:normAutofit fontScale="85000" lnSpcReduction="20000"/>
          </a:bodyPr>
          <a:lstStyle/>
          <a:p>
            <a:r>
              <a:rPr lang="en-US" dirty="0"/>
              <a:t>Goal is to identify groups of similar objects</a:t>
            </a:r>
          </a:p>
          <a:p>
            <a:r>
              <a:rPr lang="en-US" dirty="0"/>
              <a:t>Groups (clusters, new classes) are discovered</a:t>
            </a:r>
          </a:p>
          <a:p>
            <a:r>
              <a:rPr lang="en-US" dirty="0"/>
              <a:t>Dataset consists of attributes</a:t>
            </a:r>
          </a:p>
          <a:p>
            <a:r>
              <a:rPr lang="en-US" dirty="0"/>
              <a:t>Unsupervised (class label has to be learned)</a:t>
            </a:r>
          </a:p>
          <a:p>
            <a:r>
              <a:rPr lang="en-US" dirty="0"/>
              <a:t>Important: Similarity assessment which derives a “</a:t>
            </a:r>
            <a:r>
              <a:rPr lang="en-US" i="1" dirty="0"/>
              <a:t>distance function</a:t>
            </a:r>
            <a:r>
              <a:rPr lang="en-US" dirty="0"/>
              <a:t>” is critical, because clusters are discovered based on distances/density.</a:t>
            </a:r>
          </a:p>
          <a:p>
            <a:endParaRPr lang="en-US" dirty="0"/>
          </a:p>
        </p:txBody>
      </p:sp>
      <p:sp>
        <p:nvSpPr>
          <p:cNvPr id="7" name="Text Placeholder 6"/>
          <p:cNvSpPr>
            <a:spLocks noGrp="1"/>
          </p:cNvSpPr>
          <p:nvPr>
            <p:ph type="body" sz="quarter" idx="3"/>
          </p:nvPr>
        </p:nvSpPr>
        <p:spPr/>
        <p:txBody>
          <a:bodyPr/>
          <a:lstStyle/>
          <a:p>
            <a:r>
              <a:rPr lang="en-US" dirty="0"/>
              <a:t>Classification</a:t>
            </a:r>
          </a:p>
        </p:txBody>
      </p:sp>
      <p:sp>
        <p:nvSpPr>
          <p:cNvPr id="8" name="Content Placeholder 7"/>
          <p:cNvSpPr>
            <a:spLocks noGrp="1"/>
          </p:cNvSpPr>
          <p:nvPr>
            <p:ph sz="quarter" idx="4"/>
          </p:nvPr>
        </p:nvSpPr>
        <p:spPr/>
        <p:txBody>
          <a:bodyPr>
            <a:normAutofit fontScale="85000" lnSpcReduction="20000"/>
          </a:bodyPr>
          <a:lstStyle/>
          <a:p>
            <a:r>
              <a:rPr lang="en-US" dirty="0"/>
              <a:t>Pre-defined classes</a:t>
            </a:r>
          </a:p>
          <a:p>
            <a:r>
              <a:rPr lang="en-US" dirty="0"/>
              <a:t>Datasets consist of attributes and a class labels</a:t>
            </a:r>
          </a:p>
          <a:p>
            <a:r>
              <a:rPr lang="en-US" dirty="0"/>
              <a:t>Supervised (class label is known)</a:t>
            </a:r>
          </a:p>
          <a:p>
            <a:r>
              <a:rPr lang="en-US" dirty="0"/>
              <a:t>Goal is to predict classes from the object properties/attribute </a:t>
            </a:r>
            <a:r>
              <a:rPr lang="en-US" dirty="0" err="1"/>
              <a:t>values</a:t>
            </a:r>
            <a:r>
              <a:rPr lang="en-US" dirty="0" err="1">
                <a:sym typeface="Wingdings" panose="05000000000000000000" pitchFamily="2" charset="2"/>
              </a:rPr>
              <a:t>learn</a:t>
            </a:r>
            <a:r>
              <a:rPr lang="en-US" dirty="0">
                <a:sym typeface="Wingdings" panose="05000000000000000000" pitchFamily="2" charset="2"/>
              </a:rPr>
              <a:t> a model </a:t>
            </a:r>
            <a:endParaRPr lang="en-US" dirty="0"/>
          </a:p>
          <a:p>
            <a:r>
              <a:rPr lang="en-US" dirty="0"/>
              <a:t>Classifiers are learnt from  sets of classified examples</a:t>
            </a:r>
          </a:p>
          <a:p>
            <a:r>
              <a:rPr lang="en-US" dirty="0"/>
              <a:t>Important: classifiers need to have a high accuracy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Association Rule Discovery: Definition</a:t>
            </a:r>
          </a:p>
        </p:txBody>
      </p:sp>
      <p:sp>
        <p:nvSpPr>
          <p:cNvPr id="26627" name="Rectangle 3"/>
          <p:cNvSpPr>
            <a:spLocks noGrp="1" noChangeArrowheads="1"/>
          </p:cNvSpPr>
          <p:nvPr>
            <p:ph type="body" idx="1"/>
          </p:nvPr>
        </p:nvSpPr>
        <p:spPr/>
        <p:txBody>
          <a:bodyPr/>
          <a:lstStyle/>
          <a:p>
            <a:r>
              <a:rPr lang="en-US" sz="2400"/>
              <a:t>Given a set of records each of which contain some number of items from a given collection;</a:t>
            </a:r>
          </a:p>
          <a:p>
            <a:pPr lvl="1"/>
            <a:r>
              <a:rPr lang="en-US" sz="2400"/>
              <a:t>Produce dependency rules which will predict occurrence of an item based on occurrences of other items.</a:t>
            </a:r>
            <a:endParaRPr lang="en-US"/>
          </a:p>
        </p:txBody>
      </p:sp>
      <p:graphicFrame>
        <p:nvGraphicFramePr>
          <p:cNvPr id="26628" name="Object 4"/>
          <p:cNvGraphicFramePr>
            <a:graphicFrameLocks noChangeAspect="1"/>
          </p:cNvGraphicFramePr>
          <p:nvPr/>
        </p:nvGraphicFramePr>
        <p:xfrm>
          <a:off x="381000" y="3276600"/>
          <a:ext cx="4181475" cy="2152650"/>
        </p:xfrm>
        <a:graphic>
          <a:graphicData uri="http://schemas.openxmlformats.org/presentationml/2006/ole">
            <mc:AlternateContent xmlns:mc="http://schemas.openxmlformats.org/markup-compatibility/2006">
              <mc:Choice xmlns:v="urn:schemas-microsoft-com:vml" Requires="v">
                <p:oleObj name="Document" r:id="rId2" imgW="3823716" imgH="1999488" progId="Word.Document.8">
                  <p:embed/>
                </p:oleObj>
              </mc:Choice>
              <mc:Fallback>
                <p:oleObj name="Document" r:id="rId2" imgW="3823716" imgH="1999488"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4876800" y="36576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000" b="0">
                <a:latin typeface="Times New Roman" pitchFamily="18" charset="0"/>
              </a:rPr>
              <a:t>Rules Discovered:</a:t>
            </a:r>
          </a:p>
          <a:p>
            <a:r>
              <a:rPr lang="en-US" sz="2000" b="0">
                <a:latin typeface="Times New Roman" pitchFamily="18" charset="0"/>
              </a:rPr>
              <a:t>    </a:t>
            </a:r>
            <a:r>
              <a:rPr lang="en-US" sz="1800">
                <a:solidFill>
                  <a:srgbClr val="CC0000"/>
                </a:solidFill>
                <a:latin typeface="Tahoma" pitchFamily="34" charset="0"/>
              </a:rPr>
              <a:t>{Milk} --&gt; {Coke}</a:t>
            </a:r>
          </a:p>
          <a:p>
            <a:r>
              <a:rPr lang="en-US" sz="1800">
                <a:solidFill>
                  <a:srgbClr val="CC0000"/>
                </a:solidFill>
                <a:latin typeface="Tahoma" pitchFamily="34" charset="0"/>
              </a:rPr>
              <a:t>    {Diaper, Milk} --&gt; {Beer}</a:t>
            </a:r>
            <a:endParaRPr lang="en-US" sz="2400" b="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800" dirty="0"/>
              <a:t>Association Rule Discovery: Application</a:t>
            </a:r>
          </a:p>
        </p:txBody>
      </p:sp>
      <p:sp>
        <p:nvSpPr>
          <p:cNvPr id="28675" name="Rectangle 3"/>
          <p:cNvSpPr>
            <a:spLocks noGrp="1" noChangeArrowheads="1"/>
          </p:cNvSpPr>
          <p:nvPr>
            <p:ph type="body" idx="1"/>
          </p:nvPr>
        </p:nvSpPr>
        <p:spPr/>
        <p:txBody>
          <a:bodyPr/>
          <a:lstStyle/>
          <a:p>
            <a:pPr marL="342900" indent="-342900"/>
            <a:r>
              <a:rPr lang="en-US"/>
              <a:t>Supermarket shelf management.</a:t>
            </a:r>
          </a:p>
          <a:p>
            <a:pPr marL="742950" lvl="1" indent="-285750"/>
            <a:r>
              <a:rPr lang="en-US"/>
              <a:t>Goal: To identify items that are bought together by sufficiently many customers.</a:t>
            </a:r>
          </a:p>
          <a:p>
            <a:pPr marL="742950" lvl="1" indent="-285750"/>
            <a:r>
              <a:rPr lang="en-US"/>
              <a:t>Approach: Process the point-of-sale data collected with barcode scanners to find dependencies among items.</a:t>
            </a:r>
          </a:p>
          <a:p>
            <a:pPr marL="742950" lvl="1" indent="-285750"/>
            <a:r>
              <a:rPr lang="en-US"/>
              <a:t>A classic rule --</a:t>
            </a:r>
          </a:p>
          <a:p>
            <a:pPr marL="1143000" lvl="2" indent="-228600"/>
            <a:r>
              <a:rPr lang="en-US"/>
              <a:t>If a customer buys diaper and milk, then he is very likely to buy beer.</a:t>
            </a:r>
          </a:p>
          <a:p>
            <a:pPr marL="1143000" lvl="2" indent="-228600"/>
            <a:r>
              <a:rPr lang="en-US"/>
              <a:t>So, don’t be surprised if you find six-packs stacked next to diapers!</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r>
              <a:rPr lang="en-US"/>
              <a:t>Sequential Pattern Discovery: Examples</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a:t>In telecommunications alarm logs,</a:t>
            </a:r>
            <a:r>
              <a:rPr lang="en-US" sz="1800"/>
              <a:t> </a:t>
            </a:r>
          </a:p>
          <a:p>
            <a:pPr lvl="1"/>
            <a:r>
              <a:rPr lang="en-US" sz="2000"/>
              <a:t>(Inverter_Problem  Excessive_Line_Current) </a:t>
            </a:r>
          </a:p>
          <a:p>
            <a:pPr lvl="1">
              <a:buFont typeface="Arial" charset="0"/>
              <a:buNone/>
            </a:pPr>
            <a:r>
              <a:rPr lang="en-US" sz="2000"/>
              <a:t>        (Rectifier_Alarm) --&gt; (Fire_Alarm)</a:t>
            </a:r>
          </a:p>
          <a:p>
            <a:r>
              <a:rPr lang="en-US" sz="2000"/>
              <a:t>In point-of-sale transaction sequences,</a:t>
            </a:r>
          </a:p>
          <a:p>
            <a:pPr lvl="1"/>
            <a:r>
              <a:rPr lang="en-US" sz="2000"/>
              <a:t>Computer Bookstore:  </a:t>
            </a:r>
          </a:p>
          <a:p>
            <a:pPr lvl="1">
              <a:buFont typeface="Arial" charset="0"/>
              <a:buNone/>
            </a:pPr>
            <a:r>
              <a:rPr lang="en-US" sz="2000"/>
              <a:t>	  (Intro_To_Visual_C)  (C++_Primer) --&gt; 							(Perl_for_dummies,Tcl_Tk)</a:t>
            </a:r>
          </a:p>
          <a:p>
            <a:pPr lvl="1"/>
            <a:r>
              <a:rPr lang="en-US" sz="2000"/>
              <a:t>Athletic Apparel Store: </a:t>
            </a:r>
          </a:p>
          <a:p>
            <a:pPr lvl="1">
              <a:buFont typeface="Arial" charset="0"/>
              <a:buNone/>
            </a:pPr>
            <a:r>
              <a:rPr lang="en-US" sz="2000"/>
              <a:t>	  (Shoes) (Racket, Racketball) --&gt; (Sports_Jacket)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Co-location Mining</a:t>
            </a:r>
          </a:p>
        </p:txBody>
      </p:sp>
      <p:sp>
        <p:nvSpPr>
          <p:cNvPr id="32771" name="Rectangle 3"/>
          <p:cNvSpPr>
            <a:spLocks noGrp="1" noChangeArrowheads="1"/>
          </p:cNvSpPr>
          <p:nvPr>
            <p:ph type="body" idx="1"/>
          </p:nvPr>
        </p:nvSpPr>
        <p:spPr/>
        <p:txBody>
          <a:bodyPr/>
          <a:lstStyle/>
          <a:p>
            <a:r>
              <a:rPr lang="en-US" dirty="0"/>
              <a:t>Task: Find regions in Texas where high/low concentrations of chemicals are co-located in the Texas Water Supply.</a:t>
            </a:r>
          </a:p>
        </p:txBody>
      </p:sp>
      <p:grpSp>
        <p:nvGrpSpPr>
          <p:cNvPr id="32772" name="Group 4"/>
          <p:cNvGrpSpPr>
            <a:grpSpLocks/>
          </p:cNvGrpSpPr>
          <p:nvPr/>
        </p:nvGrpSpPr>
        <p:grpSpPr bwMode="auto">
          <a:xfrm>
            <a:off x="2209800" y="2743200"/>
            <a:ext cx="5105400" cy="3394075"/>
            <a:chOff x="2544" y="1584"/>
            <a:chExt cx="1382" cy="1165"/>
          </a:xfrm>
        </p:grpSpPr>
        <p:sp>
          <p:nvSpPr>
            <p:cNvPr id="32773" name="Text Box 5"/>
            <p:cNvSpPr txBox="1">
              <a:spLocks noChangeArrowheads="1"/>
            </p:cNvSpPr>
            <p:nvPr/>
          </p:nvSpPr>
          <p:spPr bwMode="auto">
            <a:xfrm>
              <a:off x="2592" y="2592"/>
              <a:ext cx="60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200" b="0">
                  <a:solidFill>
                    <a:schemeClr val="bg1"/>
                  </a:solidFill>
                  <a:latin typeface="Times New Roman" pitchFamily="18" charset="0"/>
                  <a:cs typeface="Angsana New" pitchFamily="18" charset="-34"/>
                </a:rPr>
                <a:t>Figure 2: Chemical co-location </a:t>
              </a:r>
            </a:p>
            <a:p>
              <a:pPr eaLnBrk="1" hangingPunct="1"/>
              <a:r>
                <a:rPr lang="en-US" sz="1200" b="0">
                  <a:solidFill>
                    <a:schemeClr val="bg1"/>
                  </a:solidFill>
                  <a:latin typeface="Times New Roman" pitchFamily="18" charset="0"/>
                  <a:cs typeface="Angsana New" pitchFamily="18" charset="-34"/>
                </a:rPr>
                <a:t>patterns in Texas’ Water Supply</a:t>
              </a:r>
              <a:r>
                <a:rPr lang="en-US" sz="1200" b="0" baseline="30000">
                  <a:solidFill>
                    <a:schemeClr val="bg1"/>
                  </a:solidFill>
                  <a:latin typeface="Times New Roman" pitchFamily="18" charset="0"/>
                  <a:cs typeface="Angsana New" pitchFamily="18" charset="-34"/>
                </a:rPr>
                <a:t>1</a:t>
              </a:r>
              <a:r>
                <a:rPr lang="en-US" sz="1200" b="0">
                  <a:solidFill>
                    <a:schemeClr val="bg1"/>
                  </a:solidFill>
                  <a:latin typeface="Times New Roman" pitchFamily="18" charset="0"/>
                  <a:cs typeface="Angsana New" pitchFamily="18" charset="-34"/>
                </a:rPr>
                <a:t> </a:t>
              </a:r>
              <a:endParaRPr lang="th-TH" sz="1200" b="0">
                <a:solidFill>
                  <a:schemeClr val="bg1"/>
                </a:solidFill>
                <a:latin typeface="Times New Roman" pitchFamily="18" charset="0"/>
                <a:cs typeface="Angsana New" pitchFamily="18" charset="-34"/>
              </a:endParaRPr>
            </a:p>
          </p:txBody>
        </p:sp>
        <p:pic>
          <p:nvPicPr>
            <p:cNvPr id="32774" name="Picture 6" descr="Texas Regional Patter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1584"/>
              <a:ext cx="138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Regression </a:t>
            </a:r>
          </a:p>
        </p:txBody>
      </p:sp>
      <p:sp>
        <p:nvSpPr>
          <p:cNvPr id="33795" name="Rectangle 3"/>
          <p:cNvSpPr>
            <a:spLocks noGrp="1" noChangeArrowheads="1"/>
          </p:cNvSpPr>
          <p:nvPr>
            <p:ph type="body" idx="1"/>
          </p:nvPr>
        </p:nvSpPr>
        <p:spPr>
          <a:xfrm>
            <a:off x="381000" y="1219200"/>
            <a:ext cx="8229600" cy="4286250"/>
          </a:xfrm>
        </p:spPr>
        <p:txBody>
          <a:bodyPr/>
          <a:lstStyle/>
          <a:p>
            <a:pPr marL="342900" indent="-342900"/>
            <a:r>
              <a:rPr lang="en-US" sz="2400"/>
              <a:t>Predict a value of a given continuous valued variable based on the values of other variables, assuming a linear or nonlinear model of dependency.</a:t>
            </a:r>
          </a:p>
          <a:p>
            <a:pPr marL="342900" indent="-342900"/>
            <a:r>
              <a:rPr lang="en-US" sz="2400"/>
              <a:t>Greatly studied in statistics, neural network fields.</a:t>
            </a:r>
          </a:p>
          <a:p>
            <a:pPr marL="342900" indent="-342900"/>
            <a:r>
              <a:rPr lang="en-US" sz="2400"/>
              <a:t>Examples:</a:t>
            </a:r>
          </a:p>
          <a:p>
            <a:pPr marL="742950" lvl="1" indent="-285750"/>
            <a:r>
              <a:rPr lang="en-US" sz="2400"/>
              <a:t>Predicting sales amounts of new product based on advetising expenditure.</a:t>
            </a:r>
          </a:p>
          <a:p>
            <a:pPr marL="742950" lvl="1" indent="-285750"/>
            <a:r>
              <a:rPr lang="en-US" sz="2400"/>
              <a:t>Predicting wind velocities as a function of temperature, humidity, air pressure, etc.</a:t>
            </a:r>
          </a:p>
          <a:p>
            <a:pPr marL="742950" lvl="1" indent="-285750"/>
            <a:r>
              <a:rPr lang="en-US" sz="2400"/>
              <a:t>Time series prediction of stock market indices.</a:t>
            </a:r>
            <a:endParaRPr lang="en-US"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Old Faithful Geyser</a:t>
            </a:r>
          </a:p>
        </p:txBody>
      </p:sp>
      <p:sp>
        <p:nvSpPr>
          <p:cNvPr id="48131" name="Slide Number Placeholder 3"/>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75AD18B-D5A9-4B48-8B84-24A447C63978}" type="slidenum">
              <a:rPr lang="en-US" sz="1200" smtClean="0"/>
              <a:pPr eaLnBrk="1" hangingPunct="1"/>
              <a:t>28</a:t>
            </a:fld>
            <a:endParaRPr lang="en-US" sz="1200"/>
          </a:p>
        </p:txBody>
      </p:sp>
      <p:sp>
        <p:nvSpPr>
          <p:cNvPr id="48132" name="Rectangle 5"/>
          <p:cNvSpPr>
            <a:spLocks noChangeArrowheads="1"/>
          </p:cNvSpPr>
          <p:nvPr/>
        </p:nvSpPr>
        <p:spPr bwMode="auto">
          <a:xfrm>
            <a:off x="-33338" y="1676400"/>
            <a:ext cx="899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http://www.web.pdx.edu/~jfreder/M212/oldfaithful.pdf</a:t>
            </a:r>
            <a:r>
              <a:rPr lang="en-US" dirty="0"/>
              <a:t> </a:t>
            </a:r>
          </a:p>
        </p:txBody>
      </p:sp>
      <p:sp>
        <p:nvSpPr>
          <p:cNvPr id="48133" name="Rectangle 6"/>
          <p:cNvSpPr>
            <a:spLocks noChangeArrowheads="1"/>
          </p:cNvSpPr>
          <p:nvPr/>
        </p:nvSpPr>
        <p:spPr bwMode="auto">
          <a:xfrm>
            <a:off x="457200" y="215394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http://www.geyserstudy.org/geyser.aspx?pGeyserNo=OLDFAITHFUL</a:t>
            </a:r>
            <a:r>
              <a:rPr lang="en-US" dirty="0"/>
              <a:t> </a:t>
            </a:r>
          </a:p>
        </p:txBody>
      </p:sp>
      <p:pic>
        <p:nvPicPr>
          <p:cNvPr id="48134" name="Picture 4" descr="http://upload.wikimedia.org/wikipedia/commons/thumb/1/1b/Old_Faithfull-pdPhoto.jpg/284px-Old_Faithfull-pdPhot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00400"/>
            <a:ext cx="2705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7"/>
          <p:cNvSpPr txBox="1">
            <a:spLocks noChangeArrowheads="1"/>
          </p:cNvSpPr>
          <p:nvPr/>
        </p:nvSpPr>
        <p:spPr bwMode="auto">
          <a:xfrm>
            <a:off x="228600" y="5334000"/>
            <a:ext cx="4660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hlinkClick r:id="rId6"/>
              </a:rPr>
              <a:t>http://en.wikipedia.org/wiki/Old_Faithful</a:t>
            </a:r>
            <a:r>
              <a:rPr lang="en-US" sz="1600" dirty="0"/>
              <a:t> </a:t>
            </a:r>
          </a:p>
        </p:txBody>
      </p:sp>
      <p:sp>
        <p:nvSpPr>
          <p:cNvPr id="48136" name="TextBox 8"/>
          <p:cNvSpPr txBox="1">
            <a:spLocks noChangeArrowheads="1"/>
          </p:cNvSpPr>
          <p:nvPr/>
        </p:nvSpPr>
        <p:spPr bwMode="auto">
          <a:xfrm>
            <a:off x="242094" y="1219200"/>
            <a:ext cx="11507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800" dirty="0">
                <a:hlinkClick r:id="rId7"/>
              </a:rPr>
              <a:t>Old Faithful Geyser - Yellowstone National Park (HD) - Bing video</a:t>
            </a:r>
            <a:endParaRPr lang="en-US" sz="800" dirty="0"/>
          </a:p>
        </p:txBody>
      </p:sp>
    </p:spTree>
    <p:extLst>
      <p:ext uri="{BB962C8B-B14F-4D97-AF65-F5344CB8AC3E}">
        <p14:creationId xmlns:p14="http://schemas.microsoft.com/office/powerpoint/2010/main" val="3904502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 Old Faithful Eruptions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066799"/>
            <a:ext cx="5183187" cy="5170229"/>
          </a:xfrm>
        </p:spPr>
      </p:pic>
      <p:sp>
        <p:nvSpPr>
          <p:cNvPr id="5" name="TextBox 4"/>
          <p:cNvSpPr txBox="1"/>
          <p:nvPr/>
        </p:nvSpPr>
        <p:spPr>
          <a:xfrm>
            <a:off x="152400" y="6153632"/>
            <a:ext cx="3339376" cy="286232"/>
          </a:xfrm>
          <a:prstGeom prst="rect">
            <a:avLst/>
          </a:prstGeom>
          <a:noFill/>
        </p:spPr>
        <p:txBody>
          <a:bodyPr wrap="none" rtlCol="0">
            <a:spAutoFit/>
          </a:bodyPr>
          <a:lstStyle/>
          <a:p>
            <a:r>
              <a:rPr lang="en-US" dirty="0">
                <a:hlinkClick r:id="rId3"/>
              </a:rPr>
              <a:t>http://en.wikipedia.org/wiki/Old_Faithful</a:t>
            </a:r>
            <a:r>
              <a:rPr lang="en-US" dirty="0"/>
              <a:t> </a:t>
            </a:r>
          </a:p>
        </p:txBody>
      </p:sp>
    </p:spTree>
    <p:extLst>
      <p:ext uri="{BB962C8B-B14F-4D97-AF65-F5344CB8AC3E}">
        <p14:creationId xmlns:p14="http://schemas.microsoft.com/office/powerpoint/2010/main" val="403355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76200" y="152400"/>
            <a:ext cx="8915400" cy="533400"/>
          </a:xfrm>
        </p:spPr>
        <p:txBody>
          <a:bodyPr/>
          <a:lstStyle/>
          <a:p>
            <a:pPr algn="ctr"/>
            <a:r>
              <a:rPr lang="en-US" sz="3100" dirty="0">
                <a:solidFill>
                  <a:srgbClr val="FF0000"/>
                </a:solidFill>
              </a:rPr>
              <a:t>Definitions of  Data Science</a:t>
            </a:r>
          </a:p>
        </p:txBody>
      </p:sp>
      <p:sp>
        <p:nvSpPr>
          <p:cNvPr id="21509" name="Rectangle 3"/>
          <p:cNvSpPr>
            <a:spLocks noChangeArrowheads="1"/>
          </p:cNvSpPr>
          <p:nvPr/>
        </p:nvSpPr>
        <p:spPr bwMode="auto">
          <a:xfrm>
            <a:off x="266700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flipH="1">
            <a:off x="342900" y="1371600"/>
            <a:ext cx="8381999" cy="5262979"/>
          </a:xfrm>
          <a:prstGeom prst="rect">
            <a:avLst/>
          </a:prstGeom>
          <a:noFill/>
        </p:spPr>
        <p:txBody>
          <a:bodyPr wrap="square" rtlCol="0">
            <a:spAutoFit/>
          </a:bodyPr>
          <a:lstStyle/>
          <a:p>
            <a:r>
              <a:rPr lang="en-US" sz="2000" dirty="0"/>
              <a:t>Data Science </a:t>
            </a:r>
            <a:r>
              <a:rPr lang="en-US" sz="2000" b="0" dirty="0"/>
              <a:t>is an interdisciplinary field about processes and systems to extract knowledge or insights from data in various forms, either structured or unstructured, which is a continuation of some of the data analysis fields such as statistics, data mining, and predictive analytics, similar to Knowledge Discovery in Data (KDD).</a:t>
            </a:r>
          </a:p>
          <a:p>
            <a:endParaRPr lang="en-US" sz="2000" b="0" dirty="0"/>
          </a:p>
          <a:p>
            <a:r>
              <a:rPr lang="en-US" sz="2000" dirty="0"/>
              <a:t>Data Science </a:t>
            </a:r>
            <a:r>
              <a:rPr lang="en-US" sz="2000" b="0" dirty="0"/>
              <a:t>is a </a:t>
            </a:r>
            <a:r>
              <a:rPr lang="en-US" sz="2000" b="0" dirty="0">
                <a:hlinkClick r:id="rId2" tooltip="Multi-disciplinary"/>
              </a:rPr>
              <a:t>multi-disciplinary</a:t>
            </a:r>
            <a:r>
              <a:rPr lang="en-US" sz="2000" b="0" dirty="0"/>
              <a:t> field that uses scientific methods, processes, algorithms and systems to extract </a:t>
            </a:r>
            <a:r>
              <a:rPr lang="en-US" sz="2000" b="0" dirty="0">
                <a:hlinkClick r:id="rId3" tooltip="Knowledge"/>
              </a:rPr>
              <a:t>knowledge</a:t>
            </a:r>
            <a:r>
              <a:rPr lang="en-US" sz="2000" b="0" dirty="0"/>
              <a:t> and insights from structured and unstructured </a:t>
            </a:r>
            <a:r>
              <a:rPr lang="en-US" sz="2000" b="0" dirty="0">
                <a:hlinkClick r:id="rId4" tooltip="Data"/>
              </a:rPr>
              <a:t>data</a:t>
            </a:r>
            <a:r>
              <a:rPr lang="en-US" sz="2000" b="0" dirty="0"/>
              <a:t>. Data science is the same concept as </a:t>
            </a:r>
            <a:r>
              <a:rPr lang="en-US" sz="2000" b="0" dirty="0">
                <a:hlinkClick r:id="rId5" tooltip="Data mining"/>
              </a:rPr>
              <a:t>data mining</a:t>
            </a:r>
            <a:r>
              <a:rPr lang="en-US" sz="2000" b="0" dirty="0"/>
              <a:t> and </a:t>
            </a:r>
            <a:r>
              <a:rPr lang="en-US" sz="2000" b="0" dirty="0">
                <a:hlinkClick r:id="rId6" tooltip="Big data"/>
              </a:rPr>
              <a:t>big data</a:t>
            </a:r>
            <a:r>
              <a:rPr lang="en-US" sz="2000" b="0" dirty="0"/>
              <a:t>: "use the most powerful hardware, the most powerful programming systems, and the most efficient algorithms to solve problems“…</a:t>
            </a:r>
            <a:r>
              <a:rPr lang="en-US" sz="2000" b="0" baseline="30000" dirty="0"/>
              <a:t> </a:t>
            </a:r>
            <a:r>
              <a:rPr lang="en-US" sz="2000" b="0" dirty="0"/>
              <a:t>Data science is a "concept to unify statistics, data analysis, machine learning and their related methods" in order to "understand and analyze actual phenomena" with “data</a:t>
            </a:r>
            <a:r>
              <a:rPr lang="en-US" sz="2000" b="0" baseline="30000" dirty="0"/>
              <a:t> </a:t>
            </a:r>
            <a:r>
              <a:rPr lang="en-US" sz="2000" b="0" dirty="0"/>
              <a:t>technology“ (Wikipedia)</a:t>
            </a:r>
          </a:p>
          <a:p>
            <a:endParaRPr lang="en-US" sz="1800" b="0" dirty="0"/>
          </a:p>
          <a:p>
            <a:endParaRPr lang="en-US" sz="1800" dirty="0"/>
          </a:p>
        </p:txBody>
      </p:sp>
    </p:spTree>
    <p:extLst>
      <p:ext uri="{BB962C8B-B14F-4D97-AF65-F5344CB8AC3E}">
        <p14:creationId xmlns:p14="http://schemas.microsoft.com/office/powerpoint/2010/main" val="207222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763000" cy="533400"/>
          </a:xfrm>
        </p:spPr>
        <p:txBody>
          <a:bodyPr/>
          <a:lstStyle/>
          <a:p>
            <a:r>
              <a:rPr lang="en-US" dirty="0"/>
              <a:t>Outlier/Anomaly Detection</a:t>
            </a:r>
          </a:p>
        </p:txBody>
      </p:sp>
      <p:sp>
        <p:nvSpPr>
          <p:cNvPr id="34819" name="Rectangle 3"/>
          <p:cNvSpPr>
            <a:spLocks noGrp="1" noChangeArrowheads="1"/>
          </p:cNvSpPr>
          <p:nvPr>
            <p:ph type="body" idx="1"/>
          </p:nvPr>
        </p:nvSpPr>
        <p:spPr>
          <a:xfrm>
            <a:off x="228600" y="1066800"/>
            <a:ext cx="8915400" cy="5105400"/>
          </a:xfrm>
        </p:spPr>
        <p:txBody>
          <a:bodyPr/>
          <a:lstStyle/>
          <a:p>
            <a:r>
              <a:rPr lang="en-US" dirty="0"/>
              <a:t>Detect significant deviations from normal behavior</a:t>
            </a:r>
            <a:endParaRPr lang="en-US" sz="3200" dirty="0"/>
          </a:p>
          <a:p>
            <a:r>
              <a:rPr lang="en-US" dirty="0"/>
              <a:t>Applications:</a:t>
            </a:r>
          </a:p>
          <a:p>
            <a:pPr lvl="1"/>
            <a:r>
              <a:rPr lang="en-US" dirty="0"/>
              <a:t>Credit Card Fraud Detection</a:t>
            </a:r>
          </a:p>
          <a:p>
            <a:pPr lvl="1"/>
            <a:endParaRPr lang="en-US" dirty="0"/>
          </a:p>
          <a:p>
            <a:pPr lvl="1"/>
            <a:endParaRPr lang="en-US" dirty="0"/>
          </a:p>
          <a:p>
            <a:pPr lvl="1"/>
            <a:r>
              <a:rPr lang="en-US" dirty="0"/>
              <a:t>Network Intrusion </a:t>
            </a:r>
            <a:br>
              <a:rPr lang="en-US" dirty="0"/>
            </a:br>
            <a:r>
              <a:rPr lang="en-US" dirty="0"/>
              <a:t>Detection</a:t>
            </a:r>
          </a:p>
          <a:p>
            <a:pPr marL="457200" lvl="1" indent="0">
              <a:buNone/>
            </a:pPr>
            <a:endParaRPr lang="en-US" dirty="0"/>
          </a:p>
          <a:p>
            <a:pPr lvl="1"/>
            <a:r>
              <a:rPr lang="en-US" dirty="0"/>
              <a:t>Data Cleaning</a:t>
            </a:r>
          </a:p>
          <a:p>
            <a:pPr lvl="1"/>
            <a:endParaRPr lang="en-US" dirty="0"/>
          </a:p>
          <a:p>
            <a:pPr lvl="1"/>
            <a:endParaRPr lang="en-US" dirty="0"/>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922713"/>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8"/>
          <p:cNvGrpSpPr>
            <a:grpSpLocks/>
          </p:cNvGrpSpPr>
          <p:nvPr/>
        </p:nvGrpSpPr>
        <p:grpSpPr bwMode="auto">
          <a:xfrm>
            <a:off x="4818063" y="4013200"/>
            <a:ext cx="2605087" cy="2387600"/>
            <a:chOff x="2963" y="2441"/>
            <a:chExt cx="1641" cy="1504"/>
          </a:xfrm>
        </p:grpSpPr>
        <p:pic>
          <p:nvPicPr>
            <p:cNvPr id="348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3886200"/>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2"/>
          <p:cNvSpPr txBox="1">
            <a:spLocks noChangeArrowheads="1"/>
          </p:cNvSpPr>
          <p:nvPr/>
        </p:nvSpPr>
        <p:spPr bwMode="auto">
          <a:xfrm>
            <a:off x="228600" y="57150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b="0" i="1">
                <a:latin typeface="Helvetica" pitchFamily="34" charset="0"/>
              </a:rPr>
              <a:t>						</a:t>
            </a:r>
            <a:br>
              <a:rPr lang="en-US" sz="1600" b="0" i="1">
                <a:latin typeface="Helvetica" pitchFamily="34" charset="0"/>
              </a:rPr>
            </a:br>
            <a:r>
              <a:rPr lang="en-US" sz="1600" b="0" i="1">
                <a:latin typeface="Helvetica" pitchFamily="34" charset="0"/>
              </a:rPr>
              <a:t>Typical network traffic at University level may reach over 100 million connections per day</a:t>
            </a:r>
            <a:endParaRPr lang="en-US" sz="2400" b="0">
              <a:latin typeface="Times New Roman" pitchFamily="18" charset="0"/>
            </a:endParaRPr>
          </a:p>
        </p:txBody>
      </p:sp>
      <p:graphicFrame>
        <p:nvGraphicFramePr>
          <p:cNvPr id="34824" name="Object 13"/>
          <p:cNvGraphicFramePr>
            <a:graphicFrameLocks noChangeAspect="1"/>
          </p:cNvGraphicFramePr>
          <p:nvPr/>
        </p:nvGraphicFramePr>
        <p:xfrm>
          <a:off x="5791200" y="1851025"/>
          <a:ext cx="3124200" cy="1882775"/>
        </p:xfrm>
        <a:graphic>
          <a:graphicData uri="http://schemas.openxmlformats.org/presentationml/2006/ole">
            <mc:AlternateContent xmlns:mc="http://schemas.openxmlformats.org/markup-compatibility/2006">
              <mc:Choice xmlns:v="urn:schemas-microsoft-com:vml" Requires="v">
                <p:oleObj name="VISIO" r:id="rId7" imgW="2900172" imgH="1752600" progId="Visio.Drawing.6">
                  <p:embed/>
                </p:oleObj>
              </mc:Choice>
              <mc:Fallback>
                <p:oleObj name="VISIO" r:id="rId7" imgW="2900172" imgH="1752600" progId="Visio.Drawing.6">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851025"/>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533400"/>
          </a:xfrm>
        </p:spPr>
        <p:txBody>
          <a:bodyPr/>
          <a:lstStyle/>
          <a:p>
            <a:pPr algn="ctr"/>
            <a:r>
              <a:rPr lang="en-US" altLang="zh-CN" dirty="0">
                <a:ea typeface="SimSun" pitchFamily="2" charset="-122"/>
              </a:rPr>
              <a:t>Examples: Which Data Points are Outliers?</a:t>
            </a: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4" y="1185672"/>
            <a:ext cx="900693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3471" y="990600"/>
            <a:ext cx="8829661" cy="584775"/>
          </a:xfrm>
          <a:prstGeom prst="rect">
            <a:avLst/>
          </a:prstGeom>
          <a:noFill/>
        </p:spPr>
        <p:txBody>
          <a:bodyPr wrap="none" rtlCol="0">
            <a:spAutoFit/>
          </a:bodyPr>
          <a:lstStyle/>
          <a:p>
            <a:r>
              <a:rPr lang="en-US" sz="1600" dirty="0">
                <a:solidFill>
                  <a:schemeClr val="accent1"/>
                </a:solidFill>
              </a:rPr>
              <a:t>Remark:</a:t>
            </a:r>
            <a:r>
              <a:rPr lang="en-US" sz="1600" dirty="0"/>
              <a:t> Using a model-based approach, points on the same density contour line should </a:t>
            </a:r>
          </a:p>
          <a:p>
            <a:r>
              <a:rPr lang="en-US" sz="1600" dirty="0"/>
              <a:t>have the same likelihood to be outliers with respect to the underlying statistical model M.</a:t>
            </a:r>
          </a:p>
        </p:txBody>
      </p:sp>
    </p:spTree>
    <p:extLst>
      <p:ext uri="{BB962C8B-B14F-4D97-AF65-F5344CB8AC3E}">
        <p14:creationId xmlns:p14="http://schemas.microsoft.com/office/powerpoint/2010/main" val="194962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Challenges of Data Mining</a:t>
            </a:r>
          </a:p>
        </p:txBody>
      </p:sp>
      <p:sp>
        <p:nvSpPr>
          <p:cNvPr id="35843" name="Rectangle 3"/>
          <p:cNvSpPr>
            <a:spLocks noGrp="1" noChangeArrowheads="1"/>
          </p:cNvSpPr>
          <p:nvPr>
            <p:ph type="body" idx="1"/>
          </p:nvPr>
        </p:nvSpPr>
        <p:spPr>
          <a:xfrm>
            <a:off x="381000" y="1219200"/>
            <a:ext cx="8229600" cy="4286250"/>
          </a:xfrm>
        </p:spPr>
        <p:txBody>
          <a:bodyPr/>
          <a:lstStyle/>
          <a:p>
            <a:pPr marL="342900" indent="-342900"/>
            <a:r>
              <a:rPr lang="en-US"/>
              <a:t>Scalability</a:t>
            </a:r>
          </a:p>
          <a:p>
            <a:pPr marL="342900" indent="-342900"/>
            <a:r>
              <a:rPr lang="en-US"/>
              <a:t>Dimensionality</a:t>
            </a:r>
          </a:p>
          <a:p>
            <a:pPr marL="342900" indent="-342900"/>
            <a:r>
              <a:rPr lang="en-US"/>
              <a:t>Complex and Heterogeneous Data</a:t>
            </a:r>
          </a:p>
          <a:p>
            <a:pPr marL="342900" indent="-342900"/>
            <a:r>
              <a:rPr lang="en-US"/>
              <a:t>Data Quality</a:t>
            </a:r>
          </a:p>
          <a:p>
            <a:pPr marL="342900" indent="-342900"/>
            <a:r>
              <a:rPr lang="en-US"/>
              <a:t>Data Ownership and Distribution</a:t>
            </a:r>
          </a:p>
          <a:p>
            <a:pPr marL="342900" indent="-342900"/>
            <a:r>
              <a:rPr lang="en-US"/>
              <a:t>Privacy Preservation</a:t>
            </a:r>
          </a:p>
          <a:p>
            <a:pPr marL="342900" indent="-342900"/>
            <a:r>
              <a:rPr lang="en-US"/>
              <a:t>Streaming Data</a:t>
            </a:r>
          </a:p>
          <a:p>
            <a:pPr marL="342900" indent="-342900"/>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Data Mining Software </a:t>
            </a:r>
          </a:p>
        </p:txBody>
      </p:sp>
      <p:sp>
        <p:nvSpPr>
          <p:cNvPr id="36867" name="Content Placeholder 2"/>
          <p:cNvSpPr>
            <a:spLocks noGrp="1"/>
          </p:cNvSpPr>
          <p:nvPr>
            <p:ph idx="1"/>
          </p:nvPr>
        </p:nvSpPr>
        <p:spPr/>
        <p:txBody>
          <a:bodyPr/>
          <a:lstStyle/>
          <a:p>
            <a:r>
              <a:rPr lang="en-US">
                <a:hlinkClick r:id="rId2"/>
              </a:rPr>
              <a:t>http://www.kdnuggets.com/software/index.html</a:t>
            </a:r>
            <a:r>
              <a:rPr lang="en-US"/>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533400"/>
          </a:xfrm>
        </p:spPr>
        <p:txBody>
          <a:bodyPr/>
          <a:lstStyle/>
          <a:p>
            <a:r>
              <a:rPr lang="en-US" sz="2700"/>
              <a:t>Data Mining Conferences (Ranked by Importance!)</a:t>
            </a:r>
          </a:p>
        </p:txBody>
      </p:sp>
      <p:sp>
        <p:nvSpPr>
          <p:cNvPr id="37891" name="Content Placeholder 2"/>
          <p:cNvSpPr>
            <a:spLocks noGrp="1"/>
          </p:cNvSpPr>
          <p:nvPr>
            <p:ph idx="1"/>
          </p:nvPr>
        </p:nvSpPr>
        <p:spPr>
          <a:xfrm>
            <a:off x="0" y="1143000"/>
            <a:ext cx="9144000" cy="5181600"/>
          </a:xfrm>
        </p:spPr>
        <p:txBody>
          <a:bodyPr/>
          <a:lstStyle/>
          <a:p>
            <a:pPr marL="514350" indent="-514350">
              <a:buFont typeface="Tahoma" pitchFamily="34" charset="0"/>
              <a:buAutoNum type="arabicPeriod"/>
              <a:defRPr/>
            </a:pPr>
            <a:r>
              <a:rPr lang="en-US" sz="2400" dirty="0"/>
              <a:t>KDD 2022 </a:t>
            </a:r>
            <a:r>
              <a:rPr lang="en-US" sz="1100" dirty="0">
                <a:hlinkClick r:id="rId2"/>
              </a:rPr>
              <a:t>KDD 2023 | Long Beach, CA, USA - KDD 2023</a:t>
            </a:r>
            <a:r>
              <a:rPr lang="en-US" sz="1100" dirty="0"/>
              <a:t>  (</a:t>
            </a:r>
            <a:r>
              <a:rPr lang="en-US" sz="2400" dirty="0"/>
              <a:t>calls itself the number 1 Data Science Conference)</a:t>
            </a:r>
          </a:p>
          <a:p>
            <a:pPr marL="514350" indent="-514350">
              <a:buFont typeface="Tahoma" pitchFamily="34" charset="0"/>
              <a:buAutoNum type="arabicPeriod"/>
              <a:defRPr/>
            </a:pPr>
            <a:r>
              <a:rPr lang="en-US" sz="2400" dirty="0"/>
              <a:t>ICDM 2022: </a:t>
            </a:r>
            <a:r>
              <a:rPr lang="en-US" sz="1600" dirty="0">
                <a:hlinkClick r:id="rId3"/>
              </a:rPr>
              <a:t>IEEE International Conference on Data Mining 2022 (ICDM2022) | IEEE ICDM 2022 (usf.edu)</a:t>
            </a:r>
            <a:endParaRPr lang="en-US" sz="2400" dirty="0"/>
          </a:p>
          <a:p>
            <a:pPr marL="514350" indent="-514350">
              <a:buFont typeface="Tahoma" pitchFamily="34" charset="0"/>
              <a:buAutoNum type="arabicPeriod"/>
              <a:defRPr/>
            </a:pPr>
            <a:r>
              <a:rPr lang="en-US" sz="2400" dirty="0">
                <a:solidFill>
                  <a:srgbClr val="FFC000"/>
                </a:solidFill>
              </a:rPr>
              <a:t>ECML/</a:t>
            </a:r>
            <a:r>
              <a:rPr lang="en-US" sz="2400" dirty="0"/>
              <a:t>PKDD 2022: </a:t>
            </a:r>
            <a:r>
              <a:rPr lang="en-US" sz="1600" dirty="0">
                <a:hlinkClick r:id="rId4"/>
              </a:rPr>
              <a:t>https://2022.ecmlpkdd.org</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152400" y="1143000"/>
            <a:ext cx="8763000" cy="5334000"/>
          </a:xfrm>
        </p:spPr>
        <p:txBody>
          <a:bodyPr/>
          <a:lstStyle/>
          <a:p>
            <a:pPr marL="342900" indent="-342900"/>
            <a:r>
              <a:rPr lang="en-US" sz="2400" dirty="0"/>
              <a:t>Lots of data is being collected </a:t>
            </a:r>
            <a:br>
              <a:rPr lang="en-US" sz="2400" dirty="0"/>
            </a:br>
            <a:r>
              <a:rPr lang="en-US" sz="2400" dirty="0"/>
              <a:t>and warehoused </a:t>
            </a:r>
          </a:p>
          <a:p>
            <a:pPr marL="742950" lvl="1" indent="-285750"/>
            <a:r>
              <a:rPr lang="en-US" sz="2400" dirty="0"/>
              <a:t>Web data, e-commerce</a:t>
            </a:r>
          </a:p>
          <a:p>
            <a:pPr marL="742950" lvl="1" indent="-285750"/>
            <a:r>
              <a:rPr lang="en-US" sz="2400" dirty="0"/>
              <a:t>purchases at department/</a:t>
            </a:r>
            <a:br>
              <a:rPr lang="en-US" sz="2400" dirty="0"/>
            </a:br>
            <a:r>
              <a:rPr lang="en-US" sz="2400" dirty="0"/>
              <a:t>grocery stores</a:t>
            </a:r>
          </a:p>
          <a:p>
            <a:pPr marL="742950" lvl="1" indent="-285750"/>
            <a:r>
              <a:rPr lang="en-US" sz="2400" dirty="0"/>
              <a:t>Bank/Credit Card </a:t>
            </a:r>
            <a:br>
              <a:rPr lang="en-US" sz="2400" dirty="0"/>
            </a:br>
            <a:r>
              <a:rPr lang="en-US" sz="2400" dirty="0"/>
              <a:t>transactions</a:t>
            </a:r>
          </a:p>
          <a:p>
            <a:pPr marL="342900" indent="-342900">
              <a:spcBef>
                <a:spcPct val="75000"/>
              </a:spcBef>
            </a:pPr>
            <a:r>
              <a:rPr lang="en-US" sz="2400" dirty="0"/>
              <a:t>Computers have become cheaper and more powerful</a:t>
            </a:r>
          </a:p>
          <a:p>
            <a:pPr marL="342900" indent="-342900">
              <a:spcBef>
                <a:spcPct val="40000"/>
              </a:spcBef>
            </a:pPr>
            <a:r>
              <a:rPr lang="en-US" sz="2400" dirty="0"/>
              <a:t>Competitive Pressure is Strong </a:t>
            </a:r>
          </a:p>
          <a:p>
            <a:pPr marL="742950" lvl="1" indent="-285750"/>
            <a:r>
              <a:rPr lang="en-US" sz="2400" dirty="0"/>
              <a:t>Provide better, customized services for an </a:t>
            </a:r>
            <a:r>
              <a:rPr lang="en-US" sz="2400" i="1" dirty="0"/>
              <a:t>edge </a:t>
            </a:r>
            <a:r>
              <a:rPr lang="en-US" sz="2400" dirty="0"/>
              <a:t>(e.g. in Customer Relationship Management)</a:t>
            </a:r>
          </a:p>
          <a:p>
            <a:pPr marL="742950" lvl="1" indent="-285750">
              <a:buFont typeface="Arial" charset="0"/>
              <a:buNone/>
            </a:pPr>
            <a:endParaRPr lang="en-US" sz="2000" dirty="0"/>
          </a:p>
        </p:txBody>
      </p:sp>
      <p:graphicFrame>
        <p:nvGraphicFramePr>
          <p:cNvPr id="4099" name="Object 3"/>
          <p:cNvGraphicFramePr>
            <a:graphicFrameLocks noChangeAspect="1"/>
          </p:cNvGraphicFramePr>
          <p:nvPr/>
        </p:nvGraphicFramePr>
        <p:xfrm>
          <a:off x="6705600" y="1981200"/>
          <a:ext cx="2146300" cy="2341563"/>
        </p:xfrm>
        <a:graphic>
          <a:graphicData uri="http://schemas.openxmlformats.org/presentationml/2006/ole">
            <mc:AlternateContent xmlns:mc="http://schemas.openxmlformats.org/markup-compatibility/2006">
              <mc:Choice xmlns:v="urn:schemas-microsoft-com:vml" Requires="v">
                <p:oleObj name="VISIO" r:id="rId3" imgW="2142744" imgH="2343912" progId="Visio.Drawing.6">
                  <p:embed/>
                </p:oleObj>
              </mc:Choice>
              <mc:Fallback>
                <p:oleObj name="VISIO" r:id="rId3" imgW="2142744" imgH="2343912"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981200"/>
                        <a:ext cx="21463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4"/>
          <p:cNvSpPr>
            <a:spLocks noGrp="1" noChangeArrowheads="1"/>
          </p:cNvSpPr>
          <p:nvPr>
            <p:ph type="title"/>
          </p:nvPr>
        </p:nvSpPr>
        <p:spPr>
          <a:xfrm>
            <a:off x="228600" y="152400"/>
            <a:ext cx="8763000" cy="609600"/>
          </a:xfrm>
        </p:spPr>
        <p:txBody>
          <a:bodyPr lIns="0" rIns="0"/>
          <a:lstStyle/>
          <a:p>
            <a:r>
              <a:rPr lang="en-US"/>
              <a:t>Why Mine Data? Commercial Viewpoint</a:t>
            </a:r>
          </a:p>
        </p:txBody>
      </p:sp>
      <p:pic>
        <p:nvPicPr>
          <p:cNvPr id="4101" name="Picture 8" descr="story-3dimensiona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1219200"/>
            <a:ext cx="196532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2" name="Object 9"/>
          <p:cNvGraphicFramePr>
            <a:graphicFrameLocks noChangeAspect="1"/>
          </p:cNvGraphicFramePr>
          <p:nvPr/>
        </p:nvGraphicFramePr>
        <p:xfrm>
          <a:off x="5349875" y="1833563"/>
          <a:ext cx="685800" cy="681037"/>
        </p:xfrm>
        <a:graphic>
          <a:graphicData uri="http://schemas.openxmlformats.org/presentationml/2006/ole">
            <mc:AlternateContent xmlns:mc="http://schemas.openxmlformats.org/markup-compatibility/2006">
              <mc:Choice xmlns:v="urn:schemas-microsoft-com:vml" Requires="v">
                <p:oleObj name="VISIO" r:id="rId6" imgW="617220" imgH="615696" progId="Visio.Drawing.6">
                  <p:embed/>
                </p:oleObj>
              </mc:Choice>
              <mc:Fallback>
                <p:oleObj name="VISIO" r:id="rId6" imgW="617220" imgH="615696" progId="Visio.Drawing.6">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875" y="1833563"/>
                        <a:ext cx="685800"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10"/>
          <p:cNvGraphicFramePr>
            <a:graphicFrameLocks noChangeAspect="1"/>
          </p:cNvGraphicFramePr>
          <p:nvPr/>
        </p:nvGraphicFramePr>
        <p:xfrm>
          <a:off x="5334000" y="1447800"/>
          <a:ext cx="685800" cy="563563"/>
        </p:xfrm>
        <a:graphic>
          <a:graphicData uri="http://schemas.openxmlformats.org/presentationml/2006/ole">
            <mc:AlternateContent xmlns:mc="http://schemas.openxmlformats.org/markup-compatibility/2006">
              <mc:Choice xmlns:v="urn:schemas-microsoft-com:vml" Requires="v">
                <p:oleObj name="VISIO" r:id="rId8" imgW="806196" imgH="662940" progId="Visio.Drawing.6">
                  <p:embed/>
                </p:oleObj>
              </mc:Choice>
              <mc:Fallback>
                <p:oleObj name="VISIO" r:id="rId8" imgW="806196" imgH="662940" progId="Visio.Drawing.6">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1447800"/>
                        <a:ext cx="685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1"/>
          <p:cNvGraphicFramePr>
            <a:graphicFrameLocks noChangeAspect="1"/>
          </p:cNvGraphicFramePr>
          <p:nvPr/>
        </p:nvGraphicFramePr>
        <p:xfrm>
          <a:off x="5181600" y="2667000"/>
          <a:ext cx="1485900" cy="1558925"/>
        </p:xfrm>
        <a:graphic>
          <a:graphicData uri="http://schemas.openxmlformats.org/presentationml/2006/ole">
            <mc:AlternateContent xmlns:mc="http://schemas.openxmlformats.org/markup-compatibility/2006">
              <mc:Choice xmlns:v="urn:schemas-microsoft-com:vml" Requires="v">
                <p:oleObj name="VISIO" r:id="rId10" imgW="1661160" imgH="1748028" progId="Visio.Drawing.6">
                  <p:embed/>
                </p:oleObj>
              </mc:Choice>
              <mc:Fallback>
                <p:oleObj name="VISIO" r:id="rId10" imgW="1661160" imgH="1748028" progId="Visio.Drawing.6">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2667000"/>
                        <a:ext cx="14859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6705600" y="4953000"/>
            <a:ext cx="2360613" cy="1744663"/>
            <a:chOff x="4240" y="3165"/>
            <a:chExt cx="1487" cy="1099"/>
          </a:xfrm>
        </p:grpSpPr>
        <p:sp>
          <p:nvSpPr>
            <p:cNvPr id="5132" name="Rectangle 3"/>
            <p:cNvSpPr>
              <a:spLocks noChangeArrowheads="1"/>
            </p:cNvSpPr>
            <p:nvPr/>
          </p:nvSpPr>
          <p:spPr bwMode="auto">
            <a:xfrm>
              <a:off x="4240" y="3165"/>
              <a:ext cx="1487" cy="10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3" name="Rectangle 4"/>
            <p:cNvSpPr>
              <a:spLocks noChangeArrowheads="1"/>
            </p:cNvSpPr>
            <p:nvPr/>
          </p:nvSpPr>
          <p:spPr bwMode="auto">
            <a:xfrm>
              <a:off x="4240" y="3165"/>
              <a:ext cx="1487" cy="109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13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0" y="3165"/>
              <a:ext cx="1487"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Line 6"/>
            <p:cNvSpPr>
              <a:spLocks noChangeShapeType="1"/>
            </p:cNvSpPr>
            <p:nvPr/>
          </p:nvSpPr>
          <p:spPr bwMode="auto">
            <a:xfrm>
              <a:off x="4240" y="4263"/>
              <a:ext cx="14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Freeform 7"/>
            <p:cNvSpPr>
              <a:spLocks/>
            </p:cNvSpPr>
            <p:nvPr/>
          </p:nvSpPr>
          <p:spPr bwMode="auto">
            <a:xfrm>
              <a:off x="4240" y="3165"/>
              <a:ext cx="1487" cy="1098"/>
            </a:xfrm>
            <a:custGeom>
              <a:avLst/>
              <a:gdLst>
                <a:gd name="T0" fmla="*/ 0 w 744"/>
                <a:gd name="T1" fmla="*/ 0 h 586"/>
                <a:gd name="T2" fmla="*/ 1512473 w 744"/>
                <a:gd name="T3" fmla="*/ 0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7" name="Freeform 8"/>
            <p:cNvSpPr>
              <a:spLocks/>
            </p:cNvSpPr>
            <p:nvPr/>
          </p:nvSpPr>
          <p:spPr bwMode="auto">
            <a:xfrm>
              <a:off x="4240" y="3165"/>
              <a:ext cx="1487" cy="1098"/>
            </a:xfrm>
            <a:custGeom>
              <a:avLst/>
              <a:gdLst>
                <a:gd name="T0" fmla="*/ 0 w 744"/>
                <a:gd name="T1" fmla="*/ 0 h 586"/>
                <a:gd name="T2" fmla="*/ 0 w 744"/>
                <a:gd name="T3" fmla="*/ 585496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8" name="Freeform 9"/>
            <p:cNvSpPr>
              <a:spLocks/>
            </p:cNvSpPr>
            <p:nvPr/>
          </p:nvSpPr>
          <p:spPr bwMode="auto">
            <a:xfrm>
              <a:off x="4240" y="3165"/>
              <a:ext cx="1487" cy="1098"/>
            </a:xfrm>
            <a:custGeom>
              <a:avLst/>
              <a:gdLst>
                <a:gd name="T0" fmla="*/ 0 w 744"/>
                <a:gd name="T1" fmla="*/ 0 h 586"/>
                <a:gd name="T2" fmla="*/ 0 w 744"/>
                <a:gd name="T3" fmla="*/ 585496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0" y="586"/>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9" name="Freeform 10"/>
            <p:cNvSpPr>
              <a:spLocks/>
            </p:cNvSpPr>
            <p:nvPr/>
          </p:nvSpPr>
          <p:spPr bwMode="auto">
            <a:xfrm>
              <a:off x="4240" y="3165"/>
              <a:ext cx="1487" cy="1098"/>
            </a:xfrm>
            <a:custGeom>
              <a:avLst/>
              <a:gdLst>
                <a:gd name="T0" fmla="*/ 0 w 744"/>
                <a:gd name="T1" fmla="*/ 0 h 586"/>
                <a:gd name="T2" fmla="*/ 1512473 w 744"/>
                <a:gd name="T3" fmla="*/ 0 h 586"/>
                <a:gd name="T4" fmla="*/ 1512473 w 744"/>
                <a:gd name="T5" fmla="*/ 585496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0"/>
                  </a:moveTo>
                  <a:lnTo>
                    <a:pt x="744" y="0"/>
                  </a:lnTo>
                  <a:lnTo>
                    <a:pt x="744" y="58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0" name="Line 11"/>
            <p:cNvSpPr>
              <a:spLocks noChangeShapeType="1"/>
            </p:cNvSpPr>
            <p:nvPr/>
          </p:nvSpPr>
          <p:spPr bwMode="auto">
            <a:xfrm>
              <a:off x="4240" y="3165"/>
              <a:ext cx="1" cy="10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3" name="Rectangle 12"/>
          <p:cNvSpPr>
            <a:spLocks noGrp="1" noChangeArrowheads="1"/>
          </p:cNvSpPr>
          <p:nvPr>
            <p:ph type="title"/>
          </p:nvPr>
        </p:nvSpPr>
        <p:spPr>
          <a:xfrm>
            <a:off x="152400" y="76200"/>
            <a:ext cx="8915400" cy="609600"/>
          </a:xfrm>
        </p:spPr>
        <p:txBody>
          <a:bodyPr lIns="0" rIns="0"/>
          <a:lstStyle/>
          <a:p>
            <a:r>
              <a:rPr lang="en-US" sz="2800"/>
              <a:t>Why Mine Data? Scientific Viewpoint</a:t>
            </a:r>
          </a:p>
        </p:txBody>
      </p:sp>
      <p:sp>
        <p:nvSpPr>
          <p:cNvPr id="5124" name="Rectangle 13"/>
          <p:cNvSpPr>
            <a:spLocks noGrp="1" noChangeArrowheads="1"/>
          </p:cNvSpPr>
          <p:nvPr>
            <p:ph type="body" idx="1"/>
          </p:nvPr>
        </p:nvSpPr>
        <p:spPr>
          <a:xfrm>
            <a:off x="184150" y="1066800"/>
            <a:ext cx="7588250" cy="5791200"/>
          </a:xfrm>
        </p:spPr>
        <p:txBody>
          <a:bodyPr/>
          <a:lstStyle/>
          <a:p>
            <a:pPr marL="342900" indent="-342900"/>
            <a:r>
              <a:rPr lang="en-US" sz="2400" dirty="0"/>
              <a:t>Data collected and stored at </a:t>
            </a:r>
            <a:br>
              <a:rPr lang="en-US" sz="2400" dirty="0"/>
            </a:br>
            <a:r>
              <a:rPr lang="en-US" sz="2400" dirty="0"/>
              <a:t>enormous speeds (GB/hour)</a:t>
            </a:r>
          </a:p>
          <a:p>
            <a:pPr marL="742950" lvl="1" indent="-285750">
              <a:spcBef>
                <a:spcPct val="40000"/>
              </a:spcBef>
            </a:pPr>
            <a:r>
              <a:rPr lang="en-US" sz="2400" dirty="0"/>
              <a:t>remote sensors</a:t>
            </a:r>
          </a:p>
          <a:p>
            <a:pPr marL="742950" lvl="1" indent="-285750">
              <a:spcBef>
                <a:spcPct val="40000"/>
              </a:spcBef>
            </a:pPr>
            <a:r>
              <a:rPr lang="en-US" sz="2400" dirty="0"/>
              <a:t>microarrays generating gene </a:t>
            </a:r>
            <a:br>
              <a:rPr lang="en-US" sz="2400" dirty="0"/>
            </a:br>
            <a:r>
              <a:rPr lang="en-US" sz="2400" dirty="0"/>
              <a:t>expression data</a:t>
            </a:r>
          </a:p>
          <a:p>
            <a:pPr marL="742950" lvl="1" indent="-285750">
              <a:spcBef>
                <a:spcPct val="40000"/>
              </a:spcBef>
            </a:pPr>
            <a:r>
              <a:rPr lang="en-US" sz="2400" dirty="0"/>
              <a:t>scientific simulations </a:t>
            </a:r>
            <a:br>
              <a:rPr lang="en-US" sz="2400" dirty="0"/>
            </a:br>
            <a:r>
              <a:rPr lang="en-US" sz="2400" dirty="0"/>
              <a:t>generating terabytes of data</a:t>
            </a:r>
          </a:p>
          <a:p>
            <a:pPr marL="342900" indent="-342900">
              <a:spcBef>
                <a:spcPct val="40000"/>
              </a:spcBef>
            </a:pPr>
            <a:r>
              <a:rPr lang="en-US" sz="2400" dirty="0"/>
              <a:t>Traditional techniques infeasible for raw data</a:t>
            </a:r>
          </a:p>
          <a:p>
            <a:pPr marL="342900" indent="-342900"/>
            <a:r>
              <a:rPr lang="en-US" sz="2400" dirty="0"/>
              <a:t>Data mining may help scientists </a:t>
            </a:r>
          </a:p>
          <a:p>
            <a:pPr marL="742950" lvl="1" indent="-285750"/>
            <a:r>
              <a:rPr lang="en-US" sz="2400" dirty="0"/>
              <a:t>in classifying and segmenting data</a:t>
            </a:r>
          </a:p>
          <a:p>
            <a:pPr marL="742950" lvl="1" indent="-285750"/>
            <a:r>
              <a:rPr lang="en-US" sz="2400" dirty="0"/>
              <a:t>in Hypothesis Formation</a:t>
            </a:r>
          </a:p>
          <a:p>
            <a:pPr marL="742950" lvl="1" indent="-285750"/>
            <a:r>
              <a:rPr lang="en-US" sz="2400" dirty="0"/>
              <a:t>summarizing data </a:t>
            </a:r>
            <a:endParaRPr lang="en-US" dirty="0"/>
          </a:p>
        </p:txBody>
      </p:sp>
      <p:grpSp>
        <p:nvGrpSpPr>
          <p:cNvPr id="5125" name="Group 14"/>
          <p:cNvGrpSpPr>
            <a:grpSpLocks/>
          </p:cNvGrpSpPr>
          <p:nvPr/>
        </p:nvGrpSpPr>
        <p:grpSpPr bwMode="auto">
          <a:xfrm>
            <a:off x="152400" y="685800"/>
            <a:ext cx="8610600" cy="152400"/>
            <a:chOff x="264" y="788"/>
            <a:chExt cx="5232" cy="124"/>
          </a:xfrm>
        </p:grpSpPr>
        <p:sp>
          <p:nvSpPr>
            <p:cNvPr id="5130" name="Rectangle 15"/>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31" name="Rectangle 16"/>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pic>
        <p:nvPicPr>
          <p:cNvPr id="5126" name="Picture 17"/>
          <p:cNvPicPr>
            <a:picLocks noChangeAspect="1" noChangeArrowheads="1"/>
          </p:cNvPicPr>
          <p:nvPr/>
        </p:nvPicPr>
        <p:blipFill>
          <a:blip r:embed="rId4">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946" t="2650" r="946" b="2745"/>
          <a:stretch>
            <a:fillRect/>
          </a:stretch>
        </p:blipFill>
        <p:spPr bwMode="auto">
          <a:xfrm>
            <a:off x="4548188" y="971550"/>
            <a:ext cx="20050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7" name="Object 18"/>
          <p:cNvGraphicFramePr>
            <a:graphicFrameLocks noChangeAspect="1"/>
          </p:cNvGraphicFramePr>
          <p:nvPr/>
        </p:nvGraphicFramePr>
        <p:xfrm>
          <a:off x="6583363" y="685800"/>
          <a:ext cx="2560637" cy="1990725"/>
        </p:xfrm>
        <a:graphic>
          <a:graphicData uri="http://schemas.openxmlformats.org/presentationml/2006/ole">
            <mc:AlternateContent xmlns:mc="http://schemas.openxmlformats.org/markup-compatibility/2006">
              <mc:Choice xmlns:v="urn:schemas-microsoft-com:vml" Requires="v">
                <p:oleObj name="VISIO" r:id="rId5" imgW="2557272" imgH="1991868" progId="Visio.Drawing.6">
                  <p:embed/>
                </p:oleObj>
              </mc:Choice>
              <mc:Fallback>
                <p:oleObj name="VISIO" r:id="rId5" imgW="2557272" imgH="1991868" progId="Visio.Drawing.6">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3363" y="685800"/>
                        <a:ext cx="2560637"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19"/>
          <p:cNvGraphicFramePr>
            <a:graphicFrameLocks noChangeAspect="1"/>
          </p:cNvGraphicFramePr>
          <p:nvPr/>
        </p:nvGraphicFramePr>
        <p:xfrm>
          <a:off x="6705600" y="2667000"/>
          <a:ext cx="2209800" cy="1181100"/>
        </p:xfrm>
        <a:graphic>
          <a:graphicData uri="http://schemas.openxmlformats.org/presentationml/2006/ole">
            <mc:AlternateContent xmlns:mc="http://schemas.openxmlformats.org/markup-compatibility/2006">
              <mc:Choice xmlns:v="urn:schemas-microsoft-com:vml" Requires="v">
                <p:oleObj name="VISIO" r:id="rId7" imgW="2401824" imgH="1491996" progId="Visio.Drawing.6">
                  <p:embed/>
                </p:oleObj>
              </mc:Choice>
              <mc:Fallback>
                <p:oleObj name="VISIO" r:id="rId7" imgW="2401824" imgH="1491996" progId="Visio.Drawing.6">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667000"/>
                        <a:ext cx="2209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 name="Picture 20" descr="cro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4650" y="3851275"/>
            <a:ext cx="21669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52400" y="1066800"/>
            <a:ext cx="8839200" cy="5486400"/>
          </a:xfrm>
        </p:spPr>
        <p:txBody>
          <a:bodyPr/>
          <a:lstStyle/>
          <a:p>
            <a:r>
              <a:rPr lang="en-US" b="1"/>
              <a:t>Draws ideas from machine learning/AI, pattern recognition, statistics, and database systems</a:t>
            </a:r>
          </a:p>
          <a:p>
            <a:r>
              <a:rPr lang="en-US" b="1"/>
              <a:t>Traditional Techniques</a:t>
            </a:r>
            <a:br>
              <a:rPr lang="en-US" b="1"/>
            </a:br>
            <a:r>
              <a:rPr lang="en-US" b="1"/>
              <a:t>may be unsuitable due to </a:t>
            </a:r>
          </a:p>
          <a:p>
            <a:pPr lvl="1"/>
            <a:r>
              <a:rPr lang="en-US" b="1"/>
              <a:t>Enormity of data</a:t>
            </a:r>
          </a:p>
          <a:p>
            <a:pPr lvl="1"/>
            <a:r>
              <a:rPr lang="en-US" b="1"/>
              <a:t>High dimensionality </a:t>
            </a:r>
            <a:br>
              <a:rPr lang="en-US" b="1"/>
            </a:br>
            <a:r>
              <a:rPr lang="en-US" b="1"/>
              <a:t>of data</a:t>
            </a:r>
          </a:p>
          <a:p>
            <a:pPr lvl="1"/>
            <a:r>
              <a:rPr lang="en-US" b="1"/>
              <a:t>Heterogeneous, </a:t>
            </a:r>
            <a:br>
              <a:rPr lang="en-US" b="1"/>
            </a:br>
            <a:r>
              <a:rPr lang="en-US" b="1"/>
              <a:t>distributed nature </a:t>
            </a:r>
            <a:br>
              <a:rPr lang="en-US" b="1"/>
            </a:br>
            <a:r>
              <a:rPr lang="en-US" b="1"/>
              <a:t>of data</a:t>
            </a:r>
          </a:p>
        </p:txBody>
      </p:sp>
      <p:sp>
        <p:nvSpPr>
          <p:cNvPr id="9219" name="Oval 3"/>
          <p:cNvSpPr>
            <a:spLocks noChangeArrowheads="1"/>
          </p:cNvSpPr>
          <p:nvPr/>
        </p:nvSpPr>
        <p:spPr bwMode="auto">
          <a:xfrm>
            <a:off x="5638800" y="3962400"/>
            <a:ext cx="2057400" cy="2108200"/>
          </a:xfrm>
          <a:prstGeom prst="ellipse">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9220" name="Oval 4"/>
          <p:cNvSpPr>
            <a:spLocks noChangeArrowheads="1"/>
          </p:cNvSpPr>
          <p:nvPr/>
        </p:nvSpPr>
        <p:spPr bwMode="auto">
          <a:xfrm>
            <a:off x="4953000" y="2286000"/>
            <a:ext cx="2057400" cy="2108200"/>
          </a:xfrm>
          <a:prstGeom prst="ellipse">
            <a:avLst/>
          </a:prstGeom>
          <a:solidFill>
            <a:srgbClr val="CC3300"/>
          </a:solidFill>
          <a:ln w="12700">
            <a:solidFill>
              <a:schemeClr val="tx1"/>
            </a:solidFill>
            <a:round/>
            <a:headEnd type="none" w="sm" len="sm"/>
            <a:tailEnd type="none" w="sm" len="sm"/>
          </a:ln>
        </p:spPr>
        <p:txBody>
          <a:bodyPr wrap="none" anchor="ctr"/>
          <a:lstStyle/>
          <a:p>
            <a:endParaRPr lang="en-US"/>
          </a:p>
        </p:txBody>
      </p:sp>
      <p:sp>
        <p:nvSpPr>
          <p:cNvPr id="9221" name="Rectangle 5"/>
          <p:cNvSpPr>
            <a:spLocks noGrp="1" noChangeArrowheads="1"/>
          </p:cNvSpPr>
          <p:nvPr>
            <p:ph type="title"/>
          </p:nvPr>
        </p:nvSpPr>
        <p:spPr>
          <a:xfrm>
            <a:off x="304800" y="228600"/>
            <a:ext cx="8280400" cy="533400"/>
          </a:xfrm>
        </p:spPr>
        <p:txBody>
          <a:bodyPr lIns="0" rIns="0"/>
          <a:lstStyle/>
          <a:p>
            <a:r>
              <a:rPr lang="en-US"/>
              <a:t>Origins of Data Mining</a:t>
            </a:r>
          </a:p>
        </p:txBody>
      </p:sp>
      <p:sp>
        <p:nvSpPr>
          <p:cNvPr id="9222" name="Oval 9"/>
          <p:cNvSpPr>
            <a:spLocks noChangeArrowheads="1"/>
          </p:cNvSpPr>
          <p:nvPr/>
        </p:nvSpPr>
        <p:spPr bwMode="auto">
          <a:xfrm>
            <a:off x="6629400" y="2362200"/>
            <a:ext cx="2057400" cy="2108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9223" name="Text Box 10"/>
          <p:cNvSpPr txBox="1">
            <a:spLocks noChangeArrowheads="1"/>
          </p:cNvSpPr>
          <p:nvPr/>
        </p:nvSpPr>
        <p:spPr bwMode="auto">
          <a:xfrm>
            <a:off x="6718300" y="2894013"/>
            <a:ext cx="21336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9224" name="Text Box 11"/>
          <p:cNvSpPr txBox="1">
            <a:spLocks noChangeArrowheads="1"/>
          </p:cNvSpPr>
          <p:nvPr/>
        </p:nvSpPr>
        <p:spPr bwMode="auto">
          <a:xfrm>
            <a:off x="5181600" y="2879725"/>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50000"/>
              </a:spcBef>
            </a:pPr>
            <a:r>
              <a:rPr lang="en-US" sz="1800" b="0"/>
              <a:t>Statistics/</a:t>
            </a:r>
            <a:br>
              <a:rPr lang="en-US" sz="1800" b="0"/>
            </a:br>
            <a:r>
              <a:rPr lang="en-US" sz="1800" b="0"/>
              <a:t>AI</a:t>
            </a:r>
          </a:p>
        </p:txBody>
      </p:sp>
      <p:sp>
        <p:nvSpPr>
          <p:cNvPr id="9225" name="Oval 12"/>
          <p:cNvSpPr>
            <a:spLocks noChangeArrowheads="1"/>
          </p:cNvSpPr>
          <p:nvPr/>
        </p:nvSpPr>
        <p:spPr bwMode="auto">
          <a:xfrm>
            <a:off x="5943600" y="3505200"/>
            <a:ext cx="1504950" cy="1543050"/>
          </a:xfrm>
          <a:prstGeom prst="ellipse">
            <a:avLst/>
          </a:prstGeom>
          <a:solidFill>
            <a:srgbClr val="66CCFF"/>
          </a:solidFill>
          <a:ln w="12700">
            <a:solidFill>
              <a:schemeClr val="tx1"/>
            </a:solidFill>
            <a:round/>
            <a:headEnd type="none" w="sm" len="sm"/>
            <a:tailEnd type="none" w="sm" len="sm"/>
          </a:ln>
        </p:spPr>
        <p:txBody>
          <a:bodyPr wrap="none" anchor="ctr"/>
          <a:lstStyle/>
          <a:p>
            <a:pPr algn="ctr"/>
            <a:r>
              <a:rPr lang="en-US" sz="1800"/>
              <a:t>Data Mining</a:t>
            </a:r>
          </a:p>
        </p:txBody>
      </p:sp>
      <p:sp>
        <p:nvSpPr>
          <p:cNvPr id="9226" name="Text Box 13"/>
          <p:cNvSpPr txBox="1">
            <a:spLocks noChangeArrowheads="1"/>
          </p:cNvSpPr>
          <p:nvPr/>
        </p:nvSpPr>
        <p:spPr bwMode="auto">
          <a:xfrm>
            <a:off x="6096000" y="51054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pPr>
            <a:r>
              <a:rPr lang="en-US" sz="1800" b="0"/>
              <a:t>Database systems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DM/DS Methods </a:t>
            </a:r>
          </a:p>
        </p:txBody>
      </p:sp>
      <p:sp>
        <p:nvSpPr>
          <p:cNvPr id="10243" name="Rectangle 3"/>
          <p:cNvSpPr>
            <a:spLocks noGrp="1" noChangeArrowheads="1"/>
          </p:cNvSpPr>
          <p:nvPr>
            <p:ph type="body" idx="1"/>
          </p:nvPr>
        </p:nvSpPr>
        <p:spPr>
          <a:xfrm>
            <a:off x="457200" y="1295400"/>
            <a:ext cx="8178800" cy="4171950"/>
          </a:xfrm>
        </p:spPr>
        <p:txBody>
          <a:bodyPr/>
          <a:lstStyle/>
          <a:p>
            <a:r>
              <a:rPr lang="en-US"/>
              <a:t>Prediction Methods</a:t>
            </a:r>
          </a:p>
          <a:p>
            <a:pPr lvl="1"/>
            <a:r>
              <a:rPr lang="en-US"/>
              <a:t>Use some variables to predict unknown or future values of other variables.</a:t>
            </a:r>
          </a:p>
          <a:p>
            <a:pPr lvl="2">
              <a:buFont typeface="Wingdings" pitchFamily="2" charset="2"/>
              <a:buNone/>
            </a:pPr>
            <a:endParaRPr lang="en-US"/>
          </a:p>
          <a:p>
            <a:r>
              <a:rPr lang="en-US"/>
              <a:t>Description Methods</a:t>
            </a:r>
          </a:p>
          <a:p>
            <a:pPr lvl="1"/>
            <a:r>
              <a:rPr lang="en-US"/>
              <a:t>Find human-interpretable patterns that describe the data; create summaries</a:t>
            </a:r>
          </a:p>
          <a:p>
            <a:pPr lvl="2">
              <a:buFont typeface="Wingdings" pitchFamily="2" charset="2"/>
              <a:buNone/>
            </a:pPr>
            <a:endParaRPr lang="en-US"/>
          </a:p>
        </p:txBody>
      </p:sp>
      <p:sp>
        <p:nvSpPr>
          <p:cNvPr id="10244" name="Text Box 4"/>
          <p:cNvSpPr txBox="1">
            <a:spLocks noChangeArrowheads="1"/>
          </p:cNvSpPr>
          <p:nvPr/>
        </p:nvSpPr>
        <p:spPr bwMode="auto">
          <a:xfrm>
            <a:off x="3810000" y="5973763"/>
            <a:ext cx="5135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DM/DS Tasks...</a:t>
            </a:r>
          </a:p>
        </p:txBody>
      </p:sp>
      <p:sp>
        <p:nvSpPr>
          <p:cNvPr id="11267" name="Rectangle 3"/>
          <p:cNvSpPr>
            <a:spLocks noGrp="1" noChangeArrowheads="1"/>
          </p:cNvSpPr>
          <p:nvPr>
            <p:ph type="body" idx="1"/>
          </p:nvPr>
        </p:nvSpPr>
        <p:spPr/>
        <p:txBody>
          <a:bodyPr/>
          <a:lstStyle/>
          <a:p>
            <a:r>
              <a:rPr lang="en-US" sz="2400" dirty="0"/>
              <a:t>Classification [Predictive]</a:t>
            </a:r>
          </a:p>
          <a:p>
            <a:r>
              <a:rPr lang="en-US" sz="2400" dirty="0"/>
              <a:t>Regression [Predictive]</a:t>
            </a:r>
          </a:p>
          <a:p>
            <a:r>
              <a:rPr lang="en-US" sz="2400" dirty="0"/>
              <a:t>Clustering [Descriptive]</a:t>
            </a:r>
          </a:p>
          <a:p>
            <a:r>
              <a:rPr lang="en-US" sz="2400" dirty="0"/>
              <a:t>Association Analysis Association [Descriptive]</a:t>
            </a:r>
          </a:p>
          <a:p>
            <a:pPr lvl="1"/>
            <a:r>
              <a:rPr lang="en-US" sz="2400" dirty="0"/>
              <a:t>Rule Discovery </a:t>
            </a:r>
          </a:p>
          <a:p>
            <a:pPr lvl="1"/>
            <a:r>
              <a:rPr lang="en-US" sz="2400" dirty="0"/>
              <a:t>Sequential Pattern Discovery </a:t>
            </a:r>
          </a:p>
          <a:p>
            <a:r>
              <a:rPr lang="en-US" sz="2400" dirty="0"/>
              <a:t>Deviation Detection / Anomaly Detection [Predictive/Descriptive]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Classification: Definition</a:t>
            </a:r>
          </a:p>
        </p:txBody>
      </p:sp>
      <p:sp>
        <p:nvSpPr>
          <p:cNvPr id="12291"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a:t>Given a collection of records (</a:t>
            </a:r>
            <a:r>
              <a:rPr lang="en-US" i="1">
                <a:solidFill>
                  <a:srgbClr val="CC0000"/>
                </a:solidFill>
              </a:rPr>
              <a:t>training set </a:t>
            </a:r>
            <a:r>
              <a:rPr lang="en-US"/>
              <a:t>)</a:t>
            </a:r>
          </a:p>
          <a:p>
            <a:pPr marL="742950" lvl="1" indent="-285750">
              <a:lnSpc>
                <a:spcPct val="90000"/>
              </a:lnSpc>
            </a:pPr>
            <a:r>
              <a:rPr lang="en-US" sz="2400"/>
              <a:t>Each record contains a set of </a:t>
            </a:r>
            <a:r>
              <a:rPr lang="en-US" sz="2400" i="1">
                <a:solidFill>
                  <a:srgbClr val="CC0000"/>
                </a:solidFill>
              </a:rPr>
              <a:t>attributes</a:t>
            </a:r>
            <a:r>
              <a:rPr lang="en-US" sz="2400"/>
              <a:t>, one of the attributes is the </a:t>
            </a:r>
            <a:r>
              <a:rPr lang="en-US" sz="2400" i="1">
                <a:solidFill>
                  <a:srgbClr val="CC0000"/>
                </a:solidFill>
              </a:rPr>
              <a:t>class</a:t>
            </a:r>
            <a:r>
              <a:rPr lang="en-US" sz="2400"/>
              <a:t>.</a:t>
            </a:r>
            <a:endParaRPr lang="en-US"/>
          </a:p>
          <a:p>
            <a:pPr marL="342900" indent="-342900">
              <a:lnSpc>
                <a:spcPct val="90000"/>
              </a:lnSpc>
            </a:pPr>
            <a:r>
              <a:rPr lang="en-US"/>
              <a:t>Find a </a:t>
            </a:r>
            <a:r>
              <a:rPr lang="en-US" i="1">
                <a:solidFill>
                  <a:srgbClr val="CC0000"/>
                </a:solidFill>
              </a:rPr>
              <a:t>model</a:t>
            </a:r>
            <a:r>
              <a:rPr lang="en-US"/>
              <a:t>  for class attribute as a function of the values of other attributes.</a:t>
            </a:r>
          </a:p>
          <a:p>
            <a:pPr marL="342900" indent="-342900">
              <a:lnSpc>
                <a:spcPct val="90000"/>
              </a:lnSpc>
            </a:pPr>
            <a:r>
              <a:rPr lang="en-US"/>
              <a:t>Goal: </a:t>
            </a:r>
            <a:r>
              <a:rPr lang="en-US" u="sng"/>
              <a:t>previously unseen</a:t>
            </a:r>
            <a:r>
              <a:rPr lang="en-US"/>
              <a:t> records should be assigned a class as accurately as possible.</a:t>
            </a:r>
          </a:p>
          <a:p>
            <a:pPr marL="742950" lvl="1" indent="-285750">
              <a:lnSpc>
                <a:spcPct val="90000"/>
              </a:lnSpc>
            </a:pPr>
            <a:r>
              <a:rPr lang="en-US" sz="2400"/>
              <a:t>A </a:t>
            </a:r>
            <a:r>
              <a:rPr lang="en-US" sz="2400" i="1">
                <a:solidFill>
                  <a:srgbClr val="CC0000"/>
                </a:solidFill>
              </a:rPr>
              <a:t>test set</a:t>
            </a:r>
            <a:r>
              <a:rPr lang="en-US" sz="2400"/>
              <a:t> is used to determine the accuracy of the model. Usually, the given data set is divided into training and test sets, with training set used to build the model and test set used to validate it.</a:t>
            </a:r>
            <a:endParaRPr lang="en-US"/>
          </a:p>
        </p:txBody>
      </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146476318</TotalTime>
  <Pages>3</Pages>
  <Words>2123</Words>
  <Application>Microsoft Office PowerPoint</Application>
  <PresentationFormat>On-screen Show (4:3)</PresentationFormat>
  <Paragraphs>241</Paragraphs>
  <Slides>34</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3" baseType="lpstr">
      <vt:lpstr>Arial</vt:lpstr>
      <vt:lpstr>Helvetica</vt:lpstr>
      <vt:lpstr>Monotype Sorts</vt:lpstr>
      <vt:lpstr>Tahoma</vt:lpstr>
      <vt:lpstr>Times New Roman</vt:lpstr>
      <vt:lpstr>Wingdings</vt:lpstr>
      <vt:lpstr>LC.BRev.FY97</vt:lpstr>
      <vt:lpstr>VISIO</vt:lpstr>
      <vt:lpstr>Document</vt:lpstr>
      <vt:lpstr>First 2-3 Lectures: Intro to DM/DS</vt:lpstr>
      <vt:lpstr>What is Data Mining?</vt:lpstr>
      <vt:lpstr>Definitions of  Data Science</vt:lpstr>
      <vt:lpstr>Why Mine Data? Commercial Viewpoint</vt:lpstr>
      <vt:lpstr>Why Mine Data? Scientific Viewpoint</vt:lpstr>
      <vt:lpstr>Origins of Data Mining</vt:lpstr>
      <vt:lpstr>DM/DS Methods </vt:lpstr>
      <vt:lpstr>DM/DS Tasks...</vt:lpstr>
      <vt:lpstr>Classification: Definition</vt:lpstr>
      <vt:lpstr>Classification Example</vt:lpstr>
      <vt:lpstr>Classification: Application 1</vt:lpstr>
      <vt:lpstr>Classification: Application 2</vt:lpstr>
      <vt:lpstr>Classification: Application 3</vt:lpstr>
      <vt:lpstr>Classifying Galaxies</vt:lpstr>
      <vt:lpstr>DM/DS Tasks</vt:lpstr>
      <vt:lpstr>Clustering Definition</vt:lpstr>
      <vt:lpstr>Illustrating Clustering</vt:lpstr>
      <vt:lpstr>Clustering: Application 1</vt:lpstr>
      <vt:lpstr>Illustrating Document Clustering</vt:lpstr>
      <vt:lpstr>Application 2: Clustering of S&amp;P 500 Stock Data</vt:lpstr>
      <vt:lpstr>A Question asked by a Student in COSC 6335</vt:lpstr>
      <vt:lpstr>Clustering vs. Classification</vt:lpstr>
      <vt:lpstr>Association Rule Discovery: Definition</vt:lpstr>
      <vt:lpstr>Association Rule Discovery: Application</vt:lpstr>
      <vt:lpstr>Sequential Pattern Discovery: Examples</vt:lpstr>
      <vt:lpstr>Co-location Mining</vt:lpstr>
      <vt:lpstr>Regression </vt:lpstr>
      <vt:lpstr>Old Faithful Geyser</vt:lpstr>
      <vt:lpstr>Scatter Plot Old Faithful Eruptions</vt:lpstr>
      <vt:lpstr>Outlier/Anomaly Detection</vt:lpstr>
      <vt:lpstr>Examples: Which Data Points are Outliers?</vt:lpstr>
      <vt:lpstr>Challenges of Data Mining</vt:lpstr>
      <vt:lpstr>Data Mining Software </vt:lpstr>
      <vt:lpstr>Data Mining Conferences (Ranked by Importance!)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367</cp:revision>
  <cp:lastPrinted>2001-08-28T17:59:37Z</cp:lastPrinted>
  <dcterms:created xsi:type="dcterms:W3CDTF">1998-03-18T13:44:31Z</dcterms:created>
  <dcterms:modified xsi:type="dcterms:W3CDTF">2023-08-21T17:02:12Z</dcterms:modified>
</cp:coreProperties>
</file>