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53" r:id="rId2"/>
  </p:sldMasterIdLst>
  <p:notesMasterIdLst>
    <p:notesMasterId r:id="rId28"/>
  </p:notesMasterIdLst>
  <p:handoutMasterIdLst>
    <p:handoutMasterId r:id="rId29"/>
  </p:handoutMasterIdLst>
  <p:sldIdLst>
    <p:sldId id="709" r:id="rId3"/>
    <p:sldId id="713" r:id="rId4"/>
    <p:sldId id="475" r:id="rId5"/>
    <p:sldId id="687" r:id="rId6"/>
    <p:sldId id="696" r:id="rId7"/>
    <p:sldId id="570" r:id="rId8"/>
    <p:sldId id="704" r:id="rId9"/>
    <p:sldId id="703" r:id="rId10"/>
    <p:sldId id="699" r:id="rId11"/>
    <p:sldId id="700" r:id="rId12"/>
    <p:sldId id="710" r:id="rId13"/>
    <p:sldId id="693" r:id="rId14"/>
    <p:sldId id="655" r:id="rId15"/>
    <p:sldId id="694" r:id="rId16"/>
    <p:sldId id="702" r:id="rId17"/>
    <p:sldId id="712" r:id="rId18"/>
    <p:sldId id="711" r:id="rId19"/>
    <p:sldId id="708" r:id="rId20"/>
    <p:sldId id="697" r:id="rId21"/>
    <p:sldId id="691" r:id="rId22"/>
    <p:sldId id="695" r:id="rId23"/>
    <p:sldId id="690" r:id="rId24"/>
    <p:sldId id="706" r:id="rId25"/>
    <p:sldId id="701" r:id="rId26"/>
    <p:sldId id="707" r:id="rId27"/>
  </p:sldIdLst>
  <p:sldSz cx="9144000" cy="6858000" type="screen4x3"/>
  <p:notesSz cx="6831013" cy="9117013"/>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2">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99"/>
    <a:srgbClr val="000066"/>
    <a:srgbClr val="003300"/>
    <a:srgbClr val="28462B"/>
    <a:srgbClr val="5FA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33" autoAdjust="0"/>
    <p:restoredTop sz="86427" autoAdjust="0"/>
  </p:normalViewPr>
  <p:slideViewPr>
    <p:cSldViewPr>
      <p:cViewPr varScale="1">
        <p:scale>
          <a:sx n="89" d="100"/>
          <a:sy n="89" d="100"/>
        </p:scale>
        <p:origin x="121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940"/>
    </p:cViewPr>
  </p:sorterViewPr>
  <p:notesViewPr>
    <p:cSldViewPr>
      <p:cViewPr varScale="1">
        <p:scale>
          <a:sx n="58" d="100"/>
          <a:sy n="58" d="100"/>
        </p:scale>
        <p:origin x="-1770" y="-78"/>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4898" name="Rectangle 2"/>
          <p:cNvSpPr>
            <a:spLocks noGrp="1" noChangeArrowheads="1"/>
          </p:cNvSpPr>
          <p:nvPr>
            <p:ph type="hdr" sz="quarter"/>
          </p:nvPr>
        </p:nvSpPr>
        <p:spPr bwMode="auto">
          <a:xfrm>
            <a:off x="0" y="0"/>
            <a:ext cx="2971800" cy="457200"/>
          </a:xfrm>
          <a:prstGeom prst="rect">
            <a:avLst/>
          </a:prstGeom>
          <a:noFill/>
          <a:ln w="2857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pPr>
              <a:defRPr/>
            </a:pPr>
            <a:endParaRPr lang="en-US"/>
          </a:p>
        </p:txBody>
      </p:sp>
      <p:sp>
        <p:nvSpPr>
          <p:cNvPr id="464899" name="Rectangle 3"/>
          <p:cNvSpPr>
            <a:spLocks noGrp="1" noChangeArrowheads="1"/>
          </p:cNvSpPr>
          <p:nvPr>
            <p:ph type="dt" sz="quarter" idx="1"/>
          </p:nvPr>
        </p:nvSpPr>
        <p:spPr bwMode="auto">
          <a:xfrm>
            <a:off x="3886200" y="0"/>
            <a:ext cx="2971800" cy="457200"/>
          </a:xfrm>
          <a:prstGeom prst="rect">
            <a:avLst/>
          </a:prstGeom>
          <a:noFill/>
          <a:ln w="2857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pPr>
              <a:defRPr/>
            </a:pPr>
            <a:endParaRPr lang="en-US"/>
          </a:p>
        </p:txBody>
      </p:sp>
      <p:sp>
        <p:nvSpPr>
          <p:cNvPr id="464900" name="Rectangle 4"/>
          <p:cNvSpPr>
            <a:spLocks noGrp="1" noChangeArrowheads="1"/>
          </p:cNvSpPr>
          <p:nvPr>
            <p:ph type="ftr" sz="quarter" idx="2"/>
          </p:nvPr>
        </p:nvSpPr>
        <p:spPr bwMode="auto">
          <a:xfrm>
            <a:off x="0" y="8686800"/>
            <a:ext cx="2971800" cy="457200"/>
          </a:xfrm>
          <a:prstGeom prst="rect">
            <a:avLst/>
          </a:prstGeom>
          <a:noFill/>
          <a:ln w="2857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pPr>
              <a:defRPr/>
            </a:pPr>
            <a:endParaRPr lang="en-US"/>
          </a:p>
        </p:txBody>
      </p:sp>
      <p:sp>
        <p:nvSpPr>
          <p:cNvPr id="464901" name="Rectangle 5"/>
          <p:cNvSpPr>
            <a:spLocks noGrp="1" noChangeArrowheads="1"/>
          </p:cNvSpPr>
          <p:nvPr>
            <p:ph type="sldNum" sz="quarter" idx="3"/>
          </p:nvPr>
        </p:nvSpPr>
        <p:spPr bwMode="auto">
          <a:xfrm>
            <a:off x="3886200" y="8686800"/>
            <a:ext cx="2971800" cy="457200"/>
          </a:xfrm>
          <a:prstGeom prst="rect">
            <a:avLst/>
          </a:prstGeom>
          <a:noFill/>
          <a:ln w="2857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pPr>
              <a:defRPr/>
            </a:pPr>
            <a:fld id="{8B163C1B-9087-4059-BDBC-94DF90DFF4EC}" type="slidenum">
              <a:rPr lang="en-US"/>
              <a:pPr>
                <a:defRPr/>
              </a:pPr>
              <a:t>‹#›</a:t>
            </a:fld>
            <a:endParaRPr lang="en-US"/>
          </a:p>
        </p:txBody>
      </p:sp>
    </p:spTree>
    <p:extLst>
      <p:ext uri="{BB962C8B-B14F-4D97-AF65-F5344CB8AC3E}">
        <p14:creationId xmlns:p14="http://schemas.microsoft.com/office/powerpoint/2010/main" val="1947198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pPr>
              <a:defRPr/>
            </a:pPr>
            <a:endParaRPr lang="en-US"/>
          </a:p>
        </p:txBody>
      </p:sp>
      <p:sp>
        <p:nvSpPr>
          <p:cNvPr id="43011"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pPr>
              <a:defRPr/>
            </a:pPr>
            <a:endParaRPr lang="en-US"/>
          </a:p>
        </p:txBody>
      </p:sp>
      <p:sp>
        <p:nvSpPr>
          <p:cNvPr id="43015"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pPr>
              <a:defRPr/>
            </a:pPr>
            <a:fld id="{4E3CB0FC-06A3-4541-B6D2-1DC9D1B85665}" type="slidenum">
              <a:rPr lang="en-US"/>
              <a:pPr>
                <a:defRPr/>
              </a:pPr>
              <a:t>‹#›</a:t>
            </a:fld>
            <a:endParaRPr lang="en-US"/>
          </a:p>
        </p:txBody>
      </p:sp>
    </p:spTree>
    <p:extLst>
      <p:ext uri="{BB962C8B-B14F-4D97-AF65-F5344CB8AC3E}">
        <p14:creationId xmlns:p14="http://schemas.microsoft.com/office/powerpoint/2010/main" val="947847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39825" y="685800"/>
            <a:ext cx="4554538" cy="3417888"/>
          </a:xfrm>
          <a:solidFill>
            <a:srgbClr val="FFFFFF"/>
          </a:solidFill>
          <a:ln/>
        </p:spPr>
      </p:sp>
      <p:sp>
        <p:nvSpPr>
          <p:cNvPr id="39939" name="Rectangle 3"/>
          <p:cNvSpPr>
            <a:spLocks noGrp="1" noChangeArrowheads="1"/>
          </p:cNvSpPr>
          <p:nvPr>
            <p:ph type="body" idx="1"/>
          </p:nvPr>
        </p:nvSpPr>
        <p:spPr>
          <a:xfrm>
            <a:off x="910209" y="4329375"/>
            <a:ext cx="5010595" cy="4101752"/>
          </a:xfrm>
          <a:solidFill>
            <a:srgbClr val="FFFFFF"/>
          </a:solidFill>
          <a:ln>
            <a:solidFill>
              <a:srgbClr val="000000"/>
            </a:solidFill>
          </a:ln>
        </p:spPr>
        <p:txBody>
          <a:bodyPr lIns="89589" tIns="44794" rIns="89589" bIns="44794"/>
          <a:lstStyle/>
          <a:p>
            <a:endParaRPr lang="en-US"/>
          </a:p>
        </p:txBody>
      </p:sp>
    </p:spTree>
    <p:extLst>
      <p:ext uri="{BB962C8B-B14F-4D97-AF65-F5344CB8AC3E}">
        <p14:creationId xmlns:p14="http://schemas.microsoft.com/office/powerpoint/2010/main" val="71269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800">
                <a:solidFill>
                  <a:schemeClr val="tx1"/>
                </a:solidFill>
                <a:latin typeface="Tahoma" pitchFamily="34" charset="0"/>
              </a:defRPr>
            </a:lvl1pPr>
            <a:lvl2pPr marL="742950" indent="-285750" defTabSz="911225" eaLnBrk="0" hangingPunct="0">
              <a:defRPr sz="2800">
                <a:solidFill>
                  <a:schemeClr val="tx1"/>
                </a:solidFill>
                <a:latin typeface="Tahoma" pitchFamily="34" charset="0"/>
              </a:defRPr>
            </a:lvl2pPr>
            <a:lvl3pPr marL="1143000" indent="-228600" defTabSz="911225" eaLnBrk="0" hangingPunct="0">
              <a:defRPr sz="2800">
                <a:solidFill>
                  <a:schemeClr val="tx1"/>
                </a:solidFill>
                <a:latin typeface="Tahoma" pitchFamily="34" charset="0"/>
              </a:defRPr>
            </a:lvl3pPr>
            <a:lvl4pPr marL="1600200" indent="-228600" defTabSz="911225" eaLnBrk="0" hangingPunct="0">
              <a:defRPr sz="2800">
                <a:solidFill>
                  <a:schemeClr val="tx1"/>
                </a:solidFill>
                <a:latin typeface="Tahoma" pitchFamily="34" charset="0"/>
              </a:defRPr>
            </a:lvl4pPr>
            <a:lvl5pPr marL="2057400" indent="-228600" defTabSz="911225" eaLnBrk="0" hangingPunct="0">
              <a:defRPr sz="2800">
                <a:solidFill>
                  <a:schemeClr val="tx1"/>
                </a:solidFill>
                <a:latin typeface="Tahoma" pitchFamily="34" charset="0"/>
              </a:defRPr>
            </a:lvl5pPr>
            <a:lvl6pPr marL="2514600" indent="-228600" defTabSz="911225" eaLnBrk="0" fontAlgn="base" hangingPunct="0">
              <a:spcBef>
                <a:spcPct val="0"/>
              </a:spcBef>
              <a:spcAft>
                <a:spcPct val="0"/>
              </a:spcAft>
              <a:defRPr sz="2800">
                <a:solidFill>
                  <a:schemeClr val="tx1"/>
                </a:solidFill>
                <a:latin typeface="Tahoma" pitchFamily="34" charset="0"/>
              </a:defRPr>
            </a:lvl6pPr>
            <a:lvl7pPr marL="2971800" indent="-228600" defTabSz="911225" eaLnBrk="0" fontAlgn="base" hangingPunct="0">
              <a:spcBef>
                <a:spcPct val="0"/>
              </a:spcBef>
              <a:spcAft>
                <a:spcPct val="0"/>
              </a:spcAft>
              <a:defRPr sz="2800">
                <a:solidFill>
                  <a:schemeClr val="tx1"/>
                </a:solidFill>
                <a:latin typeface="Tahoma" pitchFamily="34" charset="0"/>
              </a:defRPr>
            </a:lvl7pPr>
            <a:lvl8pPr marL="3429000" indent="-228600" defTabSz="911225" eaLnBrk="0" fontAlgn="base" hangingPunct="0">
              <a:spcBef>
                <a:spcPct val="0"/>
              </a:spcBef>
              <a:spcAft>
                <a:spcPct val="0"/>
              </a:spcAft>
              <a:defRPr sz="2800">
                <a:solidFill>
                  <a:schemeClr val="tx1"/>
                </a:solidFill>
                <a:latin typeface="Tahoma" pitchFamily="34" charset="0"/>
              </a:defRPr>
            </a:lvl8pPr>
            <a:lvl9pPr marL="3886200" indent="-228600" defTabSz="911225" eaLnBrk="0" fontAlgn="base" hangingPunct="0">
              <a:spcBef>
                <a:spcPct val="0"/>
              </a:spcBef>
              <a:spcAft>
                <a:spcPct val="0"/>
              </a:spcAft>
              <a:defRPr sz="2800">
                <a:solidFill>
                  <a:schemeClr val="tx1"/>
                </a:solidFill>
                <a:latin typeface="Tahoma" pitchFamily="34" charset="0"/>
              </a:defRPr>
            </a:lvl9pPr>
          </a:lstStyle>
          <a:p>
            <a:pPr eaLnBrk="1" hangingPunct="1"/>
            <a:fld id="{3841618B-657D-45F4-B893-3E7F850E18C0}" type="slidenum">
              <a:rPr lang="en-US" sz="1200" smtClean="0"/>
              <a:pPr eaLnBrk="1" hangingPunct="1"/>
              <a:t>4</a:t>
            </a:fld>
            <a:endParaRPr lang="en-US" sz="1200"/>
          </a:p>
        </p:txBody>
      </p:sp>
      <p:sp>
        <p:nvSpPr>
          <p:cNvPr id="34819" name="Rectangle 2"/>
          <p:cNvSpPr>
            <a:spLocks noGrp="1" noRot="1" noChangeAspect="1" noChangeArrowheads="1" noTextEdit="1"/>
          </p:cNvSpPr>
          <p:nvPr>
            <p:ph type="sldImg"/>
          </p:nvPr>
        </p:nvSpPr>
        <p:spPr>
          <a:xfrm>
            <a:off x="1100138" y="663575"/>
            <a:ext cx="4635500" cy="3476625"/>
          </a:xfrm>
          <a:ln/>
        </p:spPr>
      </p:sp>
      <p:sp>
        <p:nvSpPr>
          <p:cNvPr id="34820" name="Rectangle 3"/>
          <p:cNvSpPr>
            <a:spLocks noGrp="1" noChangeArrowheads="1"/>
          </p:cNvSpPr>
          <p:nvPr>
            <p:ph type="body" idx="1"/>
          </p:nvPr>
        </p:nvSpPr>
        <p:spPr>
          <a:xfrm>
            <a:off x="901700" y="4362450"/>
            <a:ext cx="5027613" cy="4065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2000"/>
              <a:t>The first technology I like to …</a:t>
            </a:r>
          </a:p>
          <a:p>
            <a:pPr eaLnBrk="1" hangingPunct="1"/>
            <a:r>
              <a:rPr lang="en-US" sz="2000"/>
              <a:t>The above picture is, in my opinion, a good description of the task of knowledge discovery in that it illustrates a huge search space that contains very very few interesting things, and if applied in practice, KDD is frequently like finding a needle in a hay stack, except that you are not sure what you are looking for... </a:t>
            </a:r>
          </a:p>
        </p:txBody>
      </p:sp>
    </p:spTree>
    <p:extLst>
      <p:ext uri="{BB962C8B-B14F-4D97-AF65-F5344CB8AC3E}">
        <p14:creationId xmlns:p14="http://schemas.microsoft.com/office/powerpoint/2010/main" val="1385248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800">
                <a:solidFill>
                  <a:schemeClr val="tx1"/>
                </a:solidFill>
                <a:latin typeface="Tahoma" pitchFamily="34" charset="0"/>
              </a:defRPr>
            </a:lvl1pPr>
            <a:lvl2pPr marL="742950" indent="-285750" defTabSz="911225" eaLnBrk="0" hangingPunct="0">
              <a:defRPr sz="2800">
                <a:solidFill>
                  <a:schemeClr val="tx1"/>
                </a:solidFill>
                <a:latin typeface="Tahoma" pitchFamily="34" charset="0"/>
              </a:defRPr>
            </a:lvl2pPr>
            <a:lvl3pPr marL="1143000" indent="-228600" defTabSz="911225" eaLnBrk="0" hangingPunct="0">
              <a:defRPr sz="2800">
                <a:solidFill>
                  <a:schemeClr val="tx1"/>
                </a:solidFill>
                <a:latin typeface="Tahoma" pitchFamily="34" charset="0"/>
              </a:defRPr>
            </a:lvl3pPr>
            <a:lvl4pPr marL="1600200" indent="-228600" defTabSz="911225" eaLnBrk="0" hangingPunct="0">
              <a:defRPr sz="2800">
                <a:solidFill>
                  <a:schemeClr val="tx1"/>
                </a:solidFill>
                <a:latin typeface="Tahoma" pitchFamily="34" charset="0"/>
              </a:defRPr>
            </a:lvl4pPr>
            <a:lvl5pPr marL="2057400" indent="-228600" defTabSz="911225" eaLnBrk="0" hangingPunct="0">
              <a:defRPr sz="2800">
                <a:solidFill>
                  <a:schemeClr val="tx1"/>
                </a:solidFill>
                <a:latin typeface="Tahoma" pitchFamily="34" charset="0"/>
              </a:defRPr>
            </a:lvl5pPr>
            <a:lvl6pPr marL="2514600" indent="-228600" defTabSz="911225" eaLnBrk="0" fontAlgn="base" hangingPunct="0">
              <a:spcBef>
                <a:spcPct val="0"/>
              </a:spcBef>
              <a:spcAft>
                <a:spcPct val="0"/>
              </a:spcAft>
              <a:defRPr sz="2800">
                <a:solidFill>
                  <a:schemeClr val="tx1"/>
                </a:solidFill>
                <a:latin typeface="Tahoma" pitchFamily="34" charset="0"/>
              </a:defRPr>
            </a:lvl6pPr>
            <a:lvl7pPr marL="2971800" indent="-228600" defTabSz="911225" eaLnBrk="0" fontAlgn="base" hangingPunct="0">
              <a:spcBef>
                <a:spcPct val="0"/>
              </a:spcBef>
              <a:spcAft>
                <a:spcPct val="0"/>
              </a:spcAft>
              <a:defRPr sz="2800">
                <a:solidFill>
                  <a:schemeClr val="tx1"/>
                </a:solidFill>
                <a:latin typeface="Tahoma" pitchFamily="34" charset="0"/>
              </a:defRPr>
            </a:lvl7pPr>
            <a:lvl8pPr marL="3429000" indent="-228600" defTabSz="911225" eaLnBrk="0" fontAlgn="base" hangingPunct="0">
              <a:spcBef>
                <a:spcPct val="0"/>
              </a:spcBef>
              <a:spcAft>
                <a:spcPct val="0"/>
              </a:spcAft>
              <a:defRPr sz="2800">
                <a:solidFill>
                  <a:schemeClr val="tx1"/>
                </a:solidFill>
                <a:latin typeface="Tahoma" pitchFamily="34" charset="0"/>
              </a:defRPr>
            </a:lvl8pPr>
            <a:lvl9pPr marL="3886200" indent="-228600" defTabSz="911225" eaLnBrk="0" fontAlgn="base" hangingPunct="0">
              <a:spcBef>
                <a:spcPct val="0"/>
              </a:spcBef>
              <a:spcAft>
                <a:spcPct val="0"/>
              </a:spcAft>
              <a:defRPr sz="2800">
                <a:solidFill>
                  <a:schemeClr val="tx1"/>
                </a:solidFill>
                <a:latin typeface="Tahoma" pitchFamily="34" charset="0"/>
              </a:defRPr>
            </a:lvl9pPr>
          </a:lstStyle>
          <a:p>
            <a:pPr eaLnBrk="1" hangingPunct="1"/>
            <a:fld id="{D7CE273D-0A86-482B-B5C3-37EDFA73773D}" type="slidenum">
              <a:rPr lang="en-US" sz="1200" smtClean="0"/>
              <a:pPr eaLnBrk="1" hangingPunct="1"/>
              <a:t>7</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555007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800">
                <a:solidFill>
                  <a:schemeClr val="tx1"/>
                </a:solidFill>
                <a:latin typeface="Tahoma" pitchFamily="34" charset="0"/>
              </a:defRPr>
            </a:lvl1pPr>
            <a:lvl2pPr marL="742950" indent="-285750" defTabSz="911225" eaLnBrk="0" hangingPunct="0">
              <a:defRPr sz="2800">
                <a:solidFill>
                  <a:schemeClr val="tx1"/>
                </a:solidFill>
                <a:latin typeface="Tahoma" pitchFamily="34" charset="0"/>
              </a:defRPr>
            </a:lvl2pPr>
            <a:lvl3pPr marL="1143000" indent="-228600" defTabSz="911225" eaLnBrk="0" hangingPunct="0">
              <a:defRPr sz="2800">
                <a:solidFill>
                  <a:schemeClr val="tx1"/>
                </a:solidFill>
                <a:latin typeface="Tahoma" pitchFamily="34" charset="0"/>
              </a:defRPr>
            </a:lvl3pPr>
            <a:lvl4pPr marL="1600200" indent="-228600" defTabSz="911225" eaLnBrk="0" hangingPunct="0">
              <a:defRPr sz="2800">
                <a:solidFill>
                  <a:schemeClr val="tx1"/>
                </a:solidFill>
                <a:latin typeface="Tahoma" pitchFamily="34" charset="0"/>
              </a:defRPr>
            </a:lvl4pPr>
            <a:lvl5pPr marL="2057400" indent="-228600" defTabSz="911225" eaLnBrk="0" hangingPunct="0">
              <a:defRPr sz="2800">
                <a:solidFill>
                  <a:schemeClr val="tx1"/>
                </a:solidFill>
                <a:latin typeface="Tahoma" pitchFamily="34" charset="0"/>
              </a:defRPr>
            </a:lvl5pPr>
            <a:lvl6pPr marL="2514600" indent="-228600" defTabSz="911225" eaLnBrk="0" fontAlgn="base" hangingPunct="0">
              <a:spcBef>
                <a:spcPct val="0"/>
              </a:spcBef>
              <a:spcAft>
                <a:spcPct val="0"/>
              </a:spcAft>
              <a:defRPr sz="2800">
                <a:solidFill>
                  <a:schemeClr val="tx1"/>
                </a:solidFill>
                <a:latin typeface="Tahoma" pitchFamily="34" charset="0"/>
              </a:defRPr>
            </a:lvl6pPr>
            <a:lvl7pPr marL="2971800" indent="-228600" defTabSz="911225" eaLnBrk="0" fontAlgn="base" hangingPunct="0">
              <a:spcBef>
                <a:spcPct val="0"/>
              </a:spcBef>
              <a:spcAft>
                <a:spcPct val="0"/>
              </a:spcAft>
              <a:defRPr sz="2800">
                <a:solidFill>
                  <a:schemeClr val="tx1"/>
                </a:solidFill>
                <a:latin typeface="Tahoma" pitchFamily="34" charset="0"/>
              </a:defRPr>
            </a:lvl7pPr>
            <a:lvl8pPr marL="3429000" indent="-228600" defTabSz="911225" eaLnBrk="0" fontAlgn="base" hangingPunct="0">
              <a:spcBef>
                <a:spcPct val="0"/>
              </a:spcBef>
              <a:spcAft>
                <a:spcPct val="0"/>
              </a:spcAft>
              <a:defRPr sz="2800">
                <a:solidFill>
                  <a:schemeClr val="tx1"/>
                </a:solidFill>
                <a:latin typeface="Tahoma" pitchFamily="34" charset="0"/>
              </a:defRPr>
            </a:lvl8pPr>
            <a:lvl9pPr marL="3886200" indent="-228600" defTabSz="911225" eaLnBrk="0" fontAlgn="base" hangingPunct="0">
              <a:spcBef>
                <a:spcPct val="0"/>
              </a:spcBef>
              <a:spcAft>
                <a:spcPct val="0"/>
              </a:spcAft>
              <a:defRPr sz="2800">
                <a:solidFill>
                  <a:schemeClr val="tx1"/>
                </a:solidFill>
                <a:latin typeface="Tahoma" pitchFamily="34" charset="0"/>
              </a:defRPr>
            </a:lvl9pPr>
          </a:lstStyle>
          <a:p>
            <a:pPr eaLnBrk="1" hangingPunct="1"/>
            <a:fld id="{221EC832-564B-4DF9-B3FB-760DF1DACD0B}" type="slidenum">
              <a:rPr lang="en-US" sz="1200" smtClean="0">
                <a:solidFill>
                  <a:srgbClr val="000000"/>
                </a:solidFill>
              </a:rPr>
              <a:pPr eaLnBrk="1" hangingPunct="1"/>
              <a:t>8</a:t>
            </a:fld>
            <a:endParaRPr lang="en-US" sz="1200">
              <a:solidFill>
                <a:srgbClr val="000000"/>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02470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800">
                <a:solidFill>
                  <a:schemeClr val="tx1"/>
                </a:solidFill>
                <a:latin typeface="Tahoma" pitchFamily="34" charset="0"/>
              </a:defRPr>
            </a:lvl1pPr>
            <a:lvl2pPr marL="742950" indent="-285750" defTabSz="911225" eaLnBrk="0" hangingPunct="0">
              <a:defRPr sz="2800">
                <a:solidFill>
                  <a:schemeClr val="tx1"/>
                </a:solidFill>
                <a:latin typeface="Tahoma" pitchFamily="34" charset="0"/>
              </a:defRPr>
            </a:lvl2pPr>
            <a:lvl3pPr marL="1143000" indent="-228600" defTabSz="911225" eaLnBrk="0" hangingPunct="0">
              <a:defRPr sz="2800">
                <a:solidFill>
                  <a:schemeClr val="tx1"/>
                </a:solidFill>
                <a:latin typeface="Tahoma" pitchFamily="34" charset="0"/>
              </a:defRPr>
            </a:lvl3pPr>
            <a:lvl4pPr marL="1600200" indent="-228600" defTabSz="911225" eaLnBrk="0" hangingPunct="0">
              <a:defRPr sz="2800">
                <a:solidFill>
                  <a:schemeClr val="tx1"/>
                </a:solidFill>
                <a:latin typeface="Tahoma" pitchFamily="34" charset="0"/>
              </a:defRPr>
            </a:lvl4pPr>
            <a:lvl5pPr marL="2057400" indent="-228600" defTabSz="911225" eaLnBrk="0" hangingPunct="0">
              <a:defRPr sz="2800">
                <a:solidFill>
                  <a:schemeClr val="tx1"/>
                </a:solidFill>
                <a:latin typeface="Tahoma" pitchFamily="34" charset="0"/>
              </a:defRPr>
            </a:lvl5pPr>
            <a:lvl6pPr marL="2514600" indent="-228600" defTabSz="911225" eaLnBrk="0" fontAlgn="base" hangingPunct="0">
              <a:spcBef>
                <a:spcPct val="0"/>
              </a:spcBef>
              <a:spcAft>
                <a:spcPct val="0"/>
              </a:spcAft>
              <a:defRPr sz="2800">
                <a:solidFill>
                  <a:schemeClr val="tx1"/>
                </a:solidFill>
                <a:latin typeface="Tahoma" pitchFamily="34" charset="0"/>
              </a:defRPr>
            </a:lvl6pPr>
            <a:lvl7pPr marL="2971800" indent="-228600" defTabSz="911225" eaLnBrk="0" fontAlgn="base" hangingPunct="0">
              <a:spcBef>
                <a:spcPct val="0"/>
              </a:spcBef>
              <a:spcAft>
                <a:spcPct val="0"/>
              </a:spcAft>
              <a:defRPr sz="2800">
                <a:solidFill>
                  <a:schemeClr val="tx1"/>
                </a:solidFill>
                <a:latin typeface="Tahoma" pitchFamily="34" charset="0"/>
              </a:defRPr>
            </a:lvl7pPr>
            <a:lvl8pPr marL="3429000" indent="-228600" defTabSz="911225" eaLnBrk="0" fontAlgn="base" hangingPunct="0">
              <a:spcBef>
                <a:spcPct val="0"/>
              </a:spcBef>
              <a:spcAft>
                <a:spcPct val="0"/>
              </a:spcAft>
              <a:defRPr sz="2800">
                <a:solidFill>
                  <a:schemeClr val="tx1"/>
                </a:solidFill>
                <a:latin typeface="Tahoma" pitchFamily="34" charset="0"/>
              </a:defRPr>
            </a:lvl8pPr>
            <a:lvl9pPr marL="3886200" indent="-228600" defTabSz="911225" eaLnBrk="0" fontAlgn="base" hangingPunct="0">
              <a:spcBef>
                <a:spcPct val="0"/>
              </a:spcBef>
              <a:spcAft>
                <a:spcPct val="0"/>
              </a:spcAft>
              <a:defRPr sz="2800">
                <a:solidFill>
                  <a:schemeClr val="tx1"/>
                </a:solidFill>
                <a:latin typeface="Tahoma" pitchFamily="34" charset="0"/>
              </a:defRPr>
            </a:lvl9pPr>
          </a:lstStyle>
          <a:p>
            <a:pPr eaLnBrk="1" hangingPunct="1"/>
            <a:fld id="{CFFACCB8-F018-4F12-916A-C756E8B6F278}" type="slidenum">
              <a:rPr lang="en-US" sz="1200" smtClean="0"/>
              <a:pPr eaLnBrk="1" hangingPunct="1"/>
              <a:t>23</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08730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800">
                <a:solidFill>
                  <a:schemeClr val="tx1"/>
                </a:solidFill>
                <a:latin typeface="Tahoma" pitchFamily="34" charset="0"/>
              </a:defRPr>
            </a:lvl1pPr>
            <a:lvl2pPr marL="742950" indent="-285750" defTabSz="911225" eaLnBrk="0" hangingPunct="0">
              <a:defRPr sz="2800">
                <a:solidFill>
                  <a:schemeClr val="tx1"/>
                </a:solidFill>
                <a:latin typeface="Tahoma" pitchFamily="34" charset="0"/>
              </a:defRPr>
            </a:lvl2pPr>
            <a:lvl3pPr marL="1143000" indent="-228600" defTabSz="911225" eaLnBrk="0" hangingPunct="0">
              <a:defRPr sz="2800">
                <a:solidFill>
                  <a:schemeClr val="tx1"/>
                </a:solidFill>
                <a:latin typeface="Tahoma" pitchFamily="34" charset="0"/>
              </a:defRPr>
            </a:lvl3pPr>
            <a:lvl4pPr marL="1600200" indent="-228600" defTabSz="911225" eaLnBrk="0" hangingPunct="0">
              <a:defRPr sz="2800">
                <a:solidFill>
                  <a:schemeClr val="tx1"/>
                </a:solidFill>
                <a:latin typeface="Tahoma" pitchFamily="34" charset="0"/>
              </a:defRPr>
            </a:lvl4pPr>
            <a:lvl5pPr marL="2057400" indent="-228600" defTabSz="911225" eaLnBrk="0" hangingPunct="0">
              <a:defRPr sz="2800">
                <a:solidFill>
                  <a:schemeClr val="tx1"/>
                </a:solidFill>
                <a:latin typeface="Tahoma" pitchFamily="34" charset="0"/>
              </a:defRPr>
            </a:lvl5pPr>
            <a:lvl6pPr marL="2514600" indent="-228600" defTabSz="911225" eaLnBrk="0" fontAlgn="base" hangingPunct="0">
              <a:spcBef>
                <a:spcPct val="0"/>
              </a:spcBef>
              <a:spcAft>
                <a:spcPct val="0"/>
              </a:spcAft>
              <a:defRPr sz="2800">
                <a:solidFill>
                  <a:schemeClr val="tx1"/>
                </a:solidFill>
                <a:latin typeface="Tahoma" pitchFamily="34" charset="0"/>
              </a:defRPr>
            </a:lvl6pPr>
            <a:lvl7pPr marL="2971800" indent="-228600" defTabSz="911225" eaLnBrk="0" fontAlgn="base" hangingPunct="0">
              <a:spcBef>
                <a:spcPct val="0"/>
              </a:spcBef>
              <a:spcAft>
                <a:spcPct val="0"/>
              </a:spcAft>
              <a:defRPr sz="2800">
                <a:solidFill>
                  <a:schemeClr val="tx1"/>
                </a:solidFill>
                <a:latin typeface="Tahoma" pitchFamily="34" charset="0"/>
              </a:defRPr>
            </a:lvl7pPr>
            <a:lvl8pPr marL="3429000" indent="-228600" defTabSz="911225" eaLnBrk="0" fontAlgn="base" hangingPunct="0">
              <a:spcBef>
                <a:spcPct val="0"/>
              </a:spcBef>
              <a:spcAft>
                <a:spcPct val="0"/>
              </a:spcAft>
              <a:defRPr sz="2800">
                <a:solidFill>
                  <a:schemeClr val="tx1"/>
                </a:solidFill>
                <a:latin typeface="Tahoma" pitchFamily="34" charset="0"/>
              </a:defRPr>
            </a:lvl8pPr>
            <a:lvl9pPr marL="3886200" indent="-228600" defTabSz="911225" eaLnBrk="0" fontAlgn="base" hangingPunct="0">
              <a:spcBef>
                <a:spcPct val="0"/>
              </a:spcBef>
              <a:spcAft>
                <a:spcPct val="0"/>
              </a:spcAft>
              <a:defRPr sz="2800">
                <a:solidFill>
                  <a:schemeClr val="tx1"/>
                </a:solidFill>
                <a:latin typeface="Tahoma" pitchFamily="34" charset="0"/>
              </a:defRPr>
            </a:lvl9pPr>
          </a:lstStyle>
          <a:p>
            <a:pPr eaLnBrk="1" hangingPunct="1"/>
            <a:fld id="{1CE26306-83F1-4AC5-9B6F-60F2F40EFBE9}" type="slidenum">
              <a:rPr lang="en-US" sz="1200" smtClean="0"/>
              <a:pPr eaLnBrk="1" hangingPunct="1"/>
              <a:t>24</a:t>
            </a:fld>
            <a:endParaRPr lang="en-US" sz="1200"/>
          </a:p>
        </p:txBody>
      </p:sp>
    </p:spTree>
    <p:extLst>
      <p:ext uri="{BB962C8B-B14F-4D97-AF65-F5344CB8AC3E}">
        <p14:creationId xmlns:p14="http://schemas.microsoft.com/office/powerpoint/2010/main" val="4143387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4" name="Rectangle 17"/>
          <p:cNvSpPr>
            <a:spLocks noChangeArrowheads="1"/>
          </p:cNvSpPr>
          <p:nvPr/>
        </p:nvSpPr>
        <p:spPr bwMode="auto">
          <a:xfrm>
            <a:off x="8694738" y="6553200"/>
            <a:ext cx="449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fld id="{8AAF8934-4E1E-43C1-8E48-BC68F19F0D95}" type="slidenum">
              <a:rPr lang="en-US" sz="1400">
                <a:solidFill>
                  <a:schemeClr val="bg2"/>
                </a:solidFill>
              </a:rPr>
              <a:pPr/>
              <a:t>‹#›</a:t>
            </a:fld>
            <a:endParaRPr lang="en-US" sz="1400">
              <a:solidFill>
                <a:schemeClr val="bg2"/>
              </a:solidFill>
            </a:endParaRPr>
          </a:p>
        </p:txBody>
      </p:sp>
      <p:sp>
        <p:nvSpPr>
          <p:cNvPr id="143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43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 name="Date Placeholder 1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bg2"/>
                </a:solidFill>
              </a:defRPr>
            </a:lvl1pPr>
          </a:lstStyle>
          <a:p>
            <a:pPr>
              <a:defRPr/>
            </a:pPr>
            <a:fld id="{1D6E5F89-FEE8-4E45-9218-34EE4721D1B4}" type="datetime4">
              <a:rPr lang="en-US"/>
              <a:pPr>
                <a:defRPr/>
              </a:pPr>
              <a:t>August 22, 2023</a:t>
            </a:fld>
            <a:endParaRPr lang="en-US"/>
          </a:p>
        </p:txBody>
      </p:sp>
      <p:sp>
        <p:nvSpPr>
          <p:cNvPr id="16" name="Footer Placeholder 15"/>
          <p:cNvSpPr>
            <a:spLocks noGrp="1" noChangeArrowheads="1"/>
          </p:cNvSpPr>
          <p:nvPr>
            <p:ph type="ftr" sz="quarter" idx="11"/>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a:solidFill>
                  <a:schemeClr val="bg2"/>
                </a:solidFill>
              </a:defRPr>
            </a:lvl1pPr>
          </a:lstStyle>
          <a:p>
            <a:pPr>
              <a:defRPr/>
            </a:pPr>
            <a:r>
              <a:rPr lang="en-US"/>
              <a:t>Data Mining: Concepts and Techniques</a:t>
            </a:r>
          </a:p>
        </p:txBody>
      </p:sp>
      <p:sp>
        <p:nvSpPr>
          <p:cNvPr id="17"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338F8C9-0BF9-46E1-A911-5B68A15BECA6}" type="slidenum">
              <a:rPr lang="en-US"/>
              <a:pPr>
                <a:defRPr/>
              </a:pPr>
              <a:t>‹#›</a:t>
            </a:fld>
            <a:endParaRPr lang="en-US"/>
          </a:p>
        </p:txBody>
      </p:sp>
    </p:spTree>
    <p:extLst>
      <p:ext uri="{BB962C8B-B14F-4D97-AF65-F5344CB8AC3E}">
        <p14:creationId xmlns:p14="http://schemas.microsoft.com/office/powerpoint/2010/main" val="109290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fld id="{89D229B5-858F-4B1D-91FB-C0D5FE76BD3D}" type="slidenum">
              <a:rPr lang="en-US"/>
              <a:pPr>
                <a:defRPr/>
              </a:pPr>
              <a:t>‹#›</a:t>
            </a:fld>
            <a:endParaRPr lang="en-US"/>
          </a:p>
        </p:txBody>
      </p:sp>
    </p:spTree>
    <p:extLst>
      <p:ext uri="{BB962C8B-B14F-4D97-AF65-F5344CB8AC3E}">
        <p14:creationId xmlns:p14="http://schemas.microsoft.com/office/powerpoint/2010/main" val="159705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609600"/>
            <a:ext cx="2124075"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221413"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fld id="{A957DC6A-DE96-407A-BFE6-2E29EB14C35D}" type="slidenum">
              <a:rPr lang="en-US"/>
              <a:pPr>
                <a:defRPr/>
              </a:pPr>
              <a:t>‹#›</a:t>
            </a:fld>
            <a:endParaRPr lang="en-US"/>
          </a:p>
        </p:txBody>
      </p:sp>
    </p:spTree>
    <p:extLst>
      <p:ext uri="{BB962C8B-B14F-4D97-AF65-F5344CB8AC3E}">
        <p14:creationId xmlns:p14="http://schemas.microsoft.com/office/powerpoint/2010/main" val="3709470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
        <p:nvSpPr>
          <p:cNvPr id="14" name="Rectangle 17"/>
          <p:cNvSpPr>
            <a:spLocks noChangeArrowheads="1"/>
          </p:cNvSpPr>
          <p:nvPr/>
        </p:nvSpPr>
        <p:spPr bwMode="auto">
          <a:xfrm>
            <a:off x="8694738" y="6553200"/>
            <a:ext cx="449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fld id="{3B073FEE-9FD8-4546-AC7E-3F072C2BE089}" type="slidenum">
              <a:rPr lang="en-US" sz="1400">
                <a:solidFill>
                  <a:srgbClr val="1C1C1C"/>
                </a:solidFill>
              </a:rPr>
              <a:pPr/>
              <a:t>‹#›</a:t>
            </a:fld>
            <a:endParaRPr lang="en-US" sz="1400">
              <a:solidFill>
                <a:srgbClr val="1C1C1C"/>
              </a:solidFill>
            </a:endParaRPr>
          </a:p>
        </p:txBody>
      </p:sp>
      <p:sp>
        <p:nvSpPr>
          <p:cNvPr id="143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43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 name="Rectangle 14"/>
          <p:cNvSpPr>
            <a:spLocks noGrp="1" noChangeArrowheads="1"/>
          </p:cNvSpPr>
          <p:nvPr>
            <p:ph type="dt" sz="half" idx="10"/>
          </p:nvPr>
        </p:nvSpPr>
        <p:spPr>
          <a:xfrm>
            <a:off x="990600" y="6248400"/>
            <a:ext cx="1905000" cy="457200"/>
          </a:xfrm>
        </p:spPr>
        <p:txBody>
          <a:bodyPr/>
          <a:lstStyle>
            <a:lvl1pPr>
              <a:defRPr sz="1400">
                <a:solidFill>
                  <a:srgbClr val="1C1C1C"/>
                </a:solidFill>
              </a:defRPr>
            </a:lvl1pPr>
          </a:lstStyle>
          <a:p>
            <a:pPr>
              <a:defRPr/>
            </a:pPr>
            <a:fld id="{42701E3B-9B3F-4DC1-8EA9-E6E4555DFDE2}" type="datetime4">
              <a:rPr lang="en-US"/>
              <a:pPr>
                <a:defRPr/>
              </a:pPr>
              <a:t>August 22, 2023</a:t>
            </a:fld>
            <a:endParaRPr lang="en-US"/>
          </a:p>
        </p:txBody>
      </p:sp>
      <p:sp>
        <p:nvSpPr>
          <p:cNvPr id="16" name="Rectangle 15"/>
          <p:cNvSpPr>
            <a:spLocks noGrp="1" noChangeArrowheads="1"/>
          </p:cNvSpPr>
          <p:nvPr>
            <p:ph type="ftr" sz="quarter" idx="11"/>
          </p:nvPr>
        </p:nvSpPr>
        <p:spPr>
          <a:xfrm>
            <a:off x="3429000" y="6248400"/>
            <a:ext cx="2895600" cy="457200"/>
          </a:xfrm>
        </p:spPr>
        <p:txBody>
          <a:bodyPr/>
          <a:lstStyle>
            <a:lvl1pPr>
              <a:defRPr sz="1400">
                <a:solidFill>
                  <a:srgbClr val="1C1C1C"/>
                </a:solidFill>
              </a:defRPr>
            </a:lvl1pPr>
          </a:lstStyle>
          <a:p>
            <a:pPr>
              <a:defRPr/>
            </a:pPr>
            <a:r>
              <a:rPr lang="en-US"/>
              <a:t>Data Mining: Concepts and Techniques</a:t>
            </a:r>
          </a:p>
        </p:txBody>
      </p:sp>
      <p:sp>
        <p:nvSpPr>
          <p:cNvPr id="17" name="Rectangle 16"/>
          <p:cNvSpPr>
            <a:spLocks noGrp="1" noChangeArrowheads="1"/>
          </p:cNvSpPr>
          <p:nvPr>
            <p:ph type="sldNum" sz="quarter" idx="12"/>
          </p:nvPr>
        </p:nvSpPr>
        <p:spPr>
          <a:xfrm>
            <a:off x="6858000" y="6248400"/>
            <a:ext cx="1905000" cy="457200"/>
          </a:xfrm>
        </p:spPr>
        <p:txBody>
          <a:bodyPr/>
          <a:lstStyle>
            <a:lvl1pPr>
              <a:defRPr>
                <a:solidFill>
                  <a:srgbClr val="1C1C1C"/>
                </a:solidFill>
              </a:defRPr>
            </a:lvl1pPr>
          </a:lstStyle>
          <a:p>
            <a:pPr>
              <a:defRPr/>
            </a:pPr>
            <a:fld id="{7EABEC92-36CC-42BE-9AB1-562367840CCD}" type="slidenum">
              <a:rPr lang="en-US"/>
              <a:pPr>
                <a:defRPr/>
              </a:pPr>
              <a:t>‹#›</a:t>
            </a:fld>
            <a:endParaRPr lang="en-US"/>
          </a:p>
        </p:txBody>
      </p:sp>
    </p:spTree>
    <p:extLst>
      <p:ext uri="{BB962C8B-B14F-4D97-AF65-F5344CB8AC3E}">
        <p14:creationId xmlns:p14="http://schemas.microsoft.com/office/powerpoint/2010/main" val="1050228814"/>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1819C62B-B1E8-4D07-BB94-E9EC18519D22}" type="datetime4">
              <a:rPr lang="en-US"/>
              <a:pPr>
                <a:defRPr/>
              </a:pPr>
              <a:t>August 22, 2023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6" name="Rectangle 13"/>
          <p:cNvSpPr>
            <a:spLocks noGrp="1" noChangeArrowheads="1"/>
          </p:cNvSpPr>
          <p:nvPr>
            <p:ph type="sldNum" sz="quarter" idx="12"/>
          </p:nvPr>
        </p:nvSpPr>
        <p:spPr>
          <a:ln/>
        </p:spPr>
        <p:txBody>
          <a:bodyPr/>
          <a:lstStyle>
            <a:lvl1pPr>
              <a:defRPr/>
            </a:lvl1pPr>
          </a:lstStyle>
          <a:p>
            <a:pPr>
              <a:defRPr/>
            </a:pPr>
            <a:fld id="{1099C75D-7A09-4341-B04C-309F314D6854}" type="slidenum">
              <a:rPr lang="en-US"/>
              <a:pPr>
                <a:defRPr/>
              </a:pPr>
              <a:t>‹#›</a:t>
            </a:fld>
            <a:endParaRPr lang="en-US"/>
          </a:p>
        </p:txBody>
      </p:sp>
    </p:spTree>
    <p:extLst>
      <p:ext uri="{BB962C8B-B14F-4D97-AF65-F5344CB8AC3E}">
        <p14:creationId xmlns:p14="http://schemas.microsoft.com/office/powerpoint/2010/main" val="3690248215"/>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E56326FB-5470-4E0F-A0B6-36C5BD496D9D}" type="datetime4">
              <a:rPr lang="en-US"/>
              <a:pPr>
                <a:defRPr/>
              </a:pPr>
              <a:t>August 22, 2023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6" name="Rectangle 13"/>
          <p:cNvSpPr>
            <a:spLocks noGrp="1" noChangeArrowheads="1"/>
          </p:cNvSpPr>
          <p:nvPr>
            <p:ph type="sldNum" sz="quarter" idx="12"/>
          </p:nvPr>
        </p:nvSpPr>
        <p:spPr>
          <a:ln/>
        </p:spPr>
        <p:txBody>
          <a:bodyPr/>
          <a:lstStyle>
            <a:lvl1pPr>
              <a:defRPr/>
            </a:lvl1pPr>
          </a:lstStyle>
          <a:p>
            <a:pPr>
              <a:defRPr/>
            </a:pPr>
            <a:fld id="{B3B6C1A3-CFCC-4EE6-8F2B-F6AFEB901B3E}" type="slidenum">
              <a:rPr lang="en-US"/>
              <a:pPr>
                <a:defRPr/>
              </a:pPr>
              <a:t>‹#›</a:t>
            </a:fld>
            <a:endParaRPr lang="en-US"/>
          </a:p>
        </p:txBody>
      </p:sp>
    </p:spTree>
    <p:extLst>
      <p:ext uri="{BB962C8B-B14F-4D97-AF65-F5344CB8AC3E}">
        <p14:creationId xmlns:p14="http://schemas.microsoft.com/office/powerpoint/2010/main" val="2186634265"/>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478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fld id="{EE608EB6-1E81-4946-B0D3-5D50342DB604}" type="datetime4">
              <a:rPr lang="en-US"/>
              <a:pPr>
                <a:defRPr/>
              </a:pPr>
              <a:t>August 22, 2023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7" name="Rectangle 13"/>
          <p:cNvSpPr>
            <a:spLocks noGrp="1" noChangeArrowheads="1"/>
          </p:cNvSpPr>
          <p:nvPr>
            <p:ph type="sldNum" sz="quarter" idx="12"/>
          </p:nvPr>
        </p:nvSpPr>
        <p:spPr>
          <a:ln/>
        </p:spPr>
        <p:txBody>
          <a:bodyPr/>
          <a:lstStyle>
            <a:lvl1pPr>
              <a:defRPr/>
            </a:lvl1pPr>
          </a:lstStyle>
          <a:p>
            <a:pPr>
              <a:defRPr/>
            </a:pPr>
            <a:fld id="{F7E96ECD-F45C-42E2-9CA5-9841716678C7}" type="slidenum">
              <a:rPr lang="en-US"/>
              <a:pPr>
                <a:defRPr/>
              </a:pPr>
              <a:t>‹#›</a:t>
            </a:fld>
            <a:endParaRPr lang="en-US"/>
          </a:p>
        </p:txBody>
      </p:sp>
    </p:spTree>
    <p:extLst>
      <p:ext uri="{BB962C8B-B14F-4D97-AF65-F5344CB8AC3E}">
        <p14:creationId xmlns:p14="http://schemas.microsoft.com/office/powerpoint/2010/main" val="2186561647"/>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fld id="{0D211C13-DB15-436F-B6FB-0A155A285A0D}" type="datetime4">
              <a:rPr lang="en-US"/>
              <a:pPr>
                <a:defRPr/>
              </a:pPr>
              <a:t>August 22, 2023</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13"/>
          <p:cNvSpPr>
            <a:spLocks noGrp="1" noChangeArrowheads="1"/>
          </p:cNvSpPr>
          <p:nvPr>
            <p:ph type="sldNum" sz="quarter" idx="12"/>
          </p:nvPr>
        </p:nvSpPr>
        <p:spPr>
          <a:ln/>
        </p:spPr>
        <p:txBody>
          <a:bodyPr/>
          <a:lstStyle>
            <a:lvl1pPr>
              <a:defRPr/>
            </a:lvl1pPr>
          </a:lstStyle>
          <a:p>
            <a:pPr>
              <a:defRPr/>
            </a:pPr>
            <a:fld id="{D0727925-0095-4A06-87CA-86BF8D4AD9D8}" type="slidenum">
              <a:rPr lang="en-US"/>
              <a:pPr>
                <a:defRPr/>
              </a:pPr>
              <a:t>‹#›</a:t>
            </a:fld>
            <a:endParaRPr lang="en-US"/>
          </a:p>
        </p:txBody>
      </p:sp>
    </p:spTree>
    <p:extLst>
      <p:ext uri="{BB962C8B-B14F-4D97-AF65-F5344CB8AC3E}">
        <p14:creationId xmlns:p14="http://schemas.microsoft.com/office/powerpoint/2010/main" val="1599117536"/>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2A43C5D6-D1E5-48B0-B4E6-9F019C3344D0}" type="datetime4">
              <a:rPr lang="en-US"/>
              <a:pPr>
                <a:defRPr/>
              </a:pPr>
              <a:t>August 22, 2023</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5" name="Rectangle 13"/>
          <p:cNvSpPr>
            <a:spLocks noGrp="1" noChangeArrowheads="1"/>
          </p:cNvSpPr>
          <p:nvPr>
            <p:ph type="sldNum" sz="quarter" idx="12"/>
          </p:nvPr>
        </p:nvSpPr>
        <p:spPr>
          <a:ln/>
        </p:spPr>
        <p:txBody>
          <a:bodyPr/>
          <a:lstStyle>
            <a:lvl1pPr>
              <a:defRPr/>
            </a:lvl1pPr>
          </a:lstStyle>
          <a:p>
            <a:pPr>
              <a:defRPr/>
            </a:pPr>
            <a:fld id="{0DF556AD-F6A9-4F8C-952E-BC2B306A481E}" type="slidenum">
              <a:rPr lang="en-US"/>
              <a:pPr>
                <a:defRPr/>
              </a:pPr>
              <a:t>‹#›</a:t>
            </a:fld>
            <a:endParaRPr lang="en-US"/>
          </a:p>
        </p:txBody>
      </p:sp>
    </p:spTree>
    <p:extLst>
      <p:ext uri="{BB962C8B-B14F-4D97-AF65-F5344CB8AC3E}">
        <p14:creationId xmlns:p14="http://schemas.microsoft.com/office/powerpoint/2010/main" val="3260744935"/>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48A34211-3C93-4150-8370-698766054110}" type="datetime4">
              <a:rPr lang="en-US"/>
              <a:pPr>
                <a:defRPr/>
              </a:pPr>
              <a:t>August 22, 2023</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4" name="Rectangle 13"/>
          <p:cNvSpPr>
            <a:spLocks noGrp="1" noChangeArrowheads="1"/>
          </p:cNvSpPr>
          <p:nvPr>
            <p:ph type="sldNum" sz="quarter" idx="12"/>
          </p:nvPr>
        </p:nvSpPr>
        <p:spPr>
          <a:ln/>
        </p:spPr>
        <p:txBody>
          <a:bodyPr/>
          <a:lstStyle>
            <a:lvl1pPr>
              <a:defRPr/>
            </a:lvl1pPr>
          </a:lstStyle>
          <a:p>
            <a:pPr>
              <a:defRPr/>
            </a:pPr>
            <a:fld id="{75F18A64-BE08-4EE5-B525-0E118BC66A17}" type="slidenum">
              <a:rPr lang="en-US"/>
              <a:pPr>
                <a:defRPr/>
              </a:pPr>
              <a:t>‹#›</a:t>
            </a:fld>
            <a:endParaRPr lang="en-US"/>
          </a:p>
        </p:txBody>
      </p:sp>
    </p:spTree>
    <p:extLst>
      <p:ext uri="{BB962C8B-B14F-4D97-AF65-F5344CB8AC3E}">
        <p14:creationId xmlns:p14="http://schemas.microsoft.com/office/powerpoint/2010/main" val="335820839"/>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C89D8B6D-7D72-4150-B810-67E9B72D3720}" type="datetime4">
              <a:rPr lang="en-US"/>
              <a:pPr>
                <a:defRPr/>
              </a:pPr>
              <a:t>August 22, 2023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7" name="Rectangle 13"/>
          <p:cNvSpPr>
            <a:spLocks noGrp="1" noChangeArrowheads="1"/>
          </p:cNvSpPr>
          <p:nvPr>
            <p:ph type="sldNum" sz="quarter" idx="12"/>
          </p:nvPr>
        </p:nvSpPr>
        <p:spPr>
          <a:ln/>
        </p:spPr>
        <p:txBody>
          <a:bodyPr/>
          <a:lstStyle>
            <a:lvl1pPr>
              <a:defRPr/>
            </a:lvl1pPr>
          </a:lstStyle>
          <a:p>
            <a:pPr>
              <a:defRPr/>
            </a:pPr>
            <a:fld id="{989DF97A-26E7-45B0-A9C8-E7E2ED9440AE}" type="slidenum">
              <a:rPr lang="en-US"/>
              <a:pPr>
                <a:defRPr/>
              </a:pPr>
              <a:t>‹#›</a:t>
            </a:fld>
            <a:endParaRPr lang="en-US"/>
          </a:p>
        </p:txBody>
      </p:sp>
    </p:spTree>
    <p:extLst>
      <p:ext uri="{BB962C8B-B14F-4D97-AF65-F5344CB8AC3E}">
        <p14:creationId xmlns:p14="http://schemas.microsoft.com/office/powerpoint/2010/main" val="604433002"/>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fld id="{D0E1E407-4EBC-4533-9582-C814CEC75528}" type="slidenum">
              <a:rPr lang="en-US"/>
              <a:pPr>
                <a:defRPr/>
              </a:pPr>
              <a:t>‹#›</a:t>
            </a:fld>
            <a:endParaRPr lang="en-US"/>
          </a:p>
        </p:txBody>
      </p:sp>
    </p:spTree>
    <p:extLst>
      <p:ext uri="{BB962C8B-B14F-4D97-AF65-F5344CB8AC3E}">
        <p14:creationId xmlns:p14="http://schemas.microsoft.com/office/powerpoint/2010/main" val="1373951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15DE15E5-6C3D-4C69-8904-136ACC4B857B}" type="datetime4">
              <a:rPr lang="en-US"/>
              <a:pPr>
                <a:defRPr/>
              </a:pPr>
              <a:t>August 22, 2023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7" name="Rectangle 13"/>
          <p:cNvSpPr>
            <a:spLocks noGrp="1" noChangeArrowheads="1"/>
          </p:cNvSpPr>
          <p:nvPr>
            <p:ph type="sldNum" sz="quarter" idx="12"/>
          </p:nvPr>
        </p:nvSpPr>
        <p:spPr>
          <a:ln/>
        </p:spPr>
        <p:txBody>
          <a:bodyPr/>
          <a:lstStyle>
            <a:lvl1pPr>
              <a:defRPr/>
            </a:lvl1pPr>
          </a:lstStyle>
          <a:p>
            <a:pPr>
              <a:defRPr/>
            </a:pPr>
            <a:fld id="{41FA677F-7508-49FB-BFC8-21523093A41D}" type="slidenum">
              <a:rPr lang="en-US"/>
              <a:pPr>
                <a:defRPr/>
              </a:pPr>
              <a:t>‹#›</a:t>
            </a:fld>
            <a:endParaRPr lang="en-US"/>
          </a:p>
        </p:txBody>
      </p:sp>
    </p:spTree>
    <p:extLst>
      <p:ext uri="{BB962C8B-B14F-4D97-AF65-F5344CB8AC3E}">
        <p14:creationId xmlns:p14="http://schemas.microsoft.com/office/powerpoint/2010/main" val="2367407110"/>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8AC563A3-2DC0-4521-B4A3-D74EC8EF0CCF}" type="datetime4">
              <a:rPr lang="en-US"/>
              <a:pPr>
                <a:defRPr/>
              </a:pPr>
              <a:t>August 22, 2023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6" name="Rectangle 13"/>
          <p:cNvSpPr>
            <a:spLocks noGrp="1" noChangeArrowheads="1"/>
          </p:cNvSpPr>
          <p:nvPr>
            <p:ph type="sldNum" sz="quarter" idx="12"/>
          </p:nvPr>
        </p:nvSpPr>
        <p:spPr>
          <a:ln/>
        </p:spPr>
        <p:txBody>
          <a:bodyPr/>
          <a:lstStyle>
            <a:lvl1pPr>
              <a:defRPr/>
            </a:lvl1pPr>
          </a:lstStyle>
          <a:p>
            <a:pPr>
              <a:defRPr/>
            </a:pPr>
            <a:fld id="{04E5D5EB-5F74-4DEF-AC0D-7C4E302F3A03}" type="slidenum">
              <a:rPr lang="en-US"/>
              <a:pPr>
                <a:defRPr/>
              </a:pPr>
              <a:t>‹#›</a:t>
            </a:fld>
            <a:endParaRPr lang="en-US"/>
          </a:p>
        </p:txBody>
      </p:sp>
    </p:spTree>
    <p:extLst>
      <p:ext uri="{BB962C8B-B14F-4D97-AF65-F5344CB8AC3E}">
        <p14:creationId xmlns:p14="http://schemas.microsoft.com/office/powerpoint/2010/main" val="2379523621"/>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28600"/>
            <a:ext cx="21145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28600"/>
            <a:ext cx="61912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86983546-BC1E-4745-B350-5AB3D0EC1029}" type="datetime4">
              <a:rPr lang="en-US"/>
              <a:pPr>
                <a:defRPr/>
              </a:pPr>
              <a:t>August 22, 2023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6" name="Rectangle 13"/>
          <p:cNvSpPr>
            <a:spLocks noGrp="1" noChangeArrowheads="1"/>
          </p:cNvSpPr>
          <p:nvPr>
            <p:ph type="sldNum" sz="quarter" idx="12"/>
          </p:nvPr>
        </p:nvSpPr>
        <p:spPr>
          <a:ln/>
        </p:spPr>
        <p:txBody>
          <a:bodyPr/>
          <a:lstStyle>
            <a:lvl1pPr>
              <a:defRPr/>
            </a:lvl1pPr>
          </a:lstStyle>
          <a:p>
            <a:pPr>
              <a:defRPr/>
            </a:pPr>
            <a:fld id="{5DBCECD7-B292-43F8-A816-DCAB6F453A92}" type="slidenum">
              <a:rPr lang="en-US"/>
              <a:pPr>
                <a:defRPr/>
              </a:pPr>
              <a:t>‹#›</a:t>
            </a:fld>
            <a:endParaRPr lang="en-US"/>
          </a:p>
        </p:txBody>
      </p:sp>
    </p:spTree>
    <p:extLst>
      <p:ext uri="{BB962C8B-B14F-4D97-AF65-F5344CB8AC3E}">
        <p14:creationId xmlns:p14="http://schemas.microsoft.com/office/powerpoint/2010/main" val="2992421834"/>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194EEA3E-41F8-434D-B825-1DB45A34B1FD}" type="slidenum">
              <a:rPr lang="en-US"/>
              <a:pPr>
                <a:defRPr/>
              </a:pPr>
              <a:t>‹#›</a:t>
            </a:fld>
            <a:endParaRPr lang="en-US"/>
          </a:p>
        </p:txBody>
      </p:sp>
    </p:spTree>
    <p:extLst>
      <p:ext uri="{BB962C8B-B14F-4D97-AF65-F5344CB8AC3E}">
        <p14:creationId xmlns:p14="http://schemas.microsoft.com/office/powerpoint/2010/main" val="210987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17195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81550" y="2057400"/>
            <a:ext cx="417353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fld id="{4FFA2290-A28A-4E7A-9DD5-693612ED1861}" type="slidenum">
              <a:rPr lang="en-US"/>
              <a:pPr>
                <a:defRPr/>
              </a:pPr>
              <a:t>‹#›</a:t>
            </a:fld>
            <a:endParaRPr lang="en-US"/>
          </a:p>
        </p:txBody>
      </p:sp>
    </p:spTree>
    <p:extLst>
      <p:ext uri="{BB962C8B-B14F-4D97-AF65-F5344CB8AC3E}">
        <p14:creationId xmlns:p14="http://schemas.microsoft.com/office/powerpoint/2010/main" val="401170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fld id="{818C473A-1BB9-411E-8F96-01C4C55A74B0}" type="slidenum">
              <a:rPr lang="en-US"/>
              <a:pPr>
                <a:defRPr/>
              </a:pPr>
              <a:t>‹#›</a:t>
            </a:fld>
            <a:endParaRPr lang="en-US"/>
          </a:p>
        </p:txBody>
      </p:sp>
    </p:spTree>
    <p:extLst>
      <p:ext uri="{BB962C8B-B14F-4D97-AF65-F5344CB8AC3E}">
        <p14:creationId xmlns:p14="http://schemas.microsoft.com/office/powerpoint/2010/main" val="56974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fld id="{1CF6A05C-FEDB-497F-8AC4-189FB0C79E7D}" type="slidenum">
              <a:rPr lang="en-US"/>
              <a:pPr>
                <a:defRPr/>
              </a:pPr>
              <a:t>‹#›</a:t>
            </a:fld>
            <a:endParaRPr lang="en-US"/>
          </a:p>
        </p:txBody>
      </p:sp>
    </p:spTree>
    <p:extLst>
      <p:ext uri="{BB962C8B-B14F-4D97-AF65-F5344CB8AC3E}">
        <p14:creationId xmlns:p14="http://schemas.microsoft.com/office/powerpoint/2010/main" val="361233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CA41FB24-3C3F-4BB3-8498-102FE885A536}" type="slidenum">
              <a:rPr lang="en-US"/>
              <a:pPr>
                <a:defRPr/>
              </a:pPr>
              <a:t>‹#›</a:t>
            </a:fld>
            <a:endParaRPr lang="en-US"/>
          </a:p>
        </p:txBody>
      </p:sp>
    </p:spTree>
    <p:extLst>
      <p:ext uri="{BB962C8B-B14F-4D97-AF65-F5344CB8AC3E}">
        <p14:creationId xmlns:p14="http://schemas.microsoft.com/office/powerpoint/2010/main" val="187123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3FD6C702-6D0B-440F-8781-D0A084F2A9B0}" type="slidenum">
              <a:rPr lang="en-US"/>
              <a:pPr>
                <a:defRPr/>
              </a:pPr>
              <a:t>‹#›</a:t>
            </a:fld>
            <a:endParaRPr lang="en-US"/>
          </a:p>
        </p:txBody>
      </p:sp>
    </p:spTree>
    <p:extLst>
      <p:ext uri="{BB962C8B-B14F-4D97-AF65-F5344CB8AC3E}">
        <p14:creationId xmlns:p14="http://schemas.microsoft.com/office/powerpoint/2010/main" val="362515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9A5ECC0E-91C4-4513-898B-59FD6BE15783}" type="slidenum">
              <a:rPr lang="en-US"/>
              <a:pPr>
                <a:defRPr/>
              </a:pPr>
              <a:t>‹#›</a:t>
            </a:fld>
            <a:endParaRPr lang="en-US"/>
          </a:p>
        </p:txBody>
      </p:sp>
    </p:spTree>
    <p:extLst>
      <p:ext uri="{BB962C8B-B14F-4D97-AF65-F5344CB8AC3E}">
        <p14:creationId xmlns:p14="http://schemas.microsoft.com/office/powerpoint/2010/main" val="233955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29" name="Rectangle 5"/>
          <p:cNvSpPr>
            <a:spLocks noChangeArrowheads="1"/>
          </p:cNvSpPr>
          <p:nvPr/>
        </p:nvSpPr>
        <p:spPr bwMode="ltGray">
          <a:xfrm>
            <a:off x="914400" y="1524000"/>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de-DE" sz="2400"/>
          </a:p>
        </p:txBody>
      </p:sp>
      <p:sp>
        <p:nvSpPr>
          <p:cNvPr id="1033" name="Rectangle 9"/>
          <p:cNvSpPr>
            <a:spLocks noGrp="1" noChangeArrowheads="1"/>
          </p:cNvSpPr>
          <p:nvPr>
            <p:ph type="title"/>
          </p:nvPr>
        </p:nvSpPr>
        <p:spPr bwMode="auto">
          <a:xfrm>
            <a:off x="1219200" y="609600"/>
            <a:ext cx="77168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457200" y="2057400"/>
            <a:ext cx="84978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25" name="Rectangle 13"/>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29B727-EF42-4183-95A0-DE703A54632D}" type="slidenum">
              <a:rPr lang="en-US"/>
              <a:pPr>
                <a:defRPr/>
              </a:pPr>
              <a:t>‹#›</a:t>
            </a:fld>
            <a:endParaRPr lang="en-US"/>
          </a:p>
        </p:txBody>
      </p:sp>
      <p:sp>
        <p:nvSpPr>
          <p:cNvPr id="1036" name="Text Box 15"/>
          <p:cNvSpPr txBox="1">
            <a:spLocks noChangeArrowheads="1"/>
          </p:cNvSpPr>
          <p:nvPr userDrawn="1"/>
        </p:nvSpPr>
        <p:spPr bwMode="auto">
          <a:xfrm>
            <a:off x="0" y="0"/>
            <a:ext cx="295561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defRPr/>
            </a:pPr>
            <a:r>
              <a:rPr lang="en-US" sz="1200" dirty="0">
                <a:solidFill>
                  <a:srgbClr val="FFFF99"/>
                </a:solidFill>
              </a:rPr>
              <a:t>Ch. </a:t>
            </a:r>
            <a:r>
              <a:rPr lang="en-US" sz="1200" dirty="0" err="1">
                <a:solidFill>
                  <a:srgbClr val="FFFF99"/>
                </a:solidFill>
              </a:rPr>
              <a:t>Eick</a:t>
            </a:r>
            <a:r>
              <a:rPr lang="en-US" sz="1200" dirty="0">
                <a:solidFill>
                  <a:srgbClr val="FFFF99"/>
                </a:solidFill>
              </a:rPr>
              <a:t>: Course Information </a:t>
            </a:r>
            <a:r>
              <a:rPr lang="en-US" sz="1200">
                <a:solidFill>
                  <a:srgbClr val="FFFF99"/>
                </a:solidFill>
              </a:rPr>
              <a:t>COSC 3337</a:t>
            </a:r>
            <a:endParaRPr lang="en-US" sz="1200" dirty="0">
              <a:solidFill>
                <a:srgbClr val="FFFF99"/>
              </a:solidFill>
            </a:endParaRPr>
          </a:p>
        </p:txBody>
      </p:sp>
    </p:spTree>
  </p:cSld>
  <p:clrMap bg1="dk2" tx1="lt1" bg2="dk1" tx2="lt2" accent1="accent1" accent2="accent2" accent3="accent3" accent4="accent4" accent5="accent5" accent6="accent6" hlink="hlink" folHlink="folHlink"/>
  <p:sldLayoutIdLst>
    <p:sldLayoutId id="2147484007"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hf hdr="0" ft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Tahoma" pitchFamily="34" charset="0"/>
        </a:defRPr>
      </a:lvl2pPr>
      <a:lvl3pPr algn="l" rtl="0" eaLnBrk="0" fontAlgn="base" hangingPunct="0">
        <a:spcBef>
          <a:spcPct val="0"/>
        </a:spcBef>
        <a:spcAft>
          <a:spcPct val="0"/>
        </a:spcAft>
        <a:defRPr sz="4000">
          <a:solidFill>
            <a:schemeClr val="tx1"/>
          </a:solidFill>
          <a:latin typeface="Tahoma" pitchFamily="34" charset="0"/>
        </a:defRPr>
      </a:lvl3pPr>
      <a:lvl4pPr algn="l" rtl="0" eaLnBrk="0" fontAlgn="base" hangingPunct="0">
        <a:spcBef>
          <a:spcPct val="0"/>
        </a:spcBef>
        <a:spcAft>
          <a:spcPct val="0"/>
        </a:spcAft>
        <a:defRPr sz="4000">
          <a:solidFill>
            <a:schemeClr val="tx1"/>
          </a:solidFill>
          <a:latin typeface="Tahoma" pitchFamily="34" charset="0"/>
        </a:defRPr>
      </a:lvl4pPr>
      <a:lvl5pPr algn="l" rtl="0" eaLnBrk="0" fontAlgn="base" hangingPunct="0">
        <a:spcBef>
          <a:spcPct val="0"/>
        </a:spcBef>
        <a:spcAft>
          <a:spcPct val="0"/>
        </a:spcAft>
        <a:defRPr sz="4000">
          <a:solidFill>
            <a:schemeClr val="tx1"/>
          </a:solidFill>
          <a:latin typeface="Tahoma" pitchFamily="34" charset="0"/>
        </a:defRPr>
      </a:lvl5pPr>
      <a:lvl6pPr marL="457200" algn="l" rtl="0" fontAlgn="base">
        <a:spcBef>
          <a:spcPct val="0"/>
        </a:spcBef>
        <a:spcAft>
          <a:spcPct val="0"/>
        </a:spcAft>
        <a:defRPr sz="4000">
          <a:solidFill>
            <a:schemeClr val="tx1"/>
          </a:solidFill>
          <a:latin typeface="Tahoma" pitchFamily="34" charset="0"/>
        </a:defRPr>
      </a:lvl6pPr>
      <a:lvl7pPr marL="914400" algn="l" rtl="0" fontAlgn="base">
        <a:spcBef>
          <a:spcPct val="0"/>
        </a:spcBef>
        <a:spcAft>
          <a:spcPct val="0"/>
        </a:spcAft>
        <a:defRPr sz="4000">
          <a:solidFill>
            <a:schemeClr val="tx1"/>
          </a:solidFill>
          <a:latin typeface="Tahoma" pitchFamily="34" charset="0"/>
        </a:defRPr>
      </a:lvl7pPr>
      <a:lvl8pPr marL="1371600" algn="l" rtl="0" fontAlgn="base">
        <a:spcBef>
          <a:spcPct val="0"/>
        </a:spcBef>
        <a:spcAft>
          <a:spcPct val="0"/>
        </a:spcAft>
        <a:defRPr sz="4000">
          <a:solidFill>
            <a:schemeClr val="tx1"/>
          </a:solidFill>
          <a:latin typeface="Tahoma" pitchFamily="34" charset="0"/>
        </a:defRPr>
      </a:lvl8pPr>
      <a:lvl9pPr marL="1828800" algn="l" rtl="0" fontAlgn="base">
        <a:spcBef>
          <a:spcPct val="0"/>
        </a:spcBef>
        <a:spcAft>
          <a:spcPct val="0"/>
        </a:spcAft>
        <a:defRPr sz="4000">
          <a:solidFill>
            <a:schemeClr val="tx1"/>
          </a:solidFill>
          <a:latin typeface="Tahoma" pitchFamily="34" charset="0"/>
        </a:defRPr>
      </a:lvl9pPr>
    </p:titleStyle>
    <p:bodyStyle>
      <a:lvl1pPr marL="342900" indent="-342900" algn="l" rtl="0" eaLnBrk="0" fontAlgn="base" hangingPunct="0">
        <a:lnSpc>
          <a:spcPct val="80000"/>
        </a:lnSpc>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lnSpc>
          <a:spcPct val="80000"/>
        </a:lnSpc>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lnSpc>
          <a:spcPct val="80000"/>
        </a:lnSpc>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lnSpc>
          <a:spcPct val="80000"/>
        </a:lnSpc>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9"/>
          <p:cNvSpPr>
            <a:spLocks noGrp="1" noChangeArrowheads="1"/>
          </p:cNvSpPr>
          <p:nvPr>
            <p:ph type="title"/>
          </p:nvPr>
        </p:nvSpPr>
        <p:spPr bwMode="auto">
          <a:xfrm>
            <a:off x="762000" y="228600"/>
            <a:ext cx="77168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10"/>
          <p:cNvSpPr>
            <a:spLocks noGrp="1" noChangeArrowheads="1"/>
          </p:cNvSpPr>
          <p:nvPr>
            <p:ph type="body" idx="1"/>
          </p:nvPr>
        </p:nvSpPr>
        <p:spPr bwMode="auto">
          <a:xfrm>
            <a:off x="381000" y="1447800"/>
            <a:ext cx="8458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23" name="Rectangle 11"/>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pPr>
              <a:defRPr/>
            </a:pPr>
            <a:fld id="{78125E17-170D-49BD-96E3-1F1C4CC0ACB1}" type="datetime4">
              <a:rPr lang="en-US"/>
              <a:pPr>
                <a:defRPr/>
              </a:pPr>
              <a:t>August 22, 2023</a:t>
            </a:fld>
            <a:endParaRPr lang="en-US"/>
          </a:p>
        </p:txBody>
      </p:sp>
      <p:sp>
        <p:nvSpPr>
          <p:cNvPr id="13324" name="Rectangle 12"/>
          <p:cNvSpPr>
            <a:spLocks noGrp="1" noChangeArrowheads="1"/>
          </p:cNvSpPr>
          <p:nvPr>
            <p:ph type="ftr" sz="quarter" idx="3"/>
          </p:nvPr>
        </p:nvSpPr>
        <p:spPr bwMode="auto">
          <a:xfrm>
            <a:off x="3276600" y="6477000"/>
            <a:ext cx="28956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defRPr>
            </a:lvl1pPr>
          </a:lstStyle>
          <a:p>
            <a:pPr>
              <a:defRPr/>
            </a:pPr>
            <a:r>
              <a:rPr lang="en-US"/>
              <a:t>Data Mining: Concepts and Techniques</a:t>
            </a:r>
          </a:p>
        </p:txBody>
      </p:sp>
      <p:sp>
        <p:nvSpPr>
          <p:cNvPr id="13325" name="Rectangle 13"/>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000000"/>
                </a:solidFill>
              </a:defRPr>
            </a:lvl1pPr>
          </a:lstStyle>
          <a:p>
            <a:pPr>
              <a:defRPr/>
            </a:pPr>
            <a:fld id="{35E959B1-CE41-40A7-9A5C-E6ACF7CA9C6A}" type="slidenum">
              <a:rPr lang="en-US"/>
              <a:pPr>
                <a:defRPr/>
              </a:pPr>
              <a:t>‹#›</a:t>
            </a:fld>
            <a:endParaRPr lang="en-US"/>
          </a:p>
        </p:txBody>
      </p:sp>
      <p:graphicFrame>
        <p:nvGraphicFramePr>
          <p:cNvPr id="2055" name="Object 23"/>
          <p:cNvGraphicFramePr>
            <a:graphicFrameLocks/>
          </p:cNvGraphicFramePr>
          <p:nvPr userDrawn="1"/>
        </p:nvGraphicFramePr>
        <p:xfrm>
          <a:off x="381000" y="1143000"/>
          <a:ext cx="8382000" cy="76200"/>
        </p:xfrm>
        <a:graphic>
          <a:graphicData uri="http://schemas.openxmlformats.org/presentationml/2006/ole">
            <mc:AlternateContent xmlns:mc="http://schemas.openxmlformats.org/markup-compatibility/2006">
              <mc:Choice xmlns:v="urn:schemas-microsoft-com:vml" Requires="v">
                <p:oleObj name="Clip" r:id="rId13" imgW="6857143" imgH="48963" progId="MS_ClipArt_Gallery.5">
                  <p:embed/>
                </p:oleObj>
              </mc:Choice>
              <mc:Fallback>
                <p:oleObj name="Clip" r:id="rId13" imgW="6857143" imgH="48963" progId="MS_ClipArt_Gallery.5">
                  <p:embed/>
                  <p:pic>
                    <p:nvPicPr>
                      <p:cNvPr id="0" name="Object 23"/>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000" y="1143000"/>
                        <a:ext cx="8382000"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4008"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ransition>
    <p:zoom/>
  </p:transition>
  <p:hf hdr="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Tahoma" pitchFamily="34" charset="0"/>
        </a:defRPr>
      </a:lvl2pPr>
      <a:lvl3pPr algn="ctr" rtl="0" eaLnBrk="0" fontAlgn="base" hangingPunct="0">
        <a:spcBef>
          <a:spcPct val="0"/>
        </a:spcBef>
        <a:spcAft>
          <a:spcPct val="0"/>
        </a:spcAft>
        <a:defRPr sz="3600" b="1">
          <a:solidFill>
            <a:schemeClr val="tx2"/>
          </a:solidFill>
          <a:latin typeface="Tahoma" pitchFamily="34" charset="0"/>
        </a:defRPr>
      </a:lvl3pPr>
      <a:lvl4pPr algn="ctr" rtl="0" eaLnBrk="0" fontAlgn="base" hangingPunct="0">
        <a:spcBef>
          <a:spcPct val="0"/>
        </a:spcBef>
        <a:spcAft>
          <a:spcPct val="0"/>
        </a:spcAft>
        <a:defRPr sz="3600" b="1">
          <a:solidFill>
            <a:schemeClr val="tx2"/>
          </a:solidFill>
          <a:latin typeface="Tahoma" pitchFamily="34" charset="0"/>
        </a:defRPr>
      </a:lvl4pPr>
      <a:lvl5pPr algn="ctr" rtl="0" eaLnBrk="0" fontAlgn="base" hangingPunct="0">
        <a:spcBef>
          <a:spcPct val="0"/>
        </a:spcBef>
        <a:spcAft>
          <a:spcPct val="0"/>
        </a:spcAft>
        <a:defRPr sz="3600" b="1">
          <a:solidFill>
            <a:schemeClr val="tx2"/>
          </a:solidFill>
          <a:latin typeface="Tahoma" pitchFamily="34" charset="0"/>
        </a:defRPr>
      </a:lvl5pPr>
      <a:lvl6pPr marL="457200" algn="ctr" rtl="0" fontAlgn="base">
        <a:spcBef>
          <a:spcPct val="0"/>
        </a:spcBef>
        <a:spcAft>
          <a:spcPct val="0"/>
        </a:spcAft>
        <a:defRPr sz="3600" b="1">
          <a:solidFill>
            <a:schemeClr val="tx2"/>
          </a:solidFill>
          <a:latin typeface="Tahoma" pitchFamily="34" charset="0"/>
        </a:defRPr>
      </a:lvl6pPr>
      <a:lvl7pPr marL="914400" algn="ctr" rtl="0" fontAlgn="base">
        <a:spcBef>
          <a:spcPct val="0"/>
        </a:spcBef>
        <a:spcAft>
          <a:spcPct val="0"/>
        </a:spcAft>
        <a:defRPr sz="3600" b="1">
          <a:solidFill>
            <a:schemeClr val="tx2"/>
          </a:solidFill>
          <a:latin typeface="Tahoma" pitchFamily="34" charset="0"/>
        </a:defRPr>
      </a:lvl7pPr>
      <a:lvl8pPr marL="1371600" algn="ctr" rtl="0" fontAlgn="base">
        <a:spcBef>
          <a:spcPct val="0"/>
        </a:spcBef>
        <a:spcAft>
          <a:spcPct val="0"/>
        </a:spcAft>
        <a:defRPr sz="3600" b="1">
          <a:solidFill>
            <a:schemeClr val="tx2"/>
          </a:solidFill>
          <a:latin typeface="Tahoma" pitchFamily="34" charset="0"/>
        </a:defRPr>
      </a:lvl8pPr>
      <a:lvl9pPr marL="1828800" algn="ctr" rtl="0" fontAlgn="base">
        <a:spcBef>
          <a:spcPct val="0"/>
        </a:spcBef>
        <a:spcAft>
          <a:spcPct val="0"/>
        </a:spcAft>
        <a:defRPr sz="3600" b="1">
          <a:solidFill>
            <a:schemeClr val="tx2"/>
          </a:solidFill>
          <a:latin typeface="Tahoma" pitchFamily="34" charset="0"/>
        </a:defRPr>
      </a:lvl9pPr>
    </p:titleStyle>
    <p:bodyStyle>
      <a:lvl1pPr marL="342900" indent="-342900" algn="l" rtl="0" eaLnBrk="0" fontAlgn="base" hangingPunct="0">
        <a:lnSpc>
          <a:spcPct val="80000"/>
        </a:lnSpc>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lnSpc>
          <a:spcPct val="80000"/>
        </a:lnSpc>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lnSpc>
          <a:spcPct val="80000"/>
        </a:lnSpc>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lnSpc>
          <a:spcPct val="80000"/>
        </a:lnSpc>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lnSpc>
          <a:spcPct val="80000"/>
        </a:lnSpc>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2.cs.uh.edu/~ceick/UDM/COSC3337.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al.cs.uiuc.edu/~hanj/bk2/" TargetMode="External"/><Relationship Id="rId2" Type="http://schemas.openxmlformats.org/officeDocument/2006/relationships/hyperlink" Target="http://www-users.cs.umn.edu/~kumar/dmboo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2.cs.uh.edu/~ceick/UDM/4335.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kdnuggets.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igkdd.org/kdd2008/"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152400" y="1447800"/>
            <a:ext cx="8763000" cy="5334000"/>
          </a:xfrm>
        </p:spPr>
        <p:txBody>
          <a:bodyPr/>
          <a:lstStyle/>
          <a:p>
            <a:pPr marL="533400" indent="-533400">
              <a:buFont typeface="Monotype Sorts" pitchFamily="2" charset="2"/>
              <a:buAutoNum type="arabicPeriod"/>
            </a:pPr>
            <a:r>
              <a:rPr lang="en-US" dirty="0"/>
              <a:t>COSC 3337 Webpage: </a:t>
            </a:r>
            <a:r>
              <a:rPr lang="it-IT" dirty="0">
                <a:hlinkClick r:id="rId3"/>
              </a:rPr>
              <a:t>COSC 3337---Data Science I (uh.edu)</a:t>
            </a:r>
            <a:r>
              <a:rPr lang="it-IT" dirty="0"/>
              <a:t> </a:t>
            </a:r>
            <a:endParaRPr lang="en-US" dirty="0"/>
          </a:p>
          <a:p>
            <a:pPr marL="533400" indent="-533400">
              <a:buFont typeface="Monotype Sorts" pitchFamily="2" charset="2"/>
              <a:buAutoNum type="arabicPeriod"/>
            </a:pPr>
            <a:r>
              <a:rPr lang="en-US" dirty="0"/>
              <a:t>Introduction to DS/DM (broken into pieces)</a:t>
            </a:r>
          </a:p>
          <a:p>
            <a:pPr marL="533400" indent="-533400">
              <a:buFont typeface="Monotype Sorts" pitchFamily="2" charset="2"/>
              <a:buAutoNum type="arabicPeriod"/>
            </a:pPr>
            <a:r>
              <a:rPr lang="en-US" dirty="0"/>
              <a:t>Course Syllabus &amp; Course Information</a:t>
            </a:r>
          </a:p>
          <a:p>
            <a:pPr marL="533400" indent="-533400">
              <a:buFont typeface="Monotype Sorts" pitchFamily="2" charset="2"/>
              <a:buAutoNum type="arabicPeriod"/>
            </a:pPr>
            <a:r>
              <a:rPr lang="en-US" dirty="0"/>
              <a:t>Examples of Different Data Mining Tasks </a:t>
            </a:r>
          </a:p>
          <a:p>
            <a:pPr marL="533400" indent="-533400">
              <a:buFont typeface="Monotype Sorts" pitchFamily="2" charset="2"/>
              <a:buAutoNum type="arabicPeriod"/>
            </a:pPr>
            <a:r>
              <a:rPr lang="en-US" dirty="0">
                <a:solidFill>
                  <a:srgbClr val="FF0000"/>
                </a:solidFill>
              </a:rPr>
              <a:t>Brief Introduction to Data Science (different </a:t>
            </a:r>
            <a:r>
              <a:rPr lang="en-US" dirty="0" err="1">
                <a:solidFill>
                  <a:srgbClr val="FF0000"/>
                </a:solidFill>
              </a:rPr>
              <a:t>pptx</a:t>
            </a:r>
            <a:r>
              <a:rPr lang="en-US" dirty="0">
                <a:solidFill>
                  <a:srgbClr val="FF0000"/>
                </a:solidFill>
              </a:rPr>
              <a:t>)</a:t>
            </a:r>
          </a:p>
          <a:p>
            <a:pPr marL="533400" indent="-533400">
              <a:buFont typeface="Monotype Sorts" pitchFamily="2" charset="2"/>
              <a:buAutoNum type="arabicPeriod"/>
            </a:pPr>
            <a:r>
              <a:rPr lang="en-US" dirty="0"/>
              <a:t>Data (short; different </a:t>
            </a:r>
            <a:r>
              <a:rPr lang="en-US" dirty="0" err="1"/>
              <a:t>pptx</a:t>
            </a:r>
            <a:r>
              <a:rPr lang="en-US" dirty="0"/>
              <a:t>)</a:t>
            </a:r>
          </a:p>
          <a:p>
            <a:pPr marL="0" indent="0">
              <a:buNone/>
            </a:pPr>
            <a:r>
              <a:rPr lang="en-US" dirty="0"/>
              <a:t> </a:t>
            </a:r>
          </a:p>
          <a:p>
            <a:pPr marL="533400" indent="-533400">
              <a:buFont typeface="Monotype Sorts" pitchFamily="2" charset="2"/>
              <a:buAutoNum type="arabicPeriod"/>
            </a:pPr>
            <a:endParaRPr lang="en-US" dirty="0"/>
          </a:p>
          <a:p>
            <a:pPr marL="400050" lvl="1" indent="0">
              <a:buNone/>
            </a:pPr>
            <a:r>
              <a:rPr lang="en-US" sz="2800" dirty="0">
                <a:solidFill>
                  <a:srgbClr val="00B050"/>
                </a:solidFill>
              </a:rPr>
              <a:t>Next Topic: </a:t>
            </a:r>
            <a:r>
              <a:rPr lang="en-US" sz="2800" dirty="0">
                <a:solidFill>
                  <a:srgbClr val="FFFF00"/>
                </a:solidFill>
              </a:rPr>
              <a:t>Exploratory Data Analysis</a:t>
            </a:r>
          </a:p>
          <a:p>
            <a:pPr marL="990600" lvl="1" indent="-533400">
              <a:buFont typeface="Arial" charset="0"/>
              <a:buAutoNum type="arabicPeriod"/>
            </a:pPr>
            <a:endParaRPr lang="en-US" sz="2400" dirty="0"/>
          </a:p>
        </p:txBody>
      </p:sp>
      <p:sp>
        <p:nvSpPr>
          <p:cNvPr id="2051" name="Rectangle 4"/>
          <p:cNvSpPr>
            <a:spLocks noGrp="1" noChangeArrowheads="1"/>
          </p:cNvSpPr>
          <p:nvPr>
            <p:ph type="title"/>
          </p:nvPr>
        </p:nvSpPr>
        <p:spPr>
          <a:xfrm>
            <a:off x="228600" y="457200"/>
            <a:ext cx="8763000" cy="609600"/>
          </a:xfrm>
        </p:spPr>
        <p:txBody>
          <a:bodyPr lIns="0" rIns="0"/>
          <a:lstStyle/>
          <a:p>
            <a:r>
              <a:rPr lang="en-US" dirty="0"/>
              <a:t>First 2-3 Lectures (Intro to DS/DM)</a:t>
            </a:r>
          </a:p>
        </p:txBody>
      </p:sp>
    </p:spTree>
    <p:extLst>
      <p:ext uri="{BB962C8B-B14F-4D97-AF65-F5344CB8AC3E}">
        <p14:creationId xmlns:p14="http://schemas.microsoft.com/office/powerpoint/2010/main" val="2073828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Course Objectives 1</a:t>
            </a:r>
          </a:p>
        </p:txBody>
      </p:sp>
      <p:sp>
        <p:nvSpPr>
          <p:cNvPr id="19459" name="Content Placeholder 2"/>
          <p:cNvSpPr>
            <a:spLocks noGrp="1"/>
          </p:cNvSpPr>
          <p:nvPr>
            <p:ph idx="1"/>
          </p:nvPr>
        </p:nvSpPr>
        <p:spPr>
          <a:xfrm>
            <a:off x="0" y="1828800"/>
            <a:ext cx="9144000" cy="4572000"/>
          </a:xfrm>
        </p:spPr>
        <p:txBody>
          <a:bodyPr/>
          <a:lstStyle/>
          <a:p>
            <a:r>
              <a:rPr lang="en-US" sz="2400" dirty="0"/>
              <a:t>1. will know what the goals and objectives of data science are and how to conduct a data science project </a:t>
            </a:r>
          </a:p>
          <a:p>
            <a:r>
              <a:rPr lang="en-US" sz="2400" dirty="0"/>
              <a:t>2. will have a sound knowledge of basic statistics and basic machine learning concepts </a:t>
            </a:r>
          </a:p>
          <a:p>
            <a:r>
              <a:rPr lang="en-US" sz="2400" dirty="0"/>
              <a:t>3. will have sound knowledge about exploratory data analysis</a:t>
            </a:r>
          </a:p>
          <a:p>
            <a:r>
              <a:rPr lang="en-US" sz="2400" dirty="0"/>
              <a:t>4. will have knowledge of popular classification techniques, such as decision trees, support vector machines, ensembles, and neural networks </a:t>
            </a:r>
          </a:p>
          <a:p>
            <a:r>
              <a:rPr lang="en-US" sz="2400" dirty="0"/>
              <a:t>5. will have some sound knowledge about how to construct distance functions </a:t>
            </a:r>
          </a:p>
          <a:p>
            <a:r>
              <a:rPr lang="en-US" sz="2400" dirty="0"/>
              <a:t>6. will have detailed knowledge of popular clustering algorithms, such as K-means, DBSCAN, and hierarchical clustering and cluster evaluation. </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055EBE98-D798-40AD-BD64-D84547206E02}" type="slidenum">
              <a:rPr lang="en-US" sz="1400" smtClean="0"/>
              <a:pPr eaLnBrk="1" hangingPunct="1"/>
              <a:t>10</a:t>
            </a:fld>
            <a:endParaRPr 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Course Objectives</a:t>
            </a:r>
          </a:p>
        </p:txBody>
      </p:sp>
      <p:sp>
        <p:nvSpPr>
          <p:cNvPr id="19459" name="Content Placeholder 2"/>
          <p:cNvSpPr>
            <a:spLocks noGrp="1"/>
          </p:cNvSpPr>
          <p:nvPr>
            <p:ph idx="1"/>
          </p:nvPr>
        </p:nvSpPr>
        <p:spPr>
          <a:xfrm>
            <a:off x="0" y="1828800"/>
            <a:ext cx="9144000" cy="4572000"/>
          </a:xfrm>
        </p:spPr>
        <p:txBody>
          <a:bodyPr/>
          <a:lstStyle/>
          <a:p>
            <a:r>
              <a:rPr lang="en-US" sz="2400" dirty="0"/>
              <a:t>7. will have some basic knowledge of anomaly and outlier detection. </a:t>
            </a:r>
          </a:p>
          <a:p>
            <a:r>
              <a:rPr lang="en-US" sz="2400" dirty="0"/>
              <a:t>8. will get hands-on exposure in the course assignments how to apply data analysis techniques to real world data sets. They will obtain valuable experience in learning how to interpret data analysis results, how to select parameters of data analysis tools, and how to interpret and evaluate data analysis results. </a:t>
            </a:r>
          </a:p>
          <a:p>
            <a:r>
              <a:rPr lang="en-US" sz="2400" dirty="0"/>
              <a:t>9. will learn on how to use the currently most popular data analysis and visualization environment R and its popular libraries. However, students who prefer to use Python libraries will be allowed to use those in the problem sets and group project. </a:t>
            </a:r>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055EBE98-D798-40AD-BD64-D84547206E02}" type="slidenum">
              <a:rPr lang="en-US" sz="1400" smtClean="0"/>
              <a:pPr eaLnBrk="1" hangingPunct="1"/>
              <a:t>11</a:t>
            </a:fld>
            <a:endParaRPr lang="en-US" sz="1400"/>
          </a:p>
        </p:txBody>
      </p:sp>
    </p:spTree>
    <p:extLst>
      <p:ext uri="{BB962C8B-B14F-4D97-AF65-F5344CB8AC3E}">
        <p14:creationId xmlns:p14="http://schemas.microsoft.com/office/powerpoint/2010/main" val="352063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xfrm>
            <a:off x="3124200" y="629602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5F2C3779-7731-470D-9B6F-73BCD0AB05B5}" type="slidenum">
              <a:rPr lang="en-US" sz="1400" smtClean="0"/>
              <a:pPr eaLnBrk="1" hangingPunct="1"/>
              <a:t>12</a:t>
            </a:fld>
            <a:endParaRPr lang="en-US" sz="1400"/>
          </a:p>
        </p:txBody>
      </p:sp>
      <p:sp>
        <p:nvSpPr>
          <p:cNvPr id="21507" name="Rectangle 2"/>
          <p:cNvSpPr>
            <a:spLocks noGrp="1" noChangeArrowheads="1"/>
          </p:cNvSpPr>
          <p:nvPr>
            <p:ph type="title"/>
          </p:nvPr>
        </p:nvSpPr>
        <p:spPr>
          <a:xfrm>
            <a:off x="152400" y="609600"/>
            <a:ext cx="8991600" cy="990600"/>
          </a:xfrm>
        </p:spPr>
        <p:txBody>
          <a:bodyPr/>
          <a:lstStyle/>
          <a:p>
            <a:pPr eaLnBrk="1" hangingPunct="1"/>
            <a:r>
              <a:rPr lang="en-US" sz="3600" dirty="0"/>
              <a:t>Order of Coverage (subject to change!)</a:t>
            </a:r>
            <a:endParaRPr lang="de-DE" sz="3600" dirty="0"/>
          </a:p>
        </p:txBody>
      </p:sp>
      <p:sp>
        <p:nvSpPr>
          <p:cNvPr id="21508" name="Rectangle 3"/>
          <p:cNvSpPr>
            <a:spLocks noGrp="1" noChangeArrowheads="1"/>
          </p:cNvSpPr>
          <p:nvPr>
            <p:ph type="body" idx="1"/>
          </p:nvPr>
        </p:nvSpPr>
        <p:spPr/>
        <p:txBody>
          <a:bodyPr/>
          <a:lstStyle/>
          <a:p>
            <a:pPr eaLnBrk="1" hangingPunct="1">
              <a:buNone/>
            </a:pPr>
            <a:r>
              <a:rPr lang="en-US" dirty="0">
                <a:solidFill>
                  <a:srgbClr val="FFFF00"/>
                </a:solidFill>
              </a:rPr>
              <a:t>Introduction </a:t>
            </a:r>
            <a:r>
              <a:rPr lang="en-US" dirty="0">
                <a:solidFill>
                  <a:srgbClr val="FFFF00"/>
                </a:solidFill>
                <a:sym typeface="Wingdings" pitchFamily="2" charset="2"/>
              </a:rPr>
              <a:t>Exploratory Data Analysis  Basic Introduction to R/Python for DS Classification and Prediction How to Conduct a Data Science Project  Similarity Assessment Clustering  More on Data Science and Data Storytelling  Outlier Detection  Preprocessing  </a:t>
            </a:r>
            <a:r>
              <a:rPr lang="en-US" dirty="0">
                <a:solidFill>
                  <a:schemeClr val="accent1"/>
                </a:solidFill>
                <a:sym typeface="Wingdings" pitchFamily="2" charset="2"/>
              </a:rPr>
              <a:t>Data Visualization </a:t>
            </a:r>
            <a:endParaRPr lang="en-US" dirty="0">
              <a:solidFill>
                <a:srgbClr val="FFFF00"/>
              </a:solidFill>
              <a:sym typeface="Wingdings" pitchFamily="2" charset="2"/>
            </a:endParaRPr>
          </a:p>
        </p:txBody>
      </p:sp>
      <p:pic>
        <p:nvPicPr>
          <p:cNvPr id="2150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19550" y="5486400"/>
            <a:ext cx="1104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24450" y="5486400"/>
            <a:ext cx="11033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5486400"/>
            <a:ext cx="11033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FE615283-0E01-4184-BBA5-4BC9A677C6C1}"/>
              </a:ext>
            </a:extLst>
          </p:cNvPr>
          <p:cNvSpPr txBox="1"/>
          <p:nvPr/>
        </p:nvSpPr>
        <p:spPr>
          <a:xfrm>
            <a:off x="1680065" y="5029200"/>
            <a:ext cx="5110438" cy="523220"/>
          </a:xfrm>
          <a:prstGeom prst="rect">
            <a:avLst/>
          </a:prstGeom>
          <a:noFill/>
        </p:spPr>
        <p:txBody>
          <a:bodyPr wrap="none" rtlCol="0">
            <a:spAutoFit/>
          </a:bodyPr>
          <a:lstStyle/>
          <a:p>
            <a:r>
              <a:rPr lang="en-US" dirty="0">
                <a:solidFill>
                  <a:schemeClr val="accent1"/>
                </a:solidFill>
              </a:rPr>
              <a:t>Optional, might not be covered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AA53A416-EF0B-48A1-9AC0-6D016A499584}" type="slidenum">
              <a:rPr lang="en-US" sz="1400" smtClean="0"/>
              <a:pPr eaLnBrk="1" hangingPunct="1"/>
              <a:t>13</a:t>
            </a:fld>
            <a:endParaRPr lang="en-US" sz="1400"/>
          </a:p>
        </p:txBody>
      </p:sp>
      <p:sp>
        <p:nvSpPr>
          <p:cNvPr id="23555" name="Rectangle 2"/>
          <p:cNvSpPr>
            <a:spLocks noGrp="1" noChangeArrowheads="1"/>
          </p:cNvSpPr>
          <p:nvPr>
            <p:ph type="title"/>
          </p:nvPr>
        </p:nvSpPr>
        <p:spPr>
          <a:xfrm>
            <a:off x="1447800" y="1219200"/>
            <a:ext cx="7010400" cy="457200"/>
          </a:xfrm>
          <a:noFill/>
        </p:spPr>
        <p:txBody>
          <a:bodyPr lIns="92075" tIns="46038" rIns="92075" bIns="46038" anchor="ctr"/>
          <a:lstStyle/>
          <a:p>
            <a:pPr eaLnBrk="1" hangingPunct="1"/>
            <a:r>
              <a:rPr lang="en-US" sz="3600"/>
              <a:t>Where to Find References?</a:t>
            </a:r>
            <a:endParaRPr lang="en-US" sz="3600" b="1"/>
          </a:p>
        </p:txBody>
      </p:sp>
      <p:sp>
        <p:nvSpPr>
          <p:cNvPr id="23556" name="Rectangle 3"/>
          <p:cNvSpPr>
            <a:spLocks noGrp="1" noChangeArrowheads="1"/>
          </p:cNvSpPr>
          <p:nvPr>
            <p:ph type="body" idx="1"/>
          </p:nvPr>
        </p:nvSpPr>
        <p:spPr>
          <a:xfrm>
            <a:off x="381000" y="2133600"/>
            <a:ext cx="8534400" cy="4495800"/>
          </a:xfrm>
          <a:noFill/>
        </p:spPr>
        <p:txBody>
          <a:bodyPr lIns="92075" tIns="46038" rIns="92075" bIns="46038"/>
          <a:lstStyle/>
          <a:p>
            <a:pPr eaLnBrk="1" hangingPunct="1">
              <a:lnSpc>
                <a:spcPct val="70000"/>
              </a:lnSpc>
            </a:pPr>
            <a:r>
              <a:rPr lang="en-US" sz="2400" u="sng"/>
              <a:t>Data mining and KDD</a:t>
            </a:r>
          </a:p>
          <a:p>
            <a:pPr lvl="1" eaLnBrk="1" hangingPunct="1">
              <a:lnSpc>
                <a:spcPct val="70000"/>
              </a:lnSpc>
            </a:pPr>
            <a:r>
              <a:rPr lang="en-US" sz="2000"/>
              <a:t>Conference proceedings: ICDM, KDD, PKDD, PAKDD, SDM,ADMA etc.</a:t>
            </a:r>
          </a:p>
          <a:p>
            <a:pPr lvl="1" eaLnBrk="1" hangingPunct="1">
              <a:lnSpc>
                <a:spcPct val="70000"/>
              </a:lnSpc>
            </a:pPr>
            <a:r>
              <a:rPr lang="en-US" sz="2000"/>
              <a:t>Journal: Data Mining and Knowledge Discovery</a:t>
            </a:r>
            <a:endParaRPr lang="en-US" sz="2000" u="sng"/>
          </a:p>
          <a:p>
            <a:pPr eaLnBrk="1" hangingPunct="1">
              <a:lnSpc>
                <a:spcPct val="70000"/>
              </a:lnSpc>
            </a:pPr>
            <a:r>
              <a:rPr lang="en-US" sz="2400" u="sng"/>
              <a:t>Database field (SIGMOD member CD ROM):</a:t>
            </a:r>
          </a:p>
          <a:p>
            <a:pPr lvl="1" eaLnBrk="1" hangingPunct="1">
              <a:lnSpc>
                <a:spcPct val="70000"/>
              </a:lnSpc>
            </a:pPr>
            <a:r>
              <a:rPr lang="en-US" sz="2000"/>
              <a:t>Conference proceedings: VLDB, ICDE, ACM-SIGMOD, CIKM</a:t>
            </a:r>
          </a:p>
          <a:p>
            <a:pPr lvl="1" eaLnBrk="1" hangingPunct="1">
              <a:lnSpc>
                <a:spcPct val="70000"/>
              </a:lnSpc>
            </a:pPr>
            <a:r>
              <a:rPr lang="en-US" sz="2000"/>
              <a:t>Journals: ACM-TODS, J. ACM, IEEE-TKDE, JIIS, etc.</a:t>
            </a:r>
            <a:endParaRPr lang="en-US" sz="2000" u="sng"/>
          </a:p>
          <a:p>
            <a:pPr eaLnBrk="1" hangingPunct="1">
              <a:lnSpc>
                <a:spcPct val="70000"/>
              </a:lnSpc>
            </a:pPr>
            <a:r>
              <a:rPr lang="en-US" sz="2400" u="sng"/>
              <a:t>AI and Machine Learning:</a:t>
            </a:r>
          </a:p>
          <a:p>
            <a:pPr lvl="1" eaLnBrk="1" hangingPunct="1">
              <a:lnSpc>
                <a:spcPct val="70000"/>
              </a:lnSpc>
            </a:pPr>
            <a:r>
              <a:rPr lang="en-US" sz="2000"/>
              <a:t>Conference proceedings: ICML, AAAI, IJCAI, ECML, etc.</a:t>
            </a:r>
          </a:p>
          <a:p>
            <a:pPr lvl="1" eaLnBrk="1" hangingPunct="1">
              <a:lnSpc>
                <a:spcPct val="70000"/>
              </a:lnSpc>
            </a:pPr>
            <a:r>
              <a:rPr lang="en-US" sz="2000"/>
              <a:t>Journals: Machine Learning, Artificial Intelligence, etc.</a:t>
            </a:r>
          </a:p>
          <a:p>
            <a:pPr eaLnBrk="1" hangingPunct="1">
              <a:lnSpc>
                <a:spcPct val="70000"/>
              </a:lnSpc>
            </a:pPr>
            <a:r>
              <a:rPr lang="en-US" sz="2400" u="sng"/>
              <a:t>Statistics:</a:t>
            </a:r>
          </a:p>
          <a:p>
            <a:pPr lvl="1" eaLnBrk="1" hangingPunct="1">
              <a:lnSpc>
                <a:spcPct val="70000"/>
              </a:lnSpc>
            </a:pPr>
            <a:r>
              <a:rPr lang="en-US" sz="2000"/>
              <a:t>Conference proceedings: Joint Stat. Meeting, etc.</a:t>
            </a:r>
          </a:p>
          <a:p>
            <a:pPr lvl="1" eaLnBrk="1" hangingPunct="1">
              <a:lnSpc>
                <a:spcPct val="70000"/>
              </a:lnSpc>
            </a:pPr>
            <a:r>
              <a:rPr lang="en-US" sz="2000"/>
              <a:t>Journals: Annals of statistics, etc.</a:t>
            </a:r>
          </a:p>
          <a:p>
            <a:pPr eaLnBrk="1" hangingPunct="1">
              <a:lnSpc>
                <a:spcPct val="70000"/>
              </a:lnSpc>
            </a:pPr>
            <a:r>
              <a:rPr lang="en-US" sz="2400" u="sng"/>
              <a:t>Visualization:</a:t>
            </a:r>
          </a:p>
          <a:p>
            <a:pPr lvl="1" eaLnBrk="1" hangingPunct="1">
              <a:lnSpc>
                <a:spcPct val="70000"/>
              </a:lnSpc>
            </a:pPr>
            <a:r>
              <a:rPr lang="en-US" sz="2000"/>
              <a:t>Conference proceedings: CHI, etc.</a:t>
            </a:r>
          </a:p>
          <a:p>
            <a:pPr lvl="1" eaLnBrk="1" hangingPunct="1">
              <a:lnSpc>
                <a:spcPct val="70000"/>
              </a:lnSpc>
            </a:pPr>
            <a:r>
              <a:rPr lang="en-US" sz="2000"/>
              <a:t>Journals: IEEE Trans. visualization and computer graphics, etc.</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90511457-0813-4800-9F41-E026BED23E56}" type="slidenum">
              <a:rPr lang="en-US" sz="1400" smtClean="0"/>
              <a:pPr eaLnBrk="1" hangingPunct="1"/>
              <a:t>14</a:t>
            </a:fld>
            <a:endParaRPr lang="en-US" sz="1400"/>
          </a:p>
        </p:txBody>
      </p:sp>
      <p:sp>
        <p:nvSpPr>
          <p:cNvPr id="24579" name="Rectangle 2"/>
          <p:cNvSpPr>
            <a:spLocks noGrp="1" noChangeArrowheads="1"/>
          </p:cNvSpPr>
          <p:nvPr>
            <p:ph type="title"/>
          </p:nvPr>
        </p:nvSpPr>
        <p:spPr>
          <a:xfrm>
            <a:off x="609601" y="762000"/>
            <a:ext cx="8534400" cy="990600"/>
          </a:xfrm>
        </p:spPr>
        <p:txBody>
          <a:bodyPr/>
          <a:lstStyle/>
          <a:p>
            <a:pPr eaLnBrk="1" hangingPunct="1"/>
            <a:r>
              <a:rPr lang="en-US" dirty="0"/>
              <a:t>Textbooks</a:t>
            </a:r>
            <a:endParaRPr lang="de-DE" dirty="0"/>
          </a:p>
        </p:txBody>
      </p:sp>
      <p:sp>
        <p:nvSpPr>
          <p:cNvPr id="24580" name="Rectangle 5"/>
          <p:cNvSpPr>
            <a:spLocks noChangeArrowheads="1"/>
          </p:cNvSpPr>
          <p:nvPr/>
        </p:nvSpPr>
        <p:spPr bwMode="auto">
          <a:xfrm>
            <a:off x="0" y="1600329"/>
            <a:ext cx="847883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endParaRPr lang="en-US" dirty="0"/>
          </a:p>
          <a:p>
            <a:pPr lvl="1" eaLnBrk="0" hangingPunct="0"/>
            <a:r>
              <a:rPr lang="en-US" b="1" dirty="0"/>
              <a:t>Recommended Text:</a:t>
            </a:r>
            <a:r>
              <a:rPr lang="en-US" dirty="0"/>
              <a:t> P.-N. Tang, M. </a:t>
            </a:r>
            <a:r>
              <a:rPr lang="en-US" dirty="0" err="1"/>
              <a:t>Steinback</a:t>
            </a:r>
            <a:r>
              <a:rPr lang="en-US" dirty="0"/>
              <a:t>, and V. Kumar: </a:t>
            </a:r>
            <a:r>
              <a:rPr lang="en-US" i="1" dirty="0"/>
              <a:t>Introduction to Data Mining</a:t>
            </a:r>
            <a:r>
              <a:rPr lang="en-US" dirty="0"/>
              <a:t>, </a:t>
            </a:r>
          </a:p>
          <a:p>
            <a:pPr lvl="1" eaLnBrk="0" hangingPunct="0"/>
            <a:r>
              <a:rPr lang="en-US" dirty="0"/>
              <a:t>Addison Wesley, 2018. </a:t>
            </a:r>
            <a:r>
              <a:rPr lang="en-US" dirty="0">
                <a:hlinkClick r:id="rId2"/>
              </a:rPr>
              <a:t>Link to Book </a:t>
            </a:r>
            <a:r>
              <a:rPr lang="en-US" dirty="0" err="1">
                <a:hlinkClick r:id="rId2"/>
              </a:rPr>
              <a:t>HomePage</a:t>
            </a:r>
            <a:r>
              <a:rPr lang="en-US" dirty="0"/>
              <a:t> </a:t>
            </a:r>
            <a:br>
              <a:rPr lang="en-US" dirty="0"/>
            </a:br>
            <a:endParaRPr lang="en-US" dirty="0"/>
          </a:p>
          <a:p>
            <a:pPr lvl="1" eaLnBrk="0" hangingPunct="0"/>
            <a:r>
              <a:rPr lang="en-US" b="1" dirty="0"/>
              <a:t>Mildly Recommended Text</a:t>
            </a:r>
            <a:r>
              <a:rPr lang="en-US" dirty="0"/>
              <a:t> </a:t>
            </a:r>
            <a:r>
              <a:rPr lang="en-US" dirty="0" err="1"/>
              <a:t>Jiawei</a:t>
            </a:r>
            <a:r>
              <a:rPr lang="en-US" dirty="0"/>
              <a:t> Han and </a:t>
            </a:r>
          </a:p>
          <a:p>
            <a:pPr lvl="1" eaLnBrk="0" hangingPunct="0"/>
            <a:r>
              <a:rPr lang="en-US" dirty="0" err="1"/>
              <a:t>Micheline</a:t>
            </a:r>
            <a:r>
              <a:rPr lang="en-US" dirty="0"/>
              <a:t> </a:t>
            </a:r>
            <a:r>
              <a:rPr lang="en-US" dirty="0" err="1"/>
              <a:t>Kamber</a:t>
            </a:r>
            <a:r>
              <a:rPr lang="en-US" dirty="0"/>
              <a:t>, </a:t>
            </a:r>
            <a:r>
              <a:rPr lang="en-US" i="1" dirty="0"/>
              <a:t>Data Mining: Concepts and </a:t>
            </a:r>
          </a:p>
          <a:p>
            <a:pPr lvl="1" eaLnBrk="0" hangingPunct="0"/>
            <a:r>
              <a:rPr lang="en-US" i="1" dirty="0"/>
              <a:t>Techniques</a:t>
            </a:r>
            <a:r>
              <a:rPr lang="en-US" dirty="0"/>
              <a:t>, Morgan Kaufman Publishers, second </a:t>
            </a:r>
          </a:p>
          <a:p>
            <a:pPr lvl="1" eaLnBrk="0" hangingPunct="0"/>
            <a:r>
              <a:rPr lang="en-US" dirty="0"/>
              <a:t>Edition, 2011. </a:t>
            </a:r>
          </a:p>
          <a:p>
            <a:pPr lvl="1" eaLnBrk="0" hangingPunct="0"/>
            <a:r>
              <a:rPr lang="en-US" dirty="0">
                <a:hlinkClick r:id="rId3"/>
              </a:rPr>
              <a:t>Link to Data Mining Book Home Page</a:t>
            </a:r>
            <a:endParaRPr lang="en-US" dirty="0"/>
          </a:p>
          <a:p>
            <a:pPr eaLnBrk="0" hangingPunct="0"/>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1CE9EC62-ED0D-4AF2-BC5E-9E0F59880BAB}" type="slidenum">
              <a:rPr lang="en-US" sz="1400" smtClean="0"/>
              <a:pPr eaLnBrk="1" hangingPunct="1"/>
              <a:t>15</a:t>
            </a:fld>
            <a:endParaRPr lang="en-US" sz="1400"/>
          </a:p>
        </p:txBody>
      </p:sp>
      <p:sp>
        <p:nvSpPr>
          <p:cNvPr id="26627" name="Rectangle 2"/>
          <p:cNvSpPr>
            <a:spLocks noGrp="1" noChangeArrowheads="1"/>
          </p:cNvSpPr>
          <p:nvPr>
            <p:ph type="title"/>
          </p:nvPr>
        </p:nvSpPr>
        <p:spPr>
          <a:xfrm>
            <a:off x="0" y="750029"/>
            <a:ext cx="9220200" cy="838200"/>
          </a:xfrm>
        </p:spPr>
        <p:txBody>
          <a:bodyPr/>
          <a:lstStyle/>
          <a:p>
            <a:pPr eaLnBrk="1" hangingPunct="1"/>
            <a:r>
              <a:rPr lang="en-US" sz="3600" dirty="0"/>
              <a:t>COSC 3337 Course Elements </a:t>
            </a:r>
            <a:endParaRPr lang="de-DE" sz="3600" dirty="0"/>
          </a:p>
        </p:txBody>
      </p:sp>
      <p:sp>
        <p:nvSpPr>
          <p:cNvPr id="26628" name="TextBox 3"/>
          <p:cNvSpPr txBox="1">
            <a:spLocks noChangeArrowheads="1"/>
          </p:cNvSpPr>
          <p:nvPr/>
        </p:nvSpPr>
        <p:spPr bwMode="auto">
          <a:xfrm>
            <a:off x="152400" y="2286000"/>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buFont typeface="Arial" charset="0"/>
              <a:buChar char="•"/>
            </a:pPr>
            <a:r>
              <a:rPr lang="en-US"/>
              <a:t> </a:t>
            </a:r>
          </a:p>
        </p:txBody>
      </p:sp>
      <p:sp>
        <p:nvSpPr>
          <p:cNvPr id="26629" name="Rectangle 4"/>
          <p:cNvSpPr>
            <a:spLocks noChangeArrowheads="1"/>
          </p:cNvSpPr>
          <p:nvPr/>
        </p:nvSpPr>
        <p:spPr bwMode="auto">
          <a:xfrm>
            <a:off x="0" y="1828800"/>
            <a:ext cx="9144000"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br>
              <a:rPr lang="en-US" sz="1900" dirty="0"/>
            </a:br>
            <a:r>
              <a:rPr lang="en-US" sz="2400" dirty="0">
                <a:solidFill>
                  <a:srgbClr val="FFFF00"/>
                </a:solidFill>
              </a:rPr>
              <a:t>23 Lectures </a:t>
            </a:r>
          </a:p>
          <a:p>
            <a:r>
              <a:rPr lang="en-US" sz="2400" dirty="0">
                <a:solidFill>
                  <a:srgbClr val="FFFF00"/>
                </a:solidFill>
              </a:rPr>
              <a:t>2-3 Labs </a:t>
            </a:r>
          </a:p>
          <a:p>
            <a:r>
              <a:rPr lang="en-US" sz="2400" dirty="0">
                <a:solidFill>
                  <a:srgbClr val="FFFF00"/>
                </a:solidFill>
              </a:rPr>
              <a:t>3 exams </a:t>
            </a:r>
          </a:p>
          <a:p>
            <a:r>
              <a:rPr lang="en-US" sz="2400" dirty="0">
                <a:solidFill>
                  <a:srgbClr val="FFFF00"/>
                </a:solidFill>
              </a:rPr>
              <a:t>3 Problem Sets </a:t>
            </a:r>
          </a:p>
          <a:p>
            <a:r>
              <a:rPr lang="en-US" sz="2400" dirty="0">
                <a:solidFill>
                  <a:srgbClr val="FFFF00"/>
                </a:solidFill>
              </a:rPr>
              <a:t>1 Group Project </a:t>
            </a:r>
          </a:p>
          <a:p>
            <a:r>
              <a:rPr lang="en-US" sz="2400" dirty="0">
                <a:solidFill>
                  <a:srgbClr val="FFFF00"/>
                </a:solidFill>
              </a:rPr>
              <a:t>1 Group Homework Credit Task (to be explained later) </a:t>
            </a:r>
          </a:p>
          <a:p>
            <a:br>
              <a:rPr lang="en-US" sz="2400" dirty="0">
                <a:solidFill>
                  <a:srgbClr val="FFFF00"/>
                </a:solidFill>
              </a:rPr>
            </a:b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1CE9EC62-ED0D-4AF2-BC5E-9E0F59880BAB}" type="slidenum">
              <a:rPr lang="en-US" sz="1400" smtClean="0"/>
              <a:pPr eaLnBrk="1" hangingPunct="1"/>
              <a:t>16</a:t>
            </a:fld>
            <a:endParaRPr lang="en-US" sz="1400"/>
          </a:p>
        </p:txBody>
      </p:sp>
      <p:sp>
        <p:nvSpPr>
          <p:cNvPr id="26627" name="Rectangle 2"/>
          <p:cNvSpPr>
            <a:spLocks noGrp="1" noChangeArrowheads="1"/>
          </p:cNvSpPr>
          <p:nvPr>
            <p:ph type="title"/>
          </p:nvPr>
        </p:nvSpPr>
        <p:spPr>
          <a:xfrm>
            <a:off x="0" y="750029"/>
            <a:ext cx="9220200" cy="838200"/>
          </a:xfrm>
        </p:spPr>
        <p:txBody>
          <a:bodyPr/>
          <a:lstStyle/>
          <a:p>
            <a:pPr eaLnBrk="1" hangingPunct="1"/>
            <a:r>
              <a:rPr lang="en-US" sz="3600" dirty="0"/>
              <a:t>Fall 2023 Problem Sets and Group Project</a:t>
            </a:r>
            <a:endParaRPr lang="de-DE" sz="3600" dirty="0"/>
          </a:p>
        </p:txBody>
      </p:sp>
      <p:sp>
        <p:nvSpPr>
          <p:cNvPr id="26628" name="TextBox 3"/>
          <p:cNvSpPr txBox="1">
            <a:spLocks noChangeArrowheads="1"/>
          </p:cNvSpPr>
          <p:nvPr/>
        </p:nvSpPr>
        <p:spPr bwMode="auto">
          <a:xfrm>
            <a:off x="152400" y="2286000"/>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buFont typeface="Arial" charset="0"/>
              <a:buChar char="•"/>
            </a:pPr>
            <a:r>
              <a:rPr lang="en-US"/>
              <a:t> </a:t>
            </a:r>
          </a:p>
        </p:txBody>
      </p:sp>
      <p:sp>
        <p:nvSpPr>
          <p:cNvPr id="26629" name="Rectangle 4"/>
          <p:cNvSpPr>
            <a:spLocks noChangeArrowheads="1"/>
          </p:cNvSpPr>
          <p:nvPr/>
        </p:nvSpPr>
        <p:spPr bwMode="auto">
          <a:xfrm>
            <a:off x="0" y="1828800"/>
            <a:ext cx="9144000" cy="5678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br>
              <a:rPr lang="en-US" sz="1900" dirty="0"/>
            </a:br>
            <a:r>
              <a:rPr lang="en-US" sz="2400" dirty="0">
                <a:solidFill>
                  <a:srgbClr val="FFFF00"/>
                </a:solidFill>
              </a:rPr>
              <a:t>Problem Set1: Exploratory Data Analysis and Classification</a:t>
            </a:r>
          </a:p>
          <a:p>
            <a:endParaRPr lang="en-US" sz="2400" dirty="0">
              <a:solidFill>
                <a:srgbClr val="FFFF00"/>
              </a:solidFill>
            </a:endParaRPr>
          </a:p>
          <a:p>
            <a:r>
              <a:rPr lang="en-US" sz="2400" dirty="0">
                <a:solidFill>
                  <a:srgbClr val="FFFF00"/>
                </a:solidFill>
              </a:rPr>
              <a:t>Problem Set2: Some Exposure to Deep Learning </a:t>
            </a:r>
          </a:p>
          <a:p>
            <a:r>
              <a:rPr lang="en-US" sz="2400" dirty="0">
                <a:solidFill>
                  <a:srgbClr val="FFFF00"/>
                </a:solidFill>
              </a:rPr>
              <a:t> </a:t>
            </a:r>
            <a:br>
              <a:rPr lang="en-US" sz="2400" dirty="0">
                <a:solidFill>
                  <a:srgbClr val="FFFF00"/>
                </a:solidFill>
              </a:rPr>
            </a:br>
            <a:r>
              <a:rPr lang="en-US" sz="2400" dirty="0">
                <a:solidFill>
                  <a:srgbClr val="FFFF00"/>
                </a:solidFill>
              </a:rPr>
              <a:t>Problem Set3: Clustering and Outlier Detection </a:t>
            </a:r>
          </a:p>
          <a:p>
            <a:endParaRPr lang="en-US" sz="2400" dirty="0">
              <a:solidFill>
                <a:srgbClr val="FFFF00"/>
              </a:solidFill>
            </a:endParaRPr>
          </a:p>
          <a:p>
            <a:r>
              <a:rPr lang="en-US" sz="2400" dirty="0">
                <a:solidFill>
                  <a:srgbClr val="FFFF00"/>
                </a:solidFill>
              </a:rPr>
              <a:t>6-week Long Group Project ((3)4 students per group, starts September 25; can set up your own groups). </a:t>
            </a:r>
          </a:p>
          <a:p>
            <a:endParaRPr lang="en-US" sz="800" dirty="0">
              <a:solidFill>
                <a:srgbClr val="FFFF00"/>
              </a:solidFill>
            </a:endParaRPr>
          </a:p>
          <a:p>
            <a:r>
              <a:rPr lang="en-US" sz="2400" dirty="0"/>
              <a:t>Remark: Tasks 1 and 4 and to a lesser extend the group project will be very similar to last year’s problem set tasks. We basically just replace datasets and make a few minor modifications.  Tasks 2 and 3 will be completely different!</a:t>
            </a:r>
          </a:p>
          <a:p>
            <a:br>
              <a:rPr lang="en-US" sz="2400" dirty="0">
                <a:solidFill>
                  <a:srgbClr val="FFFF00"/>
                </a:solidFill>
              </a:rPr>
            </a:br>
            <a:endParaRPr lang="en-US" sz="2400" dirty="0"/>
          </a:p>
        </p:txBody>
      </p:sp>
    </p:spTree>
    <p:extLst>
      <p:ext uri="{BB962C8B-B14F-4D97-AF65-F5344CB8AC3E}">
        <p14:creationId xmlns:p14="http://schemas.microsoft.com/office/powerpoint/2010/main" val="58172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1CE9EC62-ED0D-4AF2-BC5E-9E0F59880BAB}" type="slidenum">
              <a:rPr lang="en-US" sz="1400" smtClean="0"/>
              <a:pPr eaLnBrk="1" hangingPunct="1"/>
              <a:t>17</a:t>
            </a:fld>
            <a:endParaRPr lang="en-US" sz="1400"/>
          </a:p>
        </p:txBody>
      </p:sp>
      <p:sp>
        <p:nvSpPr>
          <p:cNvPr id="26627" name="Rectangle 2"/>
          <p:cNvSpPr>
            <a:spLocks noGrp="1" noChangeArrowheads="1"/>
          </p:cNvSpPr>
          <p:nvPr>
            <p:ph type="title"/>
          </p:nvPr>
        </p:nvSpPr>
        <p:spPr>
          <a:xfrm>
            <a:off x="0" y="750029"/>
            <a:ext cx="9220200" cy="838200"/>
          </a:xfrm>
        </p:spPr>
        <p:txBody>
          <a:bodyPr/>
          <a:lstStyle/>
          <a:p>
            <a:pPr eaLnBrk="1" hangingPunct="1"/>
            <a:r>
              <a:rPr lang="en-US" sz="3600" dirty="0">
                <a:solidFill>
                  <a:srgbClr val="FFFF00"/>
                </a:solidFill>
              </a:rPr>
              <a:t>Group Homework Credit (GHC)</a:t>
            </a:r>
            <a:endParaRPr lang="de-DE" sz="3600" dirty="0">
              <a:solidFill>
                <a:srgbClr val="FFFF00"/>
              </a:solidFill>
            </a:endParaRPr>
          </a:p>
        </p:txBody>
      </p:sp>
      <p:sp>
        <p:nvSpPr>
          <p:cNvPr id="26628" name="TextBox 3"/>
          <p:cNvSpPr txBox="1">
            <a:spLocks noChangeArrowheads="1"/>
          </p:cNvSpPr>
          <p:nvPr/>
        </p:nvSpPr>
        <p:spPr bwMode="auto">
          <a:xfrm>
            <a:off x="152400" y="2286000"/>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buFont typeface="Arial" charset="0"/>
              <a:buChar char="•"/>
            </a:pPr>
            <a:r>
              <a:rPr lang="en-US"/>
              <a:t> </a:t>
            </a:r>
          </a:p>
        </p:txBody>
      </p:sp>
      <p:sp>
        <p:nvSpPr>
          <p:cNvPr id="26629" name="Rectangle 4"/>
          <p:cNvSpPr>
            <a:spLocks noChangeArrowheads="1"/>
          </p:cNvSpPr>
          <p:nvPr/>
        </p:nvSpPr>
        <p:spPr bwMode="auto">
          <a:xfrm>
            <a:off x="0" y="1828800"/>
            <a:ext cx="9144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t>Homework style tasks will be assigned to Groups of typically 5- 7 students. Each group gets a different task. Students present the solutions to these tasks during a (about 12 minutes, at most 15 minutes) presentation during the lecture and share the solution via a PowerPoint or Word file with everybody else in the Course MS Teams page dedicated to GHC. We will set up groups approx. August 30, 2023. There will be 14-15 groups! </a:t>
            </a:r>
          </a:p>
          <a:p>
            <a:endParaRPr lang="en-US" sz="2400" dirty="0"/>
          </a:p>
        </p:txBody>
      </p:sp>
    </p:spTree>
    <p:extLst>
      <p:ext uri="{BB962C8B-B14F-4D97-AF65-F5344CB8AC3E}">
        <p14:creationId xmlns:p14="http://schemas.microsoft.com/office/powerpoint/2010/main" val="2660348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Exams</a:t>
            </a:r>
          </a:p>
        </p:txBody>
      </p:sp>
      <p:sp>
        <p:nvSpPr>
          <p:cNvPr id="3" name="Content Placeholder 2"/>
          <p:cNvSpPr>
            <a:spLocks noGrp="1"/>
          </p:cNvSpPr>
          <p:nvPr>
            <p:ph idx="1"/>
          </p:nvPr>
        </p:nvSpPr>
        <p:spPr/>
        <p:txBody>
          <a:bodyPr/>
          <a:lstStyle/>
          <a:p>
            <a:r>
              <a:rPr lang="en-US" dirty="0"/>
              <a:t>Open Textbook and Notes </a:t>
            </a:r>
          </a:p>
          <a:p>
            <a:r>
              <a:rPr lang="en-US" dirty="0"/>
              <a:t>Traditional paper exams you will take in an UH class room.</a:t>
            </a:r>
          </a:p>
          <a:p>
            <a:r>
              <a:rPr lang="en-US" dirty="0">
                <a:solidFill>
                  <a:srgbClr val="FF0000"/>
                </a:solidFill>
              </a:rPr>
              <a:t>Use of computers and cell phones is not allowed!   </a:t>
            </a:r>
          </a:p>
          <a:p>
            <a:r>
              <a:rPr lang="en-US" dirty="0"/>
              <a:t>Count about 50% towards the course grade</a:t>
            </a:r>
          </a:p>
          <a:p>
            <a:r>
              <a:rPr lang="en-US" dirty="0"/>
              <a:t>3 exams (October 3, November 14, December 7)</a:t>
            </a:r>
          </a:p>
          <a:p>
            <a:r>
              <a:rPr lang="en-US" dirty="0"/>
              <a:t>You will get a detailed review list before the exam </a:t>
            </a:r>
          </a:p>
          <a:p>
            <a:r>
              <a:rPr lang="en-US" dirty="0"/>
              <a:t>75+% of the exam problems covers material that was discussed in the lecture</a:t>
            </a:r>
          </a:p>
          <a:p>
            <a:endParaRPr lang="en-US" dirty="0"/>
          </a:p>
        </p:txBody>
      </p:sp>
      <p:sp>
        <p:nvSpPr>
          <p:cNvPr id="4" name="Slide Number Placeholder 3"/>
          <p:cNvSpPr>
            <a:spLocks noGrp="1"/>
          </p:cNvSpPr>
          <p:nvPr>
            <p:ph type="sldNum" sz="quarter" idx="10"/>
          </p:nvPr>
        </p:nvSpPr>
        <p:spPr/>
        <p:txBody>
          <a:bodyPr/>
          <a:lstStyle/>
          <a:p>
            <a:pPr>
              <a:defRPr/>
            </a:pPr>
            <a:fld id="{D0E1E407-4EBC-4533-9582-C814CEC75528}" type="slidenum">
              <a:rPr lang="en-US" smtClean="0"/>
              <a:pPr>
                <a:defRPr/>
              </a:pPr>
              <a:t>18</a:t>
            </a:fld>
            <a:endParaRPr lang="en-US"/>
          </a:p>
        </p:txBody>
      </p:sp>
    </p:spTree>
    <p:extLst>
      <p:ext uri="{BB962C8B-B14F-4D97-AF65-F5344CB8AC3E}">
        <p14:creationId xmlns:p14="http://schemas.microsoft.com/office/powerpoint/2010/main" val="2205330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480D870A-23F5-4C5E-9484-A07483202E39}" type="slidenum">
              <a:rPr lang="en-US" sz="1400" smtClean="0"/>
              <a:pPr eaLnBrk="1" hangingPunct="1"/>
              <a:t>19</a:t>
            </a:fld>
            <a:endParaRPr lang="en-US" sz="1400"/>
          </a:p>
        </p:txBody>
      </p:sp>
      <p:sp>
        <p:nvSpPr>
          <p:cNvPr id="27651" name="Rectangle 1026"/>
          <p:cNvSpPr>
            <a:spLocks noGrp="1" noChangeArrowheads="1"/>
          </p:cNvSpPr>
          <p:nvPr>
            <p:ph type="title"/>
          </p:nvPr>
        </p:nvSpPr>
        <p:spPr>
          <a:xfrm>
            <a:off x="1219200" y="838200"/>
            <a:ext cx="7716838" cy="914400"/>
          </a:xfrm>
        </p:spPr>
        <p:txBody>
          <a:bodyPr/>
          <a:lstStyle/>
          <a:p>
            <a:pPr eaLnBrk="1" hangingPunct="1"/>
            <a:r>
              <a:rPr lang="en-US" sz="3600" dirty="0"/>
              <a:t>Teaching Assistants: </a:t>
            </a:r>
            <a:r>
              <a:rPr lang="en-US" sz="3600" dirty="0">
                <a:solidFill>
                  <a:srgbClr val="FFFF00"/>
                </a:solidFill>
              </a:rPr>
              <a:t>Raunak &amp; Janet</a:t>
            </a:r>
          </a:p>
        </p:txBody>
      </p:sp>
      <p:sp>
        <p:nvSpPr>
          <p:cNvPr id="27652" name="Rectangle 1027"/>
          <p:cNvSpPr>
            <a:spLocks noGrp="1" noChangeArrowheads="1"/>
          </p:cNvSpPr>
          <p:nvPr>
            <p:ph type="body" idx="1"/>
          </p:nvPr>
        </p:nvSpPr>
        <p:spPr>
          <a:xfrm>
            <a:off x="-76200" y="2057400"/>
            <a:ext cx="9220200" cy="3429000"/>
          </a:xfrm>
        </p:spPr>
        <p:txBody>
          <a:bodyPr/>
          <a:lstStyle/>
          <a:p>
            <a:pPr marL="533400" indent="-533400" eaLnBrk="1" hangingPunct="1">
              <a:buFont typeface="Wingdings" pitchFamily="2" charset="2"/>
              <a:buNone/>
            </a:pPr>
            <a:r>
              <a:rPr lang="en-US" dirty="0"/>
              <a:t>Duties:</a:t>
            </a:r>
          </a:p>
          <a:p>
            <a:pPr marL="914400" lvl="1" indent="-457200" eaLnBrk="1" hangingPunct="1">
              <a:buFont typeface="Tahoma" pitchFamily="34" charset="0"/>
              <a:buAutoNum type="arabicPeriod"/>
            </a:pPr>
            <a:r>
              <a:rPr lang="en-US" dirty="0"/>
              <a:t>Preparation of problems sets and group project</a:t>
            </a:r>
          </a:p>
          <a:p>
            <a:pPr marL="914400" lvl="1" indent="-457200" eaLnBrk="1" hangingPunct="1">
              <a:buFont typeface="Tahoma" pitchFamily="34" charset="0"/>
              <a:buAutoNum type="arabicPeriod"/>
            </a:pPr>
            <a:r>
              <a:rPr lang="en-US" dirty="0"/>
              <a:t>Grading of problem set tasks and group project</a:t>
            </a:r>
          </a:p>
          <a:p>
            <a:pPr marL="914400" lvl="1" indent="-457200" eaLnBrk="1" hangingPunct="1">
              <a:buFont typeface="Tahoma" pitchFamily="34" charset="0"/>
              <a:buAutoNum type="arabicPeriod"/>
            </a:pPr>
            <a:r>
              <a:rPr lang="en-US" dirty="0"/>
              <a:t>Recording of course scores; computing of overall grades</a:t>
            </a:r>
          </a:p>
          <a:p>
            <a:pPr marL="914400" lvl="1" indent="-457200" eaLnBrk="1" hangingPunct="1">
              <a:buFont typeface="Tahoma" pitchFamily="34" charset="0"/>
              <a:buAutoNum type="arabicPeriod"/>
            </a:pPr>
            <a:r>
              <a:rPr lang="en-US" dirty="0"/>
              <a:t>Help students with homework, programming projects and problems with the course material</a:t>
            </a:r>
          </a:p>
          <a:p>
            <a:pPr marL="914400" lvl="1" indent="-457200" eaLnBrk="1" hangingPunct="1">
              <a:buFont typeface="Wingdings" pitchFamily="2" charset="2"/>
              <a:buAutoNum type="arabicPeriod"/>
            </a:pPr>
            <a:r>
              <a:rPr lang="en-US" dirty="0"/>
              <a:t>Proctoring and Grading of Exams (Dr. Eick </a:t>
            </a:r>
            <a:r>
              <a:rPr lang="en-US"/>
              <a:t>also contributes)</a:t>
            </a:r>
            <a:endParaRPr lang="en-US" dirty="0"/>
          </a:p>
          <a:p>
            <a:pPr marL="914400" lvl="1" indent="-457200" eaLnBrk="1" hangingPunct="1">
              <a:buFont typeface="Wingdings" pitchFamily="2" charset="2"/>
              <a:buAutoNum type="arabicPeriod"/>
            </a:pPr>
            <a:r>
              <a:rPr lang="en-US" dirty="0"/>
              <a:t>Help with the online lecture</a:t>
            </a:r>
          </a:p>
          <a:p>
            <a:pPr marL="914400" lvl="1" indent="-457200" eaLnBrk="1" hangingPunct="1">
              <a:buFont typeface="Wingdings" pitchFamily="2" charset="2"/>
              <a:buAutoNum type="arabicPeriod"/>
            </a:pPr>
            <a:r>
              <a:rPr lang="en-US" dirty="0"/>
              <a:t>Teaching 1-2 Labs; maybe a single lecture </a:t>
            </a:r>
          </a:p>
          <a:p>
            <a:pPr marL="533400" indent="-533400" eaLnBrk="1" hangingPunct="1">
              <a:buFont typeface="Wingdings" pitchFamily="2" charset="2"/>
              <a:buNone/>
            </a:pPr>
            <a:r>
              <a:rPr lang="en-US" dirty="0"/>
              <a:t>Office: MS Team 3337-Class </a:t>
            </a:r>
          </a:p>
          <a:p>
            <a:pPr marL="533400" indent="-533400" eaLnBrk="1" hangingPunct="1">
              <a:buFont typeface="Wingdings" pitchFamily="2" charset="2"/>
              <a:buNone/>
            </a:pPr>
            <a:r>
              <a:rPr lang="en-US" dirty="0"/>
              <a:t>Office Hours: see webpage</a:t>
            </a:r>
          </a:p>
          <a:p>
            <a:pPr marL="533400" indent="-533400" eaLnBrk="1" hangingPunct="1">
              <a:buFont typeface="Wingdings" pitchFamily="2" charset="2"/>
              <a:buNone/>
            </a:pPr>
            <a:r>
              <a:rPr lang="en-US" dirty="0"/>
              <a:t>E-mail: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3EDA-00B9-329E-C6DD-880119D6F67C}"/>
              </a:ext>
            </a:extLst>
          </p:cNvPr>
          <p:cNvSpPr>
            <a:spLocks noGrp="1"/>
          </p:cNvSpPr>
          <p:nvPr>
            <p:ph type="title"/>
          </p:nvPr>
        </p:nvSpPr>
        <p:spPr/>
        <p:txBody>
          <a:bodyPr/>
          <a:lstStyle/>
          <a:p>
            <a:r>
              <a:rPr lang="en-US" dirty="0"/>
              <a:t>Main Course Tools </a:t>
            </a:r>
          </a:p>
        </p:txBody>
      </p:sp>
      <p:sp>
        <p:nvSpPr>
          <p:cNvPr id="3" name="Content Placeholder 2">
            <a:extLst>
              <a:ext uri="{FF2B5EF4-FFF2-40B4-BE49-F238E27FC236}">
                <a16:creationId xmlns:a16="http://schemas.microsoft.com/office/drawing/2014/main" id="{A3643500-8911-E5EF-172A-9F260B16D0A3}"/>
              </a:ext>
            </a:extLst>
          </p:cNvPr>
          <p:cNvSpPr>
            <a:spLocks noGrp="1"/>
          </p:cNvSpPr>
          <p:nvPr>
            <p:ph idx="1"/>
          </p:nvPr>
        </p:nvSpPr>
        <p:spPr/>
        <p:txBody>
          <a:bodyPr/>
          <a:lstStyle/>
          <a:p>
            <a:pPr marL="514350" indent="-514350">
              <a:buAutoNum type="arabicPeriod"/>
            </a:pPr>
            <a:r>
              <a:rPr lang="en-US" dirty="0"/>
              <a:t>Course Webpage (most important!)</a:t>
            </a:r>
          </a:p>
          <a:p>
            <a:pPr marL="514350" indent="-514350">
              <a:buAutoNum type="arabicPeriod"/>
            </a:pPr>
            <a:r>
              <a:rPr lang="en-US" dirty="0"/>
              <a:t>MS Team dedicated to the course </a:t>
            </a:r>
          </a:p>
          <a:p>
            <a:pPr marL="514350" indent="-514350">
              <a:buAutoNum type="arabicPeriod"/>
            </a:pPr>
            <a:r>
              <a:rPr lang="en-US" dirty="0"/>
              <a:t>COSC 3337 Canvas Shell </a:t>
            </a:r>
          </a:p>
          <a:p>
            <a:pPr marL="514350" indent="-514350">
              <a:buAutoNum type="arabicPeriod"/>
            </a:pPr>
            <a:endParaRPr lang="en-US" dirty="0"/>
          </a:p>
          <a:p>
            <a:pPr marL="0" indent="0">
              <a:buNone/>
            </a:pPr>
            <a:r>
              <a:rPr lang="en-US" dirty="0"/>
              <a:t>Remark: For what course tasks MS Teams will be used for and for what things Canvas will be used for has not been decided yet; we should know more by Sept. 5, 2023! </a:t>
            </a:r>
          </a:p>
        </p:txBody>
      </p:sp>
      <p:sp>
        <p:nvSpPr>
          <p:cNvPr id="4" name="Slide Number Placeholder 3">
            <a:extLst>
              <a:ext uri="{FF2B5EF4-FFF2-40B4-BE49-F238E27FC236}">
                <a16:creationId xmlns:a16="http://schemas.microsoft.com/office/drawing/2014/main" id="{34DCADD6-DB7C-0950-F2A1-233F09F8370F}"/>
              </a:ext>
            </a:extLst>
          </p:cNvPr>
          <p:cNvSpPr>
            <a:spLocks noGrp="1"/>
          </p:cNvSpPr>
          <p:nvPr>
            <p:ph type="sldNum" sz="quarter" idx="10"/>
          </p:nvPr>
        </p:nvSpPr>
        <p:spPr/>
        <p:txBody>
          <a:bodyPr/>
          <a:lstStyle/>
          <a:p>
            <a:pPr>
              <a:defRPr/>
            </a:pPr>
            <a:fld id="{D0E1E407-4EBC-4533-9582-C814CEC75528}" type="slidenum">
              <a:rPr lang="en-US" smtClean="0"/>
              <a:pPr>
                <a:defRPr/>
              </a:pPr>
              <a:t>2</a:t>
            </a:fld>
            <a:endParaRPr lang="en-US"/>
          </a:p>
        </p:txBody>
      </p:sp>
    </p:spTree>
    <p:extLst>
      <p:ext uri="{BB962C8B-B14F-4D97-AF65-F5344CB8AC3E}">
        <p14:creationId xmlns:p14="http://schemas.microsoft.com/office/powerpoint/2010/main" val="193745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9073D599-EA3B-4E0F-9F32-78DB1CC417D4}" type="slidenum">
              <a:rPr lang="en-US" sz="1400" smtClean="0"/>
              <a:pPr eaLnBrk="1" hangingPunct="1"/>
              <a:t>20</a:t>
            </a:fld>
            <a:endParaRPr lang="en-US" sz="1400"/>
          </a:p>
        </p:txBody>
      </p:sp>
      <p:sp>
        <p:nvSpPr>
          <p:cNvPr id="18435" name="Rectangle 2"/>
          <p:cNvSpPr>
            <a:spLocks noGrp="1" noChangeArrowheads="1"/>
          </p:cNvSpPr>
          <p:nvPr>
            <p:ph type="title"/>
          </p:nvPr>
        </p:nvSpPr>
        <p:spPr>
          <a:xfrm>
            <a:off x="609600" y="609600"/>
            <a:ext cx="8686800" cy="990600"/>
          </a:xfrm>
        </p:spPr>
        <p:txBody>
          <a:bodyPr/>
          <a:lstStyle/>
          <a:p>
            <a:pPr eaLnBrk="1" hangingPunct="1"/>
            <a:r>
              <a:rPr lang="en-US" dirty="0"/>
              <a:t>Prerequisites: 2306/2430/MATH 3339</a:t>
            </a:r>
          </a:p>
        </p:txBody>
      </p:sp>
      <p:sp>
        <p:nvSpPr>
          <p:cNvPr id="18436" name="Rectangle 3"/>
          <p:cNvSpPr>
            <a:spLocks noGrp="1" noChangeArrowheads="1"/>
          </p:cNvSpPr>
          <p:nvPr>
            <p:ph type="body" idx="1"/>
          </p:nvPr>
        </p:nvSpPr>
        <p:spPr/>
        <p:txBody>
          <a:bodyPr/>
          <a:lstStyle/>
          <a:p>
            <a:pPr eaLnBrk="1" hangingPunct="1">
              <a:buFont typeface="Wingdings" pitchFamily="2" charset="2"/>
              <a:buNone/>
            </a:pPr>
            <a:r>
              <a:rPr lang="en-US" dirty="0"/>
              <a:t>Otherwise, the course is basically self contained; however, the following skills are important to be successful in taking this course: </a:t>
            </a:r>
          </a:p>
          <a:p>
            <a:pPr eaLnBrk="1" hangingPunct="1"/>
            <a:r>
              <a:rPr lang="en-US" dirty="0"/>
              <a:t>Basic knowledge of programming</a:t>
            </a:r>
          </a:p>
          <a:p>
            <a:pPr eaLnBrk="1" hangingPunct="1"/>
            <a:r>
              <a:rPr lang="en-US" dirty="0"/>
              <a:t>Programming languages of your own choice and data </a:t>
            </a:r>
            <a:r>
              <a:rPr lang="en-US" dirty="0" err="1"/>
              <a:t>analysus</a:t>
            </a:r>
            <a:r>
              <a:rPr lang="en-US" dirty="0"/>
              <a:t> tools, particularly R/</a:t>
            </a:r>
            <a:r>
              <a:rPr lang="en-US" dirty="0">
                <a:solidFill>
                  <a:srgbClr val="FFC000"/>
                </a:solidFill>
              </a:rPr>
              <a:t>Python-based libraries</a:t>
            </a:r>
            <a:r>
              <a:rPr lang="en-US" dirty="0"/>
              <a:t>, will be used in the programming projects</a:t>
            </a:r>
            <a:endParaRPr lang="en-US" dirty="0">
              <a:cs typeface="Times New Roman" pitchFamily="18" charset="0"/>
            </a:endParaRPr>
          </a:p>
          <a:p>
            <a:pPr eaLnBrk="1" hangingPunct="1"/>
            <a:r>
              <a:rPr lang="en-US" dirty="0"/>
              <a:t>Basic knowledge of statistics</a:t>
            </a:r>
          </a:p>
          <a:p>
            <a:pPr eaLnBrk="1" hangingPunct="1"/>
            <a:r>
              <a:rPr lang="en-US" dirty="0"/>
              <a:t>Basic knowledge of data structures</a:t>
            </a:r>
          </a:p>
          <a:p>
            <a:pPr eaLnBrk="1" hangingPunct="1"/>
            <a:r>
              <a:rPr lang="en-US" dirty="0"/>
              <a:t>Course will use some R code to demo clustering algorithms and graphic displays.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4913D7B3-DA5F-49C3-A6FB-139083845F91}" type="slidenum">
              <a:rPr lang="en-US" sz="1400" smtClean="0"/>
              <a:pPr eaLnBrk="1" hangingPunct="1"/>
              <a:t>21</a:t>
            </a:fld>
            <a:endParaRPr lang="en-US" sz="1400"/>
          </a:p>
        </p:txBody>
      </p:sp>
      <p:sp>
        <p:nvSpPr>
          <p:cNvPr id="28675" name="Rectangle 2"/>
          <p:cNvSpPr>
            <a:spLocks noGrp="1" noChangeArrowheads="1"/>
          </p:cNvSpPr>
          <p:nvPr>
            <p:ph type="title"/>
          </p:nvPr>
        </p:nvSpPr>
        <p:spPr/>
        <p:txBody>
          <a:bodyPr/>
          <a:lstStyle/>
          <a:p>
            <a:pPr eaLnBrk="1" hangingPunct="1"/>
            <a:r>
              <a:rPr lang="en-US" dirty="0"/>
              <a:t>Web and Content Delivery</a:t>
            </a:r>
          </a:p>
        </p:txBody>
      </p:sp>
      <p:sp>
        <p:nvSpPr>
          <p:cNvPr id="28676" name="Rectangle 3"/>
          <p:cNvSpPr>
            <a:spLocks noGrp="1" noChangeArrowheads="1"/>
          </p:cNvSpPr>
          <p:nvPr>
            <p:ph type="body" idx="1"/>
          </p:nvPr>
        </p:nvSpPr>
        <p:spPr/>
        <p:txBody>
          <a:bodyPr/>
          <a:lstStyle/>
          <a:p>
            <a:pPr eaLnBrk="1" hangingPunct="1"/>
            <a:r>
              <a:rPr lang="en-US" dirty="0"/>
              <a:t>Course Webpage (</a:t>
            </a:r>
            <a:r>
              <a:rPr lang="en-US" dirty="0">
                <a:hlinkClick r:id="rId2"/>
              </a:rPr>
              <a:t>http://www2.cs.uh.edu/~ceick/UDM/3337.html</a:t>
            </a:r>
            <a:r>
              <a:rPr lang="en-US" dirty="0"/>
              <a:t> )</a:t>
            </a:r>
          </a:p>
          <a:p>
            <a:pPr marL="0" indent="0" eaLnBrk="1" hangingPunct="1">
              <a:buNone/>
            </a:pPr>
            <a:r>
              <a:rPr lang="en-US" dirty="0"/>
              <a:t>   Download all teaching material from the course  webpage (and not the MS Teams page); take a look at the discussion section at least twice a week. </a:t>
            </a:r>
          </a:p>
          <a:p>
            <a:pPr eaLnBrk="1" hangingPunct="1"/>
            <a:r>
              <a:rPr lang="en-US" dirty="0">
                <a:solidFill>
                  <a:srgbClr val="FFC000"/>
                </a:solidFill>
              </a:rPr>
              <a:t>MS Team ….3337 : </a:t>
            </a:r>
          </a:p>
          <a:p>
            <a:pPr lvl="1" eaLnBrk="1" hangingPunct="1"/>
            <a:r>
              <a:rPr lang="en-US" dirty="0"/>
              <a:t>Will be used for the course online lectures ?!?</a:t>
            </a:r>
          </a:p>
          <a:p>
            <a:pPr lvl="1" eaLnBrk="1" hangingPunct="1"/>
            <a:r>
              <a:rPr lang="en-US" dirty="0"/>
              <a:t>Will be used to submit problem set tasks, group project, and group homework credit slides.?!?</a:t>
            </a:r>
          </a:p>
          <a:p>
            <a:pPr lvl="1" eaLnBrk="1" hangingPunct="1"/>
            <a:r>
              <a:rPr lang="en-US" dirty="0"/>
              <a:t>Will be used as a COSC 3337 chat forum</a:t>
            </a:r>
          </a:p>
          <a:p>
            <a:pPr lvl="1" eaLnBrk="1" hangingPunct="1"/>
            <a:r>
              <a:rPr lang="en-US" dirty="0"/>
              <a:t>Likely, course grades will also be posted here, and not in Blackboard.?!?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ED231E50-DDDC-4EEF-B1AF-C28C3BA05878}" type="slidenum">
              <a:rPr lang="en-US" sz="1400" smtClean="0"/>
              <a:pPr eaLnBrk="1" hangingPunct="1"/>
              <a:t>22</a:t>
            </a:fld>
            <a:endParaRPr lang="en-US" sz="1400"/>
          </a:p>
        </p:txBody>
      </p:sp>
      <p:sp>
        <p:nvSpPr>
          <p:cNvPr id="30723" name="Rectangle 2"/>
          <p:cNvSpPr>
            <a:spLocks noGrp="1" noChangeArrowheads="1"/>
          </p:cNvSpPr>
          <p:nvPr>
            <p:ph type="title"/>
          </p:nvPr>
        </p:nvSpPr>
        <p:spPr>
          <a:xfrm>
            <a:off x="1143000" y="762000"/>
            <a:ext cx="7716838" cy="990600"/>
          </a:xfrm>
        </p:spPr>
        <p:txBody>
          <a:bodyPr/>
          <a:lstStyle/>
          <a:p>
            <a:pPr eaLnBrk="1" hangingPunct="1"/>
            <a:r>
              <a:rPr lang="en-US"/>
              <a:t>Teaching Philosophy and Advice</a:t>
            </a:r>
          </a:p>
        </p:txBody>
      </p:sp>
      <p:sp>
        <p:nvSpPr>
          <p:cNvPr id="30724" name="Rectangle 3"/>
          <p:cNvSpPr>
            <a:spLocks noGrp="1" noChangeArrowheads="1"/>
          </p:cNvSpPr>
          <p:nvPr>
            <p:ph type="body" idx="1"/>
          </p:nvPr>
        </p:nvSpPr>
        <p:spPr>
          <a:xfrm>
            <a:off x="228600" y="2057400"/>
            <a:ext cx="8726488" cy="4343400"/>
          </a:xfrm>
        </p:spPr>
        <p:txBody>
          <a:bodyPr/>
          <a:lstStyle/>
          <a:p>
            <a:pPr eaLnBrk="1" hangingPunct="1">
              <a:lnSpc>
                <a:spcPct val="70000"/>
              </a:lnSpc>
            </a:pPr>
            <a:r>
              <a:rPr lang="en-US" sz="2600" dirty="0"/>
              <a:t>Read the sections of the textbook and/or slides before you come to the lecture; if you work continuously for the class you will do better and lectures will be more enjoyable. Starting to review the material that is covered in this class 1 week before the next exam is not a good idea.</a:t>
            </a:r>
          </a:p>
          <a:p>
            <a:pPr eaLnBrk="1" hangingPunct="1">
              <a:lnSpc>
                <a:spcPct val="70000"/>
              </a:lnSpc>
            </a:pPr>
            <a:r>
              <a:rPr lang="en-US" sz="2600" dirty="0"/>
              <a:t>Do not be afraid to ask questions! I really like interactions with students in the lectures… If you do not understand something at all send me an e-mail before the next lecture!</a:t>
            </a:r>
          </a:p>
          <a:p>
            <a:pPr eaLnBrk="1" hangingPunct="1">
              <a:lnSpc>
                <a:spcPct val="70000"/>
              </a:lnSpc>
            </a:pPr>
            <a:r>
              <a:rPr lang="en-US" sz="2600" dirty="0"/>
              <a:t>If you have a serious problem talk to me, before the problem gets out of hand.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81C20AAF-7C69-4A21-99B2-FDB2E8C14F9E}" type="slidenum">
              <a:rPr lang="en-US" sz="1400" smtClean="0"/>
              <a:pPr eaLnBrk="1" hangingPunct="1"/>
              <a:t>23</a:t>
            </a:fld>
            <a:endParaRPr lang="en-US" sz="1400"/>
          </a:p>
        </p:txBody>
      </p:sp>
      <p:sp>
        <p:nvSpPr>
          <p:cNvPr id="31747" name="Rectangle 2"/>
          <p:cNvSpPr>
            <a:spLocks noGrp="1" noChangeArrowheads="1"/>
          </p:cNvSpPr>
          <p:nvPr>
            <p:ph type="title"/>
          </p:nvPr>
        </p:nvSpPr>
        <p:spPr>
          <a:xfrm>
            <a:off x="-228600" y="152400"/>
            <a:ext cx="9525000" cy="838200"/>
          </a:xfrm>
          <a:noFill/>
        </p:spPr>
        <p:txBody>
          <a:bodyPr lIns="92075" tIns="46038" rIns="92075" bIns="46038" anchor="ctr"/>
          <a:lstStyle/>
          <a:p>
            <a:pPr eaLnBrk="1" hangingPunct="1"/>
            <a:r>
              <a:rPr lang="en-US" sz="2800"/>
              <a:t>Where to Find References? DBLP, CiteSeer, Google</a:t>
            </a:r>
          </a:p>
        </p:txBody>
      </p:sp>
      <p:sp>
        <p:nvSpPr>
          <p:cNvPr id="31748" name="Rectangle 3"/>
          <p:cNvSpPr>
            <a:spLocks noGrp="1" noChangeArrowheads="1"/>
          </p:cNvSpPr>
          <p:nvPr>
            <p:ph type="body" idx="1"/>
          </p:nvPr>
        </p:nvSpPr>
        <p:spPr>
          <a:xfrm>
            <a:off x="381000" y="1219200"/>
            <a:ext cx="8229600" cy="5257800"/>
          </a:xfrm>
          <a:noFill/>
        </p:spPr>
        <p:txBody>
          <a:bodyPr lIns="92075" tIns="46038" rIns="92075" bIns="46038"/>
          <a:lstStyle/>
          <a:p>
            <a:pPr eaLnBrk="1" hangingPunct="1">
              <a:lnSpc>
                <a:spcPct val="100000"/>
              </a:lnSpc>
            </a:pPr>
            <a:r>
              <a:rPr lang="en-US" sz="1800" u="sng"/>
              <a:t>Data mining and KDD (SIGKDD: CDROM)</a:t>
            </a:r>
          </a:p>
          <a:p>
            <a:pPr lvl="1" eaLnBrk="1" hangingPunct="1">
              <a:lnSpc>
                <a:spcPct val="100000"/>
              </a:lnSpc>
            </a:pPr>
            <a:r>
              <a:rPr lang="en-US" sz="1400"/>
              <a:t>Conferences: ACM-SIGKDD, IEEE-ICDM, SIAM-DM, PKDD, PAKDD, etc.</a:t>
            </a:r>
          </a:p>
          <a:p>
            <a:pPr lvl="1" eaLnBrk="1" hangingPunct="1">
              <a:lnSpc>
                <a:spcPct val="100000"/>
              </a:lnSpc>
            </a:pPr>
            <a:r>
              <a:rPr lang="en-US" sz="1400"/>
              <a:t>Journal: Data Mining and Knowledge Discovery, KDD Explorations, ACM TKDD</a:t>
            </a:r>
            <a:endParaRPr lang="en-US" sz="1400" u="sng"/>
          </a:p>
          <a:p>
            <a:pPr eaLnBrk="1" hangingPunct="1">
              <a:lnSpc>
                <a:spcPct val="100000"/>
              </a:lnSpc>
            </a:pPr>
            <a:r>
              <a:rPr lang="en-US" sz="1800" u="sng"/>
              <a:t>Database systems (SIGMOD: ACM SIGMOD Anthology</a:t>
            </a:r>
            <a:r>
              <a:rPr lang="en-US" sz="1600" u="sng"/>
              <a:t>—</a:t>
            </a:r>
            <a:r>
              <a:rPr lang="en-US" sz="1800" u="sng"/>
              <a:t>CD ROM)</a:t>
            </a:r>
          </a:p>
          <a:p>
            <a:pPr lvl="1" eaLnBrk="1" hangingPunct="1">
              <a:lnSpc>
                <a:spcPct val="100000"/>
              </a:lnSpc>
            </a:pPr>
            <a:r>
              <a:rPr lang="en-US" sz="1400"/>
              <a:t>Conferences: ACM-SIGMOD, ACM-PODS, VLDB, IEEE-ICDE, EDBT, ICDT, DASFAA</a:t>
            </a:r>
          </a:p>
          <a:p>
            <a:pPr lvl="1" eaLnBrk="1" hangingPunct="1">
              <a:lnSpc>
                <a:spcPct val="100000"/>
              </a:lnSpc>
            </a:pPr>
            <a:r>
              <a:rPr lang="en-US" sz="1400"/>
              <a:t>Journals: IEEE-TKDE, ACM-TODS/TOIS, JIIS, J. ACM, VLDB J., Info. Sys., etc.</a:t>
            </a:r>
            <a:endParaRPr lang="en-US" sz="1400" u="sng"/>
          </a:p>
          <a:p>
            <a:pPr eaLnBrk="1" hangingPunct="1">
              <a:lnSpc>
                <a:spcPct val="100000"/>
              </a:lnSpc>
            </a:pPr>
            <a:r>
              <a:rPr lang="en-US" sz="1800" u="sng"/>
              <a:t>AI &amp; Machine Learning</a:t>
            </a:r>
          </a:p>
          <a:p>
            <a:pPr lvl="1" eaLnBrk="1" hangingPunct="1">
              <a:lnSpc>
                <a:spcPct val="100000"/>
              </a:lnSpc>
            </a:pPr>
            <a:r>
              <a:rPr lang="en-US" sz="1400"/>
              <a:t>Conferences: Machine learning (ML), AAAI, IJCAI, COLT (Learning Theory), CVPR, NIPS, etc.</a:t>
            </a:r>
          </a:p>
          <a:p>
            <a:pPr lvl="1" eaLnBrk="1" hangingPunct="1">
              <a:lnSpc>
                <a:spcPct val="100000"/>
              </a:lnSpc>
            </a:pPr>
            <a:r>
              <a:rPr lang="en-US" sz="1400"/>
              <a:t>Journals: Machine Learning, Artificial Intelligence, Knowledge and Information Systems, IEEE-PAMI, etc.</a:t>
            </a:r>
          </a:p>
          <a:p>
            <a:pPr eaLnBrk="1" hangingPunct="1">
              <a:lnSpc>
                <a:spcPct val="100000"/>
              </a:lnSpc>
            </a:pPr>
            <a:r>
              <a:rPr lang="en-US" sz="1800" u="sng"/>
              <a:t>Web and IR</a:t>
            </a:r>
            <a:r>
              <a:rPr lang="en-US" sz="1600" b="1" u="sng"/>
              <a:t> </a:t>
            </a:r>
          </a:p>
          <a:p>
            <a:pPr lvl="1" eaLnBrk="1" hangingPunct="1">
              <a:lnSpc>
                <a:spcPct val="100000"/>
              </a:lnSpc>
            </a:pPr>
            <a:r>
              <a:rPr lang="en-US" sz="1400"/>
              <a:t>Conferences: SIGIR, WWW, CIKM, etc.</a:t>
            </a:r>
          </a:p>
          <a:p>
            <a:pPr lvl="1" eaLnBrk="1" hangingPunct="1">
              <a:lnSpc>
                <a:spcPct val="100000"/>
              </a:lnSpc>
            </a:pPr>
            <a:r>
              <a:rPr lang="en-US" sz="1400"/>
              <a:t>Journals: WWW: Internet and Web Information Systems, </a:t>
            </a:r>
          </a:p>
          <a:p>
            <a:pPr eaLnBrk="1" hangingPunct="1">
              <a:lnSpc>
                <a:spcPct val="100000"/>
              </a:lnSpc>
            </a:pPr>
            <a:r>
              <a:rPr lang="en-US" sz="1800" u="sng"/>
              <a:t>Statistics</a:t>
            </a:r>
          </a:p>
          <a:p>
            <a:pPr lvl="1" eaLnBrk="1" hangingPunct="1">
              <a:lnSpc>
                <a:spcPct val="100000"/>
              </a:lnSpc>
            </a:pPr>
            <a:r>
              <a:rPr lang="en-US" sz="1400"/>
              <a:t>Conferences: Joint Stat. Meeting, etc.</a:t>
            </a:r>
          </a:p>
          <a:p>
            <a:pPr lvl="1" eaLnBrk="1" hangingPunct="1">
              <a:lnSpc>
                <a:spcPct val="100000"/>
              </a:lnSpc>
            </a:pPr>
            <a:r>
              <a:rPr lang="en-US" sz="1400"/>
              <a:t>Journals: Annals of statistics, etc.</a:t>
            </a:r>
          </a:p>
          <a:p>
            <a:pPr eaLnBrk="1" hangingPunct="1">
              <a:lnSpc>
                <a:spcPct val="100000"/>
              </a:lnSpc>
            </a:pPr>
            <a:r>
              <a:rPr lang="en-US" sz="1800" u="sng"/>
              <a:t>Visualization</a:t>
            </a:r>
          </a:p>
          <a:p>
            <a:pPr lvl="1" eaLnBrk="1" hangingPunct="1">
              <a:lnSpc>
                <a:spcPct val="100000"/>
              </a:lnSpc>
            </a:pPr>
            <a:r>
              <a:rPr lang="en-US" sz="1400"/>
              <a:t>Conference proceedings: CHI, ACM-SIGGraph, etc.</a:t>
            </a:r>
          </a:p>
          <a:p>
            <a:pPr lvl="1" eaLnBrk="1" hangingPunct="1">
              <a:lnSpc>
                <a:spcPct val="100000"/>
              </a:lnSpc>
            </a:pPr>
            <a:r>
              <a:rPr lang="en-US" sz="1400"/>
              <a:t>Journals: IEEE Trans. visualization and computer graphics, etc.</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2450CC2F-3332-4586-8125-23F36DBA565E}" type="slidenum">
              <a:rPr lang="en-US" sz="1400" smtClean="0"/>
              <a:pPr eaLnBrk="1" hangingPunct="1"/>
              <a:t>24</a:t>
            </a:fld>
            <a:endParaRPr lang="en-US" sz="1400"/>
          </a:p>
        </p:txBody>
      </p:sp>
      <p:sp>
        <p:nvSpPr>
          <p:cNvPr id="16387" name="Rectangle 2"/>
          <p:cNvSpPr>
            <a:spLocks noGrp="1" noChangeArrowheads="1"/>
          </p:cNvSpPr>
          <p:nvPr>
            <p:ph type="title"/>
          </p:nvPr>
        </p:nvSpPr>
        <p:spPr>
          <a:xfrm>
            <a:off x="1524000" y="838200"/>
            <a:ext cx="3276600" cy="685800"/>
          </a:xfrm>
          <a:noFill/>
        </p:spPr>
        <p:txBody>
          <a:bodyPr lIns="92075" tIns="46038" rIns="92075" bIns="46038" anchor="ctr"/>
          <a:lstStyle/>
          <a:p>
            <a:pPr eaLnBrk="1" hangingPunct="1"/>
            <a:r>
              <a:rPr lang="en-US" sz="3600"/>
              <a:t>Summary</a:t>
            </a:r>
            <a:endParaRPr lang="en-US" sz="3200" b="1"/>
          </a:p>
        </p:txBody>
      </p:sp>
      <p:sp>
        <p:nvSpPr>
          <p:cNvPr id="16388" name="Rectangle 3"/>
          <p:cNvSpPr>
            <a:spLocks noGrp="1" noChangeArrowheads="1"/>
          </p:cNvSpPr>
          <p:nvPr>
            <p:ph type="body" idx="1"/>
          </p:nvPr>
        </p:nvSpPr>
        <p:spPr>
          <a:xfrm>
            <a:off x="533400" y="1905000"/>
            <a:ext cx="8382000" cy="4419600"/>
          </a:xfrm>
          <a:noFill/>
        </p:spPr>
        <p:txBody>
          <a:bodyPr lIns="92075" tIns="46038" rIns="92075" bIns="46038"/>
          <a:lstStyle/>
          <a:p>
            <a:pPr eaLnBrk="1" hangingPunct="1">
              <a:lnSpc>
                <a:spcPct val="110000"/>
              </a:lnSpc>
            </a:pPr>
            <a:r>
              <a:rPr lang="en-US" sz="2000" dirty="0"/>
              <a:t>Data mining: discovering interesting patterns from large amounts of data</a:t>
            </a:r>
          </a:p>
          <a:p>
            <a:pPr eaLnBrk="1" hangingPunct="1">
              <a:lnSpc>
                <a:spcPct val="110000"/>
              </a:lnSpc>
            </a:pPr>
            <a:r>
              <a:rPr lang="en-US" sz="2000" dirty="0"/>
              <a:t>A natural evolution of database technology, in great demand, with wide applications</a:t>
            </a:r>
          </a:p>
          <a:p>
            <a:pPr eaLnBrk="1" hangingPunct="1">
              <a:lnSpc>
                <a:spcPct val="110000"/>
              </a:lnSpc>
            </a:pPr>
            <a:r>
              <a:rPr lang="en-US" sz="2000" dirty="0"/>
              <a:t>A KDD process includes data cleaning, data integration, data selection, transformation, data mining, pattern evaluation, and knowledge presentation</a:t>
            </a:r>
          </a:p>
          <a:p>
            <a:pPr eaLnBrk="1" hangingPunct="1">
              <a:lnSpc>
                <a:spcPct val="110000"/>
              </a:lnSpc>
            </a:pPr>
            <a:r>
              <a:rPr lang="en-US" sz="2000" dirty="0"/>
              <a:t>Mining can be performed in a variety of information repositories</a:t>
            </a:r>
          </a:p>
          <a:p>
            <a:pPr eaLnBrk="1" hangingPunct="1">
              <a:lnSpc>
                <a:spcPct val="110000"/>
              </a:lnSpc>
            </a:pPr>
            <a:r>
              <a:rPr lang="en-US" sz="2000" dirty="0"/>
              <a:t>Data mining functionalities: characterization, discrimination, association, classification, clustering, outlier and trend analysis, etc.</a:t>
            </a:r>
          </a:p>
          <a:p>
            <a:pPr eaLnBrk="1" hangingPunct="1">
              <a:lnSpc>
                <a:spcPct val="110000"/>
              </a:lnSpc>
            </a:pPr>
            <a:r>
              <a:rPr lang="en-US" sz="2000" dirty="0"/>
              <a:t>Data Science is broader in scope than Data Mining / KDD as it also includes statistics, exploratory data analysis, data set life cycle, data visualization, data story telling, </a:t>
            </a:r>
            <a:r>
              <a:rPr lang="en-US" sz="2000"/>
              <a:t>hypothesis testing,…</a:t>
            </a:r>
            <a:endParaRPr lang="en-US" sz="2000"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6EB2AB9E-4533-4F82-8297-64F905D896E2}" type="slidenum">
              <a:rPr lang="en-US" sz="1400" smtClean="0"/>
              <a:pPr eaLnBrk="1" hangingPunct="1"/>
              <a:t>25</a:t>
            </a:fld>
            <a:endParaRPr lang="en-US" sz="1400"/>
          </a:p>
        </p:txBody>
      </p:sp>
      <p:pic>
        <p:nvPicPr>
          <p:cNvPr id="2253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28600"/>
            <a:ext cx="2819400" cy="214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2"/>
          <p:cNvSpPr txBox="1">
            <a:spLocks noChangeArrowheads="1"/>
          </p:cNvSpPr>
          <p:nvPr/>
        </p:nvSpPr>
        <p:spPr bwMode="auto">
          <a:xfrm>
            <a:off x="-11113" y="1912938"/>
            <a:ext cx="9186361"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r>
              <a:rPr lang="en-US" sz="2000" dirty="0"/>
              <a:t>In particular, </a:t>
            </a:r>
            <a:r>
              <a:rPr lang="en-US" sz="2000" b="1" dirty="0">
                <a:solidFill>
                  <a:srgbClr val="00B0F0"/>
                </a:solidFill>
              </a:rPr>
              <a:t>R</a:t>
            </a:r>
            <a:r>
              <a:rPr lang="en-US" sz="2000" dirty="0"/>
              <a:t> will be used for most course projects, </a:t>
            </a:r>
          </a:p>
          <a:p>
            <a:pPr eaLnBrk="1" hangingPunct="1"/>
            <a:r>
              <a:rPr lang="en-US" sz="2000" dirty="0"/>
              <a:t>The bad news is that it is more challenging to get </a:t>
            </a:r>
          </a:p>
          <a:p>
            <a:pPr eaLnBrk="1" hangingPunct="1"/>
            <a:r>
              <a:rPr lang="en-US" sz="2000" dirty="0"/>
              <a:t>started with R (compared to </a:t>
            </a:r>
            <a:r>
              <a:rPr lang="en-US" sz="2000" dirty="0" err="1"/>
              <a:t>Weka</a:t>
            </a:r>
            <a:r>
              <a:rPr lang="en-US" sz="2000" dirty="0"/>
              <a:t>---but </a:t>
            </a:r>
            <a:r>
              <a:rPr lang="en-US" sz="2000" dirty="0" err="1"/>
              <a:t>Weka</a:t>
            </a:r>
            <a:r>
              <a:rPr lang="en-US" sz="2000" dirty="0"/>
              <a:t> is a </a:t>
            </a:r>
          </a:p>
          <a:p>
            <a:pPr eaLnBrk="1" hangingPunct="1"/>
            <a:r>
              <a:rPr lang="en-US" sz="2000" dirty="0"/>
              <a:t>"dead" language), although you should be okay after </a:t>
            </a:r>
          </a:p>
          <a:p>
            <a:pPr eaLnBrk="1" hangingPunct="1"/>
            <a:r>
              <a:rPr lang="en-US" sz="2000" dirty="0"/>
              <a:t>you used R for some weeks. On the other hand, the </a:t>
            </a:r>
          </a:p>
          <a:p>
            <a:pPr eaLnBrk="1" hangingPunct="1"/>
            <a:r>
              <a:rPr lang="en-US" sz="2000" dirty="0"/>
              <a:t>good news about R is that it continues to grow quickly in </a:t>
            </a:r>
          </a:p>
          <a:p>
            <a:pPr eaLnBrk="1" hangingPunct="1"/>
            <a:r>
              <a:rPr lang="en-US" sz="2000" dirty="0"/>
              <a:t>popularity. A recent poll at </a:t>
            </a:r>
            <a:r>
              <a:rPr lang="en-US" sz="2000" dirty="0" err="1"/>
              <a:t>KDnuggets</a:t>
            </a:r>
            <a:r>
              <a:rPr lang="en-US" sz="2000" dirty="0"/>
              <a:t> found </a:t>
            </a:r>
            <a:r>
              <a:rPr lang="en-US" sz="2000" dirty="0">
                <a:solidFill>
                  <a:srgbClr val="FFFF00"/>
                </a:solidFill>
              </a:rPr>
              <a:t>that 34% </a:t>
            </a:r>
          </a:p>
          <a:p>
            <a:pPr eaLnBrk="1" hangingPunct="1"/>
            <a:r>
              <a:rPr lang="en-US" sz="2000" dirty="0">
                <a:solidFill>
                  <a:srgbClr val="FFFF00"/>
                </a:solidFill>
              </a:rPr>
              <a:t>of respondents do at least half of their data mining in R</a:t>
            </a:r>
            <a:r>
              <a:rPr lang="en-US" sz="2000" dirty="0"/>
              <a:t>. </a:t>
            </a:r>
          </a:p>
          <a:p>
            <a:pPr eaLnBrk="1" hangingPunct="1"/>
            <a:r>
              <a:rPr lang="en-US" sz="2000" dirty="0"/>
              <a:t>Although it's a domain specific language, it's </a:t>
            </a:r>
            <a:r>
              <a:rPr lang="en-US" sz="2000" dirty="0">
                <a:solidFill>
                  <a:srgbClr val="FFFF00"/>
                </a:solidFill>
              </a:rPr>
              <a:t>versatile</a:t>
            </a:r>
            <a:r>
              <a:rPr lang="en-US" sz="2000" dirty="0"/>
              <a:t>. </a:t>
            </a:r>
          </a:p>
          <a:p>
            <a:pPr eaLnBrk="1" hangingPunct="1"/>
            <a:r>
              <a:rPr lang="en-US" sz="2000" dirty="0"/>
              <a:t>As we have not used R in the course before, we expect some startup problems </a:t>
            </a:r>
          </a:p>
          <a:p>
            <a:pPr eaLnBrk="1" hangingPunct="1"/>
            <a:r>
              <a:rPr lang="en-US" sz="2000" dirty="0"/>
              <a:t>and ask you for your patience, but, on the positive side </a:t>
            </a:r>
          </a:p>
          <a:p>
            <a:pPr eaLnBrk="1" hangingPunct="1"/>
            <a:r>
              <a:rPr lang="en-US" sz="2000" dirty="0"/>
              <a:t>knowing R will be a plus when conducting research projects </a:t>
            </a:r>
          </a:p>
          <a:p>
            <a:pPr eaLnBrk="1" hangingPunct="1"/>
            <a:r>
              <a:rPr lang="en-US" sz="2000" dirty="0"/>
              <a:t>and </a:t>
            </a:r>
            <a:r>
              <a:rPr lang="en-US" sz="2000" dirty="0">
                <a:solidFill>
                  <a:srgbClr val="FFFF00"/>
                </a:solidFill>
              </a:rPr>
              <a:t>when looking for jobs after you graduate</a:t>
            </a:r>
            <a:r>
              <a:rPr lang="en-US" sz="2000" dirty="0"/>
              <a:t>, due to </a:t>
            </a:r>
          </a:p>
          <a:p>
            <a:pPr eaLnBrk="1" hangingPunct="1"/>
            <a:r>
              <a:rPr lang="en-US" sz="2000" dirty="0">
                <a:solidFill>
                  <a:srgbClr val="FFFF00"/>
                </a:solidFill>
              </a:rPr>
              <a:t>R's completeness and R's rising popularity. </a:t>
            </a:r>
          </a:p>
          <a:p>
            <a:pPr eaLnBrk="1" hangingPunct="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DDD7229F-99DD-4B99-B14E-2A4F944714FC}" type="slidenum">
              <a:rPr lang="en-US" sz="1400" smtClean="0"/>
              <a:pPr eaLnBrk="1" hangingPunct="1"/>
              <a:t>3</a:t>
            </a:fld>
            <a:endParaRPr lang="en-US" sz="1400"/>
          </a:p>
        </p:txBody>
      </p:sp>
      <p:sp>
        <p:nvSpPr>
          <p:cNvPr id="5123" name="Rectangle 2"/>
          <p:cNvSpPr>
            <a:spLocks noGrp="1" noChangeArrowheads="1"/>
          </p:cNvSpPr>
          <p:nvPr>
            <p:ph type="title"/>
          </p:nvPr>
        </p:nvSpPr>
        <p:spPr>
          <a:xfrm>
            <a:off x="1828800" y="228600"/>
            <a:ext cx="6934200" cy="1600200"/>
          </a:xfrm>
        </p:spPr>
        <p:txBody>
          <a:bodyPr/>
          <a:lstStyle/>
          <a:p>
            <a:pPr eaLnBrk="1" hangingPunct="1"/>
            <a:r>
              <a:rPr lang="en-US"/>
              <a:t>Introduction --- Part2</a:t>
            </a:r>
          </a:p>
        </p:txBody>
      </p:sp>
      <p:sp>
        <p:nvSpPr>
          <p:cNvPr id="5124" name="Rectangle 5"/>
          <p:cNvSpPr>
            <a:spLocks noGrp="1" noChangeArrowheads="1"/>
          </p:cNvSpPr>
          <p:nvPr>
            <p:ph type="body" idx="1"/>
          </p:nvPr>
        </p:nvSpPr>
        <p:spPr/>
        <p:txBody>
          <a:bodyPr/>
          <a:lstStyle/>
          <a:p>
            <a:pPr marL="533400" indent="-533400" eaLnBrk="1" hangingPunct="1">
              <a:buFont typeface="Wingdings" pitchFamily="2" charset="2"/>
              <a:buAutoNum type="arabicPeriod"/>
            </a:pPr>
            <a:r>
              <a:rPr lang="en-US" sz="3200"/>
              <a:t>Another Introduction to Data Mining</a:t>
            </a:r>
          </a:p>
          <a:p>
            <a:pPr marL="533400" indent="-533400" eaLnBrk="1" hangingPunct="1">
              <a:buFont typeface="Wingdings" pitchFamily="2" charset="2"/>
              <a:buAutoNum type="arabicPeriod"/>
            </a:pPr>
            <a:r>
              <a:rPr lang="en-US" sz="3200"/>
              <a:t>Course Information</a:t>
            </a:r>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62F8A42D-0B7C-41BF-9F89-FEA8F95622D4}" type="slidenum">
              <a:rPr lang="en-US" sz="1400" smtClean="0"/>
              <a:pPr eaLnBrk="1" hangingPunct="1"/>
              <a:t>4</a:t>
            </a:fld>
            <a:endParaRPr lang="en-US" sz="1400"/>
          </a:p>
        </p:txBody>
      </p:sp>
      <p:sp>
        <p:nvSpPr>
          <p:cNvPr id="6147" name="Rectangle 2"/>
          <p:cNvSpPr>
            <a:spLocks noGrp="1" noChangeArrowheads="1"/>
          </p:cNvSpPr>
          <p:nvPr>
            <p:ph type="title"/>
          </p:nvPr>
        </p:nvSpPr>
        <p:spPr>
          <a:xfrm>
            <a:off x="33528" y="228600"/>
            <a:ext cx="9144000" cy="457200"/>
          </a:xfrm>
        </p:spPr>
        <p:txBody>
          <a:bodyPr/>
          <a:lstStyle/>
          <a:p>
            <a:pPr eaLnBrk="1" hangingPunct="1"/>
            <a:r>
              <a:rPr lang="en-US" sz="2400" dirty="0"/>
              <a:t>Knowledge Discovery in Data [and Data Mining] (KDD)</a:t>
            </a:r>
            <a:endParaRPr lang="en-US" dirty="0"/>
          </a:p>
        </p:txBody>
      </p:sp>
      <p:pic>
        <p:nvPicPr>
          <p:cNvPr id="6148" name="Picture 3" descr="dog-s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685800"/>
            <a:ext cx="45720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4"/>
          <p:cNvSpPr txBox="1">
            <a:spLocks noChangeArrowheads="1"/>
          </p:cNvSpPr>
          <p:nvPr/>
        </p:nvSpPr>
        <p:spPr bwMode="auto">
          <a:xfrm>
            <a:off x="2438400" y="373380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r>
              <a:rPr lang="en-US" sz="2400">
                <a:solidFill>
                  <a:srgbClr val="FF0000"/>
                </a:solidFill>
                <a:latin typeface="Times New Roman" pitchFamily="18" charset="0"/>
              </a:rPr>
              <a:t>Let us find something interesting!</a:t>
            </a:r>
            <a:endParaRPr lang="en-US">
              <a:latin typeface="Times New Roman" pitchFamily="18" charset="0"/>
            </a:endParaRPr>
          </a:p>
        </p:txBody>
      </p:sp>
      <p:sp>
        <p:nvSpPr>
          <p:cNvPr id="6150" name="Rectangle 5"/>
          <p:cNvSpPr>
            <a:spLocks noGrp="1" noChangeArrowheads="1"/>
          </p:cNvSpPr>
          <p:nvPr>
            <p:ph type="body" idx="1"/>
          </p:nvPr>
        </p:nvSpPr>
        <p:spPr>
          <a:xfrm>
            <a:off x="334359" y="4470400"/>
            <a:ext cx="8542337" cy="1930400"/>
          </a:xfrm>
          <a:noFill/>
        </p:spPr>
        <p:txBody>
          <a:bodyPr lIns="92075" tIns="46038" rIns="92075" bIns="46038"/>
          <a:lstStyle/>
          <a:p>
            <a:pPr eaLnBrk="1" hangingPunct="1">
              <a:lnSpc>
                <a:spcPct val="70000"/>
              </a:lnSpc>
            </a:pPr>
            <a:r>
              <a:rPr lang="en-US" sz="2000" u="sng" dirty="0"/>
              <a:t>Definition</a:t>
            </a:r>
            <a:r>
              <a:rPr lang="en-US" sz="2000" dirty="0"/>
              <a:t> := </a:t>
            </a:r>
            <a:r>
              <a:rPr lang="en-US" sz="2000" i="1" dirty="0"/>
              <a:t>“KDD is the non-trivial process of identifying valid, novel, potentially useful, and ultimately understandable patterns in data” </a:t>
            </a:r>
            <a:r>
              <a:rPr lang="en-US" sz="2000" dirty="0"/>
              <a:t>(Fayyad)</a:t>
            </a:r>
          </a:p>
          <a:p>
            <a:pPr eaLnBrk="1" hangingPunct="1">
              <a:lnSpc>
                <a:spcPct val="70000"/>
              </a:lnSpc>
            </a:pPr>
            <a:r>
              <a:rPr lang="en-US" sz="2000" dirty="0"/>
              <a:t>Frequently, the term </a:t>
            </a:r>
            <a:r>
              <a:rPr lang="en-US" sz="2000" i="1" dirty="0"/>
              <a:t>data mining</a:t>
            </a:r>
            <a:r>
              <a:rPr lang="en-US" sz="2000" dirty="0"/>
              <a:t> is used to refer to KDD.</a:t>
            </a:r>
            <a:endParaRPr lang="en-US" sz="2000" i="1" dirty="0"/>
          </a:p>
          <a:p>
            <a:pPr eaLnBrk="1" hangingPunct="1">
              <a:lnSpc>
                <a:spcPct val="70000"/>
              </a:lnSpc>
            </a:pPr>
            <a:r>
              <a:rPr lang="en-US" sz="2000" dirty="0"/>
              <a:t>Many commercial and experimental tools and tool suites are available (</a:t>
            </a:r>
            <a:r>
              <a:rPr lang="en-US" sz="2000"/>
              <a:t>see </a:t>
            </a:r>
            <a:r>
              <a:rPr lang="en-US" sz="1400">
                <a:hlinkClick r:id="rId4"/>
              </a:rPr>
              <a:t>Data </a:t>
            </a:r>
            <a:r>
              <a:rPr lang="en-US" sz="1400" dirty="0">
                <a:hlinkClick r:id="rId4"/>
              </a:rPr>
              <a:t>Science, Machine Learning, AI &amp; Analytics - </a:t>
            </a:r>
            <a:r>
              <a:rPr lang="en-US" sz="1400" dirty="0" err="1">
                <a:hlinkClick r:id="rId4"/>
              </a:rPr>
              <a:t>KDnuggets</a:t>
            </a:r>
            <a:r>
              <a:rPr lang="en-US" sz="2000" dirty="0"/>
              <a:t>)</a:t>
            </a:r>
          </a:p>
          <a:p>
            <a:pPr eaLnBrk="1" hangingPunct="1">
              <a:lnSpc>
                <a:spcPct val="70000"/>
              </a:lnSpc>
            </a:pPr>
            <a:r>
              <a:rPr lang="en-US" sz="2000" dirty="0"/>
              <a:t>Field is more dominated by industry than by research institutions</a:t>
            </a:r>
          </a:p>
          <a:p>
            <a:pPr lvl="1" eaLnBrk="1" hangingPunct="1">
              <a:lnSpc>
                <a:spcPct val="70000"/>
              </a:lnSpc>
            </a:pPr>
            <a:endParaRPr lang="en-US" sz="2000" dirty="0"/>
          </a:p>
          <a:p>
            <a:pPr eaLnBrk="1" hangingPunct="1">
              <a:lnSpc>
                <a:spcPct val="70000"/>
              </a:lnSpc>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1EFAF103-F4FC-4E90-B393-7F80FC745777}" type="slidenum">
              <a:rPr lang="en-US" sz="1400" smtClean="0"/>
              <a:pPr eaLnBrk="1" hangingPunct="1"/>
              <a:t>5</a:t>
            </a:fld>
            <a:endParaRPr lang="en-US" sz="1400"/>
          </a:p>
        </p:txBody>
      </p:sp>
      <p:grpSp>
        <p:nvGrpSpPr>
          <p:cNvPr id="2" name="Group 2"/>
          <p:cNvGrpSpPr>
            <a:grpSpLocks/>
          </p:cNvGrpSpPr>
          <p:nvPr/>
        </p:nvGrpSpPr>
        <p:grpSpPr bwMode="auto">
          <a:xfrm>
            <a:off x="1066800" y="1524000"/>
            <a:ext cx="7286625" cy="4648200"/>
            <a:chOff x="576" y="864"/>
            <a:chExt cx="4590" cy="2928"/>
          </a:xfrm>
        </p:grpSpPr>
        <p:grpSp>
          <p:nvGrpSpPr>
            <p:cNvPr id="8201" name="Group 3"/>
            <p:cNvGrpSpPr>
              <a:grpSpLocks/>
            </p:cNvGrpSpPr>
            <p:nvPr/>
          </p:nvGrpSpPr>
          <p:grpSpPr bwMode="auto">
            <a:xfrm>
              <a:off x="576" y="864"/>
              <a:ext cx="4590" cy="2928"/>
              <a:chOff x="576" y="864"/>
              <a:chExt cx="4590" cy="2928"/>
            </a:xfrm>
          </p:grpSpPr>
          <p:pic>
            <p:nvPicPr>
              <p:cNvPr id="82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 y="864"/>
                <a:ext cx="4590" cy="2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Rectangle 5"/>
              <p:cNvSpPr>
                <a:spLocks noChangeArrowheads="1"/>
              </p:cNvSpPr>
              <p:nvPr/>
            </p:nvSpPr>
            <p:spPr bwMode="auto">
              <a:xfrm>
                <a:off x="624" y="1584"/>
                <a:ext cx="4368" cy="2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8202" name="Rectangle 6"/>
            <p:cNvSpPr>
              <a:spLocks noChangeArrowheads="1"/>
            </p:cNvSpPr>
            <p:nvPr/>
          </p:nvSpPr>
          <p:spPr bwMode="auto">
            <a:xfrm>
              <a:off x="720" y="912"/>
              <a:ext cx="2256" cy="96"/>
            </a:xfrm>
            <a:prstGeom prst="rect">
              <a:avLst/>
            </a:prstGeom>
            <a:solidFill>
              <a:schemeClr val="tx1"/>
            </a:solidFill>
            <a:ln w="9525">
              <a:solidFill>
                <a:schemeClr val="tx1"/>
              </a:solidFill>
              <a:miter lim="800000"/>
              <a:headEnd/>
              <a:tailEnd/>
            </a:ln>
          </p:spPr>
          <p:txBody>
            <a:bodyPr wrap="none" anchor="ctr"/>
            <a:lstStyle/>
            <a:p>
              <a:pPr algn="ctr"/>
              <a:r>
                <a:rPr lang="en-US" sz="1200" b="1">
                  <a:solidFill>
                    <a:schemeClr val="bg1"/>
                  </a:solidFill>
                  <a:latin typeface="Arial" charset="0"/>
                </a:rPr>
                <a:t>ACME CORP</a:t>
              </a:r>
              <a:r>
                <a:rPr lang="en-US" sz="1200">
                  <a:solidFill>
                    <a:schemeClr val="bg1"/>
                  </a:solidFill>
                  <a:latin typeface="Arial" charset="0"/>
                </a:rPr>
                <a:t> ULTIMATE DATA MINING BROWSER</a:t>
              </a:r>
            </a:p>
          </p:txBody>
        </p:sp>
      </p:grpSp>
      <p:sp>
        <p:nvSpPr>
          <p:cNvPr id="668679" name="AutoShape 7"/>
          <p:cNvSpPr>
            <a:spLocks noChangeArrowheads="1"/>
          </p:cNvSpPr>
          <p:nvPr/>
        </p:nvSpPr>
        <p:spPr bwMode="auto">
          <a:xfrm>
            <a:off x="1676400" y="3200400"/>
            <a:ext cx="2286000" cy="7620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400">
                <a:latin typeface="Arial" charset="0"/>
              </a:rPr>
              <a:t>What’s New?</a:t>
            </a:r>
          </a:p>
        </p:txBody>
      </p:sp>
      <p:sp>
        <p:nvSpPr>
          <p:cNvPr id="668680" name="AutoShape 8"/>
          <p:cNvSpPr>
            <a:spLocks noChangeArrowheads="1"/>
          </p:cNvSpPr>
          <p:nvPr/>
        </p:nvSpPr>
        <p:spPr bwMode="auto">
          <a:xfrm>
            <a:off x="4648200" y="3200400"/>
            <a:ext cx="2895600" cy="7620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400">
                <a:latin typeface="Arial" charset="0"/>
              </a:rPr>
              <a:t>What’s Interesting?</a:t>
            </a:r>
          </a:p>
        </p:txBody>
      </p:sp>
      <p:sp>
        <p:nvSpPr>
          <p:cNvPr id="668681" name="AutoShape 9"/>
          <p:cNvSpPr>
            <a:spLocks noChangeArrowheads="1"/>
          </p:cNvSpPr>
          <p:nvPr/>
        </p:nvSpPr>
        <p:spPr bwMode="auto">
          <a:xfrm>
            <a:off x="3276600" y="4876800"/>
            <a:ext cx="2743200" cy="7620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400">
                <a:latin typeface="Arial" charset="0"/>
              </a:rPr>
              <a:t>Predict for me</a:t>
            </a:r>
          </a:p>
        </p:txBody>
      </p:sp>
      <p:sp>
        <p:nvSpPr>
          <p:cNvPr id="8199" name="Text Box 10"/>
          <p:cNvSpPr txBox="1">
            <a:spLocks noChangeArrowheads="1"/>
          </p:cNvSpPr>
          <p:nvPr/>
        </p:nvSpPr>
        <p:spPr bwMode="auto">
          <a:xfrm>
            <a:off x="762000" y="336550"/>
            <a:ext cx="7620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algn="ctr" eaLnBrk="1" hangingPunct="1"/>
            <a:r>
              <a:rPr lang="en-US" sz="3600"/>
              <a:t>YAHOO!’s View of Data Mining</a:t>
            </a:r>
          </a:p>
        </p:txBody>
      </p:sp>
      <p:sp>
        <p:nvSpPr>
          <p:cNvPr id="8200" name="TextBox 11"/>
          <p:cNvSpPr txBox="1">
            <a:spLocks noChangeArrowheads="1"/>
          </p:cNvSpPr>
          <p:nvPr/>
        </p:nvSpPr>
        <p:spPr bwMode="auto">
          <a:xfrm>
            <a:off x="381000" y="6248400"/>
            <a:ext cx="3984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r>
              <a:rPr lang="en-US" sz="2000">
                <a:hlinkClick r:id="rId3"/>
              </a:rPr>
              <a:t>http://www.sigkdd.org/kdd2008/</a:t>
            </a:r>
            <a:r>
              <a:rPr 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668679"/>
                                        </p:tgtEl>
                                        <p:attrNameLst>
                                          <p:attrName>style.visibility</p:attrName>
                                        </p:attrNameLst>
                                      </p:cBhvr>
                                      <p:to>
                                        <p:strVal val="visible"/>
                                      </p:to>
                                    </p:set>
                                    <p:animEffect transition="in" filter="blinds(horizontal)">
                                      <p:cBhvr>
                                        <p:cTn id="11" dur="500"/>
                                        <p:tgtEl>
                                          <p:spTgt spid="668679"/>
                                        </p:tgtEl>
                                      </p:cBhvr>
                                    </p:animEffect>
                                  </p:childTnLst>
                                </p:cTn>
                              </p:par>
                            </p:childTnLst>
                          </p:cTn>
                        </p:par>
                        <p:par>
                          <p:cTn id="12" fill="hold" nodeType="afterGroup">
                            <p:stCondLst>
                              <p:cond delay="500"/>
                            </p:stCondLst>
                            <p:childTnLst>
                              <p:par>
                                <p:cTn id="13" presetID="3" presetClass="entr" presetSubtype="10" fill="hold" grpId="0" nodeType="afterEffect">
                                  <p:stCondLst>
                                    <p:cond delay="1000"/>
                                  </p:stCondLst>
                                  <p:childTnLst>
                                    <p:set>
                                      <p:cBhvr>
                                        <p:cTn id="14" dur="1" fill="hold">
                                          <p:stCondLst>
                                            <p:cond delay="0"/>
                                          </p:stCondLst>
                                        </p:cTn>
                                        <p:tgtEl>
                                          <p:spTgt spid="668680"/>
                                        </p:tgtEl>
                                        <p:attrNameLst>
                                          <p:attrName>style.visibility</p:attrName>
                                        </p:attrNameLst>
                                      </p:cBhvr>
                                      <p:to>
                                        <p:strVal val="visible"/>
                                      </p:to>
                                    </p:set>
                                    <p:animEffect transition="in" filter="blinds(horizontal)">
                                      <p:cBhvr>
                                        <p:cTn id="15" dur="500"/>
                                        <p:tgtEl>
                                          <p:spTgt spid="668680"/>
                                        </p:tgtEl>
                                      </p:cBhvr>
                                    </p:animEffect>
                                  </p:childTnLst>
                                </p:cTn>
                              </p:par>
                            </p:childTnLst>
                          </p:cTn>
                        </p:par>
                        <p:par>
                          <p:cTn id="16" fill="hold" nodeType="afterGroup">
                            <p:stCondLst>
                              <p:cond delay="2000"/>
                            </p:stCondLst>
                            <p:childTnLst>
                              <p:par>
                                <p:cTn id="17" presetID="3" presetClass="entr" presetSubtype="10" fill="hold" grpId="0" nodeType="afterEffect">
                                  <p:stCondLst>
                                    <p:cond delay="1000"/>
                                  </p:stCondLst>
                                  <p:childTnLst>
                                    <p:set>
                                      <p:cBhvr>
                                        <p:cTn id="18" dur="1" fill="hold">
                                          <p:stCondLst>
                                            <p:cond delay="0"/>
                                          </p:stCondLst>
                                        </p:cTn>
                                        <p:tgtEl>
                                          <p:spTgt spid="668681"/>
                                        </p:tgtEl>
                                        <p:attrNameLst>
                                          <p:attrName>style.visibility</p:attrName>
                                        </p:attrNameLst>
                                      </p:cBhvr>
                                      <p:to>
                                        <p:strVal val="visible"/>
                                      </p:to>
                                    </p:set>
                                    <p:animEffect transition="in" filter="blinds(horizontal)">
                                      <p:cBhvr>
                                        <p:cTn id="19" dur="500"/>
                                        <p:tgtEl>
                                          <p:spTgt spid="66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79" grpId="0" animBg="1" autoUpdateAnimBg="0"/>
      <p:bldP spid="668680" grpId="0" animBg="1" autoUpdateAnimBg="0"/>
      <p:bldP spid="66868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CE444CE6-2EFA-405B-9B3F-29B352FFB4A5}" type="slidenum">
              <a:rPr lang="en-US" sz="1400" smtClean="0"/>
              <a:pPr eaLnBrk="1" hangingPunct="1"/>
              <a:t>6</a:t>
            </a:fld>
            <a:endParaRPr lang="en-US" sz="1400"/>
          </a:p>
        </p:txBody>
      </p:sp>
      <p:sp>
        <p:nvSpPr>
          <p:cNvPr id="12291" name="Rectangle 2"/>
          <p:cNvSpPr>
            <a:spLocks noGrp="1" noChangeArrowheads="1"/>
          </p:cNvSpPr>
          <p:nvPr>
            <p:ph type="title"/>
          </p:nvPr>
        </p:nvSpPr>
        <p:spPr>
          <a:xfrm>
            <a:off x="1295400" y="457200"/>
            <a:ext cx="7391400" cy="1295400"/>
          </a:xfrm>
          <a:noFill/>
        </p:spPr>
        <p:txBody>
          <a:bodyPr lIns="92075" tIns="46038" rIns="92075" bIns="46038" anchor="ctr"/>
          <a:lstStyle/>
          <a:p>
            <a:pPr eaLnBrk="1" hangingPunct="1"/>
            <a:r>
              <a:rPr lang="en-US" sz="3600"/>
              <a:t>Are All the “Discovered” Patterns Interesting?</a:t>
            </a:r>
            <a:endParaRPr lang="en-US" sz="3200" b="1"/>
          </a:p>
        </p:txBody>
      </p:sp>
      <p:sp>
        <p:nvSpPr>
          <p:cNvPr id="12292" name="Rectangle 3"/>
          <p:cNvSpPr>
            <a:spLocks noGrp="1" noChangeArrowheads="1"/>
          </p:cNvSpPr>
          <p:nvPr>
            <p:ph type="body" idx="1"/>
          </p:nvPr>
        </p:nvSpPr>
        <p:spPr>
          <a:xfrm>
            <a:off x="533400" y="1752600"/>
            <a:ext cx="8153400" cy="4800600"/>
          </a:xfrm>
          <a:noFill/>
        </p:spPr>
        <p:txBody>
          <a:bodyPr lIns="92075" tIns="46038" rIns="92075" bIns="46038"/>
          <a:lstStyle/>
          <a:p>
            <a:pPr eaLnBrk="1" hangingPunct="1">
              <a:lnSpc>
                <a:spcPct val="130000"/>
              </a:lnSpc>
            </a:pPr>
            <a:r>
              <a:rPr lang="en-US" sz="2000"/>
              <a:t>A data mining system/query may generate thousands of patterns, not all of them are interesting.</a:t>
            </a:r>
          </a:p>
          <a:p>
            <a:pPr lvl="1" eaLnBrk="1" hangingPunct="1">
              <a:lnSpc>
                <a:spcPct val="130000"/>
              </a:lnSpc>
            </a:pPr>
            <a:r>
              <a:rPr lang="en-US" sz="1800"/>
              <a:t>Suggested approach: Human-centered, query-based, focused mining</a:t>
            </a:r>
          </a:p>
          <a:p>
            <a:pPr eaLnBrk="1" hangingPunct="1">
              <a:lnSpc>
                <a:spcPct val="130000"/>
              </a:lnSpc>
            </a:pPr>
            <a:r>
              <a:rPr lang="en-US" sz="2000" b="1" u="sng"/>
              <a:t>Interestingness measures</a:t>
            </a:r>
            <a:r>
              <a:rPr lang="en-US" sz="2000"/>
              <a:t>: A pattern is </a:t>
            </a:r>
            <a:r>
              <a:rPr lang="en-US" sz="2000">
                <a:solidFill>
                  <a:schemeClr val="hlink"/>
                </a:solidFill>
              </a:rPr>
              <a:t>interesting</a:t>
            </a:r>
            <a:r>
              <a:rPr lang="en-US" sz="2000"/>
              <a:t> if it is </a:t>
            </a:r>
            <a:r>
              <a:rPr lang="en-US" sz="2000" u="sng"/>
              <a:t>easily understood</a:t>
            </a:r>
            <a:r>
              <a:rPr lang="en-US" sz="2000"/>
              <a:t> by humans, </a:t>
            </a:r>
            <a:r>
              <a:rPr lang="en-US" sz="2000" u="sng"/>
              <a:t>valid on new or test data</a:t>
            </a:r>
            <a:r>
              <a:rPr lang="en-US" sz="2000"/>
              <a:t> with some degree of certainty, </a:t>
            </a:r>
            <a:r>
              <a:rPr lang="en-US" sz="2000" u="sng"/>
              <a:t>potentially useful</a:t>
            </a:r>
            <a:r>
              <a:rPr lang="en-US" sz="2000"/>
              <a:t>, </a:t>
            </a:r>
            <a:r>
              <a:rPr lang="en-US" sz="2000" u="sng"/>
              <a:t>novel, or validates some hypothesis</a:t>
            </a:r>
            <a:r>
              <a:rPr lang="en-US" sz="2000"/>
              <a:t> that a user seeks to confirm </a:t>
            </a:r>
          </a:p>
          <a:p>
            <a:pPr eaLnBrk="1" hangingPunct="1">
              <a:lnSpc>
                <a:spcPct val="130000"/>
              </a:lnSpc>
            </a:pPr>
            <a:r>
              <a:rPr lang="en-US" sz="2000" b="1" u="sng"/>
              <a:t>Objective vs. subjective interestingness measures:</a:t>
            </a:r>
            <a:endParaRPr lang="en-US" sz="2000" u="sng"/>
          </a:p>
          <a:p>
            <a:pPr lvl="1" eaLnBrk="1" hangingPunct="1">
              <a:lnSpc>
                <a:spcPct val="130000"/>
              </a:lnSpc>
            </a:pPr>
            <a:r>
              <a:rPr lang="en-US" sz="1800" u="sng"/>
              <a:t>Objective:</a:t>
            </a:r>
            <a:r>
              <a:rPr lang="en-US" sz="1800"/>
              <a:t> based on statistics and structures of patterns, e.g., support, confidence, etc.</a:t>
            </a:r>
          </a:p>
          <a:p>
            <a:pPr lvl="1" eaLnBrk="1" hangingPunct="1">
              <a:lnSpc>
                <a:spcPct val="130000"/>
              </a:lnSpc>
            </a:pPr>
            <a:r>
              <a:rPr lang="en-US" sz="1800" u="sng"/>
              <a:t>Subjective:</a:t>
            </a:r>
            <a:r>
              <a:rPr lang="en-US" sz="1800"/>
              <a:t> based on user’s belief in the data, e.g., unexpectedness, novelty, actionability, etc.</a:t>
            </a:r>
          </a:p>
        </p:txBody>
      </p:sp>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F2E010C0-287C-4F08-8C80-878EFA7653BF}" type="slidenum">
              <a:rPr lang="en-US" sz="1400" smtClean="0"/>
              <a:pPr eaLnBrk="1" hangingPunct="1"/>
              <a:t>7</a:t>
            </a:fld>
            <a:endParaRPr lang="en-US" sz="1400"/>
          </a:p>
        </p:txBody>
      </p:sp>
      <p:sp>
        <p:nvSpPr>
          <p:cNvPr id="13315" name="Rectangle 2"/>
          <p:cNvSpPr>
            <a:spLocks noGrp="1" noChangeArrowheads="1"/>
          </p:cNvSpPr>
          <p:nvPr>
            <p:ph type="title"/>
          </p:nvPr>
        </p:nvSpPr>
        <p:spPr>
          <a:xfrm>
            <a:off x="1219200" y="1066800"/>
            <a:ext cx="7935913" cy="762000"/>
          </a:xfrm>
          <a:noFill/>
        </p:spPr>
        <p:txBody>
          <a:bodyPr lIns="92075" tIns="46038" rIns="92075" bIns="46038" anchor="ctr"/>
          <a:lstStyle/>
          <a:p>
            <a:pPr eaLnBrk="1" hangingPunct="1"/>
            <a:r>
              <a:rPr lang="en-US" sz="2800"/>
              <a:t>Data Mining: Confluence of Multiple Disciplines</a:t>
            </a:r>
            <a:r>
              <a:rPr lang="en-US" sz="3200"/>
              <a:t> </a:t>
            </a:r>
          </a:p>
        </p:txBody>
      </p:sp>
      <p:sp>
        <p:nvSpPr>
          <p:cNvPr id="13316" name="Oval 19"/>
          <p:cNvSpPr>
            <a:spLocks noChangeArrowheads="1"/>
          </p:cNvSpPr>
          <p:nvPr/>
        </p:nvSpPr>
        <p:spPr bwMode="auto">
          <a:xfrm>
            <a:off x="3390900" y="3886200"/>
            <a:ext cx="2286000" cy="1066800"/>
          </a:xfrm>
          <a:prstGeom prst="ellipse">
            <a:avLst/>
          </a:prstGeom>
          <a:solidFill>
            <a:schemeClr val="accent2"/>
          </a:solidFill>
          <a:ln w="9525">
            <a:solidFill>
              <a:schemeClr val="tx1"/>
            </a:solidFill>
            <a:miter lim="800000"/>
            <a:headEnd/>
            <a:tailEnd/>
          </a:ln>
        </p:spPr>
        <p:txBody>
          <a:bodyPr wrap="none" anchor="ctr"/>
          <a:lstStyle/>
          <a:p>
            <a:pPr algn="ctr"/>
            <a:r>
              <a:rPr lang="en-US" b="1"/>
              <a:t>Data Mining</a:t>
            </a:r>
          </a:p>
        </p:txBody>
      </p:sp>
      <p:sp>
        <p:nvSpPr>
          <p:cNvPr id="13317" name="Line 13"/>
          <p:cNvSpPr>
            <a:spLocks noChangeShapeType="1"/>
          </p:cNvSpPr>
          <p:nvPr/>
        </p:nvSpPr>
        <p:spPr bwMode="auto">
          <a:xfrm>
            <a:off x="2324100" y="4343400"/>
            <a:ext cx="1066800" cy="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18" name="Line 14"/>
          <p:cNvSpPr>
            <a:spLocks noChangeShapeType="1"/>
          </p:cNvSpPr>
          <p:nvPr/>
        </p:nvSpPr>
        <p:spPr bwMode="auto">
          <a:xfrm>
            <a:off x="2247900" y="3124200"/>
            <a:ext cx="190500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19" name="Line 15"/>
          <p:cNvSpPr>
            <a:spLocks noChangeShapeType="1"/>
          </p:cNvSpPr>
          <p:nvPr/>
        </p:nvSpPr>
        <p:spPr bwMode="auto">
          <a:xfrm flipH="1">
            <a:off x="4838700" y="3048000"/>
            <a:ext cx="1905000" cy="8382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0" name="Line 16"/>
          <p:cNvSpPr>
            <a:spLocks noChangeShapeType="1"/>
          </p:cNvSpPr>
          <p:nvPr/>
        </p:nvSpPr>
        <p:spPr bwMode="auto">
          <a:xfrm flipH="1">
            <a:off x="5676900" y="4343400"/>
            <a:ext cx="1066800" cy="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1" name="Line 17"/>
          <p:cNvSpPr>
            <a:spLocks noChangeShapeType="1"/>
          </p:cNvSpPr>
          <p:nvPr/>
        </p:nvSpPr>
        <p:spPr bwMode="auto">
          <a:xfrm flipH="1" flipV="1">
            <a:off x="4991100" y="4876800"/>
            <a:ext cx="198120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2" name="Line 18"/>
          <p:cNvSpPr>
            <a:spLocks noChangeShapeType="1"/>
          </p:cNvSpPr>
          <p:nvPr/>
        </p:nvSpPr>
        <p:spPr bwMode="auto">
          <a:xfrm flipV="1">
            <a:off x="2400300" y="4876800"/>
            <a:ext cx="160020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23" name="Oval 21"/>
          <p:cNvSpPr>
            <a:spLocks noChangeArrowheads="1"/>
          </p:cNvSpPr>
          <p:nvPr/>
        </p:nvSpPr>
        <p:spPr bwMode="auto">
          <a:xfrm>
            <a:off x="1028700" y="2286000"/>
            <a:ext cx="2057400" cy="838200"/>
          </a:xfrm>
          <a:prstGeom prst="ellipse">
            <a:avLst/>
          </a:prstGeom>
          <a:solidFill>
            <a:schemeClr val="accent1"/>
          </a:solidFill>
          <a:ln w="9525">
            <a:solidFill>
              <a:schemeClr val="tx1"/>
            </a:solidFill>
            <a:miter lim="800000"/>
            <a:headEnd/>
            <a:tailEnd/>
          </a:ln>
        </p:spPr>
        <p:txBody>
          <a:bodyPr wrap="none" anchor="ctr"/>
          <a:lstStyle/>
          <a:p>
            <a:pPr algn="ctr"/>
            <a:r>
              <a:rPr lang="en-US" sz="2400"/>
              <a:t>Machine</a:t>
            </a:r>
          </a:p>
          <a:p>
            <a:pPr algn="ctr"/>
            <a:r>
              <a:rPr lang="en-US" sz="2400"/>
              <a:t>Learning</a:t>
            </a:r>
          </a:p>
        </p:txBody>
      </p:sp>
      <p:sp>
        <p:nvSpPr>
          <p:cNvPr id="13324" name="Oval 22"/>
          <p:cNvSpPr>
            <a:spLocks noChangeArrowheads="1"/>
          </p:cNvSpPr>
          <p:nvPr/>
        </p:nvSpPr>
        <p:spPr bwMode="auto">
          <a:xfrm>
            <a:off x="5829300" y="2286000"/>
            <a:ext cx="2057400" cy="762000"/>
          </a:xfrm>
          <a:prstGeom prst="ellipse">
            <a:avLst/>
          </a:prstGeom>
          <a:solidFill>
            <a:schemeClr val="accent1"/>
          </a:solidFill>
          <a:ln w="9525">
            <a:solidFill>
              <a:schemeClr val="tx1"/>
            </a:solidFill>
            <a:miter lim="800000"/>
            <a:headEnd/>
            <a:tailEnd/>
          </a:ln>
        </p:spPr>
        <p:txBody>
          <a:bodyPr wrap="none" anchor="ctr"/>
          <a:lstStyle/>
          <a:p>
            <a:pPr algn="ctr"/>
            <a:r>
              <a:rPr lang="en-US" sz="2400"/>
              <a:t>Statistics</a:t>
            </a:r>
          </a:p>
        </p:txBody>
      </p:sp>
      <p:sp>
        <p:nvSpPr>
          <p:cNvPr id="13325" name="Oval 23"/>
          <p:cNvSpPr>
            <a:spLocks noChangeArrowheads="1"/>
          </p:cNvSpPr>
          <p:nvPr/>
        </p:nvSpPr>
        <p:spPr bwMode="auto">
          <a:xfrm>
            <a:off x="266700" y="3962400"/>
            <a:ext cx="2057400" cy="838200"/>
          </a:xfrm>
          <a:prstGeom prst="ellipse">
            <a:avLst/>
          </a:prstGeom>
          <a:solidFill>
            <a:schemeClr val="accent1"/>
          </a:solidFill>
          <a:ln w="9525">
            <a:solidFill>
              <a:schemeClr val="tx1"/>
            </a:solidFill>
            <a:miter lim="800000"/>
            <a:headEnd/>
            <a:tailEnd/>
          </a:ln>
        </p:spPr>
        <p:txBody>
          <a:bodyPr wrap="none" anchor="ctr"/>
          <a:lstStyle/>
          <a:p>
            <a:pPr algn="ctr"/>
            <a:r>
              <a:rPr lang="en-US" sz="2400"/>
              <a:t>Applications</a:t>
            </a:r>
          </a:p>
        </p:txBody>
      </p:sp>
      <p:sp>
        <p:nvSpPr>
          <p:cNvPr id="13326" name="Oval 24"/>
          <p:cNvSpPr>
            <a:spLocks noChangeArrowheads="1"/>
          </p:cNvSpPr>
          <p:nvPr/>
        </p:nvSpPr>
        <p:spPr bwMode="auto">
          <a:xfrm>
            <a:off x="495300" y="5410200"/>
            <a:ext cx="2057400" cy="838200"/>
          </a:xfrm>
          <a:prstGeom prst="ellipse">
            <a:avLst/>
          </a:prstGeom>
          <a:solidFill>
            <a:schemeClr val="accent1"/>
          </a:solidFill>
          <a:ln w="9525">
            <a:solidFill>
              <a:schemeClr val="tx1"/>
            </a:solidFill>
            <a:miter lim="800000"/>
            <a:headEnd/>
            <a:tailEnd/>
          </a:ln>
        </p:spPr>
        <p:txBody>
          <a:bodyPr wrap="none" anchor="ctr"/>
          <a:lstStyle/>
          <a:p>
            <a:pPr algn="ctr"/>
            <a:r>
              <a:rPr lang="en-US" sz="2400"/>
              <a:t>Algorithm</a:t>
            </a:r>
          </a:p>
        </p:txBody>
      </p:sp>
      <p:sp>
        <p:nvSpPr>
          <p:cNvPr id="13327" name="Oval 25"/>
          <p:cNvSpPr>
            <a:spLocks noChangeArrowheads="1"/>
          </p:cNvSpPr>
          <p:nvPr/>
        </p:nvSpPr>
        <p:spPr bwMode="auto">
          <a:xfrm>
            <a:off x="3467100" y="2286000"/>
            <a:ext cx="2057400" cy="838200"/>
          </a:xfrm>
          <a:prstGeom prst="ellipse">
            <a:avLst/>
          </a:prstGeom>
          <a:solidFill>
            <a:schemeClr val="accent1"/>
          </a:solidFill>
          <a:ln w="9525">
            <a:solidFill>
              <a:schemeClr val="tx1"/>
            </a:solidFill>
            <a:miter lim="800000"/>
            <a:headEnd/>
            <a:tailEnd/>
          </a:ln>
        </p:spPr>
        <p:txBody>
          <a:bodyPr wrap="none" anchor="ctr"/>
          <a:lstStyle/>
          <a:p>
            <a:pPr algn="ctr"/>
            <a:r>
              <a:rPr lang="en-US" sz="2400" dirty="0"/>
              <a:t>Pattern</a:t>
            </a:r>
          </a:p>
          <a:p>
            <a:pPr algn="ctr"/>
            <a:r>
              <a:rPr lang="en-US" sz="2400" dirty="0"/>
              <a:t>Recognition</a:t>
            </a:r>
          </a:p>
        </p:txBody>
      </p:sp>
      <p:sp>
        <p:nvSpPr>
          <p:cNvPr id="13328" name="Oval 26"/>
          <p:cNvSpPr>
            <a:spLocks noChangeArrowheads="1"/>
          </p:cNvSpPr>
          <p:nvPr/>
        </p:nvSpPr>
        <p:spPr bwMode="auto">
          <a:xfrm>
            <a:off x="6362700" y="5562600"/>
            <a:ext cx="2057400" cy="838200"/>
          </a:xfrm>
          <a:prstGeom prst="ellipse">
            <a:avLst/>
          </a:prstGeom>
          <a:solidFill>
            <a:schemeClr val="accent1"/>
          </a:solidFill>
          <a:ln w="9525">
            <a:solidFill>
              <a:schemeClr val="tx1"/>
            </a:solidFill>
            <a:miter lim="800000"/>
            <a:headEnd/>
            <a:tailEnd/>
          </a:ln>
        </p:spPr>
        <p:txBody>
          <a:bodyPr wrap="none" anchor="ctr"/>
          <a:lstStyle/>
          <a:p>
            <a:pPr algn="ctr"/>
            <a:r>
              <a:rPr lang="en-US" sz="1800"/>
              <a:t>High-Performance</a:t>
            </a:r>
          </a:p>
          <a:p>
            <a:pPr algn="ctr"/>
            <a:r>
              <a:rPr lang="en-US" sz="1800"/>
              <a:t>Computing</a:t>
            </a:r>
          </a:p>
        </p:txBody>
      </p:sp>
      <p:sp>
        <p:nvSpPr>
          <p:cNvPr id="13329" name="Oval 27"/>
          <p:cNvSpPr>
            <a:spLocks noChangeArrowheads="1"/>
          </p:cNvSpPr>
          <p:nvPr/>
        </p:nvSpPr>
        <p:spPr bwMode="auto">
          <a:xfrm>
            <a:off x="6743700" y="3886200"/>
            <a:ext cx="2057400" cy="838200"/>
          </a:xfrm>
          <a:prstGeom prst="ellipse">
            <a:avLst/>
          </a:prstGeom>
          <a:solidFill>
            <a:schemeClr val="accent1"/>
          </a:solidFill>
          <a:ln w="9525">
            <a:solidFill>
              <a:schemeClr val="tx1"/>
            </a:solidFill>
            <a:miter lim="800000"/>
            <a:headEnd/>
            <a:tailEnd/>
          </a:ln>
        </p:spPr>
        <p:txBody>
          <a:bodyPr wrap="none" anchor="ctr"/>
          <a:lstStyle/>
          <a:p>
            <a:pPr algn="ctr">
              <a:lnSpc>
                <a:spcPct val="110000"/>
              </a:lnSpc>
              <a:spcBef>
                <a:spcPct val="20000"/>
              </a:spcBef>
              <a:buClr>
                <a:schemeClr val="folHlink"/>
              </a:buClr>
              <a:buSzPct val="60000"/>
              <a:buFont typeface="Wingdings" pitchFamily="2" charset="2"/>
              <a:buNone/>
            </a:pPr>
            <a:r>
              <a:rPr lang="en-US" sz="2400"/>
              <a:t>Visualization</a:t>
            </a:r>
            <a:endParaRPr lang="en-US" sz="2000"/>
          </a:p>
        </p:txBody>
      </p:sp>
      <p:sp>
        <p:nvSpPr>
          <p:cNvPr id="13330" name="Line 28"/>
          <p:cNvSpPr>
            <a:spLocks noChangeShapeType="1"/>
          </p:cNvSpPr>
          <p:nvPr/>
        </p:nvSpPr>
        <p:spPr bwMode="auto">
          <a:xfrm flipH="1" flipV="1">
            <a:off x="4457700" y="4953000"/>
            <a:ext cx="0" cy="8382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31" name="Oval 30"/>
          <p:cNvSpPr>
            <a:spLocks noChangeArrowheads="1"/>
          </p:cNvSpPr>
          <p:nvPr/>
        </p:nvSpPr>
        <p:spPr bwMode="auto">
          <a:xfrm>
            <a:off x="3467100" y="5486400"/>
            <a:ext cx="2057400" cy="838200"/>
          </a:xfrm>
          <a:prstGeom prst="ellipse">
            <a:avLst/>
          </a:prstGeom>
          <a:solidFill>
            <a:schemeClr val="accent1"/>
          </a:solidFill>
          <a:ln w="9525">
            <a:solidFill>
              <a:schemeClr val="tx1"/>
            </a:solidFill>
            <a:miter lim="800000"/>
            <a:headEnd/>
            <a:tailEnd/>
          </a:ln>
        </p:spPr>
        <p:txBody>
          <a:bodyPr wrap="none" anchor="ctr"/>
          <a:lstStyle/>
          <a:p>
            <a:pPr algn="ctr"/>
            <a:r>
              <a:rPr lang="en-US" sz="2400"/>
              <a:t>Database </a:t>
            </a:r>
          </a:p>
          <a:p>
            <a:pPr algn="ctr"/>
            <a:r>
              <a:rPr lang="en-US" sz="2400"/>
              <a:t>Technology</a:t>
            </a:r>
          </a:p>
        </p:txBody>
      </p:sp>
      <p:sp>
        <p:nvSpPr>
          <p:cNvPr id="13332" name="Line 31"/>
          <p:cNvSpPr>
            <a:spLocks noChangeShapeType="1"/>
          </p:cNvSpPr>
          <p:nvPr/>
        </p:nvSpPr>
        <p:spPr bwMode="auto">
          <a:xfrm>
            <a:off x="4457700" y="3124200"/>
            <a:ext cx="0" cy="7620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96326D4A-E74F-46F7-8EA0-92A3A3465382}" type="slidenum">
              <a:rPr lang="en-US" sz="1400" smtClean="0">
                <a:solidFill>
                  <a:srgbClr val="000000"/>
                </a:solidFill>
              </a:rPr>
              <a:pPr eaLnBrk="1" hangingPunct="1"/>
              <a:t>8</a:t>
            </a:fld>
            <a:endParaRPr lang="en-US" sz="1400">
              <a:solidFill>
                <a:srgbClr val="000000"/>
              </a:solidFill>
            </a:endParaRPr>
          </a:p>
        </p:txBody>
      </p:sp>
      <p:sp>
        <p:nvSpPr>
          <p:cNvPr id="14339" name="Rectangle 2"/>
          <p:cNvSpPr>
            <a:spLocks noGrp="1" noChangeArrowheads="1"/>
          </p:cNvSpPr>
          <p:nvPr>
            <p:ph type="title"/>
          </p:nvPr>
        </p:nvSpPr>
        <p:spPr>
          <a:xfrm>
            <a:off x="0" y="228600"/>
            <a:ext cx="9144000" cy="914400"/>
          </a:xfrm>
          <a:noFill/>
        </p:spPr>
        <p:txBody>
          <a:bodyPr lIns="92075" tIns="46038" rIns="92075" bIns="46038" anchor="ctr"/>
          <a:lstStyle/>
          <a:p>
            <a:pPr eaLnBrk="1" hangingPunct="1"/>
            <a:r>
              <a:rPr lang="en-US" sz="3200"/>
              <a:t>KDD Process: A Typical View from ML and Statistics</a:t>
            </a:r>
            <a:endParaRPr lang="en-US" sz="3200" b="0"/>
          </a:p>
        </p:txBody>
      </p:sp>
      <p:sp>
        <p:nvSpPr>
          <p:cNvPr id="14340" name="Line 4"/>
          <p:cNvSpPr>
            <a:spLocks noChangeShapeType="1"/>
          </p:cNvSpPr>
          <p:nvPr/>
        </p:nvSpPr>
        <p:spPr bwMode="auto">
          <a:xfrm flipV="1">
            <a:off x="1533525" y="2362200"/>
            <a:ext cx="381000" cy="0"/>
          </a:xfrm>
          <a:prstGeom prst="line">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1" name="Line 5"/>
          <p:cNvSpPr>
            <a:spLocks noChangeShapeType="1"/>
          </p:cNvSpPr>
          <p:nvPr/>
        </p:nvSpPr>
        <p:spPr bwMode="auto">
          <a:xfrm flipV="1">
            <a:off x="6562725" y="2362200"/>
            <a:ext cx="457200" cy="0"/>
          </a:xfrm>
          <a:prstGeom prst="line">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2" name="Text Box 17"/>
          <p:cNvSpPr txBox="1">
            <a:spLocks noChangeArrowheads="1"/>
          </p:cNvSpPr>
          <p:nvPr/>
        </p:nvSpPr>
        <p:spPr bwMode="auto">
          <a:xfrm>
            <a:off x="85725" y="2151063"/>
            <a:ext cx="1435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r>
              <a:rPr lang="en-US" sz="1800" b="1">
                <a:solidFill>
                  <a:srgbClr val="000000"/>
                </a:solidFill>
              </a:rPr>
              <a:t>Input Data</a:t>
            </a:r>
            <a:endParaRPr lang="en-US" sz="1600">
              <a:solidFill>
                <a:srgbClr val="000000"/>
              </a:solidFill>
            </a:endParaRPr>
          </a:p>
        </p:txBody>
      </p:sp>
      <p:sp>
        <p:nvSpPr>
          <p:cNvPr id="14343" name="Rectangle 21"/>
          <p:cNvSpPr>
            <a:spLocks noChangeArrowheads="1"/>
          </p:cNvSpPr>
          <p:nvPr/>
        </p:nvSpPr>
        <p:spPr bwMode="auto">
          <a:xfrm>
            <a:off x="1990725" y="1981200"/>
            <a:ext cx="914400" cy="1066800"/>
          </a:xfrm>
          <a:prstGeom prst="rect">
            <a:avLst/>
          </a:prstGeom>
          <a:solidFill>
            <a:srgbClr val="00CC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solidFill>
                <a:srgbClr val="000000"/>
              </a:solidFill>
            </a:endParaRPr>
          </a:p>
        </p:txBody>
      </p:sp>
      <p:sp>
        <p:nvSpPr>
          <p:cNvPr id="14344" name="Rectangle 22"/>
          <p:cNvSpPr>
            <a:spLocks noChangeArrowheads="1"/>
          </p:cNvSpPr>
          <p:nvPr/>
        </p:nvSpPr>
        <p:spPr bwMode="auto">
          <a:xfrm>
            <a:off x="3667125" y="1981200"/>
            <a:ext cx="914400" cy="1066800"/>
          </a:xfrm>
          <a:prstGeom prst="rect">
            <a:avLst/>
          </a:prstGeom>
          <a:solidFill>
            <a:srgbClr val="00CC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solidFill>
                <a:srgbClr val="000000"/>
              </a:solidFill>
            </a:endParaRPr>
          </a:p>
        </p:txBody>
      </p:sp>
      <p:sp>
        <p:nvSpPr>
          <p:cNvPr id="14345" name="WordArt 29"/>
          <p:cNvSpPr>
            <a:spLocks noChangeArrowheads="1" noChangeShapeType="1" noTextEdit="1"/>
          </p:cNvSpPr>
          <p:nvPr/>
        </p:nvSpPr>
        <p:spPr bwMode="auto">
          <a:xfrm rot="823813">
            <a:off x="7096125" y="1676400"/>
            <a:ext cx="1743075" cy="1295400"/>
          </a:xfrm>
          <a:prstGeom prst="rect">
            <a:avLst/>
          </a:prstGeom>
        </p:spPr>
        <p:txBody>
          <a:bodyPr wrap="none" fromWordArt="1">
            <a:prstTxWarp prst="textCascadeUp">
              <a:avLst>
                <a:gd name="adj" fmla="val 44444"/>
              </a:avLst>
            </a:prstTxWarp>
            <a:scene3d>
              <a:camera prst="legacyPerspectiveFront">
                <a:rot lat="20519980" lon="1080000" rev="0"/>
              </a:camera>
              <a:lightRig rig="legacyHarsh2" dir="b"/>
            </a:scene3d>
            <a:sp3d extrusionH="430200" prstMaterial="legacyMatte">
              <a:extrusionClr>
                <a:srgbClr val="FF6600"/>
              </a:extrusionClr>
            </a:sp3d>
          </a:bodyPr>
          <a:lstStyle/>
          <a:p>
            <a:pPr algn="ctr"/>
            <a:r>
              <a:rPr lang="en-US" kern="10">
                <a:ln w="9525">
                  <a:round/>
                  <a:headEnd/>
                  <a:tailEnd/>
                </a:ln>
                <a:gradFill rotWithShape="1">
                  <a:gsLst>
                    <a:gs pos="0">
                      <a:srgbClr val="FFE701"/>
                    </a:gs>
                    <a:gs pos="100000">
                      <a:srgbClr val="FE3E02"/>
                    </a:gs>
                  </a:gsLst>
                  <a:lin ang="4560000" scaled="1"/>
                </a:gradFill>
                <a:latin typeface="Impact"/>
              </a:rPr>
              <a:t>Pattern</a:t>
            </a:r>
          </a:p>
          <a:p>
            <a:pPr algn="ctr"/>
            <a:r>
              <a:rPr lang="en-US" kern="10">
                <a:ln w="9525">
                  <a:round/>
                  <a:headEnd/>
                  <a:tailEnd/>
                </a:ln>
                <a:gradFill rotWithShape="1">
                  <a:gsLst>
                    <a:gs pos="0">
                      <a:srgbClr val="FFE701"/>
                    </a:gs>
                    <a:gs pos="100000">
                      <a:srgbClr val="FE3E02"/>
                    </a:gs>
                  </a:gsLst>
                  <a:lin ang="4560000" scaled="1"/>
                </a:gradFill>
                <a:latin typeface="Impact"/>
              </a:rPr>
              <a:t>Information</a:t>
            </a:r>
          </a:p>
          <a:p>
            <a:pPr algn="ctr"/>
            <a:r>
              <a:rPr lang="en-US" kern="10">
                <a:ln w="9525">
                  <a:round/>
                  <a:headEnd/>
                  <a:tailEnd/>
                </a:ln>
                <a:gradFill rotWithShape="1">
                  <a:gsLst>
                    <a:gs pos="0">
                      <a:srgbClr val="FFE701"/>
                    </a:gs>
                    <a:gs pos="100000">
                      <a:srgbClr val="FE3E02"/>
                    </a:gs>
                  </a:gsLst>
                  <a:lin ang="4560000" scaled="1"/>
                </a:gradFill>
                <a:latin typeface="Impact"/>
              </a:rPr>
              <a:t>Knowledge</a:t>
            </a:r>
          </a:p>
        </p:txBody>
      </p:sp>
      <p:sp>
        <p:nvSpPr>
          <p:cNvPr id="14346" name="Text Box 32"/>
          <p:cNvSpPr txBox="1">
            <a:spLocks noChangeArrowheads="1"/>
          </p:cNvSpPr>
          <p:nvPr/>
        </p:nvSpPr>
        <p:spPr bwMode="auto">
          <a:xfrm>
            <a:off x="3514725" y="2057400"/>
            <a:ext cx="129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algn="ctr" eaLnBrk="1" hangingPunct="1"/>
            <a:r>
              <a:rPr lang="en-US" sz="2000" b="1">
                <a:solidFill>
                  <a:srgbClr val="FF0000"/>
                </a:solidFill>
              </a:rPr>
              <a:t>Data Mining</a:t>
            </a:r>
          </a:p>
        </p:txBody>
      </p:sp>
      <p:sp>
        <p:nvSpPr>
          <p:cNvPr id="14347" name="Text Box 44"/>
          <p:cNvSpPr txBox="1">
            <a:spLocks noChangeArrowheads="1"/>
          </p:cNvSpPr>
          <p:nvPr/>
        </p:nvSpPr>
        <p:spPr bwMode="auto">
          <a:xfrm>
            <a:off x="1762125" y="2149475"/>
            <a:ext cx="1447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algn="ctr" eaLnBrk="1" hangingPunct="1">
              <a:spcBef>
                <a:spcPct val="50000"/>
              </a:spcBef>
            </a:pPr>
            <a:r>
              <a:rPr lang="en-US" sz="1400" b="1">
                <a:solidFill>
                  <a:srgbClr val="000000"/>
                </a:solidFill>
              </a:rPr>
              <a:t>Data Pre-Processing</a:t>
            </a:r>
          </a:p>
        </p:txBody>
      </p:sp>
      <p:sp>
        <p:nvSpPr>
          <p:cNvPr id="14348" name="Line 45"/>
          <p:cNvSpPr>
            <a:spLocks noChangeShapeType="1"/>
          </p:cNvSpPr>
          <p:nvPr/>
        </p:nvSpPr>
        <p:spPr bwMode="auto">
          <a:xfrm flipV="1">
            <a:off x="3133725" y="2362200"/>
            <a:ext cx="381000" cy="0"/>
          </a:xfrm>
          <a:prstGeom prst="line">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49" name="Line 46"/>
          <p:cNvSpPr>
            <a:spLocks noChangeShapeType="1"/>
          </p:cNvSpPr>
          <p:nvPr/>
        </p:nvSpPr>
        <p:spPr bwMode="auto">
          <a:xfrm flipV="1">
            <a:off x="4886325" y="2362200"/>
            <a:ext cx="381000" cy="0"/>
          </a:xfrm>
          <a:prstGeom prst="line">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50" name="Rectangle 47"/>
          <p:cNvSpPr>
            <a:spLocks noChangeArrowheads="1"/>
          </p:cNvSpPr>
          <p:nvPr/>
        </p:nvSpPr>
        <p:spPr bwMode="auto">
          <a:xfrm>
            <a:off x="5419725" y="1981200"/>
            <a:ext cx="990600" cy="1066800"/>
          </a:xfrm>
          <a:prstGeom prst="rect">
            <a:avLst/>
          </a:prstGeom>
          <a:solidFill>
            <a:srgbClr val="00CC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66"/>
            </a:extrusionClr>
          </a:sp3d>
        </p:spPr>
        <p:txBody>
          <a:bodyPr wrap="none" anchor="ctr">
            <a:flatTx/>
          </a:bodyPr>
          <a:lstStyle/>
          <a:p>
            <a:endParaRPr lang="en-US">
              <a:solidFill>
                <a:srgbClr val="000000"/>
              </a:solidFill>
            </a:endParaRPr>
          </a:p>
        </p:txBody>
      </p:sp>
      <p:sp>
        <p:nvSpPr>
          <p:cNvPr id="14351" name="Text Box 48"/>
          <p:cNvSpPr txBox="1">
            <a:spLocks noChangeArrowheads="1"/>
          </p:cNvSpPr>
          <p:nvPr/>
        </p:nvSpPr>
        <p:spPr bwMode="auto">
          <a:xfrm>
            <a:off x="5343525" y="2085975"/>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algn="ctr" eaLnBrk="1" hangingPunct="1"/>
            <a:r>
              <a:rPr lang="en-US" sz="1600" b="1">
                <a:solidFill>
                  <a:srgbClr val="000000"/>
                </a:solidFill>
              </a:rPr>
              <a:t>Post-Processing</a:t>
            </a:r>
          </a:p>
        </p:txBody>
      </p:sp>
      <p:sp>
        <p:nvSpPr>
          <p:cNvPr id="14352" name="Rectangle 49"/>
          <p:cNvSpPr>
            <a:spLocks noGrp="1" noChangeArrowheads="1"/>
          </p:cNvSpPr>
          <p:nvPr>
            <p:ph type="body" idx="1"/>
          </p:nvPr>
        </p:nvSpPr>
        <p:spPr>
          <a:xfrm>
            <a:off x="381000" y="5791200"/>
            <a:ext cx="8153400" cy="457200"/>
          </a:xfrm>
          <a:noFill/>
        </p:spPr>
        <p:txBody>
          <a:bodyPr lIns="92075" tIns="46038" rIns="92075" bIns="46038"/>
          <a:lstStyle/>
          <a:p>
            <a:pPr eaLnBrk="1" hangingPunct="1">
              <a:lnSpc>
                <a:spcPct val="130000"/>
              </a:lnSpc>
            </a:pPr>
            <a:r>
              <a:rPr lang="en-US" sz="1800"/>
              <a:t>This is a view from typical machine learning and statistics communities</a:t>
            </a:r>
          </a:p>
        </p:txBody>
      </p:sp>
      <p:grpSp>
        <p:nvGrpSpPr>
          <p:cNvPr id="14353" name="Group 52"/>
          <p:cNvGrpSpPr>
            <a:grpSpLocks/>
          </p:cNvGrpSpPr>
          <p:nvPr/>
        </p:nvGrpSpPr>
        <p:grpSpPr bwMode="auto">
          <a:xfrm>
            <a:off x="542925" y="3886200"/>
            <a:ext cx="2362200" cy="1143000"/>
            <a:chOff x="288" y="2880"/>
            <a:chExt cx="1488" cy="720"/>
          </a:xfrm>
        </p:grpSpPr>
        <p:sp>
          <p:nvSpPr>
            <p:cNvPr id="14362" name="Rectangle 50"/>
            <p:cNvSpPr>
              <a:spLocks noChangeArrowheads="1"/>
            </p:cNvSpPr>
            <p:nvPr/>
          </p:nvSpPr>
          <p:spPr bwMode="auto">
            <a:xfrm>
              <a:off x="288" y="2880"/>
              <a:ext cx="1344"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4363" name="Text Box 51"/>
            <p:cNvSpPr txBox="1">
              <a:spLocks noChangeArrowheads="1"/>
            </p:cNvSpPr>
            <p:nvPr/>
          </p:nvSpPr>
          <p:spPr bwMode="auto">
            <a:xfrm>
              <a:off x="288" y="2943"/>
              <a:ext cx="1488"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lnSpc>
                  <a:spcPct val="60000"/>
                </a:lnSpc>
                <a:spcBef>
                  <a:spcPct val="50000"/>
                </a:spcBef>
              </a:pPr>
              <a:r>
                <a:rPr lang="en-US" sz="1600" dirty="0">
                  <a:solidFill>
                    <a:srgbClr val="000000"/>
                  </a:solidFill>
                </a:rPr>
                <a:t>Data integration</a:t>
              </a:r>
            </a:p>
            <a:p>
              <a:pPr eaLnBrk="1" hangingPunct="1">
                <a:lnSpc>
                  <a:spcPct val="60000"/>
                </a:lnSpc>
                <a:spcBef>
                  <a:spcPct val="50000"/>
                </a:spcBef>
              </a:pPr>
              <a:r>
                <a:rPr lang="en-US" sz="1600" dirty="0">
                  <a:solidFill>
                    <a:srgbClr val="000000"/>
                  </a:solidFill>
                </a:rPr>
                <a:t>Normalization</a:t>
              </a:r>
            </a:p>
            <a:p>
              <a:pPr eaLnBrk="1" hangingPunct="1">
                <a:lnSpc>
                  <a:spcPct val="60000"/>
                </a:lnSpc>
                <a:spcBef>
                  <a:spcPct val="50000"/>
                </a:spcBef>
              </a:pPr>
              <a:r>
                <a:rPr lang="en-US" sz="1600" dirty="0">
                  <a:solidFill>
                    <a:srgbClr val="000000"/>
                  </a:solidFill>
                </a:rPr>
                <a:t>Feature selection</a:t>
              </a:r>
            </a:p>
            <a:p>
              <a:pPr eaLnBrk="1" hangingPunct="1">
                <a:lnSpc>
                  <a:spcPct val="60000"/>
                </a:lnSpc>
                <a:spcBef>
                  <a:spcPct val="50000"/>
                </a:spcBef>
              </a:pPr>
              <a:r>
                <a:rPr lang="en-US" sz="1600" dirty="0">
                  <a:solidFill>
                    <a:srgbClr val="000000"/>
                  </a:solidFill>
                </a:rPr>
                <a:t>Dimension reduction</a:t>
              </a:r>
            </a:p>
          </p:txBody>
        </p:sp>
      </p:grpSp>
      <p:sp>
        <p:nvSpPr>
          <p:cNvPr id="14354" name="Rectangle 54"/>
          <p:cNvSpPr>
            <a:spLocks noChangeArrowheads="1"/>
          </p:cNvSpPr>
          <p:nvPr/>
        </p:nvSpPr>
        <p:spPr bwMode="auto">
          <a:xfrm>
            <a:off x="3057525" y="3886200"/>
            <a:ext cx="2362200" cy="1524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4355" name="Text Box 55"/>
          <p:cNvSpPr txBox="1">
            <a:spLocks noChangeArrowheads="1"/>
          </p:cNvSpPr>
          <p:nvPr/>
        </p:nvSpPr>
        <p:spPr bwMode="auto">
          <a:xfrm>
            <a:off x="3057525" y="3962400"/>
            <a:ext cx="2438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lnSpc>
                <a:spcPct val="50000"/>
              </a:lnSpc>
              <a:spcBef>
                <a:spcPct val="50000"/>
              </a:spcBef>
            </a:pPr>
            <a:r>
              <a:rPr lang="en-US" sz="1600">
                <a:solidFill>
                  <a:srgbClr val="000000"/>
                </a:solidFill>
              </a:rPr>
              <a:t>Association Analysis</a:t>
            </a:r>
          </a:p>
          <a:p>
            <a:pPr eaLnBrk="1" hangingPunct="1">
              <a:lnSpc>
                <a:spcPct val="50000"/>
              </a:lnSpc>
              <a:spcBef>
                <a:spcPct val="50000"/>
              </a:spcBef>
            </a:pPr>
            <a:r>
              <a:rPr lang="en-US" sz="1600">
                <a:solidFill>
                  <a:srgbClr val="000000"/>
                </a:solidFill>
              </a:rPr>
              <a:t>Classification</a:t>
            </a:r>
          </a:p>
          <a:p>
            <a:pPr eaLnBrk="1" hangingPunct="1">
              <a:lnSpc>
                <a:spcPct val="50000"/>
              </a:lnSpc>
              <a:spcBef>
                <a:spcPct val="50000"/>
              </a:spcBef>
            </a:pPr>
            <a:r>
              <a:rPr lang="en-US" sz="1600">
                <a:solidFill>
                  <a:srgbClr val="000000"/>
                </a:solidFill>
              </a:rPr>
              <a:t>Clustering</a:t>
            </a:r>
          </a:p>
          <a:p>
            <a:pPr eaLnBrk="1" hangingPunct="1">
              <a:lnSpc>
                <a:spcPct val="50000"/>
              </a:lnSpc>
              <a:spcBef>
                <a:spcPct val="50000"/>
              </a:spcBef>
            </a:pPr>
            <a:r>
              <a:rPr lang="en-US" sz="1600">
                <a:solidFill>
                  <a:srgbClr val="000000"/>
                </a:solidFill>
              </a:rPr>
              <a:t>Outlier analysis</a:t>
            </a:r>
          </a:p>
          <a:p>
            <a:pPr eaLnBrk="1" hangingPunct="1">
              <a:lnSpc>
                <a:spcPct val="50000"/>
              </a:lnSpc>
              <a:spcBef>
                <a:spcPct val="50000"/>
              </a:spcBef>
            </a:pPr>
            <a:r>
              <a:rPr lang="en-US" sz="1600">
                <a:solidFill>
                  <a:srgbClr val="000000"/>
                </a:solidFill>
              </a:rPr>
              <a:t>Summary Generation</a:t>
            </a:r>
          </a:p>
          <a:p>
            <a:pPr eaLnBrk="1" hangingPunct="1">
              <a:lnSpc>
                <a:spcPct val="50000"/>
              </a:lnSpc>
              <a:spcBef>
                <a:spcPct val="50000"/>
              </a:spcBef>
            </a:pPr>
            <a:r>
              <a:rPr lang="en-US" sz="1600">
                <a:solidFill>
                  <a:srgbClr val="000000"/>
                </a:solidFill>
              </a:rPr>
              <a:t>…</a:t>
            </a:r>
          </a:p>
        </p:txBody>
      </p:sp>
      <p:grpSp>
        <p:nvGrpSpPr>
          <p:cNvPr id="14356" name="Group 56"/>
          <p:cNvGrpSpPr>
            <a:grpSpLocks/>
          </p:cNvGrpSpPr>
          <p:nvPr/>
        </p:nvGrpSpPr>
        <p:grpSpPr bwMode="auto">
          <a:xfrm>
            <a:off x="5876925" y="3886200"/>
            <a:ext cx="2362200" cy="1143000"/>
            <a:chOff x="288" y="2880"/>
            <a:chExt cx="1488" cy="720"/>
          </a:xfrm>
        </p:grpSpPr>
        <p:sp>
          <p:nvSpPr>
            <p:cNvPr id="14360" name="Rectangle 57"/>
            <p:cNvSpPr>
              <a:spLocks noChangeArrowheads="1"/>
            </p:cNvSpPr>
            <p:nvPr/>
          </p:nvSpPr>
          <p:spPr bwMode="auto">
            <a:xfrm>
              <a:off x="288" y="2880"/>
              <a:ext cx="1344"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14361" name="Text Box 58"/>
            <p:cNvSpPr txBox="1">
              <a:spLocks noChangeArrowheads="1"/>
            </p:cNvSpPr>
            <p:nvPr/>
          </p:nvSpPr>
          <p:spPr bwMode="auto">
            <a:xfrm>
              <a:off x="288" y="2943"/>
              <a:ext cx="1488"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lnSpc>
                  <a:spcPct val="60000"/>
                </a:lnSpc>
                <a:spcBef>
                  <a:spcPct val="50000"/>
                </a:spcBef>
              </a:pPr>
              <a:r>
                <a:rPr lang="en-US" sz="1600">
                  <a:solidFill>
                    <a:srgbClr val="000000"/>
                  </a:solidFill>
                </a:rPr>
                <a:t>Pattern evaluation</a:t>
              </a:r>
            </a:p>
            <a:p>
              <a:pPr eaLnBrk="1" hangingPunct="1">
                <a:lnSpc>
                  <a:spcPct val="60000"/>
                </a:lnSpc>
                <a:spcBef>
                  <a:spcPct val="50000"/>
                </a:spcBef>
              </a:pPr>
              <a:r>
                <a:rPr lang="en-US" sz="1600">
                  <a:solidFill>
                    <a:srgbClr val="000000"/>
                  </a:solidFill>
                </a:rPr>
                <a:t>Pattern selection</a:t>
              </a:r>
            </a:p>
            <a:p>
              <a:pPr eaLnBrk="1" hangingPunct="1">
                <a:lnSpc>
                  <a:spcPct val="60000"/>
                </a:lnSpc>
                <a:spcBef>
                  <a:spcPct val="50000"/>
                </a:spcBef>
              </a:pPr>
              <a:r>
                <a:rPr lang="en-US" sz="1600">
                  <a:solidFill>
                    <a:srgbClr val="000000"/>
                  </a:solidFill>
                </a:rPr>
                <a:t>Pattern interpretation</a:t>
              </a:r>
            </a:p>
            <a:p>
              <a:pPr eaLnBrk="1" hangingPunct="1">
                <a:lnSpc>
                  <a:spcPct val="60000"/>
                </a:lnSpc>
                <a:spcBef>
                  <a:spcPct val="50000"/>
                </a:spcBef>
              </a:pPr>
              <a:r>
                <a:rPr lang="en-US" sz="1600">
                  <a:solidFill>
                    <a:srgbClr val="000000"/>
                  </a:solidFill>
                </a:rPr>
                <a:t>Pattern visualization</a:t>
              </a:r>
            </a:p>
          </p:txBody>
        </p:sp>
      </p:grpSp>
      <p:sp>
        <p:nvSpPr>
          <p:cNvPr id="14357" name="AutoShape 62"/>
          <p:cNvSpPr>
            <a:spLocks noChangeArrowheads="1"/>
          </p:cNvSpPr>
          <p:nvPr/>
        </p:nvSpPr>
        <p:spPr bwMode="auto">
          <a:xfrm rot="-10256010">
            <a:off x="1838325" y="2819400"/>
            <a:ext cx="304800" cy="990600"/>
          </a:xfrm>
          <a:prstGeom prst="curvedLeftArrow">
            <a:avLst>
              <a:gd name="adj1" fmla="val 65000"/>
              <a:gd name="adj2" fmla="val 130000"/>
              <a:gd name="adj3" fmla="val 33333"/>
            </a:avLst>
          </a:prstGeom>
          <a:solidFill>
            <a:schemeClr val="accent1"/>
          </a:solidFill>
          <a:ln w="9525">
            <a:solidFill>
              <a:schemeClr val="tx1"/>
            </a:solidFill>
            <a:miter lim="800000"/>
            <a:headEnd/>
            <a:tailEnd/>
          </a:ln>
        </p:spPr>
        <p:txBody>
          <a:bodyPr wrap="none" anchor="ctr"/>
          <a:lstStyle/>
          <a:p>
            <a:endParaRPr lang="en-US">
              <a:solidFill>
                <a:srgbClr val="000000"/>
              </a:solidFill>
            </a:endParaRPr>
          </a:p>
        </p:txBody>
      </p:sp>
      <p:sp>
        <p:nvSpPr>
          <p:cNvPr id="14358" name="AutoShape 63"/>
          <p:cNvSpPr>
            <a:spLocks noChangeArrowheads="1"/>
          </p:cNvSpPr>
          <p:nvPr/>
        </p:nvSpPr>
        <p:spPr bwMode="auto">
          <a:xfrm rot="-10256010">
            <a:off x="3667125" y="2819400"/>
            <a:ext cx="304800" cy="990600"/>
          </a:xfrm>
          <a:prstGeom prst="curvedLeftArrow">
            <a:avLst>
              <a:gd name="adj1" fmla="val 65000"/>
              <a:gd name="adj2" fmla="val 130000"/>
              <a:gd name="adj3" fmla="val 33333"/>
            </a:avLst>
          </a:prstGeom>
          <a:solidFill>
            <a:schemeClr val="accent1"/>
          </a:solidFill>
          <a:ln w="9525">
            <a:solidFill>
              <a:schemeClr val="tx1"/>
            </a:solidFill>
            <a:miter lim="800000"/>
            <a:headEnd/>
            <a:tailEnd/>
          </a:ln>
        </p:spPr>
        <p:txBody>
          <a:bodyPr wrap="none" anchor="ctr"/>
          <a:lstStyle/>
          <a:p>
            <a:endParaRPr lang="en-US">
              <a:solidFill>
                <a:srgbClr val="000000"/>
              </a:solidFill>
            </a:endParaRPr>
          </a:p>
        </p:txBody>
      </p:sp>
      <p:sp>
        <p:nvSpPr>
          <p:cNvPr id="14359" name="AutoShape 64"/>
          <p:cNvSpPr>
            <a:spLocks noChangeArrowheads="1"/>
          </p:cNvSpPr>
          <p:nvPr/>
        </p:nvSpPr>
        <p:spPr bwMode="auto">
          <a:xfrm rot="-10256010">
            <a:off x="5800725" y="2819400"/>
            <a:ext cx="304800" cy="990600"/>
          </a:xfrm>
          <a:prstGeom prst="curvedLeftArrow">
            <a:avLst>
              <a:gd name="adj1" fmla="val 65000"/>
              <a:gd name="adj2" fmla="val 130000"/>
              <a:gd name="adj3" fmla="val 33333"/>
            </a:avLst>
          </a:prstGeom>
          <a:solidFill>
            <a:schemeClr val="accent1"/>
          </a:solidFill>
          <a:ln w="9525">
            <a:solidFill>
              <a:schemeClr val="tx1"/>
            </a:solidFill>
            <a:miter lim="800000"/>
            <a:headEnd/>
            <a:tailEnd/>
          </a:ln>
        </p:spPr>
        <p:txBody>
          <a:bodyPr wrap="none" anchor="ctr"/>
          <a:lstStyle/>
          <a:p>
            <a:endParaRPr lang="en-US">
              <a:solidFill>
                <a:srgbClr val="000000"/>
              </a:solidFill>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COSC 3337 in a Nutshell</a:t>
            </a:r>
          </a:p>
        </p:txBody>
      </p:sp>
      <p:sp>
        <p:nvSpPr>
          <p:cNvPr id="1741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86C9225B-FCF0-4438-99E0-7210E371A73F}" type="slidenum">
              <a:rPr lang="en-US" sz="1400" smtClean="0"/>
              <a:pPr eaLnBrk="1" hangingPunct="1"/>
              <a:t>9</a:t>
            </a:fld>
            <a:endParaRPr lang="en-US" sz="1400"/>
          </a:p>
        </p:txBody>
      </p:sp>
      <p:sp>
        <p:nvSpPr>
          <p:cNvPr id="17412" name="Rectangle 4"/>
          <p:cNvSpPr>
            <a:spLocks noChangeArrowheads="1"/>
          </p:cNvSpPr>
          <p:nvPr/>
        </p:nvSpPr>
        <p:spPr bwMode="auto">
          <a:xfrm>
            <a:off x="1981200" y="2209800"/>
            <a:ext cx="6172200" cy="2895600"/>
          </a:xfrm>
          <a:prstGeom prst="rect">
            <a:avLst/>
          </a:prstGeom>
          <a:solidFill>
            <a:schemeClr val="accent1"/>
          </a:solidFill>
          <a:ln w="9525" algn="ctr">
            <a:solidFill>
              <a:schemeClr val="tx1"/>
            </a:solidFill>
            <a:miter lim="800000"/>
            <a:headEnd/>
            <a:tailEnd/>
          </a:ln>
        </p:spPr>
        <p:txBody>
          <a:bodyPr wrap="none"/>
          <a:lstStyle/>
          <a:p>
            <a:r>
              <a:rPr lang="en-US" sz="1800" dirty="0">
                <a:solidFill>
                  <a:srgbClr val="FF0000"/>
                </a:solidFill>
              </a:rPr>
              <a:t>Preprocessing  </a:t>
            </a:r>
            <a:r>
              <a:rPr lang="en-US" sz="1800" dirty="0"/>
              <a:t>           </a:t>
            </a:r>
            <a:r>
              <a:rPr lang="en-US" sz="1800" dirty="0">
                <a:solidFill>
                  <a:srgbClr val="FF0000"/>
                </a:solidFill>
              </a:rPr>
              <a:t>Data Mining</a:t>
            </a:r>
            <a:r>
              <a:rPr lang="en-US" sz="1800" dirty="0"/>
              <a:t>          </a:t>
            </a:r>
            <a:r>
              <a:rPr lang="en-US" sz="1800" dirty="0">
                <a:solidFill>
                  <a:srgbClr val="FF0000"/>
                </a:solidFill>
              </a:rPr>
              <a:t>Post Processing</a:t>
            </a:r>
          </a:p>
          <a:p>
            <a:endParaRPr lang="en-US" sz="1800" dirty="0"/>
          </a:p>
          <a:p>
            <a:r>
              <a:rPr lang="en-US" sz="1800" dirty="0"/>
              <a:t>                             Association Analysis  Pattern Evaluation</a:t>
            </a:r>
          </a:p>
          <a:p>
            <a:r>
              <a:rPr lang="en-US" sz="1800" dirty="0"/>
              <a:t>                             </a:t>
            </a:r>
          </a:p>
          <a:p>
            <a:r>
              <a:rPr lang="en-US" sz="1800" dirty="0"/>
              <a:t>                             Clustering                Visualization </a:t>
            </a:r>
          </a:p>
          <a:p>
            <a:endParaRPr lang="en-US" sz="1800" dirty="0"/>
          </a:p>
          <a:p>
            <a:r>
              <a:rPr lang="en-US" sz="1800" dirty="0"/>
              <a:t>                                                           Summarization </a:t>
            </a:r>
          </a:p>
          <a:p>
            <a:r>
              <a:rPr lang="en-US" sz="1800" dirty="0"/>
              <a:t>                             Classification &amp;</a:t>
            </a:r>
          </a:p>
          <a:p>
            <a:r>
              <a:rPr lang="en-US" sz="1800" dirty="0"/>
              <a:t>                             Prediction</a:t>
            </a:r>
          </a:p>
          <a:p>
            <a:r>
              <a:rPr lang="en-US" sz="1800" dirty="0"/>
              <a:t>                             </a:t>
            </a:r>
          </a:p>
          <a:p>
            <a:r>
              <a:rPr lang="en-US" sz="1800" dirty="0"/>
              <a:t>                            Anomaly Detection</a:t>
            </a:r>
          </a:p>
        </p:txBody>
      </p:sp>
      <p:cxnSp>
        <p:nvCxnSpPr>
          <p:cNvPr id="17413" name="Straight Connector 6"/>
          <p:cNvCxnSpPr>
            <a:cxnSpLocks noChangeShapeType="1"/>
          </p:cNvCxnSpPr>
          <p:nvPr/>
        </p:nvCxnSpPr>
        <p:spPr bwMode="auto">
          <a:xfrm rot="16200000" flipH="1">
            <a:off x="2554289" y="3543300"/>
            <a:ext cx="2741612" cy="74612"/>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cxnSp>
        <p:nvCxnSpPr>
          <p:cNvPr id="17414" name="Straight Connector 11"/>
          <p:cNvCxnSpPr>
            <a:cxnSpLocks noChangeShapeType="1"/>
          </p:cNvCxnSpPr>
          <p:nvPr/>
        </p:nvCxnSpPr>
        <p:spPr bwMode="auto">
          <a:xfrm rot="16200000" flipH="1">
            <a:off x="4772024" y="3542505"/>
            <a:ext cx="2895600" cy="76200"/>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sp>
        <p:nvSpPr>
          <p:cNvPr id="2" name="Rectangle 1"/>
          <p:cNvSpPr/>
          <p:nvPr/>
        </p:nvSpPr>
        <p:spPr bwMode="auto">
          <a:xfrm>
            <a:off x="1981200" y="5028405"/>
            <a:ext cx="6172200" cy="838200"/>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ahoma" pitchFamily="34" charset="0"/>
              </a:rPr>
              <a:t>             </a:t>
            </a:r>
            <a:r>
              <a:rPr kumimoji="0" lang="en-US" sz="2800" b="0" i="0" u="none" strike="noStrike" cap="none" normalizeH="0" dirty="0">
                <a:ln>
                  <a:noFill/>
                </a:ln>
                <a:solidFill>
                  <a:srgbClr val="FF0000"/>
                </a:solidFill>
                <a:effectLst/>
                <a:latin typeface="Tahoma" pitchFamily="34" charset="0"/>
              </a:rPr>
              <a:t>Data Science Basics</a:t>
            </a:r>
            <a:r>
              <a:rPr kumimoji="0" lang="en-US" sz="2800" b="0" i="0" u="none" strike="noStrike" cap="none" normalizeH="0" baseline="0" dirty="0">
                <a:ln>
                  <a:noFill/>
                </a:ln>
                <a:solidFill>
                  <a:schemeClr val="tx1"/>
                </a:solidFill>
                <a:effectLst/>
                <a:latin typeface="Tahoma" pitchFamily="34" charset="0"/>
              </a:rPr>
              <a:t> </a:t>
            </a:r>
          </a:p>
        </p:txBody>
      </p:sp>
      <p:sp>
        <p:nvSpPr>
          <p:cNvPr id="4" name="Rectangle 3"/>
          <p:cNvSpPr/>
          <p:nvPr/>
        </p:nvSpPr>
        <p:spPr bwMode="auto">
          <a:xfrm>
            <a:off x="1981200" y="5866605"/>
            <a:ext cx="6172200" cy="762795"/>
          </a:xfrm>
          <a:prstGeom prst="rect">
            <a:avLst/>
          </a:prstGeom>
          <a:solidFill>
            <a:schemeClr val="accent1">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Tahoma" pitchFamily="34" charset="0"/>
              </a:rPr>
              <a:t>Using R/Python for</a:t>
            </a:r>
            <a:r>
              <a:rPr kumimoji="0" lang="en-US" sz="2400" b="0" i="0" u="none" strike="noStrike" cap="none" normalizeH="0" dirty="0">
                <a:ln>
                  <a:noFill/>
                </a:ln>
                <a:solidFill>
                  <a:srgbClr val="FF0000"/>
                </a:solidFill>
                <a:effectLst/>
                <a:latin typeface="Tahoma" pitchFamily="34"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dirty="0">
                <a:ln>
                  <a:noFill/>
                </a:ln>
                <a:solidFill>
                  <a:srgbClr val="FF0000"/>
                </a:solidFill>
                <a:effectLst/>
                <a:latin typeface="Tahoma" pitchFamily="34" charset="0"/>
              </a:rPr>
              <a:t>Data Analytics and Visualization </a:t>
            </a:r>
            <a:endParaRPr kumimoji="0" lang="en-US" sz="2400" b="0" i="0" u="none" strike="noStrike" cap="none" normalizeH="0" baseline="0" dirty="0">
              <a:ln>
                <a:noFill/>
              </a:ln>
              <a:solidFill>
                <a:srgbClr val="FF0000"/>
              </a:solidFill>
              <a:effectLst/>
              <a:latin typeface="Tahoma" pitchFamily="34" charset="0"/>
            </a:endParaRPr>
          </a:p>
        </p:txBody>
      </p:sp>
    </p:spTree>
  </p:cSld>
  <p:clrMapOvr>
    <a:masterClrMapping/>
  </p:clrMapOvr>
</p:sld>
</file>

<file path=ppt/theme/theme1.xml><?xml version="1.0" encoding="utf-8"?>
<a:theme xmlns:a="http://schemas.openxmlformats.org/drawingml/2006/main" name="Blends">
  <a:themeElements>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3629</TotalTime>
  <Words>2258</Words>
  <Application>Microsoft Office PowerPoint</Application>
  <PresentationFormat>On-screen Show (4:3)</PresentationFormat>
  <Paragraphs>262</Paragraphs>
  <Slides>25</Slides>
  <Notes>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34" baseType="lpstr">
      <vt:lpstr>Arial</vt:lpstr>
      <vt:lpstr>Impact</vt:lpstr>
      <vt:lpstr>Monotype Sorts</vt:lpstr>
      <vt:lpstr>Tahoma</vt:lpstr>
      <vt:lpstr>Times New Roman</vt:lpstr>
      <vt:lpstr>Wingdings</vt:lpstr>
      <vt:lpstr>Blends</vt:lpstr>
      <vt:lpstr>1_Blends</vt:lpstr>
      <vt:lpstr>Clip</vt:lpstr>
      <vt:lpstr>First 2-3 Lectures (Intro to DS/DM)</vt:lpstr>
      <vt:lpstr>Main Course Tools </vt:lpstr>
      <vt:lpstr>Introduction --- Part2</vt:lpstr>
      <vt:lpstr>Knowledge Discovery in Data [and Data Mining] (KDD)</vt:lpstr>
      <vt:lpstr>PowerPoint Presentation</vt:lpstr>
      <vt:lpstr>Are All the “Discovered” Patterns Interesting?</vt:lpstr>
      <vt:lpstr>Data Mining: Confluence of Multiple Disciplines </vt:lpstr>
      <vt:lpstr>KDD Process: A Typical View from ML and Statistics</vt:lpstr>
      <vt:lpstr>COSC 3337 in a Nutshell</vt:lpstr>
      <vt:lpstr>Course Objectives 1</vt:lpstr>
      <vt:lpstr>Course Objectives</vt:lpstr>
      <vt:lpstr>Order of Coverage (subject to change!)</vt:lpstr>
      <vt:lpstr>Where to Find References?</vt:lpstr>
      <vt:lpstr>Textbooks</vt:lpstr>
      <vt:lpstr>COSC 3337 Course Elements </vt:lpstr>
      <vt:lpstr>Fall 2023 Problem Sets and Group Project</vt:lpstr>
      <vt:lpstr>Group Homework Credit (GHC)</vt:lpstr>
      <vt:lpstr>Exams</vt:lpstr>
      <vt:lpstr>Teaching Assistants: Raunak &amp; Janet</vt:lpstr>
      <vt:lpstr>Prerequisites: 2306/2430/MATH 3339</vt:lpstr>
      <vt:lpstr>Web and Content Delivery</vt:lpstr>
      <vt:lpstr>Teaching Philosophy and Advice</vt:lpstr>
      <vt:lpstr>Where to Find References? DBLP, CiteSeer, Google</vt:lpstr>
      <vt:lpstr>Summary</vt:lpstr>
      <vt:lpstr>PowerPoint Presentation</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Frequent Patterns Without Candidate Generation</dc:title>
  <dc:creator>Jiawei Han</dc:creator>
  <cp:lastModifiedBy>Eick, Christoph F</cp:lastModifiedBy>
  <cp:revision>278</cp:revision>
  <cp:lastPrinted>2000-06-01T21:00:25Z</cp:lastPrinted>
  <dcterms:created xsi:type="dcterms:W3CDTF">1999-12-01T22:01:55Z</dcterms:created>
  <dcterms:modified xsi:type="dcterms:W3CDTF">2023-08-22T14:42:29Z</dcterms:modified>
</cp:coreProperties>
</file>