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586" r:id="rId2"/>
    <p:sldId id="573" r:id="rId3"/>
    <p:sldId id="587" r:id="rId4"/>
    <p:sldId id="588" r:id="rId5"/>
    <p:sldId id="589" r:id="rId6"/>
    <p:sldId id="590" r:id="rId7"/>
    <p:sldId id="591" r:id="rId8"/>
    <p:sldId id="592" r:id="rId9"/>
    <p:sldId id="593" r:id="rId10"/>
    <p:sldId id="594" r:id="rId11"/>
    <p:sldId id="601" r:id="rId12"/>
    <p:sldId id="597" r:id="rId13"/>
    <p:sldId id="603" r:id="rId14"/>
    <p:sldId id="598" r:id="rId15"/>
    <p:sldId id="599" r:id="rId16"/>
    <p:sldId id="600" r:id="rId17"/>
    <p:sldId id="579" r:id="rId18"/>
    <p:sldId id="584" r:id="rId19"/>
    <p:sldId id="583" r:id="rId20"/>
    <p:sldId id="602" r:id="rId21"/>
    <p:sldId id="582" r:id="rId22"/>
    <p:sldId id="585" r:id="rId23"/>
    <p:sldId id="574" r:id="rId24"/>
    <p:sldId id="575" r:id="rId25"/>
    <p:sldId id="580" r:id="rId26"/>
    <p:sldId id="596" r:id="rId27"/>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vertBarState="minimized" horzBarState="maximized">
    <p:restoredLeft sz="18853" autoAdjust="0"/>
    <p:restoredTop sz="94541" autoAdjust="0"/>
  </p:normalViewPr>
  <p:slideViewPr>
    <p:cSldViewPr>
      <p:cViewPr varScale="1">
        <p:scale>
          <a:sx n="77" d="100"/>
          <a:sy n="77" d="100"/>
        </p:scale>
        <p:origin x="1646" y="62"/>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38"/>
    </p:cViewPr>
  </p:sorterViewPr>
  <p:notesViewPr>
    <p:cSldViewPr>
      <p:cViewPr varScale="1">
        <p:scale>
          <a:sx n="83" d="100"/>
          <a:sy n="83" d="100"/>
        </p:scale>
        <p:origin x="-840" y="-6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93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437" tIns="50221" rIns="100437" bIns="50221"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1" name="Rectangle 3"/>
          <p:cNvSpPr>
            <a:spLocks noGrp="1" noRot="1" noChangeAspect="1" noChangeArrowheads="1" noTextEdit="1"/>
          </p:cNvSpPr>
          <p:nvPr>
            <p:ph type="sldImg" idx="2"/>
          </p:nvPr>
        </p:nvSpPr>
        <p:spPr bwMode="auto">
          <a:xfrm>
            <a:off x="1268413" y="728663"/>
            <a:ext cx="4781550" cy="35845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28105477"/>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pitchFamily="34"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pitchFamily="34"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pitchFamily="34"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70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71870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72545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68715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31109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20023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84804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17045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3373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56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289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530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4437983" y="6500812"/>
            <a:ext cx="259104" cy="26789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04473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73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4782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40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770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837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83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448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46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 Third Level</a:t>
            </a:r>
          </a:p>
        </p:txBody>
      </p:sp>
      <p:grpSp>
        <p:nvGrpSpPr>
          <p:cNvPr id="1028" name="Group 16"/>
          <p:cNvGrpSpPr>
            <a:grpSpLocks/>
          </p:cNvGrpSpPr>
          <p:nvPr userDrawn="1"/>
        </p:nvGrpSpPr>
        <p:grpSpPr bwMode="auto">
          <a:xfrm>
            <a:off x="304800" y="838200"/>
            <a:ext cx="8534400" cy="152400"/>
            <a:chOff x="264" y="788"/>
            <a:chExt cx="5232" cy="124"/>
          </a:xfrm>
        </p:grpSpPr>
        <p:sp>
          <p:nvSpPr>
            <p:cNvPr id="1032"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9" name="Group 19"/>
          <p:cNvGrpSpPr>
            <a:grpSpLocks/>
          </p:cNvGrpSpPr>
          <p:nvPr userDrawn="1"/>
        </p:nvGrpSpPr>
        <p:grpSpPr bwMode="auto">
          <a:xfrm>
            <a:off x="381000" y="6402374"/>
            <a:ext cx="8763000" cy="455629"/>
            <a:chOff x="288" y="3408"/>
            <a:chExt cx="5280" cy="192"/>
          </a:xfrm>
        </p:grpSpPr>
        <p:sp>
          <p:nvSpPr>
            <p:cNvPr id="1030" name="Rectangle 20"/>
            <p:cNvSpPr>
              <a:spLocks noChangeArrowheads="1"/>
            </p:cNvSpPr>
            <p:nvPr/>
          </p:nvSpPr>
          <p:spPr bwMode="auto">
            <a:xfrm>
              <a:off x="288" y="3408"/>
              <a:ext cx="5280" cy="19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Rectangle 21"/>
            <p:cNvSpPr>
              <a:spLocks noChangeArrowheads="1"/>
            </p:cNvSpPr>
            <p:nvPr userDrawn="1"/>
          </p:nvSpPr>
          <p:spPr bwMode="auto">
            <a:xfrm>
              <a:off x="288" y="3472"/>
              <a:ext cx="5269"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nSpc>
                  <a:spcPts val="2000"/>
                </a:lnSpc>
              </a:pPr>
              <a:r>
                <a:rPr lang="en-US" sz="1200" b="0" dirty="0"/>
                <a:t>Ch.</a:t>
              </a:r>
              <a:r>
                <a:rPr lang="en-US" sz="1200" b="0" baseline="0" dirty="0"/>
                <a:t> Eick Introduction to Data Science</a:t>
              </a:r>
              <a:r>
                <a:rPr lang="en-US" sz="1200" b="0" dirty="0"/>
                <a:t>		                                                                                                  8/28/2023</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4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hyperlink" Target="https://hbr.org/2014/08/the-question-to-ask-before-hiring-a-data-scientis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hbr.org/search?term=michael+li"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radar.oreilly.com/2010/06/what-is-data-science.html" TargetMode="External"/><Relationship Id="rId7" Type="http://schemas.openxmlformats.org/officeDocument/2006/relationships/hyperlink" Target="https://www.juiceanalytics.com/writing/20-best-data-storytelling-examp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ww.wyzowl.com/video-storytelling-examples/#:~:text=20%20of%20the%20Best%20Video%20Storytelling%20Examples%20EVER,a%20Thing%2C%20Sell%20a%20Thing%20...%20More%20items" TargetMode="External"/><Relationship Id="rId5" Type="http://schemas.openxmlformats.org/officeDocument/2006/relationships/hyperlink" Target="https://www.bing.com/videos/search?q=Best+data+storytelling+videos&amp;docid=603529809495012795&amp;mid=F99D6BC7AB3DFB647A0FF99D6BC7AB3DFB647A0F&amp;view=detail&amp;FORM=VIRE" TargetMode="External"/><Relationship Id="rId4" Type="http://schemas.openxmlformats.org/officeDocument/2006/relationships/hyperlink" Target="https://www.bing.com/videos/search?q=Best+data+storytelling+videos&amp;&amp;view=detail&amp;mid=AF07CFC132F4687EBA9FAF07CFC132F4687EBA9F&amp;&amp;FORM=VRDGAR&amp;ru=%2Fvideos%2Fsearch%3Fq%3DBest%2Bdata%2Bstorytelling%2Bvideos%26qpvt%3DBest%2Bdata%2Bstorytelling%2Bvideos%26FORM%3DVDRE" TargetMode="External"/><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Knowledge" TargetMode="External"/><Relationship Id="rId2" Type="http://schemas.openxmlformats.org/officeDocument/2006/relationships/hyperlink" Target="https://en.wikipedia.org/wiki/Multi-disciplinary" TargetMode="External"/><Relationship Id="rId1" Type="http://schemas.openxmlformats.org/officeDocument/2006/relationships/slideLayout" Target="../slideLayouts/slideLayout2.xml"/><Relationship Id="rId6" Type="http://schemas.openxmlformats.org/officeDocument/2006/relationships/hyperlink" Target="https://en.wikipedia.org/wiki/Big_data" TargetMode="External"/><Relationship Id="rId5" Type="http://schemas.openxmlformats.org/officeDocument/2006/relationships/hyperlink" Target="https://en.wikipedia.org/wiki/Data_mining" TargetMode="External"/><Relationship Id="rId4" Type="http://schemas.openxmlformats.org/officeDocument/2006/relationships/hyperlink" Target="https://en.wikipedia.org/wiki/Dat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quote.org/wiki/File:Coase_scan_10_edited.jpg" TargetMode="External"/><Relationship Id="rId3" Type="http://schemas.openxmlformats.org/officeDocument/2006/relationships/hyperlink" Target="https://www.google.com/url?q=http://scholar.harvard.edu/sendhil/home&amp;sa=D&amp;ust=1463700706996000&amp;usg=AFQjCNFJcd2CCEfcpPuYU1flq6Duj2EdIQ" TargetMode="External"/><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hyperlink" Target="https://www.goodreads.com/work/quotes/588029" TargetMode="External"/><Relationship Id="rId4" Type="http://schemas.openxmlformats.org/officeDocument/2006/relationships/hyperlink" Target="https://www.goodreads.com/author/show/19766.Ronald_H_Coase" TargetMode="External"/><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tableau.com/solutions/customer/storytelling-data-0" TargetMode="External"/><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hyperlink" Target="https://www.bing.com/videos/search?q=Data+Storytelling+Tableau+Video&amp;view=detail&amp;mid=E68F07DB2E04D66228FFE68F07DB2E04D66228FF&amp;FORM=VIRE" TargetMode="External"/><Relationship Id="rId4" Type="http://schemas.openxmlformats.org/officeDocument/2006/relationships/hyperlink" Target="https://www.esri.com/arcgis-blog/story-map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google.com/url?q=http://www.arthurconandoyle.com/&amp;sa=D&amp;ust=1463700706972000&amp;usg=AFQjCNGKCHBrVFfsLkgLmk2-tVPa3P2N_g" TargetMode="External"/><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s://www.google.com/url?q=http://www.mdv.com/&amp;sa=D&amp;ust=1463700706985000&amp;usg=AFQjCNGiajgI-RFKRCOr7l2dX8S5Ntp4WQ" TargetMode="External"/><Relationship Id="rId5" Type="http://schemas.openxmlformats.org/officeDocument/2006/relationships/hyperlink" Target="https://www.google.com/url?q=https://twitter.com/geoffreyamoore/status/234839087566163968&amp;sa=D&amp;ust=1463700706984000&amp;usg=AFQjCNGkLSEJRJcnpPvMi9qmeHURkyWZXg" TargetMode="External"/><Relationship Id="rId4" Type="http://schemas.openxmlformats.org/officeDocument/2006/relationships/hyperlink" Target="https://www.google.com/url?q=http://www.haydenplanetarium.org/tyson/&amp;sa=D&amp;ust=1463700706981000&amp;usg=AFQjCNH_2kBLmuQAOo8mbMGf4Ffcg4myJQ"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goodreads.com/author/show/192831.Stephen_Few"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www.goodreads.com/work/quotes/4515843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Science?</a:t>
            </a:r>
          </a:p>
        </p:txBody>
      </p:sp>
      <p:sp>
        <p:nvSpPr>
          <p:cNvPr id="3" name="Content Placeholder 2"/>
          <p:cNvSpPr>
            <a:spLocks noGrp="1"/>
          </p:cNvSpPr>
          <p:nvPr>
            <p:ph idx="1"/>
          </p:nvPr>
        </p:nvSpPr>
        <p:spPr/>
        <p:txBody>
          <a:bodyPr/>
          <a:lstStyle/>
          <a:p>
            <a:r>
              <a:rPr lang="en-US" dirty="0"/>
              <a:t>What words come to mind when you think of Data Science?</a:t>
            </a:r>
          </a:p>
          <a:p>
            <a:r>
              <a:rPr lang="en-US" dirty="0"/>
              <a:t>What experience do you have with Data Science?</a:t>
            </a:r>
          </a:p>
          <a:p>
            <a:r>
              <a:rPr lang="en-US" dirty="0"/>
              <a:t>Why are you taking the Data Science I class?</a:t>
            </a:r>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a:t>
            </a:fld>
            <a:endParaRPr lang="en-US"/>
          </a:p>
        </p:txBody>
      </p:sp>
    </p:spTree>
    <p:extLst>
      <p:ext uri="{BB962C8B-B14F-4D97-AF65-F5344CB8AC3E}">
        <p14:creationId xmlns:p14="http://schemas.microsoft.com/office/powerpoint/2010/main" val="396988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Slide Number Placeholder 1"/>
          <p:cNvSpPr>
            <a:spLocks noGrp="1"/>
          </p:cNvSpPr>
          <p:nvPr>
            <p:ph type="sldNum" sz="quarter" idx="4294967295"/>
          </p:nvPr>
        </p:nvSpPr>
        <p:spPr>
          <a:xfrm>
            <a:off x="8153400" y="6275388"/>
            <a:ext cx="990600" cy="365125"/>
          </a:xfrm>
          <a:prstGeom prst="rect">
            <a:avLst/>
          </a:prstGeom>
        </p:spPr>
        <p:txBody>
          <a:bodyPr/>
          <a:lstStyle/>
          <a:p>
            <a:fld id="{80432D47-2E79-FF4E-9F46-6976E96FE9AC}" type="slidenum">
              <a:rPr lang="en-US" smtClean="0"/>
              <a:t>10</a:t>
            </a:fld>
            <a:endParaRPr lang="en-US"/>
          </a:p>
        </p:txBody>
      </p:sp>
    </p:spTree>
    <p:extLst>
      <p:ext uri="{BB962C8B-B14F-4D97-AF65-F5344CB8AC3E}">
        <p14:creationId xmlns:p14="http://schemas.microsoft.com/office/powerpoint/2010/main" val="244534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40" y="2286000"/>
            <a:ext cx="9090950" cy="2585323"/>
          </a:xfrm>
          <a:prstGeom prst="rect">
            <a:avLst/>
          </a:prstGeom>
          <a:noFill/>
        </p:spPr>
        <p:txBody>
          <a:bodyPr wrap="none" rtlCol="0">
            <a:spAutoFit/>
          </a:bodyPr>
          <a:lstStyle/>
          <a:p>
            <a:r>
              <a:rPr lang="en-US" sz="2700" dirty="0"/>
              <a:t>Data curation </a:t>
            </a:r>
            <a:r>
              <a:rPr lang="en-US" sz="2700" b="0" dirty="0"/>
              <a:t>is a term used to indicate management </a:t>
            </a:r>
          </a:p>
          <a:p>
            <a:r>
              <a:rPr lang="en-US" sz="2700" b="0" dirty="0"/>
              <a:t>activities related to organization and integration </a:t>
            </a:r>
          </a:p>
          <a:p>
            <a:r>
              <a:rPr lang="en-US" sz="2700" b="0" dirty="0"/>
              <a:t>of data collected from various sources, annotation of the </a:t>
            </a:r>
          </a:p>
          <a:p>
            <a:r>
              <a:rPr lang="en-US" sz="2700" b="0" dirty="0"/>
              <a:t>data, and publication and presentation of the data such </a:t>
            </a:r>
          </a:p>
          <a:p>
            <a:r>
              <a:rPr lang="en-US" sz="2700" b="0" dirty="0"/>
              <a:t>that the value of the data is maintained over time, and the </a:t>
            </a:r>
          </a:p>
          <a:p>
            <a:r>
              <a:rPr lang="en-US" sz="2700" b="0" dirty="0"/>
              <a:t>data remains available for reuse and preservation.</a:t>
            </a:r>
          </a:p>
        </p:txBody>
      </p:sp>
      <p:sp>
        <p:nvSpPr>
          <p:cNvPr id="3" name="TextBox 2"/>
          <p:cNvSpPr txBox="1"/>
          <p:nvPr/>
        </p:nvSpPr>
        <p:spPr>
          <a:xfrm>
            <a:off x="2514600" y="126504"/>
            <a:ext cx="4224233" cy="830997"/>
          </a:xfrm>
          <a:prstGeom prst="rect">
            <a:avLst/>
          </a:prstGeom>
          <a:noFill/>
        </p:spPr>
        <p:txBody>
          <a:bodyPr wrap="none" rtlCol="0">
            <a:spAutoFit/>
          </a:bodyPr>
          <a:lstStyle/>
          <a:p>
            <a:r>
              <a:rPr lang="en-US" sz="4800" dirty="0"/>
              <a:t>Data Curation</a:t>
            </a:r>
          </a:p>
        </p:txBody>
      </p:sp>
    </p:spTree>
    <p:extLst>
      <p:ext uri="{BB962C8B-B14F-4D97-AF65-F5344CB8AC3E}">
        <p14:creationId xmlns:p14="http://schemas.microsoft.com/office/powerpoint/2010/main" val="257056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August 29, 2023</a:t>
            </a:r>
          </a:p>
        </p:txBody>
      </p:sp>
      <p:sp>
        <p:nvSpPr>
          <p:cNvPr id="3" name="Content Placeholder 2"/>
          <p:cNvSpPr>
            <a:spLocks noGrp="1"/>
          </p:cNvSpPr>
          <p:nvPr>
            <p:ph idx="1"/>
          </p:nvPr>
        </p:nvSpPr>
        <p:spPr/>
        <p:txBody>
          <a:bodyPr/>
          <a:lstStyle/>
          <a:p>
            <a:r>
              <a:rPr lang="en-US" dirty="0"/>
              <a:t> </a:t>
            </a:r>
            <a:r>
              <a:rPr lang="en-US" sz="2100" dirty="0"/>
              <a:t>Task1 ProblemSet1 should be available on Sept. 5 or earlier; check course website!  </a:t>
            </a:r>
          </a:p>
          <a:p>
            <a:r>
              <a:rPr lang="en-US" sz="2100" dirty="0"/>
              <a:t>Plans for today’s class </a:t>
            </a:r>
          </a:p>
          <a:p>
            <a:pPr lvl="1"/>
            <a:r>
              <a:rPr lang="en-US" sz="2100" dirty="0"/>
              <a:t>Finish Introduction to Data Science/Data Mining</a:t>
            </a:r>
          </a:p>
          <a:p>
            <a:pPr lvl="1"/>
            <a:r>
              <a:rPr lang="en-US" sz="2100" dirty="0"/>
              <a:t>3p: Conduct Survey R/Python Knowledge of Students in the course </a:t>
            </a:r>
          </a:p>
          <a:p>
            <a:pPr lvl="1"/>
            <a:r>
              <a:rPr lang="en-US" sz="2100" dirty="0"/>
              <a:t>Data Science Basics &amp; Exploratory Data Analysis</a:t>
            </a:r>
          </a:p>
          <a:p>
            <a:r>
              <a:rPr lang="en-US" sz="2100" dirty="0"/>
              <a:t>Plans for the August 31 class</a:t>
            </a:r>
          </a:p>
          <a:p>
            <a:pPr lvl="1"/>
            <a:r>
              <a:rPr lang="en-US" sz="2100" dirty="0"/>
              <a:t>Continue Data Science Basics &amp; Exploratory Data Analysis</a:t>
            </a:r>
          </a:p>
          <a:p>
            <a:pPr lvl="1"/>
            <a:r>
              <a:rPr lang="en-US" sz="2100" dirty="0"/>
              <a:t>Preprocessing for DS/Data Mining</a:t>
            </a:r>
          </a:p>
          <a:p>
            <a:pPr lvl="1"/>
            <a:r>
              <a:rPr lang="en-US" sz="2100" dirty="0"/>
              <a:t>Optional: Brief Discussion of Task1 of ProblemSet1</a:t>
            </a:r>
          </a:p>
          <a:p>
            <a:pPr lvl="1"/>
            <a:r>
              <a:rPr lang="en-US" sz="2100" dirty="0"/>
              <a:t>More Discussion GHC and Announce GHC Groups </a:t>
            </a:r>
          </a:p>
          <a:p>
            <a:r>
              <a:rPr lang="en-US" sz="2100" dirty="0"/>
              <a:t>There will be a lab as part of the Sept. 5 class; bring laptop! </a:t>
            </a:r>
          </a:p>
          <a:p>
            <a:pPr lvl="1"/>
            <a:endParaRPr lang="en-US" dirty="0"/>
          </a:p>
          <a:p>
            <a:pPr lvl="1"/>
            <a:endParaRPr lang="en-US" dirty="0"/>
          </a:p>
          <a:p>
            <a:pPr lvl="1"/>
            <a:endParaRPr lang="en-US" dirty="0"/>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12</a:t>
            </a:fld>
            <a:endParaRPr lang="en-US"/>
          </a:p>
        </p:txBody>
      </p:sp>
    </p:spTree>
    <p:extLst>
      <p:ext uri="{BB962C8B-B14F-4D97-AF65-F5344CB8AC3E}">
        <p14:creationId xmlns:p14="http://schemas.microsoft.com/office/powerpoint/2010/main" val="57634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Missing?</a:t>
            </a:r>
          </a:p>
        </p:txBody>
      </p:sp>
      <p:sp>
        <p:nvSpPr>
          <p:cNvPr id="3" name="Content Placeholder 2"/>
          <p:cNvSpPr>
            <a:spLocks noGrp="1"/>
          </p:cNvSpPr>
          <p:nvPr>
            <p:ph idx="1"/>
          </p:nvPr>
        </p:nvSpPr>
        <p:spPr/>
        <p:txBody>
          <a:bodyPr/>
          <a:lstStyle/>
          <a:p>
            <a:r>
              <a:rPr lang="en-US" dirty="0"/>
              <a:t>Most definitions of data science underplay or leave out discussions of:</a:t>
            </a:r>
          </a:p>
          <a:p>
            <a:pPr lvl="1"/>
            <a:r>
              <a:rPr lang="en-US" dirty="0"/>
              <a:t>Substantive theory</a:t>
            </a:r>
          </a:p>
          <a:p>
            <a:pPr lvl="1"/>
            <a:r>
              <a:rPr lang="en-US" dirty="0"/>
              <a:t>Metadata</a:t>
            </a:r>
          </a:p>
          <a:p>
            <a:pPr lvl="1"/>
            <a:r>
              <a:rPr lang="en-US" dirty="0"/>
              <a:t>Privacy and Ethics</a:t>
            </a:r>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13</a:t>
            </a:fld>
            <a:endParaRPr lang="en-US"/>
          </a:p>
        </p:txBody>
      </p:sp>
    </p:spTree>
    <p:extLst>
      <p:ext uri="{BB962C8B-B14F-4D97-AF65-F5344CB8AC3E}">
        <p14:creationId xmlns:p14="http://schemas.microsoft.com/office/powerpoint/2010/main" val="78675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and Ethics</a:t>
            </a:r>
          </a:p>
        </p:txBody>
      </p:sp>
      <p:sp>
        <p:nvSpPr>
          <p:cNvPr id="3" name="Content Placeholder 2"/>
          <p:cNvSpPr>
            <a:spLocks noGrp="1"/>
          </p:cNvSpPr>
          <p:nvPr>
            <p:ph idx="1"/>
          </p:nvPr>
        </p:nvSpPr>
        <p:spPr/>
        <p:txBody>
          <a:bodyPr>
            <a:normAutofit/>
          </a:bodyPr>
          <a:lstStyle/>
          <a:p>
            <a:r>
              <a:rPr lang="en-US" dirty="0"/>
              <a:t>Data, the elements of data science, and even so-called “Big Data” are not new.</a:t>
            </a:r>
          </a:p>
          <a:p>
            <a:r>
              <a:rPr lang="en-US" dirty="0"/>
              <a:t>One thing that is new is the greater variety of data and, most importantly, the amount of data available about humans.</a:t>
            </a:r>
          </a:p>
          <a:p>
            <a:r>
              <a:rPr lang="en-US" dirty="0"/>
              <a:t>Discussion and good policy regarding privacy, security, and the ethical use of data about people lags behind the methods of collecting, sharing, archiving, and analyzing data.</a:t>
            </a:r>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14</a:t>
            </a:fld>
            <a:endParaRPr lang="en-US"/>
          </a:p>
        </p:txBody>
      </p:sp>
    </p:spTree>
    <p:extLst>
      <p:ext uri="{BB962C8B-B14F-4D97-AF65-F5344CB8AC3E}">
        <p14:creationId xmlns:p14="http://schemas.microsoft.com/office/powerpoint/2010/main" val="327453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a:t>
            </a:r>
          </a:p>
        </p:txBody>
      </p:sp>
      <p:sp>
        <p:nvSpPr>
          <p:cNvPr id="3" name="Content Placeholder 2"/>
          <p:cNvSpPr>
            <a:spLocks noGrp="1"/>
          </p:cNvSpPr>
          <p:nvPr>
            <p:ph idx="1"/>
          </p:nvPr>
        </p:nvSpPr>
        <p:spPr/>
        <p:txBody>
          <a:bodyPr>
            <a:normAutofit lnSpcReduction="10000"/>
          </a:bodyPr>
          <a:lstStyle/>
          <a:p>
            <a:r>
              <a:rPr lang="en-US" dirty="0"/>
              <a:t>The launch of the Data Science conversation has been sparked primarily by the so-called “Big Data” revolution.</a:t>
            </a:r>
          </a:p>
          <a:p>
            <a:r>
              <a:rPr lang="en-US" dirty="0"/>
              <a:t>As mentioned, we have always had data that taxed our technical and computational capacities.</a:t>
            </a:r>
          </a:p>
          <a:p>
            <a:r>
              <a:rPr lang="en-US" dirty="0"/>
              <a:t>“Big Data” makes front-page news, however, because of the explosion of data about people.</a:t>
            </a:r>
          </a:p>
          <a:p>
            <a:r>
              <a:rPr lang="en-US" dirty="0"/>
              <a:t>Contemporary definitions of Big Data focus on:</a:t>
            </a:r>
          </a:p>
          <a:p>
            <a:pPr lvl="1"/>
            <a:r>
              <a:rPr lang="en-US" dirty="0"/>
              <a:t>Volume (the amount of data)</a:t>
            </a:r>
          </a:p>
          <a:p>
            <a:pPr lvl="1"/>
            <a:r>
              <a:rPr lang="en-US" dirty="0"/>
              <a:t>Velocity (the speed of data in and out)</a:t>
            </a:r>
          </a:p>
          <a:p>
            <a:pPr lvl="1"/>
            <a:r>
              <a:rPr lang="en-US" dirty="0"/>
              <a:t>Variety (the diverse types of data)</a:t>
            </a:r>
          </a:p>
          <a:p>
            <a:endParaRPr lang="en-US" dirty="0"/>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15</a:t>
            </a:fld>
            <a:endParaRPr lang="en-US"/>
          </a:p>
        </p:txBody>
      </p:sp>
    </p:spTree>
    <p:extLst>
      <p:ext uri="{BB962C8B-B14F-4D97-AF65-F5344CB8AC3E}">
        <p14:creationId xmlns:p14="http://schemas.microsoft.com/office/powerpoint/2010/main" val="49487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8900"/>
            <a:ext cx="9144000" cy="6668627"/>
          </a:xfrm>
          <a:prstGeom prst="rect">
            <a:avLst/>
          </a:prstGeom>
        </p:spPr>
      </p:pic>
      <p:sp>
        <p:nvSpPr>
          <p:cNvPr id="2" name="Slide Number Placeholder 1"/>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16</a:t>
            </a:fld>
            <a:endParaRPr lang="en-US"/>
          </a:p>
        </p:txBody>
      </p:sp>
    </p:spTree>
    <p:extLst>
      <p:ext uri="{BB962C8B-B14F-4D97-AF65-F5344CB8AC3E}">
        <p14:creationId xmlns:p14="http://schemas.microsoft.com/office/powerpoint/2010/main" val="355709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solidFill>
                  <a:schemeClr val="bg1"/>
                </a:solidFill>
              </a:rPr>
              <a:t>Talk Outline</a:t>
            </a:r>
          </a:p>
        </p:txBody>
      </p:sp>
      <p:sp>
        <p:nvSpPr>
          <p:cNvPr id="125" name="Shape 125"/>
          <p:cNvSpPr>
            <a:spLocks noGrp="1"/>
          </p:cNvSpPr>
          <p:nvPr>
            <p:ph type="body" idx="1"/>
          </p:nvPr>
        </p:nvSpPr>
        <p:spPr>
          <a:xfrm>
            <a:off x="317339" y="1821656"/>
            <a:ext cx="8539971" cy="4420195"/>
          </a:xfrm>
          <a:prstGeom prst="rect">
            <a:avLst/>
          </a:prstGeom>
        </p:spPr>
        <p:txBody>
          <a:bodyPr>
            <a:normAutofit/>
          </a:bodyPr>
          <a:lstStyle/>
          <a:p>
            <a:pPr marL="482185" indent="-482185">
              <a:buSzPct val="100000"/>
              <a:buAutoNum type="arabicPeriod"/>
              <a:defRPr>
                <a:solidFill>
                  <a:srgbClr val="F4FF07"/>
                </a:solidFill>
              </a:defRPr>
            </a:pPr>
            <a:r>
              <a:rPr lang="en-US" sz="3305" dirty="0">
                <a:solidFill>
                  <a:srgbClr val="FFFF00"/>
                </a:solidFill>
              </a:rPr>
              <a:t>Importance of Data Science</a:t>
            </a:r>
          </a:p>
          <a:p>
            <a:pPr marL="482185" indent="-482185">
              <a:buSzPct val="100000"/>
              <a:buAutoNum type="arabicPeriod"/>
              <a:defRPr>
                <a:solidFill>
                  <a:srgbClr val="F4FF07"/>
                </a:solidFill>
              </a:defRPr>
            </a:pPr>
            <a:r>
              <a:rPr lang="en-US" sz="3305" dirty="0">
                <a:solidFill>
                  <a:srgbClr val="FFFF00"/>
                </a:solidFill>
              </a:rPr>
              <a:t>Data Science is More than Using Tools </a:t>
            </a:r>
            <a:endParaRPr sz="3305" dirty="0">
              <a:solidFill>
                <a:srgbClr val="FFFF00"/>
              </a:solidFill>
            </a:endParaRPr>
          </a:p>
          <a:p>
            <a:pPr marL="482185" indent="-482185">
              <a:buSzPct val="100000"/>
              <a:buFontTx/>
              <a:buAutoNum type="arabicPeriod"/>
            </a:pPr>
            <a:r>
              <a:rPr lang="pt-BR" sz="3305" dirty="0">
                <a:solidFill>
                  <a:srgbClr val="FFFF00"/>
                </a:solidFill>
              </a:rPr>
              <a:t>Data Storytelling </a:t>
            </a:r>
          </a:p>
          <a:p>
            <a:pPr marL="482185" indent="-482185">
              <a:buSzPct val="100000"/>
              <a:buFontTx/>
              <a:buAutoNum type="arabicPeriod"/>
            </a:pPr>
            <a:r>
              <a:rPr lang="pt-BR" sz="3305" dirty="0">
                <a:solidFill>
                  <a:srgbClr val="FFFF00"/>
                </a:solidFill>
              </a:rPr>
              <a:t>Examples of Data Storytelling </a:t>
            </a:r>
          </a:p>
          <a:p>
            <a:pPr marL="482185" indent="-482185">
              <a:buSzPct val="100000"/>
              <a:buFontTx/>
              <a:buAutoNum type="arabicPeriod"/>
            </a:pPr>
            <a:r>
              <a:rPr lang="pt-BR" sz="3305" dirty="0">
                <a:solidFill>
                  <a:srgbClr val="FFFF00"/>
                </a:solidFill>
              </a:rPr>
              <a:t>Conclusion </a:t>
            </a:r>
          </a:p>
          <a:p>
            <a:pPr marL="482185" indent="-482185">
              <a:buSzPct val="100000"/>
              <a:buAutoNum type="arabicPeriod"/>
            </a:pPr>
            <a:endParaRPr sz="3094" dirty="0"/>
          </a:p>
        </p:txBody>
      </p:sp>
      <p:sp>
        <p:nvSpPr>
          <p:cNvPr id="9"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r>
              <a:rPr sz="1687" dirty="0"/>
              <a:t>Data </a:t>
            </a:r>
            <a:r>
              <a:rPr lang="en-US" sz="1687" dirty="0"/>
              <a:t>Analysis and Intelligent Systems Lab</a:t>
            </a:r>
            <a:r>
              <a:rPr sz="1687"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1"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8yetula8\Desktop\Challenges of Data Science.png"/>
          <p:cNvPicPr/>
          <p:nvPr/>
        </p:nvPicPr>
        <p:blipFill>
          <a:blip r:embed="rId5">
            <a:extLst>
              <a:ext uri="{28A0092B-C50C-407E-A947-70E740481C1C}">
                <a14:useLocalDpi xmlns:a14="http://schemas.microsoft.com/office/drawing/2010/main" val="0"/>
              </a:ext>
            </a:extLst>
          </a:blip>
          <a:srcRect/>
          <a:stretch>
            <a:fillRect/>
          </a:stretch>
        </p:blipFill>
        <p:spPr bwMode="auto">
          <a:xfrm>
            <a:off x="24086" y="404133"/>
            <a:ext cx="9119914" cy="6434579"/>
          </a:xfrm>
          <a:prstGeom prst="rect">
            <a:avLst/>
          </a:prstGeom>
          <a:noFill/>
          <a:ln>
            <a:noFill/>
          </a:ln>
        </p:spPr>
      </p:pic>
      <p:sp>
        <p:nvSpPr>
          <p:cNvPr id="2" name="TextBox 1"/>
          <p:cNvSpPr txBox="1"/>
          <p:nvPr/>
        </p:nvSpPr>
        <p:spPr>
          <a:xfrm flipH="1">
            <a:off x="701873" y="-9525"/>
            <a:ext cx="8024752" cy="4833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spcBef>
                <a:spcPts val="0"/>
              </a:spcBef>
              <a:spcAft>
                <a:spcPts val="0"/>
              </a:spcAft>
            </a:pPr>
            <a:r>
              <a:rPr lang="en-US" sz="2672" b="0" dirty="0">
                <a:latin typeface="+mn-lt"/>
                <a:sym typeface="Helvetica Light"/>
              </a:rPr>
              <a:t>Data Science According to Swami </a:t>
            </a:r>
            <a:r>
              <a:rPr lang="en-US" sz="2672" b="0" dirty="0" err="1">
                <a:latin typeface="+mn-lt"/>
                <a:sym typeface="Helvetica Light"/>
              </a:rPr>
              <a:t>Chandrasekaran</a:t>
            </a:r>
            <a:endParaRPr lang="en-US" sz="2672" b="0" dirty="0">
              <a:latin typeface="+mn-lt"/>
              <a:sym typeface="Helvetica Light"/>
            </a:endParaRPr>
          </a:p>
        </p:txBody>
      </p:sp>
    </p:spTree>
    <p:extLst>
      <p:ext uri="{BB962C8B-B14F-4D97-AF65-F5344CB8AC3E}">
        <p14:creationId xmlns:p14="http://schemas.microsoft.com/office/powerpoint/2010/main" val="11347488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24087" y="285750"/>
            <a:ext cx="9013569" cy="829345"/>
          </a:xfrm>
          <a:prstGeom prst="rect">
            <a:avLst/>
          </a:prstGeom>
        </p:spPr>
        <p:txBody>
          <a:bodyPr>
            <a:normAutofit fontScale="90000"/>
          </a:bodyPr>
          <a:lstStyle>
            <a:lvl1pPr defTabSz="543305">
              <a:defRPr sz="7440"/>
            </a:lvl1pPr>
          </a:lstStyle>
          <a:p>
            <a:pPr algn="ctr"/>
            <a:r>
              <a:rPr lang="en-US" sz="4200" dirty="0"/>
              <a:t>Data Science and Storytelling</a:t>
            </a:r>
            <a:br>
              <a:rPr lang="en-US" dirty="0">
                <a:solidFill>
                  <a:srgbClr val="FFFF00"/>
                </a:solidFill>
              </a:rPr>
            </a:br>
            <a:endParaRPr lang="en-US" dirty="0">
              <a:solidFill>
                <a:srgbClr val="FFFF00"/>
              </a:solidFill>
            </a:endParaRPr>
          </a:p>
        </p:txBody>
      </p:sp>
      <p:sp>
        <p:nvSpPr>
          <p:cNvPr id="130" name="Shape 130"/>
          <p:cNvSpPr>
            <a:spLocks noGrp="1"/>
          </p:cNvSpPr>
          <p:nvPr>
            <p:ph type="body" idx="1"/>
          </p:nvPr>
        </p:nvSpPr>
        <p:spPr>
          <a:xfrm>
            <a:off x="0" y="1066800"/>
            <a:ext cx="9144000" cy="4165711"/>
          </a:xfrm>
          <a:prstGeom prst="rect">
            <a:avLst/>
          </a:prstGeom>
        </p:spPr>
        <p:txBody>
          <a:bodyPr anchor="t">
            <a:noAutofit/>
          </a:bodyPr>
          <a:lstStyle/>
          <a:p>
            <a:r>
              <a:rPr lang="en-US" sz="2531" dirty="0"/>
              <a:t>Google’s Chief Economist Dr. </a:t>
            </a:r>
            <a:r>
              <a:rPr lang="en-US" sz="2531" dirty="0">
                <a:solidFill>
                  <a:schemeClr val="accent1"/>
                </a:solidFill>
              </a:rPr>
              <a:t>Hal </a:t>
            </a:r>
            <a:r>
              <a:rPr lang="en-US" sz="2531" dirty="0" err="1">
                <a:solidFill>
                  <a:schemeClr val="accent1"/>
                </a:solidFill>
              </a:rPr>
              <a:t>R.Varian</a:t>
            </a:r>
            <a:r>
              <a:rPr lang="en-US" sz="2531" dirty="0">
                <a:solidFill>
                  <a:schemeClr val="accent1"/>
                </a:solidFill>
              </a:rPr>
              <a:t> </a:t>
            </a:r>
            <a:r>
              <a:rPr lang="en-US" sz="2531" dirty="0"/>
              <a:t>stated, "The ability to take data—to be able to understand it, to process it, to extract value from it, to visualize it, to communicate it—that’s going to be a hugely important skill in the next decades." </a:t>
            </a:r>
          </a:p>
          <a:p>
            <a:r>
              <a:rPr lang="en-US" sz="2531" dirty="0"/>
              <a:t>“When hiring data scientists, people tend to focus primarily on technical qualifications. It’s hard to find candidates who have the right mix</a:t>
            </a:r>
            <a:r>
              <a:rPr lang="en-US" sz="2531" u="sng" dirty="0">
                <a:hlinkClick r:id="rId3"/>
              </a:rPr>
              <a:t> </a:t>
            </a:r>
            <a:r>
              <a:rPr lang="en-US" sz="2531" dirty="0"/>
              <a:t>of computational and statistical skills. But what’s even harder is finding people </a:t>
            </a:r>
            <a:r>
              <a:rPr lang="en-US" sz="2531" dirty="0">
                <a:solidFill>
                  <a:srgbClr val="FFC000"/>
                </a:solidFill>
              </a:rPr>
              <a:t>who have those skills </a:t>
            </a:r>
            <a:r>
              <a:rPr lang="en-US" sz="2531" i="1" dirty="0">
                <a:solidFill>
                  <a:srgbClr val="FFC000"/>
                </a:solidFill>
              </a:rPr>
              <a:t>and</a:t>
            </a:r>
            <a:r>
              <a:rPr lang="en-US" sz="2531" dirty="0">
                <a:solidFill>
                  <a:srgbClr val="FFC000"/>
                </a:solidFill>
              </a:rPr>
              <a:t> are good at communicating the story behind the data</a:t>
            </a:r>
            <a:r>
              <a:rPr lang="en-US" sz="2531" dirty="0"/>
              <a:t>.” </a:t>
            </a:r>
            <a:r>
              <a:rPr lang="en-US" sz="2531" u="sng" dirty="0">
                <a:hlinkClick r:id="rId4"/>
              </a:rPr>
              <a:t>Michael Li</a:t>
            </a:r>
            <a:endParaRPr lang="en-US" sz="2531" dirty="0"/>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69739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286866"/>
            <a:ext cx="9037656" cy="1201266"/>
          </a:xfrm>
          <a:prstGeom prst="rect">
            <a:avLst/>
          </a:prstGeom>
        </p:spPr>
        <p:txBody>
          <a:bodyPr>
            <a:normAutofit/>
          </a:bodyPr>
          <a:lstStyle>
            <a:lvl1pPr defTabSz="543305">
              <a:defRPr sz="7440"/>
            </a:lvl1pPr>
          </a:lstStyle>
          <a:p>
            <a:pPr algn="ctr"/>
            <a:r>
              <a:rPr lang="en-US" sz="4000" dirty="0"/>
              <a:t>Data Science and Storytelling 2</a:t>
            </a:r>
            <a:endParaRPr sz="4000" dirty="0"/>
          </a:p>
        </p:txBody>
      </p:sp>
      <p:sp>
        <p:nvSpPr>
          <p:cNvPr id="130" name="Shape 130"/>
          <p:cNvSpPr>
            <a:spLocks noGrp="1"/>
          </p:cNvSpPr>
          <p:nvPr>
            <p:ph type="body" idx="1"/>
          </p:nvPr>
        </p:nvSpPr>
        <p:spPr>
          <a:xfrm>
            <a:off x="170713" y="1098352"/>
            <a:ext cx="8864071" cy="4420195"/>
          </a:xfrm>
          <a:prstGeom prst="rect">
            <a:avLst/>
          </a:prstGeom>
        </p:spPr>
        <p:txBody>
          <a:bodyPr anchor="t">
            <a:normAutofit fontScale="47500" lnSpcReduction="20000"/>
          </a:bodyPr>
          <a:lstStyle/>
          <a:p>
            <a:r>
              <a:rPr lang="en-US" sz="4078" dirty="0"/>
              <a:t>“Data scientists are involved with gathering data, massaging it into a tractable form, making it tell its story, and presenting that story to others.” – </a:t>
            </a:r>
            <a:r>
              <a:rPr lang="en-US" sz="4078" i="1" u="sng" dirty="0">
                <a:hlinkClick r:id="rId3"/>
              </a:rPr>
              <a:t>Mike </a:t>
            </a:r>
            <a:r>
              <a:rPr lang="en-US" sz="4078" i="1" u="sng" dirty="0" err="1">
                <a:hlinkClick r:id="rId3"/>
              </a:rPr>
              <a:t>Loukides</a:t>
            </a:r>
            <a:r>
              <a:rPr lang="en-US" sz="4078" i="1" dirty="0"/>
              <a:t>, VP, O’Reilly Media</a:t>
            </a:r>
            <a:endParaRPr lang="en-US" sz="4078" dirty="0"/>
          </a:p>
          <a:p>
            <a:r>
              <a:rPr lang="en-US" sz="4078" dirty="0"/>
              <a:t>“Our challenge as data scientists is to translate this haystack of information into guidance for staff so they can make smart decisions…We “humanize” the data by turning raw numbers into a story about our performance. Data scientists want to believe that data has all the answers. But </a:t>
            </a:r>
            <a:r>
              <a:rPr lang="en-US" sz="4078" dirty="0">
                <a:solidFill>
                  <a:srgbClr val="FF0000"/>
                </a:solidFill>
              </a:rPr>
              <a:t>the most important part of our job is qualitative: asking questions, creating directives from our data, and telling its story. </a:t>
            </a:r>
            <a:r>
              <a:rPr lang="en-US" sz="4078" dirty="0"/>
              <a:t>” </a:t>
            </a:r>
            <a:r>
              <a:rPr lang="en-US" sz="4078" b="1" u="sng" dirty="0">
                <a:solidFill>
                  <a:schemeClr val="accent4"/>
                </a:solidFill>
              </a:rPr>
              <a:t>Jeff </a:t>
            </a:r>
            <a:r>
              <a:rPr lang="en-US" sz="4078" b="1" u="sng" dirty="0" err="1">
                <a:solidFill>
                  <a:schemeClr val="accent4"/>
                </a:solidFill>
              </a:rPr>
              <a:t>Bladtand</a:t>
            </a:r>
            <a:r>
              <a:rPr lang="en-US" sz="4078" b="1" u="sng" dirty="0">
                <a:solidFill>
                  <a:schemeClr val="accent4"/>
                </a:solidFill>
              </a:rPr>
              <a:t> and Bob </a:t>
            </a:r>
            <a:r>
              <a:rPr lang="en-US" sz="4078" b="1" u="sng" dirty="0" err="1">
                <a:solidFill>
                  <a:schemeClr val="accent4"/>
                </a:solidFill>
              </a:rPr>
              <a:t>Filbin</a:t>
            </a:r>
            <a:endParaRPr lang="en-US" sz="4078" b="1" u="sng" dirty="0">
              <a:solidFill>
                <a:schemeClr val="accent4"/>
              </a:solidFill>
            </a:endParaRPr>
          </a:p>
          <a:p>
            <a:r>
              <a:rPr lang="en-US" sz="4200" dirty="0">
                <a:hlinkClick r:id="rId4"/>
              </a:rPr>
              <a:t>Telling Stories with Data in 3 Steps (Quick Study) - Bing video</a:t>
            </a:r>
            <a:r>
              <a:rPr lang="en-US" sz="4200" dirty="0"/>
              <a:t>  (</a:t>
            </a:r>
            <a:r>
              <a:rPr lang="en-US" sz="4200" dirty="0">
                <a:solidFill>
                  <a:schemeClr val="accent1"/>
                </a:solidFill>
              </a:rPr>
              <a:t>showed this video on Aug. 24, 2023</a:t>
            </a:r>
            <a:r>
              <a:rPr lang="en-US" sz="4200" dirty="0"/>
              <a:t>)</a:t>
            </a:r>
            <a:endParaRPr lang="en-US" sz="4200" b="1" u="sng" dirty="0">
              <a:solidFill>
                <a:schemeClr val="accent4"/>
              </a:solidFill>
            </a:endParaRPr>
          </a:p>
          <a:p>
            <a:r>
              <a:rPr lang="en-US" sz="4200" dirty="0">
                <a:hlinkClick r:id="rId5"/>
              </a:rPr>
              <a:t>The Power in Effective Data Storytelling | </a:t>
            </a:r>
            <a:r>
              <a:rPr lang="en-US" sz="4200" dirty="0" err="1">
                <a:hlinkClick r:id="rId5"/>
              </a:rPr>
              <a:t>Malavica</a:t>
            </a:r>
            <a:r>
              <a:rPr lang="en-US" sz="4200" dirty="0">
                <a:hlinkClick r:id="rId5"/>
              </a:rPr>
              <a:t> Sridhar | </a:t>
            </a:r>
            <a:r>
              <a:rPr lang="en-US" sz="4200" dirty="0" err="1">
                <a:hlinkClick r:id="rId5"/>
              </a:rPr>
              <a:t>TEDxUIUC</a:t>
            </a:r>
            <a:r>
              <a:rPr lang="en-US" sz="4200" dirty="0">
                <a:hlinkClick r:id="rId5"/>
              </a:rPr>
              <a:t> - Bing video</a:t>
            </a:r>
            <a:r>
              <a:rPr lang="en-US" sz="4200" dirty="0"/>
              <a:t> starting 6:40</a:t>
            </a:r>
            <a:endParaRPr lang="en-US" sz="4200" dirty="0">
              <a:hlinkClick r:id="rId6"/>
            </a:endParaRPr>
          </a:p>
          <a:p>
            <a:r>
              <a:rPr lang="en-US" sz="4200" dirty="0">
                <a:hlinkClick r:id="rId6"/>
              </a:rPr>
              <a:t>20 of the Best Video Storytelling Examples EVER | </a:t>
            </a:r>
            <a:r>
              <a:rPr lang="en-US" sz="4200" dirty="0" err="1">
                <a:hlinkClick r:id="rId6"/>
              </a:rPr>
              <a:t>Wyzowl</a:t>
            </a:r>
            <a:r>
              <a:rPr lang="en-US" sz="4200" dirty="0"/>
              <a:t> </a:t>
            </a:r>
            <a:endParaRPr lang="en-US" sz="4200" dirty="0">
              <a:hlinkClick r:id="rId7"/>
            </a:endParaRPr>
          </a:p>
          <a:p>
            <a:r>
              <a:rPr lang="en-US" sz="4200" dirty="0">
                <a:hlinkClick r:id="rId7"/>
              </a:rPr>
              <a:t>20 Best Data Storytelling Examples (updated for 2023) — Juice Analytics</a:t>
            </a:r>
            <a:endParaRPr lang="en-US" sz="4200" b="1" u="sng" dirty="0">
              <a:solidFill>
                <a:schemeClr val="accent4"/>
              </a:solidFill>
            </a:endParaRPr>
          </a:p>
          <a:p>
            <a:endParaRPr lang="en-US" sz="2812" dirty="0"/>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328C560-203F-6A4F-DF59-FE93C2F1E173}"/>
              </a:ext>
            </a:extLst>
          </p:cNvPr>
          <p:cNvSpPr txBox="1"/>
          <p:nvPr/>
        </p:nvSpPr>
        <p:spPr>
          <a:xfrm>
            <a:off x="2590800" y="41038"/>
            <a:ext cx="5144101" cy="307777"/>
          </a:xfrm>
          <a:prstGeom prst="rect">
            <a:avLst/>
          </a:prstGeom>
          <a:noFill/>
        </p:spPr>
        <p:txBody>
          <a:bodyPr wrap="none" rtlCol="0">
            <a:spAutoFit/>
          </a:bodyPr>
          <a:lstStyle/>
          <a:p>
            <a:r>
              <a:rPr lang="en-US" dirty="0">
                <a:solidFill>
                  <a:schemeClr val="accent1"/>
                </a:solidFill>
              </a:rPr>
              <a:t>Not covered in August 2023, except we showed one video! </a:t>
            </a:r>
          </a:p>
        </p:txBody>
      </p:sp>
    </p:spTree>
    <p:extLst>
      <p:ext uri="{BB962C8B-B14F-4D97-AF65-F5344CB8AC3E}">
        <p14:creationId xmlns:p14="http://schemas.microsoft.com/office/powerpoint/2010/main" val="41939770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76200" y="152400"/>
            <a:ext cx="8915400" cy="533400"/>
          </a:xfrm>
        </p:spPr>
        <p:txBody>
          <a:bodyPr/>
          <a:lstStyle/>
          <a:p>
            <a:pPr algn="ctr"/>
            <a:r>
              <a:rPr lang="en-US" sz="3100" dirty="0">
                <a:solidFill>
                  <a:srgbClr val="FF0000"/>
                </a:solidFill>
              </a:rPr>
              <a:t>Data Science Definitions</a:t>
            </a:r>
          </a:p>
        </p:txBody>
      </p:sp>
      <p:sp>
        <p:nvSpPr>
          <p:cNvPr id="21509" name="Rectangle 3"/>
          <p:cNvSpPr>
            <a:spLocks noChangeArrowheads="1"/>
          </p:cNvSpPr>
          <p:nvPr/>
        </p:nvSpPr>
        <p:spPr bwMode="auto">
          <a:xfrm>
            <a:off x="266700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TextBox 1"/>
          <p:cNvSpPr txBox="1"/>
          <p:nvPr/>
        </p:nvSpPr>
        <p:spPr>
          <a:xfrm flipH="1">
            <a:off x="342900" y="1371600"/>
            <a:ext cx="8381999" cy="4524315"/>
          </a:xfrm>
          <a:prstGeom prst="rect">
            <a:avLst/>
          </a:prstGeom>
          <a:noFill/>
        </p:spPr>
        <p:txBody>
          <a:bodyPr wrap="square" rtlCol="0">
            <a:spAutoFit/>
          </a:bodyPr>
          <a:lstStyle/>
          <a:p>
            <a:r>
              <a:rPr lang="en-US" sz="1800" b="0" dirty="0"/>
              <a:t>Data Science is an interdisciplinary field about processes and systems to extract knowledge or insights from data in various forms, either structured or unstructured, which is a continuation of some of the data analysis fields such as statistics, data mining, and predictive analytics, similar to Knowledge Discovery in Data (KDD).</a:t>
            </a:r>
          </a:p>
          <a:p>
            <a:endParaRPr lang="en-US" sz="1800" b="0" dirty="0"/>
          </a:p>
          <a:p>
            <a:r>
              <a:rPr lang="en-US" sz="1800" b="0" dirty="0"/>
              <a:t>Data Science is a </a:t>
            </a:r>
            <a:r>
              <a:rPr lang="en-US" sz="1800" b="0" dirty="0">
                <a:hlinkClick r:id="rId2" tooltip="Multi-disciplinary"/>
              </a:rPr>
              <a:t>multi-disciplinary</a:t>
            </a:r>
            <a:r>
              <a:rPr lang="en-US" sz="1800" b="0" dirty="0"/>
              <a:t> field that uses scientific methods, processes, algorithms and systems to extract </a:t>
            </a:r>
            <a:r>
              <a:rPr lang="en-US" sz="1800" b="0" dirty="0">
                <a:hlinkClick r:id="rId3" tooltip="Knowledge"/>
              </a:rPr>
              <a:t>knowledge</a:t>
            </a:r>
            <a:r>
              <a:rPr lang="en-US" sz="1800" b="0" dirty="0"/>
              <a:t> and insights from structured and unstructured </a:t>
            </a:r>
            <a:r>
              <a:rPr lang="en-US" sz="1800" b="0" dirty="0">
                <a:hlinkClick r:id="rId4" tooltip="Data"/>
              </a:rPr>
              <a:t>data</a:t>
            </a:r>
            <a:r>
              <a:rPr lang="en-US" sz="1800" b="0" dirty="0"/>
              <a:t>. Data science is the same concept as </a:t>
            </a:r>
            <a:r>
              <a:rPr lang="en-US" sz="1800" b="0" dirty="0">
                <a:hlinkClick r:id="rId5" tooltip="Data mining"/>
              </a:rPr>
              <a:t>data mining</a:t>
            </a:r>
            <a:r>
              <a:rPr lang="en-US" sz="1800" b="0" dirty="0"/>
              <a:t> and </a:t>
            </a:r>
            <a:r>
              <a:rPr lang="en-US" sz="1800" b="0" dirty="0">
                <a:hlinkClick r:id="rId6" tooltip="Big data"/>
              </a:rPr>
              <a:t>big data</a:t>
            </a:r>
            <a:r>
              <a:rPr lang="en-US" sz="1800" b="0" dirty="0"/>
              <a:t>: "use the most powerful hardware, the most powerful programming systems, and the most efficient algorithms to solve problems"</a:t>
            </a:r>
            <a:r>
              <a:rPr lang="en-US" sz="1800" b="0" baseline="30000" dirty="0"/>
              <a:t> </a:t>
            </a:r>
            <a:r>
              <a:rPr lang="en-US" sz="1800" b="0" dirty="0"/>
              <a:t>Data science is a "concept to unify statistics, data analysis, machine learning and their related methods" in order to "understand and analyze actual phenomena" with data</a:t>
            </a:r>
            <a:r>
              <a:rPr lang="en-US" sz="1800" b="0" baseline="30000" dirty="0"/>
              <a:t> </a:t>
            </a:r>
            <a:r>
              <a:rPr lang="en-US" sz="1800" b="0" dirty="0"/>
              <a:t>technology“ (Wikipedia)</a:t>
            </a:r>
          </a:p>
          <a:p>
            <a:endParaRPr lang="en-US" sz="1800" b="0" dirty="0"/>
          </a:p>
          <a:p>
            <a:endParaRPr lang="en-US" sz="1800" dirty="0"/>
          </a:p>
        </p:txBody>
      </p:sp>
    </p:spTree>
    <p:extLst>
      <p:ext uri="{BB962C8B-B14F-4D97-AF65-F5344CB8AC3E}">
        <p14:creationId xmlns:p14="http://schemas.microsoft.com/office/powerpoint/2010/main" val="202559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3D29-4E8B-4200-BCD5-C549C656E241}"/>
              </a:ext>
            </a:extLst>
          </p:cNvPr>
          <p:cNvSpPr>
            <a:spLocks noGrp="1"/>
          </p:cNvSpPr>
          <p:nvPr>
            <p:ph type="title"/>
          </p:nvPr>
        </p:nvSpPr>
        <p:spPr/>
        <p:txBody>
          <a:bodyPr/>
          <a:lstStyle/>
          <a:p>
            <a:r>
              <a:rPr lang="en-US" dirty="0"/>
              <a:t>Comment</a:t>
            </a:r>
          </a:p>
        </p:txBody>
      </p:sp>
      <p:sp>
        <p:nvSpPr>
          <p:cNvPr id="3" name="Text Placeholder 2">
            <a:extLst>
              <a:ext uri="{FF2B5EF4-FFF2-40B4-BE49-F238E27FC236}">
                <a16:creationId xmlns:a16="http://schemas.microsoft.com/office/drawing/2014/main" id="{880AFC12-9E47-4E89-9421-26F62D841E4B}"/>
              </a:ext>
            </a:extLst>
          </p:cNvPr>
          <p:cNvSpPr>
            <a:spLocks noGrp="1"/>
          </p:cNvSpPr>
          <p:nvPr>
            <p:ph type="body" idx="1"/>
          </p:nvPr>
        </p:nvSpPr>
        <p:spPr/>
        <p:txBody>
          <a:bodyPr/>
          <a:lstStyle/>
          <a:p>
            <a:r>
              <a:rPr lang="en-US" dirty="0"/>
              <a:t>This concludes the Introduction to Data Science/Data Mining</a:t>
            </a:r>
          </a:p>
          <a:p>
            <a:r>
              <a:rPr lang="en-US" dirty="0"/>
              <a:t>The remaining slides of this slide show and other slides will be discussed in a lecture  centering of “Data Storytelling”, in the second half of November 2023… </a:t>
            </a:r>
          </a:p>
          <a:p>
            <a:r>
              <a:rPr lang="en-US" dirty="0"/>
              <a:t>There will be also some limited coverage of </a:t>
            </a:r>
            <a:r>
              <a:rPr lang="en-US" i="1" dirty="0"/>
              <a:t>Data Science Ethics</a:t>
            </a:r>
            <a:r>
              <a:rPr lang="en-US" dirty="0"/>
              <a:t> in November, 2023. </a:t>
            </a:r>
          </a:p>
        </p:txBody>
      </p:sp>
    </p:spTree>
    <p:extLst>
      <p:ext uri="{BB962C8B-B14F-4D97-AF65-F5344CB8AC3E}">
        <p14:creationId xmlns:p14="http://schemas.microsoft.com/office/powerpoint/2010/main" val="39686528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151185"/>
            <a:ext cx="9143999" cy="819299"/>
          </a:xfrm>
          <a:prstGeom prst="rect">
            <a:avLst/>
          </a:prstGeom>
        </p:spPr>
        <p:txBody>
          <a:bodyPr>
            <a:noAutofit/>
          </a:bodyPr>
          <a:lstStyle>
            <a:lvl1pPr defTabSz="543305">
              <a:defRPr sz="7440"/>
            </a:lvl1pPr>
          </a:lstStyle>
          <a:p>
            <a:pPr algn="ctr"/>
            <a:r>
              <a:rPr lang="en-US" sz="3200" dirty="0"/>
              <a:t>Data Science is More than Using Tools</a:t>
            </a:r>
            <a:endParaRPr sz="3200" dirty="0"/>
          </a:p>
        </p:txBody>
      </p:sp>
      <p:sp>
        <p:nvSpPr>
          <p:cNvPr id="130" name="Shape 130"/>
          <p:cNvSpPr>
            <a:spLocks noGrp="1"/>
          </p:cNvSpPr>
          <p:nvPr>
            <p:ph type="body" idx="1"/>
          </p:nvPr>
        </p:nvSpPr>
        <p:spPr>
          <a:xfrm>
            <a:off x="24086" y="1029355"/>
            <a:ext cx="9013570" cy="4420195"/>
          </a:xfrm>
          <a:prstGeom prst="rect">
            <a:avLst/>
          </a:prstGeom>
        </p:spPr>
        <p:txBody>
          <a:bodyPr anchor="t">
            <a:noAutofit/>
          </a:bodyPr>
          <a:lstStyle/>
          <a:p>
            <a:r>
              <a:rPr lang="en-US" sz="2250" dirty="0"/>
              <a:t>The problem with data is that it says a lot, but it also says nothing. ‘Big data’ is terrific, but it’s usually thin. To understand why something is happening, we have to engage in both forensics and guess work.”- </a:t>
            </a:r>
            <a:r>
              <a:rPr lang="en-US" sz="2250" i="1" u="sng" dirty="0" err="1">
                <a:hlinkClick r:id="rId3"/>
              </a:rPr>
              <a:t>Sendhil</a:t>
            </a:r>
            <a:r>
              <a:rPr lang="en-US" sz="2250" i="1" u="sng" dirty="0">
                <a:hlinkClick r:id="rId3"/>
              </a:rPr>
              <a:t> Mullainathan</a:t>
            </a:r>
            <a:r>
              <a:rPr lang="en-US" sz="2250" i="1" dirty="0"/>
              <a:t>, Professor of economics, Harvard</a:t>
            </a:r>
            <a:endParaRPr lang="en-US" sz="2250" dirty="0"/>
          </a:p>
          <a:p>
            <a:r>
              <a:rPr lang="en-US" sz="2250" dirty="0"/>
              <a:t> “But a theory is not like an airline or bus timetable. We are not interested simply in the accuracy of its predictions. A theory also serves as a base for thinking. It helps us to understand what is going on by enabling us to organize our thoughts. Faced with a choice between a theory which predicts </a:t>
            </a:r>
            <a:r>
              <a:rPr lang="en-US" sz="2250" dirty="0">
                <a:solidFill>
                  <a:srgbClr val="FFC000"/>
                </a:solidFill>
              </a:rPr>
              <a:t>well but gives us little insight into how the system works</a:t>
            </a:r>
            <a:r>
              <a:rPr lang="en-US" sz="2250" dirty="0"/>
              <a:t> and one which gives us this insight but predicts badly, I would choose the latter, and I am inclined to think that most economists would do the same.” </a:t>
            </a:r>
            <a:br>
              <a:rPr lang="en-US" sz="2250" dirty="0"/>
            </a:br>
            <a:r>
              <a:rPr lang="en-US" sz="2250" dirty="0"/>
              <a:t>― </a:t>
            </a:r>
            <a:r>
              <a:rPr lang="en-US" sz="2250" b="1" dirty="0">
                <a:hlinkClick r:id="rId4"/>
              </a:rPr>
              <a:t>Ronald H. Coase</a:t>
            </a:r>
            <a:r>
              <a:rPr lang="en-US" sz="2250" dirty="0"/>
              <a:t>, </a:t>
            </a:r>
            <a:r>
              <a:rPr lang="en-US" sz="2250" b="1" dirty="0">
                <a:hlinkClick r:id="rId5"/>
              </a:rPr>
              <a:t>Essays on Economics and Economists</a:t>
            </a:r>
            <a:endParaRPr lang="en-US" sz="2250" dirty="0"/>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upload.wikimedia.org/wikipedia/commons/thumb/7/7e/Coase_scan_10_edited.jpg/220px-Coase_scan_10_edited.jpg">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88750" y="5281148"/>
            <a:ext cx="693390" cy="727770"/>
          </a:xfrm>
          <a:prstGeom prst="rect">
            <a:avLst/>
          </a:prstGeom>
          <a:noFill/>
          <a:ln>
            <a:noFill/>
          </a:ln>
        </p:spPr>
      </p:pic>
      <p:sp>
        <p:nvSpPr>
          <p:cNvPr id="2" name="TextBox 1">
            <a:extLst>
              <a:ext uri="{FF2B5EF4-FFF2-40B4-BE49-F238E27FC236}">
                <a16:creationId xmlns:a16="http://schemas.microsoft.com/office/drawing/2014/main" id="{F9450E05-21E3-2D91-3E11-56A229A47344}"/>
              </a:ext>
            </a:extLst>
          </p:cNvPr>
          <p:cNvSpPr txBox="1"/>
          <p:nvPr/>
        </p:nvSpPr>
        <p:spPr>
          <a:xfrm>
            <a:off x="4318797" y="135844"/>
            <a:ext cx="4395499" cy="307777"/>
          </a:xfrm>
          <a:prstGeom prst="rect">
            <a:avLst/>
          </a:prstGeom>
          <a:noFill/>
        </p:spPr>
        <p:txBody>
          <a:bodyPr wrap="none" rtlCol="0">
            <a:spAutoFit/>
          </a:bodyPr>
          <a:lstStyle/>
          <a:p>
            <a:r>
              <a:rPr lang="en-US" b="0" dirty="0">
                <a:solidFill>
                  <a:schemeClr val="accent1"/>
                </a:solidFill>
              </a:rPr>
              <a:t>Slides which follow were not covered in August 2023!</a:t>
            </a:r>
          </a:p>
        </p:txBody>
      </p:sp>
    </p:spTree>
    <p:extLst>
      <p:ext uri="{BB962C8B-B14F-4D97-AF65-F5344CB8AC3E}">
        <p14:creationId xmlns:p14="http://schemas.microsoft.com/office/powerpoint/2010/main" val="357372337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828315" y="263722"/>
            <a:ext cx="9144000" cy="476249"/>
          </a:xfrm>
          <a:prstGeom prst="rect">
            <a:avLst/>
          </a:prstGeom>
        </p:spPr>
        <p:txBody>
          <a:bodyPr>
            <a:noAutofit/>
          </a:bodyPr>
          <a:lstStyle>
            <a:lvl1pPr defTabSz="543305">
              <a:defRPr sz="7440"/>
            </a:lvl1pPr>
          </a:lstStyle>
          <a:p>
            <a:r>
              <a:rPr lang="en-US" sz="3375" dirty="0"/>
              <a:t>Data </a:t>
            </a:r>
            <a:r>
              <a:rPr lang="en-US" sz="2800" dirty="0"/>
              <a:t>Storytelling</a:t>
            </a:r>
            <a:r>
              <a:rPr lang="en-US" sz="3375" dirty="0"/>
              <a:t> is Currently </a:t>
            </a:r>
            <a:r>
              <a:rPr lang="en-US" sz="3375" dirty="0">
                <a:solidFill>
                  <a:srgbClr val="FF0000"/>
                </a:solidFill>
              </a:rPr>
              <a:t>“Hot”</a:t>
            </a:r>
            <a:endParaRPr sz="2812" dirty="0">
              <a:solidFill>
                <a:srgbClr val="FF0000"/>
              </a:solidFill>
            </a:endParaRPr>
          </a:p>
        </p:txBody>
      </p:sp>
      <p:sp>
        <p:nvSpPr>
          <p:cNvPr id="130" name="Shape 130"/>
          <p:cNvSpPr>
            <a:spLocks noGrp="1"/>
          </p:cNvSpPr>
          <p:nvPr>
            <p:ph type="body" idx="1"/>
          </p:nvPr>
        </p:nvSpPr>
        <p:spPr>
          <a:xfrm>
            <a:off x="317339" y="1160573"/>
            <a:ext cx="8409286" cy="4420195"/>
          </a:xfrm>
          <a:prstGeom prst="rect">
            <a:avLst/>
          </a:prstGeom>
        </p:spPr>
        <p:txBody>
          <a:bodyPr anchor="t">
            <a:normAutofit/>
          </a:bodyPr>
          <a:lstStyle/>
          <a:p>
            <a:pPr marL="0" indent="0" defTabSz="321457">
              <a:spcBef>
                <a:spcPts val="0"/>
              </a:spcBef>
              <a:buNone/>
              <a:defRPr sz="3200">
                <a:latin typeface="Helvetica"/>
                <a:ea typeface="Helvetica"/>
                <a:cs typeface="Helvetica"/>
                <a:sym typeface="Helvetica"/>
              </a:defRPr>
            </a:pPr>
            <a:r>
              <a:rPr lang="en-US" sz="2812" dirty="0">
                <a:solidFill>
                  <a:srgbClr val="FFFF00"/>
                </a:solidFill>
              </a:rPr>
              <a:t>Evidence: </a:t>
            </a:r>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Quotations of Leaders in Data Science we presented earlier</a:t>
            </a:r>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Watch Commercials: </a:t>
            </a:r>
            <a:r>
              <a:rPr lang="en-US" sz="703" dirty="0">
                <a:hlinkClick r:id="rId3"/>
              </a:rPr>
              <a:t>https://www.tableau.com/solutions/customer/storytelling-data-0</a:t>
            </a:r>
            <a:r>
              <a:rPr lang="en-US" sz="703" dirty="0"/>
              <a:t> </a:t>
            </a:r>
            <a:endParaRPr lang="en-US" sz="2812" dirty="0"/>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Popularity of TED Talks, most of which mostly center on data storytelling.</a:t>
            </a:r>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New </a:t>
            </a:r>
            <a:r>
              <a:rPr lang="en-US" sz="2812" dirty="0" err="1"/>
              <a:t>products</a:t>
            </a:r>
            <a:r>
              <a:rPr lang="en-US" sz="2812" dirty="0" err="1">
                <a:solidFill>
                  <a:schemeClr val="bg1"/>
                </a:solidFill>
              </a:rPr>
              <a:t>aps</a:t>
            </a:r>
            <a:r>
              <a:rPr lang="en-US" sz="2812" dirty="0">
                <a:solidFill>
                  <a:schemeClr val="bg1"/>
                </a:solidFill>
              </a:rPr>
              <a:t>: </a:t>
            </a:r>
            <a:r>
              <a:rPr lang="en-US" sz="703" u="sng" dirty="0">
                <a:sym typeface="Helvetica"/>
                <a:hlinkClick r:id="rId4"/>
              </a:rPr>
              <a:t>https://www.esri.com/arcgis-blog/story-maps/</a:t>
            </a:r>
            <a:r>
              <a:rPr lang="en-US" sz="703" dirty="0">
                <a:solidFill>
                  <a:schemeClr val="bg1"/>
                </a:solidFill>
              </a:rPr>
              <a:t> </a:t>
            </a:r>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a:t>
            </a:r>
            <a:r>
              <a:rPr lang="en-US" sz="1600" dirty="0">
                <a:hlinkClick r:id="rId5"/>
              </a:rPr>
              <a:t>Learn Data Story telling on Tableau 2022 in 7 mins - Bing video</a:t>
            </a:r>
            <a:endParaRPr lang="en-US" sz="2812" dirty="0"/>
          </a:p>
          <a:p>
            <a:pPr defTabSz="321457">
              <a:spcBef>
                <a:spcPts val="0"/>
              </a:spcBef>
              <a:buFont typeface="Wingdings" panose="05000000000000000000" pitchFamily="2" charset="2"/>
              <a:buChar char="Ø"/>
              <a:defRPr sz="3200">
                <a:latin typeface="Helvetica"/>
                <a:ea typeface="Helvetica"/>
                <a:cs typeface="Helvetica"/>
                <a:sym typeface="Helvetica"/>
              </a:defRPr>
            </a:pPr>
            <a:r>
              <a:rPr lang="en-US" sz="2812" dirty="0"/>
              <a:t>A lot of data storytelling contests</a:t>
            </a:r>
          </a:p>
          <a:p>
            <a:pPr defTabSz="321457">
              <a:spcBef>
                <a:spcPts val="0"/>
              </a:spcBef>
              <a:buFont typeface="Wingdings" panose="05000000000000000000" pitchFamily="2" charset="2"/>
              <a:buChar char="Ø"/>
              <a:defRPr sz="3200">
                <a:latin typeface="Helvetica"/>
                <a:ea typeface="Helvetica"/>
                <a:cs typeface="Helvetica"/>
                <a:sym typeface="Helvetica"/>
              </a:defRPr>
            </a:pPr>
            <a:endParaRPr sz="2812" dirty="0"/>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qph.fs.quoracdn.net/main-qimg-848d12e06178c6e5c6208b1d7d0fe86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9271" y="15341"/>
            <a:ext cx="834709" cy="1145232"/>
          </a:xfrm>
          <a:prstGeom prst="rect">
            <a:avLst/>
          </a:prstGeom>
          <a:noFill/>
          <a:ln>
            <a:noFill/>
          </a:ln>
        </p:spPr>
      </p:pic>
      <p:pic>
        <p:nvPicPr>
          <p:cNvPr id="8" name="Picture 7" descr="https://qph.fs.quoracdn.net/main-qimg-848d12e06178c6e5c6208b1d7d0fe86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86" y="-2100"/>
            <a:ext cx="834709" cy="1145232"/>
          </a:xfrm>
          <a:prstGeom prst="rect">
            <a:avLst/>
          </a:prstGeom>
          <a:noFill/>
          <a:ln>
            <a:noFill/>
          </a:ln>
        </p:spPr>
      </p:pic>
    </p:spTree>
    <p:extLst>
      <p:ext uri="{BB962C8B-B14F-4D97-AF65-F5344CB8AC3E}">
        <p14:creationId xmlns:p14="http://schemas.microsoft.com/office/powerpoint/2010/main" val="117448783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noAutofit/>
          </a:bodyPr>
          <a:lstStyle>
            <a:lvl1pPr defTabSz="543305">
              <a:defRPr sz="7440"/>
            </a:lvl1pPr>
          </a:lstStyle>
          <a:p>
            <a:r>
              <a:rPr lang="en-US" sz="4000" dirty="0"/>
              <a:t>Importance of Data Science</a:t>
            </a:r>
            <a:endParaRPr sz="4000" dirty="0"/>
          </a:p>
        </p:txBody>
      </p:sp>
      <p:sp>
        <p:nvSpPr>
          <p:cNvPr id="130" name="Shape 130"/>
          <p:cNvSpPr>
            <a:spLocks noGrp="1"/>
          </p:cNvSpPr>
          <p:nvPr>
            <p:ph type="body" idx="1"/>
          </p:nvPr>
        </p:nvSpPr>
        <p:spPr>
          <a:prstGeom prst="rect">
            <a:avLst/>
          </a:prstGeom>
        </p:spPr>
        <p:txBody>
          <a:bodyPr anchor="t">
            <a:normAutofit/>
          </a:bodyPr>
          <a:lstStyle/>
          <a:p>
            <a:r>
              <a:rPr lang="en-US" sz="2812" dirty="0"/>
              <a:t>“It is a capital mistake to theorize before one has data.”- </a:t>
            </a:r>
            <a:r>
              <a:rPr lang="en-US" sz="2812" i="1" u="sng" dirty="0">
                <a:hlinkClick r:id="rId3"/>
              </a:rPr>
              <a:t>Arthur Conan Doyle</a:t>
            </a:r>
            <a:r>
              <a:rPr lang="en-US" sz="2812" i="1" dirty="0"/>
              <a:t>, Author of Sherlock Holmes</a:t>
            </a:r>
            <a:endParaRPr lang="en-US" sz="2812" dirty="0"/>
          </a:p>
          <a:p>
            <a:r>
              <a:rPr lang="en-US" sz="2812" dirty="0"/>
              <a:t>If you’re a scientist, and you have to have an answer, even in the absence of data, you’re not going to be a good scientist.” – </a:t>
            </a:r>
            <a:r>
              <a:rPr lang="en-US" sz="2812" i="1" u="sng" dirty="0">
                <a:hlinkClick r:id="rId4"/>
              </a:rPr>
              <a:t>Neil </a:t>
            </a:r>
            <a:r>
              <a:rPr lang="en-US" sz="2812" i="1" u="sng" dirty="0" err="1">
                <a:hlinkClick r:id="rId4"/>
              </a:rPr>
              <a:t>deGrasse</a:t>
            </a:r>
            <a:r>
              <a:rPr lang="en-US" sz="2812" i="1" u="sng" dirty="0">
                <a:hlinkClick r:id="rId4"/>
              </a:rPr>
              <a:t> Tyson</a:t>
            </a:r>
            <a:r>
              <a:rPr lang="en-US" sz="2812" i="1" dirty="0"/>
              <a:t>, Astrophysicist</a:t>
            </a:r>
            <a:endParaRPr lang="en-US" sz="2812" dirty="0"/>
          </a:p>
          <a:p>
            <a:r>
              <a:rPr lang="en-US" sz="2812" dirty="0"/>
              <a:t> “Without big data analytics, companies are blind and deaf, wandering out onto the Web like deer on a freeway.” – </a:t>
            </a:r>
            <a:r>
              <a:rPr lang="en-US" sz="2812" i="1" u="sng" dirty="0">
                <a:hlinkClick r:id="rId5"/>
              </a:rPr>
              <a:t>Geoffrey Moore</a:t>
            </a:r>
            <a:r>
              <a:rPr lang="en-US" sz="2812" i="1" dirty="0"/>
              <a:t>, Partner at </a:t>
            </a:r>
            <a:r>
              <a:rPr lang="en-US" sz="2812" i="1" u="sng" dirty="0">
                <a:hlinkClick r:id="rId6"/>
              </a:rPr>
              <a:t>MDV</a:t>
            </a:r>
            <a:endParaRPr lang="en-US" sz="2812" dirty="0"/>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pPr algn="ctr"/>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9566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285750"/>
            <a:ext cx="9262318" cy="628650"/>
          </a:xfrm>
          <a:prstGeom prst="rect">
            <a:avLst/>
          </a:prstGeom>
        </p:spPr>
        <p:txBody>
          <a:bodyPr>
            <a:normAutofit/>
          </a:bodyPr>
          <a:lstStyle>
            <a:lvl1pPr defTabSz="543305">
              <a:defRPr sz="7440"/>
            </a:lvl1pPr>
          </a:lstStyle>
          <a:p>
            <a:r>
              <a:rPr lang="de-DE" sz="3800" dirty="0"/>
              <a:t>Resposibilities of Data Scientists</a:t>
            </a:r>
            <a:endParaRPr lang="en-US" sz="3800" dirty="0"/>
          </a:p>
        </p:txBody>
      </p:sp>
      <p:sp>
        <p:nvSpPr>
          <p:cNvPr id="130" name="Shape 130"/>
          <p:cNvSpPr>
            <a:spLocks noGrp="1"/>
          </p:cNvSpPr>
          <p:nvPr>
            <p:ph type="body" idx="1"/>
          </p:nvPr>
        </p:nvSpPr>
        <p:spPr>
          <a:xfrm>
            <a:off x="457476" y="1143000"/>
            <a:ext cx="8649948" cy="4420195"/>
          </a:xfrm>
          <a:prstGeom prst="rect">
            <a:avLst/>
          </a:prstGeom>
        </p:spPr>
        <p:txBody>
          <a:bodyPr anchor="t">
            <a:normAutofit fontScale="85000" lnSpcReduction="10000"/>
          </a:bodyPr>
          <a:lstStyle/>
          <a:p>
            <a:pPr marL="0" indent="0">
              <a:buNone/>
            </a:pPr>
            <a:r>
              <a:rPr lang="de-DE" sz="3656" dirty="0">
                <a:solidFill>
                  <a:schemeClr val="bg1"/>
                </a:solidFill>
              </a:rPr>
              <a:t>1. We have to have some committment to telleth</a:t>
            </a:r>
            <a:endParaRPr lang="en-US" sz="3656" dirty="0">
              <a:solidFill>
                <a:schemeClr val="bg1"/>
              </a:solidFill>
            </a:endParaRPr>
          </a:p>
          <a:p>
            <a:pPr marL="0" indent="0">
              <a:buNone/>
            </a:pPr>
            <a:r>
              <a:rPr lang="de-DE" sz="2812" i="1" dirty="0"/>
              <a:t>„Torture the data long enough and  it will confess to anything."</a:t>
            </a:r>
            <a:r>
              <a:rPr lang="en-US" sz="2812" dirty="0"/>
              <a:t> </a:t>
            </a:r>
            <a:r>
              <a:rPr lang="en-US" sz="2812" dirty="0">
                <a:solidFill>
                  <a:schemeClr val="accent4"/>
                </a:solidFill>
              </a:rPr>
              <a:t>Nobel Prize winning economist Ronald Coase</a:t>
            </a:r>
          </a:p>
          <a:p>
            <a:pPr marL="0" indent="0">
              <a:buNone/>
            </a:pPr>
            <a:endParaRPr lang="en-US" sz="2812" dirty="0">
              <a:solidFill>
                <a:schemeClr val="accent4"/>
              </a:solidFill>
            </a:endParaRPr>
          </a:p>
          <a:p>
            <a:pPr marL="0" indent="0">
              <a:buNone/>
            </a:pPr>
            <a:r>
              <a:rPr lang="en-US" sz="2812" dirty="0"/>
              <a:t>“To find signals in data, we must learn to reduce the noise - not just the noise that resides in the data, but also the noise that resides in us. It is nearly impossible for noisy minds to perceive anything but noise in data.” </a:t>
            </a:r>
            <a:br>
              <a:rPr lang="en-US" sz="2812" dirty="0"/>
            </a:br>
            <a:r>
              <a:rPr lang="en-US" sz="2812" dirty="0"/>
              <a:t>― </a:t>
            </a:r>
            <a:r>
              <a:rPr lang="en-US" sz="2812" b="1" dirty="0">
                <a:hlinkClick r:id="rId3"/>
              </a:rPr>
              <a:t>Stephen Few</a:t>
            </a:r>
            <a:r>
              <a:rPr lang="en-US" sz="2812" dirty="0"/>
              <a:t>, </a:t>
            </a:r>
            <a:r>
              <a:rPr lang="en-US" sz="2812" b="1" dirty="0">
                <a:hlinkClick r:id="rId4"/>
              </a:rPr>
              <a:t>Signal: Understanding What Matters in a World of Noise</a:t>
            </a:r>
            <a:endParaRPr lang="en-US" sz="2812" dirty="0"/>
          </a:p>
          <a:p>
            <a:pPr marL="0" indent="0">
              <a:buNone/>
            </a:pPr>
            <a:r>
              <a:rPr lang="en-US" sz="3656" dirty="0">
                <a:solidFill>
                  <a:schemeClr val="bg1"/>
                </a:solidFill>
              </a:rPr>
              <a:t>2. </a:t>
            </a:r>
            <a:r>
              <a:rPr lang="de-DE" sz="3656" dirty="0">
                <a:solidFill>
                  <a:schemeClr val="bg1"/>
                </a:solidFill>
              </a:rPr>
              <a:t>We have to know what we are doing </a:t>
            </a:r>
            <a:endParaRPr lang="en-US" sz="3656" dirty="0">
              <a:solidFill>
                <a:schemeClr val="bg1"/>
              </a:solidFill>
            </a:endParaRPr>
          </a:p>
        </p:txBody>
      </p:sp>
      <p:sp>
        <p:nvSpPr>
          <p:cNvPr id="17" name="Shape 121"/>
          <p:cNvSpPr/>
          <p:nvPr/>
        </p:nvSpPr>
        <p:spPr>
          <a:xfrm>
            <a:off x="173585" y="6437312"/>
            <a:ext cx="897041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pPr algn="ctr"/>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99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151185"/>
            <a:ext cx="9143999" cy="819299"/>
          </a:xfrm>
          <a:prstGeom prst="rect">
            <a:avLst/>
          </a:prstGeom>
        </p:spPr>
        <p:txBody>
          <a:bodyPr>
            <a:noAutofit/>
          </a:bodyPr>
          <a:lstStyle>
            <a:lvl1pPr defTabSz="543305">
              <a:defRPr sz="7440"/>
            </a:lvl1pPr>
          </a:lstStyle>
          <a:p>
            <a:r>
              <a:rPr lang="en-US" sz="3797" dirty="0"/>
              <a:t>COSC Data Science Curriculum</a:t>
            </a:r>
            <a:endParaRPr sz="3797" dirty="0"/>
          </a:p>
        </p:txBody>
      </p:sp>
      <p:sp>
        <p:nvSpPr>
          <p:cNvPr id="130" name="Shape 130"/>
          <p:cNvSpPr>
            <a:spLocks noGrp="1"/>
          </p:cNvSpPr>
          <p:nvPr>
            <p:ph type="body" idx="1"/>
          </p:nvPr>
        </p:nvSpPr>
        <p:spPr>
          <a:xfrm>
            <a:off x="755886" y="1029355"/>
            <a:ext cx="8281769" cy="4420195"/>
          </a:xfrm>
          <a:prstGeom prst="rect">
            <a:avLst/>
          </a:prstGeom>
        </p:spPr>
        <p:txBody>
          <a:bodyPr anchor="t">
            <a:noAutofit/>
          </a:bodyPr>
          <a:lstStyle/>
          <a:p>
            <a:pPr marL="0" indent="0">
              <a:buNone/>
            </a:pPr>
            <a:r>
              <a:rPr lang="en-US" sz="2250" b="1" dirty="0"/>
              <a:t>COSC 3337: Data Science I</a:t>
            </a:r>
            <a:r>
              <a:rPr lang="en-US" sz="2250" b="1" dirty="0">
                <a:solidFill>
                  <a:schemeClr val="bg1"/>
                </a:solidFill>
              </a:rPr>
              <a:t>I </a:t>
            </a:r>
            <a:r>
              <a:rPr lang="en-US" sz="2250" b="1" dirty="0"/>
              <a:t>(starting in 2019)</a:t>
            </a:r>
            <a:endParaRPr lang="en-US" sz="2250" b="1" dirty="0">
              <a:solidFill>
                <a:schemeClr val="bg1"/>
              </a:solidFill>
            </a:endParaRPr>
          </a:p>
          <a:p>
            <a:pPr marL="0" indent="0">
              <a:buNone/>
            </a:pPr>
            <a:r>
              <a:rPr lang="en-US" sz="2250" b="1" dirty="0"/>
              <a:t>Credit Hours:</a:t>
            </a:r>
            <a:r>
              <a:rPr lang="en-US" sz="2250" dirty="0"/>
              <a:t> </a:t>
            </a:r>
            <a:r>
              <a:rPr lang="en-US" sz="2250" b="1" dirty="0"/>
              <a:t>3.0</a:t>
            </a:r>
            <a:br>
              <a:rPr lang="en-US" sz="2250" dirty="0"/>
            </a:br>
            <a:r>
              <a:rPr lang="en-US" sz="2250" i="1" dirty="0"/>
              <a:t>Lecture Contact Hours:</a:t>
            </a:r>
            <a:r>
              <a:rPr lang="en-US" sz="2250" dirty="0"/>
              <a:t> 3 </a:t>
            </a:r>
            <a:r>
              <a:rPr lang="en-US" sz="2250" b="1" dirty="0"/>
              <a:t>   </a:t>
            </a:r>
            <a:r>
              <a:rPr lang="en-US" sz="2250" i="1" dirty="0"/>
              <a:t>Lab Contact Hours:</a:t>
            </a:r>
            <a:r>
              <a:rPr lang="en-US" sz="2250" dirty="0"/>
              <a:t> 0</a:t>
            </a:r>
          </a:p>
          <a:p>
            <a:pPr marL="0" indent="0">
              <a:buNone/>
            </a:pPr>
            <a:r>
              <a:rPr lang="en-US" sz="2250" b="1" dirty="0"/>
              <a:t>Prerequisite:</a:t>
            </a:r>
            <a:r>
              <a:rPr lang="en-US" sz="2250" dirty="0"/>
              <a:t> ‘Data Structures’ </a:t>
            </a:r>
          </a:p>
          <a:p>
            <a:pPr marL="0" indent="0">
              <a:buNone/>
            </a:pPr>
            <a:r>
              <a:rPr lang="en-US" sz="2250" dirty="0"/>
              <a:t>Data science process, data preprocessing, exploratory data analysis, data visualization, basic statistics, basic machine learning concepts, classification and prediction, similarity assessment, clustering, post-processing and interpreting data analysis results, use of data analysis tools and programming languages and data analysis case studies.</a:t>
            </a:r>
          </a:p>
          <a:p>
            <a:pPr marL="0" indent="0">
              <a:buNone/>
            </a:pPr>
            <a:r>
              <a:rPr lang="en-US" sz="2250" dirty="0"/>
              <a:t> </a:t>
            </a:r>
          </a:p>
          <a:p>
            <a:pPr marL="0" indent="0">
              <a:buNone/>
            </a:pPr>
            <a:r>
              <a:rPr lang="en-US" sz="2250" dirty="0"/>
              <a:t> </a:t>
            </a:r>
          </a:p>
        </p:txBody>
      </p:sp>
      <p:sp>
        <p:nvSpPr>
          <p:cNvPr id="17" name="Shape 121"/>
          <p:cNvSpPr/>
          <p:nvPr/>
        </p:nvSpPr>
        <p:spPr>
          <a:xfrm>
            <a:off x="381000" y="6466342"/>
            <a:ext cx="8345625" cy="40140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35719" tIns="35719" rIns="35719" bIns="35719" anchor="ctr"/>
          <a:lstStyle>
            <a:lvl1pPr>
              <a:defRPr sz="2400">
                <a:effectLst>
                  <a:outerShdw blurRad="25400" dist="23998" dir="2700000" rotWithShape="0">
                    <a:srgbClr val="000000">
                      <a:alpha val="31034"/>
                    </a:srgbClr>
                  </a:outerShdw>
                </a:effectLst>
              </a:defRPr>
            </a:lvl1pPr>
          </a:lstStyle>
          <a:p>
            <a:pPr algn="ctr"/>
            <a:r>
              <a:rPr sz="1687" dirty="0"/>
              <a:t>Data </a:t>
            </a:r>
            <a:r>
              <a:rPr lang="en-US" sz="1687" dirty="0"/>
              <a:t>Analysis and Intelligent Systems Lab</a:t>
            </a:r>
            <a:r>
              <a:rPr sz="1687"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086" y="6338972"/>
            <a:ext cx="293252" cy="515081"/>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6625" y="6421972"/>
            <a:ext cx="311031" cy="43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1231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0500"/>
            <a:ext cx="9144000" cy="6457950"/>
          </a:xfrm>
          <a:prstGeom prst="rect">
            <a:avLst/>
          </a:prstGeom>
        </p:spPr>
      </p:pic>
      <p:sp>
        <p:nvSpPr>
          <p:cNvPr id="3" name="Slide Number Placeholder 2"/>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26</a:t>
            </a:fld>
            <a:endParaRPr lang="en-US"/>
          </a:p>
        </p:txBody>
      </p:sp>
    </p:spTree>
    <p:extLst>
      <p:ext uri="{BB962C8B-B14F-4D97-AF65-F5344CB8AC3E}">
        <p14:creationId xmlns:p14="http://schemas.microsoft.com/office/powerpoint/2010/main" val="252267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Science Definitions II</a:t>
            </a:r>
          </a:p>
        </p:txBody>
      </p:sp>
      <p:sp>
        <p:nvSpPr>
          <p:cNvPr id="3" name="Content Placeholder 2"/>
          <p:cNvSpPr>
            <a:spLocks noGrp="1"/>
          </p:cNvSpPr>
          <p:nvPr>
            <p:ph idx="1"/>
          </p:nvPr>
        </p:nvSpPr>
        <p:spPr/>
        <p:txBody>
          <a:bodyPr>
            <a:normAutofit/>
          </a:bodyPr>
          <a:lstStyle/>
          <a:p>
            <a:r>
              <a:rPr lang="en-US" dirty="0"/>
              <a:t>There are many, but most say data science is:</a:t>
            </a:r>
          </a:p>
          <a:p>
            <a:pPr lvl="1"/>
            <a:r>
              <a:rPr lang="en-US" dirty="0"/>
              <a:t>Broad – broader than any one existing discipline</a:t>
            </a:r>
          </a:p>
          <a:p>
            <a:pPr lvl="1"/>
            <a:r>
              <a:rPr lang="en-US" dirty="0"/>
              <a:t>Interdisciplinary:  Computer Science, Statistics, Information Science, Databases, Mathematics</a:t>
            </a:r>
          </a:p>
          <a:p>
            <a:pPr lvl="1"/>
            <a:r>
              <a:rPr lang="en-US" dirty="0"/>
              <a:t>Applied focus on extracting knowledge from data to inform decision making.</a:t>
            </a:r>
          </a:p>
          <a:p>
            <a:pPr lvl="1"/>
            <a:r>
              <a:rPr lang="en-US" dirty="0"/>
              <a:t>Focuses on the skills needed to collect, manage, store, distribute, analyze, visualize, reuse data and on data storytelling.</a:t>
            </a:r>
          </a:p>
          <a:p>
            <a:r>
              <a:rPr lang="en-US" dirty="0"/>
              <a:t>There are many visual representations in Data Science</a:t>
            </a:r>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3</a:t>
            </a:fld>
            <a:endParaRPr lang="en-US"/>
          </a:p>
        </p:txBody>
      </p:sp>
    </p:spTree>
    <p:extLst>
      <p:ext uri="{BB962C8B-B14F-4D97-AF65-F5344CB8AC3E}">
        <p14:creationId xmlns:p14="http://schemas.microsoft.com/office/powerpoint/2010/main" val="403766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82646" y="1219200"/>
            <a:ext cx="5185193" cy="4949502"/>
          </a:xfrm>
          <a:prstGeom prst="rect">
            <a:avLst/>
          </a:prstGeom>
        </p:spPr>
      </p:pic>
      <p:sp>
        <p:nvSpPr>
          <p:cNvPr id="7" name="TextBox 6"/>
          <p:cNvSpPr txBox="1"/>
          <p:nvPr/>
        </p:nvSpPr>
        <p:spPr>
          <a:xfrm>
            <a:off x="482473" y="304800"/>
            <a:ext cx="3517310" cy="461665"/>
          </a:xfrm>
          <a:prstGeom prst="rect">
            <a:avLst/>
          </a:prstGeom>
          <a:noFill/>
        </p:spPr>
        <p:txBody>
          <a:bodyPr wrap="none" rtlCol="0">
            <a:spAutoFit/>
          </a:bodyPr>
          <a:lstStyle/>
          <a:p>
            <a:r>
              <a:rPr lang="en-US" sz="2400" dirty="0"/>
              <a:t>Some More Definitions</a:t>
            </a:r>
          </a:p>
        </p:txBody>
      </p:sp>
      <p:sp>
        <p:nvSpPr>
          <p:cNvPr id="2" name="Slide Number Placeholder 1"/>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4</a:t>
            </a:fld>
            <a:endParaRPr lang="en-US"/>
          </a:p>
        </p:txBody>
      </p:sp>
    </p:spTree>
    <p:extLst>
      <p:ext uri="{BB962C8B-B14F-4D97-AF65-F5344CB8AC3E}">
        <p14:creationId xmlns:p14="http://schemas.microsoft.com/office/powerpoint/2010/main" val="119165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4944" y="1183256"/>
            <a:ext cx="4748256" cy="4650353"/>
          </a:xfrm>
          <a:prstGeom prst="rect">
            <a:avLst/>
          </a:prstGeom>
        </p:spPr>
      </p:pic>
      <p:sp>
        <p:nvSpPr>
          <p:cNvPr id="5" name="TextBox 4"/>
          <p:cNvSpPr txBox="1"/>
          <p:nvPr/>
        </p:nvSpPr>
        <p:spPr>
          <a:xfrm>
            <a:off x="1905000" y="228600"/>
            <a:ext cx="5153762" cy="707886"/>
          </a:xfrm>
          <a:prstGeom prst="rect">
            <a:avLst/>
          </a:prstGeom>
          <a:noFill/>
        </p:spPr>
        <p:txBody>
          <a:bodyPr wrap="square" rtlCol="0">
            <a:spAutoFit/>
          </a:bodyPr>
          <a:lstStyle/>
          <a:p>
            <a:r>
              <a:rPr lang="en-US" sz="4000" dirty="0"/>
              <a:t>More Definitions</a:t>
            </a:r>
          </a:p>
        </p:txBody>
      </p:sp>
      <p:sp>
        <p:nvSpPr>
          <p:cNvPr id="2" name="Slide Number Placeholder 1"/>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5</a:t>
            </a:fld>
            <a:endParaRPr lang="en-US"/>
          </a:p>
        </p:txBody>
      </p:sp>
    </p:spTree>
    <p:extLst>
      <p:ext uri="{BB962C8B-B14F-4D97-AF65-F5344CB8AC3E}">
        <p14:creationId xmlns:p14="http://schemas.microsoft.com/office/powerpoint/2010/main" val="323528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8716" y="1219200"/>
            <a:ext cx="6862076" cy="5146557"/>
          </a:xfrm>
          <a:prstGeom prst="rect">
            <a:avLst/>
          </a:prstGeom>
        </p:spPr>
      </p:pic>
      <p:sp>
        <p:nvSpPr>
          <p:cNvPr id="3" name="TextBox 2"/>
          <p:cNvSpPr txBox="1"/>
          <p:nvPr/>
        </p:nvSpPr>
        <p:spPr>
          <a:xfrm>
            <a:off x="1627463" y="76200"/>
            <a:ext cx="6303329" cy="769441"/>
          </a:xfrm>
          <a:prstGeom prst="rect">
            <a:avLst/>
          </a:prstGeom>
          <a:noFill/>
        </p:spPr>
        <p:txBody>
          <a:bodyPr wrap="none" rtlCol="0">
            <a:spAutoFit/>
          </a:bodyPr>
          <a:lstStyle/>
          <a:p>
            <a:r>
              <a:rPr lang="en-US" sz="4400" dirty="0"/>
              <a:t>Data Science is Broad!</a:t>
            </a:r>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6</a:t>
            </a:fld>
            <a:endParaRPr lang="en-US"/>
          </a:p>
        </p:txBody>
      </p:sp>
    </p:spTree>
    <p:extLst>
      <p:ext uri="{BB962C8B-B14F-4D97-AF65-F5344CB8AC3E}">
        <p14:creationId xmlns:p14="http://schemas.microsoft.com/office/powerpoint/2010/main" val="285738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872" y="936486"/>
            <a:ext cx="9305237" cy="5921514"/>
          </a:xfrm>
          <a:prstGeom prst="rect">
            <a:avLst/>
          </a:prstGeom>
        </p:spPr>
      </p:pic>
      <p:sp>
        <p:nvSpPr>
          <p:cNvPr id="5" name="TextBox 4"/>
          <p:cNvSpPr txBox="1"/>
          <p:nvPr/>
        </p:nvSpPr>
        <p:spPr>
          <a:xfrm>
            <a:off x="1401007" y="228600"/>
            <a:ext cx="6414256" cy="707886"/>
          </a:xfrm>
          <a:prstGeom prst="rect">
            <a:avLst/>
          </a:prstGeom>
          <a:noFill/>
        </p:spPr>
        <p:txBody>
          <a:bodyPr wrap="none" rtlCol="0">
            <a:spAutoFit/>
          </a:bodyPr>
          <a:lstStyle/>
          <a:p>
            <a:r>
              <a:rPr lang="en-US" sz="4000" dirty="0"/>
              <a:t>Data Science Word Cloud</a:t>
            </a:r>
          </a:p>
        </p:txBody>
      </p:sp>
      <p:sp>
        <p:nvSpPr>
          <p:cNvPr id="2" name="Slide Number Placeholder 1"/>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7</a:t>
            </a:fld>
            <a:endParaRPr lang="en-US"/>
          </a:p>
        </p:txBody>
      </p:sp>
    </p:spTree>
    <p:extLst>
      <p:ext uri="{BB962C8B-B14F-4D97-AF65-F5344CB8AC3E}">
        <p14:creationId xmlns:p14="http://schemas.microsoft.com/office/powerpoint/2010/main" val="205832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p:txBody>
          <a:bodyPr/>
          <a:lstStyle/>
          <a:p>
            <a:r>
              <a:rPr lang="en-US" dirty="0"/>
              <a:t>We analyze data to extract meaning from it.</a:t>
            </a:r>
          </a:p>
          <a:p>
            <a:r>
              <a:rPr lang="en-US" dirty="0"/>
              <a:t>Virtually all data analysis focuses on data reduction</a:t>
            </a:r>
          </a:p>
          <a:p>
            <a:r>
              <a:rPr lang="en-US" dirty="0"/>
              <a:t>Data reduction comes in the form of:</a:t>
            </a:r>
          </a:p>
          <a:p>
            <a:pPr lvl="1"/>
            <a:r>
              <a:rPr lang="en-US" dirty="0"/>
              <a:t>Descriptive statistics</a:t>
            </a:r>
          </a:p>
          <a:p>
            <a:pPr lvl="1"/>
            <a:r>
              <a:rPr lang="en-US" dirty="0"/>
              <a:t>Measures of association</a:t>
            </a:r>
          </a:p>
          <a:p>
            <a:pPr lvl="1"/>
            <a:r>
              <a:rPr lang="en-US" dirty="0"/>
              <a:t>Graphical visualizations</a:t>
            </a:r>
          </a:p>
          <a:p>
            <a:r>
              <a:rPr lang="en-US" dirty="0"/>
              <a:t>The objective is to abstract from all of the data some feature or set of features that captures evidence of the process you are studying</a:t>
            </a:r>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8</a:t>
            </a:fld>
            <a:endParaRPr lang="en-US"/>
          </a:p>
        </p:txBody>
      </p:sp>
    </p:spTree>
    <p:extLst>
      <p:ext uri="{BB962C8B-B14F-4D97-AF65-F5344CB8AC3E}">
        <p14:creationId xmlns:p14="http://schemas.microsoft.com/office/powerpoint/2010/main" val="412569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Lifecycle</a:t>
            </a:r>
          </a:p>
        </p:txBody>
      </p:sp>
      <p:sp>
        <p:nvSpPr>
          <p:cNvPr id="3" name="Content Placeholder 2"/>
          <p:cNvSpPr>
            <a:spLocks noGrp="1"/>
          </p:cNvSpPr>
          <p:nvPr>
            <p:ph idx="1"/>
          </p:nvPr>
        </p:nvSpPr>
        <p:spPr/>
        <p:txBody>
          <a:bodyPr>
            <a:normAutofit fontScale="92500" lnSpcReduction="10000"/>
          </a:bodyPr>
          <a:lstStyle/>
          <a:p>
            <a:r>
              <a:rPr lang="en-US" dirty="0"/>
              <a:t>Data science considers data at every stage of what is called the data lifecycle.</a:t>
            </a:r>
          </a:p>
          <a:p>
            <a:r>
              <a:rPr lang="en-US" dirty="0"/>
              <a:t>This lifecycle generally refers to everything from collecting data to analyzing it to sharing it so others can re-analyze it.</a:t>
            </a:r>
          </a:p>
          <a:p>
            <a:r>
              <a:rPr lang="en-US" dirty="0"/>
              <a:t>New visions of this process in particular focus on integrating every action that creates, analyzes, or otherwise touches data.</a:t>
            </a:r>
          </a:p>
          <a:p>
            <a:r>
              <a:rPr lang="en-US" dirty="0"/>
              <a:t>These same new visions treat the process as dynamic – archives are not just digital shoe boxes under the bed.</a:t>
            </a:r>
          </a:p>
          <a:p>
            <a:r>
              <a:rPr lang="en-US" dirty="0"/>
              <a:t>There are many representations of the this lifecycle.</a:t>
            </a:r>
          </a:p>
        </p:txBody>
      </p:sp>
      <p:sp>
        <p:nvSpPr>
          <p:cNvPr id="4" name="Slide Number Placeholder 3"/>
          <p:cNvSpPr>
            <a:spLocks noGrp="1"/>
          </p:cNvSpPr>
          <p:nvPr>
            <p:ph type="sldNum" sz="quarter" idx="4294967295"/>
          </p:nvPr>
        </p:nvSpPr>
        <p:spPr>
          <a:xfrm>
            <a:off x="7897906" y="6275668"/>
            <a:ext cx="990600" cy="365125"/>
          </a:xfrm>
          <a:prstGeom prst="rect">
            <a:avLst/>
          </a:prstGeom>
        </p:spPr>
        <p:txBody>
          <a:bodyPr/>
          <a:lstStyle/>
          <a:p>
            <a:fld id="{80432D47-2E79-FF4E-9F46-6976E96FE9AC}" type="slidenum">
              <a:rPr lang="en-US" smtClean="0"/>
              <a:t>9</a:t>
            </a:fld>
            <a:endParaRPr lang="en-US"/>
          </a:p>
        </p:txBody>
      </p:sp>
    </p:spTree>
    <p:extLst>
      <p:ext uri="{BB962C8B-B14F-4D97-AF65-F5344CB8AC3E}">
        <p14:creationId xmlns:p14="http://schemas.microsoft.com/office/powerpoint/2010/main" val="4161972978"/>
      </p:ext>
    </p:extLst>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146476935</TotalTime>
  <Pages>3</Pages>
  <Words>1824</Words>
  <Application>Microsoft Office PowerPoint</Application>
  <PresentationFormat>On-screen Show (4:3)</PresentationFormat>
  <Paragraphs>151</Paragraphs>
  <Slides>26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Helvetica</vt:lpstr>
      <vt:lpstr>Monotype Sorts</vt:lpstr>
      <vt:lpstr>Tahoma</vt:lpstr>
      <vt:lpstr>Times New Roman</vt:lpstr>
      <vt:lpstr>Wingdings</vt:lpstr>
      <vt:lpstr>LC.BRev.FY97</vt:lpstr>
      <vt:lpstr>What is Data Science?</vt:lpstr>
      <vt:lpstr>Data Science Definitions</vt:lpstr>
      <vt:lpstr>Data Science Definitions II</vt:lpstr>
      <vt:lpstr>PowerPoint Presentation</vt:lpstr>
      <vt:lpstr>PowerPoint Presentation</vt:lpstr>
      <vt:lpstr>PowerPoint Presentation</vt:lpstr>
      <vt:lpstr>PowerPoint Presentation</vt:lpstr>
      <vt:lpstr>Data Analysis</vt:lpstr>
      <vt:lpstr>The Data Lifecycle</vt:lpstr>
      <vt:lpstr>PowerPoint Presentation</vt:lpstr>
      <vt:lpstr>PowerPoint Presentation</vt:lpstr>
      <vt:lpstr>News August 29, 2023</vt:lpstr>
      <vt:lpstr>What is Missing?</vt:lpstr>
      <vt:lpstr>Privacy and Ethics</vt:lpstr>
      <vt:lpstr>Big Data</vt:lpstr>
      <vt:lpstr>PowerPoint Presentation</vt:lpstr>
      <vt:lpstr>Talk Outline</vt:lpstr>
      <vt:lpstr>Data Science and Storytelling </vt:lpstr>
      <vt:lpstr>Data Science and Storytelling 2</vt:lpstr>
      <vt:lpstr>Comment</vt:lpstr>
      <vt:lpstr>Data Science is More than Using Tools</vt:lpstr>
      <vt:lpstr>Data Storytelling is Currently “Hot”</vt:lpstr>
      <vt:lpstr>Importance of Data Science</vt:lpstr>
      <vt:lpstr>Resposibilities of Data Scientists</vt:lpstr>
      <vt:lpstr>COSC Data Science Curriculum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Eick, Christoph F</cp:lastModifiedBy>
  <cp:revision>362</cp:revision>
  <cp:lastPrinted>2001-08-28T17:59:37Z</cp:lastPrinted>
  <dcterms:created xsi:type="dcterms:W3CDTF">1998-03-18T13:44:31Z</dcterms:created>
  <dcterms:modified xsi:type="dcterms:W3CDTF">2023-08-28T22:12:57Z</dcterms:modified>
</cp:coreProperties>
</file>