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619" r:id="rId2"/>
    <p:sldId id="621" r:id="rId3"/>
    <p:sldId id="620" r:id="rId4"/>
    <p:sldId id="622" r:id="rId5"/>
    <p:sldId id="648" r:id="rId6"/>
    <p:sldId id="650" r:id="rId7"/>
    <p:sldId id="623" r:id="rId8"/>
    <p:sldId id="646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45" r:id="rId19"/>
    <p:sldId id="634" r:id="rId20"/>
    <p:sldId id="637" r:id="rId21"/>
    <p:sldId id="635" r:id="rId22"/>
    <p:sldId id="644" r:id="rId23"/>
    <p:sldId id="638" r:id="rId24"/>
    <p:sldId id="643" r:id="rId25"/>
    <p:sldId id="639" r:id="rId26"/>
    <p:sldId id="649" r:id="rId27"/>
    <p:sldId id="640" r:id="rId28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71" autoAdjust="0"/>
    <p:restoredTop sz="85000" autoAdjust="0"/>
  </p:normalViewPr>
  <p:slideViewPr>
    <p:cSldViewPr>
      <p:cViewPr varScale="1">
        <p:scale>
          <a:sx n="76" d="100"/>
          <a:sy n="76" d="100"/>
        </p:scale>
        <p:origin x="1171" y="43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54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904" tIns="47955" rIns="95904" bIns="479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16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0088"/>
            <a:ext cx="4587875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27074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64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47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2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84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8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520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93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48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3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3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09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112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08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02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87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56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336176" y="6550223"/>
            <a:ext cx="853440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latin typeface="Arial" pitchFamily="34" charset="0"/>
              </a:rPr>
              <a:t>11/5/2022	</a:t>
            </a:r>
            <a:r>
              <a:rPr lang="en-US" baseline="0" dirty="0">
                <a:latin typeface="Arial" pitchFamily="34" charset="0"/>
              </a:rPr>
              <a:t>                        </a:t>
            </a:r>
            <a:r>
              <a:rPr lang="en-US" dirty="0">
                <a:latin typeface="Arial" pitchFamily="34" charset="0"/>
              </a:rPr>
              <a:t>Cluster Validity, </a:t>
            </a:r>
            <a:r>
              <a:rPr lang="en-US" baseline="0" dirty="0">
                <a:latin typeface="Arial" pitchFamily="34" charset="0"/>
              </a:rPr>
              <a:t>edited and extended by Ch. Eick    </a:t>
            </a:r>
            <a:r>
              <a:rPr lang="en-US" dirty="0">
                <a:latin typeface="Arial" pitchFamily="34" charset="0"/>
              </a:rPr>
              <a:t>	                                   </a:t>
            </a:r>
            <a:fld id="{223BB232-E4C6-4DE5-AAB0-9F2D87481F8B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 Validity and Evaluation  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For supervised classification we have a variety of measures to evaluate how good our model is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Accuracy, precision, recall</a:t>
            </a:r>
          </a:p>
          <a:p>
            <a:pPr lvl="1"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For cluster analysis, the analogous question is how to evaluate the “goodness” of the resulting clusters?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But “clusters are in the eye of the beholder”! 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Then why do we want to evaluate them?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To avoid finding patterns in noise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To compare clustering algorithms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To compare two sets of clusters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To compare two clusters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Ultimately, to chose the best clustering result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342900" indent="-342900"/>
            <a:r>
              <a:rPr lang="en-US" altLang="en-US" sz="2600"/>
              <a:t>Order the similarity matrix with respect to cluster labels and inspect visually. </a:t>
            </a:r>
          </a:p>
          <a:p>
            <a:pPr marL="342900" indent="-342900"/>
            <a:endParaRPr lang="en-US" altLang="en-US" sz="26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 sz="2800"/>
              <a:t>Using Similarity Matrix for Cluster Validation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4413"/>
            <a:ext cx="4268788" cy="320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08213"/>
            <a:ext cx="4268788" cy="320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Using Similarity Matrix for Cluster Validation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Clusters in random data are not so crisp</a:t>
            </a:r>
          </a:p>
          <a:p>
            <a:endParaRPr lang="en-US" altLang="en-US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87563"/>
            <a:ext cx="3656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429000" y="5287963"/>
            <a:ext cx="289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/>
              <a:t>DBSCAN</a:t>
            </a:r>
          </a:p>
        </p:txBody>
      </p:sp>
      <p:pic>
        <p:nvPicPr>
          <p:cNvPr id="962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87563"/>
            <a:ext cx="36560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011363"/>
            <a:ext cx="36560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Using Similarity Matrix for Cluster Validation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Clusters in random data are not so crisp</a:t>
            </a:r>
          </a:p>
          <a:p>
            <a:endParaRPr lang="en-US" altLang="en-US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505200" y="5211763"/>
            <a:ext cx="289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/>
              <a:t>K-means</a:t>
            </a:r>
          </a:p>
        </p:txBody>
      </p:sp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2006600"/>
            <a:ext cx="36560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Using Similarity Matrix for Cluster Validation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Clusters in random data are not so crisp</a:t>
            </a:r>
          </a:p>
          <a:p>
            <a:endParaRPr lang="en-US" altLang="en-US"/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2082800"/>
            <a:ext cx="36560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082800"/>
            <a:ext cx="36560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505200" y="5287963"/>
            <a:ext cx="2895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/>
              <a:t>Complete Link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Using Similarity Matrix for Cluster Validation</a:t>
            </a:r>
            <a:endParaRPr lang="en-US" altLang="en-US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5" t="18518" r="12798" b="20370"/>
          <a:stretch>
            <a:fillRect/>
          </a:stretch>
        </p:blipFill>
        <p:spPr bwMode="auto">
          <a:xfrm>
            <a:off x="228600" y="1905000"/>
            <a:ext cx="48006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429000" y="4876800"/>
            <a:ext cx="2895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/>
              <a:t>DBSCAN</a:t>
            </a:r>
          </a:p>
        </p:txBody>
      </p:sp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259263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458200" cy="5334000"/>
          </a:xfrm>
        </p:spPr>
        <p:txBody>
          <a:bodyPr/>
          <a:lstStyle/>
          <a:p>
            <a:pPr marL="342900" indent="-342900"/>
            <a:r>
              <a:rPr lang="en-US" altLang="en-US" sz="2200" dirty="0"/>
              <a:t>Internal Index:  Used to measure the goodness of a clustering structure without respect to external information</a:t>
            </a:r>
          </a:p>
          <a:p>
            <a:pPr marL="742950" lvl="1" indent="-285750"/>
            <a:r>
              <a:rPr lang="en-US" altLang="en-US" sz="2000" dirty="0"/>
              <a:t>SSE</a:t>
            </a:r>
          </a:p>
          <a:p>
            <a:pPr marL="342900" indent="-342900"/>
            <a:r>
              <a:rPr lang="en-US" altLang="en-US" sz="2400" dirty="0"/>
              <a:t>SSE is good for comparing two </a:t>
            </a:r>
            <a:r>
              <a:rPr lang="en-US" altLang="en-US" sz="2400" dirty="0" err="1"/>
              <a:t>clusterings</a:t>
            </a:r>
            <a:r>
              <a:rPr lang="en-US" altLang="en-US" sz="2400" dirty="0"/>
              <a:t> or two clusters (average SSE).</a:t>
            </a:r>
          </a:p>
          <a:p>
            <a:pPr marL="342900" indent="-342900"/>
            <a:r>
              <a:rPr lang="en-US" altLang="en-US" sz="2400" dirty="0"/>
              <a:t>Can also be used to determine the number of clusters</a:t>
            </a:r>
          </a:p>
          <a:p>
            <a:pPr marL="342900" indent="-342900">
              <a:buFont typeface="Monotype Sorts" pitchFamily="2" charset="2"/>
              <a:buNone/>
            </a:pPr>
            <a:endParaRPr lang="en-US" altLang="en-US" sz="2400" dirty="0"/>
          </a:p>
          <a:p>
            <a:pPr marL="342900" indent="-342900"/>
            <a:endParaRPr lang="en-US" altLang="en-US" sz="2400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Measures: SSE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/>
          <a:stretch>
            <a:fillRect/>
          </a:stretch>
        </p:blipFill>
        <p:spPr bwMode="auto">
          <a:xfrm>
            <a:off x="5030788" y="3810000"/>
            <a:ext cx="36560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6" b="5556"/>
          <a:stretch>
            <a:fillRect/>
          </a:stretch>
        </p:blipFill>
        <p:spPr bwMode="auto">
          <a:xfrm>
            <a:off x="762000" y="3886200"/>
            <a:ext cx="36560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Measures: SSE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SSE curve for a more complicated data set</a:t>
            </a:r>
          </a:p>
          <a:p>
            <a:endParaRPr lang="en-US" altLang="en-US"/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5" t="18518" r="12798" b="20370"/>
          <a:stretch>
            <a:fillRect/>
          </a:stretch>
        </p:blipFill>
        <p:spPr bwMode="auto">
          <a:xfrm>
            <a:off x="533400" y="2528888"/>
            <a:ext cx="434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495800" y="5424488"/>
            <a:ext cx="426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SSE of clusters found using K-means</a:t>
            </a:r>
          </a:p>
        </p:txBody>
      </p:sp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47888"/>
            <a:ext cx="4259263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533400" indent="-533400"/>
            <a:r>
              <a:rPr lang="en-US" altLang="en-US" sz="2400" dirty="0"/>
              <a:t>Need a framework to interpret any measure. </a:t>
            </a:r>
          </a:p>
          <a:p>
            <a:pPr marL="990600" lvl="1" indent="-533400"/>
            <a:r>
              <a:rPr lang="en-US" altLang="en-US" sz="1800" dirty="0"/>
              <a:t>For example, if our measure of evaluation has the value, 10, is that good, fair, or poor?</a:t>
            </a:r>
          </a:p>
          <a:p>
            <a:pPr marL="533400" indent="-533400"/>
            <a:r>
              <a:rPr lang="en-US" altLang="en-US" sz="2400" dirty="0"/>
              <a:t>Statistics provide a framework for cluster validity</a:t>
            </a:r>
          </a:p>
          <a:p>
            <a:pPr marL="990600" lvl="1" indent="-533400"/>
            <a:r>
              <a:rPr lang="en-US" altLang="en-US" sz="1800" dirty="0"/>
              <a:t>The more “atypical” a clustering result is, the more likely it represents valid structure in the data</a:t>
            </a:r>
          </a:p>
          <a:p>
            <a:pPr marL="990600" lvl="1" indent="-533400"/>
            <a:r>
              <a:rPr lang="en-US" altLang="en-US" sz="1800" dirty="0"/>
              <a:t>Can compare the values of an index that result from random data or </a:t>
            </a:r>
            <a:r>
              <a:rPr lang="en-US" altLang="en-US" sz="1800" dirty="0" err="1"/>
              <a:t>clusterings</a:t>
            </a:r>
            <a:r>
              <a:rPr lang="en-US" altLang="en-US" sz="1800" dirty="0"/>
              <a:t> to those of a clustering result.</a:t>
            </a:r>
          </a:p>
          <a:p>
            <a:pPr marL="1371600" lvl="2" indent="-457200"/>
            <a:r>
              <a:rPr lang="en-US" altLang="en-US" sz="1600" dirty="0"/>
              <a:t>If the value of the index is unlikely, then the cluster results are valid</a:t>
            </a:r>
          </a:p>
          <a:p>
            <a:pPr marL="990600" lvl="1" indent="-533400"/>
            <a:r>
              <a:rPr lang="en-US" altLang="en-US" sz="1800" dirty="0"/>
              <a:t>These approaches are more complicated and harder to understand.</a:t>
            </a:r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Framework for Cluster Validity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0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14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342900" indent="-342900"/>
            <a:r>
              <a:rPr lang="en-US" altLang="en-US" sz="3200" dirty="0"/>
              <a:t>Example</a:t>
            </a:r>
          </a:p>
          <a:p>
            <a:pPr marL="742950" lvl="1" indent="-285750"/>
            <a:r>
              <a:rPr lang="en-US" altLang="en-US" sz="2000" dirty="0"/>
              <a:t>Compare SSE of three cohesive clusters against three clusters in random data</a:t>
            </a:r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80400" cy="533400"/>
          </a:xfrm>
        </p:spPr>
        <p:txBody>
          <a:bodyPr/>
          <a:lstStyle/>
          <a:p>
            <a:r>
              <a:rPr lang="en-US" altLang="en-US" sz="2800"/>
              <a:t>Statistical Framework for SSE</a:t>
            </a:r>
            <a:endParaRPr lang="en-US" altLang="en-US"/>
          </a:p>
        </p:txBody>
      </p:sp>
      <p:grpSp>
        <p:nvGrpSpPr>
          <p:cNvPr id="103428" name="Group 4"/>
          <p:cNvGrpSpPr>
            <a:grpSpLocks/>
          </p:cNvGrpSpPr>
          <p:nvPr/>
        </p:nvGrpSpPr>
        <p:grpSpPr bwMode="auto">
          <a:xfrm>
            <a:off x="457200" y="2286000"/>
            <a:ext cx="7848600" cy="3124200"/>
            <a:chOff x="288" y="1488"/>
            <a:chExt cx="4944" cy="1968"/>
          </a:xfrm>
        </p:grpSpPr>
        <p:pic>
          <p:nvPicPr>
            <p:cNvPr id="1034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10"/>
            <a:stretch>
              <a:fillRect/>
            </a:stretch>
          </p:blipFill>
          <p:spPr bwMode="auto">
            <a:xfrm>
              <a:off x="2543" y="1536"/>
              <a:ext cx="268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10" t="4759"/>
            <a:stretch>
              <a:fillRect/>
            </a:stretch>
          </p:blipFill>
          <p:spPr bwMode="auto">
            <a:xfrm>
              <a:off x="288" y="1488"/>
              <a:ext cx="2401" cy="1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31" name="Rectangle 7"/>
            <p:cNvSpPr>
              <a:spLocks noChangeArrowheads="1"/>
            </p:cNvSpPr>
            <p:nvPr/>
          </p:nvSpPr>
          <p:spPr bwMode="auto">
            <a:xfrm>
              <a:off x="912" y="1872"/>
              <a:ext cx="960" cy="9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0" y="54102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b="0" dirty="0"/>
              <a:t>Histogram shows SSE of three clusters in 500 sets of random data points of size 100 distributed over the range 0.2 – 0.8 for x and y values</a:t>
            </a:r>
          </a:p>
          <a:p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1181100" y="5487988"/>
            <a:ext cx="1828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SSE = 0.005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342900" indent="-342900"/>
            <a:r>
              <a:rPr lang="en-US" altLang="en-US" sz="2600" dirty="0"/>
              <a:t>Correlation of ideal similarity and proximity matrices for the K-means </a:t>
            </a:r>
            <a:r>
              <a:rPr lang="en-US" altLang="en-US" sz="2600" dirty="0" err="1"/>
              <a:t>clusterings</a:t>
            </a:r>
            <a:r>
              <a:rPr lang="en-US" altLang="en-US" sz="2600" dirty="0"/>
              <a:t> of the following two data sets. </a:t>
            </a:r>
          </a:p>
          <a:p>
            <a:pPr marL="342900" indent="-342900"/>
            <a:endParaRPr lang="en-US" altLang="en-US" sz="26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/>
          <a:lstStyle/>
          <a:p>
            <a:r>
              <a:rPr lang="en-US" altLang="en-US" sz="2800"/>
              <a:t>Statistical Framework for Correlation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90800"/>
            <a:ext cx="30432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2388"/>
            <a:ext cx="30432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685800" y="52578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Corr = -0.9235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429000" y="52578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Corr = -0.5810</a:t>
            </a:r>
          </a:p>
        </p:txBody>
      </p:sp>
      <p:pic>
        <p:nvPicPr>
          <p:cNvPr id="1044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3656013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5638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/>
              <a:t>Correlation is negative because it is calculated between a distance matrix and the ideal similarity matrix. Higher magnitude is better.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86438" y="4918403"/>
            <a:ext cx="2976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Histogram of  correlation for 500 random data sets of size 100 with </a:t>
            </a:r>
            <a:r>
              <a:rPr lang="en-US" b="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0" dirty="0"/>
              <a:t> and </a:t>
            </a:r>
            <a:r>
              <a:rPr lang="en-US" b="0" i="1" dirty="0"/>
              <a:t>y</a:t>
            </a:r>
            <a:r>
              <a:rPr lang="en-US" b="0" dirty="0"/>
              <a:t> values  of points between 0.2 and 0.8.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257800"/>
          </a:xfrm>
        </p:spPr>
        <p:txBody>
          <a:bodyPr/>
          <a:lstStyle/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Determining the</a:t>
            </a:r>
            <a:r>
              <a:rPr lang="en-US" altLang="en-US" sz="2000">
                <a:solidFill>
                  <a:srgbClr val="FF9900"/>
                </a:solidFill>
              </a:rPr>
              <a:t> </a:t>
            </a:r>
            <a:r>
              <a:rPr lang="en-US" altLang="en-US" sz="2000">
                <a:solidFill>
                  <a:srgbClr val="FF0000"/>
                </a:solidFill>
              </a:rPr>
              <a:t>clustering tendency</a:t>
            </a:r>
            <a:r>
              <a:rPr lang="en-US" altLang="en-US" sz="2000"/>
              <a:t> of a set of data, i.e., distinguishing whether non-random structure actually exists in the data. 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Comparing the results of a cluster analysis to externally known results, e.g., to externally given class labels.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Evaluating how well the results of a cluster analysis fit the data </a:t>
            </a:r>
            <a:r>
              <a:rPr lang="en-US" altLang="en-US" sz="2000" i="1"/>
              <a:t>without</a:t>
            </a:r>
            <a:r>
              <a:rPr lang="en-US" altLang="en-US" sz="2000"/>
              <a:t> reference to external information. </a:t>
            </a:r>
          </a:p>
          <a:p>
            <a:pPr marL="990600" lvl="1" indent="-533400">
              <a:buSzTx/>
              <a:buFont typeface="Arial" charset="0"/>
              <a:buNone/>
            </a:pPr>
            <a:r>
              <a:rPr lang="en-US" altLang="en-US" sz="1800"/>
              <a:t>	- Use only the data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Comparing the results of two different sets of cluster analyses to determine which is better.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Determining the ‘correct’ number of clusters.</a:t>
            </a:r>
          </a:p>
          <a:p>
            <a:pPr marL="533400" indent="-533400"/>
            <a:endParaRPr lang="en-US" altLang="en-US" sz="2000"/>
          </a:p>
          <a:p>
            <a:pPr marL="533400" indent="-533400">
              <a:buFont typeface="Monotype Sorts" pitchFamily="2" charset="2"/>
              <a:buNone/>
            </a:pPr>
            <a:r>
              <a:rPr lang="en-US" altLang="en-US" sz="2400"/>
              <a:t>	</a:t>
            </a:r>
            <a:r>
              <a:rPr lang="en-US" altLang="en-US" sz="2000"/>
              <a:t>For 2, 3, and 4, we can further distinguish whether we want to evaluate the entire clustering or just individual clusters. </a:t>
            </a:r>
          </a:p>
          <a:p>
            <a:pPr marL="533400" indent="-533400"/>
            <a:endParaRPr lang="en-US" altLang="en-US" sz="20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144000" cy="533400"/>
          </a:xfrm>
        </p:spPr>
        <p:txBody>
          <a:bodyPr/>
          <a:lstStyle/>
          <a:p>
            <a:r>
              <a:rPr lang="en-US" altLang="en-US" sz="2800" dirty="0"/>
              <a:t>Different Aspects of Cluster Validation/Evaluation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88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Internal Measures: Cohesion and Separation</a:t>
            </a:r>
          </a:p>
        </p:txBody>
      </p:sp>
      <p:sp>
        <p:nvSpPr>
          <p:cNvPr id="107524" name="Freeform 4" descr="5%"/>
          <p:cNvSpPr>
            <a:spLocks/>
          </p:cNvSpPr>
          <p:nvPr/>
        </p:nvSpPr>
        <p:spPr bwMode="auto">
          <a:xfrm rot="-5400000">
            <a:off x="3663157" y="35758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 rot="-5400000">
            <a:off x="49530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 rot="-5400000">
            <a:off x="4876800" y="3733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 rot="-5400000">
            <a:off x="4038600" y="41910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 rot="-5400000">
            <a:off x="5103813" y="40370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29" name="Freeform 9" descr="5%"/>
          <p:cNvSpPr>
            <a:spLocks/>
          </p:cNvSpPr>
          <p:nvPr/>
        </p:nvSpPr>
        <p:spPr bwMode="auto">
          <a:xfrm rot="5400000" flipV="1">
            <a:off x="6553200" y="3429000"/>
            <a:ext cx="1828800" cy="1676400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 rot="5400000" flipV="1">
            <a:off x="8077200" y="3886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 rot="5400000" flipV="1">
            <a:off x="6716713" y="3886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 rot="5400000" flipV="1">
            <a:off x="7239000" y="4495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 rot="5400000" flipV="1">
            <a:off x="72390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5029200" y="4495800"/>
            <a:ext cx="22098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 flipV="1">
            <a:off x="5029200" y="3962400"/>
            <a:ext cx="1676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 flipV="1">
            <a:off x="5029200" y="3581400"/>
            <a:ext cx="2209800" cy="914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 flipV="1">
            <a:off x="5029200" y="3962400"/>
            <a:ext cx="30480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5181600" y="4114800"/>
            <a:ext cx="2057400" cy="457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 flipV="1">
            <a:off x="5181600" y="3962400"/>
            <a:ext cx="1524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5181600" y="3581400"/>
            <a:ext cx="2057400" cy="533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V="1">
            <a:off x="5181600" y="3962400"/>
            <a:ext cx="28956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>
            <a:off x="4114800" y="4191000"/>
            <a:ext cx="31242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V="1">
            <a:off x="4114800" y="3962400"/>
            <a:ext cx="39624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 flipV="1">
            <a:off x="4114800" y="3581400"/>
            <a:ext cx="3124200" cy="609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V="1">
            <a:off x="4114800" y="3962400"/>
            <a:ext cx="25908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4953000" y="3733800"/>
            <a:ext cx="2286000" cy="838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4953000" y="3733800"/>
            <a:ext cx="17526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 flipV="1">
            <a:off x="4953000" y="3581400"/>
            <a:ext cx="2286000" cy="1524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4953000" y="3733800"/>
            <a:ext cx="3124200" cy="2286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0" name="Freeform 30" descr="5%"/>
          <p:cNvSpPr>
            <a:spLocks/>
          </p:cNvSpPr>
          <p:nvPr/>
        </p:nvSpPr>
        <p:spPr bwMode="auto">
          <a:xfrm rot="-5400000">
            <a:off x="691357" y="37282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 rot="-5400000">
            <a:off x="19812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 rot="-5400000">
            <a:off x="1905000" y="3886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 rot="-5400000">
            <a:off x="106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 rot="-5400000">
            <a:off x="2132013" y="41894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 flipV="1">
            <a:off x="1143000" y="3962400"/>
            <a:ext cx="7620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6" name="Line 36"/>
          <p:cNvSpPr>
            <a:spLocks noChangeShapeType="1"/>
          </p:cNvSpPr>
          <p:nvPr/>
        </p:nvSpPr>
        <p:spPr bwMode="auto">
          <a:xfrm flipH="1" flipV="1">
            <a:off x="1905000" y="3962400"/>
            <a:ext cx="76200" cy="685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>
            <a:off x="1143000" y="4343400"/>
            <a:ext cx="8382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H="1" flipV="1">
            <a:off x="1905000" y="3962400"/>
            <a:ext cx="2286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 flipH="1">
            <a:off x="1143000" y="4267200"/>
            <a:ext cx="9906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0" name="Line 40"/>
          <p:cNvSpPr>
            <a:spLocks noChangeShapeType="1"/>
          </p:cNvSpPr>
          <p:nvPr/>
        </p:nvSpPr>
        <p:spPr bwMode="auto">
          <a:xfrm flipH="1">
            <a:off x="1981200" y="4267200"/>
            <a:ext cx="1524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1" name="Rectangle 41"/>
          <p:cNvSpPr>
            <a:spLocks noChangeArrowheads="1"/>
          </p:cNvSpPr>
          <p:nvPr/>
        </p:nvSpPr>
        <p:spPr bwMode="auto">
          <a:xfrm>
            <a:off x="990600" y="5486400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0"/>
              <a:t>cohesion</a:t>
            </a:r>
          </a:p>
        </p:txBody>
      </p:sp>
      <p:sp>
        <p:nvSpPr>
          <p:cNvPr id="107562" name="Rectangle 42"/>
          <p:cNvSpPr>
            <a:spLocks noChangeArrowheads="1"/>
          </p:cNvSpPr>
          <p:nvPr/>
        </p:nvSpPr>
        <p:spPr bwMode="auto">
          <a:xfrm>
            <a:off x="5029200" y="5486400"/>
            <a:ext cx="1370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0"/>
              <a:t>separation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03313"/>
            <a:ext cx="8991600" cy="5486400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Cluster Cohesion</a:t>
            </a:r>
            <a:r>
              <a:rPr lang="en-US" altLang="en-US" sz="2400" dirty="0">
                <a:solidFill>
                  <a:srgbClr val="FF9900"/>
                </a:solidFill>
              </a:rPr>
              <a:t>:</a:t>
            </a:r>
            <a:r>
              <a:rPr lang="en-US" altLang="en-US" sz="2400" dirty="0"/>
              <a:t> Measures how closely related are objects in a cluster</a:t>
            </a:r>
          </a:p>
          <a:p>
            <a:pPr marL="457200" lvl="1" indent="0">
              <a:buNone/>
            </a:pPr>
            <a:r>
              <a:rPr lang="en-US" altLang="en-US" sz="2000" dirty="0"/>
              <a:t>Methods to measure cohesion: Average intra cluster distance (takes the average distance of the 4 distances in the figure below), SSE,…</a:t>
            </a:r>
          </a:p>
          <a:p>
            <a:pPr marL="342900" indent="-342900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Cluster Separation</a:t>
            </a:r>
            <a:r>
              <a:rPr lang="en-US" altLang="en-US" sz="2400" dirty="0"/>
              <a:t>: Measure how distinct or well-separated a cluster is from other clusters </a:t>
            </a:r>
          </a:p>
          <a:p>
            <a:pPr marL="742950" lvl="1" indent="-285750">
              <a:buNone/>
            </a:pPr>
            <a:r>
              <a:rPr lang="en-US" altLang="en-US" sz="2000" dirty="0"/>
              <a:t>Measuring method: Average inter cluster distance (same as group average in HC)</a:t>
            </a:r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Internal Measures: Cohesion and Separation</a:t>
            </a:r>
          </a:p>
        </p:txBody>
      </p:sp>
      <p:sp>
        <p:nvSpPr>
          <p:cNvPr id="4" name="Freeform 30" descr="5%">
            <a:extLst>
              <a:ext uri="{FF2B5EF4-FFF2-40B4-BE49-F238E27FC236}">
                <a16:creationId xmlns:a16="http://schemas.microsoft.com/office/drawing/2014/main" id="{9A0FF64E-8B26-4797-9402-B557C3FCE0E6}"/>
              </a:ext>
            </a:extLst>
          </p:cNvPr>
          <p:cNvSpPr>
            <a:spLocks/>
          </p:cNvSpPr>
          <p:nvPr/>
        </p:nvSpPr>
        <p:spPr bwMode="auto">
          <a:xfrm rot="-5400000">
            <a:off x="2901157" y="33472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31">
            <a:extLst>
              <a:ext uri="{FF2B5EF4-FFF2-40B4-BE49-F238E27FC236}">
                <a16:creationId xmlns:a16="http://schemas.microsoft.com/office/drawing/2014/main" id="{1C7CCBD2-AD5F-4B2C-8F15-1BBC176C509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191000" y="4267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" name="Oval 32">
            <a:extLst>
              <a:ext uri="{FF2B5EF4-FFF2-40B4-BE49-F238E27FC236}">
                <a16:creationId xmlns:a16="http://schemas.microsoft.com/office/drawing/2014/main" id="{F77CCF88-FB33-4C8D-A20E-7E046AC41AB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1148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33">
            <a:extLst>
              <a:ext uri="{FF2B5EF4-FFF2-40B4-BE49-F238E27FC236}">
                <a16:creationId xmlns:a16="http://schemas.microsoft.com/office/drawing/2014/main" id="{3C9E224A-96CC-4BB0-AEBE-F387E330278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276600" y="3962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34">
            <a:extLst>
              <a:ext uri="{FF2B5EF4-FFF2-40B4-BE49-F238E27FC236}">
                <a16:creationId xmlns:a16="http://schemas.microsoft.com/office/drawing/2014/main" id="{D89E8739-AD0C-4668-8EB5-129CAA5A252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341813" y="38084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Line 35">
            <a:extLst>
              <a:ext uri="{FF2B5EF4-FFF2-40B4-BE49-F238E27FC236}">
                <a16:creationId xmlns:a16="http://schemas.microsoft.com/office/drawing/2014/main" id="{7786033E-3165-4191-9ADE-3467687A89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581400"/>
            <a:ext cx="7620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6">
            <a:extLst>
              <a:ext uri="{FF2B5EF4-FFF2-40B4-BE49-F238E27FC236}">
                <a16:creationId xmlns:a16="http://schemas.microsoft.com/office/drawing/2014/main" id="{4D204EDA-1178-4595-A800-3E469C9963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76200" cy="685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7">
            <a:extLst>
              <a:ext uri="{FF2B5EF4-FFF2-40B4-BE49-F238E27FC236}">
                <a16:creationId xmlns:a16="http://schemas.microsoft.com/office/drawing/2014/main" id="{50EC13E0-8A0C-430B-A848-0B23FF058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962400"/>
            <a:ext cx="8382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8">
            <a:extLst>
              <a:ext uri="{FF2B5EF4-FFF2-40B4-BE49-F238E27FC236}">
                <a16:creationId xmlns:a16="http://schemas.microsoft.com/office/drawing/2014/main" id="{4D8847B3-8D73-4140-8783-E3F5EEC34BD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2286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9">
            <a:extLst>
              <a:ext uri="{FF2B5EF4-FFF2-40B4-BE49-F238E27FC236}">
                <a16:creationId xmlns:a16="http://schemas.microsoft.com/office/drawing/2014/main" id="{1235BBFA-71C1-4CFF-BE4F-63B8BDF63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3886200"/>
            <a:ext cx="9906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0">
            <a:extLst>
              <a:ext uri="{FF2B5EF4-FFF2-40B4-BE49-F238E27FC236}">
                <a16:creationId xmlns:a16="http://schemas.microsoft.com/office/drawing/2014/main" id="{869BBE8A-DE3B-41BE-A69C-C8812F653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886200"/>
            <a:ext cx="1524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57200" y="685800"/>
            <a:ext cx="9062906" cy="5486400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endParaRPr lang="en-US" altLang="en-US" dirty="0">
              <a:solidFill>
                <a:srgbClr val="FF0000"/>
              </a:solidFill>
            </a:endParaRPr>
          </a:p>
          <a:p>
            <a:pPr marL="742950" lvl="1" indent="-285750">
              <a:buFont typeface="Arial" charset="0"/>
              <a:buNone/>
            </a:pPr>
            <a:r>
              <a:rPr lang="en-US" altLang="en-US" sz="2000" dirty="0"/>
              <a:t>Assume the following 7-object distance function is given and we have 2 clusters: </a:t>
            </a:r>
            <a:r>
              <a:rPr lang="en-US" altLang="en-US" sz="2000" b="1" dirty="0"/>
              <a:t>C1={1,2,3}, C2={4,5,6,7}</a:t>
            </a:r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endParaRPr lang="en-US" altLang="en-US" sz="2000" dirty="0"/>
          </a:p>
          <a:p>
            <a:pPr marL="742950" lvl="1" indent="-285750">
              <a:buFont typeface="Arial" charset="0"/>
              <a:buNone/>
            </a:pPr>
            <a:r>
              <a:rPr lang="en-US" altLang="en-US" sz="2000" dirty="0"/>
              <a:t>Cohesion(C1)= (1+2+3)/3=2 “based on average intra cluster distance”</a:t>
            </a:r>
          </a:p>
          <a:p>
            <a:pPr marL="742950" lvl="1" indent="-285750">
              <a:buFont typeface="Arial" charset="0"/>
              <a:buNone/>
            </a:pPr>
            <a:r>
              <a:rPr lang="en-US" altLang="en-US" sz="2000" dirty="0"/>
              <a:t>Cohesion(C2)= (3+5+2+2+3+1)/6=2.66</a:t>
            </a:r>
          </a:p>
          <a:p>
            <a:pPr marL="742950" lvl="1" indent="-285750">
              <a:buFont typeface="Arial" charset="0"/>
              <a:buNone/>
            </a:pPr>
            <a:r>
              <a:rPr lang="en-US" altLang="en-US" sz="2000" dirty="0"/>
              <a:t>Separation(C1,C2)= (5+5+8+9+3+4+7+8+6+9+9+9)/12=6.84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Example: Cohesion and Separation Computation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A885700-98B4-49BA-AD11-791712E3F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053125"/>
              </p:ext>
            </p:extLst>
          </p:nvPr>
        </p:nvGraphicFramePr>
        <p:xfrm>
          <a:off x="538294" y="1905000"/>
          <a:ext cx="59689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857">
                  <a:extLst>
                    <a:ext uri="{9D8B030D-6E8A-4147-A177-3AD203B41FA5}">
                      <a16:colId xmlns:a16="http://schemas.microsoft.com/office/drawing/2014/main" val="1363180049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85453896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8196205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15474575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075420426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72461479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9000377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06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35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712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952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50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87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ob7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689126"/>
                  </a:ext>
                </a:extLst>
              </a:tr>
            </a:tbl>
          </a:graphicData>
        </a:graphic>
      </p:graphicFrame>
      <p:sp>
        <p:nvSpPr>
          <p:cNvPr id="5" name="Freeform 30" descr="5%">
            <a:extLst>
              <a:ext uri="{FF2B5EF4-FFF2-40B4-BE49-F238E27FC236}">
                <a16:creationId xmlns:a16="http://schemas.microsoft.com/office/drawing/2014/main" id="{AAEAD427-A1BB-4384-B604-28AB76725049}"/>
              </a:ext>
            </a:extLst>
          </p:cNvPr>
          <p:cNvSpPr>
            <a:spLocks/>
          </p:cNvSpPr>
          <p:nvPr/>
        </p:nvSpPr>
        <p:spPr bwMode="auto">
          <a:xfrm rot="-5400000">
            <a:off x="7473157" y="4947443"/>
            <a:ext cx="1828800" cy="1382713"/>
          </a:xfrm>
          <a:custGeom>
            <a:avLst/>
            <a:gdLst>
              <a:gd name="T0" fmla="*/ 2147483647 w 598"/>
              <a:gd name="T1" fmla="*/ 2147483647 h 652"/>
              <a:gd name="T2" fmla="*/ 2147483647 w 598"/>
              <a:gd name="T3" fmla="*/ 0 h 652"/>
              <a:gd name="T4" fmla="*/ 2147483647 w 598"/>
              <a:gd name="T5" fmla="*/ 2147483647 h 652"/>
              <a:gd name="T6" fmla="*/ 2147483647 w 598"/>
              <a:gd name="T7" fmla="*/ 2147483647 h 652"/>
              <a:gd name="T8" fmla="*/ 2147483647 w 598"/>
              <a:gd name="T9" fmla="*/ 2147483647 h 652"/>
              <a:gd name="T10" fmla="*/ 2147483647 w 598"/>
              <a:gd name="T11" fmla="*/ 2147483647 h 652"/>
              <a:gd name="T12" fmla="*/ 2147483647 w 598"/>
              <a:gd name="T13" fmla="*/ 2147483647 h 652"/>
              <a:gd name="T14" fmla="*/ 2147483647 w 598"/>
              <a:gd name="T15" fmla="*/ 2147483647 h 652"/>
              <a:gd name="T16" fmla="*/ 2147483647 w 598"/>
              <a:gd name="T17" fmla="*/ 2147483647 h 652"/>
              <a:gd name="T18" fmla="*/ 2147483647 w 598"/>
              <a:gd name="T19" fmla="*/ 2147483647 h 652"/>
              <a:gd name="T20" fmla="*/ 2147483647 w 598"/>
              <a:gd name="T21" fmla="*/ 2147483647 h 652"/>
              <a:gd name="T22" fmla="*/ 2147483647 w 598"/>
              <a:gd name="T23" fmla="*/ 2147483647 h 652"/>
              <a:gd name="T24" fmla="*/ 2147483647 w 598"/>
              <a:gd name="T25" fmla="*/ 2147483647 h 652"/>
              <a:gd name="T26" fmla="*/ 2147483647 w 598"/>
              <a:gd name="T27" fmla="*/ 2147483647 h 652"/>
              <a:gd name="T28" fmla="*/ 2147483647 w 598"/>
              <a:gd name="T29" fmla="*/ 2147483647 h 652"/>
              <a:gd name="T30" fmla="*/ 2147483647 w 598"/>
              <a:gd name="T31" fmla="*/ 2147483647 h 652"/>
              <a:gd name="T32" fmla="*/ 2147483647 w 598"/>
              <a:gd name="T33" fmla="*/ 2147483647 h 652"/>
              <a:gd name="T34" fmla="*/ 2147483647 w 598"/>
              <a:gd name="T35" fmla="*/ 2147483647 h 652"/>
              <a:gd name="T36" fmla="*/ 2147483647 w 598"/>
              <a:gd name="T37" fmla="*/ 2147483647 h 652"/>
              <a:gd name="T38" fmla="*/ 2147483647 w 598"/>
              <a:gd name="T39" fmla="*/ 2147483647 h 652"/>
              <a:gd name="T40" fmla="*/ 2147483647 w 598"/>
              <a:gd name="T41" fmla="*/ 2147483647 h 652"/>
              <a:gd name="T42" fmla="*/ 2147483647 w 598"/>
              <a:gd name="T43" fmla="*/ 2147483647 h 652"/>
              <a:gd name="T44" fmla="*/ 2147483647 w 598"/>
              <a:gd name="T45" fmla="*/ 2147483647 h 652"/>
              <a:gd name="T46" fmla="*/ 2147483647 w 598"/>
              <a:gd name="T47" fmla="*/ 2147483647 h 652"/>
              <a:gd name="T48" fmla="*/ 2147483647 w 598"/>
              <a:gd name="T49" fmla="*/ 2147483647 h 6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98"/>
              <a:gd name="T76" fmla="*/ 0 h 652"/>
              <a:gd name="T77" fmla="*/ 598 w 598"/>
              <a:gd name="T78" fmla="*/ 652 h 65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98" h="652">
                <a:moveTo>
                  <a:pt x="433" y="69"/>
                </a:moveTo>
                <a:cubicBezTo>
                  <a:pt x="379" y="31"/>
                  <a:pt x="310" y="21"/>
                  <a:pt x="248" y="0"/>
                </a:cubicBezTo>
                <a:cubicBezTo>
                  <a:pt x="195" y="7"/>
                  <a:pt x="192" y="10"/>
                  <a:pt x="152" y="34"/>
                </a:cubicBezTo>
                <a:cubicBezTo>
                  <a:pt x="144" y="57"/>
                  <a:pt x="132" y="73"/>
                  <a:pt x="125" y="96"/>
                </a:cubicBezTo>
                <a:cubicBezTo>
                  <a:pt x="133" y="189"/>
                  <a:pt x="154" y="159"/>
                  <a:pt x="70" y="172"/>
                </a:cubicBezTo>
                <a:cubicBezTo>
                  <a:pt x="63" y="173"/>
                  <a:pt x="56" y="176"/>
                  <a:pt x="49" y="178"/>
                </a:cubicBezTo>
                <a:cubicBezTo>
                  <a:pt x="29" y="209"/>
                  <a:pt x="39" y="188"/>
                  <a:pt x="29" y="220"/>
                </a:cubicBezTo>
                <a:cubicBezTo>
                  <a:pt x="25" y="234"/>
                  <a:pt x="15" y="261"/>
                  <a:pt x="15" y="261"/>
                </a:cubicBezTo>
                <a:cubicBezTo>
                  <a:pt x="18" y="302"/>
                  <a:pt x="0" y="355"/>
                  <a:pt x="29" y="384"/>
                </a:cubicBezTo>
                <a:cubicBezTo>
                  <a:pt x="46" y="401"/>
                  <a:pt x="97" y="412"/>
                  <a:pt x="97" y="412"/>
                </a:cubicBezTo>
                <a:cubicBezTo>
                  <a:pt x="92" y="438"/>
                  <a:pt x="84" y="462"/>
                  <a:pt x="77" y="487"/>
                </a:cubicBezTo>
                <a:cubicBezTo>
                  <a:pt x="79" y="523"/>
                  <a:pt x="71" y="585"/>
                  <a:pt x="104" y="617"/>
                </a:cubicBezTo>
                <a:cubicBezTo>
                  <a:pt x="121" y="634"/>
                  <a:pt x="144" y="638"/>
                  <a:pt x="166" y="645"/>
                </a:cubicBezTo>
                <a:cubicBezTo>
                  <a:pt x="173" y="647"/>
                  <a:pt x="186" y="652"/>
                  <a:pt x="186" y="652"/>
                </a:cubicBezTo>
                <a:cubicBezTo>
                  <a:pt x="214" y="643"/>
                  <a:pt x="224" y="628"/>
                  <a:pt x="241" y="604"/>
                </a:cubicBezTo>
                <a:cubicBezTo>
                  <a:pt x="276" y="626"/>
                  <a:pt x="311" y="642"/>
                  <a:pt x="351" y="652"/>
                </a:cubicBezTo>
                <a:cubicBezTo>
                  <a:pt x="400" y="644"/>
                  <a:pt x="419" y="631"/>
                  <a:pt x="447" y="590"/>
                </a:cubicBezTo>
                <a:cubicBezTo>
                  <a:pt x="467" y="531"/>
                  <a:pt x="403" y="553"/>
                  <a:pt x="522" y="542"/>
                </a:cubicBezTo>
                <a:cubicBezTo>
                  <a:pt x="555" y="520"/>
                  <a:pt x="557" y="482"/>
                  <a:pt x="570" y="446"/>
                </a:cubicBezTo>
                <a:cubicBezTo>
                  <a:pt x="561" y="418"/>
                  <a:pt x="562" y="408"/>
                  <a:pt x="536" y="391"/>
                </a:cubicBezTo>
                <a:cubicBezTo>
                  <a:pt x="512" y="355"/>
                  <a:pt x="529" y="362"/>
                  <a:pt x="563" y="350"/>
                </a:cubicBezTo>
                <a:cubicBezTo>
                  <a:pt x="595" y="303"/>
                  <a:pt x="586" y="325"/>
                  <a:pt x="598" y="288"/>
                </a:cubicBezTo>
                <a:cubicBezTo>
                  <a:pt x="596" y="271"/>
                  <a:pt x="597" y="218"/>
                  <a:pt x="584" y="192"/>
                </a:cubicBezTo>
                <a:cubicBezTo>
                  <a:pt x="560" y="146"/>
                  <a:pt x="494" y="112"/>
                  <a:pt x="447" y="96"/>
                </a:cubicBezTo>
                <a:cubicBezTo>
                  <a:pt x="437" y="93"/>
                  <a:pt x="438" y="78"/>
                  <a:pt x="433" y="69"/>
                </a:cubicBez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31">
            <a:extLst>
              <a:ext uri="{FF2B5EF4-FFF2-40B4-BE49-F238E27FC236}">
                <a16:creationId xmlns:a16="http://schemas.microsoft.com/office/drawing/2014/main" id="{347122ED-16B5-4297-9A63-48214BC67DE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763000" y="5867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32">
            <a:extLst>
              <a:ext uri="{FF2B5EF4-FFF2-40B4-BE49-F238E27FC236}">
                <a16:creationId xmlns:a16="http://schemas.microsoft.com/office/drawing/2014/main" id="{FDCBE72D-F165-405A-B0C3-F599F706D47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686800" y="5105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8" name="Oval 33">
            <a:extLst>
              <a:ext uri="{FF2B5EF4-FFF2-40B4-BE49-F238E27FC236}">
                <a16:creationId xmlns:a16="http://schemas.microsoft.com/office/drawing/2014/main" id="{135F65F5-36A5-4275-9053-EF0EC5119DA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48600" y="5562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9" name="Oval 34">
            <a:extLst>
              <a:ext uri="{FF2B5EF4-FFF2-40B4-BE49-F238E27FC236}">
                <a16:creationId xmlns:a16="http://schemas.microsoft.com/office/drawing/2014/main" id="{3EE34C71-F377-4164-9605-B22A9FF32CA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913813" y="5408613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Line 35">
            <a:extLst>
              <a:ext uri="{FF2B5EF4-FFF2-40B4-BE49-F238E27FC236}">
                <a16:creationId xmlns:a16="http://schemas.microsoft.com/office/drawing/2014/main" id="{FDF498BE-ACD3-4895-AB3F-9EDBBB072B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5181600"/>
            <a:ext cx="7620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6">
            <a:extLst>
              <a:ext uri="{FF2B5EF4-FFF2-40B4-BE49-F238E27FC236}">
                <a16:creationId xmlns:a16="http://schemas.microsoft.com/office/drawing/2014/main" id="{039E3AFA-F053-4CBC-B0B2-FDC5BFD3B6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86800" y="5181600"/>
            <a:ext cx="76200" cy="685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7">
            <a:extLst>
              <a:ext uri="{FF2B5EF4-FFF2-40B4-BE49-F238E27FC236}">
                <a16:creationId xmlns:a16="http://schemas.microsoft.com/office/drawing/2014/main" id="{E43F576D-6057-494A-9338-D39DADF92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562600"/>
            <a:ext cx="8382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8">
            <a:extLst>
              <a:ext uri="{FF2B5EF4-FFF2-40B4-BE49-F238E27FC236}">
                <a16:creationId xmlns:a16="http://schemas.microsoft.com/office/drawing/2014/main" id="{27177413-B575-4A3F-8466-37D75B0717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686800" y="5181600"/>
            <a:ext cx="228600" cy="3048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9">
            <a:extLst>
              <a:ext uri="{FF2B5EF4-FFF2-40B4-BE49-F238E27FC236}">
                <a16:creationId xmlns:a16="http://schemas.microsoft.com/office/drawing/2014/main" id="{0ED5F560-CCBB-452B-90B9-ED6C84F7E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5486400"/>
            <a:ext cx="990600" cy="762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0">
            <a:extLst>
              <a:ext uri="{FF2B5EF4-FFF2-40B4-BE49-F238E27FC236}">
                <a16:creationId xmlns:a16="http://schemas.microsoft.com/office/drawing/2014/main" id="{A210CBF7-2420-4101-8A89-310830A93F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63000" y="5486400"/>
            <a:ext cx="152400" cy="381000"/>
          </a:xfrm>
          <a:prstGeom prst="line">
            <a:avLst/>
          </a:prstGeom>
          <a:noFill/>
          <a:ln w="63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41">
            <a:extLst>
              <a:ext uri="{FF2B5EF4-FFF2-40B4-BE49-F238E27FC236}">
                <a16:creationId xmlns:a16="http://schemas.microsoft.com/office/drawing/2014/main" id="{C7E4E7FE-7331-436B-B743-B882DE15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2262" y="4302450"/>
            <a:ext cx="1201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0" dirty="0"/>
              <a:t>cohesion</a:t>
            </a:r>
          </a:p>
        </p:txBody>
      </p:sp>
    </p:spTree>
    <p:extLst>
      <p:ext uri="{BB962C8B-B14F-4D97-AF65-F5344CB8AC3E}">
        <p14:creationId xmlns:p14="http://schemas.microsoft.com/office/powerpoint/2010/main" val="3018441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altLang="en-US" sz="2000" dirty="0"/>
              <a:t>Silhouette coefficient combines ideas of both cohesion and separation, but for individual points, as well as clusters and </a:t>
            </a:r>
            <a:r>
              <a:rPr lang="en-US" altLang="en-US" sz="2000" dirty="0" err="1"/>
              <a:t>clusterings</a:t>
            </a:r>
            <a:endParaRPr lang="en-US" altLang="en-US" sz="2000" dirty="0"/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/>
              <a:t>For an individual point,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/>
            <a:r>
              <a:rPr lang="en-US" altLang="en-US" sz="1800" dirty="0"/>
              <a:t>Calculate </a:t>
            </a:r>
            <a:r>
              <a:rPr lang="en-US" altLang="en-US" sz="1800" b="1" i="1" dirty="0"/>
              <a:t>a</a:t>
            </a:r>
            <a:r>
              <a:rPr lang="en-US" altLang="en-US" sz="1800" dirty="0"/>
              <a:t> = average distance of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dirty="0"/>
              <a:t> to the points in its cluster</a:t>
            </a:r>
          </a:p>
          <a:p>
            <a:pPr marL="742950" lvl="1" indent="-285750"/>
            <a:r>
              <a:rPr lang="en-US" altLang="en-US" sz="1800" dirty="0"/>
              <a:t>Calculate </a:t>
            </a:r>
            <a:r>
              <a:rPr lang="en-US" altLang="en-US" sz="1800" b="1" i="1" dirty="0"/>
              <a:t>b</a:t>
            </a:r>
            <a:r>
              <a:rPr lang="en-US" altLang="en-US" sz="1800" dirty="0"/>
              <a:t> = min (average distance of </a:t>
            </a:r>
            <a:r>
              <a:rPr lang="en-US" altLang="en-US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1800" i="1" dirty="0"/>
              <a:t> </a:t>
            </a:r>
            <a:r>
              <a:rPr lang="en-US" altLang="en-US" sz="1800" dirty="0"/>
              <a:t> to points in another cluster)</a:t>
            </a:r>
          </a:p>
          <a:p>
            <a:pPr marL="742950" lvl="1" indent="-285750"/>
            <a:r>
              <a:rPr lang="en-US" altLang="en-US" sz="1800" dirty="0"/>
              <a:t>The silhouette coefficient for a point is then given by 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800" dirty="0"/>
              <a:t>s = (b – a) / max(</a:t>
            </a:r>
            <a:r>
              <a:rPr lang="en-US" altLang="en-US" sz="1800" dirty="0" err="1"/>
              <a:t>a,b</a:t>
            </a:r>
            <a:r>
              <a:rPr lang="en-US" altLang="en-US" sz="1800" dirty="0"/>
              <a:t>)   </a:t>
            </a:r>
          </a:p>
          <a:p>
            <a:pPr marL="742950" lvl="1" indent="-285750">
              <a:buFont typeface="Arial" charset="0"/>
              <a:buNone/>
            </a:pPr>
            <a:endParaRPr lang="en-US" altLang="en-US" sz="1800" dirty="0"/>
          </a:p>
          <a:p>
            <a:pPr marL="742950" lvl="1" indent="-285750"/>
            <a:r>
              <a:rPr lang="en-US" altLang="en-US" sz="1800" dirty="0"/>
              <a:t>Typically between 0 and 1. </a:t>
            </a:r>
          </a:p>
          <a:p>
            <a:pPr marL="742950" lvl="1" indent="-285750"/>
            <a:r>
              <a:rPr lang="en-US" altLang="en-US" sz="1800" dirty="0"/>
              <a:t>The closer to 1 the better.</a:t>
            </a:r>
          </a:p>
          <a:p>
            <a:pPr marL="342900" indent="-342900">
              <a:spcBef>
                <a:spcPct val="0"/>
              </a:spcBef>
            </a:pPr>
            <a:endParaRPr lang="en-US" altLang="en-US" sz="2200" dirty="0"/>
          </a:p>
          <a:p>
            <a:pPr marL="342900" indent="-342900">
              <a:spcBef>
                <a:spcPct val="0"/>
              </a:spcBef>
            </a:pPr>
            <a:endParaRPr lang="en-US" altLang="en-US" sz="2200" dirty="0"/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/>
              <a:t>Can calculate the average silhouette coefficient for a cluster or a clustering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Internal Measures: Silhouette Coefficient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018875"/>
              </p:ext>
            </p:extLst>
          </p:nvPr>
        </p:nvGraphicFramePr>
        <p:xfrm>
          <a:off x="4267200" y="3276600"/>
          <a:ext cx="3679825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680406" imgH="1440180" progId="Visio.Drawing.15">
                  <p:embed/>
                </p:oleObj>
              </mc:Choice>
              <mc:Fallback>
                <p:oleObj name="Visio" r:id="rId2" imgW="3680406" imgH="144018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67200" y="3276600"/>
                        <a:ext cx="3679825" cy="143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Silhouette Example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105400" y="1828800"/>
            <a:ext cx="23622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(1,3) (4, 1)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371600" y="1828800"/>
            <a:ext cx="23622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(7,7) (8,8)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318778" y="3200400"/>
            <a:ext cx="2438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(6,5)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(5,5) (3,5)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260" y="928174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Remark: we use Manhattan Distance for distance computations; </a:t>
            </a:r>
          </a:p>
          <a:p>
            <a:r>
              <a:rPr lang="en-US" sz="1800" dirty="0"/>
              <a:t>3 clusters with their points are depicted below: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260" y="4257453"/>
            <a:ext cx="81933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Task Compute Silhouette for point (3,5)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Average Distance of (3,5) to the other points in C3: (3+2)/2=2.5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Average Distance of (3,5) to points in cluster C1: (6+8)/2=7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Average Distance of (3,5) to points in cluster C2: (4+5)=4.5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en-US" sz="2000" dirty="0"/>
              <a:t>s = (b – a) / max(</a:t>
            </a:r>
            <a:r>
              <a:rPr lang="en-US" altLang="en-US" sz="2000" dirty="0" err="1"/>
              <a:t>a,b</a:t>
            </a:r>
            <a:r>
              <a:rPr lang="en-US" altLang="en-US" sz="2000" dirty="0"/>
              <a:t>)</a:t>
            </a:r>
            <a:endParaRPr lang="en-US" sz="2000" dirty="0"/>
          </a:p>
          <a:p>
            <a:pPr marL="457200" indent="-457200">
              <a:buFont typeface="+mj-lt"/>
              <a:buAutoNum type="alphaLcPeriod"/>
            </a:pPr>
            <a:r>
              <a:rPr lang="en-US" sz="2000" dirty="0"/>
              <a:t>Silhouette((3,5))=(4.5-2.5)/4.5=0.44 “</a:t>
            </a:r>
            <a:r>
              <a:rPr lang="en-US" sz="1600" dirty="0">
                <a:latin typeface="Lucida Handwriting" panose="03010101010101010101" pitchFamily="66" charset="0"/>
              </a:rPr>
              <a:t>okay but not that great</a:t>
            </a:r>
            <a:r>
              <a:rPr lang="en-US" sz="20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2891" y="274903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84807" y="2667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25049" y="28096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C3</a:t>
            </a:r>
          </a:p>
        </p:txBody>
      </p:sp>
    </p:spTree>
    <p:extLst>
      <p:ext uri="{BB962C8B-B14F-4D97-AF65-F5344CB8AC3E}">
        <p14:creationId xmlns:p14="http://schemas.microsoft.com/office/powerpoint/2010/main" val="1890279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6532" y="249823"/>
            <a:ext cx="8280400" cy="533400"/>
          </a:xfrm>
        </p:spPr>
        <p:txBody>
          <a:bodyPr/>
          <a:lstStyle/>
          <a:p>
            <a:r>
              <a:rPr lang="en-US" altLang="en-US" sz="2000" dirty="0"/>
              <a:t>External Measures of Cluster Validity: Entropy and Purity</a:t>
            </a:r>
          </a:p>
        </p:txBody>
      </p:sp>
      <p:graphicFrame>
        <p:nvGraphicFramePr>
          <p:cNvPr id="109571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201222"/>
              </p:ext>
            </p:extLst>
          </p:nvPr>
        </p:nvGraphicFramePr>
        <p:xfrm>
          <a:off x="609600" y="1219200"/>
          <a:ext cx="775335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7753320" imgH="5099040" progId="Paint.Picture">
                  <p:embed/>
                </p:oleObj>
              </mc:Choice>
              <mc:Fallback>
                <p:oleObj name="Bitmap Image" r:id="rId3" imgW="7753320" imgH="5099040" progId="Paint.Picture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b="2864"/>
                      <a:stretch>
                        <a:fillRect/>
                      </a:stretch>
                    </p:blipFill>
                    <p:spPr bwMode="auto">
                      <a:xfrm>
                        <a:off x="609600" y="1219200"/>
                        <a:ext cx="775335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Cluster </a:t>
            </a:r>
            <a:r>
              <a:rPr lang="en-US" dirty="0" err="1"/>
              <a:t>Evalation</a:t>
            </a:r>
            <a:r>
              <a:rPr lang="en-US" dirty="0"/>
              <a:t> 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5199951" y="1228948"/>
            <a:ext cx="23622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C2,C3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466151" y="1228948"/>
            <a:ext cx="23622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C1,C2,C1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413329" y="2600548"/>
            <a:ext cx="2438400" cy="838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C3, C3, C3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260" y="928174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Assume the ground truth consists of 3 Classes C1, C2, and C3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7442" y="214918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cluster1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19801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cluster2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27019" y="222151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Cluster3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3348774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Approach: Computer the Entropy the same way as for a 3-way split in a decision tree:</a:t>
            </a:r>
          </a:p>
          <a:p>
            <a:endParaRPr lang="en-US" sz="2000" dirty="0"/>
          </a:p>
          <a:p>
            <a:r>
              <a:rPr lang="en-US" sz="2000" dirty="0"/>
              <a:t>Entropy(X)=3/8*H(2/3,1/3,0)+2/8*H(0,1/2,1/2)+3/8*H(0,0,1)</a:t>
            </a:r>
          </a:p>
          <a:p>
            <a:endParaRPr lang="en-US" sz="2000" dirty="0"/>
          </a:p>
          <a:p>
            <a:r>
              <a:rPr lang="en-US" sz="2000" dirty="0"/>
              <a:t>Are compute the overall purity of the clustering: </a:t>
            </a:r>
          </a:p>
          <a:p>
            <a:r>
              <a:rPr lang="en-US" sz="2000" dirty="0"/>
              <a:t>Majority Class Examples/Total Number of Examples; for the example:</a:t>
            </a:r>
          </a:p>
          <a:p>
            <a:endParaRPr lang="en-US" sz="2000" dirty="0"/>
          </a:p>
          <a:p>
            <a:r>
              <a:rPr lang="en-US" sz="2000" dirty="0"/>
              <a:t>Purity(X)=2+1+3=3/4</a:t>
            </a:r>
          </a:p>
          <a:p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dirty="0">
                <a:latin typeface="Lucida Handwriting" panose="03010101010101010101" pitchFamily="66" charset="0"/>
                <a:sym typeface="Wingdings" panose="05000000000000000000" pitchFamily="2" charset="2"/>
              </a:rPr>
              <a:t>More an that on Nov. 30 as we will use this approach in ProblemsSet3!!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144926" y="142564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51569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pPr marL="342900" indent="-342900">
              <a:lnSpc>
                <a:spcPts val="3200"/>
              </a:lnSpc>
              <a:spcBef>
                <a:spcPts val="800"/>
              </a:spcBef>
              <a:spcAft>
                <a:spcPts val="800"/>
              </a:spcAft>
              <a:buSzPct val="85000"/>
              <a:buFont typeface="Monotype Sorts" pitchFamily="2" charset="2"/>
              <a:buNone/>
            </a:pPr>
            <a:r>
              <a:rPr lang="en-US" altLang="en-US"/>
              <a:t>   “The validation of clustering structures is the most difficult and frustrating part of cluster analysis. </a:t>
            </a:r>
          </a:p>
          <a:p>
            <a:pPr marL="342900" indent="-342900">
              <a:lnSpc>
                <a:spcPts val="3200"/>
              </a:lnSpc>
              <a:spcBef>
                <a:spcPts val="800"/>
              </a:spcBef>
              <a:spcAft>
                <a:spcPts val="800"/>
              </a:spcAft>
              <a:buSzPct val="85000"/>
              <a:buFont typeface="Monotype Sorts" pitchFamily="2" charset="2"/>
              <a:buNone/>
            </a:pPr>
            <a:r>
              <a:rPr lang="en-US" altLang="en-US"/>
              <a:t>   Without a strong effort in this direction, cluster analysis will remain a black art accessible only to those true believers who have experience and great courage.”</a:t>
            </a:r>
          </a:p>
          <a:p>
            <a:pPr marL="342900" indent="-342900">
              <a:spcBef>
                <a:spcPct val="0"/>
              </a:spcBef>
              <a:buSzPct val="85000"/>
            </a:pPr>
            <a:endParaRPr lang="en-US" altLang="en-US"/>
          </a:p>
          <a:p>
            <a:pPr marL="342900" indent="-342900">
              <a:spcBef>
                <a:spcPct val="0"/>
              </a:spcBef>
              <a:buSzPct val="85000"/>
              <a:buFont typeface="Monotype Sorts" pitchFamily="2" charset="2"/>
              <a:buNone/>
            </a:pPr>
            <a:r>
              <a:rPr lang="en-US" altLang="en-US" i="1"/>
              <a:t>Algorithms for Clustering Data</a:t>
            </a:r>
            <a:r>
              <a:rPr lang="en-US" altLang="en-US"/>
              <a:t>, Jain and Dubes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Final Comment on Cluster Validity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Clusters found in Random Data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6480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990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Random Points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" y="3657600"/>
            <a:ext cx="4113213" cy="2743200"/>
            <a:chOff x="96" y="2304"/>
            <a:chExt cx="2591" cy="1728"/>
          </a:xfrm>
        </p:grpSpPr>
        <p:pic>
          <p:nvPicPr>
            <p:cNvPr id="9012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304"/>
              <a:ext cx="2303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25" name="Text Box 7"/>
            <p:cNvSpPr txBox="1">
              <a:spLocks noChangeArrowheads="1"/>
            </p:cNvSpPr>
            <p:nvPr/>
          </p:nvSpPr>
          <p:spPr bwMode="auto">
            <a:xfrm>
              <a:off x="96" y="264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K-means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16388" y="990600"/>
            <a:ext cx="4341812" cy="2743200"/>
            <a:chOff x="2593" y="624"/>
            <a:chExt cx="2735" cy="1728"/>
          </a:xfrm>
        </p:grpSpPr>
        <p:pic>
          <p:nvPicPr>
            <p:cNvPr id="9012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" y="624"/>
              <a:ext cx="2303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23" name="Text Box 10"/>
            <p:cNvSpPr txBox="1">
              <a:spLocks noChangeArrowheads="1"/>
            </p:cNvSpPr>
            <p:nvPr/>
          </p:nvSpPr>
          <p:spPr bwMode="auto">
            <a:xfrm>
              <a:off x="4704" y="1200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DBSCAN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16388" y="3657600"/>
            <a:ext cx="4646612" cy="2743200"/>
            <a:chOff x="2593" y="2304"/>
            <a:chExt cx="2927" cy="1728"/>
          </a:xfrm>
        </p:grpSpPr>
        <p:pic>
          <p:nvPicPr>
            <p:cNvPr id="90120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3" y="2304"/>
              <a:ext cx="2303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0121" name="Text Box 13"/>
            <p:cNvSpPr txBox="1">
              <a:spLocks noChangeArrowheads="1"/>
            </p:cNvSpPr>
            <p:nvPr/>
          </p:nvSpPr>
          <p:spPr bwMode="auto">
            <a:xfrm>
              <a:off x="4800" y="2640"/>
              <a:ext cx="72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Complete Link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342900" indent="-342900"/>
            <a:r>
              <a:rPr lang="en-US" altLang="en-US" sz="2200" dirty="0"/>
              <a:t>Numerical measures that are applied to judge various aspects of cluster validity, are classified into the following three types.</a:t>
            </a:r>
          </a:p>
          <a:p>
            <a:pPr marL="742950" lvl="1" indent="-285750"/>
            <a:r>
              <a:rPr lang="en-US" altLang="en-US" sz="2000" dirty="0">
                <a:solidFill>
                  <a:srgbClr val="FF0000"/>
                </a:solidFill>
              </a:rPr>
              <a:t>External Index:</a:t>
            </a:r>
            <a:r>
              <a:rPr lang="en-US" altLang="en-US" sz="2000" dirty="0"/>
              <a:t> Used to measure the extent to which cluster labels match externally supplied class labels.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 dirty="0"/>
              <a:t>Entropy </a:t>
            </a:r>
          </a:p>
          <a:p>
            <a:pPr marL="742950" lvl="1" indent="-285750"/>
            <a:r>
              <a:rPr lang="en-US" altLang="en-US" sz="2000" dirty="0">
                <a:solidFill>
                  <a:srgbClr val="FF0000"/>
                </a:solidFill>
              </a:rPr>
              <a:t>Internal Index:</a:t>
            </a:r>
            <a:r>
              <a:rPr lang="en-US" altLang="en-US" sz="2000" dirty="0"/>
              <a:t>  Used to measure the goodness of a clustering structure </a:t>
            </a:r>
            <a:r>
              <a:rPr lang="en-US" altLang="en-US" sz="2000" i="1" dirty="0"/>
              <a:t>without</a:t>
            </a:r>
            <a:r>
              <a:rPr lang="en-US" altLang="en-US" sz="2000" dirty="0"/>
              <a:t> respect to external information. 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 dirty="0"/>
              <a:t>Sum of Squared Error (SSE)</a:t>
            </a:r>
          </a:p>
          <a:p>
            <a:pPr marL="342900" indent="-342900"/>
            <a:r>
              <a:rPr lang="en-US" altLang="en-US" sz="2200" dirty="0"/>
              <a:t>Sometimes these are referred to as </a:t>
            </a:r>
            <a:r>
              <a:rPr lang="en-US" altLang="en-US" sz="2200" dirty="0">
                <a:solidFill>
                  <a:srgbClr val="FF0000"/>
                </a:solidFill>
              </a:rPr>
              <a:t>criteria</a:t>
            </a:r>
            <a:r>
              <a:rPr lang="en-US" altLang="en-US" sz="2200" dirty="0"/>
              <a:t> instead of </a:t>
            </a:r>
            <a:r>
              <a:rPr lang="en-US" altLang="en-US" sz="2200" dirty="0">
                <a:solidFill>
                  <a:srgbClr val="FF0000"/>
                </a:solidFill>
              </a:rPr>
              <a:t>indices</a:t>
            </a:r>
          </a:p>
          <a:p>
            <a:pPr marL="742950" lvl="1" indent="-285750"/>
            <a:r>
              <a:rPr lang="en-US" altLang="en-US" sz="1800" dirty="0"/>
              <a:t>However, sometimes criterion is the general strategy and index is the numerical measure that implements the criterion.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Measures of Cluster Validity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257800"/>
          </a:xfrm>
        </p:spPr>
        <p:txBody>
          <a:bodyPr/>
          <a:lstStyle/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Determining the</a:t>
            </a:r>
            <a:r>
              <a:rPr lang="en-US" altLang="en-US" sz="2000">
                <a:solidFill>
                  <a:srgbClr val="FF9900"/>
                </a:solidFill>
              </a:rPr>
              <a:t> </a:t>
            </a:r>
            <a:r>
              <a:rPr lang="en-US" altLang="en-US" sz="2000">
                <a:solidFill>
                  <a:srgbClr val="FF0000"/>
                </a:solidFill>
              </a:rPr>
              <a:t>clustering tendency</a:t>
            </a:r>
            <a:r>
              <a:rPr lang="en-US" altLang="en-US" sz="2000"/>
              <a:t> of a set of data, i.e., distinguishing whether non-random structure actually exists in the data. 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Comparing the results of a cluster analysis to externally known results, e.g., to externally given class labels.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Evaluating how well the results of a cluster analysis fit the data </a:t>
            </a:r>
            <a:r>
              <a:rPr lang="en-US" altLang="en-US" sz="2000" i="1"/>
              <a:t>without</a:t>
            </a:r>
            <a:r>
              <a:rPr lang="en-US" altLang="en-US" sz="2000"/>
              <a:t> reference to external information. </a:t>
            </a:r>
          </a:p>
          <a:p>
            <a:pPr marL="990600" lvl="1" indent="-533400">
              <a:buSzTx/>
              <a:buFont typeface="Arial" charset="0"/>
              <a:buNone/>
            </a:pPr>
            <a:r>
              <a:rPr lang="en-US" altLang="en-US" sz="1800"/>
              <a:t>	- Use only the data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Comparing the results of two different sets of cluster analyses to determine which is better.</a:t>
            </a:r>
          </a:p>
          <a:p>
            <a:pPr marL="533400" indent="-533400">
              <a:buSzTx/>
              <a:buFont typeface="Monotype Sorts" pitchFamily="2" charset="2"/>
              <a:buAutoNum type="arabicPeriod"/>
            </a:pPr>
            <a:r>
              <a:rPr lang="en-US" altLang="en-US" sz="2000"/>
              <a:t>Determining the ‘correct’ number of clusters.</a:t>
            </a:r>
          </a:p>
          <a:p>
            <a:pPr marL="533400" indent="-533400"/>
            <a:endParaRPr lang="en-US" altLang="en-US" sz="2000"/>
          </a:p>
          <a:p>
            <a:pPr marL="533400" indent="-533400">
              <a:buFont typeface="Monotype Sorts" pitchFamily="2" charset="2"/>
              <a:buNone/>
            </a:pPr>
            <a:r>
              <a:rPr lang="en-US" altLang="en-US" sz="2400"/>
              <a:t>	</a:t>
            </a:r>
            <a:r>
              <a:rPr lang="en-US" altLang="en-US" sz="2000"/>
              <a:t>For 2, 3, and 4, we can further distinguish whether we want to evaluate the entire clustering or just individual clusters. </a:t>
            </a:r>
          </a:p>
          <a:p>
            <a:pPr marL="533400" indent="-533400"/>
            <a:endParaRPr lang="en-US" altLang="en-US" sz="20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-152400" y="228600"/>
            <a:ext cx="9144000" cy="533400"/>
          </a:xfrm>
        </p:spPr>
        <p:txBody>
          <a:bodyPr/>
          <a:lstStyle/>
          <a:p>
            <a:r>
              <a:rPr lang="en-US" altLang="en-US" sz="2800" dirty="0"/>
              <a:t>Different Aspects of Cluster Validation/Evaluation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906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88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533400" indent="-533400"/>
            <a:r>
              <a:rPr lang="en-US" altLang="en-US" dirty="0"/>
              <a:t>Today’s Organization 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altLang="en-US" sz="2800" dirty="0"/>
              <a:t>Finish Discussion of Cluster Validity/Cluster Evaluation 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altLang="en-US" sz="2800" dirty="0"/>
              <a:t>Brief Discussion of Task 4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altLang="en-US" sz="2800" dirty="0"/>
              <a:t>Group Homework Credit Presentations Groups H and I</a:t>
            </a:r>
          </a:p>
          <a:p>
            <a:pPr marL="990600" lvl="1" indent="-533400">
              <a:buFont typeface="+mj-lt"/>
              <a:buAutoNum type="arabicPeriod"/>
            </a:pPr>
            <a:r>
              <a:rPr lang="en-US" altLang="en-US" sz="2800" dirty="0"/>
              <a:t>New Topic: Association Analysis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News October 26, 2023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93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533400" indent="-533400"/>
            <a:r>
              <a:rPr lang="en-US" altLang="en-US" sz="2400" dirty="0"/>
              <a:t>Two matrices </a:t>
            </a:r>
          </a:p>
          <a:p>
            <a:pPr marL="990600" lvl="1" indent="-533400"/>
            <a:r>
              <a:rPr lang="en-US" altLang="en-US" sz="1800" dirty="0"/>
              <a:t>Proximity Matrix</a:t>
            </a:r>
          </a:p>
          <a:p>
            <a:pPr marL="990600" lvl="1" indent="-533400"/>
            <a:r>
              <a:rPr lang="en-US" altLang="en-US" sz="1800" dirty="0"/>
              <a:t>Ideal Similarity Matrix</a:t>
            </a:r>
          </a:p>
          <a:p>
            <a:pPr marL="1371600" lvl="2" indent="-457200"/>
            <a:r>
              <a:rPr lang="en-US" altLang="en-US" sz="1600" dirty="0"/>
              <a:t>One row and one column for each data point</a:t>
            </a:r>
          </a:p>
          <a:p>
            <a:pPr marL="1371600" lvl="2" indent="-457200"/>
            <a:r>
              <a:rPr lang="en-US" altLang="en-US" sz="1600" dirty="0"/>
              <a:t>An entry is 1 if the associated pair of points belong to the same cluster</a:t>
            </a:r>
          </a:p>
          <a:p>
            <a:pPr marL="1371600" lvl="2" indent="-457200"/>
            <a:r>
              <a:rPr lang="en-US" altLang="en-US" sz="1600" dirty="0"/>
              <a:t>An entry is 0 if the associated pair of points belongs to different clusters</a:t>
            </a:r>
          </a:p>
          <a:p>
            <a:pPr marL="533400" indent="-533400"/>
            <a:r>
              <a:rPr lang="en-US" altLang="en-US" sz="2400" dirty="0"/>
              <a:t>Compute the correlation between the two matrices</a:t>
            </a:r>
          </a:p>
          <a:p>
            <a:pPr marL="990600" lvl="1" indent="-533400"/>
            <a:r>
              <a:rPr lang="en-US" altLang="en-US" sz="1800" dirty="0"/>
              <a:t>Since the matrices are symmetric, only the correlation between </a:t>
            </a:r>
            <a:br>
              <a:rPr lang="en-US" altLang="en-US" sz="1800" dirty="0"/>
            </a:br>
            <a:r>
              <a:rPr lang="en-US" altLang="en-US" sz="1800" dirty="0"/>
              <a:t>n(n-1) / 2 entries needs to be calculated.</a:t>
            </a:r>
          </a:p>
          <a:p>
            <a:pPr marL="533400" indent="-533400"/>
            <a:r>
              <a:rPr lang="en-US" altLang="en-US" sz="2400" dirty="0"/>
              <a:t>High negative correlations indicate that points that belong to the same cluster are close to each other. </a:t>
            </a:r>
          </a:p>
          <a:p>
            <a:pPr marL="533400" indent="-533400"/>
            <a:r>
              <a:rPr lang="en-US" altLang="en-US" sz="2400" dirty="0"/>
              <a:t>Not a good measure for some density or contiguity based clusters.</a:t>
            </a:r>
            <a:endParaRPr lang="en-US" altLang="en-US" sz="20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Measuring Cluster Validity Via Correlation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93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34000"/>
          </a:xfrm>
        </p:spPr>
        <p:txBody>
          <a:bodyPr/>
          <a:lstStyle/>
          <a:p>
            <a:pPr marL="533400" indent="-533400"/>
            <a:r>
              <a:rPr lang="en-US" altLang="en-US" sz="2400" dirty="0"/>
              <a:t>We assume we have 5 objects and a clustering is {1,2} {3,4,5}. The ideal similarity matrix for this clustering and the 5-object distance matrix are:</a:t>
            </a:r>
          </a:p>
          <a:p>
            <a:pPr marL="533400" indent="-533400"/>
            <a:endParaRPr lang="en-US" altLang="en-US" sz="2400" dirty="0"/>
          </a:p>
          <a:p>
            <a:pPr marL="533400" indent="-533400"/>
            <a:endParaRPr lang="en-US" altLang="en-US" sz="2400" dirty="0"/>
          </a:p>
          <a:p>
            <a:pPr marL="533400" indent="-533400"/>
            <a:endParaRPr lang="en-US" altLang="en-US" sz="2400" dirty="0"/>
          </a:p>
          <a:p>
            <a:pPr marL="533400" indent="-533400"/>
            <a:endParaRPr lang="en-US" altLang="en-US" sz="2400" dirty="0"/>
          </a:p>
          <a:p>
            <a:pPr marL="457200" lvl="1" indent="0">
              <a:buNone/>
            </a:pPr>
            <a:endParaRPr lang="en-US" altLang="en-US" sz="1600" dirty="0"/>
          </a:p>
          <a:p>
            <a:pPr marL="533400" indent="-533400"/>
            <a:r>
              <a:rPr lang="en-US" altLang="en-US" sz="2400" dirty="0"/>
              <a:t>We compute the correlation of the following vectors:</a:t>
            </a:r>
          </a:p>
          <a:p>
            <a:pPr marL="0" indent="0">
              <a:buNone/>
            </a:pPr>
            <a:r>
              <a:rPr lang="en-US" altLang="en-US" sz="2400" dirty="0"/>
              <a:t>Correlation( (1,0,0,0,0,0,0,1,1,1), (2,6,6,7,5,6,2,3,2,1))=-0.78</a:t>
            </a:r>
          </a:p>
          <a:p>
            <a:pPr marL="0" indent="0">
              <a:buNone/>
            </a:pPr>
            <a:r>
              <a:rPr lang="en-US" altLang="en-US" sz="1600" dirty="0"/>
              <a:t>a&lt;-c(1,0,0,0,0,0,0,1,1,1) </a:t>
            </a:r>
          </a:p>
          <a:p>
            <a:pPr marL="0" indent="0">
              <a:buNone/>
            </a:pPr>
            <a:r>
              <a:rPr lang="en-US" altLang="en-US" sz="1600" dirty="0"/>
              <a:t>b&lt;-c(2,6,6,7,5,6,2,3,2,1)</a:t>
            </a:r>
          </a:p>
          <a:p>
            <a:pPr marL="0" indent="0">
              <a:buNone/>
            </a:pPr>
            <a:r>
              <a:rPr lang="en-US" altLang="en-US" sz="1600" dirty="0"/>
              <a:t>&gt; </a:t>
            </a:r>
            <a:r>
              <a:rPr lang="en-US" altLang="en-US" sz="1600" dirty="0" err="1"/>
              <a:t>cor</a:t>
            </a:r>
            <a:r>
              <a:rPr lang="en-US" altLang="en-US" sz="1600" dirty="0"/>
              <a:t>(</a:t>
            </a:r>
            <a:r>
              <a:rPr lang="en-US" altLang="en-US" sz="1600" dirty="0" err="1"/>
              <a:t>a,b</a:t>
            </a:r>
            <a:r>
              <a:rPr lang="en-US" altLang="en-US" sz="1600" dirty="0"/>
              <a:t>)</a:t>
            </a:r>
          </a:p>
          <a:p>
            <a:pPr marL="0" indent="0">
              <a:buNone/>
            </a:pPr>
            <a:r>
              <a:rPr lang="en-US" altLang="en-US" sz="1600" dirty="0"/>
              <a:t>[1] </a:t>
            </a:r>
            <a:r>
              <a:rPr lang="en-US" altLang="en-US" sz="1600" b="1" dirty="0"/>
              <a:t>-0.7784989</a:t>
            </a:r>
          </a:p>
          <a:p>
            <a:pPr marL="533400" indent="-533400"/>
            <a:endParaRPr lang="en-US" altLang="en-US" sz="24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Example Cluster Validity Via Correlation</a:t>
            </a:r>
            <a:endParaRPr lang="en-US" alt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BABE151-CDF1-42D4-9864-A7EB7C889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205210"/>
              </p:ext>
            </p:extLst>
          </p:nvPr>
        </p:nvGraphicFramePr>
        <p:xfrm>
          <a:off x="2844800" y="2362200"/>
          <a:ext cx="1676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1911022747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1214416993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1138977400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3796146613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593160992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410215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781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22247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119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07397"/>
                  </a:ext>
                </a:extLst>
              </a:tr>
            </a:tbl>
          </a:graphicData>
        </a:graphic>
      </p:graphicFrame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EBCA5CE4-F199-44BD-8784-DE61071012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47470"/>
              </p:ext>
            </p:extLst>
          </p:nvPr>
        </p:nvGraphicFramePr>
        <p:xfrm>
          <a:off x="5216849" y="2362200"/>
          <a:ext cx="1676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1911022747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1214416993"/>
                    </a:ext>
                  </a:extLst>
                </a:gridCol>
                <a:gridCol w="243840">
                  <a:extLst>
                    <a:ext uri="{9D8B030D-6E8A-4147-A177-3AD203B41FA5}">
                      <a16:colId xmlns:a16="http://schemas.microsoft.com/office/drawing/2014/main" val="11389774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796146613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593160992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410215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781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22247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11901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07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0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09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93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Measuring Cluster Validity Via Correlation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Correlation of ideal similarity and proximity matrices for the K-means </a:t>
            </a:r>
            <a:r>
              <a:rPr lang="en-US" altLang="en-US" dirty="0" err="1"/>
              <a:t>clusterings</a:t>
            </a:r>
            <a:r>
              <a:rPr lang="en-US" altLang="en-US" dirty="0"/>
              <a:t> of the following two data sets. </a:t>
            </a:r>
          </a:p>
          <a:p>
            <a:endParaRPr lang="en-US" altLang="en-US" dirty="0"/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667000"/>
            <a:ext cx="36560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2667000"/>
            <a:ext cx="36560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373188" y="58674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Corr = -0.9235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5030788" y="58674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Corr = -0.5810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146484009</TotalTime>
  <Pages>3</Pages>
  <Words>1702</Words>
  <Application>Microsoft Office PowerPoint</Application>
  <PresentationFormat>On-screen Show (4:3)</PresentationFormat>
  <Paragraphs>250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Lucida Handwriting</vt:lpstr>
      <vt:lpstr>Monotype Sorts</vt:lpstr>
      <vt:lpstr>Tahoma</vt:lpstr>
      <vt:lpstr>Times New Roman</vt:lpstr>
      <vt:lpstr>Wingdings</vt:lpstr>
      <vt:lpstr>LC.BRev.FY97</vt:lpstr>
      <vt:lpstr>Visio</vt:lpstr>
      <vt:lpstr>Bitmap Image</vt:lpstr>
      <vt:lpstr>Cluster Validity and Evaluation  </vt:lpstr>
      <vt:lpstr>Different Aspects of Cluster Validation/Evaluation</vt:lpstr>
      <vt:lpstr>Clusters found in Random Data</vt:lpstr>
      <vt:lpstr>Measures of Cluster Validity</vt:lpstr>
      <vt:lpstr>Different Aspects of Cluster Validation/Evaluation</vt:lpstr>
      <vt:lpstr>News October 26, 2023</vt:lpstr>
      <vt:lpstr>Measuring Cluster Validity Via Correlation</vt:lpstr>
      <vt:lpstr>Example Cluster Validity Via Correlation</vt:lpstr>
      <vt:lpstr>Measuring Cluster Validity Via Correlation</vt:lpstr>
      <vt:lpstr>Using Similarity Matrix for Cluster Validation</vt:lpstr>
      <vt:lpstr>Using Similarity Matrix for Cluster Validation</vt:lpstr>
      <vt:lpstr>Using Similarity Matrix for Cluster Validation</vt:lpstr>
      <vt:lpstr>Using Similarity Matrix for Cluster Validation</vt:lpstr>
      <vt:lpstr>Using Similarity Matrix for Cluster Validation</vt:lpstr>
      <vt:lpstr>Internal Measures: SSE</vt:lpstr>
      <vt:lpstr>Internal Measures: SSE</vt:lpstr>
      <vt:lpstr>Framework for Cluster Validity</vt:lpstr>
      <vt:lpstr>Statistical Framework for SSE</vt:lpstr>
      <vt:lpstr>Statistical Framework for Correlation</vt:lpstr>
      <vt:lpstr>Internal Measures: Cohesion and Separation</vt:lpstr>
      <vt:lpstr>Internal Measures: Cohesion and Separation</vt:lpstr>
      <vt:lpstr>Example: Cohesion and Separation Computation </vt:lpstr>
      <vt:lpstr>Internal Measures: Silhouette Coefficient</vt:lpstr>
      <vt:lpstr>Silhouette Example</vt:lpstr>
      <vt:lpstr>External Measures of Cluster Validity: Entropy and Purity</vt:lpstr>
      <vt:lpstr>External Cluster Evalation </vt:lpstr>
      <vt:lpstr>Final Comment on Cluster Validity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Eick, Christoph F</cp:lastModifiedBy>
  <cp:revision>594</cp:revision>
  <cp:lastPrinted>2011-11-07T17:05:43Z</cp:lastPrinted>
  <dcterms:created xsi:type="dcterms:W3CDTF">1998-03-18T13:44:31Z</dcterms:created>
  <dcterms:modified xsi:type="dcterms:W3CDTF">2023-10-26T13:49:22Z</dcterms:modified>
</cp:coreProperties>
</file>