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71"/>
  </p:notesMasterIdLst>
  <p:handoutMasterIdLst>
    <p:handoutMasterId r:id="rId72"/>
  </p:handoutMasterIdLst>
  <p:sldIdLst>
    <p:sldId id="1170" r:id="rId2"/>
    <p:sldId id="1111" r:id="rId3"/>
    <p:sldId id="1180" r:id="rId4"/>
    <p:sldId id="1007" r:id="rId5"/>
    <p:sldId id="1195" r:id="rId6"/>
    <p:sldId id="1008" r:id="rId7"/>
    <p:sldId id="1178" r:id="rId8"/>
    <p:sldId id="1009" r:id="rId9"/>
    <p:sldId id="1134" r:id="rId10"/>
    <p:sldId id="1018" r:id="rId11"/>
    <p:sldId id="1131" r:id="rId12"/>
    <p:sldId id="1010" r:id="rId13"/>
    <p:sldId id="1132" r:id="rId14"/>
    <p:sldId id="1011" r:id="rId15"/>
    <p:sldId id="1012" r:id="rId16"/>
    <p:sldId id="1013" r:id="rId17"/>
    <p:sldId id="1172" r:id="rId18"/>
    <p:sldId id="1015" r:id="rId19"/>
    <p:sldId id="1191" r:id="rId20"/>
    <p:sldId id="1016" r:id="rId21"/>
    <p:sldId id="1192" r:id="rId22"/>
    <p:sldId id="1166" r:id="rId23"/>
    <p:sldId id="1017" r:id="rId24"/>
    <p:sldId id="1188" r:id="rId25"/>
    <p:sldId id="1189" r:id="rId26"/>
    <p:sldId id="1133" r:id="rId27"/>
    <p:sldId id="1135" r:id="rId28"/>
    <p:sldId id="1184" r:id="rId29"/>
    <p:sldId id="1197" r:id="rId30"/>
    <p:sldId id="1196" r:id="rId31"/>
    <p:sldId id="1213" r:id="rId32"/>
    <p:sldId id="1214" r:id="rId33"/>
    <p:sldId id="1215" r:id="rId34"/>
    <p:sldId id="1185" r:id="rId35"/>
    <p:sldId id="1186" r:id="rId36"/>
    <p:sldId id="1183" r:id="rId37"/>
    <p:sldId id="1216" r:id="rId38"/>
    <p:sldId id="1171" r:id="rId39"/>
    <p:sldId id="1217" r:id="rId40"/>
    <p:sldId id="1020" r:id="rId41"/>
    <p:sldId id="1162" r:id="rId42"/>
    <p:sldId id="1160" r:id="rId43"/>
    <p:sldId id="1161" r:id="rId44"/>
    <p:sldId id="1022" r:id="rId45"/>
    <p:sldId id="1023" r:id="rId46"/>
    <p:sldId id="1024" r:id="rId47"/>
    <p:sldId id="1193" r:id="rId48"/>
    <p:sldId id="1194" r:id="rId49"/>
    <p:sldId id="1167" r:id="rId50"/>
    <p:sldId id="1198" r:id="rId51"/>
    <p:sldId id="1174" r:id="rId52"/>
    <p:sldId id="1210" r:id="rId53"/>
    <p:sldId id="1025" r:id="rId54"/>
    <p:sldId id="1179" r:id="rId55"/>
    <p:sldId id="1208" r:id="rId56"/>
    <p:sldId id="1209" r:id="rId57"/>
    <p:sldId id="1168" r:id="rId58"/>
    <p:sldId id="1211" r:id="rId59"/>
    <p:sldId id="1201" r:id="rId60"/>
    <p:sldId id="1202" r:id="rId61"/>
    <p:sldId id="1203" r:id="rId62"/>
    <p:sldId id="1204" r:id="rId63"/>
    <p:sldId id="1206" r:id="rId64"/>
    <p:sldId id="1207" r:id="rId65"/>
    <p:sldId id="1164" r:id="rId66"/>
    <p:sldId id="1163" r:id="rId67"/>
    <p:sldId id="1165" r:id="rId68"/>
    <p:sldId id="1175" r:id="rId69"/>
    <p:sldId id="1212" r:id="rId70"/>
  </p:sldIdLst>
  <p:sldSz cx="9144000" cy="6858000" type="screen4x3"/>
  <p:notesSz cx="6858000" cy="9199563"/>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E6EA"/>
    <a:srgbClr val="FAE2F6"/>
    <a:srgbClr val="170981"/>
    <a:srgbClr val="121328"/>
    <a:srgbClr val="D7FDF9"/>
    <a:srgbClr val="003366"/>
    <a:srgbClr val="CC0000"/>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5" autoAdjust="0"/>
    <p:restoredTop sz="92868" autoAdjust="0"/>
  </p:normalViewPr>
  <p:slideViewPr>
    <p:cSldViewPr>
      <p:cViewPr varScale="1">
        <p:scale>
          <a:sx n="68" d="100"/>
          <a:sy n="68" d="100"/>
        </p:scale>
        <p:origin x="754" y="5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00" d="100"/>
        <a:sy n="100" d="100"/>
      </p:scale>
      <p:origin x="0" y="0"/>
    </p:cViewPr>
  </p:notesTextViewPr>
  <p:sorterViewPr>
    <p:cViewPr varScale="1">
      <p:scale>
        <a:sx n="1" d="1"/>
        <a:sy n="1" d="1"/>
      </p:scale>
      <p:origin x="0" y="-13805"/>
    </p:cViewPr>
  </p:sorterViewPr>
  <p:notesViewPr>
    <p:cSldViewPr>
      <p:cViewPr varScale="1">
        <p:scale>
          <a:sx n="38" d="100"/>
          <a:sy n="38" d="100"/>
        </p:scale>
        <p:origin x="-1530" y="-72"/>
      </p:cViewPr>
      <p:guideLst>
        <p:guide orient="horz" pos="2898"/>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62.xml"/><Relationship Id="rId3" Type="http://schemas.openxmlformats.org/officeDocument/2006/relationships/slide" Target="slides/slide47.xml"/><Relationship Id="rId7" Type="http://schemas.openxmlformats.org/officeDocument/2006/relationships/slide" Target="slides/slide61.xml"/><Relationship Id="rId2" Type="http://schemas.openxmlformats.org/officeDocument/2006/relationships/slide" Target="slides/slide33.xml"/><Relationship Id="rId1" Type="http://schemas.openxmlformats.org/officeDocument/2006/relationships/slide" Target="slides/slide17.xml"/><Relationship Id="rId6" Type="http://schemas.openxmlformats.org/officeDocument/2006/relationships/slide" Target="slides/slide60.xml"/><Relationship Id="rId5" Type="http://schemas.openxmlformats.org/officeDocument/2006/relationships/slide" Target="slides/slide59.xml"/><Relationship Id="rId10" Type="http://schemas.openxmlformats.org/officeDocument/2006/relationships/slide" Target="slides/slide64.xml"/><Relationship Id="rId4" Type="http://schemas.openxmlformats.org/officeDocument/2006/relationships/slide" Target="slides/slide48.xml"/><Relationship Id="rId9" Type="http://schemas.openxmlformats.org/officeDocument/2006/relationships/slide" Target="slides/slide6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397590361445784E-2"/>
          <c:y val="7.0945945945945943E-2"/>
          <c:w val="0.8493975903614458"/>
          <c:h val="0.80743243243243246"/>
        </c:manualLayout>
      </c:layout>
      <c:scatterChart>
        <c:scatterStyle val="lineMarker"/>
        <c:varyColors val="0"/>
        <c:ser>
          <c:idx val="0"/>
          <c:order val="0"/>
          <c:tx>
            <c:strRef>
              <c:f>Sheet1!$C$2</c:f>
              <c:strCache>
                <c:ptCount val="1"/>
                <c:pt idx="0">
                  <c:v>y</c:v>
                </c:pt>
              </c:strCache>
            </c:strRef>
          </c:tx>
          <c:spPr>
            <a:ln w="19209">
              <a:noFill/>
            </a:ln>
          </c:spPr>
          <c:marker>
            <c:symbol val="diamond"/>
            <c:size val="6"/>
            <c:spPr>
              <a:solidFill>
                <a:srgbClr val="000080"/>
              </a:solidFill>
              <a:ln>
                <a:solidFill>
                  <a:srgbClr val="000080"/>
                </a:solidFill>
                <a:prstDash val="solid"/>
              </a:ln>
            </c:spPr>
          </c:marker>
          <c:dPt>
            <c:idx val="0"/>
            <c:marker>
              <c:spPr>
                <a:solidFill>
                  <a:srgbClr val="00FFFF"/>
                </a:solidFill>
                <a:ln>
                  <a:solidFill>
                    <a:srgbClr val="000080"/>
                  </a:solidFill>
                  <a:prstDash val="solid"/>
                </a:ln>
              </c:spPr>
            </c:marker>
            <c:bubble3D val="0"/>
            <c:extLst>
              <c:ext xmlns:c16="http://schemas.microsoft.com/office/drawing/2014/chart" uri="{C3380CC4-5D6E-409C-BE32-E72D297353CC}">
                <c16:uniqueId val="{00000000-74FF-44C7-94E6-47B5CB107CEE}"/>
              </c:ext>
            </c:extLst>
          </c:dPt>
          <c:dPt>
            <c:idx val="1"/>
            <c:marker>
              <c:spPr>
                <a:solidFill>
                  <a:srgbClr val="00FFFF"/>
                </a:solidFill>
                <a:ln>
                  <a:solidFill>
                    <a:srgbClr val="000080"/>
                  </a:solidFill>
                  <a:prstDash val="solid"/>
                </a:ln>
              </c:spPr>
            </c:marker>
            <c:bubble3D val="0"/>
            <c:extLst>
              <c:ext xmlns:c16="http://schemas.microsoft.com/office/drawing/2014/chart" uri="{C3380CC4-5D6E-409C-BE32-E72D297353CC}">
                <c16:uniqueId val="{00000001-74FF-44C7-94E6-47B5CB107CEE}"/>
              </c:ext>
            </c:extLst>
          </c:dPt>
          <c:dPt>
            <c:idx val="3"/>
            <c:marker>
              <c:spPr>
                <a:solidFill>
                  <a:srgbClr val="00FFFF"/>
                </a:solidFill>
                <a:ln>
                  <a:solidFill>
                    <a:srgbClr val="000080"/>
                  </a:solidFill>
                  <a:prstDash val="solid"/>
                </a:ln>
              </c:spPr>
            </c:marker>
            <c:bubble3D val="0"/>
            <c:extLst>
              <c:ext xmlns:c16="http://schemas.microsoft.com/office/drawing/2014/chart" uri="{C3380CC4-5D6E-409C-BE32-E72D297353CC}">
                <c16:uniqueId val="{00000002-74FF-44C7-94E6-47B5CB107CEE}"/>
              </c:ext>
            </c:extLst>
          </c:dPt>
          <c:dPt>
            <c:idx val="4"/>
            <c:marker>
              <c:spPr>
                <a:solidFill>
                  <a:srgbClr val="00FFFF"/>
                </a:solidFill>
                <a:ln>
                  <a:solidFill>
                    <a:srgbClr val="000080"/>
                  </a:solidFill>
                  <a:prstDash val="solid"/>
                </a:ln>
              </c:spPr>
            </c:marker>
            <c:bubble3D val="0"/>
            <c:extLst>
              <c:ext xmlns:c16="http://schemas.microsoft.com/office/drawing/2014/chart" uri="{C3380CC4-5D6E-409C-BE32-E72D297353CC}">
                <c16:uniqueId val="{00000003-74FF-44C7-94E6-47B5CB107CEE}"/>
              </c:ext>
            </c:extLst>
          </c:dPt>
          <c:dPt>
            <c:idx val="6"/>
            <c:marker>
              <c:spPr>
                <a:solidFill>
                  <a:srgbClr val="00FFFF"/>
                </a:solidFill>
                <a:ln>
                  <a:solidFill>
                    <a:srgbClr val="000080"/>
                  </a:solidFill>
                  <a:prstDash val="solid"/>
                </a:ln>
              </c:spPr>
            </c:marker>
            <c:bubble3D val="0"/>
            <c:extLst>
              <c:ext xmlns:c16="http://schemas.microsoft.com/office/drawing/2014/chart" uri="{C3380CC4-5D6E-409C-BE32-E72D297353CC}">
                <c16:uniqueId val="{00000004-74FF-44C7-94E6-47B5CB107CEE}"/>
              </c:ext>
            </c:extLst>
          </c:dPt>
          <c:dPt>
            <c:idx val="7"/>
            <c:marker>
              <c:spPr>
                <a:solidFill>
                  <a:srgbClr val="00FFFF"/>
                </a:solidFill>
                <a:ln>
                  <a:solidFill>
                    <a:srgbClr val="000080"/>
                  </a:solidFill>
                  <a:prstDash val="solid"/>
                </a:ln>
              </c:spPr>
            </c:marker>
            <c:bubble3D val="0"/>
            <c:extLst>
              <c:ext xmlns:c16="http://schemas.microsoft.com/office/drawing/2014/chart" uri="{C3380CC4-5D6E-409C-BE32-E72D297353CC}">
                <c16:uniqueId val="{00000005-74FF-44C7-94E6-47B5CB107CEE}"/>
              </c:ext>
            </c:extLst>
          </c:dPt>
          <c:xVal>
            <c:numRef>
              <c:f>Sheet1!$B$3:$B$12</c:f>
              <c:numCache>
                <c:formatCode>General</c:formatCode>
                <c:ptCount val="10"/>
                <c:pt idx="0">
                  <c:v>3</c:v>
                </c:pt>
                <c:pt idx="1">
                  <c:v>3</c:v>
                </c:pt>
                <c:pt idx="2">
                  <c:v>7</c:v>
                </c:pt>
                <c:pt idx="3">
                  <c:v>4</c:v>
                </c:pt>
                <c:pt idx="4">
                  <c:v>3</c:v>
                </c:pt>
                <c:pt idx="5">
                  <c:v>8</c:v>
                </c:pt>
                <c:pt idx="6">
                  <c:v>4</c:v>
                </c:pt>
                <c:pt idx="7">
                  <c:v>5</c:v>
                </c:pt>
                <c:pt idx="8">
                  <c:v>7</c:v>
                </c:pt>
                <c:pt idx="9">
                  <c:v>5</c:v>
                </c:pt>
              </c:numCache>
            </c:numRef>
          </c:xVal>
          <c:yVal>
            <c:numRef>
              <c:f>Sheet1!$C$3:$C$12</c:f>
              <c:numCache>
                <c:formatCode>General</c:formatCode>
                <c:ptCount val="10"/>
                <c:pt idx="0">
                  <c:v>4</c:v>
                </c:pt>
                <c:pt idx="1">
                  <c:v>6</c:v>
                </c:pt>
                <c:pt idx="2">
                  <c:v>3</c:v>
                </c:pt>
                <c:pt idx="3">
                  <c:v>7</c:v>
                </c:pt>
                <c:pt idx="4">
                  <c:v>8</c:v>
                </c:pt>
                <c:pt idx="5">
                  <c:v>5</c:v>
                </c:pt>
                <c:pt idx="6">
                  <c:v>5</c:v>
                </c:pt>
                <c:pt idx="7">
                  <c:v>1</c:v>
                </c:pt>
                <c:pt idx="8">
                  <c:v>4</c:v>
                </c:pt>
                <c:pt idx="9">
                  <c:v>5</c:v>
                </c:pt>
              </c:numCache>
            </c:numRef>
          </c:yVal>
          <c:smooth val="0"/>
          <c:extLst>
            <c:ext xmlns:c16="http://schemas.microsoft.com/office/drawing/2014/chart" uri="{C3380CC4-5D6E-409C-BE32-E72D297353CC}">
              <c16:uniqueId val="{00000006-74FF-44C7-94E6-47B5CB107CEE}"/>
            </c:ext>
          </c:extLst>
        </c:ser>
        <c:dLbls>
          <c:showLegendKey val="0"/>
          <c:showVal val="0"/>
          <c:showCatName val="0"/>
          <c:showSerName val="0"/>
          <c:showPercent val="0"/>
          <c:showBubbleSize val="0"/>
        </c:dLbls>
        <c:axId val="-1355110912"/>
        <c:axId val="-1355102208"/>
      </c:scatterChart>
      <c:valAx>
        <c:axId val="-1355110912"/>
        <c:scaling>
          <c:orientation val="minMax"/>
          <c:max val="10"/>
        </c:scaling>
        <c:delete val="0"/>
        <c:axPos val="b"/>
        <c:majorGridlines>
          <c:spPr>
            <a:ln w="2134">
              <a:solidFill>
                <a:srgbClr val="000000"/>
              </a:solidFill>
              <a:prstDash val="solid"/>
            </a:ln>
          </c:spPr>
        </c:majorGridlines>
        <c:numFmt formatCode="General" sourceLinked="1"/>
        <c:majorTickMark val="out"/>
        <c:minorTickMark val="none"/>
        <c:tickLblPos val="nextTo"/>
        <c:spPr>
          <a:ln w="2134">
            <a:solidFill>
              <a:srgbClr val="000000"/>
            </a:solidFill>
            <a:prstDash val="solid"/>
          </a:ln>
        </c:spPr>
        <c:txPr>
          <a:bodyPr rot="0" vert="horz"/>
          <a:lstStyle/>
          <a:p>
            <a:pPr>
              <a:defRPr sz="538" b="0" i="0" u="none" strike="noStrike" baseline="0">
                <a:solidFill>
                  <a:srgbClr val="000000"/>
                </a:solidFill>
                <a:latin typeface="Arial"/>
                <a:ea typeface="Arial"/>
                <a:cs typeface="Arial"/>
              </a:defRPr>
            </a:pPr>
            <a:endParaRPr lang="en-US"/>
          </a:p>
        </c:txPr>
        <c:crossAx val="-1355102208"/>
        <c:crosses val="autoZero"/>
        <c:crossBetween val="midCat"/>
        <c:majorUnit val="1"/>
        <c:minorUnit val="1"/>
      </c:valAx>
      <c:valAx>
        <c:axId val="-1355102208"/>
        <c:scaling>
          <c:orientation val="minMax"/>
          <c:max val="10"/>
        </c:scaling>
        <c:delete val="0"/>
        <c:axPos val="l"/>
        <c:majorGridlines>
          <c:spPr>
            <a:ln w="2134">
              <a:solidFill>
                <a:srgbClr val="000000"/>
              </a:solidFill>
              <a:prstDash val="solid"/>
            </a:ln>
          </c:spPr>
        </c:majorGridlines>
        <c:numFmt formatCode="General" sourceLinked="1"/>
        <c:majorTickMark val="out"/>
        <c:minorTickMark val="none"/>
        <c:tickLblPos val="nextTo"/>
        <c:spPr>
          <a:ln w="2134">
            <a:solidFill>
              <a:srgbClr val="000000"/>
            </a:solidFill>
            <a:prstDash val="solid"/>
          </a:ln>
        </c:spPr>
        <c:txPr>
          <a:bodyPr rot="0" vert="horz"/>
          <a:lstStyle/>
          <a:p>
            <a:pPr>
              <a:defRPr sz="538" b="0" i="0" u="none" strike="noStrike" baseline="0">
                <a:solidFill>
                  <a:srgbClr val="000000"/>
                </a:solidFill>
                <a:latin typeface="Arial"/>
                <a:ea typeface="Arial"/>
                <a:cs typeface="Arial"/>
              </a:defRPr>
            </a:pPr>
            <a:endParaRPr lang="en-US"/>
          </a:p>
        </c:txPr>
        <c:crossAx val="-1355110912"/>
        <c:crosses val="autoZero"/>
        <c:crossBetween val="midCat"/>
        <c:minorUnit val="1"/>
      </c:valAx>
      <c:spPr>
        <a:solidFill>
          <a:srgbClr val="FFFFFF"/>
        </a:solidFill>
        <a:ln w="8537">
          <a:solidFill>
            <a:srgbClr val="000000"/>
          </a:solidFill>
          <a:prstDash val="solid"/>
        </a:ln>
      </c:spPr>
    </c:plotArea>
    <c:plotVisOnly val="1"/>
    <c:dispBlanksAs val="gap"/>
    <c:showDLblsOverMax val="0"/>
  </c:chart>
  <c:spPr>
    <a:solidFill>
      <a:srgbClr val="FFFFFF"/>
    </a:solidFill>
    <a:ln w="2134">
      <a:solidFill>
        <a:srgbClr val="000000"/>
      </a:solidFill>
      <a:prstDash val="solid"/>
    </a:ln>
  </c:spPr>
  <c:txPr>
    <a:bodyPr/>
    <a:lstStyle/>
    <a:p>
      <a:pPr>
        <a:defRPr sz="538"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397590361445784E-2"/>
          <c:y val="7.0945945945945943E-2"/>
          <c:w val="0.8493975903614458"/>
          <c:h val="0.80743243243243246"/>
        </c:manualLayout>
      </c:layout>
      <c:scatterChart>
        <c:scatterStyle val="lineMarker"/>
        <c:varyColors val="0"/>
        <c:ser>
          <c:idx val="0"/>
          <c:order val="0"/>
          <c:tx>
            <c:strRef>
              <c:f>Sheet1!$C$2</c:f>
              <c:strCache>
                <c:ptCount val="1"/>
                <c:pt idx="0">
                  <c:v>y</c:v>
                </c:pt>
              </c:strCache>
            </c:strRef>
          </c:tx>
          <c:spPr>
            <a:ln w="19209">
              <a:noFill/>
            </a:ln>
          </c:spPr>
          <c:marker>
            <c:symbol val="diamond"/>
            <c:size val="6"/>
            <c:spPr>
              <a:solidFill>
                <a:srgbClr val="000080"/>
              </a:solidFill>
              <a:ln>
                <a:solidFill>
                  <a:srgbClr val="000080"/>
                </a:solidFill>
                <a:prstDash val="solid"/>
              </a:ln>
            </c:spPr>
          </c:marker>
          <c:dPt>
            <c:idx val="0"/>
            <c:marker>
              <c:spPr>
                <a:solidFill>
                  <a:srgbClr val="00FFFF"/>
                </a:solidFill>
                <a:ln>
                  <a:solidFill>
                    <a:srgbClr val="000080"/>
                  </a:solidFill>
                  <a:prstDash val="solid"/>
                </a:ln>
              </c:spPr>
            </c:marker>
            <c:bubble3D val="0"/>
            <c:extLst>
              <c:ext xmlns:c16="http://schemas.microsoft.com/office/drawing/2014/chart" uri="{C3380CC4-5D6E-409C-BE32-E72D297353CC}">
                <c16:uniqueId val="{00000000-BE42-460E-8699-151D0B8F25CC}"/>
              </c:ext>
            </c:extLst>
          </c:dPt>
          <c:dPt>
            <c:idx val="1"/>
            <c:marker>
              <c:spPr>
                <a:solidFill>
                  <a:srgbClr val="00FFFF"/>
                </a:solidFill>
                <a:ln>
                  <a:solidFill>
                    <a:srgbClr val="000080"/>
                  </a:solidFill>
                  <a:prstDash val="solid"/>
                </a:ln>
              </c:spPr>
            </c:marker>
            <c:bubble3D val="0"/>
            <c:extLst>
              <c:ext xmlns:c16="http://schemas.microsoft.com/office/drawing/2014/chart" uri="{C3380CC4-5D6E-409C-BE32-E72D297353CC}">
                <c16:uniqueId val="{00000001-BE42-460E-8699-151D0B8F25CC}"/>
              </c:ext>
            </c:extLst>
          </c:dPt>
          <c:dPt>
            <c:idx val="3"/>
            <c:marker>
              <c:spPr>
                <a:solidFill>
                  <a:srgbClr val="00FFFF"/>
                </a:solidFill>
                <a:ln>
                  <a:solidFill>
                    <a:srgbClr val="000080"/>
                  </a:solidFill>
                  <a:prstDash val="solid"/>
                </a:ln>
              </c:spPr>
            </c:marker>
            <c:bubble3D val="0"/>
            <c:extLst>
              <c:ext xmlns:c16="http://schemas.microsoft.com/office/drawing/2014/chart" uri="{C3380CC4-5D6E-409C-BE32-E72D297353CC}">
                <c16:uniqueId val="{00000002-BE42-460E-8699-151D0B8F25CC}"/>
              </c:ext>
            </c:extLst>
          </c:dPt>
          <c:dPt>
            <c:idx val="4"/>
            <c:marker>
              <c:spPr>
                <a:solidFill>
                  <a:srgbClr val="00FFFF"/>
                </a:solidFill>
                <a:ln>
                  <a:solidFill>
                    <a:srgbClr val="000080"/>
                  </a:solidFill>
                  <a:prstDash val="solid"/>
                </a:ln>
              </c:spPr>
            </c:marker>
            <c:bubble3D val="0"/>
            <c:extLst>
              <c:ext xmlns:c16="http://schemas.microsoft.com/office/drawing/2014/chart" uri="{C3380CC4-5D6E-409C-BE32-E72D297353CC}">
                <c16:uniqueId val="{00000003-BE42-460E-8699-151D0B8F25CC}"/>
              </c:ext>
            </c:extLst>
          </c:dPt>
          <c:dPt>
            <c:idx val="6"/>
            <c:marker>
              <c:spPr>
                <a:solidFill>
                  <a:srgbClr val="00FFFF"/>
                </a:solidFill>
                <a:ln>
                  <a:solidFill>
                    <a:srgbClr val="000080"/>
                  </a:solidFill>
                  <a:prstDash val="solid"/>
                </a:ln>
              </c:spPr>
            </c:marker>
            <c:bubble3D val="0"/>
            <c:extLst>
              <c:ext xmlns:c16="http://schemas.microsoft.com/office/drawing/2014/chart" uri="{C3380CC4-5D6E-409C-BE32-E72D297353CC}">
                <c16:uniqueId val="{00000004-BE42-460E-8699-151D0B8F25CC}"/>
              </c:ext>
            </c:extLst>
          </c:dPt>
          <c:dPt>
            <c:idx val="7"/>
            <c:marker>
              <c:spPr>
                <a:solidFill>
                  <a:srgbClr val="00FFFF"/>
                </a:solidFill>
                <a:ln>
                  <a:solidFill>
                    <a:srgbClr val="000080"/>
                  </a:solidFill>
                  <a:prstDash val="solid"/>
                </a:ln>
              </c:spPr>
            </c:marker>
            <c:bubble3D val="0"/>
            <c:extLst>
              <c:ext xmlns:c16="http://schemas.microsoft.com/office/drawing/2014/chart" uri="{C3380CC4-5D6E-409C-BE32-E72D297353CC}">
                <c16:uniqueId val="{00000005-BE42-460E-8699-151D0B8F25CC}"/>
              </c:ext>
            </c:extLst>
          </c:dPt>
          <c:dPt>
            <c:idx val="10"/>
            <c:marker>
              <c:symbol val="circle"/>
              <c:size val="6"/>
              <c:spPr>
                <a:solidFill>
                  <a:srgbClr val="FF0000"/>
                </a:solidFill>
                <a:ln>
                  <a:solidFill>
                    <a:srgbClr val="FF0000"/>
                  </a:solidFill>
                  <a:prstDash val="solid"/>
                </a:ln>
              </c:spPr>
            </c:marker>
            <c:bubble3D val="0"/>
            <c:extLst>
              <c:ext xmlns:c16="http://schemas.microsoft.com/office/drawing/2014/chart" uri="{C3380CC4-5D6E-409C-BE32-E72D297353CC}">
                <c16:uniqueId val="{00000006-BE42-460E-8699-151D0B8F25CC}"/>
              </c:ext>
            </c:extLst>
          </c:dPt>
          <c:dPt>
            <c:idx val="11"/>
            <c:marker>
              <c:symbol val="circle"/>
              <c:size val="6"/>
              <c:spPr>
                <a:solidFill>
                  <a:srgbClr val="FF0000"/>
                </a:solidFill>
                <a:ln>
                  <a:solidFill>
                    <a:srgbClr val="FF0000"/>
                  </a:solidFill>
                  <a:prstDash val="solid"/>
                </a:ln>
              </c:spPr>
            </c:marker>
            <c:bubble3D val="0"/>
            <c:extLst>
              <c:ext xmlns:c16="http://schemas.microsoft.com/office/drawing/2014/chart" uri="{C3380CC4-5D6E-409C-BE32-E72D297353CC}">
                <c16:uniqueId val="{00000007-BE42-460E-8699-151D0B8F25CC}"/>
              </c:ext>
            </c:extLst>
          </c:dPt>
          <c:xVal>
            <c:numRef>
              <c:f>Sheet1!$B$3:$B$14</c:f>
              <c:numCache>
                <c:formatCode>General</c:formatCode>
                <c:ptCount val="12"/>
                <c:pt idx="0">
                  <c:v>3</c:v>
                </c:pt>
                <c:pt idx="1">
                  <c:v>3</c:v>
                </c:pt>
                <c:pt idx="2">
                  <c:v>7</c:v>
                </c:pt>
                <c:pt idx="3">
                  <c:v>4</c:v>
                </c:pt>
                <c:pt idx="4">
                  <c:v>3</c:v>
                </c:pt>
                <c:pt idx="5">
                  <c:v>8</c:v>
                </c:pt>
                <c:pt idx="6">
                  <c:v>4</c:v>
                </c:pt>
                <c:pt idx="7">
                  <c:v>5</c:v>
                </c:pt>
                <c:pt idx="8">
                  <c:v>7</c:v>
                </c:pt>
                <c:pt idx="9">
                  <c:v>5</c:v>
                </c:pt>
                <c:pt idx="10">
                  <c:v>3.6666666666666665</c:v>
                </c:pt>
                <c:pt idx="11">
                  <c:v>6.75</c:v>
                </c:pt>
              </c:numCache>
            </c:numRef>
          </c:xVal>
          <c:yVal>
            <c:numRef>
              <c:f>Sheet1!$C$3:$C$14</c:f>
              <c:numCache>
                <c:formatCode>General</c:formatCode>
                <c:ptCount val="12"/>
                <c:pt idx="0">
                  <c:v>4</c:v>
                </c:pt>
                <c:pt idx="1">
                  <c:v>6</c:v>
                </c:pt>
                <c:pt idx="2">
                  <c:v>3</c:v>
                </c:pt>
                <c:pt idx="3">
                  <c:v>7</c:v>
                </c:pt>
                <c:pt idx="4">
                  <c:v>8</c:v>
                </c:pt>
                <c:pt idx="5">
                  <c:v>5</c:v>
                </c:pt>
                <c:pt idx="6">
                  <c:v>5</c:v>
                </c:pt>
                <c:pt idx="7">
                  <c:v>1</c:v>
                </c:pt>
                <c:pt idx="8">
                  <c:v>4</c:v>
                </c:pt>
                <c:pt idx="9">
                  <c:v>5</c:v>
                </c:pt>
                <c:pt idx="10">
                  <c:v>5.166666666666667</c:v>
                </c:pt>
                <c:pt idx="11">
                  <c:v>4.25</c:v>
                </c:pt>
              </c:numCache>
            </c:numRef>
          </c:yVal>
          <c:smooth val="0"/>
          <c:extLst>
            <c:ext xmlns:c16="http://schemas.microsoft.com/office/drawing/2014/chart" uri="{C3380CC4-5D6E-409C-BE32-E72D297353CC}">
              <c16:uniqueId val="{00000008-BE42-460E-8699-151D0B8F25CC}"/>
            </c:ext>
          </c:extLst>
        </c:ser>
        <c:dLbls>
          <c:showLegendKey val="0"/>
          <c:showVal val="0"/>
          <c:showCatName val="0"/>
          <c:showSerName val="0"/>
          <c:showPercent val="0"/>
          <c:showBubbleSize val="0"/>
        </c:dLbls>
        <c:axId val="-1355110368"/>
        <c:axId val="-1355109280"/>
      </c:scatterChart>
      <c:valAx>
        <c:axId val="-1355110368"/>
        <c:scaling>
          <c:orientation val="minMax"/>
          <c:max val="10"/>
        </c:scaling>
        <c:delete val="0"/>
        <c:axPos val="b"/>
        <c:majorGridlines>
          <c:spPr>
            <a:ln w="2134">
              <a:solidFill>
                <a:srgbClr val="000000"/>
              </a:solidFill>
              <a:prstDash val="solid"/>
            </a:ln>
          </c:spPr>
        </c:majorGridlines>
        <c:numFmt formatCode="General" sourceLinked="1"/>
        <c:majorTickMark val="out"/>
        <c:minorTickMark val="none"/>
        <c:tickLblPos val="nextTo"/>
        <c:spPr>
          <a:ln w="2134">
            <a:solidFill>
              <a:srgbClr val="000000"/>
            </a:solidFill>
            <a:prstDash val="solid"/>
          </a:ln>
        </c:spPr>
        <c:txPr>
          <a:bodyPr rot="0" vert="horz"/>
          <a:lstStyle/>
          <a:p>
            <a:pPr>
              <a:defRPr sz="538" b="0" i="0" u="none" strike="noStrike" baseline="0">
                <a:solidFill>
                  <a:srgbClr val="000000"/>
                </a:solidFill>
                <a:latin typeface="Arial"/>
                <a:ea typeface="Arial"/>
                <a:cs typeface="Arial"/>
              </a:defRPr>
            </a:pPr>
            <a:endParaRPr lang="en-US"/>
          </a:p>
        </c:txPr>
        <c:crossAx val="-1355109280"/>
        <c:crosses val="autoZero"/>
        <c:crossBetween val="midCat"/>
        <c:majorUnit val="1"/>
        <c:minorUnit val="1"/>
      </c:valAx>
      <c:valAx>
        <c:axId val="-1355109280"/>
        <c:scaling>
          <c:orientation val="minMax"/>
          <c:max val="10"/>
        </c:scaling>
        <c:delete val="0"/>
        <c:axPos val="l"/>
        <c:majorGridlines>
          <c:spPr>
            <a:ln w="2134">
              <a:solidFill>
                <a:srgbClr val="000000"/>
              </a:solidFill>
              <a:prstDash val="solid"/>
            </a:ln>
          </c:spPr>
        </c:majorGridlines>
        <c:numFmt formatCode="General" sourceLinked="1"/>
        <c:majorTickMark val="out"/>
        <c:minorTickMark val="none"/>
        <c:tickLblPos val="nextTo"/>
        <c:spPr>
          <a:ln w="2134">
            <a:solidFill>
              <a:srgbClr val="000000"/>
            </a:solidFill>
            <a:prstDash val="solid"/>
          </a:ln>
        </c:spPr>
        <c:txPr>
          <a:bodyPr rot="0" vert="horz"/>
          <a:lstStyle/>
          <a:p>
            <a:pPr>
              <a:defRPr sz="538" b="0" i="0" u="none" strike="noStrike" baseline="0">
                <a:solidFill>
                  <a:srgbClr val="000000"/>
                </a:solidFill>
                <a:latin typeface="Arial"/>
                <a:ea typeface="Arial"/>
                <a:cs typeface="Arial"/>
              </a:defRPr>
            </a:pPr>
            <a:endParaRPr lang="en-US"/>
          </a:p>
        </c:txPr>
        <c:crossAx val="-1355110368"/>
        <c:crosses val="autoZero"/>
        <c:crossBetween val="midCat"/>
        <c:minorUnit val="1"/>
      </c:valAx>
      <c:spPr>
        <a:solidFill>
          <a:srgbClr val="FFFFFF"/>
        </a:solidFill>
        <a:ln w="8537">
          <a:solidFill>
            <a:srgbClr val="000000"/>
          </a:solidFill>
          <a:prstDash val="solid"/>
        </a:ln>
      </c:spPr>
    </c:plotArea>
    <c:plotVisOnly val="1"/>
    <c:dispBlanksAs val="gap"/>
    <c:showDLblsOverMax val="0"/>
  </c:chart>
  <c:spPr>
    <a:solidFill>
      <a:srgbClr val="FFFFFF"/>
    </a:solidFill>
    <a:ln w="2134">
      <a:solidFill>
        <a:srgbClr val="000000"/>
      </a:solidFill>
      <a:prstDash val="solid"/>
    </a:ln>
  </c:spPr>
  <c:txPr>
    <a:bodyPr/>
    <a:lstStyle/>
    <a:p>
      <a:pPr>
        <a:defRPr sz="538" b="0" i="0" u="none" strike="noStrike" baseline="0">
          <a:solidFill>
            <a:srgbClr val="000000"/>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80239520958084E-2"/>
          <c:y val="7.0469798657718116E-2"/>
          <c:w val="0.85029940119760483"/>
          <c:h val="0.8087248322147651"/>
        </c:manualLayout>
      </c:layout>
      <c:scatterChart>
        <c:scatterStyle val="lineMarker"/>
        <c:varyColors val="0"/>
        <c:ser>
          <c:idx val="0"/>
          <c:order val="0"/>
          <c:spPr>
            <a:ln w="19101">
              <a:noFill/>
            </a:ln>
          </c:spPr>
          <c:marker>
            <c:symbol val="diamond"/>
            <c:size val="6"/>
            <c:spPr>
              <a:solidFill>
                <a:srgbClr val="000080"/>
              </a:solidFill>
              <a:ln>
                <a:solidFill>
                  <a:srgbClr val="000080"/>
                </a:solidFill>
                <a:prstDash val="solid"/>
              </a:ln>
            </c:spPr>
          </c:marker>
          <c:dPt>
            <c:idx val="0"/>
            <c:marker>
              <c:spPr>
                <a:solidFill>
                  <a:srgbClr val="00FFFF"/>
                </a:solidFill>
                <a:ln>
                  <a:solidFill>
                    <a:srgbClr val="000080"/>
                  </a:solidFill>
                  <a:prstDash val="solid"/>
                </a:ln>
              </c:spPr>
            </c:marker>
            <c:bubble3D val="0"/>
            <c:extLst>
              <c:ext xmlns:c16="http://schemas.microsoft.com/office/drawing/2014/chart" uri="{C3380CC4-5D6E-409C-BE32-E72D297353CC}">
                <c16:uniqueId val="{00000000-6F64-422B-8D45-DC95D3AC7E83}"/>
              </c:ext>
            </c:extLst>
          </c:dPt>
          <c:dPt>
            <c:idx val="1"/>
            <c:marker>
              <c:spPr>
                <a:solidFill>
                  <a:srgbClr val="00FFFF"/>
                </a:solidFill>
                <a:ln>
                  <a:solidFill>
                    <a:srgbClr val="000080"/>
                  </a:solidFill>
                  <a:prstDash val="solid"/>
                </a:ln>
              </c:spPr>
            </c:marker>
            <c:bubble3D val="0"/>
            <c:extLst>
              <c:ext xmlns:c16="http://schemas.microsoft.com/office/drawing/2014/chart" uri="{C3380CC4-5D6E-409C-BE32-E72D297353CC}">
                <c16:uniqueId val="{00000001-6F64-422B-8D45-DC95D3AC7E83}"/>
              </c:ext>
            </c:extLst>
          </c:dPt>
          <c:dPt>
            <c:idx val="3"/>
            <c:marker>
              <c:spPr>
                <a:solidFill>
                  <a:srgbClr val="00FFFF"/>
                </a:solidFill>
                <a:ln>
                  <a:solidFill>
                    <a:srgbClr val="000080"/>
                  </a:solidFill>
                  <a:prstDash val="solid"/>
                </a:ln>
              </c:spPr>
            </c:marker>
            <c:bubble3D val="0"/>
            <c:extLst>
              <c:ext xmlns:c16="http://schemas.microsoft.com/office/drawing/2014/chart" uri="{C3380CC4-5D6E-409C-BE32-E72D297353CC}">
                <c16:uniqueId val="{00000002-6F64-422B-8D45-DC95D3AC7E83}"/>
              </c:ext>
            </c:extLst>
          </c:dPt>
          <c:dPt>
            <c:idx val="4"/>
            <c:marker>
              <c:spPr>
                <a:solidFill>
                  <a:srgbClr val="00FFFF"/>
                </a:solidFill>
                <a:ln>
                  <a:solidFill>
                    <a:srgbClr val="000080"/>
                  </a:solidFill>
                  <a:prstDash val="solid"/>
                </a:ln>
              </c:spPr>
            </c:marker>
            <c:bubble3D val="0"/>
            <c:extLst>
              <c:ext xmlns:c16="http://schemas.microsoft.com/office/drawing/2014/chart" uri="{C3380CC4-5D6E-409C-BE32-E72D297353CC}">
                <c16:uniqueId val="{00000003-6F64-422B-8D45-DC95D3AC7E83}"/>
              </c:ext>
            </c:extLst>
          </c:dPt>
          <c:dPt>
            <c:idx val="6"/>
            <c:marker>
              <c:spPr>
                <a:solidFill>
                  <a:srgbClr val="00FFFF"/>
                </a:solidFill>
                <a:ln>
                  <a:solidFill>
                    <a:srgbClr val="000080"/>
                  </a:solidFill>
                  <a:prstDash val="solid"/>
                </a:ln>
              </c:spPr>
            </c:marker>
            <c:bubble3D val="0"/>
            <c:extLst>
              <c:ext xmlns:c16="http://schemas.microsoft.com/office/drawing/2014/chart" uri="{C3380CC4-5D6E-409C-BE32-E72D297353CC}">
                <c16:uniqueId val="{00000004-6F64-422B-8D45-DC95D3AC7E83}"/>
              </c:ext>
            </c:extLst>
          </c:dPt>
          <c:dPt>
            <c:idx val="9"/>
            <c:marker>
              <c:spPr>
                <a:solidFill>
                  <a:srgbClr val="00FFFF"/>
                </a:solidFill>
                <a:ln>
                  <a:solidFill>
                    <a:srgbClr val="000080"/>
                  </a:solidFill>
                  <a:prstDash val="solid"/>
                </a:ln>
              </c:spPr>
            </c:marker>
            <c:bubble3D val="0"/>
            <c:extLst>
              <c:ext xmlns:c16="http://schemas.microsoft.com/office/drawing/2014/chart" uri="{C3380CC4-5D6E-409C-BE32-E72D297353CC}">
                <c16:uniqueId val="{00000005-6F64-422B-8D45-DC95D3AC7E83}"/>
              </c:ext>
            </c:extLst>
          </c:dPt>
          <c:dPt>
            <c:idx val="10"/>
            <c:marker>
              <c:symbol val="circle"/>
              <c:size val="6"/>
              <c:spPr>
                <a:solidFill>
                  <a:srgbClr val="FF0000"/>
                </a:solidFill>
                <a:ln>
                  <a:solidFill>
                    <a:srgbClr val="FF0000"/>
                  </a:solidFill>
                  <a:prstDash val="solid"/>
                </a:ln>
              </c:spPr>
            </c:marker>
            <c:bubble3D val="0"/>
            <c:extLst>
              <c:ext xmlns:c16="http://schemas.microsoft.com/office/drawing/2014/chart" uri="{C3380CC4-5D6E-409C-BE32-E72D297353CC}">
                <c16:uniqueId val="{00000006-6F64-422B-8D45-DC95D3AC7E83}"/>
              </c:ext>
            </c:extLst>
          </c:dPt>
          <c:dPt>
            <c:idx val="11"/>
            <c:marker>
              <c:symbol val="circle"/>
              <c:size val="6"/>
              <c:spPr>
                <a:solidFill>
                  <a:srgbClr val="FF0000"/>
                </a:solidFill>
                <a:ln>
                  <a:solidFill>
                    <a:srgbClr val="FF0000"/>
                  </a:solidFill>
                  <a:prstDash val="solid"/>
                </a:ln>
              </c:spPr>
            </c:marker>
            <c:bubble3D val="0"/>
            <c:extLst>
              <c:ext xmlns:c16="http://schemas.microsoft.com/office/drawing/2014/chart" uri="{C3380CC4-5D6E-409C-BE32-E72D297353CC}">
                <c16:uniqueId val="{00000007-6F64-422B-8D45-DC95D3AC7E83}"/>
              </c:ext>
            </c:extLst>
          </c:dPt>
          <c:xVal>
            <c:numRef>
              <c:f>Sheet1!$B$23:$B$32</c:f>
              <c:numCache>
                <c:formatCode>General</c:formatCode>
                <c:ptCount val="10"/>
                <c:pt idx="0">
                  <c:v>3</c:v>
                </c:pt>
                <c:pt idx="1">
                  <c:v>3</c:v>
                </c:pt>
                <c:pt idx="2">
                  <c:v>7</c:v>
                </c:pt>
                <c:pt idx="3">
                  <c:v>4</c:v>
                </c:pt>
                <c:pt idx="4">
                  <c:v>3</c:v>
                </c:pt>
                <c:pt idx="5">
                  <c:v>8</c:v>
                </c:pt>
                <c:pt idx="6">
                  <c:v>4</c:v>
                </c:pt>
                <c:pt idx="7">
                  <c:v>5</c:v>
                </c:pt>
                <c:pt idx="8">
                  <c:v>7</c:v>
                </c:pt>
                <c:pt idx="9">
                  <c:v>5</c:v>
                </c:pt>
              </c:numCache>
            </c:numRef>
          </c:xVal>
          <c:yVal>
            <c:numRef>
              <c:f>Sheet1!$C$23:$C$32</c:f>
              <c:numCache>
                <c:formatCode>General</c:formatCode>
                <c:ptCount val="10"/>
                <c:pt idx="0">
                  <c:v>4</c:v>
                </c:pt>
                <c:pt idx="1">
                  <c:v>6</c:v>
                </c:pt>
                <c:pt idx="2">
                  <c:v>3</c:v>
                </c:pt>
                <c:pt idx="3">
                  <c:v>7</c:v>
                </c:pt>
                <c:pt idx="4">
                  <c:v>8</c:v>
                </c:pt>
                <c:pt idx="5">
                  <c:v>5</c:v>
                </c:pt>
                <c:pt idx="6">
                  <c:v>5</c:v>
                </c:pt>
                <c:pt idx="7">
                  <c:v>1</c:v>
                </c:pt>
                <c:pt idx="8">
                  <c:v>4</c:v>
                </c:pt>
                <c:pt idx="9">
                  <c:v>5</c:v>
                </c:pt>
              </c:numCache>
            </c:numRef>
          </c:yVal>
          <c:smooth val="0"/>
          <c:extLst>
            <c:ext xmlns:c16="http://schemas.microsoft.com/office/drawing/2014/chart" uri="{C3380CC4-5D6E-409C-BE32-E72D297353CC}">
              <c16:uniqueId val="{00000008-6F64-422B-8D45-DC95D3AC7E83}"/>
            </c:ext>
          </c:extLst>
        </c:ser>
        <c:dLbls>
          <c:showLegendKey val="0"/>
          <c:showVal val="0"/>
          <c:showCatName val="0"/>
          <c:showSerName val="0"/>
          <c:showPercent val="0"/>
          <c:showBubbleSize val="0"/>
        </c:dLbls>
        <c:axId val="-1355107648"/>
        <c:axId val="-1413693712"/>
      </c:scatterChart>
      <c:valAx>
        <c:axId val="-1355107648"/>
        <c:scaling>
          <c:orientation val="minMax"/>
          <c:max val="10"/>
        </c:scaling>
        <c:delete val="0"/>
        <c:axPos val="b"/>
        <c:majorGridlines>
          <c:spPr>
            <a:ln w="2122">
              <a:solidFill>
                <a:srgbClr val="000000"/>
              </a:solidFill>
              <a:prstDash val="solid"/>
            </a:ln>
          </c:spPr>
        </c:majorGridlines>
        <c:numFmt formatCode="General" sourceLinked="1"/>
        <c:majorTickMark val="out"/>
        <c:minorTickMark val="none"/>
        <c:tickLblPos val="nextTo"/>
        <c:spPr>
          <a:ln w="2122">
            <a:solidFill>
              <a:srgbClr val="000000"/>
            </a:solidFill>
            <a:prstDash val="solid"/>
          </a:ln>
        </c:spPr>
        <c:txPr>
          <a:bodyPr rot="0" vert="horz"/>
          <a:lstStyle/>
          <a:p>
            <a:pPr>
              <a:defRPr sz="535" b="0" i="0" u="none" strike="noStrike" baseline="0">
                <a:solidFill>
                  <a:srgbClr val="000000"/>
                </a:solidFill>
                <a:latin typeface="Arial"/>
                <a:ea typeface="Arial"/>
                <a:cs typeface="Arial"/>
              </a:defRPr>
            </a:pPr>
            <a:endParaRPr lang="en-US"/>
          </a:p>
        </c:txPr>
        <c:crossAx val="-1413693712"/>
        <c:crosses val="autoZero"/>
        <c:crossBetween val="midCat"/>
        <c:majorUnit val="1"/>
        <c:minorUnit val="1"/>
      </c:valAx>
      <c:valAx>
        <c:axId val="-1413693712"/>
        <c:scaling>
          <c:orientation val="minMax"/>
          <c:max val="10"/>
        </c:scaling>
        <c:delete val="0"/>
        <c:axPos val="l"/>
        <c:majorGridlines>
          <c:spPr>
            <a:ln w="2122">
              <a:solidFill>
                <a:srgbClr val="000000"/>
              </a:solidFill>
              <a:prstDash val="solid"/>
            </a:ln>
          </c:spPr>
        </c:majorGridlines>
        <c:numFmt formatCode="General" sourceLinked="1"/>
        <c:majorTickMark val="out"/>
        <c:minorTickMark val="none"/>
        <c:tickLblPos val="nextTo"/>
        <c:spPr>
          <a:ln w="2122">
            <a:solidFill>
              <a:srgbClr val="000000"/>
            </a:solidFill>
            <a:prstDash val="solid"/>
          </a:ln>
        </c:spPr>
        <c:txPr>
          <a:bodyPr rot="0" vert="horz"/>
          <a:lstStyle/>
          <a:p>
            <a:pPr>
              <a:defRPr sz="535" b="0" i="0" u="none" strike="noStrike" baseline="0">
                <a:solidFill>
                  <a:srgbClr val="000000"/>
                </a:solidFill>
                <a:latin typeface="Arial"/>
                <a:ea typeface="Arial"/>
                <a:cs typeface="Arial"/>
              </a:defRPr>
            </a:pPr>
            <a:endParaRPr lang="en-US"/>
          </a:p>
        </c:txPr>
        <c:crossAx val="-1355107648"/>
        <c:crosses val="autoZero"/>
        <c:crossBetween val="midCat"/>
        <c:minorUnit val="1"/>
      </c:valAx>
      <c:spPr>
        <a:solidFill>
          <a:srgbClr val="FFFFFF"/>
        </a:solidFill>
        <a:ln w="8489">
          <a:solidFill>
            <a:srgbClr val="000000"/>
          </a:solidFill>
          <a:prstDash val="solid"/>
        </a:ln>
      </c:spPr>
    </c:plotArea>
    <c:plotVisOnly val="1"/>
    <c:dispBlanksAs val="gap"/>
    <c:showDLblsOverMax val="0"/>
  </c:chart>
  <c:spPr>
    <a:solidFill>
      <a:srgbClr val="FFFFFF"/>
    </a:solidFill>
    <a:ln w="2122">
      <a:solidFill>
        <a:srgbClr val="000000"/>
      </a:solidFill>
      <a:prstDash val="solid"/>
    </a:ln>
  </c:spPr>
  <c:txPr>
    <a:bodyPr/>
    <a:lstStyle/>
    <a:p>
      <a:pPr>
        <a:defRPr sz="535" b="0" i="0" u="none" strike="noStrike" baseline="0">
          <a:solidFill>
            <a:srgbClr val="000000"/>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90990990990991E-2"/>
          <c:y val="7.0707070707070704E-2"/>
          <c:w val="0.8498498498498499"/>
          <c:h val="0.80808080808080807"/>
        </c:manualLayout>
      </c:layout>
      <c:scatterChart>
        <c:scatterStyle val="lineMarker"/>
        <c:varyColors val="0"/>
        <c:ser>
          <c:idx val="0"/>
          <c:order val="0"/>
          <c:spPr>
            <a:ln w="19154">
              <a:noFill/>
            </a:ln>
          </c:spPr>
          <c:marker>
            <c:symbol val="diamond"/>
            <c:size val="6"/>
            <c:spPr>
              <a:solidFill>
                <a:srgbClr val="000080"/>
              </a:solidFill>
              <a:ln>
                <a:solidFill>
                  <a:srgbClr val="000080"/>
                </a:solidFill>
                <a:prstDash val="solid"/>
              </a:ln>
            </c:spPr>
          </c:marker>
          <c:dPt>
            <c:idx val="0"/>
            <c:marker>
              <c:spPr>
                <a:solidFill>
                  <a:srgbClr val="00FFFF"/>
                </a:solidFill>
                <a:ln>
                  <a:solidFill>
                    <a:srgbClr val="000080"/>
                  </a:solidFill>
                  <a:prstDash val="solid"/>
                </a:ln>
              </c:spPr>
            </c:marker>
            <c:bubble3D val="0"/>
            <c:extLst>
              <c:ext xmlns:c16="http://schemas.microsoft.com/office/drawing/2014/chart" uri="{C3380CC4-5D6E-409C-BE32-E72D297353CC}">
                <c16:uniqueId val="{00000000-9CC5-4E5A-BACF-CD8BDE0CEE7E}"/>
              </c:ext>
            </c:extLst>
          </c:dPt>
          <c:dPt>
            <c:idx val="1"/>
            <c:marker>
              <c:spPr>
                <a:solidFill>
                  <a:srgbClr val="00FFFF"/>
                </a:solidFill>
                <a:ln>
                  <a:solidFill>
                    <a:srgbClr val="000080"/>
                  </a:solidFill>
                  <a:prstDash val="solid"/>
                </a:ln>
              </c:spPr>
            </c:marker>
            <c:bubble3D val="0"/>
            <c:extLst>
              <c:ext xmlns:c16="http://schemas.microsoft.com/office/drawing/2014/chart" uri="{C3380CC4-5D6E-409C-BE32-E72D297353CC}">
                <c16:uniqueId val="{00000001-9CC5-4E5A-BACF-CD8BDE0CEE7E}"/>
              </c:ext>
            </c:extLst>
          </c:dPt>
          <c:dPt>
            <c:idx val="3"/>
            <c:marker>
              <c:spPr>
                <a:solidFill>
                  <a:srgbClr val="00FFFF"/>
                </a:solidFill>
                <a:ln>
                  <a:solidFill>
                    <a:srgbClr val="000080"/>
                  </a:solidFill>
                  <a:prstDash val="solid"/>
                </a:ln>
              </c:spPr>
            </c:marker>
            <c:bubble3D val="0"/>
            <c:extLst>
              <c:ext xmlns:c16="http://schemas.microsoft.com/office/drawing/2014/chart" uri="{C3380CC4-5D6E-409C-BE32-E72D297353CC}">
                <c16:uniqueId val="{00000002-9CC5-4E5A-BACF-CD8BDE0CEE7E}"/>
              </c:ext>
            </c:extLst>
          </c:dPt>
          <c:dPt>
            <c:idx val="4"/>
            <c:marker>
              <c:spPr>
                <a:solidFill>
                  <a:srgbClr val="00FFFF"/>
                </a:solidFill>
                <a:ln>
                  <a:solidFill>
                    <a:srgbClr val="000080"/>
                  </a:solidFill>
                  <a:prstDash val="solid"/>
                </a:ln>
              </c:spPr>
            </c:marker>
            <c:bubble3D val="0"/>
            <c:extLst>
              <c:ext xmlns:c16="http://schemas.microsoft.com/office/drawing/2014/chart" uri="{C3380CC4-5D6E-409C-BE32-E72D297353CC}">
                <c16:uniqueId val="{00000003-9CC5-4E5A-BACF-CD8BDE0CEE7E}"/>
              </c:ext>
            </c:extLst>
          </c:dPt>
          <c:dPt>
            <c:idx val="6"/>
            <c:marker>
              <c:spPr>
                <a:solidFill>
                  <a:srgbClr val="00FFFF"/>
                </a:solidFill>
                <a:ln>
                  <a:solidFill>
                    <a:srgbClr val="000080"/>
                  </a:solidFill>
                  <a:prstDash val="solid"/>
                </a:ln>
              </c:spPr>
            </c:marker>
            <c:bubble3D val="0"/>
            <c:extLst>
              <c:ext xmlns:c16="http://schemas.microsoft.com/office/drawing/2014/chart" uri="{C3380CC4-5D6E-409C-BE32-E72D297353CC}">
                <c16:uniqueId val="{00000004-9CC5-4E5A-BACF-CD8BDE0CEE7E}"/>
              </c:ext>
            </c:extLst>
          </c:dPt>
          <c:dPt>
            <c:idx val="9"/>
            <c:marker>
              <c:spPr>
                <a:solidFill>
                  <a:srgbClr val="00FFFF"/>
                </a:solidFill>
                <a:ln>
                  <a:solidFill>
                    <a:srgbClr val="000080"/>
                  </a:solidFill>
                  <a:prstDash val="solid"/>
                </a:ln>
              </c:spPr>
            </c:marker>
            <c:bubble3D val="0"/>
            <c:extLst>
              <c:ext xmlns:c16="http://schemas.microsoft.com/office/drawing/2014/chart" uri="{C3380CC4-5D6E-409C-BE32-E72D297353CC}">
                <c16:uniqueId val="{00000005-9CC5-4E5A-BACF-CD8BDE0CEE7E}"/>
              </c:ext>
            </c:extLst>
          </c:dPt>
          <c:dPt>
            <c:idx val="10"/>
            <c:marker>
              <c:symbol val="circle"/>
              <c:size val="6"/>
              <c:spPr>
                <a:solidFill>
                  <a:srgbClr val="FF0000"/>
                </a:solidFill>
                <a:ln>
                  <a:solidFill>
                    <a:srgbClr val="FF0000"/>
                  </a:solidFill>
                  <a:prstDash val="solid"/>
                </a:ln>
              </c:spPr>
            </c:marker>
            <c:bubble3D val="0"/>
            <c:extLst>
              <c:ext xmlns:c16="http://schemas.microsoft.com/office/drawing/2014/chart" uri="{C3380CC4-5D6E-409C-BE32-E72D297353CC}">
                <c16:uniqueId val="{00000006-9CC5-4E5A-BACF-CD8BDE0CEE7E}"/>
              </c:ext>
            </c:extLst>
          </c:dPt>
          <c:dPt>
            <c:idx val="11"/>
            <c:marker>
              <c:symbol val="circle"/>
              <c:size val="6"/>
              <c:spPr>
                <a:solidFill>
                  <a:srgbClr val="FF0000"/>
                </a:solidFill>
                <a:ln>
                  <a:solidFill>
                    <a:srgbClr val="FF0000"/>
                  </a:solidFill>
                  <a:prstDash val="solid"/>
                </a:ln>
              </c:spPr>
            </c:marker>
            <c:bubble3D val="0"/>
            <c:extLst>
              <c:ext xmlns:c16="http://schemas.microsoft.com/office/drawing/2014/chart" uri="{C3380CC4-5D6E-409C-BE32-E72D297353CC}">
                <c16:uniqueId val="{00000007-9CC5-4E5A-BACF-CD8BDE0CEE7E}"/>
              </c:ext>
            </c:extLst>
          </c:dPt>
          <c:xVal>
            <c:numRef>
              <c:f>Sheet1!$B$23:$B$34</c:f>
              <c:numCache>
                <c:formatCode>General</c:formatCode>
                <c:ptCount val="12"/>
                <c:pt idx="0">
                  <c:v>3</c:v>
                </c:pt>
                <c:pt idx="1">
                  <c:v>3</c:v>
                </c:pt>
                <c:pt idx="2">
                  <c:v>7</c:v>
                </c:pt>
                <c:pt idx="3">
                  <c:v>4</c:v>
                </c:pt>
                <c:pt idx="4">
                  <c:v>3</c:v>
                </c:pt>
                <c:pt idx="5">
                  <c:v>8</c:v>
                </c:pt>
                <c:pt idx="6">
                  <c:v>4</c:v>
                </c:pt>
                <c:pt idx="7">
                  <c:v>5</c:v>
                </c:pt>
                <c:pt idx="8">
                  <c:v>7</c:v>
                </c:pt>
                <c:pt idx="9">
                  <c:v>5</c:v>
                </c:pt>
                <c:pt idx="10">
                  <c:v>3.6666666666666665</c:v>
                </c:pt>
                <c:pt idx="11">
                  <c:v>6.166666666666667</c:v>
                </c:pt>
              </c:numCache>
            </c:numRef>
          </c:xVal>
          <c:yVal>
            <c:numRef>
              <c:f>Sheet1!$C$23:$C$34</c:f>
              <c:numCache>
                <c:formatCode>General</c:formatCode>
                <c:ptCount val="12"/>
                <c:pt idx="0">
                  <c:v>4</c:v>
                </c:pt>
                <c:pt idx="1">
                  <c:v>6</c:v>
                </c:pt>
                <c:pt idx="2">
                  <c:v>3</c:v>
                </c:pt>
                <c:pt idx="3">
                  <c:v>7</c:v>
                </c:pt>
                <c:pt idx="4">
                  <c:v>8</c:v>
                </c:pt>
                <c:pt idx="5">
                  <c:v>5</c:v>
                </c:pt>
                <c:pt idx="6">
                  <c:v>5</c:v>
                </c:pt>
                <c:pt idx="7">
                  <c:v>1</c:v>
                </c:pt>
                <c:pt idx="8">
                  <c:v>4</c:v>
                </c:pt>
                <c:pt idx="9">
                  <c:v>5</c:v>
                </c:pt>
                <c:pt idx="10">
                  <c:v>5.833333333333333</c:v>
                </c:pt>
                <c:pt idx="11">
                  <c:v>3.8333333333333335</c:v>
                </c:pt>
              </c:numCache>
            </c:numRef>
          </c:yVal>
          <c:smooth val="0"/>
          <c:extLst>
            <c:ext xmlns:c16="http://schemas.microsoft.com/office/drawing/2014/chart" uri="{C3380CC4-5D6E-409C-BE32-E72D297353CC}">
              <c16:uniqueId val="{00000008-9CC5-4E5A-BACF-CD8BDE0CEE7E}"/>
            </c:ext>
          </c:extLst>
        </c:ser>
        <c:dLbls>
          <c:showLegendKey val="0"/>
          <c:showVal val="0"/>
          <c:showCatName val="0"/>
          <c:showSerName val="0"/>
          <c:showPercent val="0"/>
          <c:showBubbleSize val="0"/>
        </c:dLbls>
        <c:axId val="-1413688816"/>
        <c:axId val="-1413690992"/>
      </c:scatterChart>
      <c:valAx>
        <c:axId val="-1413688816"/>
        <c:scaling>
          <c:orientation val="minMax"/>
          <c:max val="10"/>
        </c:scaling>
        <c:delete val="0"/>
        <c:axPos val="b"/>
        <c:majorGridlines>
          <c:spPr>
            <a:ln w="2128">
              <a:solidFill>
                <a:srgbClr val="000000"/>
              </a:solidFill>
              <a:prstDash val="solid"/>
            </a:ln>
          </c:spPr>
        </c:majorGridlines>
        <c:numFmt formatCode="General" sourceLinked="1"/>
        <c:majorTickMark val="out"/>
        <c:minorTickMark val="none"/>
        <c:tickLblPos val="nextTo"/>
        <c:spPr>
          <a:ln w="2128">
            <a:solidFill>
              <a:srgbClr val="000000"/>
            </a:solidFill>
            <a:prstDash val="solid"/>
          </a:ln>
        </c:spPr>
        <c:txPr>
          <a:bodyPr rot="0" vert="horz"/>
          <a:lstStyle/>
          <a:p>
            <a:pPr>
              <a:defRPr sz="536" b="0" i="0" u="none" strike="noStrike" baseline="0">
                <a:solidFill>
                  <a:srgbClr val="000000"/>
                </a:solidFill>
                <a:latin typeface="Arial"/>
                <a:ea typeface="Arial"/>
                <a:cs typeface="Arial"/>
              </a:defRPr>
            </a:pPr>
            <a:endParaRPr lang="en-US"/>
          </a:p>
        </c:txPr>
        <c:crossAx val="-1413690992"/>
        <c:crosses val="autoZero"/>
        <c:crossBetween val="midCat"/>
        <c:majorUnit val="1"/>
        <c:minorUnit val="1"/>
      </c:valAx>
      <c:valAx>
        <c:axId val="-1413690992"/>
        <c:scaling>
          <c:orientation val="minMax"/>
          <c:max val="10"/>
        </c:scaling>
        <c:delete val="0"/>
        <c:axPos val="l"/>
        <c:majorGridlines>
          <c:spPr>
            <a:ln w="2128">
              <a:solidFill>
                <a:srgbClr val="000000"/>
              </a:solidFill>
              <a:prstDash val="solid"/>
            </a:ln>
          </c:spPr>
        </c:majorGridlines>
        <c:numFmt formatCode="General" sourceLinked="1"/>
        <c:majorTickMark val="out"/>
        <c:minorTickMark val="none"/>
        <c:tickLblPos val="nextTo"/>
        <c:spPr>
          <a:ln w="2128">
            <a:solidFill>
              <a:srgbClr val="000000"/>
            </a:solidFill>
            <a:prstDash val="solid"/>
          </a:ln>
        </c:spPr>
        <c:txPr>
          <a:bodyPr rot="0" vert="horz"/>
          <a:lstStyle/>
          <a:p>
            <a:pPr>
              <a:defRPr sz="536" b="0" i="0" u="none" strike="noStrike" baseline="0">
                <a:solidFill>
                  <a:srgbClr val="000000"/>
                </a:solidFill>
                <a:latin typeface="Arial"/>
                <a:ea typeface="Arial"/>
                <a:cs typeface="Arial"/>
              </a:defRPr>
            </a:pPr>
            <a:endParaRPr lang="en-US"/>
          </a:p>
        </c:txPr>
        <c:crossAx val="-1413688816"/>
        <c:crosses val="autoZero"/>
        <c:crossBetween val="midCat"/>
        <c:minorUnit val="1"/>
      </c:valAx>
      <c:spPr>
        <a:solidFill>
          <a:srgbClr val="FFFFFF"/>
        </a:solidFill>
        <a:ln w="8513">
          <a:solidFill>
            <a:srgbClr val="000000"/>
          </a:solidFill>
          <a:prstDash val="solid"/>
        </a:ln>
      </c:spPr>
    </c:plotArea>
    <c:plotVisOnly val="1"/>
    <c:dispBlanksAs val="gap"/>
    <c:showDLblsOverMax val="0"/>
  </c:chart>
  <c:spPr>
    <a:solidFill>
      <a:srgbClr val="FFFFFF"/>
    </a:solidFill>
    <a:ln w="2128">
      <a:solidFill>
        <a:srgbClr val="000000"/>
      </a:solidFill>
      <a:prstDash val="solid"/>
    </a:ln>
  </c:spPr>
  <c:txPr>
    <a:bodyPr/>
    <a:lstStyle/>
    <a:p>
      <a:pPr>
        <a:defRPr sz="536" b="0" i="0" u="none" strike="noStrike" baseline="0">
          <a:solidFill>
            <a:srgbClr val="000000"/>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397590361445784E-2"/>
          <c:y val="7.0945945945945943E-2"/>
          <c:w val="0.8493975903614458"/>
          <c:h val="0.80743243243243246"/>
        </c:manualLayout>
      </c:layout>
      <c:scatterChart>
        <c:scatterStyle val="lineMarker"/>
        <c:varyColors val="0"/>
        <c:ser>
          <c:idx val="0"/>
          <c:order val="0"/>
          <c:tx>
            <c:strRef>
              <c:f>Sheet1!$C$2</c:f>
              <c:strCache>
                <c:ptCount val="1"/>
                <c:pt idx="0">
                  <c:v>y</c:v>
                </c:pt>
              </c:strCache>
            </c:strRef>
          </c:tx>
          <c:spPr>
            <a:ln w="19209">
              <a:noFill/>
            </a:ln>
          </c:spPr>
          <c:marker>
            <c:symbol val="diamond"/>
            <c:size val="6"/>
            <c:spPr>
              <a:solidFill>
                <a:srgbClr val="000080"/>
              </a:solidFill>
              <a:ln>
                <a:solidFill>
                  <a:srgbClr val="000080"/>
                </a:solidFill>
                <a:prstDash val="solid"/>
              </a:ln>
            </c:spPr>
          </c:marker>
          <c:dPt>
            <c:idx val="0"/>
            <c:marker>
              <c:spPr>
                <a:solidFill>
                  <a:srgbClr val="00FFFF"/>
                </a:solidFill>
                <a:ln>
                  <a:solidFill>
                    <a:srgbClr val="000080"/>
                  </a:solidFill>
                  <a:prstDash val="solid"/>
                </a:ln>
              </c:spPr>
            </c:marker>
            <c:bubble3D val="0"/>
            <c:extLst>
              <c:ext xmlns:c16="http://schemas.microsoft.com/office/drawing/2014/chart" uri="{C3380CC4-5D6E-409C-BE32-E72D297353CC}">
                <c16:uniqueId val="{00000000-74FF-44C7-94E6-47B5CB107CEE}"/>
              </c:ext>
            </c:extLst>
          </c:dPt>
          <c:dPt>
            <c:idx val="1"/>
            <c:marker>
              <c:spPr>
                <a:solidFill>
                  <a:srgbClr val="00FFFF"/>
                </a:solidFill>
                <a:ln>
                  <a:solidFill>
                    <a:srgbClr val="000080"/>
                  </a:solidFill>
                  <a:prstDash val="solid"/>
                </a:ln>
              </c:spPr>
            </c:marker>
            <c:bubble3D val="0"/>
            <c:extLst>
              <c:ext xmlns:c16="http://schemas.microsoft.com/office/drawing/2014/chart" uri="{C3380CC4-5D6E-409C-BE32-E72D297353CC}">
                <c16:uniqueId val="{00000001-74FF-44C7-94E6-47B5CB107CEE}"/>
              </c:ext>
            </c:extLst>
          </c:dPt>
          <c:dPt>
            <c:idx val="3"/>
            <c:marker>
              <c:spPr>
                <a:solidFill>
                  <a:srgbClr val="00FFFF"/>
                </a:solidFill>
                <a:ln>
                  <a:solidFill>
                    <a:srgbClr val="000080"/>
                  </a:solidFill>
                  <a:prstDash val="solid"/>
                </a:ln>
              </c:spPr>
            </c:marker>
            <c:bubble3D val="0"/>
            <c:extLst>
              <c:ext xmlns:c16="http://schemas.microsoft.com/office/drawing/2014/chart" uri="{C3380CC4-5D6E-409C-BE32-E72D297353CC}">
                <c16:uniqueId val="{00000002-74FF-44C7-94E6-47B5CB107CEE}"/>
              </c:ext>
            </c:extLst>
          </c:dPt>
          <c:dPt>
            <c:idx val="4"/>
            <c:marker>
              <c:spPr>
                <a:solidFill>
                  <a:srgbClr val="00FFFF"/>
                </a:solidFill>
                <a:ln>
                  <a:solidFill>
                    <a:srgbClr val="000080"/>
                  </a:solidFill>
                  <a:prstDash val="solid"/>
                </a:ln>
              </c:spPr>
            </c:marker>
            <c:bubble3D val="0"/>
            <c:extLst>
              <c:ext xmlns:c16="http://schemas.microsoft.com/office/drawing/2014/chart" uri="{C3380CC4-5D6E-409C-BE32-E72D297353CC}">
                <c16:uniqueId val="{00000003-74FF-44C7-94E6-47B5CB107CEE}"/>
              </c:ext>
            </c:extLst>
          </c:dPt>
          <c:dPt>
            <c:idx val="6"/>
            <c:marker>
              <c:spPr>
                <a:solidFill>
                  <a:srgbClr val="00FFFF"/>
                </a:solidFill>
                <a:ln>
                  <a:solidFill>
                    <a:srgbClr val="000080"/>
                  </a:solidFill>
                  <a:prstDash val="solid"/>
                </a:ln>
              </c:spPr>
            </c:marker>
            <c:bubble3D val="0"/>
            <c:extLst>
              <c:ext xmlns:c16="http://schemas.microsoft.com/office/drawing/2014/chart" uri="{C3380CC4-5D6E-409C-BE32-E72D297353CC}">
                <c16:uniqueId val="{00000004-74FF-44C7-94E6-47B5CB107CEE}"/>
              </c:ext>
            </c:extLst>
          </c:dPt>
          <c:dPt>
            <c:idx val="7"/>
            <c:marker>
              <c:spPr>
                <a:solidFill>
                  <a:srgbClr val="00FFFF"/>
                </a:solidFill>
                <a:ln>
                  <a:solidFill>
                    <a:srgbClr val="000080"/>
                  </a:solidFill>
                  <a:prstDash val="solid"/>
                </a:ln>
              </c:spPr>
            </c:marker>
            <c:bubble3D val="0"/>
            <c:extLst>
              <c:ext xmlns:c16="http://schemas.microsoft.com/office/drawing/2014/chart" uri="{C3380CC4-5D6E-409C-BE32-E72D297353CC}">
                <c16:uniqueId val="{00000005-74FF-44C7-94E6-47B5CB107CEE}"/>
              </c:ext>
            </c:extLst>
          </c:dPt>
          <c:xVal>
            <c:numRef>
              <c:f>Sheet1!$B$3:$B$12</c:f>
              <c:numCache>
                <c:formatCode>General</c:formatCode>
                <c:ptCount val="10"/>
                <c:pt idx="0">
                  <c:v>3</c:v>
                </c:pt>
                <c:pt idx="1">
                  <c:v>3</c:v>
                </c:pt>
                <c:pt idx="2">
                  <c:v>7</c:v>
                </c:pt>
                <c:pt idx="3">
                  <c:v>4</c:v>
                </c:pt>
                <c:pt idx="4">
                  <c:v>3</c:v>
                </c:pt>
                <c:pt idx="5">
                  <c:v>8</c:v>
                </c:pt>
                <c:pt idx="6">
                  <c:v>4</c:v>
                </c:pt>
                <c:pt idx="7">
                  <c:v>5</c:v>
                </c:pt>
                <c:pt idx="8">
                  <c:v>7</c:v>
                </c:pt>
                <c:pt idx="9">
                  <c:v>5</c:v>
                </c:pt>
              </c:numCache>
            </c:numRef>
          </c:xVal>
          <c:yVal>
            <c:numRef>
              <c:f>Sheet1!$C$3:$C$12</c:f>
              <c:numCache>
                <c:formatCode>General</c:formatCode>
                <c:ptCount val="10"/>
                <c:pt idx="0">
                  <c:v>4</c:v>
                </c:pt>
                <c:pt idx="1">
                  <c:v>6</c:v>
                </c:pt>
                <c:pt idx="2">
                  <c:v>3</c:v>
                </c:pt>
                <c:pt idx="3">
                  <c:v>7</c:v>
                </c:pt>
                <c:pt idx="4">
                  <c:v>8</c:v>
                </c:pt>
                <c:pt idx="5">
                  <c:v>5</c:v>
                </c:pt>
                <c:pt idx="6">
                  <c:v>5</c:v>
                </c:pt>
                <c:pt idx="7">
                  <c:v>1</c:v>
                </c:pt>
                <c:pt idx="8">
                  <c:v>4</c:v>
                </c:pt>
                <c:pt idx="9">
                  <c:v>5</c:v>
                </c:pt>
              </c:numCache>
            </c:numRef>
          </c:yVal>
          <c:smooth val="0"/>
          <c:extLst>
            <c:ext xmlns:c16="http://schemas.microsoft.com/office/drawing/2014/chart" uri="{C3380CC4-5D6E-409C-BE32-E72D297353CC}">
              <c16:uniqueId val="{00000006-74FF-44C7-94E6-47B5CB107CEE}"/>
            </c:ext>
          </c:extLst>
        </c:ser>
        <c:dLbls>
          <c:showLegendKey val="0"/>
          <c:showVal val="0"/>
          <c:showCatName val="0"/>
          <c:showSerName val="0"/>
          <c:showPercent val="0"/>
          <c:showBubbleSize val="0"/>
        </c:dLbls>
        <c:axId val="-1413700784"/>
        <c:axId val="-1413693168"/>
      </c:scatterChart>
      <c:valAx>
        <c:axId val="-1413700784"/>
        <c:scaling>
          <c:orientation val="minMax"/>
          <c:max val="10"/>
        </c:scaling>
        <c:delete val="0"/>
        <c:axPos val="b"/>
        <c:majorGridlines>
          <c:spPr>
            <a:ln w="2134">
              <a:solidFill>
                <a:srgbClr val="000000"/>
              </a:solidFill>
              <a:prstDash val="solid"/>
            </a:ln>
          </c:spPr>
        </c:majorGridlines>
        <c:numFmt formatCode="General" sourceLinked="1"/>
        <c:majorTickMark val="out"/>
        <c:minorTickMark val="none"/>
        <c:tickLblPos val="nextTo"/>
        <c:spPr>
          <a:ln w="2134">
            <a:solidFill>
              <a:srgbClr val="000000"/>
            </a:solidFill>
            <a:prstDash val="solid"/>
          </a:ln>
        </c:spPr>
        <c:txPr>
          <a:bodyPr rot="0" vert="horz"/>
          <a:lstStyle/>
          <a:p>
            <a:pPr>
              <a:defRPr sz="538" b="0" i="0" u="none" strike="noStrike" baseline="0">
                <a:solidFill>
                  <a:srgbClr val="000000"/>
                </a:solidFill>
                <a:latin typeface="Arial"/>
                <a:ea typeface="Arial"/>
                <a:cs typeface="Arial"/>
              </a:defRPr>
            </a:pPr>
            <a:endParaRPr lang="en-US"/>
          </a:p>
        </c:txPr>
        <c:crossAx val="-1413693168"/>
        <c:crosses val="autoZero"/>
        <c:crossBetween val="midCat"/>
        <c:majorUnit val="1"/>
        <c:minorUnit val="1"/>
      </c:valAx>
      <c:valAx>
        <c:axId val="-1413693168"/>
        <c:scaling>
          <c:orientation val="minMax"/>
          <c:max val="10"/>
        </c:scaling>
        <c:delete val="0"/>
        <c:axPos val="l"/>
        <c:majorGridlines>
          <c:spPr>
            <a:ln w="2134">
              <a:solidFill>
                <a:srgbClr val="000000"/>
              </a:solidFill>
              <a:prstDash val="solid"/>
            </a:ln>
          </c:spPr>
        </c:majorGridlines>
        <c:numFmt formatCode="General" sourceLinked="1"/>
        <c:majorTickMark val="out"/>
        <c:minorTickMark val="none"/>
        <c:tickLblPos val="nextTo"/>
        <c:spPr>
          <a:ln w="2134">
            <a:solidFill>
              <a:srgbClr val="000000"/>
            </a:solidFill>
            <a:prstDash val="solid"/>
          </a:ln>
        </c:spPr>
        <c:txPr>
          <a:bodyPr rot="0" vert="horz"/>
          <a:lstStyle/>
          <a:p>
            <a:pPr>
              <a:defRPr sz="538" b="0" i="0" u="none" strike="noStrike" baseline="0">
                <a:solidFill>
                  <a:srgbClr val="000000"/>
                </a:solidFill>
                <a:latin typeface="Arial"/>
                <a:ea typeface="Arial"/>
                <a:cs typeface="Arial"/>
              </a:defRPr>
            </a:pPr>
            <a:endParaRPr lang="en-US"/>
          </a:p>
        </c:txPr>
        <c:crossAx val="-1413700784"/>
        <c:crosses val="autoZero"/>
        <c:crossBetween val="midCat"/>
        <c:minorUnit val="1"/>
      </c:valAx>
      <c:spPr>
        <a:solidFill>
          <a:srgbClr val="FFFFFF"/>
        </a:solidFill>
        <a:ln w="8537">
          <a:solidFill>
            <a:srgbClr val="000000"/>
          </a:solidFill>
          <a:prstDash val="solid"/>
        </a:ln>
      </c:spPr>
    </c:plotArea>
    <c:plotVisOnly val="1"/>
    <c:dispBlanksAs val="gap"/>
    <c:showDLblsOverMax val="0"/>
  </c:chart>
  <c:spPr>
    <a:solidFill>
      <a:srgbClr val="FFFFFF"/>
    </a:solidFill>
    <a:ln w="2134">
      <a:solidFill>
        <a:srgbClr val="000000"/>
      </a:solidFill>
      <a:prstDash val="solid"/>
    </a:ln>
  </c:spPr>
  <c:txPr>
    <a:bodyPr/>
    <a:lstStyle/>
    <a:p>
      <a:pPr>
        <a:defRPr sz="538" b="0" i="0" u="none" strike="noStrike" baseline="0">
          <a:solidFill>
            <a:srgbClr val="000000"/>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397590361445784E-2"/>
          <c:y val="7.0945945945945943E-2"/>
          <c:w val="0.8493975903614458"/>
          <c:h val="0.80743243243243246"/>
        </c:manualLayout>
      </c:layout>
      <c:scatterChart>
        <c:scatterStyle val="lineMarker"/>
        <c:varyColors val="0"/>
        <c:ser>
          <c:idx val="0"/>
          <c:order val="0"/>
          <c:tx>
            <c:strRef>
              <c:f>Sheet1!$C$2</c:f>
              <c:strCache>
                <c:ptCount val="1"/>
                <c:pt idx="0">
                  <c:v>y</c:v>
                </c:pt>
              </c:strCache>
            </c:strRef>
          </c:tx>
          <c:spPr>
            <a:ln w="19209">
              <a:noFill/>
            </a:ln>
          </c:spPr>
          <c:marker>
            <c:symbol val="diamond"/>
            <c:size val="6"/>
            <c:spPr>
              <a:solidFill>
                <a:srgbClr val="000080"/>
              </a:solidFill>
              <a:ln>
                <a:solidFill>
                  <a:srgbClr val="000080"/>
                </a:solidFill>
                <a:prstDash val="solid"/>
              </a:ln>
            </c:spPr>
          </c:marker>
          <c:dPt>
            <c:idx val="0"/>
            <c:marker>
              <c:spPr>
                <a:solidFill>
                  <a:srgbClr val="00FFFF"/>
                </a:solidFill>
                <a:ln>
                  <a:solidFill>
                    <a:srgbClr val="000080"/>
                  </a:solidFill>
                  <a:prstDash val="solid"/>
                </a:ln>
              </c:spPr>
            </c:marker>
            <c:bubble3D val="0"/>
            <c:extLst>
              <c:ext xmlns:c16="http://schemas.microsoft.com/office/drawing/2014/chart" uri="{C3380CC4-5D6E-409C-BE32-E72D297353CC}">
                <c16:uniqueId val="{00000000-BE42-460E-8699-151D0B8F25CC}"/>
              </c:ext>
            </c:extLst>
          </c:dPt>
          <c:dPt>
            <c:idx val="1"/>
            <c:marker>
              <c:spPr>
                <a:solidFill>
                  <a:srgbClr val="00FFFF"/>
                </a:solidFill>
                <a:ln>
                  <a:solidFill>
                    <a:srgbClr val="000080"/>
                  </a:solidFill>
                  <a:prstDash val="solid"/>
                </a:ln>
              </c:spPr>
            </c:marker>
            <c:bubble3D val="0"/>
            <c:extLst>
              <c:ext xmlns:c16="http://schemas.microsoft.com/office/drawing/2014/chart" uri="{C3380CC4-5D6E-409C-BE32-E72D297353CC}">
                <c16:uniqueId val="{00000001-BE42-460E-8699-151D0B8F25CC}"/>
              </c:ext>
            </c:extLst>
          </c:dPt>
          <c:dPt>
            <c:idx val="3"/>
            <c:marker>
              <c:spPr>
                <a:solidFill>
                  <a:srgbClr val="00FFFF"/>
                </a:solidFill>
                <a:ln>
                  <a:solidFill>
                    <a:srgbClr val="000080"/>
                  </a:solidFill>
                  <a:prstDash val="solid"/>
                </a:ln>
              </c:spPr>
            </c:marker>
            <c:bubble3D val="0"/>
            <c:extLst>
              <c:ext xmlns:c16="http://schemas.microsoft.com/office/drawing/2014/chart" uri="{C3380CC4-5D6E-409C-BE32-E72D297353CC}">
                <c16:uniqueId val="{00000002-BE42-460E-8699-151D0B8F25CC}"/>
              </c:ext>
            </c:extLst>
          </c:dPt>
          <c:dPt>
            <c:idx val="4"/>
            <c:marker>
              <c:spPr>
                <a:solidFill>
                  <a:srgbClr val="00FFFF"/>
                </a:solidFill>
                <a:ln>
                  <a:solidFill>
                    <a:srgbClr val="000080"/>
                  </a:solidFill>
                  <a:prstDash val="solid"/>
                </a:ln>
              </c:spPr>
            </c:marker>
            <c:bubble3D val="0"/>
            <c:extLst>
              <c:ext xmlns:c16="http://schemas.microsoft.com/office/drawing/2014/chart" uri="{C3380CC4-5D6E-409C-BE32-E72D297353CC}">
                <c16:uniqueId val="{00000003-BE42-460E-8699-151D0B8F25CC}"/>
              </c:ext>
            </c:extLst>
          </c:dPt>
          <c:dPt>
            <c:idx val="6"/>
            <c:marker>
              <c:spPr>
                <a:solidFill>
                  <a:srgbClr val="00FFFF"/>
                </a:solidFill>
                <a:ln>
                  <a:solidFill>
                    <a:srgbClr val="000080"/>
                  </a:solidFill>
                  <a:prstDash val="solid"/>
                </a:ln>
              </c:spPr>
            </c:marker>
            <c:bubble3D val="0"/>
            <c:extLst>
              <c:ext xmlns:c16="http://schemas.microsoft.com/office/drawing/2014/chart" uri="{C3380CC4-5D6E-409C-BE32-E72D297353CC}">
                <c16:uniqueId val="{00000004-BE42-460E-8699-151D0B8F25CC}"/>
              </c:ext>
            </c:extLst>
          </c:dPt>
          <c:dPt>
            <c:idx val="7"/>
            <c:marker>
              <c:spPr>
                <a:solidFill>
                  <a:srgbClr val="00FFFF"/>
                </a:solidFill>
                <a:ln>
                  <a:solidFill>
                    <a:srgbClr val="000080"/>
                  </a:solidFill>
                  <a:prstDash val="solid"/>
                </a:ln>
              </c:spPr>
            </c:marker>
            <c:bubble3D val="0"/>
            <c:extLst>
              <c:ext xmlns:c16="http://schemas.microsoft.com/office/drawing/2014/chart" uri="{C3380CC4-5D6E-409C-BE32-E72D297353CC}">
                <c16:uniqueId val="{00000005-BE42-460E-8699-151D0B8F25CC}"/>
              </c:ext>
            </c:extLst>
          </c:dPt>
          <c:dPt>
            <c:idx val="10"/>
            <c:marker>
              <c:symbol val="circle"/>
              <c:size val="6"/>
              <c:spPr>
                <a:solidFill>
                  <a:srgbClr val="FF0000"/>
                </a:solidFill>
                <a:ln>
                  <a:solidFill>
                    <a:srgbClr val="FF0000"/>
                  </a:solidFill>
                  <a:prstDash val="solid"/>
                </a:ln>
              </c:spPr>
            </c:marker>
            <c:bubble3D val="0"/>
            <c:extLst>
              <c:ext xmlns:c16="http://schemas.microsoft.com/office/drawing/2014/chart" uri="{C3380CC4-5D6E-409C-BE32-E72D297353CC}">
                <c16:uniqueId val="{00000006-BE42-460E-8699-151D0B8F25CC}"/>
              </c:ext>
            </c:extLst>
          </c:dPt>
          <c:dPt>
            <c:idx val="11"/>
            <c:marker>
              <c:symbol val="circle"/>
              <c:size val="6"/>
              <c:spPr>
                <a:solidFill>
                  <a:srgbClr val="FF0000"/>
                </a:solidFill>
                <a:ln>
                  <a:solidFill>
                    <a:srgbClr val="FF0000"/>
                  </a:solidFill>
                  <a:prstDash val="solid"/>
                </a:ln>
              </c:spPr>
            </c:marker>
            <c:bubble3D val="0"/>
            <c:extLst>
              <c:ext xmlns:c16="http://schemas.microsoft.com/office/drawing/2014/chart" uri="{C3380CC4-5D6E-409C-BE32-E72D297353CC}">
                <c16:uniqueId val="{00000007-BE42-460E-8699-151D0B8F25CC}"/>
              </c:ext>
            </c:extLst>
          </c:dPt>
          <c:xVal>
            <c:numRef>
              <c:f>Sheet1!$B$3:$B$14</c:f>
              <c:numCache>
                <c:formatCode>General</c:formatCode>
                <c:ptCount val="12"/>
                <c:pt idx="0">
                  <c:v>3</c:v>
                </c:pt>
                <c:pt idx="1">
                  <c:v>3</c:v>
                </c:pt>
                <c:pt idx="2">
                  <c:v>7</c:v>
                </c:pt>
                <c:pt idx="3">
                  <c:v>4</c:v>
                </c:pt>
                <c:pt idx="4">
                  <c:v>3</c:v>
                </c:pt>
                <c:pt idx="5">
                  <c:v>8</c:v>
                </c:pt>
                <c:pt idx="6">
                  <c:v>4</c:v>
                </c:pt>
                <c:pt idx="7">
                  <c:v>5</c:v>
                </c:pt>
                <c:pt idx="8">
                  <c:v>7</c:v>
                </c:pt>
                <c:pt idx="9">
                  <c:v>5</c:v>
                </c:pt>
                <c:pt idx="10">
                  <c:v>3.6666666666666665</c:v>
                </c:pt>
                <c:pt idx="11">
                  <c:v>6.75</c:v>
                </c:pt>
              </c:numCache>
            </c:numRef>
          </c:xVal>
          <c:yVal>
            <c:numRef>
              <c:f>Sheet1!$C$3:$C$14</c:f>
              <c:numCache>
                <c:formatCode>General</c:formatCode>
                <c:ptCount val="12"/>
                <c:pt idx="0">
                  <c:v>4</c:v>
                </c:pt>
                <c:pt idx="1">
                  <c:v>6</c:v>
                </c:pt>
                <c:pt idx="2">
                  <c:v>3</c:v>
                </c:pt>
                <c:pt idx="3">
                  <c:v>7</c:v>
                </c:pt>
                <c:pt idx="4">
                  <c:v>8</c:v>
                </c:pt>
                <c:pt idx="5">
                  <c:v>5</c:v>
                </c:pt>
                <c:pt idx="6">
                  <c:v>5</c:v>
                </c:pt>
                <c:pt idx="7">
                  <c:v>1</c:v>
                </c:pt>
                <c:pt idx="8">
                  <c:v>4</c:v>
                </c:pt>
                <c:pt idx="9">
                  <c:v>5</c:v>
                </c:pt>
                <c:pt idx="10">
                  <c:v>5.166666666666667</c:v>
                </c:pt>
                <c:pt idx="11">
                  <c:v>4.25</c:v>
                </c:pt>
              </c:numCache>
            </c:numRef>
          </c:yVal>
          <c:smooth val="0"/>
          <c:extLst>
            <c:ext xmlns:c16="http://schemas.microsoft.com/office/drawing/2014/chart" uri="{C3380CC4-5D6E-409C-BE32-E72D297353CC}">
              <c16:uniqueId val="{00000008-BE42-460E-8699-151D0B8F25CC}"/>
            </c:ext>
          </c:extLst>
        </c:ser>
        <c:dLbls>
          <c:showLegendKey val="0"/>
          <c:showVal val="0"/>
          <c:showCatName val="0"/>
          <c:showSerName val="0"/>
          <c:showPercent val="0"/>
          <c:showBubbleSize val="0"/>
        </c:dLbls>
        <c:axId val="-1413692624"/>
        <c:axId val="-1413689904"/>
      </c:scatterChart>
      <c:valAx>
        <c:axId val="-1413692624"/>
        <c:scaling>
          <c:orientation val="minMax"/>
          <c:max val="10"/>
        </c:scaling>
        <c:delete val="0"/>
        <c:axPos val="b"/>
        <c:majorGridlines>
          <c:spPr>
            <a:ln w="2134">
              <a:solidFill>
                <a:srgbClr val="000000"/>
              </a:solidFill>
              <a:prstDash val="solid"/>
            </a:ln>
          </c:spPr>
        </c:majorGridlines>
        <c:numFmt formatCode="General" sourceLinked="1"/>
        <c:majorTickMark val="out"/>
        <c:minorTickMark val="none"/>
        <c:tickLblPos val="nextTo"/>
        <c:spPr>
          <a:ln w="2134">
            <a:solidFill>
              <a:srgbClr val="000000"/>
            </a:solidFill>
            <a:prstDash val="solid"/>
          </a:ln>
        </c:spPr>
        <c:txPr>
          <a:bodyPr rot="0" vert="horz"/>
          <a:lstStyle/>
          <a:p>
            <a:pPr>
              <a:defRPr sz="538" b="0" i="0" u="none" strike="noStrike" baseline="0">
                <a:solidFill>
                  <a:srgbClr val="000000"/>
                </a:solidFill>
                <a:latin typeface="Arial"/>
                <a:ea typeface="Arial"/>
                <a:cs typeface="Arial"/>
              </a:defRPr>
            </a:pPr>
            <a:endParaRPr lang="en-US"/>
          </a:p>
        </c:txPr>
        <c:crossAx val="-1413689904"/>
        <c:crosses val="autoZero"/>
        <c:crossBetween val="midCat"/>
        <c:majorUnit val="1"/>
        <c:minorUnit val="1"/>
      </c:valAx>
      <c:valAx>
        <c:axId val="-1413689904"/>
        <c:scaling>
          <c:orientation val="minMax"/>
          <c:max val="10"/>
        </c:scaling>
        <c:delete val="0"/>
        <c:axPos val="l"/>
        <c:majorGridlines>
          <c:spPr>
            <a:ln w="2134">
              <a:solidFill>
                <a:srgbClr val="000000"/>
              </a:solidFill>
              <a:prstDash val="solid"/>
            </a:ln>
          </c:spPr>
        </c:majorGridlines>
        <c:numFmt formatCode="General" sourceLinked="1"/>
        <c:majorTickMark val="out"/>
        <c:minorTickMark val="none"/>
        <c:tickLblPos val="nextTo"/>
        <c:spPr>
          <a:ln w="2134">
            <a:solidFill>
              <a:srgbClr val="000000"/>
            </a:solidFill>
            <a:prstDash val="solid"/>
          </a:ln>
        </c:spPr>
        <c:txPr>
          <a:bodyPr rot="0" vert="horz"/>
          <a:lstStyle/>
          <a:p>
            <a:pPr>
              <a:defRPr sz="538" b="0" i="0" u="none" strike="noStrike" baseline="0">
                <a:solidFill>
                  <a:srgbClr val="000000"/>
                </a:solidFill>
                <a:latin typeface="Arial"/>
                <a:ea typeface="Arial"/>
                <a:cs typeface="Arial"/>
              </a:defRPr>
            </a:pPr>
            <a:endParaRPr lang="en-US"/>
          </a:p>
        </c:txPr>
        <c:crossAx val="-1413692624"/>
        <c:crosses val="autoZero"/>
        <c:crossBetween val="midCat"/>
        <c:minorUnit val="1"/>
      </c:valAx>
      <c:spPr>
        <a:solidFill>
          <a:srgbClr val="FFFFFF"/>
        </a:solidFill>
        <a:ln w="8537">
          <a:solidFill>
            <a:srgbClr val="000000"/>
          </a:solidFill>
          <a:prstDash val="solid"/>
        </a:ln>
      </c:spPr>
    </c:plotArea>
    <c:plotVisOnly val="1"/>
    <c:dispBlanksAs val="gap"/>
    <c:showDLblsOverMax val="0"/>
  </c:chart>
  <c:spPr>
    <a:solidFill>
      <a:srgbClr val="FFFFFF"/>
    </a:solidFill>
    <a:ln w="2134">
      <a:solidFill>
        <a:srgbClr val="000000"/>
      </a:solidFill>
      <a:prstDash val="solid"/>
    </a:ln>
  </c:spPr>
  <c:txPr>
    <a:bodyPr/>
    <a:lstStyle/>
    <a:p>
      <a:pPr>
        <a:defRPr sz="538" b="0" i="0" u="none" strike="noStrike" baseline="0">
          <a:solidFill>
            <a:srgbClr val="000000"/>
          </a:solidFill>
          <a:latin typeface="Arial"/>
          <a:ea typeface="Arial"/>
          <a:cs typeface="Aria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80239520958084E-2"/>
          <c:y val="7.0469798657718116E-2"/>
          <c:w val="0.85029940119760483"/>
          <c:h val="0.8087248322147651"/>
        </c:manualLayout>
      </c:layout>
      <c:scatterChart>
        <c:scatterStyle val="lineMarker"/>
        <c:varyColors val="0"/>
        <c:ser>
          <c:idx val="0"/>
          <c:order val="0"/>
          <c:spPr>
            <a:ln w="19101">
              <a:noFill/>
            </a:ln>
          </c:spPr>
          <c:marker>
            <c:symbol val="diamond"/>
            <c:size val="6"/>
            <c:spPr>
              <a:solidFill>
                <a:srgbClr val="000080"/>
              </a:solidFill>
              <a:ln>
                <a:solidFill>
                  <a:srgbClr val="000080"/>
                </a:solidFill>
                <a:prstDash val="solid"/>
              </a:ln>
            </c:spPr>
          </c:marker>
          <c:dPt>
            <c:idx val="0"/>
            <c:marker>
              <c:spPr>
                <a:solidFill>
                  <a:srgbClr val="00FFFF"/>
                </a:solidFill>
                <a:ln>
                  <a:solidFill>
                    <a:srgbClr val="000080"/>
                  </a:solidFill>
                  <a:prstDash val="solid"/>
                </a:ln>
              </c:spPr>
            </c:marker>
            <c:bubble3D val="0"/>
            <c:extLst>
              <c:ext xmlns:c16="http://schemas.microsoft.com/office/drawing/2014/chart" uri="{C3380CC4-5D6E-409C-BE32-E72D297353CC}">
                <c16:uniqueId val="{00000000-6F64-422B-8D45-DC95D3AC7E83}"/>
              </c:ext>
            </c:extLst>
          </c:dPt>
          <c:dPt>
            <c:idx val="1"/>
            <c:marker>
              <c:spPr>
                <a:solidFill>
                  <a:srgbClr val="00FFFF"/>
                </a:solidFill>
                <a:ln>
                  <a:solidFill>
                    <a:srgbClr val="000080"/>
                  </a:solidFill>
                  <a:prstDash val="solid"/>
                </a:ln>
              </c:spPr>
            </c:marker>
            <c:bubble3D val="0"/>
            <c:extLst>
              <c:ext xmlns:c16="http://schemas.microsoft.com/office/drawing/2014/chart" uri="{C3380CC4-5D6E-409C-BE32-E72D297353CC}">
                <c16:uniqueId val="{00000001-6F64-422B-8D45-DC95D3AC7E83}"/>
              </c:ext>
            </c:extLst>
          </c:dPt>
          <c:dPt>
            <c:idx val="3"/>
            <c:marker>
              <c:spPr>
                <a:solidFill>
                  <a:srgbClr val="00FFFF"/>
                </a:solidFill>
                <a:ln>
                  <a:solidFill>
                    <a:srgbClr val="000080"/>
                  </a:solidFill>
                  <a:prstDash val="solid"/>
                </a:ln>
              </c:spPr>
            </c:marker>
            <c:bubble3D val="0"/>
            <c:extLst>
              <c:ext xmlns:c16="http://schemas.microsoft.com/office/drawing/2014/chart" uri="{C3380CC4-5D6E-409C-BE32-E72D297353CC}">
                <c16:uniqueId val="{00000002-6F64-422B-8D45-DC95D3AC7E83}"/>
              </c:ext>
            </c:extLst>
          </c:dPt>
          <c:dPt>
            <c:idx val="4"/>
            <c:marker>
              <c:spPr>
                <a:solidFill>
                  <a:srgbClr val="00FFFF"/>
                </a:solidFill>
                <a:ln>
                  <a:solidFill>
                    <a:srgbClr val="000080"/>
                  </a:solidFill>
                  <a:prstDash val="solid"/>
                </a:ln>
              </c:spPr>
            </c:marker>
            <c:bubble3D val="0"/>
            <c:extLst>
              <c:ext xmlns:c16="http://schemas.microsoft.com/office/drawing/2014/chart" uri="{C3380CC4-5D6E-409C-BE32-E72D297353CC}">
                <c16:uniqueId val="{00000003-6F64-422B-8D45-DC95D3AC7E83}"/>
              </c:ext>
            </c:extLst>
          </c:dPt>
          <c:dPt>
            <c:idx val="6"/>
            <c:marker>
              <c:spPr>
                <a:solidFill>
                  <a:srgbClr val="00FFFF"/>
                </a:solidFill>
                <a:ln>
                  <a:solidFill>
                    <a:srgbClr val="000080"/>
                  </a:solidFill>
                  <a:prstDash val="solid"/>
                </a:ln>
              </c:spPr>
            </c:marker>
            <c:bubble3D val="0"/>
            <c:extLst>
              <c:ext xmlns:c16="http://schemas.microsoft.com/office/drawing/2014/chart" uri="{C3380CC4-5D6E-409C-BE32-E72D297353CC}">
                <c16:uniqueId val="{00000004-6F64-422B-8D45-DC95D3AC7E83}"/>
              </c:ext>
            </c:extLst>
          </c:dPt>
          <c:dPt>
            <c:idx val="9"/>
            <c:marker>
              <c:spPr>
                <a:solidFill>
                  <a:srgbClr val="00FFFF"/>
                </a:solidFill>
                <a:ln>
                  <a:solidFill>
                    <a:srgbClr val="000080"/>
                  </a:solidFill>
                  <a:prstDash val="solid"/>
                </a:ln>
              </c:spPr>
            </c:marker>
            <c:bubble3D val="0"/>
            <c:extLst>
              <c:ext xmlns:c16="http://schemas.microsoft.com/office/drawing/2014/chart" uri="{C3380CC4-5D6E-409C-BE32-E72D297353CC}">
                <c16:uniqueId val="{00000005-6F64-422B-8D45-DC95D3AC7E83}"/>
              </c:ext>
            </c:extLst>
          </c:dPt>
          <c:dPt>
            <c:idx val="10"/>
            <c:marker>
              <c:symbol val="circle"/>
              <c:size val="6"/>
              <c:spPr>
                <a:solidFill>
                  <a:srgbClr val="FF0000"/>
                </a:solidFill>
                <a:ln>
                  <a:solidFill>
                    <a:srgbClr val="FF0000"/>
                  </a:solidFill>
                  <a:prstDash val="solid"/>
                </a:ln>
              </c:spPr>
            </c:marker>
            <c:bubble3D val="0"/>
            <c:extLst>
              <c:ext xmlns:c16="http://schemas.microsoft.com/office/drawing/2014/chart" uri="{C3380CC4-5D6E-409C-BE32-E72D297353CC}">
                <c16:uniqueId val="{00000006-6F64-422B-8D45-DC95D3AC7E83}"/>
              </c:ext>
            </c:extLst>
          </c:dPt>
          <c:dPt>
            <c:idx val="11"/>
            <c:marker>
              <c:symbol val="circle"/>
              <c:size val="6"/>
              <c:spPr>
                <a:solidFill>
                  <a:srgbClr val="FF0000"/>
                </a:solidFill>
                <a:ln>
                  <a:solidFill>
                    <a:srgbClr val="FF0000"/>
                  </a:solidFill>
                  <a:prstDash val="solid"/>
                </a:ln>
              </c:spPr>
            </c:marker>
            <c:bubble3D val="0"/>
            <c:extLst>
              <c:ext xmlns:c16="http://schemas.microsoft.com/office/drawing/2014/chart" uri="{C3380CC4-5D6E-409C-BE32-E72D297353CC}">
                <c16:uniqueId val="{00000007-6F64-422B-8D45-DC95D3AC7E83}"/>
              </c:ext>
            </c:extLst>
          </c:dPt>
          <c:xVal>
            <c:numRef>
              <c:f>Sheet1!$B$23:$B$32</c:f>
              <c:numCache>
                <c:formatCode>General</c:formatCode>
                <c:ptCount val="10"/>
                <c:pt idx="0">
                  <c:v>3</c:v>
                </c:pt>
                <c:pt idx="1">
                  <c:v>3</c:v>
                </c:pt>
                <c:pt idx="2">
                  <c:v>7</c:v>
                </c:pt>
                <c:pt idx="3">
                  <c:v>4</c:v>
                </c:pt>
                <c:pt idx="4">
                  <c:v>3</c:v>
                </c:pt>
                <c:pt idx="5">
                  <c:v>8</c:v>
                </c:pt>
                <c:pt idx="6">
                  <c:v>4</c:v>
                </c:pt>
                <c:pt idx="7">
                  <c:v>5</c:v>
                </c:pt>
                <c:pt idx="8">
                  <c:v>7</c:v>
                </c:pt>
                <c:pt idx="9">
                  <c:v>5</c:v>
                </c:pt>
              </c:numCache>
            </c:numRef>
          </c:xVal>
          <c:yVal>
            <c:numRef>
              <c:f>Sheet1!$C$23:$C$32</c:f>
              <c:numCache>
                <c:formatCode>General</c:formatCode>
                <c:ptCount val="10"/>
                <c:pt idx="0">
                  <c:v>4</c:v>
                </c:pt>
                <c:pt idx="1">
                  <c:v>6</c:v>
                </c:pt>
                <c:pt idx="2">
                  <c:v>3</c:v>
                </c:pt>
                <c:pt idx="3">
                  <c:v>7</c:v>
                </c:pt>
                <c:pt idx="4">
                  <c:v>8</c:v>
                </c:pt>
                <c:pt idx="5">
                  <c:v>5</c:v>
                </c:pt>
                <c:pt idx="6">
                  <c:v>5</c:v>
                </c:pt>
                <c:pt idx="7">
                  <c:v>1</c:v>
                </c:pt>
                <c:pt idx="8">
                  <c:v>4</c:v>
                </c:pt>
                <c:pt idx="9">
                  <c:v>5</c:v>
                </c:pt>
              </c:numCache>
            </c:numRef>
          </c:yVal>
          <c:smooth val="0"/>
          <c:extLst>
            <c:ext xmlns:c16="http://schemas.microsoft.com/office/drawing/2014/chart" uri="{C3380CC4-5D6E-409C-BE32-E72D297353CC}">
              <c16:uniqueId val="{00000008-6F64-422B-8D45-DC95D3AC7E83}"/>
            </c:ext>
          </c:extLst>
        </c:ser>
        <c:dLbls>
          <c:showLegendKey val="0"/>
          <c:showVal val="0"/>
          <c:showCatName val="0"/>
          <c:showSerName val="0"/>
          <c:showPercent val="0"/>
          <c:showBubbleSize val="0"/>
        </c:dLbls>
        <c:axId val="-1413688272"/>
        <c:axId val="-1413692080"/>
      </c:scatterChart>
      <c:valAx>
        <c:axId val="-1413688272"/>
        <c:scaling>
          <c:orientation val="minMax"/>
          <c:max val="10"/>
        </c:scaling>
        <c:delete val="0"/>
        <c:axPos val="b"/>
        <c:majorGridlines>
          <c:spPr>
            <a:ln w="2122">
              <a:solidFill>
                <a:srgbClr val="000000"/>
              </a:solidFill>
              <a:prstDash val="solid"/>
            </a:ln>
          </c:spPr>
        </c:majorGridlines>
        <c:numFmt formatCode="General" sourceLinked="1"/>
        <c:majorTickMark val="out"/>
        <c:minorTickMark val="none"/>
        <c:tickLblPos val="nextTo"/>
        <c:spPr>
          <a:ln w="2122">
            <a:solidFill>
              <a:srgbClr val="000000"/>
            </a:solidFill>
            <a:prstDash val="solid"/>
          </a:ln>
        </c:spPr>
        <c:txPr>
          <a:bodyPr rot="0" vert="horz"/>
          <a:lstStyle/>
          <a:p>
            <a:pPr>
              <a:defRPr sz="535" b="0" i="0" u="none" strike="noStrike" baseline="0">
                <a:solidFill>
                  <a:srgbClr val="000000"/>
                </a:solidFill>
                <a:latin typeface="Arial"/>
                <a:ea typeface="Arial"/>
                <a:cs typeface="Arial"/>
              </a:defRPr>
            </a:pPr>
            <a:endParaRPr lang="en-US"/>
          </a:p>
        </c:txPr>
        <c:crossAx val="-1413692080"/>
        <c:crosses val="autoZero"/>
        <c:crossBetween val="midCat"/>
        <c:majorUnit val="1"/>
        <c:minorUnit val="1"/>
      </c:valAx>
      <c:valAx>
        <c:axId val="-1413692080"/>
        <c:scaling>
          <c:orientation val="minMax"/>
          <c:max val="10"/>
        </c:scaling>
        <c:delete val="0"/>
        <c:axPos val="l"/>
        <c:majorGridlines>
          <c:spPr>
            <a:ln w="2122">
              <a:solidFill>
                <a:srgbClr val="000000"/>
              </a:solidFill>
              <a:prstDash val="solid"/>
            </a:ln>
          </c:spPr>
        </c:majorGridlines>
        <c:numFmt formatCode="General" sourceLinked="1"/>
        <c:majorTickMark val="out"/>
        <c:minorTickMark val="none"/>
        <c:tickLblPos val="nextTo"/>
        <c:spPr>
          <a:ln w="2122">
            <a:solidFill>
              <a:srgbClr val="000000"/>
            </a:solidFill>
            <a:prstDash val="solid"/>
          </a:ln>
        </c:spPr>
        <c:txPr>
          <a:bodyPr rot="0" vert="horz"/>
          <a:lstStyle/>
          <a:p>
            <a:pPr>
              <a:defRPr sz="535" b="0" i="0" u="none" strike="noStrike" baseline="0">
                <a:solidFill>
                  <a:srgbClr val="000000"/>
                </a:solidFill>
                <a:latin typeface="Arial"/>
                <a:ea typeface="Arial"/>
                <a:cs typeface="Arial"/>
              </a:defRPr>
            </a:pPr>
            <a:endParaRPr lang="en-US"/>
          </a:p>
        </c:txPr>
        <c:crossAx val="-1413688272"/>
        <c:crosses val="autoZero"/>
        <c:crossBetween val="midCat"/>
        <c:minorUnit val="1"/>
      </c:valAx>
      <c:spPr>
        <a:solidFill>
          <a:srgbClr val="FFFFFF"/>
        </a:solidFill>
        <a:ln w="8489">
          <a:solidFill>
            <a:srgbClr val="000000"/>
          </a:solidFill>
          <a:prstDash val="solid"/>
        </a:ln>
      </c:spPr>
    </c:plotArea>
    <c:plotVisOnly val="1"/>
    <c:dispBlanksAs val="gap"/>
    <c:showDLblsOverMax val="0"/>
  </c:chart>
  <c:spPr>
    <a:solidFill>
      <a:srgbClr val="FFFFFF"/>
    </a:solidFill>
    <a:ln w="2122">
      <a:solidFill>
        <a:srgbClr val="000000"/>
      </a:solidFill>
      <a:prstDash val="solid"/>
    </a:ln>
  </c:spPr>
  <c:txPr>
    <a:bodyPr/>
    <a:lstStyle/>
    <a:p>
      <a:pPr>
        <a:defRPr sz="535" b="0" i="0" u="none" strike="noStrike" baseline="0">
          <a:solidFill>
            <a:srgbClr val="000000"/>
          </a:solidFill>
          <a:latin typeface="Arial"/>
          <a:ea typeface="Arial"/>
          <a:cs typeface="Aria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90990990990991E-2"/>
          <c:y val="7.0707070707070704E-2"/>
          <c:w val="0.8498498498498499"/>
          <c:h val="0.80808080808080807"/>
        </c:manualLayout>
      </c:layout>
      <c:scatterChart>
        <c:scatterStyle val="lineMarker"/>
        <c:varyColors val="0"/>
        <c:ser>
          <c:idx val="0"/>
          <c:order val="0"/>
          <c:spPr>
            <a:ln w="19154">
              <a:noFill/>
            </a:ln>
          </c:spPr>
          <c:marker>
            <c:symbol val="diamond"/>
            <c:size val="6"/>
            <c:spPr>
              <a:solidFill>
                <a:srgbClr val="000080"/>
              </a:solidFill>
              <a:ln>
                <a:solidFill>
                  <a:srgbClr val="000080"/>
                </a:solidFill>
                <a:prstDash val="solid"/>
              </a:ln>
            </c:spPr>
          </c:marker>
          <c:dPt>
            <c:idx val="0"/>
            <c:marker>
              <c:spPr>
                <a:solidFill>
                  <a:srgbClr val="00FFFF"/>
                </a:solidFill>
                <a:ln>
                  <a:solidFill>
                    <a:srgbClr val="000080"/>
                  </a:solidFill>
                  <a:prstDash val="solid"/>
                </a:ln>
              </c:spPr>
            </c:marker>
            <c:bubble3D val="0"/>
            <c:extLst>
              <c:ext xmlns:c16="http://schemas.microsoft.com/office/drawing/2014/chart" uri="{C3380CC4-5D6E-409C-BE32-E72D297353CC}">
                <c16:uniqueId val="{00000000-9CC5-4E5A-BACF-CD8BDE0CEE7E}"/>
              </c:ext>
            </c:extLst>
          </c:dPt>
          <c:dPt>
            <c:idx val="1"/>
            <c:marker>
              <c:spPr>
                <a:solidFill>
                  <a:srgbClr val="00FFFF"/>
                </a:solidFill>
                <a:ln>
                  <a:solidFill>
                    <a:srgbClr val="000080"/>
                  </a:solidFill>
                  <a:prstDash val="solid"/>
                </a:ln>
              </c:spPr>
            </c:marker>
            <c:bubble3D val="0"/>
            <c:extLst>
              <c:ext xmlns:c16="http://schemas.microsoft.com/office/drawing/2014/chart" uri="{C3380CC4-5D6E-409C-BE32-E72D297353CC}">
                <c16:uniqueId val="{00000001-9CC5-4E5A-BACF-CD8BDE0CEE7E}"/>
              </c:ext>
            </c:extLst>
          </c:dPt>
          <c:dPt>
            <c:idx val="3"/>
            <c:marker>
              <c:spPr>
                <a:solidFill>
                  <a:srgbClr val="00FFFF"/>
                </a:solidFill>
                <a:ln>
                  <a:solidFill>
                    <a:srgbClr val="000080"/>
                  </a:solidFill>
                  <a:prstDash val="solid"/>
                </a:ln>
              </c:spPr>
            </c:marker>
            <c:bubble3D val="0"/>
            <c:extLst>
              <c:ext xmlns:c16="http://schemas.microsoft.com/office/drawing/2014/chart" uri="{C3380CC4-5D6E-409C-BE32-E72D297353CC}">
                <c16:uniqueId val="{00000002-9CC5-4E5A-BACF-CD8BDE0CEE7E}"/>
              </c:ext>
            </c:extLst>
          </c:dPt>
          <c:dPt>
            <c:idx val="4"/>
            <c:marker>
              <c:spPr>
                <a:solidFill>
                  <a:srgbClr val="00FFFF"/>
                </a:solidFill>
                <a:ln>
                  <a:solidFill>
                    <a:srgbClr val="000080"/>
                  </a:solidFill>
                  <a:prstDash val="solid"/>
                </a:ln>
              </c:spPr>
            </c:marker>
            <c:bubble3D val="0"/>
            <c:extLst>
              <c:ext xmlns:c16="http://schemas.microsoft.com/office/drawing/2014/chart" uri="{C3380CC4-5D6E-409C-BE32-E72D297353CC}">
                <c16:uniqueId val="{00000003-9CC5-4E5A-BACF-CD8BDE0CEE7E}"/>
              </c:ext>
            </c:extLst>
          </c:dPt>
          <c:dPt>
            <c:idx val="6"/>
            <c:marker>
              <c:spPr>
                <a:solidFill>
                  <a:srgbClr val="00FFFF"/>
                </a:solidFill>
                <a:ln>
                  <a:solidFill>
                    <a:srgbClr val="000080"/>
                  </a:solidFill>
                  <a:prstDash val="solid"/>
                </a:ln>
              </c:spPr>
            </c:marker>
            <c:bubble3D val="0"/>
            <c:extLst>
              <c:ext xmlns:c16="http://schemas.microsoft.com/office/drawing/2014/chart" uri="{C3380CC4-5D6E-409C-BE32-E72D297353CC}">
                <c16:uniqueId val="{00000004-9CC5-4E5A-BACF-CD8BDE0CEE7E}"/>
              </c:ext>
            </c:extLst>
          </c:dPt>
          <c:dPt>
            <c:idx val="9"/>
            <c:marker>
              <c:spPr>
                <a:solidFill>
                  <a:srgbClr val="00FFFF"/>
                </a:solidFill>
                <a:ln>
                  <a:solidFill>
                    <a:srgbClr val="000080"/>
                  </a:solidFill>
                  <a:prstDash val="solid"/>
                </a:ln>
              </c:spPr>
            </c:marker>
            <c:bubble3D val="0"/>
            <c:extLst>
              <c:ext xmlns:c16="http://schemas.microsoft.com/office/drawing/2014/chart" uri="{C3380CC4-5D6E-409C-BE32-E72D297353CC}">
                <c16:uniqueId val="{00000005-9CC5-4E5A-BACF-CD8BDE0CEE7E}"/>
              </c:ext>
            </c:extLst>
          </c:dPt>
          <c:dPt>
            <c:idx val="10"/>
            <c:marker>
              <c:symbol val="circle"/>
              <c:size val="6"/>
              <c:spPr>
                <a:solidFill>
                  <a:srgbClr val="FF0000"/>
                </a:solidFill>
                <a:ln>
                  <a:solidFill>
                    <a:srgbClr val="FF0000"/>
                  </a:solidFill>
                  <a:prstDash val="solid"/>
                </a:ln>
              </c:spPr>
            </c:marker>
            <c:bubble3D val="0"/>
            <c:extLst>
              <c:ext xmlns:c16="http://schemas.microsoft.com/office/drawing/2014/chart" uri="{C3380CC4-5D6E-409C-BE32-E72D297353CC}">
                <c16:uniqueId val="{00000006-9CC5-4E5A-BACF-CD8BDE0CEE7E}"/>
              </c:ext>
            </c:extLst>
          </c:dPt>
          <c:dPt>
            <c:idx val="11"/>
            <c:marker>
              <c:symbol val="circle"/>
              <c:size val="6"/>
              <c:spPr>
                <a:solidFill>
                  <a:srgbClr val="FF0000"/>
                </a:solidFill>
                <a:ln>
                  <a:solidFill>
                    <a:srgbClr val="FF0000"/>
                  </a:solidFill>
                  <a:prstDash val="solid"/>
                </a:ln>
              </c:spPr>
            </c:marker>
            <c:bubble3D val="0"/>
            <c:extLst>
              <c:ext xmlns:c16="http://schemas.microsoft.com/office/drawing/2014/chart" uri="{C3380CC4-5D6E-409C-BE32-E72D297353CC}">
                <c16:uniqueId val="{00000007-9CC5-4E5A-BACF-CD8BDE0CEE7E}"/>
              </c:ext>
            </c:extLst>
          </c:dPt>
          <c:xVal>
            <c:numRef>
              <c:f>Sheet1!$B$23:$B$34</c:f>
              <c:numCache>
                <c:formatCode>General</c:formatCode>
                <c:ptCount val="12"/>
                <c:pt idx="0">
                  <c:v>3</c:v>
                </c:pt>
                <c:pt idx="1">
                  <c:v>3</c:v>
                </c:pt>
                <c:pt idx="2">
                  <c:v>7</c:v>
                </c:pt>
                <c:pt idx="3">
                  <c:v>4</c:v>
                </c:pt>
                <c:pt idx="4">
                  <c:v>3</c:v>
                </c:pt>
                <c:pt idx="5">
                  <c:v>8</c:v>
                </c:pt>
                <c:pt idx="6">
                  <c:v>4</c:v>
                </c:pt>
                <c:pt idx="7">
                  <c:v>5</c:v>
                </c:pt>
                <c:pt idx="8">
                  <c:v>7</c:v>
                </c:pt>
                <c:pt idx="9">
                  <c:v>5</c:v>
                </c:pt>
                <c:pt idx="10">
                  <c:v>3.6666666666666665</c:v>
                </c:pt>
                <c:pt idx="11">
                  <c:v>6.166666666666667</c:v>
                </c:pt>
              </c:numCache>
            </c:numRef>
          </c:xVal>
          <c:yVal>
            <c:numRef>
              <c:f>Sheet1!$C$23:$C$34</c:f>
              <c:numCache>
                <c:formatCode>General</c:formatCode>
                <c:ptCount val="12"/>
                <c:pt idx="0">
                  <c:v>4</c:v>
                </c:pt>
                <c:pt idx="1">
                  <c:v>6</c:v>
                </c:pt>
                <c:pt idx="2">
                  <c:v>3</c:v>
                </c:pt>
                <c:pt idx="3">
                  <c:v>7</c:v>
                </c:pt>
                <c:pt idx="4">
                  <c:v>8</c:v>
                </c:pt>
                <c:pt idx="5">
                  <c:v>5</c:v>
                </c:pt>
                <c:pt idx="6">
                  <c:v>5</c:v>
                </c:pt>
                <c:pt idx="7">
                  <c:v>1</c:v>
                </c:pt>
                <c:pt idx="8">
                  <c:v>4</c:v>
                </c:pt>
                <c:pt idx="9">
                  <c:v>5</c:v>
                </c:pt>
                <c:pt idx="10">
                  <c:v>5.833333333333333</c:v>
                </c:pt>
                <c:pt idx="11">
                  <c:v>3.8333333333333335</c:v>
                </c:pt>
              </c:numCache>
            </c:numRef>
          </c:yVal>
          <c:smooth val="0"/>
          <c:extLst>
            <c:ext xmlns:c16="http://schemas.microsoft.com/office/drawing/2014/chart" uri="{C3380CC4-5D6E-409C-BE32-E72D297353CC}">
              <c16:uniqueId val="{00000008-9CC5-4E5A-BACF-CD8BDE0CEE7E}"/>
            </c:ext>
          </c:extLst>
        </c:ser>
        <c:dLbls>
          <c:showLegendKey val="0"/>
          <c:showVal val="0"/>
          <c:showCatName val="0"/>
          <c:showSerName val="0"/>
          <c:showPercent val="0"/>
          <c:showBubbleSize val="0"/>
        </c:dLbls>
        <c:axId val="-1413699696"/>
        <c:axId val="-1413687728"/>
      </c:scatterChart>
      <c:valAx>
        <c:axId val="-1413699696"/>
        <c:scaling>
          <c:orientation val="minMax"/>
          <c:max val="10"/>
        </c:scaling>
        <c:delete val="0"/>
        <c:axPos val="b"/>
        <c:majorGridlines>
          <c:spPr>
            <a:ln w="2128">
              <a:solidFill>
                <a:srgbClr val="000000"/>
              </a:solidFill>
              <a:prstDash val="solid"/>
            </a:ln>
          </c:spPr>
        </c:majorGridlines>
        <c:numFmt formatCode="General" sourceLinked="1"/>
        <c:majorTickMark val="out"/>
        <c:minorTickMark val="none"/>
        <c:tickLblPos val="nextTo"/>
        <c:spPr>
          <a:ln w="2128">
            <a:solidFill>
              <a:srgbClr val="000000"/>
            </a:solidFill>
            <a:prstDash val="solid"/>
          </a:ln>
        </c:spPr>
        <c:txPr>
          <a:bodyPr rot="0" vert="horz"/>
          <a:lstStyle/>
          <a:p>
            <a:pPr>
              <a:defRPr sz="536" b="0" i="0" u="none" strike="noStrike" baseline="0">
                <a:solidFill>
                  <a:srgbClr val="000000"/>
                </a:solidFill>
                <a:latin typeface="Arial"/>
                <a:ea typeface="Arial"/>
                <a:cs typeface="Arial"/>
              </a:defRPr>
            </a:pPr>
            <a:endParaRPr lang="en-US"/>
          </a:p>
        </c:txPr>
        <c:crossAx val="-1413687728"/>
        <c:crosses val="autoZero"/>
        <c:crossBetween val="midCat"/>
        <c:majorUnit val="1"/>
        <c:minorUnit val="1"/>
      </c:valAx>
      <c:valAx>
        <c:axId val="-1413687728"/>
        <c:scaling>
          <c:orientation val="minMax"/>
          <c:max val="10"/>
        </c:scaling>
        <c:delete val="0"/>
        <c:axPos val="l"/>
        <c:majorGridlines>
          <c:spPr>
            <a:ln w="2128">
              <a:solidFill>
                <a:srgbClr val="000000"/>
              </a:solidFill>
              <a:prstDash val="solid"/>
            </a:ln>
          </c:spPr>
        </c:majorGridlines>
        <c:numFmt formatCode="General" sourceLinked="1"/>
        <c:majorTickMark val="out"/>
        <c:minorTickMark val="none"/>
        <c:tickLblPos val="nextTo"/>
        <c:spPr>
          <a:ln w="2128">
            <a:solidFill>
              <a:srgbClr val="000000"/>
            </a:solidFill>
            <a:prstDash val="solid"/>
          </a:ln>
        </c:spPr>
        <c:txPr>
          <a:bodyPr rot="0" vert="horz"/>
          <a:lstStyle/>
          <a:p>
            <a:pPr>
              <a:defRPr sz="536" b="0" i="0" u="none" strike="noStrike" baseline="0">
                <a:solidFill>
                  <a:srgbClr val="000000"/>
                </a:solidFill>
                <a:latin typeface="Arial"/>
                <a:ea typeface="Arial"/>
                <a:cs typeface="Arial"/>
              </a:defRPr>
            </a:pPr>
            <a:endParaRPr lang="en-US"/>
          </a:p>
        </c:txPr>
        <c:crossAx val="-1413699696"/>
        <c:crosses val="autoZero"/>
        <c:crossBetween val="midCat"/>
        <c:minorUnit val="1"/>
      </c:valAx>
      <c:spPr>
        <a:solidFill>
          <a:srgbClr val="FFFFFF"/>
        </a:solidFill>
        <a:ln w="8513">
          <a:solidFill>
            <a:srgbClr val="000000"/>
          </a:solidFill>
          <a:prstDash val="solid"/>
        </a:ln>
      </c:spPr>
    </c:plotArea>
    <c:plotVisOnly val="1"/>
    <c:dispBlanksAs val="gap"/>
    <c:showDLblsOverMax val="0"/>
  </c:chart>
  <c:spPr>
    <a:solidFill>
      <a:srgbClr val="FFFFFF"/>
    </a:solidFill>
    <a:ln w="2128">
      <a:solidFill>
        <a:srgbClr val="000000"/>
      </a:solidFill>
      <a:prstDash val="solid"/>
    </a:ln>
  </c:spPr>
  <c:txPr>
    <a:bodyPr/>
    <a:lstStyle/>
    <a:p>
      <a:pPr>
        <a:defRPr sz="536"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749" tIns="45875" rIns="91749" bIns="45875" numCol="1" anchor="t" anchorCtr="0" compatLnSpc="1">
            <a:prstTxWarp prst="textNoShape">
              <a:avLst/>
            </a:prstTxWarp>
          </a:bodyPr>
          <a:lstStyle>
            <a:lvl1pPr defTabSz="917575" eaLnBrk="0" hangingPunct="0">
              <a:defRPr sz="1200">
                <a:latin typeface="Times New Roman" pitchFamily="18" charset="0"/>
              </a:defRPr>
            </a:lvl1pPr>
          </a:lstStyle>
          <a:p>
            <a:pPr>
              <a:defRPr/>
            </a:pPr>
            <a:endParaRPr lang="en-US"/>
          </a:p>
        </p:txBody>
      </p:sp>
      <p:sp>
        <p:nvSpPr>
          <p:cNvPr id="123907" name="Rectangle 3"/>
          <p:cNvSpPr>
            <a:spLocks noGrp="1" noChangeArrowheads="1"/>
          </p:cNvSpPr>
          <p:nvPr>
            <p:ph type="dt" sz="quarter" idx="1"/>
          </p:nvPr>
        </p:nvSpPr>
        <p:spPr bwMode="auto">
          <a:xfrm>
            <a:off x="3886200" y="0"/>
            <a:ext cx="2971800" cy="460375"/>
          </a:xfrm>
          <a:prstGeom prst="rect">
            <a:avLst/>
          </a:prstGeom>
          <a:noFill/>
          <a:ln w="9525">
            <a:noFill/>
            <a:miter lim="800000"/>
            <a:headEnd/>
            <a:tailEnd/>
          </a:ln>
          <a:effectLst/>
        </p:spPr>
        <p:txBody>
          <a:bodyPr vert="horz" wrap="square" lIns="91749" tIns="45875" rIns="91749" bIns="45875" numCol="1" anchor="t" anchorCtr="0" compatLnSpc="1">
            <a:prstTxWarp prst="textNoShape">
              <a:avLst/>
            </a:prstTxWarp>
          </a:bodyPr>
          <a:lstStyle>
            <a:lvl1pPr algn="r" defTabSz="917575" eaLnBrk="0" hangingPunct="0">
              <a:defRPr sz="1200">
                <a:latin typeface="Times New Roman" pitchFamily="18" charset="0"/>
              </a:defRPr>
            </a:lvl1pPr>
          </a:lstStyle>
          <a:p>
            <a:pPr>
              <a:defRPr/>
            </a:pPr>
            <a:endParaRPr lang="en-US"/>
          </a:p>
        </p:txBody>
      </p:sp>
      <p:sp>
        <p:nvSpPr>
          <p:cNvPr id="123908" name="Rectangle 4"/>
          <p:cNvSpPr>
            <a:spLocks noGrp="1" noChangeArrowheads="1"/>
          </p:cNvSpPr>
          <p:nvPr>
            <p:ph type="ftr" sz="quarter" idx="2"/>
          </p:nvPr>
        </p:nvSpPr>
        <p:spPr bwMode="auto">
          <a:xfrm>
            <a:off x="0" y="8739188"/>
            <a:ext cx="2971800" cy="460375"/>
          </a:xfrm>
          <a:prstGeom prst="rect">
            <a:avLst/>
          </a:prstGeom>
          <a:noFill/>
          <a:ln w="9525">
            <a:noFill/>
            <a:miter lim="800000"/>
            <a:headEnd/>
            <a:tailEnd/>
          </a:ln>
          <a:effectLst/>
        </p:spPr>
        <p:txBody>
          <a:bodyPr vert="horz" wrap="square" lIns="91749" tIns="45875" rIns="91749" bIns="45875" numCol="1" anchor="b" anchorCtr="0" compatLnSpc="1">
            <a:prstTxWarp prst="textNoShape">
              <a:avLst/>
            </a:prstTxWarp>
          </a:bodyPr>
          <a:lstStyle>
            <a:lvl1pPr defTabSz="917575" eaLnBrk="0" hangingPunct="0">
              <a:defRPr sz="1200">
                <a:latin typeface="Times New Roman" pitchFamily="18" charset="0"/>
              </a:defRPr>
            </a:lvl1pPr>
          </a:lstStyle>
          <a:p>
            <a:pPr>
              <a:defRPr/>
            </a:pPr>
            <a:endParaRPr lang="en-US"/>
          </a:p>
        </p:txBody>
      </p:sp>
      <p:sp>
        <p:nvSpPr>
          <p:cNvPr id="123909" name="Rectangle 5"/>
          <p:cNvSpPr>
            <a:spLocks noGrp="1" noChangeArrowheads="1"/>
          </p:cNvSpPr>
          <p:nvPr>
            <p:ph type="sldNum" sz="quarter" idx="3"/>
          </p:nvPr>
        </p:nvSpPr>
        <p:spPr bwMode="auto">
          <a:xfrm>
            <a:off x="3886200" y="8739188"/>
            <a:ext cx="2971800" cy="460375"/>
          </a:xfrm>
          <a:prstGeom prst="rect">
            <a:avLst/>
          </a:prstGeom>
          <a:noFill/>
          <a:ln w="9525">
            <a:noFill/>
            <a:miter lim="800000"/>
            <a:headEnd/>
            <a:tailEnd/>
          </a:ln>
          <a:effectLst/>
        </p:spPr>
        <p:txBody>
          <a:bodyPr vert="horz" wrap="square" lIns="91749" tIns="45875" rIns="91749" bIns="45875" numCol="1" anchor="b" anchorCtr="0" compatLnSpc="1">
            <a:prstTxWarp prst="textNoShape">
              <a:avLst/>
            </a:prstTxWarp>
          </a:bodyPr>
          <a:lstStyle>
            <a:lvl1pPr algn="r" defTabSz="917575" eaLnBrk="0" hangingPunct="0">
              <a:defRPr sz="1200">
                <a:latin typeface="Times New Roman" pitchFamily="18" charset="0"/>
              </a:defRPr>
            </a:lvl1pPr>
          </a:lstStyle>
          <a:p>
            <a:pPr>
              <a:defRPr/>
            </a:pPr>
            <a:fld id="{11016833-FD99-49B1-8979-944EEF44B398}" type="slidenum">
              <a:rPr lang="en-US"/>
              <a:pPr>
                <a:defRPr/>
              </a:pPr>
              <a:t>‹#›</a:t>
            </a:fld>
            <a:endParaRPr lang="en-US"/>
          </a:p>
        </p:txBody>
      </p:sp>
    </p:spTree>
    <p:extLst>
      <p:ext uri="{BB962C8B-B14F-4D97-AF65-F5344CB8AC3E}">
        <p14:creationId xmlns:p14="http://schemas.microsoft.com/office/powerpoint/2010/main" val="41128754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749" tIns="45875" rIns="91749" bIns="45875" numCol="1" anchor="t" anchorCtr="0" compatLnSpc="1">
            <a:prstTxWarp prst="textNoShape">
              <a:avLst/>
            </a:prstTxWarp>
          </a:bodyPr>
          <a:lstStyle>
            <a:lvl1pPr defTabSz="917575" eaLnBrk="0" hangingPunct="0">
              <a:defRPr sz="1200">
                <a:latin typeface="Times New Roman" pitchFamily="18" charset="0"/>
              </a:defRPr>
            </a:lvl1pPr>
          </a:lstStyle>
          <a:p>
            <a:pPr>
              <a:defRPr/>
            </a:pPr>
            <a:endParaRPr lang="en-US"/>
          </a:p>
        </p:txBody>
      </p:sp>
      <p:sp>
        <p:nvSpPr>
          <p:cNvPr id="13315" name="Rectangle 3"/>
          <p:cNvSpPr>
            <a:spLocks noGrp="1" noChangeArrowheads="1"/>
          </p:cNvSpPr>
          <p:nvPr>
            <p:ph type="dt" idx="1"/>
          </p:nvPr>
        </p:nvSpPr>
        <p:spPr bwMode="auto">
          <a:xfrm>
            <a:off x="3886200" y="0"/>
            <a:ext cx="2971800" cy="460375"/>
          </a:xfrm>
          <a:prstGeom prst="rect">
            <a:avLst/>
          </a:prstGeom>
          <a:noFill/>
          <a:ln w="9525">
            <a:noFill/>
            <a:miter lim="800000"/>
            <a:headEnd/>
            <a:tailEnd/>
          </a:ln>
          <a:effectLst/>
        </p:spPr>
        <p:txBody>
          <a:bodyPr vert="horz" wrap="square" lIns="91749" tIns="45875" rIns="91749" bIns="45875" numCol="1" anchor="t" anchorCtr="0" compatLnSpc="1">
            <a:prstTxWarp prst="textNoShape">
              <a:avLst/>
            </a:prstTxWarp>
          </a:bodyPr>
          <a:lstStyle>
            <a:lvl1pPr algn="r" defTabSz="917575" eaLnBrk="0" hangingPunct="0">
              <a:defRPr sz="1200">
                <a:latin typeface="Times New Roman" pitchFamily="18"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30300" y="690563"/>
            <a:ext cx="4597400" cy="3448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914400" y="4370388"/>
            <a:ext cx="5029200" cy="4138612"/>
          </a:xfrm>
          <a:prstGeom prst="rect">
            <a:avLst/>
          </a:prstGeom>
          <a:noFill/>
          <a:ln w="9525">
            <a:noFill/>
            <a:miter lim="800000"/>
            <a:headEnd/>
            <a:tailEnd/>
          </a:ln>
          <a:effectLst/>
        </p:spPr>
        <p:txBody>
          <a:bodyPr vert="horz" wrap="square" lIns="91749" tIns="45875" rIns="91749" bIns="4587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318" name="Rectangle 6"/>
          <p:cNvSpPr>
            <a:spLocks noGrp="1" noChangeArrowheads="1"/>
          </p:cNvSpPr>
          <p:nvPr>
            <p:ph type="ftr" sz="quarter" idx="4"/>
          </p:nvPr>
        </p:nvSpPr>
        <p:spPr bwMode="auto">
          <a:xfrm>
            <a:off x="0" y="8739188"/>
            <a:ext cx="2971800" cy="460375"/>
          </a:xfrm>
          <a:prstGeom prst="rect">
            <a:avLst/>
          </a:prstGeom>
          <a:noFill/>
          <a:ln w="9525">
            <a:noFill/>
            <a:miter lim="800000"/>
            <a:headEnd/>
            <a:tailEnd/>
          </a:ln>
          <a:effectLst/>
        </p:spPr>
        <p:txBody>
          <a:bodyPr vert="horz" wrap="square" lIns="91749" tIns="45875" rIns="91749" bIns="45875" numCol="1" anchor="b" anchorCtr="0" compatLnSpc="1">
            <a:prstTxWarp prst="textNoShape">
              <a:avLst/>
            </a:prstTxWarp>
          </a:bodyPr>
          <a:lstStyle>
            <a:lvl1pPr defTabSz="917575" eaLnBrk="0" hangingPunct="0">
              <a:defRPr sz="1200">
                <a:latin typeface="Times New Roman" pitchFamily="18" charset="0"/>
              </a:defRPr>
            </a:lvl1pPr>
          </a:lstStyle>
          <a:p>
            <a:pPr>
              <a:defRPr/>
            </a:pPr>
            <a:endParaRPr lang="en-US"/>
          </a:p>
        </p:txBody>
      </p:sp>
      <p:sp>
        <p:nvSpPr>
          <p:cNvPr id="13319" name="Rectangle 7"/>
          <p:cNvSpPr>
            <a:spLocks noGrp="1" noChangeArrowheads="1"/>
          </p:cNvSpPr>
          <p:nvPr>
            <p:ph type="sldNum" sz="quarter" idx="5"/>
          </p:nvPr>
        </p:nvSpPr>
        <p:spPr bwMode="auto">
          <a:xfrm>
            <a:off x="3886200" y="8739188"/>
            <a:ext cx="2971800" cy="460375"/>
          </a:xfrm>
          <a:prstGeom prst="rect">
            <a:avLst/>
          </a:prstGeom>
          <a:noFill/>
          <a:ln w="9525">
            <a:noFill/>
            <a:miter lim="800000"/>
            <a:headEnd/>
            <a:tailEnd/>
          </a:ln>
          <a:effectLst/>
        </p:spPr>
        <p:txBody>
          <a:bodyPr vert="horz" wrap="square" lIns="91749" tIns="45875" rIns="91749" bIns="45875" numCol="1" anchor="b" anchorCtr="0" compatLnSpc="1">
            <a:prstTxWarp prst="textNoShape">
              <a:avLst/>
            </a:prstTxWarp>
          </a:bodyPr>
          <a:lstStyle>
            <a:lvl1pPr algn="r" defTabSz="917575" eaLnBrk="0" hangingPunct="0">
              <a:defRPr sz="1200">
                <a:latin typeface="Times New Roman" pitchFamily="18" charset="0"/>
              </a:defRPr>
            </a:lvl1pPr>
          </a:lstStyle>
          <a:p>
            <a:pPr>
              <a:defRPr/>
            </a:pPr>
            <a:fld id="{EC4F0067-956A-4CB2-927E-B0FF6BEC385A}" type="slidenum">
              <a:rPr lang="en-US"/>
              <a:pPr>
                <a:defRPr/>
              </a:pPr>
              <a:t>‹#›</a:t>
            </a:fld>
            <a:endParaRPr lang="en-US"/>
          </a:p>
        </p:txBody>
      </p:sp>
    </p:spTree>
    <p:extLst>
      <p:ext uri="{BB962C8B-B14F-4D97-AF65-F5344CB8AC3E}">
        <p14:creationId xmlns:p14="http://schemas.microsoft.com/office/powerpoint/2010/main" val="27394491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eaLnBrk="0" hangingPunct="0">
              <a:defRPr sz="2400">
                <a:solidFill>
                  <a:schemeClr val="tx1"/>
                </a:solidFill>
                <a:latin typeface="Tahoma" pitchFamily="34" charset="0"/>
              </a:defRPr>
            </a:lvl1pPr>
            <a:lvl2pPr marL="742950" indent="-285750" defTabSz="917575" eaLnBrk="0" hangingPunct="0">
              <a:defRPr sz="2400">
                <a:solidFill>
                  <a:schemeClr val="tx1"/>
                </a:solidFill>
                <a:latin typeface="Tahoma" pitchFamily="34" charset="0"/>
              </a:defRPr>
            </a:lvl2pPr>
            <a:lvl3pPr marL="1143000" indent="-228600" defTabSz="917575" eaLnBrk="0" hangingPunct="0">
              <a:defRPr sz="2400">
                <a:solidFill>
                  <a:schemeClr val="tx1"/>
                </a:solidFill>
                <a:latin typeface="Tahoma" pitchFamily="34" charset="0"/>
              </a:defRPr>
            </a:lvl3pPr>
            <a:lvl4pPr marL="1600200" indent="-228600" defTabSz="917575" eaLnBrk="0" hangingPunct="0">
              <a:defRPr sz="2400">
                <a:solidFill>
                  <a:schemeClr val="tx1"/>
                </a:solidFill>
                <a:latin typeface="Tahoma" pitchFamily="34" charset="0"/>
              </a:defRPr>
            </a:lvl4pPr>
            <a:lvl5pPr marL="2057400" indent="-228600" defTabSz="917575" eaLnBrk="0" hangingPunct="0">
              <a:defRPr sz="2400">
                <a:solidFill>
                  <a:schemeClr val="tx1"/>
                </a:solidFill>
                <a:latin typeface="Tahoma" pitchFamily="34" charset="0"/>
              </a:defRPr>
            </a:lvl5pPr>
            <a:lvl6pPr marL="2514600" indent="-228600" defTabSz="917575" eaLnBrk="0" fontAlgn="base" hangingPunct="0">
              <a:spcBef>
                <a:spcPct val="0"/>
              </a:spcBef>
              <a:spcAft>
                <a:spcPct val="0"/>
              </a:spcAft>
              <a:defRPr sz="2400">
                <a:solidFill>
                  <a:schemeClr val="tx1"/>
                </a:solidFill>
                <a:latin typeface="Tahoma" pitchFamily="34" charset="0"/>
              </a:defRPr>
            </a:lvl6pPr>
            <a:lvl7pPr marL="2971800" indent="-228600" defTabSz="917575" eaLnBrk="0" fontAlgn="base" hangingPunct="0">
              <a:spcBef>
                <a:spcPct val="0"/>
              </a:spcBef>
              <a:spcAft>
                <a:spcPct val="0"/>
              </a:spcAft>
              <a:defRPr sz="2400">
                <a:solidFill>
                  <a:schemeClr val="tx1"/>
                </a:solidFill>
                <a:latin typeface="Tahoma" pitchFamily="34" charset="0"/>
              </a:defRPr>
            </a:lvl7pPr>
            <a:lvl8pPr marL="3429000" indent="-228600" defTabSz="917575" eaLnBrk="0" fontAlgn="base" hangingPunct="0">
              <a:spcBef>
                <a:spcPct val="0"/>
              </a:spcBef>
              <a:spcAft>
                <a:spcPct val="0"/>
              </a:spcAft>
              <a:defRPr sz="2400">
                <a:solidFill>
                  <a:schemeClr val="tx1"/>
                </a:solidFill>
                <a:latin typeface="Tahoma" pitchFamily="34" charset="0"/>
              </a:defRPr>
            </a:lvl8pPr>
            <a:lvl9pPr marL="3886200" indent="-228600" defTabSz="917575" eaLnBrk="0" fontAlgn="base" hangingPunct="0">
              <a:spcBef>
                <a:spcPct val="0"/>
              </a:spcBef>
              <a:spcAft>
                <a:spcPct val="0"/>
              </a:spcAft>
              <a:defRPr sz="2400">
                <a:solidFill>
                  <a:schemeClr val="tx1"/>
                </a:solidFill>
                <a:latin typeface="Tahoma" pitchFamily="34" charset="0"/>
              </a:defRPr>
            </a:lvl9pPr>
          </a:lstStyle>
          <a:p>
            <a:fld id="{B83ED40A-2322-40EE-8DDA-E81A46B5D8A6}" type="slidenum">
              <a:rPr lang="en-US" sz="1200" smtClean="0">
                <a:latin typeface="Times New Roman" pitchFamily="18" charset="0"/>
              </a:rPr>
              <a:pPr/>
              <a:t>2</a:t>
            </a:fld>
            <a:endParaRPr lang="en-US" sz="1200">
              <a:latin typeface="Times New Roman" pitchFamily="18" charset="0"/>
            </a:endParaRPr>
          </a:p>
        </p:txBody>
      </p:sp>
    </p:spTree>
    <p:extLst>
      <p:ext uri="{BB962C8B-B14F-4D97-AF65-F5344CB8AC3E}">
        <p14:creationId xmlns:p14="http://schemas.microsoft.com/office/powerpoint/2010/main" val="11623696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eaLnBrk="0" hangingPunct="0">
              <a:defRPr sz="2400">
                <a:solidFill>
                  <a:schemeClr val="tx1"/>
                </a:solidFill>
                <a:latin typeface="Tahoma" pitchFamily="34" charset="0"/>
              </a:defRPr>
            </a:lvl1pPr>
            <a:lvl2pPr marL="742950" indent="-285750" defTabSz="917575" eaLnBrk="0" hangingPunct="0">
              <a:defRPr sz="2400">
                <a:solidFill>
                  <a:schemeClr val="tx1"/>
                </a:solidFill>
                <a:latin typeface="Tahoma" pitchFamily="34" charset="0"/>
              </a:defRPr>
            </a:lvl2pPr>
            <a:lvl3pPr marL="1143000" indent="-228600" defTabSz="917575" eaLnBrk="0" hangingPunct="0">
              <a:defRPr sz="2400">
                <a:solidFill>
                  <a:schemeClr val="tx1"/>
                </a:solidFill>
                <a:latin typeface="Tahoma" pitchFamily="34" charset="0"/>
              </a:defRPr>
            </a:lvl3pPr>
            <a:lvl4pPr marL="1600200" indent="-228600" defTabSz="917575" eaLnBrk="0" hangingPunct="0">
              <a:defRPr sz="2400">
                <a:solidFill>
                  <a:schemeClr val="tx1"/>
                </a:solidFill>
                <a:latin typeface="Tahoma" pitchFamily="34" charset="0"/>
              </a:defRPr>
            </a:lvl4pPr>
            <a:lvl5pPr marL="2057400" indent="-228600" defTabSz="917575" eaLnBrk="0" hangingPunct="0">
              <a:defRPr sz="2400">
                <a:solidFill>
                  <a:schemeClr val="tx1"/>
                </a:solidFill>
                <a:latin typeface="Tahoma" pitchFamily="34" charset="0"/>
              </a:defRPr>
            </a:lvl5pPr>
            <a:lvl6pPr marL="2514600" indent="-228600" defTabSz="917575" eaLnBrk="0" fontAlgn="base" hangingPunct="0">
              <a:spcBef>
                <a:spcPct val="0"/>
              </a:spcBef>
              <a:spcAft>
                <a:spcPct val="0"/>
              </a:spcAft>
              <a:defRPr sz="2400">
                <a:solidFill>
                  <a:schemeClr val="tx1"/>
                </a:solidFill>
                <a:latin typeface="Tahoma" pitchFamily="34" charset="0"/>
              </a:defRPr>
            </a:lvl6pPr>
            <a:lvl7pPr marL="2971800" indent="-228600" defTabSz="917575" eaLnBrk="0" fontAlgn="base" hangingPunct="0">
              <a:spcBef>
                <a:spcPct val="0"/>
              </a:spcBef>
              <a:spcAft>
                <a:spcPct val="0"/>
              </a:spcAft>
              <a:defRPr sz="2400">
                <a:solidFill>
                  <a:schemeClr val="tx1"/>
                </a:solidFill>
                <a:latin typeface="Tahoma" pitchFamily="34" charset="0"/>
              </a:defRPr>
            </a:lvl7pPr>
            <a:lvl8pPr marL="3429000" indent="-228600" defTabSz="917575" eaLnBrk="0" fontAlgn="base" hangingPunct="0">
              <a:spcBef>
                <a:spcPct val="0"/>
              </a:spcBef>
              <a:spcAft>
                <a:spcPct val="0"/>
              </a:spcAft>
              <a:defRPr sz="2400">
                <a:solidFill>
                  <a:schemeClr val="tx1"/>
                </a:solidFill>
                <a:latin typeface="Tahoma" pitchFamily="34" charset="0"/>
              </a:defRPr>
            </a:lvl8pPr>
            <a:lvl9pPr marL="3886200" indent="-228600" defTabSz="917575" eaLnBrk="0" fontAlgn="base" hangingPunct="0">
              <a:spcBef>
                <a:spcPct val="0"/>
              </a:spcBef>
              <a:spcAft>
                <a:spcPct val="0"/>
              </a:spcAft>
              <a:defRPr sz="2400">
                <a:solidFill>
                  <a:schemeClr val="tx1"/>
                </a:solidFill>
                <a:latin typeface="Tahoma" pitchFamily="34" charset="0"/>
              </a:defRPr>
            </a:lvl9pPr>
          </a:lstStyle>
          <a:p>
            <a:fld id="{2D20A7D1-2CA4-454C-A24A-A7E97582266F}" type="slidenum">
              <a:rPr lang="en-US" sz="1200" smtClean="0">
                <a:latin typeface="Times New Roman" pitchFamily="18" charset="0"/>
              </a:rPr>
              <a:pPr/>
              <a:t>43</a:t>
            </a:fld>
            <a:endParaRPr lang="en-US" sz="1200">
              <a:latin typeface="Times New Roman" pitchFamily="18" charset="0"/>
            </a:endParaRPr>
          </a:p>
        </p:txBody>
      </p:sp>
      <p:sp>
        <p:nvSpPr>
          <p:cNvPr id="57347" name="Rectangle 2"/>
          <p:cNvSpPr>
            <a:spLocks noGrp="1" noRot="1" noChangeAspect="1" noChangeArrowheads="1" noTextEdit="1"/>
          </p:cNvSpPr>
          <p:nvPr>
            <p:ph type="sldImg"/>
          </p:nvPr>
        </p:nvSpPr>
        <p:spPr>
          <a:xfrm>
            <a:off x="1128713" y="688975"/>
            <a:ext cx="4602162" cy="3451225"/>
          </a:xfrm>
          <a:ln/>
        </p:spPr>
      </p:sp>
      <p:sp>
        <p:nvSpPr>
          <p:cNvPr id="57348" name="Rectangle 3"/>
          <p:cNvSpPr>
            <a:spLocks noGrp="1" noChangeArrowheads="1"/>
          </p:cNvSpPr>
          <p:nvPr>
            <p:ph type="body" idx="1"/>
          </p:nvPr>
        </p:nvSpPr>
        <p:spPr>
          <a:xfrm>
            <a:off x="685800" y="4368800"/>
            <a:ext cx="5486400" cy="41417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The objective of representative-based supervised clustering is…</a:t>
            </a:r>
          </a:p>
        </p:txBody>
      </p:sp>
    </p:spTree>
    <p:extLst>
      <p:ext uri="{BB962C8B-B14F-4D97-AF65-F5344CB8AC3E}">
        <p14:creationId xmlns:p14="http://schemas.microsoft.com/office/powerpoint/2010/main" val="333331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eaLnBrk="0" hangingPunct="0">
              <a:defRPr sz="2400">
                <a:solidFill>
                  <a:schemeClr val="tx1"/>
                </a:solidFill>
                <a:latin typeface="Tahoma" pitchFamily="34" charset="0"/>
              </a:defRPr>
            </a:lvl1pPr>
            <a:lvl2pPr marL="742950" indent="-285750" defTabSz="917575" eaLnBrk="0" hangingPunct="0">
              <a:defRPr sz="2400">
                <a:solidFill>
                  <a:schemeClr val="tx1"/>
                </a:solidFill>
                <a:latin typeface="Tahoma" pitchFamily="34" charset="0"/>
              </a:defRPr>
            </a:lvl2pPr>
            <a:lvl3pPr marL="1143000" indent="-228600" defTabSz="917575" eaLnBrk="0" hangingPunct="0">
              <a:defRPr sz="2400">
                <a:solidFill>
                  <a:schemeClr val="tx1"/>
                </a:solidFill>
                <a:latin typeface="Tahoma" pitchFamily="34" charset="0"/>
              </a:defRPr>
            </a:lvl3pPr>
            <a:lvl4pPr marL="1600200" indent="-228600" defTabSz="917575" eaLnBrk="0" hangingPunct="0">
              <a:defRPr sz="2400">
                <a:solidFill>
                  <a:schemeClr val="tx1"/>
                </a:solidFill>
                <a:latin typeface="Tahoma" pitchFamily="34" charset="0"/>
              </a:defRPr>
            </a:lvl4pPr>
            <a:lvl5pPr marL="2057400" indent="-228600" defTabSz="917575" eaLnBrk="0" hangingPunct="0">
              <a:defRPr sz="2400">
                <a:solidFill>
                  <a:schemeClr val="tx1"/>
                </a:solidFill>
                <a:latin typeface="Tahoma" pitchFamily="34" charset="0"/>
              </a:defRPr>
            </a:lvl5pPr>
            <a:lvl6pPr marL="2514600" indent="-228600" defTabSz="917575" eaLnBrk="0" fontAlgn="base" hangingPunct="0">
              <a:spcBef>
                <a:spcPct val="0"/>
              </a:spcBef>
              <a:spcAft>
                <a:spcPct val="0"/>
              </a:spcAft>
              <a:defRPr sz="2400">
                <a:solidFill>
                  <a:schemeClr val="tx1"/>
                </a:solidFill>
                <a:latin typeface="Tahoma" pitchFamily="34" charset="0"/>
              </a:defRPr>
            </a:lvl6pPr>
            <a:lvl7pPr marL="2971800" indent="-228600" defTabSz="917575" eaLnBrk="0" fontAlgn="base" hangingPunct="0">
              <a:spcBef>
                <a:spcPct val="0"/>
              </a:spcBef>
              <a:spcAft>
                <a:spcPct val="0"/>
              </a:spcAft>
              <a:defRPr sz="2400">
                <a:solidFill>
                  <a:schemeClr val="tx1"/>
                </a:solidFill>
                <a:latin typeface="Tahoma" pitchFamily="34" charset="0"/>
              </a:defRPr>
            </a:lvl7pPr>
            <a:lvl8pPr marL="3429000" indent="-228600" defTabSz="917575" eaLnBrk="0" fontAlgn="base" hangingPunct="0">
              <a:spcBef>
                <a:spcPct val="0"/>
              </a:spcBef>
              <a:spcAft>
                <a:spcPct val="0"/>
              </a:spcAft>
              <a:defRPr sz="2400">
                <a:solidFill>
                  <a:schemeClr val="tx1"/>
                </a:solidFill>
                <a:latin typeface="Tahoma" pitchFamily="34" charset="0"/>
              </a:defRPr>
            </a:lvl8pPr>
            <a:lvl9pPr marL="3886200" indent="-228600" defTabSz="917575" eaLnBrk="0" fontAlgn="base" hangingPunct="0">
              <a:spcBef>
                <a:spcPct val="0"/>
              </a:spcBef>
              <a:spcAft>
                <a:spcPct val="0"/>
              </a:spcAft>
              <a:defRPr sz="2400">
                <a:solidFill>
                  <a:schemeClr val="tx1"/>
                </a:solidFill>
                <a:latin typeface="Tahoma" pitchFamily="34" charset="0"/>
              </a:defRPr>
            </a:lvl9pPr>
          </a:lstStyle>
          <a:p>
            <a:fld id="{A2B260CC-1F95-4A09-8DB4-F3174A346A5F}" type="slidenum">
              <a:rPr lang="en-US" sz="1200" smtClean="0">
                <a:latin typeface="Times New Roman" pitchFamily="18" charset="0"/>
              </a:rPr>
              <a:pPr/>
              <a:t>44</a:t>
            </a:fld>
            <a:endParaRPr lang="en-US" sz="1200">
              <a:latin typeface="Times New Roman" pitchFamily="18" charset="0"/>
            </a:endParaRPr>
          </a:p>
        </p:txBody>
      </p:sp>
    </p:spTree>
    <p:extLst>
      <p:ext uri="{BB962C8B-B14F-4D97-AF65-F5344CB8AC3E}">
        <p14:creationId xmlns:p14="http://schemas.microsoft.com/office/powerpoint/2010/main" val="3050794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eaLnBrk="0" hangingPunct="0">
              <a:defRPr sz="2400">
                <a:solidFill>
                  <a:schemeClr val="tx1"/>
                </a:solidFill>
                <a:latin typeface="Tahoma" pitchFamily="34" charset="0"/>
              </a:defRPr>
            </a:lvl1pPr>
            <a:lvl2pPr marL="742950" indent="-285750" defTabSz="917575" eaLnBrk="0" hangingPunct="0">
              <a:defRPr sz="2400">
                <a:solidFill>
                  <a:schemeClr val="tx1"/>
                </a:solidFill>
                <a:latin typeface="Tahoma" pitchFamily="34" charset="0"/>
              </a:defRPr>
            </a:lvl2pPr>
            <a:lvl3pPr marL="1143000" indent="-228600" defTabSz="917575" eaLnBrk="0" hangingPunct="0">
              <a:defRPr sz="2400">
                <a:solidFill>
                  <a:schemeClr val="tx1"/>
                </a:solidFill>
                <a:latin typeface="Tahoma" pitchFamily="34" charset="0"/>
              </a:defRPr>
            </a:lvl3pPr>
            <a:lvl4pPr marL="1600200" indent="-228600" defTabSz="917575" eaLnBrk="0" hangingPunct="0">
              <a:defRPr sz="2400">
                <a:solidFill>
                  <a:schemeClr val="tx1"/>
                </a:solidFill>
                <a:latin typeface="Tahoma" pitchFamily="34" charset="0"/>
              </a:defRPr>
            </a:lvl4pPr>
            <a:lvl5pPr marL="2057400" indent="-228600" defTabSz="917575" eaLnBrk="0" hangingPunct="0">
              <a:defRPr sz="2400">
                <a:solidFill>
                  <a:schemeClr val="tx1"/>
                </a:solidFill>
                <a:latin typeface="Tahoma" pitchFamily="34" charset="0"/>
              </a:defRPr>
            </a:lvl5pPr>
            <a:lvl6pPr marL="2514600" indent="-228600" defTabSz="917575" eaLnBrk="0" fontAlgn="base" hangingPunct="0">
              <a:spcBef>
                <a:spcPct val="0"/>
              </a:spcBef>
              <a:spcAft>
                <a:spcPct val="0"/>
              </a:spcAft>
              <a:defRPr sz="2400">
                <a:solidFill>
                  <a:schemeClr val="tx1"/>
                </a:solidFill>
                <a:latin typeface="Tahoma" pitchFamily="34" charset="0"/>
              </a:defRPr>
            </a:lvl6pPr>
            <a:lvl7pPr marL="2971800" indent="-228600" defTabSz="917575" eaLnBrk="0" fontAlgn="base" hangingPunct="0">
              <a:spcBef>
                <a:spcPct val="0"/>
              </a:spcBef>
              <a:spcAft>
                <a:spcPct val="0"/>
              </a:spcAft>
              <a:defRPr sz="2400">
                <a:solidFill>
                  <a:schemeClr val="tx1"/>
                </a:solidFill>
                <a:latin typeface="Tahoma" pitchFamily="34" charset="0"/>
              </a:defRPr>
            </a:lvl7pPr>
            <a:lvl8pPr marL="3429000" indent="-228600" defTabSz="917575" eaLnBrk="0" fontAlgn="base" hangingPunct="0">
              <a:spcBef>
                <a:spcPct val="0"/>
              </a:spcBef>
              <a:spcAft>
                <a:spcPct val="0"/>
              </a:spcAft>
              <a:defRPr sz="2400">
                <a:solidFill>
                  <a:schemeClr val="tx1"/>
                </a:solidFill>
                <a:latin typeface="Tahoma" pitchFamily="34" charset="0"/>
              </a:defRPr>
            </a:lvl8pPr>
            <a:lvl9pPr marL="3886200" indent="-228600" defTabSz="917575" eaLnBrk="0" fontAlgn="base" hangingPunct="0">
              <a:spcBef>
                <a:spcPct val="0"/>
              </a:spcBef>
              <a:spcAft>
                <a:spcPct val="0"/>
              </a:spcAft>
              <a:defRPr sz="2400">
                <a:solidFill>
                  <a:schemeClr val="tx1"/>
                </a:solidFill>
                <a:latin typeface="Tahoma" pitchFamily="34" charset="0"/>
              </a:defRPr>
            </a:lvl9pPr>
          </a:lstStyle>
          <a:p>
            <a:fld id="{C6F6CEE3-C338-400C-A774-A2F3D8F02FC4}" type="slidenum">
              <a:rPr lang="en-US" sz="1200" smtClean="0">
                <a:latin typeface="Times New Roman" pitchFamily="18" charset="0"/>
              </a:rPr>
              <a:pPr/>
              <a:t>6</a:t>
            </a:fld>
            <a:endParaRPr lang="en-US" sz="1200">
              <a:latin typeface="Times New Roman" pitchFamily="18" charset="0"/>
            </a:endParaRPr>
          </a:p>
        </p:txBody>
      </p:sp>
    </p:spTree>
    <p:extLst>
      <p:ext uri="{BB962C8B-B14F-4D97-AF65-F5344CB8AC3E}">
        <p14:creationId xmlns:p14="http://schemas.microsoft.com/office/powerpoint/2010/main" val="923661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eaLnBrk="0" hangingPunct="0">
              <a:defRPr sz="2400">
                <a:solidFill>
                  <a:schemeClr val="tx1"/>
                </a:solidFill>
                <a:latin typeface="Tahoma" pitchFamily="34" charset="0"/>
              </a:defRPr>
            </a:lvl1pPr>
            <a:lvl2pPr marL="742950" indent="-285750" defTabSz="917575" eaLnBrk="0" hangingPunct="0">
              <a:defRPr sz="2400">
                <a:solidFill>
                  <a:schemeClr val="tx1"/>
                </a:solidFill>
                <a:latin typeface="Tahoma" pitchFamily="34" charset="0"/>
              </a:defRPr>
            </a:lvl2pPr>
            <a:lvl3pPr marL="1143000" indent="-228600" defTabSz="917575" eaLnBrk="0" hangingPunct="0">
              <a:defRPr sz="2400">
                <a:solidFill>
                  <a:schemeClr val="tx1"/>
                </a:solidFill>
                <a:latin typeface="Tahoma" pitchFamily="34" charset="0"/>
              </a:defRPr>
            </a:lvl3pPr>
            <a:lvl4pPr marL="1600200" indent="-228600" defTabSz="917575" eaLnBrk="0" hangingPunct="0">
              <a:defRPr sz="2400">
                <a:solidFill>
                  <a:schemeClr val="tx1"/>
                </a:solidFill>
                <a:latin typeface="Tahoma" pitchFamily="34" charset="0"/>
              </a:defRPr>
            </a:lvl4pPr>
            <a:lvl5pPr marL="2057400" indent="-228600" defTabSz="917575" eaLnBrk="0" hangingPunct="0">
              <a:defRPr sz="2400">
                <a:solidFill>
                  <a:schemeClr val="tx1"/>
                </a:solidFill>
                <a:latin typeface="Tahoma" pitchFamily="34" charset="0"/>
              </a:defRPr>
            </a:lvl5pPr>
            <a:lvl6pPr marL="2514600" indent="-228600" defTabSz="917575" eaLnBrk="0" fontAlgn="base" hangingPunct="0">
              <a:spcBef>
                <a:spcPct val="0"/>
              </a:spcBef>
              <a:spcAft>
                <a:spcPct val="0"/>
              </a:spcAft>
              <a:defRPr sz="2400">
                <a:solidFill>
                  <a:schemeClr val="tx1"/>
                </a:solidFill>
                <a:latin typeface="Tahoma" pitchFamily="34" charset="0"/>
              </a:defRPr>
            </a:lvl6pPr>
            <a:lvl7pPr marL="2971800" indent="-228600" defTabSz="917575" eaLnBrk="0" fontAlgn="base" hangingPunct="0">
              <a:spcBef>
                <a:spcPct val="0"/>
              </a:spcBef>
              <a:spcAft>
                <a:spcPct val="0"/>
              </a:spcAft>
              <a:defRPr sz="2400">
                <a:solidFill>
                  <a:schemeClr val="tx1"/>
                </a:solidFill>
                <a:latin typeface="Tahoma" pitchFamily="34" charset="0"/>
              </a:defRPr>
            </a:lvl7pPr>
            <a:lvl8pPr marL="3429000" indent="-228600" defTabSz="917575" eaLnBrk="0" fontAlgn="base" hangingPunct="0">
              <a:spcBef>
                <a:spcPct val="0"/>
              </a:spcBef>
              <a:spcAft>
                <a:spcPct val="0"/>
              </a:spcAft>
              <a:defRPr sz="2400">
                <a:solidFill>
                  <a:schemeClr val="tx1"/>
                </a:solidFill>
                <a:latin typeface="Tahoma" pitchFamily="34" charset="0"/>
              </a:defRPr>
            </a:lvl8pPr>
            <a:lvl9pPr marL="3886200" indent="-228600" defTabSz="917575" eaLnBrk="0" fontAlgn="base" hangingPunct="0">
              <a:spcBef>
                <a:spcPct val="0"/>
              </a:spcBef>
              <a:spcAft>
                <a:spcPct val="0"/>
              </a:spcAft>
              <a:defRPr sz="2400">
                <a:solidFill>
                  <a:schemeClr val="tx1"/>
                </a:solidFill>
                <a:latin typeface="Tahoma" pitchFamily="34" charset="0"/>
              </a:defRPr>
            </a:lvl9pPr>
          </a:lstStyle>
          <a:p>
            <a:fld id="{C6F6CEE3-C338-400C-A774-A2F3D8F02FC4}" type="slidenum">
              <a:rPr lang="en-US" sz="1200" smtClean="0">
                <a:latin typeface="Times New Roman" pitchFamily="18" charset="0"/>
              </a:rPr>
              <a:pPr/>
              <a:t>7</a:t>
            </a:fld>
            <a:endParaRPr lang="en-US" sz="1200">
              <a:latin typeface="Times New Roman" pitchFamily="18" charset="0"/>
            </a:endParaRPr>
          </a:p>
        </p:txBody>
      </p:sp>
    </p:spTree>
    <p:extLst>
      <p:ext uri="{BB962C8B-B14F-4D97-AF65-F5344CB8AC3E}">
        <p14:creationId xmlns:p14="http://schemas.microsoft.com/office/powerpoint/2010/main" val="3790028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eaLnBrk="0" hangingPunct="0">
              <a:defRPr sz="2400">
                <a:solidFill>
                  <a:schemeClr val="tx1"/>
                </a:solidFill>
                <a:latin typeface="Tahoma" pitchFamily="34" charset="0"/>
              </a:defRPr>
            </a:lvl1pPr>
            <a:lvl2pPr marL="742950" indent="-285750" defTabSz="917575" eaLnBrk="0" hangingPunct="0">
              <a:defRPr sz="2400">
                <a:solidFill>
                  <a:schemeClr val="tx1"/>
                </a:solidFill>
                <a:latin typeface="Tahoma" pitchFamily="34" charset="0"/>
              </a:defRPr>
            </a:lvl2pPr>
            <a:lvl3pPr marL="1143000" indent="-228600" defTabSz="917575" eaLnBrk="0" hangingPunct="0">
              <a:defRPr sz="2400">
                <a:solidFill>
                  <a:schemeClr val="tx1"/>
                </a:solidFill>
                <a:latin typeface="Tahoma" pitchFamily="34" charset="0"/>
              </a:defRPr>
            </a:lvl3pPr>
            <a:lvl4pPr marL="1600200" indent="-228600" defTabSz="917575" eaLnBrk="0" hangingPunct="0">
              <a:defRPr sz="2400">
                <a:solidFill>
                  <a:schemeClr val="tx1"/>
                </a:solidFill>
                <a:latin typeface="Tahoma" pitchFamily="34" charset="0"/>
              </a:defRPr>
            </a:lvl4pPr>
            <a:lvl5pPr marL="2057400" indent="-228600" defTabSz="917575" eaLnBrk="0" hangingPunct="0">
              <a:defRPr sz="2400">
                <a:solidFill>
                  <a:schemeClr val="tx1"/>
                </a:solidFill>
                <a:latin typeface="Tahoma" pitchFamily="34" charset="0"/>
              </a:defRPr>
            </a:lvl5pPr>
            <a:lvl6pPr marL="2514600" indent="-228600" defTabSz="917575" eaLnBrk="0" fontAlgn="base" hangingPunct="0">
              <a:spcBef>
                <a:spcPct val="0"/>
              </a:spcBef>
              <a:spcAft>
                <a:spcPct val="0"/>
              </a:spcAft>
              <a:defRPr sz="2400">
                <a:solidFill>
                  <a:schemeClr val="tx1"/>
                </a:solidFill>
                <a:latin typeface="Tahoma" pitchFamily="34" charset="0"/>
              </a:defRPr>
            </a:lvl6pPr>
            <a:lvl7pPr marL="2971800" indent="-228600" defTabSz="917575" eaLnBrk="0" fontAlgn="base" hangingPunct="0">
              <a:spcBef>
                <a:spcPct val="0"/>
              </a:spcBef>
              <a:spcAft>
                <a:spcPct val="0"/>
              </a:spcAft>
              <a:defRPr sz="2400">
                <a:solidFill>
                  <a:schemeClr val="tx1"/>
                </a:solidFill>
                <a:latin typeface="Tahoma" pitchFamily="34" charset="0"/>
              </a:defRPr>
            </a:lvl7pPr>
            <a:lvl8pPr marL="3429000" indent="-228600" defTabSz="917575" eaLnBrk="0" fontAlgn="base" hangingPunct="0">
              <a:spcBef>
                <a:spcPct val="0"/>
              </a:spcBef>
              <a:spcAft>
                <a:spcPct val="0"/>
              </a:spcAft>
              <a:defRPr sz="2400">
                <a:solidFill>
                  <a:schemeClr val="tx1"/>
                </a:solidFill>
                <a:latin typeface="Tahoma" pitchFamily="34" charset="0"/>
              </a:defRPr>
            </a:lvl8pPr>
            <a:lvl9pPr marL="3886200" indent="-228600" defTabSz="917575" eaLnBrk="0" fontAlgn="base" hangingPunct="0">
              <a:spcBef>
                <a:spcPct val="0"/>
              </a:spcBef>
              <a:spcAft>
                <a:spcPct val="0"/>
              </a:spcAft>
              <a:defRPr sz="2400">
                <a:solidFill>
                  <a:schemeClr val="tx1"/>
                </a:solidFill>
                <a:latin typeface="Tahoma" pitchFamily="34" charset="0"/>
              </a:defRPr>
            </a:lvl9pPr>
          </a:lstStyle>
          <a:p>
            <a:fld id="{C732909E-8384-427F-8330-500416E7E62A}" type="slidenum">
              <a:rPr lang="en-US" sz="1200" smtClean="0">
                <a:latin typeface="Times New Roman" pitchFamily="18" charset="0"/>
              </a:rPr>
              <a:pPr/>
              <a:t>8</a:t>
            </a:fld>
            <a:endParaRPr lang="en-US" sz="1200">
              <a:latin typeface="Times New Roman" pitchFamily="18" charset="0"/>
            </a:endParaRPr>
          </a:p>
        </p:txBody>
      </p:sp>
    </p:spTree>
    <p:extLst>
      <p:ext uri="{BB962C8B-B14F-4D97-AF65-F5344CB8AC3E}">
        <p14:creationId xmlns:p14="http://schemas.microsoft.com/office/powerpoint/2010/main" val="197462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eaLnBrk="0" hangingPunct="0">
              <a:defRPr sz="2400">
                <a:solidFill>
                  <a:schemeClr val="tx1"/>
                </a:solidFill>
                <a:latin typeface="Tahoma" pitchFamily="34" charset="0"/>
              </a:defRPr>
            </a:lvl1pPr>
            <a:lvl2pPr marL="742950" indent="-285750" defTabSz="917575" eaLnBrk="0" hangingPunct="0">
              <a:defRPr sz="2400">
                <a:solidFill>
                  <a:schemeClr val="tx1"/>
                </a:solidFill>
                <a:latin typeface="Tahoma" pitchFamily="34" charset="0"/>
              </a:defRPr>
            </a:lvl2pPr>
            <a:lvl3pPr marL="1143000" indent="-228600" defTabSz="917575" eaLnBrk="0" hangingPunct="0">
              <a:defRPr sz="2400">
                <a:solidFill>
                  <a:schemeClr val="tx1"/>
                </a:solidFill>
                <a:latin typeface="Tahoma" pitchFamily="34" charset="0"/>
              </a:defRPr>
            </a:lvl3pPr>
            <a:lvl4pPr marL="1600200" indent="-228600" defTabSz="917575" eaLnBrk="0" hangingPunct="0">
              <a:defRPr sz="2400">
                <a:solidFill>
                  <a:schemeClr val="tx1"/>
                </a:solidFill>
                <a:latin typeface="Tahoma" pitchFamily="34" charset="0"/>
              </a:defRPr>
            </a:lvl4pPr>
            <a:lvl5pPr marL="2057400" indent="-228600" defTabSz="917575" eaLnBrk="0" hangingPunct="0">
              <a:defRPr sz="2400">
                <a:solidFill>
                  <a:schemeClr val="tx1"/>
                </a:solidFill>
                <a:latin typeface="Tahoma" pitchFamily="34" charset="0"/>
              </a:defRPr>
            </a:lvl5pPr>
            <a:lvl6pPr marL="2514600" indent="-228600" defTabSz="917575" eaLnBrk="0" fontAlgn="base" hangingPunct="0">
              <a:spcBef>
                <a:spcPct val="0"/>
              </a:spcBef>
              <a:spcAft>
                <a:spcPct val="0"/>
              </a:spcAft>
              <a:defRPr sz="2400">
                <a:solidFill>
                  <a:schemeClr val="tx1"/>
                </a:solidFill>
                <a:latin typeface="Tahoma" pitchFamily="34" charset="0"/>
              </a:defRPr>
            </a:lvl6pPr>
            <a:lvl7pPr marL="2971800" indent="-228600" defTabSz="917575" eaLnBrk="0" fontAlgn="base" hangingPunct="0">
              <a:spcBef>
                <a:spcPct val="0"/>
              </a:spcBef>
              <a:spcAft>
                <a:spcPct val="0"/>
              </a:spcAft>
              <a:defRPr sz="2400">
                <a:solidFill>
                  <a:schemeClr val="tx1"/>
                </a:solidFill>
                <a:latin typeface="Tahoma" pitchFamily="34" charset="0"/>
              </a:defRPr>
            </a:lvl7pPr>
            <a:lvl8pPr marL="3429000" indent="-228600" defTabSz="917575" eaLnBrk="0" fontAlgn="base" hangingPunct="0">
              <a:spcBef>
                <a:spcPct val="0"/>
              </a:spcBef>
              <a:spcAft>
                <a:spcPct val="0"/>
              </a:spcAft>
              <a:defRPr sz="2400">
                <a:solidFill>
                  <a:schemeClr val="tx1"/>
                </a:solidFill>
                <a:latin typeface="Tahoma" pitchFamily="34" charset="0"/>
              </a:defRPr>
            </a:lvl8pPr>
            <a:lvl9pPr marL="3886200" indent="-228600" defTabSz="917575" eaLnBrk="0" fontAlgn="base" hangingPunct="0">
              <a:spcBef>
                <a:spcPct val="0"/>
              </a:spcBef>
              <a:spcAft>
                <a:spcPct val="0"/>
              </a:spcAft>
              <a:defRPr sz="2400">
                <a:solidFill>
                  <a:schemeClr val="tx1"/>
                </a:solidFill>
                <a:latin typeface="Tahoma" pitchFamily="34" charset="0"/>
              </a:defRPr>
            </a:lvl9pPr>
          </a:lstStyle>
          <a:p>
            <a:fld id="{B83ED40A-2322-40EE-8DDA-E81A46B5D8A6}" type="slidenum">
              <a:rPr lang="en-US" sz="1200" smtClean="0">
                <a:latin typeface="Times New Roman" pitchFamily="18" charset="0"/>
              </a:rPr>
              <a:pPr/>
              <a:t>31</a:t>
            </a:fld>
            <a:endParaRPr lang="en-US" sz="1200">
              <a:latin typeface="Times New Roman" pitchFamily="18" charset="0"/>
            </a:endParaRPr>
          </a:p>
        </p:txBody>
      </p:sp>
    </p:spTree>
    <p:extLst>
      <p:ext uri="{BB962C8B-B14F-4D97-AF65-F5344CB8AC3E}">
        <p14:creationId xmlns:p14="http://schemas.microsoft.com/office/powerpoint/2010/main" val="2388574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eaLnBrk="0" hangingPunct="0">
              <a:defRPr sz="2400">
                <a:solidFill>
                  <a:schemeClr val="tx1"/>
                </a:solidFill>
                <a:latin typeface="Tahoma" pitchFamily="34" charset="0"/>
              </a:defRPr>
            </a:lvl1pPr>
            <a:lvl2pPr marL="742950" indent="-285750" defTabSz="917575" eaLnBrk="0" hangingPunct="0">
              <a:defRPr sz="2400">
                <a:solidFill>
                  <a:schemeClr val="tx1"/>
                </a:solidFill>
                <a:latin typeface="Tahoma" pitchFamily="34" charset="0"/>
              </a:defRPr>
            </a:lvl2pPr>
            <a:lvl3pPr marL="1143000" indent="-228600" defTabSz="917575" eaLnBrk="0" hangingPunct="0">
              <a:defRPr sz="2400">
                <a:solidFill>
                  <a:schemeClr val="tx1"/>
                </a:solidFill>
                <a:latin typeface="Tahoma" pitchFamily="34" charset="0"/>
              </a:defRPr>
            </a:lvl3pPr>
            <a:lvl4pPr marL="1600200" indent="-228600" defTabSz="917575" eaLnBrk="0" hangingPunct="0">
              <a:defRPr sz="2400">
                <a:solidFill>
                  <a:schemeClr val="tx1"/>
                </a:solidFill>
                <a:latin typeface="Tahoma" pitchFamily="34" charset="0"/>
              </a:defRPr>
            </a:lvl4pPr>
            <a:lvl5pPr marL="2057400" indent="-228600" defTabSz="917575" eaLnBrk="0" hangingPunct="0">
              <a:defRPr sz="2400">
                <a:solidFill>
                  <a:schemeClr val="tx1"/>
                </a:solidFill>
                <a:latin typeface="Tahoma" pitchFamily="34" charset="0"/>
              </a:defRPr>
            </a:lvl5pPr>
            <a:lvl6pPr marL="2514600" indent="-228600" defTabSz="917575" eaLnBrk="0" fontAlgn="base" hangingPunct="0">
              <a:spcBef>
                <a:spcPct val="0"/>
              </a:spcBef>
              <a:spcAft>
                <a:spcPct val="0"/>
              </a:spcAft>
              <a:defRPr sz="2400">
                <a:solidFill>
                  <a:schemeClr val="tx1"/>
                </a:solidFill>
                <a:latin typeface="Tahoma" pitchFamily="34" charset="0"/>
              </a:defRPr>
            </a:lvl6pPr>
            <a:lvl7pPr marL="2971800" indent="-228600" defTabSz="917575" eaLnBrk="0" fontAlgn="base" hangingPunct="0">
              <a:spcBef>
                <a:spcPct val="0"/>
              </a:spcBef>
              <a:spcAft>
                <a:spcPct val="0"/>
              </a:spcAft>
              <a:defRPr sz="2400">
                <a:solidFill>
                  <a:schemeClr val="tx1"/>
                </a:solidFill>
                <a:latin typeface="Tahoma" pitchFamily="34" charset="0"/>
              </a:defRPr>
            </a:lvl7pPr>
            <a:lvl8pPr marL="3429000" indent="-228600" defTabSz="917575" eaLnBrk="0" fontAlgn="base" hangingPunct="0">
              <a:spcBef>
                <a:spcPct val="0"/>
              </a:spcBef>
              <a:spcAft>
                <a:spcPct val="0"/>
              </a:spcAft>
              <a:defRPr sz="2400">
                <a:solidFill>
                  <a:schemeClr val="tx1"/>
                </a:solidFill>
                <a:latin typeface="Tahoma" pitchFamily="34" charset="0"/>
              </a:defRPr>
            </a:lvl8pPr>
            <a:lvl9pPr marL="3886200" indent="-228600" defTabSz="917575" eaLnBrk="0" fontAlgn="base" hangingPunct="0">
              <a:spcBef>
                <a:spcPct val="0"/>
              </a:spcBef>
              <a:spcAft>
                <a:spcPct val="0"/>
              </a:spcAft>
              <a:defRPr sz="2400">
                <a:solidFill>
                  <a:schemeClr val="tx1"/>
                </a:solidFill>
                <a:latin typeface="Tahoma" pitchFamily="34" charset="0"/>
              </a:defRPr>
            </a:lvl9pPr>
          </a:lstStyle>
          <a:p>
            <a:fld id="{51592CC6-7B41-462B-90B8-16C29E982E4D}" type="slidenum">
              <a:rPr lang="en-US" sz="1200" smtClean="0">
                <a:latin typeface="Times New Roman" pitchFamily="18" charset="0"/>
              </a:rPr>
              <a:pPr/>
              <a:t>35</a:t>
            </a:fld>
            <a:endParaRPr lang="en-US" sz="1200">
              <a:latin typeface="Times New Roman" pitchFamily="18" charset="0"/>
            </a:endParaRPr>
          </a:p>
        </p:txBody>
      </p:sp>
    </p:spTree>
    <p:extLst>
      <p:ext uri="{BB962C8B-B14F-4D97-AF65-F5344CB8AC3E}">
        <p14:creationId xmlns:p14="http://schemas.microsoft.com/office/powerpoint/2010/main" val="2090389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eaLnBrk="0" hangingPunct="0">
              <a:defRPr sz="2400">
                <a:solidFill>
                  <a:schemeClr val="tx1"/>
                </a:solidFill>
                <a:latin typeface="Tahoma" pitchFamily="34" charset="0"/>
              </a:defRPr>
            </a:lvl1pPr>
            <a:lvl2pPr marL="742950" indent="-285750" defTabSz="917575" eaLnBrk="0" hangingPunct="0">
              <a:defRPr sz="2400">
                <a:solidFill>
                  <a:schemeClr val="tx1"/>
                </a:solidFill>
                <a:latin typeface="Tahoma" pitchFamily="34" charset="0"/>
              </a:defRPr>
            </a:lvl2pPr>
            <a:lvl3pPr marL="1143000" indent="-228600" defTabSz="917575" eaLnBrk="0" hangingPunct="0">
              <a:defRPr sz="2400">
                <a:solidFill>
                  <a:schemeClr val="tx1"/>
                </a:solidFill>
                <a:latin typeface="Tahoma" pitchFamily="34" charset="0"/>
              </a:defRPr>
            </a:lvl3pPr>
            <a:lvl4pPr marL="1600200" indent="-228600" defTabSz="917575" eaLnBrk="0" hangingPunct="0">
              <a:defRPr sz="2400">
                <a:solidFill>
                  <a:schemeClr val="tx1"/>
                </a:solidFill>
                <a:latin typeface="Tahoma" pitchFamily="34" charset="0"/>
              </a:defRPr>
            </a:lvl4pPr>
            <a:lvl5pPr marL="2057400" indent="-228600" defTabSz="917575" eaLnBrk="0" hangingPunct="0">
              <a:defRPr sz="2400">
                <a:solidFill>
                  <a:schemeClr val="tx1"/>
                </a:solidFill>
                <a:latin typeface="Tahoma" pitchFamily="34" charset="0"/>
              </a:defRPr>
            </a:lvl5pPr>
            <a:lvl6pPr marL="2514600" indent="-228600" defTabSz="917575" eaLnBrk="0" fontAlgn="base" hangingPunct="0">
              <a:spcBef>
                <a:spcPct val="0"/>
              </a:spcBef>
              <a:spcAft>
                <a:spcPct val="0"/>
              </a:spcAft>
              <a:defRPr sz="2400">
                <a:solidFill>
                  <a:schemeClr val="tx1"/>
                </a:solidFill>
                <a:latin typeface="Tahoma" pitchFamily="34" charset="0"/>
              </a:defRPr>
            </a:lvl6pPr>
            <a:lvl7pPr marL="2971800" indent="-228600" defTabSz="917575" eaLnBrk="0" fontAlgn="base" hangingPunct="0">
              <a:spcBef>
                <a:spcPct val="0"/>
              </a:spcBef>
              <a:spcAft>
                <a:spcPct val="0"/>
              </a:spcAft>
              <a:defRPr sz="2400">
                <a:solidFill>
                  <a:schemeClr val="tx1"/>
                </a:solidFill>
                <a:latin typeface="Tahoma" pitchFamily="34" charset="0"/>
              </a:defRPr>
            </a:lvl7pPr>
            <a:lvl8pPr marL="3429000" indent="-228600" defTabSz="917575" eaLnBrk="0" fontAlgn="base" hangingPunct="0">
              <a:spcBef>
                <a:spcPct val="0"/>
              </a:spcBef>
              <a:spcAft>
                <a:spcPct val="0"/>
              </a:spcAft>
              <a:defRPr sz="2400">
                <a:solidFill>
                  <a:schemeClr val="tx1"/>
                </a:solidFill>
                <a:latin typeface="Tahoma" pitchFamily="34" charset="0"/>
              </a:defRPr>
            </a:lvl8pPr>
            <a:lvl9pPr marL="3886200" indent="-228600" defTabSz="917575" eaLnBrk="0" fontAlgn="base" hangingPunct="0">
              <a:spcBef>
                <a:spcPct val="0"/>
              </a:spcBef>
              <a:spcAft>
                <a:spcPct val="0"/>
              </a:spcAft>
              <a:defRPr sz="2400">
                <a:solidFill>
                  <a:schemeClr val="tx1"/>
                </a:solidFill>
                <a:latin typeface="Tahoma" pitchFamily="34" charset="0"/>
              </a:defRPr>
            </a:lvl9pPr>
          </a:lstStyle>
          <a:p>
            <a:fld id="{957C5A3E-28F2-42A6-8860-7DF37C493480}" type="slidenum">
              <a:rPr lang="en-US" sz="1200" smtClean="0">
                <a:latin typeface="Times New Roman" pitchFamily="18" charset="0"/>
              </a:rPr>
              <a:pPr/>
              <a:t>36</a:t>
            </a:fld>
            <a:endParaRPr lang="en-US" sz="1200">
              <a:latin typeface="Times New Roman" pitchFamily="18" charset="0"/>
            </a:endParaRPr>
          </a:p>
        </p:txBody>
      </p:sp>
    </p:spTree>
    <p:extLst>
      <p:ext uri="{BB962C8B-B14F-4D97-AF65-F5344CB8AC3E}">
        <p14:creationId xmlns:p14="http://schemas.microsoft.com/office/powerpoint/2010/main" val="4276179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eaLnBrk="0" hangingPunct="0">
              <a:defRPr sz="2400">
                <a:solidFill>
                  <a:schemeClr val="tx1"/>
                </a:solidFill>
                <a:latin typeface="Tahoma" pitchFamily="34" charset="0"/>
              </a:defRPr>
            </a:lvl1pPr>
            <a:lvl2pPr marL="742950" indent="-285750" defTabSz="917575" eaLnBrk="0" hangingPunct="0">
              <a:defRPr sz="2400">
                <a:solidFill>
                  <a:schemeClr val="tx1"/>
                </a:solidFill>
                <a:latin typeface="Tahoma" pitchFamily="34" charset="0"/>
              </a:defRPr>
            </a:lvl2pPr>
            <a:lvl3pPr marL="1143000" indent="-228600" defTabSz="917575" eaLnBrk="0" hangingPunct="0">
              <a:defRPr sz="2400">
                <a:solidFill>
                  <a:schemeClr val="tx1"/>
                </a:solidFill>
                <a:latin typeface="Tahoma" pitchFamily="34" charset="0"/>
              </a:defRPr>
            </a:lvl3pPr>
            <a:lvl4pPr marL="1600200" indent="-228600" defTabSz="917575" eaLnBrk="0" hangingPunct="0">
              <a:defRPr sz="2400">
                <a:solidFill>
                  <a:schemeClr val="tx1"/>
                </a:solidFill>
                <a:latin typeface="Tahoma" pitchFamily="34" charset="0"/>
              </a:defRPr>
            </a:lvl4pPr>
            <a:lvl5pPr marL="2057400" indent="-228600" defTabSz="917575" eaLnBrk="0" hangingPunct="0">
              <a:defRPr sz="2400">
                <a:solidFill>
                  <a:schemeClr val="tx1"/>
                </a:solidFill>
                <a:latin typeface="Tahoma" pitchFamily="34" charset="0"/>
              </a:defRPr>
            </a:lvl5pPr>
            <a:lvl6pPr marL="2514600" indent="-228600" defTabSz="917575" eaLnBrk="0" fontAlgn="base" hangingPunct="0">
              <a:spcBef>
                <a:spcPct val="0"/>
              </a:spcBef>
              <a:spcAft>
                <a:spcPct val="0"/>
              </a:spcAft>
              <a:defRPr sz="2400">
                <a:solidFill>
                  <a:schemeClr val="tx1"/>
                </a:solidFill>
                <a:latin typeface="Tahoma" pitchFamily="34" charset="0"/>
              </a:defRPr>
            </a:lvl6pPr>
            <a:lvl7pPr marL="2971800" indent="-228600" defTabSz="917575" eaLnBrk="0" fontAlgn="base" hangingPunct="0">
              <a:spcBef>
                <a:spcPct val="0"/>
              </a:spcBef>
              <a:spcAft>
                <a:spcPct val="0"/>
              </a:spcAft>
              <a:defRPr sz="2400">
                <a:solidFill>
                  <a:schemeClr val="tx1"/>
                </a:solidFill>
                <a:latin typeface="Tahoma" pitchFamily="34" charset="0"/>
              </a:defRPr>
            </a:lvl7pPr>
            <a:lvl8pPr marL="3429000" indent="-228600" defTabSz="917575" eaLnBrk="0" fontAlgn="base" hangingPunct="0">
              <a:spcBef>
                <a:spcPct val="0"/>
              </a:spcBef>
              <a:spcAft>
                <a:spcPct val="0"/>
              </a:spcAft>
              <a:defRPr sz="2400">
                <a:solidFill>
                  <a:schemeClr val="tx1"/>
                </a:solidFill>
                <a:latin typeface="Tahoma" pitchFamily="34" charset="0"/>
              </a:defRPr>
            </a:lvl8pPr>
            <a:lvl9pPr marL="3886200" indent="-228600" defTabSz="917575" eaLnBrk="0" fontAlgn="base" hangingPunct="0">
              <a:spcBef>
                <a:spcPct val="0"/>
              </a:spcBef>
              <a:spcAft>
                <a:spcPct val="0"/>
              </a:spcAft>
              <a:defRPr sz="2400">
                <a:solidFill>
                  <a:schemeClr val="tx1"/>
                </a:solidFill>
                <a:latin typeface="Tahoma" pitchFamily="34" charset="0"/>
              </a:defRPr>
            </a:lvl9pPr>
          </a:lstStyle>
          <a:p>
            <a:fld id="{F8B51216-901C-4BF6-B437-D78E534CD891}" type="slidenum">
              <a:rPr lang="en-US" sz="1200" smtClean="0">
                <a:latin typeface="Times New Roman" pitchFamily="18" charset="0"/>
              </a:rPr>
              <a:pPr/>
              <a:t>40</a:t>
            </a:fld>
            <a:endParaRPr lang="en-US" sz="1200">
              <a:latin typeface="Times New Roman" pitchFamily="18" charset="0"/>
            </a:endParaRPr>
          </a:p>
        </p:txBody>
      </p:sp>
    </p:spTree>
    <p:extLst>
      <p:ext uri="{BB962C8B-B14F-4D97-AF65-F5344CB8AC3E}">
        <p14:creationId xmlns:p14="http://schemas.microsoft.com/office/powerpoint/2010/main" val="4276098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eaLnBrk="0" hangingPunct="0">
              <a:defRPr sz="2400">
                <a:solidFill>
                  <a:schemeClr val="tx1"/>
                </a:solidFill>
                <a:latin typeface="Tahoma" pitchFamily="34" charset="0"/>
              </a:defRPr>
            </a:lvl1pPr>
            <a:lvl2pPr marL="742950" indent="-285750" defTabSz="917575" eaLnBrk="0" hangingPunct="0">
              <a:defRPr sz="2400">
                <a:solidFill>
                  <a:schemeClr val="tx1"/>
                </a:solidFill>
                <a:latin typeface="Tahoma" pitchFamily="34" charset="0"/>
              </a:defRPr>
            </a:lvl2pPr>
            <a:lvl3pPr marL="1143000" indent="-228600" defTabSz="917575" eaLnBrk="0" hangingPunct="0">
              <a:defRPr sz="2400">
                <a:solidFill>
                  <a:schemeClr val="tx1"/>
                </a:solidFill>
                <a:latin typeface="Tahoma" pitchFamily="34" charset="0"/>
              </a:defRPr>
            </a:lvl3pPr>
            <a:lvl4pPr marL="1600200" indent="-228600" defTabSz="917575" eaLnBrk="0" hangingPunct="0">
              <a:defRPr sz="2400">
                <a:solidFill>
                  <a:schemeClr val="tx1"/>
                </a:solidFill>
                <a:latin typeface="Tahoma" pitchFamily="34" charset="0"/>
              </a:defRPr>
            </a:lvl4pPr>
            <a:lvl5pPr marL="2057400" indent="-228600" defTabSz="917575" eaLnBrk="0" hangingPunct="0">
              <a:defRPr sz="2400">
                <a:solidFill>
                  <a:schemeClr val="tx1"/>
                </a:solidFill>
                <a:latin typeface="Tahoma" pitchFamily="34" charset="0"/>
              </a:defRPr>
            </a:lvl5pPr>
            <a:lvl6pPr marL="2514600" indent="-228600" defTabSz="917575" eaLnBrk="0" fontAlgn="base" hangingPunct="0">
              <a:spcBef>
                <a:spcPct val="0"/>
              </a:spcBef>
              <a:spcAft>
                <a:spcPct val="0"/>
              </a:spcAft>
              <a:defRPr sz="2400">
                <a:solidFill>
                  <a:schemeClr val="tx1"/>
                </a:solidFill>
                <a:latin typeface="Tahoma" pitchFamily="34" charset="0"/>
              </a:defRPr>
            </a:lvl6pPr>
            <a:lvl7pPr marL="2971800" indent="-228600" defTabSz="917575" eaLnBrk="0" fontAlgn="base" hangingPunct="0">
              <a:spcBef>
                <a:spcPct val="0"/>
              </a:spcBef>
              <a:spcAft>
                <a:spcPct val="0"/>
              </a:spcAft>
              <a:defRPr sz="2400">
                <a:solidFill>
                  <a:schemeClr val="tx1"/>
                </a:solidFill>
                <a:latin typeface="Tahoma" pitchFamily="34" charset="0"/>
              </a:defRPr>
            </a:lvl7pPr>
            <a:lvl8pPr marL="3429000" indent="-228600" defTabSz="917575" eaLnBrk="0" fontAlgn="base" hangingPunct="0">
              <a:spcBef>
                <a:spcPct val="0"/>
              </a:spcBef>
              <a:spcAft>
                <a:spcPct val="0"/>
              </a:spcAft>
              <a:defRPr sz="2400">
                <a:solidFill>
                  <a:schemeClr val="tx1"/>
                </a:solidFill>
                <a:latin typeface="Tahoma" pitchFamily="34" charset="0"/>
              </a:defRPr>
            </a:lvl8pPr>
            <a:lvl9pPr marL="3886200" indent="-228600" defTabSz="917575" eaLnBrk="0" fontAlgn="base" hangingPunct="0">
              <a:spcBef>
                <a:spcPct val="0"/>
              </a:spcBef>
              <a:spcAft>
                <a:spcPct val="0"/>
              </a:spcAft>
              <a:defRPr sz="2400">
                <a:solidFill>
                  <a:schemeClr val="tx1"/>
                </a:solidFill>
                <a:latin typeface="Tahoma" pitchFamily="34" charset="0"/>
              </a:defRPr>
            </a:lvl9pPr>
          </a:lstStyle>
          <a:p>
            <a:fld id="{FECC6F34-1087-403F-A609-A682F0CE57C7}" type="slidenum">
              <a:rPr lang="en-US" sz="1200" smtClean="0">
                <a:latin typeface="Times New Roman" pitchFamily="18" charset="0"/>
              </a:rPr>
              <a:pPr/>
              <a:t>41</a:t>
            </a:fld>
            <a:endParaRPr lang="en-US" sz="1200">
              <a:latin typeface="Times New Roman" pitchFamily="18" charset="0"/>
            </a:endParaRPr>
          </a:p>
        </p:txBody>
      </p:sp>
      <p:sp>
        <p:nvSpPr>
          <p:cNvPr id="56323" name="Rectangle 2"/>
          <p:cNvSpPr>
            <a:spLocks noGrp="1" noRot="1" noChangeAspect="1" noChangeArrowheads="1" noTextEdit="1"/>
          </p:cNvSpPr>
          <p:nvPr>
            <p:ph type="sldImg"/>
          </p:nvPr>
        </p:nvSpPr>
        <p:spPr>
          <a:xfrm>
            <a:off x="1128713" y="688975"/>
            <a:ext cx="4602162" cy="3451225"/>
          </a:xfrm>
          <a:ln/>
        </p:spPr>
      </p:sp>
      <p:sp>
        <p:nvSpPr>
          <p:cNvPr id="56324" name="Rectangle 3"/>
          <p:cNvSpPr>
            <a:spLocks noGrp="1" noChangeArrowheads="1"/>
          </p:cNvSpPr>
          <p:nvPr>
            <p:ph type="body" idx="1"/>
          </p:nvPr>
        </p:nvSpPr>
        <p:spPr>
          <a:xfrm>
            <a:off x="685800" y="4368800"/>
            <a:ext cx="5486400" cy="41417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There are many possible supervised clustering algorithm. In our work, we investigate representative-based supervised clustering algorithms that aim </a:t>
            </a:r>
          </a:p>
        </p:txBody>
      </p:sp>
    </p:spTree>
    <p:extLst>
      <p:ext uri="{BB962C8B-B14F-4D97-AF65-F5344CB8AC3E}">
        <p14:creationId xmlns:p14="http://schemas.microsoft.com/office/powerpoint/2010/main" val="1727350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929804"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92980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400">
                <a:solidFill>
                  <a:schemeClr val="bg2"/>
                </a:solidFill>
              </a:defRPr>
            </a:lvl1pPr>
          </a:lstStyle>
          <a:p>
            <a:pPr>
              <a:defRPr/>
            </a:pPr>
            <a:endParaRPr lang="en-US"/>
          </a:p>
        </p:txBody>
      </p:sp>
      <p:sp>
        <p:nvSpPr>
          <p:cNvPr id="15" name="Rectangle 15"/>
          <p:cNvSpPr>
            <a:spLocks noGrp="1" noChangeArrowheads="1"/>
          </p:cNvSpPr>
          <p:nvPr>
            <p:ph type="ftr" sz="quarter" idx="11"/>
          </p:nvPr>
        </p:nvSpPr>
        <p:spPr bwMode="auto">
          <a:xfrm>
            <a:off x="34290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defRPr sz="1400">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sz="1400">
                <a:solidFill>
                  <a:schemeClr val="bg2"/>
                </a:solidFill>
              </a:defRPr>
            </a:lvl1pPr>
          </a:lstStyle>
          <a:p>
            <a:pPr>
              <a:defRPr/>
            </a:pPr>
            <a:fld id="{A97C7202-FE67-43C7-8EEF-FFF05D2A4B4E}" type="slidenum">
              <a:rPr lang="en-US"/>
              <a:pPr>
                <a:defRPr/>
              </a:pPr>
              <a:t>‹#›</a:t>
            </a:fld>
            <a:endParaRPr lang="en-US"/>
          </a:p>
        </p:txBody>
      </p:sp>
    </p:spTree>
    <p:extLst>
      <p:ext uri="{BB962C8B-B14F-4D97-AF65-F5344CB8AC3E}">
        <p14:creationId xmlns:p14="http://schemas.microsoft.com/office/powerpoint/2010/main" val="3295448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61"/>
          <p:cNvSpPr>
            <a:spLocks noGrp="1" noChangeArrowheads="1"/>
          </p:cNvSpPr>
          <p:nvPr>
            <p:ph type="sldNum" sz="quarter" idx="10"/>
          </p:nvPr>
        </p:nvSpPr>
        <p:spPr>
          <a:ln/>
        </p:spPr>
        <p:txBody>
          <a:bodyPr/>
          <a:lstStyle>
            <a:lvl1pPr>
              <a:defRPr/>
            </a:lvl1pPr>
          </a:lstStyle>
          <a:p>
            <a:pPr>
              <a:defRPr/>
            </a:pPr>
            <a:fld id="{90211B59-E599-4007-A1EE-281698AC3DFD}" type="slidenum">
              <a:rPr lang="en-US"/>
              <a:pPr>
                <a:defRPr/>
              </a:pPr>
              <a:t>‹#›</a:t>
            </a:fld>
            <a:endParaRPr lang="en-US"/>
          </a:p>
        </p:txBody>
      </p:sp>
    </p:spTree>
    <p:extLst>
      <p:ext uri="{BB962C8B-B14F-4D97-AF65-F5344CB8AC3E}">
        <p14:creationId xmlns:p14="http://schemas.microsoft.com/office/powerpoint/2010/main" val="3612527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3875" y="685800"/>
            <a:ext cx="2062163"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6035675"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61"/>
          <p:cNvSpPr>
            <a:spLocks noGrp="1" noChangeArrowheads="1"/>
          </p:cNvSpPr>
          <p:nvPr>
            <p:ph type="sldNum" sz="quarter" idx="10"/>
          </p:nvPr>
        </p:nvSpPr>
        <p:spPr>
          <a:ln/>
        </p:spPr>
        <p:txBody>
          <a:bodyPr/>
          <a:lstStyle>
            <a:lvl1pPr>
              <a:defRPr/>
            </a:lvl1pPr>
          </a:lstStyle>
          <a:p>
            <a:pPr>
              <a:defRPr/>
            </a:pPr>
            <a:fld id="{96024428-3894-4799-A7D7-1EE24799AD83}" type="slidenum">
              <a:rPr lang="en-US"/>
              <a:pPr>
                <a:defRPr/>
              </a:pPr>
              <a:t>‹#›</a:t>
            </a:fld>
            <a:endParaRPr lang="en-US"/>
          </a:p>
        </p:txBody>
      </p:sp>
    </p:spTree>
    <p:extLst>
      <p:ext uri="{BB962C8B-B14F-4D97-AF65-F5344CB8AC3E}">
        <p14:creationId xmlns:p14="http://schemas.microsoft.com/office/powerpoint/2010/main" val="17030924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0"/>
            <a:ext cx="7793038" cy="6096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9624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981200"/>
            <a:ext cx="39624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61"/>
          <p:cNvSpPr>
            <a:spLocks noGrp="1" noChangeArrowheads="1"/>
          </p:cNvSpPr>
          <p:nvPr>
            <p:ph type="sldNum" sz="quarter" idx="10"/>
          </p:nvPr>
        </p:nvSpPr>
        <p:spPr>
          <a:ln/>
        </p:spPr>
        <p:txBody>
          <a:bodyPr/>
          <a:lstStyle>
            <a:lvl1pPr>
              <a:defRPr/>
            </a:lvl1pPr>
          </a:lstStyle>
          <a:p>
            <a:pPr>
              <a:defRPr/>
            </a:pPr>
            <a:fld id="{9BF4F5E8-D2E6-41D3-8965-BB92D4BBEFA9}" type="slidenum">
              <a:rPr lang="en-US"/>
              <a:pPr>
                <a:defRPr/>
              </a:pPr>
              <a:t>‹#›</a:t>
            </a:fld>
            <a:endParaRPr lang="en-US"/>
          </a:p>
        </p:txBody>
      </p:sp>
    </p:spTree>
    <p:extLst>
      <p:ext uri="{BB962C8B-B14F-4D97-AF65-F5344CB8AC3E}">
        <p14:creationId xmlns:p14="http://schemas.microsoft.com/office/powerpoint/2010/main" val="959255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061"/>
          <p:cNvSpPr>
            <a:spLocks noGrp="1" noChangeArrowheads="1"/>
          </p:cNvSpPr>
          <p:nvPr>
            <p:ph type="sldNum" sz="quarter" idx="10"/>
          </p:nvPr>
        </p:nvSpPr>
        <p:spPr>
          <a:ln/>
        </p:spPr>
        <p:txBody>
          <a:bodyPr/>
          <a:lstStyle>
            <a:lvl1pPr>
              <a:defRPr/>
            </a:lvl1pPr>
          </a:lstStyle>
          <a:p>
            <a:pPr>
              <a:defRPr/>
            </a:pPr>
            <a:fld id="{D52C3971-C4E5-4896-9E62-8BE33C2B6ED9}" type="slidenum">
              <a:rPr lang="en-US"/>
              <a:pPr>
                <a:defRPr/>
              </a:pPr>
              <a:t>‹#›</a:t>
            </a:fld>
            <a:endParaRPr lang="en-US"/>
          </a:p>
        </p:txBody>
      </p:sp>
    </p:spTree>
    <p:extLst>
      <p:ext uri="{BB962C8B-B14F-4D97-AF65-F5344CB8AC3E}">
        <p14:creationId xmlns:p14="http://schemas.microsoft.com/office/powerpoint/2010/main" val="4230735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061"/>
          <p:cNvSpPr>
            <a:spLocks noGrp="1" noChangeArrowheads="1"/>
          </p:cNvSpPr>
          <p:nvPr>
            <p:ph type="sldNum" sz="quarter" idx="10"/>
          </p:nvPr>
        </p:nvSpPr>
        <p:spPr>
          <a:ln/>
        </p:spPr>
        <p:txBody>
          <a:bodyPr/>
          <a:lstStyle>
            <a:lvl1pPr>
              <a:defRPr/>
            </a:lvl1pPr>
          </a:lstStyle>
          <a:p>
            <a:pPr>
              <a:defRPr/>
            </a:pPr>
            <a:fld id="{774DC765-B6F7-4D69-9C1F-7C94943FF2B5}" type="slidenum">
              <a:rPr lang="en-US"/>
              <a:pPr>
                <a:defRPr/>
              </a:pPr>
              <a:t>‹#›</a:t>
            </a:fld>
            <a:endParaRPr lang="en-US"/>
          </a:p>
        </p:txBody>
      </p:sp>
    </p:spTree>
    <p:extLst>
      <p:ext uri="{BB962C8B-B14F-4D97-AF65-F5344CB8AC3E}">
        <p14:creationId xmlns:p14="http://schemas.microsoft.com/office/powerpoint/2010/main" val="3046489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9624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1981200"/>
            <a:ext cx="39624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61"/>
          <p:cNvSpPr>
            <a:spLocks noGrp="1" noChangeArrowheads="1"/>
          </p:cNvSpPr>
          <p:nvPr>
            <p:ph type="sldNum" sz="quarter" idx="10"/>
          </p:nvPr>
        </p:nvSpPr>
        <p:spPr>
          <a:ln/>
        </p:spPr>
        <p:txBody>
          <a:bodyPr/>
          <a:lstStyle>
            <a:lvl1pPr>
              <a:defRPr/>
            </a:lvl1pPr>
          </a:lstStyle>
          <a:p>
            <a:pPr>
              <a:defRPr/>
            </a:pPr>
            <a:fld id="{83B0DF77-B21B-4C5A-8417-4BC6B7E1C087}" type="slidenum">
              <a:rPr lang="en-US"/>
              <a:pPr>
                <a:defRPr/>
              </a:pPr>
              <a:t>‹#›</a:t>
            </a:fld>
            <a:endParaRPr lang="en-US"/>
          </a:p>
        </p:txBody>
      </p:sp>
    </p:spTree>
    <p:extLst>
      <p:ext uri="{BB962C8B-B14F-4D97-AF65-F5344CB8AC3E}">
        <p14:creationId xmlns:p14="http://schemas.microsoft.com/office/powerpoint/2010/main" val="2203489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061"/>
          <p:cNvSpPr>
            <a:spLocks noGrp="1" noChangeArrowheads="1"/>
          </p:cNvSpPr>
          <p:nvPr>
            <p:ph type="sldNum" sz="quarter" idx="10"/>
          </p:nvPr>
        </p:nvSpPr>
        <p:spPr>
          <a:ln/>
        </p:spPr>
        <p:txBody>
          <a:bodyPr/>
          <a:lstStyle>
            <a:lvl1pPr>
              <a:defRPr/>
            </a:lvl1pPr>
          </a:lstStyle>
          <a:p>
            <a:pPr>
              <a:defRPr/>
            </a:pPr>
            <a:fld id="{E76413CE-C7E2-4DE1-98B7-4A3AC0B09443}" type="slidenum">
              <a:rPr lang="en-US"/>
              <a:pPr>
                <a:defRPr/>
              </a:pPr>
              <a:t>‹#›</a:t>
            </a:fld>
            <a:endParaRPr lang="en-US"/>
          </a:p>
        </p:txBody>
      </p:sp>
    </p:spTree>
    <p:extLst>
      <p:ext uri="{BB962C8B-B14F-4D97-AF65-F5344CB8AC3E}">
        <p14:creationId xmlns:p14="http://schemas.microsoft.com/office/powerpoint/2010/main" val="1391452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061"/>
          <p:cNvSpPr>
            <a:spLocks noGrp="1" noChangeArrowheads="1"/>
          </p:cNvSpPr>
          <p:nvPr>
            <p:ph type="sldNum" sz="quarter" idx="10"/>
          </p:nvPr>
        </p:nvSpPr>
        <p:spPr>
          <a:ln/>
        </p:spPr>
        <p:txBody>
          <a:bodyPr/>
          <a:lstStyle>
            <a:lvl1pPr>
              <a:defRPr/>
            </a:lvl1pPr>
          </a:lstStyle>
          <a:p>
            <a:pPr>
              <a:defRPr/>
            </a:pPr>
            <a:fld id="{01273646-4B7C-46D1-B918-D1BD39A0D40B}" type="slidenum">
              <a:rPr lang="en-US"/>
              <a:pPr>
                <a:defRPr/>
              </a:pPr>
              <a:t>‹#›</a:t>
            </a:fld>
            <a:endParaRPr lang="en-US"/>
          </a:p>
        </p:txBody>
      </p:sp>
    </p:spTree>
    <p:extLst>
      <p:ext uri="{BB962C8B-B14F-4D97-AF65-F5344CB8AC3E}">
        <p14:creationId xmlns:p14="http://schemas.microsoft.com/office/powerpoint/2010/main" val="3127685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061"/>
          <p:cNvSpPr>
            <a:spLocks noGrp="1" noChangeArrowheads="1"/>
          </p:cNvSpPr>
          <p:nvPr>
            <p:ph type="sldNum" sz="quarter" idx="10"/>
          </p:nvPr>
        </p:nvSpPr>
        <p:spPr>
          <a:ln/>
        </p:spPr>
        <p:txBody>
          <a:bodyPr/>
          <a:lstStyle>
            <a:lvl1pPr>
              <a:defRPr/>
            </a:lvl1pPr>
          </a:lstStyle>
          <a:p>
            <a:pPr>
              <a:defRPr/>
            </a:pPr>
            <a:fld id="{2525BF6C-5890-4274-9FF3-DD3DB92B38F6}" type="slidenum">
              <a:rPr lang="en-US"/>
              <a:pPr>
                <a:defRPr/>
              </a:pPr>
              <a:t>‹#›</a:t>
            </a:fld>
            <a:endParaRPr lang="en-US"/>
          </a:p>
        </p:txBody>
      </p:sp>
    </p:spTree>
    <p:extLst>
      <p:ext uri="{BB962C8B-B14F-4D97-AF65-F5344CB8AC3E}">
        <p14:creationId xmlns:p14="http://schemas.microsoft.com/office/powerpoint/2010/main" val="1117263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61"/>
          <p:cNvSpPr>
            <a:spLocks noGrp="1" noChangeArrowheads="1"/>
          </p:cNvSpPr>
          <p:nvPr>
            <p:ph type="sldNum" sz="quarter" idx="10"/>
          </p:nvPr>
        </p:nvSpPr>
        <p:spPr>
          <a:ln/>
        </p:spPr>
        <p:txBody>
          <a:bodyPr/>
          <a:lstStyle>
            <a:lvl1pPr>
              <a:defRPr/>
            </a:lvl1pPr>
          </a:lstStyle>
          <a:p>
            <a:pPr>
              <a:defRPr/>
            </a:pPr>
            <a:fld id="{2FDA7ABC-D218-4F52-9291-00F65B949618}" type="slidenum">
              <a:rPr lang="en-US"/>
              <a:pPr>
                <a:defRPr/>
              </a:pPr>
              <a:t>‹#›</a:t>
            </a:fld>
            <a:endParaRPr lang="en-US"/>
          </a:p>
        </p:txBody>
      </p:sp>
    </p:spTree>
    <p:extLst>
      <p:ext uri="{BB962C8B-B14F-4D97-AF65-F5344CB8AC3E}">
        <p14:creationId xmlns:p14="http://schemas.microsoft.com/office/powerpoint/2010/main" val="2778679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061"/>
          <p:cNvSpPr>
            <a:spLocks noGrp="1" noChangeArrowheads="1"/>
          </p:cNvSpPr>
          <p:nvPr>
            <p:ph type="sldNum" sz="quarter" idx="10"/>
          </p:nvPr>
        </p:nvSpPr>
        <p:spPr>
          <a:ln/>
        </p:spPr>
        <p:txBody>
          <a:bodyPr/>
          <a:lstStyle>
            <a:lvl1pPr>
              <a:defRPr/>
            </a:lvl1pPr>
          </a:lstStyle>
          <a:p>
            <a:pPr>
              <a:defRPr/>
            </a:pPr>
            <a:fld id="{EF573488-5ED4-4FF0-8CF5-795DD22D29B0}" type="slidenum">
              <a:rPr lang="en-US"/>
              <a:pPr>
                <a:defRPr/>
              </a:pPr>
              <a:t>‹#›</a:t>
            </a:fld>
            <a:endParaRPr lang="en-US"/>
          </a:p>
        </p:txBody>
      </p:sp>
    </p:spTree>
    <p:extLst>
      <p:ext uri="{BB962C8B-B14F-4D97-AF65-F5344CB8AC3E}">
        <p14:creationId xmlns:p14="http://schemas.microsoft.com/office/powerpoint/2010/main" val="1873632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050"/>
          <p:cNvSpPr>
            <a:spLocks noChangeArrowheads="1"/>
          </p:cNvSpPr>
          <p:nvPr/>
        </p:nvSpPr>
        <p:spPr bwMode="ltGray">
          <a:xfrm>
            <a:off x="333375" y="720725"/>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en-US"/>
          </a:p>
        </p:txBody>
      </p:sp>
      <p:sp>
        <p:nvSpPr>
          <p:cNvPr id="1027" name="Rectangle 2051"/>
          <p:cNvSpPr>
            <a:spLocks noChangeArrowheads="1"/>
          </p:cNvSpPr>
          <p:nvPr/>
        </p:nvSpPr>
        <p:spPr bwMode="ltGray">
          <a:xfrm>
            <a:off x="715963" y="720725"/>
            <a:ext cx="328612"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en-US"/>
          </a:p>
        </p:txBody>
      </p:sp>
      <p:sp>
        <p:nvSpPr>
          <p:cNvPr id="1028" name="Rectangle 2052"/>
          <p:cNvSpPr>
            <a:spLocks noChangeArrowheads="1"/>
          </p:cNvSpPr>
          <p:nvPr/>
        </p:nvSpPr>
        <p:spPr bwMode="ltGray">
          <a:xfrm>
            <a:off x="457200" y="1143000"/>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en-US"/>
          </a:p>
        </p:txBody>
      </p:sp>
      <p:sp>
        <p:nvSpPr>
          <p:cNvPr id="1029" name="Rectangle 2053"/>
          <p:cNvSpPr>
            <a:spLocks noChangeArrowheads="1"/>
          </p:cNvSpPr>
          <p:nvPr/>
        </p:nvSpPr>
        <p:spPr bwMode="ltGray">
          <a:xfrm>
            <a:off x="827088" y="1143000"/>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en-US"/>
          </a:p>
        </p:txBody>
      </p:sp>
      <p:sp>
        <p:nvSpPr>
          <p:cNvPr id="1030" name="Rectangle 2054"/>
          <p:cNvSpPr>
            <a:spLocks noChangeArrowheads="1"/>
          </p:cNvSpPr>
          <p:nvPr/>
        </p:nvSpPr>
        <p:spPr bwMode="ltGray">
          <a:xfrm>
            <a:off x="157163" y="1254125"/>
            <a:ext cx="560387"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en-US"/>
          </a:p>
        </p:txBody>
      </p:sp>
      <p:sp>
        <p:nvSpPr>
          <p:cNvPr id="1031" name="Rectangle 2055"/>
          <p:cNvSpPr>
            <a:spLocks noChangeArrowheads="1"/>
          </p:cNvSpPr>
          <p:nvPr/>
        </p:nvSpPr>
        <p:spPr bwMode="gray">
          <a:xfrm>
            <a:off x="677863" y="612775"/>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en-US"/>
          </a:p>
        </p:txBody>
      </p:sp>
      <p:sp>
        <p:nvSpPr>
          <p:cNvPr id="1032" name="Rectangle 2056"/>
          <p:cNvSpPr>
            <a:spLocks noChangeArrowheads="1"/>
          </p:cNvSpPr>
          <p:nvPr/>
        </p:nvSpPr>
        <p:spPr bwMode="gray">
          <a:xfrm>
            <a:off x="358775" y="1403350"/>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en-US"/>
          </a:p>
        </p:txBody>
      </p:sp>
      <p:sp>
        <p:nvSpPr>
          <p:cNvPr id="1033" name="Rectangle 2057"/>
          <p:cNvSpPr>
            <a:spLocks noGrp="1" noChangeArrowheads="1"/>
          </p:cNvSpPr>
          <p:nvPr>
            <p:ph type="title"/>
          </p:nvPr>
        </p:nvSpPr>
        <p:spPr bwMode="auto">
          <a:xfrm>
            <a:off x="1143000" y="685800"/>
            <a:ext cx="779303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4" name="Rectangle 2058"/>
          <p:cNvSpPr>
            <a:spLocks noGrp="1" noChangeArrowheads="1"/>
          </p:cNvSpPr>
          <p:nvPr>
            <p:ph type="body" idx="1"/>
          </p:nvPr>
        </p:nvSpPr>
        <p:spPr bwMode="auto">
          <a:xfrm>
            <a:off x="685800" y="1981200"/>
            <a:ext cx="8077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28781" name="Rectangle 2061"/>
          <p:cNvSpPr>
            <a:spLocks noGrp="1" noChangeArrowheads="1"/>
          </p:cNvSpPr>
          <p:nvPr>
            <p:ph type="sldNum" sz="quarter" idx="4"/>
          </p:nvPr>
        </p:nvSpPr>
        <p:spPr bwMode="auto">
          <a:xfrm>
            <a:off x="7239000" y="6477000"/>
            <a:ext cx="19050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9E462E7-996D-4A7B-87CC-E43B347343AD}" type="slidenum">
              <a:rPr lang="en-US"/>
              <a:pPr>
                <a:defRPr/>
              </a:pPr>
              <a:t>‹#›</a:t>
            </a:fld>
            <a:endParaRPr lang="en-US"/>
          </a:p>
        </p:txBody>
      </p:sp>
      <p:sp>
        <p:nvSpPr>
          <p:cNvPr id="1036" name="Text Box 2063"/>
          <p:cNvSpPr txBox="1">
            <a:spLocks noChangeArrowheads="1"/>
          </p:cNvSpPr>
          <p:nvPr userDrawn="1"/>
        </p:nvSpPr>
        <p:spPr bwMode="auto">
          <a:xfrm>
            <a:off x="0" y="6400800"/>
            <a:ext cx="396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n-US"/>
          </a:p>
        </p:txBody>
      </p:sp>
      <p:sp>
        <p:nvSpPr>
          <p:cNvPr id="1037" name="Text Box 2064"/>
          <p:cNvSpPr txBox="1">
            <a:spLocks noChangeArrowheads="1"/>
          </p:cNvSpPr>
          <p:nvPr userDrawn="1"/>
        </p:nvSpPr>
        <p:spPr bwMode="auto">
          <a:xfrm>
            <a:off x="0" y="6629400"/>
            <a:ext cx="38227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r>
              <a:rPr lang="en-US" sz="900"/>
              <a:t>Han, Kamber, Eick: Introduction to Clustering and Similarity Assessment</a:t>
            </a:r>
          </a:p>
        </p:txBody>
      </p:sp>
      <p:pic>
        <p:nvPicPr>
          <p:cNvPr id="1038" name="Picture 2066" descr="AG00388_"/>
          <p:cNvPicPr>
            <a:picLocks noChangeAspect="1" noChangeArrowheads="1" noCrop="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87947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9" name="Picture 2067" descr="AG00388_"/>
          <p:cNvPicPr>
            <a:picLocks noChangeAspect="1" noChangeArrowheads="1" noCrop="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924800" y="0"/>
            <a:ext cx="87947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0" name="Picture 2068" descr="AG00388_"/>
          <p:cNvPicPr>
            <a:picLocks noChangeAspect="1" noChangeArrowheads="1" noCrop="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64525" y="-331788"/>
            <a:ext cx="879475" cy="663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47"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 id="2147483946" r:id="rId12"/>
  </p:sldLayoutIdLst>
  <p:hf hdr="0" ftr="0" dt="0"/>
  <p:txStyles>
    <p:titleStyle>
      <a:lvl1pPr algn="l" rtl="0" eaLnBrk="0" fontAlgn="base" hangingPunct="0">
        <a:spcBef>
          <a:spcPct val="0"/>
        </a:spcBef>
        <a:spcAft>
          <a:spcPct val="0"/>
        </a:spcAft>
        <a:defRPr sz="3600">
          <a:solidFill>
            <a:schemeClr val="folHlink"/>
          </a:solidFill>
          <a:latin typeface="+mj-lt"/>
          <a:ea typeface="+mj-ea"/>
          <a:cs typeface="+mj-cs"/>
        </a:defRPr>
      </a:lvl1pPr>
      <a:lvl2pPr algn="l" rtl="0" eaLnBrk="0" fontAlgn="base" hangingPunct="0">
        <a:spcBef>
          <a:spcPct val="0"/>
        </a:spcBef>
        <a:spcAft>
          <a:spcPct val="0"/>
        </a:spcAft>
        <a:defRPr sz="3600">
          <a:solidFill>
            <a:schemeClr val="folHlink"/>
          </a:solidFill>
          <a:latin typeface="Tahoma" pitchFamily="34" charset="0"/>
        </a:defRPr>
      </a:lvl2pPr>
      <a:lvl3pPr algn="l" rtl="0" eaLnBrk="0" fontAlgn="base" hangingPunct="0">
        <a:spcBef>
          <a:spcPct val="0"/>
        </a:spcBef>
        <a:spcAft>
          <a:spcPct val="0"/>
        </a:spcAft>
        <a:defRPr sz="3600">
          <a:solidFill>
            <a:schemeClr val="folHlink"/>
          </a:solidFill>
          <a:latin typeface="Tahoma" pitchFamily="34" charset="0"/>
        </a:defRPr>
      </a:lvl3pPr>
      <a:lvl4pPr algn="l" rtl="0" eaLnBrk="0" fontAlgn="base" hangingPunct="0">
        <a:spcBef>
          <a:spcPct val="0"/>
        </a:spcBef>
        <a:spcAft>
          <a:spcPct val="0"/>
        </a:spcAft>
        <a:defRPr sz="3600">
          <a:solidFill>
            <a:schemeClr val="folHlink"/>
          </a:solidFill>
          <a:latin typeface="Tahoma" pitchFamily="34" charset="0"/>
        </a:defRPr>
      </a:lvl4pPr>
      <a:lvl5pPr algn="l" rtl="0" eaLnBrk="0" fontAlgn="base" hangingPunct="0">
        <a:spcBef>
          <a:spcPct val="0"/>
        </a:spcBef>
        <a:spcAft>
          <a:spcPct val="0"/>
        </a:spcAft>
        <a:defRPr sz="3600">
          <a:solidFill>
            <a:schemeClr val="folHlink"/>
          </a:solidFill>
          <a:latin typeface="Tahoma" pitchFamily="34" charset="0"/>
        </a:defRPr>
      </a:lvl5pPr>
      <a:lvl6pPr marL="457200" algn="l" rtl="0" fontAlgn="base">
        <a:spcBef>
          <a:spcPct val="0"/>
        </a:spcBef>
        <a:spcAft>
          <a:spcPct val="0"/>
        </a:spcAft>
        <a:defRPr sz="3600">
          <a:solidFill>
            <a:schemeClr val="folHlink"/>
          </a:solidFill>
          <a:latin typeface="Tahoma" pitchFamily="34" charset="0"/>
        </a:defRPr>
      </a:lvl6pPr>
      <a:lvl7pPr marL="914400" algn="l" rtl="0" fontAlgn="base">
        <a:spcBef>
          <a:spcPct val="0"/>
        </a:spcBef>
        <a:spcAft>
          <a:spcPct val="0"/>
        </a:spcAft>
        <a:defRPr sz="3600">
          <a:solidFill>
            <a:schemeClr val="folHlink"/>
          </a:solidFill>
          <a:latin typeface="Tahoma" pitchFamily="34" charset="0"/>
        </a:defRPr>
      </a:lvl7pPr>
      <a:lvl8pPr marL="1371600" algn="l" rtl="0" fontAlgn="base">
        <a:spcBef>
          <a:spcPct val="0"/>
        </a:spcBef>
        <a:spcAft>
          <a:spcPct val="0"/>
        </a:spcAft>
        <a:defRPr sz="3600">
          <a:solidFill>
            <a:schemeClr val="folHlink"/>
          </a:solidFill>
          <a:latin typeface="Tahoma" pitchFamily="34" charset="0"/>
        </a:defRPr>
      </a:lvl8pPr>
      <a:lvl9pPr marL="1828800" algn="l" rtl="0" fontAlgn="base">
        <a:spcBef>
          <a:spcPct val="0"/>
        </a:spcBef>
        <a:spcAft>
          <a:spcPct val="0"/>
        </a:spcAft>
        <a:defRPr sz="3600">
          <a:solidFill>
            <a:schemeClr val="folHlink"/>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hyperlink" Target="http://en.wikipedia.org/wiki/Standard_score" TargetMode="External"/><Relationship Id="rId4" Type="http://schemas.openxmlformats.org/officeDocument/2006/relationships/image" Target="../media/image5.wmf"/></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6.bin"/><Relationship Id="rId4" Type="http://schemas.openxmlformats.org/officeDocument/2006/relationships/image" Target="../media/image6.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8.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0.wmf"/><Relationship Id="rId5" Type="http://schemas.openxmlformats.org/officeDocument/2006/relationships/oleObject" Target="../embeddings/oleObject9.bin"/><Relationship Id="rId4" Type="http://schemas.openxmlformats.org/officeDocument/2006/relationships/image" Target="../media/image9.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1.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6.png"/><Relationship Id="rId4" Type="http://schemas.openxmlformats.org/officeDocument/2006/relationships/image" Target="../media/image12.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2.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3.wmf"/><Relationship Id="rId5" Type="http://schemas.openxmlformats.org/officeDocument/2006/relationships/oleObject" Target="../embeddings/oleObject14.bin"/><Relationship Id="rId4" Type="http://schemas.openxmlformats.org/officeDocument/2006/relationships/image" Target="../media/image2.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47.xml.rels><?xml version="1.0" encoding="UTF-8" standalone="yes"?>
<Relationships xmlns="http://schemas.openxmlformats.org/package/2006/relationships"><Relationship Id="rId3" Type="http://schemas.openxmlformats.org/officeDocument/2006/relationships/image" Target="../media/image16.wmf"/><Relationship Id="rId7" Type="http://schemas.openxmlformats.org/officeDocument/2006/relationships/image" Target="../media/image20.wmf"/><Relationship Id="rId2" Type="http://schemas.openxmlformats.org/officeDocument/2006/relationships/image" Target="../media/image15.wmf"/><Relationship Id="rId1" Type="http://schemas.openxmlformats.org/officeDocument/2006/relationships/slideLayout" Target="../slideLayouts/slideLayout2.xml"/><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slides/_rels/slide48.xml.rels><?xml version="1.0" encoding="UTF-8" standalone="yes"?>
<Relationships xmlns="http://schemas.openxmlformats.org/package/2006/relationships"><Relationship Id="rId3" Type="http://schemas.openxmlformats.org/officeDocument/2006/relationships/image" Target="../media/image16.wmf"/><Relationship Id="rId7" Type="http://schemas.openxmlformats.org/officeDocument/2006/relationships/image" Target="../media/image20.wmf"/><Relationship Id="rId2" Type="http://schemas.openxmlformats.org/officeDocument/2006/relationships/image" Target="../media/image15.wmf"/><Relationship Id="rId1" Type="http://schemas.openxmlformats.org/officeDocument/2006/relationships/slideLayout" Target="../slideLayouts/slideLayout2.xml"/><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slides/_rels/slide49.xml.rels><?xml version="1.0" encoding="UTF-8" standalone="yes"?>
<Relationships xmlns="http://schemas.openxmlformats.org/package/2006/relationships"><Relationship Id="rId3" Type="http://schemas.openxmlformats.org/officeDocument/2006/relationships/hyperlink" Target="http://stat.ethz.ch/R-manual/R-patched/library/stats/html/kmeans.html" TargetMode="External"/><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21.wmf"/><Relationship Id="rId5" Type="http://schemas.openxmlformats.org/officeDocument/2006/relationships/oleObject" Target="../embeddings/oleObject15.bin"/><Relationship Id="rId4" Type="http://schemas.openxmlformats.org/officeDocument/2006/relationships/hyperlink" Target="http://www.rdatamining.com/examples/kmeans-cluster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tat.ethz.ch/R-manual/R-patched/library/stats/html/kmeans.html" TargetMode="External"/><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21.wmf"/><Relationship Id="rId5" Type="http://schemas.openxmlformats.org/officeDocument/2006/relationships/oleObject" Target="../embeddings/oleObject16.bin"/><Relationship Id="rId4" Type="http://schemas.openxmlformats.org/officeDocument/2006/relationships/hyperlink" Target="http://www.rdatamining.com/examples/kmeans-clustering"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5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3" Type="http://schemas.openxmlformats.org/officeDocument/2006/relationships/hyperlink" Target="https://www.bing.com/search?q=define+round&amp;FORM=DCTRQY" TargetMode="External"/><Relationship Id="rId2" Type="http://schemas.openxmlformats.org/officeDocument/2006/relationships/hyperlink" Target="https://www.bing.com/search?q=define+spherical&amp;FORM=DCTRQY" TargetMode="External"/><Relationship Id="rId1" Type="http://schemas.openxmlformats.org/officeDocument/2006/relationships/slideLayout" Target="../slideLayouts/slideLayout4.xml"/><Relationship Id="rId6" Type="http://schemas.openxmlformats.org/officeDocument/2006/relationships/hyperlink" Target="https://www.bing.com/search?q=define+rounded&amp;FORM=DCTRQY" TargetMode="External"/><Relationship Id="rId5" Type="http://schemas.openxmlformats.org/officeDocument/2006/relationships/hyperlink" Target="https://www.bing.com/search?q=define+ball-shaped&amp;FORM=DCTRQY" TargetMode="External"/><Relationship Id="rId4" Type="http://schemas.openxmlformats.org/officeDocument/2006/relationships/hyperlink" Target="https://www.bing.com/search?q=define+globe-shaped&amp;FORM=DCTRQY"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google.com/patents/US7299245" TargetMode="External"/><Relationship Id="rId3" Type="http://schemas.openxmlformats.org/officeDocument/2006/relationships/hyperlink" Target="http://en.wikipedia.org/wiki/Distance" TargetMode="External"/><Relationship Id="rId7" Type="http://schemas.openxmlformats.org/officeDocument/2006/relationships/hyperlink" Target="https://en.wikipedia.org/wiki/Edit_distanc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en.wikipedia.org/wiki/Fr%C3%A9chet_distance" TargetMode="External"/><Relationship Id="rId5" Type="http://schemas.openxmlformats.org/officeDocument/2006/relationships/hyperlink" Target="http://www.quora.com/Graph-Theory/What-is-the-standard-measurement-for-the-distance-between-two-groups-of-nodes-e-g-cliques" TargetMode="External"/><Relationship Id="rId4" Type="http://schemas.openxmlformats.org/officeDocument/2006/relationships/hyperlink" Target="http://en.wikipedia.org/wiki/Jaccard_index" TargetMode="External"/></Relationships>
</file>

<file path=ppt/slides/_rels/slide6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en.wikipedia.org/wiki/K-medoids" TargetMode="External"/><Relationship Id="rId2" Type="http://schemas.openxmlformats.org/officeDocument/2006/relationships/hyperlink" Target="http://en.wikipedia.org/wiki/Medoid" TargetMode="Externa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12.xml"/><Relationship Id="rId1" Type="http://schemas.openxmlformats.org/officeDocument/2006/relationships/vmlDrawing" Target="../drawings/vmlDrawing13.vml"/><Relationship Id="rId4" Type="http://schemas.openxmlformats.org/officeDocument/2006/relationships/image" Target="../media/image31.wmf"/></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questionpro.com/blog/nominal-ordinal-interval-ratio/"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69A943AE-184D-4DF0-BB4C-BE6C00F79063}" type="slidenum">
              <a:rPr lang="en-US" sz="1200" smtClean="0"/>
              <a:pPr eaLnBrk="1" hangingPunct="1"/>
              <a:t>1</a:t>
            </a:fld>
            <a:endParaRPr lang="en-US" sz="1200"/>
          </a:p>
        </p:txBody>
      </p:sp>
      <p:sp>
        <p:nvSpPr>
          <p:cNvPr id="3075" name="Rectangle 2"/>
          <p:cNvSpPr>
            <a:spLocks noGrp="1" noChangeArrowheads="1"/>
          </p:cNvSpPr>
          <p:nvPr>
            <p:ph type="title"/>
          </p:nvPr>
        </p:nvSpPr>
        <p:spPr>
          <a:xfrm>
            <a:off x="762000" y="228600"/>
            <a:ext cx="8077200" cy="1219200"/>
          </a:xfrm>
        </p:spPr>
        <p:txBody>
          <a:bodyPr/>
          <a:lstStyle/>
          <a:p>
            <a:pPr algn="ctr" eaLnBrk="1" hangingPunct="1"/>
            <a:r>
              <a:rPr lang="en-US" sz="4400" dirty="0"/>
              <a:t>2022 Teaching of COSC 3337</a:t>
            </a:r>
            <a:endParaRPr lang="en-US" sz="4400" dirty="0">
              <a:cs typeface="Tahoma" pitchFamily="34" charset="0"/>
            </a:endParaRPr>
          </a:p>
        </p:txBody>
      </p:sp>
      <p:sp>
        <p:nvSpPr>
          <p:cNvPr id="16388" name="Text Box 3"/>
          <p:cNvSpPr txBox="1">
            <a:spLocks noChangeArrowheads="1"/>
          </p:cNvSpPr>
          <p:nvPr/>
        </p:nvSpPr>
        <p:spPr bwMode="auto">
          <a:xfrm>
            <a:off x="0" y="1600200"/>
            <a:ext cx="9144000"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ahoma" pitchFamily="34" charset="0"/>
              </a:defRPr>
            </a:lvl1pPr>
            <a:lvl2pPr marL="914400" indent="-45720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r>
              <a:rPr lang="en-US" dirty="0"/>
              <a:t>VI. Introduction to Similarity Assessment and Clustering</a:t>
            </a:r>
          </a:p>
          <a:p>
            <a:pPr marL="0" indent="0" eaLnBrk="1" hangingPunct="1">
              <a:buFontTx/>
              <a:buAutoNum type="arabicPeriod"/>
              <a:defRPr/>
            </a:pPr>
            <a:r>
              <a:rPr lang="en-US" dirty="0"/>
              <a:t> What is Clustering?</a:t>
            </a:r>
            <a:r>
              <a:rPr lang="en-US" dirty="0">
                <a:solidFill>
                  <a:srgbClr val="000000"/>
                </a:solidFill>
              </a:rPr>
              <a:t> </a:t>
            </a:r>
            <a:r>
              <a:rPr lang="en-US" sz="2000" dirty="0">
                <a:solidFill>
                  <a:schemeClr val="accent1"/>
                </a:solidFill>
              </a:rPr>
              <a:t>Kind of short</a:t>
            </a:r>
            <a:endParaRPr lang="en-US" dirty="0">
              <a:solidFill>
                <a:srgbClr val="000000"/>
              </a:solidFill>
            </a:endParaRPr>
          </a:p>
          <a:p>
            <a:pPr marL="0" indent="0" eaLnBrk="1" hangingPunct="1">
              <a:buFontTx/>
              <a:buAutoNum type="arabicPeriod"/>
              <a:defRPr/>
            </a:pPr>
            <a:r>
              <a:rPr lang="en-US" dirty="0">
                <a:solidFill>
                  <a:srgbClr val="000000"/>
                </a:solidFill>
              </a:rPr>
              <a:t> Similarity Assessment</a:t>
            </a:r>
            <a:endParaRPr lang="en-US" dirty="0"/>
          </a:p>
          <a:p>
            <a:pPr eaLnBrk="1" hangingPunct="1">
              <a:buFontTx/>
              <a:buAutoNum type="arabicPeriod"/>
              <a:defRPr/>
            </a:pPr>
            <a:r>
              <a:rPr lang="en-US" dirty="0"/>
              <a:t>Partitioning/Representative-based Clustering</a:t>
            </a:r>
          </a:p>
          <a:p>
            <a:pPr lvl="1" eaLnBrk="1" hangingPunct="1">
              <a:buFontTx/>
              <a:buChar char="•"/>
              <a:defRPr/>
            </a:pPr>
            <a:r>
              <a:rPr lang="en-US" dirty="0">
                <a:solidFill>
                  <a:srgbClr val="CC0066"/>
                </a:solidFill>
              </a:rPr>
              <a:t>K-means</a:t>
            </a:r>
          </a:p>
          <a:p>
            <a:pPr lvl="1" eaLnBrk="1" hangingPunct="1">
              <a:buFontTx/>
              <a:buChar char="•"/>
              <a:defRPr/>
            </a:pPr>
            <a:r>
              <a:rPr lang="en-US" dirty="0">
                <a:solidFill>
                  <a:srgbClr val="CC0066"/>
                </a:solidFill>
              </a:rPr>
              <a:t>K-medoids/PAM </a:t>
            </a:r>
          </a:p>
          <a:p>
            <a:pPr eaLnBrk="1" hangingPunct="1">
              <a:buFontTx/>
              <a:buAutoNum type="arabicPeriod"/>
              <a:defRPr/>
            </a:pPr>
            <a:r>
              <a:rPr lang="en-US" dirty="0"/>
              <a:t>Hierarchical Clustering </a:t>
            </a:r>
          </a:p>
          <a:p>
            <a:pPr eaLnBrk="1" hangingPunct="1">
              <a:buFontTx/>
              <a:buAutoNum type="arabicPeriod"/>
              <a:defRPr/>
            </a:pPr>
            <a:r>
              <a:rPr lang="en-US" dirty="0"/>
              <a:t>Density Based Clustering centering on </a:t>
            </a:r>
            <a:r>
              <a:rPr lang="en-US" dirty="0">
                <a:solidFill>
                  <a:srgbClr val="CC0066"/>
                </a:solidFill>
              </a:rPr>
              <a:t>DBSCAN</a:t>
            </a:r>
            <a:endParaRPr lang="en-US" dirty="0"/>
          </a:p>
          <a:p>
            <a:pPr eaLnBrk="1" hangingPunct="1">
              <a:buFontTx/>
              <a:buAutoNum type="arabicPeriod"/>
              <a:defRPr/>
            </a:pPr>
            <a:r>
              <a:rPr lang="en-US" dirty="0"/>
              <a:t>Demo K-means and DBSCAN  </a:t>
            </a:r>
          </a:p>
          <a:p>
            <a:pPr eaLnBrk="1" hangingPunct="1">
              <a:buFontTx/>
              <a:buAutoNum type="arabicPeriod"/>
              <a:defRPr/>
            </a:pPr>
            <a:r>
              <a:rPr lang="en-US" dirty="0"/>
              <a:t>Cluster Validation </a:t>
            </a:r>
          </a:p>
          <a:p>
            <a:pPr eaLnBrk="1" hangingPunct="1">
              <a:buFontTx/>
              <a:buAutoNum type="arabicPeriod"/>
              <a:defRPr/>
            </a:pPr>
            <a:r>
              <a:rPr lang="en-US" dirty="0"/>
              <a:t>Discussion and Hints for Task4 which centers on clustering</a:t>
            </a:r>
          </a:p>
          <a:p>
            <a:pPr eaLnBrk="1" hangingPunct="1">
              <a:defRPr/>
            </a:pPr>
            <a:endParaRPr lang="en-US" dirty="0"/>
          </a:p>
          <a:p>
            <a:pPr eaLnBrk="1" hangingPunct="1">
              <a:defRPr/>
            </a:pPr>
            <a:endParaRPr lang="en-US" dirty="0"/>
          </a:p>
          <a:p>
            <a:pPr eaLnBrk="1" hangingPunct="1">
              <a:buFontTx/>
              <a:buAutoNum type="arabicPeriod"/>
              <a:defRPr/>
            </a:pPr>
            <a:endParaRPr lang="en-US" sz="3200" dirty="0">
              <a:solidFill>
                <a:srgbClr val="CC0000"/>
              </a:solidFill>
            </a:endParaRPr>
          </a:p>
        </p:txBody>
      </p:sp>
    </p:spTree>
  </p:cSld>
  <p:clrMapOvr>
    <a:masterClrMapping/>
  </p:clrMapOvr>
  <p:transition>
    <p:strips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E5E852A6-78E7-4F71-81D4-DFB19FE89318}" type="slidenum">
              <a:rPr lang="en-US" sz="1200" smtClean="0"/>
              <a:pPr eaLnBrk="1" hangingPunct="1"/>
              <a:t>10</a:t>
            </a:fld>
            <a:endParaRPr lang="en-US" sz="1200"/>
          </a:p>
        </p:txBody>
      </p:sp>
      <p:sp>
        <p:nvSpPr>
          <p:cNvPr id="14339" name="Rectangle 2"/>
          <p:cNvSpPr>
            <a:spLocks noGrp="1" noChangeArrowheads="1"/>
          </p:cNvSpPr>
          <p:nvPr>
            <p:ph type="title"/>
          </p:nvPr>
        </p:nvSpPr>
        <p:spPr>
          <a:xfrm>
            <a:off x="838200" y="381000"/>
            <a:ext cx="8001000" cy="858838"/>
          </a:xfrm>
          <a:noFill/>
        </p:spPr>
        <p:txBody>
          <a:bodyPr lIns="92075" tIns="46038" rIns="92075" bIns="46038" anchor="ctr"/>
          <a:lstStyle/>
          <a:p>
            <a:pPr eaLnBrk="1" hangingPunct="1"/>
            <a:r>
              <a:rPr lang="en-US" sz="3200"/>
              <a:t>Generating a Global Similarity Measure from Single Variable Similarity Measures </a:t>
            </a:r>
          </a:p>
        </p:txBody>
      </p:sp>
      <p:sp>
        <p:nvSpPr>
          <p:cNvPr id="14340" name="Rectangle 3"/>
          <p:cNvSpPr>
            <a:spLocks noGrp="1" noChangeArrowheads="1"/>
          </p:cNvSpPr>
          <p:nvPr>
            <p:ph type="body" idx="1"/>
          </p:nvPr>
        </p:nvSpPr>
        <p:spPr>
          <a:xfrm>
            <a:off x="381000" y="1600200"/>
            <a:ext cx="8305800" cy="4648200"/>
          </a:xfrm>
          <a:noFill/>
        </p:spPr>
        <p:txBody>
          <a:bodyPr lIns="92075" tIns="46038" rIns="92075" bIns="46038"/>
          <a:lstStyle/>
          <a:p>
            <a:pPr marL="457200" indent="-457200" eaLnBrk="1" hangingPunct="1">
              <a:buFont typeface="Wingdings" pitchFamily="2" charset="2"/>
              <a:buNone/>
            </a:pPr>
            <a:r>
              <a:rPr lang="en-US" dirty="0"/>
              <a:t>Assumption: A database may contain up to six types of variables: symmetric binary, asymmetric binary, nominal, ordinal, interval and ratio.</a:t>
            </a:r>
          </a:p>
          <a:p>
            <a:pPr marL="457200" indent="-457200" eaLnBrk="1" hangingPunct="1">
              <a:buSzPct val="95000"/>
              <a:buFont typeface="Wingdings" pitchFamily="2" charset="2"/>
              <a:buAutoNum type="arabicPeriod"/>
            </a:pPr>
            <a:r>
              <a:rPr lang="en-US" dirty="0"/>
              <a:t>Standardize/Normalize variables and associate similarity measure </a:t>
            </a:r>
            <a:r>
              <a:rPr lang="en-US" b="1" dirty="0">
                <a:solidFill>
                  <a:srgbClr val="CC0000"/>
                </a:solidFill>
                <a:latin typeface="Symbol" pitchFamily="18" charset="2"/>
              </a:rPr>
              <a:t>d</a:t>
            </a:r>
            <a:r>
              <a:rPr lang="en-US" b="1" baseline="-25000" dirty="0">
                <a:solidFill>
                  <a:srgbClr val="CC0000"/>
                </a:solidFill>
              </a:rPr>
              <a:t>i</a:t>
            </a:r>
            <a:r>
              <a:rPr lang="en-US" dirty="0"/>
              <a:t> with the standardized </a:t>
            </a:r>
            <a:r>
              <a:rPr lang="en-US" dirty="0" err="1"/>
              <a:t>i-th</a:t>
            </a:r>
            <a:r>
              <a:rPr lang="en-US" dirty="0"/>
              <a:t> variable and determine weight </a:t>
            </a:r>
            <a:r>
              <a:rPr lang="en-US" dirty="0" err="1"/>
              <a:t>w</a:t>
            </a:r>
            <a:r>
              <a:rPr lang="en-US" baseline="-25000" dirty="0" err="1"/>
              <a:t>i</a:t>
            </a:r>
            <a:r>
              <a:rPr lang="en-US" dirty="0"/>
              <a:t> of the </a:t>
            </a:r>
            <a:r>
              <a:rPr lang="en-US" dirty="0" err="1"/>
              <a:t>i-th</a:t>
            </a:r>
            <a:r>
              <a:rPr lang="en-US" dirty="0"/>
              <a:t> variable.</a:t>
            </a:r>
          </a:p>
          <a:p>
            <a:pPr marL="457200" indent="-457200" eaLnBrk="1" hangingPunct="1">
              <a:buSzPct val="95000"/>
              <a:buFont typeface="Wingdings" pitchFamily="2" charset="2"/>
              <a:buAutoNum type="arabicPeriod"/>
            </a:pPr>
            <a:r>
              <a:rPr lang="en-US" dirty="0"/>
              <a:t>Create the following global (dis)similarity measure </a:t>
            </a:r>
            <a:r>
              <a:rPr lang="en-US" b="1" dirty="0">
                <a:solidFill>
                  <a:srgbClr val="CC0000"/>
                </a:solidFill>
                <a:latin typeface="Symbol" pitchFamily="18" charset="2"/>
              </a:rPr>
              <a:t>d</a:t>
            </a:r>
            <a:r>
              <a:rPr lang="en-US" dirty="0"/>
              <a:t>:</a:t>
            </a:r>
          </a:p>
          <a:p>
            <a:pPr marL="457200" indent="-457200" eaLnBrk="1" hangingPunct="1"/>
            <a:endParaRPr lang="en-US" dirty="0"/>
          </a:p>
          <a:p>
            <a:pPr marL="457200" indent="-457200" eaLnBrk="1" hangingPunct="1"/>
            <a:endParaRPr lang="en-US" dirty="0"/>
          </a:p>
        </p:txBody>
      </p:sp>
      <p:graphicFrame>
        <p:nvGraphicFramePr>
          <p:cNvPr id="14341" name="Object 4"/>
          <p:cNvGraphicFramePr>
            <a:graphicFrameLocks noChangeAspect="1"/>
          </p:cNvGraphicFramePr>
          <p:nvPr/>
        </p:nvGraphicFramePr>
        <p:xfrm>
          <a:off x="3082925" y="5461000"/>
          <a:ext cx="4841875" cy="1397000"/>
        </p:xfrm>
        <a:graphic>
          <a:graphicData uri="http://schemas.openxmlformats.org/presentationml/2006/ole">
            <mc:AlternateContent xmlns:mc="http://schemas.openxmlformats.org/markup-compatibility/2006">
              <mc:Choice xmlns:v="urn:schemas-microsoft-com:vml" Requires="v">
                <p:oleObj spid="_x0000_s2053" name="Equation" r:id="rId3" imgW="2133600" imgH="736600" progId="Equation.3">
                  <p:embed/>
                </p:oleObj>
              </mc:Choice>
              <mc:Fallback>
                <p:oleObj name="Equation" r:id="rId3" imgW="2133600" imgH="736600" progId="Equation.3">
                  <p:embed/>
                  <p:pic>
                    <p:nvPicPr>
                      <p:cNvPr id="14341"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82925" y="5461000"/>
                        <a:ext cx="4841875" cy="1397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trips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DD6B8444-9B84-4A58-87DC-F31B0BDAC964}" type="slidenum">
              <a:rPr lang="en-US" sz="1200" smtClean="0"/>
              <a:pPr eaLnBrk="1" hangingPunct="1"/>
              <a:t>11</a:t>
            </a:fld>
            <a:endParaRPr lang="en-US" sz="1200"/>
          </a:p>
        </p:txBody>
      </p:sp>
      <p:sp>
        <p:nvSpPr>
          <p:cNvPr id="15363" name="Rectangle 1026"/>
          <p:cNvSpPr>
            <a:spLocks noGrp="1" noChangeArrowheads="1"/>
          </p:cNvSpPr>
          <p:nvPr>
            <p:ph type="title"/>
          </p:nvPr>
        </p:nvSpPr>
        <p:spPr>
          <a:xfrm>
            <a:off x="990600" y="685800"/>
            <a:ext cx="8153400" cy="762000"/>
          </a:xfrm>
        </p:spPr>
        <p:txBody>
          <a:bodyPr/>
          <a:lstStyle/>
          <a:p>
            <a:pPr algn="ctr" eaLnBrk="1" hangingPunct="1"/>
            <a:r>
              <a:rPr lang="en-US" sz="3200"/>
              <a:t>A Methodology to Obtain a Similarity Matrix</a:t>
            </a:r>
          </a:p>
        </p:txBody>
      </p:sp>
      <p:sp>
        <p:nvSpPr>
          <p:cNvPr id="15364" name="Rectangle 1027"/>
          <p:cNvSpPr>
            <a:spLocks noGrp="1" noChangeArrowheads="1"/>
          </p:cNvSpPr>
          <p:nvPr>
            <p:ph type="body" idx="1"/>
          </p:nvPr>
        </p:nvSpPr>
        <p:spPr>
          <a:xfrm>
            <a:off x="685800" y="1752600"/>
            <a:ext cx="8458200" cy="4724400"/>
          </a:xfrm>
        </p:spPr>
        <p:txBody>
          <a:bodyPr/>
          <a:lstStyle/>
          <a:p>
            <a:pPr marL="533400" indent="-533400" eaLnBrk="1" hangingPunct="1">
              <a:lnSpc>
                <a:spcPct val="90000"/>
              </a:lnSpc>
              <a:buSzPct val="95000"/>
              <a:buFont typeface="Wingdings" pitchFamily="2" charset="2"/>
              <a:buAutoNum type="arabicPeriod"/>
            </a:pPr>
            <a:r>
              <a:rPr lang="en-US" sz="2400"/>
              <a:t>Understand Variables </a:t>
            </a:r>
          </a:p>
          <a:p>
            <a:pPr marL="533400" indent="-533400" eaLnBrk="1" hangingPunct="1">
              <a:lnSpc>
                <a:spcPct val="90000"/>
              </a:lnSpc>
              <a:buSzPct val="95000"/>
              <a:buFont typeface="Wingdings" pitchFamily="2" charset="2"/>
              <a:buAutoNum type="arabicPeriod"/>
            </a:pPr>
            <a:r>
              <a:rPr lang="en-US" sz="2400"/>
              <a:t>Remove (non-relevant and redundant) Variables</a:t>
            </a:r>
          </a:p>
          <a:p>
            <a:pPr marL="533400" indent="-533400" eaLnBrk="1" hangingPunct="1">
              <a:lnSpc>
                <a:spcPct val="90000"/>
              </a:lnSpc>
              <a:buSzPct val="95000"/>
              <a:buFont typeface="Wingdings" pitchFamily="2" charset="2"/>
              <a:buAutoNum type="arabicPeriod"/>
            </a:pPr>
            <a:r>
              <a:rPr lang="en-US" sz="2400"/>
              <a:t>(Standardize and) Normalize Variables (typically using z-scores or variable values are transformed to numbers in [0,1])</a:t>
            </a:r>
          </a:p>
          <a:p>
            <a:pPr marL="533400" indent="-533400" eaLnBrk="1" hangingPunct="1">
              <a:lnSpc>
                <a:spcPct val="90000"/>
              </a:lnSpc>
              <a:buSzPct val="95000"/>
              <a:buFont typeface="Wingdings" pitchFamily="2" charset="2"/>
              <a:buAutoNum type="arabicPeriod"/>
            </a:pPr>
            <a:r>
              <a:rPr lang="en-US" sz="2400"/>
              <a:t>Associate (Dis)Similarity Measure </a:t>
            </a:r>
            <a:r>
              <a:rPr lang="en-US" sz="2400" b="1"/>
              <a:t>d</a:t>
            </a:r>
            <a:r>
              <a:rPr lang="en-US" sz="2400" b="1" baseline="-25000"/>
              <a:t>f</a:t>
            </a:r>
            <a:r>
              <a:rPr lang="en-US" sz="2400"/>
              <a:t>/</a:t>
            </a:r>
            <a:r>
              <a:rPr lang="en-US" sz="2400" b="1">
                <a:latin typeface="Symbol" pitchFamily="18" charset="2"/>
              </a:rPr>
              <a:t>d</a:t>
            </a:r>
            <a:r>
              <a:rPr lang="en-US" sz="2400" b="1" baseline="-25000"/>
              <a:t>f</a:t>
            </a:r>
            <a:r>
              <a:rPr lang="en-US" sz="2400"/>
              <a:t> with each Variable</a:t>
            </a:r>
          </a:p>
          <a:p>
            <a:pPr marL="533400" indent="-533400" eaLnBrk="1" hangingPunct="1">
              <a:lnSpc>
                <a:spcPct val="90000"/>
              </a:lnSpc>
              <a:buSzPct val="95000"/>
              <a:buFont typeface="Wingdings" pitchFamily="2" charset="2"/>
              <a:buAutoNum type="arabicPeriod"/>
            </a:pPr>
            <a:r>
              <a:rPr lang="en-US" sz="2400"/>
              <a:t>Associate a Weight (measuring its importance) with each Variable</a:t>
            </a:r>
          </a:p>
          <a:p>
            <a:pPr marL="533400" indent="-533400" eaLnBrk="1" hangingPunct="1">
              <a:lnSpc>
                <a:spcPct val="90000"/>
              </a:lnSpc>
              <a:buSzPct val="95000"/>
              <a:buFont typeface="Wingdings" pitchFamily="2" charset="2"/>
              <a:buAutoNum type="arabicPeriod"/>
            </a:pPr>
            <a:r>
              <a:rPr lang="en-US" sz="2400"/>
              <a:t>Compute the (Dis)Similarity Matrix</a:t>
            </a:r>
          </a:p>
          <a:p>
            <a:pPr marL="533400" indent="-533400" eaLnBrk="1" hangingPunct="1">
              <a:lnSpc>
                <a:spcPct val="90000"/>
              </a:lnSpc>
              <a:buSzPct val="95000"/>
              <a:buFont typeface="Wingdings" pitchFamily="2" charset="2"/>
              <a:buAutoNum type="arabicPeriod"/>
            </a:pPr>
            <a:r>
              <a:rPr lang="en-US" sz="2400"/>
              <a:t>Apply Similarity-based Data Mining Technique (e.g. Clustering, Nearest Neighbor, Multi-dimensional Scaling,…)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38B8EFF3-F89D-4601-A5B4-EAD7244E4DEB}" type="slidenum">
              <a:rPr lang="en-US" sz="1200" smtClean="0"/>
              <a:pPr eaLnBrk="1" hangingPunct="1"/>
              <a:t>12</a:t>
            </a:fld>
            <a:endParaRPr lang="en-US" sz="1200"/>
          </a:p>
        </p:txBody>
      </p:sp>
      <p:sp>
        <p:nvSpPr>
          <p:cNvPr id="16387" name="Rectangle 2"/>
          <p:cNvSpPr>
            <a:spLocks noGrp="1" noChangeArrowheads="1"/>
          </p:cNvSpPr>
          <p:nvPr>
            <p:ph type="title"/>
          </p:nvPr>
        </p:nvSpPr>
        <p:spPr>
          <a:xfrm>
            <a:off x="1284288" y="796925"/>
            <a:ext cx="7297737" cy="442913"/>
          </a:xfrm>
          <a:noFill/>
        </p:spPr>
        <p:txBody>
          <a:bodyPr lIns="92075" tIns="46038" rIns="92075" bIns="46038" anchor="ctr"/>
          <a:lstStyle/>
          <a:p>
            <a:pPr eaLnBrk="1" hangingPunct="1"/>
            <a:r>
              <a:rPr lang="en-US" sz="3200"/>
              <a:t>Standardization --- Z-scores</a:t>
            </a:r>
          </a:p>
        </p:txBody>
      </p:sp>
      <p:sp>
        <p:nvSpPr>
          <p:cNvPr id="16388" name="Rectangle 3"/>
          <p:cNvSpPr>
            <a:spLocks noGrp="1" noChangeArrowheads="1"/>
          </p:cNvSpPr>
          <p:nvPr>
            <p:ph type="body" idx="1"/>
          </p:nvPr>
        </p:nvSpPr>
        <p:spPr>
          <a:xfrm>
            <a:off x="381000" y="1600200"/>
            <a:ext cx="8305800" cy="4876800"/>
          </a:xfrm>
          <a:noFill/>
        </p:spPr>
        <p:txBody>
          <a:bodyPr lIns="92075" tIns="46038" rIns="92075" bIns="46038"/>
          <a:lstStyle/>
          <a:p>
            <a:pPr eaLnBrk="1" hangingPunct="1">
              <a:lnSpc>
                <a:spcPct val="140000"/>
              </a:lnSpc>
            </a:pPr>
            <a:r>
              <a:rPr lang="en-US"/>
              <a:t>Standardize data using z-scores</a:t>
            </a:r>
          </a:p>
          <a:p>
            <a:pPr lvl="1" eaLnBrk="1" hangingPunct="1">
              <a:lnSpc>
                <a:spcPct val="140000"/>
              </a:lnSpc>
            </a:pPr>
            <a:r>
              <a:rPr lang="en-US"/>
              <a:t>Calculate the mean, the standard deviation s</a:t>
            </a:r>
            <a:r>
              <a:rPr lang="en-US" baseline="-25000"/>
              <a:t>f</a:t>
            </a:r>
            <a:r>
              <a:rPr lang="en-US"/>
              <a:t> :</a:t>
            </a:r>
          </a:p>
          <a:p>
            <a:pPr lvl="1" eaLnBrk="1" hangingPunct="1">
              <a:lnSpc>
                <a:spcPct val="140000"/>
              </a:lnSpc>
            </a:pPr>
            <a:r>
              <a:rPr lang="en-US"/>
              <a:t>Calculate the standardized measurement (</a:t>
            </a:r>
            <a:r>
              <a:rPr lang="en-US" i="1"/>
              <a:t>z-score</a:t>
            </a:r>
            <a:r>
              <a:rPr lang="en-US"/>
              <a:t>)</a:t>
            </a:r>
          </a:p>
          <a:p>
            <a:pPr eaLnBrk="1" hangingPunct="1">
              <a:lnSpc>
                <a:spcPct val="140000"/>
              </a:lnSpc>
            </a:pPr>
            <a:endParaRPr lang="en-US"/>
          </a:p>
          <a:p>
            <a:pPr eaLnBrk="1" hangingPunct="1">
              <a:lnSpc>
                <a:spcPct val="140000"/>
              </a:lnSpc>
            </a:pPr>
            <a:r>
              <a:rPr lang="en-US"/>
              <a:t>Using mean absolute deviation is more robust than using standard deviation </a:t>
            </a:r>
          </a:p>
          <a:p>
            <a:pPr eaLnBrk="1" hangingPunct="1">
              <a:lnSpc>
                <a:spcPct val="140000"/>
              </a:lnSpc>
              <a:buFont typeface="Wingdings" pitchFamily="2" charset="2"/>
              <a:buNone/>
            </a:pPr>
            <a:endParaRPr lang="en-US"/>
          </a:p>
        </p:txBody>
      </p:sp>
      <p:graphicFrame>
        <p:nvGraphicFramePr>
          <p:cNvPr id="16389" name="Object 6"/>
          <p:cNvGraphicFramePr>
            <a:graphicFrameLocks noChangeAspect="1"/>
          </p:cNvGraphicFramePr>
          <p:nvPr/>
        </p:nvGraphicFramePr>
        <p:xfrm>
          <a:off x="3429000" y="4267200"/>
          <a:ext cx="1409700" cy="660400"/>
        </p:xfrm>
        <a:graphic>
          <a:graphicData uri="http://schemas.openxmlformats.org/presentationml/2006/ole">
            <mc:AlternateContent xmlns:mc="http://schemas.openxmlformats.org/markup-compatibility/2006">
              <mc:Choice xmlns:v="urn:schemas-microsoft-com:vml" Requires="v">
                <p:oleObj spid="_x0000_s3077" name="Equation" r:id="rId3" imgW="1409088" imgH="660113" progId="Equation.3">
                  <p:embed/>
                </p:oleObj>
              </mc:Choice>
              <mc:Fallback>
                <p:oleObj name="Equation" r:id="rId3" imgW="1409088" imgH="660113" progId="Equation.3">
                  <p:embed/>
                  <p:pic>
                    <p:nvPicPr>
                      <p:cNvPr id="16389"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4267200"/>
                        <a:ext cx="1409700" cy="66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TextBox 1"/>
          <p:cNvSpPr txBox="1"/>
          <p:nvPr/>
        </p:nvSpPr>
        <p:spPr>
          <a:xfrm>
            <a:off x="6019800" y="6324600"/>
            <a:ext cx="3223639" cy="276999"/>
          </a:xfrm>
          <a:prstGeom prst="rect">
            <a:avLst/>
          </a:prstGeom>
          <a:noFill/>
        </p:spPr>
        <p:txBody>
          <a:bodyPr wrap="none" rtlCol="0">
            <a:spAutoFit/>
          </a:bodyPr>
          <a:lstStyle/>
          <a:p>
            <a:r>
              <a:rPr lang="en-US" sz="1200" dirty="0">
                <a:hlinkClick r:id="rId5"/>
              </a:rPr>
              <a:t>http://en.wikipedia.org/wiki/Standard_score</a:t>
            </a:r>
            <a:r>
              <a:rPr lang="en-US" sz="1200" dirty="0"/>
              <a:t> </a:t>
            </a:r>
          </a:p>
        </p:txBody>
      </p:sp>
    </p:spTree>
  </p:cSld>
  <p:clrMapOvr>
    <a:masterClrMapping/>
  </p:clrMapOvr>
  <p:transition>
    <p:strips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D5928129-E61E-42FC-8B8E-60F9AC574498}" type="slidenum">
              <a:rPr lang="en-US" sz="1200" smtClean="0"/>
              <a:pPr eaLnBrk="1" hangingPunct="1"/>
              <a:t>13</a:t>
            </a:fld>
            <a:endParaRPr lang="en-US" sz="1200"/>
          </a:p>
        </p:txBody>
      </p:sp>
      <p:sp>
        <p:nvSpPr>
          <p:cNvPr id="17411" name="Rectangle 2"/>
          <p:cNvSpPr>
            <a:spLocks noGrp="1" noChangeArrowheads="1"/>
          </p:cNvSpPr>
          <p:nvPr>
            <p:ph type="title"/>
          </p:nvPr>
        </p:nvSpPr>
        <p:spPr>
          <a:xfrm>
            <a:off x="1284288" y="796925"/>
            <a:ext cx="7297737" cy="442913"/>
          </a:xfrm>
          <a:noFill/>
        </p:spPr>
        <p:txBody>
          <a:bodyPr lIns="92075" tIns="46038" rIns="92075" bIns="46038" anchor="ctr"/>
          <a:lstStyle/>
          <a:p>
            <a:pPr eaLnBrk="1" hangingPunct="1"/>
            <a:r>
              <a:rPr lang="en-US" sz="3200"/>
              <a:t>Normalization in [0,1]</a:t>
            </a:r>
          </a:p>
        </p:txBody>
      </p:sp>
      <p:sp>
        <p:nvSpPr>
          <p:cNvPr id="17412" name="Rectangle 3"/>
          <p:cNvSpPr>
            <a:spLocks noGrp="1" noChangeArrowheads="1"/>
          </p:cNvSpPr>
          <p:nvPr>
            <p:ph type="body" idx="1"/>
          </p:nvPr>
        </p:nvSpPr>
        <p:spPr>
          <a:xfrm>
            <a:off x="381000" y="1600200"/>
            <a:ext cx="8763000" cy="4876800"/>
          </a:xfrm>
          <a:noFill/>
        </p:spPr>
        <p:txBody>
          <a:bodyPr lIns="92075" tIns="46038" rIns="92075" bIns="46038"/>
          <a:lstStyle/>
          <a:p>
            <a:pPr eaLnBrk="1" hangingPunct="1">
              <a:lnSpc>
                <a:spcPct val="140000"/>
              </a:lnSpc>
              <a:buFont typeface="Wingdings" pitchFamily="2" charset="2"/>
              <a:buNone/>
            </a:pPr>
            <a:r>
              <a:rPr lang="en-US" sz="2400" b="1" dirty="0">
                <a:solidFill>
                  <a:schemeClr val="folHlink"/>
                </a:solidFill>
              </a:rPr>
              <a:t>Solution</a:t>
            </a:r>
            <a:r>
              <a:rPr lang="en-US" sz="2400" dirty="0"/>
              <a:t>: Normalize interval-scaled variables using</a:t>
            </a:r>
          </a:p>
          <a:p>
            <a:pPr eaLnBrk="1" hangingPunct="1">
              <a:lnSpc>
                <a:spcPct val="140000"/>
              </a:lnSpc>
              <a:buFont typeface="Wingdings" pitchFamily="2" charset="2"/>
              <a:buNone/>
            </a:pPr>
            <a:endParaRPr lang="en-US" sz="2400" dirty="0"/>
          </a:p>
          <a:p>
            <a:pPr marL="0" lvl="1" eaLnBrk="1" hangingPunct="1">
              <a:lnSpc>
                <a:spcPct val="140000"/>
              </a:lnSpc>
              <a:spcBef>
                <a:spcPct val="0"/>
              </a:spcBef>
              <a:buFont typeface="Wingdings" pitchFamily="2" charset="2"/>
              <a:buNone/>
            </a:pPr>
            <a:r>
              <a:rPr lang="en-US" sz="2200" dirty="0"/>
              <a:t>where </a:t>
            </a:r>
            <a:r>
              <a:rPr lang="en-US" sz="2200" dirty="0" err="1">
                <a:latin typeface="Times New Roman" pitchFamily="18" charset="0"/>
              </a:rPr>
              <a:t>min</a:t>
            </a:r>
            <a:r>
              <a:rPr lang="en-US" sz="2200" baseline="-25000" dirty="0" err="1">
                <a:latin typeface="Times New Roman" pitchFamily="18" charset="0"/>
              </a:rPr>
              <a:t>f</a:t>
            </a:r>
            <a:r>
              <a:rPr lang="en-US" sz="2200" dirty="0"/>
              <a:t> denotes the minimum value and </a:t>
            </a:r>
            <a:r>
              <a:rPr lang="en-US" sz="2200" dirty="0" err="1">
                <a:latin typeface="Times New Roman" pitchFamily="18" charset="0"/>
              </a:rPr>
              <a:t>max</a:t>
            </a:r>
            <a:r>
              <a:rPr lang="en-US" sz="2200" baseline="-25000" dirty="0" err="1">
                <a:latin typeface="Times New Roman" pitchFamily="18" charset="0"/>
              </a:rPr>
              <a:t>f</a:t>
            </a:r>
            <a:r>
              <a:rPr lang="en-US" sz="2200" dirty="0">
                <a:latin typeface="Times New Roman" pitchFamily="18" charset="0"/>
              </a:rPr>
              <a:t> </a:t>
            </a:r>
            <a:r>
              <a:rPr lang="en-US" sz="2200" dirty="0"/>
              <a:t>denotes the maximum value of the f-</a:t>
            </a:r>
            <a:r>
              <a:rPr lang="en-US" sz="2200" dirty="0" err="1"/>
              <a:t>th</a:t>
            </a:r>
            <a:r>
              <a:rPr lang="en-US" sz="2200" dirty="0"/>
              <a:t> attribute in the data set.</a:t>
            </a:r>
          </a:p>
          <a:p>
            <a:pPr marL="0" lvl="1" eaLnBrk="1" hangingPunct="1">
              <a:lnSpc>
                <a:spcPct val="140000"/>
              </a:lnSpc>
              <a:spcBef>
                <a:spcPct val="0"/>
              </a:spcBef>
              <a:buFont typeface="Wingdings" pitchFamily="2" charset="2"/>
              <a:buNone/>
            </a:pPr>
            <a:r>
              <a:rPr lang="en-US" sz="2200" dirty="0"/>
              <a:t>Remark: frequently used after applying some form of outlier removal. </a:t>
            </a:r>
          </a:p>
          <a:p>
            <a:pPr eaLnBrk="1" hangingPunct="1">
              <a:lnSpc>
                <a:spcPct val="140000"/>
              </a:lnSpc>
              <a:buFont typeface="Wingdings" pitchFamily="2" charset="2"/>
              <a:buNone/>
            </a:pPr>
            <a:endParaRPr lang="en-US" sz="2400" dirty="0"/>
          </a:p>
        </p:txBody>
      </p:sp>
      <mc:AlternateContent xmlns:mc="http://schemas.openxmlformats.org/markup-compatibility/2006" xmlns:a14="http://schemas.microsoft.com/office/drawing/2010/main">
        <mc:Choice Requires="a14">
          <p:sp>
            <p:nvSpPr>
              <p:cNvPr id="17413" name="Object 5"/>
              <p:cNvSpPr txBox="1"/>
              <p:nvPr/>
            </p:nvSpPr>
            <p:spPr bwMode="auto">
              <a:xfrm>
                <a:off x="609600" y="2209800"/>
                <a:ext cx="7086600" cy="733425"/>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𝑧</m:t>
                          </m:r>
                        </m:e>
                        <m:sub>
                          <m:r>
                            <a:rPr lang="en-US" i="1">
                              <a:solidFill>
                                <a:srgbClr val="000000"/>
                              </a:solidFill>
                              <a:latin typeface="Cambria Math" panose="02040503050406030204" pitchFamily="18" charset="0"/>
                            </a:rPr>
                            <m:t>𝑖𝑓</m:t>
                          </m:r>
                        </m:sub>
                      </m:sSub>
                      <m:r>
                        <a:rPr lang="en-US" i="1">
                          <a:solidFill>
                            <a:srgbClr val="000000"/>
                          </a:solidFill>
                          <a:latin typeface="Cambria Math" panose="02040503050406030204" pitchFamily="18" charset="0"/>
                        </a:rPr>
                        <m:t>=(</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𝑥</m:t>
                          </m:r>
                        </m:e>
                        <m:sub>
                          <m:r>
                            <a:rPr lang="en-US" i="1">
                              <a:solidFill>
                                <a:srgbClr val="000000"/>
                              </a:solidFill>
                              <a:latin typeface="Cambria Math" panose="02040503050406030204" pitchFamily="18" charset="0"/>
                            </a:rPr>
                            <m:t>𝑖𝑓</m:t>
                          </m:r>
                        </m:sub>
                      </m:sSub>
                      <m:r>
                        <a:rPr lang="en-US" i="1">
                          <a:solidFill>
                            <a:srgbClr val="000000"/>
                          </a:solidFill>
                          <a:latin typeface="Cambria Math" panose="02040503050406030204" pitchFamily="18" charset="0"/>
                        </a:rPr>
                        <m:t>−</m:t>
                      </m:r>
                      <m:func>
                        <m:funcPr>
                          <m:ctrlPr>
                            <a:rPr lang="en-US" i="1">
                              <a:solidFill>
                                <a:srgbClr val="000000"/>
                              </a:solidFill>
                              <a:latin typeface="Cambria Math" panose="02040503050406030204" pitchFamily="18" charset="0"/>
                            </a:rPr>
                          </m:ctrlPr>
                        </m:funcPr>
                        <m:fName>
                          <m:sSub>
                            <m:sSubPr>
                              <m:ctrlPr>
                                <a:rPr lang="en-US" i="1">
                                  <a:solidFill>
                                    <a:srgbClr val="000000"/>
                                  </a:solidFill>
                                  <a:latin typeface="Cambria Math" panose="02040503050406030204" pitchFamily="18" charset="0"/>
                                </a:rPr>
                              </m:ctrlPr>
                            </m:sSubPr>
                            <m:e>
                              <m:r>
                                <m:rPr>
                                  <m:sty m:val="p"/>
                                </m:rPr>
                                <a:rPr lang="en-US" i="0">
                                  <a:solidFill>
                                    <a:srgbClr val="000000"/>
                                  </a:solidFill>
                                  <a:latin typeface="Cambria Math" panose="02040503050406030204" pitchFamily="18" charset="0"/>
                                </a:rPr>
                                <m:t>min</m:t>
                              </m:r>
                            </m:e>
                            <m:sub>
                              <m:r>
                                <a:rPr lang="en-US" i="1">
                                  <a:solidFill>
                                    <a:srgbClr val="000000"/>
                                  </a:solidFill>
                                  <a:latin typeface="Cambria Math" panose="02040503050406030204" pitchFamily="18" charset="0"/>
                                </a:rPr>
                                <m:t>𝑓</m:t>
                              </m:r>
                            </m:sub>
                          </m:sSub>
                        </m:fName>
                        <m:e>
                          <m:r>
                            <a:rPr lang="en-US" i="1">
                              <a:solidFill>
                                <a:srgbClr val="000000"/>
                              </a:solidFill>
                              <a:latin typeface="Cambria Math" panose="02040503050406030204" pitchFamily="18" charset="0"/>
                            </a:rPr>
                            <m:t>)</m:t>
                          </m:r>
                        </m:e>
                      </m:func>
                      <m:r>
                        <a:rPr lang="en-US" i="1">
                          <a:solidFill>
                            <a:srgbClr val="000000"/>
                          </a:solidFill>
                          <a:latin typeface="Cambria Math" panose="02040503050406030204" pitchFamily="18" charset="0"/>
                        </a:rPr>
                        <m:t>/((</m:t>
                      </m:r>
                      <m:func>
                        <m:funcPr>
                          <m:ctrlPr>
                            <a:rPr lang="en-US" i="1">
                              <a:solidFill>
                                <a:srgbClr val="000000"/>
                              </a:solidFill>
                              <a:latin typeface="Cambria Math" panose="02040503050406030204" pitchFamily="18" charset="0"/>
                            </a:rPr>
                          </m:ctrlPr>
                        </m:funcPr>
                        <m:fName>
                          <m:sSub>
                            <m:sSubPr>
                              <m:ctrlPr>
                                <a:rPr lang="en-US" i="1">
                                  <a:solidFill>
                                    <a:srgbClr val="000000"/>
                                  </a:solidFill>
                                  <a:latin typeface="Cambria Math" panose="02040503050406030204" pitchFamily="18" charset="0"/>
                                </a:rPr>
                              </m:ctrlPr>
                            </m:sSubPr>
                            <m:e>
                              <m:r>
                                <m:rPr>
                                  <m:sty m:val="p"/>
                                </m:rPr>
                                <a:rPr lang="en-US" i="0">
                                  <a:solidFill>
                                    <a:srgbClr val="000000"/>
                                  </a:solidFill>
                                  <a:latin typeface="Cambria Math" panose="02040503050406030204" pitchFamily="18" charset="0"/>
                                </a:rPr>
                                <m:t>max</m:t>
                              </m:r>
                            </m:e>
                            <m:sub>
                              <m:r>
                                <a:rPr lang="en-US" i="1">
                                  <a:solidFill>
                                    <a:srgbClr val="000000"/>
                                  </a:solidFill>
                                  <a:latin typeface="Cambria Math" panose="02040503050406030204" pitchFamily="18" charset="0"/>
                                </a:rPr>
                                <m:t>𝑓</m:t>
                              </m:r>
                            </m:sub>
                          </m:sSub>
                        </m:fName>
                        <m:e>
                          <m:r>
                            <a:rPr lang="en-US" i="1">
                              <a:solidFill>
                                <a:srgbClr val="000000"/>
                              </a:solidFill>
                              <a:latin typeface="Cambria Math" panose="02040503050406030204" pitchFamily="18" charset="0"/>
                            </a:rPr>
                            <m:t>−</m:t>
                          </m:r>
                        </m:e>
                      </m:func>
                      <m:func>
                        <m:funcPr>
                          <m:ctrlPr>
                            <a:rPr lang="en-US" i="1">
                              <a:solidFill>
                                <a:srgbClr val="000000"/>
                              </a:solidFill>
                              <a:latin typeface="Cambria Math" panose="02040503050406030204" pitchFamily="18" charset="0"/>
                            </a:rPr>
                          </m:ctrlPr>
                        </m:funcPr>
                        <m:fName>
                          <m:sSub>
                            <m:sSubPr>
                              <m:ctrlPr>
                                <a:rPr lang="en-US" i="1">
                                  <a:solidFill>
                                    <a:srgbClr val="000000"/>
                                  </a:solidFill>
                                  <a:latin typeface="Cambria Math" panose="02040503050406030204" pitchFamily="18" charset="0"/>
                                </a:rPr>
                              </m:ctrlPr>
                            </m:sSubPr>
                            <m:e>
                              <m:r>
                                <m:rPr>
                                  <m:sty m:val="p"/>
                                </m:rPr>
                                <a:rPr lang="en-US" i="0">
                                  <a:solidFill>
                                    <a:srgbClr val="000000"/>
                                  </a:solidFill>
                                  <a:latin typeface="Cambria Math" panose="02040503050406030204" pitchFamily="18" charset="0"/>
                                </a:rPr>
                                <m:t>min</m:t>
                              </m:r>
                            </m:e>
                            <m:sub>
                              <m:r>
                                <a:rPr lang="en-US" i="1">
                                  <a:solidFill>
                                    <a:srgbClr val="000000"/>
                                  </a:solidFill>
                                  <a:latin typeface="Cambria Math" panose="02040503050406030204" pitchFamily="18" charset="0"/>
                                </a:rPr>
                                <m:t>𝑓</m:t>
                              </m:r>
                            </m:sub>
                          </m:sSub>
                        </m:fName>
                        <m:e>
                          <m:r>
                            <a:rPr lang="en-US" i="1">
                              <a:solidFill>
                                <a:srgbClr val="000000"/>
                              </a:solidFill>
                              <a:latin typeface="Cambria Math" panose="02040503050406030204" pitchFamily="18" charset="0"/>
                            </a:rPr>
                            <m:t>)</m:t>
                          </m:r>
                        </m:e>
                      </m:func>
                    </m:oMath>
                  </m:oMathPara>
                </a14:m>
                <a:endParaRPr lang="en-US" dirty="0"/>
              </a:p>
            </p:txBody>
          </p:sp>
        </mc:Choice>
        <mc:Fallback xmlns="">
          <p:sp>
            <p:nvSpPr>
              <p:cNvPr id="17413" name="Object 5"/>
              <p:cNvSpPr txBox="1">
                <a:spLocks noRot="1" noChangeAspect="1" noMove="1" noResize="1" noEditPoints="1" noAdjustHandles="1" noChangeArrowheads="1" noChangeShapeType="1" noTextEdit="1"/>
              </p:cNvSpPr>
              <p:nvPr/>
            </p:nvSpPr>
            <p:spPr bwMode="auto">
              <a:xfrm>
                <a:off x="609600" y="2209800"/>
                <a:ext cx="7086600" cy="733425"/>
              </a:xfrm>
              <a:prstGeom prst="rect">
                <a:avLst/>
              </a:prstGeom>
              <a:blipFill>
                <a:blip r:embed="rId2"/>
                <a:stretch>
                  <a:fillRect/>
                </a:stretch>
              </a:blipFill>
              <a:ln>
                <a:noFill/>
              </a:ln>
              <a:effectLst/>
            </p:spPr>
            <p:txBody>
              <a:bodyPr/>
              <a:lstStyle/>
              <a:p>
                <a:r>
                  <a:rPr lang="en-US">
                    <a:noFill/>
                  </a:rPr>
                  <a:t> </a:t>
                </a:r>
              </a:p>
            </p:txBody>
          </p:sp>
        </mc:Fallback>
      </mc:AlternateContent>
    </p:spTree>
  </p:cSld>
  <p:clrMapOvr>
    <a:masterClrMapping/>
  </p:clrMapOvr>
  <p:transition>
    <p:strips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95AAC145-A356-4CE0-A6C3-5CDFFBCE7E07}" type="slidenum">
              <a:rPr lang="en-US" sz="1200" smtClean="0"/>
              <a:pPr eaLnBrk="1" hangingPunct="1"/>
              <a:t>14</a:t>
            </a:fld>
            <a:endParaRPr lang="en-US" sz="1200"/>
          </a:p>
        </p:txBody>
      </p:sp>
      <p:sp>
        <p:nvSpPr>
          <p:cNvPr id="19459" name="Rectangle 2"/>
          <p:cNvSpPr>
            <a:spLocks noGrp="1" noChangeArrowheads="1"/>
          </p:cNvSpPr>
          <p:nvPr>
            <p:ph type="title"/>
          </p:nvPr>
        </p:nvSpPr>
        <p:spPr>
          <a:xfrm>
            <a:off x="1524000" y="152400"/>
            <a:ext cx="7315200" cy="1219200"/>
          </a:xfrm>
        </p:spPr>
        <p:txBody>
          <a:bodyPr/>
          <a:lstStyle/>
          <a:p>
            <a:pPr eaLnBrk="1" hangingPunct="1"/>
            <a:r>
              <a:rPr lang="en-US" sz="3200"/>
              <a:t>Similarity Between Objects</a:t>
            </a:r>
            <a:endParaRPr lang="en-US"/>
          </a:p>
        </p:txBody>
      </p:sp>
      <p:sp>
        <p:nvSpPr>
          <p:cNvPr id="19460" name="Rectangle 3"/>
          <p:cNvSpPr>
            <a:spLocks noGrp="1" noChangeArrowheads="1"/>
          </p:cNvSpPr>
          <p:nvPr>
            <p:ph type="body" idx="1"/>
          </p:nvPr>
        </p:nvSpPr>
        <p:spPr>
          <a:xfrm>
            <a:off x="381000" y="1600200"/>
            <a:ext cx="8229600" cy="4724400"/>
          </a:xfrm>
        </p:spPr>
        <p:txBody>
          <a:bodyPr/>
          <a:lstStyle/>
          <a:p>
            <a:pPr eaLnBrk="1" hangingPunct="1">
              <a:lnSpc>
                <a:spcPct val="120000"/>
              </a:lnSpc>
            </a:pPr>
            <a:r>
              <a:rPr lang="en-US" sz="2400" u="sng"/>
              <a:t>Distances</a:t>
            </a:r>
            <a:r>
              <a:rPr lang="en-US" sz="2400"/>
              <a:t> are normally used to measure the </a:t>
            </a:r>
            <a:r>
              <a:rPr lang="en-US" sz="2400" u="sng"/>
              <a:t>similarity</a:t>
            </a:r>
            <a:r>
              <a:rPr lang="en-US" sz="2400"/>
              <a:t> or </a:t>
            </a:r>
            <a:r>
              <a:rPr lang="en-US" sz="2400" u="sng"/>
              <a:t>dissimilarity</a:t>
            </a:r>
            <a:r>
              <a:rPr lang="en-US" sz="2400"/>
              <a:t> between two data objects</a:t>
            </a:r>
          </a:p>
          <a:p>
            <a:pPr eaLnBrk="1" hangingPunct="1">
              <a:lnSpc>
                <a:spcPct val="120000"/>
              </a:lnSpc>
            </a:pPr>
            <a:r>
              <a:rPr lang="en-US" sz="2400"/>
              <a:t>Some popular ones include: </a:t>
            </a:r>
            <a:r>
              <a:rPr lang="en-US" sz="2400" i="1"/>
              <a:t>Minkowski distance</a:t>
            </a:r>
            <a:r>
              <a:rPr lang="en-US" sz="2400"/>
              <a:t>:</a:t>
            </a:r>
          </a:p>
          <a:p>
            <a:pPr eaLnBrk="1" hangingPunct="1">
              <a:lnSpc>
                <a:spcPct val="120000"/>
              </a:lnSpc>
            </a:pPr>
            <a:endParaRPr lang="en-US" sz="2400"/>
          </a:p>
          <a:p>
            <a:pPr lvl="1" eaLnBrk="1" hangingPunct="1">
              <a:lnSpc>
                <a:spcPct val="120000"/>
              </a:lnSpc>
              <a:buFont typeface="Wingdings" pitchFamily="2" charset="2"/>
              <a:buNone/>
            </a:pPr>
            <a:r>
              <a:rPr lang="en-US" sz="2400"/>
              <a:t>where  </a:t>
            </a:r>
            <a:r>
              <a:rPr lang="en-US" sz="2400" i="1"/>
              <a:t>i</a:t>
            </a:r>
            <a:r>
              <a:rPr lang="en-US" sz="2400"/>
              <a:t> = (</a:t>
            </a:r>
            <a:r>
              <a:rPr lang="en-US" sz="2400" i="1"/>
              <a:t>x</a:t>
            </a:r>
            <a:r>
              <a:rPr lang="en-US" sz="2400" baseline="-25000"/>
              <a:t>i1</a:t>
            </a:r>
            <a:r>
              <a:rPr lang="en-US" sz="2400"/>
              <a:t>, </a:t>
            </a:r>
            <a:r>
              <a:rPr lang="en-US" sz="2400" i="1"/>
              <a:t>x</a:t>
            </a:r>
            <a:r>
              <a:rPr lang="en-US" sz="2400" baseline="-25000"/>
              <a:t>i2</a:t>
            </a:r>
            <a:r>
              <a:rPr lang="en-US" sz="2400"/>
              <a:t>, …, </a:t>
            </a:r>
            <a:r>
              <a:rPr lang="en-US" sz="2400" i="1"/>
              <a:t>x</a:t>
            </a:r>
            <a:r>
              <a:rPr lang="en-US" sz="2400" baseline="-25000"/>
              <a:t>ip</a:t>
            </a:r>
            <a:r>
              <a:rPr lang="en-US" sz="2400"/>
              <a:t>) and</a:t>
            </a:r>
            <a:r>
              <a:rPr lang="en-US" sz="2400" i="1"/>
              <a:t> j</a:t>
            </a:r>
            <a:r>
              <a:rPr lang="en-US" sz="2400"/>
              <a:t> = (</a:t>
            </a:r>
            <a:r>
              <a:rPr lang="en-US" sz="2400" i="1"/>
              <a:t>x</a:t>
            </a:r>
            <a:r>
              <a:rPr lang="en-US" sz="2400" baseline="-25000"/>
              <a:t>j1</a:t>
            </a:r>
            <a:r>
              <a:rPr lang="en-US" sz="2400"/>
              <a:t>, </a:t>
            </a:r>
            <a:r>
              <a:rPr lang="en-US" sz="2400" i="1"/>
              <a:t>x</a:t>
            </a:r>
            <a:r>
              <a:rPr lang="en-US" sz="2400" baseline="-25000"/>
              <a:t>j2</a:t>
            </a:r>
            <a:r>
              <a:rPr lang="en-US" sz="2400"/>
              <a:t>, …, </a:t>
            </a:r>
            <a:r>
              <a:rPr lang="en-US" sz="2400" i="1"/>
              <a:t>x</a:t>
            </a:r>
            <a:r>
              <a:rPr lang="en-US" sz="2400" baseline="-25000"/>
              <a:t>jp</a:t>
            </a:r>
            <a:r>
              <a:rPr lang="en-US" sz="2400"/>
              <a:t>) are two </a:t>
            </a:r>
            <a:r>
              <a:rPr lang="en-US" sz="2400" i="1"/>
              <a:t>p</a:t>
            </a:r>
            <a:r>
              <a:rPr lang="en-US" sz="2400"/>
              <a:t>-dimensional data objects, and </a:t>
            </a:r>
            <a:r>
              <a:rPr lang="en-US" sz="2400" i="1"/>
              <a:t>q</a:t>
            </a:r>
            <a:r>
              <a:rPr lang="en-US" sz="2400"/>
              <a:t> is a positive integer</a:t>
            </a:r>
          </a:p>
          <a:p>
            <a:pPr eaLnBrk="1" hangingPunct="1">
              <a:lnSpc>
                <a:spcPct val="120000"/>
              </a:lnSpc>
            </a:pPr>
            <a:r>
              <a:rPr lang="en-US" sz="2400"/>
              <a:t>If </a:t>
            </a:r>
            <a:r>
              <a:rPr lang="en-US" sz="2400" i="1"/>
              <a:t>q</a:t>
            </a:r>
            <a:r>
              <a:rPr lang="en-US" sz="2400"/>
              <a:t> = </a:t>
            </a:r>
            <a:r>
              <a:rPr lang="en-US" sz="2400" i="1"/>
              <a:t>1</a:t>
            </a:r>
            <a:r>
              <a:rPr lang="en-US" sz="2400"/>
              <a:t>, </a:t>
            </a:r>
            <a:r>
              <a:rPr lang="en-US" sz="2400" i="1"/>
              <a:t>d</a:t>
            </a:r>
            <a:r>
              <a:rPr lang="en-US" sz="2400"/>
              <a:t> is Manhattan distance</a:t>
            </a:r>
            <a:endParaRPr lang="en-US" sz="2400" i="1"/>
          </a:p>
          <a:p>
            <a:pPr eaLnBrk="1" hangingPunct="1">
              <a:lnSpc>
                <a:spcPct val="120000"/>
              </a:lnSpc>
            </a:pPr>
            <a:endParaRPr lang="en-US" sz="2400" i="1"/>
          </a:p>
          <a:p>
            <a:pPr lvl="1" eaLnBrk="1" hangingPunct="1">
              <a:lnSpc>
                <a:spcPct val="120000"/>
              </a:lnSpc>
              <a:buFont typeface="Wingdings" pitchFamily="2" charset="2"/>
              <a:buNone/>
            </a:pPr>
            <a:endParaRPr lang="en-US" sz="2400"/>
          </a:p>
        </p:txBody>
      </p:sp>
      <p:graphicFrame>
        <p:nvGraphicFramePr>
          <p:cNvPr id="19461" name="Object 4"/>
          <p:cNvGraphicFramePr>
            <a:graphicFrameLocks noChangeAspect="1"/>
          </p:cNvGraphicFramePr>
          <p:nvPr/>
        </p:nvGraphicFramePr>
        <p:xfrm>
          <a:off x="1905000" y="3124200"/>
          <a:ext cx="5181600" cy="596900"/>
        </p:xfrm>
        <a:graphic>
          <a:graphicData uri="http://schemas.openxmlformats.org/presentationml/2006/ole">
            <mc:AlternateContent xmlns:mc="http://schemas.openxmlformats.org/markup-compatibility/2006">
              <mc:Choice xmlns:v="urn:schemas-microsoft-com:vml" Requires="v">
                <p:oleObj spid="_x0000_s4104" name="Equation" r:id="rId3" imgW="5181600" imgH="596900" progId="Equation.3">
                  <p:embed/>
                </p:oleObj>
              </mc:Choice>
              <mc:Fallback>
                <p:oleObj name="Equation" r:id="rId3" imgW="5181600" imgH="596900" progId="Equation.3">
                  <p:embed/>
                  <p:pic>
                    <p:nvPicPr>
                      <p:cNvPr id="19461"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3124200"/>
                        <a:ext cx="5181600" cy="59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462" name="Object 5"/>
          <p:cNvGraphicFramePr>
            <a:graphicFrameLocks noChangeAspect="1"/>
          </p:cNvGraphicFramePr>
          <p:nvPr/>
        </p:nvGraphicFramePr>
        <p:xfrm>
          <a:off x="2514600" y="5562600"/>
          <a:ext cx="4521200" cy="546100"/>
        </p:xfrm>
        <a:graphic>
          <a:graphicData uri="http://schemas.openxmlformats.org/presentationml/2006/ole">
            <mc:AlternateContent xmlns:mc="http://schemas.openxmlformats.org/markup-compatibility/2006">
              <mc:Choice xmlns:v="urn:schemas-microsoft-com:vml" Requires="v">
                <p:oleObj spid="_x0000_s4105" name="Equation" r:id="rId5" imgW="4292600" imgH="431800" progId="Equation.3">
                  <p:embed/>
                </p:oleObj>
              </mc:Choice>
              <mc:Fallback>
                <p:oleObj name="Equation" r:id="rId5" imgW="4292600" imgH="431800" progId="Equation.3">
                  <p:embed/>
                  <p:pic>
                    <p:nvPicPr>
                      <p:cNvPr id="19462"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4600" y="5562600"/>
                        <a:ext cx="4521200" cy="54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trips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CABA64A9-D982-4DBD-BC61-ED74D4CBF6C3}" type="slidenum">
              <a:rPr lang="en-US" sz="1200" smtClean="0"/>
              <a:pPr eaLnBrk="1" hangingPunct="1"/>
              <a:t>15</a:t>
            </a:fld>
            <a:endParaRPr lang="en-US" sz="1200"/>
          </a:p>
        </p:txBody>
      </p:sp>
      <p:sp>
        <p:nvSpPr>
          <p:cNvPr id="20483" name="Rectangle 2"/>
          <p:cNvSpPr>
            <a:spLocks noGrp="1" noChangeArrowheads="1"/>
          </p:cNvSpPr>
          <p:nvPr>
            <p:ph type="title"/>
          </p:nvPr>
        </p:nvSpPr>
        <p:spPr>
          <a:xfrm>
            <a:off x="1447800" y="685800"/>
            <a:ext cx="7391400" cy="609600"/>
          </a:xfrm>
        </p:spPr>
        <p:txBody>
          <a:bodyPr/>
          <a:lstStyle/>
          <a:p>
            <a:pPr eaLnBrk="1" hangingPunct="1"/>
            <a:r>
              <a:rPr lang="en-US" sz="3200"/>
              <a:t>Similarity Between Objects (Cont.)</a:t>
            </a:r>
            <a:endParaRPr lang="en-US"/>
          </a:p>
        </p:txBody>
      </p:sp>
      <p:sp>
        <p:nvSpPr>
          <p:cNvPr id="20484" name="Rectangle 3"/>
          <p:cNvSpPr>
            <a:spLocks noGrp="1" noChangeArrowheads="1"/>
          </p:cNvSpPr>
          <p:nvPr>
            <p:ph type="body" idx="1"/>
          </p:nvPr>
        </p:nvSpPr>
        <p:spPr>
          <a:xfrm>
            <a:off x="457200" y="1600200"/>
            <a:ext cx="8229600" cy="4953000"/>
          </a:xfrm>
        </p:spPr>
        <p:txBody>
          <a:bodyPr/>
          <a:lstStyle/>
          <a:p>
            <a:pPr eaLnBrk="1" hangingPunct="1">
              <a:lnSpc>
                <a:spcPct val="110000"/>
              </a:lnSpc>
            </a:pPr>
            <a:r>
              <a:rPr lang="en-US" sz="2400" i="1" dirty="0"/>
              <a:t>If q</a:t>
            </a:r>
            <a:r>
              <a:rPr lang="en-US" sz="2400" dirty="0"/>
              <a:t> = </a:t>
            </a:r>
            <a:r>
              <a:rPr lang="en-US" sz="2400" i="1" dirty="0"/>
              <a:t>2</a:t>
            </a:r>
            <a:r>
              <a:rPr lang="en-US" sz="2400" dirty="0"/>
              <a:t>,</a:t>
            </a:r>
            <a:r>
              <a:rPr lang="en-US" sz="2400" i="1" dirty="0"/>
              <a:t> d </a:t>
            </a:r>
            <a:r>
              <a:rPr lang="en-US" sz="2400" dirty="0"/>
              <a:t>is Euclidean distance:</a:t>
            </a:r>
          </a:p>
          <a:p>
            <a:pPr eaLnBrk="1" hangingPunct="1">
              <a:lnSpc>
                <a:spcPct val="110000"/>
              </a:lnSpc>
            </a:pPr>
            <a:endParaRPr lang="en-US" sz="2400" dirty="0"/>
          </a:p>
          <a:p>
            <a:pPr eaLnBrk="1" hangingPunct="1">
              <a:lnSpc>
                <a:spcPct val="110000"/>
              </a:lnSpc>
            </a:pPr>
            <a:r>
              <a:rPr lang="en-US" sz="2400" dirty="0"/>
              <a:t>Distance Functions Properties </a:t>
            </a:r>
          </a:p>
          <a:p>
            <a:pPr lvl="1" eaLnBrk="1" hangingPunct="1">
              <a:lnSpc>
                <a:spcPct val="110000"/>
              </a:lnSpc>
            </a:pPr>
            <a:r>
              <a:rPr lang="en-US" i="1" dirty="0"/>
              <a:t>d(</a:t>
            </a:r>
            <a:r>
              <a:rPr lang="en-US" i="1" dirty="0" err="1"/>
              <a:t>i,j</a:t>
            </a:r>
            <a:r>
              <a:rPr lang="en-US" i="1" dirty="0"/>
              <a:t>)</a:t>
            </a:r>
            <a:r>
              <a:rPr lang="en-US" dirty="0"/>
              <a:t> </a:t>
            </a:r>
            <a:r>
              <a:rPr lang="en-US" dirty="0">
                <a:sym typeface="Symbol" pitchFamily="18" charset="2"/>
              </a:rPr>
              <a:t> 0 </a:t>
            </a:r>
            <a:r>
              <a:rPr lang="en-US" sz="2400" i="1" dirty="0">
                <a:latin typeface="Lucida Handwriting" panose="03010101010101010101" pitchFamily="66" charset="0"/>
                <a:sym typeface="Symbol" pitchFamily="18" charset="2"/>
              </a:rPr>
              <a:t>important </a:t>
            </a:r>
            <a:endParaRPr lang="en-US" sz="2400" dirty="0"/>
          </a:p>
          <a:p>
            <a:pPr lvl="1" eaLnBrk="1" hangingPunct="1">
              <a:lnSpc>
                <a:spcPct val="110000"/>
              </a:lnSpc>
            </a:pPr>
            <a:r>
              <a:rPr lang="en-US" i="1" dirty="0"/>
              <a:t>d(</a:t>
            </a:r>
            <a:r>
              <a:rPr lang="en-US" i="1" dirty="0" err="1"/>
              <a:t>i,i</a:t>
            </a:r>
            <a:r>
              <a:rPr lang="en-US" i="1" dirty="0"/>
              <a:t>)</a:t>
            </a:r>
            <a:r>
              <a:rPr lang="en-US" dirty="0"/>
              <a:t> </a:t>
            </a:r>
            <a:r>
              <a:rPr lang="en-US" dirty="0">
                <a:sym typeface="Symbol" pitchFamily="18" charset="2"/>
              </a:rPr>
              <a:t>= 0 </a:t>
            </a:r>
            <a:r>
              <a:rPr lang="en-US" sz="2400" i="1" dirty="0">
                <a:latin typeface="Lucida Handwriting" panose="03010101010101010101" pitchFamily="66" charset="0"/>
                <a:sym typeface="Symbol" pitchFamily="18" charset="2"/>
              </a:rPr>
              <a:t>important </a:t>
            </a:r>
            <a:endParaRPr lang="en-US" sz="2400" i="1" dirty="0">
              <a:latin typeface="Lucida Handwriting" panose="03010101010101010101" pitchFamily="66" charset="0"/>
            </a:endParaRPr>
          </a:p>
          <a:p>
            <a:pPr lvl="1" eaLnBrk="1" hangingPunct="1">
              <a:lnSpc>
                <a:spcPct val="110000"/>
              </a:lnSpc>
            </a:pPr>
            <a:r>
              <a:rPr lang="en-US" i="1" dirty="0"/>
              <a:t>d(</a:t>
            </a:r>
            <a:r>
              <a:rPr lang="en-US" i="1" dirty="0" err="1"/>
              <a:t>i,j</a:t>
            </a:r>
            <a:r>
              <a:rPr lang="en-US" i="1" dirty="0"/>
              <a:t>)</a:t>
            </a:r>
            <a:r>
              <a:rPr lang="en-US" dirty="0"/>
              <a:t> </a:t>
            </a:r>
            <a:r>
              <a:rPr lang="en-US" dirty="0">
                <a:sym typeface="Symbol" pitchFamily="18" charset="2"/>
              </a:rPr>
              <a:t>= </a:t>
            </a:r>
            <a:r>
              <a:rPr lang="en-US" i="1" dirty="0"/>
              <a:t>d(</a:t>
            </a:r>
            <a:r>
              <a:rPr lang="en-US" i="1" dirty="0" err="1"/>
              <a:t>j,i</a:t>
            </a:r>
            <a:r>
              <a:rPr lang="en-US" i="1" dirty="0"/>
              <a:t>) </a:t>
            </a:r>
            <a:r>
              <a:rPr lang="en-US" i="1" dirty="0">
                <a:latin typeface="Lucida Handwriting" panose="03010101010101010101" pitchFamily="66" charset="0"/>
                <a:sym typeface="Symbol" pitchFamily="18" charset="2"/>
              </a:rPr>
              <a:t>not always true </a:t>
            </a:r>
            <a:endParaRPr lang="en-US" dirty="0"/>
          </a:p>
          <a:p>
            <a:pPr lvl="1" eaLnBrk="1" hangingPunct="1">
              <a:lnSpc>
                <a:spcPct val="110000"/>
              </a:lnSpc>
            </a:pPr>
            <a:r>
              <a:rPr lang="en-US" i="1" dirty="0"/>
              <a:t>d(</a:t>
            </a:r>
            <a:r>
              <a:rPr lang="en-US" i="1" dirty="0" err="1"/>
              <a:t>i,j</a:t>
            </a:r>
            <a:r>
              <a:rPr lang="en-US" i="1" dirty="0"/>
              <a:t>)</a:t>
            </a:r>
            <a:r>
              <a:rPr lang="en-US" dirty="0"/>
              <a:t> </a:t>
            </a:r>
            <a:r>
              <a:rPr lang="en-US" dirty="0">
                <a:sym typeface="Symbol" pitchFamily="18" charset="2"/>
              </a:rPr>
              <a:t> </a:t>
            </a:r>
            <a:r>
              <a:rPr lang="en-US" i="1" dirty="0"/>
              <a:t>d(</a:t>
            </a:r>
            <a:r>
              <a:rPr lang="en-US" i="1" dirty="0" err="1"/>
              <a:t>i,k</a:t>
            </a:r>
            <a:r>
              <a:rPr lang="en-US" i="1" dirty="0"/>
              <a:t>)</a:t>
            </a:r>
            <a:r>
              <a:rPr lang="en-US" dirty="0"/>
              <a:t> </a:t>
            </a:r>
            <a:r>
              <a:rPr lang="en-US" dirty="0">
                <a:sym typeface="Symbol" pitchFamily="18" charset="2"/>
              </a:rPr>
              <a:t>+ </a:t>
            </a:r>
            <a:r>
              <a:rPr lang="en-US" i="1" dirty="0"/>
              <a:t>d(</a:t>
            </a:r>
            <a:r>
              <a:rPr lang="en-US" i="1" dirty="0" err="1"/>
              <a:t>k,j</a:t>
            </a:r>
            <a:r>
              <a:rPr lang="en-US" i="1" dirty="0"/>
              <a:t>) </a:t>
            </a:r>
            <a:r>
              <a:rPr lang="en-US" sz="2400" i="1" dirty="0">
                <a:latin typeface="Lucida Handwriting" panose="03010101010101010101" pitchFamily="66" charset="0"/>
                <a:sym typeface="Symbol" pitchFamily="18" charset="2"/>
              </a:rPr>
              <a:t>important </a:t>
            </a:r>
            <a:endParaRPr lang="en-US" sz="2400" i="1" dirty="0">
              <a:latin typeface="Lucida Handwriting" panose="03010101010101010101" pitchFamily="66" charset="0"/>
            </a:endParaRPr>
          </a:p>
        </p:txBody>
      </p:sp>
      <p:graphicFrame>
        <p:nvGraphicFramePr>
          <p:cNvPr id="20485" name="Object 4"/>
          <p:cNvGraphicFramePr>
            <a:graphicFrameLocks noChangeAspect="1"/>
          </p:cNvGraphicFramePr>
          <p:nvPr/>
        </p:nvGraphicFramePr>
        <p:xfrm>
          <a:off x="1981200" y="2133600"/>
          <a:ext cx="5170488" cy="582613"/>
        </p:xfrm>
        <a:graphic>
          <a:graphicData uri="http://schemas.openxmlformats.org/presentationml/2006/ole">
            <mc:AlternateContent xmlns:mc="http://schemas.openxmlformats.org/markup-compatibility/2006">
              <mc:Choice xmlns:v="urn:schemas-microsoft-com:vml" Requires="v">
                <p:oleObj spid="_x0000_s5125" name="Equation" r:id="rId3" imgW="5168900" imgH="584200" progId="Equation.3">
                  <p:embed/>
                </p:oleObj>
              </mc:Choice>
              <mc:Fallback>
                <p:oleObj name="Equation" r:id="rId3" imgW="5168900" imgH="584200" progId="Equation.3">
                  <p:embed/>
                  <p:pic>
                    <p:nvPicPr>
                      <p:cNvPr id="2048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2133600"/>
                        <a:ext cx="5170488" cy="582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trips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2A737242-D380-498A-914D-B2AB79D62C46}" type="slidenum">
              <a:rPr lang="en-US" sz="1200" smtClean="0"/>
              <a:pPr eaLnBrk="1" hangingPunct="1"/>
              <a:t>16</a:t>
            </a:fld>
            <a:endParaRPr lang="en-US" sz="1200"/>
          </a:p>
        </p:txBody>
      </p:sp>
      <p:sp>
        <p:nvSpPr>
          <p:cNvPr id="21507" name="Rectangle 2"/>
          <p:cNvSpPr>
            <a:spLocks noGrp="1" noChangeArrowheads="1"/>
          </p:cNvSpPr>
          <p:nvPr>
            <p:ph type="title"/>
          </p:nvPr>
        </p:nvSpPr>
        <p:spPr>
          <a:xfrm>
            <a:off x="1284288" y="381000"/>
            <a:ext cx="7326312" cy="1066800"/>
          </a:xfrm>
          <a:noFill/>
        </p:spPr>
        <p:txBody>
          <a:bodyPr lIns="92075" tIns="46038" rIns="92075" bIns="46038" anchor="ctr"/>
          <a:lstStyle/>
          <a:p>
            <a:pPr eaLnBrk="1" hangingPunct="1"/>
            <a:r>
              <a:rPr lang="en-US" sz="3200"/>
              <a:t>Similarity with respect to </a:t>
            </a:r>
            <a:br>
              <a:rPr lang="en-US" sz="3200"/>
            </a:br>
            <a:r>
              <a:rPr lang="en-US" sz="3200"/>
              <a:t>a Set of Binary Variables</a:t>
            </a:r>
          </a:p>
        </p:txBody>
      </p:sp>
      <p:sp>
        <p:nvSpPr>
          <p:cNvPr id="21508" name="Rectangle 3"/>
          <p:cNvSpPr>
            <a:spLocks noGrp="1" noChangeArrowheads="1"/>
          </p:cNvSpPr>
          <p:nvPr>
            <p:ph type="body" idx="1"/>
          </p:nvPr>
        </p:nvSpPr>
        <p:spPr>
          <a:xfrm>
            <a:off x="381000" y="1295400"/>
            <a:ext cx="8305800" cy="4876800"/>
          </a:xfrm>
          <a:noFill/>
        </p:spPr>
        <p:txBody>
          <a:bodyPr lIns="92075" tIns="46038" rIns="92075" bIns="46038"/>
          <a:lstStyle/>
          <a:p>
            <a:pPr eaLnBrk="1" hangingPunct="1">
              <a:lnSpc>
                <a:spcPct val="130000"/>
              </a:lnSpc>
            </a:pPr>
            <a:r>
              <a:rPr lang="en-US"/>
              <a:t>A contingency table for binary data</a:t>
            </a:r>
          </a:p>
          <a:p>
            <a:pPr eaLnBrk="1" hangingPunct="1">
              <a:lnSpc>
                <a:spcPct val="130000"/>
              </a:lnSpc>
            </a:pPr>
            <a:endParaRPr lang="en-US"/>
          </a:p>
          <a:p>
            <a:pPr eaLnBrk="1" hangingPunct="1">
              <a:lnSpc>
                <a:spcPct val="130000"/>
              </a:lnSpc>
            </a:pPr>
            <a:endParaRPr lang="en-US"/>
          </a:p>
          <a:p>
            <a:pPr eaLnBrk="1" hangingPunct="1">
              <a:lnSpc>
                <a:spcPct val="130000"/>
              </a:lnSpc>
            </a:pPr>
            <a:endParaRPr lang="en-US"/>
          </a:p>
          <a:p>
            <a:pPr eaLnBrk="1" hangingPunct="1">
              <a:lnSpc>
                <a:spcPct val="130000"/>
              </a:lnSpc>
              <a:buFont typeface="Wingdings" pitchFamily="2" charset="2"/>
              <a:buNone/>
            </a:pPr>
            <a:endParaRPr lang="en-US"/>
          </a:p>
        </p:txBody>
      </p:sp>
      <p:graphicFrame>
        <p:nvGraphicFramePr>
          <p:cNvPr id="21509" name="Object 5"/>
          <p:cNvGraphicFramePr>
            <a:graphicFrameLocks noChangeAspect="1"/>
          </p:cNvGraphicFramePr>
          <p:nvPr/>
        </p:nvGraphicFramePr>
        <p:xfrm>
          <a:off x="2743200" y="2286000"/>
          <a:ext cx="2895600" cy="1651000"/>
        </p:xfrm>
        <a:graphic>
          <a:graphicData uri="http://schemas.openxmlformats.org/presentationml/2006/ole">
            <mc:AlternateContent xmlns:mc="http://schemas.openxmlformats.org/markup-compatibility/2006">
              <mc:Choice xmlns:v="urn:schemas-microsoft-com:vml" Requires="v">
                <p:oleObj spid="_x0000_s6152" name="Equation" r:id="rId3" imgW="2540000" imgH="1447800" progId="Equation.3">
                  <p:embed/>
                </p:oleObj>
              </mc:Choice>
              <mc:Fallback>
                <p:oleObj name="Equation" r:id="rId3" imgW="2540000" imgH="1447800" progId="Equation.3">
                  <p:embed/>
                  <p:pic>
                    <p:nvPicPr>
                      <p:cNvPr id="21509"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286000"/>
                        <a:ext cx="2895600" cy="165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510" name="Line 7"/>
          <p:cNvSpPr>
            <a:spLocks noChangeShapeType="1"/>
          </p:cNvSpPr>
          <p:nvPr/>
        </p:nvSpPr>
        <p:spPr bwMode="auto">
          <a:xfrm>
            <a:off x="1905000" y="2590800"/>
            <a:ext cx="487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1" name="Line 8"/>
          <p:cNvSpPr>
            <a:spLocks noChangeShapeType="1"/>
          </p:cNvSpPr>
          <p:nvPr/>
        </p:nvSpPr>
        <p:spPr bwMode="auto">
          <a:xfrm>
            <a:off x="3429000" y="2133600"/>
            <a:ext cx="0" cy="1981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2" name="Text Box 9"/>
          <p:cNvSpPr txBox="1">
            <a:spLocks noChangeArrowheads="1"/>
          </p:cNvSpPr>
          <p:nvPr/>
        </p:nvSpPr>
        <p:spPr bwMode="auto">
          <a:xfrm>
            <a:off x="1524000" y="3124200"/>
            <a:ext cx="1066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spcBef>
                <a:spcPct val="50000"/>
              </a:spcBef>
            </a:pPr>
            <a:r>
              <a:rPr lang="en-US" sz="2000" b="1">
                <a:latin typeface="Times New Roman" pitchFamily="18" charset="0"/>
              </a:rPr>
              <a:t>Object </a:t>
            </a:r>
            <a:r>
              <a:rPr lang="en-US" sz="2000" b="1" i="1">
                <a:latin typeface="Times New Roman" pitchFamily="18" charset="0"/>
              </a:rPr>
              <a:t>i</a:t>
            </a:r>
            <a:endParaRPr lang="en-US" sz="2000" b="1">
              <a:latin typeface="Times New Roman" pitchFamily="18" charset="0"/>
            </a:endParaRPr>
          </a:p>
        </p:txBody>
      </p:sp>
      <p:sp>
        <p:nvSpPr>
          <p:cNvPr id="21513" name="Text Box 10"/>
          <p:cNvSpPr txBox="1">
            <a:spLocks noChangeArrowheads="1"/>
          </p:cNvSpPr>
          <p:nvPr/>
        </p:nvSpPr>
        <p:spPr bwMode="auto">
          <a:xfrm>
            <a:off x="4038600" y="1828800"/>
            <a:ext cx="121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spcBef>
                <a:spcPct val="50000"/>
              </a:spcBef>
            </a:pPr>
            <a:r>
              <a:rPr lang="en-US" sz="2000" b="1">
                <a:latin typeface="Times New Roman" pitchFamily="18" charset="0"/>
              </a:rPr>
              <a:t>Object  </a:t>
            </a:r>
            <a:r>
              <a:rPr lang="en-US" sz="2000" b="1" i="1">
                <a:latin typeface="Times New Roman" pitchFamily="18" charset="0"/>
              </a:rPr>
              <a:t>j</a:t>
            </a:r>
          </a:p>
        </p:txBody>
      </p:sp>
      <p:graphicFrame>
        <p:nvGraphicFramePr>
          <p:cNvPr id="21514" name="Object 11"/>
          <p:cNvGraphicFramePr>
            <a:graphicFrameLocks noChangeAspect="1"/>
          </p:cNvGraphicFramePr>
          <p:nvPr/>
        </p:nvGraphicFramePr>
        <p:xfrm>
          <a:off x="381000" y="4038600"/>
          <a:ext cx="5616575" cy="2552700"/>
        </p:xfrm>
        <a:graphic>
          <a:graphicData uri="http://schemas.openxmlformats.org/presentationml/2006/ole">
            <mc:AlternateContent xmlns:mc="http://schemas.openxmlformats.org/markup-compatibility/2006">
              <mc:Choice xmlns:v="urn:schemas-microsoft-com:vml" Requires="v">
                <p:oleObj spid="_x0000_s6153" name="Equation" r:id="rId5" imgW="1511300" imgH="685800" progId="Equation.3">
                  <p:embed/>
                </p:oleObj>
              </mc:Choice>
              <mc:Fallback>
                <p:oleObj name="Equation" r:id="rId5" imgW="1511300" imgH="685800" progId="Equation.3">
                  <p:embed/>
                  <p:pic>
                    <p:nvPicPr>
                      <p:cNvPr id="21514"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4038600"/>
                        <a:ext cx="5616575" cy="255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515" name="Text Box 12"/>
          <p:cNvSpPr txBox="1">
            <a:spLocks noChangeArrowheads="1"/>
          </p:cNvSpPr>
          <p:nvPr/>
        </p:nvSpPr>
        <p:spPr bwMode="auto">
          <a:xfrm>
            <a:off x="6400800" y="4267200"/>
            <a:ext cx="21732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a:t>Ignores agree-</a:t>
            </a:r>
          </a:p>
          <a:p>
            <a:pPr eaLnBrk="1" hangingPunct="1"/>
            <a:r>
              <a:rPr lang="en-US"/>
              <a:t>ments in O’s</a:t>
            </a:r>
          </a:p>
        </p:txBody>
      </p:sp>
      <p:sp>
        <p:nvSpPr>
          <p:cNvPr id="21516" name="Text Box 13"/>
          <p:cNvSpPr txBox="1">
            <a:spLocks noChangeArrowheads="1"/>
          </p:cNvSpPr>
          <p:nvPr/>
        </p:nvSpPr>
        <p:spPr bwMode="auto">
          <a:xfrm>
            <a:off x="6280150" y="5334000"/>
            <a:ext cx="286385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a:t>Considers agree-</a:t>
            </a:r>
          </a:p>
          <a:p>
            <a:pPr eaLnBrk="1" hangingPunct="1"/>
            <a:r>
              <a:rPr lang="en-US"/>
              <a:t>ments in 0’s and 1’s</a:t>
            </a:r>
          </a:p>
          <a:p>
            <a:pPr eaLnBrk="1" hangingPunct="1"/>
            <a:r>
              <a:rPr lang="en-US"/>
              <a:t>to be equivalent.</a:t>
            </a:r>
          </a:p>
        </p:txBody>
      </p:sp>
    </p:spTree>
  </p:cSld>
  <p:clrMapOvr>
    <a:masterClrMapping/>
  </p:clrMapOvr>
  <p:transition>
    <p:strips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8CB26DB5-02EB-48E5-A790-B52F75A4965F}" type="slidenum">
              <a:rPr lang="en-US" sz="1200" smtClean="0"/>
              <a:pPr eaLnBrk="1" hangingPunct="1"/>
              <a:t>17</a:t>
            </a:fld>
            <a:endParaRPr lang="en-US" sz="1200"/>
          </a:p>
        </p:txBody>
      </p:sp>
      <p:sp>
        <p:nvSpPr>
          <p:cNvPr id="22531" name="Rectangle 5"/>
          <p:cNvSpPr>
            <a:spLocks noGrp="1" noChangeArrowheads="1"/>
          </p:cNvSpPr>
          <p:nvPr>
            <p:ph type="title"/>
          </p:nvPr>
        </p:nvSpPr>
        <p:spPr/>
        <p:txBody>
          <a:bodyPr/>
          <a:lstStyle/>
          <a:p>
            <a:pPr eaLnBrk="1" hangingPunct="1"/>
            <a:r>
              <a:rPr lang="en-US" sz="3200"/>
              <a:t>Example </a:t>
            </a:r>
          </a:p>
        </p:txBody>
      </p:sp>
      <p:sp>
        <p:nvSpPr>
          <p:cNvPr id="22532" name="Rectangle 3"/>
          <p:cNvSpPr>
            <a:spLocks noGrp="1" noChangeArrowheads="1"/>
          </p:cNvSpPr>
          <p:nvPr>
            <p:ph type="body" sz="half" idx="1"/>
          </p:nvPr>
        </p:nvSpPr>
        <p:spPr>
          <a:xfrm>
            <a:off x="685800" y="1981200"/>
            <a:ext cx="7467600" cy="4495800"/>
          </a:xfrm>
        </p:spPr>
        <p:txBody>
          <a:bodyPr/>
          <a:lstStyle/>
          <a:p>
            <a:pPr eaLnBrk="1" hangingPunct="1"/>
            <a:r>
              <a:rPr lang="en-US" sz="2400" dirty="0"/>
              <a:t>Example: Books bought by different Customers</a:t>
            </a:r>
          </a:p>
          <a:p>
            <a:pPr eaLnBrk="1" hangingPunct="1">
              <a:buFont typeface="Wingdings" pitchFamily="2" charset="2"/>
              <a:buNone/>
            </a:pPr>
            <a:r>
              <a:rPr lang="en-US" sz="2400" dirty="0"/>
              <a:t>   </a:t>
            </a:r>
            <a:r>
              <a:rPr lang="en-US" sz="2400" dirty="0" err="1"/>
              <a:t>i</a:t>
            </a:r>
            <a:r>
              <a:rPr lang="en-US" sz="2400" dirty="0"/>
              <a:t>=(1,0,0,0,0,0,0,1) j=(1,1,0,0,0,0,0,0)</a:t>
            </a:r>
          </a:p>
          <a:p>
            <a:pPr eaLnBrk="1" hangingPunct="1">
              <a:buFont typeface="Wingdings" pitchFamily="2" charset="2"/>
              <a:buNone/>
            </a:pPr>
            <a:r>
              <a:rPr lang="en-US" sz="2400" dirty="0"/>
              <a:t>   </a:t>
            </a:r>
            <a:r>
              <a:rPr lang="en-US" sz="2400" dirty="0">
                <a:sym typeface="Symbol" pitchFamily="18" charset="2"/>
              </a:rPr>
              <a:t></a:t>
            </a:r>
            <a:r>
              <a:rPr lang="en-US" sz="2400" baseline="-25000" dirty="0" err="1">
                <a:sym typeface="Symbol" pitchFamily="18" charset="2"/>
              </a:rPr>
              <a:t>Jaccard</a:t>
            </a:r>
            <a:r>
              <a:rPr lang="en-US" sz="2400" dirty="0">
                <a:sym typeface="Symbol" pitchFamily="18" charset="2"/>
              </a:rPr>
              <a:t>(</a:t>
            </a:r>
            <a:r>
              <a:rPr lang="en-US" sz="2400" dirty="0" err="1">
                <a:sym typeface="Symbol" pitchFamily="18" charset="2"/>
              </a:rPr>
              <a:t>i,j</a:t>
            </a:r>
            <a:r>
              <a:rPr lang="en-US" sz="2400" dirty="0">
                <a:sym typeface="Symbol" pitchFamily="18" charset="2"/>
              </a:rPr>
              <a:t>)=1/3 “excludes agreements in O’s”</a:t>
            </a:r>
          </a:p>
          <a:p>
            <a:pPr eaLnBrk="1" hangingPunct="1">
              <a:buFont typeface="Wingdings" pitchFamily="2" charset="2"/>
              <a:buNone/>
            </a:pPr>
            <a:r>
              <a:rPr lang="en-US" sz="2400" dirty="0">
                <a:sym typeface="Symbol" pitchFamily="18" charset="2"/>
              </a:rPr>
              <a:t>   </a:t>
            </a:r>
            <a:r>
              <a:rPr lang="en-US" sz="2400" baseline="-25000" dirty="0" err="1">
                <a:sym typeface="Symbol" pitchFamily="18" charset="2"/>
              </a:rPr>
              <a:t>sym</a:t>
            </a:r>
            <a:r>
              <a:rPr lang="en-US" sz="2400" dirty="0">
                <a:sym typeface="Symbol" pitchFamily="18" charset="2"/>
              </a:rPr>
              <a:t>(</a:t>
            </a:r>
            <a:r>
              <a:rPr lang="en-US" sz="2400" dirty="0" err="1">
                <a:sym typeface="Symbol" pitchFamily="18" charset="2"/>
              </a:rPr>
              <a:t>i,j</a:t>
            </a:r>
            <a:r>
              <a:rPr lang="en-US" sz="2400" dirty="0">
                <a:sym typeface="Symbol" pitchFamily="18" charset="2"/>
              </a:rPr>
              <a:t>)=6/8     “computes percentage of agreement considering 1’s and 0’s. </a:t>
            </a:r>
          </a:p>
          <a:p>
            <a:pPr eaLnBrk="1" hangingPunct="1"/>
            <a:r>
              <a:rPr lang="en-US" sz="2400" dirty="0" err="1">
                <a:sym typeface="Symbol" pitchFamily="18" charset="2"/>
              </a:rPr>
              <a:t>Jaccard</a:t>
            </a:r>
            <a:r>
              <a:rPr lang="en-US" sz="2400" dirty="0">
                <a:sym typeface="Symbol" pitchFamily="18" charset="2"/>
              </a:rPr>
              <a:t> is used for asymmetric binary variable for which we only care for agreement with respect to 1’s and not 0’s. For symmetric binary variable we care for both agreement with respect to 1’s and 0’s. </a:t>
            </a:r>
          </a:p>
          <a:p>
            <a:pPr eaLnBrk="1" hangingPunct="1">
              <a:buFont typeface="Wingdings" pitchFamily="2" charset="2"/>
              <a:buNone/>
            </a:pP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FAFFF51-F370-4A10-A069-8FDAAC3662FB}" type="slidenum">
              <a:rPr lang="en-US" sz="1200" smtClean="0"/>
              <a:pPr eaLnBrk="1" hangingPunct="1"/>
              <a:t>18</a:t>
            </a:fld>
            <a:endParaRPr lang="en-US" sz="1200"/>
          </a:p>
        </p:txBody>
      </p:sp>
      <p:sp>
        <p:nvSpPr>
          <p:cNvPr id="23555" name="Rectangle 2"/>
          <p:cNvSpPr>
            <a:spLocks noGrp="1" noChangeArrowheads="1"/>
          </p:cNvSpPr>
          <p:nvPr>
            <p:ph type="title"/>
          </p:nvPr>
        </p:nvSpPr>
        <p:spPr>
          <a:xfrm>
            <a:off x="1284288" y="457200"/>
            <a:ext cx="7297737" cy="1066800"/>
          </a:xfrm>
          <a:noFill/>
        </p:spPr>
        <p:txBody>
          <a:bodyPr lIns="92075" tIns="46038" rIns="92075" bIns="46038" anchor="ctr"/>
          <a:lstStyle/>
          <a:p>
            <a:pPr eaLnBrk="1" hangingPunct="1"/>
            <a:r>
              <a:rPr lang="en-US" sz="3200"/>
              <a:t>Nominal Variables</a:t>
            </a:r>
          </a:p>
        </p:txBody>
      </p:sp>
      <p:sp>
        <p:nvSpPr>
          <p:cNvPr id="23556" name="Rectangle 3"/>
          <p:cNvSpPr>
            <a:spLocks noGrp="1" noChangeArrowheads="1"/>
          </p:cNvSpPr>
          <p:nvPr>
            <p:ph type="body" idx="1"/>
          </p:nvPr>
        </p:nvSpPr>
        <p:spPr>
          <a:xfrm>
            <a:off x="381000" y="1676400"/>
            <a:ext cx="8458200" cy="4419600"/>
          </a:xfrm>
          <a:noFill/>
        </p:spPr>
        <p:txBody>
          <a:bodyPr lIns="92075" tIns="46038" rIns="92075" bIns="46038"/>
          <a:lstStyle/>
          <a:p>
            <a:pPr eaLnBrk="1" hangingPunct="1">
              <a:lnSpc>
                <a:spcPct val="120000"/>
              </a:lnSpc>
            </a:pPr>
            <a:r>
              <a:rPr lang="en-US" sz="2400" dirty="0"/>
              <a:t>A generalization of the binary variable in that it can take more than 2 states, e.g., red, yellow, blue, green</a:t>
            </a:r>
          </a:p>
          <a:p>
            <a:pPr eaLnBrk="1" hangingPunct="1">
              <a:lnSpc>
                <a:spcPct val="120000"/>
              </a:lnSpc>
            </a:pPr>
            <a:r>
              <a:rPr lang="en-US" sz="2400" dirty="0"/>
              <a:t>Method 1: Just store their values and do simple matching</a:t>
            </a:r>
            <a:endParaRPr lang="en-US" sz="2400" i="1" dirty="0"/>
          </a:p>
          <a:p>
            <a:pPr lvl="1" eaLnBrk="1" hangingPunct="1">
              <a:lnSpc>
                <a:spcPct val="120000"/>
              </a:lnSpc>
            </a:pPr>
            <a:r>
              <a:rPr lang="en-US" sz="2400" i="1" dirty="0"/>
              <a:t>m</a:t>
            </a:r>
            <a:r>
              <a:rPr lang="en-US" sz="2400" dirty="0"/>
              <a:t>: # of matches,</a:t>
            </a:r>
            <a:r>
              <a:rPr lang="en-US" sz="2400" i="1" dirty="0"/>
              <a:t> p</a:t>
            </a:r>
            <a:r>
              <a:rPr lang="en-US" sz="2400" dirty="0"/>
              <a:t>: total # of variables</a:t>
            </a:r>
          </a:p>
          <a:p>
            <a:pPr marL="0" indent="0" eaLnBrk="1" hangingPunct="1">
              <a:lnSpc>
                <a:spcPct val="120000"/>
              </a:lnSpc>
              <a:buNone/>
            </a:pPr>
            <a:endParaRPr lang="en-US" sz="2400" dirty="0"/>
          </a:p>
          <a:p>
            <a:pPr eaLnBrk="1" hangingPunct="1">
              <a:lnSpc>
                <a:spcPct val="120000"/>
              </a:lnSpc>
            </a:pPr>
            <a:r>
              <a:rPr lang="en-US" sz="2400" dirty="0"/>
              <a:t>Method 2: use a large number of binary variables</a:t>
            </a:r>
          </a:p>
          <a:p>
            <a:pPr lvl="1" eaLnBrk="1" hangingPunct="1">
              <a:lnSpc>
                <a:spcPct val="120000"/>
              </a:lnSpc>
            </a:pPr>
            <a:r>
              <a:rPr lang="en-US" sz="2400" dirty="0"/>
              <a:t>creating a new binary variable for each of the </a:t>
            </a:r>
            <a:r>
              <a:rPr lang="en-US" sz="2400" i="1" dirty="0"/>
              <a:t>M</a:t>
            </a:r>
            <a:r>
              <a:rPr lang="en-US" sz="2400" dirty="0"/>
              <a:t> nominal states; e.g. BLUE,YELLOW, RED, GREEN</a:t>
            </a:r>
          </a:p>
          <a:p>
            <a:pPr lvl="1" eaLnBrk="1" hangingPunct="1">
              <a:lnSpc>
                <a:spcPct val="120000"/>
              </a:lnSpc>
            </a:pPr>
            <a:r>
              <a:rPr lang="en-US" sz="2400" dirty="0"/>
              <a:t>Use methods introduced earlier to assess similarity with respect to the created binary variables. </a:t>
            </a:r>
          </a:p>
        </p:txBody>
      </p:sp>
      <p:graphicFrame>
        <p:nvGraphicFramePr>
          <p:cNvPr id="23557" name="Object 4"/>
          <p:cNvGraphicFramePr>
            <a:graphicFrameLocks noChangeAspect="1"/>
          </p:cNvGraphicFramePr>
          <p:nvPr>
            <p:extLst>
              <p:ext uri="{D42A27DB-BD31-4B8C-83A1-F6EECF244321}">
                <p14:modId xmlns:p14="http://schemas.microsoft.com/office/powerpoint/2010/main" val="4112726876"/>
              </p:ext>
            </p:extLst>
          </p:nvPr>
        </p:nvGraphicFramePr>
        <p:xfrm>
          <a:off x="3124200" y="3619500"/>
          <a:ext cx="2290762" cy="533400"/>
        </p:xfrm>
        <a:graphic>
          <a:graphicData uri="http://schemas.openxmlformats.org/presentationml/2006/ole">
            <mc:AlternateContent xmlns:mc="http://schemas.openxmlformats.org/markup-compatibility/2006">
              <mc:Choice xmlns:v="urn:schemas-microsoft-com:vml" Requires="v">
                <p:oleObj spid="_x0000_s7173" name="Equation" r:id="rId3" imgW="1485900" imgH="469900" progId="Equation.3">
                  <p:embed/>
                </p:oleObj>
              </mc:Choice>
              <mc:Fallback>
                <p:oleObj name="Equation" r:id="rId3" imgW="1485900" imgH="469900" progId="Equation.3">
                  <p:embed/>
                  <p:pic>
                    <p:nvPicPr>
                      <p:cNvPr id="23557"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3619500"/>
                        <a:ext cx="2290762"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trips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8534400" cy="609600"/>
          </a:xfrm>
        </p:spPr>
        <p:txBody>
          <a:bodyPr/>
          <a:lstStyle/>
          <a:p>
            <a:r>
              <a:rPr lang="en-US" sz="3300" dirty="0"/>
              <a:t>Boolean Variables For Nominal Variables</a:t>
            </a:r>
          </a:p>
        </p:txBody>
      </p:sp>
      <p:sp>
        <p:nvSpPr>
          <p:cNvPr id="3" name="Content Placeholder 2"/>
          <p:cNvSpPr>
            <a:spLocks noGrp="1"/>
          </p:cNvSpPr>
          <p:nvPr>
            <p:ph idx="1"/>
          </p:nvPr>
        </p:nvSpPr>
        <p:spPr>
          <a:xfrm>
            <a:off x="381000" y="1828800"/>
            <a:ext cx="8305800" cy="4495800"/>
          </a:xfrm>
        </p:spPr>
        <p:txBody>
          <a:bodyPr/>
          <a:lstStyle/>
          <a:p>
            <a:pPr marL="0" indent="0">
              <a:buNone/>
            </a:pPr>
            <a:r>
              <a:rPr lang="en-US" dirty="0"/>
              <a:t>RED is represented as  RED BLUE GREEN YELLOW</a:t>
            </a:r>
          </a:p>
          <a:p>
            <a:pPr marL="0" indent="0">
              <a:buNone/>
            </a:pPr>
            <a:r>
              <a:rPr lang="en-US" dirty="0"/>
              <a:t>                                   1       0      0          0</a:t>
            </a:r>
          </a:p>
          <a:p>
            <a:pPr marL="0" indent="0">
              <a:buNone/>
            </a:pPr>
            <a:endParaRPr lang="en-US" dirty="0"/>
          </a:p>
          <a:p>
            <a:pPr marL="0" indent="0">
              <a:buNone/>
            </a:pPr>
            <a:r>
              <a:rPr lang="en-US" dirty="0"/>
              <a:t>BLUE is represented as  RED BLUE GREEN YELLOW</a:t>
            </a:r>
          </a:p>
          <a:p>
            <a:pPr marL="0" indent="0">
              <a:buNone/>
            </a:pPr>
            <a:r>
              <a:rPr lang="en-US" dirty="0"/>
              <a:t>                                     0      1        0          0</a:t>
            </a:r>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D52C3971-C4E5-4896-9E62-8BE33C2B6ED9}" type="slidenum">
              <a:rPr lang="en-US" smtClean="0"/>
              <a:pPr>
                <a:defRPr/>
              </a:pPr>
              <a:t>19</a:t>
            </a:fld>
            <a:endParaRPr lang="en-US"/>
          </a:p>
        </p:txBody>
      </p:sp>
    </p:spTree>
    <p:extLst>
      <p:ext uri="{BB962C8B-B14F-4D97-AF65-F5344CB8AC3E}">
        <p14:creationId xmlns:p14="http://schemas.microsoft.com/office/powerpoint/2010/main" val="3647227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6DA51957-03D6-4349-BD2A-3F949FC065AE}" type="slidenum">
              <a:rPr lang="en-US" sz="1200" smtClean="0"/>
              <a:pPr eaLnBrk="1" hangingPunct="1"/>
              <a:t>2</a:t>
            </a:fld>
            <a:endParaRPr lang="en-US" sz="1200"/>
          </a:p>
        </p:txBody>
      </p:sp>
      <p:sp>
        <p:nvSpPr>
          <p:cNvPr id="5123" name="Rectangle 2050"/>
          <p:cNvSpPr>
            <a:spLocks noGrp="1" noChangeArrowheads="1"/>
          </p:cNvSpPr>
          <p:nvPr>
            <p:ph type="title"/>
          </p:nvPr>
        </p:nvSpPr>
        <p:spPr>
          <a:xfrm>
            <a:off x="1371600" y="685800"/>
            <a:ext cx="7297738" cy="782638"/>
          </a:xfrm>
          <a:noFill/>
        </p:spPr>
        <p:txBody>
          <a:bodyPr lIns="92075" tIns="46038" rIns="92075" bIns="46038" anchor="ctr"/>
          <a:lstStyle/>
          <a:p>
            <a:pPr eaLnBrk="1" hangingPunct="1"/>
            <a:r>
              <a:rPr lang="en-US"/>
              <a:t>What is Cluster Analysis?</a:t>
            </a:r>
          </a:p>
        </p:txBody>
      </p:sp>
      <p:sp>
        <p:nvSpPr>
          <p:cNvPr id="5124" name="Rectangle 2051"/>
          <p:cNvSpPr>
            <a:spLocks noGrp="1" noChangeArrowheads="1"/>
          </p:cNvSpPr>
          <p:nvPr>
            <p:ph type="body" idx="1"/>
          </p:nvPr>
        </p:nvSpPr>
        <p:spPr>
          <a:xfrm>
            <a:off x="0" y="1600200"/>
            <a:ext cx="9144000" cy="5257800"/>
          </a:xfrm>
          <a:noFill/>
        </p:spPr>
        <p:txBody>
          <a:bodyPr lIns="92075" tIns="46038" rIns="92075" bIns="46038"/>
          <a:lstStyle/>
          <a:p>
            <a:pPr eaLnBrk="1" hangingPunct="1"/>
            <a:r>
              <a:rPr lang="en-US" dirty="0"/>
              <a:t>Cluster: a collection of data objects</a:t>
            </a:r>
          </a:p>
          <a:p>
            <a:pPr eaLnBrk="1" hangingPunct="1"/>
            <a:r>
              <a:rPr lang="en-US" dirty="0">
                <a:solidFill>
                  <a:schemeClr val="hlink"/>
                </a:solidFill>
              </a:rPr>
              <a:t>Cluster analysis</a:t>
            </a:r>
            <a:r>
              <a:rPr lang="en-US" dirty="0"/>
              <a:t>: Grouping a set of data objects into clusters such that the data objects are</a:t>
            </a:r>
          </a:p>
          <a:p>
            <a:pPr lvl="2" eaLnBrk="1" hangingPunct="1"/>
            <a:r>
              <a:rPr lang="en-US" dirty="0"/>
              <a:t>similar to one another within the same cluster</a:t>
            </a:r>
          </a:p>
          <a:p>
            <a:pPr lvl="2" eaLnBrk="1" hangingPunct="1"/>
            <a:r>
              <a:rPr lang="en-US" dirty="0"/>
              <a:t>dissimilar to the objects in other clusters</a:t>
            </a:r>
          </a:p>
          <a:p>
            <a:pPr eaLnBrk="1" hangingPunct="1">
              <a:lnSpc>
                <a:spcPct val="120000"/>
              </a:lnSpc>
            </a:pPr>
            <a:r>
              <a:rPr lang="en-US" dirty="0"/>
              <a:t>The </a:t>
            </a:r>
            <a:r>
              <a:rPr lang="en-US" dirty="0">
                <a:solidFill>
                  <a:schemeClr val="hlink"/>
                </a:solidFill>
              </a:rPr>
              <a:t>quality </a:t>
            </a:r>
            <a:r>
              <a:rPr lang="en-US" dirty="0"/>
              <a:t>of a clustering result depends on both the distance measure used and on the clustering method employed, and algorithm parameters.</a:t>
            </a:r>
          </a:p>
          <a:p>
            <a:pPr eaLnBrk="1" hangingPunct="1"/>
            <a:r>
              <a:rPr lang="en-US" dirty="0"/>
              <a:t>Clustering is </a:t>
            </a:r>
            <a:r>
              <a:rPr lang="en-US" dirty="0">
                <a:solidFill>
                  <a:schemeClr val="hlink"/>
                </a:solidFill>
              </a:rPr>
              <a:t>unsupervised classification</a:t>
            </a:r>
            <a:r>
              <a:rPr lang="en-US" dirty="0"/>
              <a:t>: no predefined classes and no classified training examples</a:t>
            </a:r>
          </a:p>
        </p:txBody>
      </p:sp>
    </p:spTree>
  </p:cSld>
  <p:clrMapOvr>
    <a:masterClrMapping/>
  </p:clrMapOvr>
  <p:transition>
    <p:strips dir="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6A567CB3-1DB4-499B-9365-BCFF4004DB45}" type="slidenum">
              <a:rPr lang="en-US" sz="1200" smtClean="0"/>
              <a:pPr eaLnBrk="1" hangingPunct="1"/>
              <a:t>20</a:t>
            </a:fld>
            <a:endParaRPr lang="en-US" sz="1200"/>
          </a:p>
        </p:txBody>
      </p:sp>
      <p:sp>
        <p:nvSpPr>
          <p:cNvPr id="24579" name="Rectangle 2"/>
          <p:cNvSpPr>
            <a:spLocks noGrp="1" noChangeArrowheads="1"/>
          </p:cNvSpPr>
          <p:nvPr>
            <p:ph type="title"/>
          </p:nvPr>
        </p:nvSpPr>
        <p:spPr>
          <a:xfrm>
            <a:off x="1524000" y="609600"/>
            <a:ext cx="4495800" cy="838200"/>
          </a:xfrm>
          <a:noFill/>
        </p:spPr>
        <p:txBody>
          <a:bodyPr lIns="92075" tIns="46038" rIns="92075" bIns="46038" anchor="ctr"/>
          <a:lstStyle/>
          <a:p>
            <a:pPr eaLnBrk="1" hangingPunct="1"/>
            <a:r>
              <a:rPr lang="en-US" sz="3200"/>
              <a:t>Ordinal Variables</a:t>
            </a:r>
          </a:p>
        </p:txBody>
      </p:sp>
      <p:sp>
        <p:nvSpPr>
          <p:cNvPr id="24580" name="Rectangle 3"/>
          <p:cNvSpPr>
            <a:spLocks noGrp="1" noChangeArrowheads="1"/>
          </p:cNvSpPr>
          <p:nvPr>
            <p:ph type="body" idx="1"/>
          </p:nvPr>
        </p:nvSpPr>
        <p:spPr>
          <a:xfrm>
            <a:off x="457200" y="1676400"/>
            <a:ext cx="8458200" cy="4724400"/>
          </a:xfrm>
          <a:noFill/>
        </p:spPr>
        <p:txBody>
          <a:bodyPr lIns="92075" tIns="46038" rIns="92075" bIns="46038"/>
          <a:lstStyle/>
          <a:p>
            <a:pPr eaLnBrk="1" hangingPunct="1">
              <a:lnSpc>
                <a:spcPct val="110000"/>
              </a:lnSpc>
            </a:pPr>
            <a:r>
              <a:rPr lang="en-US" sz="2400" dirty="0"/>
              <a:t>An ordinal variable can be discrete or continuous</a:t>
            </a:r>
          </a:p>
          <a:p>
            <a:pPr eaLnBrk="1" hangingPunct="1">
              <a:lnSpc>
                <a:spcPct val="110000"/>
              </a:lnSpc>
            </a:pPr>
            <a:r>
              <a:rPr lang="en-US" sz="2400" dirty="0"/>
              <a:t>order is important (e.g. UH-grade, hotel-rating)</a:t>
            </a:r>
          </a:p>
          <a:p>
            <a:pPr eaLnBrk="1" hangingPunct="1">
              <a:lnSpc>
                <a:spcPct val="110000"/>
              </a:lnSpc>
            </a:pPr>
            <a:r>
              <a:rPr lang="en-US" sz="2400" dirty="0"/>
              <a:t>Can be treated like interval-scaled </a:t>
            </a:r>
          </a:p>
          <a:p>
            <a:pPr lvl="1" eaLnBrk="1" hangingPunct="1">
              <a:lnSpc>
                <a:spcPct val="110000"/>
              </a:lnSpc>
            </a:pPr>
            <a:r>
              <a:rPr lang="en-US" sz="2400" dirty="0"/>
              <a:t>replacing </a:t>
            </a:r>
            <a:r>
              <a:rPr lang="en-US" sz="2400" i="1" dirty="0" err="1"/>
              <a:t>x</a:t>
            </a:r>
            <a:r>
              <a:rPr lang="en-US" sz="2400" i="1" baseline="-25000" dirty="0" err="1"/>
              <a:t>if</a:t>
            </a:r>
            <a:r>
              <a:rPr lang="en-US" sz="2400" baseline="-25000" dirty="0"/>
              <a:t> </a:t>
            </a:r>
            <a:r>
              <a:rPr lang="en-US" sz="2400" dirty="0"/>
              <a:t> by their rank: </a:t>
            </a:r>
          </a:p>
          <a:p>
            <a:pPr lvl="1" eaLnBrk="1" hangingPunct="1">
              <a:lnSpc>
                <a:spcPct val="110000"/>
              </a:lnSpc>
            </a:pPr>
            <a:r>
              <a:rPr lang="en-US" sz="2400" dirty="0"/>
              <a:t>map the range of each variable onto [0, 1] by replacing</a:t>
            </a:r>
            <a:r>
              <a:rPr lang="en-US" sz="2400" i="1" dirty="0"/>
              <a:t> </a:t>
            </a:r>
            <a:r>
              <a:rPr lang="en-US" sz="2400" dirty="0"/>
              <a:t>the </a:t>
            </a:r>
            <a:r>
              <a:rPr lang="en-US" sz="2400" i="1" dirty="0"/>
              <a:t>f</a:t>
            </a:r>
            <a:r>
              <a:rPr lang="en-US" sz="2400" dirty="0"/>
              <a:t>-</a:t>
            </a:r>
            <a:r>
              <a:rPr lang="en-US" sz="2400" dirty="0" err="1"/>
              <a:t>th</a:t>
            </a:r>
            <a:r>
              <a:rPr lang="en-US" sz="2400" dirty="0"/>
              <a:t> variable of </a:t>
            </a:r>
            <a:r>
              <a:rPr lang="en-US" sz="2400" i="1" dirty="0" err="1"/>
              <a:t>i</a:t>
            </a:r>
            <a:r>
              <a:rPr lang="en-US" sz="2400" dirty="0" err="1"/>
              <a:t>-th</a:t>
            </a:r>
            <a:r>
              <a:rPr lang="en-US" sz="2400" dirty="0"/>
              <a:t> object by</a:t>
            </a:r>
          </a:p>
          <a:p>
            <a:pPr lvl="1" eaLnBrk="1" hangingPunct="1">
              <a:lnSpc>
                <a:spcPct val="110000"/>
              </a:lnSpc>
            </a:pPr>
            <a:endParaRPr lang="en-US" sz="2400" dirty="0"/>
          </a:p>
          <a:p>
            <a:pPr lvl="1" eaLnBrk="1" hangingPunct="1">
              <a:lnSpc>
                <a:spcPct val="110000"/>
              </a:lnSpc>
            </a:pPr>
            <a:endParaRPr lang="en-US" sz="2400" dirty="0"/>
          </a:p>
          <a:p>
            <a:pPr lvl="1" eaLnBrk="1" hangingPunct="1">
              <a:lnSpc>
                <a:spcPct val="110000"/>
              </a:lnSpc>
            </a:pPr>
            <a:r>
              <a:rPr lang="en-US" sz="2400" dirty="0"/>
              <a:t>compute the dissimilarity using methods for interval-scaled variables</a:t>
            </a:r>
          </a:p>
        </p:txBody>
      </p:sp>
      <p:graphicFrame>
        <p:nvGraphicFramePr>
          <p:cNvPr id="24581" name="Object 4"/>
          <p:cNvGraphicFramePr>
            <a:graphicFrameLocks noChangeAspect="1"/>
          </p:cNvGraphicFramePr>
          <p:nvPr/>
        </p:nvGraphicFramePr>
        <p:xfrm>
          <a:off x="3509963" y="4629150"/>
          <a:ext cx="2041525" cy="857250"/>
        </p:xfrm>
        <a:graphic>
          <a:graphicData uri="http://schemas.openxmlformats.org/presentationml/2006/ole">
            <mc:AlternateContent xmlns:mc="http://schemas.openxmlformats.org/markup-compatibility/2006">
              <mc:Choice xmlns:v="urn:schemas-microsoft-com:vml" Requires="v">
                <p:oleObj spid="_x0000_s8197" name="Equation" r:id="rId3" imgW="977476" imgH="583947" progId="Equation.3">
                  <p:embed/>
                </p:oleObj>
              </mc:Choice>
              <mc:Fallback>
                <p:oleObj name="Equation" r:id="rId3" imgW="977476" imgH="583947" progId="Equation.3">
                  <p:embed/>
                  <p:pic>
                    <p:nvPicPr>
                      <p:cNvPr id="24581"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9963" y="4629150"/>
                        <a:ext cx="2041525"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mc:AlternateContent xmlns:mc="http://schemas.openxmlformats.org/markup-compatibility/2006" xmlns:a14="http://schemas.microsoft.com/office/drawing/2010/main">
        <mc:Choice Requires="a14">
          <p:sp>
            <p:nvSpPr>
              <p:cNvPr id="24582" name="Object 5"/>
              <p:cNvSpPr txBox="1"/>
              <p:nvPr/>
            </p:nvSpPr>
            <p:spPr bwMode="auto">
              <a:xfrm>
                <a:off x="4876800" y="3076575"/>
                <a:ext cx="2133600" cy="704850"/>
              </a:xfrm>
              <a:prstGeom prst="rect">
                <a:avLst/>
              </a:prstGeom>
              <a:noFill/>
              <a:ln>
                <a:noFill/>
              </a:ln>
              <a:effectLst/>
            </p:spPr>
            <p:txBody>
              <a:bodyPr>
                <a:normAutofit fontScale="92500"/>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𝑟</m:t>
                          </m:r>
                        </m:e>
                        <m:sub>
                          <m:r>
                            <a:rPr lang="en-US" i="1">
                              <a:solidFill>
                                <a:srgbClr val="000000"/>
                              </a:solidFill>
                              <a:latin typeface="Cambria Math" panose="02040503050406030204" pitchFamily="18" charset="0"/>
                            </a:rPr>
                            <m:t>𝑖𝑓</m:t>
                          </m:r>
                        </m:sub>
                      </m:sSub>
                      <m:r>
                        <a:rPr lang="en-US" i="1">
                          <a:solidFill>
                            <a:srgbClr val="000000"/>
                          </a:solidFill>
                          <a:latin typeface="Cambria Math" panose="02040503050406030204" pitchFamily="18" charset="0"/>
                        </a:rPr>
                        <m:t>∈{1,...,</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𝑀</m:t>
                          </m:r>
                        </m:e>
                        <m:sub>
                          <m:r>
                            <a:rPr lang="en-US" i="1">
                              <a:solidFill>
                                <a:srgbClr val="000000"/>
                              </a:solidFill>
                              <a:latin typeface="Cambria Math" panose="02040503050406030204" pitchFamily="18" charset="0"/>
                            </a:rPr>
                            <m:t>𝑓</m:t>
                          </m:r>
                        </m:sub>
                      </m:sSub>
                      <m:r>
                        <a:rPr lang="en-US" i="1">
                          <a:solidFill>
                            <a:srgbClr val="000000"/>
                          </a:solidFill>
                          <a:latin typeface="Cambria Math" panose="02040503050406030204" pitchFamily="18" charset="0"/>
                        </a:rPr>
                        <m:t>}</m:t>
                      </m:r>
                    </m:oMath>
                  </m:oMathPara>
                </a14:m>
                <a:endParaRPr lang="en-US" dirty="0"/>
              </a:p>
            </p:txBody>
          </p:sp>
        </mc:Choice>
        <mc:Fallback xmlns="">
          <p:sp>
            <p:nvSpPr>
              <p:cNvPr id="24582" name="Object 5"/>
              <p:cNvSpPr txBox="1">
                <a:spLocks noRot="1" noChangeAspect="1" noMove="1" noResize="1" noEditPoints="1" noAdjustHandles="1" noChangeArrowheads="1" noChangeShapeType="1" noTextEdit="1"/>
              </p:cNvSpPr>
              <p:nvPr/>
            </p:nvSpPr>
            <p:spPr bwMode="auto">
              <a:xfrm>
                <a:off x="4876800" y="3076575"/>
                <a:ext cx="2133600" cy="704850"/>
              </a:xfrm>
              <a:prstGeom prst="rect">
                <a:avLst/>
              </a:prstGeom>
              <a:blipFill>
                <a:blip r:embed="rId5"/>
                <a:stretch>
                  <a:fillRect/>
                </a:stretch>
              </a:blipFill>
              <a:ln>
                <a:noFill/>
              </a:ln>
              <a:effectLst/>
            </p:spPr>
            <p:txBody>
              <a:bodyPr/>
              <a:lstStyle/>
              <a:p>
                <a:r>
                  <a:rPr lang="en-US">
                    <a:noFill/>
                  </a:rPr>
                  <a:t> </a:t>
                </a:r>
              </a:p>
            </p:txBody>
          </p:sp>
        </mc:Fallback>
      </mc:AlternateContent>
    </p:spTree>
  </p:cSld>
  <p:clrMapOvr>
    <a:masterClrMapping/>
  </p:clrMapOvr>
  <p:transition>
    <p:strips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8138160" cy="609600"/>
          </a:xfrm>
        </p:spPr>
        <p:txBody>
          <a:bodyPr/>
          <a:lstStyle/>
          <a:p>
            <a:r>
              <a:rPr lang="en-US" sz="3100" dirty="0"/>
              <a:t>Assessing the Similarity of Ordinal Variables </a:t>
            </a:r>
          </a:p>
        </p:txBody>
      </p:sp>
      <p:sp>
        <p:nvSpPr>
          <p:cNvPr id="3" name="Content Placeholder 2"/>
          <p:cNvSpPr>
            <a:spLocks noGrp="1"/>
          </p:cNvSpPr>
          <p:nvPr>
            <p:ph idx="1"/>
          </p:nvPr>
        </p:nvSpPr>
        <p:spPr/>
        <p:txBody>
          <a:bodyPr/>
          <a:lstStyle/>
          <a:p>
            <a:pPr marL="0" indent="0">
              <a:buNone/>
            </a:pPr>
            <a:r>
              <a:rPr lang="en-US" dirty="0"/>
              <a:t>Grades:    A   B   C    D    F</a:t>
            </a:r>
          </a:p>
          <a:p>
            <a:pPr marL="0" indent="0">
              <a:buNone/>
            </a:pPr>
            <a:r>
              <a:rPr lang="en-US" dirty="0"/>
              <a:t>Rank        1   2    3    4    5</a:t>
            </a:r>
          </a:p>
          <a:p>
            <a:pPr marL="0" indent="0">
              <a:buNone/>
            </a:pPr>
            <a:r>
              <a:rPr lang="en-US" dirty="0"/>
              <a:t>   z           0   ¼  ½  ¾   1 </a:t>
            </a:r>
          </a:p>
          <a:p>
            <a:pPr marL="0" indent="0">
              <a:buNone/>
            </a:pPr>
            <a:endParaRPr lang="en-US" dirty="0"/>
          </a:p>
          <a:p>
            <a:pPr marL="0" indent="0">
              <a:buNone/>
            </a:pPr>
            <a:r>
              <a:rPr lang="en-US" dirty="0"/>
              <a:t>d(B,F)= |</a:t>
            </a:r>
            <a:r>
              <a:rPr lang="en-US" dirty="0">
                <a:sym typeface="Symbol" panose="05050102010706020507" pitchFamily="18" charset="2"/>
              </a:rPr>
              <a:t>(B)-(F)|=|1/4-1|=3/4</a:t>
            </a:r>
          </a:p>
          <a:p>
            <a:pPr marL="0" indent="0">
              <a:buNone/>
            </a:pPr>
            <a:r>
              <a:rPr lang="en-US" sz="2000" dirty="0">
                <a:sym typeface="Symbol" panose="05050102010706020507" pitchFamily="18" charset="2"/>
              </a:rPr>
              <a:t>Where  maps the ordinal variable values into numbers in [0,1]; e.g.</a:t>
            </a:r>
          </a:p>
          <a:p>
            <a:pPr marL="0" indent="0">
              <a:buNone/>
            </a:pPr>
            <a:r>
              <a:rPr lang="en-US" sz="2000" dirty="0">
                <a:sym typeface="Symbol" panose="05050102010706020507" pitchFamily="18" charset="2"/>
              </a:rPr>
              <a:t>(D)=3/4. </a:t>
            </a:r>
            <a:endParaRPr lang="en-US" sz="2000" dirty="0"/>
          </a:p>
        </p:txBody>
      </p:sp>
      <p:sp>
        <p:nvSpPr>
          <p:cNvPr id="4" name="Slide Number Placeholder 3"/>
          <p:cNvSpPr>
            <a:spLocks noGrp="1"/>
          </p:cNvSpPr>
          <p:nvPr>
            <p:ph type="sldNum" sz="quarter" idx="10"/>
          </p:nvPr>
        </p:nvSpPr>
        <p:spPr/>
        <p:txBody>
          <a:bodyPr/>
          <a:lstStyle/>
          <a:p>
            <a:pPr>
              <a:defRPr/>
            </a:pPr>
            <a:fld id="{D52C3971-C4E5-4896-9E62-8BE33C2B6ED9}" type="slidenum">
              <a:rPr lang="en-US" smtClean="0"/>
              <a:pPr>
                <a:defRPr/>
              </a:pPr>
              <a:t>21</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710379476"/>
              </p:ext>
            </p:extLst>
          </p:nvPr>
        </p:nvGraphicFramePr>
        <p:xfrm>
          <a:off x="6553200" y="2133600"/>
          <a:ext cx="2041525" cy="857250"/>
        </p:xfrm>
        <a:graphic>
          <a:graphicData uri="http://schemas.openxmlformats.org/presentationml/2006/ole">
            <mc:AlternateContent xmlns:mc="http://schemas.openxmlformats.org/markup-compatibility/2006">
              <mc:Choice xmlns:v="urn:schemas-microsoft-com:vml" Requires="v">
                <p:oleObj spid="_x0000_s9221" name="Equation" r:id="rId3" imgW="977476" imgH="583947" progId="Equation.3">
                  <p:embed/>
                </p:oleObj>
              </mc:Choice>
              <mc:Fallback>
                <p:oleObj name="Equation" r:id="rId3" imgW="977476" imgH="583947" progId="Equation.3">
                  <p:embed/>
                  <p:pic>
                    <p:nvPicPr>
                      <p:cNvPr id="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2133600"/>
                        <a:ext cx="2041525" cy="857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572317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50ACE7B2-B1B9-4A85-8341-664040C17545}" type="slidenum">
              <a:rPr lang="en-US" sz="1200" smtClean="0"/>
              <a:pPr eaLnBrk="1" hangingPunct="1"/>
              <a:t>22</a:t>
            </a:fld>
            <a:endParaRPr lang="en-US" sz="1200"/>
          </a:p>
        </p:txBody>
      </p:sp>
      <p:sp>
        <p:nvSpPr>
          <p:cNvPr id="25603" name="Rectangle 2"/>
          <p:cNvSpPr>
            <a:spLocks noGrp="1" noChangeArrowheads="1"/>
          </p:cNvSpPr>
          <p:nvPr>
            <p:ph type="title"/>
          </p:nvPr>
        </p:nvSpPr>
        <p:spPr>
          <a:xfrm>
            <a:off x="1524000" y="609600"/>
            <a:ext cx="7315200" cy="838200"/>
          </a:xfrm>
          <a:noFill/>
        </p:spPr>
        <p:txBody>
          <a:bodyPr lIns="92075" tIns="46038" rIns="92075" bIns="46038" anchor="ctr"/>
          <a:lstStyle/>
          <a:p>
            <a:pPr eaLnBrk="1" hangingPunct="1"/>
            <a:r>
              <a:rPr lang="en-US" sz="3200"/>
              <a:t>Continuous Variables (Interval or Ratio)</a:t>
            </a:r>
          </a:p>
        </p:txBody>
      </p:sp>
      <p:sp>
        <p:nvSpPr>
          <p:cNvPr id="25604" name="Rectangle 3"/>
          <p:cNvSpPr>
            <a:spLocks noGrp="1" noChangeArrowheads="1"/>
          </p:cNvSpPr>
          <p:nvPr>
            <p:ph type="body" idx="1"/>
          </p:nvPr>
        </p:nvSpPr>
        <p:spPr>
          <a:xfrm>
            <a:off x="457200" y="1676400"/>
            <a:ext cx="8458200" cy="4724400"/>
          </a:xfrm>
          <a:noFill/>
        </p:spPr>
        <p:txBody>
          <a:bodyPr lIns="92075" tIns="46038" rIns="92075" bIns="46038"/>
          <a:lstStyle/>
          <a:p>
            <a:pPr eaLnBrk="1" hangingPunct="1">
              <a:lnSpc>
                <a:spcPct val="110000"/>
              </a:lnSpc>
            </a:pPr>
            <a:r>
              <a:rPr lang="en-US"/>
              <a:t>Usually no problem (but see next transparencies); traditional distance functions do a good job…</a:t>
            </a:r>
          </a:p>
        </p:txBody>
      </p:sp>
    </p:spTree>
  </p:cSld>
  <p:clrMapOvr>
    <a:masterClrMapping/>
  </p:clrMapOvr>
  <p:transition>
    <p:strips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18B941F2-710A-4684-B5EC-4A87F2284605}" type="slidenum">
              <a:rPr lang="en-US" sz="1200" smtClean="0"/>
              <a:pPr eaLnBrk="1" hangingPunct="1"/>
              <a:t>23</a:t>
            </a:fld>
            <a:endParaRPr lang="en-US" sz="1200"/>
          </a:p>
        </p:txBody>
      </p:sp>
      <p:sp>
        <p:nvSpPr>
          <p:cNvPr id="26627" name="Rectangle 2"/>
          <p:cNvSpPr>
            <a:spLocks noGrp="1" noChangeArrowheads="1"/>
          </p:cNvSpPr>
          <p:nvPr>
            <p:ph type="title"/>
          </p:nvPr>
        </p:nvSpPr>
        <p:spPr>
          <a:xfrm>
            <a:off x="1284288" y="762000"/>
            <a:ext cx="4735512" cy="609600"/>
          </a:xfrm>
          <a:noFill/>
        </p:spPr>
        <p:txBody>
          <a:bodyPr lIns="92075" tIns="46038" rIns="92075" bIns="46038" anchor="ctr"/>
          <a:lstStyle/>
          <a:p>
            <a:pPr eaLnBrk="1" hangingPunct="1"/>
            <a:r>
              <a:rPr lang="en-US" sz="3200"/>
              <a:t>Ratio-Scaled Variables</a:t>
            </a:r>
          </a:p>
        </p:txBody>
      </p:sp>
      <p:sp>
        <p:nvSpPr>
          <p:cNvPr id="26628" name="Rectangle 3"/>
          <p:cNvSpPr>
            <a:spLocks noGrp="1" noChangeArrowheads="1"/>
          </p:cNvSpPr>
          <p:nvPr>
            <p:ph type="body" idx="1"/>
          </p:nvPr>
        </p:nvSpPr>
        <p:spPr>
          <a:xfrm>
            <a:off x="457200" y="1600200"/>
            <a:ext cx="8458200" cy="4724400"/>
          </a:xfrm>
          <a:noFill/>
        </p:spPr>
        <p:txBody>
          <a:bodyPr lIns="92075" tIns="46038" rIns="92075" bIns="46038"/>
          <a:lstStyle/>
          <a:p>
            <a:pPr eaLnBrk="1" hangingPunct="1">
              <a:lnSpc>
                <a:spcPct val="120000"/>
              </a:lnSpc>
            </a:pPr>
            <a:r>
              <a:rPr lang="en-US" sz="2400" u="sng" dirty="0"/>
              <a:t>Ratio-scaled variable</a:t>
            </a:r>
            <a:r>
              <a:rPr lang="en-US" sz="2400" dirty="0"/>
              <a:t>: a positive measurement often on a nonlinear scale, approximately at exponential scale, 		such as </a:t>
            </a:r>
            <a:r>
              <a:rPr lang="en-US" sz="2400" i="1" dirty="0" err="1"/>
              <a:t>Ae</a:t>
            </a:r>
            <a:r>
              <a:rPr lang="en-US" sz="2400" i="1" baseline="30000" dirty="0" err="1"/>
              <a:t>Bt</a:t>
            </a:r>
            <a:r>
              <a:rPr lang="en-US" sz="2400" dirty="0"/>
              <a:t> or </a:t>
            </a:r>
            <a:r>
              <a:rPr lang="en-US" sz="2400" i="1" dirty="0"/>
              <a:t>Ae</a:t>
            </a:r>
            <a:r>
              <a:rPr lang="en-US" sz="2400" i="1" baseline="30000" dirty="0"/>
              <a:t>-</a:t>
            </a:r>
            <a:r>
              <a:rPr lang="en-US" sz="2400" i="1" baseline="30000" dirty="0" err="1"/>
              <a:t>Bt</a:t>
            </a:r>
            <a:r>
              <a:rPr lang="en-US" sz="2400" dirty="0"/>
              <a:t> </a:t>
            </a:r>
          </a:p>
          <a:p>
            <a:pPr eaLnBrk="1" hangingPunct="1">
              <a:lnSpc>
                <a:spcPct val="120000"/>
              </a:lnSpc>
            </a:pPr>
            <a:r>
              <a:rPr lang="en-US" sz="2400" dirty="0"/>
              <a:t>Methods:</a:t>
            </a:r>
          </a:p>
          <a:p>
            <a:pPr lvl="1" eaLnBrk="1" hangingPunct="1">
              <a:lnSpc>
                <a:spcPct val="120000"/>
              </a:lnSpc>
            </a:pPr>
            <a:r>
              <a:rPr lang="en-US" sz="2400" dirty="0"/>
              <a:t>treat them like interval-scaled variables — </a:t>
            </a:r>
            <a:r>
              <a:rPr lang="en-US" sz="2400" i="1" dirty="0">
                <a:solidFill>
                  <a:schemeClr val="hlink"/>
                </a:solidFill>
              </a:rPr>
              <a:t>not a good choice in some cases. </a:t>
            </a:r>
            <a:endParaRPr lang="en-US" sz="2400" dirty="0">
              <a:solidFill>
                <a:schemeClr val="hlink"/>
              </a:solidFill>
            </a:endParaRPr>
          </a:p>
          <a:p>
            <a:pPr lvl="1" eaLnBrk="1" hangingPunct="1">
              <a:lnSpc>
                <a:spcPct val="120000"/>
              </a:lnSpc>
            </a:pPr>
            <a:r>
              <a:rPr lang="en-US" sz="2400" dirty="0"/>
              <a:t>apply logarithmic transformation</a:t>
            </a:r>
          </a:p>
          <a:p>
            <a:pPr algn="ctr" eaLnBrk="1" hangingPunct="1">
              <a:lnSpc>
                <a:spcPct val="120000"/>
              </a:lnSpc>
              <a:buFont typeface="Wingdings" pitchFamily="2" charset="2"/>
              <a:buNone/>
            </a:pPr>
            <a:r>
              <a:rPr lang="en-US" sz="2400" i="1" dirty="0" err="1"/>
              <a:t>y</a:t>
            </a:r>
            <a:r>
              <a:rPr lang="en-US" sz="2400" i="1" baseline="-25000" dirty="0" err="1"/>
              <a:t>if</a:t>
            </a:r>
            <a:r>
              <a:rPr lang="en-US" sz="2400" i="1" baseline="-25000" dirty="0"/>
              <a:t> </a:t>
            </a:r>
            <a:r>
              <a:rPr lang="en-US" sz="2400" dirty="0"/>
              <a:t>=</a:t>
            </a:r>
            <a:r>
              <a:rPr lang="en-US" sz="2400" i="1" dirty="0"/>
              <a:t> log(</a:t>
            </a:r>
            <a:r>
              <a:rPr lang="en-US" sz="2400" i="1" dirty="0" err="1"/>
              <a:t>x</a:t>
            </a:r>
            <a:r>
              <a:rPr lang="en-US" sz="2400" i="1" baseline="-25000" dirty="0" err="1"/>
              <a:t>if</a:t>
            </a:r>
            <a:r>
              <a:rPr lang="en-US" sz="2400" i="1" dirty="0"/>
              <a:t>)</a:t>
            </a:r>
          </a:p>
          <a:p>
            <a:pPr lvl="1" eaLnBrk="1" hangingPunct="1">
              <a:lnSpc>
                <a:spcPct val="120000"/>
              </a:lnSpc>
            </a:pPr>
            <a:r>
              <a:rPr lang="en-US" sz="2400" dirty="0"/>
              <a:t>Discretize their values and treat them as continuous ordinal data treat their rank as interval-scaled.</a:t>
            </a:r>
          </a:p>
        </p:txBody>
      </p:sp>
    </p:spTree>
  </p:cSld>
  <p:clrMapOvr>
    <a:masterClrMapping/>
  </p:clrMapOvr>
  <p:transition>
    <p:strips dir="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Distance between Two Sets </a:t>
            </a:r>
          </a:p>
        </p:txBody>
      </p:sp>
      <p:sp>
        <p:nvSpPr>
          <p:cNvPr id="4" name="Slide Number Placeholder 3"/>
          <p:cNvSpPr>
            <a:spLocks noGrp="1"/>
          </p:cNvSpPr>
          <p:nvPr>
            <p:ph type="sldNum" sz="quarter" idx="10"/>
          </p:nvPr>
        </p:nvSpPr>
        <p:spPr/>
        <p:txBody>
          <a:bodyPr/>
          <a:lstStyle/>
          <a:p>
            <a:pPr>
              <a:defRPr/>
            </a:pPr>
            <a:fld id="{D52C3971-C4E5-4896-9E62-8BE33C2B6ED9}" type="slidenum">
              <a:rPr lang="en-US" smtClean="0"/>
              <a:pPr>
                <a:defRPr/>
              </a:pPr>
              <a:t>24</a:t>
            </a:fld>
            <a:endParaRPr lang="en-US"/>
          </a:p>
        </p:txBody>
      </p:sp>
      <p:sp>
        <p:nvSpPr>
          <p:cNvPr id="6" name="AutoShape 2" descr=" d_J(A,B) = 1 - J(A,B) = { { |A \cup B| - |A \cap B| } \over |A \cup B| }."/>
          <p:cNvSpPr>
            <a:spLocks noChangeAspect="1" noChangeArrowheads="1"/>
          </p:cNvSpPr>
          <p:nvPr/>
        </p:nvSpPr>
        <p:spPr bwMode="auto">
          <a:xfrm>
            <a:off x="288925" y="1603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2" descr=" d_J(A,B) = 1 - J(A,B) = { { |A \cup B| - |A \cap B| } \over |A \cup B| }."/>
          <p:cNvSpPr>
            <a:spLocks noChangeAspect="1" noChangeArrowheads="1"/>
          </p:cNvSpPr>
          <p:nvPr/>
        </p:nvSpPr>
        <p:spPr bwMode="auto">
          <a:xfrm>
            <a:off x="441325" y="3127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4" descr=" d_J(A,B) = 1 - J(A,B) = { { |A \cup B| - |A \cap B| } \over |A \cup B| }."/>
          <p:cNvSpPr>
            <a:spLocks noGrp="1" noChangeAspect="1" noChangeArrowheads="1"/>
          </p:cNvSpPr>
          <p:nvPr>
            <p:ph idx="1"/>
          </p:nvPr>
        </p:nvSpPr>
        <p:spPr bwMode="auto">
          <a:xfrm>
            <a:off x="76200" y="1638300"/>
            <a:ext cx="9067800" cy="4495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lvl="0" indent="0">
              <a:spcBef>
                <a:spcPct val="0"/>
              </a:spcBef>
              <a:buClrTx/>
              <a:buSzTx/>
              <a:buNone/>
            </a:pPr>
            <a:r>
              <a:rPr lang="en-US" altLang="en-US" dirty="0">
                <a:solidFill>
                  <a:srgbClr val="202122"/>
                </a:solidFill>
                <a:latin typeface="Arial" panose="020B0604020202020204" pitchFamily="34" charset="0"/>
              </a:rPr>
              <a:t>The </a:t>
            </a:r>
            <a:r>
              <a:rPr lang="en-US" altLang="en-US" b="1" dirty="0" err="1">
                <a:solidFill>
                  <a:srgbClr val="202122"/>
                </a:solidFill>
                <a:latin typeface="Arial" panose="020B0604020202020204" pitchFamily="34" charset="0"/>
              </a:rPr>
              <a:t>Jaccard</a:t>
            </a:r>
            <a:r>
              <a:rPr lang="en-US" altLang="en-US" b="1" dirty="0">
                <a:solidFill>
                  <a:srgbClr val="202122"/>
                </a:solidFill>
                <a:latin typeface="Arial" panose="020B0604020202020204" pitchFamily="34" charset="0"/>
              </a:rPr>
              <a:t> distance </a:t>
            </a:r>
            <a:r>
              <a:rPr lang="en-US" altLang="en-US" dirty="0">
                <a:solidFill>
                  <a:srgbClr val="202122"/>
                </a:solidFill>
                <a:latin typeface="Arial" panose="020B0604020202020204" pitchFamily="34" charset="0"/>
              </a:rPr>
              <a:t>J(A,B) </a:t>
            </a:r>
            <a:r>
              <a:rPr lang="en-US" altLang="en-US" b="1" dirty="0">
                <a:solidFill>
                  <a:srgbClr val="202122"/>
                </a:solidFill>
                <a:latin typeface="Arial" panose="020B0604020202020204" pitchFamily="34" charset="0"/>
              </a:rPr>
              <a:t> </a:t>
            </a:r>
            <a:r>
              <a:rPr lang="en-US" altLang="en-US" dirty="0">
                <a:solidFill>
                  <a:srgbClr val="202122"/>
                </a:solidFill>
                <a:latin typeface="Arial" panose="020B0604020202020204" pitchFamily="34" charset="0"/>
              </a:rPr>
              <a:t>measures </a:t>
            </a:r>
            <a:r>
              <a:rPr lang="en-US" altLang="en-US" i="1" dirty="0">
                <a:solidFill>
                  <a:srgbClr val="202122"/>
                </a:solidFill>
                <a:latin typeface="Arial" panose="020B0604020202020204" pitchFamily="34" charset="0"/>
              </a:rPr>
              <a:t>dis</a:t>
            </a:r>
            <a:r>
              <a:rPr lang="en-US" altLang="en-US" dirty="0">
                <a:solidFill>
                  <a:srgbClr val="202122"/>
                </a:solidFill>
                <a:latin typeface="Arial" panose="020B0604020202020204" pitchFamily="34" charset="0"/>
              </a:rPr>
              <a:t>similarity between sample sets A and B. It subtracts the </a:t>
            </a:r>
            <a:r>
              <a:rPr lang="en-US" altLang="en-US" dirty="0" err="1">
                <a:solidFill>
                  <a:srgbClr val="202122"/>
                </a:solidFill>
                <a:latin typeface="Arial" panose="020B0604020202020204" pitchFamily="34" charset="0"/>
              </a:rPr>
              <a:t>Jaccard</a:t>
            </a:r>
            <a:r>
              <a:rPr lang="en-US" altLang="en-US" dirty="0">
                <a:solidFill>
                  <a:srgbClr val="202122"/>
                </a:solidFill>
                <a:latin typeface="Arial" panose="020B0604020202020204" pitchFamily="34" charset="0"/>
              </a:rPr>
              <a:t> coefficient from 1, or, equivalently, it divides the size of the union of the two sets by the size of the union of the two sets and subtracts this number from 1:</a:t>
            </a:r>
          </a:p>
          <a:p>
            <a:pPr marL="0" lvl="0" indent="0">
              <a:spcBef>
                <a:spcPct val="0"/>
              </a:spcBef>
              <a:buClrTx/>
              <a:buSzTx/>
              <a:buNone/>
            </a:pPr>
            <a:endParaRPr lang="en-US" altLang="en-US" sz="800" dirty="0">
              <a:solidFill>
                <a:srgbClr val="202122"/>
              </a:solidFill>
              <a:latin typeface="Arial" panose="020B0604020202020204" pitchFamily="34" charset="0"/>
            </a:endParaRPr>
          </a:p>
          <a:p>
            <a:pPr marL="0" lvl="0" indent="0">
              <a:spcBef>
                <a:spcPct val="0"/>
              </a:spcBef>
              <a:buClrTx/>
              <a:buSzTx/>
              <a:buNone/>
            </a:pPr>
            <a:endParaRPr lang="en-US" altLang="en-US" sz="800" dirty="0">
              <a:solidFill>
                <a:srgbClr val="202122"/>
              </a:solidFill>
              <a:latin typeface="Arial" panose="020B0604020202020204" pitchFamily="34" charset="0"/>
            </a:endParaRPr>
          </a:p>
          <a:p>
            <a:pPr marL="0" lvl="0" indent="0">
              <a:spcBef>
                <a:spcPct val="0"/>
              </a:spcBef>
              <a:buClrTx/>
              <a:buSzTx/>
              <a:buNone/>
            </a:pPr>
            <a:r>
              <a:rPr lang="en-US" altLang="en-US" sz="3200" dirty="0">
                <a:solidFill>
                  <a:srgbClr val="202122"/>
                </a:solidFill>
                <a:latin typeface="+mj-lt"/>
              </a:rPr>
              <a:t>              J(A,B)= 1- </a:t>
            </a:r>
            <a:r>
              <a:rPr lang="en-US" altLang="en-US" sz="3200" dirty="0">
                <a:solidFill>
                  <a:srgbClr val="FF0000"/>
                </a:solidFill>
                <a:latin typeface="+mj-lt"/>
              </a:rPr>
              <a:t>((|A</a:t>
            </a:r>
            <a:r>
              <a:rPr lang="en-US" altLang="en-US" sz="3200" dirty="0">
                <a:solidFill>
                  <a:srgbClr val="FF0000"/>
                </a:solidFill>
                <a:latin typeface="+mj-lt"/>
                <a:sym typeface="Symbol" panose="05050102010706020507" pitchFamily="18" charset="2"/>
              </a:rPr>
              <a:t>B|/|AB|))</a:t>
            </a:r>
            <a:endParaRPr lang="en-US" altLang="en-US" sz="3200" dirty="0">
              <a:solidFill>
                <a:srgbClr val="FF0000"/>
              </a:solidFill>
              <a:latin typeface="+mj-lt"/>
            </a:endParaRPr>
          </a:p>
          <a:p>
            <a:pPr marL="0" indent="0">
              <a:buNone/>
            </a:pPr>
            <a:endParaRPr lang="en-US" dirty="0"/>
          </a:p>
        </p:txBody>
      </p:sp>
      <p:sp>
        <p:nvSpPr>
          <p:cNvPr id="10" name="AutoShape 6" descr=" d_J(A,B) = 1 - J(A,B) = { { |A \cup B| - |A \cap B| } \over |A \cup B|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8" descr=" d_J(A,B) = 1 - J(A,B) = { { |A \cup B| - |A \cap B| } \over |A \cup B|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993951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3115" y="649436"/>
            <a:ext cx="7793038" cy="609600"/>
          </a:xfrm>
        </p:spPr>
        <p:txBody>
          <a:bodyPr/>
          <a:lstStyle/>
          <a:p>
            <a:r>
              <a:rPr lang="en-US" dirty="0"/>
              <a:t>Examples </a:t>
            </a:r>
            <a:r>
              <a:rPr lang="en-US" dirty="0" err="1"/>
              <a:t>Jaccard</a:t>
            </a:r>
            <a:r>
              <a:rPr lang="en-US" dirty="0"/>
              <a:t> Distance </a:t>
            </a:r>
          </a:p>
        </p:txBody>
      </p:sp>
      <p:sp>
        <p:nvSpPr>
          <p:cNvPr id="4" name="Slide Number Placeholder 3"/>
          <p:cNvSpPr>
            <a:spLocks noGrp="1"/>
          </p:cNvSpPr>
          <p:nvPr>
            <p:ph type="sldNum" sz="quarter" idx="10"/>
          </p:nvPr>
        </p:nvSpPr>
        <p:spPr/>
        <p:txBody>
          <a:bodyPr/>
          <a:lstStyle/>
          <a:p>
            <a:pPr>
              <a:defRPr/>
            </a:pPr>
            <a:fld id="{D52C3971-C4E5-4896-9E62-8BE33C2B6ED9}" type="slidenum">
              <a:rPr lang="en-US" smtClean="0"/>
              <a:pPr>
                <a:defRPr/>
              </a:pPr>
              <a:t>25</a:t>
            </a:fld>
            <a:endParaRPr lang="en-US"/>
          </a:p>
        </p:txBody>
      </p:sp>
      <p:sp>
        <p:nvSpPr>
          <p:cNvPr id="6" name="AutoShape 2" descr=" d_J(A,B) = 1 - J(A,B) = { { |A \cup B| - |A \cap B| } \over |A \cup B| }."/>
          <p:cNvSpPr>
            <a:spLocks noChangeAspect="1" noChangeArrowheads="1"/>
          </p:cNvSpPr>
          <p:nvPr/>
        </p:nvSpPr>
        <p:spPr bwMode="auto">
          <a:xfrm>
            <a:off x="288925" y="1603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2" descr=" d_J(A,B) = 1 - J(A,B) = { { |A \cup B| - |A \cap B| } \over |A \cup B| }."/>
          <p:cNvSpPr>
            <a:spLocks noChangeAspect="1" noChangeArrowheads="1"/>
          </p:cNvSpPr>
          <p:nvPr/>
        </p:nvSpPr>
        <p:spPr bwMode="auto">
          <a:xfrm>
            <a:off x="441325" y="3127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4" descr=" d_J(A,B) = 1 - J(A,B) = { { |A \cup B| - |A \cap B| } \over |A \cup B| }."/>
          <p:cNvSpPr>
            <a:spLocks noGrp="1" noChangeAspect="1" noChangeArrowheads="1"/>
          </p:cNvSpPr>
          <p:nvPr>
            <p:ph idx="1"/>
          </p:nvPr>
        </p:nvSpPr>
        <p:spPr bwMode="auto">
          <a:xfrm>
            <a:off x="0" y="1638300"/>
            <a:ext cx="9143999" cy="4495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lvl="0" indent="0">
              <a:spcBef>
                <a:spcPct val="0"/>
              </a:spcBef>
              <a:buClrTx/>
              <a:buSzTx/>
              <a:buNone/>
            </a:pPr>
            <a:endParaRPr lang="en-US" altLang="en-US" sz="800" dirty="0">
              <a:solidFill>
                <a:srgbClr val="202122"/>
              </a:solidFill>
              <a:latin typeface="Arial" panose="020B0604020202020204" pitchFamily="34" charset="0"/>
            </a:endParaRPr>
          </a:p>
          <a:p>
            <a:pPr marL="0" lvl="0" indent="0">
              <a:spcBef>
                <a:spcPct val="0"/>
              </a:spcBef>
              <a:buClrTx/>
              <a:buSzTx/>
              <a:buNone/>
            </a:pPr>
            <a:endParaRPr lang="en-US" altLang="en-US" sz="800" dirty="0">
              <a:solidFill>
                <a:srgbClr val="202122"/>
              </a:solidFill>
              <a:latin typeface="Arial" panose="020B0604020202020204" pitchFamily="34" charset="0"/>
            </a:endParaRPr>
          </a:p>
          <a:p>
            <a:pPr marL="0" lvl="0" indent="0">
              <a:spcBef>
                <a:spcPct val="0"/>
              </a:spcBef>
              <a:buClrTx/>
              <a:buSzTx/>
              <a:buNone/>
            </a:pPr>
            <a:r>
              <a:rPr lang="en-US" altLang="en-US" sz="2400" dirty="0">
                <a:solidFill>
                  <a:srgbClr val="202122"/>
                </a:solidFill>
                <a:latin typeface="+mj-lt"/>
              </a:rPr>
              <a:t>Let A and B be sets. </a:t>
            </a:r>
          </a:p>
          <a:p>
            <a:pPr marL="0" lvl="0" indent="0">
              <a:spcBef>
                <a:spcPct val="0"/>
              </a:spcBef>
              <a:buClrTx/>
              <a:buSzTx/>
              <a:buNone/>
            </a:pPr>
            <a:endParaRPr lang="en-US" altLang="en-US" sz="900" dirty="0">
              <a:solidFill>
                <a:srgbClr val="202122"/>
              </a:solidFill>
              <a:latin typeface="+mj-lt"/>
            </a:endParaRPr>
          </a:p>
          <a:p>
            <a:pPr marL="0" lvl="0" indent="0">
              <a:spcBef>
                <a:spcPct val="0"/>
              </a:spcBef>
              <a:buClrTx/>
              <a:buSzTx/>
              <a:buNone/>
            </a:pPr>
            <a:r>
              <a:rPr lang="en-US" altLang="en-US" sz="3200" dirty="0">
                <a:solidFill>
                  <a:srgbClr val="202122"/>
                </a:solidFill>
                <a:latin typeface="+mj-lt"/>
              </a:rPr>
              <a:t>J(A,B)= 1- ((</a:t>
            </a:r>
            <a:r>
              <a:rPr lang="en-US" altLang="en-US" sz="3200" dirty="0">
                <a:solidFill>
                  <a:srgbClr val="FF0000"/>
                </a:solidFill>
                <a:latin typeface="+mj-lt"/>
              </a:rPr>
              <a:t>|A</a:t>
            </a:r>
            <a:r>
              <a:rPr lang="en-US" altLang="en-US" sz="3200" dirty="0">
                <a:solidFill>
                  <a:srgbClr val="FF0000"/>
                </a:solidFill>
                <a:latin typeface="+mj-lt"/>
                <a:sym typeface="Symbol" panose="05050102010706020507" pitchFamily="18" charset="2"/>
              </a:rPr>
              <a:t>B|/|AB|</a:t>
            </a:r>
            <a:r>
              <a:rPr lang="en-US" altLang="en-US" sz="3200" dirty="0">
                <a:solidFill>
                  <a:srgbClr val="202122"/>
                </a:solidFill>
                <a:latin typeface="+mj-lt"/>
                <a:sym typeface="Symbol" panose="05050102010706020507" pitchFamily="18" charset="2"/>
              </a:rPr>
              <a:t>)) </a:t>
            </a:r>
            <a:endParaRPr lang="en-US" altLang="en-US" sz="2000" dirty="0">
              <a:solidFill>
                <a:srgbClr val="202122"/>
              </a:solidFill>
              <a:latin typeface="+mj-lt"/>
              <a:sym typeface="Symbol" panose="05050102010706020507" pitchFamily="18" charset="2"/>
            </a:endParaRPr>
          </a:p>
          <a:p>
            <a:pPr marL="0" lvl="0" indent="0">
              <a:spcBef>
                <a:spcPct val="0"/>
              </a:spcBef>
              <a:buClrTx/>
              <a:buSzTx/>
              <a:buNone/>
            </a:pPr>
            <a:endParaRPr lang="en-US" altLang="en-US" sz="2400" dirty="0">
              <a:solidFill>
                <a:srgbClr val="202122"/>
              </a:solidFill>
              <a:latin typeface="+mj-lt"/>
              <a:sym typeface="Symbol" panose="05050102010706020507" pitchFamily="18" charset="2"/>
            </a:endParaRPr>
          </a:p>
          <a:p>
            <a:pPr marL="0" lvl="0" indent="0">
              <a:spcBef>
                <a:spcPct val="0"/>
              </a:spcBef>
              <a:buClrTx/>
              <a:buSzTx/>
              <a:buNone/>
            </a:pPr>
            <a:r>
              <a:rPr lang="en-US" altLang="en-US" sz="2400" dirty="0">
                <a:solidFill>
                  <a:srgbClr val="202122"/>
                </a:solidFill>
                <a:latin typeface="+mj-lt"/>
                <a:sym typeface="Symbol" panose="05050102010706020507" pitchFamily="18" charset="2"/>
              </a:rPr>
              <a:t>J({A1,A2,A3},{A3,A4})= 1- (|{A3}|/|{A1,A2,A3,A4}|=1-1/4=3/4</a:t>
            </a:r>
          </a:p>
          <a:p>
            <a:pPr marL="0" lvl="0" indent="0">
              <a:spcBef>
                <a:spcPct val="0"/>
              </a:spcBef>
              <a:buClrTx/>
              <a:buSzTx/>
              <a:buNone/>
            </a:pPr>
            <a:endParaRPr lang="en-US" altLang="en-US" sz="2400" dirty="0">
              <a:solidFill>
                <a:srgbClr val="202122"/>
              </a:solidFill>
              <a:latin typeface="+mj-lt"/>
              <a:sym typeface="Symbol" panose="05050102010706020507" pitchFamily="18" charset="2"/>
            </a:endParaRPr>
          </a:p>
          <a:p>
            <a:pPr marL="0" indent="0">
              <a:spcBef>
                <a:spcPct val="0"/>
              </a:spcBef>
              <a:buClrTx/>
              <a:buSzTx/>
              <a:buNone/>
            </a:pPr>
            <a:r>
              <a:rPr lang="en-US" altLang="en-US" sz="2400" dirty="0">
                <a:solidFill>
                  <a:srgbClr val="202122"/>
                </a:solidFill>
                <a:sym typeface="Symbol" panose="05050102010706020507" pitchFamily="18" charset="2"/>
              </a:rPr>
              <a:t>J({A1,A2},{A1,A2})=1- 2/2=0</a:t>
            </a:r>
          </a:p>
          <a:p>
            <a:pPr marL="0" indent="0">
              <a:spcBef>
                <a:spcPct val="0"/>
              </a:spcBef>
              <a:buClrTx/>
              <a:buSzTx/>
              <a:buNone/>
            </a:pPr>
            <a:endParaRPr lang="en-US" altLang="en-US" sz="2400" dirty="0">
              <a:solidFill>
                <a:srgbClr val="202122"/>
              </a:solidFill>
              <a:sym typeface="Symbol" panose="05050102010706020507" pitchFamily="18" charset="2"/>
            </a:endParaRPr>
          </a:p>
          <a:p>
            <a:pPr marL="0" indent="0">
              <a:spcBef>
                <a:spcPct val="0"/>
              </a:spcBef>
              <a:buClrTx/>
              <a:buSzTx/>
              <a:buNone/>
            </a:pPr>
            <a:r>
              <a:rPr lang="en-US" altLang="en-US" sz="2400" dirty="0">
                <a:solidFill>
                  <a:srgbClr val="202122"/>
                </a:solidFill>
                <a:sym typeface="Symbol" panose="05050102010706020507" pitchFamily="18" charset="2"/>
              </a:rPr>
              <a:t>J({A1,A2},{A3})=1- 0/3=1 “maximum value for J(A,B)”</a:t>
            </a:r>
          </a:p>
          <a:p>
            <a:pPr marL="0" indent="0">
              <a:spcBef>
                <a:spcPct val="0"/>
              </a:spcBef>
              <a:buClrTx/>
              <a:buSzTx/>
              <a:buNone/>
            </a:pPr>
            <a:endParaRPr lang="en-US" altLang="en-US" sz="2400" dirty="0">
              <a:solidFill>
                <a:srgbClr val="202122"/>
              </a:solidFill>
              <a:sym typeface="Symbol" panose="05050102010706020507" pitchFamily="18" charset="2"/>
            </a:endParaRPr>
          </a:p>
          <a:p>
            <a:pPr marL="0" indent="0">
              <a:spcBef>
                <a:spcPct val="0"/>
              </a:spcBef>
              <a:buClrTx/>
              <a:buSzTx/>
              <a:buNone/>
            </a:pPr>
            <a:r>
              <a:rPr lang="en-US" altLang="en-US" sz="2400" dirty="0">
                <a:solidFill>
                  <a:srgbClr val="202122"/>
                </a:solidFill>
                <a:sym typeface="Symbol" panose="05050102010706020507" pitchFamily="18" charset="2"/>
              </a:rPr>
              <a:t>J({A1,A2,A3},{A2,A3})= 1- 2/3=1/3</a:t>
            </a:r>
          </a:p>
          <a:p>
            <a:pPr marL="0" lvl="0" indent="0">
              <a:spcBef>
                <a:spcPct val="0"/>
              </a:spcBef>
              <a:buClrTx/>
              <a:buSzTx/>
              <a:buNone/>
            </a:pPr>
            <a:endParaRPr lang="en-US" altLang="en-US" sz="2000" dirty="0">
              <a:solidFill>
                <a:srgbClr val="202122"/>
              </a:solidFill>
              <a:sym typeface="Symbol" panose="05050102010706020507" pitchFamily="18" charset="2"/>
            </a:endParaRPr>
          </a:p>
          <a:p>
            <a:pPr marL="0" lvl="0" indent="0">
              <a:spcBef>
                <a:spcPct val="0"/>
              </a:spcBef>
              <a:buClrTx/>
              <a:buSzTx/>
              <a:buNone/>
            </a:pPr>
            <a:endParaRPr lang="en-US" altLang="en-US" sz="2000" dirty="0">
              <a:solidFill>
                <a:srgbClr val="202122"/>
              </a:solidFill>
              <a:sym typeface="Symbol" panose="05050102010706020507" pitchFamily="18" charset="2"/>
            </a:endParaRPr>
          </a:p>
          <a:p>
            <a:pPr marL="0" lvl="0" indent="0">
              <a:spcBef>
                <a:spcPct val="0"/>
              </a:spcBef>
              <a:buClrTx/>
              <a:buSzTx/>
              <a:buNone/>
            </a:pPr>
            <a:endParaRPr lang="en-US" altLang="en-US" sz="2000" dirty="0">
              <a:solidFill>
                <a:srgbClr val="202122"/>
              </a:solidFill>
              <a:sym typeface="Symbol" panose="05050102010706020507" pitchFamily="18" charset="2"/>
            </a:endParaRPr>
          </a:p>
        </p:txBody>
      </p:sp>
      <p:sp>
        <p:nvSpPr>
          <p:cNvPr id="10" name="AutoShape 6" descr=" d_J(A,B) = 1 - J(A,B) = { { |A \cup B| - |A \cap B| } \over |A \cup B|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8" descr=" d_J(A,B) = 1 - J(A,B) = { { |A \cup B| - |A \cap B| } \over |A \cup B|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7057048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0FA5B6AF-183B-4CCE-8411-D7DF9636ECC9}" type="slidenum">
              <a:rPr lang="en-US" sz="1200" smtClean="0"/>
              <a:pPr eaLnBrk="1" hangingPunct="1"/>
              <a:t>26</a:t>
            </a:fld>
            <a:endParaRPr lang="en-US" sz="1200"/>
          </a:p>
        </p:txBody>
      </p:sp>
      <p:sp>
        <p:nvSpPr>
          <p:cNvPr id="27651" name="Rectangle 1026"/>
          <p:cNvSpPr>
            <a:spLocks noGrp="1" noChangeArrowheads="1"/>
          </p:cNvSpPr>
          <p:nvPr>
            <p:ph type="title"/>
          </p:nvPr>
        </p:nvSpPr>
        <p:spPr/>
        <p:txBody>
          <a:bodyPr/>
          <a:lstStyle/>
          <a:p>
            <a:pPr eaLnBrk="1" hangingPunct="1"/>
            <a:r>
              <a:rPr lang="en-US"/>
              <a:t>Case Study --- Normalization</a:t>
            </a:r>
          </a:p>
        </p:txBody>
      </p:sp>
      <p:sp>
        <p:nvSpPr>
          <p:cNvPr id="27652" name="Rectangle 1027"/>
          <p:cNvSpPr>
            <a:spLocks noGrp="1" noChangeArrowheads="1"/>
          </p:cNvSpPr>
          <p:nvPr>
            <p:ph type="body" idx="1"/>
          </p:nvPr>
        </p:nvSpPr>
        <p:spPr>
          <a:xfrm>
            <a:off x="0" y="1524000"/>
            <a:ext cx="9144000" cy="4953000"/>
          </a:xfrm>
        </p:spPr>
        <p:txBody>
          <a:bodyPr/>
          <a:lstStyle/>
          <a:p>
            <a:pPr eaLnBrk="1" hangingPunct="1">
              <a:lnSpc>
                <a:spcPct val="90000"/>
              </a:lnSpc>
              <a:buFont typeface="Wingdings" pitchFamily="2" charset="2"/>
              <a:buNone/>
            </a:pPr>
            <a:r>
              <a:rPr lang="en-US" sz="2400" dirty="0">
                <a:solidFill>
                  <a:schemeClr val="folHlink"/>
                </a:solidFill>
              </a:rPr>
              <a:t>Patient(</a:t>
            </a:r>
            <a:r>
              <a:rPr lang="en-US" sz="2400" dirty="0" err="1">
                <a:solidFill>
                  <a:schemeClr val="folHlink"/>
                </a:solidFill>
              </a:rPr>
              <a:t>ssn</a:t>
            </a:r>
            <a:r>
              <a:rPr lang="en-US" sz="2400" dirty="0">
                <a:solidFill>
                  <a:schemeClr val="folHlink"/>
                </a:solidFill>
              </a:rPr>
              <a:t>, weight, height, cancer-</a:t>
            </a:r>
            <a:r>
              <a:rPr lang="en-US" sz="2400" dirty="0" err="1">
                <a:solidFill>
                  <a:schemeClr val="folHlink"/>
                </a:solidFill>
              </a:rPr>
              <a:t>sev</a:t>
            </a:r>
            <a:r>
              <a:rPr lang="en-US" sz="2400" dirty="0">
                <a:solidFill>
                  <a:schemeClr val="folHlink"/>
                </a:solidFill>
              </a:rPr>
              <a:t>, eye-color, age)</a:t>
            </a:r>
          </a:p>
          <a:p>
            <a:pPr eaLnBrk="1" hangingPunct="1">
              <a:lnSpc>
                <a:spcPct val="90000"/>
              </a:lnSpc>
            </a:pPr>
            <a:r>
              <a:rPr lang="en-US" sz="2400" dirty="0"/>
              <a:t>Attribute Relevance: </a:t>
            </a:r>
            <a:r>
              <a:rPr lang="en-US" sz="2400" dirty="0" err="1"/>
              <a:t>ssn</a:t>
            </a:r>
            <a:r>
              <a:rPr lang="en-US" sz="2400" dirty="0"/>
              <a:t> no; eye-color minor; other major</a:t>
            </a:r>
          </a:p>
          <a:p>
            <a:pPr eaLnBrk="1" hangingPunct="1">
              <a:lnSpc>
                <a:spcPct val="90000"/>
              </a:lnSpc>
            </a:pPr>
            <a:r>
              <a:rPr lang="en-US" sz="2400" dirty="0"/>
              <a:t>Attribute Normalization:</a:t>
            </a:r>
          </a:p>
          <a:p>
            <a:pPr lvl="1" eaLnBrk="1" hangingPunct="1">
              <a:lnSpc>
                <a:spcPct val="110000"/>
              </a:lnSpc>
            </a:pPr>
            <a:r>
              <a:rPr lang="en-US" sz="2400" dirty="0" err="1"/>
              <a:t>ssn</a:t>
            </a:r>
            <a:r>
              <a:rPr lang="en-US" sz="2400" dirty="0"/>
              <a:t> </a:t>
            </a:r>
            <a:r>
              <a:rPr lang="en-US" sz="2400" b="1" dirty="0">
                <a:solidFill>
                  <a:srgbClr val="CC0000"/>
                </a:solidFill>
              </a:rPr>
              <a:t>remove!</a:t>
            </a:r>
          </a:p>
          <a:p>
            <a:pPr lvl="1" eaLnBrk="1" hangingPunct="1">
              <a:lnSpc>
                <a:spcPct val="110000"/>
              </a:lnSpc>
            </a:pPr>
            <a:r>
              <a:rPr lang="en-US" sz="2400" dirty="0"/>
              <a:t>weight between 30 and 650; </a:t>
            </a:r>
            <a:r>
              <a:rPr lang="en-US" sz="2400" dirty="0" err="1"/>
              <a:t>m</a:t>
            </a:r>
            <a:r>
              <a:rPr lang="en-US" sz="2400" baseline="-25000" dirty="0" err="1"/>
              <a:t>weight</a:t>
            </a:r>
            <a:r>
              <a:rPr lang="en-US" sz="2400" dirty="0"/>
              <a:t>=158 </a:t>
            </a:r>
            <a:r>
              <a:rPr lang="en-US" sz="2400" dirty="0" err="1"/>
              <a:t>s</a:t>
            </a:r>
            <a:r>
              <a:rPr lang="en-US" sz="2400" baseline="-25000" dirty="0" err="1"/>
              <a:t>weight</a:t>
            </a:r>
            <a:r>
              <a:rPr lang="en-US" sz="2400" dirty="0"/>
              <a:t>=24.20; </a:t>
            </a:r>
            <a:r>
              <a:rPr lang="en-US" sz="2400" b="1" dirty="0">
                <a:solidFill>
                  <a:srgbClr val="CC0000"/>
                </a:solidFill>
              </a:rPr>
              <a:t>transform to</a:t>
            </a:r>
            <a:r>
              <a:rPr lang="en-US" sz="2400" b="1" dirty="0"/>
              <a:t> </a:t>
            </a:r>
            <a:r>
              <a:rPr lang="en-US" sz="2400" b="1" dirty="0" err="1"/>
              <a:t>z</a:t>
            </a:r>
            <a:r>
              <a:rPr lang="en-US" sz="2400" b="1" baseline="-25000" dirty="0" err="1"/>
              <a:t>weight</a:t>
            </a:r>
            <a:r>
              <a:rPr lang="en-US" sz="2400" dirty="0"/>
              <a:t>= (x</a:t>
            </a:r>
            <a:r>
              <a:rPr lang="en-US" sz="2400" baseline="-25000" dirty="0"/>
              <a:t>weight</a:t>
            </a:r>
            <a:r>
              <a:rPr lang="en-US" sz="2400" dirty="0"/>
              <a:t>-158)/24.20 (alternatively, </a:t>
            </a:r>
            <a:r>
              <a:rPr lang="en-US" sz="2400" dirty="0" err="1"/>
              <a:t>z</a:t>
            </a:r>
            <a:r>
              <a:rPr lang="en-US" sz="2400" baseline="-25000" dirty="0" err="1"/>
              <a:t>weight</a:t>
            </a:r>
            <a:r>
              <a:rPr lang="en-US" sz="2400" dirty="0"/>
              <a:t>=(x</a:t>
            </a:r>
            <a:r>
              <a:rPr lang="en-US" sz="2400" baseline="-25000" dirty="0"/>
              <a:t>weight</a:t>
            </a:r>
            <a:r>
              <a:rPr lang="en-US" sz="2400" dirty="0"/>
              <a:t>-30)/620));  </a:t>
            </a:r>
          </a:p>
          <a:p>
            <a:pPr lvl="1" eaLnBrk="1" hangingPunct="1">
              <a:lnSpc>
                <a:spcPct val="110000"/>
              </a:lnSpc>
            </a:pPr>
            <a:r>
              <a:rPr lang="en-US" sz="2400" dirty="0"/>
              <a:t>height </a:t>
            </a:r>
            <a:r>
              <a:rPr lang="en-US" sz="2400" b="1" dirty="0">
                <a:solidFill>
                  <a:srgbClr val="CC0000"/>
                </a:solidFill>
              </a:rPr>
              <a:t>normalize like weight!</a:t>
            </a:r>
            <a:r>
              <a:rPr lang="en-US" sz="2400" b="1" dirty="0"/>
              <a:t> </a:t>
            </a:r>
          </a:p>
          <a:p>
            <a:pPr lvl="1" eaLnBrk="1" hangingPunct="1">
              <a:lnSpc>
                <a:spcPct val="110000"/>
              </a:lnSpc>
            </a:pPr>
            <a:r>
              <a:rPr lang="en-US" sz="2400" dirty="0" err="1"/>
              <a:t>cancer_sev</a:t>
            </a:r>
            <a:r>
              <a:rPr lang="en-US" sz="2400" dirty="0"/>
              <a:t>: 4=serious 3=</a:t>
            </a:r>
            <a:r>
              <a:rPr lang="en-US" sz="2400" dirty="0" err="1"/>
              <a:t>quite_serious</a:t>
            </a:r>
            <a:r>
              <a:rPr lang="en-US" sz="2400" dirty="0"/>
              <a:t> 2=medium 1=minor; </a:t>
            </a:r>
            <a:r>
              <a:rPr lang="en-US" sz="2400" b="1" dirty="0">
                <a:solidFill>
                  <a:srgbClr val="CC0000"/>
                </a:solidFill>
              </a:rPr>
              <a:t>transform 4 to 1, 3 to 2/3, 2 to 1/3, 1 to 0 (and maybe normalize it)</a:t>
            </a:r>
          </a:p>
          <a:p>
            <a:pPr lvl="1" eaLnBrk="1" hangingPunct="1">
              <a:lnSpc>
                <a:spcPct val="110000"/>
              </a:lnSpc>
            </a:pPr>
            <a:r>
              <a:rPr lang="en-US" sz="2400" dirty="0"/>
              <a:t>age: </a:t>
            </a:r>
            <a:r>
              <a:rPr lang="en-US" sz="2400" b="1" dirty="0">
                <a:solidFill>
                  <a:srgbClr val="CC0000"/>
                </a:solidFill>
              </a:rPr>
              <a:t>normalize like weight!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C03834CB-0707-427C-A33A-F42BA45217B8}" type="slidenum">
              <a:rPr lang="en-US" sz="1200" smtClean="0"/>
              <a:pPr eaLnBrk="1" hangingPunct="1"/>
              <a:t>27</a:t>
            </a:fld>
            <a:endParaRPr lang="en-US" sz="1200"/>
          </a:p>
        </p:txBody>
      </p:sp>
      <p:sp>
        <p:nvSpPr>
          <p:cNvPr id="28675" name="Rectangle 2"/>
          <p:cNvSpPr>
            <a:spLocks noGrp="1" noChangeArrowheads="1"/>
          </p:cNvSpPr>
          <p:nvPr>
            <p:ph type="title"/>
          </p:nvPr>
        </p:nvSpPr>
        <p:spPr/>
        <p:txBody>
          <a:bodyPr/>
          <a:lstStyle/>
          <a:p>
            <a:pPr eaLnBrk="1" hangingPunct="1"/>
            <a:r>
              <a:rPr lang="en-US" dirty="0"/>
              <a:t>Case Study --- Weight Selection </a:t>
            </a:r>
            <a:br>
              <a:rPr lang="en-US" dirty="0"/>
            </a:br>
            <a:r>
              <a:rPr lang="en-US" dirty="0"/>
              <a:t>and Distance Measure Selection</a:t>
            </a:r>
          </a:p>
        </p:txBody>
      </p:sp>
      <p:sp>
        <p:nvSpPr>
          <p:cNvPr id="28676" name="Rectangle 3"/>
          <p:cNvSpPr>
            <a:spLocks noGrp="1" noChangeArrowheads="1"/>
          </p:cNvSpPr>
          <p:nvPr>
            <p:ph type="body" idx="1"/>
          </p:nvPr>
        </p:nvSpPr>
        <p:spPr>
          <a:xfrm>
            <a:off x="-8238" y="1447800"/>
            <a:ext cx="9144000" cy="4953000"/>
          </a:xfrm>
        </p:spPr>
        <p:txBody>
          <a:bodyPr/>
          <a:lstStyle/>
          <a:p>
            <a:pPr eaLnBrk="1" hangingPunct="1">
              <a:buFont typeface="Wingdings" pitchFamily="2" charset="2"/>
              <a:buNone/>
            </a:pPr>
            <a:r>
              <a:rPr lang="en-US" sz="1800" dirty="0">
                <a:solidFill>
                  <a:schemeClr val="folHlink"/>
                </a:solidFill>
              </a:rPr>
              <a:t>Patient(</a:t>
            </a:r>
            <a:r>
              <a:rPr lang="en-US" sz="1800" dirty="0" err="1">
                <a:solidFill>
                  <a:schemeClr val="folHlink"/>
                </a:solidFill>
              </a:rPr>
              <a:t>ssn</a:t>
            </a:r>
            <a:r>
              <a:rPr lang="en-US" sz="1800" dirty="0">
                <a:solidFill>
                  <a:schemeClr val="folHlink"/>
                </a:solidFill>
              </a:rPr>
              <a:t>, weight, height, cancer-</a:t>
            </a:r>
            <a:r>
              <a:rPr lang="en-US" sz="1800" dirty="0" err="1">
                <a:solidFill>
                  <a:schemeClr val="folHlink"/>
                </a:solidFill>
              </a:rPr>
              <a:t>sev</a:t>
            </a:r>
            <a:r>
              <a:rPr lang="en-US" sz="1800" dirty="0">
                <a:solidFill>
                  <a:schemeClr val="folHlink"/>
                </a:solidFill>
              </a:rPr>
              <a:t>, eye-color, age)</a:t>
            </a:r>
          </a:p>
          <a:p>
            <a:pPr eaLnBrk="1" hangingPunct="1">
              <a:lnSpc>
                <a:spcPct val="110000"/>
              </a:lnSpc>
            </a:pPr>
            <a:r>
              <a:rPr lang="en-US" sz="1800" dirty="0"/>
              <a:t>For z-score normalized attributes </a:t>
            </a:r>
            <a:r>
              <a:rPr lang="en-US" sz="1800" b="1" dirty="0">
                <a:solidFill>
                  <a:srgbClr val="CC0000"/>
                </a:solidFill>
              </a:rPr>
              <a:t>use Manhattan distance function</a:t>
            </a:r>
            <a:r>
              <a:rPr lang="en-US" sz="1800" dirty="0"/>
              <a:t>; e.g.: </a:t>
            </a:r>
          </a:p>
          <a:p>
            <a:pPr eaLnBrk="1" hangingPunct="1">
              <a:lnSpc>
                <a:spcPct val="110000"/>
              </a:lnSpc>
              <a:buFont typeface="Symbol"/>
              <a:buChar char=" "/>
            </a:pPr>
            <a:r>
              <a:rPr lang="en-US" sz="1800" dirty="0" err="1">
                <a:latin typeface="+mj-lt"/>
              </a:rPr>
              <a:t>d</a:t>
            </a:r>
            <a:r>
              <a:rPr lang="en-US" sz="1800" baseline="-25000" dirty="0" err="1"/>
              <a:t>weight</a:t>
            </a:r>
            <a:r>
              <a:rPr lang="en-US" sz="1800" dirty="0"/>
              <a:t>(w1,w2)= | ((w1-158)/24.20) </a:t>
            </a:r>
            <a:r>
              <a:rPr lang="en-US" sz="1800" dirty="0">
                <a:latin typeface="Symbol" pitchFamily="18" charset="2"/>
              </a:rPr>
              <a:t>-</a:t>
            </a:r>
            <a:r>
              <a:rPr lang="en-US" sz="1800" dirty="0"/>
              <a:t> ((w2-158)/24.20)|</a:t>
            </a:r>
          </a:p>
          <a:p>
            <a:pPr eaLnBrk="1" hangingPunct="1">
              <a:lnSpc>
                <a:spcPct val="110000"/>
              </a:lnSpc>
              <a:buFont typeface="Symbol"/>
              <a:buChar char=" "/>
            </a:pPr>
            <a:r>
              <a:rPr lang="en-US" sz="1800" dirty="0" err="1"/>
              <a:t>d</a:t>
            </a:r>
            <a:r>
              <a:rPr lang="en-US" sz="1800" baseline="-25000" dirty="0" err="1"/>
              <a:t>height</a:t>
            </a:r>
            <a:r>
              <a:rPr lang="en-US" sz="1800" dirty="0"/>
              <a:t>(w1,w2)= |(w1-w2)/19.2|</a:t>
            </a:r>
          </a:p>
          <a:p>
            <a:pPr eaLnBrk="1" hangingPunct="1">
              <a:lnSpc>
                <a:spcPct val="110000"/>
              </a:lnSpc>
              <a:buFont typeface="Symbol"/>
              <a:buChar char=" "/>
            </a:pPr>
            <a:r>
              <a:rPr lang="en-US" sz="1800" dirty="0" err="1"/>
              <a:t>d</a:t>
            </a:r>
            <a:r>
              <a:rPr lang="en-US" sz="1800" baseline="-25000" dirty="0" err="1"/>
              <a:t>age</a:t>
            </a:r>
            <a:r>
              <a:rPr lang="en-US" sz="1800" dirty="0"/>
              <a:t>(w1,w2)= | (w1-w2)/13.2|</a:t>
            </a:r>
          </a:p>
          <a:p>
            <a:pPr eaLnBrk="1" hangingPunct="1">
              <a:lnSpc>
                <a:spcPct val="110000"/>
              </a:lnSpc>
              <a:buFont typeface="Symbol"/>
              <a:buChar char=" "/>
            </a:pPr>
            <a:r>
              <a:rPr lang="en-US" sz="1800" dirty="0" err="1"/>
              <a:t>D</a:t>
            </a:r>
            <a:r>
              <a:rPr lang="en-US" sz="1800" baseline="-25000" dirty="0" err="1"/>
              <a:t>cancer-sev</a:t>
            </a:r>
            <a:r>
              <a:rPr lang="en-US" sz="1800" dirty="0"/>
              <a:t>(w1,w2) |</a:t>
            </a:r>
            <a:r>
              <a:rPr lang="en-US" sz="1800" dirty="0">
                <a:sym typeface="Symbol"/>
              </a:rPr>
              <a:t>(w1)-(w2)|</a:t>
            </a:r>
            <a:endParaRPr lang="en-US" sz="1800" dirty="0"/>
          </a:p>
          <a:p>
            <a:pPr eaLnBrk="1" hangingPunct="1">
              <a:lnSpc>
                <a:spcPct val="110000"/>
              </a:lnSpc>
              <a:buFont typeface="Symbol"/>
              <a:buChar char=" "/>
            </a:pPr>
            <a:r>
              <a:rPr lang="en-US" sz="1800" dirty="0"/>
              <a:t>With 1=</a:t>
            </a:r>
            <a:r>
              <a:rPr lang="en-US" sz="1800" dirty="0">
                <a:sym typeface="Symbol"/>
              </a:rPr>
              <a:t> (</a:t>
            </a:r>
            <a:r>
              <a:rPr lang="en-US" sz="1800" dirty="0"/>
              <a:t>serious), 2/3=</a:t>
            </a:r>
            <a:r>
              <a:rPr lang="en-US" sz="1800" dirty="0">
                <a:sym typeface="Symbol"/>
              </a:rPr>
              <a:t>(</a:t>
            </a:r>
            <a:r>
              <a:rPr lang="en-US" sz="1800" dirty="0" err="1"/>
              <a:t>quite_serious</a:t>
            </a:r>
            <a:r>
              <a:rPr lang="en-US" sz="1800" dirty="0"/>
              <a:t>), 1/3=</a:t>
            </a:r>
            <a:r>
              <a:rPr lang="en-US" sz="1800" dirty="0">
                <a:sym typeface="Symbol"/>
              </a:rPr>
              <a:t>(</a:t>
            </a:r>
            <a:r>
              <a:rPr lang="en-US" sz="1800" dirty="0"/>
              <a:t>medium) and 0=</a:t>
            </a:r>
            <a:r>
              <a:rPr lang="en-US" sz="1800" dirty="0">
                <a:sym typeface="Symbol"/>
              </a:rPr>
              <a:t>(</a:t>
            </a:r>
            <a:r>
              <a:rPr lang="en-US" sz="1800" dirty="0"/>
              <a:t>minor)</a:t>
            </a:r>
          </a:p>
          <a:p>
            <a:pPr eaLnBrk="1" hangingPunct="1">
              <a:lnSpc>
                <a:spcPct val="110000"/>
              </a:lnSpc>
            </a:pPr>
            <a:r>
              <a:rPr lang="en-US" sz="1800" dirty="0"/>
              <a:t>For eye-color use: </a:t>
            </a:r>
            <a:r>
              <a:rPr lang="en-US" sz="1800" b="1" dirty="0" err="1">
                <a:solidFill>
                  <a:srgbClr val="CC0000"/>
                </a:solidFill>
                <a:latin typeface="+mj-lt"/>
              </a:rPr>
              <a:t>d</a:t>
            </a:r>
            <a:r>
              <a:rPr lang="en-US" sz="1800" b="1" baseline="-25000" dirty="0" err="1">
                <a:solidFill>
                  <a:srgbClr val="CC0000"/>
                </a:solidFill>
              </a:rPr>
              <a:t>eye</a:t>
            </a:r>
            <a:r>
              <a:rPr lang="en-US" sz="1800" b="1" baseline="-25000" dirty="0">
                <a:solidFill>
                  <a:srgbClr val="CC0000"/>
                </a:solidFill>
              </a:rPr>
              <a:t>-color</a:t>
            </a:r>
            <a:r>
              <a:rPr lang="en-US" sz="1800" dirty="0"/>
              <a:t>(c1,c2)= if c1=c2 then 0 else 1</a:t>
            </a:r>
            <a:endParaRPr lang="en-US" sz="1800" b="1" dirty="0"/>
          </a:p>
          <a:p>
            <a:pPr eaLnBrk="1" hangingPunct="1">
              <a:lnSpc>
                <a:spcPct val="110000"/>
              </a:lnSpc>
            </a:pPr>
            <a:r>
              <a:rPr lang="en-US" sz="1800" b="1" dirty="0">
                <a:solidFill>
                  <a:srgbClr val="CC0000"/>
                </a:solidFill>
              </a:rPr>
              <a:t>Weight Assignment</a:t>
            </a:r>
            <a:r>
              <a:rPr lang="en-US" sz="1800" dirty="0"/>
              <a:t>: 0.2 for eye-color; 1 for all others</a:t>
            </a:r>
          </a:p>
          <a:p>
            <a:pPr eaLnBrk="1" hangingPunct="1">
              <a:lnSpc>
                <a:spcPct val="110000"/>
              </a:lnSpc>
              <a:buFont typeface="Wingdings" pitchFamily="2" charset="2"/>
              <a:buNone/>
            </a:pPr>
            <a:r>
              <a:rPr lang="en-US" sz="1800" b="1" dirty="0">
                <a:solidFill>
                  <a:schemeClr val="accent1"/>
                </a:solidFill>
              </a:rPr>
              <a:t>Final Solution --- chosen distance measure </a:t>
            </a:r>
            <a:r>
              <a:rPr lang="en-US" sz="1800" b="1" dirty="0">
                <a:solidFill>
                  <a:srgbClr val="CC0000"/>
                </a:solidFill>
                <a:latin typeface="Arial" panose="020B0604020202020204" pitchFamily="34" charset="0"/>
              </a:rPr>
              <a:t>d</a:t>
            </a:r>
            <a:r>
              <a:rPr lang="en-US" sz="1800" b="1" dirty="0">
                <a:solidFill>
                  <a:schemeClr val="accent1"/>
                </a:solidFill>
              </a:rPr>
              <a:t>:</a:t>
            </a:r>
          </a:p>
          <a:p>
            <a:pPr eaLnBrk="1" hangingPunct="1">
              <a:lnSpc>
                <a:spcPct val="110000"/>
              </a:lnSpc>
              <a:buFont typeface="Wingdings" pitchFamily="2" charset="2"/>
              <a:buNone/>
            </a:pPr>
            <a:r>
              <a:rPr lang="en-US" sz="1800" dirty="0"/>
              <a:t>Let o1=(s1,w1,h1,cs1,e1,a1) and o2=(s2,w2,h2,cs2,e2,a2)</a:t>
            </a:r>
          </a:p>
          <a:p>
            <a:pPr eaLnBrk="1" hangingPunct="1">
              <a:lnSpc>
                <a:spcPct val="120000"/>
              </a:lnSpc>
              <a:buNone/>
            </a:pPr>
            <a:r>
              <a:rPr lang="en-US" sz="1800" b="1" dirty="0">
                <a:solidFill>
                  <a:srgbClr val="C00000"/>
                </a:solidFill>
              </a:rPr>
              <a:t>d</a:t>
            </a:r>
            <a:r>
              <a:rPr lang="en-US" sz="1800" b="1" dirty="0"/>
              <a:t>(o1,o2):= (</a:t>
            </a:r>
            <a:r>
              <a:rPr lang="en-US" sz="1800" dirty="0" err="1"/>
              <a:t>d</a:t>
            </a:r>
            <a:r>
              <a:rPr lang="en-US" sz="1800" b="1" baseline="-25000" dirty="0" err="1"/>
              <a:t>weight</a:t>
            </a:r>
            <a:r>
              <a:rPr lang="en-US" sz="1800" b="1" dirty="0"/>
              <a:t>(w1,w2) + </a:t>
            </a:r>
            <a:r>
              <a:rPr lang="en-US" sz="1800" dirty="0" err="1"/>
              <a:t>d</a:t>
            </a:r>
            <a:r>
              <a:rPr lang="en-US" sz="1800" b="1" baseline="-25000" dirty="0" err="1"/>
              <a:t>height</a:t>
            </a:r>
            <a:r>
              <a:rPr lang="en-US" sz="1800" b="1" dirty="0"/>
              <a:t>(h1,h2) + </a:t>
            </a:r>
            <a:r>
              <a:rPr lang="en-US" sz="1800" dirty="0" err="1"/>
              <a:t>d</a:t>
            </a:r>
            <a:r>
              <a:rPr lang="en-US" sz="1800" b="1" baseline="-25000" dirty="0" err="1"/>
              <a:t>cancer-sev</a:t>
            </a:r>
            <a:r>
              <a:rPr lang="en-US" sz="1800" b="1" dirty="0"/>
              <a:t>(cs1,cs2) + </a:t>
            </a:r>
            <a:r>
              <a:rPr lang="en-US" sz="1800" dirty="0" err="1"/>
              <a:t>d</a:t>
            </a:r>
            <a:r>
              <a:rPr lang="en-US" sz="1800" b="1" baseline="-25000" dirty="0" err="1"/>
              <a:t>age</a:t>
            </a:r>
            <a:r>
              <a:rPr lang="en-US" sz="1800" b="1" dirty="0"/>
              <a:t>(a1,a2) + 0.2* </a:t>
            </a:r>
            <a:r>
              <a:rPr lang="en-US" sz="1800" dirty="0" err="1"/>
              <a:t>d</a:t>
            </a:r>
            <a:r>
              <a:rPr lang="en-US" sz="1800" b="1" baseline="-25000" dirty="0" err="1"/>
              <a:t>eye</a:t>
            </a:r>
            <a:r>
              <a:rPr lang="en-US" sz="1800" b="1" baseline="-25000" dirty="0"/>
              <a:t>-color</a:t>
            </a:r>
            <a:r>
              <a:rPr lang="en-US" sz="1800" b="1" dirty="0"/>
              <a:t>(e1,e2)) /4.2</a:t>
            </a:r>
          </a:p>
          <a:p>
            <a:pPr eaLnBrk="1" hangingPunct="1">
              <a:lnSpc>
                <a:spcPct val="120000"/>
              </a:lnSpc>
              <a:buNone/>
            </a:pPr>
            <a:r>
              <a:rPr lang="en-US" sz="1700" b="1" dirty="0"/>
              <a:t>d((111111111,170,182,serious,blue,55),(222222222,160,174,medium,blue,58)=</a:t>
            </a:r>
          </a:p>
          <a:p>
            <a:pPr eaLnBrk="1" hangingPunct="1">
              <a:lnSpc>
                <a:spcPct val="120000"/>
              </a:lnSpc>
              <a:buNone/>
            </a:pPr>
            <a:r>
              <a:rPr lang="en-US" sz="1700" b="1" dirty="0"/>
              <a:t>(10/24.2 + 8/19.2 + 2/3 + 0.2*0 + 3/13.2)/4.2= 0.4104355</a:t>
            </a:r>
          </a:p>
          <a:p>
            <a:pPr eaLnBrk="1" hangingPunct="1">
              <a:lnSpc>
                <a:spcPct val="120000"/>
              </a:lnSpc>
              <a:buNone/>
            </a:pPr>
            <a:endParaRPr lang="en-US" sz="1800" b="1" dirty="0"/>
          </a:p>
          <a:p>
            <a:pPr lvl="1" eaLnBrk="1" hangingPunct="1">
              <a:lnSpc>
                <a:spcPct val="85000"/>
              </a:lnSpc>
              <a:buFont typeface="Wingdings" pitchFamily="2" charset="2"/>
              <a:buNone/>
            </a:pPr>
            <a:endParaRPr lang="en-US" sz="2400" dirty="0"/>
          </a:p>
          <a:p>
            <a:pPr lvl="1" eaLnBrk="1" hangingPunct="1">
              <a:buFont typeface="Wingdings" pitchFamily="2" charset="2"/>
              <a:buNone/>
            </a:pPr>
            <a:endParaRPr lang="en-US" sz="24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50ACE7B2-B1B9-4A85-8341-664040C17545}" type="slidenum">
              <a:rPr lang="en-US" sz="1200" smtClean="0"/>
              <a:pPr eaLnBrk="1" hangingPunct="1"/>
              <a:t>28</a:t>
            </a:fld>
            <a:endParaRPr lang="en-US" sz="1200" dirty="0"/>
          </a:p>
        </p:txBody>
      </p:sp>
      <p:sp>
        <p:nvSpPr>
          <p:cNvPr id="25603" name="Rectangle 2"/>
          <p:cNvSpPr>
            <a:spLocks noGrp="1" noChangeArrowheads="1"/>
          </p:cNvSpPr>
          <p:nvPr>
            <p:ph type="title"/>
          </p:nvPr>
        </p:nvSpPr>
        <p:spPr>
          <a:xfrm>
            <a:off x="914400" y="609600"/>
            <a:ext cx="8229600" cy="838200"/>
          </a:xfrm>
          <a:noFill/>
        </p:spPr>
        <p:txBody>
          <a:bodyPr lIns="92075" tIns="46038" rIns="92075" bIns="46038" anchor="ctr"/>
          <a:lstStyle/>
          <a:p>
            <a:pPr eaLnBrk="1" hangingPunct="1"/>
            <a:r>
              <a:rPr lang="en-US" sz="2800" dirty="0"/>
              <a:t>Another Example of Creating a Distance Function </a:t>
            </a:r>
          </a:p>
        </p:txBody>
      </p:sp>
      <p:sp>
        <p:nvSpPr>
          <p:cNvPr id="25604" name="Rectangle 3"/>
          <p:cNvSpPr>
            <a:spLocks noGrp="1" noChangeArrowheads="1"/>
          </p:cNvSpPr>
          <p:nvPr>
            <p:ph type="body" idx="1"/>
          </p:nvPr>
        </p:nvSpPr>
        <p:spPr>
          <a:xfrm>
            <a:off x="0" y="1524000"/>
            <a:ext cx="9144000" cy="4648200"/>
          </a:xfrm>
          <a:noFill/>
        </p:spPr>
        <p:txBody>
          <a:bodyPr lIns="92075" tIns="46038" rIns="92075" bIns="46038"/>
          <a:lstStyle/>
          <a:p>
            <a:pPr marL="0" indent="0">
              <a:buNone/>
            </a:pPr>
            <a:r>
              <a:rPr lang="en-US" sz="1800" b="1" dirty="0"/>
              <a:t> </a:t>
            </a:r>
            <a:r>
              <a:rPr lang="en-US" sz="1800" dirty="0"/>
              <a:t>Design a distance function to assess the similarity of bank customers; each customer is characterized by the following attributes:</a:t>
            </a:r>
          </a:p>
          <a:p>
            <a:pPr lvl="0"/>
            <a:r>
              <a:rPr lang="en-US" sz="1800" dirty="0" err="1"/>
              <a:t>Ssn</a:t>
            </a:r>
            <a:endParaRPr lang="en-US" sz="1800" dirty="0"/>
          </a:p>
          <a:p>
            <a:pPr lvl="0"/>
            <a:r>
              <a:rPr lang="en-US" sz="1800" i="1" dirty="0"/>
              <a:t>Cr </a:t>
            </a:r>
            <a:r>
              <a:rPr lang="en-US" sz="1800" dirty="0"/>
              <a:t>(“</a:t>
            </a:r>
            <a:r>
              <a:rPr lang="en-US" sz="1800" i="1" dirty="0"/>
              <a:t>credit rating</a:t>
            </a:r>
            <a:r>
              <a:rPr lang="en-US" sz="1800" dirty="0"/>
              <a:t>”) which is ordinal attribute with values ‘very good’, ‘good, ‘medium’, ‘poor’, and ‘very poor’.</a:t>
            </a:r>
          </a:p>
          <a:p>
            <a:pPr lvl="0"/>
            <a:r>
              <a:rPr lang="en-US" sz="1800" i="1" dirty="0"/>
              <a:t>Av-</a:t>
            </a:r>
            <a:r>
              <a:rPr lang="en-US" sz="1800" i="1" dirty="0" err="1"/>
              <a:t>bal</a:t>
            </a:r>
            <a:r>
              <a:rPr lang="en-US" sz="1800" dirty="0"/>
              <a:t>  (</a:t>
            </a:r>
            <a:r>
              <a:rPr lang="en-US" sz="1800" dirty="0" err="1"/>
              <a:t>avg</a:t>
            </a:r>
            <a:r>
              <a:rPr lang="en-US" sz="1800" dirty="0"/>
              <a:t> account balance, which is a real number with mean 7000, standard deviation is 4000, the maximum 3,000,000 and minimum -20,000)</a:t>
            </a:r>
          </a:p>
          <a:p>
            <a:pPr lvl="0"/>
            <a:r>
              <a:rPr lang="en-US" sz="1800" dirty="0"/>
              <a:t>Services (set of bank services the customer uses)</a:t>
            </a:r>
          </a:p>
          <a:p>
            <a:pPr marL="0" lvl="0" indent="0">
              <a:buNone/>
            </a:pPr>
            <a:r>
              <a:rPr lang="en-US" sz="1800" dirty="0"/>
              <a:t>Assume that the attributes Cr and Av-</a:t>
            </a:r>
            <a:r>
              <a:rPr lang="en-US" sz="1800" dirty="0" err="1"/>
              <a:t>bal</a:t>
            </a:r>
            <a:r>
              <a:rPr lang="en-US" sz="1800" dirty="0"/>
              <a:t> are of major importance and the attribute Services is of a medium importance. </a:t>
            </a:r>
          </a:p>
          <a:p>
            <a:pPr marL="0" indent="0">
              <a:buNone/>
            </a:pPr>
            <a:endParaRPr lang="en-US" sz="1200" dirty="0"/>
          </a:p>
          <a:p>
            <a:pPr marL="0" indent="0">
              <a:buNone/>
            </a:pPr>
            <a:r>
              <a:rPr lang="en-US" sz="1600" dirty="0"/>
              <a:t>Using your distance function compute the distances between the following 3 customers: c1</a:t>
            </a:r>
            <a:r>
              <a:rPr lang="en-US" sz="1600" b="1" dirty="0"/>
              <a:t>=(111111111, good, 7000, {S1,S2})</a:t>
            </a:r>
            <a:r>
              <a:rPr lang="en-US" sz="1600" dirty="0"/>
              <a:t> and </a:t>
            </a:r>
            <a:r>
              <a:rPr lang="en-US" sz="1600" b="1" dirty="0"/>
              <a:t>c2=(222222222, poor, 1000, {S2,S3,S4}</a:t>
            </a:r>
            <a:r>
              <a:rPr lang="en-US" sz="1600" dirty="0"/>
              <a:t>) and c3=(</a:t>
            </a:r>
            <a:r>
              <a:rPr lang="en-US" sz="1600" b="1" dirty="0"/>
              <a:t>333333333,very poor,-3000,{S2,S4,S5}</a:t>
            </a:r>
            <a:r>
              <a:rPr lang="en-US" sz="1600" dirty="0"/>
              <a:t>) </a:t>
            </a:r>
          </a:p>
        </p:txBody>
      </p:sp>
      <p:sp>
        <p:nvSpPr>
          <p:cNvPr id="2" name="TextBox 1"/>
          <p:cNvSpPr txBox="1"/>
          <p:nvPr/>
        </p:nvSpPr>
        <p:spPr>
          <a:xfrm flipH="1">
            <a:off x="457200" y="5486400"/>
            <a:ext cx="7879081" cy="830997"/>
          </a:xfrm>
          <a:prstGeom prst="rect">
            <a:avLst/>
          </a:prstGeom>
          <a:noFill/>
        </p:spPr>
        <p:txBody>
          <a:bodyPr wrap="square" rtlCol="0">
            <a:spAutoFit/>
          </a:bodyPr>
          <a:lstStyle/>
          <a:p>
            <a:r>
              <a:rPr lang="en-US" b="1" dirty="0">
                <a:solidFill>
                  <a:srgbClr val="FF0000"/>
                </a:solidFill>
              </a:rPr>
              <a:t>A Solution to this Problem will be presented by Group G on Tuesday, October 26, 2021</a:t>
            </a:r>
          </a:p>
        </p:txBody>
      </p:sp>
    </p:spTree>
    <p:extLst>
      <p:ext uri="{BB962C8B-B14F-4D97-AF65-F5344CB8AC3E}">
        <p14:creationId xmlns:p14="http://schemas.microsoft.com/office/powerpoint/2010/main" val="3271584550"/>
      </p:ext>
    </p:extLst>
  </p:cSld>
  <p:clrMapOvr>
    <a:masterClrMapping/>
  </p:clrMapOvr>
  <p:transition>
    <p:strips dir="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DD6B8444-9B84-4A58-87DC-F31B0BDAC964}" type="slidenum">
              <a:rPr lang="en-US" sz="1200" smtClean="0"/>
              <a:pPr eaLnBrk="1" hangingPunct="1"/>
              <a:t>29</a:t>
            </a:fld>
            <a:endParaRPr lang="en-US" sz="1200"/>
          </a:p>
        </p:txBody>
      </p:sp>
      <p:sp>
        <p:nvSpPr>
          <p:cNvPr id="15363" name="Rectangle 1026"/>
          <p:cNvSpPr>
            <a:spLocks noGrp="1" noChangeArrowheads="1"/>
          </p:cNvSpPr>
          <p:nvPr>
            <p:ph type="title"/>
          </p:nvPr>
        </p:nvSpPr>
        <p:spPr>
          <a:xfrm>
            <a:off x="990600" y="685800"/>
            <a:ext cx="8153400" cy="762000"/>
          </a:xfrm>
        </p:spPr>
        <p:txBody>
          <a:bodyPr/>
          <a:lstStyle/>
          <a:p>
            <a:pPr algn="ctr" eaLnBrk="1" hangingPunct="1"/>
            <a:r>
              <a:rPr lang="en-US" sz="3200" dirty="0"/>
              <a:t>Class October 18, 2022</a:t>
            </a:r>
          </a:p>
        </p:txBody>
      </p:sp>
      <p:sp>
        <p:nvSpPr>
          <p:cNvPr id="15364" name="Rectangle 1027"/>
          <p:cNvSpPr>
            <a:spLocks noGrp="1" noChangeArrowheads="1"/>
          </p:cNvSpPr>
          <p:nvPr>
            <p:ph type="body" idx="1"/>
          </p:nvPr>
        </p:nvSpPr>
        <p:spPr>
          <a:xfrm>
            <a:off x="685800" y="1752600"/>
            <a:ext cx="8458200" cy="4724400"/>
          </a:xfrm>
        </p:spPr>
        <p:txBody>
          <a:bodyPr/>
          <a:lstStyle/>
          <a:p>
            <a:pPr marL="533400" indent="-533400" eaLnBrk="1" hangingPunct="1">
              <a:lnSpc>
                <a:spcPct val="90000"/>
              </a:lnSpc>
              <a:buSzPct val="95000"/>
              <a:buFont typeface="Wingdings" pitchFamily="2" charset="2"/>
              <a:buAutoNum type="arabicPeriod"/>
            </a:pPr>
            <a:r>
              <a:rPr lang="en-US" sz="2400" dirty="0"/>
              <a:t>GHC presentations groups H and I on October 20, and group J on October 25.</a:t>
            </a:r>
          </a:p>
          <a:p>
            <a:pPr marL="533400" indent="-533400" eaLnBrk="1" hangingPunct="1">
              <a:lnSpc>
                <a:spcPct val="90000"/>
              </a:lnSpc>
              <a:buSzPct val="95000"/>
              <a:buFont typeface="Wingdings" pitchFamily="2" charset="2"/>
              <a:buAutoNum type="arabicPeriod"/>
            </a:pPr>
            <a:r>
              <a:rPr lang="en-US" sz="2400" dirty="0"/>
              <a:t>Task1 has been graded; mean was 42.8(/54)!</a:t>
            </a:r>
          </a:p>
          <a:p>
            <a:pPr marL="533400" indent="-533400" eaLnBrk="1" hangingPunct="1">
              <a:lnSpc>
                <a:spcPct val="90000"/>
              </a:lnSpc>
              <a:buSzPct val="95000"/>
              <a:buFont typeface="Wingdings" pitchFamily="2" charset="2"/>
              <a:buAutoNum type="arabicPeriod"/>
            </a:pPr>
            <a:r>
              <a:rPr lang="en-US" sz="2400" dirty="0"/>
              <a:t>We hope to finish the grading of the midterm exam middle </a:t>
            </a:r>
            <a:r>
              <a:rPr lang="en-US" sz="2400"/>
              <a:t>of next week. </a:t>
            </a:r>
            <a:endParaRPr lang="en-US" sz="2400" dirty="0"/>
          </a:p>
          <a:p>
            <a:pPr marL="533400" indent="-533400" eaLnBrk="1" hangingPunct="1">
              <a:lnSpc>
                <a:spcPct val="90000"/>
              </a:lnSpc>
              <a:buSzPct val="95000"/>
              <a:buFont typeface="Wingdings" pitchFamily="2" charset="2"/>
              <a:buAutoNum type="arabicPeriod"/>
            </a:pPr>
            <a:r>
              <a:rPr lang="en-US" sz="2400" dirty="0"/>
              <a:t>Today’s Background: El </a:t>
            </a:r>
            <a:r>
              <a:rPr lang="en-US" sz="2400" dirty="0" err="1"/>
              <a:t>Chalten</a:t>
            </a:r>
            <a:r>
              <a:rPr lang="en-US" sz="2400" dirty="0"/>
              <a:t>, Argentina </a:t>
            </a:r>
          </a:p>
          <a:p>
            <a:pPr marL="533400" indent="-533400" eaLnBrk="1" hangingPunct="1">
              <a:lnSpc>
                <a:spcPct val="90000"/>
              </a:lnSpc>
              <a:buSzPct val="95000"/>
              <a:buFont typeface="Wingdings" pitchFamily="2" charset="2"/>
              <a:buAutoNum type="arabicPeriod"/>
            </a:pPr>
            <a:r>
              <a:rPr lang="en-US" sz="2400" dirty="0"/>
              <a:t>Today’s Activities: </a:t>
            </a:r>
          </a:p>
          <a:p>
            <a:pPr marL="933450" lvl="1" indent="-533400" eaLnBrk="1" hangingPunct="1">
              <a:lnSpc>
                <a:spcPct val="90000"/>
              </a:lnSpc>
              <a:buSzPct val="95000"/>
              <a:buFont typeface="+mj-lt"/>
              <a:buAutoNum type="alphaLcPeriod"/>
            </a:pPr>
            <a:r>
              <a:rPr lang="en-US" sz="2400" dirty="0" err="1"/>
              <a:t>Navid</a:t>
            </a:r>
            <a:r>
              <a:rPr lang="en-US" sz="2400" dirty="0"/>
              <a:t> will discuss Recurrent Neural Networks and Task3</a:t>
            </a:r>
          </a:p>
          <a:p>
            <a:pPr marL="933450" lvl="1" indent="-533400" eaLnBrk="1" hangingPunct="1">
              <a:lnSpc>
                <a:spcPct val="90000"/>
              </a:lnSpc>
              <a:buSzPct val="95000"/>
              <a:buFont typeface="+mj-lt"/>
              <a:buAutoNum type="alphaLcPeriod"/>
            </a:pPr>
            <a:r>
              <a:rPr lang="en-US" sz="2400" dirty="0"/>
              <a:t>Dr. Eick will start the discussion of clustering</a:t>
            </a:r>
          </a:p>
          <a:p>
            <a:pPr marL="0" indent="0" eaLnBrk="1" hangingPunct="1">
              <a:lnSpc>
                <a:spcPct val="90000"/>
              </a:lnSpc>
              <a:buSzPct val="95000"/>
              <a:buNone/>
            </a:pPr>
            <a:endParaRPr lang="en-US" sz="2400" dirty="0"/>
          </a:p>
        </p:txBody>
      </p:sp>
    </p:spTree>
    <p:extLst>
      <p:ext uri="{BB962C8B-B14F-4D97-AF65-F5344CB8AC3E}">
        <p14:creationId xmlns:p14="http://schemas.microsoft.com/office/powerpoint/2010/main" val="3771810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Illustrating Clustering</a:t>
            </a:r>
          </a:p>
        </p:txBody>
      </p:sp>
      <p:sp>
        <p:nvSpPr>
          <p:cNvPr id="20483" name="Text Box 3"/>
          <p:cNvSpPr txBox="1">
            <a:spLocks noChangeArrowheads="1"/>
          </p:cNvSpPr>
          <p:nvPr/>
        </p:nvSpPr>
        <p:spPr bwMode="auto">
          <a:xfrm>
            <a:off x="1955242" y="6019800"/>
            <a:ext cx="59515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168275" indent="-168275">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marL="0" indent="0">
              <a:spcBef>
                <a:spcPct val="20000"/>
              </a:spcBef>
              <a:buClr>
                <a:schemeClr val="accent2"/>
              </a:buClr>
            </a:pPr>
            <a:r>
              <a:rPr kumimoji="1" lang="en-US" sz="2000" b="0" dirty="0">
                <a:latin typeface="Tahoma" pitchFamily="34" charset="0"/>
              </a:rPr>
              <a:t>Euclidean Distance Based Clustering in 3-D space.</a:t>
            </a:r>
          </a:p>
        </p:txBody>
      </p:sp>
      <p:sp>
        <p:nvSpPr>
          <p:cNvPr id="20484" name="Text Box 4"/>
          <p:cNvSpPr txBox="1">
            <a:spLocks noChangeArrowheads="1"/>
          </p:cNvSpPr>
          <p:nvPr/>
        </p:nvSpPr>
        <p:spPr bwMode="auto">
          <a:xfrm>
            <a:off x="1295400" y="1981200"/>
            <a:ext cx="2762250" cy="822325"/>
          </a:xfrm>
          <a:prstGeom prst="rect">
            <a:avLst/>
          </a:prstGeom>
          <a:solidFill>
            <a:srgbClr val="00FFCC"/>
          </a:soli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algn="ctr"/>
            <a:r>
              <a:rPr lang="en-US" sz="2400" b="0">
                <a:latin typeface="Times New Roman" pitchFamily="18" charset="0"/>
              </a:rPr>
              <a:t>Intracluster distances</a:t>
            </a:r>
          </a:p>
          <a:p>
            <a:pPr algn="ctr"/>
            <a:r>
              <a:rPr lang="en-US" sz="2400" b="0">
                <a:latin typeface="Times New Roman" pitchFamily="18" charset="0"/>
              </a:rPr>
              <a:t>are minimized</a:t>
            </a:r>
          </a:p>
        </p:txBody>
      </p:sp>
      <p:sp>
        <p:nvSpPr>
          <p:cNvPr id="20485" name="Text Box 5"/>
          <p:cNvSpPr txBox="1">
            <a:spLocks noChangeArrowheads="1"/>
          </p:cNvSpPr>
          <p:nvPr/>
        </p:nvSpPr>
        <p:spPr bwMode="auto">
          <a:xfrm>
            <a:off x="5181600" y="1981200"/>
            <a:ext cx="2762250" cy="822325"/>
          </a:xfrm>
          <a:prstGeom prst="rect">
            <a:avLst/>
          </a:prstGeom>
          <a:solidFill>
            <a:srgbClr val="00FFCC"/>
          </a:soli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algn="ctr"/>
            <a:r>
              <a:rPr lang="en-US" sz="2400" b="0">
                <a:latin typeface="Times New Roman" pitchFamily="18" charset="0"/>
              </a:rPr>
              <a:t>Intercluster distances</a:t>
            </a:r>
          </a:p>
          <a:p>
            <a:pPr algn="ctr"/>
            <a:r>
              <a:rPr lang="en-US" sz="2400" b="0">
                <a:latin typeface="Times New Roman" pitchFamily="18" charset="0"/>
              </a:rPr>
              <a:t>are maximized</a:t>
            </a:r>
          </a:p>
        </p:txBody>
      </p:sp>
      <p:grpSp>
        <p:nvGrpSpPr>
          <p:cNvPr id="20486" name="Group 6"/>
          <p:cNvGrpSpPr>
            <a:grpSpLocks/>
          </p:cNvGrpSpPr>
          <p:nvPr/>
        </p:nvGrpSpPr>
        <p:grpSpPr bwMode="auto">
          <a:xfrm>
            <a:off x="3276600" y="3200400"/>
            <a:ext cx="3048000" cy="2678113"/>
            <a:chOff x="2160" y="2544"/>
            <a:chExt cx="1920" cy="1687"/>
          </a:xfrm>
        </p:grpSpPr>
        <p:sp>
          <p:nvSpPr>
            <p:cNvPr id="20487" name="Line 7"/>
            <p:cNvSpPr>
              <a:spLocks noChangeShapeType="1"/>
            </p:cNvSpPr>
            <p:nvPr/>
          </p:nvSpPr>
          <p:spPr bwMode="auto">
            <a:xfrm>
              <a:off x="2736" y="2544"/>
              <a:ext cx="0" cy="11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88" name="Line 8"/>
            <p:cNvSpPr>
              <a:spLocks noChangeShapeType="1"/>
            </p:cNvSpPr>
            <p:nvPr/>
          </p:nvSpPr>
          <p:spPr bwMode="auto">
            <a:xfrm>
              <a:off x="2736" y="3696"/>
              <a:ext cx="13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89" name="Freeform 9"/>
            <p:cNvSpPr>
              <a:spLocks/>
            </p:cNvSpPr>
            <p:nvPr/>
          </p:nvSpPr>
          <p:spPr bwMode="auto">
            <a:xfrm>
              <a:off x="2226" y="3696"/>
              <a:ext cx="510" cy="535"/>
            </a:xfrm>
            <a:custGeom>
              <a:avLst/>
              <a:gdLst>
                <a:gd name="T0" fmla="*/ 510 w 510"/>
                <a:gd name="T1" fmla="*/ 0 h 535"/>
                <a:gd name="T2" fmla="*/ 0 w 510"/>
                <a:gd name="T3" fmla="*/ 535 h 535"/>
                <a:gd name="T4" fmla="*/ 0 60000 65536"/>
                <a:gd name="T5" fmla="*/ 0 60000 65536"/>
                <a:gd name="T6" fmla="*/ 0 w 510"/>
                <a:gd name="T7" fmla="*/ 0 h 535"/>
                <a:gd name="T8" fmla="*/ 510 w 510"/>
                <a:gd name="T9" fmla="*/ 535 h 535"/>
              </a:gdLst>
              <a:ahLst/>
              <a:cxnLst>
                <a:cxn ang="T4">
                  <a:pos x="T0" y="T1"/>
                </a:cxn>
                <a:cxn ang="T5">
                  <a:pos x="T2" y="T3"/>
                </a:cxn>
              </a:cxnLst>
              <a:rect l="T6" t="T7" r="T8" b="T9"/>
              <a:pathLst>
                <a:path w="510" h="535">
                  <a:moveTo>
                    <a:pt x="510" y="0"/>
                  </a:moveTo>
                  <a:lnTo>
                    <a:pt x="0" y="535"/>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490" name="AutoShape 10"/>
            <p:cNvSpPr>
              <a:spLocks noChangeArrowheads="1"/>
            </p:cNvSpPr>
            <p:nvPr/>
          </p:nvSpPr>
          <p:spPr bwMode="auto">
            <a:xfrm>
              <a:off x="3264" y="2880"/>
              <a:ext cx="96" cy="96"/>
            </a:xfrm>
            <a:prstGeom prst="octagon">
              <a:avLst>
                <a:gd name="adj" fmla="val 29287"/>
              </a:avLst>
            </a:prstGeom>
            <a:solidFill>
              <a:schemeClr val="accent1"/>
            </a:solidFill>
            <a:ln w="9525">
              <a:solidFill>
                <a:schemeClr val="tx1"/>
              </a:solidFill>
              <a:miter lim="800000"/>
              <a:headEnd/>
              <a:tailEnd/>
            </a:ln>
          </p:spPr>
          <p:txBody>
            <a:bodyPr wrap="none" anchor="ctr"/>
            <a:lstStyle/>
            <a:p>
              <a:endParaRPr lang="en-US"/>
            </a:p>
          </p:txBody>
        </p:sp>
        <p:sp>
          <p:nvSpPr>
            <p:cNvPr id="20491" name="AutoShape 11"/>
            <p:cNvSpPr>
              <a:spLocks noChangeArrowheads="1"/>
            </p:cNvSpPr>
            <p:nvPr/>
          </p:nvSpPr>
          <p:spPr bwMode="auto">
            <a:xfrm>
              <a:off x="3408" y="2880"/>
              <a:ext cx="96" cy="96"/>
            </a:xfrm>
            <a:prstGeom prst="octagon">
              <a:avLst>
                <a:gd name="adj" fmla="val 29287"/>
              </a:avLst>
            </a:prstGeom>
            <a:solidFill>
              <a:schemeClr val="accent1"/>
            </a:solidFill>
            <a:ln w="9525">
              <a:solidFill>
                <a:schemeClr val="tx1"/>
              </a:solidFill>
              <a:miter lim="800000"/>
              <a:headEnd/>
              <a:tailEnd/>
            </a:ln>
          </p:spPr>
          <p:txBody>
            <a:bodyPr wrap="none" anchor="ctr"/>
            <a:lstStyle/>
            <a:p>
              <a:endParaRPr lang="en-US"/>
            </a:p>
          </p:txBody>
        </p:sp>
        <p:sp>
          <p:nvSpPr>
            <p:cNvPr id="20492" name="AutoShape 12"/>
            <p:cNvSpPr>
              <a:spLocks noChangeArrowheads="1"/>
            </p:cNvSpPr>
            <p:nvPr/>
          </p:nvSpPr>
          <p:spPr bwMode="auto">
            <a:xfrm>
              <a:off x="3360" y="2736"/>
              <a:ext cx="96" cy="96"/>
            </a:xfrm>
            <a:prstGeom prst="octagon">
              <a:avLst>
                <a:gd name="adj" fmla="val 29287"/>
              </a:avLst>
            </a:prstGeom>
            <a:solidFill>
              <a:schemeClr val="accent1"/>
            </a:solidFill>
            <a:ln w="9525">
              <a:solidFill>
                <a:schemeClr val="tx1"/>
              </a:solidFill>
              <a:miter lim="800000"/>
              <a:headEnd/>
              <a:tailEnd/>
            </a:ln>
          </p:spPr>
          <p:txBody>
            <a:bodyPr wrap="none" anchor="ctr"/>
            <a:lstStyle/>
            <a:p>
              <a:endParaRPr lang="en-US"/>
            </a:p>
          </p:txBody>
        </p:sp>
        <p:sp>
          <p:nvSpPr>
            <p:cNvPr id="20493" name="AutoShape 13"/>
            <p:cNvSpPr>
              <a:spLocks noChangeArrowheads="1"/>
            </p:cNvSpPr>
            <p:nvPr/>
          </p:nvSpPr>
          <p:spPr bwMode="auto">
            <a:xfrm>
              <a:off x="3360" y="3024"/>
              <a:ext cx="96" cy="96"/>
            </a:xfrm>
            <a:prstGeom prst="octagon">
              <a:avLst>
                <a:gd name="adj" fmla="val 29287"/>
              </a:avLst>
            </a:prstGeom>
            <a:solidFill>
              <a:schemeClr val="accent1"/>
            </a:solidFill>
            <a:ln w="9525">
              <a:solidFill>
                <a:schemeClr val="tx1"/>
              </a:solidFill>
              <a:miter lim="800000"/>
              <a:headEnd/>
              <a:tailEnd/>
            </a:ln>
          </p:spPr>
          <p:txBody>
            <a:bodyPr wrap="none" anchor="ctr"/>
            <a:lstStyle/>
            <a:p>
              <a:endParaRPr lang="en-US"/>
            </a:p>
          </p:txBody>
        </p:sp>
        <p:sp>
          <p:nvSpPr>
            <p:cNvPr id="20494" name="AutoShape 14"/>
            <p:cNvSpPr>
              <a:spLocks noChangeArrowheads="1"/>
            </p:cNvSpPr>
            <p:nvPr/>
          </p:nvSpPr>
          <p:spPr bwMode="auto">
            <a:xfrm>
              <a:off x="3600" y="2880"/>
              <a:ext cx="96" cy="96"/>
            </a:xfrm>
            <a:prstGeom prst="octagon">
              <a:avLst>
                <a:gd name="adj" fmla="val 29287"/>
              </a:avLst>
            </a:prstGeom>
            <a:solidFill>
              <a:schemeClr val="accent1"/>
            </a:solidFill>
            <a:ln w="9525">
              <a:solidFill>
                <a:schemeClr val="tx1"/>
              </a:solidFill>
              <a:miter lim="800000"/>
              <a:headEnd/>
              <a:tailEnd/>
            </a:ln>
          </p:spPr>
          <p:txBody>
            <a:bodyPr wrap="none" anchor="ctr"/>
            <a:lstStyle/>
            <a:p>
              <a:endParaRPr lang="en-US"/>
            </a:p>
          </p:txBody>
        </p:sp>
        <p:sp>
          <p:nvSpPr>
            <p:cNvPr id="20495" name="AutoShape 15"/>
            <p:cNvSpPr>
              <a:spLocks noChangeArrowheads="1"/>
            </p:cNvSpPr>
            <p:nvPr/>
          </p:nvSpPr>
          <p:spPr bwMode="auto">
            <a:xfrm>
              <a:off x="3504" y="2784"/>
              <a:ext cx="96" cy="96"/>
            </a:xfrm>
            <a:prstGeom prst="octagon">
              <a:avLst>
                <a:gd name="adj" fmla="val 29287"/>
              </a:avLst>
            </a:prstGeom>
            <a:solidFill>
              <a:schemeClr val="accent1"/>
            </a:solidFill>
            <a:ln w="9525">
              <a:solidFill>
                <a:schemeClr val="tx1"/>
              </a:solidFill>
              <a:miter lim="800000"/>
              <a:headEnd/>
              <a:tailEnd/>
            </a:ln>
          </p:spPr>
          <p:txBody>
            <a:bodyPr wrap="none" anchor="ctr"/>
            <a:lstStyle/>
            <a:p>
              <a:endParaRPr lang="en-US"/>
            </a:p>
          </p:txBody>
        </p:sp>
        <p:sp>
          <p:nvSpPr>
            <p:cNvPr id="20496" name="AutoShape 16"/>
            <p:cNvSpPr>
              <a:spLocks noChangeArrowheads="1"/>
            </p:cNvSpPr>
            <p:nvPr/>
          </p:nvSpPr>
          <p:spPr bwMode="auto">
            <a:xfrm>
              <a:off x="3168" y="2736"/>
              <a:ext cx="96" cy="96"/>
            </a:xfrm>
            <a:prstGeom prst="octagon">
              <a:avLst>
                <a:gd name="adj" fmla="val 29287"/>
              </a:avLst>
            </a:prstGeom>
            <a:solidFill>
              <a:schemeClr val="accent1"/>
            </a:solidFill>
            <a:ln w="9525">
              <a:solidFill>
                <a:schemeClr val="tx1"/>
              </a:solidFill>
              <a:miter lim="800000"/>
              <a:headEnd/>
              <a:tailEnd/>
            </a:ln>
          </p:spPr>
          <p:txBody>
            <a:bodyPr wrap="none" anchor="ctr"/>
            <a:lstStyle/>
            <a:p>
              <a:endParaRPr lang="en-US"/>
            </a:p>
          </p:txBody>
        </p:sp>
        <p:sp>
          <p:nvSpPr>
            <p:cNvPr id="20497" name="AutoShape 17"/>
            <p:cNvSpPr>
              <a:spLocks noChangeArrowheads="1"/>
            </p:cNvSpPr>
            <p:nvPr/>
          </p:nvSpPr>
          <p:spPr bwMode="auto">
            <a:xfrm>
              <a:off x="3504" y="2976"/>
              <a:ext cx="96" cy="96"/>
            </a:xfrm>
            <a:prstGeom prst="octagon">
              <a:avLst>
                <a:gd name="adj" fmla="val 29287"/>
              </a:avLst>
            </a:prstGeom>
            <a:solidFill>
              <a:schemeClr val="accent1"/>
            </a:solidFill>
            <a:ln w="9525">
              <a:solidFill>
                <a:schemeClr val="tx1"/>
              </a:solidFill>
              <a:miter lim="800000"/>
              <a:headEnd/>
              <a:tailEnd/>
            </a:ln>
          </p:spPr>
          <p:txBody>
            <a:bodyPr wrap="none" anchor="ctr"/>
            <a:lstStyle/>
            <a:p>
              <a:endParaRPr lang="en-US"/>
            </a:p>
          </p:txBody>
        </p:sp>
        <p:sp>
          <p:nvSpPr>
            <p:cNvPr id="20498" name="AutoShape 18"/>
            <p:cNvSpPr>
              <a:spLocks noChangeArrowheads="1"/>
            </p:cNvSpPr>
            <p:nvPr/>
          </p:nvSpPr>
          <p:spPr bwMode="auto">
            <a:xfrm>
              <a:off x="3168" y="2976"/>
              <a:ext cx="96" cy="96"/>
            </a:xfrm>
            <a:prstGeom prst="octagon">
              <a:avLst>
                <a:gd name="adj" fmla="val 29287"/>
              </a:avLst>
            </a:prstGeom>
            <a:solidFill>
              <a:schemeClr val="accent1"/>
            </a:solidFill>
            <a:ln w="9525">
              <a:solidFill>
                <a:schemeClr val="tx1"/>
              </a:solidFill>
              <a:miter lim="800000"/>
              <a:headEnd/>
              <a:tailEnd/>
            </a:ln>
          </p:spPr>
          <p:txBody>
            <a:bodyPr wrap="none" anchor="ctr"/>
            <a:lstStyle/>
            <a:p>
              <a:endParaRPr lang="en-US"/>
            </a:p>
          </p:txBody>
        </p:sp>
        <p:sp>
          <p:nvSpPr>
            <p:cNvPr id="20499" name="AutoShape 19"/>
            <p:cNvSpPr>
              <a:spLocks noChangeArrowheads="1"/>
            </p:cNvSpPr>
            <p:nvPr/>
          </p:nvSpPr>
          <p:spPr bwMode="auto">
            <a:xfrm>
              <a:off x="2160" y="3264"/>
              <a:ext cx="96" cy="96"/>
            </a:xfrm>
            <a:prstGeom prst="octagon">
              <a:avLst>
                <a:gd name="adj" fmla="val 29287"/>
              </a:avLst>
            </a:prstGeom>
            <a:solidFill>
              <a:srgbClr val="FF0066"/>
            </a:solidFill>
            <a:ln w="9525">
              <a:solidFill>
                <a:schemeClr val="tx1"/>
              </a:solidFill>
              <a:miter lim="800000"/>
              <a:headEnd/>
              <a:tailEnd/>
            </a:ln>
          </p:spPr>
          <p:txBody>
            <a:bodyPr wrap="none" anchor="ctr"/>
            <a:lstStyle/>
            <a:p>
              <a:endParaRPr lang="en-US"/>
            </a:p>
          </p:txBody>
        </p:sp>
        <p:sp>
          <p:nvSpPr>
            <p:cNvPr id="20500" name="AutoShape 20"/>
            <p:cNvSpPr>
              <a:spLocks noChangeArrowheads="1"/>
            </p:cNvSpPr>
            <p:nvPr/>
          </p:nvSpPr>
          <p:spPr bwMode="auto">
            <a:xfrm>
              <a:off x="2304" y="3312"/>
              <a:ext cx="96" cy="96"/>
            </a:xfrm>
            <a:prstGeom prst="octagon">
              <a:avLst>
                <a:gd name="adj" fmla="val 29287"/>
              </a:avLst>
            </a:prstGeom>
            <a:solidFill>
              <a:srgbClr val="FF0066"/>
            </a:solidFill>
            <a:ln w="9525">
              <a:solidFill>
                <a:schemeClr val="tx1"/>
              </a:solidFill>
              <a:miter lim="800000"/>
              <a:headEnd/>
              <a:tailEnd/>
            </a:ln>
          </p:spPr>
          <p:txBody>
            <a:bodyPr wrap="none" anchor="ctr"/>
            <a:lstStyle/>
            <a:p>
              <a:endParaRPr lang="en-US"/>
            </a:p>
          </p:txBody>
        </p:sp>
        <p:sp>
          <p:nvSpPr>
            <p:cNvPr id="20501" name="AutoShape 21"/>
            <p:cNvSpPr>
              <a:spLocks noChangeArrowheads="1"/>
            </p:cNvSpPr>
            <p:nvPr/>
          </p:nvSpPr>
          <p:spPr bwMode="auto">
            <a:xfrm>
              <a:off x="2304" y="3456"/>
              <a:ext cx="96" cy="96"/>
            </a:xfrm>
            <a:prstGeom prst="octagon">
              <a:avLst>
                <a:gd name="adj" fmla="val 29287"/>
              </a:avLst>
            </a:prstGeom>
            <a:solidFill>
              <a:srgbClr val="FF0066"/>
            </a:solidFill>
            <a:ln w="9525">
              <a:solidFill>
                <a:schemeClr val="tx1"/>
              </a:solidFill>
              <a:miter lim="800000"/>
              <a:headEnd/>
              <a:tailEnd/>
            </a:ln>
          </p:spPr>
          <p:txBody>
            <a:bodyPr wrap="none" anchor="ctr"/>
            <a:lstStyle/>
            <a:p>
              <a:endParaRPr lang="en-US"/>
            </a:p>
          </p:txBody>
        </p:sp>
        <p:sp>
          <p:nvSpPr>
            <p:cNvPr id="20502" name="AutoShape 22"/>
            <p:cNvSpPr>
              <a:spLocks noChangeArrowheads="1"/>
            </p:cNvSpPr>
            <p:nvPr/>
          </p:nvSpPr>
          <p:spPr bwMode="auto">
            <a:xfrm>
              <a:off x="2448" y="3312"/>
              <a:ext cx="96" cy="96"/>
            </a:xfrm>
            <a:prstGeom prst="octagon">
              <a:avLst>
                <a:gd name="adj" fmla="val 29287"/>
              </a:avLst>
            </a:prstGeom>
            <a:solidFill>
              <a:srgbClr val="FF0066"/>
            </a:solidFill>
            <a:ln w="9525">
              <a:solidFill>
                <a:schemeClr val="tx1"/>
              </a:solidFill>
              <a:miter lim="800000"/>
              <a:headEnd/>
              <a:tailEnd/>
            </a:ln>
          </p:spPr>
          <p:txBody>
            <a:bodyPr wrap="none" anchor="ctr"/>
            <a:lstStyle/>
            <a:p>
              <a:endParaRPr lang="en-US"/>
            </a:p>
          </p:txBody>
        </p:sp>
        <p:sp>
          <p:nvSpPr>
            <p:cNvPr id="20503" name="AutoShape 23"/>
            <p:cNvSpPr>
              <a:spLocks noChangeArrowheads="1"/>
            </p:cNvSpPr>
            <p:nvPr/>
          </p:nvSpPr>
          <p:spPr bwMode="auto">
            <a:xfrm>
              <a:off x="2352" y="3168"/>
              <a:ext cx="96" cy="96"/>
            </a:xfrm>
            <a:prstGeom prst="octagon">
              <a:avLst>
                <a:gd name="adj" fmla="val 29287"/>
              </a:avLst>
            </a:prstGeom>
            <a:solidFill>
              <a:srgbClr val="FF0066"/>
            </a:solidFill>
            <a:ln w="9525">
              <a:solidFill>
                <a:schemeClr val="tx1"/>
              </a:solidFill>
              <a:miter lim="800000"/>
              <a:headEnd/>
              <a:tailEnd/>
            </a:ln>
          </p:spPr>
          <p:txBody>
            <a:bodyPr wrap="none" anchor="ctr"/>
            <a:lstStyle/>
            <a:p>
              <a:endParaRPr lang="en-US"/>
            </a:p>
          </p:txBody>
        </p:sp>
        <p:sp>
          <p:nvSpPr>
            <p:cNvPr id="20504" name="AutoShape 24"/>
            <p:cNvSpPr>
              <a:spLocks noChangeArrowheads="1"/>
            </p:cNvSpPr>
            <p:nvPr/>
          </p:nvSpPr>
          <p:spPr bwMode="auto">
            <a:xfrm>
              <a:off x="2448" y="3456"/>
              <a:ext cx="96" cy="96"/>
            </a:xfrm>
            <a:prstGeom prst="octagon">
              <a:avLst>
                <a:gd name="adj" fmla="val 29287"/>
              </a:avLst>
            </a:prstGeom>
            <a:solidFill>
              <a:srgbClr val="FF0066"/>
            </a:solidFill>
            <a:ln w="9525">
              <a:solidFill>
                <a:schemeClr val="tx1"/>
              </a:solidFill>
              <a:miter lim="800000"/>
              <a:headEnd/>
              <a:tailEnd/>
            </a:ln>
          </p:spPr>
          <p:txBody>
            <a:bodyPr wrap="none" anchor="ctr"/>
            <a:lstStyle/>
            <a:p>
              <a:endParaRPr lang="en-US"/>
            </a:p>
          </p:txBody>
        </p:sp>
        <p:sp>
          <p:nvSpPr>
            <p:cNvPr id="20505" name="AutoShape 25"/>
            <p:cNvSpPr>
              <a:spLocks noChangeArrowheads="1"/>
            </p:cNvSpPr>
            <p:nvPr/>
          </p:nvSpPr>
          <p:spPr bwMode="auto">
            <a:xfrm>
              <a:off x="2160" y="3408"/>
              <a:ext cx="96" cy="96"/>
            </a:xfrm>
            <a:prstGeom prst="octagon">
              <a:avLst>
                <a:gd name="adj" fmla="val 29287"/>
              </a:avLst>
            </a:prstGeom>
            <a:solidFill>
              <a:srgbClr val="FF0066"/>
            </a:solidFill>
            <a:ln w="9525">
              <a:solidFill>
                <a:schemeClr val="tx1"/>
              </a:solidFill>
              <a:miter lim="800000"/>
              <a:headEnd/>
              <a:tailEnd/>
            </a:ln>
          </p:spPr>
          <p:txBody>
            <a:bodyPr wrap="none" anchor="ctr"/>
            <a:lstStyle/>
            <a:p>
              <a:endParaRPr lang="en-US"/>
            </a:p>
          </p:txBody>
        </p:sp>
        <p:sp>
          <p:nvSpPr>
            <p:cNvPr id="20506" name="AutoShape 26"/>
            <p:cNvSpPr>
              <a:spLocks noChangeArrowheads="1"/>
            </p:cNvSpPr>
            <p:nvPr/>
          </p:nvSpPr>
          <p:spPr bwMode="auto">
            <a:xfrm>
              <a:off x="3504" y="3552"/>
              <a:ext cx="96" cy="96"/>
            </a:xfrm>
            <a:prstGeom prst="octagon">
              <a:avLst>
                <a:gd name="adj" fmla="val 29287"/>
              </a:avLst>
            </a:prstGeom>
            <a:solidFill>
              <a:schemeClr val="accent2"/>
            </a:solidFill>
            <a:ln w="9525">
              <a:solidFill>
                <a:schemeClr val="tx1"/>
              </a:solidFill>
              <a:miter lim="800000"/>
              <a:headEnd/>
              <a:tailEnd/>
            </a:ln>
          </p:spPr>
          <p:txBody>
            <a:bodyPr wrap="none" anchor="ctr"/>
            <a:lstStyle/>
            <a:p>
              <a:endParaRPr lang="en-US"/>
            </a:p>
          </p:txBody>
        </p:sp>
        <p:sp>
          <p:nvSpPr>
            <p:cNvPr id="20507" name="AutoShape 27"/>
            <p:cNvSpPr>
              <a:spLocks noChangeArrowheads="1"/>
            </p:cNvSpPr>
            <p:nvPr/>
          </p:nvSpPr>
          <p:spPr bwMode="auto">
            <a:xfrm>
              <a:off x="3792" y="3600"/>
              <a:ext cx="96" cy="96"/>
            </a:xfrm>
            <a:prstGeom prst="octagon">
              <a:avLst>
                <a:gd name="adj" fmla="val 29287"/>
              </a:avLst>
            </a:prstGeom>
            <a:solidFill>
              <a:schemeClr val="accent2"/>
            </a:solidFill>
            <a:ln w="9525">
              <a:solidFill>
                <a:schemeClr val="tx1"/>
              </a:solidFill>
              <a:miter lim="800000"/>
              <a:headEnd/>
              <a:tailEnd/>
            </a:ln>
          </p:spPr>
          <p:txBody>
            <a:bodyPr wrap="none" anchor="ctr"/>
            <a:lstStyle/>
            <a:p>
              <a:endParaRPr lang="en-US"/>
            </a:p>
          </p:txBody>
        </p:sp>
        <p:sp>
          <p:nvSpPr>
            <p:cNvPr id="20508" name="AutoShape 28"/>
            <p:cNvSpPr>
              <a:spLocks noChangeArrowheads="1"/>
            </p:cNvSpPr>
            <p:nvPr/>
          </p:nvSpPr>
          <p:spPr bwMode="auto">
            <a:xfrm>
              <a:off x="3648" y="3696"/>
              <a:ext cx="96" cy="96"/>
            </a:xfrm>
            <a:prstGeom prst="octagon">
              <a:avLst>
                <a:gd name="adj" fmla="val 29287"/>
              </a:avLst>
            </a:prstGeom>
            <a:solidFill>
              <a:schemeClr val="accent2"/>
            </a:solidFill>
            <a:ln w="9525">
              <a:solidFill>
                <a:schemeClr val="tx1"/>
              </a:solidFill>
              <a:miter lim="800000"/>
              <a:headEnd/>
              <a:tailEnd/>
            </a:ln>
          </p:spPr>
          <p:txBody>
            <a:bodyPr wrap="none" anchor="ctr"/>
            <a:lstStyle/>
            <a:p>
              <a:endParaRPr lang="en-US"/>
            </a:p>
          </p:txBody>
        </p:sp>
        <p:sp>
          <p:nvSpPr>
            <p:cNvPr id="20509" name="AutoShape 29"/>
            <p:cNvSpPr>
              <a:spLocks noChangeArrowheads="1"/>
            </p:cNvSpPr>
            <p:nvPr/>
          </p:nvSpPr>
          <p:spPr bwMode="auto">
            <a:xfrm>
              <a:off x="3504" y="3792"/>
              <a:ext cx="96" cy="96"/>
            </a:xfrm>
            <a:prstGeom prst="octagon">
              <a:avLst>
                <a:gd name="adj" fmla="val 29287"/>
              </a:avLst>
            </a:prstGeom>
            <a:solidFill>
              <a:schemeClr val="accent2"/>
            </a:solidFill>
            <a:ln w="9525">
              <a:solidFill>
                <a:schemeClr val="tx1"/>
              </a:solidFill>
              <a:miter lim="800000"/>
              <a:headEnd/>
              <a:tailEnd/>
            </a:ln>
          </p:spPr>
          <p:txBody>
            <a:bodyPr wrap="none" anchor="ctr"/>
            <a:lstStyle/>
            <a:p>
              <a:endParaRPr lang="en-US"/>
            </a:p>
          </p:txBody>
        </p:sp>
        <p:sp>
          <p:nvSpPr>
            <p:cNvPr id="20510" name="AutoShape 30"/>
            <p:cNvSpPr>
              <a:spLocks noChangeArrowheads="1"/>
            </p:cNvSpPr>
            <p:nvPr/>
          </p:nvSpPr>
          <p:spPr bwMode="auto">
            <a:xfrm>
              <a:off x="3696" y="3792"/>
              <a:ext cx="96" cy="96"/>
            </a:xfrm>
            <a:prstGeom prst="octagon">
              <a:avLst>
                <a:gd name="adj" fmla="val 29287"/>
              </a:avLst>
            </a:prstGeom>
            <a:solidFill>
              <a:schemeClr val="accent2"/>
            </a:solidFill>
            <a:ln w="9525">
              <a:solidFill>
                <a:schemeClr val="tx1"/>
              </a:solidFill>
              <a:miter lim="800000"/>
              <a:headEnd/>
              <a:tailEnd/>
            </a:ln>
          </p:spPr>
          <p:txBody>
            <a:bodyPr wrap="none" anchor="ctr"/>
            <a:lstStyle/>
            <a:p>
              <a:endParaRPr lang="en-US"/>
            </a:p>
          </p:txBody>
        </p:sp>
        <p:sp>
          <p:nvSpPr>
            <p:cNvPr id="20511" name="AutoShape 31"/>
            <p:cNvSpPr>
              <a:spLocks noChangeArrowheads="1"/>
            </p:cNvSpPr>
            <p:nvPr/>
          </p:nvSpPr>
          <p:spPr bwMode="auto">
            <a:xfrm flipV="1">
              <a:off x="3504" y="3648"/>
              <a:ext cx="96" cy="96"/>
            </a:xfrm>
            <a:prstGeom prst="octagon">
              <a:avLst>
                <a:gd name="adj" fmla="val 29287"/>
              </a:avLst>
            </a:prstGeom>
            <a:solidFill>
              <a:schemeClr val="accent2"/>
            </a:solidFill>
            <a:ln w="9525">
              <a:solidFill>
                <a:schemeClr val="tx1"/>
              </a:solidFill>
              <a:miter lim="800000"/>
              <a:headEnd/>
              <a:tailEnd/>
            </a:ln>
          </p:spPr>
          <p:txBody>
            <a:bodyPr wrap="none" anchor="ctr"/>
            <a:lstStyle/>
            <a:p>
              <a:endParaRPr lang="en-US"/>
            </a:p>
          </p:txBody>
        </p:sp>
        <p:sp>
          <p:nvSpPr>
            <p:cNvPr id="20512" name="AutoShape 32"/>
            <p:cNvSpPr>
              <a:spLocks noChangeArrowheads="1"/>
            </p:cNvSpPr>
            <p:nvPr/>
          </p:nvSpPr>
          <p:spPr bwMode="auto">
            <a:xfrm>
              <a:off x="3696" y="3504"/>
              <a:ext cx="96" cy="96"/>
            </a:xfrm>
            <a:prstGeom prst="octagon">
              <a:avLst>
                <a:gd name="adj" fmla="val 29287"/>
              </a:avLst>
            </a:prstGeom>
            <a:solidFill>
              <a:schemeClr val="accent2"/>
            </a:solidFill>
            <a:ln w="9525">
              <a:solidFill>
                <a:schemeClr val="tx1"/>
              </a:solidFill>
              <a:miter lim="800000"/>
              <a:headEnd/>
              <a:tailEnd/>
            </a:ln>
          </p:spPr>
          <p:txBody>
            <a:bodyPr wrap="none" anchor="ctr"/>
            <a:lstStyle/>
            <a:p>
              <a:endParaRPr lang="en-US"/>
            </a:p>
          </p:txBody>
        </p:sp>
      </p:grpSp>
      <p:sp>
        <p:nvSpPr>
          <p:cNvPr id="2" name="Slide Number Placeholder 1"/>
          <p:cNvSpPr>
            <a:spLocks noGrp="1"/>
          </p:cNvSpPr>
          <p:nvPr>
            <p:ph type="sldNum" sz="quarter" idx="10"/>
          </p:nvPr>
        </p:nvSpPr>
        <p:spPr/>
        <p:txBody>
          <a:bodyPr/>
          <a:lstStyle/>
          <a:p>
            <a:pPr>
              <a:defRPr/>
            </a:pPr>
            <a:fld id="{01273646-4B7C-46D1-B918-D1BD39A0D40B}" type="slidenum">
              <a:rPr lang="en-US" smtClean="0"/>
              <a:pPr>
                <a:defRPr/>
              </a:pPr>
              <a:t>3</a:t>
            </a:fld>
            <a:endParaRPr lang="en-US"/>
          </a:p>
        </p:txBody>
      </p:sp>
    </p:spTree>
    <p:extLst>
      <p:ext uri="{BB962C8B-B14F-4D97-AF65-F5344CB8AC3E}">
        <p14:creationId xmlns:p14="http://schemas.microsoft.com/office/powerpoint/2010/main" val="7158205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69A943AE-184D-4DF0-BB4C-BE6C00F79063}" type="slidenum">
              <a:rPr lang="en-US" sz="1200" smtClean="0"/>
              <a:pPr eaLnBrk="1" hangingPunct="1"/>
              <a:t>30</a:t>
            </a:fld>
            <a:endParaRPr lang="en-US" sz="1200"/>
          </a:p>
        </p:txBody>
      </p:sp>
      <p:sp>
        <p:nvSpPr>
          <p:cNvPr id="3075" name="Rectangle 2"/>
          <p:cNvSpPr>
            <a:spLocks noGrp="1" noChangeArrowheads="1"/>
          </p:cNvSpPr>
          <p:nvPr>
            <p:ph type="title"/>
          </p:nvPr>
        </p:nvSpPr>
        <p:spPr>
          <a:xfrm>
            <a:off x="762000" y="228600"/>
            <a:ext cx="8077200" cy="1219200"/>
          </a:xfrm>
        </p:spPr>
        <p:txBody>
          <a:bodyPr/>
          <a:lstStyle/>
          <a:p>
            <a:pPr algn="ctr" eaLnBrk="1" hangingPunct="1"/>
            <a:r>
              <a:rPr lang="en-US" sz="4400" dirty="0"/>
              <a:t>2021 Teaching of COSC 3337</a:t>
            </a:r>
            <a:endParaRPr lang="en-US" sz="4400" dirty="0">
              <a:cs typeface="Tahoma" pitchFamily="34" charset="0"/>
            </a:endParaRPr>
          </a:p>
        </p:txBody>
      </p:sp>
      <p:sp>
        <p:nvSpPr>
          <p:cNvPr id="16388" name="Text Box 3"/>
          <p:cNvSpPr txBox="1">
            <a:spLocks noChangeArrowheads="1"/>
          </p:cNvSpPr>
          <p:nvPr/>
        </p:nvSpPr>
        <p:spPr bwMode="auto">
          <a:xfrm>
            <a:off x="0" y="1600200"/>
            <a:ext cx="9144000"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ahoma" pitchFamily="34" charset="0"/>
              </a:defRPr>
            </a:lvl1pPr>
            <a:lvl2pPr marL="914400" indent="-45720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r>
              <a:rPr lang="en-US" dirty="0"/>
              <a:t>VI. Introduction to Similarity Assessment and Clustering</a:t>
            </a:r>
          </a:p>
          <a:p>
            <a:pPr marL="0" indent="0" eaLnBrk="1" hangingPunct="1">
              <a:buFontTx/>
              <a:buAutoNum type="arabicPeriod"/>
              <a:defRPr/>
            </a:pPr>
            <a:r>
              <a:rPr lang="en-US" dirty="0"/>
              <a:t> What is Clustering?</a:t>
            </a:r>
            <a:r>
              <a:rPr lang="en-US" dirty="0">
                <a:solidFill>
                  <a:srgbClr val="000000"/>
                </a:solidFill>
              </a:rPr>
              <a:t> </a:t>
            </a:r>
            <a:r>
              <a:rPr lang="en-US" sz="2000" dirty="0">
                <a:solidFill>
                  <a:schemeClr val="accent1"/>
                </a:solidFill>
              </a:rPr>
              <a:t>Kind of short</a:t>
            </a:r>
            <a:endParaRPr lang="en-US" dirty="0">
              <a:solidFill>
                <a:srgbClr val="000000"/>
              </a:solidFill>
            </a:endParaRPr>
          </a:p>
          <a:p>
            <a:pPr marL="0" indent="0" eaLnBrk="1" hangingPunct="1">
              <a:buFontTx/>
              <a:buAutoNum type="arabicPeriod"/>
              <a:defRPr/>
            </a:pPr>
            <a:r>
              <a:rPr lang="en-US" dirty="0">
                <a:solidFill>
                  <a:srgbClr val="000000"/>
                </a:solidFill>
              </a:rPr>
              <a:t> Similarity Assessment </a:t>
            </a:r>
            <a:r>
              <a:rPr lang="en-US" dirty="0">
                <a:solidFill>
                  <a:srgbClr val="C00000"/>
                </a:solidFill>
              </a:rPr>
              <a:t>covered last week!</a:t>
            </a:r>
            <a:endParaRPr lang="en-US" dirty="0"/>
          </a:p>
          <a:p>
            <a:pPr eaLnBrk="1" hangingPunct="1">
              <a:buFontTx/>
              <a:buAutoNum type="arabicPeriod"/>
              <a:defRPr/>
            </a:pPr>
            <a:r>
              <a:rPr lang="en-US" b="1" dirty="0"/>
              <a:t>Partitioning/Representative-based Clustering</a:t>
            </a:r>
          </a:p>
          <a:p>
            <a:pPr lvl="1" eaLnBrk="1" hangingPunct="1">
              <a:buFontTx/>
              <a:buChar char="•"/>
              <a:defRPr/>
            </a:pPr>
            <a:r>
              <a:rPr lang="en-US" b="1" dirty="0">
                <a:solidFill>
                  <a:srgbClr val="CC0066"/>
                </a:solidFill>
              </a:rPr>
              <a:t>K-means</a:t>
            </a:r>
          </a:p>
          <a:p>
            <a:pPr lvl="1" eaLnBrk="1" hangingPunct="1">
              <a:buFontTx/>
              <a:buChar char="•"/>
              <a:defRPr/>
            </a:pPr>
            <a:r>
              <a:rPr lang="en-US" b="1" dirty="0">
                <a:solidFill>
                  <a:srgbClr val="CC0066"/>
                </a:solidFill>
              </a:rPr>
              <a:t>K-medoids/PAM </a:t>
            </a:r>
          </a:p>
          <a:p>
            <a:pPr eaLnBrk="1" hangingPunct="1">
              <a:buFont typeface="+mj-lt"/>
              <a:buAutoNum type="arabicPeriod"/>
              <a:defRPr/>
            </a:pPr>
            <a:r>
              <a:rPr lang="en-US" dirty="0"/>
              <a:t>Density Based Clustering centering on </a:t>
            </a:r>
            <a:r>
              <a:rPr lang="en-US" dirty="0">
                <a:solidFill>
                  <a:srgbClr val="CC0066"/>
                </a:solidFill>
              </a:rPr>
              <a:t>DBSCAN</a:t>
            </a:r>
          </a:p>
          <a:p>
            <a:pPr eaLnBrk="1" hangingPunct="1">
              <a:buFontTx/>
              <a:buAutoNum type="arabicPeriod"/>
              <a:defRPr/>
            </a:pPr>
            <a:r>
              <a:rPr lang="en-US" dirty="0"/>
              <a:t>Hierarchical Clustering </a:t>
            </a:r>
          </a:p>
          <a:p>
            <a:pPr eaLnBrk="1" hangingPunct="1">
              <a:buFontTx/>
              <a:buAutoNum type="arabicPeriod"/>
              <a:defRPr/>
            </a:pPr>
            <a:r>
              <a:rPr lang="en-US" dirty="0"/>
              <a:t>Cluster Validation </a:t>
            </a:r>
          </a:p>
          <a:p>
            <a:pPr eaLnBrk="1" hangingPunct="1">
              <a:buFontTx/>
              <a:buAutoNum type="arabicPeriod"/>
              <a:defRPr/>
            </a:pPr>
            <a:r>
              <a:rPr lang="en-US" dirty="0"/>
              <a:t>K-means, DBSCAN and Hierarchical Clustering in R</a:t>
            </a:r>
          </a:p>
          <a:p>
            <a:pPr eaLnBrk="1" hangingPunct="1">
              <a:buFontTx/>
              <a:buAutoNum type="arabicPeriod"/>
              <a:defRPr/>
            </a:pPr>
            <a:r>
              <a:rPr lang="en-US" dirty="0"/>
              <a:t>Discussion and Hints for Problem Set3</a:t>
            </a:r>
          </a:p>
          <a:p>
            <a:pPr eaLnBrk="1" hangingPunct="1">
              <a:defRPr/>
            </a:pPr>
            <a:endParaRPr lang="en-US" dirty="0"/>
          </a:p>
          <a:p>
            <a:pPr eaLnBrk="1" hangingPunct="1">
              <a:defRPr/>
            </a:pPr>
            <a:endParaRPr lang="en-US" dirty="0"/>
          </a:p>
          <a:p>
            <a:pPr eaLnBrk="1" hangingPunct="1">
              <a:buFontTx/>
              <a:buAutoNum type="arabicPeriod"/>
              <a:defRPr/>
            </a:pPr>
            <a:endParaRPr lang="en-US" sz="3200" dirty="0">
              <a:solidFill>
                <a:srgbClr val="CC0000"/>
              </a:solidFill>
            </a:endParaRPr>
          </a:p>
        </p:txBody>
      </p:sp>
    </p:spTree>
    <p:extLst>
      <p:ext uri="{BB962C8B-B14F-4D97-AF65-F5344CB8AC3E}">
        <p14:creationId xmlns:p14="http://schemas.microsoft.com/office/powerpoint/2010/main" val="71635755"/>
      </p:ext>
    </p:extLst>
  </p:cSld>
  <p:clrMapOvr>
    <a:masterClrMapping/>
  </p:clrMapOvr>
  <p:transition>
    <p:strips dir="rd"/>
  </p:transition>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6DA51957-03D6-4349-BD2A-3F949FC065AE}" type="slidenum">
              <a:rPr lang="en-US" sz="1200" smtClean="0"/>
              <a:pPr eaLnBrk="1" hangingPunct="1"/>
              <a:t>31</a:t>
            </a:fld>
            <a:endParaRPr lang="en-US" sz="1200"/>
          </a:p>
        </p:txBody>
      </p:sp>
      <p:sp>
        <p:nvSpPr>
          <p:cNvPr id="5123" name="Rectangle 2050"/>
          <p:cNvSpPr>
            <a:spLocks noGrp="1" noChangeArrowheads="1"/>
          </p:cNvSpPr>
          <p:nvPr>
            <p:ph type="title"/>
          </p:nvPr>
        </p:nvSpPr>
        <p:spPr>
          <a:xfrm>
            <a:off x="1371600" y="685800"/>
            <a:ext cx="7297738" cy="782638"/>
          </a:xfrm>
          <a:noFill/>
        </p:spPr>
        <p:txBody>
          <a:bodyPr lIns="92075" tIns="46038" rIns="92075" bIns="46038" anchor="ctr"/>
          <a:lstStyle/>
          <a:p>
            <a:pPr eaLnBrk="1" hangingPunct="1"/>
            <a:r>
              <a:rPr lang="en-US"/>
              <a:t>What is Cluster Analysis?</a:t>
            </a:r>
          </a:p>
        </p:txBody>
      </p:sp>
      <p:sp>
        <p:nvSpPr>
          <p:cNvPr id="5124" name="Rectangle 2051"/>
          <p:cNvSpPr>
            <a:spLocks noGrp="1" noChangeArrowheads="1"/>
          </p:cNvSpPr>
          <p:nvPr>
            <p:ph type="body" idx="1"/>
          </p:nvPr>
        </p:nvSpPr>
        <p:spPr>
          <a:xfrm>
            <a:off x="0" y="1600200"/>
            <a:ext cx="9144000" cy="5257800"/>
          </a:xfrm>
          <a:noFill/>
        </p:spPr>
        <p:txBody>
          <a:bodyPr lIns="92075" tIns="46038" rIns="92075" bIns="46038"/>
          <a:lstStyle/>
          <a:p>
            <a:pPr eaLnBrk="1" hangingPunct="1"/>
            <a:r>
              <a:rPr lang="en-US" dirty="0"/>
              <a:t>Cluster: a collection of data objects</a:t>
            </a:r>
          </a:p>
          <a:p>
            <a:pPr eaLnBrk="1" hangingPunct="1"/>
            <a:r>
              <a:rPr lang="en-US" dirty="0">
                <a:solidFill>
                  <a:schemeClr val="hlink"/>
                </a:solidFill>
              </a:rPr>
              <a:t>Cluster analysis</a:t>
            </a:r>
            <a:r>
              <a:rPr lang="en-US" dirty="0"/>
              <a:t>: Grouping a set of data objects into clusters such that the data objects are</a:t>
            </a:r>
          </a:p>
          <a:p>
            <a:pPr lvl="2" eaLnBrk="1" hangingPunct="1"/>
            <a:r>
              <a:rPr lang="en-US" dirty="0"/>
              <a:t>similar to one another within the same cluster</a:t>
            </a:r>
          </a:p>
          <a:p>
            <a:pPr lvl="2" eaLnBrk="1" hangingPunct="1"/>
            <a:r>
              <a:rPr lang="en-US" dirty="0"/>
              <a:t>dissimilar to the objects in other clusters</a:t>
            </a:r>
          </a:p>
          <a:p>
            <a:pPr eaLnBrk="1" hangingPunct="1">
              <a:lnSpc>
                <a:spcPct val="120000"/>
              </a:lnSpc>
            </a:pPr>
            <a:r>
              <a:rPr lang="en-US" dirty="0"/>
              <a:t>The </a:t>
            </a:r>
            <a:r>
              <a:rPr lang="en-US" dirty="0">
                <a:solidFill>
                  <a:schemeClr val="hlink"/>
                </a:solidFill>
              </a:rPr>
              <a:t>quality </a:t>
            </a:r>
            <a:r>
              <a:rPr lang="en-US" dirty="0"/>
              <a:t>of a clustering result depends on both the distance measure used and on the clustering method employed, and algorithm parameters.</a:t>
            </a:r>
          </a:p>
          <a:p>
            <a:pPr eaLnBrk="1" hangingPunct="1"/>
            <a:r>
              <a:rPr lang="en-US" dirty="0"/>
              <a:t>Clustering is </a:t>
            </a:r>
            <a:r>
              <a:rPr lang="en-US" dirty="0">
                <a:solidFill>
                  <a:schemeClr val="hlink"/>
                </a:solidFill>
              </a:rPr>
              <a:t>unsupervised classification</a:t>
            </a:r>
            <a:r>
              <a:rPr lang="en-US" dirty="0"/>
              <a:t>: no predefined classes and no classified training examples</a:t>
            </a:r>
          </a:p>
        </p:txBody>
      </p:sp>
    </p:spTree>
    <p:extLst>
      <p:ext uri="{BB962C8B-B14F-4D97-AF65-F5344CB8AC3E}">
        <p14:creationId xmlns:p14="http://schemas.microsoft.com/office/powerpoint/2010/main" val="3491790150"/>
      </p:ext>
    </p:extLst>
  </p:cSld>
  <p:clrMapOvr>
    <a:masterClrMapping/>
  </p:clrMapOvr>
  <p:transition>
    <p:strips dir="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Illustrating Clustering</a:t>
            </a:r>
          </a:p>
        </p:txBody>
      </p:sp>
      <p:sp>
        <p:nvSpPr>
          <p:cNvPr id="20483" name="Text Box 3"/>
          <p:cNvSpPr txBox="1">
            <a:spLocks noChangeArrowheads="1"/>
          </p:cNvSpPr>
          <p:nvPr/>
        </p:nvSpPr>
        <p:spPr bwMode="auto">
          <a:xfrm>
            <a:off x="1955242" y="6019800"/>
            <a:ext cx="59515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168275" indent="-168275">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marL="0" indent="0">
              <a:spcBef>
                <a:spcPct val="20000"/>
              </a:spcBef>
              <a:buClr>
                <a:schemeClr val="accent2"/>
              </a:buClr>
            </a:pPr>
            <a:r>
              <a:rPr kumimoji="1" lang="en-US" sz="2000" b="0" dirty="0">
                <a:latin typeface="Tahoma" pitchFamily="34" charset="0"/>
              </a:rPr>
              <a:t>Euclidean Distance Based Clustering in 3-D space.</a:t>
            </a:r>
          </a:p>
        </p:txBody>
      </p:sp>
      <p:sp>
        <p:nvSpPr>
          <p:cNvPr id="20484" name="Text Box 4"/>
          <p:cNvSpPr txBox="1">
            <a:spLocks noChangeArrowheads="1"/>
          </p:cNvSpPr>
          <p:nvPr/>
        </p:nvSpPr>
        <p:spPr bwMode="auto">
          <a:xfrm>
            <a:off x="1295400" y="1981200"/>
            <a:ext cx="2762250" cy="822325"/>
          </a:xfrm>
          <a:prstGeom prst="rect">
            <a:avLst/>
          </a:prstGeom>
          <a:solidFill>
            <a:srgbClr val="00FFCC"/>
          </a:soli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algn="ctr"/>
            <a:r>
              <a:rPr lang="en-US" sz="2400" b="0">
                <a:latin typeface="Times New Roman" pitchFamily="18" charset="0"/>
              </a:rPr>
              <a:t>Intracluster distances</a:t>
            </a:r>
          </a:p>
          <a:p>
            <a:pPr algn="ctr"/>
            <a:r>
              <a:rPr lang="en-US" sz="2400" b="0">
                <a:latin typeface="Times New Roman" pitchFamily="18" charset="0"/>
              </a:rPr>
              <a:t>are minimized</a:t>
            </a:r>
          </a:p>
        </p:txBody>
      </p:sp>
      <p:sp>
        <p:nvSpPr>
          <p:cNvPr id="20485" name="Text Box 5"/>
          <p:cNvSpPr txBox="1">
            <a:spLocks noChangeArrowheads="1"/>
          </p:cNvSpPr>
          <p:nvPr/>
        </p:nvSpPr>
        <p:spPr bwMode="auto">
          <a:xfrm>
            <a:off x="5181600" y="1981200"/>
            <a:ext cx="2762250" cy="822325"/>
          </a:xfrm>
          <a:prstGeom prst="rect">
            <a:avLst/>
          </a:prstGeom>
          <a:solidFill>
            <a:srgbClr val="00FFCC"/>
          </a:solidFill>
          <a:ln>
            <a:noFill/>
          </a:ln>
          <a:effectLst>
            <a:outerShdw dist="107763" dir="2700000" algn="ctr" rotWithShape="0">
              <a:schemeClr val="bg2"/>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algn="ctr"/>
            <a:r>
              <a:rPr lang="en-US" sz="2400" b="0">
                <a:latin typeface="Times New Roman" pitchFamily="18" charset="0"/>
              </a:rPr>
              <a:t>Intercluster distances</a:t>
            </a:r>
          </a:p>
          <a:p>
            <a:pPr algn="ctr"/>
            <a:r>
              <a:rPr lang="en-US" sz="2400" b="0">
                <a:latin typeface="Times New Roman" pitchFamily="18" charset="0"/>
              </a:rPr>
              <a:t>are maximized</a:t>
            </a:r>
          </a:p>
        </p:txBody>
      </p:sp>
      <p:grpSp>
        <p:nvGrpSpPr>
          <p:cNvPr id="20486" name="Group 6"/>
          <p:cNvGrpSpPr>
            <a:grpSpLocks/>
          </p:cNvGrpSpPr>
          <p:nvPr/>
        </p:nvGrpSpPr>
        <p:grpSpPr bwMode="auto">
          <a:xfrm>
            <a:off x="3276600" y="3200400"/>
            <a:ext cx="3048000" cy="2678113"/>
            <a:chOff x="2160" y="2544"/>
            <a:chExt cx="1920" cy="1687"/>
          </a:xfrm>
        </p:grpSpPr>
        <p:sp>
          <p:nvSpPr>
            <p:cNvPr id="20487" name="Line 7"/>
            <p:cNvSpPr>
              <a:spLocks noChangeShapeType="1"/>
            </p:cNvSpPr>
            <p:nvPr/>
          </p:nvSpPr>
          <p:spPr bwMode="auto">
            <a:xfrm>
              <a:off x="2736" y="2544"/>
              <a:ext cx="0" cy="115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88" name="Line 8"/>
            <p:cNvSpPr>
              <a:spLocks noChangeShapeType="1"/>
            </p:cNvSpPr>
            <p:nvPr/>
          </p:nvSpPr>
          <p:spPr bwMode="auto">
            <a:xfrm>
              <a:off x="2736" y="3696"/>
              <a:ext cx="13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89" name="Freeform 9"/>
            <p:cNvSpPr>
              <a:spLocks/>
            </p:cNvSpPr>
            <p:nvPr/>
          </p:nvSpPr>
          <p:spPr bwMode="auto">
            <a:xfrm>
              <a:off x="2226" y="3696"/>
              <a:ext cx="510" cy="535"/>
            </a:xfrm>
            <a:custGeom>
              <a:avLst/>
              <a:gdLst>
                <a:gd name="T0" fmla="*/ 510 w 510"/>
                <a:gd name="T1" fmla="*/ 0 h 535"/>
                <a:gd name="T2" fmla="*/ 0 w 510"/>
                <a:gd name="T3" fmla="*/ 535 h 535"/>
                <a:gd name="T4" fmla="*/ 0 60000 65536"/>
                <a:gd name="T5" fmla="*/ 0 60000 65536"/>
                <a:gd name="T6" fmla="*/ 0 w 510"/>
                <a:gd name="T7" fmla="*/ 0 h 535"/>
                <a:gd name="T8" fmla="*/ 510 w 510"/>
                <a:gd name="T9" fmla="*/ 535 h 535"/>
              </a:gdLst>
              <a:ahLst/>
              <a:cxnLst>
                <a:cxn ang="T4">
                  <a:pos x="T0" y="T1"/>
                </a:cxn>
                <a:cxn ang="T5">
                  <a:pos x="T2" y="T3"/>
                </a:cxn>
              </a:cxnLst>
              <a:rect l="T6" t="T7" r="T8" b="T9"/>
              <a:pathLst>
                <a:path w="510" h="535">
                  <a:moveTo>
                    <a:pt x="510" y="0"/>
                  </a:moveTo>
                  <a:lnTo>
                    <a:pt x="0" y="535"/>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490" name="AutoShape 10"/>
            <p:cNvSpPr>
              <a:spLocks noChangeArrowheads="1"/>
            </p:cNvSpPr>
            <p:nvPr/>
          </p:nvSpPr>
          <p:spPr bwMode="auto">
            <a:xfrm>
              <a:off x="3264" y="2880"/>
              <a:ext cx="96" cy="96"/>
            </a:xfrm>
            <a:prstGeom prst="octagon">
              <a:avLst>
                <a:gd name="adj" fmla="val 29287"/>
              </a:avLst>
            </a:prstGeom>
            <a:solidFill>
              <a:schemeClr val="accent1"/>
            </a:solidFill>
            <a:ln w="9525">
              <a:solidFill>
                <a:schemeClr val="tx1"/>
              </a:solidFill>
              <a:miter lim="800000"/>
              <a:headEnd/>
              <a:tailEnd/>
            </a:ln>
          </p:spPr>
          <p:txBody>
            <a:bodyPr wrap="none" anchor="ctr"/>
            <a:lstStyle/>
            <a:p>
              <a:endParaRPr lang="en-US"/>
            </a:p>
          </p:txBody>
        </p:sp>
        <p:sp>
          <p:nvSpPr>
            <p:cNvPr id="20491" name="AutoShape 11"/>
            <p:cNvSpPr>
              <a:spLocks noChangeArrowheads="1"/>
            </p:cNvSpPr>
            <p:nvPr/>
          </p:nvSpPr>
          <p:spPr bwMode="auto">
            <a:xfrm>
              <a:off x="3408" y="2880"/>
              <a:ext cx="96" cy="96"/>
            </a:xfrm>
            <a:prstGeom prst="octagon">
              <a:avLst>
                <a:gd name="adj" fmla="val 29287"/>
              </a:avLst>
            </a:prstGeom>
            <a:solidFill>
              <a:schemeClr val="accent1"/>
            </a:solidFill>
            <a:ln w="9525">
              <a:solidFill>
                <a:schemeClr val="tx1"/>
              </a:solidFill>
              <a:miter lim="800000"/>
              <a:headEnd/>
              <a:tailEnd/>
            </a:ln>
          </p:spPr>
          <p:txBody>
            <a:bodyPr wrap="none" anchor="ctr"/>
            <a:lstStyle/>
            <a:p>
              <a:endParaRPr lang="en-US"/>
            </a:p>
          </p:txBody>
        </p:sp>
        <p:sp>
          <p:nvSpPr>
            <p:cNvPr id="20492" name="AutoShape 12"/>
            <p:cNvSpPr>
              <a:spLocks noChangeArrowheads="1"/>
            </p:cNvSpPr>
            <p:nvPr/>
          </p:nvSpPr>
          <p:spPr bwMode="auto">
            <a:xfrm>
              <a:off x="3360" y="2736"/>
              <a:ext cx="96" cy="96"/>
            </a:xfrm>
            <a:prstGeom prst="octagon">
              <a:avLst>
                <a:gd name="adj" fmla="val 29287"/>
              </a:avLst>
            </a:prstGeom>
            <a:solidFill>
              <a:schemeClr val="accent1"/>
            </a:solidFill>
            <a:ln w="9525">
              <a:solidFill>
                <a:schemeClr val="tx1"/>
              </a:solidFill>
              <a:miter lim="800000"/>
              <a:headEnd/>
              <a:tailEnd/>
            </a:ln>
          </p:spPr>
          <p:txBody>
            <a:bodyPr wrap="none" anchor="ctr"/>
            <a:lstStyle/>
            <a:p>
              <a:endParaRPr lang="en-US"/>
            </a:p>
          </p:txBody>
        </p:sp>
        <p:sp>
          <p:nvSpPr>
            <p:cNvPr id="20493" name="AutoShape 13"/>
            <p:cNvSpPr>
              <a:spLocks noChangeArrowheads="1"/>
            </p:cNvSpPr>
            <p:nvPr/>
          </p:nvSpPr>
          <p:spPr bwMode="auto">
            <a:xfrm>
              <a:off x="3360" y="3024"/>
              <a:ext cx="96" cy="96"/>
            </a:xfrm>
            <a:prstGeom prst="octagon">
              <a:avLst>
                <a:gd name="adj" fmla="val 29287"/>
              </a:avLst>
            </a:prstGeom>
            <a:solidFill>
              <a:schemeClr val="accent1"/>
            </a:solidFill>
            <a:ln w="9525">
              <a:solidFill>
                <a:schemeClr val="tx1"/>
              </a:solidFill>
              <a:miter lim="800000"/>
              <a:headEnd/>
              <a:tailEnd/>
            </a:ln>
          </p:spPr>
          <p:txBody>
            <a:bodyPr wrap="none" anchor="ctr"/>
            <a:lstStyle/>
            <a:p>
              <a:endParaRPr lang="en-US"/>
            </a:p>
          </p:txBody>
        </p:sp>
        <p:sp>
          <p:nvSpPr>
            <p:cNvPr id="20494" name="AutoShape 14"/>
            <p:cNvSpPr>
              <a:spLocks noChangeArrowheads="1"/>
            </p:cNvSpPr>
            <p:nvPr/>
          </p:nvSpPr>
          <p:spPr bwMode="auto">
            <a:xfrm>
              <a:off x="3600" y="2880"/>
              <a:ext cx="96" cy="96"/>
            </a:xfrm>
            <a:prstGeom prst="octagon">
              <a:avLst>
                <a:gd name="adj" fmla="val 29287"/>
              </a:avLst>
            </a:prstGeom>
            <a:solidFill>
              <a:schemeClr val="accent1"/>
            </a:solidFill>
            <a:ln w="9525">
              <a:solidFill>
                <a:schemeClr val="tx1"/>
              </a:solidFill>
              <a:miter lim="800000"/>
              <a:headEnd/>
              <a:tailEnd/>
            </a:ln>
          </p:spPr>
          <p:txBody>
            <a:bodyPr wrap="none" anchor="ctr"/>
            <a:lstStyle/>
            <a:p>
              <a:endParaRPr lang="en-US"/>
            </a:p>
          </p:txBody>
        </p:sp>
        <p:sp>
          <p:nvSpPr>
            <p:cNvPr id="20495" name="AutoShape 15"/>
            <p:cNvSpPr>
              <a:spLocks noChangeArrowheads="1"/>
            </p:cNvSpPr>
            <p:nvPr/>
          </p:nvSpPr>
          <p:spPr bwMode="auto">
            <a:xfrm>
              <a:off x="3504" y="2784"/>
              <a:ext cx="96" cy="96"/>
            </a:xfrm>
            <a:prstGeom prst="octagon">
              <a:avLst>
                <a:gd name="adj" fmla="val 29287"/>
              </a:avLst>
            </a:prstGeom>
            <a:solidFill>
              <a:schemeClr val="accent1"/>
            </a:solidFill>
            <a:ln w="9525">
              <a:solidFill>
                <a:schemeClr val="tx1"/>
              </a:solidFill>
              <a:miter lim="800000"/>
              <a:headEnd/>
              <a:tailEnd/>
            </a:ln>
          </p:spPr>
          <p:txBody>
            <a:bodyPr wrap="none" anchor="ctr"/>
            <a:lstStyle/>
            <a:p>
              <a:endParaRPr lang="en-US"/>
            </a:p>
          </p:txBody>
        </p:sp>
        <p:sp>
          <p:nvSpPr>
            <p:cNvPr id="20496" name="AutoShape 16"/>
            <p:cNvSpPr>
              <a:spLocks noChangeArrowheads="1"/>
            </p:cNvSpPr>
            <p:nvPr/>
          </p:nvSpPr>
          <p:spPr bwMode="auto">
            <a:xfrm>
              <a:off x="3168" y="2736"/>
              <a:ext cx="96" cy="96"/>
            </a:xfrm>
            <a:prstGeom prst="octagon">
              <a:avLst>
                <a:gd name="adj" fmla="val 29287"/>
              </a:avLst>
            </a:prstGeom>
            <a:solidFill>
              <a:schemeClr val="accent1"/>
            </a:solidFill>
            <a:ln w="9525">
              <a:solidFill>
                <a:schemeClr val="tx1"/>
              </a:solidFill>
              <a:miter lim="800000"/>
              <a:headEnd/>
              <a:tailEnd/>
            </a:ln>
          </p:spPr>
          <p:txBody>
            <a:bodyPr wrap="none" anchor="ctr"/>
            <a:lstStyle/>
            <a:p>
              <a:endParaRPr lang="en-US"/>
            </a:p>
          </p:txBody>
        </p:sp>
        <p:sp>
          <p:nvSpPr>
            <p:cNvPr id="20497" name="AutoShape 17"/>
            <p:cNvSpPr>
              <a:spLocks noChangeArrowheads="1"/>
            </p:cNvSpPr>
            <p:nvPr/>
          </p:nvSpPr>
          <p:spPr bwMode="auto">
            <a:xfrm>
              <a:off x="3504" y="2976"/>
              <a:ext cx="96" cy="96"/>
            </a:xfrm>
            <a:prstGeom prst="octagon">
              <a:avLst>
                <a:gd name="adj" fmla="val 29287"/>
              </a:avLst>
            </a:prstGeom>
            <a:solidFill>
              <a:schemeClr val="accent1"/>
            </a:solidFill>
            <a:ln w="9525">
              <a:solidFill>
                <a:schemeClr val="tx1"/>
              </a:solidFill>
              <a:miter lim="800000"/>
              <a:headEnd/>
              <a:tailEnd/>
            </a:ln>
          </p:spPr>
          <p:txBody>
            <a:bodyPr wrap="none" anchor="ctr"/>
            <a:lstStyle/>
            <a:p>
              <a:endParaRPr lang="en-US"/>
            </a:p>
          </p:txBody>
        </p:sp>
        <p:sp>
          <p:nvSpPr>
            <p:cNvPr id="20498" name="AutoShape 18"/>
            <p:cNvSpPr>
              <a:spLocks noChangeArrowheads="1"/>
            </p:cNvSpPr>
            <p:nvPr/>
          </p:nvSpPr>
          <p:spPr bwMode="auto">
            <a:xfrm>
              <a:off x="3168" y="2976"/>
              <a:ext cx="96" cy="96"/>
            </a:xfrm>
            <a:prstGeom prst="octagon">
              <a:avLst>
                <a:gd name="adj" fmla="val 29287"/>
              </a:avLst>
            </a:prstGeom>
            <a:solidFill>
              <a:schemeClr val="accent1"/>
            </a:solidFill>
            <a:ln w="9525">
              <a:solidFill>
                <a:schemeClr val="tx1"/>
              </a:solidFill>
              <a:miter lim="800000"/>
              <a:headEnd/>
              <a:tailEnd/>
            </a:ln>
          </p:spPr>
          <p:txBody>
            <a:bodyPr wrap="none" anchor="ctr"/>
            <a:lstStyle/>
            <a:p>
              <a:endParaRPr lang="en-US"/>
            </a:p>
          </p:txBody>
        </p:sp>
        <p:sp>
          <p:nvSpPr>
            <p:cNvPr id="20499" name="AutoShape 19"/>
            <p:cNvSpPr>
              <a:spLocks noChangeArrowheads="1"/>
            </p:cNvSpPr>
            <p:nvPr/>
          </p:nvSpPr>
          <p:spPr bwMode="auto">
            <a:xfrm>
              <a:off x="2160" y="3264"/>
              <a:ext cx="96" cy="96"/>
            </a:xfrm>
            <a:prstGeom prst="octagon">
              <a:avLst>
                <a:gd name="adj" fmla="val 29287"/>
              </a:avLst>
            </a:prstGeom>
            <a:solidFill>
              <a:srgbClr val="FF0066"/>
            </a:solidFill>
            <a:ln w="9525">
              <a:solidFill>
                <a:schemeClr val="tx1"/>
              </a:solidFill>
              <a:miter lim="800000"/>
              <a:headEnd/>
              <a:tailEnd/>
            </a:ln>
          </p:spPr>
          <p:txBody>
            <a:bodyPr wrap="none" anchor="ctr"/>
            <a:lstStyle/>
            <a:p>
              <a:endParaRPr lang="en-US"/>
            </a:p>
          </p:txBody>
        </p:sp>
        <p:sp>
          <p:nvSpPr>
            <p:cNvPr id="20500" name="AutoShape 20"/>
            <p:cNvSpPr>
              <a:spLocks noChangeArrowheads="1"/>
            </p:cNvSpPr>
            <p:nvPr/>
          </p:nvSpPr>
          <p:spPr bwMode="auto">
            <a:xfrm>
              <a:off x="2304" y="3312"/>
              <a:ext cx="96" cy="96"/>
            </a:xfrm>
            <a:prstGeom prst="octagon">
              <a:avLst>
                <a:gd name="adj" fmla="val 29287"/>
              </a:avLst>
            </a:prstGeom>
            <a:solidFill>
              <a:srgbClr val="FF0066"/>
            </a:solidFill>
            <a:ln w="9525">
              <a:solidFill>
                <a:schemeClr val="tx1"/>
              </a:solidFill>
              <a:miter lim="800000"/>
              <a:headEnd/>
              <a:tailEnd/>
            </a:ln>
          </p:spPr>
          <p:txBody>
            <a:bodyPr wrap="none" anchor="ctr"/>
            <a:lstStyle/>
            <a:p>
              <a:endParaRPr lang="en-US"/>
            </a:p>
          </p:txBody>
        </p:sp>
        <p:sp>
          <p:nvSpPr>
            <p:cNvPr id="20501" name="AutoShape 21"/>
            <p:cNvSpPr>
              <a:spLocks noChangeArrowheads="1"/>
            </p:cNvSpPr>
            <p:nvPr/>
          </p:nvSpPr>
          <p:spPr bwMode="auto">
            <a:xfrm>
              <a:off x="2304" y="3456"/>
              <a:ext cx="96" cy="96"/>
            </a:xfrm>
            <a:prstGeom prst="octagon">
              <a:avLst>
                <a:gd name="adj" fmla="val 29287"/>
              </a:avLst>
            </a:prstGeom>
            <a:solidFill>
              <a:srgbClr val="FF0066"/>
            </a:solidFill>
            <a:ln w="9525">
              <a:solidFill>
                <a:schemeClr val="tx1"/>
              </a:solidFill>
              <a:miter lim="800000"/>
              <a:headEnd/>
              <a:tailEnd/>
            </a:ln>
          </p:spPr>
          <p:txBody>
            <a:bodyPr wrap="none" anchor="ctr"/>
            <a:lstStyle/>
            <a:p>
              <a:endParaRPr lang="en-US"/>
            </a:p>
          </p:txBody>
        </p:sp>
        <p:sp>
          <p:nvSpPr>
            <p:cNvPr id="20502" name="AutoShape 22"/>
            <p:cNvSpPr>
              <a:spLocks noChangeArrowheads="1"/>
            </p:cNvSpPr>
            <p:nvPr/>
          </p:nvSpPr>
          <p:spPr bwMode="auto">
            <a:xfrm>
              <a:off x="2448" y="3312"/>
              <a:ext cx="96" cy="96"/>
            </a:xfrm>
            <a:prstGeom prst="octagon">
              <a:avLst>
                <a:gd name="adj" fmla="val 29287"/>
              </a:avLst>
            </a:prstGeom>
            <a:solidFill>
              <a:srgbClr val="FF0066"/>
            </a:solidFill>
            <a:ln w="9525">
              <a:solidFill>
                <a:schemeClr val="tx1"/>
              </a:solidFill>
              <a:miter lim="800000"/>
              <a:headEnd/>
              <a:tailEnd/>
            </a:ln>
          </p:spPr>
          <p:txBody>
            <a:bodyPr wrap="none" anchor="ctr"/>
            <a:lstStyle/>
            <a:p>
              <a:endParaRPr lang="en-US"/>
            </a:p>
          </p:txBody>
        </p:sp>
        <p:sp>
          <p:nvSpPr>
            <p:cNvPr id="20503" name="AutoShape 23"/>
            <p:cNvSpPr>
              <a:spLocks noChangeArrowheads="1"/>
            </p:cNvSpPr>
            <p:nvPr/>
          </p:nvSpPr>
          <p:spPr bwMode="auto">
            <a:xfrm>
              <a:off x="2352" y="3168"/>
              <a:ext cx="96" cy="96"/>
            </a:xfrm>
            <a:prstGeom prst="octagon">
              <a:avLst>
                <a:gd name="adj" fmla="val 29287"/>
              </a:avLst>
            </a:prstGeom>
            <a:solidFill>
              <a:srgbClr val="FF0066"/>
            </a:solidFill>
            <a:ln w="9525">
              <a:solidFill>
                <a:schemeClr val="tx1"/>
              </a:solidFill>
              <a:miter lim="800000"/>
              <a:headEnd/>
              <a:tailEnd/>
            </a:ln>
          </p:spPr>
          <p:txBody>
            <a:bodyPr wrap="none" anchor="ctr"/>
            <a:lstStyle/>
            <a:p>
              <a:endParaRPr lang="en-US"/>
            </a:p>
          </p:txBody>
        </p:sp>
        <p:sp>
          <p:nvSpPr>
            <p:cNvPr id="20504" name="AutoShape 24"/>
            <p:cNvSpPr>
              <a:spLocks noChangeArrowheads="1"/>
            </p:cNvSpPr>
            <p:nvPr/>
          </p:nvSpPr>
          <p:spPr bwMode="auto">
            <a:xfrm>
              <a:off x="2448" y="3456"/>
              <a:ext cx="96" cy="96"/>
            </a:xfrm>
            <a:prstGeom prst="octagon">
              <a:avLst>
                <a:gd name="adj" fmla="val 29287"/>
              </a:avLst>
            </a:prstGeom>
            <a:solidFill>
              <a:srgbClr val="FF0066"/>
            </a:solidFill>
            <a:ln w="9525">
              <a:solidFill>
                <a:schemeClr val="tx1"/>
              </a:solidFill>
              <a:miter lim="800000"/>
              <a:headEnd/>
              <a:tailEnd/>
            </a:ln>
          </p:spPr>
          <p:txBody>
            <a:bodyPr wrap="none" anchor="ctr"/>
            <a:lstStyle/>
            <a:p>
              <a:endParaRPr lang="en-US"/>
            </a:p>
          </p:txBody>
        </p:sp>
        <p:sp>
          <p:nvSpPr>
            <p:cNvPr id="20505" name="AutoShape 25"/>
            <p:cNvSpPr>
              <a:spLocks noChangeArrowheads="1"/>
            </p:cNvSpPr>
            <p:nvPr/>
          </p:nvSpPr>
          <p:spPr bwMode="auto">
            <a:xfrm>
              <a:off x="2160" y="3408"/>
              <a:ext cx="96" cy="96"/>
            </a:xfrm>
            <a:prstGeom prst="octagon">
              <a:avLst>
                <a:gd name="adj" fmla="val 29287"/>
              </a:avLst>
            </a:prstGeom>
            <a:solidFill>
              <a:srgbClr val="FF0066"/>
            </a:solidFill>
            <a:ln w="9525">
              <a:solidFill>
                <a:schemeClr val="tx1"/>
              </a:solidFill>
              <a:miter lim="800000"/>
              <a:headEnd/>
              <a:tailEnd/>
            </a:ln>
          </p:spPr>
          <p:txBody>
            <a:bodyPr wrap="none" anchor="ctr"/>
            <a:lstStyle/>
            <a:p>
              <a:endParaRPr lang="en-US"/>
            </a:p>
          </p:txBody>
        </p:sp>
        <p:sp>
          <p:nvSpPr>
            <p:cNvPr id="20506" name="AutoShape 26"/>
            <p:cNvSpPr>
              <a:spLocks noChangeArrowheads="1"/>
            </p:cNvSpPr>
            <p:nvPr/>
          </p:nvSpPr>
          <p:spPr bwMode="auto">
            <a:xfrm>
              <a:off x="3504" y="3552"/>
              <a:ext cx="96" cy="96"/>
            </a:xfrm>
            <a:prstGeom prst="octagon">
              <a:avLst>
                <a:gd name="adj" fmla="val 29287"/>
              </a:avLst>
            </a:prstGeom>
            <a:solidFill>
              <a:schemeClr val="accent2"/>
            </a:solidFill>
            <a:ln w="9525">
              <a:solidFill>
                <a:schemeClr val="tx1"/>
              </a:solidFill>
              <a:miter lim="800000"/>
              <a:headEnd/>
              <a:tailEnd/>
            </a:ln>
          </p:spPr>
          <p:txBody>
            <a:bodyPr wrap="none" anchor="ctr"/>
            <a:lstStyle/>
            <a:p>
              <a:endParaRPr lang="en-US"/>
            </a:p>
          </p:txBody>
        </p:sp>
        <p:sp>
          <p:nvSpPr>
            <p:cNvPr id="20507" name="AutoShape 27"/>
            <p:cNvSpPr>
              <a:spLocks noChangeArrowheads="1"/>
            </p:cNvSpPr>
            <p:nvPr/>
          </p:nvSpPr>
          <p:spPr bwMode="auto">
            <a:xfrm>
              <a:off x="3792" y="3600"/>
              <a:ext cx="96" cy="96"/>
            </a:xfrm>
            <a:prstGeom prst="octagon">
              <a:avLst>
                <a:gd name="adj" fmla="val 29287"/>
              </a:avLst>
            </a:prstGeom>
            <a:solidFill>
              <a:schemeClr val="accent2"/>
            </a:solidFill>
            <a:ln w="9525">
              <a:solidFill>
                <a:schemeClr val="tx1"/>
              </a:solidFill>
              <a:miter lim="800000"/>
              <a:headEnd/>
              <a:tailEnd/>
            </a:ln>
          </p:spPr>
          <p:txBody>
            <a:bodyPr wrap="none" anchor="ctr"/>
            <a:lstStyle/>
            <a:p>
              <a:endParaRPr lang="en-US"/>
            </a:p>
          </p:txBody>
        </p:sp>
        <p:sp>
          <p:nvSpPr>
            <p:cNvPr id="20508" name="AutoShape 28"/>
            <p:cNvSpPr>
              <a:spLocks noChangeArrowheads="1"/>
            </p:cNvSpPr>
            <p:nvPr/>
          </p:nvSpPr>
          <p:spPr bwMode="auto">
            <a:xfrm>
              <a:off x="3648" y="3696"/>
              <a:ext cx="96" cy="96"/>
            </a:xfrm>
            <a:prstGeom prst="octagon">
              <a:avLst>
                <a:gd name="adj" fmla="val 29287"/>
              </a:avLst>
            </a:prstGeom>
            <a:solidFill>
              <a:schemeClr val="accent2"/>
            </a:solidFill>
            <a:ln w="9525">
              <a:solidFill>
                <a:schemeClr val="tx1"/>
              </a:solidFill>
              <a:miter lim="800000"/>
              <a:headEnd/>
              <a:tailEnd/>
            </a:ln>
          </p:spPr>
          <p:txBody>
            <a:bodyPr wrap="none" anchor="ctr"/>
            <a:lstStyle/>
            <a:p>
              <a:endParaRPr lang="en-US"/>
            </a:p>
          </p:txBody>
        </p:sp>
        <p:sp>
          <p:nvSpPr>
            <p:cNvPr id="20509" name="AutoShape 29"/>
            <p:cNvSpPr>
              <a:spLocks noChangeArrowheads="1"/>
            </p:cNvSpPr>
            <p:nvPr/>
          </p:nvSpPr>
          <p:spPr bwMode="auto">
            <a:xfrm>
              <a:off x="3504" y="3792"/>
              <a:ext cx="96" cy="96"/>
            </a:xfrm>
            <a:prstGeom prst="octagon">
              <a:avLst>
                <a:gd name="adj" fmla="val 29287"/>
              </a:avLst>
            </a:prstGeom>
            <a:solidFill>
              <a:schemeClr val="accent2"/>
            </a:solidFill>
            <a:ln w="9525">
              <a:solidFill>
                <a:schemeClr val="tx1"/>
              </a:solidFill>
              <a:miter lim="800000"/>
              <a:headEnd/>
              <a:tailEnd/>
            </a:ln>
          </p:spPr>
          <p:txBody>
            <a:bodyPr wrap="none" anchor="ctr"/>
            <a:lstStyle/>
            <a:p>
              <a:endParaRPr lang="en-US"/>
            </a:p>
          </p:txBody>
        </p:sp>
        <p:sp>
          <p:nvSpPr>
            <p:cNvPr id="20510" name="AutoShape 30"/>
            <p:cNvSpPr>
              <a:spLocks noChangeArrowheads="1"/>
            </p:cNvSpPr>
            <p:nvPr/>
          </p:nvSpPr>
          <p:spPr bwMode="auto">
            <a:xfrm>
              <a:off x="3696" y="3792"/>
              <a:ext cx="96" cy="96"/>
            </a:xfrm>
            <a:prstGeom prst="octagon">
              <a:avLst>
                <a:gd name="adj" fmla="val 29287"/>
              </a:avLst>
            </a:prstGeom>
            <a:solidFill>
              <a:schemeClr val="accent2"/>
            </a:solidFill>
            <a:ln w="9525">
              <a:solidFill>
                <a:schemeClr val="tx1"/>
              </a:solidFill>
              <a:miter lim="800000"/>
              <a:headEnd/>
              <a:tailEnd/>
            </a:ln>
          </p:spPr>
          <p:txBody>
            <a:bodyPr wrap="none" anchor="ctr"/>
            <a:lstStyle/>
            <a:p>
              <a:endParaRPr lang="en-US"/>
            </a:p>
          </p:txBody>
        </p:sp>
        <p:sp>
          <p:nvSpPr>
            <p:cNvPr id="20511" name="AutoShape 31"/>
            <p:cNvSpPr>
              <a:spLocks noChangeArrowheads="1"/>
            </p:cNvSpPr>
            <p:nvPr/>
          </p:nvSpPr>
          <p:spPr bwMode="auto">
            <a:xfrm flipV="1">
              <a:off x="3504" y="3648"/>
              <a:ext cx="96" cy="96"/>
            </a:xfrm>
            <a:prstGeom prst="octagon">
              <a:avLst>
                <a:gd name="adj" fmla="val 29287"/>
              </a:avLst>
            </a:prstGeom>
            <a:solidFill>
              <a:schemeClr val="accent2"/>
            </a:solidFill>
            <a:ln w="9525">
              <a:solidFill>
                <a:schemeClr val="tx1"/>
              </a:solidFill>
              <a:miter lim="800000"/>
              <a:headEnd/>
              <a:tailEnd/>
            </a:ln>
          </p:spPr>
          <p:txBody>
            <a:bodyPr wrap="none" anchor="ctr"/>
            <a:lstStyle/>
            <a:p>
              <a:endParaRPr lang="en-US"/>
            </a:p>
          </p:txBody>
        </p:sp>
        <p:sp>
          <p:nvSpPr>
            <p:cNvPr id="20512" name="AutoShape 32"/>
            <p:cNvSpPr>
              <a:spLocks noChangeArrowheads="1"/>
            </p:cNvSpPr>
            <p:nvPr/>
          </p:nvSpPr>
          <p:spPr bwMode="auto">
            <a:xfrm>
              <a:off x="3696" y="3504"/>
              <a:ext cx="96" cy="96"/>
            </a:xfrm>
            <a:prstGeom prst="octagon">
              <a:avLst>
                <a:gd name="adj" fmla="val 29287"/>
              </a:avLst>
            </a:prstGeom>
            <a:solidFill>
              <a:schemeClr val="accent2"/>
            </a:solidFill>
            <a:ln w="9525">
              <a:solidFill>
                <a:schemeClr val="tx1"/>
              </a:solidFill>
              <a:miter lim="800000"/>
              <a:headEnd/>
              <a:tailEnd/>
            </a:ln>
          </p:spPr>
          <p:txBody>
            <a:bodyPr wrap="none" anchor="ctr"/>
            <a:lstStyle/>
            <a:p>
              <a:endParaRPr lang="en-US"/>
            </a:p>
          </p:txBody>
        </p:sp>
      </p:grpSp>
      <p:sp>
        <p:nvSpPr>
          <p:cNvPr id="2" name="Slide Number Placeholder 1"/>
          <p:cNvSpPr>
            <a:spLocks noGrp="1"/>
          </p:cNvSpPr>
          <p:nvPr>
            <p:ph type="sldNum" sz="quarter" idx="10"/>
          </p:nvPr>
        </p:nvSpPr>
        <p:spPr/>
        <p:txBody>
          <a:bodyPr/>
          <a:lstStyle/>
          <a:p>
            <a:pPr>
              <a:defRPr/>
            </a:pPr>
            <a:fld id="{01273646-4B7C-46D1-B918-D1BD39A0D40B}" type="slidenum">
              <a:rPr lang="en-US" smtClean="0"/>
              <a:pPr>
                <a:defRPr/>
              </a:pPr>
              <a:t>32</a:t>
            </a:fld>
            <a:endParaRPr lang="en-US"/>
          </a:p>
        </p:txBody>
      </p:sp>
    </p:spTree>
    <p:extLst>
      <p:ext uri="{BB962C8B-B14F-4D97-AF65-F5344CB8AC3E}">
        <p14:creationId xmlns:p14="http://schemas.microsoft.com/office/powerpoint/2010/main" val="39893728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90600" y="26988"/>
            <a:ext cx="8280400" cy="1268412"/>
          </a:xfrm>
        </p:spPr>
        <p:txBody>
          <a:bodyPr/>
          <a:lstStyle/>
          <a:p>
            <a:pPr algn="ctr"/>
            <a:r>
              <a:rPr lang="en-US" sz="4400"/>
              <a:t>Goal of Clustering</a:t>
            </a:r>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00" y="2286000"/>
            <a:ext cx="4872038" cy="365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9220" name="Text Box 4"/>
          <p:cNvSpPr txBox="1">
            <a:spLocks noChangeArrowheads="1"/>
          </p:cNvSpPr>
          <p:nvPr/>
        </p:nvSpPr>
        <p:spPr bwMode="auto">
          <a:xfrm>
            <a:off x="1016000" y="5627688"/>
            <a:ext cx="2514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spcBef>
                <a:spcPct val="50000"/>
              </a:spcBef>
            </a:pPr>
            <a:r>
              <a:rPr lang="en-US" sz="1800" b="1">
                <a:latin typeface="Arial" charset="0"/>
              </a:rPr>
              <a:t>Original Points</a:t>
            </a:r>
          </a:p>
        </p:txBody>
      </p:sp>
      <p:pic>
        <p:nvPicPr>
          <p:cNvPr id="9221"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0200" y="2362200"/>
            <a:ext cx="4872038" cy="365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9222" name="Text Box 7"/>
          <p:cNvSpPr txBox="1">
            <a:spLocks noChangeArrowheads="1"/>
          </p:cNvSpPr>
          <p:nvPr/>
        </p:nvSpPr>
        <p:spPr bwMode="auto">
          <a:xfrm>
            <a:off x="1930400" y="6261100"/>
            <a:ext cx="4876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spcBef>
                <a:spcPct val="50000"/>
              </a:spcBef>
            </a:pPr>
            <a:r>
              <a:rPr lang="en-US" sz="1800" b="1">
                <a:latin typeface="Arial" charset="0"/>
              </a:rPr>
              <a:t>DBSCAN Result, Eps = 10, MinPts = 4</a:t>
            </a:r>
          </a:p>
        </p:txBody>
      </p:sp>
      <p:sp>
        <p:nvSpPr>
          <p:cNvPr id="9223" name="Text Box 5"/>
          <p:cNvSpPr txBox="1">
            <a:spLocks noChangeArrowheads="1"/>
          </p:cNvSpPr>
          <p:nvPr/>
        </p:nvSpPr>
        <p:spPr bwMode="auto">
          <a:xfrm>
            <a:off x="5054600" y="5619750"/>
            <a:ext cx="33321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spcBef>
                <a:spcPct val="50000"/>
              </a:spcBef>
            </a:pPr>
            <a:r>
              <a:rPr lang="en-US" sz="1800" b="1">
                <a:latin typeface="Arial" charset="0"/>
              </a:rPr>
              <a:t>Point types: </a:t>
            </a:r>
            <a:r>
              <a:rPr lang="en-US" sz="1800" b="1">
                <a:solidFill>
                  <a:schemeClr val="hlink"/>
                </a:solidFill>
                <a:latin typeface="Arial" charset="0"/>
              </a:rPr>
              <a:t>core</a:t>
            </a:r>
            <a:r>
              <a:rPr lang="en-US" sz="1800" b="1">
                <a:latin typeface="Arial" charset="0"/>
              </a:rPr>
              <a:t>, </a:t>
            </a:r>
            <a:r>
              <a:rPr lang="en-US" sz="1800" b="1">
                <a:solidFill>
                  <a:srgbClr val="003399"/>
                </a:solidFill>
                <a:latin typeface="Arial" charset="0"/>
              </a:rPr>
              <a:t>border</a:t>
            </a:r>
            <a:r>
              <a:rPr lang="en-US" sz="1800" b="1">
                <a:latin typeface="Arial" charset="0"/>
              </a:rPr>
              <a:t> and </a:t>
            </a:r>
            <a:r>
              <a:rPr lang="en-US" sz="1800" b="1">
                <a:solidFill>
                  <a:srgbClr val="FF0000"/>
                </a:solidFill>
                <a:latin typeface="Arial" charset="0"/>
              </a:rPr>
              <a:t>noise</a:t>
            </a:r>
          </a:p>
        </p:txBody>
      </p:sp>
      <p:sp>
        <p:nvSpPr>
          <p:cNvPr id="9224" name="TextBox 1"/>
          <p:cNvSpPr txBox="1">
            <a:spLocks noChangeArrowheads="1"/>
          </p:cNvSpPr>
          <p:nvPr/>
        </p:nvSpPr>
        <p:spPr bwMode="auto">
          <a:xfrm>
            <a:off x="1257300" y="1844675"/>
            <a:ext cx="1203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a:t>Objects</a:t>
            </a:r>
          </a:p>
        </p:txBody>
      </p:sp>
      <p:sp>
        <p:nvSpPr>
          <p:cNvPr id="9225" name="TextBox 2"/>
          <p:cNvSpPr txBox="1">
            <a:spLocks noChangeArrowheads="1"/>
          </p:cNvSpPr>
          <p:nvPr/>
        </p:nvSpPr>
        <p:spPr bwMode="auto">
          <a:xfrm>
            <a:off x="3530600" y="1600200"/>
            <a:ext cx="15382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a:t>K Clusters</a:t>
            </a:r>
          </a:p>
          <a:p>
            <a:pPr eaLnBrk="1" hangingPunct="1"/>
            <a:endParaRPr lang="en-US"/>
          </a:p>
          <a:p>
            <a:pPr eaLnBrk="1" hangingPunct="1"/>
            <a:r>
              <a:rPr lang="en-US"/>
              <a:t>Outliers</a:t>
            </a:r>
          </a:p>
        </p:txBody>
      </p:sp>
      <p:cxnSp>
        <p:nvCxnSpPr>
          <p:cNvPr id="9226" name="Straight Arrow Connector 4"/>
          <p:cNvCxnSpPr>
            <a:cxnSpLocks noChangeShapeType="1"/>
            <a:stCxn id="9224" idx="3"/>
          </p:cNvCxnSpPr>
          <p:nvPr/>
        </p:nvCxnSpPr>
        <p:spPr bwMode="auto">
          <a:xfrm flipV="1">
            <a:off x="2460625" y="1844675"/>
            <a:ext cx="1196975" cy="231775"/>
          </a:xfrm>
          <a:prstGeom prst="straightConnector1">
            <a:avLst/>
          </a:prstGeom>
          <a:noFill/>
          <a:ln w="9525" algn="ctr">
            <a:solidFill>
              <a:schemeClr val="tx1"/>
            </a:solidFill>
            <a:miter lim="800000"/>
            <a:headEnd/>
            <a:tailEnd type="arrow" w="med" len="med"/>
          </a:ln>
          <a:extLst>
            <a:ext uri="{909E8E84-426E-40DD-AFC4-6F175D3DCCD1}">
              <a14:hiddenFill xmlns:a14="http://schemas.microsoft.com/office/drawing/2010/main">
                <a:noFill/>
              </a14:hiddenFill>
            </a:ext>
          </a:extLst>
        </p:spPr>
      </p:cxnSp>
      <p:cxnSp>
        <p:nvCxnSpPr>
          <p:cNvPr id="9227" name="Straight Arrow Connector 6"/>
          <p:cNvCxnSpPr>
            <a:cxnSpLocks noChangeShapeType="1"/>
            <a:stCxn id="9224" idx="3"/>
          </p:cNvCxnSpPr>
          <p:nvPr/>
        </p:nvCxnSpPr>
        <p:spPr bwMode="auto">
          <a:xfrm>
            <a:off x="2460625" y="2076450"/>
            <a:ext cx="1196975" cy="514350"/>
          </a:xfrm>
          <a:prstGeom prst="straightConnector1">
            <a:avLst/>
          </a:prstGeom>
          <a:noFill/>
          <a:ln w="9525" algn="ctr">
            <a:solidFill>
              <a:schemeClr val="tx1"/>
            </a:solidFill>
            <a:miter lim="800000"/>
            <a:headEnd/>
            <a:tailEnd type="arrow" w="med" len="med"/>
          </a:ln>
          <a:extLst>
            <a:ext uri="{909E8E84-426E-40DD-AFC4-6F175D3DCCD1}">
              <a14:hiddenFill xmlns:a14="http://schemas.microsoft.com/office/drawing/2010/main">
                <a:noFill/>
              </a14:hiddenFill>
            </a:ext>
          </a:extLst>
        </p:spPr>
      </p:cxnSp>
      <p:sp>
        <p:nvSpPr>
          <p:cNvPr id="2" name="Slide Number Placeholder 1"/>
          <p:cNvSpPr>
            <a:spLocks noGrp="1"/>
          </p:cNvSpPr>
          <p:nvPr>
            <p:ph type="sldNum" sz="quarter" idx="10"/>
          </p:nvPr>
        </p:nvSpPr>
        <p:spPr/>
        <p:txBody>
          <a:bodyPr/>
          <a:lstStyle/>
          <a:p>
            <a:pPr>
              <a:defRPr/>
            </a:pPr>
            <a:fld id="{D52C3971-C4E5-4896-9E62-8BE33C2B6ED9}" type="slidenum">
              <a:rPr lang="en-US" smtClean="0"/>
              <a:pPr>
                <a:defRPr/>
              </a:pPr>
              <a:t>33</a:t>
            </a:fld>
            <a:endParaRPr lang="en-US"/>
          </a:p>
        </p:txBody>
      </p:sp>
    </p:spTree>
    <p:extLst>
      <p:ext uri="{BB962C8B-B14F-4D97-AF65-F5344CB8AC3E}">
        <p14:creationId xmlns:p14="http://schemas.microsoft.com/office/powerpoint/2010/main" val="9243547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86279411-7DCE-489F-8A4C-8E943F662754}" type="slidenum">
              <a:rPr lang="en-US" sz="1200" smtClean="0"/>
              <a:pPr eaLnBrk="1" hangingPunct="1"/>
              <a:t>34</a:t>
            </a:fld>
            <a:endParaRPr lang="en-US" sz="1200"/>
          </a:p>
        </p:txBody>
      </p:sp>
      <p:sp>
        <p:nvSpPr>
          <p:cNvPr id="6147" name="Rectangle 1026"/>
          <p:cNvSpPr>
            <a:spLocks noGrp="1" noChangeArrowheads="1"/>
          </p:cNvSpPr>
          <p:nvPr>
            <p:ph type="title"/>
          </p:nvPr>
        </p:nvSpPr>
        <p:spPr/>
        <p:txBody>
          <a:bodyPr/>
          <a:lstStyle/>
          <a:p>
            <a:pPr eaLnBrk="1" hangingPunct="1"/>
            <a:r>
              <a:rPr lang="en-US"/>
              <a:t>Motivation: Why Clustering?</a:t>
            </a:r>
          </a:p>
        </p:txBody>
      </p:sp>
      <p:sp>
        <p:nvSpPr>
          <p:cNvPr id="6148" name="Rectangle 1027"/>
          <p:cNvSpPr>
            <a:spLocks noGrp="1" noChangeArrowheads="1"/>
          </p:cNvSpPr>
          <p:nvPr>
            <p:ph type="body" idx="1"/>
          </p:nvPr>
        </p:nvSpPr>
        <p:spPr>
          <a:xfrm>
            <a:off x="304800" y="1676400"/>
            <a:ext cx="8839200" cy="4800600"/>
          </a:xfrm>
        </p:spPr>
        <p:txBody>
          <a:bodyPr/>
          <a:lstStyle/>
          <a:p>
            <a:pPr eaLnBrk="1" hangingPunct="1">
              <a:buFont typeface="Wingdings" pitchFamily="2" charset="2"/>
              <a:buNone/>
            </a:pPr>
            <a:r>
              <a:rPr lang="en-US" b="1" dirty="0">
                <a:solidFill>
                  <a:schemeClr val="folHlink"/>
                </a:solidFill>
              </a:rPr>
              <a:t>Problem:</a:t>
            </a:r>
            <a:r>
              <a:rPr lang="en-US" dirty="0"/>
              <a:t> Identify (a small number of) groups of similar objects in a given (large) set of objects.</a:t>
            </a:r>
          </a:p>
          <a:p>
            <a:pPr eaLnBrk="1" hangingPunct="1">
              <a:buFont typeface="Wingdings" pitchFamily="2" charset="2"/>
              <a:buNone/>
            </a:pPr>
            <a:r>
              <a:rPr lang="en-US" b="1" dirty="0">
                <a:solidFill>
                  <a:schemeClr val="folHlink"/>
                </a:solidFill>
              </a:rPr>
              <a:t>Goals:</a:t>
            </a:r>
            <a:r>
              <a:rPr lang="en-US" dirty="0">
                <a:solidFill>
                  <a:schemeClr val="folHlink"/>
                </a:solidFill>
              </a:rPr>
              <a:t> </a:t>
            </a:r>
          </a:p>
          <a:p>
            <a:pPr eaLnBrk="1" hangingPunct="1"/>
            <a:r>
              <a:rPr lang="en-US" dirty="0"/>
              <a:t>Find representatives for homogeneous groups </a:t>
            </a:r>
            <a:r>
              <a:rPr lang="en-US" dirty="0">
                <a:sym typeface="Wingdings" pitchFamily="2" charset="2"/>
              </a:rPr>
              <a:t></a:t>
            </a:r>
            <a:r>
              <a:rPr lang="en-US" b="1" dirty="0">
                <a:solidFill>
                  <a:schemeClr val="hlink"/>
                </a:solidFill>
                <a:sym typeface="Wingdings" pitchFamily="2" charset="2"/>
              </a:rPr>
              <a:t>Data Compression </a:t>
            </a:r>
          </a:p>
          <a:p>
            <a:pPr eaLnBrk="1" hangingPunct="1"/>
            <a:r>
              <a:rPr lang="en-US" dirty="0">
                <a:sym typeface="Wingdings" pitchFamily="2" charset="2"/>
              </a:rPr>
              <a:t>Find “natural” clusters and describe their properties </a:t>
            </a:r>
            <a:r>
              <a:rPr lang="en-US" b="1" dirty="0">
                <a:solidFill>
                  <a:schemeClr val="hlink"/>
                </a:solidFill>
                <a:sym typeface="Wingdings" pitchFamily="2" charset="2"/>
              </a:rPr>
              <a:t>”natural” Data Types</a:t>
            </a:r>
          </a:p>
          <a:p>
            <a:pPr eaLnBrk="1" hangingPunct="1"/>
            <a:r>
              <a:rPr lang="en-US" dirty="0">
                <a:sym typeface="Wingdings" pitchFamily="2" charset="2"/>
              </a:rPr>
              <a:t>Find suitable and useful grouping </a:t>
            </a:r>
            <a:r>
              <a:rPr lang="en-US" b="1" dirty="0">
                <a:solidFill>
                  <a:schemeClr val="hlink"/>
                </a:solidFill>
                <a:sym typeface="Wingdings" pitchFamily="2" charset="2"/>
              </a:rPr>
              <a:t>”useful” Data Classes</a:t>
            </a:r>
          </a:p>
          <a:p>
            <a:pPr eaLnBrk="1" hangingPunct="1"/>
            <a:r>
              <a:rPr lang="en-US" dirty="0">
                <a:sym typeface="Wingdings" pitchFamily="2" charset="2"/>
              </a:rPr>
              <a:t>Find unusual data object </a:t>
            </a:r>
            <a:r>
              <a:rPr lang="en-US" b="1" dirty="0">
                <a:solidFill>
                  <a:schemeClr val="hlink"/>
                </a:solidFill>
                <a:sym typeface="Wingdings" pitchFamily="2" charset="2"/>
              </a:rPr>
              <a:t>Outlier Detection</a:t>
            </a:r>
            <a:endParaRPr lang="en-US" b="1" dirty="0">
              <a:solidFill>
                <a:schemeClr val="hlink"/>
              </a:solidFill>
            </a:endParaRPr>
          </a:p>
        </p:txBody>
      </p:sp>
    </p:spTree>
    <p:extLst>
      <p:ext uri="{BB962C8B-B14F-4D97-AF65-F5344CB8AC3E}">
        <p14:creationId xmlns:p14="http://schemas.microsoft.com/office/powerpoint/2010/main" val="35263928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B7100AB7-5C41-4CB0-A82B-B6814A66371A}" type="slidenum">
              <a:rPr lang="en-US" sz="1200" smtClean="0"/>
              <a:pPr eaLnBrk="1" hangingPunct="1"/>
              <a:t>35</a:t>
            </a:fld>
            <a:endParaRPr lang="en-US" sz="1200"/>
          </a:p>
        </p:txBody>
      </p:sp>
      <p:sp>
        <p:nvSpPr>
          <p:cNvPr id="7171" name="Rectangle 2"/>
          <p:cNvSpPr>
            <a:spLocks noGrp="1" noChangeArrowheads="1"/>
          </p:cNvSpPr>
          <p:nvPr>
            <p:ph type="title"/>
          </p:nvPr>
        </p:nvSpPr>
        <p:spPr>
          <a:xfrm>
            <a:off x="914400" y="741363"/>
            <a:ext cx="8229600" cy="498475"/>
          </a:xfrm>
          <a:noFill/>
        </p:spPr>
        <p:txBody>
          <a:bodyPr lIns="92075" tIns="46038" rIns="92075" bIns="46038" anchor="ctr"/>
          <a:lstStyle/>
          <a:p>
            <a:pPr eaLnBrk="1" hangingPunct="1"/>
            <a:r>
              <a:rPr lang="en-US" sz="4000"/>
              <a:t>Examples of Clustering Applications</a:t>
            </a:r>
          </a:p>
        </p:txBody>
      </p:sp>
      <p:sp>
        <p:nvSpPr>
          <p:cNvPr id="7172" name="Rectangle 3"/>
          <p:cNvSpPr>
            <a:spLocks noGrp="1" noChangeArrowheads="1"/>
          </p:cNvSpPr>
          <p:nvPr>
            <p:ph type="body" idx="1"/>
          </p:nvPr>
        </p:nvSpPr>
        <p:spPr>
          <a:xfrm>
            <a:off x="381000" y="1600200"/>
            <a:ext cx="8458200" cy="5029200"/>
          </a:xfrm>
          <a:noFill/>
        </p:spPr>
        <p:txBody>
          <a:bodyPr lIns="92075" tIns="46038" rIns="92075" bIns="46038"/>
          <a:lstStyle/>
          <a:p>
            <a:pPr eaLnBrk="1" hangingPunct="1">
              <a:lnSpc>
                <a:spcPct val="110000"/>
              </a:lnSpc>
            </a:pPr>
            <a:r>
              <a:rPr lang="en-US" sz="3600" u="sng" dirty="0"/>
              <a:t>Plant/Animal Classification</a:t>
            </a:r>
            <a:endParaRPr lang="en-US" sz="3600" dirty="0"/>
          </a:p>
          <a:p>
            <a:pPr eaLnBrk="1" hangingPunct="1">
              <a:lnSpc>
                <a:spcPct val="110000"/>
              </a:lnSpc>
            </a:pPr>
            <a:r>
              <a:rPr lang="en-US" sz="3600" u="sng" dirty="0"/>
              <a:t>Cloth Sizes </a:t>
            </a:r>
            <a:r>
              <a:rPr lang="en-US" sz="3600" dirty="0"/>
              <a:t>(e.g. for a hat)</a:t>
            </a:r>
            <a:endParaRPr lang="en-US" sz="3600" u="sng" dirty="0"/>
          </a:p>
          <a:p>
            <a:pPr marL="0" indent="0" eaLnBrk="1" hangingPunct="1">
              <a:lnSpc>
                <a:spcPct val="110000"/>
              </a:lnSpc>
              <a:buNone/>
            </a:pPr>
            <a:r>
              <a:rPr lang="en-US" sz="1600" dirty="0"/>
              <a:t>                      </a:t>
            </a:r>
            <a:r>
              <a:rPr lang="en-US" sz="1600" dirty="0" err="1"/>
              <a:t>xxxx</a:t>
            </a:r>
            <a:r>
              <a:rPr lang="en-US" sz="1600" dirty="0"/>
              <a:t>    </a:t>
            </a:r>
            <a:r>
              <a:rPr lang="en-US" sz="1600" dirty="0" err="1"/>
              <a:t>xxxx</a:t>
            </a:r>
            <a:r>
              <a:rPr lang="en-US" sz="1600" dirty="0"/>
              <a:t>   </a:t>
            </a:r>
            <a:r>
              <a:rPr lang="en-US" sz="1600" dirty="0" err="1"/>
              <a:t>xxxx</a:t>
            </a:r>
            <a:r>
              <a:rPr lang="en-US" sz="1600" dirty="0"/>
              <a:t>   </a:t>
            </a:r>
            <a:r>
              <a:rPr lang="en-US" sz="1600" dirty="0" err="1"/>
              <a:t>xxxxxx</a:t>
            </a:r>
            <a:r>
              <a:rPr lang="en-US" sz="1600" dirty="0"/>
              <a:t> </a:t>
            </a:r>
            <a:r>
              <a:rPr lang="en-US" sz="1600" dirty="0" err="1"/>
              <a:t>xxxxxx</a:t>
            </a:r>
            <a:r>
              <a:rPr lang="en-US" sz="1600" dirty="0"/>
              <a:t> xx   x   xx  </a:t>
            </a:r>
            <a:r>
              <a:rPr lang="en-US" sz="1600" dirty="0" err="1"/>
              <a:t>xx</a:t>
            </a:r>
            <a:endParaRPr lang="en-US" sz="1600" dirty="0"/>
          </a:p>
          <a:p>
            <a:pPr marL="0" indent="0" eaLnBrk="1" hangingPunct="1">
              <a:lnSpc>
                <a:spcPct val="110000"/>
              </a:lnSpc>
              <a:buNone/>
            </a:pPr>
            <a:r>
              <a:rPr lang="en-US" sz="1600" dirty="0"/>
              <a:t>                                             </a:t>
            </a:r>
            <a:r>
              <a:rPr lang="en-US" sz="1600" dirty="0" err="1"/>
              <a:t>headsizes</a:t>
            </a:r>
            <a:r>
              <a:rPr lang="en-US" sz="1600" dirty="0"/>
              <a:t> </a:t>
            </a:r>
          </a:p>
          <a:p>
            <a:pPr marL="0" indent="0" eaLnBrk="1" hangingPunct="1">
              <a:lnSpc>
                <a:spcPct val="110000"/>
              </a:lnSpc>
              <a:buNone/>
            </a:pPr>
            <a:r>
              <a:rPr lang="en-US" sz="1800" dirty="0"/>
              <a:t>Cluster1: [3.2,3.4] Cluster2: [3.4, 3.6] Cluster3: [3.7,3.9]…</a:t>
            </a:r>
          </a:p>
          <a:p>
            <a:pPr eaLnBrk="1" hangingPunct="1">
              <a:lnSpc>
                <a:spcPct val="110000"/>
              </a:lnSpc>
            </a:pPr>
            <a:r>
              <a:rPr lang="en-US" sz="3600" u="sng" dirty="0"/>
              <a:t>Fraud Detection</a:t>
            </a:r>
            <a:r>
              <a:rPr lang="en-US" sz="3600" dirty="0"/>
              <a:t> (Find outlier)</a:t>
            </a:r>
          </a:p>
        </p:txBody>
      </p:sp>
    </p:spTree>
    <p:extLst>
      <p:ext uri="{BB962C8B-B14F-4D97-AF65-F5344CB8AC3E}">
        <p14:creationId xmlns:p14="http://schemas.microsoft.com/office/powerpoint/2010/main" val="2608321570"/>
      </p:ext>
    </p:extLst>
  </p:cSld>
  <p:clrMapOvr>
    <a:masterClrMapping/>
  </p:clrMapOvr>
  <p:transition>
    <p:strips dir="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0D29B0C6-8E7E-414C-B248-B93B643D9362}" type="slidenum">
              <a:rPr lang="en-US" sz="1200" smtClean="0"/>
              <a:pPr eaLnBrk="1" hangingPunct="1"/>
              <a:t>36</a:t>
            </a:fld>
            <a:endParaRPr lang="en-US" sz="1200"/>
          </a:p>
        </p:txBody>
      </p:sp>
      <p:sp>
        <p:nvSpPr>
          <p:cNvPr id="8195" name="Rectangle 2"/>
          <p:cNvSpPr>
            <a:spLocks noGrp="1" noChangeArrowheads="1"/>
          </p:cNvSpPr>
          <p:nvPr>
            <p:ph type="title"/>
          </p:nvPr>
        </p:nvSpPr>
        <p:spPr>
          <a:xfrm>
            <a:off x="1355725" y="685800"/>
            <a:ext cx="7580313" cy="554038"/>
          </a:xfrm>
          <a:noFill/>
        </p:spPr>
        <p:txBody>
          <a:bodyPr lIns="92075" tIns="46038" rIns="92075" bIns="46038" anchor="ctr"/>
          <a:lstStyle/>
          <a:p>
            <a:pPr eaLnBrk="1" hangingPunct="1"/>
            <a:r>
              <a:rPr lang="en-US" sz="3200"/>
              <a:t>Requirements of Clustering in Data Mining </a:t>
            </a:r>
          </a:p>
        </p:txBody>
      </p:sp>
      <p:sp>
        <p:nvSpPr>
          <p:cNvPr id="8196" name="Rectangle 3"/>
          <p:cNvSpPr>
            <a:spLocks noGrp="1" noChangeArrowheads="1"/>
          </p:cNvSpPr>
          <p:nvPr>
            <p:ph type="body" idx="1"/>
          </p:nvPr>
        </p:nvSpPr>
        <p:spPr>
          <a:xfrm>
            <a:off x="762000" y="1600200"/>
            <a:ext cx="7924800" cy="4876800"/>
          </a:xfrm>
          <a:noFill/>
        </p:spPr>
        <p:txBody>
          <a:bodyPr lIns="92075" tIns="46038" rIns="92075" bIns="46038"/>
          <a:lstStyle/>
          <a:p>
            <a:pPr eaLnBrk="1" hangingPunct="1">
              <a:lnSpc>
                <a:spcPct val="110000"/>
              </a:lnSpc>
            </a:pPr>
            <a:r>
              <a:rPr lang="en-US" sz="2400" dirty="0"/>
              <a:t>Scalability</a:t>
            </a:r>
          </a:p>
          <a:p>
            <a:pPr eaLnBrk="1" hangingPunct="1">
              <a:lnSpc>
                <a:spcPct val="110000"/>
              </a:lnSpc>
            </a:pPr>
            <a:r>
              <a:rPr lang="en-US" sz="2400" dirty="0"/>
              <a:t>Ability to deal with different types of attributes</a:t>
            </a:r>
          </a:p>
          <a:p>
            <a:pPr eaLnBrk="1" hangingPunct="1">
              <a:lnSpc>
                <a:spcPct val="110000"/>
              </a:lnSpc>
            </a:pPr>
            <a:r>
              <a:rPr lang="en-US" sz="2400" dirty="0"/>
              <a:t>Discovery of clusters with arbitrary shape</a:t>
            </a:r>
          </a:p>
          <a:p>
            <a:pPr eaLnBrk="1" hangingPunct="1">
              <a:lnSpc>
                <a:spcPct val="110000"/>
              </a:lnSpc>
            </a:pPr>
            <a:r>
              <a:rPr lang="en-US" sz="2400" dirty="0"/>
              <a:t>Minimal requirements for domain knowledge to determine input parameters</a:t>
            </a:r>
          </a:p>
          <a:p>
            <a:pPr eaLnBrk="1" hangingPunct="1">
              <a:lnSpc>
                <a:spcPct val="110000"/>
              </a:lnSpc>
            </a:pPr>
            <a:r>
              <a:rPr lang="en-US" sz="2400" dirty="0"/>
              <a:t>Able to deal with noise and outliers</a:t>
            </a:r>
          </a:p>
          <a:p>
            <a:pPr eaLnBrk="1" hangingPunct="1">
              <a:lnSpc>
                <a:spcPct val="110000"/>
              </a:lnSpc>
            </a:pPr>
            <a:r>
              <a:rPr lang="en-US" sz="2400" dirty="0"/>
              <a:t>Insensitive to order of input records</a:t>
            </a:r>
          </a:p>
          <a:p>
            <a:pPr eaLnBrk="1" hangingPunct="1">
              <a:lnSpc>
                <a:spcPct val="110000"/>
              </a:lnSpc>
            </a:pPr>
            <a:r>
              <a:rPr lang="en-US" sz="2400" dirty="0"/>
              <a:t>High dimensionality</a:t>
            </a:r>
          </a:p>
          <a:p>
            <a:pPr eaLnBrk="1" hangingPunct="1">
              <a:lnSpc>
                <a:spcPct val="110000"/>
              </a:lnSpc>
            </a:pPr>
            <a:r>
              <a:rPr lang="en-US" sz="2400" dirty="0"/>
              <a:t>Incorporation of user-specified constraints</a:t>
            </a:r>
          </a:p>
          <a:p>
            <a:pPr eaLnBrk="1" hangingPunct="1">
              <a:lnSpc>
                <a:spcPct val="110000"/>
              </a:lnSpc>
            </a:pPr>
            <a:r>
              <a:rPr lang="en-US" sz="2400" dirty="0"/>
              <a:t>Interpretability and usability</a:t>
            </a:r>
          </a:p>
        </p:txBody>
      </p:sp>
    </p:spTree>
    <p:extLst>
      <p:ext uri="{BB962C8B-B14F-4D97-AF65-F5344CB8AC3E}">
        <p14:creationId xmlns:p14="http://schemas.microsoft.com/office/powerpoint/2010/main" val="2225719481"/>
      </p:ext>
    </p:extLst>
  </p:cSld>
  <p:clrMapOvr>
    <a:masterClrMapping/>
  </p:clrMapOvr>
  <p:transition>
    <p:strips dir="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DD6B8444-9B84-4A58-87DC-F31B0BDAC964}" type="slidenum">
              <a:rPr lang="en-US" sz="1200" smtClean="0"/>
              <a:pPr eaLnBrk="1" hangingPunct="1"/>
              <a:t>37</a:t>
            </a:fld>
            <a:endParaRPr lang="en-US" sz="1200"/>
          </a:p>
        </p:txBody>
      </p:sp>
      <p:sp>
        <p:nvSpPr>
          <p:cNvPr id="15363" name="Rectangle 1026"/>
          <p:cNvSpPr>
            <a:spLocks noGrp="1" noChangeArrowheads="1"/>
          </p:cNvSpPr>
          <p:nvPr>
            <p:ph type="title"/>
          </p:nvPr>
        </p:nvSpPr>
        <p:spPr>
          <a:xfrm>
            <a:off x="990600" y="685800"/>
            <a:ext cx="8153400" cy="762000"/>
          </a:xfrm>
        </p:spPr>
        <p:txBody>
          <a:bodyPr/>
          <a:lstStyle/>
          <a:p>
            <a:pPr algn="ctr" eaLnBrk="1" hangingPunct="1"/>
            <a:r>
              <a:rPr lang="en-US" sz="3200" dirty="0"/>
              <a:t>Class October 20, 2022</a:t>
            </a:r>
          </a:p>
        </p:txBody>
      </p:sp>
      <p:sp>
        <p:nvSpPr>
          <p:cNvPr id="15364" name="Rectangle 1027"/>
          <p:cNvSpPr>
            <a:spLocks noGrp="1" noChangeArrowheads="1"/>
          </p:cNvSpPr>
          <p:nvPr>
            <p:ph type="body" idx="1"/>
          </p:nvPr>
        </p:nvSpPr>
        <p:spPr>
          <a:xfrm>
            <a:off x="685800" y="1752600"/>
            <a:ext cx="8458200" cy="4724400"/>
          </a:xfrm>
        </p:spPr>
        <p:txBody>
          <a:bodyPr/>
          <a:lstStyle/>
          <a:p>
            <a:pPr marL="533400" indent="-533400" eaLnBrk="1" hangingPunct="1">
              <a:lnSpc>
                <a:spcPct val="90000"/>
              </a:lnSpc>
              <a:buSzPct val="95000"/>
              <a:buFont typeface="Wingdings" pitchFamily="2" charset="2"/>
              <a:buAutoNum type="arabicPeriod"/>
            </a:pPr>
            <a:r>
              <a:rPr lang="en-US" sz="2400" dirty="0"/>
              <a:t>GHC presentation of group J on October 25.</a:t>
            </a:r>
          </a:p>
          <a:p>
            <a:pPr marL="533400" indent="-533400" eaLnBrk="1" hangingPunct="1">
              <a:lnSpc>
                <a:spcPct val="90000"/>
              </a:lnSpc>
              <a:buSzPct val="95000"/>
              <a:buFont typeface="Wingdings" pitchFamily="2" charset="2"/>
              <a:buAutoNum type="arabicPeriod"/>
            </a:pPr>
            <a:r>
              <a:rPr lang="en-US" sz="2400" dirty="0"/>
              <a:t>Today’s Background: Copper Canyon, Mexico </a:t>
            </a:r>
          </a:p>
          <a:p>
            <a:pPr marL="533400" indent="-533400" eaLnBrk="1" hangingPunct="1">
              <a:lnSpc>
                <a:spcPct val="90000"/>
              </a:lnSpc>
              <a:buSzPct val="95000"/>
              <a:buFont typeface="Wingdings" pitchFamily="2" charset="2"/>
              <a:buAutoNum type="arabicPeriod"/>
            </a:pPr>
            <a:r>
              <a:rPr lang="en-US" sz="2400" dirty="0"/>
              <a:t>Today’s Activities: </a:t>
            </a:r>
          </a:p>
          <a:p>
            <a:pPr marL="933450" lvl="1" indent="-533400" eaLnBrk="1" hangingPunct="1">
              <a:lnSpc>
                <a:spcPct val="90000"/>
              </a:lnSpc>
              <a:buSzPct val="95000"/>
              <a:buFont typeface="+mj-lt"/>
              <a:buAutoNum type="alphaLcPeriod"/>
            </a:pPr>
            <a:r>
              <a:rPr lang="en-US" sz="2400" dirty="0"/>
              <a:t>GHC Presentation Group H</a:t>
            </a:r>
          </a:p>
          <a:p>
            <a:pPr marL="933450" lvl="1" indent="-533400" eaLnBrk="1" hangingPunct="1">
              <a:lnSpc>
                <a:spcPct val="90000"/>
              </a:lnSpc>
              <a:buSzPct val="95000"/>
              <a:buFont typeface="+mj-lt"/>
              <a:buAutoNum type="alphaLcPeriod"/>
            </a:pPr>
            <a:r>
              <a:rPr lang="en-US" sz="2400" dirty="0"/>
              <a:t>Representative-based clustering: K-means and PAM/k-medoids </a:t>
            </a:r>
          </a:p>
          <a:p>
            <a:pPr marL="933450" lvl="1" indent="-533400" eaLnBrk="1" hangingPunct="1">
              <a:lnSpc>
                <a:spcPct val="90000"/>
              </a:lnSpc>
              <a:buSzPct val="95000"/>
              <a:buFont typeface="+mj-lt"/>
              <a:buAutoNum type="alphaLcPeriod"/>
            </a:pPr>
            <a:r>
              <a:rPr lang="en-US" sz="2400" dirty="0"/>
              <a:t>GHC Presentation Group I</a:t>
            </a:r>
          </a:p>
          <a:p>
            <a:pPr marL="933450" lvl="1" indent="-533400" eaLnBrk="1" hangingPunct="1">
              <a:lnSpc>
                <a:spcPct val="90000"/>
              </a:lnSpc>
              <a:buSzPct val="95000"/>
              <a:buFont typeface="+mj-lt"/>
              <a:buAutoNum type="alphaLcPeriod"/>
            </a:pPr>
            <a:r>
              <a:rPr lang="en-US" sz="2400" dirty="0"/>
              <a:t>Hierarchical Clustering </a:t>
            </a:r>
          </a:p>
          <a:p>
            <a:pPr marL="0" indent="0" eaLnBrk="1" hangingPunct="1">
              <a:lnSpc>
                <a:spcPct val="90000"/>
              </a:lnSpc>
              <a:buSzPct val="95000"/>
              <a:buNone/>
            </a:pPr>
            <a:endParaRPr lang="en-US" sz="2400" dirty="0"/>
          </a:p>
        </p:txBody>
      </p:sp>
    </p:spTree>
    <p:extLst>
      <p:ext uri="{BB962C8B-B14F-4D97-AF65-F5344CB8AC3E}">
        <p14:creationId xmlns:p14="http://schemas.microsoft.com/office/powerpoint/2010/main" val="29717311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228BAC7F-F927-47CE-824F-B858266B9FD9}" type="slidenum">
              <a:rPr lang="en-US" sz="1200" smtClean="0"/>
              <a:pPr eaLnBrk="1" hangingPunct="1"/>
              <a:t>38</a:t>
            </a:fld>
            <a:endParaRPr lang="en-US" sz="1200"/>
          </a:p>
        </p:txBody>
      </p:sp>
      <p:sp>
        <p:nvSpPr>
          <p:cNvPr id="29699" name="Rectangle 2"/>
          <p:cNvSpPr>
            <a:spLocks noGrp="1" noChangeArrowheads="1"/>
          </p:cNvSpPr>
          <p:nvPr>
            <p:ph type="title"/>
          </p:nvPr>
        </p:nvSpPr>
        <p:spPr>
          <a:xfrm>
            <a:off x="1350963" y="457200"/>
            <a:ext cx="7031037" cy="609600"/>
          </a:xfrm>
        </p:spPr>
        <p:txBody>
          <a:bodyPr/>
          <a:lstStyle/>
          <a:p>
            <a:pPr eaLnBrk="1" hangingPunct="1"/>
            <a:r>
              <a:rPr lang="en-US"/>
              <a:t>Data Structures for Clustering</a:t>
            </a:r>
          </a:p>
        </p:txBody>
      </p:sp>
      <p:sp>
        <p:nvSpPr>
          <p:cNvPr id="29700" name="Rectangle 3"/>
          <p:cNvSpPr>
            <a:spLocks noGrp="1" noChangeArrowheads="1"/>
          </p:cNvSpPr>
          <p:nvPr>
            <p:ph type="body" idx="1"/>
          </p:nvPr>
        </p:nvSpPr>
        <p:spPr/>
        <p:txBody>
          <a:bodyPr/>
          <a:lstStyle/>
          <a:p>
            <a:pPr eaLnBrk="1" hangingPunct="1"/>
            <a:r>
              <a:rPr lang="en-US"/>
              <a:t>Data matrix</a:t>
            </a:r>
          </a:p>
          <a:p>
            <a:pPr lvl="1" eaLnBrk="1" hangingPunct="1"/>
            <a:r>
              <a:rPr lang="en-US"/>
              <a:t>(n objects,</a:t>
            </a:r>
          </a:p>
          <a:p>
            <a:pPr lvl="1" eaLnBrk="1" hangingPunct="1">
              <a:buFont typeface="Wingdings" pitchFamily="2" charset="2"/>
              <a:buNone/>
            </a:pPr>
            <a:r>
              <a:rPr lang="en-US"/>
              <a:t>    p attributes)</a:t>
            </a:r>
          </a:p>
          <a:p>
            <a:pPr eaLnBrk="1" hangingPunct="1"/>
            <a:endParaRPr lang="en-US"/>
          </a:p>
          <a:p>
            <a:pPr eaLnBrk="1" hangingPunct="1"/>
            <a:endParaRPr lang="en-US"/>
          </a:p>
          <a:p>
            <a:pPr eaLnBrk="1" hangingPunct="1"/>
            <a:endParaRPr lang="en-US"/>
          </a:p>
          <a:p>
            <a:pPr eaLnBrk="1" hangingPunct="1"/>
            <a:r>
              <a:rPr lang="en-US"/>
              <a:t>(Dis)Similarity matrix</a:t>
            </a:r>
          </a:p>
          <a:p>
            <a:pPr lvl="1" eaLnBrk="1" hangingPunct="1"/>
            <a:r>
              <a:rPr lang="en-US"/>
              <a:t>(nxn)</a:t>
            </a:r>
          </a:p>
        </p:txBody>
      </p:sp>
      <p:graphicFrame>
        <p:nvGraphicFramePr>
          <p:cNvPr id="29701" name="Object 4"/>
          <p:cNvGraphicFramePr>
            <a:graphicFrameLocks noChangeAspect="1"/>
          </p:cNvGraphicFramePr>
          <p:nvPr/>
        </p:nvGraphicFramePr>
        <p:xfrm>
          <a:off x="4419600" y="1752600"/>
          <a:ext cx="3124200" cy="2058988"/>
        </p:xfrm>
        <a:graphic>
          <a:graphicData uri="http://schemas.openxmlformats.org/presentationml/2006/ole">
            <mc:AlternateContent xmlns:mc="http://schemas.openxmlformats.org/markup-compatibility/2006">
              <mc:Choice xmlns:v="urn:schemas-microsoft-com:vml" Requires="v">
                <p:oleObj spid="_x0000_s10248" name="Equation" r:id="rId3" imgW="1778000" imgH="1244600" progId="Equation.3">
                  <p:embed/>
                </p:oleObj>
              </mc:Choice>
              <mc:Fallback>
                <p:oleObj name="Equation" r:id="rId3" imgW="1778000" imgH="1244600" progId="Equation.3">
                  <p:embed/>
                  <p:pic>
                    <p:nvPicPr>
                      <p:cNvPr id="29701"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1752600"/>
                        <a:ext cx="3124200" cy="205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702" name="Object 5"/>
          <p:cNvGraphicFramePr>
            <a:graphicFrameLocks noChangeAspect="1"/>
          </p:cNvGraphicFramePr>
          <p:nvPr/>
        </p:nvGraphicFramePr>
        <p:xfrm>
          <a:off x="4419600" y="4191000"/>
          <a:ext cx="3429000" cy="1970088"/>
        </p:xfrm>
        <a:graphic>
          <a:graphicData uri="http://schemas.openxmlformats.org/presentationml/2006/ole">
            <mc:AlternateContent xmlns:mc="http://schemas.openxmlformats.org/markup-compatibility/2006">
              <mc:Choice xmlns:v="urn:schemas-microsoft-com:vml" Requires="v">
                <p:oleObj spid="_x0000_s10249" name="Equation" r:id="rId5" imgW="1828800" imgH="1143000" progId="Equation.3">
                  <p:embed/>
                </p:oleObj>
              </mc:Choice>
              <mc:Fallback>
                <p:oleObj name="Equation" r:id="rId5" imgW="1828800" imgH="1143000" progId="Equation.3">
                  <p:embed/>
                  <p:pic>
                    <p:nvPicPr>
                      <p:cNvPr id="29702"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19600" y="4191000"/>
                        <a:ext cx="3429000" cy="1970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trips dir="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69A943AE-184D-4DF0-BB4C-BE6C00F79063}" type="slidenum">
              <a:rPr lang="en-US" sz="1200" smtClean="0"/>
              <a:pPr eaLnBrk="1" hangingPunct="1"/>
              <a:t>39</a:t>
            </a:fld>
            <a:endParaRPr lang="en-US" sz="1200"/>
          </a:p>
        </p:txBody>
      </p:sp>
      <p:sp>
        <p:nvSpPr>
          <p:cNvPr id="3075" name="Rectangle 2"/>
          <p:cNvSpPr>
            <a:spLocks noGrp="1" noChangeArrowheads="1"/>
          </p:cNvSpPr>
          <p:nvPr>
            <p:ph type="title"/>
          </p:nvPr>
        </p:nvSpPr>
        <p:spPr>
          <a:xfrm>
            <a:off x="762000" y="228600"/>
            <a:ext cx="8077200" cy="1219200"/>
          </a:xfrm>
        </p:spPr>
        <p:txBody>
          <a:bodyPr/>
          <a:lstStyle/>
          <a:p>
            <a:pPr algn="ctr" eaLnBrk="1" hangingPunct="1"/>
            <a:r>
              <a:rPr lang="en-US" sz="4400" dirty="0"/>
              <a:t>2022 Teaching of COSC 3337</a:t>
            </a:r>
            <a:endParaRPr lang="en-US" sz="4400" dirty="0">
              <a:cs typeface="Tahoma" pitchFamily="34" charset="0"/>
            </a:endParaRPr>
          </a:p>
        </p:txBody>
      </p:sp>
      <p:sp>
        <p:nvSpPr>
          <p:cNvPr id="16388" name="Text Box 3"/>
          <p:cNvSpPr txBox="1">
            <a:spLocks noChangeArrowheads="1"/>
          </p:cNvSpPr>
          <p:nvPr/>
        </p:nvSpPr>
        <p:spPr bwMode="auto">
          <a:xfrm>
            <a:off x="0" y="1600200"/>
            <a:ext cx="9144000"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ahoma" pitchFamily="34" charset="0"/>
              </a:defRPr>
            </a:lvl1pPr>
            <a:lvl2pPr marL="914400" indent="-45720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r>
              <a:rPr lang="en-US" dirty="0"/>
              <a:t>VI. Introduction to Similarity Assessment and Clustering</a:t>
            </a:r>
          </a:p>
          <a:p>
            <a:pPr marL="0" indent="0" eaLnBrk="1" hangingPunct="1">
              <a:buFontTx/>
              <a:buAutoNum type="arabicPeriod"/>
              <a:defRPr/>
            </a:pPr>
            <a:r>
              <a:rPr lang="en-US" dirty="0"/>
              <a:t> What is Clustering?</a:t>
            </a:r>
            <a:r>
              <a:rPr lang="en-US" dirty="0">
                <a:solidFill>
                  <a:srgbClr val="000000"/>
                </a:solidFill>
              </a:rPr>
              <a:t> </a:t>
            </a:r>
            <a:r>
              <a:rPr lang="en-US" sz="2000" dirty="0">
                <a:solidFill>
                  <a:schemeClr val="accent1"/>
                </a:solidFill>
              </a:rPr>
              <a:t>Kind of short</a:t>
            </a:r>
            <a:endParaRPr lang="en-US" dirty="0">
              <a:solidFill>
                <a:srgbClr val="000000"/>
              </a:solidFill>
            </a:endParaRPr>
          </a:p>
          <a:p>
            <a:pPr marL="0" indent="0" eaLnBrk="1" hangingPunct="1">
              <a:buFontTx/>
              <a:buAutoNum type="arabicPeriod"/>
              <a:defRPr/>
            </a:pPr>
            <a:r>
              <a:rPr lang="en-US" dirty="0">
                <a:solidFill>
                  <a:srgbClr val="000000"/>
                </a:solidFill>
              </a:rPr>
              <a:t> Similarity Assessment</a:t>
            </a:r>
            <a:endParaRPr lang="en-US" dirty="0"/>
          </a:p>
          <a:p>
            <a:pPr eaLnBrk="1" hangingPunct="1">
              <a:buFontTx/>
              <a:buAutoNum type="arabicPeriod"/>
              <a:defRPr/>
            </a:pPr>
            <a:r>
              <a:rPr lang="en-US" dirty="0"/>
              <a:t>Partitioning/Representative-based Clustering</a:t>
            </a:r>
          </a:p>
          <a:p>
            <a:pPr lvl="1" eaLnBrk="1" hangingPunct="1">
              <a:buFontTx/>
              <a:buChar char="•"/>
              <a:defRPr/>
            </a:pPr>
            <a:r>
              <a:rPr lang="en-US" dirty="0">
                <a:solidFill>
                  <a:srgbClr val="CC0066"/>
                </a:solidFill>
              </a:rPr>
              <a:t>K-means</a:t>
            </a:r>
          </a:p>
          <a:p>
            <a:pPr lvl="1" eaLnBrk="1" hangingPunct="1">
              <a:buFontTx/>
              <a:buChar char="•"/>
              <a:defRPr/>
            </a:pPr>
            <a:r>
              <a:rPr lang="en-US" dirty="0">
                <a:solidFill>
                  <a:srgbClr val="CC0066"/>
                </a:solidFill>
              </a:rPr>
              <a:t>K-medoids/PAM </a:t>
            </a:r>
          </a:p>
          <a:p>
            <a:pPr eaLnBrk="1" hangingPunct="1">
              <a:buFontTx/>
              <a:buAutoNum type="arabicPeriod"/>
              <a:defRPr/>
            </a:pPr>
            <a:r>
              <a:rPr lang="en-US" dirty="0"/>
              <a:t>Hierarchical Clustering </a:t>
            </a:r>
          </a:p>
          <a:p>
            <a:pPr eaLnBrk="1" hangingPunct="1">
              <a:buFontTx/>
              <a:buAutoNum type="arabicPeriod"/>
              <a:defRPr/>
            </a:pPr>
            <a:r>
              <a:rPr lang="en-US" dirty="0"/>
              <a:t>Density Based Clustering centering on </a:t>
            </a:r>
            <a:r>
              <a:rPr lang="en-US" dirty="0">
                <a:solidFill>
                  <a:srgbClr val="CC0066"/>
                </a:solidFill>
              </a:rPr>
              <a:t>DBSCAN</a:t>
            </a:r>
            <a:endParaRPr lang="en-US" dirty="0"/>
          </a:p>
          <a:p>
            <a:pPr eaLnBrk="1" hangingPunct="1">
              <a:buFontTx/>
              <a:buAutoNum type="arabicPeriod"/>
              <a:defRPr/>
            </a:pPr>
            <a:r>
              <a:rPr lang="en-US" dirty="0"/>
              <a:t>Demo K-means and DBSCAN  </a:t>
            </a:r>
          </a:p>
          <a:p>
            <a:pPr eaLnBrk="1" hangingPunct="1">
              <a:buFontTx/>
              <a:buAutoNum type="arabicPeriod"/>
              <a:defRPr/>
            </a:pPr>
            <a:r>
              <a:rPr lang="en-US" dirty="0"/>
              <a:t>Cluster Validation </a:t>
            </a:r>
          </a:p>
          <a:p>
            <a:pPr eaLnBrk="1" hangingPunct="1">
              <a:buFontTx/>
              <a:buAutoNum type="arabicPeriod"/>
              <a:defRPr/>
            </a:pPr>
            <a:r>
              <a:rPr lang="en-US" dirty="0"/>
              <a:t>Discussion and Hints for Task4 which centers on clustering</a:t>
            </a:r>
          </a:p>
          <a:p>
            <a:pPr eaLnBrk="1" hangingPunct="1">
              <a:defRPr/>
            </a:pPr>
            <a:endParaRPr lang="en-US" dirty="0"/>
          </a:p>
          <a:p>
            <a:pPr eaLnBrk="1" hangingPunct="1">
              <a:defRPr/>
            </a:pPr>
            <a:endParaRPr lang="en-US" dirty="0"/>
          </a:p>
          <a:p>
            <a:pPr eaLnBrk="1" hangingPunct="1">
              <a:buFontTx/>
              <a:buAutoNum type="arabicPeriod"/>
              <a:defRPr/>
            </a:pPr>
            <a:endParaRPr lang="en-US" sz="3200" dirty="0">
              <a:solidFill>
                <a:srgbClr val="CC0000"/>
              </a:solidFill>
            </a:endParaRPr>
          </a:p>
        </p:txBody>
      </p:sp>
    </p:spTree>
    <p:extLst>
      <p:ext uri="{BB962C8B-B14F-4D97-AF65-F5344CB8AC3E}">
        <p14:creationId xmlns:p14="http://schemas.microsoft.com/office/powerpoint/2010/main" val="1867035838"/>
      </p:ext>
    </p:extLst>
  </p:cSld>
  <p:clrMapOvr>
    <a:masterClrMapping/>
  </p:clrMapOvr>
  <p:transition>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A94AF815-0587-4587-9E43-5B509508AB30}" type="slidenum">
              <a:rPr lang="en-US" sz="1200" smtClean="0"/>
              <a:pPr eaLnBrk="1" hangingPunct="1"/>
              <a:t>4</a:t>
            </a:fld>
            <a:endParaRPr lang="en-US" sz="1200"/>
          </a:p>
        </p:txBody>
      </p:sp>
      <p:sp>
        <p:nvSpPr>
          <p:cNvPr id="10243" name="Rectangle 2"/>
          <p:cNvSpPr>
            <a:spLocks noGrp="1" noChangeArrowheads="1"/>
          </p:cNvSpPr>
          <p:nvPr>
            <p:ph type="title"/>
          </p:nvPr>
        </p:nvSpPr>
        <p:spPr>
          <a:xfrm>
            <a:off x="1350963" y="457200"/>
            <a:ext cx="7031037" cy="609600"/>
          </a:xfrm>
        </p:spPr>
        <p:txBody>
          <a:bodyPr/>
          <a:lstStyle/>
          <a:p>
            <a:pPr eaLnBrk="1" hangingPunct="1"/>
            <a:r>
              <a:rPr lang="en-US"/>
              <a:t>Data Structures for Clustering</a:t>
            </a:r>
          </a:p>
        </p:txBody>
      </p:sp>
      <p:sp>
        <p:nvSpPr>
          <p:cNvPr id="10244" name="Rectangle 3"/>
          <p:cNvSpPr>
            <a:spLocks noGrp="1" noChangeArrowheads="1"/>
          </p:cNvSpPr>
          <p:nvPr>
            <p:ph type="body" idx="1"/>
          </p:nvPr>
        </p:nvSpPr>
        <p:spPr/>
        <p:txBody>
          <a:bodyPr/>
          <a:lstStyle/>
          <a:p>
            <a:pPr eaLnBrk="1" hangingPunct="1"/>
            <a:r>
              <a:rPr lang="en-US"/>
              <a:t>Data matrix</a:t>
            </a:r>
          </a:p>
          <a:p>
            <a:pPr lvl="1" eaLnBrk="1" hangingPunct="1"/>
            <a:r>
              <a:rPr lang="en-US"/>
              <a:t>(n objects,</a:t>
            </a:r>
          </a:p>
          <a:p>
            <a:pPr lvl="1" eaLnBrk="1" hangingPunct="1">
              <a:buFont typeface="Wingdings" pitchFamily="2" charset="2"/>
              <a:buNone/>
            </a:pPr>
            <a:r>
              <a:rPr lang="en-US"/>
              <a:t>    p attributes)</a:t>
            </a:r>
          </a:p>
          <a:p>
            <a:pPr eaLnBrk="1" hangingPunct="1"/>
            <a:endParaRPr lang="en-US"/>
          </a:p>
          <a:p>
            <a:pPr eaLnBrk="1" hangingPunct="1"/>
            <a:endParaRPr lang="en-US"/>
          </a:p>
          <a:p>
            <a:pPr eaLnBrk="1" hangingPunct="1"/>
            <a:endParaRPr lang="en-US"/>
          </a:p>
          <a:p>
            <a:pPr eaLnBrk="1" hangingPunct="1"/>
            <a:r>
              <a:rPr lang="en-US"/>
              <a:t>(Dis)Similarity matrix</a:t>
            </a:r>
          </a:p>
          <a:p>
            <a:pPr lvl="1" eaLnBrk="1" hangingPunct="1"/>
            <a:r>
              <a:rPr lang="en-US"/>
              <a:t>(nxn)</a:t>
            </a:r>
          </a:p>
        </p:txBody>
      </p:sp>
      <p:graphicFrame>
        <p:nvGraphicFramePr>
          <p:cNvPr id="10245" name="Object 4"/>
          <p:cNvGraphicFramePr>
            <a:graphicFrameLocks noChangeAspect="1"/>
          </p:cNvGraphicFramePr>
          <p:nvPr/>
        </p:nvGraphicFramePr>
        <p:xfrm>
          <a:off x="4419600" y="1752600"/>
          <a:ext cx="3124200" cy="2058988"/>
        </p:xfrm>
        <a:graphic>
          <a:graphicData uri="http://schemas.openxmlformats.org/presentationml/2006/ole">
            <mc:AlternateContent xmlns:mc="http://schemas.openxmlformats.org/markup-compatibility/2006">
              <mc:Choice xmlns:v="urn:schemas-microsoft-com:vml" Requires="v">
                <p:oleObj spid="_x0000_s1032" name="Equation" r:id="rId3" imgW="1778000" imgH="1244600" progId="Equation.3">
                  <p:embed/>
                </p:oleObj>
              </mc:Choice>
              <mc:Fallback>
                <p:oleObj name="Equation" r:id="rId3" imgW="1778000" imgH="1244600" progId="Equation.3">
                  <p:embed/>
                  <p:pic>
                    <p:nvPicPr>
                      <p:cNvPr id="1024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9600" y="1752600"/>
                        <a:ext cx="3124200" cy="2058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46" name="Object 5"/>
          <p:cNvGraphicFramePr>
            <a:graphicFrameLocks noChangeAspect="1"/>
          </p:cNvGraphicFramePr>
          <p:nvPr/>
        </p:nvGraphicFramePr>
        <p:xfrm>
          <a:off x="4419600" y="4191000"/>
          <a:ext cx="3429000" cy="1970088"/>
        </p:xfrm>
        <a:graphic>
          <a:graphicData uri="http://schemas.openxmlformats.org/presentationml/2006/ole">
            <mc:AlternateContent xmlns:mc="http://schemas.openxmlformats.org/markup-compatibility/2006">
              <mc:Choice xmlns:v="urn:schemas-microsoft-com:vml" Requires="v">
                <p:oleObj spid="_x0000_s1033" name="Equation" r:id="rId5" imgW="1828800" imgH="1143000" progId="Equation.3">
                  <p:embed/>
                </p:oleObj>
              </mc:Choice>
              <mc:Fallback>
                <p:oleObj name="Equation" r:id="rId5" imgW="1828800" imgH="1143000" progId="Equation.3">
                  <p:embed/>
                  <p:pic>
                    <p:nvPicPr>
                      <p:cNvPr id="10246"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19600" y="4191000"/>
                        <a:ext cx="3429000" cy="1970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strips dir="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08D60879-CB4A-41A2-BF72-192704FB98F4}" type="slidenum">
              <a:rPr lang="en-US" sz="1200" smtClean="0"/>
              <a:pPr eaLnBrk="1" hangingPunct="1"/>
              <a:t>40</a:t>
            </a:fld>
            <a:endParaRPr lang="en-US" sz="1200"/>
          </a:p>
        </p:txBody>
      </p:sp>
      <p:sp>
        <p:nvSpPr>
          <p:cNvPr id="30723" name="Rectangle 2"/>
          <p:cNvSpPr>
            <a:spLocks noGrp="1" noChangeArrowheads="1"/>
          </p:cNvSpPr>
          <p:nvPr>
            <p:ph type="title"/>
          </p:nvPr>
        </p:nvSpPr>
        <p:spPr>
          <a:xfrm>
            <a:off x="1371600" y="457200"/>
            <a:ext cx="6324600" cy="1066800"/>
          </a:xfrm>
          <a:noFill/>
        </p:spPr>
        <p:txBody>
          <a:bodyPr lIns="92075" tIns="46038" rIns="92075" bIns="46038" anchor="ctr"/>
          <a:lstStyle/>
          <a:p>
            <a:pPr eaLnBrk="1" hangingPunct="1"/>
            <a:r>
              <a:rPr lang="en-US" sz="3200"/>
              <a:t>Major Clustering Approaches</a:t>
            </a:r>
            <a:endParaRPr lang="en-US"/>
          </a:p>
        </p:txBody>
      </p:sp>
      <p:sp>
        <p:nvSpPr>
          <p:cNvPr id="30724" name="Rectangle 3"/>
          <p:cNvSpPr>
            <a:spLocks noGrp="1" noChangeArrowheads="1"/>
          </p:cNvSpPr>
          <p:nvPr>
            <p:ph type="body" idx="1"/>
          </p:nvPr>
        </p:nvSpPr>
        <p:spPr>
          <a:xfrm>
            <a:off x="304800" y="1524000"/>
            <a:ext cx="8534400" cy="4724400"/>
          </a:xfrm>
          <a:noFill/>
        </p:spPr>
        <p:txBody>
          <a:bodyPr lIns="92075" tIns="46038" rIns="92075" bIns="46038"/>
          <a:lstStyle/>
          <a:p>
            <a:pPr eaLnBrk="1" hangingPunct="1">
              <a:lnSpc>
                <a:spcPct val="130000"/>
              </a:lnSpc>
            </a:pPr>
            <a:r>
              <a:rPr lang="en-US" sz="2000" u="sng" dirty="0">
                <a:solidFill>
                  <a:srgbClr val="CC0066"/>
                </a:solidFill>
              </a:rPr>
              <a:t>Partitioning algorithms/Representative-based/Prototype-based Clustering Algorithm</a:t>
            </a:r>
            <a:r>
              <a:rPr lang="en-US" sz="2000" dirty="0"/>
              <a:t>: Construct various partitions and then evaluate them by some criterion or fitness function</a:t>
            </a:r>
          </a:p>
          <a:p>
            <a:pPr eaLnBrk="1" hangingPunct="1">
              <a:lnSpc>
                <a:spcPct val="130000"/>
              </a:lnSpc>
            </a:pPr>
            <a:r>
              <a:rPr lang="en-US" sz="2000" u="sng" dirty="0">
                <a:solidFill>
                  <a:srgbClr val="C00000"/>
                </a:solidFill>
              </a:rPr>
              <a:t>Hierarchical algorithms</a:t>
            </a:r>
            <a:r>
              <a:rPr lang="en-US" sz="2000" dirty="0"/>
              <a:t>: Create a hierarchical decomposition of the set of data (or objects) using some criterion</a:t>
            </a:r>
          </a:p>
          <a:p>
            <a:pPr eaLnBrk="1" hangingPunct="1">
              <a:lnSpc>
                <a:spcPct val="130000"/>
              </a:lnSpc>
            </a:pPr>
            <a:r>
              <a:rPr lang="en-US" sz="2000" u="sng" dirty="0">
                <a:solidFill>
                  <a:srgbClr val="CC0066"/>
                </a:solidFill>
              </a:rPr>
              <a:t>Density-based</a:t>
            </a:r>
            <a:r>
              <a:rPr lang="en-US" sz="2000" dirty="0"/>
              <a:t>: based on connectivity and density functions</a:t>
            </a:r>
          </a:p>
          <a:p>
            <a:pPr eaLnBrk="1" hangingPunct="1">
              <a:lnSpc>
                <a:spcPct val="130000"/>
              </a:lnSpc>
            </a:pPr>
            <a:r>
              <a:rPr lang="en-US" sz="2000" u="sng" dirty="0"/>
              <a:t>Grid-based</a:t>
            </a:r>
            <a:r>
              <a:rPr lang="en-US" sz="2000" dirty="0"/>
              <a:t>: based on a multiple-level granularity structure</a:t>
            </a:r>
            <a:endParaRPr lang="en-US" sz="2000" b="1" dirty="0"/>
          </a:p>
          <a:p>
            <a:pPr eaLnBrk="1" hangingPunct="1">
              <a:lnSpc>
                <a:spcPct val="130000"/>
              </a:lnSpc>
            </a:pPr>
            <a:r>
              <a:rPr lang="en-US" sz="2000" u="sng" dirty="0"/>
              <a:t>Model-based</a:t>
            </a:r>
            <a:r>
              <a:rPr lang="en-US" sz="2000" dirty="0"/>
              <a:t>: A model is hypothesized for each of the clusters and the idea is to find the best fit of that model to the data </a:t>
            </a:r>
            <a:r>
              <a:rPr lang="en-US" sz="2000" dirty="0" err="1"/>
              <a:t>distibution</a:t>
            </a:r>
            <a:endParaRPr lang="en-US" sz="2000" b="1" dirty="0"/>
          </a:p>
        </p:txBody>
      </p:sp>
    </p:spTree>
  </p:cSld>
  <p:clrMapOvr>
    <a:masterClrMapping/>
  </p:clrMapOvr>
  <p:transition>
    <p:strips dir="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90D82009-3AD8-40B6-8177-FB3234CCFD3E}" type="slidenum">
              <a:rPr lang="en-US" sz="1200" smtClean="0"/>
              <a:pPr eaLnBrk="1" hangingPunct="1"/>
              <a:t>41</a:t>
            </a:fld>
            <a:endParaRPr lang="en-US" sz="1200"/>
          </a:p>
        </p:txBody>
      </p:sp>
      <p:sp>
        <p:nvSpPr>
          <p:cNvPr id="31747" name="Rectangle 2"/>
          <p:cNvSpPr>
            <a:spLocks noGrp="1" noChangeArrowheads="1"/>
          </p:cNvSpPr>
          <p:nvPr>
            <p:ph type="title"/>
          </p:nvPr>
        </p:nvSpPr>
        <p:spPr>
          <a:xfrm>
            <a:off x="990600" y="685800"/>
            <a:ext cx="8001000" cy="720725"/>
          </a:xfrm>
        </p:spPr>
        <p:txBody>
          <a:bodyPr/>
          <a:lstStyle/>
          <a:p>
            <a:pPr eaLnBrk="1" hangingPunct="1"/>
            <a:r>
              <a:rPr lang="en-US" i="1"/>
              <a:t>Representative-Based</a:t>
            </a:r>
            <a:r>
              <a:rPr lang="en-US"/>
              <a:t> Clustering</a:t>
            </a:r>
          </a:p>
        </p:txBody>
      </p:sp>
      <p:sp>
        <p:nvSpPr>
          <p:cNvPr id="31748" name="Rectangle 3"/>
          <p:cNvSpPr>
            <a:spLocks noGrp="1" noChangeArrowheads="1"/>
          </p:cNvSpPr>
          <p:nvPr>
            <p:ph type="body" idx="1"/>
          </p:nvPr>
        </p:nvSpPr>
        <p:spPr>
          <a:xfrm>
            <a:off x="381000" y="1600200"/>
            <a:ext cx="8229600" cy="4713288"/>
          </a:xfrm>
        </p:spPr>
        <p:txBody>
          <a:bodyPr/>
          <a:lstStyle/>
          <a:p>
            <a:pPr marL="533400" indent="-533400" eaLnBrk="1" hangingPunct="1">
              <a:lnSpc>
                <a:spcPct val="90000"/>
              </a:lnSpc>
            </a:pPr>
            <a:r>
              <a:rPr lang="en-US" sz="2000"/>
              <a:t>Aims at finding a set of objects among all objects (called </a:t>
            </a:r>
            <a:r>
              <a:rPr lang="en-US" sz="2000" b="1"/>
              <a:t>representatives</a:t>
            </a:r>
            <a:r>
              <a:rPr lang="en-US" sz="2000"/>
              <a:t>) in the data set that best represent the objects in the data set. </a:t>
            </a:r>
            <a:r>
              <a:rPr lang="en-US" sz="2000">
                <a:sym typeface="Wingdings" pitchFamily="2" charset="2"/>
              </a:rPr>
              <a:t>Each representative corresponds to a cluster.</a:t>
            </a:r>
            <a:endParaRPr lang="en-US" sz="2000" b="1"/>
          </a:p>
          <a:p>
            <a:pPr marL="533400" indent="-533400" eaLnBrk="1" hangingPunct="1">
              <a:lnSpc>
                <a:spcPct val="90000"/>
              </a:lnSpc>
            </a:pPr>
            <a:r>
              <a:rPr lang="en-US" sz="2000"/>
              <a:t>The remaining objects in the data set are then clustered around these </a:t>
            </a:r>
            <a:r>
              <a:rPr lang="en-US" sz="2000" i="1"/>
              <a:t>representatives</a:t>
            </a:r>
            <a:r>
              <a:rPr lang="en-US" sz="2000"/>
              <a:t> by assigning objects to the cluster of the closest representative.  </a:t>
            </a:r>
          </a:p>
          <a:p>
            <a:pPr marL="533400" indent="-533400" eaLnBrk="1" hangingPunct="1">
              <a:lnSpc>
                <a:spcPct val="90000"/>
              </a:lnSpc>
              <a:buFont typeface="Wingdings" pitchFamily="2" charset="2"/>
              <a:buNone/>
            </a:pPr>
            <a:endParaRPr lang="en-US" sz="2000"/>
          </a:p>
          <a:p>
            <a:pPr marL="533400" indent="-533400" eaLnBrk="1" hangingPunct="1">
              <a:lnSpc>
                <a:spcPct val="90000"/>
              </a:lnSpc>
              <a:buFont typeface="Wingdings" pitchFamily="2" charset="2"/>
              <a:buNone/>
            </a:pPr>
            <a:r>
              <a:rPr lang="en-US" sz="2000">
                <a:solidFill>
                  <a:srgbClr val="FF3300"/>
                </a:solidFill>
              </a:rPr>
              <a:t>Remarks</a:t>
            </a:r>
            <a:r>
              <a:rPr lang="en-US" sz="2000"/>
              <a:t>: </a:t>
            </a:r>
          </a:p>
          <a:p>
            <a:pPr marL="533400" indent="-533400" eaLnBrk="1" hangingPunct="1">
              <a:lnSpc>
                <a:spcPct val="90000"/>
              </a:lnSpc>
              <a:buFont typeface="Wingdings" pitchFamily="2" charset="2"/>
              <a:buAutoNum type="arabicPeriod"/>
            </a:pPr>
            <a:r>
              <a:rPr lang="en-US" sz="2000"/>
              <a:t>The popular </a:t>
            </a:r>
            <a:r>
              <a:rPr lang="en-US" sz="2000" i="1"/>
              <a:t>k-medoid algorithm</a:t>
            </a:r>
            <a:r>
              <a:rPr lang="en-US" sz="2000"/>
              <a:t>, also called</a:t>
            </a:r>
            <a:r>
              <a:rPr lang="en-US" sz="2000" i="1"/>
              <a:t> PAM</a:t>
            </a:r>
            <a:r>
              <a:rPr lang="en-US" sz="2000"/>
              <a:t>, is a representative-based clustering algorithm; K-means also shares the characteristics of representative-based clustering, except that the representatives used by k-means not necessarily have to belong to the data set.</a:t>
            </a:r>
          </a:p>
          <a:p>
            <a:pPr marL="533400" indent="-533400" eaLnBrk="1" hangingPunct="1">
              <a:lnSpc>
                <a:spcPct val="90000"/>
              </a:lnSpc>
              <a:buFont typeface="Wingdings" pitchFamily="2" charset="2"/>
              <a:buAutoNum type="arabicPeriod"/>
            </a:pPr>
            <a:r>
              <a:rPr lang="en-US" sz="2000"/>
              <a:t>If the representative do not need to belong to the dataset we call the algorithms prototype-based clustering. K-means is a </a:t>
            </a:r>
            <a:r>
              <a:rPr lang="en-US" sz="2000" b="1">
                <a:solidFill>
                  <a:srgbClr val="CC0000"/>
                </a:solidFill>
              </a:rPr>
              <a:t>prototype-based </a:t>
            </a:r>
            <a:r>
              <a:rPr lang="en-US" sz="2000"/>
              <a:t>clustering algorithm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B1A7419F-6DC5-455E-82BA-836715DCC880}" type="slidenum">
              <a:rPr lang="en-US" sz="1200" smtClean="0"/>
              <a:pPr eaLnBrk="1" hangingPunct="1"/>
              <a:t>42</a:t>
            </a:fld>
            <a:endParaRPr lang="en-US" sz="1200"/>
          </a:p>
        </p:txBody>
      </p:sp>
      <p:sp>
        <p:nvSpPr>
          <p:cNvPr id="32771" name="Rectangle 2"/>
          <p:cNvSpPr>
            <a:spLocks noGrp="1" noChangeArrowheads="1"/>
          </p:cNvSpPr>
          <p:nvPr>
            <p:ph type="title" idx="4294967295"/>
          </p:nvPr>
        </p:nvSpPr>
        <p:spPr>
          <a:xfrm>
            <a:off x="684213" y="0"/>
            <a:ext cx="7924800" cy="1143000"/>
          </a:xfrm>
        </p:spPr>
        <p:txBody>
          <a:bodyPr/>
          <a:lstStyle/>
          <a:p>
            <a:pPr eaLnBrk="1" hangingPunct="1"/>
            <a:r>
              <a:rPr lang="en-US" sz="2800" i="1"/>
              <a:t>Representative-Based</a:t>
            </a:r>
            <a:r>
              <a:rPr lang="en-US" sz="2800"/>
              <a:t> Clustering … (Continued)</a:t>
            </a:r>
          </a:p>
        </p:txBody>
      </p:sp>
      <p:sp>
        <p:nvSpPr>
          <p:cNvPr id="32772" name="AutoShape 3"/>
          <p:cNvSpPr>
            <a:spLocks noChangeAspect="1" noChangeArrowheads="1"/>
          </p:cNvSpPr>
          <p:nvPr/>
        </p:nvSpPr>
        <p:spPr bwMode="auto">
          <a:xfrm>
            <a:off x="1524000" y="2667000"/>
            <a:ext cx="4991100" cy="299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2773" name="Oval 4"/>
          <p:cNvSpPr>
            <a:spLocks noChangeArrowheads="1"/>
          </p:cNvSpPr>
          <p:nvPr/>
        </p:nvSpPr>
        <p:spPr bwMode="auto">
          <a:xfrm>
            <a:off x="1981200" y="3429000"/>
            <a:ext cx="200025" cy="198438"/>
          </a:xfrm>
          <a:prstGeom prst="ellipse">
            <a:avLst/>
          </a:prstGeom>
          <a:solidFill>
            <a:schemeClr val="tx1"/>
          </a:solidFill>
          <a:ln w="9525">
            <a:solidFill>
              <a:srgbClr val="000000"/>
            </a:solidFill>
            <a:round/>
            <a:headEnd/>
            <a:tailEnd/>
          </a:ln>
        </p:spPr>
        <p:txBody>
          <a:bodyPr/>
          <a:lstStyle/>
          <a:p>
            <a:endParaRPr lang="en-US"/>
          </a:p>
        </p:txBody>
      </p:sp>
      <p:sp>
        <p:nvSpPr>
          <p:cNvPr id="32774" name="Oval 5"/>
          <p:cNvSpPr>
            <a:spLocks noChangeArrowheads="1"/>
          </p:cNvSpPr>
          <p:nvPr/>
        </p:nvSpPr>
        <p:spPr bwMode="auto">
          <a:xfrm>
            <a:off x="2198688" y="3886200"/>
            <a:ext cx="200025" cy="200025"/>
          </a:xfrm>
          <a:prstGeom prst="ellipse">
            <a:avLst/>
          </a:prstGeom>
          <a:solidFill>
            <a:schemeClr val="tx1"/>
          </a:solidFill>
          <a:ln w="9525">
            <a:solidFill>
              <a:srgbClr val="000000"/>
            </a:solidFill>
            <a:round/>
            <a:headEnd/>
            <a:tailEnd/>
          </a:ln>
        </p:spPr>
        <p:txBody>
          <a:bodyPr/>
          <a:lstStyle/>
          <a:p>
            <a:endParaRPr lang="en-US"/>
          </a:p>
        </p:txBody>
      </p:sp>
      <p:sp>
        <p:nvSpPr>
          <p:cNvPr id="32775" name="Oval 6"/>
          <p:cNvSpPr>
            <a:spLocks noChangeArrowheads="1"/>
          </p:cNvSpPr>
          <p:nvPr/>
        </p:nvSpPr>
        <p:spPr bwMode="auto">
          <a:xfrm>
            <a:off x="1981200" y="4419600"/>
            <a:ext cx="200025" cy="200025"/>
          </a:xfrm>
          <a:prstGeom prst="ellipse">
            <a:avLst/>
          </a:prstGeom>
          <a:solidFill>
            <a:schemeClr val="tx1"/>
          </a:solidFill>
          <a:ln w="9525">
            <a:solidFill>
              <a:srgbClr val="000000"/>
            </a:solidFill>
            <a:round/>
            <a:headEnd/>
            <a:tailEnd/>
          </a:ln>
        </p:spPr>
        <p:txBody>
          <a:bodyPr/>
          <a:lstStyle/>
          <a:p>
            <a:endParaRPr lang="en-US"/>
          </a:p>
        </p:txBody>
      </p:sp>
      <p:sp>
        <p:nvSpPr>
          <p:cNvPr id="32776" name="Oval 7"/>
          <p:cNvSpPr>
            <a:spLocks noChangeArrowheads="1"/>
          </p:cNvSpPr>
          <p:nvPr/>
        </p:nvSpPr>
        <p:spPr bwMode="auto">
          <a:xfrm>
            <a:off x="2598738" y="3429000"/>
            <a:ext cx="200025" cy="198438"/>
          </a:xfrm>
          <a:prstGeom prst="ellipse">
            <a:avLst/>
          </a:prstGeom>
          <a:solidFill>
            <a:schemeClr val="tx1"/>
          </a:solidFill>
          <a:ln w="9525">
            <a:solidFill>
              <a:srgbClr val="000000"/>
            </a:solidFill>
            <a:round/>
            <a:headEnd/>
            <a:tailEnd/>
          </a:ln>
        </p:spPr>
        <p:txBody>
          <a:bodyPr/>
          <a:lstStyle/>
          <a:p>
            <a:endParaRPr lang="en-US"/>
          </a:p>
        </p:txBody>
      </p:sp>
      <p:sp>
        <p:nvSpPr>
          <p:cNvPr id="32777" name="Oval 8"/>
          <p:cNvSpPr>
            <a:spLocks noChangeArrowheads="1"/>
          </p:cNvSpPr>
          <p:nvPr/>
        </p:nvSpPr>
        <p:spPr bwMode="auto">
          <a:xfrm>
            <a:off x="2438400" y="4495800"/>
            <a:ext cx="200025" cy="200025"/>
          </a:xfrm>
          <a:prstGeom prst="ellipse">
            <a:avLst/>
          </a:prstGeom>
          <a:solidFill>
            <a:schemeClr val="tx1"/>
          </a:solidFill>
          <a:ln w="9525">
            <a:solidFill>
              <a:srgbClr val="000000"/>
            </a:solidFill>
            <a:round/>
            <a:headEnd/>
            <a:tailEnd/>
          </a:ln>
        </p:spPr>
        <p:txBody>
          <a:bodyPr/>
          <a:lstStyle/>
          <a:p>
            <a:endParaRPr lang="en-US"/>
          </a:p>
        </p:txBody>
      </p:sp>
      <p:sp>
        <p:nvSpPr>
          <p:cNvPr id="32778" name="Oval 9"/>
          <p:cNvSpPr>
            <a:spLocks noChangeArrowheads="1"/>
          </p:cNvSpPr>
          <p:nvPr/>
        </p:nvSpPr>
        <p:spPr bwMode="auto">
          <a:xfrm>
            <a:off x="3048000" y="3886200"/>
            <a:ext cx="200025" cy="20002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779" name="Oval 10"/>
          <p:cNvSpPr>
            <a:spLocks noChangeArrowheads="1"/>
          </p:cNvSpPr>
          <p:nvPr/>
        </p:nvSpPr>
        <p:spPr bwMode="auto">
          <a:xfrm>
            <a:off x="2598738" y="3962400"/>
            <a:ext cx="200025" cy="20002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780" name="Oval 11"/>
          <p:cNvSpPr>
            <a:spLocks noChangeArrowheads="1"/>
          </p:cNvSpPr>
          <p:nvPr/>
        </p:nvSpPr>
        <p:spPr bwMode="auto">
          <a:xfrm>
            <a:off x="4038600" y="3505200"/>
            <a:ext cx="200025" cy="198438"/>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781" name="Oval 12"/>
          <p:cNvSpPr>
            <a:spLocks noChangeArrowheads="1"/>
          </p:cNvSpPr>
          <p:nvPr/>
        </p:nvSpPr>
        <p:spPr bwMode="auto">
          <a:xfrm>
            <a:off x="4038600" y="4495800"/>
            <a:ext cx="200025" cy="20002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782" name="Oval 13"/>
          <p:cNvSpPr>
            <a:spLocks noChangeArrowheads="1"/>
          </p:cNvSpPr>
          <p:nvPr/>
        </p:nvSpPr>
        <p:spPr bwMode="auto">
          <a:xfrm>
            <a:off x="4495800" y="4191000"/>
            <a:ext cx="200025" cy="200025"/>
          </a:xfrm>
          <a:prstGeom prst="ellipse">
            <a:avLst/>
          </a:prstGeom>
          <a:solidFill>
            <a:schemeClr val="tx1"/>
          </a:solidFill>
          <a:ln w="9525">
            <a:solidFill>
              <a:srgbClr val="000000"/>
            </a:solidFill>
            <a:round/>
            <a:headEnd/>
            <a:tailEnd/>
          </a:ln>
        </p:spPr>
        <p:txBody>
          <a:bodyPr/>
          <a:lstStyle/>
          <a:p>
            <a:endParaRPr lang="en-US"/>
          </a:p>
        </p:txBody>
      </p:sp>
      <p:sp>
        <p:nvSpPr>
          <p:cNvPr id="32783" name="Oval 14"/>
          <p:cNvSpPr>
            <a:spLocks noChangeArrowheads="1"/>
          </p:cNvSpPr>
          <p:nvPr/>
        </p:nvSpPr>
        <p:spPr bwMode="auto">
          <a:xfrm>
            <a:off x="4800600" y="3733800"/>
            <a:ext cx="198438" cy="198438"/>
          </a:xfrm>
          <a:prstGeom prst="ellipse">
            <a:avLst/>
          </a:prstGeom>
          <a:solidFill>
            <a:schemeClr val="tx1"/>
          </a:solidFill>
          <a:ln w="9525">
            <a:solidFill>
              <a:srgbClr val="000000"/>
            </a:solidFill>
            <a:round/>
            <a:headEnd/>
            <a:tailEnd/>
          </a:ln>
        </p:spPr>
        <p:txBody>
          <a:bodyPr/>
          <a:lstStyle/>
          <a:p>
            <a:endParaRPr lang="en-US"/>
          </a:p>
        </p:txBody>
      </p:sp>
      <p:sp>
        <p:nvSpPr>
          <p:cNvPr id="32784" name="Oval 15"/>
          <p:cNvSpPr>
            <a:spLocks noChangeArrowheads="1"/>
          </p:cNvSpPr>
          <p:nvPr/>
        </p:nvSpPr>
        <p:spPr bwMode="auto">
          <a:xfrm>
            <a:off x="4343400" y="3810000"/>
            <a:ext cx="200025" cy="200025"/>
          </a:xfrm>
          <a:prstGeom prst="ellipse">
            <a:avLst/>
          </a:prstGeom>
          <a:solidFill>
            <a:schemeClr val="tx1"/>
          </a:solidFill>
          <a:ln w="9525">
            <a:solidFill>
              <a:srgbClr val="000000"/>
            </a:solidFill>
            <a:round/>
            <a:headEnd/>
            <a:tailEnd/>
          </a:ln>
        </p:spPr>
        <p:txBody>
          <a:bodyPr/>
          <a:lstStyle/>
          <a:p>
            <a:endParaRPr lang="en-US"/>
          </a:p>
        </p:txBody>
      </p:sp>
      <p:sp>
        <p:nvSpPr>
          <p:cNvPr id="32785" name="Oval 16"/>
          <p:cNvSpPr>
            <a:spLocks noChangeArrowheads="1"/>
          </p:cNvSpPr>
          <p:nvPr/>
        </p:nvSpPr>
        <p:spPr bwMode="auto">
          <a:xfrm>
            <a:off x="5029200" y="4191000"/>
            <a:ext cx="198438" cy="200025"/>
          </a:xfrm>
          <a:prstGeom prst="ellipse">
            <a:avLst/>
          </a:prstGeom>
          <a:solidFill>
            <a:schemeClr val="tx1"/>
          </a:solidFill>
          <a:ln w="9525">
            <a:solidFill>
              <a:srgbClr val="000000"/>
            </a:solidFill>
            <a:round/>
            <a:headEnd/>
            <a:tailEnd/>
          </a:ln>
        </p:spPr>
        <p:txBody>
          <a:bodyPr/>
          <a:lstStyle/>
          <a:p>
            <a:endParaRPr lang="en-US"/>
          </a:p>
        </p:txBody>
      </p:sp>
      <p:sp>
        <p:nvSpPr>
          <p:cNvPr id="32786" name="Oval 17"/>
          <p:cNvSpPr>
            <a:spLocks noChangeArrowheads="1"/>
          </p:cNvSpPr>
          <p:nvPr/>
        </p:nvSpPr>
        <p:spPr bwMode="auto">
          <a:xfrm>
            <a:off x="5105400" y="3505200"/>
            <a:ext cx="198438" cy="20002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787" name="Oval 18"/>
          <p:cNvSpPr>
            <a:spLocks noChangeArrowheads="1"/>
          </p:cNvSpPr>
          <p:nvPr/>
        </p:nvSpPr>
        <p:spPr bwMode="auto">
          <a:xfrm>
            <a:off x="3352800" y="3048000"/>
            <a:ext cx="198438" cy="20002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788" name="Oval 19"/>
          <p:cNvSpPr>
            <a:spLocks noChangeArrowheads="1"/>
          </p:cNvSpPr>
          <p:nvPr/>
        </p:nvSpPr>
        <p:spPr bwMode="auto">
          <a:xfrm>
            <a:off x="3505200" y="3352800"/>
            <a:ext cx="200025" cy="20002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789" name="Oval 20"/>
          <p:cNvSpPr>
            <a:spLocks noChangeArrowheads="1"/>
          </p:cNvSpPr>
          <p:nvPr/>
        </p:nvSpPr>
        <p:spPr bwMode="auto">
          <a:xfrm>
            <a:off x="3733800" y="2971800"/>
            <a:ext cx="198438" cy="20002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790" name="Oval 21"/>
          <p:cNvSpPr>
            <a:spLocks noChangeArrowheads="1"/>
          </p:cNvSpPr>
          <p:nvPr/>
        </p:nvSpPr>
        <p:spPr bwMode="auto">
          <a:xfrm>
            <a:off x="4419600" y="3276600"/>
            <a:ext cx="200025" cy="200025"/>
          </a:xfrm>
          <a:prstGeom prst="ellipse">
            <a:avLst/>
          </a:prstGeom>
          <a:solidFill>
            <a:schemeClr val="tx1"/>
          </a:solidFill>
          <a:ln w="9525">
            <a:solidFill>
              <a:srgbClr val="000000"/>
            </a:solidFill>
            <a:round/>
            <a:headEnd/>
            <a:tailEnd/>
          </a:ln>
        </p:spPr>
        <p:txBody>
          <a:bodyPr/>
          <a:lstStyle/>
          <a:p>
            <a:endParaRPr lang="en-US"/>
          </a:p>
        </p:txBody>
      </p:sp>
      <p:sp>
        <p:nvSpPr>
          <p:cNvPr id="32791" name="Oval 22"/>
          <p:cNvSpPr>
            <a:spLocks noChangeArrowheads="1"/>
          </p:cNvSpPr>
          <p:nvPr/>
        </p:nvSpPr>
        <p:spPr bwMode="auto">
          <a:xfrm>
            <a:off x="3581400" y="3733800"/>
            <a:ext cx="198438" cy="20002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792" name="Oval 23"/>
          <p:cNvSpPr>
            <a:spLocks noChangeArrowheads="1"/>
          </p:cNvSpPr>
          <p:nvPr/>
        </p:nvSpPr>
        <p:spPr bwMode="auto">
          <a:xfrm>
            <a:off x="3733800" y="4648200"/>
            <a:ext cx="200025" cy="20002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793" name="Oval 24"/>
          <p:cNvSpPr>
            <a:spLocks noChangeArrowheads="1"/>
          </p:cNvSpPr>
          <p:nvPr/>
        </p:nvSpPr>
        <p:spPr bwMode="auto">
          <a:xfrm>
            <a:off x="3795713" y="3222625"/>
            <a:ext cx="200025" cy="20002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794" name="Line 25"/>
          <p:cNvSpPr>
            <a:spLocks noChangeShapeType="1"/>
          </p:cNvSpPr>
          <p:nvPr/>
        </p:nvSpPr>
        <p:spPr bwMode="auto">
          <a:xfrm flipV="1">
            <a:off x="1524000" y="2895600"/>
            <a:ext cx="0" cy="2438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95" name="Line 26"/>
          <p:cNvSpPr>
            <a:spLocks noChangeShapeType="1"/>
          </p:cNvSpPr>
          <p:nvPr/>
        </p:nvSpPr>
        <p:spPr bwMode="auto">
          <a:xfrm>
            <a:off x="1524000" y="5334000"/>
            <a:ext cx="55626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96" name="Text Box 27"/>
          <p:cNvSpPr txBox="1">
            <a:spLocks noChangeArrowheads="1"/>
          </p:cNvSpPr>
          <p:nvPr/>
        </p:nvSpPr>
        <p:spPr bwMode="auto">
          <a:xfrm>
            <a:off x="6400800" y="4953000"/>
            <a:ext cx="129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spcBef>
                <a:spcPct val="50000"/>
              </a:spcBef>
            </a:pPr>
            <a:r>
              <a:rPr lang="en-US" sz="1800">
                <a:latin typeface="Arial" charset="0"/>
                <a:cs typeface="Arial" charset="0"/>
              </a:rPr>
              <a:t>Attribute2</a:t>
            </a:r>
          </a:p>
        </p:txBody>
      </p:sp>
      <p:sp>
        <p:nvSpPr>
          <p:cNvPr id="32797" name="Text Box 28"/>
          <p:cNvSpPr txBox="1">
            <a:spLocks noChangeArrowheads="1"/>
          </p:cNvSpPr>
          <p:nvPr/>
        </p:nvSpPr>
        <p:spPr bwMode="auto">
          <a:xfrm>
            <a:off x="685800" y="2438400"/>
            <a:ext cx="129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spcBef>
                <a:spcPct val="50000"/>
              </a:spcBef>
            </a:pPr>
            <a:r>
              <a:rPr lang="en-US" sz="1800">
                <a:latin typeface="Arial" charset="0"/>
                <a:cs typeface="Arial" charset="0"/>
              </a:rPr>
              <a:t>Attribute1</a:t>
            </a:r>
          </a:p>
        </p:txBody>
      </p:sp>
      <p:sp>
        <p:nvSpPr>
          <p:cNvPr id="32798" name="Oval 29"/>
          <p:cNvSpPr>
            <a:spLocks noChangeArrowheads="1"/>
          </p:cNvSpPr>
          <p:nvPr/>
        </p:nvSpPr>
        <p:spPr bwMode="auto">
          <a:xfrm>
            <a:off x="3276600" y="3505200"/>
            <a:ext cx="200025" cy="200025"/>
          </a:xfrm>
          <a:prstGeom prst="ellipse">
            <a:avLst/>
          </a:prstGeom>
          <a:solidFill>
            <a:schemeClr val="tx1"/>
          </a:solidFill>
          <a:ln w="9525">
            <a:solidFill>
              <a:srgbClr val="000000"/>
            </a:solidFill>
            <a:round/>
            <a:headEnd/>
            <a:tailEnd/>
          </a:ln>
        </p:spPr>
        <p:txBody>
          <a:bodyPr/>
          <a:lstStyle/>
          <a:p>
            <a:endParaRPr lang="en-US"/>
          </a:p>
        </p:txBody>
      </p:sp>
      <p:sp>
        <p:nvSpPr>
          <p:cNvPr id="32799" name="Oval 30"/>
          <p:cNvSpPr>
            <a:spLocks noChangeArrowheads="1"/>
          </p:cNvSpPr>
          <p:nvPr/>
        </p:nvSpPr>
        <p:spPr bwMode="auto">
          <a:xfrm>
            <a:off x="4267200" y="4800600"/>
            <a:ext cx="200025" cy="20002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00" name="Oval 31"/>
          <p:cNvSpPr>
            <a:spLocks noChangeArrowheads="1"/>
          </p:cNvSpPr>
          <p:nvPr/>
        </p:nvSpPr>
        <p:spPr bwMode="auto">
          <a:xfrm>
            <a:off x="3048000" y="3276600"/>
            <a:ext cx="200025" cy="20002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01" name="Oval 32"/>
          <p:cNvSpPr>
            <a:spLocks noChangeArrowheads="1"/>
          </p:cNvSpPr>
          <p:nvPr/>
        </p:nvSpPr>
        <p:spPr bwMode="auto">
          <a:xfrm>
            <a:off x="2847975" y="4648200"/>
            <a:ext cx="200025" cy="200025"/>
          </a:xfrm>
          <a:prstGeom prst="ellipse">
            <a:avLst/>
          </a:prstGeom>
          <a:solidFill>
            <a:schemeClr val="tx1"/>
          </a:solidFill>
          <a:ln w="9525">
            <a:solidFill>
              <a:srgbClr val="000000"/>
            </a:solidFill>
            <a:round/>
            <a:headEnd/>
            <a:tailEnd/>
          </a:ln>
        </p:spPr>
        <p:txBody>
          <a:bodyPr/>
          <a:lstStyle/>
          <a:p>
            <a:endParaRPr lang="en-US"/>
          </a:p>
        </p:txBody>
      </p:sp>
      <p:sp>
        <p:nvSpPr>
          <p:cNvPr id="32802" name="Oval 33"/>
          <p:cNvSpPr>
            <a:spLocks noChangeArrowheads="1"/>
          </p:cNvSpPr>
          <p:nvPr/>
        </p:nvSpPr>
        <p:spPr bwMode="auto">
          <a:xfrm>
            <a:off x="1981200" y="4829175"/>
            <a:ext cx="200025" cy="200025"/>
          </a:xfrm>
          <a:prstGeom prst="ellipse">
            <a:avLst/>
          </a:prstGeom>
          <a:solidFill>
            <a:schemeClr val="tx1"/>
          </a:solidFill>
          <a:ln w="9525">
            <a:solidFill>
              <a:srgbClr val="000000"/>
            </a:solidFill>
            <a:round/>
            <a:headEnd/>
            <a:tailEnd/>
          </a:ln>
        </p:spPr>
        <p:txBody>
          <a:bodyPr/>
          <a:lstStyle/>
          <a:p>
            <a:endParaRPr lang="en-US"/>
          </a:p>
        </p:txBody>
      </p:sp>
      <p:sp>
        <p:nvSpPr>
          <p:cNvPr id="32803" name="Oval 34"/>
          <p:cNvSpPr>
            <a:spLocks noChangeArrowheads="1"/>
          </p:cNvSpPr>
          <p:nvPr/>
        </p:nvSpPr>
        <p:spPr bwMode="auto">
          <a:xfrm>
            <a:off x="1828800" y="3962400"/>
            <a:ext cx="200025" cy="200025"/>
          </a:xfrm>
          <a:prstGeom prst="ellipse">
            <a:avLst/>
          </a:prstGeom>
          <a:solidFill>
            <a:schemeClr val="tx1"/>
          </a:solidFill>
          <a:ln w="9525">
            <a:solidFill>
              <a:srgbClr val="000000"/>
            </a:solidFill>
            <a:round/>
            <a:headEnd/>
            <a:tailEnd/>
          </a:ln>
        </p:spPr>
        <p:txBody>
          <a:bodyPr/>
          <a:lstStyle/>
          <a:p>
            <a:endParaRPr lang="en-US"/>
          </a:p>
        </p:txBody>
      </p:sp>
      <p:sp>
        <p:nvSpPr>
          <p:cNvPr id="32804" name="Oval 35"/>
          <p:cNvSpPr>
            <a:spLocks noChangeArrowheads="1"/>
          </p:cNvSpPr>
          <p:nvPr/>
        </p:nvSpPr>
        <p:spPr bwMode="auto">
          <a:xfrm>
            <a:off x="3657600" y="4981575"/>
            <a:ext cx="200025" cy="200025"/>
          </a:xfrm>
          <a:prstGeom prst="ellipse">
            <a:avLst/>
          </a:prstGeom>
          <a:solidFill>
            <a:schemeClr val="tx1"/>
          </a:solidFill>
          <a:ln w="9525">
            <a:solidFill>
              <a:srgbClr val="000000"/>
            </a:solidFill>
            <a:round/>
            <a:headEnd/>
            <a:tailEnd/>
          </a:ln>
        </p:spPr>
        <p:txBody>
          <a:bodyPr/>
          <a:lstStyle/>
          <a:p>
            <a:endParaRPr lang="en-US"/>
          </a:p>
        </p:txBody>
      </p:sp>
      <p:sp>
        <p:nvSpPr>
          <p:cNvPr id="32805" name="Oval 36"/>
          <p:cNvSpPr>
            <a:spLocks noChangeArrowheads="1"/>
          </p:cNvSpPr>
          <p:nvPr/>
        </p:nvSpPr>
        <p:spPr bwMode="auto">
          <a:xfrm>
            <a:off x="4143375" y="5057775"/>
            <a:ext cx="200025" cy="20002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06" name="Oval 37"/>
          <p:cNvSpPr>
            <a:spLocks noChangeArrowheads="1"/>
          </p:cNvSpPr>
          <p:nvPr/>
        </p:nvSpPr>
        <p:spPr bwMode="auto">
          <a:xfrm>
            <a:off x="3962400" y="4829175"/>
            <a:ext cx="200025" cy="200025"/>
          </a:xfrm>
          <a:prstGeom prst="ellipse">
            <a:avLst/>
          </a:prstGeom>
          <a:solidFill>
            <a:schemeClr val="bg1"/>
          </a:solidFill>
          <a:ln w="9525">
            <a:solidFill>
              <a:srgbClr val="000000"/>
            </a:solidFill>
            <a:round/>
            <a:headEnd/>
            <a:tailEnd/>
          </a:ln>
        </p:spPr>
        <p:txBody>
          <a:bodyPr/>
          <a:lstStyle/>
          <a:p>
            <a:endParaRPr lang="en-US"/>
          </a:p>
        </p:txBody>
      </p:sp>
      <p:sp>
        <p:nvSpPr>
          <p:cNvPr id="32807" name="Oval 38"/>
          <p:cNvSpPr>
            <a:spLocks noChangeArrowheads="1"/>
          </p:cNvSpPr>
          <p:nvPr/>
        </p:nvSpPr>
        <p:spPr bwMode="auto">
          <a:xfrm>
            <a:off x="3886200" y="4724400"/>
            <a:ext cx="381000" cy="381000"/>
          </a:xfrm>
          <a:prstGeom prst="ellipse">
            <a:avLst/>
          </a:prstGeom>
          <a:noFill/>
          <a:ln w="9525">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08" name="Oval 39"/>
          <p:cNvSpPr>
            <a:spLocks noChangeArrowheads="1"/>
          </p:cNvSpPr>
          <p:nvPr/>
        </p:nvSpPr>
        <p:spPr bwMode="auto">
          <a:xfrm>
            <a:off x="2133600" y="3810000"/>
            <a:ext cx="381000" cy="381000"/>
          </a:xfrm>
          <a:prstGeom prst="ellipse">
            <a:avLst/>
          </a:prstGeom>
          <a:noFill/>
          <a:ln w="9525">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09" name="Oval 40"/>
          <p:cNvSpPr>
            <a:spLocks noChangeArrowheads="1"/>
          </p:cNvSpPr>
          <p:nvPr/>
        </p:nvSpPr>
        <p:spPr bwMode="auto">
          <a:xfrm>
            <a:off x="3429000" y="3276600"/>
            <a:ext cx="381000" cy="381000"/>
          </a:xfrm>
          <a:prstGeom prst="ellipse">
            <a:avLst/>
          </a:prstGeom>
          <a:noFill/>
          <a:ln w="9525">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10" name="Oval 41"/>
          <p:cNvSpPr>
            <a:spLocks noChangeArrowheads="1"/>
          </p:cNvSpPr>
          <p:nvPr/>
        </p:nvSpPr>
        <p:spPr bwMode="auto">
          <a:xfrm>
            <a:off x="4724400" y="3657600"/>
            <a:ext cx="381000" cy="381000"/>
          </a:xfrm>
          <a:prstGeom prst="ellipse">
            <a:avLst/>
          </a:prstGeom>
          <a:noFill/>
          <a:ln w="9525">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11" name="Text Box 42"/>
          <p:cNvSpPr txBox="1">
            <a:spLocks noChangeArrowheads="1"/>
          </p:cNvSpPr>
          <p:nvPr/>
        </p:nvSpPr>
        <p:spPr bwMode="auto">
          <a:xfrm>
            <a:off x="1524000" y="2895600"/>
            <a:ext cx="1219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spcBef>
                <a:spcPct val="50000"/>
              </a:spcBef>
            </a:pPr>
            <a:r>
              <a:rPr lang="en-US" sz="1800">
                <a:latin typeface="Arial" charset="0"/>
                <a:cs typeface="Arial" charset="0"/>
              </a:rPr>
              <a:t>1</a:t>
            </a:r>
          </a:p>
        </p:txBody>
      </p:sp>
      <p:sp>
        <p:nvSpPr>
          <p:cNvPr id="32812" name="Text Box 43"/>
          <p:cNvSpPr txBox="1">
            <a:spLocks noChangeArrowheads="1"/>
          </p:cNvSpPr>
          <p:nvPr/>
        </p:nvSpPr>
        <p:spPr bwMode="auto">
          <a:xfrm>
            <a:off x="3048000" y="2362200"/>
            <a:ext cx="1219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spcBef>
                <a:spcPct val="50000"/>
              </a:spcBef>
            </a:pPr>
            <a:r>
              <a:rPr lang="en-US" sz="1800">
                <a:latin typeface="Arial" charset="0"/>
                <a:cs typeface="Arial" charset="0"/>
              </a:rPr>
              <a:t>2</a:t>
            </a:r>
          </a:p>
        </p:txBody>
      </p:sp>
      <p:sp>
        <p:nvSpPr>
          <p:cNvPr id="32813" name="Text Box 44"/>
          <p:cNvSpPr txBox="1">
            <a:spLocks noChangeArrowheads="1"/>
          </p:cNvSpPr>
          <p:nvPr/>
        </p:nvSpPr>
        <p:spPr bwMode="auto">
          <a:xfrm>
            <a:off x="5638800" y="3595688"/>
            <a:ext cx="1219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spcBef>
                <a:spcPct val="50000"/>
              </a:spcBef>
            </a:pPr>
            <a:r>
              <a:rPr lang="en-US" sz="1800">
                <a:latin typeface="Arial" charset="0"/>
                <a:cs typeface="Arial" charset="0"/>
              </a:rPr>
              <a:t>3</a:t>
            </a:r>
          </a:p>
        </p:txBody>
      </p:sp>
      <p:sp>
        <p:nvSpPr>
          <p:cNvPr id="32814" name="Text Box 45"/>
          <p:cNvSpPr txBox="1">
            <a:spLocks noChangeArrowheads="1"/>
          </p:cNvSpPr>
          <p:nvPr/>
        </p:nvSpPr>
        <p:spPr bwMode="auto">
          <a:xfrm>
            <a:off x="4572000" y="4967288"/>
            <a:ext cx="1219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spcBef>
                <a:spcPct val="50000"/>
              </a:spcBef>
            </a:pPr>
            <a:r>
              <a:rPr lang="en-US" sz="1800">
                <a:latin typeface="Arial" charset="0"/>
                <a:cs typeface="Arial" charset="0"/>
              </a:rPr>
              <a:t>4</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DC6D87FD-9E7C-4336-B7EE-006E313E9796}" type="slidenum">
              <a:rPr lang="en-US" sz="1200" smtClean="0"/>
              <a:pPr eaLnBrk="1" hangingPunct="1"/>
              <a:t>43</a:t>
            </a:fld>
            <a:endParaRPr lang="en-US" sz="1200"/>
          </a:p>
        </p:txBody>
      </p:sp>
      <p:sp>
        <p:nvSpPr>
          <p:cNvPr id="33795" name="Rectangle 2"/>
          <p:cNvSpPr>
            <a:spLocks noGrp="1" noChangeArrowheads="1"/>
          </p:cNvSpPr>
          <p:nvPr>
            <p:ph type="title" idx="4294967295"/>
          </p:nvPr>
        </p:nvSpPr>
        <p:spPr>
          <a:xfrm>
            <a:off x="827088" y="115888"/>
            <a:ext cx="7924800" cy="1143000"/>
          </a:xfrm>
        </p:spPr>
        <p:txBody>
          <a:bodyPr/>
          <a:lstStyle/>
          <a:p>
            <a:pPr eaLnBrk="1" hangingPunct="1"/>
            <a:r>
              <a:rPr lang="en-US" sz="2800" i="1" dirty="0"/>
              <a:t>Representative-Based</a:t>
            </a:r>
            <a:r>
              <a:rPr lang="en-US" sz="2800" dirty="0"/>
              <a:t> Clustering … (continued)</a:t>
            </a:r>
          </a:p>
        </p:txBody>
      </p:sp>
      <p:sp>
        <p:nvSpPr>
          <p:cNvPr id="33796" name="AutoShape 3"/>
          <p:cNvSpPr>
            <a:spLocks noChangeAspect="1" noChangeArrowheads="1"/>
          </p:cNvSpPr>
          <p:nvPr/>
        </p:nvSpPr>
        <p:spPr bwMode="auto">
          <a:xfrm>
            <a:off x="1524000" y="2667000"/>
            <a:ext cx="4991100" cy="299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3797" name="Oval 4"/>
          <p:cNvSpPr>
            <a:spLocks noChangeArrowheads="1"/>
          </p:cNvSpPr>
          <p:nvPr/>
        </p:nvSpPr>
        <p:spPr bwMode="auto">
          <a:xfrm>
            <a:off x="1981200" y="3429000"/>
            <a:ext cx="200025" cy="198438"/>
          </a:xfrm>
          <a:prstGeom prst="ellipse">
            <a:avLst/>
          </a:prstGeom>
          <a:solidFill>
            <a:schemeClr val="tx1"/>
          </a:solidFill>
          <a:ln w="9525">
            <a:solidFill>
              <a:srgbClr val="000000"/>
            </a:solidFill>
            <a:round/>
            <a:headEnd/>
            <a:tailEnd/>
          </a:ln>
        </p:spPr>
        <p:txBody>
          <a:bodyPr/>
          <a:lstStyle/>
          <a:p>
            <a:endParaRPr lang="en-US"/>
          </a:p>
        </p:txBody>
      </p:sp>
      <p:sp>
        <p:nvSpPr>
          <p:cNvPr id="33798" name="Oval 5"/>
          <p:cNvSpPr>
            <a:spLocks noChangeArrowheads="1"/>
          </p:cNvSpPr>
          <p:nvPr/>
        </p:nvSpPr>
        <p:spPr bwMode="auto">
          <a:xfrm>
            <a:off x="2198688" y="3886200"/>
            <a:ext cx="200025" cy="200025"/>
          </a:xfrm>
          <a:prstGeom prst="ellipse">
            <a:avLst/>
          </a:prstGeom>
          <a:solidFill>
            <a:schemeClr val="tx1"/>
          </a:solidFill>
          <a:ln w="9525">
            <a:solidFill>
              <a:srgbClr val="000000"/>
            </a:solidFill>
            <a:round/>
            <a:headEnd/>
            <a:tailEnd/>
          </a:ln>
        </p:spPr>
        <p:txBody>
          <a:bodyPr/>
          <a:lstStyle/>
          <a:p>
            <a:endParaRPr lang="en-US"/>
          </a:p>
        </p:txBody>
      </p:sp>
      <p:sp>
        <p:nvSpPr>
          <p:cNvPr id="33799" name="Oval 6"/>
          <p:cNvSpPr>
            <a:spLocks noChangeArrowheads="1"/>
          </p:cNvSpPr>
          <p:nvPr/>
        </p:nvSpPr>
        <p:spPr bwMode="auto">
          <a:xfrm>
            <a:off x="1981200" y="4419600"/>
            <a:ext cx="200025" cy="200025"/>
          </a:xfrm>
          <a:prstGeom prst="ellipse">
            <a:avLst/>
          </a:prstGeom>
          <a:solidFill>
            <a:schemeClr val="tx1"/>
          </a:solidFill>
          <a:ln w="9525">
            <a:solidFill>
              <a:srgbClr val="000000"/>
            </a:solidFill>
            <a:round/>
            <a:headEnd/>
            <a:tailEnd/>
          </a:ln>
        </p:spPr>
        <p:txBody>
          <a:bodyPr/>
          <a:lstStyle/>
          <a:p>
            <a:endParaRPr lang="en-US"/>
          </a:p>
        </p:txBody>
      </p:sp>
      <p:sp>
        <p:nvSpPr>
          <p:cNvPr id="33800" name="Oval 7"/>
          <p:cNvSpPr>
            <a:spLocks noChangeArrowheads="1"/>
          </p:cNvSpPr>
          <p:nvPr/>
        </p:nvSpPr>
        <p:spPr bwMode="auto">
          <a:xfrm>
            <a:off x="2598738" y="3429000"/>
            <a:ext cx="200025" cy="198438"/>
          </a:xfrm>
          <a:prstGeom prst="ellipse">
            <a:avLst/>
          </a:prstGeom>
          <a:solidFill>
            <a:schemeClr val="tx1"/>
          </a:solidFill>
          <a:ln w="9525">
            <a:solidFill>
              <a:srgbClr val="000000"/>
            </a:solidFill>
            <a:round/>
            <a:headEnd/>
            <a:tailEnd/>
          </a:ln>
        </p:spPr>
        <p:txBody>
          <a:bodyPr/>
          <a:lstStyle/>
          <a:p>
            <a:endParaRPr lang="en-US"/>
          </a:p>
        </p:txBody>
      </p:sp>
      <p:sp>
        <p:nvSpPr>
          <p:cNvPr id="33801" name="Oval 8"/>
          <p:cNvSpPr>
            <a:spLocks noChangeArrowheads="1"/>
          </p:cNvSpPr>
          <p:nvPr/>
        </p:nvSpPr>
        <p:spPr bwMode="auto">
          <a:xfrm>
            <a:off x="2438400" y="4495800"/>
            <a:ext cx="200025" cy="200025"/>
          </a:xfrm>
          <a:prstGeom prst="ellipse">
            <a:avLst/>
          </a:prstGeom>
          <a:solidFill>
            <a:schemeClr val="tx1"/>
          </a:solidFill>
          <a:ln w="9525">
            <a:solidFill>
              <a:srgbClr val="000000"/>
            </a:solidFill>
            <a:round/>
            <a:headEnd/>
            <a:tailEnd/>
          </a:ln>
        </p:spPr>
        <p:txBody>
          <a:bodyPr/>
          <a:lstStyle/>
          <a:p>
            <a:endParaRPr lang="en-US"/>
          </a:p>
        </p:txBody>
      </p:sp>
      <p:sp>
        <p:nvSpPr>
          <p:cNvPr id="33802" name="Oval 9"/>
          <p:cNvSpPr>
            <a:spLocks noChangeArrowheads="1"/>
          </p:cNvSpPr>
          <p:nvPr/>
        </p:nvSpPr>
        <p:spPr bwMode="auto">
          <a:xfrm>
            <a:off x="3048000" y="3886200"/>
            <a:ext cx="200025" cy="20002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03" name="Oval 10"/>
          <p:cNvSpPr>
            <a:spLocks noChangeArrowheads="1"/>
          </p:cNvSpPr>
          <p:nvPr/>
        </p:nvSpPr>
        <p:spPr bwMode="auto">
          <a:xfrm>
            <a:off x="2598738" y="3962400"/>
            <a:ext cx="200025" cy="20002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04" name="Oval 11"/>
          <p:cNvSpPr>
            <a:spLocks noChangeArrowheads="1"/>
          </p:cNvSpPr>
          <p:nvPr/>
        </p:nvSpPr>
        <p:spPr bwMode="auto">
          <a:xfrm>
            <a:off x="4038600" y="3505200"/>
            <a:ext cx="200025" cy="198438"/>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05" name="Oval 12"/>
          <p:cNvSpPr>
            <a:spLocks noChangeArrowheads="1"/>
          </p:cNvSpPr>
          <p:nvPr/>
        </p:nvSpPr>
        <p:spPr bwMode="auto">
          <a:xfrm>
            <a:off x="4038600" y="4495800"/>
            <a:ext cx="200025" cy="20002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06" name="Oval 13"/>
          <p:cNvSpPr>
            <a:spLocks noChangeArrowheads="1"/>
          </p:cNvSpPr>
          <p:nvPr/>
        </p:nvSpPr>
        <p:spPr bwMode="auto">
          <a:xfrm>
            <a:off x="4495800" y="4191000"/>
            <a:ext cx="200025" cy="200025"/>
          </a:xfrm>
          <a:prstGeom prst="ellipse">
            <a:avLst/>
          </a:prstGeom>
          <a:solidFill>
            <a:schemeClr val="tx1"/>
          </a:solidFill>
          <a:ln w="9525">
            <a:solidFill>
              <a:srgbClr val="000000"/>
            </a:solidFill>
            <a:round/>
            <a:headEnd/>
            <a:tailEnd/>
          </a:ln>
        </p:spPr>
        <p:txBody>
          <a:bodyPr/>
          <a:lstStyle/>
          <a:p>
            <a:endParaRPr lang="en-US"/>
          </a:p>
        </p:txBody>
      </p:sp>
      <p:sp>
        <p:nvSpPr>
          <p:cNvPr id="33807" name="Oval 14"/>
          <p:cNvSpPr>
            <a:spLocks noChangeArrowheads="1"/>
          </p:cNvSpPr>
          <p:nvPr/>
        </p:nvSpPr>
        <p:spPr bwMode="auto">
          <a:xfrm>
            <a:off x="4800600" y="3733800"/>
            <a:ext cx="198438" cy="198438"/>
          </a:xfrm>
          <a:prstGeom prst="ellipse">
            <a:avLst/>
          </a:prstGeom>
          <a:solidFill>
            <a:schemeClr val="tx1"/>
          </a:solidFill>
          <a:ln w="9525">
            <a:solidFill>
              <a:srgbClr val="000000"/>
            </a:solidFill>
            <a:round/>
            <a:headEnd/>
            <a:tailEnd/>
          </a:ln>
        </p:spPr>
        <p:txBody>
          <a:bodyPr/>
          <a:lstStyle/>
          <a:p>
            <a:endParaRPr lang="en-US"/>
          </a:p>
        </p:txBody>
      </p:sp>
      <p:sp>
        <p:nvSpPr>
          <p:cNvPr id="33808" name="Oval 15"/>
          <p:cNvSpPr>
            <a:spLocks noChangeArrowheads="1"/>
          </p:cNvSpPr>
          <p:nvPr/>
        </p:nvSpPr>
        <p:spPr bwMode="auto">
          <a:xfrm>
            <a:off x="4343400" y="3810000"/>
            <a:ext cx="200025" cy="200025"/>
          </a:xfrm>
          <a:prstGeom prst="ellipse">
            <a:avLst/>
          </a:prstGeom>
          <a:solidFill>
            <a:schemeClr val="tx1"/>
          </a:solidFill>
          <a:ln w="9525">
            <a:solidFill>
              <a:srgbClr val="000000"/>
            </a:solidFill>
            <a:round/>
            <a:headEnd/>
            <a:tailEnd/>
          </a:ln>
        </p:spPr>
        <p:txBody>
          <a:bodyPr/>
          <a:lstStyle/>
          <a:p>
            <a:endParaRPr lang="en-US"/>
          </a:p>
        </p:txBody>
      </p:sp>
      <p:sp>
        <p:nvSpPr>
          <p:cNvPr id="33809" name="Oval 16"/>
          <p:cNvSpPr>
            <a:spLocks noChangeArrowheads="1"/>
          </p:cNvSpPr>
          <p:nvPr/>
        </p:nvSpPr>
        <p:spPr bwMode="auto">
          <a:xfrm>
            <a:off x="5029200" y="4191000"/>
            <a:ext cx="198438" cy="200025"/>
          </a:xfrm>
          <a:prstGeom prst="ellipse">
            <a:avLst/>
          </a:prstGeom>
          <a:solidFill>
            <a:schemeClr val="tx1"/>
          </a:solidFill>
          <a:ln w="9525">
            <a:solidFill>
              <a:srgbClr val="000000"/>
            </a:solidFill>
            <a:round/>
            <a:headEnd/>
            <a:tailEnd/>
          </a:ln>
        </p:spPr>
        <p:txBody>
          <a:bodyPr/>
          <a:lstStyle/>
          <a:p>
            <a:endParaRPr lang="en-US"/>
          </a:p>
        </p:txBody>
      </p:sp>
      <p:sp>
        <p:nvSpPr>
          <p:cNvPr id="33810" name="Oval 17"/>
          <p:cNvSpPr>
            <a:spLocks noChangeArrowheads="1"/>
          </p:cNvSpPr>
          <p:nvPr/>
        </p:nvSpPr>
        <p:spPr bwMode="auto">
          <a:xfrm>
            <a:off x="5105400" y="3505200"/>
            <a:ext cx="198438" cy="20002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11" name="Oval 18"/>
          <p:cNvSpPr>
            <a:spLocks noChangeArrowheads="1"/>
          </p:cNvSpPr>
          <p:nvPr/>
        </p:nvSpPr>
        <p:spPr bwMode="auto">
          <a:xfrm>
            <a:off x="3352800" y="3048000"/>
            <a:ext cx="198438" cy="20002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12" name="Oval 19"/>
          <p:cNvSpPr>
            <a:spLocks noChangeArrowheads="1"/>
          </p:cNvSpPr>
          <p:nvPr/>
        </p:nvSpPr>
        <p:spPr bwMode="auto">
          <a:xfrm>
            <a:off x="3505200" y="3352800"/>
            <a:ext cx="200025" cy="20002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13" name="Oval 20"/>
          <p:cNvSpPr>
            <a:spLocks noChangeArrowheads="1"/>
          </p:cNvSpPr>
          <p:nvPr/>
        </p:nvSpPr>
        <p:spPr bwMode="auto">
          <a:xfrm>
            <a:off x="3733800" y="2971800"/>
            <a:ext cx="198438" cy="20002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14" name="Oval 21"/>
          <p:cNvSpPr>
            <a:spLocks noChangeArrowheads="1"/>
          </p:cNvSpPr>
          <p:nvPr/>
        </p:nvSpPr>
        <p:spPr bwMode="auto">
          <a:xfrm>
            <a:off x="4419600" y="3276600"/>
            <a:ext cx="200025" cy="200025"/>
          </a:xfrm>
          <a:prstGeom prst="ellipse">
            <a:avLst/>
          </a:prstGeom>
          <a:solidFill>
            <a:schemeClr val="tx1"/>
          </a:solidFill>
          <a:ln w="9525">
            <a:solidFill>
              <a:srgbClr val="000000"/>
            </a:solidFill>
            <a:round/>
            <a:headEnd/>
            <a:tailEnd/>
          </a:ln>
        </p:spPr>
        <p:txBody>
          <a:bodyPr/>
          <a:lstStyle/>
          <a:p>
            <a:endParaRPr lang="en-US"/>
          </a:p>
        </p:txBody>
      </p:sp>
      <p:sp>
        <p:nvSpPr>
          <p:cNvPr id="33815" name="Oval 22"/>
          <p:cNvSpPr>
            <a:spLocks noChangeArrowheads="1"/>
          </p:cNvSpPr>
          <p:nvPr/>
        </p:nvSpPr>
        <p:spPr bwMode="auto">
          <a:xfrm>
            <a:off x="3581400" y="3733800"/>
            <a:ext cx="198438" cy="20002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16" name="Oval 23"/>
          <p:cNvSpPr>
            <a:spLocks noChangeArrowheads="1"/>
          </p:cNvSpPr>
          <p:nvPr/>
        </p:nvSpPr>
        <p:spPr bwMode="auto">
          <a:xfrm>
            <a:off x="3733800" y="4648200"/>
            <a:ext cx="200025" cy="20002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17" name="Oval 24"/>
          <p:cNvSpPr>
            <a:spLocks noChangeArrowheads="1"/>
          </p:cNvSpPr>
          <p:nvPr/>
        </p:nvSpPr>
        <p:spPr bwMode="auto">
          <a:xfrm>
            <a:off x="3795713" y="3222625"/>
            <a:ext cx="200025" cy="20002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18" name="Line 25"/>
          <p:cNvSpPr>
            <a:spLocks noChangeShapeType="1"/>
          </p:cNvSpPr>
          <p:nvPr/>
        </p:nvSpPr>
        <p:spPr bwMode="auto">
          <a:xfrm flipV="1">
            <a:off x="1524000" y="2895600"/>
            <a:ext cx="0" cy="2438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19" name="Line 26"/>
          <p:cNvSpPr>
            <a:spLocks noChangeShapeType="1"/>
          </p:cNvSpPr>
          <p:nvPr/>
        </p:nvSpPr>
        <p:spPr bwMode="auto">
          <a:xfrm>
            <a:off x="1524000" y="5334000"/>
            <a:ext cx="55626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820" name="Text Box 27"/>
          <p:cNvSpPr txBox="1">
            <a:spLocks noChangeArrowheads="1"/>
          </p:cNvSpPr>
          <p:nvPr/>
        </p:nvSpPr>
        <p:spPr bwMode="auto">
          <a:xfrm>
            <a:off x="6400800" y="4953000"/>
            <a:ext cx="129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spcBef>
                <a:spcPct val="50000"/>
              </a:spcBef>
            </a:pPr>
            <a:r>
              <a:rPr lang="en-US" sz="1800">
                <a:latin typeface="Arial" charset="0"/>
                <a:cs typeface="Arial" charset="0"/>
              </a:rPr>
              <a:t>Attribute2</a:t>
            </a:r>
          </a:p>
        </p:txBody>
      </p:sp>
      <p:sp>
        <p:nvSpPr>
          <p:cNvPr id="33821" name="Text Box 28"/>
          <p:cNvSpPr txBox="1">
            <a:spLocks noChangeArrowheads="1"/>
          </p:cNvSpPr>
          <p:nvPr/>
        </p:nvSpPr>
        <p:spPr bwMode="auto">
          <a:xfrm>
            <a:off x="685800" y="2438400"/>
            <a:ext cx="1295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spcBef>
                <a:spcPct val="50000"/>
              </a:spcBef>
            </a:pPr>
            <a:r>
              <a:rPr lang="en-US" sz="1800">
                <a:latin typeface="Arial" charset="0"/>
                <a:cs typeface="Arial" charset="0"/>
              </a:rPr>
              <a:t>Attribute1</a:t>
            </a:r>
          </a:p>
        </p:txBody>
      </p:sp>
      <p:sp>
        <p:nvSpPr>
          <p:cNvPr id="33822" name="Oval 29"/>
          <p:cNvSpPr>
            <a:spLocks noChangeArrowheads="1"/>
          </p:cNvSpPr>
          <p:nvPr/>
        </p:nvSpPr>
        <p:spPr bwMode="auto">
          <a:xfrm>
            <a:off x="3276600" y="3505200"/>
            <a:ext cx="200025" cy="200025"/>
          </a:xfrm>
          <a:prstGeom prst="ellipse">
            <a:avLst/>
          </a:prstGeom>
          <a:solidFill>
            <a:schemeClr val="tx1"/>
          </a:solidFill>
          <a:ln w="9525">
            <a:solidFill>
              <a:srgbClr val="000000"/>
            </a:solidFill>
            <a:round/>
            <a:headEnd/>
            <a:tailEnd/>
          </a:ln>
        </p:spPr>
        <p:txBody>
          <a:bodyPr/>
          <a:lstStyle/>
          <a:p>
            <a:endParaRPr lang="en-US"/>
          </a:p>
        </p:txBody>
      </p:sp>
      <p:sp>
        <p:nvSpPr>
          <p:cNvPr id="33823" name="Oval 30"/>
          <p:cNvSpPr>
            <a:spLocks noChangeArrowheads="1"/>
          </p:cNvSpPr>
          <p:nvPr/>
        </p:nvSpPr>
        <p:spPr bwMode="auto">
          <a:xfrm>
            <a:off x="4267200" y="4800600"/>
            <a:ext cx="200025" cy="20002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24" name="Oval 31"/>
          <p:cNvSpPr>
            <a:spLocks noChangeArrowheads="1"/>
          </p:cNvSpPr>
          <p:nvPr/>
        </p:nvSpPr>
        <p:spPr bwMode="auto">
          <a:xfrm>
            <a:off x="3048000" y="3276600"/>
            <a:ext cx="200025" cy="20002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25" name="Oval 32"/>
          <p:cNvSpPr>
            <a:spLocks noChangeArrowheads="1"/>
          </p:cNvSpPr>
          <p:nvPr/>
        </p:nvSpPr>
        <p:spPr bwMode="auto">
          <a:xfrm>
            <a:off x="2847975" y="4648200"/>
            <a:ext cx="200025" cy="200025"/>
          </a:xfrm>
          <a:prstGeom prst="ellipse">
            <a:avLst/>
          </a:prstGeom>
          <a:solidFill>
            <a:schemeClr val="tx1"/>
          </a:solidFill>
          <a:ln w="9525">
            <a:solidFill>
              <a:srgbClr val="000000"/>
            </a:solidFill>
            <a:round/>
            <a:headEnd/>
            <a:tailEnd/>
          </a:ln>
        </p:spPr>
        <p:txBody>
          <a:bodyPr/>
          <a:lstStyle/>
          <a:p>
            <a:endParaRPr lang="en-US"/>
          </a:p>
        </p:txBody>
      </p:sp>
      <p:sp>
        <p:nvSpPr>
          <p:cNvPr id="33826" name="Oval 33"/>
          <p:cNvSpPr>
            <a:spLocks noChangeArrowheads="1"/>
          </p:cNvSpPr>
          <p:nvPr/>
        </p:nvSpPr>
        <p:spPr bwMode="auto">
          <a:xfrm>
            <a:off x="1981200" y="4829175"/>
            <a:ext cx="200025" cy="200025"/>
          </a:xfrm>
          <a:prstGeom prst="ellipse">
            <a:avLst/>
          </a:prstGeom>
          <a:solidFill>
            <a:schemeClr val="tx1"/>
          </a:solidFill>
          <a:ln w="9525">
            <a:solidFill>
              <a:srgbClr val="000000"/>
            </a:solidFill>
            <a:round/>
            <a:headEnd/>
            <a:tailEnd/>
          </a:ln>
        </p:spPr>
        <p:txBody>
          <a:bodyPr/>
          <a:lstStyle/>
          <a:p>
            <a:endParaRPr lang="en-US"/>
          </a:p>
        </p:txBody>
      </p:sp>
      <p:sp>
        <p:nvSpPr>
          <p:cNvPr id="33827" name="Oval 34"/>
          <p:cNvSpPr>
            <a:spLocks noChangeArrowheads="1"/>
          </p:cNvSpPr>
          <p:nvPr/>
        </p:nvSpPr>
        <p:spPr bwMode="auto">
          <a:xfrm>
            <a:off x="1828800" y="3962400"/>
            <a:ext cx="200025" cy="200025"/>
          </a:xfrm>
          <a:prstGeom prst="ellipse">
            <a:avLst/>
          </a:prstGeom>
          <a:solidFill>
            <a:schemeClr val="tx1"/>
          </a:solidFill>
          <a:ln w="9525">
            <a:solidFill>
              <a:srgbClr val="000000"/>
            </a:solidFill>
            <a:round/>
            <a:headEnd/>
            <a:tailEnd/>
          </a:ln>
        </p:spPr>
        <p:txBody>
          <a:bodyPr/>
          <a:lstStyle/>
          <a:p>
            <a:endParaRPr lang="en-US"/>
          </a:p>
        </p:txBody>
      </p:sp>
      <p:sp>
        <p:nvSpPr>
          <p:cNvPr id="33828" name="Oval 35"/>
          <p:cNvSpPr>
            <a:spLocks noChangeArrowheads="1"/>
          </p:cNvSpPr>
          <p:nvPr/>
        </p:nvSpPr>
        <p:spPr bwMode="auto">
          <a:xfrm>
            <a:off x="3962400" y="2895600"/>
            <a:ext cx="1600200" cy="1600200"/>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829" name="Oval 36"/>
          <p:cNvSpPr>
            <a:spLocks noChangeArrowheads="1"/>
          </p:cNvSpPr>
          <p:nvPr/>
        </p:nvSpPr>
        <p:spPr bwMode="auto">
          <a:xfrm>
            <a:off x="1524000" y="3276600"/>
            <a:ext cx="1828800" cy="1828800"/>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830" name="Oval 37"/>
          <p:cNvSpPr>
            <a:spLocks noChangeArrowheads="1"/>
          </p:cNvSpPr>
          <p:nvPr/>
        </p:nvSpPr>
        <p:spPr bwMode="auto">
          <a:xfrm>
            <a:off x="2895600" y="2743200"/>
            <a:ext cx="1219200" cy="1219200"/>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831" name="Oval 38"/>
          <p:cNvSpPr>
            <a:spLocks noChangeArrowheads="1"/>
          </p:cNvSpPr>
          <p:nvPr/>
        </p:nvSpPr>
        <p:spPr bwMode="auto">
          <a:xfrm>
            <a:off x="3657600" y="4981575"/>
            <a:ext cx="200025" cy="200025"/>
          </a:xfrm>
          <a:prstGeom prst="ellipse">
            <a:avLst/>
          </a:prstGeom>
          <a:solidFill>
            <a:schemeClr val="tx1"/>
          </a:solidFill>
          <a:ln w="9525">
            <a:solidFill>
              <a:srgbClr val="000000"/>
            </a:solidFill>
            <a:round/>
            <a:headEnd/>
            <a:tailEnd/>
          </a:ln>
        </p:spPr>
        <p:txBody>
          <a:bodyPr/>
          <a:lstStyle/>
          <a:p>
            <a:endParaRPr lang="en-US"/>
          </a:p>
        </p:txBody>
      </p:sp>
      <p:sp>
        <p:nvSpPr>
          <p:cNvPr id="33832" name="Oval 39"/>
          <p:cNvSpPr>
            <a:spLocks noChangeArrowheads="1"/>
          </p:cNvSpPr>
          <p:nvPr/>
        </p:nvSpPr>
        <p:spPr bwMode="auto">
          <a:xfrm>
            <a:off x="4143375" y="5057775"/>
            <a:ext cx="200025" cy="200025"/>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33" name="Oval 40"/>
          <p:cNvSpPr>
            <a:spLocks noChangeArrowheads="1"/>
          </p:cNvSpPr>
          <p:nvPr/>
        </p:nvSpPr>
        <p:spPr bwMode="auto">
          <a:xfrm>
            <a:off x="3962400" y="4829175"/>
            <a:ext cx="200025" cy="200025"/>
          </a:xfrm>
          <a:prstGeom prst="ellipse">
            <a:avLst/>
          </a:prstGeom>
          <a:solidFill>
            <a:schemeClr val="bg1"/>
          </a:solidFill>
          <a:ln w="9525">
            <a:solidFill>
              <a:srgbClr val="000000"/>
            </a:solidFill>
            <a:round/>
            <a:headEnd/>
            <a:tailEnd/>
          </a:ln>
        </p:spPr>
        <p:txBody>
          <a:bodyPr/>
          <a:lstStyle/>
          <a:p>
            <a:endParaRPr lang="en-US"/>
          </a:p>
        </p:txBody>
      </p:sp>
      <p:sp>
        <p:nvSpPr>
          <p:cNvPr id="33834" name="Oval 41"/>
          <p:cNvSpPr>
            <a:spLocks noChangeArrowheads="1"/>
          </p:cNvSpPr>
          <p:nvPr/>
        </p:nvSpPr>
        <p:spPr bwMode="auto">
          <a:xfrm>
            <a:off x="3429000" y="4343400"/>
            <a:ext cx="1219200" cy="1219200"/>
          </a:xfrm>
          <a:prstGeom prst="ellipse">
            <a:avLst/>
          </a:prstGeom>
          <a:noFill/>
          <a:ln w="952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3835" name="Oval 42"/>
          <p:cNvSpPr>
            <a:spLocks noChangeArrowheads="1"/>
          </p:cNvSpPr>
          <p:nvPr/>
        </p:nvSpPr>
        <p:spPr bwMode="auto">
          <a:xfrm>
            <a:off x="3886200" y="4724400"/>
            <a:ext cx="381000" cy="381000"/>
          </a:xfrm>
          <a:prstGeom prst="ellipse">
            <a:avLst/>
          </a:prstGeom>
          <a:noFill/>
          <a:ln w="9525">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36" name="Oval 43"/>
          <p:cNvSpPr>
            <a:spLocks noChangeArrowheads="1"/>
          </p:cNvSpPr>
          <p:nvPr/>
        </p:nvSpPr>
        <p:spPr bwMode="auto">
          <a:xfrm>
            <a:off x="2133600" y="3810000"/>
            <a:ext cx="381000" cy="381000"/>
          </a:xfrm>
          <a:prstGeom prst="ellipse">
            <a:avLst/>
          </a:prstGeom>
          <a:noFill/>
          <a:ln w="9525">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37" name="Oval 44"/>
          <p:cNvSpPr>
            <a:spLocks noChangeArrowheads="1"/>
          </p:cNvSpPr>
          <p:nvPr/>
        </p:nvSpPr>
        <p:spPr bwMode="auto">
          <a:xfrm>
            <a:off x="3429000" y="3276600"/>
            <a:ext cx="381000" cy="381000"/>
          </a:xfrm>
          <a:prstGeom prst="ellipse">
            <a:avLst/>
          </a:prstGeom>
          <a:noFill/>
          <a:ln w="9525">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38" name="Oval 45"/>
          <p:cNvSpPr>
            <a:spLocks noChangeArrowheads="1"/>
          </p:cNvSpPr>
          <p:nvPr/>
        </p:nvSpPr>
        <p:spPr bwMode="auto">
          <a:xfrm>
            <a:off x="4724400" y="3657600"/>
            <a:ext cx="381000" cy="381000"/>
          </a:xfrm>
          <a:prstGeom prst="ellipse">
            <a:avLst/>
          </a:prstGeom>
          <a:noFill/>
          <a:ln w="9525">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3839" name="Text Box 46"/>
          <p:cNvSpPr txBox="1">
            <a:spLocks noChangeArrowheads="1"/>
          </p:cNvSpPr>
          <p:nvPr/>
        </p:nvSpPr>
        <p:spPr bwMode="auto">
          <a:xfrm>
            <a:off x="1524000" y="2895600"/>
            <a:ext cx="1219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spcBef>
                <a:spcPct val="50000"/>
              </a:spcBef>
            </a:pPr>
            <a:r>
              <a:rPr lang="en-US" sz="1800">
                <a:latin typeface="Arial" charset="0"/>
                <a:cs typeface="Arial" charset="0"/>
              </a:rPr>
              <a:t>1 </a:t>
            </a:r>
          </a:p>
        </p:txBody>
      </p:sp>
      <p:sp>
        <p:nvSpPr>
          <p:cNvPr id="33840" name="Text Box 47"/>
          <p:cNvSpPr txBox="1">
            <a:spLocks noChangeArrowheads="1"/>
          </p:cNvSpPr>
          <p:nvPr/>
        </p:nvSpPr>
        <p:spPr bwMode="auto">
          <a:xfrm>
            <a:off x="3048000" y="2362200"/>
            <a:ext cx="1219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spcBef>
                <a:spcPct val="50000"/>
              </a:spcBef>
            </a:pPr>
            <a:r>
              <a:rPr lang="en-US" sz="1800">
                <a:latin typeface="Arial" charset="0"/>
                <a:cs typeface="Arial" charset="0"/>
              </a:rPr>
              <a:t>2</a:t>
            </a:r>
          </a:p>
        </p:txBody>
      </p:sp>
      <p:sp>
        <p:nvSpPr>
          <p:cNvPr id="33841" name="Text Box 48"/>
          <p:cNvSpPr txBox="1">
            <a:spLocks noChangeArrowheads="1"/>
          </p:cNvSpPr>
          <p:nvPr/>
        </p:nvSpPr>
        <p:spPr bwMode="auto">
          <a:xfrm>
            <a:off x="5638800" y="3595688"/>
            <a:ext cx="1219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spcBef>
                <a:spcPct val="50000"/>
              </a:spcBef>
            </a:pPr>
            <a:r>
              <a:rPr lang="en-US" sz="1800">
                <a:latin typeface="Arial" charset="0"/>
                <a:cs typeface="Arial" charset="0"/>
              </a:rPr>
              <a:t>3</a:t>
            </a:r>
          </a:p>
        </p:txBody>
      </p:sp>
      <p:sp>
        <p:nvSpPr>
          <p:cNvPr id="33842" name="Text Box 49"/>
          <p:cNvSpPr txBox="1">
            <a:spLocks noChangeArrowheads="1"/>
          </p:cNvSpPr>
          <p:nvPr/>
        </p:nvSpPr>
        <p:spPr bwMode="auto">
          <a:xfrm>
            <a:off x="4572000" y="4967288"/>
            <a:ext cx="1219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spcBef>
                <a:spcPct val="50000"/>
              </a:spcBef>
            </a:pPr>
            <a:r>
              <a:rPr lang="en-US" sz="1800">
                <a:latin typeface="Arial" charset="0"/>
                <a:cs typeface="Arial" charset="0"/>
              </a:rPr>
              <a:t>4</a:t>
            </a:r>
          </a:p>
        </p:txBody>
      </p:sp>
      <p:sp>
        <p:nvSpPr>
          <p:cNvPr id="33843" name="Text Box 50"/>
          <p:cNvSpPr txBox="1">
            <a:spLocks noChangeArrowheads="1"/>
          </p:cNvSpPr>
          <p:nvPr/>
        </p:nvSpPr>
        <p:spPr bwMode="auto">
          <a:xfrm>
            <a:off x="468313" y="5589588"/>
            <a:ext cx="8158003"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altLang="zh-CN" sz="2200" b="1" dirty="0">
                <a:solidFill>
                  <a:srgbClr val="FF3300"/>
                </a:solidFill>
                <a:latin typeface="Times New Roman" pitchFamily="18" charset="0"/>
                <a:ea typeface="SimSun" pitchFamily="2" charset="-122"/>
                <a:cs typeface="Times New Roman" pitchFamily="18" charset="0"/>
              </a:rPr>
              <a:t>Objective of RBC</a:t>
            </a:r>
            <a:r>
              <a:rPr lang="en-US" altLang="zh-CN" sz="2200" dirty="0">
                <a:latin typeface="Times New Roman" pitchFamily="18" charset="0"/>
                <a:ea typeface="SimSun" pitchFamily="2" charset="-122"/>
                <a:cs typeface="Times New Roman" pitchFamily="18" charset="0"/>
              </a:rPr>
              <a:t>: Find a subset O</a:t>
            </a:r>
            <a:r>
              <a:rPr lang="en-US" altLang="zh-CN" sz="2200" baseline="-30000" dirty="0">
                <a:latin typeface="Times New Roman" pitchFamily="18" charset="0"/>
                <a:ea typeface="SimSun" pitchFamily="2" charset="-122"/>
                <a:cs typeface="Times New Roman" pitchFamily="18" charset="0"/>
              </a:rPr>
              <a:t>R</a:t>
            </a:r>
            <a:r>
              <a:rPr lang="en-US" altLang="zh-CN" sz="2200" dirty="0">
                <a:latin typeface="Times New Roman" pitchFamily="18" charset="0"/>
                <a:ea typeface="SimSun" pitchFamily="2" charset="-122"/>
                <a:cs typeface="Times New Roman" pitchFamily="18" charset="0"/>
              </a:rPr>
              <a:t> of O such that the clustering X </a:t>
            </a:r>
          </a:p>
          <a:p>
            <a:pPr eaLnBrk="1" hangingPunct="1"/>
            <a:r>
              <a:rPr lang="en-US" altLang="zh-CN" sz="2200" dirty="0">
                <a:latin typeface="Times New Roman" pitchFamily="18" charset="0"/>
                <a:ea typeface="SimSun" pitchFamily="2" charset="-122"/>
                <a:cs typeface="Times New Roman" pitchFamily="18" charset="0"/>
              </a:rPr>
              <a:t>obtained by using the objects in O</a:t>
            </a:r>
            <a:r>
              <a:rPr lang="en-US" altLang="zh-CN" sz="2200" baseline="-30000" dirty="0">
                <a:latin typeface="Times New Roman" pitchFamily="18" charset="0"/>
                <a:ea typeface="SimSun" pitchFamily="2" charset="-122"/>
                <a:cs typeface="Times New Roman" pitchFamily="18" charset="0"/>
              </a:rPr>
              <a:t>R</a:t>
            </a:r>
            <a:r>
              <a:rPr lang="en-US" altLang="zh-CN" sz="2200" dirty="0">
                <a:latin typeface="Times New Roman" pitchFamily="18" charset="0"/>
                <a:ea typeface="SimSun" pitchFamily="2" charset="-122"/>
                <a:cs typeface="Times New Roman" pitchFamily="18" charset="0"/>
              </a:rPr>
              <a:t> as representatives minimizes q(X);</a:t>
            </a:r>
          </a:p>
          <a:p>
            <a:pPr eaLnBrk="1" hangingPunct="1"/>
            <a:r>
              <a:rPr lang="en-US" altLang="zh-CN" sz="2200" dirty="0">
                <a:latin typeface="Times New Roman" pitchFamily="18" charset="0"/>
                <a:ea typeface="SimSun" pitchFamily="2" charset="-122"/>
                <a:cs typeface="Times New Roman" pitchFamily="18" charset="0"/>
              </a:rPr>
              <a:t>q is an objective/fitness function.</a:t>
            </a:r>
          </a:p>
          <a:p>
            <a:pPr eaLnBrk="1" hangingPunct="1"/>
            <a:endParaRPr lang="en-US" sz="2200" dirty="0">
              <a:latin typeface="Arial" charset="0"/>
              <a:ea typeface="SimSun" pitchFamily="2" charset="-122"/>
              <a:cs typeface="Times New Roman" pitchFamily="18" charset="0"/>
            </a:endParaRP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036C48CE-9D00-4E4F-88C8-144FB99355B8}" type="slidenum">
              <a:rPr lang="en-US" sz="1200" smtClean="0"/>
              <a:pPr eaLnBrk="1" hangingPunct="1"/>
              <a:t>44</a:t>
            </a:fld>
            <a:endParaRPr lang="en-US" sz="1200"/>
          </a:p>
        </p:txBody>
      </p:sp>
      <p:sp>
        <p:nvSpPr>
          <p:cNvPr id="34819" name="Rectangle 2"/>
          <p:cNvSpPr>
            <a:spLocks noGrp="1" noChangeArrowheads="1"/>
          </p:cNvSpPr>
          <p:nvPr>
            <p:ph type="title"/>
          </p:nvPr>
        </p:nvSpPr>
        <p:spPr>
          <a:xfrm>
            <a:off x="838200" y="685800"/>
            <a:ext cx="7391400" cy="762000"/>
          </a:xfrm>
          <a:noFill/>
        </p:spPr>
        <p:txBody>
          <a:bodyPr lIns="92075" tIns="46038" rIns="92075" bIns="46038" anchor="ctr"/>
          <a:lstStyle/>
          <a:p>
            <a:pPr eaLnBrk="1" hangingPunct="1"/>
            <a:r>
              <a:rPr lang="en-US" sz="3200"/>
              <a:t>Partitioning Algorithms: Basic Concept</a:t>
            </a:r>
            <a:endParaRPr lang="en-US" sz="2800" b="1"/>
          </a:p>
        </p:txBody>
      </p:sp>
      <p:sp>
        <p:nvSpPr>
          <p:cNvPr id="34820" name="Rectangle 3"/>
          <p:cNvSpPr>
            <a:spLocks noGrp="1" noChangeArrowheads="1"/>
          </p:cNvSpPr>
          <p:nvPr>
            <p:ph type="body" idx="1"/>
          </p:nvPr>
        </p:nvSpPr>
        <p:spPr>
          <a:xfrm>
            <a:off x="381000" y="1524000"/>
            <a:ext cx="8458200" cy="4800600"/>
          </a:xfrm>
          <a:noFill/>
        </p:spPr>
        <p:txBody>
          <a:bodyPr lIns="92075" tIns="46038" rIns="92075" bIns="46038"/>
          <a:lstStyle/>
          <a:p>
            <a:pPr eaLnBrk="1" hangingPunct="1">
              <a:lnSpc>
                <a:spcPct val="110000"/>
              </a:lnSpc>
            </a:pPr>
            <a:r>
              <a:rPr lang="en-US" sz="2400" u="sng" dirty="0"/>
              <a:t>Partitioning method:</a:t>
            </a:r>
            <a:r>
              <a:rPr lang="en-US" sz="2400" dirty="0"/>
              <a:t> Construct a partition of a database </a:t>
            </a:r>
            <a:r>
              <a:rPr lang="en-US" sz="2400" b="1" i="1" dirty="0"/>
              <a:t>D</a:t>
            </a:r>
            <a:r>
              <a:rPr lang="en-US" sz="2400" dirty="0"/>
              <a:t> of </a:t>
            </a:r>
            <a:r>
              <a:rPr lang="en-US" sz="2400" b="1" i="1" dirty="0"/>
              <a:t>n</a:t>
            </a:r>
            <a:r>
              <a:rPr lang="en-US" sz="2400" dirty="0"/>
              <a:t> objects into a set of </a:t>
            </a:r>
            <a:r>
              <a:rPr lang="en-US" sz="2400" b="1" i="1" dirty="0"/>
              <a:t>k</a:t>
            </a:r>
            <a:r>
              <a:rPr lang="en-US" sz="2400" dirty="0"/>
              <a:t> clusters</a:t>
            </a:r>
          </a:p>
          <a:p>
            <a:pPr eaLnBrk="1" hangingPunct="1">
              <a:lnSpc>
                <a:spcPct val="110000"/>
              </a:lnSpc>
            </a:pPr>
            <a:r>
              <a:rPr lang="en-US" sz="2400" dirty="0"/>
              <a:t>Given a </a:t>
            </a:r>
            <a:r>
              <a:rPr lang="en-US" sz="2400" i="1" dirty="0"/>
              <a:t>k</a:t>
            </a:r>
            <a:r>
              <a:rPr lang="en-US" sz="2400" dirty="0"/>
              <a:t>, find a partition of </a:t>
            </a:r>
            <a:r>
              <a:rPr lang="en-US" sz="2400" i="1" dirty="0"/>
              <a:t>k clusters </a:t>
            </a:r>
            <a:r>
              <a:rPr lang="en-US" sz="2400" dirty="0"/>
              <a:t>that optimizes the chosen partitioning criterion or fitness function.</a:t>
            </a:r>
          </a:p>
          <a:p>
            <a:pPr lvl="1" eaLnBrk="1" hangingPunct="1">
              <a:lnSpc>
                <a:spcPct val="110000"/>
              </a:lnSpc>
            </a:pPr>
            <a:r>
              <a:rPr lang="en-US" sz="2400" dirty="0"/>
              <a:t>Global optimal: exhaustively enumerate all partitions</a:t>
            </a:r>
          </a:p>
          <a:p>
            <a:pPr lvl="1" eaLnBrk="1" hangingPunct="1">
              <a:lnSpc>
                <a:spcPct val="110000"/>
              </a:lnSpc>
            </a:pPr>
            <a:r>
              <a:rPr lang="en-US" sz="2400" dirty="0"/>
              <a:t>Heuristic methods: </a:t>
            </a:r>
            <a:r>
              <a:rPr lang="en-US" sz="2400" i="1" dirty="0"/>
              <a:t>k-means</a:t>
            </a:r>
            <a:r>
              <a:rPr lang="en-US" sz="2400" dirty="0"/>
              <a:t> and </a:t>
            </a:r>
            <a:r>
              <a:rPr lang="en-US" sz="2400" i="1" dirty="0"/>
              <a:t>k-</a:t>
            </a:r>
            <a:r>
              <a:rPr lang="en-US" sz="2400" i="1" dirty="0" err="1"/>
              <a:t>medoids</a:t>
            </a:r>
            <a:r>
              <a:rPr lang="en-US" sz="2400" dirty="0"/>
              <a:t> algorithms</a:t>
            </a:r>
          </a:p>
          <a:p>
            <a:pPr lvl="1" eaLnBrk="1" hangingPunct="1">
              <a:lnSpc>
                <a:spcPct val="110000"/>
              </a:lnSpc>
            </a:pPr>
            <a:r>
              <a:rPr lang="en-US" sz="2400" i="1" u="sng" dirty="0"/>
              <a:t>k-means</a:t>
            </a:r>
            <a:r>
              <a:rPr lang="en-US" sz="2400" dirty="0"/>
              <a:t> (MacQueen’67): Each cluster is represented by the center of the cluster (prototype)</a:t>
            </a:r>
          </a:p>
          <a:p>
            <a:pPr lvl="1" eaLnBrk="1" hangingPunct="1">
              <a:lnSpc>
                <a:spcPct val="110000"/>
              </a:lnSpc>
            </a:pPr>
            <a:r>
              <a:rPr lang="en-US" sz="2400" i="1" u="sng" dirty="0"/>
              <a:t>k-</a:t>
            </a:r>
            <a:r>
              <a:rPr lang="en-US" sz="2400" i="1" u="sng" dirty="0" err="1"/>
              <a:t>medoids</a:t>
            </a:r>
            <a:r>
              <a:rPr lang="en-US" sz="2400" dirty="0"/>
              <a:t>  or PAM (Partition around </a:t>
            </a:r>
            <a:r>
              <a:rPr lang="en-US" sz="2400" dirty="0" err="1"/>
              <a:t>medoids</a:t>
            </a:r>
            <a:r>
              <a:rPr lang="en-US" sz="2400" dirty="0"/>
              <a:t>) (Kaufman &amp; Rousseeuw’87): Each cluster is represented by one of the objects in the cluster; truly representative-based.  </a:t>
            </a:r>
          </a:p>
        </p:txBody>
      </p:sp>
    </p:spTree>
  </p:cSld>
  <p:clrMapOvr>
    <a:masterClrMapping/>
  </p:clrMapOvr>
  <p:transition>
    <p:strips dir="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4BAF8A5C-A71C-44FF-AE3C-AC12128E2BFB}" type="slidenum">
              <a:rPr lang="en-US" sz="1200" smtClean="0"/>
              <a:pPr eaLnBrk="1" hangingPunct="1"/>
              <a:t>45</a:t>
            </a:fld>
            <a:endParaRPr lang="en-US" sz="1200"/>
          </a:p>
        </p:txBody>
      </p:sp>
      <p:sp>
        <p:nvSpPr>
          <p:cNvPr id="35843" name="Rectangle 2"/>
          <p:cNvSpPr>
            <a:spLocks noGrp="1" noChangeArrowheads="1"/>
          </p:cNvSpPr>
          <p:nvPr>
            <p:ph type="title"/>
          </p:nvPr>
        </p:nvSpPr>
        <p:spPr>
          <a:xfrm>
            <a:off x="1355725" y="796925"/>
            <a:ext cx="7296150" cy="650875"/>
          </a:xfrm>
        </p:spPr>
        <p:txBody>
          <a:bodyPr/>
          <a:lstStyle/>
          <a:p>
            <a:pPr eaLnBrk="1" hangingPunct="1"/>
            <a:r>
              <a:rPr lang="en-US" sz="3200"/>
              <a:t>The </a:t>
            </a:r>
            <a:r>
              <a:rPr lang="en-US" sz="3200" i="1"/>
              <a:t>K-Means</a:t>
            </a:r>
            <a:r>
              <a:rPr lang="en-US" sz="3200"/>
              <a:t> Clustering Method</a:t>
            </a:r>
            <a:r>
              <a:rPr lang="en-US" sz="2400" b="1"/>
              <a:t> </a:t>
            </a:r>
            <a:endParaRPr lang="en-US" sz="2800"/>
          </a:p>
        </p:txBody>
      </p:sp>
      <p:sp>
        <p:nvSpPr>
          <p:cNvPr id="35844" name="Rectangle 3"/>
          <p:cNvSpPr>
            <a:spLocks noGrp="1" noChangeArrowheads="1"/>
          </p:cNvSpPr>
          <p:nvPr>
            <p:ph type="body" idx="1"/>
          </p:nvPr>
        </p:nvSpPr>
        <p:spPr>
          <a:xfrm>
            <a:off x="758825" y="1524000"/>
            <a:ext cx="7856538" cy="4881563"/>
          </a:xfrm>
        </p:spPr>
        <p:txBody>
          <a:bodyPr/>
          <a:lstStyle/>
          <a:p>
            <a:pPr eaLnBrk="1" hangingPunct="1">
              <a:lnSpc>
                <a:spcPct val="90000"/>
              </a:lnSpc>
            </a:pPr>
            <a:r>
              <a:rPr lang="en-US"/>
              <a:t>Given </a:t>
            </a:r>
            <a:r>
              <a:rPr lang="en-US" i="1"/>
              <a:t>k</a:t>
            </a:r>
            <a:r>
              <a:rPr lang="en-US"/>
              <a:t>, the </a:t>
            </a:r>
            <a:r>
              <a:rPr lang="en-US" i="1"/>
              <a:t>k-means</a:t>
            </a:r>
            <a:r>
              <a:rPr lang="en-US"/>
              <a:t> algorithm is implemented in 4 steps:</a:t>
            </a:r>
          </a:p>
          <a:p>
            <a:pPr marL="971550" lvl="1" indent="-514350" eaLnBrk="1" hangingPunct="1">
              <a:lnSpc>
                <a:spcPct val="90000"/>
              </a:lnSpc>
              <a:buFont typeface="Tahoma" pitchFamily="34" charset="0"/>
              <a:buAutoNum type="arabicPeriod"/>
            </a:pPr>
            <a:r>
              <a:rPr lang="en-US">
                <a:solidFill>
                  <a:srgbClr val="000000"/>
                </a:solidFill>
              </a:rPr>
              <a:t>Partition objects into </a:t>
            </a:r>
            <a:r>
              <a:rPr lang="en-US" i="1">
                <a:solidFill>
                  <a:srgbClr val="000000"/>
                </a:solidFill>
              </a:rPr>
              <a:t>k</a:t>
            </a:r>
            <a:r>
              <a:rPr lang="en-US">
                <a:solidFill>
                  <a:srgbClr val="000000"/>
                </a:solidFill>
              </a:rPr>
              <a:t> nonempty subsets</a:t>
            </a:r>
          </a:p>
          <a:p>
            <a:pPr marL="971550" lvl="1" indent="-514350" eaLnBrk="1" hangingPunct="1">
              <a:lnSpc>
                <a:spcPct val="90000"/>
              </a:lnSpc>
              <a:buFont typeface="Tahoma" pitchFamily="34" charset="0"/>
              <a:buAutoNum type="arabicPeriod"/>
            </a:pPr>
            <a:r>
              <a:rPr lang="en-US">
                <a:solidFill>
                  <a:srgbClr val="000000"/>
                </a:solidFill>
              </a:rPr>
              <a:t>Compute seed points as the centroids of the clusters of the current partition.  The centroid is the center (mean point) of the cluster.</a:t>
            </a:r>
          </a:p>
          <a:p>
            <a:pPr marL="971550" lvl="1" indent="-514350" eaLnBrk="1" hangingPunct="1">
              <a:lnSpc>
                <a:spcPct val="90000"/>
              </a:lnSpc>
              <a:buFont typeface="Tahoma" pitchFamily="34" charset="0"/>
              <a:buAutoNum type="arabicPeriod"/>
            </a:pPr>
            <a:r>
              <a:rPr lang="en-US">
                <a:solidFill>
                  <a:srgbClr val="000000"/>
                </a:solidFill>
              </a:rPr>
              <a:t>Assign each object to the cluster with the nearest seed point.  </a:t>
            </a:r>
          </a:p>
          <a:p>
            <a:pPr marL="971550" lvl="1" indent="-514350" eaLnBrk="1" hangingPunct="1">
              <a:lnSpc>
                <a:spcPct val="90000"/>
              </a:lnSpc>
              <a:buFont typeface="Tahoma" pitchFamily="34" charset="0"/>
              <a:buAutoNum type="arabicPeriod"/>
            </a:pPr>
            <a:r>
              <a:rPr lang="en-US">
                <a:solidFill>
                  <a:srgbClr val="000000"/>
                </a:solidFill>
              </a:rPr>
              <a:t>Go back to Step 2, stop when no more new assignment.</a:t>
            </a:r>
          </a:p>
          <a:p>
            <a:pPr eaLnBrk="1" hangingPunct="1">
              <a:lnSpc>
                <a:spcPct val="90000"/>
              </a:lnSpc>
            </a:pPr>
            <a:endParaRPr lang="en-US">
              <a:solidFill>
                <a:srgbClr val="000000"/>
              </a:solidFill>
            </a:endParaRPr>
          </a:p>
        </p:txBody>
      </p:sp>
    </p:spTree>
  </p:cSld>
  <p:clrMapOvr>
    <a:masterClrMapping/>
  </p:clrMapOvr>
  <p:transition>
    <p:strips dir="rd"/>
  </p:transition>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61DE0A4C-8B06-4C9B-BA08-45406BB7338D}" type="slidenum">
              <a:rPr lang="en-US" sz="1200" smtClean="0"/>
              <a:pPr eaLnBrk="1" hangingPunct="1"/>
              <a:t>46</a:t>
            </a:fld>
            <a:endParaRPr lang="en-US" sz="1200"/>
          </a:p>
        </p:txBody>
      </p:sp>
      <p:sp>
        <p:nvSpPr>
          <p:cNvPr id="36867" name="Rectangle 2"/>
          <p:cNvSpPr>
            <a:spLocks noGrp="1" noChangeArrowheads="1"/>
          </p:cNvSpPr>
          <p:nvPr>
            <p:ph type="title"/>
          </p:nvPr>
        </p:nvSpPr>
        <p:spPr>
          <a:xfrm>
            <a:off x="1355725" y="796925"/>
            <a:ext cx="7296150" cy="574675"/>
          </a:xfrm>
        </p:spPr>
        <p:txBody>
          <a:bodyPr/>
          <a:lstStyle/>
          <a:p>
            <a:pPr eaLnBrk="1" hangingPunct="1"/>
            <a:r>
              <a:rPr lang="en-US" sz="3200"/>
              <a:t>The </a:t>
            </a:r>
            <a:r>
              <a:rPr lang="en-US" sz="3200" i="1"/>
              <a:t>K-Means</a:t>
            </a:r>
            <a:r>
              <a:rPr lang="en-US" sz="3200"/>
              <a:t> Clustering Method</a:t>
            </a:r>
            <a:r>
              <a:rPr lang="en-US" sz="2400" b="1"/>
              <a:t> </a:t>
            </a:r>
            <a:endParaRPr lang="en-US" sz="2800"/>
          </a:p>
        </p:txBody>
      </p:sp>
      <p:sp>
        <p:nvSpPr>
          <p:cNvPr id="36868" name="Rectangle 3"/>
          <p:cNvSpPr>
            <a:spLocks noGrp="1" noChangeArrowheads="1"/>
          </p:cNvSpPr>
          <p:nvPr>
            <p:ph type="body" idx="1"/>
          </p:nvPr>
        </p:nvSpPr>
        <p:spPr>
          <a:xfrm>
            <a:off x="457200" y="1524000"/>
            <a:ext cx="8153400" cy="5029200"/>
          </a:xfrm>
        </p:spPr>
        <p:txBody>
          <a:bodyPr/>
          <a:lstStyle/>
          <a:p>
            <a:pPr eaLnBrk="1" hangingPunct="1"/>
            <a:r>
              <a:rPr lang="en-US">
                <a:solidFill>
                  <a:srgbClr val="000000"/>
                </a:solidFill>
              </a:rPr>
              <a:t>Example</a:t>
            </a:r>
          </a:p>
        </p:txBody>
      </p:sp>
      <p:grpSp>
        <p:nvGrpSpPr>
          <p:cNvPr id="36869" name="Group 4"/>
          <p:cNvGrpSpPr>
            <a:grpSpLocks/>
          </p:cNvGrpSpPr>
          <p:nvPr/>
        </p:nvGrpSpPr>
        <p:grpSpPr bwMode="auto">
          <a:xfrm>
            <a:off x="1862951" y="2092569"/>
            <a:ext cx="2217697" cy="1987062"/>
            <a:chOff x="560" y="272"/>
            <a:chExt cx="2078" cy="1808"/>
          </a:xfrm>
        </p:grpSpPr>
        <p:graphicFrame>
          <p:nvGraphicFramePr>
            <p:cNvPr id="2" name="Object 5"/>
            <p:cNvGraphicFramePr>
              <a:graphicFrameLocks noChangeAspect="1"/>
            </p:cNvGraphicFramePr>
            <p:nvPr/>
          </p:nvGraphicFramePr>
          <p:xfrm>
            <a:off x="560" y="272"/>
            <a:ext cx="2078" cy="1808"/>
          </p:xfrm>
          <a:graphic>
            <a:graphicData uri="http://schemas.openxmlformats.org/drawingml/2006/chart">
              <c:chart xmlns:c="http://schemas.openxmlformats.org/drawingml/2006/chart" xmlns:r="http://schemas.openxmlformats.org/officeDocument/2006/relationships" r:id="rId2"/>
            </a:graphicData>
          </a:graphic>
        </p:graphicFrame>
        <p:sp>
          <p:nvSpPr>
            <p:cNvPr id="36886" name="Freeform 6"/>
            <p:cNvSpPr>
              <a:spLocks/>
            </p:cNvSpPr>
            <p:nvPr/>
          </p:nvSpPr>
          <p:spPr bwMode="auto">
            <a:xfrm>
              <a:off x="1008" y="557"/>
              <a:ext cx="852" cy="1260"/>
            </a:xfrm>
            <a:custGeom>
              <a:avLst/>
              <a:gdLst>
                <a:gd name="T0" fmla="*/ 518 w 852"/>
                <a:gd name="T1" fmla="*/ 280 h 1260"/>
                <a:gd name="T2" fmla="*/ 392 w 852"/>
                <a:gd name="T3" fmla="*/ 36 h 1260"/>
                <a:gd name="T4" fmla="*/ 237 w 852"/>
                <a:gd name="T5" fmla="*/ 21 h 1260"/>
                <a:gd name="T6" fmla="*/ 133 w 852"/>
                <a:gd name="T7" fmla="*/ 73 h 1260"/>
                <a:gd name="T8" fmla="*/ 0 w 852"/>
                <a:gd name="T9" fmla="*/ 369 h 1260"/>
                <a:gd name="T10" fmla="*/ 44 w 852"/>
                <a:gd name="T11" fmla="*/ 688 h 1260"/>
                <a:gd name="T12" fmla="*/ 362 w 852"/>
                <a:gd name="T13" fmla="*/ 1117 h 1260"/>
                <a:gd name="T14" fmla="*/ 429 w 852"/>
                <a:gd name="T15" fmla="*/ 1139 h 1260"/>
                <a:gd name="T16" fmla="*/ 451 w 852"/>
                <a:gd name="T17" fmla="*/ 1154 h 1260"/>
                <a:gd name="T18" fmla="*/ 525 w 852"/>
                <a:gd name="T19" fmla="*/ 1176 h 1260"/>
                <a:gd name="T20" fmla="*/ 622 w 852"/>
                <a:gd name="T21" fmla="*/ 1228 h 1260"/>
                <a:gd name="T22" fmla="*/ 792 w 852"/>
                <a:gd name="T23" fmla="*/ 1243 h 1260"/>
                <a:gd name="T24" fmla="*/ 785 w 852"/>
                <a:gd name="T25" fmla="*/ 1021 h 1260"/>
                <a:gd name="T26" fmla="*/ 748 w 852"/>
                <a:gd name="T27" fmla="*/ 954 h 1260"/>
                <a:gd name="T28" fmla="*/ 688 w 852"/>
                <a:gd name="T29" fmla="*/ 858 h 1260"/>
                <a:gd name="T30" fmla="*/ 622 w 852"/>
                <a:gd name="T31" fmla="*/ 762 h 1260"/>
                <a:gd name="T32" fmla="*/ 607 w 852"/>
                <a:gd name="T33" fmla="*/ 732 h 1260"/>
                <a:gd name="T34" fmla="*/ 592 w 852"/>
                <a:gd name="T35" fmla="*/ 710 h 1260"/>
                <a:gd name="T36" fmla="*/ 555 w 852"/>
                <a:gd name="T37" fmla="*/ 643 h 1260"/>
                <a:gd name="T38" fmla="*/ 540 w 852"/>
                <a:gd name="T39" fmla="*/ 621 h 1260"/>
                <a:gd name="T40" fmla="*/ 518 w 852"/>
                <a:gd name="T41" fmla="*/ 280 h 126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52"/>
                <a:gd name="T64" fmla="*/ 0 h 1260"/>
                <a:gd name="T65" fmla="*/ 852 w 852"/>
                <a:gd name="T66" fmla="*/ 1260 h 126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52" h="1260">
                  <a:moveTo>
                    <a:pt x="518" y="280"/>
                  </a:moveTo>
                  <a:cubicBezTo>
                    <a:pt x="509" y="187"/>
                    <a:pt x="497" y="69"/>
                    <a:pt x="392" y="36"/>
                  </a:cubicBezTo>
                  <a:cubicBezTo>
                    <a:pt x="339" y="0"/>
                    <a:pt x="309" y="15"/>
                    <a:pt x="237" y="21"/>
                  </a:cubicBezTo>
                  <a:cubicBezTo>
                    <a:pt x="194" y="31"/>
                    <a:pt x="168" y="45"/>
                    <a:pt x="133" y="73"/>
                  </a:cubicBezTo>
                  <a:cubicBezTo>
                    <a:pt x="84" y="168"/>
                    <a:pt x="20" y="262"/>
                    <a:pt x="0" y="369"/>
                  </a:cubicBezTo>
                  <a:cubicBezTo>
                    <a:pt x="5" y="481"/>
                    <a:pt x="3" y="584"/>
                    <a:pt x="44" y="688"/>
                  </a:cubicBezTo>
                  <a:cubicBezTo>
                    <a:pt x="78" y="870"/>
                    <a:pt x="173" y="1057"/>
                    <a:pt x="362" y="1117"/>
                  </a:cubicBezTo>
                  <a:cubicBezTo>
                    <a:pt x="415" y="1152"/>
                    <a:pt x="347" y="1112"/>
                    <a:pt x="429" y="1139"/>
                  </a:cubicBezTo>
                  <a:cubicBezTo>
                    <a:pt x="437" y="1142"/>
                    <a:pt x="443" y="1150"/>
                    <a:pt x="451" y="1154"/>
                  </a:cubicBezTo>
                  <a:cubicBezTo>
                    <a:pt x="473" y="1165"/>
                    <a:pt x="501" y="1168"/>
                    <a:pt x="525" y="1176"/>
                  </a:cubicBezTo>
                  <a:cubicBezTo>
                    <a:pt x="562" y="1201"/>
                    <a:pt x="581" y="1218"/>
                    <a:pt x="622" y="1228"/>
                  </a:cubicBezTo>
                  <a:cubicBezTo>
                    <a:pt x="684" y="1260"/>
                    <a:pt x="714" y="1249"/>
                    <a:pt x="792" y="1243"/>
                  </a:cubicBezTo>
                  <a:cubicBezTo>
                    <a:pt x="852" y="1183"/>
                    <a:pt x="819" y="1088"/>
                    <a:pt x="785" y="1021"/>
                  </a:cubicBezTo>
                  <a:cubicBezTo>
                    <a:pt x="770" y="992"/>
                    <a:pt x="773" y="979"/>
                    <a:pt x="748" y="954"/>
                  </a:cubicBezTo>
                  <a:cubicBezTo>
                    <a:pt x="735" y="917"/>
                    <a:pt x="711" y="888"/>
                    <a:pt x="688" y="858"/>
                  </a:cubicBezTo>
                  <a:cubicBezTo>
                    <a:pt x="676" y="821"/>
                    <a:pt x="643" y="795"/>
                    <a:pt x="622" y="762"/>
                  </a:cubicBezTo>
                  <a:cubicBezTo>
                    <a:pt x="616" y="753"/>
                    <a:pt x="613" y="742"/>
                    <a:pt x="607" y="732"/>
                  </a:cubicBezTo>
                  <a:cubicBezTo>
                    <a:pt x="603" y="724"/>
                    <a:pt x="597" y="717"/>
                    <a:pt x="592" y="710"/>
                  </a:cubicBezTo>
                  <a:cubicBezTo>
                    <a:pt x="580" y="671"/>
                    <a:pt x="589" y="694"/>
                    <a:pt x="555" y="643"/>
                  </a:cubicBezTo>
                  <a:cubicBezTo>
                    <a:pt x="550" y="636"/>
                    <a:pt x="540" y="621"/>
                    <a:pt x="540" y="621"/>
                  </a:cubicBezTo>
                  <a:cubicBezTo>
                    <a:pt x="519" y="510"/>
                    <a:pt x="518" y="392"/>
                    <a:pt x="518" y="280"/>
                  </a:cubicBez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36887" name="Freeform 7"/>
            <p:cNvSpPr>
              <a:spLocks/>
            </p:cNvSpPr>
            <p:nvPr/>
          </p:nvSpPr>
          <p:spPr bwMode="auto">
            <a:xfrm>
              <a:off x="1587" y="889"/>
              <a:ext cx="768" cy="630"/>
            </a:xfrm>
            <a:custGeom>
              <a:avLst/>
              <a:gdLst>
                <a:gd name="T0" fmla="*/ 183 w 768"/>
                <a:gd name="T1" fmla="*/ 67 h 630"/>
                <a:gd name="T2" fmla="*/ 72 w 768"/>
                <a:gd name="T3" fmla="*/ 74 h 630"/>
                <a:gd name="T4" fmla="*/ 5 w 768"/>
                <a:gd name="T5" fmla="*/ 170 h 630"/>
                <a:gd name="T6" fmla="*/ 13 w 768"/>
                <a:gd name="T7" fmla="*/ 311 h 630"/>
                <a:gd name="T8" fmla="*/ 57 w 768"/>
                <a:gd name="T9" fmla="*/ 356 h 630"/>
                <a:gd name="T10" fmla="*/ 109 w 768"/>
                <a:gd name="T11" fmla="*/ 415 h 630"/>
                <a:gd name="T12" fmla="*/ 235 w 768"/>
                <a:gd name="T13" fmla="*/ 548 h 630"/>
                <a:gd name="T14" fmla="*/ 257 w 768"/>
                <a:gd name="T15" fmla="*/ 570 h 630"/>
                <a:gd name="T16" fmla="*/ 331 w 768"/>
                <a:gd name="T17" fmla="*/ 593 h 630"/>
                <a:gd name="T18" fmla="*/ 450 w 768"/>
                <a:gd name="T19" fmla="*/ 630 h 630"/>
                <a:gd name="T20" fmla="*/ 598 w 768"/>
                <a:gd name="T21" fmla="*/ 607 h 630"/>
                <a:gd name="T22" fmla="*/ 657 w 768"/>
                <a:gd name="T23" fmla="*/ 585 h 630"/>
                <a:gd name="T24" fmla="*/ 687 w 768"/>
                <a:gd name="T25" fmla="*/ 533 h 630"/>
                <a:gd name="T26" fmla="*/ 717 w 768"/>
                <a:gd name="T27" fmla="*/ 474 h 630"/>
                <a:gd name="T28" fmla="*/ 724 w 768"/>
                <a:gd name="T29" fmla="*/ 437 h 630"/>
                <a:gd name="T30" fmla="*/ 739 w 768"/>
                <a:gd name="T31" fmla="*/ 415 h 630"/>
                <a:gd name="T32" fmla="*/ 768 w 768"/>
                <a:gd name="T33" fmla="*/ 296 h 630"/>
                <a:gd name="T34" fmla="*/ 761 w 768"/>
                <a:gd name="T35" fmla="*/ 178 h 630"/>
                <a:gd name="T36" fmla="*/ 724 w 768"/>
                <a:gd name="T37" fmla="*/ 111 h 630"/>
                <a:gd name="T38" fmla="*/ 465 w 768"/>
                <a:gd name="T39" fmla="*/ 0 h 630"/>
                <a:gd name="T40" fmla="*/ 205 w 768"/>
                <a:gd name="T41" fmla="*/ 30 h 630"/>
                <a:gd name="T42" fmla="*/ 183 w 768"/>
                <a:gd name="T43" fmla="*/ 67 h 6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68"/>
                <a:gd name="T67" fmla="*/ 0 h 630"/>
                <a:gd name="T68" fmla="*/ 768 w 768"/>
                <a:gd name="T69" fmla="*/ 630 h 63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68" h="630">
                  <a:moveTo>
                    <a:pt x="183" y="67"/>
                  </a:moveTo>
                  <a:cubicBezTo>
                    <a:pt x="146" y="41"/>
                    <a:pt x="112" y="61"/>
                    <a:pt x="72" y="74"/>
                  </a:cubicBezTo>
                  <a:cubicBezTo>
                    <a:pt x="13" y="114"/>
                    <a:pt x="28" y="107"/>
                    <a:pt x="5" y="170"/>
                  </a:cubicBezTo>
                  <a:cubicBezTo>
                    <a:pt x="8" y="217"/>
                    <a:pt x="0" y="266"/>
                    <a:pt x="13" y="311"/>
                  </a:cubicBezTo>
                  <a:cubicBezTo>
                    <a:pt x="19" y="331"/>
                    <a:pt x="45" y="339"/>
                    <a:pt x="57" y="356"/>
                  </a:cubicBezTo>
                  <a:cubicBezTo>
                    <a:pt x="92" y="407"/>
                    <a:pt x="72" y="390"/>
                    <a:pt x="109" y="415"/>
                  </a:cubicBezTo>
                  <a:cubicBezTo>
                    <a:pt x="145" y="467"/>
                    <a:pt x="187" y="508"/>
                    <a:pt x="235" y="548"/>
                  </a:cubicBezTo>
                  <a:cubicBezTo>
                    <a:pt x="243" y="555"/>
                    <a:pt x="248" y="565"/>
                    <a:pt x="257" y="570"/>
                  </a:cubicBezTo>
                  <a:cubicBezTo>
                    <a:pt x="283" y="584"/>
                    <a:pt x="305" y="583"/>
                    <a:pt x="331" y="593"/>
                  </a:cubicBezTo>
                  <a:cubicBezTo>
                    <a:pt x="371" y="608"/>
                    <a:pt x="408" y="621"/>
                    <a:pt x="450" y="630"/>
                  </a:cubicBezTo>
                  <a:cubicBezTo>
                    <a:pt x="498" y="625"/>
                    <a:pt x="551" y="623"/>
                    <a:pt x="598" y="607"/>
                  </a:cubicBezTo>
                  <a:cubicBezTo>
                    <a:pt x="618" y="600"/>
                    <a:pt x="657" y="585"/>
                    <a:pt x="657" y="585"/>
                  </a:cubicBezTo>
                  <a:cubicBezTo>
                    <a:pt x="675" y="536"/>
                    <a:pt x="651" y="594"/>
                    <a:pt x="687" y="533"/>
                  </a:cubicBezTo>
                  <a:cubicBezTo>
                    <a:pt x="698" y="514"/>
                    <a:pt x="717" y="474"/>
                    <a:pt x="717" y="474"/>
                  </a:cubicBezTo>
                  <a:cubicBezTo>
                    <a:pt x="719" y="462"/>
                    <a:pt x="720" y="449"/>
                    <a:pt x="724" y="437"/>
                  </a:cubicBezTo>
                  <a:cubicBezTo>
                    <a:pt x="727" y="429"/>
                    <a:pt x="736" y="423"/>
                    <a:pt x="739" y="415"/>
                  </a:cubicBezTo>
                  <a:cubicBezTo>
                    <a:pt x="750" y="382"/>
                    <a:pt x="760" y="332"/>
                    <a:pt x="768" y="296"/>
                  </a:cubicBezTo>
                  <a:cubicBezTo>
                    <a:pt x="766" y="257"/>
                    <a:pt x="766" y="217"/>
                    <a:pt x="761" y="178"/>
                  </a:cubicBezTo>
                  <a:cubicBezTo>
                    <a:pt x="754" y="127"/>
                    <a:pt x="750" y="142"/>
                    <a:pt x="724" y="111"/>
                  </a:cubicBezTo>
                  <a:cubicBezTo>
                    <a:pt x="653" y="27"/>
                    <a:pt x="566" y="24"/>
                    <a:pt x="465" y="0"/>
                  </a:cubicBezTo>
                  <a:cubicBezTo>
                    <a:pt x="370" y="4"/>
                    <a:pt x="294" y="6"/>
                    <a:pt x="205" y="30"/>
                  </a:cubicBezTo>
                  <a:cubicBezTo>
                    <a:pt x="154" y="63"/>
                    <a:pt x="144" y="53"/>
                    <a:pt x="183" y="67"/>
                  </a:cubicBez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grpSp>
      <p:grpSp>
        <p:nvGrpSpPr>
          <p:cNvPr id="3" name="Group 8"/>
          <p:cNvGrpSpPr>
            <a:grpSpLocks/>
          </p:cNvGrpSpPr>
          <p:nvPr/>
        </p:nvGrpSpPr>
        <p:grpSpPr bwMode="auto">
          <a:xfrm>
            <a:off x="4267201" y="2092325"/>
            <a:ext cx="3167063" cy="1987550"/>
            <a:chOff x="2688" y="1318"/>
            <a:chExt cx="1995" cy="1252"/>
          </a:xfrm>
        </p:grpSpPr>
        <p:grpSp>
          <p:nvGrpSpPr>
            <p:cNvPr id="36880" name="Group 9"/>
            <p:cNvGrpSpPr>
              <a:grpSpLocks/>
            </p:cNvGrpSpPr>
            <p:nvPr/>
          </p:nvGrpSpPr>
          <p:grpSpPr bwMode="auto">
            <a:xfrm>
              <a:off x="3286" y="1318"/>
              <a:ext cx="1397" cy="1252"/>
              <a:chOff x="3140" y="272"/>
              <a:chExt cx="2078" cy="1808"/>
            </a:xfrm>
          </p:grpSpPr>
          <p:graphicFrame>
            <p:nvGraphicFramePr>
              <p:cNvPr id="4" name="Object 10"/>
              <p:cNvGraphicFramePr>
                <a:graphicFrameLocks noChangeAspect="1"/>
              </p:cNvGraphicFramePr>
              <p:nvPr/>
            </p:nvGraphicFramePr>
            <p:xfrm>
              <a:off x="3140" y="272"/>
              <a:ext cx="2078" cy="1808"/>
            </p:xfrm>
            <a:graphic>
              <a:graphicData uri="http://schemas.openxmlformats.org/drawingml/2006/chart">
                <c:chart xmlns:c="http://schemas.openxmlformats.org/drawingml/2006/chart" xmlns:r="http://schemas.openxmlformats.org/officeDocument/2006/relationships" r:id="rId3"/>
              </a:graphicData>
            </a:graphic>
          </p:graphicFrame>
          <p:sp>
            <p:nvSpPr>
              <p:cNvPr id="36883" name="Freeform 11"/>
              <p:cNvSpPr>
                <a:spLocks/>
              </p:cNvSpPr>
              <p:nvPr/>
            </p:nvSpPr>
            <p:spPr bwMode="auto">
              <a:xfrm>
                <a:off x="3552" y="528"/>
                <a:ext cx="852" cy="1260"/>
              </a:xfrm>
              <a:custGeom>
                <a:avLst/>
                <a:gdLst>
                  <a:gd name="T0" fmla="*/ 518 w 852"/>
                  <a:gd name="T1" fmla="*/ 280 h 1260"/>
                  <a:gd name="T2" fmla="*/ 392 w 852"/>
                  <a:gd name="T3" fmla="*/ 36 h 1260"/>
                  <a:gd name="T4" fmla="*/ 237 w 852"/>
                  <a:gd name="T5" fmla="*/ 21 h 1260"/>
                  <a:gd name="T6" fmla="*/ 133 w 852"/>
                  <a:gd name="T7" fmla="*/ 73 h 1260"/>
                  <a:gd name="T8" fmla="*/ 0 w 852"/>
                  <a:gd name="T9" fmla="*/ 369 h 1260"/>
                  <a:gd name="T10" fmla="*/ 44 w 852"/>
                  <a:gd name="T11" fmla="*/ 688 h 1260"/>
                  <a:gd name="T12" fmla="*/ 362 w 852"/>
                  <a:gd name="T13" fmla="*/ 1117 h 1260"/>
                  <a:gd name="T14" fmla="*/ 429 w 852"/>
                  <a:gd name="T15" fmla="*/ 1139 h 1260"/>
                  <a:gd name="T16" fmla="*/ 451 w 852"/>
                  <a:gd name="T17" fmla="*/ 1154 h 1260"/>
                  <a:gd name="T18" fmla="*/ 525 w 852"/>
                  <a:gd name="T19" fmla="*/ 1176 h 1260"/>
                  <a:gd name="T20" fmla="*/ 622 w 852"/>
                  <a:gd name="T21" fmla="*/ 1228 h 1260"/>
                  <a:gd name="T22" fmla="*/ 792 w 852"/>
                  <a:gd name="T23" fmla="*/ 1243 h 1260"/>
                  <a:gd name="T24" fmla="*/ 785 w 852"/>
                  <a:gd name="T25" fmla="*/ 1021 h 1260"/>
                  <a:gd name="T26" fmla="*/ 748 w 852"/>
                  <a:gd name="T27" fmla="*/ 954 h 1260"/>
                  <a:gd name="T28" fmla="*/ 688 w 852"/>
                  <a:gd name="T29" fmla="*/ 858 h 1260"/>
                  <a:gd name="T30" fmla="*/ 622 w 852"/>
                  <a:gd name="T31" fmla="*/ 762 h 1260"/>
                  <a:gd name="T32" fmla="*/ 607 w 852"/>
                  <a:gd name="T33" fmla="*/ 732 h 1260"/>
                  <a:gd name="T34" fmla="*/ 592 w 852"/>
                  <a:gd name="T35" fmla="*/ 710 h 1260"/>
                  <a:gd name="T36" fmla="*/ 555 w 852"/>
                  <a:gd name="T37" fmla="*/ 643 h 1260"/>
                  <a:gd name="T38" fmla="*/ 540 w 852"/>
                  <a:gd name="T39" fmla="*/ 621 h 1260"/>
                  <a:gd name="T40" fmla="*/ 518 w 852"/>
                  <a:gd name="T41" fmla="*/ 280 h 126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52"/>
                  <a:gd name="T64" fmla="*/ 0 h 1260"/>
                  <a:gd name="T65" fmla="*/ 852 w 852"/>
                  <a:gd name="T66" fmla="*/ 1260 h 126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52" h="1260">
                    <a:moveTo>
                      <a:pt x="518" y="280"/>
                    </a:moveTo>
                    <a:cubicBezTo>
                      <a:pt x="509" y="187"/>
                      <a:pt x="497" y="69"/>
                      <a:pt x="392" y="36"/>
                    </a:cubicBezTo>
                    <a:cubicBezTo>
                      <a:pt x="339" y="0"/>
                      <a:pt x="309" y="15"/>
                      <a:pt x="237" y="21"/>
                    </a:cubicBezTo>
                    <a:cubicBezTo>
                      <a:pt x="194" y="31"/>
                      <a:pt x="168" y="45"/>
                      <a:pt x="133" y="73"/>
                    </a:cubicBezTo>
                    <a:cubicBezTo>
                      <a:pt x="84" y="168"/>
                      <a:pt x="20" y="262"/>
                      <a:pt x="0" y="369"/>
                    </a:cubicBezTo>
                    <a:cubicBezTo>
                      <a:pt x="5" y="481"/>
                      <a:pt x="3" y="584"/>
                      <a:pt x="44" y="688"/>
                    </a:cubicBezTo>
                    <a:cubicBezTo>
                      <a:pt x="78" y="870"/>
                      <a:pt x="173" y="1057"/>
                      <a:pt x="362" y="1117"/>
                    </a:cubicBezTo>
                    <a:cubicBezTo>
                      <a:pt x="415" y="1152"/>
                      <a:pt x="347" y="1112"/>
                      <a:pt x="429" y="1139"/>
                    </a:cubicBezTo>
                    <a:cubicBezTo>
                      <a:pt x="437" y="1142"/>
                      <a:pt x="443" y="1150"/>
                      <a:pt x="451" y="1154"/>
                    </a:cubicBezTo>
                    <a:cubicBezTo>
                      <a:pt x="473" y="1165"/>
                      <a:pt x="501" y="1168"/>
                      <a:pt x="525" y="1176"/>
                    </a:cubicBezTo>
                    <a:cubicBezTo>
                      <a:pt x="562" y="1201"/>
                      <a:pt x="581" y="1218"/>
                      <a:pt x="622" y="1228"/>
                    </a:cubicBezTo>
                    <a:cubicBezTo>
                      <a:pt x="684" y="1260"/>
                      <a:pt x="714" y="1249"/>
                      <a:pt x="792" y="1243"/>
                    </a:cubicBezTo>
                    <a:cubicBezTo>
                      <a:pt x="852" y="1183"/>
                      <a:pt x="819" y="1088"/>
                      <a:pt x="785" y="1021"/>
                    </a:cubicBezTo>
                    <a:cubicBezTo>
                      <a:pt x="770" y="992"/>
                      <a:pt x="773" y="979"/>
                      <a:pt x="748" y="954"/>
                    </a:cubicBezTo>
                    <a:cubicBezTo>
                      <a:pt x="735" y="917"/>
                      <a:pt x="711" y="888"/>
                      <a:pt x="688" y="858"/>
                    </a:cubicBezTo>
                    <a:cubicBezTo>
                      <a:pt x="676" y="821"/>
                      <a:pt x="643" y="795"/>
                      <a:pt x="622" y="762"/>
                    </a:cubicBezTo>
                    <a:cubicBezTo>
                      <a:pt x="616" y="753"/>
                      <a:pt x="613" y="742"/>
                      <a:pt x="607" y="732"/>
                    </a:cubicBezTo>
                    <a:cubicBezTo>
                      <a:pt x="603" y="724"/>
                      <a:pt x="597" y="717"/>
                      <a:pt x="592" y="710"/>
                    </a:cubicBezTo>
                    <a:cubicBezTo>
                      <a:pt x="580" y="671"/>
                      <a:pt x="589" y="694"/>
                      <a:pt x="555" y="643"/>
                    </a:cubicBezTo>
                    <a:cubicBezTo>
                      <a:pt x="550" y="636"/>
                      <a:pt x="540" y="621"/>
                      <a:pt x="540" y="621"/>
                    </a:cubicBezTo>
                    <a:cubicBezTo>
                      <a:pt x="519" y="510"/>
                      <a:pt x="518" y="392"/>
                      <a:pt x="518" y="280"/>
                    </a:cubicBez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36884" name="Freeform 12"/>
              <p:cNvSpPr>
                <a:spLocks/>
              </p:cNvSpPr>
              <p:nvPr/>
            </p:nvSpPr>
            <p:spPr bwMode="auto">
              <a:xfrm>
                <a:off x="4176" y="912"/>
                <a:ext cx="768" cy="630"/>
              </a:xfrm>
              <a:custGeom>
                <a:avLst/>
                <a:gdLst>
                  <a:gd name="T0" fmla="*/ 183 w 768"/>
                  <a:gd name="T1" fmla="*/ 67 h 630"/>
                  <a:gd name="T2" fmla="*/ 72 w 768"/>
                  <a:gd name="T3" fmla="*/ 74 h 630"/>
                  <a:gd name="T4" fmla="*/ 5 w 768"/>
                  <a:gd name="T5" fmla="*/ 170 h 630"/>
                  <a:gd name="T6" fmla="*/ 13 w 768"/>
                  <a:gd name="T7" fmla="*/ 311 h 630"/>
                  <a:gd name="T8" fmla="*/ 57 w 768"/>
                  <a:gd name="T9" fmla="*/ 356 h 630"/>
                  <a:gd name="T10" fmla="*/ 109 w 768"/>
                  <a:gd name="T11" fmla="*/ 415 h 630"/>
                  <a:gd name="T12" fmla="*/ 235 w 768"/>
                  <a:gd name="T13" fmla="*/ 548 h 630"/>
                  <a:gd name="T14" fmla="*/ 257 w 768"/>
                  <a:gd name="T15" fmla="*/ 570 h 630"/>
                  <a:gd name="T16" fmla="*/ 331 w 768"/>
                  <a:gd name="T17" fmla="*/ 593 h 630"/>
                  <a:gd name="T18" fmla="*/ 450 w 768"/>
                  <a:gd name="T19" fmla="*/ 630 h 630"/>
                  <a:gd name="T20" fmla="*/ 598 w 768"/>
                  <a:gd name="T21" fmla="*/ 607 h 630"/>
                  <a:gd name="T22" fmla="*/ 657 w 768"/>
                  <a:gd name="T23" fmla="*/ 585 h 630"/>
                  <a:gd name="T24" fmla="*/ 687 w 768"/>
                  <a:gd name="T25" fmla="*/ 533 h 630"/>
                  <a:gd name="T26" fmla="*/ 717 w 768"/>
                  <a:gd name="T27" fmla="*/ 474 h 630"/>
                  <a:gd name="T28" fmla="*/ 724 w 768"/>
                  <a:gd name="T29" fmla="*/ 437 h 630"/>
                  <a:gd name="T30" fmla="*/ 739 w 768"/>
                  <a:gd name="T31" fmla="*/ 415 h 630"/>
                  <a:gd name="T32" fmla="*/ 768 w 768"/>
                  <a:gd name="T33" fmla="*/ 296 h 630"/>
                  <a:gd name="T34" fmla="*/ 761 w 768"/>
                  <a:gd name="T35" fmla="*/ 178 h 630"/>
                  <a:gd name="T36" fmla="*/ 724 w 768"/>
                  <a:gd name="T37" fmla="*/ 111 h 630"/>
                  <a:gd name="T38" fmla="*/ 465 w 768"/>
                  <a:gd name="T39" fmla="*/ 0 h 630"/>
                  <a:gd name="T40" fmla="*/ 205 w 768"/>
                  <a:gd name="T41" fmla="*/ 30 h 630"/>
                  <a:gd name="T42" fmla="*/ 183 w 768"/>
                  <a:gd name="T43" fmla="*/ 67 h 6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68"/>
                  <a:gd name="T67" fmla="*/ 0 h 630"/>
                  <a:gd name="T68" fmla="*/ 768 w 768"/>
                  <a:gd name="T69" fmla="*/ 630 h 63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68" h="630">
                    <a:moveTo>
                      <a:pt x="183" y="67"/>
                    </a:moveTo>
                    <a:cubicBezTo>
                      <a:pt x="146" y="41"/>
                      <a:pt x="112" y="61"/>
                      <a:pt x="72" y="74"/>
                    </a:cubicBezTo>
                    <a:cubicBezTo>
                      <a:pt x="13" y="114"/>
                      <a:pt x="28" y="107"/>
                      <a:pt x="5" y="170"/>
                    </a:cubicBezTo>
                    <a:cubicBezTo>
                      <a:pt x="8" y="217"/>
                      <a:pt x="0" y="266"/>
                      <a:pt x="13" y="311"/>
                    </a:cubicBezTo>
                    <a:cubicBezTo>
                      <a:pt x="19" y="331"/>
                      <a:pt x="45" y="339"/>
                      <a:pt x="57" y="356"/>
                    </a:cubicBezTo>
                    <a:cubicBezTo>
                      <a:pt x="92" y="407"/>
                      <a:pt x="72" y="390"/>
                      <a:pt x="109" y="415"/>
                    </a:cubicBezTo>
                    <a:cubicBezTo>
                      <a:pt x="145" y="467"/>
                      <a:pt x="187" y="508"/>
                      <a:pt x="235" y="548"/>
                    </a:cubicBezTo>
                    <a:cubicBezTo>
                      <a:pt x="243" y="555"/>
                      <a:pt x="248" y="565"/>
                      <a:pt x="257" y="570"/>
                    </a:cubicBezTo>
                    <a:cubicBezTo>
                      <a:pt x="283" y="584"/>
                      <a:pt x="305" y="583"/>
                      <a:pt x="331" y="593"/>
                    </a:cubicBezTo>
                    <a:cubicBezTo>
                      <a:pt x="371" y="608"/>
                      <a:pt x="408" y="621"/>
                      <a:pt x="450" y="630"/>
                    </a:cubicBezTo>
                    <a:cubicBezTo>
                      <a:pt x="498" y="625"/>
                      <a:pt x="551" y="623"/>
                      <a:pt x="598" y="607"/>
                    </a:cubicBezTo>
                    <a:cubicBezTo>
                      <a:pt x="618" y="600"/>
                      <a:pt x="657" y="585"/>
                      <a:pt x="657" y="585"/>
                    </a:cubicBezTo>
                    <a:cubicBezTo>
                      <a:pt x="675" y="536"/>
                      <a:pt x="651" y="594"/>
                      <a:pt x="687" y="533"/>
                    </a:cubicBezTo>
                    <a:cubicBezTo>
                      <a:pt x="698" y="514"/>
                      <a:pt x="717" y="474"/>
                      <a:pt x="717" y="474"/>
                    </a:cubicBezTo>
                    <a:cubicBezTo>
                      <a:pt x="719" y="462"/>
                      <a:pt x="720" y="449"/>
                      <a:pt x="724" y="437"/>
                    </a:cubicBezTo>
                    <a:cubicBezTo>
                      <a:pt x="727" y="429"/>
                      <a:pt x="736" y="423"/>
                      <a:pt x="739" y="415"/>
                    </a:cubicBezTo>
                    <a:cubicBezTo>
                      <a:pt x="750" y="382"/>
                      <a:pt x="760" y="332"/>
                      <a:pt x="768" y="296"/>
                    </a:cubicBezTo>
                    <a:cubicBezTo>
                      <a:pt x="766" y="257"/>
                      <a:pt x="766" y="217"/>
                      <a:pt x="761" y="178"/>
                    </a:cubicBezTo>
                    <a:cubicBezTo>
                      <a:pt x="754" y="127"/>
                      <a:pt x="750" y="142"/>
                      <a:pt x="724" y="111"/>
                    </a:cubicBezTo>
                    <a:cubicBezTo>
                      <a:pt x="653" y="27"/>
                      <a:pt x="566" y="24"/>
                      <a:pt x="465" y="0"/>
                    </a:cubicBezTo>
                    <a:cubicBezTo>
                      <a:pt x="370" y="4"/>
                      <a:pt x="294" y="6"/>
                      <a:pt x="205" y="30"/>
                    </a:cubicBezTo>
                    <a:cubicBezTo>
                      <a:pt x="154" y="63"/>
                      <a:pt x="144" y="53"/>
                      <a:pt x="183" y="67"/>
                    </a:cubicBez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grpSp>
        <p:sp>
          <p:nvSpPr>
            <p:cNvPr id="36881" name="Line 13"/>
            <p:cNvSpPr>
              <a:spLocks noChangeShapeType="1"/>
            </p:cNvSpPr>
            <p:nvPr/>
          </p:nvSpPr>
          <p:spPr bwMode="auto">
            <a:xfrm>
              <a:off x="2688" y="1920"/>
              <a:ext cx="43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 name="Group 14"/>
          <p:cNvGrpSpPr>
            <a:grpSpLocks/>
          </p:cNvGrpSpPr>
          <p:nvPr/>
        </p:nvGrpSpPr>
        <p:grpSpPr bwMode="auto">
          <a:xfrm>
            <a:off x="5308600" y="4191000"/>
            <a:ext cx="2184400" cy="2235200"/>
            <a:chOff x="3344" y="2640"/>
            <a:chExt cx="1376" cy="1408"/>
          </a:xfrm>
        </p:grpSpPr>
        <p:graphicFrame>
          <p:nvGraphicFramePr>
            <p:cNvPr id="7" name="Object 15"/>
            <p:cNvGraphicFramePr>
              <a:graphicFrameLocks noChangeAspect="1"/>
            </p:cNvGraphicFramePr>
            <p:nvPr/>
          </p:nvGraphicFramePr>
          <p:xfrm>
            <a:off x="3344" y="2864"/>
            <a:ext cx="1376" cy="1184"/>
          </p:xfrm>
          <a:graphic>
            <a:graphicData uri="http://schemas.openxmlformats.org/drawingml/2006/chart">
              <c:chart xmlns:c="http://schemas.openxmlformats.org/drawingml/2006/chart" xmlns:r="http://schemas.openxmlformats.org/officeDocument/2006/relationships" r:id="rId4"/>
            </a:graphicData>
          </a:graphic>
        </p:graphicFrame>
        <p:sp>
          <p:nvSpPr>
            <p:cNvPr id="36879" name="Line 16"/>
            <p:cNvSpPr>
              <a:spLocks noChangeShapeType="1"/>
            </p:cNvSpPr>
            <p:nvPr/>
          </p:nvSpPr>
          <p:spPr bwMode="auto">
            <a:xfrm>
              <a:off x="3984" y="2640"/>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 name="Group 17"/>
          <p:cNvGrpSpPr>
            <a:grpSpLocks/>
          </p:cNvGrpSpPr>
          <p:nvPr/>
        </p:nvGrpSpPr>
        <p:grpSpPr bwMode="auto">
          <a:xfrm>
            <a:off x="1938338" y="4529139"/>
            <a:ext cx="3167063" cy="1912938"/>
            <a:chOff x="1221" y="2853"/>
            <a:chExt cx="1995" cy="1205"/>
          </a:xfrm>
        </p:grpSpPr>
        <p:grpSp>
          <p:nvGrpSpPr>
            <p:cNvPr id="36873" name="Group 18"/>
            <p:cNvGrpSpPr>
              <a:grpSpLocks/>
            </p:cNvGrpSpPr>
            <p:nvPr/>
          </p:nvGrpSpPr>
          <p:grpSpPr bwMode="auto">
            <a:xfrm>
              <a:off x="1221" y="2853"/>
              <a:ext cx="1397" cy="1205"/>
              <a:chOff x="3140" y="2288"/>
              <a:chExt cx="2084" cy="1808"/>
            </a:xfrm>
          </p:grpSpPr>
          <p:graphicFrame>
            <p:nvGraphicFramePr>
              <p:cNvPr id="8" name="Object 19"/>
              <p:cNvGraphicFramePr>
                <a:graphicFrameLocks noChangeAspect="1"/>
              </p:cNvGraphicFramePr>
              <p:nvPr/>
            </p:nvGraphicFramePr>
            <p:xfrm>
              <a:off x="3140" y="2288"/>
              <a:ext cx="2084" cy="1808"/>
            </p:xfrm>
            <a:graphic>
              <a:graphicData uri="http://schemas.openxmlformats.org/drawingml/2006/chart">
                <c:chart xmlns:c="http://schemas.openxmlformats.org/drawingml/2006/chart" xmlns:r="http://schemas.openxmlformats.org/officeDocument/2006/relationships" r:id="rId5"/>
              </a:graphicData>
            </a:graphic>
          </p:graphicFrame>
          <p:sp>
            <p:nvSpPr>
              <p:cNvPr id="36876" name="Freeform 20"/>
              <p:cNvSpPr>
                <a:spLocks/>
              </p:cNvSpPr>
              <p:nvPr/>
            </p:nvSpPr>
            <p:spPr bwMode="auto">
              <a:xfrm>
                <a:off x="3638" y="2571"/>
                <a:ext cx="728" cy="896"/>
              </a:xfrm>
              <a:custGeom>
                <a:avLst/>
                <a:gdLst>
                  <a:gd name="T0" fmla="*/ 199 w 728"/>
                  <a:gd name="T1" fmla="*/ 7 h 896"/>
                  <a:gd name="T2" fmla="*/ 110 w 728"/>
                  <a:gd name="T3" fmla="*/ 96 h 896"/>
                  <a:gd name="T4" fmla="*/ 80 w 728"/>
                  <a:gd name="T5" fmla="*/ 140 h 896"/>
                  <a:gd name="T6" fmla="*/ 65 w 728"/>
                  <a:gd name="T7" fmla="*/ 162 h 896"/>
                  <a:gd name="T8" fmla="*/ 21 w 728"/>
                  <a:gd name="T9" fmla="*/ 303 h 896"/>
                  <a:gd name="T10" fmla="*/ 65 w 728"/>
                  <a:gd name="T11" fmla="*/ 703 h 896"/>
                  <a:gd name="T12" fmla="*/ 110 w 728"/>
                  <a:gd name="T13" fmla="*/ 763 h 896"/>
                  <a:gd name="T14" fmla="*/ 332 w 728"/>
                  <a:gd name="T15" fmla="*/ 896 h 896"/>
                  <a:gd name="T16" fmla="*/ 495 w 728"/>
                  <a:gd name="T17" fmla="*/ 851 h 896"/>
                  <a:gd name="T18" fmla="*/ 636 w 728"/>
                  <a:gd name="T19" fmla="*/ 711 h 896"/>
                  <a:gd name="T20" fmla="*/ 688 w 728"/>
                  <a:gd name="T21" fmla="*/ 607 h 896"/>
                  <a:gd name="T22" fmla="*/ 702 w 728"/>
                  <a:gd name="T23" fmla="*/ 563 h 896"/>
                  <a:gd name="T24" fmla="*/ 710 w 728"/>
                  <a:gd name="T25" fmla="*/ 540 h 896"/>
                  <a:gd name="T26" fmla="*/ 680 w 728"/>
                  <a:gd name="T27" fmla="*/ 296 h 896"/>
                  <a:gd name="T28" fmla="*/ 569 w 728"/>
                  <a:gd name="T29" fmla="*/ 133 h 896"/>
                  <a:gd name="T30" fmla="*/ 510 w 728"/>
                  <a:gd name="T31" fmla="*/ 88 h 896"/>
                  <a:gd name="T32" fmla="*/ 465 w 728"/>
                  <a:gd name="T33" fmla="*/ 59 h 896"/>
                  <a:gd name="T34" fmla="*/ 295 w 728"/>
                  <a:gd name="T35" fmla="*/ 0 h 896"/>
                  <a:gd name="T36" fmla="*/ 206 w 728"/>
                  <a:gd name="T37" fmla="*/ 7 h 896"/>
                  <a:gd name="T38" fmla="*/ 184 w 728"/>
                  <a:gd name="T39" fmla="*/ 14 h 896"/>
                  <a:gd name="T40" fmla="*/ 199 w 728"/>
                  <a:gd name="T41" fmla="*/ 7 h 89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28"/>
                  <a:gd name="T64" fmla="*/ 0 h 896"/>
                  <a:gd name="T65" fmla="*/ 728 w 728"/>
                  <a:gd name="T66" fmla="*/ 896 h 89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28" h="896">
                    <a:moveTo>
                      <a:pt x="199" y="7"/>
                    </a:moveTo>
                    <a:cubicBezTo>
                      <a:pt x="148" y="19"/>
                      <a:pt x="135" y="54"/>
                      <a:pt x="110" y="96"/>
                    </a:cubicBezTo>
                    <a:cubicBezTo>
                      <a:pt x="101" y="111"/>
                      <a:pt x="90" y="125"/>
                      <a:pt x="80" y="140"/>
                    </a:cubicBezTo>
                    <a:cubicBezTo>
                      <a:pt x="75" y="147"/>
                      <a:pt x="65" y="162"/>
                      <a:pt x="65" y="162"/>
                    </a:cubicBezTo>
                    <a:cubicBezTo>
                      <a:pt x="50" y="210"/>
                      <a:pt x="33" y="254"/>
                      <a:pt x="21" y="303"/>
                    </a:cubicBezTo>
                    <a:cubicBezTo>
                      <a:pt x="4" y="446"/>
                      <a:pt x="0" y="574"/>
                      <a:pt x="65" y="703"/>
                    </a:cubicBezTo>
                    <a:cubicBezTo>
                      <a:pt x="79" y="731"/>
                      <a:pt x="83" y="744"/>
                      <a:pt x="110" y="763"/>
                    </a:cubicBezTo>
                    <a:cubicBezTo>
                      <a:pt x="159" y="835"/>
                      <a:pt x="250" y="874"/>
                      <a:pt x="332" y="896"/>
                    </a:cubicBezTo>
                    <a:cubicBezTo>
                      <a:pt x="394" y="889"/>
                      <a:pt x="441" y="878"/>
                      <a:pt x="495" y="851"/>
                    </a:cubicBezTo>
                    <a:cubicBezTo>
                      <a:pt x="537" y="789"/>
                      <a:pt x="571" y="751"/>
                      <a:pt x="636" y="711"/>
                    </a:cubicBezTo>
                    <a:cubicBezTo>
                      <a:pt x="660" y="674"/>
                      <a:pt x="672" y="647"/>
                      <a:pt x="688" y="607"/>
                    </a:cubicBezTo>
                    <a:cubicBezTo>
                      <a:pt x="694" y="593"/>
                      <a:pt x="697" y="578"/>
                      <a:pt x="702" y="563"/>
                    </a:cubicBezTo>
                    <a:cubicBezTo>
                      <a:pt x="705" y="555"/>
                      <a:pt x="710" y="540"/>
                      <a:pt x="710" y="540"/>
                    </a:cubicBezTo>
                    <a:cubicBezTo>
                      <a:pt x="720" y="459"/>
                      <a:pt x="728" y="366"/>
                      <a:pt x="680" y="296"/>
                    </a:cubicBezTo>
                    <a:cubicBezTo>
                      <a:pt x="659" y="231"/>
                      <a:pt x="621" y="176"/>
                      <a:pt x="569" y="133"/>
                    </a:cubicBezTo>
                    <a:cubicBezTo>
                      <a:pt x="550" y="117"/>
                      <a:pt x="530" y="103"/>
                      <a:pt x="510" y="88"/>
                    </a:cubicBezTo>
                    <a:cubicBezTo>
                      <a:pt x="496" y="77"/>
                      <a:pt x="465" y="59"/>
                      <a:pt x="465" y="59"/>
                    </a:cubicBezTo>
                    <a:cubicBezTo>
                      <a:pt x="428" y="0"/>
                      <a:pt x="358" y="5"/>
                      <a:pt x="295" y="0"/>
                    </a:cubicBezTo>
                    <a:cubicBezTo>
                      <a:pt x="265" y="2"/>
                      <a:pt x="236" y="3"/>
                      <a:pt x="206" y="7"/>
                    </a:cubicBezTo>
                    <a:cubicBezTo>
                      <a:pt x="198" y="8"/>
                      <a:pt x="192" y="14"/>
                      <a:pt x="184" y="14"/>
                    </a:cubicBezTo>
                    <a:cubicBezTo>
                      <a:pt x="178" y="14"/>
                      <a:pt x="194" y="9"/>
                      <a:pt x="199" y="7"/>
                    </a:cubicBez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36877" name="Freeform 21"/>
              <p:cNvSpPr>
                <a:spLocks/>
              </p:cNvSpPr>
              <p:nvPr/>
            </p:nvSpPr>
            <p:spPr bwMode="auto">
              <a:xfrm>
                <a:off x="4090" y="2934"/>
                <a:ext cx="802" cy="889"/>
              </a:xfrm>
              <a:custGeom>
                <a:avLst/>
                <a:gdLst>
                  <a:gd name="T0" fmla="*/ 510 w 802"/>
                  <a:gd name="T1" fmla="*/ 44 h 889"/>
                  <a:gd name="T2" fmla="*/ 376 w 802"/>
                  <a:gd name="T3" fmla="*/ 177 h 889"/>
                  <a:gd name="T4" fmla="*/ 236 w 802"/>
                  <a:gd name="T5" fmla="*/ 296 h 889"/>
                  <a:gd name="T6" fmla="*/ 221 w 802"/>
                  <a:gd name="T7" fmla="*/ 318 h 889"/>
                  <a:gd name="T8" fmla="*/ 199 w 802"/>
                  <a:gd name="T9" fmla="*/ 333 h 889"/>
                  <a:gd name="T10" fmla="*/ 191 w 802"/>
                  <a:gd name="T11" fmla="*/ 355 h 889"/>
                  <a:gd name="T12" fmla="*/ 169 w 802"/>
                  <a:gd name="T13" fmla="*/ 385 h 889"/>
                  <a:gd name="T14" fmla="*/ 132 w 802"/>
                  <a:gd name="T15" fmla="*/ 496 h 889"/>
                  <a:gd name="T16" fmla="*/ 110 w 802"/>
                  <a:gd name="T17" fmla="*/ 518 h 889"/>
                  <a:gd name="T18" fmla="*/ 80 w 802"/>
                  <a:gd name="T19" fmla="*/ 562 h 889"/>
                  <a:gd name="T20" fmla="*/ 43 w 802"/>
                  <a:gd name="T21" fmla="*/ 629 h 889"/>
                  <a:gd name="T22" fmla="*/ 13 w 802"/>
                  <a:gd name="T23" fmla="*/ 703 h 889"/>
                  <a:gd name="T24" fmla="*/ 36 w 802"/>
                  <a:gd name="T25" fmla="*/ 844 h 889"/>
                  <a:gd name="T26" fmla="*/ 80 w 802"/>
                  <a:gd name="T27" fmla="*/ 874 h 889"/>
                  <a:gd name="T28" fmla="*/ 124 w 802"/>
                  <a:gd name="T29" fmla="*/ 888 h 889"/>
                  <a:gd name="T30" fmla="*/ 354 w 802"/>
                  <a:gd name="T31" fmla="*/ 874 h 889"/>
                  <a:gd name="T32" fmla="*/ 517 w 802"/>
                  <a:gd name="T33" fmla="*/ 822 h 889"/>
                  <a:gd name="T34" fmla="*/ 569 w 802"/>
                  <a:gd name="T35" fmla="*/ 792 h 889"/>
                  <a:gd name="T36" fmla="*/ 673 w 802"/>
                  <a:gd name="T37" fmla="*/ 651 h 889"/>
                  <a:gd name="T38" fmla="*/ 695 w 802"/>
                  <a:gd name="T39" fmla="*/ 600 h 889"/>
                  <a:gd name="T40" fmla="*/ 747 w 802"/>
                  <a:gd name="T41" fmla="*/ 533 h 889"/>
                  <a:gd name="T42" fmla="*/ 784 w 802"/>
                  <a:gd name="T43" fmla="*/ 451 h 889"/>
                  <a:gd name="T44" fmla="*/ 798 w 802"/>
                  <a:gd name="T45" fmla="*/ 385 h 889"/>
                  <a:gd name="T46" fmla="*/ 650 w 802"/>
                  <a:gd name="T47" fmla="*/ 0 h 889"/>
                  <a:gd name="T48" fmla="*/ 532 w 802"/>
                  <a:gd name="T49" fmla="*/ 22 h 889"/>
                  <a:gd name="T50" fmla="*/ 510 w 802"/>
                  <a:gd name="T51" fmla="*/ 44 h 88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02"/>
                  <a:gd name="T79" fmla="*/ 0 h 889"/>
                  <a:gd name="T80" fmla="*/ 802 w 802"/>
                  <a:gd name="T81" fmla="*/ 889 h 88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02" h="889">
                    <a:moveTo>
                      <a:pt x="510" y="44"/>
                    </a:moveTo>
                    <a:cubicBezTo>
                      <a:pt x="455" y="80"/>
                      <a:pt x="422" y="133"/>
                      <a:pt x="376" y="177"/>
                    </a:cubicBezTo>
                    <a:cubicBezTo>
                      <a:pt x="346" y="236"/>
                      <a:pt x="298" y="273"/>
                      <a:pt x="236" y="296"/>
                    </a:cubicBezTo>
                    <a:cubicBezTo>
                      <a:pt x="231" y="303"/>
                      <a:pt x="227" y="312"/>
                      <a:pt x="221" y="318"/>
                    </a:cubicBezTo>
                    <a:cubicBezTo>
                      <a:pt x="215" y="324"/>
                      <a:pt x="205" y="326"/>
                      <a:pt x="199" y="333"/>
                    </a:cubicBezTo>
                    <a:cubicBezTo>
                      <a:pt x="194" y="339"/>
                      <a:pt x="195" y="348"/>
                      <a:pt x="191" y="355"/>
                    </a:cubicBezTo>
                    <a:cubicBezTo>
                      <a:pt x="185" y="366"/>
                      <a:pt x="176" y="375"/>
                      <a:pt x="169" y="385"/>
                    </a:cubicBezTo>
                    <a:cubicBezTo>
                      <a:pt x="156" y="422"/>
                      <a:pt x="155" y="463"/>
                      <a:pt x="132" y="496"/>
                    </a:cubicBezTo>
                    <a:cubicBezTo>
                      <a:pt x="126" y="504"/>
                      <a:pt x="116" y="510"/>
                      <a:pt x="110" y="518"/>
                    </a:cubicBezTo>
                    <a:cubicBezTo>
                      <a:pt x="99" y="532"/>
                      <a:pt x="80" y="562"/>
                      <a:pt x="80" y="562"/>
                    </a:cubicBezTo>
                    <a:cubicBezTo>
                      <a:pt x="68" y="602"/>
                      <a:pt x="78" y="578"/>
                      <a:pt x="43" y="629"/>
                    </a:cubicBezTo>
                    <a:cubicBezTo>
                      <a:pt x="28" y="651"/>
                      <a:pt x="22" y="678"/>
                      <a:pt x="13" y="703"/>
                    </a:cubicBezTo>
                    <a:cubicBezTo>
                      <a:pt x="15" y="727"/>
                      <a:pt x="0" y="812"/>
                      <a:pt x="36" y="844"/>
                    </a:cubicBezTo>
                    <a:cubicBezTo>
                      <a:pt x="49" y="856"/>
                      <a:pt x="65" y="864"/>
                      <a:pt x="80" y="874"/>
                    </a:cubicBezTo>
                    <a:cubicBezTo>
                      <a:pt x="93" y="883"/>
                      <a:pt x="124" y="888"/>
                      <a:pt x="124" y="888"/>
                    </a:cubicBezTo>
                    <a:cubicBezTo>
                      <a:pt x="167" y="886"/>
                      <a:pt x="287" y="889"/>
                      <a:pt x="354" y="874"/>
                    </a:cubicBezTo>
                    <a:cubicBezTo>
                      <a:pt x="410" y="861"/>
                      <a:pt x="461" y="835"/>
                      <a:pt x="517" y="822"/>
                    </a:cubicBezTo>
                    <a:cubicBezTo>
                      <a:pt x="534" y="811"/>
                      <a:pt x="553" y="804"/>
                      <a:pt x="569" y="792"/>
                    </a:cubicBezTo>
                    <a:cubicBezTo>
                      <a:pt x="613" y="757"/>
                      <a:pt x="651" y="702"/>
                      <a:pt x="673" y="651"/>
                    </a:cubicBezTo>
                    <a:cubicBezTo>
                      <a:pt x="680" y="634"/>
                      <a:pt x="685" y="615"/>
                      <a:pt x="695" y="600"/>
                    </a:cubicBezTo>
                    <a:cubicBezTo>
                      <a:pt x="711" y="577"/>
                      <a:pt x="747" y="533"/>
                      <a:pt x="747" y="533"/>
                    </a:cubicBezTo>
                    <a:cubicBezTo>
                      <a:pt x="756" y="504"/>
                      <a:pt x="784" y="451"/>
                      <a:pt x="784" y="451"/>
                    </a:cubicBezTo>
                    <a:cubicBezTo>
                      <a:pt x="787" y="439"/>
                      <a:pt x="798" y="395"/>
                      <a:pt x="798" y="385"/>
                    </a:cubicBezTo>
                    <a:cubicBezTo>
                      <a:pt x="798" y="264"/>
                      <a:pt x="802" y="46"/>
                      <a:pt x="650" y="0"/>
                    </a:cubicBezTo>
                    <a:cubicBezTo>
                      <a:pt x="598" y="5"/>
                      <a:pt x="575" y="6"/>
                      <a:pt x="532" y="22"/>
                    </a:cubicBezTo>
                    <a:cubicBezTo>
                      <a:pt x="516" y="46"/>
                      <a:pt x="526" y="44"/>
                      <a:pt x="510" y="44"/>
                    </a:cubicBez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grpSp>
        <p:sp>
          <p:nvSpPr>
            <p:cNvPr id="36874" name="Line 22"/>
            <p:cNvSpPr>
              <a:spLocks noChangeShapeType="1"/>
            </p:cNvSpPr>
            <p:nvPr/>
          </p:nvSpPr>
          <p:spPr bwMode="auto">
            <a:xfrm flipH="1">
              <a:off x="2784" y="3264"/>
              <a:ext cx="43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right)">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0" y="152400"/>
            <a:ext cx="8280400" cy="552450"/>
          </a:xfrm>
        </p:spPr>
        <p:txBody>
          <a:bodyPr/>
          <a:lstStyle/>
          <a:p>
            <a:r>
              <a:rPr lang="en-US" altLang="en-US" sz="3200" dirty="0"/>
              <a:t>Another Example of K-means Clustering</a:t>
            </a:r>
          </a:p>
        </p:txBody>
      </p:sp>
      <p:pic>
        <p:nvPicPr>
          <p:cNvPr id="2253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838200"/>
            <a:ext cx="7916863" cy="593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6967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838200"/>
            <a:ext cx="7916863" cy="593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69677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838200"/>
            <a:ext cx="7916863" cy="593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69677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838200"/>
            <a:ext cx="7916863" cy="593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696775"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838200"/>
            <a:ext cx="7916863" cy="593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696776"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 y="838200"/>
            <a:ext cx="7916863" cy="593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40651582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69677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69677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69677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69677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499"/>
                                          </p:stCondLst>
                                        </p:cTn>
                                        <p:tgtEl>
                                          <p:spTgt spid="16967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90600" y="130175"/>
            <a:ext cx="8280400" cy="552450"/>
          </a:xfrm>
        </p:spPr>
        <p:txBody>
          <a:bodyPr/>
          <a:lstStyle/>
          <a:p>
            <a:r>
              <a:rPr lang="en-US" altLang="en-US" dirty="0"/>
              <a:t>Example of K-means Clustering</a:t>
            </a:r>
          </a:p>
        </p:txBody>
      </p:sp>
      <p:sp>
        <p:nvSpPr>
          <p:cNvPr id="23555" name="Text Box 3"/>
          <p:cNvSpPr txBox="1">
            <a:spLocks noChangeArrowheads="1"/>
          </p:cNvSpPr>
          <p:nvPr/>
        </p:nvSpPr>
        <p:spPr bwMode="auto">
          <a:xfrm>
            <a:off x="609600" y="4419600"/>
            <a:ext cx="800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a:spcBef>
                <a:spcPct val="50000"/>
              </a:spcBef>
            </a:pPr>
            <a:endParaRPr lang="en-US" altLang="en-US"/>
          </a:p>
        </p:txBody>
      </p:sp>
      <p:pic>
        <p:nvPicPr>
          <p:cNvPr id="2355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43000"/>
            <a:ext cx="3043238"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2355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1143000"/>
            <a:ext cx="3043238"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2355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1143000"/>
            <a:ext cx="3043238"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23559"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886200"/>
            <a:ext cx="3043238"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2356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3886200"/>
            <a:ext cx="3043238"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23561"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38800" y="3886200"/>
            <a:ext cx="3043238"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25778031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5216A8F1-90FC-49F0-922B-2A233D7BF830}" type="slidenum">
              <a:rPr lang="en-US" sz="1200" smtClean="0"/>
              <a:pPr eaLnBrk="1" hangingPunct="1"/>
              <a:t>49</a:t>
            </a:fld>
            <a:endParaRPr lang="en-US" sz="1200"/>
          </a:p>
        </p:txBody>
      </p:sp>
      <p:sp>
        <p:nvSpPr>
          <p:cNvPr id="39939" name="Rectangle 2"/>
          <p:cNvSpPr>
            <a:spLocks noGrp="1" noChangeArrowheads="1"/>
          </p:cNvSpPr>
          <p:nvPr>
            <p:ph type="title"/>
          </p:nvPr>
        </p:nvSpPr>
        <p:spPr/>
        <p:txBody>
          <a:bodyPr/>
          <a:lstStyle/>
          <a:p>
            <a:pPr eaLnBrk="1" hangingPunct="1"/>
            <a:r>
              <a:rPr lang="en-US" sz="4800" dirty="0"/>
              <a:t>More on K-means</a:t>
            </a:r>
          </a:p>
        </p:txBody>
      </p:sp>
      <p:sp>
        <p:nvSpPr>
          <p:cNvPr id="39940" name="Rectangle 3"/>
          <p:cNvSpPr>
            <a:spLocks noGrp="1" noChangeArrowheads="1"/>
          </p:cNvSpPr>
          <p:nvPr>
            <p:ph type="body" idx="1"/>
          </p:nvPr>
        </p:nvSpPr>
        <p:spPr>
          <a:xfrm>
            <a:off x="152400" y="1447800"/>
            <a:ext cx="8839200" cy="5029200"/>
          </a:xfrm>
        </p:spPr>
        <p:txBody>
          <a:bodyPr/>
          <a:lstStyle/>
          <a:p>
            <a:pPr eaLnBrk="1" hangingPunct="1">
              <a:lnSpc>
                <a:spcPct val="90000"/>
              </a:lnSpc>
            </a:pPr>
            <a:r>
              <a:rPr lang="en-US" dirty="0"/>
              <a:t>K-means minimizes the SSE function: </a:t>
            </a:r>
          </a:p>
          <a:p>
            <a:pPr marL="0" indent="0" eaLnBrk="1" hangingPunct="1">
              <a:lnSpc>
                <a:spcPct val="90000"/>
              </a:lnSpc>
              <a:buNone/>
            </a:pPr>
            <a:endParaRPr lang="en-US" dirty="0"/>
          </a:p>
          <a:p>
            <a:pPr marL="0" indent="0" eaLnBrk="1" hangingPunct="1">
              <a:lnSpc>
                <a:spcPct val="90000"/>
              </a:lnSpc>
              <a:buNone/>
            </a:pPr>
            <a:endParaRPr lang="en-US" dirty="0"/>
          </a:p>
          <a:p>
            <a:pPr marL="0" indent="0" eaLnBrk="1" hangingPunct="1">
              <a:lnSpc>
                <a:spcPct val="90000"/>
              </a:lnSpc>
              <a:buNone/>
            </a:pPr>
            <a:r>
              <a:rPr lang="en-US" dirty="0"/>
              <a:t>    where c</a:t>
            </a:r>
            <a:r>
              <a:rPr lang="en-US" baseline="-25000" dirty="0"/>
              <a:t>i</a:t>
            </a:r>
            <a:r>
              <a:rPr lang="en-US" dirty="0"/>
              <a:t> is the centroid of cluster C</a:t>
            </a:r>
            <a:r>
              <a:rPr lang="en-US" baseline="-25000" dirty="0"/>
              <a:t>i</a:t>
            </a:r>
            <a:r>
              <a:rPr lang="en-US" dirty="0"/>
              <a:t> and k is the </a:t>
            </a:r>
          </a:p>
          <a:p>
            <a:pPr marL="0" indent="0" eaLnBrk="1" hangingPunct="1">
              <a:lnSpc>
                <a:spcPct val="90000"/>
              </a:lnSpc>
              <a:buNone/>
            </a:pPr>
            <a:r>
              <a:rPr lang="en-US" dirty="0"/>
              <a:t>    number of clusters and </a:t>
            </a:r>
            <a:r>
              <a:rPr lang="en-US" dirty="0" err="1"/>
              <a:t>dist</a:t>
            </a:r>
            <a:r>
              <a:rPr lang="en-US" dirty="0"/>
              <a:t> is a distance function</a:t>
            </a:r>
          </a:p>
          <a:p>
            <a:pPr eaLnBrk="1" hangingPunct="1">
              <a:lnSpc>
                <a:spcPct val="90000"/>
              </a:lnSpc>
            </a:pPr>
            <a:r>
              <a:rPr lang="en-US" dirty="0"/>
              <a:t>Clustering Notations: Let O be a dataset; then</a:t>
            </a:r>
          </a:p>
          <a:p>
            <a:pPr marL="400050" lvl="1" indent="0">
              <a:buNone/>
            </a:pPr>
            <a:r>
              <a:rPr lang="en-US" dirty="0"/>
              <a:t>X={C</a:t>
            </a:r>
            <a:r>
              <a:rPr lang="en-US" baseline="-25000" dirty="0"/>
              <a:t>1</a:t>
            </a:r>
            <a:r>
              <a:rPr lang="en-US" dirty="0"/>
              <a:t>,…,</a:t>
            </a:r>
            <a:r>
              <a:rPr lang="en-US" dirty="0" err="1"/>
              <a:t>C</a:t>
            </a:r>
            <a:r>
              <a:rPr lang="en-US" baseline="-25000" dirty="0" err="1"/>
              <a:t>k</a:t>
            </a:r>
            <a:r>
              <a:rPr lang="en-US" dirty="0"/>
              <a:t>} is a clustering of O with C</a:t>
            </a:r>
            <a:r>
              <a:rPr lang="en-US" baseline="-25000" dirty="0"/>
              <a:t>i</a:t>
            </a:r>
            <a:r>
              <a:rPr lang="en-US" dirty="0">
                <a:sym typeface="Symbol"/>
              </a:rPr>
              <a:t></a:t>
            </a:r>
            <a:r>
              <a:rPr lang="en-US" dirty="0"/>
              <a:t>O (for </a:t>
            </a:r>
            <a:r>
              <a:rPr lang="en-US" dirty="0" err="1"/>
              <a:t>i</a:t>
            </a:r>
            <a:r>
              <a:rPr lang="en-US" dirty="0"/>
              <a:t>=1,…,k), C</a:t>
            </a:r>
            <a:r>
              <a:rPr lang="en-US" baseline="-25000" dirty="0"/>
              <a:t>1</a:t>
            </a:r>
            <a:r>
              <a:rPr lang="en-US" dirty="0">
                <a:sym typeface="Symbol"/>
              </a:rPr>
              <a:t></a:t>
            </a:r>
            <a:r>
              <a:rPr lang="en-US" dirty="0"/>
              <a:t>…</a:t>
            </a:r>
            <a:r>
              <a:rPr lang="en-US" dirty="0">
                <a:sym typeface="Symbol"/>
              </a:rPr>
              <a:t></a:t>
            </a:r>
            <a:r>
              <a:rPr lang="en-US" dirty="0" err="1"/>
              <a:t>C</a:t>
            </a:r>
            <a:r>
              <a:rPr lang="en-US" baseline="-25000" dirty="0" err="1"/>
              <a:t>k</a:t>
            </a:r>
            <a:r>
              <a:rPr lang="en-US" dirty="0">
                <a:sym typeface="Symbol"/>
              </a:rPr>
              <a:t></a:t>
            </a:r>
            <a:r>
              <a:rPr lang="en-US" dirty="0"/>
              <a:t>O and </a:t>
            </a:r>
            <a:r>
              <a:rPr lang="en-US" dirty="0" err="1"/>
              <a:t>C</a:t>
            </a:r>
            <a:r>
              <a:rPr lang="en-US" baseline="-25000" dirty="0" err="1"/>
              <a:t>i</a:t>
            </a:r>
            <a:r>
              <a:rPr lang="en-US" dirty="0" err="1">
                <a:sym typeface="Symbol"/>
              </a:rPr>
              <a:t></a:t>
            </a:r>
            <a:r>
              <a:rPr lang="en-US" dirty="0" err="1"/>
              <a:t>C</a:t>
            </a:r>
            <a:r>
              <a:rPr lang="en-US" baseline="-25000" dirty="0" err="1"/>
              <a:t>j</a:t>
            </a:r>
            <a:r>
              <a:rPr lang="en-US" dirty="0"/>
              <a:t>=</a:t>
            </a:r>
            <a:r>
              <a:rPr lang="en-US" dirty="0">
                <a:sym typeface="Symbol"/>
              </a:rPr>
              <a:t></a:t>
            </a:r>
            <a:r>
              <a:rPr lang="en-US" dirty="0"/>
              <a:t> (for </a:t>
            </a:r>
            <a:r>
              <a:rPr lang="en-US" dirty="0" err="1"/>
              <a:t>i</a:t>
            </a:r>
            <a:r>
              <a:rPr lang="en-US" dirty="0">
                <a:sym typeface="Symbol"/>
              </a:rPr>
              <a:t></a:t>
            </a:r>
            <a:r>
              <a:rPr lang="en-US" dirty="0"/>
              <a:t> j)</a:t>
            </a:r>
          </a:p>
          <a:p>
            <a:pPr eaLnBrk="1" hangingPunct="1">
              <a:lnSpc>
                <a:spcPct val="90000"/>
              </a:lnSpc>
            </a:pPr>
            <a:r>
              <a:rPr lang="en-US" dirty="0"/>
              <a:t>Demo r-</a:t>
            </a:r>
            <a:r>
              <a:rPr lang="en-US" dirty="0" err="1"/>
              <a:t>clustering.r</a:t>
            </a:r>
            <a:endParaRPr lang="en-US" dirty="0"/>
          </a:p>
          <a:p>
            <a:pPr eaLnBrk="1" hangingPunct="1">
              <a:lnSpc>
                <a:spcPct val="90000"/>
              </a:lnSpc>
            </a:pPr>
            <a:r>
              <a:rPr lang="en-US" dirty="0"/>
              <a:t>Manual: </a:t>
            </a:r>
            <a:r>
              <a:rPr lang="en-US" sz="1600" dirty="0">
                <a:hlinkClick r:id="rId3"/>
              </a:rPr>
              <a:t>http://stat.ethz.ch/R-manual/R-patched/library/stats/html/kmeans.html</a:t>
            </a:r>
            <a:r>
              <a:rPr lang="en-US" sz="1600" dirty="0"/>
              <a:t> </a:t>
            </a:r>
            <a:endParaRPr lang="en-US" dirty="0"/>
          </a:p>
          <a:p>
            <a:pPr eaLnBrk="1" hangingPunct="1">
              <a:lnSpc>
                <a:spcPct val="90000"/>
              </a:lnSpc>
            </a:pPr>
            <a:r>
              <a:rPr lang="en-US" sz="1600" dirty="0">
                <a:hlinkClick r:id="rId4"/>
              </a:rPr>
              <a:t>http://www.rdatamining.com/examples/kmeans-clustering</a:t>
            </a:r>
            <a:r>
              <a:rPr lang="en-US" sz="1600" dirty="0"/>
              <a:t> </a:t>
            </a:r>
            <a:r>
              <a:rPr lang="en-US" dirty="0"/>
              <a:t>.</a:t>
            </a:r>
          </a:p>
          <a:p>
            <a:pPr eaLnBrk="1" hangingPunct="1">
              <a:lnSpc>
                <a:spcPct val="90000"/>
              </a:lnSpc>
              <a:buFont typeface="Wingdings" pitchFamily="2" charset="2"/>
              <a:buNone/>
            </a:pPr>
            <a:endParaRPr lang="en-US" dirty="0"/>
          </a:p>
        </p:txBody>
      </p:sp>
      <p:graphicFrame>
        <p:nvGraphicFramePr>
          <p:cNvPr id="2" name="Object 1"/>
          <p:cNvGraphicFramePr>
            <a:graphicFrameLocks noGrp="1" noChangeAspect="1"/>
          </p:cNvGraphicFramePr>
          <p:nvPr>
            <p:extLst>
              <p:ext uri="{D42A27DB-BD31-4B8C-83A1-F6EECF244321}">
                <p14:modId xmlns:p14="http://schemas.microsoft.com/office/powerpoint/2010/main" val="2323383306"/>
              </p:ext>
            </p:extLst>
          </p:nvPr>
        </p:nvGraphicFramePr>
        <p:xfrm>
          <a:off x="1303338" y="1905000"/>
          <a:ext cx="3487737" cy="923925"/>
        </p:xfrm>
        <a:graphic>
          <a:graphicData uri="http://schemas.openxmlformats.org/presentationml/2006/ole">
            <mc:AlternateContent xmlns:mc="http://schemas.openxmlformats.org/markup-compatibility/2006">
              <mc:Choice xmlns:v="urn:schemas-microsoft-com:vml" Requires="v">
                <p:oleObj spid="_x0000_s11269" name="Equation" r:id="rId5" imgW="1726920" imgH="457200" progId="Equation.3">
                  <p:embed/>
                </p:oleObj>
              </mc:Choice>
              <mc:Fallback>
                <p:oleObj name="Equation" r:id="rId5" imgW="1726920" imgH="457200" progId="Equation.3">
                  <p:embed/>
                  <p:pic>
                    <p:nvPicPr>
                      <p:cNvPr id="2" name="Object 1"/>
                      <p:cNvPicPr>
                        <a:picLocks noGrp="1" noChangeAspect="1" noChangeArrowheads="1"/>
                      </p:cNvPicPr>
                      <p:nvPr/>
                    </p:nvPicPr>
                    <p:blipFill>
                      <a:blip r:embed="rId6"/>
                      <a:srcRect/>
                      <a:stretch>
                        <a:fillRect/>
                      </a:stretch>
                    </p:blipFill>
                    <p:spPr bwMode="auto">
                      <a:xfrm>
                        <a:off x="1303338" y="1905000"/>
                        <a:ext cx="3487737" cy="923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DD6B8444-9B84-4A58-87DC-F31B0BDAC964}" type="slidenum">
              <a:rPr lang="en-US" sz="1200" smtClean="0"/>
              <a:pPr eaLnBrk="1" hangingPunct="1"/>
              <a:t>5</a:t>
            </a:fld>
            <a:endParaRPr lang="en-US" sz="1200"/>
          </a:p>
        </p:txBody>
      </p:sp>
      <p:sp>
        <p:nvSpPr>
          <p:cNvPr id="15363" name="Rectangle 1026"/>
          <p:cNvSpPr>
            <a:spLocks noGrp="1" noChangeArrowheads="1"/>
          </p:cNvSpPr>
          <p:nvPr>
            <p:ph type="title"/>
          </p:nvPr>
        </p:nvSpPr>
        <p:spPr>
          <a:xfrm>
            <a:off x="990600" y="685800"/>
            <a:ext cx="8153400" cy="762000"/>
          </a:xfrm>
        </p:spPr>
        <p:txBody>
          <a:bodyPr/>
          <a:lstStyle/>
          <a:p>
            <a:pPr algn="ctr" eaLnBrk="1" hangingPunct="1"/>
            <a:r>
              <a:rPr lang="en-US" sz="3200" dirty="0"/>
              <a:t>News October 13, 2022</a:t>
            </a:r>
          </a:p>
        </p:txBody>
      </p:sp>
      <p:sp>
        <p:nvSpPr>
          <p:cNvPr id="15364" name="Rectangle 1027"/>
          <p:cNvSpPr>
            <a:spLocks noGrp="1" noChangeArrowheads="1"/>
          </p:cNvSpPr>
          <p:nvPr>
            <p:ph type="body" idx="1"/>
          </p:nvPr>
        </p:nvSpPr>
        <p:spPr>
          <a:xfrm>
            <a:off x="685800" y="1752600"/>
            <a:ext cx="8458200" cy="4724400"/>
          </a:xfrm>
        </p:spPr>
        <p:txBody>
          <a:bodyPr/>
          <a:lstStyle/>
          <a:p>
            <a:pPr marL="533400" indent="-533400" eaLnBrk="1" hangingPunct="1">
              <a:lnSpc>
                <a:spcPct val="90000"/>
              </a:lnSpc>
              <a:buSzPct val="95000"/>
              <a:buFont typeface="Wingdings" pitchFamily="2" charset="2"/>
              <a:buAutoNum type="arabicPeriod"/>
            </a:pPr>
            <a:r>
              <a:rPr lang="en-US" sz="2400" dirty="0"/>
              <a:t>Specifications for the group project and Task3 have been updated 2 days ago. Download their most recent version from the course website. </a:t>
            </a:r>
          </a:p>
          <a:p>
            <a:pPr marL="533400" indent="-533400" eaLnBrk="1" hangingPunct="1">
              <a:lnSpc>
                <a:spcPct val="90000"/>
              </a:lnSpc>
              <a:buSzPct val="95000"/>
              <a:buFont typeface="Wingdings" pitchFamily="2" charset="2"/>
              <a:buAutoNum type="arabicPeriod"/>
            </a:pPr>
            <a:r>
              <a:rPr lang="en-US" sz="2400" dirty="0"/>
              <a:t>Contact your group project team mates… </a:t>
            </a:r>
          </a:p>
          <a:p>
            <a:pPr marL="533400" indent="-533400" eaLnBrk="1" hangingPunct="1">
              <a:lnSpc>
                <a:spcPct val="90000"/>
              </a:lnSpc>
              <a:buSzPct val="95000"/>
              <a:buFont typeface="Wingdings" pitchFamily="2" charset="2"/>
              <a:buAutoNum type="arabicPeriod"/>
            </a:pPr>
            <a:r>
              <a:rPr lang="en-US" sz="2400" dirty="0"/>
              <a:t>There will be a lab-style class on Recurrent Neural Networks in the October 18 class, taught by </a:t>
            </a:r>
            <a:r>
              <a:rPr lang="en-US" sz="2400" dirty="0" err="1"/>
              <a:t>Navid</a:t>
            </a:r>
            <a:r>
              <a:rPr lang="en-US" sz="2400" dirty="0"/>
              <a:t>. </a:t>
            </a:r>
          </a:p>
          <a:p>
            <a:pPr marL="533400" indent="-533400" eaLnBrk="1" hangingPunct="1">
              <a:lnSpc>
                <a:spcPct val="90000"/>
              </a:lnSpc>
              <a:buSzPct val="95000"/>
              <a:buFont typeface="Wingdings" pitchFamily="2" charset="2"/>
              <a:buAutoNum type="arabicPeriod"/>
            </a:pPr>
            <a:r>
              <a:rPr lang="en-US" sz="2400" dirty="0"/>
              <a:t>Background: Lake of Clouds, Michigan </a:t>
            </a:r>
          </a:p>
          <a:p>
            <a:pPr marL="533400" indent="-533400" eaLnBrk="1" hangingPunct="1">
              <a:lnSpc>
                <a:spcPct val="90000"/>
              </a:lnSpc>
              <a:buSzPct val="95000"/>
              <a:buFont typeface="Wingdings" pitchFamily="2" charset="2"/>
              <a:buAutoNum type="arabicPeriod"/>
            </a:pPr>
            <a:r>
              <a:rPr lang="en-US" sz="2400" dirty="0"/>
              <a:t>Today’s Program:</a:t>
            </a:r>
          </a:p>
          <a:p>
            <a:pPr marL="933450" lvl="1" indent="-533400" eaLnBrk="1" hangingPunct="1">
              <a:lnSpc>
                <a:spcPct val="90000"/>
              </a:lnSpc>
              <a:buSzPct val="95000"/>
              <a:buFont typeface="Wingdings" pitchFamily="2" charset="2"/>
              <a:buAutoNum type="alphaLcPeriod"/>
            </a:pPr>
            <a:r>
              <a:rPr lang="en-US" sz="2400" dirty="0"/>
              <a:t>Lab in preparation of the group project, presented by Raunak</a:t>
            </a:r>
          </a:p>
          <a:p>
            <a:pPr marL="933450" lvl="1" indent="-533400" eaLnBrk="1" hangingPunct="1">
              <a:lnSpc>
                <a:spcPct val="90000"/>
              </a:lnSpc>
              <a:buSzPct val="95000"/>
              <a:buFont typeface="Wingdings" pitchFamily="2" charset="2"/>
              <a:buAutoNum type="alphaLcPeriod"/>
            </a:pPr>
            <a:r>
              <a:rPr lang="en-US" sz="2400" dirty="0"/>
              <a:t>Group G GHC presentation </a:t>
            </a:r>
          </a:p>
          <a:p>
            <a:pPr marL="933450" lvl="1" indent="-533400" eaLnBrk="1" hangingPunct="1">
              <a:lnSpc>
                <a:spcPct val="90000"/>
              </a:lnSpc>
              <a:buSzPct val="95000"/>
              <a:buFont typeface="Wingdings" pitchFamily="2" charset="2"/>
              <a:buAutoNum type="alphaLcPeriod"/>
            </a:pPr>
            <a:r>
              <a:rPr lang="en-US" sz="2400" dirty="0"/>
              <a:t>Continue the discussion of Similarity Assessment</a:t>
            </a:r>
          </a:p>
          <a:p>
            <a:pPr marL="400050" lvl="1" indent="0" eaLnBrk="1" hangingPunct="1">
              <a:lnSpc>
                <a:spcPct val="90000"/>
              </a:lnSpc>
              <a:buSzPct val="95000"/>
              <a:buNone/>
            </a:pPr>
            <a:r>
              <a:rPr lang="en-US" sz="2400" dirty="0"/>
              <a:t>Next topic: clustering </a:t>
            </a:r>
          </a:p>
          <a:p>
            <a:pPr marL="933450" lvl="1" indent="-533400" eaLnBrk="1" hangingPunct="1">
              <a:lnSpc>
                <a:spcPct val="90000"/>
              </a:lnSpc>
              <a:buSzPct val="95000"/>
              <a:buFont typeface="Wingdings" pitchFamily="2" charset="2"/>
              <a:buAutoNum type="alphaLcPeriod"/>
            </a:pPr>
            <a:endParaRPr lang="en-US" sz="2400" dirty="0"/>
          </a:p>
          <a:p>
            <a:pPr marL="933450" lvl="1" indent="-533400" eaLnBrk="1" hangingPunct="1">
              <a:lnSpc>
                <a:spcPct val="90000"/>
              </a:lnSpc>
              <a:buSzPct val="95000"/>
              <a:buFont typeface="+mj-lt"/>
              <a:buAutoNum type="alphaLcPeriod"/>
            </a:pPr>
            <a:endParaRPr lang="en-US" sz="2400" dirty="0"/>
          </a:p>
          <a:p>
            <a:pPr marL="533400" indent="-533400" eaLnBrk="1" hangingPunct="1">
              <a:lnSpc>
                <a:spcPct val="90000"/>
              </a:lnSpc>
              <a:buSzPct val="95000"/>
              <a:buFont typeface="Wingdings" pitchFamily="2" charset="2"/>
              <a:buAutoNum type="arabicPeriod"/>
            </a:pPr>
            <a:endParaRPr lang="en-US" sz="2400" dirty="0"/>
          </a:p>
        </p:txBody>
      </p:sp>
    </p:spTree>
    <p:extLst>
      <p:ext uri="{BB962C8B-B14F-4D97-AF65-F5344CB8AC3E}">
        <p14:creationId xmlns:p14="http://schemas.microsoft.com/office/powerpoint/2010/main" val="12390166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K-Means Example</a:t>
            </a:r>
          </a:p>
        </p:txBody>
      </p:sp>
      <p:sp>
        <p:nvSpPr>
          <p:cNvPr id="3" name="Content Placeholder 2"/>
          <p:cNvSpPr>
            <a:spLocks noGrp="1"/>
          </p:cNvSpPr>
          <p:nvPr>
            <p:ph idx="1"/>
          </p:nvPr>
        </p:nvSpPr>
        <p:spPr>
          <a:xfrm>
            <a:off x="228600" y="1606705"/>
            <a:ext cx="9067800" cy="4495800"/>
          </a:xfrm>
        </p:spPr>
        <p:txBody>
          <a:bodyPr/>
          <a:lstStyle/>
          <a:p>
            <a:pPr marL="0" indent="0">
              <a:buNone/>
            </a:pPr>
            <a:r>
              <a:rPr lang="en-US" sz="2000" dirty="0"/>
              <a:t>Assume the following dataset is given: (1,1), (2,2) (4,4), (5,5), (4,6), (6,4) . K-Means is used with k=2 to cluster the dataset. Moreover, Manhattan distance is used as the distance function (formula below) to compute distances between centroids and objects in the dataset. Moreover, K-</a:t>
            </a:r>
            <a:r>
              <a:rPr lang="en-US" sz="2000" dirty="0" err="1"/>
              <a:t>Means’s</a:t>
            </a:r>
            <a:r>
              <a:rPr lang="en-US" sz="2000" dirty="0"/>
              <a:t> initial clusters C1 and C2 as follows:</a:t>
            </a:r>
          </a:p>
          <a:p>
            <a:pPr marL="0" indent="0">
              <a:buNone/>
            </a:pPr>
            <a:r>
              <a:rPr lang="en-US" sz="2000" dirty="0"/>
              <a:t>C1: {(1,1), (2,2), (4,4), (5,5)}     </a:t>
            </a:r>
          </a:p>
          <a:p>
            <a:pPr marL="0" indent="0">
              <a:buNone/>
            </a:pPr>
            <a:r>
              <a:rPr lang="en-US" sz="2000" dirty="0"/>
              <a:t>C2: {(6,4), (4,6)}</a:t>
            </a:r>
          </a:p>
          <a:p>
            <a:pPr marL="0" indent="0">
              <a:buNone/>
            </a:pPr>
            <a:r>
              <a:rPr lang="en-US" sz="2000" dirty="0"/>
              <a:t>Now K-means is run for a single iteration; what are the new clusters you obtain?  </a:t>
            </a:r>
          </a:p>
          <a:p>
            <a:pPr marL="0" indent="0">
              <a:buNone/>
            </a:pPr>
            <a:r>
              <a:rPr lang="en-US" sz="1900" b="1" dirty="0"/>
              <a:t>d((x1,x2),(x1’,x2’))= |x1-x1’| + |x2-x2’|  Manhattan Distance </a:t>
            </a:r>
            <a:endParaRPr lang="en-US" sz="1900" dirty="0"/>
          </a:p>
          <a:p>
            <a:pPr marL="0" indent="0">
              <a:buNone/>
            </a:pPr>
            <a:r>
              <a:rPr lang="en-US" sz="2400" dirty="0"/>
              <a:t>centroids: C1: (3,3) and C2: (5,5)</a:t>
            </a:r>
          </a:p>
          <a:p>
            <a:pPr marL="0" indent="0">
              <a:buNone/>
            </a:pPr>
            <a:endParaRPr lang="en-US" sz="800" dirty="0"/>
          </a:p>
          <a:p>
            <a:pPr marL="0" indent="0">
              <a:buNone/>
            </a:pPr>
            <a:r>
              <a:rPr lang="en-US" sz="2000" dirty="0"/>
              <a:t>New clusters are either C1={(1,1), (2,2), (4,4}} and C2={(5,5), (4,6), (6,4)}</a:t>
            </a:r>
          </a:p>
          <a:p>
            <a:pPr marL="0" indent="0">
              <a:buNone/>
            </a:pPr>
            <a:r>
              <a:rPr lang="en-US" sz="2000" dirty="0"/>
              <a:t>or C1={(1,1), (2,2)}and C2={(4,4},(5,5), (4,6), (6,4)} as (4,4) has the same distance to the two centroids and can therefore be assigned to either cluster.</a:t>
            </a:r>
          </a:p>
        </p:txBody>
      </p:sp>
      <p:sp>
        <p:nvSpPr>
          <p:cNvPr id="4" name="Slide Number Placeholder 3"/>
          <p:cNvSpPr>
            <a:spLocks noGrp="1"/>
          </p:cNvSpPr>
          <p:nvPr>
            <p:ph type="sldNum" sz="quarter" idx="10"/>
          </p:nvPr>
        </p:nvSpPr>
        <p:spPr/>
        <p:txBody>
          <a:bodyPr/>
          <a:lstStyle/>
          <a:p>
            <a:pPr>
              <a:defRPr/>
            </a:pPr>
            <a:fld id="{D52C3971-C4E5-4896-9E62-8BE33C2B6ED9}" type="slidenum">
              <a:rPr lang="en-US" smtClean="0"/>
              <a:pPr>
                <a:defRPr/>
              </a:pPr>
              <a:t>50</a:t>
            </a:fld>
            <a:endParaRPr lang="en-US"/>
          </a:p>
        </p:txBody>
      </p:sp>
    </p:spTree>
    <p:extLst>
      <p:ext uri="{BB962C8B-B14F-4D97-AF65-F5344CB8AC3E}">
        <p14:creationId xmlns:p14="http://schemas.microsoft.com/office/powerpoint/2010/main" val="25640236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t>Example: Empty Clusters </a:t>
            </a:r>
          </a:p>
        </p:txBody>
      </p:sp>
      <p:sp>
        <p:nvSpPr>
          <p:cNvPr id="38915"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508D6F3B-0A28-42D6-AEDE-1AF26E6609BE}" type="slidenum">
              <a:rPr lang="en-US" sz="1200" smtClean="0"/>
              <a:pPr eaLnBrk="1" hangingPunct="1"/>
              <a:t>51</a:t>
            </a:fld>
            <a:endParaRPr lang="en-US" sz="1200"/>
          </a:p>
        </p:txBody>
      </p:sp>
      <p:sp>
        <p:nvSpPr>
          <p:cNvPr id="38916" name="TextBox 4"/>
          <p:cNvSpPr txBox="1">
            <a:spLocks noChangeArrowheads="1"/>
          </p:cNvSpPr>
          <p:nvPr/>
        </p:nvSpPr>
        <p:spPr bwMode="auto">
          <a:xfrm>
            <a:off x="1447800" y="2743200"/>
            <a:ext cx="43592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a:solidFill>
                  <a:srgbClr val="00B050"/>
                </a:solidFill>
              </a:rPr>
              <a:t>X X                                  </a:t>
            </a:r>
            <a:r>
              <a:rPr lang="en-US">
                <a:solidFill>
                  <a:srgbClr val="00B0F0"/>
                </a:solidFill>
              </a:rPr>
              <a:t>X X</a:t>
            </a:r>
          </a:p>
          <a:p>
            <a:pPr eaLnBrk="1" hangingPunct="1"/>
            <a:r>
              <a:rPr lang="en-US"/>
              <a:t> </a:t>
            </a:r>
            <a:r>
              <a:rPr lang="en-US">
                <a:solidFill>
                  <a:srgbClr val="CC0000"/>
                </a:solidFill>
              </a:rPr>
              <a:t>X                                     X</a:t>
            </a:r>
          </a:p>
          <a:p>
            <a:pPr eaLnBrk="1" hangingPunct="1"/>
            <a:r>
              <a:rPr lang="en-US">
                <a:solidFill>
                  <a:srgbClr val="00B050"/>
                </a:solidFill>
              </a:rPr>
              <a:t>X X                                  </a:t>
            </a:r>
            <a:r>
              <a:rPr lang="en-US">
                <a:solidFill>
                  <a:srgbClr val="00B0F0"/>
                </a:solidFill>
              </a:rPr>
              <a:t>X X</a:t>
            </a:r>
          </a:p>
        </p:txBody>
      </p:sp>
      <p:sp>
        <p:nvSpPr>
          <p:cNvPr id="38917" name="TextBox 6"/>
          <p:cNvSpPr txBox="1">
            <a:spLocks noChangeArrowheads="1"/>
          </p:cNvSpPr>
          <p:nvPr/>
        </p:nvSpPr>
        <p:spPr bwMode="auto">
          <a:xfrm>
            <a:off x="228600" y="4724400"/>
            <a:ext cx="9075738"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a:t>We assume that the k-means initialization assigns the</a:t>
            </a:r>
          </a:p>
          <a:p>
            <a:pPr eaLnBrk="1" hangingPunct="1"/>
            <a:r>
              <a:rPr lang="en-US"/>
              <a:t>green, blue, and brown points to a single cluster; after</a:t>
            </a:r>
          </a:p>
          <a:p>
            <a:pPr eaLnBrk="1" hangingPunct="1"/>
            <a:r>
              <a:rPr lang="en-US"/>
              <a:t>centroids are computed and objects are reassigned,</a:t>
            </a:r>
          </a:p>
          <a:p>
            <a:pPr eaLnBrk="1" hangingPunct="1"/>
            <a:r>
              <a:rPr lang="en-US"/>
              <a:t>it can easily be seen that that the </a:t>
            </a:r>
            <a:r>
              <a:rPr lang="en-US">
                <a:solidFill>
                  <a:srgbClr val="C00000"/>
                </a:solidFill>
              </a:rPr>
              <a:t>brown</a:t>
            </a:r>
            <a:r>
              <a:rPr lang="en-US"/>
              <a:t> cluster becomes empty.</a:t>
            </a:r>
          </a:p>
        </p:txBody>
      </p:sp>
      <p:sp>
        <p:nvSpPr>
          <p:cNvPr id="38918" name="TextBox 5"/>
          <p:cNvSpPr txBox="1">
            <a:spLocks noChangeArrowheads="1"/>
          </p:cNvSpPr>
          <p:nvPr/>
        </p:nvSpPr>
        <p:spPr bwMode="auto">
          <a:xfrm>
            <a:off x="1676400" y="2057400"/>
            <a:ext cx="7588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a:t>K=3</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5216A8F1-90FC-49F0-922B-2A233D7BF830}" type="slidenum">
              <a:rPr lang="en-US" sz="1200" smtClean="0"/>
              <a:pPr eaLnBrk="1" hangingPunct="1"/>
              <a:t>52</a:t>
            </a:fld>
            <a:endParaRPr lang="en-US" sz="1200"/>
          </a:p>
        </p:txBody>
      </p:sp>
      <p:sp>
        <p:nvSpPr>
          <p:cNvPr id="39939" name="Rectangle 2"/>
          <p:cNvSpPr>
            <a:spLocks noGrp="1" noChangeArrowheads="1"/>
          </p:cNvSpPr>
          <p:nvPr>
            <p:ph type="title"/>
          </p:nvPr>
        </p:nvSpPr>
        <p:spPr/>
        <p:txBody>
          <a:bodyPr/>
          <a:lstStyle/>
          <a:p>
            <a:pPr eaLnBrk="1" hangingPunct="1"/>
            <a:r>
              <a:rPr lang="en-US" sz="4800" dirty="0"/>
              <a:t>More on K-means</a:t>
            </a:r>
          </a:p>
        </p:txBody>
      </p:sp>
      <p:sp>
        <p:nvSpPr>
          <p:cNvPr id="39940" name="Rectangle 3"/>
          <p:cNvSpPr>
            <a:spLocks noGrp="1" noChangeArrowheads="1"/>
          </p:cNvSpPr>
          <p:nvPr>
            <p:ph type="body" idx="1"/>
          </p:nvPr>
        </p:nvSpPr>
        <p:spPr>
          <a:xfrm>
            <a:off x="152400" y="1447800"/>
            <a:ext cx="8839200" cy="5029200"/>
          </a:xfrm>
        </p:spPr>
        <p:txBody>
          <a:bodyPr/>
          <a:lstStyle/>
          <a:p>
            <a:pPr eaLnBrk="1" hangingPunct="1">
              <a:lnSpc>
                <a:spcPct val="90000"/>
              </a:lnSpc>
            </a:pPr>
            <a:r>
              <a:rPr lang="en-US" dirty="0"/>
              <a:t>K-means minimizes the SSE function: </a:t>
            </a:r>
          </a:p>
          <a:p>
            <a:pPr marL="0" indent="0" eaLnBrk="1" hangingPunct="1">
              <a:lnSpc>
                <a:spcPct val="90000"/>
              </a:lnSpc>
              <a:buNone/>
            </a:pPr>
            <a:endParaRPr lang="en-US" dirty="0"/>
          </a:p>
          <a:p>
            <a:pPr marL="0" indent="0" eaLnBrk="1" hangingPunct="1">
              <a:lnSpc>
                <a:spcPct val="90000"/>
              </a:lnSpc>
              <a:buNone/>
            </a:pPr>
            <a:endParaRPr lang="en-US" dirty="0"/>
          </a:p>
          <a:p>
            <a:pPr marL="0" indent="0" eaLnBrk="1" hangingPunct="1">
              <a:lnSpc>
                <a:spcPct val="90000"/>
              </a:lnSpc>
              <a:buNone/>
            </a:pPr>
            <a:r>
              <a:rPr lang="en-US" dirty="0"/>
              <a:t>    where c</a:t>
            </a:r>
            <a:r>
              <a:rPr lang="en-US" baseline="-25000" dirty="0"/>
              <a:t>i</a:t>
            </a:r>
            <a:r>
              <a:rPr lang="en-US" dirty="0"/>
              <a:t> is the centroid of cluster C</a:t>
            </a:r>
            <a:r>
              <a:rPr lang="en-US" baseline="-25000" dirty="0"/>
              <a:t>i</a:t>
            </a:r>
            <a:r>
              <a:rPr lang="en-US" dirty="0"/>
              <a:t> and k is the </a:t>
            </a:r>
          </a:p>
          <a:p>
            <a:pPr marL="0" indent="0" eaLnBrk="1" hangingPunct="1">
              <a:lnSpc>
                <a:spcPct val="90000"/>
              </a:lnSpc>
              <a:buNone/>
            </a:pPr>
            <a:r>
              <a:rPr lang="en-US" dirty="0"/>
              <a:t>    number of clusters and </a:t>
            </a:r>
            <a:r>
              <a:rPr lang="en-US" dirty="0" err="1"/>
              <a:t>dist</a:t>
            </a:r>
            <a:r>
              <a:rPr lang="en-US" dirty="0"/>
              <a:t> is a distance function</a:t>
            </a:r>
          </a:p>
          <a:p>
            <a:pPr eaLnBrk="1" hangingPunct="1">
              <a:lnSpc>
                <a:spcPct val="90000"/>
              </a:lnSpc>
            </a:pPr>
            <a:r>
              <a:rPr lang="en-US" dirty="0"/>
              <a:t>Clustering Notations: Let O be a dataset; then</a:t>
            </a:r>
          </a:p>
          <a:p>
            <a:pPr marL="400050" lvl="1" indent="0">
              <a:buNone/>
            </a:pPr>
            <a:r>
              <a:rPr lang="en-US" dirty="0"/>
              <a:t>X={C</a:t>
            </a:r>
            <a:r>
              <a:rPr lang="en-US" baseline="-25000" dirty="0"/>
              <a:t>1</a:t>
            </a:r>
            <a:r>
              <a:rPr lang="en-US" dirty="0"/>
              <a:t>,…,</a:t>
            </a:r>
            <a:r>
              <a:rPr lang="en-US" dirty="0" err="1"/>
              <a:t>C</a:t>
            </a:r>
            <a:r>
              <a:rPr lang="en-US" baseline="-25000" dirty="0" err="1"/>
              <a:t>k</a:t>
            </a:r>
            <a:r>
              <a:rPr lang="en-US" dirty="0"/>
              <a:t>} is a clustering of O with C</a:t>
            </a:r>
            <a:r>
              <a:rPr lang="en-US" baseline="-25000" dirty="0"/>
              <a:t>i</a:t>
            </a:r>
            <a:r>
              <a:rPr lang="en-US" dirty="0">
                <a:sym typeface="Symbol"/>
              </a:rPr>
              <a:t></a:t>
            </a:r>
            <a:r>
              <a:rPr lang="en-US" dirty="0"/>
              <a:t>O (for </a:t>
            </a:r>
            <a:r>
              <a:rPr lang="en-US" dirty="0" err="1"/>
              <a:t>i</a:t>
            </a:r>
            <a:r>
              <a:rPr lang="en-US" dirty="0"/>
              <a:t>=1,…,k), C</a:t>
            </a:r>
            <a:r>
              <a:rPr lang="en-US" baseline="-25000" dirty="0"/>
              <a:t>1</a:t>
            </a:r>
            <a:r>
              <a:rPr lang="en-US" dirty="0">
                <a:sym typeface="Symbol"/>
              </a:rPr>
              <a:t></a:t>
            </a:r>
            <a:r>
              <a:rPr lang="en-US" dirty="0"/>
              <a:t>…</a:t>
            </a:r>
            <a:r>
              <a:rPr lang="en-US" dirty="0">
                <a:sym typeface="Symbol"/>
              </a:rPr>
              <a:t></a:t>
            </a:r>
            <a:r>
              <a:rPr lang="en-US" dirty="0" err="1"/>
              <a:t>C</a:t>
            </a:r>
            <a:r>
              <a:rPr lang="en-US" baseline="-25000" dirty="0" err="1"/>
              <a:t>k</a:t>
            </a:r>
            <a:r>
              <a:rPr lang="en-US" dirty="0">
                <a:sym typeface="Symbol"/>
              </a:rPr>
              <a:t></a:t>
            </a:r>
            <a:r>
              <a:rPr lang="en-US" dirty="0"/>
              <a:t>O and </a:t>
            </a:r>
            <a:r>
              <a:rPr lang="en-US" dirty="0" err="1"/>
              <a:t>C</a:t>
            </a:r>
            <a:r>
              <a:rPr lang="en-US" baseline="-25000" dirty="0" err="1"/>
              <a:t>i</a:t>
            </a:r>
            <a:r>
              <a:rPr lang="en-US" dirty="0" err="1">
                <a:sym typeface="Symbol"/>
              </a:rPr>
              <a:t></a:t>
            </a:r>
            <a:r>
              <a:rPr lang="en-US" dirty="0" err="1"/>
              <a:t>C</a:t>
            </a:r>
            <a:r>
              <a:rPr lang="en-US" baseline="-25000" dirty="0" err="1"/>
              <a:t>j</a:t>
            </a:r>
            <a:r>
              <a:rPr lang="en-US" dirty="0"/>
              <a:t>=</a:t>
            </a:r>
            <a:r>
              <a:rPr lang="en-US" dirty="0">
                <a:sym typeface="Symbol"/>
              </a:rPr>
              <a:t></a:t>
            </a:r>
            <a:r>
              <a:rPr lang="en-US" dirty="0"/>
              <a:t> (for </a:t>
            </a:r>
            <a:r>
              <a:rPr lang="en-US" dirty="0" err="1"/>
              <a:t>i</a:t>
            </a:r>
            <a:r>
              <a:rPr lang="en-US" dirty="0">
                <a:sym typeface="Symbol"/>
              </a:rPr>
              <a:t></a:t>
            </a:r>
            <a:r>
              <a:rPr lang="en-US" dirty="0"/>
              <a:t> j)</a:t>
            </a:r>
          </a:p>
          <a:p>
            <a:pPr eaLnBrk="1" hangingPunct="1">
              <a:lnSpc>
                <a:spcPct val="90000"/>
              </a:lnSpc>
            </a:pPr>
            <a:r>
              <a:rPr lang="en-US" dirty="0"/>
              <a:t>Demo r-</a:t>
            </a:r>
            <a:r>
              <a:rPr lang="en-US" dirty="0" err="1"/>
              <a:t>clustering.r</a:t>
            </a:r>
            <a:endParaRPr lang="en-US" dirty="0"/>
          </a:p>
          <a:p>
            <a:pPr eaLnBrk="1" hangingPunct="1">
              <a:lnSpc>
                <a:spcPct val="90000"/>
              </a:lnSpc>
            </a:pPr>
            <a:r>
              <a:rPr lang="en-US" dirty="0"/>
              <a:t>Manual: </a:t>
            </a:r>
            <a:r>
              <a:rPr lang="en-US" sz="1600" dirty="0">
                <a:hlinkClick r:id="rId3"/>
              </a:rPr>
              <a:t>http://stat.ethz.ch/R-manual/R-patched/library/stats/html/kmeans.html</a:t>
            </a:r>
            <a:r>
              <a:rPr lang="en-US" sz="1600" dirty="0"/>
              <a:t> </a:t>
            </a:r>
            <a:endParaRPr lang="en-US" dirty="0"/>
          </a:p>
          <a:p>
            <a:pPr eaLnBrk="1" hangingPunct="1">
              <a:lnSpc>
                <a:spcPct val="90000"/>
              </a:lnSpc>
            </a:pPr>
            <a:r>
              <a:rPr lang="en-US" sz="1600" dirty="0">
                <a:hlinkClick r:id="rId4"/>
              </a:rPr>
              <a:t>http://www.rdatamining.com/examples/kmeans-clustering</a:t>
            </a:r>
            <a:r>
              <a:rPr lang="en-US" sz="1600" dirty="0"/>
              <a:t> </a:t>
            </a:r>
            <a:r>
              <a:rPr lang="en-US" dirty="0"/>
              <a:t>.</a:t>
            </a:r>
          </a:p>
          <a:p>
            <a:pPr eaLnBrk="1" hangingPunct="1">
              <a:lnSpc>
                <a:spcPct val="90000"/>
              </a:lnSpc>
              <a:buFont typeface="Wingdings" pitchFamily="2" charset="2"/>
              <a:buNone/>
            </a:pPr>
            <a:endParaRPr lang="en-US" dirty="0"/>
          </a:p>
        </p:txBody>
      </p:sp>
      <p:graphicFrame>
        <p:nvGraphicFramePr>
          <p:cNvPr id="2" name="Object 1"/>
          <p:cNvGraphicFramePr>
            <a:graphicFrameLocks noGrp="1" noChangeAspect="1"/>
          </p:cNvGraphicFramePr>
          <p:nvPr/>
        </p:nvGraphicFramePr>
        <p:xfrm>
          <a:off x="1303338" y="1905000"/>
          <a:ext cx="3487737" cy="923925"/>
        </p:xfrm>
        <a:graphic>
          <a:graphicData uri="http://schemas.openxmlformats.org/presentationml/2006/ole">
            <mc:AlternateContent xmlns:mc="http://schemas.openxmlformats.org/markup-compatibility/2006">
              <mc:Choice xmlns:v="urn:schemas-microsoft-com:vml" Requires="v">
                <p:oleObj spid="_x0000_s12293" name="Equation" r:id="rId5" imgW="1726920" imgH="457200" progId="Equation.3">
                  <p:embed/>
                </p:oleObj>
              </mc:Choice>
              <mc:Fallback>
                <p:oleObj name="Equation" r:id="rId5" imgW="1726920" imgH="457200" progId="Equation.3">
                  <p:embed/>
                  <p:pic>
                    <p:nvPicPr>
                      <p:cNvPr id="2" name="Object 1"/>
                      <p:cNvPicPr>
                        <a:picLocks noGrp="1" noChangeAspect="1" noChangeArrowheads="1"/>
                      </p:cNvPicPr>
                      <p:nvPr/>
                    </p:nvPicPr>
                    <p:blipFill>
                      <a:blip r:embed="rId6"/>
                      <a:srcRect/>
                      <a:stretch>
                        <a:fillRect/>
                      </a:stretch>
                    </p:blipFill>
                    <p:spPr bwMode="auto">
                      <a:xfrm>
                        <a:off x="1303338" y="1905000"/>
                        <a:ext cx="3487737" cy="923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0054403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56B593C1-FF18-407B-8D5E-42D50E18056A}" type="slidenum">
              <a:rPr lang="en-US" sz="1200" smtClean="0"/>
              <a:pPr eaLnBrk="1" hangingPunct="1"/>
              <a:t>53</a:t>
            </a:fld>
            <a:endParaRPr lang="en-US" sz="1200"/>
          </a:p>
        </p:txBody>
      </p:sp>
      <p:sp>
        <p:nvSpPr>
          <p:cNvPr id="37891" name="Rectangle 2"/>
          <p:cNvSpPr>
            <a:spLocks noGrp="1" noChangeArrowheads="1"/>
          </p:cNvSpPr>
          <p:nvPr>
            <p:ph type="title"/>
          </p:nvPr>
        </p:nvSpPr>
        <p:spPr>
          <a:xfrm>
            <a:off x="1284288" y="741363"/>
            <a:ext cx="7439025" cy="630237"/>
          </a:xfrm>
        </p:spPr>
        <p:txBody>
          <a:bodyPr/>
          <a:lstStyle/>
          <a:p>
            <a:pPr eaLnBrk="1" hangingPunct="1"/>
            <a:r>
              <a:rPr lang="en-US" sz="3200"/>
              <a:t>Comments on </a:t>
            </a:r>
            <a:r>
              <a:rPr lang="en-US" sz="3200" i="1"/>
              <a:t>K-Means</a:t>
            </a:r>
            <a:endParaRPr lang="en-US" sz="2400" b="1"/>
          </a:p>
        </p:txBody>
      </p:sp>
      <p:sp>
        <p:nvSpPr>
          <p:cNvPr id="38916" name="Rectangle 3"/>
          <p:cNvSpPr>
            <a:spLocks noGrp="1" noChangeArrowheads="1"/>
          </p:cNvSpPr>
          <p:nvPr>
            <p:ph type="body" idx="1"/>
          </p:nvPr>
        </p:nvSpPr>
        <p:spPr>
          <a:xfrm>
            <a:off x="0" y="1524000"/>
            <a:ext cx="9296400" cy="5105400"/>
          </a:xfrm>
        </p:spPr>
        <p:txBody>
          <a:bodyPr/>
          <a:lstStyle/>
          <a:p>
            <a:pPr eaLnBrk="1" hangingPunct="1">
              <a:buFont typeface="Wingdings" pitchFamily="2" charset="2"/>
              <a:buNone/>
              <a:defRPr/>
            </a:pPr>
            <a:r>
              <a:rPr lang="en-US" sz="1700" u="sng" dirty="0"/>
              <a:t>Strength</a:t>
            </a:r>
            <a:r>
              <a:rPr lang="en-US" sz="1700" dirty="0"/>
              <a:t> </a:t>
            </a:r>
          </a:p>
          <a:p>
            <a:pPr eaLnBrk="1" hangingPunct="1">
              <a:defRPr/>
            </a:pPr>
            <a:r>
              <a:rPr lang="en-US" sz="1700" i="1" dirty="0"/>
              <a:t>Relatively efficient</a:t>
            </a:r>
            <a:r>
              <a:rPr lang="en-US" sz="1700" dirty="0"/>
              <a:t>: </a:t>
            </a:r>
            <a:r>
              <a:rPr lang="en-US" sz="1700" i="1" dirty="0"/>
              <a:t>O</a:t>
            </a:r>
            <a:r>
              <a:rPr lang="en-US" sz="1700" dirty="0"/>
              <a:t>(</a:t>
            </a:r>
            <a:r>
              <a:rPr lang="en-US" sz="1700" i="1" dirty="0"/>
              <a:t>t*k*n*d</a:t>
            </a:r>
            <a:r>
              <a:rPr lang="en-US" sz="1700" dirty="0"/>
              <a:t>), where </a:t>
            </a:r>
            <a:r>
              <a:rPr lang="en-US" sz="1700" i="1" dirty="0"/>
              <a:t>n</a:t>
            </a:r>
            <a:r>
              <a:rPr lang="en-US" sz="1700" dirty="0"/>
              <a:t> is # objects, </a:t>
            </a:r>
            <a:r>
              <a:rPr lang="en-US" sz="1700" i="1" dirty="0"/>
              <a:t>k</a:t>
            </a:r>
            <a:r>
              <a:rPr lang="en-US" sz="1700" dirty="0"/>
              <a:t> is # clusters, and </a:t>
            </a:r>
            <a:r>
              <a:rPr lang="en-US" sz="1700" i="1" dirty="0"/>
              <a:t>t  </a:t>
            </a:r>
            <a:r>
              <a:rPr lang="en-US" sz="1700" dirty="0"/>
              <a:t>is # iterations, d is the # dimensions. Usually, d, </a:t>
            </a:r>
            <a:r>
              <a:rPr lang="en-US" sz="1700" i="1" dirty="0"/>
              <a:t>k</a:t>
            </a:r>
            <a:r>
              <a:rPr lang="en-US" sz="1700" dirty="0"/>
              <a:t>, </a:t>
            </a:r>
            <a:r>
              <a:rPr lang="en-US" sz="1700" i="1" dirty="0"/>
              <a:t>t</a:t>
            </a:r>
            <a:r>
              <a:rPr lang="en-US" sz="1700" dirty="0"/>
              <a:t> &lt;&lt; </a:t>
            </a:r>
            <a:r>
              <a:rPr lang="en-US" sz="1700" i="1" dirty="0"/>
              <a:t>n</a:t>
            </a:r>
            <a:r>
              <a:rPr lang="en-US" sz="1700" dirty="0"/>
              <a:t>; in this case, K-Mean’s runtime is O(n). </a:t>
            </a:r>
          </a:p>
          <a:p>
            <a:pPr eaLnBrk="1" hangingPunct="1">
              <a:defRPr/>
            </a:pPr>
            <a:r>
              <a:rPr lang="en-US" sz="1700" dirty="0"/>
              <a:t>Storage only O(n</a:t>
            </a:r>
            <a:r>
              <a:rPr lang="en-US" sz="1700" dirty="0">
                <a:latin typeface="+mj-lt"/>
              </a:rPr>
              <a:t>)</a:t>
            </a:r>
            <a:r>
              <a:rPr lang="en-US" sz="1700" dirty="0">
                <a:latin typeface="+mj-lt"/>
                <a:cs typeface="Times New Roman"/>
              </a:rPr>
              <a:t>—in contrast to other representative-based algorithms, only computes distances between </a:t>
            </a:r>
            <a:r>
              <a:rPr lang="en-US" sz="1700" dirty="0" err="1">
                <a:latin typeface="+mj-lt"/>
                <a:cs typeface="Times New Roman"/>
              </a:rPr>
              <a:t>centroids</a:t>
            </a:r>
            <a:r>
              <a:rPr lang="en-US" sz="1700" dirty="0">
                <a:latin typeface="+mj-lt"/>
                <a:cs typeface="Times New Roman"/>
              </a:rPr>
              <a:t> and objects in the dataset, and not between objects in the dataset; therefore, the distance matrix does not need to be stored. </a:t>
            </a:r>
            <a:endParaRPr lang="en-US" sz="1700" dirty="0">
              <a:latin typeface="+mj-lt"/>
            </a:endParaRPr>
          </a:p>
          <a:p>
            <a:pPr eaLnBrk="1" hangingPunct="1">
              <a:defRPr/>
            </a:pPr>
            <a:r>
              <a:rPr lang="en-US" sz="1700" dirty="0"/>
              <a:t>Easy to use; well studied; we know what to expect </a:t>
            </a:r>
          </a:p>
          <a:p>
            <a:pPr eaLnBrk="1" hangingPunct="1">
              <a:defRPr/>
            </a:pPr>
            <a:r>
              <a:rPr lang="en-US" sz="1700" dirty="0"/>
              <a:t>Finds l</a:t>
            </a:r>
            <a:r>
              <a:rPr lang="en-US" sz="1700" i="1" dirty="0"/>
              <a:t>ocal minimum of the SSE fitness function</a:t>
            </a:r>
            <a:r>
              <a:rPr lang="en-US" sz="1700" dirty="0"/>
              <a:t>. The </a:t>
            </a:r>
            <a:r>
              <a:rPr lang="en-US" sz="1700" i="1" dirty="0"/>
              <a:t>global optimum</a:t>
            </a:r>
            <a:r>
              <a:rPr lang="en-US" sz="1700" dirty="0"/>
              <a:t> may be found using techniques such as: </a:t>
            </a:r>
            <a:r>
              <a:rPr lang="en-US" sz="1700" i="1" dirty="0"/>
              <a:t>deterministic annealing</a:t>
            </a:r>
            <a:r>
              <a:rPr lang="en-US" sz="1700" dirty="0"/>
              <a:t>  and </a:t>
            </a:r>
            <a:r>
              <a:rPr lang="en-US" sz="1700" i="1" dirty="0"/>
              <a:t>genetic algorithms</a:t>
            </a:r>
          </a:p>
          <a:p>
            <a:pPr eaLnBrk="1" hangingPunct="1">
              <a:defRPr/>
            </a:pPr>
            <a:r>
              <a:rPr lang="en-US" sz="1700" dirty="0"/>
              <a:t>Implicitly uses a fitness function (finds a local minimum for SSE see later) --- does not waste time computing fitness values</a:t>
            </a:r>
          </a:p>
          <a:p>
            <a:pPr eaLnBrk="1" hangingPunct="1">
              <a:buFont typeface="Wingdings" pitchFamily="2" charset="2"/>
              <a:buNone/>
              <a:defRPr/>
            </a:pPr>
            <a:r>
              <a:rPr lang="en-US" sz="1700" u="sng" dirty="0"/>
              <a:t>Weakness</a:t>
            </a:r>
            <a:endParaRPr lang="en-US" sz="1700" dirty="0"/>
          </a:p>
          <a:p>
            <a:pPr eaLnBrk="1" hangingPunct="1">
              <a:defRPr/>
            </a:pPr>
            <a:r>
              <a:rPr lang="en-US" sz="1700" dirty="0"/>
              <a:t>Applicable only when </a:t>
            </a:r>
            <a:r>
              <a:rPr lang="en-US" sz="1700" i="1" dirty="0"/>
              <a:t>mean</a:t>
            </a:r>
            <a:r>
              <a:rPr lang="en-US" sz="1700" dirty="0"/>
              <a:t> is defined --- what about categorical data?</a:t>
            </a:r>
          </a:p>
          <a:p>
            <a:pPr eaLnBrk="1" hangingPunct="1">
              <a:defRPr/>
            </a:pPr>
            <a:r>
              <a:rPr lang="en-US" sz="1700" dirty="0"/>
              <a:t>Need to specify </a:t>
            </a:r>
            <a:r>
              <a:rPr lang="en-US" sz="1700" i="1" dirty="0"/>
              <a:t>k, </a:t>
            </a:r>
            <a:r>
              <a:rPr lang="en-US" sz="1700" dirty="0"/>
              <a:t>the </a:t>
            </a:r>
            <a:r>
              <a:rPr lang="en-US" sz="1700" i="1" dirty="0"/>
              <a:t>number</a:t>
            </a:r>
            <a:r>
              <a:rPr lang="en-US" sz="1700" dirty="0"/>
              <a:t> of clusters, in advance</a:t>
            </a:r>
          </a:p>
          <a:p>
            <a:pPr eaLnBrk="1" hangingPunct="1">
              <a:defRPr/>
            </a:pPr>
            <a:r>
              <a:rPr lang="en-US" sz="1700" dirty="0"/>
              <a:t>Sensitive to </a:t>
            </a:r>
            <a:r>
              <a:rPr lang="en-US" sz="1700" i="1" dirty="0"/>
              <a:t>outliers; </a:t>
            </a:r>
            <a:r>
              <a:rPr lang="en-US" sz="1700" dirty="0"/>
              <a:t>does not identify outliers</a:t>
            </a:r>
          </a:p>
          <a:p>
            <a:pPr eaLnBrk="1" hangingPunct="1">
              <a:defRPr/>
            </a:pPr>
            <a:r>
              <a:rPr lang="en-US" sz="1700" dirty="0"/>
              <a:t>Sensitive to initialization; bad initialization might lead to bad results.</a:t>
            </a:r>
          </a:p>
          <a:p>
            <a:pPr eaLnBrk="1" hangingPunct="1">
              <a:defRPr/>
            </a:pPr>
            <a:r>
              <a:rPr lang="en-US" sz="1700" dirty="0"/>
              <a:t>Problems with different cluster sizes, varying densities and globular shapes (</a:t>
            </a:r>
            <a:r>
              <a:rPr lang="en-US" sz="1700" dirty="0">
                <a:sym typeface="Wingdings" panose="05000000000000000000" pitchFamily="2" charset="2"/>
              </a:rPr>
              <a:t>later) </a:t>
            </a:r>
            <a:endParaRPr lang="en-US" sz="1700" dirty="0"/>
          </a:p>
          <a:p>
            <a:pPr lvl="1" eaLnBrk="1" hangingPunct="1">
              <a:defRPr/>
            </a:pPr>
            <a:endParaRPr lang="en-US" sz="1800" dirty="0"/>
          </a:p>
        </p:txBody>
      </p:sp>
      <p:sp>
        <p:nvSpPr>
          <p:cNvPr id="2" name="TextBox 1"/>
          <p:cNvSpPr txBox="1"/>
          <p:nvPr/>
        </p:nvSpPr>
        <p:spPr>
          <a:xfrm>
            <a:off x="1143000" y="304800"/>
            <a:ext cx="5816016" cy="307777"/>
          </a:xfrm>
          <a:prstGeom prst="rect">
            <a:avLst/>
          </a:prstGeom>
          <a:noFill/>
        </p:spPr>
        <p:txBody>
          <a:bodyPr wrap="none" rtlCol="0">
            <a:spAutoFit/>
          </a:bodyPr>
          <a:lstStyle/>
          <a:p>
            <a:r>
              <a:rPr lang="en-US" sz="1400" dirty="0"/>
              <a:t>http://stat.ethz.ch/R-manual/R-patched/library/stats/html/kmeans.html</a:t>
            </a:r>
          </a:p>
        </p:txBody>
      </p:sp>
    </p:spTree>
  </p:cSld>
  <p:clrMapOvr>
    <a:masterClrMapping/>
  </p:clrMapOvr>
  <p:transition>
    <p:strips dir="rd"/>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5216A8F1-90FC-49F0-922B-2A233D7BF830}" type="slidenum">
              <a:rPr lang="en-US" sz="1200" smtClean="0"/>
              <a:pPr eaLnBrk="1" hangingPunct="1"/>
              <a:t>54</a:t>
            </a:fld>
            <a:endParaRPr lang="en-US" sz="1200"/>
          </a:p>
        </p:txBody>
      </p:sp>
      <p:sp>
        <p:nvSpPr>
          <p:cNvPr id="39939" name="Rectangle 2"/>
          <p:cNvSpPr>
            <a:spLocks noGrp="1" noChangeArrowheads="1"/>
          </p:cNvSpPr>
          <p:nvPr>
            <p:ph type="title"/>
          </p:nvPr>
        </p:nvSpPr>
        <p:spPr/>
        <p:txBody>
          <a:bodyPr/>
          <a:lstStyle/>
          <a:p>
            <a:pPr eaLnBrk="1" hangingPunct="1"/>
            <a:r>
              <a:rPr lang="en-US" sz="3200"/>
              <a:t>Convex Shape Cluster</a:t>
            </a:r>
          </a:p>
        </p:txBody>
      </p:sp>
      <p:sp>
        <p:nvSpPr>
          <p:cNvPr id="39940" name="Rectangle 3"/>
          <p:cNvSpPr>
            <a:spLocks noGrp="1" noChangeArrowheads="1"/>
          </p:cNvSpPr>
          <p:nvPr>
            <p:ph type="body" idx="1"/>
          </p:nvPr>
        </p:nvSpPr>
        <p:spPr>
          <a:xfrm>
            <a:off x="152400" y="1447800"/>
            <a:ext cx="8610600" cy="5029200"/>
          </a:xfrm>
        </p:spPr>
        <p:txBody>
          <a:bodyPr/>
          <a:lstStyle/>
          <a:p>
            <a:pPr eaLnBrk="1" hangingPunct="1">
              <a:lnSpc>
                <a:spcPct val="90000"/>
              </a:lnSpc>
            </a:pPr>
            <a:r>
              <a:rPr lang="en-US"/>
              <a:t>Convex Shape: if we take two points belonging to a cluster then all the points on a direct line connecting these two points must also in the cluster.</a:t>
            </a:r>
          </a:p>
          <a:p>
            <a:pPr eaLnBrk="1" hangingPunct="1">
              <a:lnSpc>
                <a:spcPct val="90000"/>
              </a:lnSpc>
            </a:pPr>
            <a:r>
              <a:rPr lang="en-US"/>
              <a:t>Shape of K-means/K-mediods clusters are convex polygons</a:t>
            </a:r>
            <a:r>
              <a:rPr lang="en-US">
                <a:sym typeface="Symbol" pitchFamily="18" charset="2"/>
              </a:rPr>
              <a:t></a:t>
            </a:r>
            <a:r>
              <a:rPr lang="en-US"/>
              <a:t> Convex Shape.</a:t>
            </a:r>
          </a:p>
          <a:p>
            <a:pPr eaLnBrk="1" hangingPunct="1">
              <a:lnSpc>
                <a:spcPct val="90000"/>
              </a:lnSpc>
            </a:pPr>
            <a:r>
              <a:rPr lang="en-US"/>
              <a:t>Shapes of clusters of a representative-based clustering algorithm can be computed as a Voronoi diagram for the set of cluster representatives.</a:t>
            </a:r>
          </a:p>
          <a:p>
            <a:pPr eaLnBrk="1" hangingPunct="1">
              <a:lnSpc>
                <a:spcPct val="90000"/>
              </a:lnSpc>
            </a:pPr>
            <a:r>
              <a:rPr lang="en-US"/>
              <a:t>Voronoi cells are always convex, but there are convex shapes that a different from those of Voronoi cells.</a:t>
            </a:r>
          </a:p>
          <a:p>
            <a:pPr eaLnBrk="1" hangingPunct="1">
              <a:lnSpc>
                <a:spcPct val="90000"/>
              </a:lnSpc>
              <a:buFont typeface="Wingdings" pitchFamily="2" charset="2"/>
              <a:buNone/>
            </a:pPr>
            <a:endParaRPr lang="en-US"/>
          </a:p>
        </p:txBody>
      </p:sp>
    </p:spTree>
    <p:extLst>
      <p:ext uri="{BB962C8B-B14F-4D97-AF65-F5344CB8AC3E}">
        <p14:creationId xmlns:p14="http://schemas.microsoft.com/office/powerpoint/2010/main" val="321271619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DD6B8444-9B84-4A58-87DC-F31B0BDAC964}" type="slidenum">
              <a:rPr lang="en-US" sz="1200" smtClean="0"/>
              <a:pPr eaLnBrk="1" hangingPunct="1"/>
              <a:t>55</a:t>
            </a:fld>
            <a:endParaRPr lang="en-US" sz="1200"/>
          </a:p>
        </p:txBody>
      </p:sp>
      <p:sp>
        <p:nvSpPr>
          <p:cNvPr id="15363" name="Rectangle 1026"/>
          <p:cNvSpPr>
            <a:spLocks noGrp="1" noChangeArrowheads="1"/>
          </p:cNvSpPr>
          <p:nvPr>
            <p:ph type="title"/>
          </p:nvPr>
        </p:nvSpPr>
        <p:spPr>
          <a:xfrm>
            <a:off x="990600" y="685800"/>
            <a:ext cx="8153400" cy="762000"/>
          </a:xfrm>
        </p:spPr>
        <p:txBody>
          <a:bodyPr/>
          <a:lstStyle/>
          <a:p>
            <a:pPr algn="ctr" eaLnBrk="1" hangingPunct="1"/>
            <a:r>
              <a:rPr lang="en-US" sz="3200" dirty="0"/>
              <a:t>News October 25, 2022 </a:t>
            </a:r>
          </a:p>
        </p:txBody>
      </p:sp>
      <p:sp>
        <p:nvSpPr>
          <p:cNvPr id="15364" name="Rectangle 1027"/>
          <p:cNvSpPr>
            <a:spLocks noGrp="1" noChangeArrowheads="1"/>
          </p:cNvSpPr>
          <p:nvPr>
            <p:ph type="body" idx="1"/>
          </p:nvPr>
        </p:nvSpPr>
        <p:spPr>
          <a:xfrm>
            <a:off x="685800" y="1752600"/>
            <a:ext cx="8458200" cy="4724400"/>
          </a:xfrm>
        </p:spPr>
        <p:txBody>
          <a:bodyPr/>
          <a:lstStyle/>
          <a:p>
            <a:pPr marL="533400" indent="-533400" eaLnBrk="1" hangingPunct="1">
              <a:lnSpc>
                <a:spcPct val="90000"/>
              </a:lnSpc>
              <a:buSzPct val="95000"/>
              <a:buFont typeface="Wingdings" pitchFamily="2" charset="2"/>
              <a:buAutoNum type="arabicPeriod"/>
            </a:pPr>
            <a:r>
              <a:rPr lang="en-US" sz="2200" b="0" i="0" dirty="0">
                <a:solidFill>
                  <a:srgbClr val="000000"/>
                </a:solidFill>
                <a:effectLst/>
                <a:latin typeface="+mj-lt"/>
              </a:rPr>
              <a:t>Midterm2 has been scheduled for Thursday, Nov. 3; students whose last name starts A-J take the exam in CEMO 101 and students whose last name starts K-Z take the exam in room CBB 124. </a:t>
            </a:r>
          </a:p>
          <a:p>
            <a:pPr marL="533400" indent="-533400" eaLnBrk="1" hangingPunct="1">
              <a:lnSpc>
                <a:spcPct val="90000"/>
              </a:lnSpc>
              <a:buSzPct val="95000"/>
              <a:buFont typeface="Wingdings" pitchFamily="2" charset="2"/>
              <a:buAutoNum type="arabicPeriod"/>
            </a:pPr>
            <a:r>
              <a:rPr lang="en-US" sz="2200" dirty="0">
                <a:latin typeface="+mj-lt"/>
              </a:rPr>
              <a:t>Today’s Class:</a:t>
            </a:r>
          </a:p>
          <a:p>
            <a:pPr marL="933450" lvl="1" indent="-533400" eaLnBrk="1" hangingPunct="1">
              <a:lnSpc>
                <a:spcPct val="90000"/>
              </a:lnSpc>
              <a:buSzPct val="95000"/>
              <a:buFont typeface="+mj-lt"/>
              <a:buAutoNum type="alphaLcPeriod"/>
            </a:pPr>
            <a:r>
              <a:rPr lang="en-US" sz="2200" dirty="0">
                <a:latin typeface="+mj-lt"/>
              </a:rPr>
              <a:t>Finish discussion of K-Means </a:t>
            </a:r>
          </a:p>
          <a:p>
            <a:pPr marL="933450" lvl="1" indent="-533400" eaLnBrk="1" hangingPunct="1">
              <a:lnSpc>
                <a:spcPct val="90000"/>
              </a:lnSpc>
              <a:buSzPct val="95000"/>
              <a:buFont typeface="+mj-lt"/>
              <a:buAutoNum type="alphaLcPeriod"/>
            </a:pPr>
            <a:r>
              <a:rPr lang="en-US" sz="2200" dirty="0">
                <a:latin typeface="+mj-lt"/>
              </a:rPr>
              <a:t>PAM</a:t>
            </a:r>
          </a:p>
          <a:p>
            <a:pPr marL="933450" lvl="1" indent="-533400" eaLnBrk="1" hangingPunct="1">
              <a:lnSpc>
                <a:spcPct val="90000"/>
              </a:lnSpc>
              <a:buSzPct val="95000"/>
              <a:buFont typeface="+mj-lt"/>
              <a:buAutoNum type="alphaLcPeriod"/>
            </a:pPr>
            <a:r>
              <a:rPr lang="en-US" sz="2200" dirty="0">
                <a:latin typeface="+mj-lt"/>
              </a:rPr>
              <a:t>Group Homework Presentation Group J</a:t>
            </a:r>
          </a:p>
          <a:p>
            <a:pPr marL="933450" lvl="1" indent="-533400" eaLnBrk="1" hangingPunct="1">
              <a:lnSpc>
                <a:spcPct val="90000"/>
              </a:lnSpc>
              <a:buSzPct val="95000"/>
              <a:buFont typeface="+mj-lt"/>
              <a:buAutoNum type="alphaLcPeriod"/>
            </a:pPr>
            <a:r>
              <a:rPr lang="en-US" sz="2200" dirty="0">
                <a:latin typeface="+mj-lt"/>
              </a:rPr>
              <a:t>Hierarchical Clustering </a:t>
            </a:r>
          </a:p>
          <a:p>
            <a:pPr marL="933450" lvl="1" indent="-533400" eaLnBrk="1" hangingPunct="1">
              <a:lnSpc>
                <a:spcPct val="90000"/>
              </a:lnSpc>
              <a:buSzPct val="95000"/>
              <a:buFont typeface="+mj-lt"/>
              <a:buAutoNum type="alphaLcPeriod"/>
            </a:pPr>
            <a:r>
              <a:rPr lang="en-US" sz="2200" dirty="0">
                <a:latin typeface="+mj-lt"/>
              </a:rPr>
              <a:t>Density-based Clustering Centering on DBSCAN </a:t>
            </a:r>
          </a:p>
          <a:p>
            <a:pPr marL="933450" lvl="1" indent="-533400" eaLnBrk="1" hangingPunct="1">
              <a:lnSpc>
                <a:spcPct val="90000"/>
              </a:lnSpc>
              <a:buSzPct val="95000"/>
              <a:buFont typeface="+mj-lt"/>
              <a:buAutoNum type="alphaLcPeriod"/>
            </a:pPr>
            <a:endParaRPr lang="en-US" sz="2400" dirty="0"/>
          </a:p>
          <a:p>
            <a:pPr marL="533400" indent="-533400" eaLnBrk="1" hangingPunct="1">
              <a:lnSpc>
                <a:spcPct val="90000"/>
              </a:lnSpc>
              <a:buSzPct val="95000"/>
              <a:buFont typeface="Wingdings" pitchFamily="2" charset="2"/>
              <a:buAutoNum type="arabicPeriod"/>
            </a:pPr>
            <a:endParaRPr lang="en-US" sz="2400" dirty="0"/>
          </a:p>
        </p:txBody>
      </p:sp>
    </p:spTree>
    <p:extLst>
      <p:ext uri="{BB962C8B-B14F-4D97-AF65-F5344CB8AC3E}">
        <p14:creationId xmlns:p14="http://schemas.microsoft.com/office/powerpoint/2010/main" val="25229479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61DE0A4C-8B06-4C9B-BA08-45406BB7338D}" type="slidenum">
              <a:rPr lang="en-US" sz="1200" smtClean="0"/>
              <a:pPr eaLnBrk="1" hangingPunct="1"/>
              <a:t>56</a:t>
            </a:fld>
            <a:endParaRPr lang="en-US" sz="1200"/>
          </a:p>
        </p:txBody>
      </p:sp>
      <p:sp>
        <p:nvSpPr>
          <p:cNvPr id="36867" name="Rectangle 2"/>
          <p:cNvSpPr>
            <a:spLocks noGrp="1" noChangeArrowheads="1"/>
          </p:cNvSpPr>
          <p:nvPr>
            <p:ph type="title"/>
          </p:nvPr>
        </p:nvSpPr>
        <p:spPr>
          <a:xfrm>
            <a:off x="1355725" y="796925"/>
            <a:ext cx="7296150" cy="574675"/>
          </a:xfrm>
        </p:spPr>
        <p:txBody>
          <a:bodyPr/>
          <a:lstStyle/>
          <a:p>
            <a:pPr eaLnBrk="1" hangingPunct="1"/>
            <a:r>
              <a:rPr lang="en-US" sz="3200"/>
              <a:t>The </a:t>
            </a:r>
            <a:r>
              <a:rPr lang="en-US" sz="3200" i="1"/>
              <a:t>K-Means</a:t>
            </a:r>
            <a:r>
              <a:rPr lang="en-US" sz="3200"/>
              <a:t> Clustering Method</a:t>
            </a:r>
            <a:r>
              <a:rPr lang="en-US" sz="2400" b="1"/>
              <a:t> </a:t>
            </a:r>
            <a:endParaRPr lang="en-US" sz="2800"/>
          </a:p>
        </p:txBody>
      </p:sp>
      <p:sp>
        <p:nvSpPr>
          <p:cNvPr id="36868" name="Rectangle 3"/>
          <p:cNvSpPr>
            <a:spLocks noGrp="1" noChangeArrowheads="1"/>
          </p:cNvSpPr>
          <p:nvPr>
            <p:ph type="body" idx="1"/>
          </p:nvPr>
        </p:nvSpPr>
        <p:spPr>
          <a:xfrm>
            <a:off x="457200" y="1524000"/>
            <a:ext cx="8153400" cy="5029200"/>
          </a:xfrm>
        </p:spPr>
        <p:txBody>
          <a:bodyPr/>
          <a:lstStyle/>
          <a:p>
            <a:pPr eaLnBrk="1" hangingPunct="1"/>
            <a:r>
              <a:rPr lang="en-US">
                <a:solidFill>
                  <a:srgbClr val="000000"/>
                </a:solidFill>
              </a:rPr>
              <a:t>Example</a:t>
            </a:r>
          </a:p>
        </p:txBody>
      </p:sp>
      <p:grpSp>
        <p:nvGrpSpPr>
          <p:cNvPr id="36869" name="Group 4"/>
          <p:cNvGrpSpPr>
            <a:grpSpLocks/>
          </p:cNvGrpSpPr>
          <p:nvPr/>
        </p:nvGrpSpPr>
        <p:grpSpPr bwMode="auto">
          <a:xfrm>
            <a:off x="1862951" y="2092569"/>
            <a:ext cx="2217697" cy="1987062"/>
            <a:chOff x="560" y="272"/>
            <a:chExt cx="2078" cy="1808"/>
          </a:xfrm>
        </p:grpSpPr>
        <p:graphicFrame>
          <p:nvGraphicFramePr>
            <p:cNvPr id="2" name="Object 5"/>
            <p:cNvGraphicFramePr>
              <a:graphicFrameLocks noChangeAspect="1"/>
            </p:cNvGraphicFramePr>
            <p:nvPr/>
          </p:nvGraphicFramePr>
          <p:xfrm>
            <a:off x="560" y="272"/>
            <a:ext cx="2078" cy="1808"/>
          </p:xfrm>
          <a:graphic>
            <a:graphicData uri="http://schemas.openxmlformats.org/drawingml/2006/chart">
              <c:chart xmlns:c="http://schemas.openxmlformats.org/drawingml/2006/chart" xmlns:r="http://schemas.openxmlformats.org/officeDocument/2006/relationships" r:id="rId2"/>
            </a:graphicData>
          </a:graphic>
        </p:graphicFrame>
        <p:sp>
          <p:nvSpPr>
            <p:cNvPr id="36886" name="Freeform 6"/>
            <p:cNvSpPr>
              <a:spLocks/>
            </p:cNvSpPr>
            <p:nvPr/>
          </p:nvSpPr>
          <p:spPr bwMode="auto">
            <a:xfrm>
              <a:off x="1008" y="557"/>
              <a:ext cx="852" cy="1260"/>
            </a:xfrm>
            <a:custGeom>
              <a:avLst/>
              <a:gdLst>
                <a:gd name="T0" fmla="*/ 518 w 852"/>
                <a:gd name="T1" fmla="*/ 280 h 1260"/>
                <a:gd name="T2" fmla="*/ 392 w 852"/>
                <a:gd name="T3" fmla="*/ 36 h 1260"/>
                <a:gd name="T4" fmla="*/ 237 w 852"/>
                <a:gd name="T5" fmla="*/ 21 h 1260"/>
                <a:gd name="T6" fmla="*/ 133 w 852"/>
                <a:gd name="T7" fmla="*/ 73 h 1260"/>
                <a:gd name="T8" fmla="*/ 0 w 852"/>
                <a:gd name="T9" fmla="*/ 369 h 1260"/>
                <a:gd name="T10" fmla="*/ 44 w 852"/>
                <a:gd name="T11" fmla="*/ 688 h 1260"/>
                <a:gd name="T12" fmla="*/ 362 w 852"/>
                <a:gd name="T13" fmla="*/ 1117 h 1260"/>
                <a:gd name="T14" fmla="*/ 429 w 852"/>
                <a:gd name="T15" fmla="*/ 1139 h 1260"/>
                <a:gd name="T16" fmla="*/ 451 w 852"/>
                <a:gd name="T17" fmla="*/ 1154 h 1260"/>
                <a:gd name="T18" fmla="*/ 525 w 852"/>
                <a:gd name="T19" fmla="*/ 1176 h 1260"/>
                <a:gd name="T20" fmla="*/ 622 w 852"/>
                <a:gd name="T21" fmla="*/ 1228 h 1260"/>
                <a:gd name="T22" fmla="*/ 792 w 852"/>
                <a:gd name="T23" fmla="*/ 1243 h 1260"/>
                <a:gd name="T24" fmla="*/ 785 w 852"/>
                <a:gd name="T25" fmla="*/ 1021 h 1260"/>
                <a:gd name="T26" fmla="*/ 748 w 852"/>
                <a:gd name="T27" fmla="*/ 954 h 1260"/>
                <a:gd name="T28" fmla="*/ 688 w 852"/>
                <a:gd name="T29" fmla="*/ 858 h 1260"/>
                <a:gd name="T30" fmla="*/ 622 w 852"/>
                <a:gd name="T31" fmla="*/ 762 h 1260"/>
                <a:gd name="T32" fmla="*/ 607 w 852"/>
                <a:gd name="T33" fmla="*/ 732 h 1260"/>
                <a:gd name="T34" fmla="*/ 592 w 852"/>
                <a:gd name="T35" fmla="*/ 710 h 1260"/>
                <a:gd name="T36" fmla="*/ 555 w 852"/>
                <a:gd name="T37" fmla="*/ 643 h 1260"/>
                <a:gd name="T38" fmla="*/ 540 w 852"/>
                <a:gd name="T39" fmla="*/ 621 h 1260"/>
                <a:gd name="T40" fmla="*/ 518 w 852"/>
                <a:gd name="T41" fmla="*/ 280 h 126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52"/>
                <a:gd name="T64" fmla="*/ 0 h 1260"/>
                <a:gd name="T65" fmla="*/ 852 w 852"/>
                <a:gd name="T66" fmla="*/ 1260 h 126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52" h="1260">
                  <a:moveTo>
                    <a:pt x="518" y="280"/>
                  </a:moveTo>
                  <a:cubicBezTo>
                    <a:pt x="509" y="187"/>
                    <a:pt x="497" y="69"/>
                    <a:pt x="392" y="36"/>
                  </a:cubicBezTo>
                  <a:cubicBezTo>
                    <a:pt x="339" y="0"/>
                    <a:pt x="309" y="15"/>
                    <a:pt x="237" y="21"/>
                  </a:cubicBezTo>
                  <a:cubicBezTo>
                    <a:pt x="194" y="31"/>
                    <a:pt x="168" y="45"/>
                    <a:pt x="133" y="73"/>
                  </a:cubicBezTo>
                  <a:cubicBezTo>
                    <a:pt x="84" y="168"/>
                    <a:pt x="20" y="262"/>
                    <a:pt x="0" y="369"/>
                  </a:cubicBezTo>
                  <a:cubicBezTo>
                    <a:pt x="5" y="481"/>
                    <a:pt x="3" y="584"/>
                    <a:pt x="44" y="688"/>
                  </a:cubicBezTo>
                  <a:cubicBezTo>
                    <a:pt x="78" y="870"/>
                    <a:pt x="173" y="1057"/>
                    <a:pt x="362" y="1117"/>
                  </a:cubicBezTo>
                  <a:cubicBezTo>
                    <a:pt x="415" y="1152"/>
                    <a:pt x="347" y="1112"/>
                    <a:pt x="429" y="1139"/>
                  </a:cubicBezTo>
                  <a:cubicBezTo>
                    <a:pt x="437" y="1142"/>
                    <a:pt x="443" y="1150"/>
                    <a:pt x="451" y="1154"/>
                  </a:cubicBezTo>
                  <a:cubicBezTo>
                    <a:pt x="473" y="1165"/>
                    <a:pt x="501" y="1168"/>
                    <a:pt x="525" y="1176"/>
                  </a:cubicBezTo>
                  <a:cubicBezTo>
                    <a:pt x="562" y="1201"/>
                    <a:pt x="581" y="1218"/>
                    <a:pt x="622" y="1228"/>
                  </a:cubicBezTo>
                  <a:cubicBezTo>
                    <a:pt x="684" y="1260"/>
                    <a:pt x="714" y="1249"/>
                    <a:pt x="792" y="1243"/>
                  </a:cubicBezTo>
                  <a:cubicBezTo>
                    <a:pt x="852" y="1183"/>
                    <a:pt x="819" y="1088"/>
                    <a:pt x="785" y="1021"/>
                  </a:cubicBezTo>
                  <a:cubicBezTo>
                    <a:pt x="770" y="992"/>
                    <a:pt x="773" y="979"/>
                    <a:pt x="748" y="954"/>
                  </a:cubicBezTo>
                  <a:cubicBezTo>
                    <a:pt x="735" y="917"/>
                    <a:pt x="711" y="888"/>
                    <a:pt x="688" y="858"/>
                  </a:cubicBezTo>
                  <a:cubicBezTo>
                    <a:pt x="676" y="821"/>
                    <a:pt x="643" y="795"/>
                    <a:pt x="622" y="762"/>
                  </a:cubicBezTo>
                  <a:cubicBezTo>
                    <a:pt x="616" y="753"/>
                    <a:pt x="613" y="742"/>
                    <a:pt x="607" y="732"/>
                  </a:cubicBezTo>
                  <a:cubicBezTo>
                    <a:pt x="603" y="724"/>
                    <a:pt x="597" y="717"/>
                    <a:pt x="592" y="710"/>
                  </a:cubicBezTo>
                  <a:cubicBezTo>
                    <a:pt x="580" y="671"/>
                    <a:pt x="589" y="694"/>
                    <a:pt x="555" y="643"/>
                  </a:cubicBezTo>
                  <a:cubicBezTo>
                    <a:pt x="550" y="636"/>
                    <a:pt x="540" y="621"/>
                    <a:pt x="540" y="621"/>
                  </a:cubicBezTo>
                  <a:cubicBezTo>
                    <a:pt x="519" y="510"/>
                    <a:pt x="518" y="392"/>
                    <a:pt x="518" y="280"/>
                  </a:cubicBez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36887" name="Freeform 7"/>
            <p:cNvSpPr>
              <a:spLocks/>
            </p:cNvSpPr>
            <p:nvPr/>
          </p:nvSpPr>
          <p:spPr bwMode="auto">
            <a:xfrm>
              <a:off x="1587" y="889"/>
              <a:ext cx="768" cy="630"/>
            </a:xfrm>
            <a:custGeom>
              <a:avLst/>
              <a:gdLst>
                <a:gd name="T0" fmla="*/ 183 w 768"/>
                <a:gd name="T1" fmla="*/ 67 h 630"/>
                <a:gd name="T2" fmla="*/ 72 w 768"/>
                <a:gd name="T3" fmla="*/ 74 h 630"/>
                <a:gd name="T4" fmla="*/ 5 w 768"/>
                <a:gd name="T5" fmla="*/ 170 h 630"/>
                <a:gd name="T6" fmla="*/ 13 w 768"/>
                <a:gd name="T7" fmla="*/ 311 h 630"/>
                <a:gd name="T8" fmla="*/ 57 w 768"/>
                <a:gd name="T9" fmla="*/ 356 h 630"/>
                <a:gd name="T10" fmla="*/ 109 w 768"/>
                <a:gd name="T11" fmla="*/ 415 h 630"/>
                <a:gd name="T12" fmla="*/ 235 w 768"/>
                <a:gd name="T13" fmla="*/ 548 h 630"/>
                <a:gd name="T14" fmla="*/ 257 w 768"/>
                <a:gd name="T15" fmla="*/ 570 h 630"/>
                <a:gd name="T16" fmla="*/ 331 w 768"/>
                <a:gd name="T17" fmla="*/ 593 h 630"/>
                <a:gd name="T18" fmla="*/ 450 w 768"/>
                <a:gd name="T19" fmla="*/ 630 h 630"/>
                <a:gd name="T20" fmla="*/ 598 w 768"/>
                <a:gd name="T21" fmla="*/ 607 h 630"/>
                <a:gd name="T22" fmla="*/ 657 w 768"/>
                <a:gd name="T23" fmla="*/ 585 h 630"/>
                <a:gd name="T24" fmla="*/ 687 w 768"/>
                <a:gd name="T25" fmla="*/ 533 h 630"/>
                <a:gd name="T26" fmla="*/ 717 w 768"/>
                <a:gd name="T27" fmla="*/ 474 h 630"/>
                <a:gd name="T28" fmla="*/ 724 w 768"/>
                <a:gd name="T29" fmla="*/ 437 h 630"/>
                <a:gd name="T30" fmla="*/ 739 w 768"/>
                <a:gd name="T31" fmla="*/ 415 h 630"/>
                <a:gd name="T32" fmla="*/ 768 w 768"/>
                <a:gd name="T33" fmla="*/ 296 h 630"/>
                <a:gd name="T34" fmla="*/ 761 w 768"/>
                <a:gd name="T35" fmla="*/ 178 h 630"/>
                <a:gd name="T36" fmla="*/ 724 w 768"/>
                <a:gd name="T37" fmla="*/ 111 h 630"/>
                <a:gd name="T38" fmla="*/ 465 w 768"/>
                <a:gd name="T39" fmla="*/ 0 h 630"/>
                <a:gd name="T40" fmla="*/ 205 w 768"/>
                <a:gd name="T41" fmla="*/ 30 h 630"/>
                <a:gd name="T42" fmla="*/ 183 w 768"/>
                <a:gd name="T43" fmla="*/ 67 h 6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68"/>
                <a:gd name="T67" fmla="*/ 0 h 630"/>
                <a:gd name="T68" fmla="*/ 768 w 768"/>
                <a:gd name="T69" fmla="*/ 630 h 63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68" h="630">
                  <a:moveTo>
                    <a:pt x="183" y="67"/>
                  </a:moveTo>
                  <a:cubicBezTo>
                    <a:pt x="146" y="41"/>
                    <a:pt x="112" y="61"/>
                    <a:pt x="72" y="74"/>
                  </a:cubicBezTo>
                  <a:cubicBezTo>
                    <a:pt x="13" y="114"/>
                    <a:pt x="28" y="107"/>
                    <a:pt x="5" y="170"/>
                  </a:cubicBezTo>
                  <a:cubicBezTo>
                    <a:pt x="8" y="217"/>
                    <a:pt x="0" y="266"/>
                    <a:pt x="13" y="311"/>
                  </a:cubicBezTo>
                  <a:cubicBezTo>
                    <a:pt x="19" y="331"/>
                    <a:pt x="45" y="339"/>
                    <a:pt x="57" y="356"/>
                  </a:cubicBezTo>
                  <a:cubicBezTo>
                    <a:pt x="92" y="407"/>
                    <a:pt x="72" y="390"/>
                    <a:pt x="109" y="415"/>
                  </a:cubicBezTo>
                  <a:cubicBezTo>
                    <a:pt x="145" y="467"/>
                    <a:pt x="187" y="508"/>
                    <a:pt x="235" y="548"/>
                  </a:cubicBezTo>
                  <a:cubicBezTo>
                    <a:pt x="243" y="555"/>
                    <a:pt x="248" y="565"/>
                    <a:pt x="257" y="570"/>
                  </a:cubicBezTo>
                  <a:cubicBezTo>
                    <a:pt x="283" y="584"/>
                    <a:pt x="305" y="583"/>
                    <a:pt x="331" y="593"/>
                  </a:cubicBezTo>
                  <a:cubicBezTo>
                    <a:pt x="371" y="608"/>
                    <a:pt x="408" y="621"/>
                    <a:pt x="450" y="630"/>
                  </a:cubicBezTo>
                  <a:cubicBezTo>
                    <a:pt x="498" y="625"/>
                    <a:pt x="551" y="623"/>
                    <a:pt x="598" y="607"/>
                  </a:cubicBezTo>
                  <a:cubicBezTo>
                    <a:pt x="618" y="600"/>
                    <a:pt x="657" y="585"/>
                    <a:pt x="657" y="585"/>
                  </a:cubicBezTo>
                  <a:cubicBezTo>
                    <a:pt x="675" y="536"/>
                    <a:pt x="651" y="594"/>
                    <a:pt x="687" y="533"/>
                  </a:cubicBezTo>
                  <a:cubicBezTo>
                    <a:pt x="698" y="514"/>
                    <a:pt x="717" y="474"/>
                    <a:pt x="717" y="474"/>
                  </a:cubicBezTo>
                  <a:cubicBezTo>
                    <a:pt x="719" y="462"/>
                    <a:pt x="720" y="449"/>
                    <a:pt x="724" y="437"/>
                  </a:cubicBezTo>
                  <a:cubicBezTo>
                    <a:pt x="727" y="429"/>
                    <a:pt x="736" y="423"/>
                    <a:pt x="739" y="415"/>
                  </a:cubicBezTo>
                  <a:cubicBezTo>
                    <a:pt x="750" y="382"/>
                    <a:pt x="760" y="332"/>
                    <a:pt x="768" y="296"/>
                  </a:cubicBezTo>
                  <a:cubicBezTo>
                    <a:pt x="766" y="257"/>
                    <a:pt x="766" y="217"/>
                    <a:pt x="761" y="178"/>
                  </a:cubicBezTo>
                  <a:cubicBezTo>
                    <a:pt x="754" y="127"/>
                    <a:pt x="750" y="142"/>
                    <a:pt x="724" y="111"/>
                  </a:cubicBezTo>
                  <a:cubicBezTo>
                    <a:pt x="653" y="27"/>
                    <a:pt x="566" y="24"/>
                    <a:pt x="465" y="0"/>
                  </a:cubicBezTo>
                  <a:cubicBezTo>
                    <a:pt x="370" y="4"/>
                    <a:pt x="294" y="6"/>
                    <a:pt x="205" y="30"/>
                  </a:cubicBezTo>
                  <a:cubicBezTo>
                    <a:pt x="154" y="63"/>
                    <a:pt x="144" y="53"/>
                    <a:pt x="183" y="67"/>
                  </a:cubicBez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grpSp>
      <p:grpSp>
        <p:nvGrpSpPr>
          <p:cNvPr id="3" name="Group 8"/>
          <p:cNvGrpSpPr>
            <a:grpSpLocks/>
          </p:cNvGrpSpPr>
          <p:nvPr/>
        </p:nvGrpSpPr>
        <p:grpSpPr bwMode="auto">
          <a:xfrm>
            <a:off x="4267201" y="2092325"/>
            <a:ext cx="3167063" cy="1987550"/>
            <a:chOff x="2688" y="1318"/>
            <a:chExt cx="1995" cy="1252"/>
          </a:xfrm>
        </p:grpSpPr>
        <p:grpSp>
          <p:nvGrpSpPr>
            <p:cNvPr id="36880" name="Group 9"/>
            <p:cNvGrpSpPr>
              <a:grpSpLocks/>
            </p:cNvGrpSpPr>
            <p:nvPr/>
          </p:nvGrpSpPr>
          <p:grpSpPr bwMode="auto">
            <a:xfrm>
              <a:off x="3286" y="1318"/>
              <a:ext cx="1397" cy="1252"/>
              <a:chOff x="3140" y="272"/>
              <a:chExt cx="2078" cy="1808"/>
            </a:xfrm>
          </p:grpSpPr>
          <p:graphicFrame>
            <p:nvGraphicFramePr>
              <p:cNvPr id="4" name="Object 10"/>
              <p:cNvGraphicFramePr>
                <a:graphicFrameLocks noChangeAspect="1"/>
              </p:cNvGraphicFramePr>
              <p:nvPr/>
            </p:nvGraphicFramePr>
            <p:xfrm>
              <a:off x="3140" y="272"/>
              <a:ext cx="2078" cy="1808"/>
            </p:xfrm>
            <a:graphic>
              <a:graphicData uri="http://schemas.openxmlformats.org/drawingml/2006/chart">
                <c:chart xmlns:c="http://schemas.openxmlformats.org/drawingml/2006/chart" xmlns:r="http://schemas.openxmlformats.org/officeDocument/2006/relationships" r:id="rId3"/>
              </a:graphicData>
            </a:graphic>
          </p:graphicFrame>
          <p:sp>
            <p:nvSpPr>
              <p:cNvPr id="36883" name="Freeform 11"/>
              <p:cNvSpPr>
                <a:spLocks/>
              </p:cNvSpPr>
              <p:nvPr/>
            </p:nvSpPr>
            <p:spPr bwMode="auto">
              <a:xfrm>
                <a:off x="3552" y="528"/>
                <a:ext cx="852" cy="1260"/>
              </a:xfrm>
              <a:custGeom>
                <a:avLst/>
                <a:gdLst>
                  <a:gd name="T0" fmla="*/ 518 w 852"/>
                  <a:gd name="T1" fmla="*/ 280 h 1260"/>
                  <a:gd name="T2" fmla="*/ 392 w 852"/>
                  <a:gd name="T3" fmla="*/ 36 h 1260"/>
                  <a:gd name="T4" fmla="*/ 237 w 852"/>
                  <a:gd name="T5" fmla="*/ 21 h 1260"/>
                  <a:gd name="T6" fmla="*/ 133 w 852"/>
                  <a:gd name="T7" fmla="*/ 73 h 1260"/>
                  <a:gd name="T8" fmla="*/ 0 w 852"/>
                  <a:gd name="T9" fmla="*/ 369 h 1260"/>
                  <a:gd name="T10" fmla="*/ 44 w 852"/>
                  <a:gd name="T11" fmla="*/ 688 h 1260"/>
                  <a:gd name="T12" fmla="*/ 362 w 852"/>
                  <a:gd name="T13" fmla="*/ 1117 h 1260"/>
                  <a:gd name="T14" fmla="*/ 429 w 852"/>
                  <a:gd name="T15" fmla="*/ 1139 h 1260"/>
                  <a:gd name="T16" fmla="*/ 451 w 852"/>
                  <a:gd name="T17" fmla="*/ 1154 h 1260"/>
                  <a:gd name="T18" fmla="*/ 525 w 852"/>
                  <a:gd name="T19" fmla="*/ 1176 h 1260"/>
                  <a:gd name="T20" fmla="*/ 622 w 852"/>
                  <a:gd name="T21" fmla="*/ 1228 h 1260"/>
                  <a:gd name="T22" fmla="*/ 792 w 852"/>
                  <a:gd name="T23" fmla="*/ 1243 h 1260"/>
                  <a:gd name="T24" fmla="*/ 785 w 852"/>
                  <a:gd name="T25" fmla="*/ 1021 h 1260"/>
                  <a:gd name="T26" fmla="*/ 748 w 852"/>
                  <a:gd name="T27" fmla="*/ 954 h 1260"/>
                  <a:gd name="T28" fmla="*/ 688 w 852"/>
                  <a:gd name="T29" fmla="*/ 858 h 1260"/>
                  <a:gd name="T30" fmla="*/ 622 w 852"/>
                  <a:gd name="T31" fmla="*/ 762 h 1260"/>
                  <a:gd name="T32" fmla="*/ 607 w 852"/>
                  <a:gd name="T33" fmla="*/ 732 h 1260"/>
                  <a:gd name="T34" fmla="*/ 592 w 852"/>
                  <a:gd name="T35" fmla="*/ 710 h 1260"/>
                  <a:gd name="T36" fmla="*/ 555 w 852"/>
                  <a:gd name="T37" fmla="*/ 643 h 1260"/>
                  <a:gd name="T38" fmla="*/ 540 w 852"/>
                  <a:gd name="T39" fmla="*/ 621 h 1260"/>
                  <a:gd name="T40" fmla="*/ 518 w 852"/>
                  <a:gd name="T41" fmla="*/ 280 h 126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52"/>
                  <a:gd name="T64" fmla="*/ 0 h 1260"/>
                  <a:gd name="T65" fmla="*/ 852 w 852"/>
                  <a:gd name="T66" fmla="*/ 1260 h 126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52" h="1260">
                    <a:moveTo>
                      <a:pt x="518" y="280"/>
                    </a:moveTo>
                    <a:cubicBezTo>
                      <a:pt x="509" y="187"/>
                      <a:pt x="497" y="69"/>
                      <a:pt x="392" y="36"/>
                    </a:cubicBezTo>
                    <a:cubicBezTo>
                      <a:pt x="339" y="0"/>
                      <a:pt x="309" y="15"/>
                      <a:pt x="237" y="21"/>
                    </a:cubicBezTo>
                    <a:cubicBezTo>
                      <a:pt x="194" y="31"/>
                      <a:pt x="168" y="45"/>
                      <a:pt x="133" y="73"/>
                    </a:cubicBezTo>
                    <a:cubicBezTo>
                      <a:pt x="84" y="168"/>
                      <a:pt x="20" y="262"/>
                      <a:pt x="0" y="369"/>
                    </a:cubicBezTo>
                    <a:cubicBezTo>
                      <a:pt x="5" y="481"/>
                      <a:pt x="3" y="584"/>
                      <a:pt x="44" y="688"/>
                    </a:cubicBezTo>
                    <a:cubicBezTo>
                      <a:pt x="78" y="870"/>
                      <a:pt x="173" y="1057"/>
                      <a:pt x="362" y="1117"/>
                    </a:cubicBezTo>
                    <a:cubicBezTo>
                      <a:pt x="415" y="1152"/>
                      <a:pt x="347" y="1112"/>
                      <a:pt x="429" y="1139"/>
                    </a:cubicBezTo>
                    <a:cubicBezTo>
                      <a:pt x="437" y="1142"/>
                      <a:pt x="443" y="1150"/>
                      <a:pt x="451" y="1154"/>
                    </a:cubicBezTo>
                    <a:cubicBezTo>
                      <a:pt x="473" y="1165"/>
                      <a:pt x="501" y="1168"/>
                      <a:pt x="525" y="1176"/>
                    </a:cubicBezTo>
                    <a:cubicBezTo>
                      <a:pt x="562" y="1201"/>
                      <a:pt x="581" y="1218"/>
                      <a:pt x="622" y="1228"/>
                    </a:cubicBezTo>
                    <a:cubicBezTo>
                      <a:pt x="684" y="1260"/>
                      <a:pt x="714" y="1249"/>
                      <a:pt x="792" y="1243"/>
                    </a:cubicBezTo>
                    <a:cubicBezTo>
                      <a:pt x="852" y="1183"/>
                      <a:pt x="819" y="1088"/>
                      <a:pt x="785" y="1021"/>
                    </a:cubicBezTo>
                    <a:cubicBezTo>
                      <a:pt x="770" y="992"/>
                      <a:pt x="773" y="979"/>
                      <a:pt x="748" y="954"/>
                    </a:cubicBezTo>
                    <a:cubicBezTo>
                      <a:pt x="735" y="917"/>
                      <a:pt x="711" y="888"/>
                      <a:pt x="688" y="858"/>
                    </a:cubicBezTo>
                    <a:cubicBezTo>
                      <a:pt x="676" y="821"/>
                      <a:pt x="643" y="795"/>
                      <a:pt x="622" y="762"/>
                    </a:cubicBezTo>
                    <a:cubicBezTo>
                      <a:pt x="616" y="753"/>
                      <a:pt x="613" y="742"/>
                      <a:pt x="607" y="732"/>
                    </a:cubicBezTo>
                    <a:cubicBezTo>
                      <a:pt x="603" y="724"/>
                      <a:pt x="597" y="717"/>
                      <a:pt x="592" y="710"/>
                    </a:cubicBezTo>
                    <a:cubicBezTo>
                      <a:pt x="580" y="671"/>
                      <a:pt x="589" y="694"/>
                      <a:pt x="555" y="643"/>
                    </a:cubicBezTo>
                    <a:cubicBezTo>
                      <a:pt x="550" y="636"/>
                      <a:pt x="540" y="621"/>
                      <a:pt x="540" y="621"/>
                    </a:cubicBezTo>
                    <a:cubicBezTo>
                      <a:pt x="519" y="510"/>
                      <a:pt x="518" y="392"/>
                      <a:pt x="518" y="280"/>
                    </a:cubicBez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36884" name="Freeform 12"/>
              <p:cNvSpPr>
                <a:spLocks/>
              </p:cNvSpPr>
              <p:nvPr/>
            </p:nvSpPr>
            <p:spPr bwMode="auto">
              <a:xfrm>
                <a:off x="4176" y="912"/>
                <a:ext cx="768" cy="630"/>
              </a:xfrm>
              <a:custGeom>
                <a:avLst/>
                <a:gdLst>
                  <a:gd name="T0" fmla="*/ 183 w 768"/>
                  <a:gd name="T1" fmla="*/ 67 h 630"/>
                  <a:gd name="T2" fmla="*/ 72 w 768"/>
                  <a:gd name="T3" fmla="*/ 74 h 630"/>
                  <a:gd name="T4" fmla="*/ 5 w 768"/>
                  <a:gd name="T5" fmla="*/ 170 h 630"/>
                  <a:gd name="T6" fmla="*/ 13 w 768"/>
                  <a:gd name="T7" fmla="*/ 311 h 630"/>
                  <a:gd name="T8" fmla="*/ 57 w 768"/>
                  <a:gd name="T9" fmla="*/ 356 h 630"/>
                  <a:gd name="T10" fmla="*/ 109 w 768"/>
                  <a:gd name="T11" fmla="*/ 415 h 630"/>
                  <a:gd name="T12" fmla="*/ 235 w 768"/>
                  <a:gd name="T13" fmla="*/ 548 h 630"/>
                  <a:gd name="T14" fmla="*/ 257 w 768"/>
                  <a:gd name="T15" fmla="*/ 570 h 630"/>
                  <a:gd name="T16" fmla="*/ 331 w 768"/>
                  <a:gd name="T17" fmla="*/ 593 h 630"/>
                  <a:gd name="T18" fmla="*/ 450 w 768"/>
                  <a:gd name="T19" fmla="*/ 630 h 630"/>
                  <a:gd name="T20" fmla="*/ 598 w 768"/>
                  <a:gd name="T21" fmla="*/ 607 h 630"/>
                  <a:gd name="T22" fmla="*/ 657 w 768"/>
                  <a:gd name="T23" fmla="*/ 585 h 630"/>
                  <a:gd name="T24" fmla="*/ 687 w 768"/>
                  <a:gd name="T25" fmla="*/ 533 h 630"/>
                  <a:gd name="T26" fmla="*/ 717 w 768"/>
                  <a:gd name="T27" fmla="*/ 474 h 630"/>
                  <a:gd name="T28" fmla="*/ 724 w 768"/>
                  <a:gd name="T29" fmla="*/ 437 h 630"/>
                  <a:gd name="T30" fmla="*/ 739 w 768"/>
                  <a:gd name="T31" fmla="*/ 415 h 630"/>
                  <a:gd name="T32" fmla="*/ 768 w 768"/>
                  <a:gd name="T33" fmla="*/ 296 h 630"/>
                  <a:gd name="T34" fmla="*/ 761 w 768"/>
                  <a:gd name="T35" fmla="*/ 178 h 630"/>
                  <a:gd name="T36" fmla="*/ 724 w 768"/>
                  <a:gd name="T37" fmla="*/ 111 h 630"/>
                  <a:gd name="T38" fmla="*/ 465 w 768"/>
                  <a:gd name="T39" fmla="*/ 0 h 630"/>
                  <a:gd name="T40" fmla="*/ 205 w 768"/>
                  <a:gd name="T41" fmla="*/ 30 h 630"/>
                  <a:gd name="T42" fmla="*/ 183 w 768"/>
                  <a:gd name="T43" fmla="*/ 67 h 6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68"/>
                  <a:gd name="T67" fmla="*/ 0 h 630"/>
                  <a:gd name="T68" fmla="*/ 768 w 768"/>
                  <a:gd name="T69" fmla="*/ 630 h 63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68" h="630">
                    <a:moveTo>
                      <a:pt x="183" y="67"/>
                    </a:moveTo>
                    <a:cubicBezTo>
                      <a:pt x="146" y="41"/>
                      <a:pt x="112" y="61"/>
                      <a:pt x="72" y="74"/>
                    </a:cubicBezTo>
                    <a:cubicBezTo>
                      <a:pt x="13" y="114"/>
                      <a:pt x="28" y="107"/>
                      <a:pt x="5" y="170"/>
                    </a:cubicBezTo>
                    <a:cubicBezTo>
                      <a:pt x="8" y="217"/>
                      <a:pt x="0" y="266"/>
                      <a:pt x="13" y="311"/>
                    </a:cubicBezTo>
                    <a:cubicBezTo>
                      <a:pt x="19" y="331"/>
                      <a:pt x="45" y="339"/>
                      <a:pt x="57" y="356"/>
                    </a:cubicBezTo>
                    <a:cubicBezTo>
                      <a:pt x="92" y="407"/>
                      <a:pt x="72" y="390"/>
                      <a:pt x="109" y="415"/>
                    </a:cubicBezTo>
                    <a:cubicBezTo>
                      <a:pt x="145" y="467"/>
                      <a:pt x="187" y="508"/>
                      <a:pt x="235" y="548"/>
                    </a:cubicBezTo>
                    <a:cubicBezTo>
                      <a:pt x="243" y="555"/>
                      <a:pt x="248" y="565"/>
                      <a:pt x="257" y="570"/>
                    </a:cubicBezTo>
                    <a:cubicBezTo>
                      <a:pt x="283" y="584"/>
                      <a:pt x="305" y="583"/>
                      <a:pt x="331" y="593"/>
                    </a:cubicBezTo>
                    <a:cubicBezTo>
                      <a:pt x="371" y="608"/>
                      <a:pt x="408" y="621"/>
                      <a:pt x="450" y="630"/>
                    </a:cubicBezTo>
                    <a:cubicBezTo>
                      <a:pt x="498" y="625"/>
                      <a:pt x="551" y="623"/>
                      <a:pt x="598" y="607"/>
                    </a:cubicBezTo>
                    <a:cubicBezTo>
                      <a:pt x="618" y="600"/>
                      <a:pt x="657" y="585"/>
                      <a:pt x="657" y="585"/>
                    </a:cubicBezTo>
                    <a:cubicBezTo>
                      <a:pt x="675" y="536"/>
                      <a:pt x="651" y="594"/>
                      <a:pt x="687" y="533"/>
                    </a:cubicBezTo>
                    <a:cubicBezTo>
                      <a:pt x="698" y="514"/>
                      <a:pt x="717" y="474"/>
                      <a:pt x="717" y="474"/>
                    </a:cubicBezTo>
                    <a:cubicBezTo>
                      <a:pt x="719" y="462"/>
                      <a:pt x="720" y="449"/>
                      <a:pt x="724" y="437"/>
                    </a:cubicBezTo>
                    <a:cubicBezTo>
                      <a:pt x="727" y="429"/>
                      <a:pt x="736" y="423"/>
                      <a:pt x="739" y="415"/>
                    </a:cubicBezTo>
                    <a:cubicBezTo>
                      <a:pt x="750" y="382"/>
                      <a:pt x="760" y="332"/>
                      <a:pt x="768" y="296"/>
                    </a:cubicBezTo>
                    <a:cubicBezTo>
                      <a:pt x="766" y="257"/>
                      <a:pt x="766" y="217"/>
                      <a:pt x="761" y="178"/>
                    </a:cubicBezTo>
                    <a:cubicBezTo>
                      <a:pt x="754" y="127"/>
                      <a:pt x="750" y="142"/>
                      <a:pt x="724" y="111"/>
                    </a:cubicBezTo>
                    <a:cubicBezTo>
                      <a:pt x="653" y="27"/>
                      <a:pt x="566" y="24"/>
                      <a:pt x="465" y="0"/>
                    </a:cubicBezTo>
                    <a:cubicBezTo>
                      <a:pt x="370" y="4"/>
                      <a:pt x="294" y="6"/>
                      <a:pt x="205" y="30"/>
                    </a:cubicBezTo>
                    <a:cubicBezTo>
                      <a:pt x="154" y="63"/>
                      <a:pt x="144" y="53"/>
                      <a:pt x="183" y="67"/>
                    </a:cubicBez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grpSp>
        <p:sp>
          <p:nvSpPr>
            <p:cNvPr id="36881" name="Line 13"/>
            <p:cNvSpPr>
              <a:spLocks noChangeShapeType="1"/>
            </p:cNvSpPr>
            <p:nvPr/>
          </p:nvSpPr>
          <p:spPr bwMode="auto">
            <a:xfrm>
              <a:off x="2688" y="1920"/>
              <a:ext cx="43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 name="Group 14"/>
          <p:cNvGrpSpPr>
            <a:grpSpLocks/>
          </p:cNvGrpSpPr>
          <p:nvPr/>
        </p:nvGrpSpPr>
        <p:grpSpPr bwMode="auto">
          <a:xfrm>
            <a:off x="5308600" y="4191000"/>
            <a:ext cx="2184400" cy="2235200"/>
            <a:chOff x="3344" y="2640"/>
            <a:chExt cx="1376" cy="1408"/>
          </a:xfrm>
        </p:grpSpPr>
        <p:graphicFrame>
          <p:nvGraphicFramePr>
            <p:cNvPr id="7" name="Object 15"/>
            <p:cNvGraphicFramePr>
              <a:graphicFrameLocks noChangeAspect="1"/>
            </p:cNvGraphicFramePr>
            <p:nvPr/>
          </p:nvGraphicFramePr>
          <p:xfrm>
            <a:off x="3344" y="2864"/>
            <a:ext cx="1376" cy="1184"/>
          </p:xfrm>
          <a:graphic>
            <a:graphicData uri="http://schemas.openxmlformats.org/drawingml/2006/chart">
              <c:chart xmlns:c="http://schemas.openxmlformats.org/drawingml/2006/chart" xmlns:r="http://schemas.openxmlformats.org/officeDocument/2006/relationships" r:id="rId4"/>
            </a:graphicData>
          </a:graphic>
        </p:graphicFrame>
        <p:sp>
          <p:nvSpPr>
            <p:cNvPr id="36879" name="Line 16"/>
            <p:cNvSpPr>
              <a:spLocks noChangeShapeType="1"/>
            </p:cNvSpPr>
            <p:nvPr/>
          </p:nvSpPr>
          <p:spPr bwMode="auto">
            <a:xfrm>
              <a:off x="3984" y="2640"/>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6" name="Group 17"/>
          <p:cNvGrpSpPr>
            <a:grpSpLocks/>
          </p:cNvGrpSpPr>
          <p:nvPr/>
        </p:nvGrpSpPr>
        <p:grpSpPr bwMode="auto">
          <a:xfrm>
            <a:off x="1938338" y="4529139"/>
            <a:ext cx="3167063" cy="1912938"/>
            <a:chOff x="1221" y="2853"/>
            <a:chExt cx="1995" cy="1205"/>
          </a:xfrm>
        </p:grpSpPr>
        <p:grpSp>
          <p:nvGrpSpPr>
            <p:cNvPr id="36873" name="Group 18"/>
            <p:cNvGrpSpPr>
              <a:grpSpLocks/>
            </p:cNvGrpSpPr>
            <p:nvPr/>
          </p:nvGrpSpPr>
          <p:grpSpPr bwMode="auto">
            <a:xfrm>
              <a:off x="1221" y="2853"/>
              <a:ext cx="1397" cy="1205"/>
              <a:chOff x="3140" y="2288"/>
              <a:chExt cx="2084" cy="1808"/>
            </a:xfrm>
          </p:grpSpPr>
          <p:graphicFrame>
            <p:nvGraphicFramePr>
              <p:cNvPr id="8" name="Object 19"/>
              <p:cNvGraphicFramePr>
                <a:graphicFrameLocks noChangeAspect="1"/>
              </p:cNvGraphicFramePr>
              <p:nvPr/>
            </p:nvGraphicFramePr>
            <p:xfrm>
              <a:off x="3140" y="2288"/>
              <a:ext cx="2084" cy="1808"/>
            </p:xfrm>
            <a:graphic>
              <a:graphicData uri="http://schemas.openxmlformats.org/drawingml/2006/chart">
                <c:chart xmlns:c="http://schemas.openxmlformats.org/drawingml/2006/chart" xmlns:r="http://schemas.openxmlformats.org/officeDocument/2006/relationships" r:id="rId5"/>
              </a:graphicData>
            </a:graphic>
          </p:graphicFrame>
          <p:sp>
            <p:nvSpPr>
              <p:cNvPr id="36876" name="Freeform 20"/>
              <p:cNvSpPr>
                <a:spLocks/>
              </p:cNvSpPr>
              <p:nvPr/>
            </p:nvSpPr>
            <p:spPr bwMode="auto">
              <a:xfrm>
                <a:off x="3638" y="2571"/>
                <a:ext cx="728" cy="896"/>
              </a:xfrm>
              <a:custGeom>
                <a:avLst/>
                <a:gdLst>
                  <a:gd name="T0" fmla="*/ 199 w 728"/>
                  <a:gd name="T1" fmla="*/ 7 h 896"/>
                  <a:gd name="T2" fmla="*/ 110 w 728"/>
                  <a:gd name="T3" fmla="*/ 96 h 896"/>
                  <a:gd name="T4" fmla="*/ 80 w 728"/>
                  <a:gd name="T5" fmla="*/ 140 h 896"/>
                  <a:gd name="T6" fmla="*/ 65 w 728"/>
                  <a:gd name="T7" fmla="*/ 162 h 896"/>
                  <a:gd name="T8" fmla="*/ 21 w 728"/>
                  <a:gd name="T9" fmla="*/ 303 h 896"/>
                  <a:gd name="T10" fmla="*/ 65 w 728"/>
                  <a:gd name="T11" fmla="*/ 703 h 896"/>
                  <a:gd name="T12" fmla="*/ 110 w 728"/>
                  <a:gd name="T13" fmla="*/ 763 h 896"/>
                  <a:gd name="T14" fmla="*/ 332 w 728"/>
                  <a:gd name="T15" fmla="*/ 896 h 896"/>
                  <a:gd name="T16" fmla="*/ 495 w 728"/>
                  <a:gd name="T17" fmla="*/ 851 h 896"/>
                  <a:gd name="T18" fmla="*/ 636 w 728"/>
                  <a:gd name="T19" fmla="*/ 711 h 896"/>
                  <a:gd name="T20" fmla="*/ 688 w 728"/>
                  <a:gd name="T21" fmla="*/ 607 h 896"/>
                  <a:gd name="T22" fmla="*/ 702 w 728"/>
                  <a:gd name="T23" fmla="*/ 563 h 896"/>
                  <a:gd name="T24" fmla="*/ 710 w 728"/>
                  <a:gd name="T25" fmla="*/ 540 h 896"/>
                  <a:gd name="T26" fmla="*/ 680 w 728"/>
                  <a:gd name="T27" fmla="*/ 296 h 896"/>
                  <a:gd name="T28" fmla="*/ 569 w 728"/>
                  <a:gd name="T29" fmla="*/ 133 h 896"/>
                  <a:gd name="T30" fmla="*/ 510 w 728"/>
                  <a:gd name="T31" fmla="*/ 88 h 896"/>
                  <a:gd name="T32" fmla="*/ 465 w 728"/>
                  <a:gd name="T33" fmla="*/ 59 h 896"/>
                  <a:gd name="T34" fmla="*/ 295 w 728"/>
                  <a:gd name="T35" fmla="*/ 0 h 896"/>
                  <a:gd name="T36" fmla="*/ 206 w 728"/>
                  <a:gd name="T37" fmla="*/ 7 h 896"/>
                  <a:gd name="T38" fmla="*/ 184 w 728"/>
                  <a:gd name="T39" fmla="*/ 14 h 896"/>
                  <a:gd name="T40" fmla="*/ 199 w 728"/>
                  <a:gd name="T41" fmla="*/ 7 h 89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28"/>
                  <a:gd name="T64" fmla="*/ 0 h 896"/>
                  <a:gd name="T65" fmla="*/ 728 w 728"/>
                  <a:gd name="T66" fmla="*/ 896 h 89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28" h="896">
                    <a:moveTo>
                      <a:pt x="199" y="7"/>
                    </a:moveTo>
                    <a:cubicBezTo>
                      <a:pt x="148" y="19"/>
                      <a:pt x="135" y="54"/>
                      <a:pt x="110" y="96"/>
                    </a:cubicBezTo>
                    <a:cubicBezTo>
                      <a:pt x="101" y="111"/>
                      <a:pt x="90" y="125"/>
                      <a:pt x="80" y="140"/>
                    </a:cubicBezTo>
                    <a:cubicBezTo>
                      <a:pt x="75" y="147"/>
                      <a:pt x="65" y="162"/>
                      <a:pt x="65" y="162"/>
                    </a:cubicBezTo>
                    <a:cubicBezTo>
                      <a:pt x="50" y="210"/>
                      <a:pt x="33" y="254"/>
                      <a:pt x="21" y="303"/>
                    </a:cubicBezTo>
                    <a:cubicBezTo>
                      <a:pt x="4" y="446"/>
                      <a:pt x="0" y="574"/>
                      <a:pt x="65" y="703"/>
                    </a:cubicBezTo>
                    <a:cubicBezTo>
                      <a:pt x="79" y="731"/>
                      <a:pt x="83" y="744"/>
                      <a:pt x="110" y="763"/>
                    </a:cubicBezTo>
                    <a:cubicBezTo>
                      <a:pt x="159" y="835"/>
                      <a:pt x="250" y="874"/>
                      <a:pt x="332" y="896"/>
                    </a:cubicBezTo>
                    <a:cubicBezTo>
                      <a:pt x="394" y="889"/>
                      <a:pt x="441" y="878"/>
                      <a:pt x="495" y="851"/>
                    </a:cubicBezTo>
                    <a:cubicBezTo>
                      <a:pt x="537" y="789"/>
                      <a:pt x="571" y="751"/>
                      <a:pt x="636" y="711"/>
                    </a:cubicBezTo>
                    <a:cubicBezTo>
                      <a:pt x="660" y="674"/>
                      <a:pt x="672" y="647"/>
                      <a:pt x="688" y="607"/>
                    </a:cubicBezTo>
                    <a:cubicBezTo>
                      <a:pt x="694" y="593"/>
                      <a:pt x="697" y="578"/>
                      <a:pt x="702" y="563"/>
                    </a:cubicBezTo>
                    <a:cubicBezTo>
                      <a:pt x="705" y="555"/>
                      <a:pt x="710" y="540"/>
                      <a:pt x="710" y="540"/>
                    </a:cubicBezTo>
                    <a:cubicBezTo>
                      <a:pt x="720" y="459"/>
                      <a:pt x="728" y="366"/>
                      <a:pt x="680" y="296"/>
                    </a:cubicBezTo>
                    <a:cubicBezTo>
                      <a:pt x="659" y="231"/>
                      <a:pt x="621" y="176"/>
                      <a:pt x="569" y="133"/>
                    </a:cubicBezTo>
                    <a:cubicBezTo>
                      <a:pt x="550" y="117"/>
                      <a:pt x="530" y="103"/>
                      <a:pt x="510" y="88"/>
                    </a:cubicBezTo>
                    <a:cubicBezTo>
                      <a:pt x="496" y="77"/>
                      <a:pt x="465" y="59"/>
                      <a:pt x="465" y="59"/>
                    </a:cubicBezTo>
                    <a:cubicBezTo>
                      <a:pt x="428" y="0"/>
                      <a:pt x="358" y="5"/>
                      <a:pt x="295" y="0"/>
                    </a:cubicBezTo>
                    <a:cubicBezTo>
                      <a:pt x="265" y="2"/>
                      <a:pt x="236" y="3"/>
                      <a:pt x="206" y="7"/>
                    </a:cubicBezTo>
                    <a:cubicBezTo>
                      <a:pt x="198" y="8"/>
                      <a:pt x="192" y="14"/>
                      <a:pt x="184" y="14"/>
                    </a:cubicBezTo>
                    <a:cubicBezTo>
                      <a:pt x="178" y="14"/>
                      <a:pt x="194" y="9"/>
                      <a:pt x="199" y="7"/>
                    </a:cubicBez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36877" name="Freeform 21"/>
              <p:cNvSpPr>
                <a:spLocks/>
              </p:cNvSpPr>
              <p:nvPr/>
            </p:nvSpPr>
            <p:spPr bwMode="auto">
              <a:xfrm>
                <a:off x="4090" y="2934"/>
                <a:ext cx="802" cy="889"/>
              </a:xfrm>
              <a:custGeom>
                <a:avLst/>
                <a:gdLst>
                  <a:gd name="T0" fmla="*/ 510 w 802"/>
                  <a:gd name="T1" fmla="*/ 44 h 889"/>
                  <a:gd name="T2" fmla="*/ 376 w 802"/>
                  <a:gd name="T3" fmla="*/ 177 h 889"/>
                  <a:gd name="T4" fmla="*/ 236 w 802"/>
                  <a:gd name="T5" fmla="*/ 296 h 889"/>
                  <a:gd name="T6" fmla="*/ 221 w 802"/>
                  <a:gd name="T7" fmla="*/ 318 h 889"/>
                  <a:gd name="T8" fmla="*/ 199 w 802"/>
                  <a:gd name="T9" fmla="*/ 333 h 889"/>
                  <a:gd name="T10" fmla="*/ 191 w 802"/>
                  <a:gd name="T11" fmla="*/ 355 h 889"/>
                  <a:gd name="T12" fmla="*/ 169 w 802"/>
                  <a:gd name="T13" fmla="*/ 385 h 889"/>
                  <a:gd name="T14" fmla="*/ 132 w 802"/>
                  <a:gd name="T15" fmla="*/ 496 h 889"/>
                  <a:gd name="T16" fmla="*/ 110 w 802"/>
                  <a:gd name="T17" fmla="*/ 518 h 889"/>
                  <a:gd name="T18" fmla="*/ 80 w 802"/>
                  <a:gd name="T19" fmla="*/ 562 h 889"/>
                  <a:gd name="T20" fmla="*/ 43 w 802"/>
                  <a:gd name="T21" fmla="*/ 629 h 889"/>
                  <a:gd name="T22" fmla="*/ 13 w 802"/>
                  <a:gd name="T23" fmla="*/ 703 h 889"/>
                  <a:gd name="T24" fmla="*/ 36 w 802"/>
                  <a:gd name="T25" fmla="*/ 844 h 889"/>
                  <a:gd name="T26" fmla="*/ 80 w 802"/>
                  <a:gd name="T27" fmla="*/ 874 h 889"/>
                  <a:gd name="T28" fmla="*/ 124 w 802"/>
                  <a:gd name="T29" fmla="*/ 888 h 889"/>
                  <a:gd name="T30" fmla="*/ 354 w 802"/>
                  <a:gd name="T31" fmla="*/ 874 h 889"/>
                  <a:gd name="T32" fmla="*/ 517 w 802"/>
                  <a:gd name="T33" fmla="*/ 822 h 889"/>
                  <a:gd name="T34" fmla="*/ 569 w 802"/>
                  <a:gd name="T35" fmla="*/ 792 h 889"/>
                  <a:gd name="T36" fmla="*/ 673 w 802"/>
                  <a:gd name="T37" fmla="*/ 651 h 889"/>
                  <a:gd name="T38" fmla="*/ 695 w 802"/>
                  <a:gd name="T39" fmla="*/ 600 h 889"/>
                  <a:gd name="T40" fmla="*/ 747 w 802"/>
                  <a:gd name="T41" fmla="*/ 533 h 889"/>
                  <a:gd name="T42" fmla="*/ 784 w 802"/>
                  <a:gd name="T43" fmla="*/ 451 h 889"/>
                  <a:gd name="T44" fmla="*/ 798 w 802"/>
                  <a:gd name="T45" fmla="*/ 385 h 889"/>
                  <a:gd name="T46" fmla="*/ 650 w 802"/>
                  <a:gd name="T47" fmla="*/ 0 h 889"/>
                  <a:gd name="T48" fmla="*/ 532 w 802"/>
                  <a:gd name="T49" fmla="*/ 22 h 889"/>
                  <a:gd name="T50" fmla="*/ 510 w 802"/>
                  <a:gd name="T51" fmla="*/ 44 h 88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02"/>
                  <a:gd name="T79" fmla="*/ 0 h 889"/>
                  <a:gd name="T80" fmla="*/ 802 w 802"/>
                  <a:gd name="T81" fmla="*/ 889 h 88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02" h="889">
                    <a:moveTo>
                      <a:pt x="510" y="44"/>
                    </a:moveTo>
                    <a:cubicBezTo>
                      <a:pt x="455" y="80"/>
                      <a:pt x="422" y="133"/>
                      <a:pt x="376" y="177"/>
                    </a:cubicBezTo>
                    <a:cubicBezTo>
                      <a:pt x="346" y="236"/>
                      <a:pt x="298" y="273"/>
                      <a:pt x="236" y="296"/>
                    </a:cubicBezTo>
                    <a:cubicBezTo>
                      <a:pt x="231" y="303"/>
                      <a:pt x="227" y="312"/>
                      <a:pt x="221" y="318"/>
                    </a:cubicBezTo>
                    <a:cubicBezTo>
                      <a:pt x="215" y="324"/>
                      <a:pt x="205" y="326"/>
                      <a:pt x="199" y="333"/>
                    </a:cubicBezTo>
                    <a:cubicBezTo>
                      <a:pt x="194" y="339"/>
                      <a:pt x="195" y="348"/>
                      <a:pt x="191" y="355"/>
                    </a:cubicBezTo>
                    <a:cubicBezTo>
                      <a:pt x="185" y="366"/>
                      <a:pt x="176" y="375"/>
                      <a:pt x="169" y="385"/>
                    </a:cubicBezTo>
                    <a:cubicBezTo>
                      <a:pt x="156" y="422"/>
                      <a:pt x="155" y="463"/>
                      <a:pt x="132" y="496"/>
                    </a:cubicBezTo>
                    <a:cubicBezTo>
                      <a:pt x="126" y="504"/>
                      <a:pt x="116" y="510"/>
                      <a:pt x="110" y="518"/>
                    </a:cubicBezTo>
                    <a:cubicBezTo>
                      <a:pt x="99" y="532"/>
                      <a:pt x="80" y="562"/>
                      <a:pt x="80" y="562"/>
                    </a:cubicBezTo>
                    <a:cubicBezTo>
                      <a:pt x="68" y="602"/>
                      <a:pt x="78" y="578"/>
                      <a:pt x="43" y="629"/>
                    </a:cubicBezTo>
                    <a:cubicBezTo>
                      <a:pt x="28" y="651"/>
                      <a:pt x="22" y="678"/>
                      <a:pt x="13" y="703"/>
                    </a:cubicBezTo>
                    <a:cubicBezTo>
                      <a:pt x="15" y="727"/>
                      <a:pt x="0" y="812"/>
                      <a:pt x="36" y="844"/>
                    </a:cubicBezTo>
                    <a:cubicBezTo>
                      <a:pt x="49" y="856"/>
                      <a:pt x="65" y="864"/>
                      <a:pt x="80" y="874"/>
                    </a:cubicBezTo>
                    <a:cubicBezTo>
                      <a:pt x="93" y="883"/>
                      <a:pt x="124" y="888"/>
                      <a:pt x="124" y="888"/>
                    </a:cubicBezTo>
                    <a:cubicBezTo>
                      <a:pt x="167" y="886"/>
                      <a:pt x="287" y="889"/>
                      <a:pt x="354" y="874"/>
                    </a:cubicBezTo>
                    <a:cubicBezTo>
                      <a:pt x="410" y="861"/>
                      <a:pt x="461" y="835"/>
                      <a:pt x="517" y="822"/>
                    </a:cubicBezTo>
                    <a:cubicBezTo>
                      <a:pt x="534" y="811"/>
                      <a:pt x="553" y="804"/>
                      <a:pt x="569" y="792"/>
                    </a:cubicBezTo>
                    <a:cubicBezTo>
                      <a:pt x="613" y="757"/>
                      <a:pt x="651" y="702"/>
                      <a:pt x="673" y="651"/>
                    </a:cubicBezTo>
                    <a:cubicBezTo>
                      <a:pt x="680" y="634"/>
                      <a:pt x="685" y="615"/>
                      <a:pt x="695" y="600"/>
                    </a:cubicBezTo>
                    <a:cubicBezTo>
                      <a:pt x="711" y="577"/>
                      <a:pt x="747" y="533"/>
                      <a:pt x="747" y="533"/>
                    </a:cubicBezTo>
                    <a:cubicBezTo>
                      <a:pt x="756" y="504"/>
                      <a:pt x="784" y="451"/>
                      <a:pt x="784" y="451"/>
                    </a:cubicBezTo>
                    <a:cubicBezTo>
                      <a:pt x="787" y="439"/>
                      <a:pt x="798" y="395"/>
                      <a:pt x="798" y="385"/>
                    </a:cubicBezTo>
                    <a:cubicBezTo>
                      <a:pt x="798" y="264"/>
                      <a:pt x="802" y="46"/>
                      <a:pt x="650" y="0"/>
                    </a:cubicBezTo>
                    <a:cubicBezTo>
                      <a:pt x="598" y="5"/>
                      <a:pt x="575" y="6"/>
                      <a:pt x="532" y="22"/>
                    </a:cubicBezTo>
                    <a:cubicBezTo>
                      <a:pt x="516" y="46"/>
                      <a:pt x="526" y="44"/>
                      <a:pt x="510" y="44"/>
                    </a:cubicBezTo>
                    <a:close/>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grpSp>
        <p:sp>
          <p:nvSpPr>
            <p:cNvPr id="36874" name="Line 22"/>
            <p:cNvSpPr>
              <a:spLocks noChangeShapeType="1"/>
            </p:cNvSpPr>
            <p:nvPr/>
          </p:nvSpPr>
          <p:spPr bwMode="auto">
            <a:xfrm flipH="1">
              <a:off x="2784" y="3264"/>
              <a:ext cx="43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Tree>
    <p:extLst>
      <p:ext uri="{BB962C8B-B14F-4D97-AF65-F5344CB8AC3E}">
        <p14:creationId xmlns:p14="http://schemas.microsoft.com/office/powerpoint/2010/main" val="4264987210"/>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right)">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C36EB126-DA34-40EC-A477-B0F87BBD4A21}" type="slidenum">
              <a:rPr lang="en-US" sz="1200" smtClean="0"/>
              <a:pPr eaLnBrk="1" hangingPunct="1"/>
              <a:t>57</a:t>
            </a:fld>
            <a:endParaRPr lang="en-US" sz="1200"/>
          </a:p>
        </p:txBody>
      </p:sp>
      <p:sp>
        <p:nvSpPr>
          <p:cNvPr id="40963" name="Rectangle 2"/>
          <p:cNvSpPr>
            <a:spLocks noGrp="1" noChangeArrowheads="1"/>
          </p:cNvSpPr>
          <p:nvPr>
            <p:ph type="title"/>
          </p:nvPr>
        </p:nvSpPr>
        <p:spPr/>
        <p:txBody>
          <a:bodyPr/>
          <a:lstStyle/>
          <a:p>
            <a:pPr algn="ctr" eaLnBrk="1" hangingPunct="1"/>
            <a:r>
              <a:rPr lang="en-GB"/>
              <a:t>Voronoi Diagram for a </a:t>
            </a:r>
            <a:br>
              <a:rPr lang="en-GB"/>
            </a:br>
            <a:r>
              <a:rPr lang="en-GB"/>
              <a:t>Representative-based Clustering</a:t>
            </a:r>
            <a:endParaRPr lang="en-US"/>
          </a:p>
        </p:txBody>
      </p:sp>
      <p:sp>
        <p:nvSpPr>
          <p:cNvPr id="40964" name="Text Box 3"/>
          <p:cNvSpPr txBox="1">
            <a:spLocks noChangeArrowheads="1"/>
          </p:cNvSpPr>
          <p:nvPr/>
        </p:nvSpPr>
        <p:spPr bwMode="auto">
          <a:xfrm>
            <a:off x="5508625" y="1412875"/>
            <a:ext cx="2879725"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spcBef>
                <a:spcPct val="50000"/>
              </a:spcBef>
            </a:pPr>
            <a:r>
              <a:rPr lang="en-GB" sz="1800">
                <a:latin typeface="Arial" charset="0"/>
              </a:rPr>
              <a:t>Each cell contains one representatives, and every location within the cell is closer to that sample than to any other sample.</a:t>
            </a:r>
          </a:p>
          <a:p>
            <a:pPr eaLnBrk="1" hangingPunct="1">
              <a:spcBef>
                <a:spcPct val="100000"/>
              </a:spcBef>
            </a:pPr>
            <a:r>
              <a:rPr lang="en-GB" sz="1800">
                <a:latin typeface="Arial" charset="0"/>
              </a:rPr>
              <a:t>A </a:t>
            </a:r>
            <a:r>
              <a:rPr lang="en-GB" sz="1800" b="1">
                <a:latin typeface="Arial" charset="0"/>
              </a:rPr>
              <a:t>Voronoi diagram</a:t>
            </a:r>
            <a:r>
              <a:rPr lang="en-GB" sz="1800">
                <a:latin typeface="Arial" charset="0"/>
              </a:rPr>
              <a:t> divides the space into such cells.  </a:t>
            </a:r>
          </a:p>
          <a:p>
            <a:pPr eaLnBrk="1" hangingPunct="1">
              <a:spcBef>
                <a:spcPct val="100000"/>
              </a:spcBef>
            </a:pPr>
            <a:r>
              <a:rPr lang="en-GB" sz="1800">
                <a:latin typeface="Arial" charset="0"/>
              </a:rPr>
              <a:t>Voronoi cells define cluster boundary!</a:t>
            </a:r>
            <a:endParaRPr lang="en-US" sz="1800">
              <a:latin typeface="Arial" charset="0"/>
            </a:endParaRPr>
          </a:p>
        </p:txBody>
      </p:sp>
      <p:pic>
        <p:nvPicPr>
          <p:cNvPr id="40965" name="Picture 5" descr="noEdit"/>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23875" y="1546225"/>
            <a:ext cx="4824413" cy="2408238"/>
          </a:xfrm>
          <a:noFill/>
          <a:ln w="12700">
            <a:solidFill>
              <a:srgbClr val="000000"/>
            </a:solidFill>
            <a:miter lim="800000"/>
            <a:headEnd/>
            <a:tailEnd/>
          </a:ln>
        </p:spPr>
      </p:pic>
      <p:sp>
        <p:nvSpPr>
          <p:cNvPr id="40966" name="Text Box 6"/>
          <p:cNvSpPr txBox="1">
            <a:spLocks noChangeArrowheads="1"/>
          </p:cNvSpPr>
          <p:nvPr/>
        </p:nvSpPr>
        <p:spPr bwMode="auto">
          <a:xfrm>
            <a:off x="898525" y="4883150"/>
            <a:ext cx="53101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2000"/>
              <a:t>Cluster Representative (e.g. medoid/centroid)</a:t>
            </a:r>
          </a:p>
        </p:txBody>
      </p:sp>
      <p:sp>
        <p:nvSpPr>
          <p:cNvPr id="40967" name="Line 7"/>
          <p:cNvSpPr>
            <a:spLocks noChangeShapeType="1"/>
          </p:cNvSpPr>
          <p:nvPr/>
        </p:nvSpPr>
        <p:spPr bwMode="auto">
          <a:xfrm flipV="1">
            <a:off x="1676400" y="3657600"/>
            <a:ext cx="914400" cy="13716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Globular Shape</a:t>
            </a:r>
          </a:p>
        </p:txBody>
      </p:sp>
      <p:sp>
        <p:nvSpPr>
          <p:cNvPr id="3" name="Content Placeholder 2"/>
          <p:cNvSpPr>
            <a:spLocks noGrp="1"/>
          </p:cNvSpPr>
          <p:nvPr>
            <p:ph sz="half" idx="1"/>
          </p:nvPr>
        </p:nvSpPr>
        <p:spPr>
          <a:xfrm>
            <a:off x="381000" y="3048000"/>
            <a:ext cx="3962400" cy="4495800"/>
          </a:xfrm>
        </p:spPr>
        <p:txBody>
          <a:bodyPr/>
          <a:lstStyle/>
          <a:p>
            <a:r>
              <a:rPr lang="en-US" sz="2400" b="1" dirty="0"/>
              <a:t>globular</a:t>
            </a:r>
          </a:p>
          <a:p>
            <a:r>
              <a:rPr lang="en-US" sz="2400" dirty="0"/>
              <a:t>ADJECTIVE</a:t>
            </a:r>
          </a:p>
          <a:p>
            <a:r>
              <a:rPr lang="en-US" sz="2400" dirty="0"/>
              <a:t>globe-shaped; spherical.</a:t>
            </a:r>
          </a:p>
          <a:p>
            <a:r>
              <a:rPr lang="en-US" sz="2400" i="1" dirty="0"/>
              <a:t>synonyms:</a:t>
            </a:r>
            <a:endParaRPr lang="en-US" sz="2400" dirty="0"/>
          </a:p>
          <a:p>
            <a:r>
              <a:rPr lang="en-US" sz="2400" dirty="0">
                <a:hlinkClick r:id="rId2"/>
              </a:rPr>
              <a:t>spherical</a:t>
            </a:r>
            <a:r>
              <a:rPr lang="en-US" sz="2400" dirty="0"/>
              <a:t> · </a:t>
            </a:r>
            <a:r>
              <a:rPr lang="en-US" sz="2400" dirty="0">
                <a:hlinkClick r:id="rId3"/>
              </a:rPr>
              <a:t>round</a:t>
            </a:r>
            <a:r>
              <a:rPr lang="en-US" sz="2400" dirty="0"/>
              <a:t> · </a:t>
            </a:r>
            <a:r>
              <a:rPr lang="en-US" sz="2400" dirty="0">
                <a:hlinkClick r:id="rId4"/>
              </a:rPr>
              <a:t>globe-shaped</a:t>
            </a:r>
            <a:r>
              <a:rPr lang="en-US" sz="2400" dirty="0"/>
              <a:t> · </a:t>
            </a:r>
            <a:r>
              <a:rPr lang="en-US" sz="2400" dirty="0">
                <a:hlinkClick r:id="rId5"/>
              </a:rPr>
              <a:t>ball-shaped</a:t>
            </a:r>
            <a:r>
              <a:rPr lang="en-US" sz="2400" dirty="0"/>
              <a:t> · orb-shaped · </a:t>
            </a:r>
            <a:r>
              <a:rPr lang="en-US" sz="2400" dirty="0">
                <a:hlinkClick r:id="rId6"/>
              </a:rPr>
              <a:t>rounded</a:t>
            </a:r>
            <a:r>
              <a:rPr lang="en-US" sz="2400" dirty="0"/>
              <a:t> </a:t>
            </a:r>
          </a:p>
        </p:txBody>
      </p:sp>
      <p:sp>
        <p:nvSpPr>
          <p:cNvPr id="4" name="Content Placeholder 3"/>
          <p:cNvSpPr>
            <a:spLocks noGrp="1"/>
          </p:cNvSpPr>
          <p:nvPr>
            <p:ph sz="half" idx="2"/>
          </p:nvPr>
        </p:nvSpPr>
        <p:spPr>
          <a:xfrm>
            <a:off x="381000" y="1866900"/>
            <a:ext cx="8534400" cy="4800600"/>
          </a:xfrm>
        </p:spPr>
        <p:txBody>
          <a:bodyPr/>
          <a:lstStyle/>
          <a:p>
            <a:pPr marL="0" indent="0">
              <a:buNone/>
            </a:pPr>
            <a:r>
              <a:rPr lang="en-US" dirty="0"/>
              <a:t>K-means tends to generate clusters of globular shape. </a:t>
            </a:r>
          </a:p>
        </p:txBody>
      </p:sp>
      <p:sp>
        <p:nvSpPr>
          <p:cNvPr id="5" name="Slide Number Placeholder 4"/>
          <p:cNvSpPr>
            <a:spLocks noGrp="1"/>
          </p:cNvSpPr>
          <p:nvPr>
            <p:ph type="sldNum" sz="quarter" idx="10"/>
          </p:nvPr>
        </p:nvSpPr>
        <p:spPr/>
        <p:txBody>
          <a:bodyPr/>
          <a:lstStyle/>
          <a:p>
            <a:pPr>
              <a:defRPr/>
            </a:pPr>
            <a:fld id="{83B0DF77-B21B-4C5A-8417-4BC6B7E1C087}" type="slidenum">
              <a:rPr lang="en-US" smtClean="0"/>
              <a:pPr>
                <a:defRPr/>
              </a:pPr>
              <a:t>58</a:t>
            </a:fld>
            <a:endParaRPr lang="en-US"/>
          </a:p>
        </p:txBody>
      </p:sp>
    </p:spTree>
    <p:extLst>
      <p:ext uri="{BB962C8B-B14F-4D97-AF65-F5344CB8AC3E}">
        <p14:creationId xmlns:p14="http://schemas.microsoft.com/office/powerpoint/2010/main" val="41188082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a:t>Limitations of K-means</a:t>
            </a:r>
          </a:p>
        </p:txBody>
      </p:sp>
      <p:sp>
        <p:nvSpPr>
          <p:cNvPr id="27651" name="Rectangle 3"/>
          <p:cNvSpPr>
            <a:spLocks noGrp="1" noChangeArrowheads="1"/>
          </p:cNvSpPr>
          <p:nvPr>
            <p:ph type="body" idx="1"/>
          </p:nvPr>
        </p:nvSpPr>
        <p:spPr>
          <a:xfrm>
            <a:off x="533400" y="1752600"/>
            <a:ext cx="8077200" cy="4495800"/>
          </a:xfrm>
        </p:spPr>
        <p:txBody>
          <a:bodyPr/>
          <a:lstStyle/>
          <a:p>
            <a:r>
              <a:rPr lang="en-US" altLang="en-US" dirty="0"/>
              <a:t>K-means has problems when clusters are of differing </a:t>
            </a:r>
          </a:p>
          <a:p>
            <a:pPr lvl="1"/>
            <a:r>
              <a:rPr lang="en-US" altLang="en-US" dirty="0"/>
              <a:t>Sizes</a:t>
            </a:r>
          </a:p>
          <a:p>
            <a:pPr lvl="1"/>
            <a:r>
              <a:rPr lang="en-US" altLang="en-US" dirty="0"/>
              <a:t>Densities </a:t>
            </a:r>
          </a:p>
          <a:p>
            <a:pPr lvl="1"/>
            <a:r>
              <a:rPr lang="en-US" altLang="en-US" dirty="0"/>
              <a:t>Non-globular shapes</a:t>
            </a:r>
          </a:p>
          <a:p>
            <a:r>
              <a:rPr lang="en-US" altLang="en-US" dirty="0"/>
              <a:t>K-means has problems when the data contains outliers.</a:t>
            </a:r>
          </a:p>
          <a:p>
            <a:pPr lvl="1"/>
            <a:r>
              <a:rPr lang="en-US" altLang="en-US" dirty="0"/>
              <a:t>One possible solution is to remove outliers before clustering</a:t>
            </a:r>
          </a:p>
        </p:txBody>
      </p:sp>
    </p:spTree>
    <p:extLst>
      <p:ext uri="{BB962C8B-B14F-4D97-AF65-F5344CB8AC3E}">
        <p14:creationId xmlns:p14="http://schemas.microsoft.com/office/powerpoint/2010/main" val="2514751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3A37721D-6DB7-4356-BD43-C8A2EF16347B}" type="slidenum">
              <a:rPr lang="en-US" sz="1200" smtClean="0"/>
              <a:pPr eaLnBrk="1" hangingPunct="1"/>
              <a:t>6</a:t>
            </a:fld>
            <a:endParaRPr lang="en-US" sz="1200"/>
          </a:p>
        </p:txBody>
      </p:sp>
      <p:sp>
        <p:nvSpPr>
          <p:cNvPr id="11267" name="Rectangle 2"/>
          <p:cNvSpPr>
            <a:spLocks noGrp="1" noChangeArrowheads="1"/>
          </p:cNvSpPr>
          <p:nvPr>
            <p:ph type="title"/>
          </p:nvPr>
        </p:nvSpPr>
        <p:spPr>
          <a:xfrm>
            <a:off x="1371600" y="533400"/>
            <a:ext cx="6705600" cy="838200"/>
          </a:xfrm>
          <a:noFill/>
        </p:spPr>
        <p:txBody>
          <a:bodyPr lIns="92075" tIns="46038" rIns="92075" bIns="46038" anchor="ctr"/>
          <a:lstStyle/>
          <a:p>
            <a:pPr eaLnBrk="1" hangingPunct="1"/>
            <a:r>
              <a:rPr lang="en-US" sz="3200" dirty="0"/>
              <a:t>2. Similarity Assessment</a:t>
            </a:r>
          </a:p>
        </p:txBody>
      </p:sp>
      <p:sp>
        <p:nvSpPr>
          <p:cNvPr id="11268" name="Rectangle 3"/>
          <p:cNvSpPr>
            <a:spLocks noGrp="1" noChangeArrowheads="1"/>
          </p:cNvSpPr>
          <p:nvPr>
            <p:ph type="body" idx="1"/>
          </p:nvPr>
        </p:nvSpPr>
        <p:spPr>
          <a:xfrm>
            <a:off x="381000" y="1676400"/>
            <a:ext cx="8458200" cy="4724400"/>
          </a:xfrm>
          <a:noFill/>
        </p:spPr>
        <p:txBody>
          <a:bodyPr lIns="92075" tIns="46038" rIns="92075" bIns="46038"/>
          <a:lstStyle/>
          <a:p>
            <a:pPr eaLnBrk="1" hangingPunct="1">
              <a:lnSpc>
                <a:spcPct val="90000"/>
              </a:lnSpc>
            </a:pPr>
            <a:r>
              <a:rPr lang="en-US" sz="2400" dirty="0"/>
              <a:t>The goal of similarity assessment is the definition of distance functions for object </a:t>
            </a:r>
            <a:r>
              <a:rPr lang="en-US" sz="2400" dirty="0" err="1"/>
              <a:t>u,v</a:t>
            </a:r>
            <a:r>
              <a:rPr lang="en-US" sz="2400" dirty="0" err="1">
                <a:sym typeface="Symbol"/>
              </a:rPr>
              <a:t>T</a:t>
            </a:r>
            <a:r>
              <a:rPr lang="en-US" dirty="0"/>
              <a:t> </a:t>
            </a:r>
            <a:r>
              <a:rPr lang="en-US" b="1" i="1" dirty="0">
                <a:latin typeface="Times New Roman" pitchFamily="18" charset="0"/>
              </a:rPr>
              <a:t>d</a:t>
            </a:r>
            <a:r>
              <a:rPr lang="en-US" b="1" baseline="-25000" dirty="0"/>
              <a:t> </a:t>
            </a:r>
            <a:r>
              <a:rPr lang="en-US" b="1" dirty="0"/>
              <a:t>(u</a:t>
            </a:r>
            <a:r>
              <a:rPr lang="en-US" b="1" i="1" dirty="0"/>
              <a:t>, v</a:t>
            </a:r>
            <a:r>
              <a:rPr lang="en-US" b="1" dirty="0"/>
              <a:t>)</a:t>
            </a:r>
            <a:r>
              <a:rPr lang="en-US" dirty="0"/>
              <a:t> </a:t>
            </a:r>
            <a:r>
              <a:rPr lang="en-US" sz="2400" dirty="0"/>
              <a:t>that belong to the same type T; d: T</a:t>
            </a:r>
            <a:r>
              <a:rPr lang="en-US" sz="2400" dirty="0">
                <a:sym typeface="Symbol"/>
              </a:rPr>
              <a:t>T</a:t>
            </a:r>
            <a:r>
              <a:rPr lang="en-US" sz="2400" dirty="0">
                <a:sym typeface="Wingdings" panose="05000000000000000000" pitchFamily="2" charset="2"/>
              </a:rPr>
              <a:t></a:t>
            </a:r>
            <a:r>
              <a:rPr lang="en-US" sz="2400" dirty="0">
                <a:sym typeface="Symbol"/>
              </a:rPr>
              <a:t>[0,)</a:t>
            </a:r>
            <a:endParaRPr lang="en-US" dirty="0"/>
          </a:p>
          <a:p>
            <a:pPr eaLnBrk="1" hangingPunct="1">
              <a:lnSpc>
                <a:spcPct val="90000"/>
              </a:lnSpc>
            </a:pPr>
            <a:r>
              <a:rPr lang="en-US" sz="2400" dirty="0"/>
              <a:t>Useful Distance Functions: </a:t>
            </a:r>
            <a:r>
              <a:rPr lang="en-US" sz="1600" dirty="0">
                <a:hlinkClick r:id="rId3"/>
              </a:rPr>
              <a:t>http://en.wikipedia.org/wiki/Distance</a:t>
            </a:r>
            <a:r>
              <a:rPr lang="en-US" sz="1600" dirty="0"/>
              <a:t> </a:t>
            </a:r>
          </a:p>
          <a:p>
            <a:pPr eaLnBrk="1" hangingPunct="1">
              <a:lnSpc>
                <a:spcPct val="90000"/>
              </a:lnSpc>
            </a:pPr>
            <a:r>
              <a:rPr lang="en-US" sz="2400" dirty="0" err="1"/>
              <a:t>Jaccard</a:t>
            </a:r>
            <a:r>
              <a:rPr lang="en-US" sz="2400" dirty="0"/>
              <a:t>: </a:t>
            </a:r>
            <a:r>
              <a:rPr lang="en-US" sz="1600" dirty="0">
                <a:hlinkClick r:id="rId4"/>
              </a:rPr>
              <a:t>http://en.wikipedia.org/wiki/Jaccard_index</a:t>
            </a:r>
            <a:endParaRPr lang="en-US" sz="1600" dirty="0"/>
          </a:p>
          <a:p>
            <a:pPr eaLnBrk="1" hangingPunct="1">
              <a:lnSpc>
                <a:spcPct val="90000"/>
              </a:lnSpc>
            </a:pPr>
            <a:r>
              <a:rPr lang="en-US" sz="2400" dirty="0"/>
              <a:t>Task2: Similarity/Distance of Box Plots </a:t>
            </a:r>
            <a:endParaRPr lang="en-US" sz="1600" dirty="0"/>
          </a:p>
          <a:p>
            <a:pPr marL="0" indent="0" eaLnBrk="1" hangingPunct="1">
              <a:spcBef>
                <a:spcPts val="0"/>
              </a:spcBef>
            </a:pPr>
            <a:r>
              <a:rPr lang="en-US" sz="2400" dirty="0">
                <a:sym typeface="Symbol" pitchFamily="18" charset="2"/>
              </a:rPr>
              <a:t>   Other: </a:t>
            </a:r>
            <a:r>
              <a:rPr lang="en-US" sz="1600" dirty="0">
                <a:sym typeface="Symbol" pitchFamily="18" charset="2"/>
                <a:hlinkClick r:id="rId5"/>
              </a:rPr>
              <a:t>http://www.quora.com/Graph-Theory/What-is-the-standard-measurement-for-the-distance-between-two-groups-of-nodes-e-g-cliques</a:t>
            </a:r>
            <a:r>
              <a:rPr lang="en-US" sz="1600" dirty="0">
                <a:sym typeface="Symbol" pitchFamily="18" charset="2"/>
              </a:rPr>
              <a:t> , </a:t>
            </a:r>
            <a:r>
              <a:rPr lang="en-US" sz="1600" dirty="0">
                <a:sym typeface="Symbol" pitchFamily="18" charset="2"/>
                <a:hlinkClick r:id="rId6"/>
              </a:rPr>
              <a:t>http://en.wikipedia.org/wiki/Fr%C3%A9chet_distance</a:t>
            </a:r>
            <a:r>
              <a:rPr lang="en-US" sz="1600" dirty="0">
                <a:sym typeface="Symbol" pitchFamily="18" charset="2"/>
              </a:rPr>
              <a:t>, </a:t>
            </a:r>
          </a:p>
          <a:p>
            <a:pPr marL="0" indent="0" eaLnBrk="1" hangingPunct="1">
              <a:spcBef>
                <a:spcPts val="0"/>
              </a:spcBef>
              <a:buNone/>
            </a:pPr>
            <a:r>
              <a:rPr lang="en-US" sz="1600" dirty="0">
                <a:hlinkClick r:id="rId7"/>
              </a:rPr>
              <a:t>Edit distance - Wikipedia</a:t>
            </a:r>
            <a:endParaRPr lang="en-US" sz="1600" dirty="0">
              <a:sym typeface="Symbol" pitchFamily="18" charset="2"/>
            </a:endParaRPr>
          </a:p>
          <a:p>
            <a:pPr marL="0" indent="0" eaLnBrk="1" hangingPunct="1">
              <a:spcBef>
                <a:spcPts val="0"/>
              </a:spcBef>
              <a:buNone/>
            </a:pPr>
            <a:r>
              <a:rPr lang="en-US" sz="1600" dirty="0">
                <a:sym typeface="Symbol" pitchFamily="18" charset="2"/>
                <a:hlinkClick r:id="rId8"/>
              </a:rPr>
              <a:t>http://www.google.com/patents/US7299245</a:t>
            </a:r>
            <a:r>
              <a:rPr lang="en-US" sz="1600" dirty="0">
                <a:sym typeface="Symbol" pitchFamily="18" charset="2"/>
              </a:rPr>
              <a:t>  </a:t>
            </a:r>
          </a:p>
          <a:p>
            <a:pPr marL="0" indent="0" eaLnBrk="1" hangingPunct="1">
              <a:spcBef>
                <a:spcPts val="0"/>
              </a:spcBef>
              <a:buNone/>
            </a:pPr>
            <a:endParaRPr lang="en-US" sz="1600" dirty="0">
              <a:sym typeface="Symbol" pitchFamily="18" charset="2"/>
            </a:endParaRPr>
          </a:p>
        </p:txBody>
      </p:sp>
    </p:spTree>
  </p:cSld>
  <p:clrMapOvr>
    <a:masterClrMapping/>
  </p:clrMapOvr>
  <p:transition>
    <p:strips dir="rd"/>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863600" y="646926"/>
            <a:ext cx="8280400" cy="552450"/>
          </a:xfrm>
        </p:spPr>
        <p:txBody>
          <a:bodyPr/>
          <a:lstStyle/>
          <a:p>
            <a:r>
              <a:rPr lang="en-US" altLang="en-US" sz="2800" dirty="0"/>
              <a:t>Limitations of K-means: Differing Sizes</a:t>
            </a:r>
          </a:p>
        </p:txBody>
      </p:sp>
      <p:sp>
        <p:nvSpPr>
          <p:cNvPr id="28675" name="Rectangle 3"/>
          <p:cNvSpPr>
            <a:spLocks noGrp="1" noChangeArrowheads="1"/>
          </p:cNvSpPr>
          <p:nvPr>
            <p:ph type="body" idx="1"/>
          </p:nvPr>
        </p:nvSpPr>
        <p:spPr>
          <a:xfrm>
            <a:off x="639763" y="1143000"/>
            <a:ext cx="8001000" cy="976313"/>
          </a:xfrm>
        </p:spPr>
        <p:txBody>
          <a:bodyPr/>
          <a:lstStyle/>
          <a:p>
            <a:pPr marL="533400" indent="-533400">
              <a:lnSpc>
                <a:spcPct val="90000"/>
              </a:lnSpc>
              <a:spcBef>
                <a:spcPct val="20000"/>
              </a:spcBef>
              <a:buFont typeface="Monotype Sorts" pitchFamily="2" charset="2"/>
              <a:buNone/>
            </a:pPr>
            <a:endParaRPr lang="en-US" altLang="en-US"/>
          </a:p>
          <a:p>
            <a:pPr marL="990600" lvl="1" indent="-533400">
              <a:lnSpc>
                <a:spcPct val="90000"/>
              </a:lnSpc>
              <a:spcBef>
                <a:spcPct val="20000"/>
              </a:spcBef>
            </a:pPr>
            <a:endParaRPr lang="en-US" altLang="en-US"/>
          </a:p>
          <a:p>
            <a:pPr marL="990600" lvl="1" indent="-533400">
              <a:lnSpc>
                <a:spcPct val="90000"/>
              </a:lnSpc>
              <a:spcBef>
                <a:spcPct val="20000"/>
              </a:spcBef>
            </a:pPr>
            <a:endParaRPr lang="en-US" altLang="en-US" sz="2000"/>
          </a:p>
          <a:p>
            <a:pPr marL="990600" lvl="1" indent="-533400">
              <a:lnSpc>
                <a:spcPct val="90000"/>
              </a:lnSpc>
              <a:spcBef>
                <a:spcPct val="20000"/>
              </a:spcBef>
              <a:buFont typeface="Arial" charset="0"/>
              <a:buNone/>
            </a:pPr>
            <a:endParaRPr lang="en-US" altLang="en-US" sz="2000"/>
          </a:p>
        </p:txBody>
      </p:sp>
      <p:pic>
        <p:nvPicPr>
          <p:cNvPr id="286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7800"/>
            <a:ext cx="4268788"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6906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1447800"/>
            <a:ext cx="4268788"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8678" name="Text Box 6"/>
          <p:cNvSpPr txBox="1">
            <a:spLocks noChangeArrowheads="1"/>
          </p:cNvSpPr>
          <p:nvPr/>
        </p:nvSpPr>
        <p:spPr bwMode="auto">
          <a:xfrm>
            <a:off x="762000" y="4953000"/>
            <a:ext cx="2057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a:spcBef>
                <a:spcPct val="50000"/>
              </a:spcBef>
            </a:pPr>
            <a:r>
              <a:rPr lang="en-US" altLang="en-US" sz="1800"/>
              <a:t>Original Points</a:t>
            </a:r>
          </a:p>
        </p:txBody>
      </p:sp>
      <p:sp>
        <p:nvSpPr>
          <p:cNvPr id="1690631" name="Rectangle 7"/>
          <p:cNvSpPr>
            <a:spLocks noChangeArrowheads="1"/>
          </p:cNvSpPr>
          <p:nvPr/>
        </p:nvSpPr>
        <p:spPr bwMode="auto">
          <a:xfrm>
            <a:off x="5334000" y="4902200"/>
            <a:ext cx="2470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a:spcBef>
                <a:spcPct val="50000"/>
              </a:spcBef>
            </a:pPr>
            <a:r>
              <a:rPr lang="en-US" altLang="en-US" sz="1800"/>
              <a:t>K-means (3 Clusters)</a:t>
            </a:r>
          </a:p>
        </p:txBody>
      </p:sp>
    </p:spTree>
    <p:extLst>
      <p:ext uri="{BB962C8B-B14F-4D97-AF65-F5344CB8AC3E}">
        <p14:creationId xmlns:p14="http://schemas.microsoft.com/office/powerpoint/2010/main" val="24574845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9063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906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0631"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031721" y="616570"/>
            <a:ext cx="8280400" cy="552450"/>
          </a:xfrm>
        </p:spPr>
        <p:txBody>
          <a:bodyPr/>
          <a:lstStyle/>
          <a:p>
            <a:r>
              <a:rPr lang="en-US" altLang="en-US" sz="2800" dirty="0"/>
              <a:t>Limitations of K-means: Differing Density</a:t>
            </a:r>
          </a:p>
        </p:txBody>
      </p:sp>
      <p:sp>
        <p:nvSpPr>
          <p:cNvPr id="29699" name="Rectangle 3"/>
          <p:cNvSpPr>
            <a:spLocks noGrp="1" noChangeArrowheads="1"/>
          </p:cNvSpPr>
          <p:nvPr>
            <p:ph type="body" idx="1"/>
          </p:nvPr>
        </p:nvSpPr>
        <p:spPr>
          <a:xfrm>
            <a:off x="639763" y="1143000"/>
            <a:ext cx="8001000" cy="976313"/>
          </a:xfrm>
        </p:spPr>
        <p:txBody>
          <a:bodyPr/>
          <a:lstStyle/>
          <a:p>
            <a:pPr marL="533400" indent="-533400">
              <a:lnSpc>
                <a:spcPct val="90000"/>
              </a:lnSpc>
              <a:spcBef>
                <a:spcPct val="20000"/>
              </a:spcBef>
              <a:buFont typeface="Monotype Sorts" pitchFamily="2" charset="2"/>
              <a:buNone/>
            </a:pPr>
            <a:endParaRPr lang="en-US" altLang="en-US"/>
          </a:p>
          <a:p>
            <a:pPr marL="990600" lvl="1" indent="-533400">
              <a:lnSpc>
                <a:spcPct val="90000"/>
              </a:lnSpc>
              <a:spcBef>
                <a:spcPct val="20000"/>
              </a:spcBef>
            </a:pPr>
            <a:endParaRPr lang="en-US" altLang="en-US"/>
          </a:p>
          <a:p>
            <a:pPr marL="990600" lvl="1" indent="-533400">
              <a:lnSpc>
                <a:spcPct val="90000"/>
              </a:lnSpc>
              <a:spcBef>
                <a:spcPct val="20000"/>
              </a:spcBef>
            </a:pPr>
            <a:endParaRPr lang="en-US" altLang="en-US" sz="2000"/>
          </a:p>
          <a:p>
            <a:pPr marL="990600" lvl="1" indent="-533400">
              <a:lnSpc>
                <a:spcPct val="90000"/>
              </a:lnSpc>
              <a:spcBef>
                <a:spcPct val="20000"/>
              </a:spcBef>
              <a:buFont typeface="Arial" charset="0"/>
              <a:buNone/>
            </a:pPr>
            <a:endParaRPr lang="en-US" altLang="en-US" sz="2000"/>
          </a:p>
        </p:txBody>
      </p:sp>
      <p:sp>
        <p:nvSpPr>
          <p:cNvPr id="29700" name="Text Box 4"/>
          <p:cNvSpPr txBox="1">
            <a:spLocks noChangeArrowheads="1"/>
          </p:cNvSpPr>
          <p:nvPr/>
        </p:nvSpPr>
        <p:spPr bwMode="auto">
          <a:xfrm>
            <a:off x="762000" y="4953000"/>
            <a:ext cx="2133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a:spcBef>
                <a:spcPct val="50000"/>
              </a:spcBef>
            </a:pPr>
            <a:r>
              <a:rPr lang="en-US" altLang="en-US" sz="1800"/>
              <a:t>Original Points</a:t>
            </a:r>
          </a:p>
        </p:txBody>
      </p:sp>
      <p:pic>
        <p:nvPicPr>
          <p:cNvPr id="2970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7800"/>
            <a:ext cx="4268788"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6916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1447800"/>
            <a:ext cx="4268788"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691655" name="Rectangle 7"/>
          <p:cNvSpPr>
            <a:spLocks noChangeArrowheads="1"/>
          </p:cNvSpPr>
          <p:nvPr/>
        </p:nvSpPr>
        <p:spPr bwMode="auto">
          <a:xfrm>
            <a:off x="5334000" y="4902200"/>
            <a:ext cx="2470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a:spcBef>
                <a:spcPct val="50000"/>
              </a:spcBef>
            </a:pPr>
            <a:r>
              <a:rPr lang="en-US" altLang="en-US" sz="1800"/>
              <a:t>K-means (3 Clusters)</a:t>
            </a:r>
          </a:p>
        </p:txBody>
      </p:sp>
    </p:spTree>
    <p:extLst>
      <p:ext uri="{BB962C8B-B14F-4D97-AF65-F5344CB8AC3E}">
        <p14:creationId xmlns:p14="http://schemas.microsoft.com/office/powerpoint/2010/main" val="36551158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9165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916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1655"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028700" y="221095"/>
            <a:ext cx="8610600" cy="552450"/>
          </a:xfrm>
        </p:spPr>
        <p:txBody>
          <a:bodyPr/>
          <a:lstStyle/>
          <a:p>
            <a:r>
              <a:rPr lang="en-US" altLang="en-US" sz="2800" dirty="0"/>
              <a:t>Limitations of K-means: Non-globular Shapes</a:t>
            </a:r>
          </a:p>
        </p:txBody>
      </p:sp>
      <p:sp>
        <p:nvSpPr>
          <p:cNvPr id="30723" name="Text Box 4"/>
          <p:cNvSpPr txBox="1">
            <a:spLocks noChangeArrowheads="1"/>
          </p:cNvSpPr>
          <p:nvPr/>
        </p:nvSpPr>
        <p:spPr bwMode="auto">
          <a:xfrm>
            <a:off x="1143000" y="4876800"/>
            <a:ext cx="2057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a:spcBef>
                <a:spcPct val="50000"/>
              </a:spcBef>
            </a:pPr>
            <a:r>
              <a:rPr lang="en-US" altLang="en-US" sz="1800"/>
              <a:t>Original Points</a:t>
            </a:r>
          </a:p>
        </p:txBody>
      </p:sp>
      <p:pic>
        <p:nvPicPr>
          <p:cNvPr id="3072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19200"/>
            <a:ext cx="4268788"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69267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1219200"/>
            <a:ext cx="4268788"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692679" name="Rectangle 7"/>
          <p:cNvSpPr>
            <a:spLocks noChangeArrowheads="1"/>
          </p:cNvSpPr>
          <p:nvPr/>
        </p:nvSpPr>
        <p:spPr bwMode="auto">
          <a:xfrm>
            <a:off x="5334000" y="4902200"/>
            <a:ext cx="2470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a:spcBef>
                <a:spcPct val="50000"/>
              </a:spcBef>
            </a:pPr>
            <a:r>
              <a:rPr lang="en-US" altLang="en-US" sz="1800"/>
              <a:t>K-means (2 Clusters)</a:t>
            </a:r>
          </a:p>
        </p:txBody>
      </p:sp>
    </p:spTree>
    <p:extLst>
      <p:ext uri="{BB962C8B-B14F-4D97-AF65-F5344CB8AC3E}">
        <p14:creationId xmlns:p14="http://schemas.microsoft.com/office/powerpoint/2010/main" val="35591585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9267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926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2679"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143000" y="681037"/>
            <a:ext cx="8280400" cy="552450"/>
          </a:xfrm>
        </p:spPr>
        <p:txBody>
          <a:bodyPr/>
          <a:lstStyle/>
          <a:p>
            <a:r>
              <a:rPr lang="en-US" altLang="en-US" sz="2800" dirty="0"/>
              <a:t>Overcoming K-means Limitations</a:t>
            </a:r>
          </a:p>
        </p:txBody>
      </p:sp>
      <p:sp>
        <p:nvSpPr>
          <p:cNvPr id="32771" name="Rectangle 3"/>
          <p:cNvSpPr>
            <a:spLocks noGrp="1" noChangeArrowheads="1"/>
          </p:cNvSpPr>
          <p:nvPr>
            <p:ph type="body" idx="1"/>
          </p:nvPr>
        </p:nvSpPr>
        <p:spPr>
          <a:xfrm>
            <a:off x="639763" y="1143000"/>
            <a:ext cx="8001000" cy="976313"/>
          </a:xfrm>
        </p:spPr>
        <p:txBody>
          <a:bodyPr/>
          <a:lstStyle/>
          <a:p>
            <a:pPr marL="533400" indent="-533400">
              <a:lnSpc>
                <a:spcPct val="90000"/>
              </a:lnSpc>
              <a:spcBef>
                <a:spcPct val="20000"/>
              </a:spcBef>
              <a:buFont typeface="Monotype Sorts" pitchFamily="2" charset="2"/>
              <a:buNone/>
            </a:pPr>
            <a:endParaRPr lang="en-US" altLang="en-US"/>
          </a:p>
          <a:p>
            <a:pPr marL="990600" lvl="1" indent="-533400">
              <a:lnSpc>
                <a:spcPct val="90000"/>
              </a:lnSpc>
              <a:spcBef>
                <a:spcPct val="20000"/>
              </a:spcBef>
            </a:pPr>
            <a:endParaRPr lang="en-US" altLang="en-US"/>
          </a:p>
          <a:p>
            <a:pPr marL="990600" lvl="1" indent="-533400">
              <a:lnSpc>
                <a:spcPct val="90000"/>
              </a:lnSpc>
              <a:spcBef>
                <a:spcPct val="20000"/>
              </a:spcBef>
            </a:pPr>
            <a:endParaRPr lang="en-US" altLang="en-US" sz="2000"/>
          </a:p>
          <a:p>
            <a:pPr marL="990600" lvl="1" indent="-533400">
              <a:lnSpc>
                <a:spcPct val="90000"/>
              </a:lnSpc>
              <a:spcBef>
                <a:spcPct val="20000"/>
              </a:spcBef>
              <a:buFont typeface="Arial" charset="0"/>
              <a:buNone/>
            </a:pPr>
            <a:endParaRPr lang="en-US" altLang="en-US" sz="2000"/>
          </a:p>
        </p:txBody>
      </p:sp>
      <p:sp>
        <p:nvSpPr>
          <p:cNvPr id="32772" name="Text Box 4"/>
          <p:cNvSpPr txBox="1">
            <a:spLocks noChangeArrowheads="1"/>
          </p:cNvSpPr>
          <p:nvPr/>
        </p:nvSpPr>
        <p:spPr bwMode="auto">
          <a:xfrm>
            <a:off x="762000" y="4648200"/>
            <a:ext cx="7696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a:spcBef>
                <a:spcPct val="50000"/>
              </a:spcBef>
            </a:pPr>
            <a:r>
              <a:rPr lang="en-US" altLang="en-US" sz="1800" dirty="0"/>
              <a:t>Original Points				K-means Clusters</a:t>
            </a:r>
          </a:p>
        </p:txBody>
      </p:sp>
      <p:pic>
        <p:nvPicPr>
          <p:cNvPr id="3277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7800"/>
            <a:ext cx="4268788"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277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1524000"/>
            <a:ext cx="4268788"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 name="Rectangle 1"/>
          <p:cNvSpPr/>
          <p:nvPr/>
        </p:nvSpPr>
        <p:spPr>
          <a:xfrm>
            <a:off x="990600" y="5257800"/>
            <a:ext cx="7772400" cy="523220"/>
          </a:xfrm>
          <a:prstGeom prst="rect">
            <a:avLst/>
          </a:prstGeom>
        </p:spPr>
        <p:txBody>
          <a:bodyPr wrap="square">
            <a:spAutoFit/>
          </a:bodyPr>
          <a:lstStyle/>
          <a:p>
            <a:r>
              <a:rPr lang="en-US" altLang="en-US" b="0" dirty="0"/>
              <a:t>One solution is to find a large number of clusters such that each of them represents a part of a natural cluster. But these small clusters need to be put together in a post-processing step.</a:t>
            </a:r>
          </a:p>
        </p:txBody>
      </p:sp>
    </p:spTree>
    <p:extLst>
      <p:ext uri="{BB962C8B-B14F-4D97-AF65-F5344CB8AC3E}">
        <p14:creationId xmlns:p14="http://schemas.microsoft.com/office/powerpoint/2010/main" val="112862539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8600" y="152400"/>
            <a:ext cx="8610600" cy="552450"/>
          </a:xfrm>
        </p:spPr>
        <p:txBody>
          <a:bodyPr/>
          <a:lstStyle/>
          <a:p>
            <a:r>
              <a:rPr lang="en-US" altLang="en-US" sz="2800"/>
              <a:t>Overcoming K-means Limitations</a:t>
            </a:r>
          </a:p>
        </p:txBody>
      </p:sp>
      <p:sp>
        <p:nvSpPr>
          <p:cNvPr id="33795" name="Rectangle 3"/>
          <p:cNvSpPr>
            <a:spLocks noGrp="1" noChangeArrowheads="1"/>
          </p:cNvSpPr>
          <p:nvPr>
            <p:ph type="body" idx="1"/>
          </p:nvPr>
        </p:nvSpPr>
        <p:spPr>
          <a:xfrm>
            <a:off x="639763" y="1143000"/>
            <a:ext cx="8001000" cy="976313"/>
          </a:xfrm>
        </p:spPr>
        <p:txBody>
          <a:bodyPr/>
          <a:lstStyle/>
          <a:p>
            <a:pPr marL="533400" indent="-533400">
              <a:lnSpc>
                <a:spcPct val="90000"/>
              </a:lnSpc>
              <a:spcBef>
                <a:spcPct val="20000"/>
              </a:spcBef>
              <a:buFont typeface="Monotype Sorts" pitchFamily="2" charset="2"/>
              <a:buNone/>
            </a:pPr>
            <a:endParaRPr lang="en-US" altLang="en-US"/>
          </a:p>
          <a:p>
            <a:pPr marL="990600" lvl="1" indent="-533400">
              <a:lnSpc>
                <a:spcPct val="90000"/>
              </a:lnSpc>
              <a:spcBef>
                <a:spcPct val="20000"/>
              </a:spcBef>
            </a:pPr>
            <a:endParaRPr lang="en-US" altLang="en-US"/>
          </a:p>
          <a:p>
            <a:pPr marL="990600" lvl="1" indent="-533400">
              <a:lnSpc>
                <a:spcPct val="90000"/>
              </a:lnSpc>
              <a:spcBef>
                <a:spcPct val="20000"/>
              </a:spcBef>
            </a:pPr>
            <a:endParaRPr lang="en-US" altLang="en-US" sz="2000"/>
          </a:p>
          <a:p>
            <a:pPr marL="990600" lvl="1" indent="-533400">
              <a:lnSpc>
                <a:spcPct val="90000"/>
              </a:lnSpc>
              <a:spcBef>
                <a:spcPct val="20000"/>
              </a:spcBef>
              <a:buFont typeface="Arial" charset="0"/>
              <a:buNone/>
            </a:pPr>
            <a:endParaRPr lang="en-US" altLang="en-US" sz="2000"/>
          </a:p>
        </p:txBody>
      </p:sp>
      <p:sp>
        <p:nvSpPr>
          <p:cNvPr id="33796" name="Text Box 4"/>
          <p:cNvSpPr txBox="1">
            <a:spLocks noChangeArrowheads="1"/>
          </p:cNvSpPr>
          <p:nvPr/>
        </p:nvSpPr>
        <p:spPr bwMode="auto">
          <a:xfrm>
            <a:off x="1143000" y="4419600"/>
            <a:ext cx="7696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sz="1400" b="1">
                <a:solidFill>
                  <a:schemeClr val="tx1"/>
                </a:solidFill>
                <a:latin typeface="Arial" charset="0"/>
              </a:defRPr>
            </a:lvl1pPr>
            <a:lvl2pPr marL="742950" indent="-285750">
              <a:defRPr sz="1400" b="1">
                <a:solidFill>
                  <a:schemeClr val="tx1"/>
                </a:solidFill>
                <a:latin typeface="Arial" charset="0"/>
              </a:defRPr>
            </a:lvl2pPr>
            <a:lvl3pPr marL="1143000" indent="-228600">
              <a:defRPr sz="1400" b="1">
                <a:solidFill>
                  <a:schemeClr val="tx1"/>
                </a:solidFill>
                <a:latin typeface="Arial" charset="0"/>
              </a:defRPr>
            </a:lvl3pPr>
            <a:lvl4pPr marL="1600200" indent="-228600">
              <a:defRPr sz="1400" b="1">
                <a:solidFill>
                  <a:schemeClr val="tx1"/>
                </a:solidFill>
                <a:latin typeface="Arial" charset="0"/>
              </a:defRPr>
            </a:lvl4pPr>
            <a:lvl5pPr marL="2057400" indent="-228600">
              <a:defRPr sz="1400" b="1">
                <a:solidFill>
                  <a:schemeClr val="tx1"/>
                </a:solidFill>
                <a:latin typeface="Arial" charset="0"/>
              </a:defRPr>
            </a:lvl5pPr>
            <a:lvl6pPr marL="2514600" indent="-228600" eaLnBrk="0" fontAlgn="base" hangingPunct="0">
              <a:spcBef>
                <a:spcPct val="0"/>
              </a:spcBef>
              <a:spcAft>
                <a:spcPct val="0"/>
              </a:spcAft>
              <a:defRPr sz="1400" b="1">
                <a:solidFill>
                  <a:schemeClr val="tx1"/>
                </a:solidFill>
                <a:latin typeface="Arial" charset="0"/>
              </a:defRPr>
            </a:lvl6pPr>
            <a:lvl7pPr marL="2971800" indent="-228600" eaLnBrk="0" fontAlgn="base" hangingPunct="0">
              <a:spcBef>
                <a:spcPct val="0"/>
              </a:spcBef>
              <a:spcAft>
                <a:spcPct val="0"/>
              </a:spcAft>
              <a:defRPr sz="1400" b="1">
                <a:solidFill>
                  <a:schemeClr val="tx1"/>
                </a:solidFill>
                <a:latin typeface="Arial" charset="0"/>
              </a:defRPr>
            </a:lvl7pPr>
            <a:lvl8pPr marL="3429000" indent="-228600" eaLnBrk="0" fontAlgn="base" hangingPunct="0">
              <a:spcBef>
                <a:spcPct val="0"/>
              </a:spcBef>
              <a:spcAft>
                <a:spcPct val="0"/>
              </a:spcAft>
              <a:defRPr sz="1400" b="1">
                <a:solidFill>
                  <a:schemeClr val="tx1"/>
                </a:solidFill>
                <a:latin typeface="Arial" charset="0"/>
              </a:defRPr>
            </a:lvl8pPr>
            <a:lvl9pPr marL="3886200" indent="-228600" eaLnBrk="0" fontAlgn="base" hangingPunct="0">
              <a:spcBef>
                <a:spcPct val="0"/>
              </a:spcBef>
              <a:spcAft>
                <a:spcPct val="0"/>
              </a:spcAft>
              <a:defRPr sz="1400" b="1">
                <a:solidFill>
                  <a:schemeClr val="tx1"/>
                </a:solidFill>
                <a:latin typeface="Arial" charset="0"/>
              </a:defRPr>
            </a:lvl9pPr>
          </a:lstStyle>
          <a:p>
            <a:pPr>
              <a:spcBef>
                <a:spcPct val="50000"/>
              </a:spcBef>
            </a:pPr>
            <a:r>
              <a:rPr lang="en-US" altLang="en-US" sz="1800"/>
              <a:t>Original Points				K-means Clusters</a:t>
            </a:r>
          </a:p>
        </p:txBody>
      </p:sp>
      <p:pic>
        <p:nvPicPr>
          <p:cNvPr id="3379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19200"/>
            <a:ext cx="4268788"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379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5613" y="1219200"/>
            <a:ext cx="4268787"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 name="Rectangle 1"/>
          <p:cNvSpPr/>
          <p:nvPr/>
        </p:nvSpPr>
        <p:spPr>
          <a:xfrm>
            <a:off x="990600" y="5141893"/>
            <a:ext cx="7467600" cy="523220"/>
          </a:xfrm>
          <a:prstGeom prst="rect">
            <a:avLst/>
          </a:prstGeom>
        </p:spPr>
        <p:txBody>
          <a:bodyPr wrap="square">
            <a:spAutoFit/>
          </a:bodyPr>
          <a:lstStyle/>
          <a:p>
            <a:r>
              <a:rPr lang="en-US" altLang="en-US" b="0" dirty="0"/>
              <a:t>One solution is to find a large number of clusters such that each of them represents a part of a natural cluster. But these small clusters need to be put together in a post-processing step.</a:t>
            </a:r>
          </a:p>
        </p:txBody>
      </p:sp>
    </p:spTree>
    <p:extLst>
      <p:ext uri="{BB962C8B-B14F-4D97-AF65-F5344CB8AC3E}">
        <p14:creationId xmlns:p14="http://schemas.microsoft.com/office/powerpoint/2010/main" val="371669380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F9CE2946-050F-40FA-ACF6-F07E8578C7C1}" type="slidenum">
              <a:rPr lang="en-US" sz="1200" smtClean="0"/>
              <a:pPr eaLnBrk="1" hangingPunct="1"/>
              <a:t>65</a:t>
            </a:fld>
            <a:endParaRPr lang="en-US" sz="1200"/>
          </a:p>
        </p:txBody>
      </p:sp>
      <p:sp>
        <p:nvSpPr>
          <p:cNvPr id="43011" name="Rectangle 4"/>
          <p:cNvSpPr>
            <a:spLocks noGrp="1" noChangeArrowheads="1"/>
          </p:cNvSpPr>
          <p:nvPr>
            <p:ph type="title"/>
          </p:nvPr>
        </p:nvSpPr>
        <p:spPr>
          <a:xfrm>
            <a:off x="990600" y="762000"/>
            <a:ext cx="7793038" cy="609600"/>
          </a:xfrm>
        </p:spPr>
        <p:txBody>
          <a:bodyPr/>
          <a:lstStyle/>
          <a:p>
            <a:pPr eaLnBrk="1" hangingPunct="1"/>
            <a:r>
              <a:rPr lang="en-US" sz="3200"/>
              <a:t>Pseudo Code PAM Algorithm</a:t>
            </a:r>
          </a:p>
        </p:txBody>
      </p:sp>
      <p:sp>
        <p:nvSpPr>
          <p:cNvPr id="43012" name="Rectangle 6"/>
          <p:cNvSpPr>
            <a:spLocks noChangeArrowheads="1"/>
          </p:cNvSpPr>
          <p:nvPr/>
        </p:nvSpPr>
        <p:spPr bwMode="auto">
          <a:xfrm>
            <a:off x="152400" y="1752600"/>
            <a:ext cx="8763000" cy="364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buFontTx/>
              <a:buAutoNum type="arabicPeriod"/>
            </a:pPr>
            <a:r>
              <a:rPr lang="en-US" sz="2200">
                <a:solidFill>
                  <a:srgbClr val="000000"/>
                </a:solidFill>
                <a:latin typeface="Times New Roman" pitchFamily="18" charset="0"/>
                <a:cs typeface="Arial" charset="0"/>
              </a:rPr>
              <a:t>Add the dataset medoid to curr. Create an initial set of k representatives curr by greedily adding points to curr that increase q(X) the least.</a:t>
            </a:r>
          </a:p>
          <a:p>
            <a:pPr marL="457200" indent="-457200">
              <a:buFontTx/>
              <a:buAutoNum type="arabicPeriod"/>
            </a:pPr>
            <a:r>
              <a:rPr lang="en-US" sz="2200">
                <a:solidFill>
                  <a:srgbClr val="000000"/>
                </a:solidFill>
                <a:latin typeface="Times New Roman" pitchFamily="18" charset="0"/>
                <a:cs typeface="Arial" charset="0"/>
              </a:rPr>
              <a:t>WHILE NOT DONE DO</a:t>
            </a:r>
          </a:p>
          <a:p>
            <a:pPr marL="1371600" lvl="2" indent="-457200">
              <a:buFontTx/>
              <a:buAutoNum type="arabicPeriod"/>
            </a:pPr>
            <a:r>
              <a:rPr lang="en-US" sz="2200">
                <a:solidFill>
                  <a:srgbClr val="000000"/>
                </a:solidFill>
                <a:latin typeface="Times New Roman" pitchFamily="18" charset="0"/>
                <a:cs typeface="Arial" charset="0"/>
              </a:rPr>
              <a:t>Create new solutions S by replacing a single representative in curr by a single non-representative.</a:t>
            </a:r>
          </a:p>
          <a:p>
            <a:pPr marL="1371600" lvl="2" indent="-457200">
              <a:buFontTx/>
              <a:buAutoNum type="arabicPeriod"/>
            </a:pPr>
            <a:r>
              <a:rPr lang="en-US" sz="2200">
                <a:solidFill>
                  <a:srgbClr val="000000"/>
                </a:solidFill>
                <a:latin typeface="Times New Roman" pitchFamily="18" charset="0"/>
                <a:cs typeface="Arial" charset="0"/>
              </a:rPr>
              <a:t>Determine the element s in S for which q(s) is minimal (if there is more than one minimal element, randomly pick one).</a:t>
            </a:r>
          </a:p>
          <a:p>
            <a:pPr marL="1371600" lvl="2" indent="-457200">
              <a:buFontTx/>
              <a:buAutoNum type="arabicPeriod"/>
            </a:pPr>
            <a:r>
              <a:rPr lang="en-US" sz="2200">
                <a:solidFill>
                  <a:srgbClr val="000000"/>
                </a:solidFill>
                <a:latin typeface="Times New Roman" pitchFamily="18" charset="0"/>
                <a:cs typeface="Arial" charset="0"/>
              </a:rPr>
              <a:t>IF q(s)&lt;q(curr) THEN curr:=s</a:t>
            </a:r>
          </a:p>
          <a:p>
            <a:pPr marL="1371600" lvl="2" indent="-457200"/>
            <a:r>
              <a:rPr lang="en-US" sz="2200">
                <a:solidFill>
                  <a:srgbClr val="000000"/>
                </a:solidFill>
                <a:latin typeface="Times New Roman" pitchFamily="18" charset="0"/>
                <a:cs typeface="Arial" charset="0"/>
              </a:rPr>
              <a:t>      ELSE terminate and return curr as the solution for this run.</a:t>
            </a:r>
          </a:p>
          <a:p>
            <a:pPr marL="914400" lvl="1" indent="-457200">
              <a:spcBef>
                <a:spcPct val="50000"/>
              </a:spcBef>
              <a:buFontTx/>
              <a:buAutoNum type="arabicPeriod"/>
            </a:pPr>
            <a:endParaRPr lang="en-US" sz="2200">
              <a:solidFill>
                <a:srgbClr val="000000"/>
              </a:solidFill>
              <a:latin typeface="Arial" charset="0"/>
              <a:cs typeface="Arial" charset="0"/>
            </a:endParaRPr>
          </a:p>
        </p:txBody>
      </p:sp>
      <p:sp>
        <p:nvSpPr>
          <p:cNvPr id="43013" name="Text Box 7"/>
          <p:cNvSpPr txBox="1">
            <a:spLocks noChangeArrowheads="1"/>
          </p:cNvSpPr>
          <p:nvPr/>
        </p:nvSpPr>
        <p:spPr bwMode="auto">
          <a:xfrm>
            <a:off x="304800" y="5159375"/>
            <a:ext cx="8353425"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i="1"/>
              <a:t>curr:</a:t>
            </a:r>
            <a:r>
              <a:rPr lang="en-US"/>
              <a:t> current set of cluster representatives</a:t>
            </a:r>
          </a:p>
          <a:p>
            <a:pPr eaLnBrk="1" hangingPunct="1"/>
            <a:r>
              <a:rPr lang="en-US"/>
              <a:t>Remark: commonly SSE is used as the fitness function q;</a:t>
            </a:r>
          </a:p>
          <a:p>
            <a:pPr eaLnBrk="1" hangingPunct="1"/>
            <a:r>
              <a:rPr lang="en-US"/>
              <a:t>PAM was developed by Kaufman and Rousseeuw, 1987</a:t>
            </a:r>
          </a:p>
          <a:p>
            <a:pPr eaLnBrk="1" hangingPunct="1"/>
            <a:r>
              <a:rPr lang="en-US"/>
              <a:t>also called </a:t>
            </a:r>
            <a:r>
              <a:rPr lang="en-US" i="1"/>
              <a:t>k-medoids (</a:t>
            </a:r>
            <a:r>
              <a:rPr lang="en-US" i="1">
                <a:hlinkClick r:id="rId2"/>
              </a:rPr>
              <a:t>http://en.wikipedia.org/wiki/Medoid</a:t>
            </a:r>
            <a:r>
              <a:rPr lang="en-US" i="1"/>
              <a:t> )</a:t>
            </a:r>
          </a:p>
          <a:p>
            <a:pPr eaLnBrk="1" hangingPunct="1"/>
            <a:endParaRPr lang="en-US" i="1"/>
          </a:p>
        </p:txBody>
      </p:sp>
      <p:sp>
        <p:nvSpPr>
          <p:cNvPr id="2" name="TextBox 1"/>
          <p:cNvSpPr txBox="1"/>
          <p:nvPr/>
        </p:nvSpPr>
        <p:spPr>
          <a:xfrm>
            <a:off x="3810000" y="0"/>
            <a:ext cx="787395" cy="261610"/>
          </a:xfrm>
          <a:prstGeom prst="rect">
            <a:avLst/>
          </a:prstGeom>
          <a:noFill/>
        </p:spPr>
        <p:txBody>
          <a:bodyPr wrap="none" rtlCol="0">
            <a:spAutoFit/>
          </a:bodyPr>
          <a:lstStyle/>
          <a:p>
            <a:r>
              <a:rPr lang="en-US" sz="1100" dirty="0"/>
              <a:t>Covered!!</a:t>
            </a:r>
          </a:p>
        </p:txBody>
      </p:sp>
      <p:sp>
        <p:nvSpPr>
          <p:cNvPr id="3" name="TextBox 2"/>
          <p:cNvSpPr txBox="1"/>
          <p:nvPr/>
        </p:nvSpPr>
        <p:spPr>
          <a:xfrm>
            <a:off x="1447800" y="267788"/>
            <a:ext cx="6644704" cy="707886"/>
          </a:xfrm>
          <a:prstGeom prst="rect">
            <a:avLst/>
          </a:prstGeom>
          <a:noFill/>
        </p:spPr>
        <p:txBody>
          <a:bodyPr wrap="none" rtlCol="0">
            <a:spAutoFit/>
          </a:bodyPr>
          <a:lstStyle/>
          <a:p>
            <a:r>
              <a:rPr lang="en-US" sz="2000" dirty="0"/>
              <a:t>Reading Material: </a:t>
            </a:r>
            <a:r>
              <a:rPr lang="en-US" sz="2000" dirty="0">
                <a:hlinkClick r:id="rId3"/>
              </a:rPr>
              <a:t>http://en.wikipedia.org/wiki/K-medoids</a:t>
            </a:r>
            <a:endParaRPr lang="en-US" sz="2000" dirty="0"/>
          </a:p>
          <a:p>
            <a:r>
              <a:rPr lang="en-US" sz="2000" dirty="0"/>
              <a:t>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A2669968-D83F-4ECE-B688-DD7F6F0E7DAB}" type="slidenum">
              <a:rPr lang="en-US" sz="1200" smtClean="0"/>
              <a:pPr eaLnBrk="1" hangingPunct="1"/>
              <a:t>66</a:t>
            </a:fld>
            <a:endParaRPr lang="en-US" sz="1200"/>
          </a:p>
        </p:txBody>
      </p:sp>
      <p:sp>
        <p:nvSpPr>
          <p:cNvPr id="41987" name="Rectangle 2"/>
          <p:cNvSpPr>
            <a:spLocks noGrp="1" noChangeArrowheads="1"/>
          </p:cNvSpPr>
          <p:nvPr>
            <p:ph type="title"/>
          </p:nvPr>
        </p:nvSpPr>
        <p:spPr/>
        <p:txBody>
          <a:bodyPr/>
          <a:lstStyle/>
          <a:p>
            <a:pPr eaLnBrk="1" hangingPunct="1"/>
            <a:r>
              <a:rPr lang="en-US" sz="3200"/>
              <a:t>PAM’s Fitness Function</a:t>
            </a:r>
          </a:p>
        </p:txBody>
      </p:sp>
      <p:sp>
        <p:nvSpPr>
          <p:cNvPr id="41988" name="Rectangle 3"/>
          <p:cNvSpPr>
            <a:spLocks noGrp="1" noChangeArrowheads="1"/>
          </p:cNvSpPr>
          <p:nvPr>
            <p:ph type="body" sz="half" idx="1"/>
          </p:nvPr>
        </p:nvSpPr>
        <p:spPr>
          <a:xfrm>
            <a:off x="228600" y="1752600"/>
            <a:ext cx="8915400" cy="4800600"/>
          </a:xfrm>
        </p:spPr>
        <p:txBody>
          <a:bodyPr/>
          <a:lstStyle/>
          <a:p>
            <a:pPr eaLnBrk="1" hangingPunct="1">
              <a:lnSpc>
                <a:spcPct val="90000"/>
              </a:lnSpc>
              <a:buFont typeface="Wingdings" pitchFamily="2" charset="2"/>
              <a:buNone/>
            </a:pPr>
            <a:r>
              <a:rPr lang="en-US" sz="2400" dirty="0"/>
              <a:t>Most common measure to evaluate a clustering X is the Sum of Squared Error (SSE)</a:t>
            </a:r>
          </a:p>
          <a:p>
            <a:pPr lvl="1" eaLnBrk="1" hangingPunct="1">
              <a:lnSpc>
                <a:spcPct val="90000"/>
              </a:lnSpc>
            </a:pPr>
            <a:r>
              <a:rPr lang="en-US" sz="2400" dirty="0"/>
              <a:t>For each point, the error is the distance to the nearest cluster representative</a:t>
            </a:r>
          </a:p>
          <a:p>
            <a:pPr lvl="1" eaLnBrk="1" hangingPunct="1">
              <a:lnSpc>
                <a:spcPct val="90000"/>
              </a:lnSpc>
            </a:pPr>
            <a:r>
              <a:rPr lang="en-US" sz="2400" dirty="0"/>
              <a:t>To get SSE, we square these errors and sum them.</a:t>
            </a:r>
          </a:p>
          <a:p>
            <a:pPr lvl="1" eaLnBrk="1" hangingPunct="1">
              <a:lnSpc>
                <a:spcPct val="90000"/>
              </a:lnSpc>
            </a:pPr>
            <a:endParaRPr lang="en-US" sz="2400" dirty="0"/>
          </a:p>
          <a:p>
            <a:pPr lvl="1" eaLnBrk="1" hangingPunct="1">
              <a:lnSpc>
                <a:spcPct val="90000"/>
              </a:lnSpc>
              <a:buFont typeface="Wingdings" pitchFamily="2" charset="2"/>
              <a:buNone/>
            </a:pPr>
            <a:endParaRPr lang="en-US" sz="2400" dirty="0"/>
          </a:p>
          <a:p>
            <a:pPr lvl="1" eaLnBrk="1" hangingPunct="1">
              <a:lnSpc>
                <a:spcPct val="90000"/>
              </a:lnSpc>
            </a:pPr>
            <a:endParaRPr lang="en-US" sz="2400" dirty="0"/>
          </a:p>
          <a:p>
            <a:pPr lvl="1" eaLnBrk="1" hangingPunct="1">
              <a:lnSpc>
                <a:spcPct val="90000"/>
              </a:lnSpc>
            </a:pPr>
            <a:r>
              <a:rPr lang="en-US" sz="2400" i="1" dirty="0"/>
              <a:t>x </a:t>
            </a:r>
            <a:r>
              <a:rPr lang="en-US" sz="2400" dirty="0"/>
              <a:t>is a data point in cluster </a:t>
            </a:r>
            <a:r>
              <a:rPr lang="en-US" sz="2400" i="1" dirty="0"/>
              <a:t>C</a:t>
            </a:r>
            <a:r>
              <a:rPr lang="en-US" sz="2400" baseline="-25000" dirty="0"/>
              <a:t>i </a:t>
            </a:r>
            <a:r>
              <a:rPr lang="en-US" sz="2400" dirty="0"/>
              <a:t>and </a:t>
            </a:r>
            <a:r>
              <a:rPr lang="en-US" sz="2400" i="1" dirty="0"/>
              <a:t>m</a:t>
            </a:r>
            <a:r>
              <a:rPr lang="en-US" sz="2400" i="1" baseline="-25000" dirty="0"/>
              <a:t>i</a:t>
            </a:r>
            <a:r>
              <a:rPr lang="en-US" sz="2400" dirty="0"/>
              <a:t> is the representative point for cluster </a:t>
            </a:r>
            <a:r>
              <a:rPr lang="en-US" sz="2400" i="1" dirty="0"/>
              <a:t>C</a:t>
            </a:r>
            <a:r>
              <a:rPr lang="en-US" sz="2400" baseline="-25000" dirty="0"/>
              <a:t>i</a:t>
            </a:r>
            <a:r>
              <a:rPr lang="en-US" sz="2400" dirty="0"/>
              <a:t> </a:t>
            </a:r>
          </a:p>
          <a:p>
            <a:pPr lvl="1" eaLnBrk="1" hangingPunct="1">
              <a:lnSpc>
                <a:spcPct val="90000"/>
              </a:lnSpc>
            </a:pPr>
            <a:r>
              <a:rPr lang="en-US" sz="2400" dirty="0"/>
              <a:t>The MSE-error computes the average value the squared value takes instead</a:t>
            </a:r>
          </a:p>
          <a:p>
            <a:pPr eaLnBrk="1" hangingPunct="1">
              <a:lnSpc>
                <a:spcPct val="90000"/>
              </a:lnSpc>
            </a:pPr>
            <a:endParaRPr lang="en-US" sz="2400" dirty="0"/>
          </a:p>
        </p:txBody>
      </p:sp>
      <p:graphicFrame>
        <p:nvGraphicFramePr>
          <p:cNvPr id="41989" name="Object 4"/>
          <p:cNvGraphicFramePr>
            <a:graphicFrameLocks noGrp="1" noChangeAspect="1"/>
          </p:cNvGraphicFramePr>
          <p:nvPr>
            <p:ph sz="half" idx="2"/>
          </p:nvPr>
        </p:nvGraphicFramePr>
        <p:xfrm>
          <a:off x="1295400" y="3810000"/>
          <a:ext cx="5334000" cy="923925"/>
        </p:xfrm>
        <a:graphic>
          <a:graphicData uri="http://schemas.openxmlformats.org/presentationml/2006/ole">
            <mc:AlternateContent xmlns:mc="http://schemas.openxmlformats.org/markup-compatibility/2006">
              <mc:Choice xmlns:v="urn:schemas-microsoft-com:vml" Requires="v">
                <p:oleObj spid="_x0000_s13317" name="Equation" r:id="rId3" imgW="2641600" imgH="457200" progId="Equation.3">
                  <p:embed/>
                </p:oleObj>
              </mc:Choice>
              <mc:Fallback>
                <p:oleObj name="Equation" r:id="rId3" imgW="2641600" imgH="457200" progId="Equation.3">
                  <p:embed/>
                  <p:pic>
                    <p:nvPicPr>
                      <p:cNvPr id="41989"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3810000"/>
                        <a:ext cx="5334000" cy="923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DB76A806-375C-411C-A253-9E06241F2358}" type="slidenum">
              <a:rPr lang="en-US" sz="1200" smtClean="0"/>
              <a:pPr eaLnBrk="1" hangingPunct="1"/>
              <a:t>67</a:t>
            </a:fld>
            <a:endParaRPr lang="en-US" sz="1200"/>
          </a:p>
        </p:txBody>
      </p:sp>
      <p:sp>
        <p:nvSpPr>
          <p:cNvPr id="44035" name="Rectangle 2"/>
          <p:cNvSpPr>
            <a:spLocks noGrp="1" noChangeArrowheads="1"/>
          </p:cNvSpPr>
          <p:nvPr>
            <p:ph type="title"/>
          </p:nvPr>
        </p:nvSpPr>
        <p:spPr/>
        <p:txBody>
          <a:bodyPr/>
          <a:lstStyle/>
          <a:p>
            <a:pPr eaLnBrk="1" hangingPunct="1"/>
            <a:r>
              <a:rPr lang="en-US" sz="3200"/>
              <a:t>Example PAM</a:t>
            </a:r>
          </a:p>
        </p:txBody>
      </p:sp>
      <p:sp>
        <p:nvSpPr>
          <p:cNvPr id="44036" name="Rectangle 3"/>
          <p:cNvSpPr>
            <a:spLocks noGrp="1" noChangeArrowheads="1"/>
          </p:cNvSpPr>
          <p:nvPr>
            <p:ph type="body" idx="1"/>
          </p:nvPr>
        </p:nvSpPr>
        <p:spPr>
          <a:xfrm>
            <a:off x="152400" y="1524000"/>
            <a:ext cx="8991600" cy="5029200"/>
          </a:xfrm>
        </p:spPr>
        <p:txBody>
          <a:bodyPr/>
          <a:lstStyle/>
          <a:p>
            <a:pPr eaLnBrk="1" hangingPunct="1">
              <a:lnSpc>
                <a:spcPct val="80000"/>
              </a:lnSpc>
              <a:buFont typeface="Wingdings" pitchFamily="2" charset="2"/>
              <a:buNone/>
            </a:pPr>
            <a:r>
              <a:rPr lang="en-US" sz="2000" dirty="0"/>
              <a:t>Distance Matrix: </a:t>
            </a:r>
          </a:p>
          <a:p>
            <a:pPr eaLnBrk="1" hangingPunct="1">
              <a:lnSpc>
                <a:spcPct val="80000"/>
              </a:lnSpc>
              <a:buFont typeface="Wingdings" pitchFamily="2" charset="2"/>
              <a:buNone/>
            </a:pPr>
            <a:r>
              <a:rPr lang="en-US" sz="2400" dirty="0"/>
              <a:t>0 2 4 5 6</a:t>
            </a:r>
          </a:p>
          <a:p>
            <a:pPr eaLnBrk="1" hangingPunct="1">
              <a:lnSpc>
                <a:spcPct val="80000"/>
              </a:lnSpc>
              <a:buFont typeface="Wingdings" pitchFamily="2" charset="2"/>
              <a:buNone/>
            </a:pPr>
            <a:r>
              <a:rPr lang="en-US" sz="2400" dirty="0"/>
              <a:t>   0 2 3 3</a:t>
            </a:r>
          </a:p>
          <a:p>
            <a:pPr eaLnBrk="1" hangingPunct="1">
              <a:lnSpc>
                <a:spcPct val="80000"/>
              </a:lnSpc>
              <a:buFont typeface="Wingdings" pitchFamily="2" charset="2"/>
              <a:buNone/>
            </a:pPr>
            <a:r>
              <a:rPr lang="en-US" sz="2400" dirty="0"/>
              <a:t>      0 5 5</a:t>
            </a:r>
          </a:p>
          <a:p>
            <a:pPr eaLnBrk="1" hangingPunct="1">
              <a:lnSpc>
                <a:spcPct val="80000"/>
              </a:lnSpc>
              <a:buFont typeface="Wingdings" pitchFamily="2" charset="2"/>
              <a:buNone/>
            </a:pPr>
            <a:r>
              <a:rPr lang="en-US" sz="2400" dirty="0"/>
              <a:t>         0 2</a:t>
            </a:r>
          </a:p>
          <a:p>
            <a:pPr eaLnBrk="1" hangingPunct="1">
              <a:lnSpc>
                <a:spcPct val="80000"/>
              </a:lnSpc>
              <a:buFont typeface="Wingdings" pitchFamily="2" charset="2"/>
              <a:buNone/>
            </a:pPr>
            <a:r>
              <a:rPr lang="en-US" sz="2400" dirty="0"/>
              <a:t>            0</a:t>
            </a:r>
          </a:p>
          <a:p>
            <a:pPr eaLnBrk="1" hangingPunct="1">
              <a:lnSpc>
                <a:spcPct val="80000"/>
              </a:lnSpc>
              <a:buFont typeface="Wingdings" pitchFamily="2" charset="2"/>
              <a:buNone/>
            </a:pPr>
            <a:r>
              <a:rPr lang="en-US" sz="2000" dirty="0"/>
              <a:t>Example: Run PAM with k=3</a:t>
            </a:r>
          </a:p>
          <a:p>
            <a:pPr eaLnBrk="1" hangingPunct="1">
              <a:lnSpc>
                <a:spcPct val="80000"/>
              </a:lnSpc>
              <a:buFont typeface="Wingdings" pitchFamily="2" charset="2"/>
              <a:buNone/>
            </a:pPr>
            <a:r>
              <a:rPr lang="en-US" sz="2000" dirty="0"/>
              <a:t>Current set of representatives: R={3,4,5} clusters {1,2,3} {4}{5} </a:t>
            </a:r>
          </a:p>
          <a:p>
            <a:pPr eaLnBrk="1" hangingPunct="1">
              <a:lnSpc>
                <a:spcPct val="80000"/>
              </a:lnSpc>
              <a:buFont typeface="Wingdings" pitchFamily="2" charset="2"/>
              <a:buNone/>
            </a:pPr>
            <a:r>
              <a:rPr lang="en-US" sz="2000" dirty="0"/>
              <a:t>Fitness: 2**2+4**2=20</a:t>
            </a:r>
          </a:p>
          <a:p>
            <a:pPr eaLnBrk="1" hangingPunct="1">
              <a:lnSpc>
                <a:spcPct val="80000"/>
              </a:lnSpc>
              <a:buFont typeface="Wingdings" pitchFamily="2" charset="2"/>
              <a:buNone/>
            </a:pPr>
            <a:r>
              <a:rPr lang="en-US" sz="2000" dirty="0"/>
              <a:t>Create new solutions replacing 3 or 4 or 5 by 1 or 2 (6 new solutions)</a:t>
            </a:r>
          </a:p>
          <a:p>
            <a:pPr eaLnBrk="1" hangingPunct="1">
              <a:lnSpc>
                <a:spcPct val="80000"/>
              </a:lnSpc>
              <a:buFont typeface="Wingdings" pitchFamily="2" charset="2"/>
              <a:buNone/>
            </a:pPr>
            <a:r>
              <a:rPr lang="en-US" sz="2000" dirty="0"/>
              <a:t>e.g.: R6={2,3,4} clusters {1,2} {3} {4,5}</a:t>
            </a:r>
          </a:p>
          <a:p>
            <a:pPr eaLnBrk="1" hangingPunct="1">
              <a:lnSpc>
                <a:spcPct val="80000"/>
              </a:lnSpc>
              <a:buFont typeface="Wingdings" pitchFamily="2" charset="2"/>
              <a:buNone/>
            </a:pPr>
            <a:r>
              <a:rPr lang="en-US" sz="2000" dirty="0"/>
              <a:t>Fitness: 2**2+2**2=8 </a:t>
            </a:r>
          </a:p>
          <a:p>
            <a:pPr eaLnBrk="1" hangingPunct="1">
              <a:lnSpc>
                <a:spcPct val="80000"/>
              </a:lnSpc>
              <a:buFont typeface="Wingdings" pitchFamily="2" charset="2"/>
              <a:buNone/>
            </a:pPr>
            <a:r>
              <a:rPr lang="en-US" sz="2000" dirty="0"/>
              <a:t>R6 becomes new set of representatives</a:t>
            </a:r>
          </a:p>
          <a:p>
            <a:pPr eaLnBrk="1" hangingPunct="1">
              <a:lnSpc>
                <a:spcPct val="80000"/>
              </a:lnSpc>
              <a:buFont typeface="Wingdings" pitchFamily="2" charset="2"/>
              <a:buNone/>
            </a:pPr>
            <a:r>
              <a:rPr lang="en-US" sz="2000" dirty="0"/>
              <a:t>6 new solutions will be created and the process continues until there is no more improvement; in this particular case it will terminate with R6.</a:t>
            </a:r>
          </a:p>
          <a:p>
            <a:pPr eaLnBrk="1" hangingPunct="1">
              <a:lnSpc>
                <a:spcPct val="80000"/>
              </a:lnSpc>
              <a:buFont typeface="Wingdings" pitchFamily="2" charset="2"/>
              <a:buNone/>
            </a:pPr>
            <a:endParaRPr lang="en-US" sz="1800" dirty="0"/>
          </a:p>
          <a:p>
            <a:pPr eaLnBrk="1" hangingPunct="1">
              <a:lnSpc>
                <a:spcPct val="80000"/>
              </a:lnSpc>
              <a:buFont typeface="Wingdings" pitchFamily="2" charset="2"/>
              <a:buNone/>
            </a:pPr>
            <a:r>
              <a:rPr lang="en-US" sz="1800" dirty="0"/>
              <a:t>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t>PAM’s Complexity </a:t>
            </a:r>
          </a:p>
        </p:txBody>
      </p:sp>
      <p:sp>
        <p:nvSpPr>
          <p:cNvPr id="45059" name="Content Placeholder 2"/>
          <p:cNvSpPr>
            <a:spLocks noGrp="1"/>
          </p:cNvSpPr>
          <p:nvPr>
            <p:ph idx="1"/>
          </p:nvPr>
        </p:nvSpPr>
        <p:spPr>
          <a:xfrm>
            <a:off x="381000" y="1981200"/>
            <a:ext cx="8382000" cy="4495800"/>
          </a:xfrm>
        </p:spPr>
        <p:txBody>
          <a:bodyPr/>
          <a:lstStyle/>
          <a:p>
            <a:r>
              <a:rPr lang="en-US"/>
              <a:t>Runtime: t*[(n-k)*k]* [(n-k)*k] ≈O(n</a:t>
            </a:r>
            <a:r>
              <a:rPr lang="en-US" baseline="30000"/>
              <a:t>2 </a:t>
            </a:r>
            <a:r>
              <a:rPr lang="en-US"/>
              <a:t>) where n is the number of objects, k is the number of clusters, and t is the number of iterations </a:t>
            </a:r>
          </a:p>
          <a:p>
            <a:r>
              <a:rPr lang="en-US"/>
              <a:t>Storage: O(n</a:t>
            </a:r>
            <a:r>
              <a:rPr lang="en-US" baseline="30000"/>
              <a:t>2 </a:t>
            </a:r>
            <a:r>
              <a:rPr lang="en-US"/>
              <a:t>) assuming that the distance matrix is stored</a:t>
            </a:r>
          </a:p>
          <a:p>
            <a:r>
              <a:rPr lang="en-US"/>
              <a:t>If the distance function is not stored the runtime becomes (distances have to be computed (O(d)) and cannot be look up (O(1))): </a:t>
            </a:r>
          </a:p>
          <a:p>
            <a:pPr>
              <a:buFont typeface="Wingdings" pitchFamily="2" charset="2"/>
              <a:buNone/>
            </a:pPr>
            <a:r>
              <a:rPr lang="en-US"/>
              <a:t>   t*[(n-k)*k]* [(n-k)*k*d]</a:t>
            </a:r>
          </a:p>
          <a:p>
            <a:r>
              <a:rPr lang="en-US"/>
              <a:t>Incremental implementations are usually faster! </a:t>
            </a:r>
          </a:p>
          <a:p>
            <a:pPr>
              <a:buFont typeface="Wingdings" pitchFamily="2" charset="2"/>
              <a:buNone/>
            </a:pPr>
            <a:endParaRPr lang="en-US"/>
          </a:p>
        </p:txBody>
      </p:sp>
      <p:sp>
        <p:nvSpPr>
          <p:cNvPr id="4506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7F506C9D-D9EF-4F1E-8089-0B603E2492E2}" type="slidenum">
              <a:rPr lang="en-US" sz="1200" smtClean="0"/>
              <a:pPr eaLnBrk="1" hangingPunct="1"/>
              <a:t>68</a:t>
            </a:fld>
            <a:endParaRPr lang="en-US" sz="1200"/>
          </a:p>
        </p:txBody>
      </p:sp>
      <p:cxnSp>
        <p:nvCxnSpPr>
          <p:cNvPr id="45061" name="Straight Connector 2"/>
          <p:cNvCxnSpPr>
            <a:cxnSpLocks noChangeShapeType="1"/>
          </p:cNvCxnSpPr>
          <p:nvPr/>
        </p:nvCxnSpPr>
        <p:spPr bwMode="auto">
          <a:xfrm flipV="1">
            <a:off x="3276600" y="1447800"/>
            <a:ext cx="2514600" cy="762000"/>
          </a:xfrm>
          <a:prstGeom prst="line">
            <a:avLst/>
          </a:prstGeom>
          <a:noFill/>
          <a:ln w="9525" algn="ctr">
            <a:solidFill>
              <a:schemeClr val="tx1"/>
            </a:solidFill>
            <a:miter lim="800000"/>
            <a:headEnd/>
            <a:tailEnd/>
          </a:ln>
        </p:spPr>
      </p:cxnSp>
      <p:sp>
        <p:nvSpPr>
          <p:cNvPr id="45062" name="TextBox 3"/>
          <p:cNvSpPr txBox="1">
            <a:spLocks noChangeArrowheads="1"/>
          </p:cNvSpPr>
          <p:nvPr/>
        </p:nvSpPr>
        <p:spPr bwMode="auto">
          <a:xfrm>
            <a:off x="5730875" y="1150938"/>
            <a:ext cx="10271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1400"/>
              <a:t>Cluster </a:t>
            </a:r>
          </a:p>
          <a:p>
            <a:pPr eaLnBrk="1" hangingPunct="1"/>
            <a:r>
              <a:rPr lang="en-US" sz="1400"/>
              <a:t>generation</a:t>
            </a:r>
          </a:p>
        </p:txBody>
      </p:sp>
      <p:cxnSp>
        <p:nvCxnSpPr>
          <p:cNvPr id="45063" name="Straight Connector 5"/>
          <p:cNvCxnSpPr>
            <a:cxnSpLocks noChangeShapeType="1"/>
          </p:cNvCxnSpPr>
          <p:nvPr/>
        </p:nvCxnSpPr>
        <p:spPr bwMode="auto">
          <a:xfrm flipV="1">
            <a:off x="5316538" y="1412875"/>
            <a:ext cx="2074862" cy="720725"/>
          </a:xfrm>
          <a:prstGeom prst="line">
            <a:avLst/>
          </a:prstGeom>
          <a:noFill/>
          <a:ln w="9525" algn="ctr">
            <a:solidFill>
              <a:schemeClr val="tx1"/>
            </a:solidFill>
            <a:miter lim="800000"/>
            <a:headEnd/>
            <a:tailEnd/>
          </a:ln>
        </p:spPr>
      </p:cxnSp>
      <p:sp>
        <p:nvSpPr>
          <p:cNvPr id="45064" name="TextBox 6"/>
          <p:cNvSpPr txBox="1">
            <a:spLocks noChangeArrowheads="1"/>
          </p:cNvSpPr>
          <p:nvPr/>
        </p:nvSpPr>
        <p:spPr bwMode="auto">
          <a:xfrm>
            <a:off x="6757988" y="996950"/>
            <a:ext cx="25415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1400"/>
              <a:t>Number of clusterings formed</a:t>
            </a:r>
          </a:p>
          <a:p>
            <a:pPr eaLnBrk="1" hangingPunct="1"/>
            <a:r>
              <a:rPr lang="en-US" sz="1400"/>
              <a:t>in one iteration</a:t>
            </a:r>
          </a:p>
        </p:txBody>
      </p:sp>
      <p:sp>
        <p:nvSpPr>
          <p:cNvPr id="45065" name="TextBox 7"/>
          <p:cNvSpPr txBox="1">
            <a:spLocks noChangeArrowheads="1"/>
          </p:cNvSpPr>
          <p:nvPr/>
        </p:nvSpPr>
        <p:spPr bwMode="auto">
          <a:xfrm>
            <a:off x="1371600" y="1447800"/>
            <a:ext cx="18113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r>
              <a:rPr lang="en-US" sz="1400"/>
              <a:t>Number of iterations</a:t>
            </a:r>
          </a:p>
        </p:txBody>
      </p:sp>
      <p:cxnSp>
        <p:nvCxnSpPr>
          <p:cNvPr id="45066" name="Straight Connector 9"/>
          <p:cNvCxnSpPr>
            <a:cxnSpLocks noChangeShapeType="1"/>
            <a:stCxn id="45065" idx="2"/>
          </p:cNvCxnSpPr>
          <p:nvPr/>
        </p:nvCxnSpPr>
        <p:spPr bwMode="auto">
          <a:xfrm>
            <a:off x="2276475" y="1755775"/>
            <a:ext cx="85725" cy="377825"/>
          </a:xfrm>
          <a:prstGeom prst="line">
            <a:avLst/>
          </a:prstGeom>
          <a:noFill/>
          <a:ln w="9525" algn="ctr">
            <a:solidFill>
              <a:schemeClr val="tx1"/>
            </a:solidFill>
            <a:miter lim="800000"/>
            <a:headEnd/>
            <a:tailEnd/>
          </a:ln>
        </p:spPr>
      </p:cxnSp>
      <p:sp>
        <p:nvSpPr>
          <p:cNvPr id="11" name="TextBox 10"/>
          <p:cNvSpPr txBox="1"/>
          <p:nvPr/>
        </p:nvSpPr>
        <p:spPr>
          <a:xfrm>
            <a:off x="3810000" y="0"/>
            <a:ext cx="1152880" cy="261610"/>
          </a:xfrm>
          <a:prstGeom prst="rect">
            <a:avLst/>
          </a:prstGeom>
          <a:noFill/>
        </p:spPr>
        <p:txBody>
          <a:bodyPr wrap="none" rtlCol="0">
            <a:spAutoFit/>
          </a:bodyPr>
          <a:lstStyle/>
          <a:p>
            <a:r>
              <a:rPr lang="en-US" sz="1100" dirty="0"/>
              <a:t>Briefly covered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a:t>
            </a:r>
            <a:r>
              <a:rPr lang="en-US"/>
              <a:t>K-Means and PAM</a:t>
            </a:r>
            <a:endParaRPr lang="en-US" dirty="0"/>
          </a:p>
        </p:txBody>
      </p:sp>
      <p:sp>
        <p:nvSpPr>
          <p:cNvPr id="3" name="Content Placeholder 2"/>
          <p:cNvSpPr>
            <a:spLocks noGrp="1"/>
          </p:cNvSpPr>
          <p:nvPr>
            <p:ph idx="1"/>
          </p:nvPr>
        </p:nvSpPr>
        <p:spPr>
          <a:xfrm>
            <a:off x="0" y="1828800"/>
            <a:ext cx="9144000" cy="4495800"/>
          </a:xfrm>
        </p:spPr>
        <p:txBody>
          <a:bodyPr/>
          <a:lstStyle/>
          <a:p>
            <a:r>
              <a:rPr lang="en-US" dirty="0"/>
              <a:t>Form the clusters the same way by assigning objects to the closest representative.</a:t>
            </a:r>
          </a:p>
          <a:p>
            <a:r>
              <a:rPr lang="en-US" dirty="0"/>
              <a:t>Find globular clusters; they discover clusters of similar shape. </a:t>
            </a:r>
          </a:p>
          <a:p>
            <a:r>
              <a:rPr lang="en-US" dirty="0"/>
              <a:t>K-means uses centroids and PAM uses objects in the dataset of representatives. </a:t>
            </a:r>
          </a:p>
          <a:p>
            <a:r>
              <a:rPr lang="en-US" dirty="0"/>
              <a:t>K-means is much faster than PAM!</a:t>
            </a:r>
          </a:p>
          <a:p>
            <a:r>
              <a:rPr lang="en-US" dirty="0"/>
              <a:t>You can run PAM with other fitness functions q(X), in addition to SSE </a:t>
            </a:r>
            <a:r>
              <a:rPr lang="en-US" dirty="0">
                <a:sym typeface="Wingdings" panose="05000000000000000000" pitchFamily="2" charset="2"/>
              </a:rPr>
              <a:t>can be applied to a wider range of clustering problems</a:t>
            </a:r>
            <a:endParaRPr lang="en-US" dirty="0"/>
          </a:p>
        </p:txBody>
      </p:sp>
      <p:sp>
        <p:nvSpPr>
          <p:cNvPr id="4" name="Slide Number Placeholder 3"/>
          <p:cNvSpPr>
            <a:spLocks noGrp="1"/>
          </p:cNvSpPr>
          <p:nvPr>
            <p:ph type="sldNum" sz="quarter" idx="10"/>
          </p:nvPr>
        </p:nvSpPr>
        <p:spPr/>
        <p:txBody>
          <a:bodyPr/>
          <a:lstStyle/>
          <a:p>
            <a:pPr>
              <a:defRPr/>
            </a:pPr>
            <a:fld id="{D52C3971-C4E5-4896-9E62-8BE33C2B6ED9}" type="slidenum">
              <a:rPr lang="en-US" smtClean="0"/>
              <a:pPr>
                <a:defRPr/>
              </a:pPr>
              <a:t>69</a:t>
            </a:fld>
            <a:endParaRPr lang="en-US"/>
          </a:p>
        </p:txBody>
      </p:sp>
    </p:spTree>
    <p:extLst>
      <p:ext uri="{BB962C8B-B14F-4D97-AF65-F5344CB8AC3E}">
        <p14:creationId xmlns:p14="http://schemas.microsoft.com/office/powerpoint/2010/main" val="3032848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3A37721D-6DB7-4356-BD43-C8A2EF16347B}" type="slidenum">
              <a:rPr lang="en-US" sz="1200" smtClean="0"/>
              <a:pPr eaLnBrk="1" hangingPunct="1"/>
              <a:t>7</a:t>
            </a:fld>
            <a:endParaRPr lang="en-US" sz="1200"/>
          </a:p>
        </p:txBody>
      </p:sp>
      <p:sp>
        <p:nvSpPr>
          <p:cNvPr id="11267" name="Rectangle 2"/>
          <p:cNvSpPr>
            <a:spLocks noGrp="1" noChangeArrowheads="1"/>
          </p:cNvSpPr>
          <p:nvPr>
            <p:ph type="title"/>
          </p:nvPr>
        </p:nvSpPr>
        <p:spPr>
          <a:xfrm>
            <a:off x="1371600" y="533400"/>
            <a:ext cx="6705600" cy="838200"/>
          </a:xfrm>
          <a:noFill/>
        </p:spPr>
        <p:txBody>
          <a:bodyPr lIns="92075" tIns="46038" rIns="92075" bIns="46038" anchor="ctr"/>
          <a:lstStyle/>
          <a:p>
            <a:pPr eaLnBrk="1" hangingPunct="1"/>
            <a:r>
              <a:rPr lang="en-US" sz="3200" dirty="0"/>
              <a:t>Similarity Assessment Framework </a:t>
            </a:r>
          </a:p>
        </p:txBody>
      </p:sp>
      <p:sp>
        <p:nvSpPr>
          <p:cNvPr id="11268" name="Rectangle 3"/>
          <p:cNvSpPr>
            <a:spLocks noGrp="1" noChangeArrowheads="1"/>
          </p:cNvSpPr>
          <p:nvPr>
            <p:ph type="body" idx="1"/>
          </p:nvPr>
        </p:nvSpPr>
        <p:spPr>
          <a:xfrm>
            <a:off x="381000" y="1676400"/>
            <a:ext cx="8458200" cy="4724400"/>
          </a:xfrm>
          <a:noFill/>
        </p:spPr>
        <p:txBody>
          <a:bodyPr lIns="92075" tIns="46038" rIns="92075" bIns="46038"/>
          <a:lstStyle/>
          <a:p>
            <a:pPr eaLnBrk="1" hangingPunct="1">
              <a:lnSpc>
                <a:spcPct val="90000"/>
              </a:lnSpc>
            </a:pPr>
            <a:r>
              <a:rPr lang="en-US" sz="2400" dirty="0"/>
              <a:t>Dissimilarity/Similarity metric: Similarity is expressed in terms of a normalized distance function d, which is typically metric; typically: </a:t>
            </a:r>
            <a:r>
              <a:rPr lang="en-US" b="1" i="1" dirty="0">
                <a:latin typeface="Symbol" pitchFamily="18" charset="2"/>
              </a:rPr>
              <a:t>d</a:t>
            </a:r>
            <a:r>
              <a:rPr lang="en-US" b="1" baseline="-25000" dirty="0"/>
              <a:t> </a:t>
            </a:r>
            <a:r>
              <a:rPr lang="en-US" b="1" dirty="0"/>
              <a:t>(</a:t>
            </a:r>
            <a:r>
              <a:rPr lang="en-US" b="1" dirty="0" err="1"/>
              <a:t>o</a:t>
            </a:r>
            <a:r>
              <a:rPr lang="en-US" b="1" i="1" baseline="-25000" dirty="0" err="1"/>
              <a:t>i</a:t>
            </a:r>
            <a:r>
              <a:rPr lang="en-US" b="1" i="1" dirty="0"/>
              <a:t>, </a:t>
            </a:r>
            <a:r>
              <a:rPr lang="en-US" b="1" i="1" dirty="0" err="1"/>
              <a:t>o</a:t>
            </a:r>
            <a:r>
              <a:rPr lang="en-US" b="1" i="1" baseline="-25000" dirty="0" err="1"/>
              <a:t>j</a:t>
            </a:r>
            <a:r>
              <a:rPr lang="en-US" b="1" dirty="0"/>
              <a:t>)</a:t>
            </a:r>
            <a:r>
              <a:rPr lang="en-US" dirty="0"/>
              <a:t>  = 1 - </a:t>
            </a:r>
            <a:r>
              <a:rPr lang="en-US" b="1" i="1" dirty="0">
                <a:latin typeface="Times New Roman" pitchFamily="18" charset="0"/>
              </a:rPr>
              <a:t>d</a:t>
            </a:r>
            <a:r>
              <a:rPr lang="en-US" b="1" baseline="-25000" dirty="0"/>
              <a:t> </a:t>
            </a:r>
            <a:r>
              <a:rPr lang="en-US" b="1" dirty="0"/>
              <a:t>(</a:t>
            </a:r>
            <a:r>
              <a:rPr lang="en-US" b="1" dirty="0" err="1"/>
              <a:t>o</a:t>
            </a:r>
            <a:r>
              <a:rPr lang="en-US" b="1" i="1" baseline="-25000" dirty="0" err="1"/>
              <a:t>i</a:t>
            </a:r>
            <a:r>
              <a:rPr lang="en-US" b="1" i="1" dirty="0"/>
              <a:t>, </a:t>
            </a:r>
            <a:r>
              <a:rPr lang="en-US" b="1" i="1" dirty="0" err="1"/>
              <a:t>o</a:t>
            </a:r>
            <a:r>
              <a:rPr lang="en-US" b="1" i="1" baseline="-25000" dirty="0" err="1"/>
              <a:t>j</a:t>
            </a:r>
            <a:r>
              <a:rPr lang="en-US" b="1" dirty="0"/>
              <a:t>)</a:t>
            </a:r>
            <a:r>
              <a:rPr lang="en-US" dirty="0"/>
              <a:t> </a:t>
            </a:r>
          </a:p>
          <a:p>
            <a:pPr eaLnBrk="1" hangingPunct="1">
              <a:lnSpc>
                <a:spcPct val="90000"/>
              </a:lnSpc>
            </a:pPr>
            <a:r>
              <a:rPr lang="en-US" sz="2400" dirty="0"/>
              <a:t>The definitions of similarity functions are usually very different for interval-scaled, </a:t>
            </a:r>
            <a:r>
              <a:rPr lang="en-US" sz="2400" dirty="0" err="1"/>
              <a:t>boolean</a:t>
            </a:r>
            <a:r>
              <a:rPr lang="en-US" sz="2400" dirty="0"/>
              <a:t>, categorical, ordinal and ratio-scaled variables.</a:t>
            </a:r>
          </a:p>
          <a:p>
            <a:pPr eaLnBrk="1" hangingPunct="1">
              <a:lnSpc>
                <a:spcPct val="90000"/>
              </a:lnSpc>
            </a:pPr>
            <a:r>
              <a:rPr lang="en-US" sz="2400" dirty="0"/>
              <a:t>Weights should be associated with different variables based on applications and data semantics.</a:t>
            </a:r>
          </a:p>
          <a:p>
            <a:pPr eaLnBrk="1" hangingPunct="1">
              <a:lnSpc>
                <a:spcPct val="90000"/>
              </a:lnSpc>
            </a:pPr>
            <a:r>
              <a:rPr lang="en-US" sz="2400" dirty="0">
                <a:sym typeface="Symbol" pitchFamily="18" charset="2"/>
              </a:rPr>
              <a:t>Variables need to be normalized to “even their influence”</a:t>
            </a:r>
          </a:p>
          <a:p>
            <a:pPr eaLnBrk="1" hangingPunct="1">
              <a:lnSpc>
                <a:spcPct val="90000"/>
              </a:lnSpc>
            </a:pPr>
            <a:r>
              <a:rPr lang="en-US" sz="2400" dirty="0">
                <a:sym typeface="Symbol" pitchFamily="18" charset="2"/>
              </a:rPr>
              <a:t>It is hard to define “similar enough” or “good enough” </a:t>
            </a:r>
          </a:p>
          <a:p>
            <a:pPr lvl="1" eaLnBrk="1" hangingPunct="1">
              <a:lnSpc>
                <a:spcPct val="90000"/>
              </a:lnSpc>
            </a:pPr>
            <a:r>
              <a:rPr lang="en-US" sz="2400" dirty="0">
                <a:sym typeface="Symbol" pitchFamily="18" charset="2"/>
              </a:rPr>
              <a:t> the answer is typically highly subjective.</a:t>
            </a:r>
          </a:p>
        </p:txBody>
      </p:sp>
    </p:spTree>
    <p:extLst>
      <p:ext uri="{BB962C8B-B14F-4D97-AF65-F5344CB8AC3E}">
        <p14:creationId xmlns:p14="http://schemas.microsoft.com/office/powerpoint/2010/main" val="384256610"/>
      </p:ext>
    </p:extLst>
  </p:cSld>
  <p:clrMapOvr>
    <a:masterClrMapping/>
  </p:clrMapOvr>
  <p:transition>
    <p:strips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9DADA591-E492-4AB7-993D-FFB71311F6BA}" type="slidenum">
              <a:rPr lang="en-US" sz="1200" smtClean="0"/>
              <a:pPr eaLnBrk="1" hangingPunct="1"/>
              <a:t>8</a:t>
            </a:fld>
            <a:endParaRPr lang="en-US" sz="1200"/>
          </a:p>
        </p:txBody>
      </p:sp>
      <p:sp>
        <p:nvSpPr>
          <p:cNvPr id="12291" name="Rectangle 2"/>
          <p:cNvSpPr>
            <a:spLocks noGrp="1" noChangeArrowheads="1"/>
          </p:cNvSpPr>
          <p:nvPr>
            <p:ph type="title"/>
          </p:nvPr>
        </p:nvSpPr>
        <p:spPr>
          <a:xfrm>
            <a:off x="1371600" y="533400"/>
            <a:ext cx="7210425" cy="838200"/>
          </a:xfrm>
          <a:noFill/>
        </p:spPr>
        <p:txBody>
          <a:bodyPr lIns="92075" tIns="46038" rIns="92075" bIns="46038" anchor="ctr"/>
          <a:lstStyle/>
          <a:p>
            <a:pPr eaLnBrk="1" hangingPunct="1"/>
            <a:r>
              <a:rPr lang="en-US" sz="3200"/>
              <a:t>Challenges in Obtaining </a:t>
            </a:r>
            <a:br>
              <a:rPr lang="en-US" sz="3200"/>
            </a:br>
            <a:r>
              <a:rPr lang="en-US" sz="3200"/>
              <a:t>Object Similarity Measures</a:t>
            </a:r>
          </a:p>
        </p:txBody>
      </p:sp>
      <p:sp>
        <p:nvSpPr>
          <p:cNvPr id="12292" name="Rectangle 3"/>
          <p:cNvSpPr>
            <a:spLocks noGrp="1" noChangeArrowheads="1"/>
          </p:cNvSpPr>
          <p:nvPr>
            <p:ph type="body" idx="1"/>
          </p:nvPr>
        </p:nvSpPr>
        <p:spPr>
          <a:xfrm>
            <a:off x="228600" y="1600200"/>
            <a:ext cx="8458200" cy="4876800"/>
          </a:xfrm>
          <a:noFill/>
        </p:spPr>
        <p:txBody>
          <a:bodyPr lIns="92075" tIns="46038" rIns="92075" bIns="46038"/>
          <a:lstStyle/>
          <a:p>
            <a:pPr eaLnBrk="1" hangingPunct="1">
              <a:lnSpc>
                <a:spcPct val="140000"/>
              </a:lnSpc>
            </a:pPr>
            <a:r>
              <a:rPr lang="en-US" sz="2400" dirty="0">
                <a:solidFill>
                  <a:schemeClr val="hlink"/>
                </a:solidFill>
              </a:rPr>
              <a:t>Many Types</a:t>
            </a:r>
            <a:r>
              <a:rPr lang="en-US" sz="2400" dirty="0"/>
              <a:t> of Variables</a:t>
            </a:r>
          </a:p>
          <a:p>
            <a:pPr lvl="1" eaLnBrk="1" hangingPunct="1">
              <a:lnSpc>
                <a:spcPct val="105000"/>
              </a:lnSpc>
            </a:pPr>
            <a:r>
              <a:rPr lang="en-US" sz="2400" dirty="0"/>
              <a:t>Binary variables and nominal variables</a:t>
            </a:r>
          </a:p>
          <a:p>
            <a:pPr lvl="1" eaLnBrk="1" hangingPunct="1">
              <a:lnSpc>
                <a:spcPct val="105000"/>
              </a:lnSpc>
            </a:pPr>
            <a:r>
              <a:rPr lang="en-US" sz="2400" dirty="0"/>
              <a:t>Ordinal variables (nominal variables with ordering)</a:t>
            </a:r>
          </a:p>
          <a:p>
            <a:pPr lvl="1" eaLnBrk="1" hangingPunct="1">
              <a:lnSpc>
                <a:spcPct val="105000"/>
              </a:lnSpc>
            </a:pPr>
            <a:r>
              <a:rPr lang="en-US" sz="2400" dirty="0"/>
              <a:t>Numerical Variables </a:t>
            </a:r>
            <a:r>
              <a:rPr lang="en-US" sz="1200" dirty="0">
                <a:hlinkClick r:id="rId3"/>
              </a:rPr>
              <a:t>Nominal, Ordinal, Interval, Ratio Scales with Examples | </a:t>
            </a:r>
            <a:r>
              <a:rPr lang="en-US" sz="1200" dirty="0" err="1">
                <a:hlinkClick r:id="rId3"/>
              </a:rPr>
              <a:t>QuestionPro</a:t>
            </a:r>
            <a:endParaRPr lang="en-US" sz="1200" dirty="0"/>
          </a:p>
          <a:p>
            <a:pPr lvl="2" eaLnBrk="1" hangingPunct="1">
              <a:lnSpc>
                <a:spcPct val="105000"/>
              </a:lnSpc>
            </a:pPr>
            <a:r>
              <a:rPr lang="en-US" sz="2000" dirty="0"/>
              <a:t>Interval-scaled variables</a:t>
            </a:r>
          </a:p>
          <a:p>
            <a:pPr lvl="2" eaLnBrk="1" hangingPunct="1">
              <a:lnSpc>
                <a:spcPct val="105000"/>
              </a:lnSpc>
            </a:pPr>
            <a:r>
              <a:rPr lang="en-US" sz="2000" dirty="0"/>
              <a:t>Ratio-scaled variables (have a true 0 and no negative numbers; allow for the division of variable values)</a:t>
            </a:r>
          </a:p>
          <a:p>
            <a:pPr eaLnBrk="1" hangingPunct="1">
              <a:lnSpc>
                <a:spcPct val="140000"/>
              </a:lnSpc>
            </a:pPr>
            <a:r>
              <a:rPr lang="en-US" sz="2400" dirty="0"/>
              <a:t>Objects are characterized by variables belonging to different types (</a:t>
            </a:r>
            <a:r>
              <a:rPr lang="en-US" sz="2400" dirty="0">
                <a:solidFill>
                  <a:schemeClr val="hlink"/>
                </a:solidFill>
              </a:rPr>
              <a:t>mixture</a:t>
            </a:r>
            <a:r>
              <a:rPr lang="en-US" sz="2400" dirty="0"/>
              <a:t> of variables)</a:t>
            </a:r>
          </a:p>
        </p:txBody>
      </p:sp>
    </p:spTree>
  </p:cSld>
  <p:clrMapOvr>
    <a:masterClrMapping/>
  </p:clrMapOvr>
  <p:transition>
    <p:strips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3E85524D-29A1-4B8B-A461-D7308E02070F}" type="slidenum">
              <a:rPr lang="en-US" sz="1200" smtClean="0"/>
              <a:pPr eaLnBrk="1" hangingPunct="1"/>
              <a:t>9</a:t>
            </a:fld>
            <a:endParaRPr lang="en-US" sz="1200"/>
          </a:p>
        </p:txBody>
      </p:sp>
      <p:sp>
        <p:nvSpPr>
          <p:cNvPr id="13315" name="Rectangle 2"/>
          <p:cNvSpPr>
            <a:spLocks noGrp="1" noChangeArrowheads="1"/>
          </p:cNvSpPr>
          <p:nvPr>
            <p:ph type="title"/>
          </p:nvPr>
        </p:nvSpPr>
        <p:spPr/>
        <p:txBody>
          <a:bodyPr/>
          <a:lstStyle/>
          <a:p>
            <a:pPr eaLnBrk="1" hangingPunct="1"/>
            <a:r>
              <a:rPr lang="en-US"/>
              <a:t>Case Study: Patient Similarity</a:t>
            </a:r>
          </a:p>
        </p:txBody>
      </p:sp>
      <p:sp>
        <p:nvSpPr>
          <p:cNvPr id="13316" name="Rectangle 3"/>
          <p:cNvSpPr>
            <a:spLocks noGrp="1" noChangeArrowheads="1"/>
          </p:cNvSpPr>
          <p:nvPr>
            <p:ph type="body" idx="1"/>
          </p:nvPr>
        </p:nvSpPr>
        <p:spPr>
          <a:xfrm>
            <a:off x="0" y="1600200"/>
            <a:ext cx="9144000" cy="4876800"/>
          </a:xfrm>
        </p:spPr>
        <p:txBody>
          <a:bodyPr/>
          <a:lstStyle/>
          <a:p>
            <a:pPr eaLnBrk="1" hangingPunct="1">
              <a:lnSpc>
                <a:spcPct val="90000"/>
              </a:lnSpc>
            </a:pPr>
            <a:r>
              <a:rPr lang="en-US" sz="2400"/>
              <a:t>The following relation is given (with 10000 tuples):</a:t>
            </a:r>
          </a:p>
          <a:p>
            <a:pPr eaLnBrk="1" hangingPunct="1">
              <a:lnSpc>
                <a:spcPct val="90000"/>
              </a:lnSpc>
              <a:buFont typeface="Wingdings" pitchFamily="2" charset="2"/>
              <a:buNone/>
            </a:pPr>
            <a:r>
              <a:rPr lang="en-US" sz="2400">
                <a:solidFill>
                  <a:schemeClr val="folHlink"/>
                </a:solidFill>
                <a:latin typeface="Verdana" pitchFamily="34" charset="0"/>
              </a:rPr>
              <a:t>Patient(ssn, weight, height, cancer-sev, eye-color, age)</a:t>
            </a:r>
          </a:p>
          <a:p>
            <a:pPr eaLnBrk="1" hangingPunct="1">
              <a:lnSpc>
                <a:spcPct val="90000"/>
              </a:lnSpc>
            </a:pPr>
            <a:r>
              <a:rPr lang="en-US" sz="2400"/>
              <a:t>Attribute Domains</a:t>
            </a:r>
          </a:p>
          <a:p>
            <a:pPr lvl="1" eaLnBrk="1" hangingPunct="1">
              <a:lnSpc>
                <a:spcPct val="110000"/>
              </a:lnSpc>
            </a:pPr>
            <a:r>
              <a:rPr lang="en-US" sz="2400"/>
              <a:t>ssn: 9 digits</a:t>
            </a:r>
          </a:p>
          <a:p>
            <a:pPr lvl="1" eaLnBrk="1" hangingPunct="1">
              <a:lnSpc>
                <a:spcPct val="110000"/>
              </a:lnSpc>
            </a:pPr>
            <a:r>
              <a:rPr lang="en-US" sz="2400"/>
              <a:t>weight between 30 and 650; m</a:t>
            </a:r>
            <a:r>
              <a:rPr lang="en-US" sz="2400" baseline="-25000"/>
              <a:t>weight</a:t>
            </a:r>
            <a:r>
              <a:rPr lang="en-US" sz="2400"/>
              <a:t>=158 s</a:t>
            </a:r>
            <a:r>
              <a:rPr lang="en-US" sz="2400" baseline="-25000"/>
              <a:t>weight</a:t>
            </a:r>
            <a:r>
              <a:rPr lang="en-US" sz="2400"/>
              <a:t>=24.20</a:t>
            </a:r>
          </a:p>
          <a:p>
            <a:pPr lvl="1" eaLnBrk="1" hangingPunct="1">
              <a:lnSpc>
                <a:spcPct val="110000"/>
              </a:lnSpc>
            </a:pPr>
            <a:r>
              <a:rPr lang="en-US" sz="2400"/>
              <a:t>height between 0.30 and 2.20 in meters; m</a:t>
            </a:r>
            <a:r>
              <a:rPr lang="en-US" sz="2400" baseline="-25000"/>
              <a:t>height</a:t>
            </a:r>
            <a:r>
              <a:rPr lang="en-US" sz="2400"/>
              <a:t>=1.52 s</a:t>
            </a:r>
            <a:r>
              <a:rPr lang="en-US" sz="2400" baseline="-25000"/>
              <a:t>height</a:t>
            </a:r>
            <a:r>
              <a:rPr lang="en-US" sz="2400"/>
              <a:t>=19.2</a:t>
            </a:r>
          </a:p>
          <a:p>
            <a:pPr lvl="1" eaLnBrk="1" hangingPunct="1">
              <a:lnSpc>
                <a:spcPct val="110000"/>
              </a:lnSpc>
            </a:pPr>
            <a:r>
              <a:rPr lang="en-US" sz="2400"/>
              <a:t>cancer-sev: 4=serious 3=quite_serious 2=medium 1=minor</a:t>
            </a:r>
          </a:p>
          <a:p>
            <a:pPr lvl="1" eaLnBrk="1" hangingPunct="1">
              <a:lnSpc>
                <a:spcPct val="110000"/>
              </a:lnSpc>
            </a:pPr>
            <a:r>
              <a:rPr lang="en-US" sz="2400"/>
              <a:t>eye-color: {brown, blue, green, grey}</a:t>
            </a:r>
          </a:p>
          <a:p>
            <a:pPr lvl="1" eaLnBrk="1" hangingPunct="1">
              <a:lnSpc>
                <a:spcPct val="110000"/>
              </a:lnSpc>
            </a:pPr>
            <a:r>
              <a:rPr lang="en-US" sz="2400"/>
              <a:t>age: between 3 and 100; m</a:t>
            </a:r>
            <a:r>
              <a:rPr lang="en-US" sz="2400" baseline="-25000"/>
              <a:t>age</a:t>
            </a:r>
            <a:r>
              <a:rPr lang="en-US" sz="2400"/>
              <a:t>=45 s</a:t>
            </a:r>
            <a:r>
              <a:rPr lang="en-US" sz="2400" baseline="-25000"/>
              <a:t>age</a:t>
            </a:r>
            <a:r>
              <a:rPr lang="en-US" sz="2400"/>
              <a:t>=13.2</a:t>
            </a:r>
          </a:p>
          <a:p>
            <a:pPr lvl="1" eaLnBrk="1" hangingPunct="1">
              <a:lnSpc>
                <a:spcPct val="85000"/>
              </a:lnSpc>
              <a:buFont typeface="Wingdings" pitchFamily="2" charset="2"/>
              <a:buNone/>
            </a:pPr>
            <a:endParaRPr lang="en-US" sz="2400"/>
          </a:p>
          <a:p>
            <a:pPr eaLnBrk="1" hangingPunct="1">
              <a:lnSpc>
                <a:spcPct val="75000"/>
              </a:lnSpc>
              <a:buFont typeface="Wingdings" pitchFamily="2" charset="2"/>
              <a:buNone/>
            </a:pPr>
            <a:r>
              <a:rPr lang="en-US" sz="2400" b="1">
                <a:solidFill>
                  <a:schemeClr val="hlink"/>
                </a:solidFill>
              </a:rPr>
              <a:t>Task</a:t>
            </a:r>
            <a:r>
              <a:rPr lang="en-US" sz="2400"/>
              <a:t>: </a:t>
            </a:r>
            <a:r>
              <a:rPr lang="en-US" sz="2400" b="1"/>
              <a:t>Define Patient Similarity</a:t>
            </a:r>
          </a:p>
          <a:p>
            <a:pPr lvl="1" eaLnBrk="1" hangingPunct="1">
              <a:lnSpc>
                <a:spcPct val="90000"/>
              </a:lnSpc>
            </a:pPr>
            <a:endParaRPr lang="en-US" sz="2400" b="1"/>
          </a:p>
        </p:txBody>
      </p:sp>
    </p:spTree>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8689</TotalTime>
  <Words>5198</Words>
  <Application>Microsoft Office PowerPoint</Application>
  <PresentationFormat>On-screen Show (4:3)</PresentationFormat>
  <Paragraphs>621</Paragraphs>
  <Slides>69</Slides>
  <Notes>11</Notes>
  <HiddenSlides>2</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69</vt:i4>
      </vt:variant>
    </vt:vector>
  </HeadingPairs>
  <TitlesOfParts>
    <vt:vector size="80" baseType="lpstr">
      <vt:lpstr>Arial</vt:lpstr>
      <vt:lpstr>Cambria Math</vt:lpstr>
      <vt:lpstr>Lucida Handwriting</vt:lpstr>
      <vt:lpstr>Monotype Sorts</vt:lpstr>
      <vt:lpstr>Symbol</vt:lpstr>
      <vt:lpstr>Tahoma</vt:lpstr>
      <vt:lpstr>Times New Roman</vt:lpstr>
      <vt:lpstr>Verdana</vt:lpstr>
      <vt:lpstr>Wingdings</vt:lpstr>
      <vt:lpstr>Blends</vt:lpstr>
      <vt:lpstr>Equation</vt:lpstr>
      <vt:lpstr>2022 Teaching of COSC 3337</vt:lpstr>
      <vt:lpstr>What is Cluster Analysis?</vt:lpstr>
      <vt:lpstr>Illustrating Clustering</vt:lpstr>
      <vt:lpstr>Data Structures for Clustering</vt:lpstr>
      <vt:lpstr>News October 13, 2022</vt:lpstr>
      <vt:lpstr>2. Similarity Assessment</vt:lpstr>
      <vt:lpstr>Similarity Assessment Framework </vt:lpstr>
      <vt:lpstr>Challenges in Obtaining  Object Similarity Measures</vt:lpstr>
      <vt:lpstr>Case Study: Patient Similarity</vt:lpstr>
      <vt:lpstr>Generating a Global Similarity Measure from Single Variable Similarity Measures </vt:lpstr>
      <vt:lpstr>A Methodology to Obtain a Similarity Matrix</vt:lpstr>
      <vt:lpstr>Standardization --- Z-scores</vt:lpstr>
      <vt:lpstr>Normalization in [0,1]</vt:lpstr>
      <vt:lpstr>Similarity Between Objects</vt:lpstr>
      <vt:lpstr>Similarity Between Objects (Cont.)</vt:lpstr>
      <vt:lpstr>Similarity with respect to  a Set of Binary Variables</vt:lpstr>
      <vt:lpstr>Example </vt:lpstr>
      <vt:lpstr>Nominal Variables</vt:lpstr>
      <vt:lpstr>Boolean Variables For Nominal Variables</vt:lpstr>
      <vt:lpstr>Ordinal Variables</vt:lpstr>
      <vt:lpstr>Assessing the Similarity of Ordinal Variables </vt:lpstr>
      <vt:lpstr>Continuous Variables (Interval or Ratio)</vt:lpstr>
      <vt:lpstr>Ratio-Scaled Variables</vt:lpstr>
      <vt:lpstr>Distance between Two Sets </vt:lpstr>
      <vt:lpstr>Examples Jaccard Distance </vt:lpstr>
      <vt:lpstr>Case Study --- Normalization</vt:lpstr>
      <vt:lpstr>Case Study --- Weight Selection  and Distance Measure Selection</vt:lpstr>
      <vt:lpstr>Another Example of Creating a Distance Function </vt:lpstr>
      <vt:lpstr>Class October 18, 2022</vt:lpstr>
      <vt:lpstr>2021 Teaching of COSC 3337</vt:lpstr>
      <vt:lpstr>What is Cluster Analysis?</vt:lpstr>
      <vt:lpstr>Illustrating Clustering</vt:lpstr>
      <vt:lpstr>Goal of Clustering</vt:lpstr>
      <vt:lpstr>Motivation: Why Clustering?</vt:lpstr>
      <vt:lpstr>Examples of Clustering Applications</vt:lpstr>
      <vt:lpstr>Requirements of Clustering in Data Mining </vt:lpstr>
      <vt:lpstr>Class October 20, 2022</vt:lpstr>
      <vt:lpstr>Data Structures for Clustering</vt:lpstr>
      <vt:lpstr>2022 Teaching of COSC 3337</vt:lpstr>
      <vt:lpstr>Major Clustering Approaches</vt:lpstr>
      <vt:lpstr>Representative-Based Clustering</vt:lpstr>
      <vt:lpstr>Representative-Based Clustering … (Continued)</vt:lpstr>
      <vt:lpstr>Representative-Based Clustering … (continued)</vt:lpstr>
      <vt:lpstr>Partitioning Algorithms: Basic Concept</vt:lpstr>
      <vt:lpstr>The K-Means Clustering Method </vt:lpstr>
      <vt:lpstr>The K-Means Clustering Method </vt:lpstr>
      <vt:lpstr>Another Example of K-means Clustering</vt:lpstr>
      <vt:lpstr>Example of K-means Clustering</vt:lpstr>
      <vt:lpstr>More on K-means</vt:lpstr>
      <vt:lpstr>K-Means Example</vt:lpstr>
      <vt:lpstr>Example: Empty Clusters </vt:lpstr>
      <vt:lpstr>More on K-means</vt:lpstr>
      <vt:lpstr>Comments on K-Means</vt:lpstr>
      <vt:lpstr>Convex Shape Cluster</vt:lpstr>
      <vt:lpstr>News October 25, 2022 </vt:lpstr>
      <vt:lpstr>The K-Means Clustering Method </vt:lpstr>
      <vt:lpstr>Voronoi Diagram for a  Representative-based Clustering</vt:lpstr>
      <vt:lpstr>Globular Shape</vt:lpstr>
      <vt:lpstr>Limitations of K-means</vt:lpstr>
      <vt:lpstr>Limitations of K-means: Differing Sizes</vt:lpstr>
      <vt:lpstr>Limitations of K-means: Differing Density</vt:lpstr>
      <vt:lpstr>Limitations of K-means: Non-globular Shapes</vt:lpstr>
      <vt:lpstr>Overcoming K-means Limitations</vt:lpstr>
      <vt:lpstr>Overcoming K-means Limitations</vt:lpstr>
      <vt:lpstr>Pseudo Code PAM Algorithm</vt:lpstr>
      <vt:lpstr>PAM’s Fitness Function</vt:lpstr>
      <vt:lpstr>Example PAM</vt:lpstr>
      <vt:lpstr>PAM’s Complexity </vt:lpstr>
      <vt:lpstr>Comparison K-Means and PAM</vt:lpstr>
    </vt:vector>
  </TitlesOfParts>
  <Company>S.F.U.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Jiawei Han</dc:creator>
  <cp:lastModifiedBy>Eick, Christoph F</cp:lastModifiedBy>
  <cp:revision>445</cp:revision>
  <cp:lastPrinted>1999-09-10T20:38:56Z</cp:lastPrinted>
  <dcterms:created xsi:type="dcterms:W3CDTF">1998-06-19T04:38:52Z</dcterms:created>
  <dcterms:modified xsi:type="dcterms:W3CDTF">2022-10-25T15:37:05Z</dcterms:modified>
</cp:coreProperties>
</file>