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2" r:id="rId12"/>
    <p:sldId id="263" r:id="rId13"/>
    <p:sldId id="270" r:id="rId14"/>
    <p:sldId id="269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45EC-456B-4B3A-9F4C-DCA1385E87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princeton.edu/R/linearmodels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/banknote+authentication" TargetMode="External"/><Relationship Id="rId2" Type="http://schemas.openxmlformats.org/officeDocument/2006/relationships/hyperlink" Target="http://stat.ethz.ch/R-manual/R-patched/library/base/html/scal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wlewis.github.io/covar/miss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>
            <a:normAutofit/>
          </a:bodyPr>
          <a:lstStyle/>
          <a:p>
            <a:r>
              <a:rPr lang="en-US" dirty="0" err="1"/>
              <a:t>Arko</a:t>
            </a:r>
            <a:r>
              <a:rPr lang="en-US" dirty="0"/>
              <a:t> Barman</a:t>
            </a:r>
          </a:p>
          <a:p>
            <a:r>
              <a:rPr lang="en-US" dirty="0"/>
              <a:t>With additions and modifications by Ch. </a:t>
            </a:r>
            <a:r>
              <a:rPr lang="en-US" dirty="0" err="1"/>
              <a:t>Eick</a:t>
            </a:r>
            <a:endParaRPr lang="en-US" dirty="0"/>
          </a:p>
          <a:p>
            <a:r>
              <a:rPr lang="en-US" dirty="0"/>
              <a:t>For COSC 3337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031" y="1447800"/>
            <a:ext cx="5974518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667000" cy="2667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library(party)</a:t>
            </a:r>
          </a:p>
          <a:p>
            <a:pPr>
              <a:buNone/>
            </a:pPr>
            <a:r>
              <a:rPr lang="en-US" sz="1800" dirty="0"/>
              <a:t>model2&lt;-</a:t>
            </a:r>
            <a:r>
              <a:rPr lang="en-US" sz="1800" dirty="0" err="1"/>
              <a:t>ctree</a:t>
            </a:r>
            <a:r>
              <a:rPr lang="en-US" sz="1800" dirty="0"/>
              <a:t>(Species ~ </a:t>
            </a:r>
            <a:r>
              <a:rPr lang="en-US" sz="1800" dirty="0" err="1"/>
              <a:t>Sepal.Length</a:t>
            </a:r>
            <a:r>
              <a:rPr lang="en-US" sz="1800" dirty="0"/>
              <a:t> + </a:t>
            </a:r>
            <a:r>
              <a:rPr lang="en-US" sz="1800" dirty="0" err="1"/>
              <a:t>Sepal.Width</a:t>
            </a:r>
            <a:r>
              <a:rPr lang="en-US" sz="1800" dirty="0"/>
              <a:t> + </a:t>
            </a:r>
            <a:r>
              <a:rPr lang="en-US" sz="1800" dirty="0" err="1"/>
              <a:t>Petal.Length</a:t>
            </a:r>
            <a:r>
              <a:rPr lang="en-US" sz="1800" dirty="0"/>
              <a:t> + </a:t>
            </a:r>
            <a:r>
              <a:rPr lang="en-US" sz="1800" dirty="0" err="1"/>
              <a:t>Petal.Width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data=</a:t>
            </a:r>
            <a:r>
              <a:rPr lang="en-US" sz="1800" dirty="0" err="1"/>
              <a:t>mydata</a:t>
            </a:r>
            <a:r>
              <a:rPr lang="en-US" sz="1800" dirty="0"/>
              <a:t>)</a:t>
            </a:r>
          </a:p>
          <a:p>
            <a:pPr>
              <a:buNone/>
            </a:pPr>
            <a:r>
              <a:rPr lang="en-US" sz="1800" dirty="0"/>
              <a:t>plot(model2)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34761"/>
            <a:ext cx="5943600" cy="59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number of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3048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library(tree)</a:t>
            </a:r>
          </a:p>
          <a:p>
            <a:pPr>
              <a:buNone/>
            </a:pPr>
            <a:r>
              <a:rPr lang="en-US" dirty="0" err="1"/>
              <a:t>mydata</a:t>
            </a:r>
            <a:r>
              <a:rPr lang="en-US" dirty="0"/>
              <a:t>&lt;-</a:t>
            </a:r>
            <a:r>
              <a:rPr lang="en-US" dirty="0" err="1"/>
              <a:t>data.frame</a:t>
            </a:r>
            <a:r>
              <a:rPr lang="en-US" dirty="0"/>
              <a:t>(iris)</a:t>
            </a:r>
          </a:p>
          <a:p>
            <a:pPr>
              <a:buNone/>
            </a:pPr>
            <a:r>
              <a:rPr lang="en-US" dirty="0"/>
              <a:t>attach(</a:t>
            </a:r>
            <a:r>
              <a:rPr lang="en-US" dirty="0" err="1"/>
              <a:t>mydata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model1&lt;-tree(Species ~ </a:t>
            </a:r>
            <a:r>
              <a:rPr lang="en-US" dirty="0" err="1"/>
              <a:t>Sepal.Length</a:t>
            </a:r>
            <a:r>
              <a:rPr lang="en-US" dirty="0"/>
              <a:t> + </a:t>
            </a:r>
            <a:r>
              <a:rPr lang="en-US" dirty="0" err="1"/>
              <a:t>Sepal.Width</a:t>
            </a:r>
            <a:r>
              <a:rPr lang="en-US" dirty="0"/>
              <a:t> + </a:t>
            </a:r>
            <a:r>
              <a:rPr lang="en-US" dirty="0" err="1"/>
              <a:t>Petal.Length</a:t>
            </a:r>
            <a:r>
              <a:rPr lang="en-US" dirty="0"/>
              <a:t> + </a:t>
            </a:r>
            <a:r>
              <a:rPr lang="en-US" dirty="0" err="1"/>
              <a:t>Petal.Width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data=</a:t>
            </a:r>
            <a:r>
              <a:rPr lang="en-US" dirty="0" err="1"/>
              <a:t>mydata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method="class",</a:t>
            </a:r>
          </a:p>
          <a:p>
            <a:pPr>
              <a:buNone/>
            </a:pPr>
            <a:r>
              <a:rPr lang="en-US" dirty="0"/>
              <a:t>	control = 	</a:t>
            </a:r>
            <a:r>
              <a:rPr lang="en-US" dirty="0" err="1"/>
              <a:t>tree.control</a:t>
            </a:r>
            <a:r>
              <a:rPr lang="en-US" dirty="0"/>
              <a:t>(nobs = 	150, </a:t>
            </a:r>
            <a:r>
              <a:rPr lang="en-US" dirty="0" err="1"/>
              <a:t>mincut</a:t>
            </a:r>
            <a:r>
              <a:rPr lang="en-US" dirty="0"/>
              <a:t> = 10))</a:t>
            </a:r>
          </a:p>
          <a:p>
            <a:pPr>
              <a:buNone/>
            </a:pPr>
            <a:r>
              <a:rPr lang="en-US" dirty="0"/>
              <a:t>plot(model1)</a:t>
            </a:r>
          </a:p>
          <a:p>
            <a:pPr>
              <a:buNone/>
            </a:pPr>
            <a:r>
              <a:rPr lang="en-US" dirty="0"/>
              <a:t>text(model1,all=</a:t>
            </a:r>
            <a:r>
              <a:rPr lang="en-US" dirty="0" err="1"/>
              <a:t>TRUE,cex</a:t>
            </a:r>
            <a:r>
              <a:rPr lang="en-US" dirty="0"/>
              <a:t>=0.6)</a:t>
            </a:r>
          </a:p>
          <a:p>
            <a:pPr>
              <a:buNone/>
            </a:pPr>
            <a:r>
              <a:rPr lang="en-US" dirty="0"/>
              <a:t>predict(model1,iris)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Note how the number of nodes is reduced by increasing the minimum number of observations in a child node!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13716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is just an example. You can come up with better or more efficient methods!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Controlling number of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29717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model2&lt;-</a:t>
            </a:r>
            <a:r>
              <a:rPr lang="en-US" dirty="0" err="1"/>
              <a:t>ctree</a:t>
            </a:r>
            <a:r>
              <a:rPr lang="en-US" dirty="0"/>
              <a:t>(Species ~ </a:t>
            </a:r>
            <a:r>
              <a:rPr lang="en-US" dirty="0" err="1"/>
              <a:t>Sepal.Length</a:t>
            </a:r>
            <a:r>
              <a:rPr lang="en-US" dirty="0"/>
              <a:t> + </a:t>
            </a:r>
            <a:r>
              <a:rPr lang="en-US" dirty="0" err="1"/>
              <a:t>Sepal.Width</a:t>
            </a:r>
            <a:r>
              <a:rPr lang="en-US" dirty="0"/>
              <a:t> + </a:t>
            </a:r>
            <a:r>
              <a:rPr lang="en-US" dirty="0" err="1"/>
              <a:t>Petal.Length</a:t>
            </a:r>
            <a:r>
              <a:rPr lang="en-US" dirty="0"/>
              <a:t> + </a:t>
            </a:r>
            <a:r>
              <a:rPr lang="en-US" dirty="0" err="1"/>
              <a:t>Petal.Width</a:t>
            </a:r>
            <a:r>
              <a:rPr lang="en-US" dirty="0"/>
              <a:t>,</a:t>
            </a:r>
          </a:p>
          <a:p>
            <a:r>
              <a:rPr lang="en-US" dirty="0"/>
              <a:t>data = </a:t>
            </a:r>
            <a:r>
              <a:rPr lang="en-US" dirty="0" err="1"/>
              <a:t>mydata</a:t>
            </a:r>
            <a:r>
              <a:rPr lang="en-US" dirty="0"/>
              <a:t>, controls = </a:t>
            </a:r>
            <a:r>
              <a:rPr lang="en-US" dirty="0" err="1"/>
              <a:t>ctree_control</a:t>
            </a:r>
            <a:r>
              <a:rPr lang="en-US" dirty="0"/>
              <a:t>(</a:t>
            </a:r>
            <a:r>
              <a:rPr lang="en-US" dirty="0" err="1"/>
              <a:t>maxdepth</a:t>
            </a:r>
            <a:r>
              <a:rPr lang="en-US" dirty="0"/>
              <a:t>=2))</a:t>
            </a:r>
          </a:p>
          <a:p>
            <a:r>
              <a:rPr lang="en-US" dirty="0"/>
              <a:t> plot(model2)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Note that setting the maximum depth to 2 has reduced the number of nodes!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295400"/>
            <a:ext cx="5257800" cy="524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86600" y="12954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is just an example. You can come up with better or more efficient methods!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abline</a:t>
            </a:r>
            <a:r>
              <a:rPr lang="en-US" dirty="0"/>
              <a:t>() – adds one or more straight lines to a plot</a:t>
            </a:r>
          </a:p>
          <a:p>
            <a:r>
              <a:rPr lang="en-US" dirty="0"/>
              <a:t>lm() – function to fit linear regression model</a:t>
            </a:r>
          </a:p>
          <a:p>
            <a:pPr marL="0" indent="0">
              <a:buNone/>
            </a:pPr>
            <a:r>
              <a:rPr lang="en-US" sz="1400" dirty="0"/>
              <a:t> x1&lt;-c(1:5,1:3)</a:t>
            </a:r>
          </a:p>
          <a:p>
            <a:pPr marL="0" indent="0">
              <a:buNone/>
            </a:pPr>
            <a:r>
              <a:rPr lang="en-US" sz="1400" dirty="0"/>
              <a:t> x2&lt;-c(2,2,2,3,6,7,5,1)</a:t>
            </a:r>
          </a:p>
          <a:p>
            <a:pPr>
              <a:buNone/>
            </a:pPr>
            <a:r>
              <a:rPr lang="en-US" sz="1400" dirty="0" err="1"/>
              <a:t>abline</a:t>
            </a:r>
            <a:r>
              <a:rPr lang="en-US" sz="1400" dirty="0"/>
              <a:t>(lm(x2~x1))</a:t>
            </a:r>
          </a:p>
          <a:p>
            <a:pPr>
              <a:buNone/>
            </a:pPr>
            <a:r>
              <a:rPr lang="en-US" sz="1400" dirty="0"/>
              <a:t>title('Regression of x2 on</a:t>
            </a:r>
          </a:p>
          <a:p>
            <a:pPr>
              <a:buNone/>
            </a:pPr>
            <a:r>
              <a:rPr lang="en-US" sz="1400" dirty="0"/>
              <a:t>X1')</a:t>
            </a:r>
          </a:p>
          <a:p>
            <a:pPr>
              <a:buNone/>
            </a:pPr>
            <a:r>
              <a:rPr lang="en-US" sz="1400" dirty="0"/>
              <a:t>plot(x1,x2)</a:t>
            </a:r>
          </a:p>
          <a:p>
            <a:pPr>
              <a:buNone/>
            </a:pPr>
            <a:r>
              <a:rPr lang="en-US" sz="1400" dirty="0" err="1"/>
              <a:t>abline</a:t>
            </a:r>
            <a:r>
              <a:rPr lang="en-US" sz="1400" dirty="0"/>
              <a:t>(lm(x2~x1))</a:t>
            </a:r>
          </a:p>
          <a:p>
            <a:pPr>
              <a:buNone/>
            </a:pPr>
            <a:r>
              <a:rPr lang="en-US" sz="1400" dirty="0"/>
              <a:t> title('Regression of x2 on</a:t>
            </a:r>
          </a:p>
          <a:p>
            <a:pPr>
              <a:buNone/>
            </a:pPr>
            <a:r>
              <a:rPr lang="en-US" sz="1400" dirty="0"/>
              <a:t>+ x1')</a:t>
            </a:r>
          </a:p>
          <a:p>
            <a:pPr>
              <a:buNone/>
            </a:pPr>
            <a:r>
              <a:rPr lang="en-US" sz="1400" dirty="0"/>
              <a:t>s&lt;-lm(x2~x1)</a:t>
            </a:r>
          </a:p>
          <a:p>
            <a:pPr>
              <a:buNone/>
            </a:pPr>
            <a:r>
              <a:rPr lang="en-US" sz="1400" dirty="0"/>
              <a:t> lm(x1~x2)</a:t>
            </a:r>
          </a:p>
          <a:p>
            <a:pPr>
              <a:buNone/>
            </a:pPr>
            <a:r>
              <a:rPr lang="en-US" sz="1400" dirty="0" err="1"/>
              <a:t>abline</a:t>
            </a:r>
            <a:r>
              <a:rPr lang="en-US" sz="1400" dirty="0"/>
              <a:t>(1,2)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Models in 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43411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62600" y="152400"/>
            <a:ext cx="431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http://data.princeton.edu/R/linearmodels.html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0829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and Z-Scoring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http://stat.ethz.ch/R-manual/R-patched/library/base/html/scale.html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s&lt;-scale(iris[1:4])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mean(s[,1])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sd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(s[,1])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t&lt;-scale(s, center=c(5,5,5,5), scale=FALSE)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#subtracts the mean-vector and additionally (5,5,5,5) and does not dived by the standard deviation. </a:t>
            </a:r>
          </a:p>
          <a:p>
            <a:r>
              <a:rPr lang="en-US" dirty="0">
                <a:hlinkClick r:id="rId3"/>
              </a:rPr>
              <a:t>https://archive.ics.uci.edu/ml/datasets/banknote+authentication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988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NA’s and Statistical Summaries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&gt; #also see: http://thomasleeper.com/Rcourse/Tutorials/NAhandling.html</a:t>
            </a:r>
          </a:p>
          <a:p>
            <a:r>
              <a:rPr lang="en-US" dirty="0"/>
              <a:t>&gt; #Author: Christoph </a:t>
            </a:r>
            <a:r>
              <a:rPr lang="en-US" dirty="0" err="1"/>
              <a:t>Eick</a:t>
            </a:r>
            <a:r>
              <a:rPr lang="en-US" dirty="0"/>
              <a:t>; February 9, 2018.</a:t>
            </a:r>
          </a:p>
          <a:p>
            <a:r>
              <a:rPr lang="en-US" dirty="0"/>
              <a:t>&gt; #Dealing with NA's</a:t>
            </a:r>
          </a:p>
          <a:p>
            <a:r>
              <a:rPr lang="en-US" dirty="0"/>
              <a:t>&gt; a&lt;-c(1,NA,4,7)</a:t>
            </a:r>
          </a:p>
          <a:p>
            <a:r>
              <a:rPr lang="en-US" dirty="0"/>
              <a:t>&gt; </a:t>
            </a:r>
            <a:r>
              <a:rPr lang="en-US" dirty="0" err="1"/>
              <a:t>sd</a:t>
            </a:r>
            <a:r>
              <a:rPr lang="en-US" dirty="0"/>
              <a:t>(a)</a:t>
            </a:r>
          </a:p>
          <a:p>
            <a:r>
              <a:rPr lang="en-US" dirty="0"/>
              <a:t>[1] NA</a:t>
            </a:r>
          </a:p>
          <a:p>
            <a:r>
              <a:rPr lang="en-US" dirty="0"/>
              <a:t>&gt; </a:t>
            </a:r>
            <a:r>
              <a:rPr lang="en-US" dirty="0" err="1"/>
              <a:t>sd</a:t>
            </a:r>
            <a:r>
              <a:rPr lang="en-US" dirty="0"/>
              <a:t>(a, na.rm=TRUE)</a:t>
            </a:r>
          </a:p>
          <a:p>
            <a:r>
              <a:rPr lang="en-US" dirty="0"/>
              <a:t>[1] 3</a:t>
            </a:r>
          </a:p>
          <a:p>
            <a:r>
              <a:rPr lang="en-US" dirty="0"/>
              <a:t>&gt; mean(a, na.rm=TRUE)</a:t>
            </a:r>
          </a:p>
          <a:p>
            <a:r>
              <a:rPr lang="en-US" dirty="0"/>
              <a:t>[1] 4</a:t>
            </a:r>
          </a:p>
          <a:p>
            <a:r>
              <a:rPr lang="en-US" dirty="0"/>
              <a:t>&gt; </a:t>
            </a:r>
            <a:r>
              <a:rPr lang="en-US" dirty="0" err="1"/>
              <a:t>cor</a:t>
            </a:r>
            <a:r>
              <a:rPr lang="en-US" dirty="0"/>
              <a:t>(iris[1:4])</a:t>
            </a:r>
          </a:p>
          <a:p>
            <a:r>
              <a:rPr lang="en-US" dirty="0"/>
              <a:t>             </a:t>
            </a:r>
            <a:r>
              <a:rPr lang="en-US" dirty="0" err="1"/>
              <a:t>Sepal.Length</a:t>
            </a:r>
            <a:r>
              <a:rPr lang="en-US" dirty="0"/>
              <a:t> </a:t>
            </a:r>
            <a:r>
              <a:rPr lang="en-US" dirty="0" err="1"/>
              <a:t>Sepal.Width</a:t>
            </a:r>
            <a:r>
              <a:rPr lang="en-US" dirty="0"/>
              <a:t> </a:t>
            </a:r>
            <a:r>
              <a:rPr lang="en-US" dirty="0" err="1"/>
              <a:t>Petal.Length</a:t>
            </a:r>
            <a:r>
              <a:rPr lang="en-US" dirty="0"/>
              <a:t> </a:t>
            </a:r>
            <a:r>
              <a:rPr lang="en-US" dirty="0" err="1"/>
              <a:t>Petal.Width</a:t>
            </a:r>
            <a:endParaRPr lang="en-US" dirty="0"/>
          </a:p>
          <a:p>
            <a:r>
              <a:rPr lang="en-US" dirty="0" err="1"/>
              <a:t>Sepal.Length</a:t>
            </a:r>
            <a:r>
              <a:rPr lang="en-US" dirty="0"/>
              <a:t>    1.0000000  -0.1175698    0.8717538   0.8179411</a:t>
            </a:r>
          </a:p>
          <a:p>
            <a:r>
              <a:rPr lang="en-US" dirty="0" err="1"/>
              <a:t>Sepal.Width</a:t>
            </a:r>
            <a:r>
              <a:rPr lang="en-US" dirty="0"/>
              <a:t>    -0.1175698   1.0000000   -0.4284401  -0.3661259</a:t>
            </a:r>
          </a:p>
          <a:p>
            <a:r>
              <a:rPr lang="en-US" dirty="0" err="1"/>
              <a:t>Petal.Length</a:t>
            </a:r>
            <a:r>
              <a:rPr lang="en-US" dirty="0"/>
              <a:t>    0.8717538  -0.4284401    1.0000000   0.9628654</a:t>
            </a:r>
          </a:p>
          <a:p>
            <a:r>
              <a:rPr lang="en-US" dirty="0" err="1"/>
              <a:t>Petal.Width</a:t>
            </a:r>
            <a:r>
              <a:rPr lang="en-US" dirty="0"/>
              <a:t>     0.8179411  -0.3661259    0.9628654   1.0000000</a:t>
            </a:r>
          </a:p>
        </p:txBody>
      </p:sp>
    </p:spTree>
    <p:extLst>
      <p:ext uri="{BB962C8B-B14F-4D97-AF65-F5344CB8AC3E}">
        <p14:creationId xmlns:p14="http://schemas.microsoft.com/office/powerpoint/2010/main" val="1235957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/>
              <a:t>NA’s and Statistical Summaries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800" dirty="0"/>
              <a:t>&gt; a&lt;-c(NA,NA,5,6,7,8, 9, 10, 12)</a:t>
            </a:r>
          </a:p>
          <a:p>
            <a:pPr marL="0" indent="0">
              <a:buNone/>
            </a:pPr>
            <a:r>
              <a:rPr lang="en-US" sz="4800" dirty="0"/>
              <a:t>&gt; b&lt;-c(1,2,NA,NA,4,4, 7, 2, 4)</a:t>
            </a:r>
          </a:p>
          <a:p>
            <a:pPr marL="0" indent="0">
              <a:buNone/>
            </a:pPr>
            <a:r>
              <a:rPr lang="en-US" sz="4800" dirty="0"/>
              <a:t>&gt; c&lt;-c(3,3,1,6,NA,NA, 5, -4, -6)</a:t>
            </a:r>
          </a:p>
          <a:p>
            <a:pPr marL="0" indent="0">
              <a:buNone/>
            </a:pPr>
            <a:r>
              <a:rPr lang="en-US" sz="4800" dirty="0"/>
              <a:t>&gt; x&lt;-</a:t>
            </a:r>
            <a:r>
              <a:rPr lang="en-US" sz="4800" dirty="0" err="1"/>
              <a:t>data.frame</a:t>
            </a:r>
            <a:r>
              <a:rPr lang="en-US" sz="4800" dirty="0"/>
              <a:t>(</a:t>
            </a:r>
            <a:r>
              <a:rPr lang="en-US" sz="4800" dirty="0" err="1"/>
              <a:t>a,b,c</a:t>
            </a:r>
            <a:r>
              <a:rPr lang="en-US" sz="4800" dirty="0"/>
              <a:t>)</a:t>
            </a:r>
          </a:p>
          <a:p>
            <a:pPr marL="0" indent="0">
              <a:buNone/>
            </a:pPr>
            <a:r>
              <a:rPr lang="en-US" sz="4800" dirty="0"/>
              <a:t>&gt; x</a:t>
            </a:r>
          </a:p>
          <a:p>
            <a:pPr marL="0" indent="0">
              <a:buNone/>
            </a:pPr>
            <a:r>
              <a:rPr lang="en-US" sz="4800" dirty="0"/>
              <a:t>   a  b  c</a:t>
            </a:r>
          </a:p>
          <a:p>
            <a:pPr marL="0" indent="0">
              <a:buNone/>
            </a:pPr>
            <a:r>
              <a:rPr lang="en-US" sz="4800" dirty="0"/>
              <a:t>1 NA  1  3</a:t>
            </a:r>
          </a:p>
          <a:p>
            <a:pPr marL="0" indent="0">
              <a:buNone/>
            </a:pPr>
            <a:r>
              <a:rPr lang="en-US" sz="4800" dirty="0"/>
              <a:t>2 NA  2  3</a:t>
            </a:r>
          </a:p>
          <a:p>
            <a:pPr marL="0" indent="0">
              <a:buNone/>
            </a:pPr>
            <a:r>
              <a:rPr lang="en-US" sz="4800" dirty="0"/>
              <a:t>3  5 NA  1</a:t>
            </a:r>
          </a:p>
          <a:p>
            <a:pPr marL="0" indent="0">
              <a:buNone/>
            </a:pPr>
            <a:r>
              <a:rPr lang="en-US" sz="4800" dirty="0"/>
              <a:t>4  6 NA  6</a:t>
            </a:r>
          </a:p>
          <a:p>
            <a:pPr marL="0" indent="0">
              <a:buNone/>
            </a:pPr>
            <a:r>
              <a:rPr lang="en-US" sz="4800" dirty="0"/>
              <a:t>5  7  4 NA</a:t>
            </a:r>
          </a:p>
          <a:p>
            <a:pPr marL="0" indent="0">
              <a:buNone/>
            </a:pPr>
            <a:r>
              <a:rPr lang="en-US" sz="4800" dirty="0"/>
              <a:t>6  8  4 NA</a:t>
            </a:r>
          </a:p>
          <a:p>
            <a:pPr marL="0" indent="0">
              <a:buNone/>
            </a:pPr>
            <a:r>
              <a:rPr lang="en-US" sz="4800" dirty="0"/>
              <a:t>7  9  7  5</a:t>
            </a:r>
          </a:p>
          <a:p>
            <a:pPr marL="0" indent="0">
              <a:buNone/>
            </a:pPr>
            <a:r>
              <a:rPr lang="en-US" sz="4800" dirty="0"/>
              <a:t>8 10  2 -4</a:t>
            </a:r>
          </a:p>
          <a:p>
            <a:pPr marL="0" indent="0">
              <a:buNone/>
            </a:pPr>
            <a:r>
              <a:rPr lang="en-US" sz="4800" dirty="0"/>
              <a:t>9 12  4 -6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cor</a:t>
            </a:r>
            <a:r>
              <a:rPr lang="en-US" sz="4800" dirty="0"/>
              <a:t>(x) </a:t>
            </a:r>
          </a:p>
          <a:p>
            <a:pPr marL="0" indent="0">
              <a:buNone/>
            </a:pPr>
            <a:r>
              <a:rPr lang="en-US" sz="4800" dirty="0"/>
              <a:t>   a  b  c</a:t>
            </a:r>
          </a:p>
          <a:p>
            <a:pPr marL="0" indent="0">
              <a:buNone/>
            </a:pPr>
            <a:r>
              <a:rPr lang="en-US" sz="4800" dirty="0"/>
              <a:t>a  1 NA </a:t>
            </a:r>
            <a:r>
              <a:rPr lang="en-US" sz="4800" dirty="0" err="1"/>
              <a:t>NA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b NA  1 NA</a:t>
            </a:r>
          </a:p>
          <a:p>
            <a:pPr marL="0" indent="0">
              <a:buNone/>
            </a:pPr>
            <a:r>
              <a:rPr lang="en-US" sz="4800" dirty="0"/>
              <a:t>c NA </a:t>
            </a:r>
            <a:r>
              <a:rPr lang="en-US" sz="4800" dirty="0" err="1"/>
              <a:t>NA</a:t>
            </a:r>
            <a:r>
              <a:rPr lang="en-US" sz="4800" dirty="0"/>
              <a:t>  1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cor</a:t>
            </a:r>
            <a:r>
              <a:rPr lang="en-US" sz="4800" dirty="0"/>
              <a:t>(x, use="</a:t>
            </a:r>
            <a:r>
              <a:rPr lang="en-US" sz="4800" dirty="0" err="1"/>
              <a:t>complete.obs</a:t>
            </a:r>
            <a:r>
              <a:rPr lang="en-US" sz="4800" dirty="0"/>
              <a:t>")</a:t>
            </a:r>
          </a:p>
          <a:p>
            <a:pPr marL="0" indent="0">
              <a:buNone/>
            </a:pPr>
            <a:r>
              <a:rPr lang="en-US" sz="4800" dirty="0"/>
              <a:t>           a          b          c</a:t>
            </a:r>
          </a:p>
          <a:p>
            <a:pPr marL="0" indent="0">
              <a:buNone/>
            </a:pPr>
            <a:r>
              <a:rPr lang="en-US" sz="4800" dirty="0"/>
              <a:t>a  1.0000000 -0.4335550 -0.8565648</a:t>
            </a:r>
          </a:p>
          <a:p>
            <a:pPr marL="0" indent="0">
              <a:buNone/>
            </a:pPr>
            <a:r>
              <a:rPr lang="en-US" sz="4800" dirty="0"/>
              <a:t>b -0.4335550  1.0000000  0.8363851</a:t>
            </a:r>
          </a:p>
          <a:p>
            <a:pPr marL="0" indent="0">
              <a:buNone/>
            </a:pPr>
            <a:r>
              <a:rPr lang="en-US" sz="4800" dirty="0"/>
              <a:t>c -0.8565648  0.8363851  1.0000000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cor</a:t>
            </a:r>
            <a:r>
              <a:rPr lang="en-US" sz="4800" dirty="0"/>
              <a:t>(x, use="</a:t>
            </a:r>
            <a:r>
              <a:rPr lang="en-US" sz="4800" dirty="0" err="1"/>
              <a:t>pairwise.complete.obs</a:t>
            </a:r>
            <a:r>
              <a:rPr lang="en-US" sz="4800" dirty="0"/>
              <a:t>")</a:t>
            </a:r>
          </a:p>
          <a:p>
            <a:pPr marL="0" indent="0">
              <a:buNone/>
            </a:pPr>
            <a:r>
              <a:rPr lang="en-US" sz="4800" dirty="0"/>
              <a:t>           a          b          c</a:t>
            </a:r>
          </a:p>
          <a:p>
            <a:pPr marL="0" indent="0">
              <a:buNone/>
            </a:pPr>
            <a:r>
              <a:rPr lang="en-US" sz="4800" dirty="0"/>
              <a:t>a  1.0000000 -0.1598405 -0.6981545</a:t>
            </a:r>
          </a:p>
          <a:p>
            <a:pPr marL="0" indent="0">
              <a:buNone/>
            </a:pPr>
            <a:r>
              <a:rPr lang="en-US" sz="4800" dirty="0"/>
              <a:t>b -0.1598405  1.0000000  0.1892828</a:t>
            </a:r>
          </a:p>
          <a:p>
            <a:pPr marL="0" indent="0">
              <a:buNone/>
            </a:pPr>
            <a:r>
              <a:rPr lang="en-US" sz="4800" dirty="0"/>
              <a:t>c -0.6981545  0.1892828  1.0000000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cov</a:t>
            </a:r>
            <a:r>
              <a:rPr lang="en-US" sz="4800" dirty="0"/>
              <a:t>(x, use="</a:t>
            </a:r>
            <a:r>
              <a:rPr lang="en-US" sz="4800" dirty="0" err="1"/>
              <a:t>pairwise.complete.obs</a:t>
            </a:r>
            <a:r>
              <a:rPr lang="en-US" sz="4800" dirty="0"/>
              <a:t>")</a:t>
            </a:r>
          </a:p>
          <a:p>
            <a:pPr marL="0" indent="0">
              <a:buNone/>
            </a:pPr>
            <a:r>
              <a:rPr lang="en-US" sz="4800" dirty="0"/>
              <a:t>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2438400"/>
            <a:ext cx="4564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#I recommend using "</a:t>
            </a:r>
            <a:r>
              <a:rPr lang="en-US" dirty="0" err="1"/>
              <a:t>pairwise.complete.obs</a:t>
            </a:r>
            <a:r>
              <a:rPr lang="en-US" dirty="0"/>
              <a:t>", </a:t>
            </a:r>
          </a:p>
          <a:p>
            <a:r>
              <a:rPr lang="en-US" dirty="0"/>
              <a:t>but this can also lead to problems: </a:t>
            </a:r>
          </a:p>
          <a:p>
            <a:r>
              <a:rPr lang="en-US">
                <a:hlinkClick r:id="rId2"/>
              </a:rPr>
              <a:t>http://bwlewis.github.io/covar/missing.html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a Decision Tree</a:t>
            </a:r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228600" y="1371600"/>
            <a:ext cx="3587750" cy="4311650"/>
            <a:chOff x="288" y="951"/>
            <a:chExt cx="2260" cy="2716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288" y="1344"/>
            <a:ext cx="2246" cy="2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Document" r:id="rId3" imgW="5405040" imgH="5780160" progId="Word.Document.8">
                    <p:embed/>
                  </p:oleObj>
                </mc:Choice>
                <mc:Fallback>
                  <p:oleObj name="Document" r:id="rId3" imgW="5405040" imgH="57801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344"/>
                          <a:ext cx="2246" cy="2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2" name="Text Box 5"/>
            <p:cNvSpPr txBox="1">
              <a:spLocks noChangeArrowheads="1"/>
            </p:cNvSpPr>
            <p:nvPr/>
          </p:nvSpPr>
          <p:spPr bwMode="auto">
            <a:xfrm rot="-2416809">
              <a:off x="672" y="951"/>
              <a:ext cx="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categorical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  <p:sp>
          <p:nvSpPr>
            <p:cNvPr id="2083" name="Text Box 6"/>
            <p:cNvSpPr txBox="1">
              <a:spLocks noChangeArrowheads="1"/>
            </p:cNvSpPr>
            <p:nvPr/>
          </p:nvSpPr>
          <p:spPr bwMode="auto">
            <a:xfrm rot="-2416809">
              <a:off x="1104" y="951"/>
              <a:ext cx="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categorical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  <p:sp>
          <p:nvSpPr>
            <p:cNvPr id="2084" name="Text Box 7"/>
            <p:cNvSpPr txBox="1">
              <a:spLocks noChangeArrowheads="1"/>
            </p:cNvSpPr>
            <p:nvPr/>
          </p:nvSpPr>
          <p:spPr bwMode="auto">
            <a:xfrm rot="-2416809">
              <a:off x="1632" y="951"/>
              <a:ext cx="8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continuous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  <p:sp>
          <p:nvSpPr>
            <p:cNvPr id="2085" name="Text Box 8"/>
            <p:cNvSpPr txBox="1">
              <a:spLocks noChangeArrowheads="1"/>
            </p:cNvSpPr>
            <p:nvPr/>
          </p:nvSpPr>
          <p:spPr bwMode="auto">
            <a:xfrm rot="-2416809">
              <a:off x="2112" y="1047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class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</p:grp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6965950" y="4505325"/>
            <a:ext cx="242888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 flipH="1">
            <a:off x="5835650" y="4505325"/>
            <a:ext cx="323850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 flipH="1">
            <a:off x="6481763" y="3711575"/>
            <a:ext cx="403225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7693025" y="3711575"/>
            <a:ext cx="484188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6643688" y="29845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 flipH="1">
            <a:off x="5270500" y="29845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5788025" y="2720975"/>
            <a:ext cx="93662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Refund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6804025" y="3448050"/>
            <a:ext cx="935038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MarSt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6078538" y="4240213"/>
            <a:ext cx="96837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TaxInc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2" name="AutoShape 18"/>
          <p:cNvSpPr>
            <a:spLocks noChangeArrowheads="1"/>
          </p:cNvSpPr>
          <p:nvPr/>
        </p:nvSpPr>
        <p:spPr bwMode="auto">
          <a:xfrm>
            <a:off x="7005638" y="5029200"/>
            <a:ext cx="627062" cy="366713"/>
          </a:xfrm>
          <a:prstGeom prst="roundRect">
            <a:avLst>
              <a:gd name="adj" fmla="val 16769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6929438" y="5029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4" name="AutoShape 20"/>
          <p:cNvSpPr>
            <a:spLocks noChangeArrowheads="1"/>
          </p:cNvSpPr>
          <p:nvPr/>
        </p:nvSpPr>
        <p:spPr bwMode="auto">
          <a:xfrm>
            <a:off x="5513388" y="5046663"/>
            <a:ext cx="654050" cy="363537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5610225" y="5032375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6" name="AutoShape 22"/>
          <p:cNvSpPr>
            <a:spLocks noChangeArrowheads="1"/>
          </p:cNvSpPr>
          <p:nvPr/>
        </p:nvSpPr>
        <p:spPr bwMode="auto">
          <a:xfrm>
            <a:off x="4948238" y="3462338"/>
            <a:ext cx="685800" cy="347662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5043488" y="344805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rgbClr val="00FFFF"/>
              </a:solidFill>
            </a:endParaRPr>
          </a:p>
        </p:txBody>
      </p:sp>
      <p:sp>
        <p:nvSpPr>
          <p:cNvPr id="2068" name="AutoShape 24"/>
          <p:cNvSpPr>
            <a:spLocks noChangeArrowheads="1"/>
          </p:cNvSpPr>
          <p:nvPr/>
        </p:nvSpPr>
        <p:spPr bwMode="auto">
          <a:xfrm>
            <a:off x="7843838" y="42672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7920038" y="42672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0" name="Text Box 26"/>
          <p:cNvSpPr txBox="1">
            <a:spLocks noChangeArrowheads="1"/>
          </p:cNvSpPr>
          <p:nvPr/>
        </p:nvSpPr>
        <p:spPr bwMode="auto">
          <a:xfrm>
            <a:off x="5060950" y="29845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6926263" y="2984500"/>
            <a:ext cx="44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2" name="Text Box 28"/>
          <p:cNvSpPr txBox="1">
            <a:spLocks noChangeArrowheads="1"/>
          </p:cNvSpPr>
          <p:nvPr/>
        </p:nvSpPr>
        <p:spPr bwMode="auto">
          <a:xfrm>
            <a:off x="7908925" y="3749675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Married</a:t>
            </a:r>
            <a:r>
              <a:rPr lang="en-US" altLang="en-US" sz="1600" b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073" name="Text Box 29"/>
          <p:cNvSpPr txBox="1">
            <a:spLocks noChangeArrowheads="1"/>
          </p:cNvSpPr>
          <p:nvPr/>
        </p:nvSpPr>
        <p:spPr bwMode="auto">
          <a:xfrm>
            <a:off x="5692775" y="3778250"/>
            <a:ext cx="1660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Single, Divorced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4" name="Text Box 30"/>
          <p:cNvSpPr txBox="1">
            <a:spLocks noChangeArrowheads="1"/>
          </p:cNvSpPr>
          <p:nvPr/>
        </p:nvSpPr>
        <p:spPr bwMode="auto">
          <a:xfrm>
            <a:off x="5313363" y="4570413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&lt;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5" name="Text Box 31"/>
          <p:cNvSpPr txBox="1">
            <a:spLocks noChangeArrowheads="1"/>
          </p:cNvSpPr>
          <p:nvPr/>
        </p:nvSpPr>
        <p:spPr bwMode="auto">
          <a:xfrm>
            <a:off x="7088188" y="4570413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&gt;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6" name="Text Box 32"/>
          <p:cNvSpPr txBox="1">
            <a:spLocks noChangeArrowheads="1"/>
          </p:cNvSpPr>
          <p:nvPr/>
        </p:nvSpPr>
        <p:spPr bwMode="auto">
          <a:xfrm>
            <a:off x="6427788" y="1766888"/>
            <a:ext cx="224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800" i="1">
                <a:solidFill>
                  <a:srgbClr val="FF0000"/>
                </a:solidFill>
              </a:rPr>
              <a:t>Splitting Attributes</a:t>
            </a:r>
          </a:p>
        </p:txBody>
      </p:sp>
      <p:sp>
        <p:nvSpPr>
          <p:cNvPr id="2077" name="Line 33"/>
          <p:cNvSpPr>
            <a:spLocks noChangeShapeType="1"/>
          </p:cNvSpPr>
          <p:nvPr/>
        </p:nvSpPr>
        <p:spPr bwMode="auto">
          <a:xfrm flipH="1">
            <a:off x="6805613" y="2147888"/>
            <a:ext cx="536575" cy="534987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AutoShape 34"/>
          <p:cNvSpPr>
            <a:spLocks noChangeArrowheads="1"/>
          </p:cNvSpPr>
          <p:nvPr/>
        </p:nvSpPr>
        <p:spPr bwMode="auto">
          <a:xfrm>
            <a:off x="3810000" y="3810000"/>
            <a:ext cx="914400" cy="293688"/>
          </a:xfrm>
          <a:prstGeom prst="rightArrow">
            <a:avLst>
              <a:gd name="adj1" fmla="val 50000"/>
              <a:gd name="adj2" fmla="val 77838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79" name="Line 35"/>
          <p:cNvSpPr>
            <a:spLocks noChangeShapeType="1"/>
          </p:cNvSpPr>
          <p:nvPr/>
        </p:nvSpPr>
        <p:spPr bwMode="auto">
          <a:xfrm>
            <a:off x="7418388" y="2147888"/>
            <a:ext cx="76200" cy="1144587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Text Box 36"/>
          <p:cNvSpPr txBox="1">
            <a:spLocks noChangeArrowheads="1"/>
          </p:cNvSpPr>
          <p:nvPr/>
        </p:nvSpPr>
        <p:spPr bwMode="auto">
          <a:xfrm>
            <a:off x="762000" y="58674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Training Data</a:t>
            </a:r>
            <a:endParaRPr lang="en-US" altLang="en-US" sz="2000" b="0">
              <a:solidFill>
                <a:schemeClr val="bg2"/>
              </a:solidFill>
            </a:endParaRPr>
          </a:p>
        </p:txBody>
      </p:sp>
      <p:sp>
        <p:nvSpPr>
          <p:cNvPr id="2081" name="Text Box 37"/>
          <p:cNvSpPr txBox="1">
            <a:spLocks noChangeArrowheads="1"/>
          </p:cNvSpPr>
          <p:nvPr/>
        </p:nvSpPr>
        <p:spPr bwMode="auto">
          <a:xfrm>
            <a:off x="5029200" y="5835650"/>
            <a:ext cx="312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Model:  Decision Tree</a:t>
            </a:r>
            <a:endParaRPr lang="en-US" altLang="en-US" sz="2000" b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6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 of Decision Tree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57200" y="2133600"/>
          <a:ext cx="3565525" cy="368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5405040" imgH="5780160" progId="Word.Document.8">
                  <p:embed/>
                </p:oleObj>
              </mc:Choice>
              <mc:Fallback>
                <p:oleObj name="Document" r:id="rId3" imgW="5405040" imgH="578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3565525" cy="368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2416809">
            <a:off x="1066800" y="1509713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categorical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-2416809">
            <a:off x="1752600" y="1509713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categorical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2416809">
            <a:off x="2590800" y="1509713"/>
            <a:ext cx="1277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continuous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-2416809">
            <a:off x="3352800" y="1662113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class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8005763" y="3497263"/>
            <a:ext cx="242887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6875463" y="3497263"/>
            <a:ext cx="323850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5881688" y="2733675"/>
            <a:ext cx="403225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092950" y="2733675"/>
            <a:ext cx="484188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043613" y="20066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4670425" y="20066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187950" y="1743075"/>
            <a:ext cx="93662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MarSt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203950" y="2470150"/>
            <a:ext cx="935038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Refund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118350" y="3232150"/>
            <a:ext cx="96837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TaxInc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8045450" y="4021138"/>
            <a:ext cx="627063" cy="366712"/>
          </a:xfrm>
          <a:prstGeom prst="roundRect">
            <a:avLst>
              <a:gd name="adj" fmla="val 16769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969250" y="4021138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6553200" y="4038600"/>
            <a:ext cx="654050" cy="363538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650038" y="4024313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4348163" y="2484438"/>
            <a:ext cx="685800" cy="347662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443413" y="247015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rgbClr val="00FFFF"/>
              </a:solidFill>
            </a:endParaRPr>
          </a:p>
        </p:txBody>
      </p:sp>
      <p:grpSp>
        <p:nvGrpSpPr>
          <p:cNvPr id="3095" name="Group 35"/>
          <p:cNvGrpSpPr>
            <a:grpSpLocks/>
          </p:cNvGrpSpPr>
          <p:nvPr/>
        </p:nvGrpSpPr>
        <p:grpSpPr bwMode="auto">
          <a:xfrm>
            <a:off x="5594350" y="3232150"/>
            <a:ext cx="685800" cy="381000"/>
            <a:chOff x="4927" y="2340"/>
            <a:chExt cx="432" cy="240"/>
          </a:xfrm>
        </p:grpSpPr>
        <p:sp>
          <p:nvSpPr>
            <p:cNvPr id="3103" name="AutoShape 23"/>
            <p:cNvSpPr>
              <a:spLocks noChangeArrowheads="1"/>
            </p:cNvSpPr>
            <p:nvPr/>
          </p:nvSpPr>
          <p:spPr bwMode="auto">
            <a:xfrm>
              <a:off x="4927" y="2340"/>
              <a:ext cx="432" cy="24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4975" y="2340"/>
              <a:ext cx="3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</p:grpSp>
      <p:sp>
        <p:nvSpPr>
          <p:cNvPr id="3096" name="Text Box 25"/>
          <p:cNvSpPr txBox="1">
            <a:spLocks noChangeArrowheads="1"/>
          </p:cNvSpPr>
          <p:nvPr/>
        </p:nvSpPr>
        <p:spPr bwMode="auto">
          <a:xfrm>
            <a:off x="5518150" y="277495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7270750" y="2698750"/>
            <a:ext cx="44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4146550" y="1936750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Married</a:t>
            </a:r>
            <a:r>
              <a:rPr lang="en-US" altLang="en-US" sz="1600" b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099" name="Text Box 28"/>
          <p:cNvSpPr txBox="1">
            <a:spLocks noChangeArrowheads="1"/>
          </p:cNvSpPr>
          <p:nvPr/>
        </p:nvSpPr>
        <p:spPr bwMode="auto">
          <a:xfrm>
            <a:off x="5746750" y="1708150"/>
            <a:ext cx="1398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Single, Divorced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100" name="Text Box 29"/>
          <p:cNvSpPr txBox="1">
            <a:spLocks noChangeArrowheads="1"/>
          </p:cNvSpPr>
          <p:nvPr/>
        </p:nvSpPr>
        <p:spPr bwMode="auto">
          <a:xfrm>
            <a:off x="6353175" y="3562350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&lt;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101" name="Text Box 30"/>
          <p:cNvSpPr txBox="1">
            <a:spLocks noChangeArrowheads="1"/>
          </p:cNvSpPr>
          <p:nvPr/>
        </p:nvSpPr>
        <p:spPr bwMode="auto">
          <a:xfrm>
            <a:off x="8128000" y="3562350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&gt;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102" name="Text Box 37"/>
          <p:cNvSpPr txBox="1">
            <a:spLocks noChangeArrowheads="1"/>
          </p:cNvSpPr>
          <p:nvPr/>
        </p:nvSpPr>
        <p:spPr bwMode="auto">
          <a:xfrm>
            <a:off x="4343400" y="5029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CC3300"/>
                </a:solidFill>
              </a:rPr>
              <a:t>There could be more than one tree that fits the same data!</a:t>
            </a:r>
          </a:p>
        </p:txBody>
      </p:sp>
    </p:spTree>
    <p:extLst>
      <p:ext uri="{BB962C8B-B14F-4D97-AF65-F5344CB8AC3E}">
        <p14:creationId xmlns:p14="http://schemas.microsoft.com/office/powerpoint/2010/main" val="143068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Decision Tree Classification Task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93788" y="1143000"/>
          <a:ext cx="695166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3" imgW="8424875" imgH="6279741" progId="Visio.Drawing.6">
                  <p:embed/>
                </p:oleObj>
              </mc:Choice>
              <mc:Fallback>
                <p:oleObj name="Visio" r:id="rId3" imgW="8424875" imgH="6279741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1143000"/>
                        <a:ext cx="6951662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Line 4"/>
          <p:cNvSpPr>
            <a:spLocks noChangeShapeType="1"/>
          </p:cNvSpPr>
          <p:nvPr/>
        </p:nvSpPr>
        <p:spPr bwMode="auto">
          <a:xfrm flipH="1" flipV="1">
            <a:off x="6019800" y="47244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086600" y="4114800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346822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 Model to Test Data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685800" y="2362200"/>
            <a:ext cx="4267200" cy="3298825"/>
            <a:chOff x="384" y="1584"/>
            <a:chExt cx="2451" cy="1694"/>
          </a:xfrm>
        </p:grpSpPr>
        <p:sp>
          <p:nvSpPr>
            <p:cNvPr id="5128" name="Line 4"/>
            <p:cNvSpPr>
              <a:spLocks noChangeShapeType="1"/>
            </p:cNvSpPr>
            <p:nvPr/>
          </p:nvSpPr>
          <p:spPr bwMode="auto">
            <a:xfrm>
              <a:off x="1655" y="2708"/>
              <a:ext cx="153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5"/>
            <p:cNvSpPr>
              <a:spLocks noChangeShapeType="1"/>
            </p:cNvSpPr>
            <p:nvPr/>
          </p:nvSpPr>
          <p:spPr bwMode="auto">
            <a:xfrm flipH="1">
              <a:off x="943" y="2708"/>
              <a:ext cx="20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6"/>
            <p:cNvSpPr>
              <a:spLocks noChangeShapeType="1"/>
            </p:cNvSpPr>
            <p:nvPr/>
          </p:nvSpPr>
          <p:spPr bwMode="auto">
            <a:xfrm flipH="1">
              <a:off x="1350" y="2208"/>
              <a:ext cx="254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7"/>
            <p:cNvSpPr>
              <a:spLocks noChangeShapeType="1"/>
            </p:cNvSpPr>
            <p:nvPr/>
          </p:nvSpPr>
          <p:spPr bwMode="auto">
            <a:xfrm>
              <a:off x="2113" y="2208"/>
              <a:ext cx="305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8"/>
            <p:cNvSpPr>
              <a:spLocks noChangeShapeType="1"/>
            </p:cNvSpPr>
            <p:nvPr/>
          </p:nvSpPr>
          <p:spPr bwMode="auto">
            <a:xfrm>
              <a:off x="1452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Line 9"/>
            <p:cNvSpPr>
              <a:spLocks noChangeShapeType="1"/>
            </p:cNvSpPr>
            <p:nvPr/>
          </p:nvSpPr>
          <p:spPr bwMode="auto">
            <a:xfrm flipH="1">
              <a:off x="587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913" y="1584"/>
              <a:ext cx="59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Refund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5" name="Text Box 11"/>
            <p:cNvSpPr txBox="1">
              <a:spLocks noChangeArrowheads="1"/>
            </p:cNvSpPr>
            <p:nvPr/>
          </p:nvSpPr>
          <p:spPr bwMode="auto">
            <a:xfrm>
              <a:off x="1553" y="2042"/>
              <a:ext cx="589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MarSt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6" name="Text Box 12"/>
            <p:cNvSpPr txBox="1">
              <a:spLocks noChangeArrowheads="1"/>
            </p:cNvSpPr>
            <p:nvPr/>
          </p:nvSpPr>
          <p:spPr bwMode="auto">
            <a:xfrm>
              <a:off x="1096" y="2541"/>
              <a:ext cx="61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TaxInc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1680" y="3038"/>
              <a:ext cx="395" cy="231"/>
            </a:xfrm>
            <a:prstGeom prst="roundRect">
              <a:avLst>
                <a:gd name="adj" fmla="val 16769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1632" y="3038"/>
              <a:ext cx="4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9" name="AutoShape 15"/>
            <p:cNvSpPr>
              <a:spLocks noChangeArrowheads="1"/>
            </p:cNvSpPr>
            <p:nvPr/>
          </p:nvSpPr>
          <p:spPr bwMode="auto">
            <a:xfrm>
              <a:off x="740" y="3049"/>
              <a:ext cx="412" cy="22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0" name="Text Box 16"/>
            <p:cNvSpPr txBox="1">
              <a:spLocks noChangeArrowheads="1"/>
            </p:cNvSpPr>
            <p:nvPr/>
          </p:nvSpPr>
          <p:spPr bwMode="auto">
            <a:xfrm>
              <a:off x="814" y="3040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1" name="AutoShape 17"/>
            <p:cNvSpPr>
              <a:spLocks noChangeArrowheads="1"/>
            </p:cNvSpPr>
            <p:nvPr/>
          </p:nvSpPr>
          <p:spPr bwMode="auto">
            <a:xfrm>
              <a:off x="384" y="2051"/>
              <a:ext cx="432" cy="21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2" name="Text Box 18"/>
            <p:cNvSpPr txBox="1">
              <a:spLocks noChangeArrowheads="1"/>
            </p:cNvSpPr>
            <p:nvPr/>
          </p:nvSpPr>
          <p:spPr bwMode="auto">
            <a:xfrm>
              <a:off x="458" y="2042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rgbClr val="00FFFF"/>
                </a:solidFill>
              </a:endParaRPr>
            </a:p>
          </p:txBody>
        </p:sp>
        <p:sp>
          <p:nvSpPr>
            <p:cNvPr id="5143" name="AutoShape 19"/>
            <p:cNvSpPr>
              <a:spLocks noChangeArrowheads="1"/>
            </p:cNvSpPr>
            <p:nvPr/>
          </p:nvSpPr>
          <p:spPr bwMode="auto">
            <a:xfrm>
              <a:off x="2208" y="2558"/>
              <a:ext cx="432" cy="24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4" name="Text Box 20"/>
            <p:cNvSpPr txBox="1">
              <a:spLocks noChangeArrowheads="1"/>
            </p:cNvSpPr>
            <p:nvPr/>
          </p:nvSpPr>
          <p:spPr bwMode="auto">
            <a:xfrm>
              <a:off x="2270" y="2558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5" name="Text Box 21"/>
            <p:cNvSpPr txBox="1">
              <a:spLocks noChangeArrowheads="1"/>
            </p:cNvSpPr>
            <p:nvPr/>
          </p:nvSpPr>
          <p:spPr bwMode="auto">
            <a:xfrm>
              <a:off x="484" y="175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6" name="Text Box 22"/>
            <p:cNvSpPr txBox="1">
              <a:spLocks noChangeArrowheads="1"/>
            </p:cNvSpPr>
            <p:nvPr/>
          </p:nvSpPr>
          <p:spPr bwMode="auto">
            <a:xfrm>
              <a:off x="1654" y="1750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7" name="Text Box 23"/>
            <p:cNvSpPr txBox="1">
              <a:spLocks noChangeArrowheads="1"/>
            </p:cNvSpPr>
            <p:nvPr/>
          </p:nvSpPr>
          <p:spPr bwMode="auto">
            <a:xfrm>
              <a:off x="2301" y="2232"/>
              <a:ext cx="53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Married</a:t>
              </a:r>
              <a:r>
                <a:rPr lang="en-US" altLang="en-US" sz="1600" b="0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5148" name="Text Box 24"/>
            <p:cNvSpPr txBox="1">
              <a:spLocks noChangeArrowheads="1"/>
            </p:cNvSpPr>
            <p:nvPr/>
          </p:nvSpPr>
          <p:spPr bwMode="auto">
            <a:xfrm>
              <a:off x="945" y="2250"/>
              <a:ext cx="9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Single, Divorced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9" name="Text Box 25"/>
            <p:cNvSpPr txBox="1">
              <a:spLocks noChangeArrowheads="1"/>
            </p:cNvSpPr>
            <p:nvPr/>
          </p:nvSpPr>
          <p:spPr bwMode="auto">
            <a:xfrm>
              <a:off x="654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&lt;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50" name="Text Box 26"/>
            <p:cNvSpPr txBox="1">
              <a:spLocks noChangeArrowheads="1"/>
            </p:cNvSpPr>
            <p:nvPr/>
          </p:nvSpPr>
          <p:spPr bwMode="auto">
            <a:xfrm>
              <a:off x="1772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&gt;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5122" name="Object 27"/>
          <p:cNvGraphicFramePr>
            <a:graphicFrameLocks noChangeAspect="1"/>
          </p:cNvGraphicFramePr>
          <p:nvPr/>
        </p:nvGraphicFramePr>
        <p:xfrm>
          <a:off x="4953000" y="1600200"/>
          <a:ext cx="33432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4651200" imgH="1576440" progId="Word.Document.8">
                  <p:embed/>
                </p:oleObj>
              </mc:Choice>
              <mc:Fallback>
                <p:oleObj name="Document" r:id="rId3" imgW="4651200" imgH="1576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3432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28"/>
          <p:cNvSpPr txBox="1">
            <a:spLocks noChangeArrowheads="1"/>
          </p:cNvSpPr>
          <p:nvPr/>
        </p:nvSpPr>
        <p:spPr bwMode="auto">
          <a:xfrm>
            <a:off x="4800600" y="1143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Test Data</a:t>
            </a:r>
            <a:endParaRPr lang="en-US" altLang="en-US" sz="2000" b="0">
              <a:solidFill>
                <a:schemeClr val="bg2"/>
              </a:solidFill>
            </a:endParaRPr>
          </a:p>
        </p:txBody>
      </p:sp>
      <p:sp>
        <p:nvSpPr>
          <p:cNvPr id="5126" name="Text Box 29"/>
          <p:cNvSpPr txBox="1">
            <a:spLocks noChangeArrowheads="1"/>
          </p:cNvSpPr>
          <p:nvPr/>
        </p:nvSpPr>
        <p:spPr bwMode="auto">
          <a:xfrm>
            <a:off x="990600" y="144780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 b="0"/>
              <a:t>Start from the root of tree.</a:t>
            </a:r>
          </a:p>
        </p:txBody>
      </p:sp>
      <p:sp>
        <p:nvSpPr>
          <p:cNvPr id="5127" name="Line 30"/>
          <p:cNvSpPr>
            <a:spLocks noChangeShapeType="1"/>
          </p:cNvSpPr>
          <p:nvPr/>
        </p:nvSpPr>
        <p:spPr bwMode="auto">
          <a:xfrm>
            <a:off x="2133600" y="1828800"/>
            <a:ext cx="0" cy="4572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2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 Model to Test Data</a:t>
            </a: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685800" y="2362200"/>
            <a:ext cx="4267200" cy="3298825"/>
            <a:chOff x="384" y="1584"/>
            <a:chExt cx="2451" cy="1694"/>
          </a:xfrm>
        </p:grpSpPr>
        <p:sp>
          <p:nvSpPr>
            <p:cNvPr id="6151" name="Line 4"/>
            <p:cNvSpPr>
              <a:spLocks noChangeShapeType="1"/>
            </p:cNvSpPr>
            <p:nvPr/>
          </p:nvSpPr>
          <p:spPr bwMode="auto">
            <a:xfrm>
              <a:off x="1655" y="2708"/>
              <a:ext cx="153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5"/>
            <p:cNvSpPr>
              <a:spLocks noChangeShapeType="1"/>
            </p:cNvSpPr>
            <p:nvPr/>
          </p:nvSpPr>
          <p:spPr bwMode="auto">
            <a:xfrm flipH="1">
              <a:off x="943" y="2708"/>
              <a:ext cx="20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6"/>
            <p:cNvSpPr>
              <a:spLocks noChangeShapeType="1"/>
            </p:cNvSpPr>
            <p:nvPr/>
          </p:nvSpPr>
          <p:spPr bwMode="auto">
            <a:xfrm flipH="1">
              <a:off x="1350" y="2208"/>
              <a:ext cx="254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>
              <a:off x="2113" y="2208"/>
              <a:ext cx="305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>
              <a:off x="1452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H="1">
              <a:off x="587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913" y="1584"/>
              <a:ext cx="59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Refund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1553" y="2042"/>
              <a:ext cx="589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MarSt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>
              <a:off x="1096" y="2541"/>
              <a:ext cx="61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TaxInc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0" name="AutoShape 13"/>
            <p:cNvSpPr>
              <a:spLocks noChangeArrowheads="1"/>
            </p:cNvSpPr>
            <p:nvPr/>
          </p:nvSpPr>
          <p:spPr bwMode="auto">
            <a:xfrm>
              <a:off x="1680" y="3038"/>
              <a:ext cx="395" cy="231"/>
            </a:xfrm>
            <a:prstGeom prst="roundRect">
              <a:avLst>
                <a:gd name="adj" fmla="val 16769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1" name="Text Box 14"/>
            <p:cNvSpPr txBox="1">
              <a:spLocks noChangeArrowheads="1"/>
            </p:cNvSpPr>
            <p:nvPr/>
          </p:nvSpPr>
          <p:spPr bwMode="auto">
            <a:xfrm>
              <a:off x="1632" y="3038"/>
              <a:ext cx="4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2" name="AutoShape 15"/>
            <p:cNvSpPr>
              <a:spLocks noChangeArrowheads="1"/>
            </p:cNvSpPr>
            <p:nvPr/>
          </p:nvSpPr>
          <p:spPr bwMode="auto">
            <a:xfrm>
              <a:off x="740" y="3049"/>
              <a:ext cx="412" cy="22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3" name="Text Box 16"/>
            <p:cNvSpPr txBox="1">
              <a:spLocks noChangeArrowheads="1"/>
            </p:cNvSpPr>
            <p:nvPr/>
          </p:nvSpPr>
          <p:spPr bwMode="auto">
            <a:xfrm>
              <a:off x="814" y="3040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4" name="AutoShape 17"/>
            <p:cNvSpPr>
              <a:spLocks noChangeArrowheads="1"/>
            </p:cNvSpPr>
            <p:nvPr/>
          </p:nvSpPr>
          <p:spPr bwMode="auto">
            <a:xfrm>
              <a:off x="384" y="2051"/>
              <a:ext cx="432" cy="21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5" name="Text Box 18"/>
            <p:cNvSpPr txBox="1">
              <a:spLocks noChangeArrowheads="1"/>
            </p:cNvSpPr>
            <p:nvPr/>
          </p:nvSpPr>
          <p:spPr bwMode="auto">
            <a:xfrm>
              <a:off x="458" y="2042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rgbClr val="00FFFF"/>
                </a:solidFill>
              </a:endParaRPr>
            </a:p>
          </p:txBody>
        </p:sp>
        <p:sp>
          <p:nvSpPr>
            <p:cNvPr id="6166" name="AutoShape 19"/>
            <p:cNvSpPr>
              <a:spLocks noChangeArrowheads="1"/>
            </p:cNvSpPr>
            <p:nvPr/>
          </p:nvSpPr>
          <p:spPr bwMode="auto">
            <a:xfrm>
              <a:off x="2208" y="2558"/>
              <a:ext cx="432" cy="24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7" name="Text Box 20"/>
            <p:cNvSpPr txBox="1">
              <a:spLocks noChangeArrowheads="1"/>
            </p:cNvSpPr>
            <p:nvPr/>
          </p:nvSpPr>
          <p:spPr bwMode="auto">
            <a:xfrm>
              <a:off x="2270" y="2558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8" name="Text Box 21"/>
            <p:cNvSpPr txBox="1">
              <a:spLocks noChangeArrowheads="1"/>
            </p:cNvSpPr>
            <p:nvPr/>
          </p:nvSpPr>
          <p:spPr bwMode="auto">
            <a:xfrm>
              <a:off x="484" y="175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9" name="Text Box 22"/>
            <p:cNvSpPr txBox="1">
              <a:spLocks noChangeArrowheads="1"/>
            </p:cNvSpPr>
            <p:nvPr/>
          </p:nvSpPr>
          <p:spPr bwMode="auto">
            <a:xfrm>
              <a:off x="1654" y="1750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70" name="Text Box 23"/>
            <p:cNvSpPr txBox="1">
              <a:spLocks noChangeArrowheads="1"/>
            </p:cNvSpPr>
            <p:nvPr/>
          </p:nvSpPr>
          <p:spPr bwMode="auto">
            <a:xfrm>
              <a:off x="2301" y="2232"/>
              <a:ext cx="53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Married</a:t>
              </a:r>
              <a:r>
                <a:rPr lang="en-US" altLang="en-US" sz="1600" b="0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6171" name="Text Box 24"/>
            <p:cNvSpPr txBox="1">
              <a:spLocks noChangeArrowheads="1"/>
            </p:cNvSpPr>
            <p:nvPr/>
          </p:nvSpPr>
          <p:spPr bwMode="auto">
            <a:xfrm>
              <a:off x="945" y="2250"/>
              <a:ext cx="9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Single, Divorced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72" name="Text Box 25"/>
            <p:cNvSpPr txBox="1">
              <a:spLocks noChangeArrowheads="1"/>
            </p:cNvSpPr>
            <p:nvPr/>
          </p:nvSpPr>
          <p:spPr bwMode="auto">
            <a:xfrm>
              <a:off x="654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&lt;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73" name="Text Box 26"/>
            <p:cNvSpPr txBox="1">
              <a:spLocks noChangeArrowheads="1"/>
            </p:cNvSpPr>
            <p:nvPr/>
          </p:nvSpPr>
          <p:spPr bwMode="auto">
            <a:xfrm>
              <a:off x="1772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&gt;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4953000" y="1600200"/>
          <a:ext cx="33432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3" imgW="4651200" imgH="1576440" progId="Word.Document.8">
                  <p:embed/>
                </p:oleObj>
              </mc:Choice>
              <mc:Fallback>
                <p:oleObj name="Document" r:id="rId3" imgW="4651200" imgH="1576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3432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28"/>
          <p:cNvSpPr txBox="1">
            <a:spLocks noChangeArrowheads="1"/>
          </p:cNvSpPr>
          <p:nvPr/>
        </p:nvSpPr>
        <p:spPr bwMode="auto">
          <a:xfrm>
            <a:off x="4800600" y="1143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Test Data</a:t>
            </a:r>
            <a:endParaRPr lang="en-US" altLang="en-US" sz="2000" b="0">
              <a:solidFill>
                <a:schemeClr val="bg2"/>
              </a:solidFill>
            </a:endParaRPr>
          </a:p>
        </p:txBody>
      </p:sp>
      <p:sp>
        <p:nvSpPr>
          <p:cNvPr id="6150" name="Line 29"/>
          <p:cNvSpPr>
            <a:spLocks noChangeShapeType="1"/>
          </p:cNvSpPr>
          <p:nvPr/>
        </p:nvSpPr>
        <p:spPr bwMode="auto">
          <a:xfrm flipH="1">
            <a:off x="2667000" y="1828800"/>
            <a:ext cx="2362200" cy="685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6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for classifying data by partitioning attribute space</a:t>
            </a:r>
          </a:p>
          <a:p>
            <a:r>
              <a:rPr lang="en-US" dirty="0"/>
              <a:t>Tries to find axis-parallel decision boundaries for specified optimality criteria</a:t>
            </a:r>
          </a:p>
          <a:p>
            <a:r>
              <a:rPr lang="en-US" dirty="0"/>
              <a:t>Leaf nodes contain class labels, representing classification decisions</a:t>
            </a:r>
          </a:p>
          <a:p>
            <a:r>
              <a:rPr lang="en-US" dirty="0"/>
              <a:t>Keeps splitting nodes based on split criterion, such as GINI index, information gain or entropy</a:t>
            </a:r>
          </a:p>
          <a:p>
            <a:r>
              <a:rPr lang="en-US" dirty="0"/>
              <a:t>Pruning necessary to avoid </a:t>
            </a:r>
            <a:r>
              <a:rPr lang="en-US" dirty="0" err="1"/>
              <a:t>overfitting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10821"/>
            <a:ext cx="6295557" cy="401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4267200" cy="2468563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dirty="0" err="1"/>
              <a:t>mydata</a:t>
            </a:r>
            <a:r>
              <a:rPr lang="en-US" sz="1800" dirty="0"/>
              <a:t>&lt;-</a:t>
            </a:r>
            <a:r>
              <a:rPr lang="en-US" sz="1800" dirty="0" err="1"/>
              <a:t>data.frame</a:t>
            </a:r>
            <a:r>
              <a:rPr lang="en-US" sz="1800" dirty="0"/>
              <a:t>(iris)</a:t>
            </a:r>
          </a:p>
          <a:p>
            <a:pPr>
              <a:buNone/>
            </a:pPr>
            <a:r>
              <a:rPr lang="en-US" sz="1800" dirty="0"/>
              <a:t>attach(</a:t>
            </a:r>
            <a:r>
              <a:rPr lang="en-US" sz="1800" dirty="0" err="1"/>
              <a:t>mydata</a:t>
            </a:r>
            <a:r>
              <a:rPr lang="en-US" sz="1800" dirty="0"/>
              <a:t>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library(</a:t>
            </a:r>
            <a:r>
              <a:rPr lang="en-US" sz="1800" dirty="0" err="1"/>
              <a:t>rpart</a:t>
            </a:r>
            <a:r>
              <a:rPr lang="en-US" sz="1800" dirty="0"/>
              <a:t>)</a:t>
            </a:r>
          </a:p>
          <a:p>
            <a:pPr>
              <a:buNone/>
            </a:pPr>
            <a:r>
              <a:rPr lang="en-US" sz="1800" dirty="0"/>
              <a:t>model&lt;-</a:t>
            </a:r>
            <a:r>
              <a:rPr lang="en-US" sz="1800" dirty="0" err="1"/>
              <a:t>rpart</a:t>
            </a:r>
            <a:r>
              <a:rPr lang="en-US" sz="1800" dirty="0"/>
              <a:t>(Species ~ </a:t>
            </a:r>
            <a:r>
              <a:rPr lang="en-US" sz="1800" dirty="0" err="1"/>
              <a:t>Sepal.Length</a:t>
            </a:r>
            <a:r>
              <a:rPr lang="en-US" sz="1800" dirty="0"/>
              <a:t> + </a:t>
            </a:r>
            <a:r>
              <a:rPr lang="en-US" sz="1800" dirty="0" err="1"/>
              <a:t>Sepal.Width</a:t>
            </a:r>
            <a:r>
              <a:rPr lang="en-US" sz="1800" dirty="0"/>
              <a:t> + </a:t>
            </a:r>
            <a:r>
              <a:rPr lang="en-US" sz="1800" dirty="0" err="1"/>
              <a:t>Petal.Length</a:t>
            </a:r>
            <a:r>
              <a:rPr lang="en-US" sz="1800" dirty="0"/>
              <a:t> + </a:t>
            </a:r>
            <a:r>
              <a:rPr lang="en-US" sz="1800" dirty="0" err="1"/>
              <a:t>Petal.Width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data=</a:t>
            </a:r>
            <a:r>
              <a:rPr lang="en-US" sz="1800" dirty="0" err="1"/>
              <a:t>mydata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method="class")</a:t>
            </a:r>
          </a:p>
          <a:p>
            <a:pPr>
              <a:buNone/>
            </a:pPr>
            <a:r>
              <a:rPr lang="en-US" sz="1800" dirty="0"/>
              <a:t>plot(model)</a:t>
            </a:r>
          </a:p>
          <a:p>
            <a:pPr>
              <a:buNone/>
            </a:pPr>
            <a:r>
              <a:rPr lang="en-US" sz="1800" dirty="0"/>
              <a:t>text(</a:t>
            </a:r>
            <a:r>
              <a:rPr lang="en-US" sz="1800" dirty="0" err="1"/>
              <a:t>model,use.n</a:t>
            </a:r>
            <a:r>
              <a:rPr lang="en-US" sz="1800" dirty="0"/>
              <a:t>=</a:t>
            </a:r>
            <a:r>
              <a:rPr lang="en-US" sz="1800" dirty="0" err="1"/>
              <a:t>TRUE,all</a:t>
            </a:r>
            <a:r>
              <a:rPr lang="en-US" sz="1800" dirty="0"/>
              <a:t>=</a:t>
            </a:r>
            <a:r>
              <a:rPr lang="en-US" sz="1800" dirty="0" err="1"/>
              <a:t>TRUE,cex</a:t>
            </a:r>
            <a:r>
              <a:rPr lang="en-US" sz="1800" dirty="0"/>
              <a:t>=0.8)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81579"/>
            <a:ext cx="8439150" cy="52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4191000" cy="21637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/>
              <a:t>library(tree)</a:t>
            </a:r>
          </a:p>
          <a:p>
            <a:pPr>
              <a:buNone/>
            </a:pPr>
            <a:r>
              <a:rPr lang="en-US" sz="1800" dirty="0"/>
              <a:t>model1&lt;-tree(Species ~ </a:t>
            </a:r>
            <a:r>
              <a:rPr lang="en-US" sz="1800" dirty="0" err="1"/>
              <a:t>Sepal.Length</a:t>
            </a:r>
            <a:r>
              <a:rPr lang="en-US" sz="1800" dirty="0"/>
              <a:t> + </a:t>
            </a:r>
            <a:r>
              <a:rPr lang="en-US" sz="1800" dirty="0" err="1"/>
              <a:t>Sepal.Width</a:t>
            </a:r>
            <a:r>
              <a:rPr lang="en-US" sz="1800" dirty="0"/>
              <a:t> + </a:t>
            </a:r>
            <a:r>
              <a:rPr lang="en-US" sz="1800" dirty="0" err="1"/>
              <a:t>Petal.Length</a:t>
            </a:r>
            <a:r>
              <a:rPr lang="en-US" sz="1800" dirty="0"/>
              <a:t> + </a:t>
            </a:r>
            <a:r>
              <a:rPr lang="en-US" sz="1800" dirty="0" err="1"/>
              <a:t>Petal.Width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data=</a:t>
            </a:r>
            <a:r>
              <a:rPr lang="en-US" sz="1800" dirty="0" err="1"/>
              <a:t>mydata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method="class",</a:t>
            </a:r>
          </a:p>
          <a:p>
            <a:pPr>
              <a:buNone/>
            </a:pPr>
            <a:r>
              <a:rPr lang="en-US" sz="1800" dirty="0"/>
              <a:t>	split="</a:t>
            </a:r>
            <a:r>
              <a:rPr lang="en-US" sz="1800" dirty="0" err="1"/>
              <a:t>gini</a:t>
            </a:r>
            <a:r>
              <a:rPr lang="en-US" sz="1800" dirty="0"/>
              <a:t>")</a:t>
            </a:r>
          </a:p>
          <a:p>
            <a:pPr>
              <a:buNone/>
            </a:pPr>
            <a:r>
              <a:rPr lang="en-US" sz="1800" dirty="0"/>
              <a:t>plot(model1)</a:t>
            </a:r>
          </a:p>
          <a:p>
            <a:pPr>
              <a:buNone/>
            </a:pPr>
            <a:r>
              <a:rPr lang="en-US" sz="1800" dirty="0"/>
              <a:t>text(model1,all=</a:t>
            </a:r>
            <a:r>
              <a:rPr lang="en-US" sz="1800" dirty="0" err="1"/>
              <a:t>TRUE,cex</a:t>
            </a:r>
            <a:r>
              <a:rPr lang="en-US" sz="1800" dirty="0"/>
              <a:t>=0.6)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1179</Words>
  <Application>Microsoft Office PowerPoint</Application>
  <PresentationFormat>On-screen Show (4:3)</PresentationFormat>
  <Paragraphs>215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Arabic Typesetting</vt:lpstr>
      <vt:lpstr>Arial</vt:lpstr>
      <vt:lpstr>Calibri</vt:lpstr>
      <vt:lpstr>Monotype Sorts</vt:lpstr>
      <vt:lpstr>Office Theme</vt:lpstr>
      <vt:lpstr>Document</vt:lpstr>
      <vt:lpstr>Visio</vt:lpstr>
      <vt:lpstr>Decision Trees in R</vt:lpstr>
      <vt:lpstr>Example of a Decision Tree</vt:lpstr>
      <vt:lpstr>Another Example of Decision Tree</vt:lpstr>
      <vt:lpstr>Decision Tree Classification Task</vt:lpstr>
      <vt:lpstr>Apply Model to Test Data</vt:lpstr>
      <vt:lpstr>Apply Model to Test Data</vt:lpstr>
      <vt:lpstr>Decision Trees</vt:lpstr>
      <vt:lpstr>Decision Trees in R</vt:lpstr>
      <vt:lpstr>Decision Trees in R</vt:lpstr>
      <vt:lpstr>Decision Trees in R</vt:lpstr>
      <vt:lpstr>Controlling number of nodes</vt:lpstr>
      <vt:lpstr>Controlling number of nodes</vt:lpstr>
      <vt:lpstr>Linear Models in R</vt:lpstr>
      <vt:lpstr>Scaling and Z-Scoring Datasets</vt:lpstr>
      <vt:lpstr>NA’s and Statistical Summaries</vt:lpstr>
      <vt:lpstr>NA’s and Statistical Summaries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 in R</dc:title>
  <dc:creator>abarman</dc:creator>
  <cp:lastModifiedBy>Eick, Christoph F</cp:lastModifiedBy>
  <cp:revision>21</cp:revision>
  <dcterms:created xsi:type="dcterms:W3CDTF">2014-09-16T21:05:23Z</dcterms:created>
  <dcterms:modified xsi:type="dcterms:W3CDTF">2022-09-12T21:22:28Z</dcterms:modified>
</cp:coreProperties>
</file>