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80" r:id="rId5"/>
    <p:sldId id="283" r:id="rId6"/>
    <p:sldId id="282" r:id="rId7"/>
    <p:sldId id="284" r:id="rId8"/>
    <p:sldId id="286" r:id="rId9"/>
    <p:sldId id="287" r:id="rId10"/>
    <p:sldId id="290" r:id="rId11"/>
    <p:sldId id="291" r:id="rId12"/>
    <p:sldId id="292" r:id="rId13"/>
    <p:sldId id="285" r:id="rId14"/>
    <p:sldId id="296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0E7C-2B23-4586-9B24-9C71BA3C438D}" type="datetimeFigureOut">
              <a:rPr lang="en-IN" smtClean="0"/>
              <a:t>06-11-2023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5082-F8D5-4D40-A16B-0A4AB9627B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0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0EB0-3C62-488C-92A2-D9B373BB042B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BAA8-5B0D-4DB1-A0AC-17573C7EC05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6AE6-9889-4114-969E-13371B71D6C2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FB4C-69C7-41A5-B84C-EF534C2486E1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B54-0A36-41A8-A29D-BF5DEB0AEEF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03CF-009F-43E5-9D1C-7D85D7CFE2DB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8CBA-D6B8-4C6A-99DB-D94D2D103B5C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98DD-B511-4D02-A5C3-0C1F41C255E0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3543-77C2-4597-9C5C-4951F5A78768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76AC-2985-44AC-925F-72DDA19D8F4A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35F5-D0FB-4B4D-AFB7-D1BD309233C2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E5A7-470E-488D-9254-98DB3F586F62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5F3-F114-4019-B39B-3C793EB04BD6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AAF3-0CE1-4E71-A1C2-DA57F2AA9361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A36-0EEF-40D9-B3A0-F0CC31477920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388BF5-F2BB-4C33-9E90-AB1150CE36E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6" y="742950"/>
            <a:ext cx="10203324" cy="3543299"/>
          </a:xfrm>
        </p:spPr>
        <p:txBody>
          <a:bodyPr>
            <a:normAutofit fontScale="90000"/>
          </a:bodyPr>
          <a:lstStyle/>
          <a:p>
            <a:r>
              <a:rPr lang="en-US" sz="12500" dirty="0">
                <a:solidFill>
                  <a:schemeClr val="tx1"/>
                </a:solidFill>
                <a:latin typeface="Mistral" panose="03090702030407020403" pitchFamily="66" charset="0"/>
              </a:rPr>
              <a:t>COSC 6335</a:t>
            </a:r>
            <a:br>
              <a:rPr lang="en-US" sz="12500" dirty="0">
                <a:solidFill>
                  <a:schemeClr val="tx1"/>
                </a:solidFill>
                <a:latin typeface="Mistral" panose="03090702030407020403" pitchFamily="66" charset="0"/>
              </a:rPr>
            </a:br>
            <a:r>
              <a:rPr lang="en-US" sz="12500" dirty="0">
                <a:solidFill>
                  <a:schemeClr val="tx1"/>
                </a:solidFill>
                <a:latin typeface="Mistral" panose="03090702030407020403" pitchFamily="66" charset="0"/>
              </a:rPr>
              <a:t>Group 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3297" y="4001553"/>
            <a:ext cx="4931437" cy="23291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800" b="1" dirty="0">
                <a:latin typeface="Ink Free" panose="03080402000500000000" pitchFamily="66" charset="0"/>
              </a:rPr>
              <a:t>Team</a:t>
            </a:r>
            <a:r>
              <a:rPr lang="en-US" sz="2800" b="1" dirty="0">
                <a:latin typeface="Britannic Bold" panose="020B0903060703020204" pitchFamily="34" charset="0"/>
              </a:rPr>
              <a:t>  </a:t>
            </a:r>
            <a:r>
              <a:rPr lang="en-US" sz="2800" b="1" dirty="0">
                <a:latin typeface="Lucida Handwriting" panose="03010101010101010101" pitchFamily="66" charset="0"/>
              </a:rPr>
              <a:t> </a:t>
            </a:r>
          </a:p>
          <a:p>
            <a:pPr algn="l"/>
            <a:r>
              <a:rPr lang="en-US" sz="2800" b="1" dirty="0">
                <a:latin typeface="Lucida Handwriting" panose="03010101010101010101" pitchFamily="66" charset="0"/>
              </a:rPr>
              <a:t>Monika </a:t>
            </a:r>
            <a:r>
              <a:rPr lang="en-US" sz="2800" b="1" dirty="0" err="1">
                <a:latin typeface="Lucida Handwriting" panose="03010101010101010101" pitchFamily="66" charset="0"/>
              </a:rPr>
              <a:t>kommineni</a:t>
            </a:r>
            <a:endParaRPr lang="en-US" sz="2800" b="1" dirty="0">
              <a:latin typeface="Lucida Handwriting" panose="03010101010101010101" pitchFamily="66" charset="0"/>
            </a:endParaRPr>
          </a:p>
          <a:p>
            <a:pPr algn="l"/>
            <a:r>
              <a:rPr lang="en-US" sz="2800" b="1" dirty="0">
                <a:latin typeface="Lucida Handwriting" panose="03010101010101010101" pitchFamily="66" charset="0"/>
              </a:rPr>
              <a:t>Srilasya kotagiri</a:t>
            </a:r>
          </a:p>
          <a:p>
            <a:pPr algn="l"/>
            <a:r>
              <a:rPr lang="en-US" sz="2800" b="1" dirty="0">
                <a:latin typeface="Lucida Handwriting" panose="03010101010101010101" pitchFamily="66" charset="0"/>
              </a:rPr>
              <a:t>Jayanth </a:t>
            </a:r>
            <a:r>
              <a:rPr lang="en-US" sz="2800" b="1" dirty="0" err="1">
                <a:latin typeface="Lucida Handwriting" panose="03010101010101010101" pitchFamily="66" charset="0"/>
              </a:rPr>
              <a:t>manthrigalla</a:t>
            </a:r>
            <a:endParaRPr lang="en-US" sz="2800" b="1" dirty="0">
              <a:latin typeface="Lucida Handwriting" panose="03010101010101010101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6C79-5511-3196-6E8F-71B28163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E0C18-AA3F-5A7F-C3B2-035514C33E8F}"/>
              </a:ext>
            </a:extLst>
          </p:cNvPr>
          <p:cNvSpPr txBox="1"/>
          <p:nvPr/>
        </p:nvSpPr>
        <p:spPr>
          <a:xfrm>
            <a:off x="7441721" y="6330742"/>
            <a:ext cx="288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Edited by Christoph F. Eick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0D338-9B98-CBB0-BE85-260FAAEEE82F}"/>
              </a:ext>
            </a:extLst>
          </p:cNvPr>
          <p:cNvSpPr txBox="1"/>
          <p:nvPr/>
        </p:nvSpPr>
        <p:spPr>
          <a:xfrm>
            <a:off x="9282829" y="99193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September 28, 2023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1D0B-CBE4-4AB8-FE8D-317E7F3E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Estimator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3AE4A6-F5E8-E9EA-1E06-76983DD0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dirty="0"/>
              <a:t>Maximum likelihood estimator is a method for finding the parameter values that maximize the likelihood function.  </a:t>
            </a:r>
          </a:p>
          <a:p>
            <a:r>
              <a:rPr lang="en-US" dirty="0"/>
              <a:t> The specific parameter that the MLE chooses for the parameters depend on the particular statistical model such as Normal, Exponential, Binomial </a:t>
            </a:r>
          </a:p>
          <a:p>
            <a:r>
              <a:rPr lang="en-US" dirty="0"/>
              <a:t>For a normal distribution, the MLE chooses the sample mean as the estimate for the population mean (μ).</a:t>
            </a:r>
          </a:p>
          <a:p>
            <a:r>
              <a:rPr lang="en-US" dirty="0"/>
              <a:t>The MLE also chooses the sample variance as the estimate for the population variance (σ²).</a:t>
            </a:r>
          </a:p>
          <a:p>
            <a:pPr marL="36900" indent="0">
              <a:buNone/>
            </a:pP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A6B66-1CCF-39A0-7A3B-3963278B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2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4FBD8-3286-2BFA-CA5B-FAB10AE5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Mean and SD for MLE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6" name="Content Placeholder 5" descr="A diagram of a function&#10;&#10;Description automatically generated">
            <a:extLst>
              <a:ext uri="{FF2B5EF4-FFF2-40B4-BE49-F238E27FC236}">
                <a16:creationId xmlns:a16="http://schemas.microsoft.com/office/drawing/2014/main" id="{3DEB157A-B87F-14A6-0ADD-656398D30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7" y="871539"/>
            <a:ext cx="5130799" cy="2847594"/>
          </a:xfrm>
          <a:prstGeom prst="rect">
            <a:avLst/>
          </a:prstGeom>
        </p:spPr>
      </p:pic>
      <p:cxnSp>
        <p:nvCxnSpPr>
          <p:cNvPr id="30" name="Straight Connector 25">
            <a:extLst>
              <a:ext uri="{FF2B5EF4-FFF2-40B4-BE49-F238E27FC236}">
                <a16:creationId xmlns:a16="http://schemas.microsoft.com/office/drawing/2014/main" id="{9F50CB42-2459-4324-95ED-6936C456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iagram of a function&#10;&#10;Description automatically generated">
            <a:extLst>
              <a:ext uri="{FF2B5EF4-FFF2-40B4-BE49-F238E27FC236}">
                <a16:creationId xmlns:a16="http://schemas.microsoft.com/office/drawing/2014/main" id="{71123FCA-4B3A-4F2C-AAB6-56810CC55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733" y="897193"/>
            <a:ext cx="5130800" cy="27962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9C8A8-8B5D-3413-FE72-18FF324B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18082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 smtClean="0"/>
              <a:pPr>
                <a:spcAft>
                  <a:spcPts val="600"/>
                </a:spcAft>
              </a:pPr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6920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A51F0-528A-F4B5-1915-B66E742F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7AFCB-8BFC-C3BE-0101-64EA724AF724}"/>
              </a:ext>
            </a:extLst>
          </p:cNvPr>
          <p:cNvSpPr txBox="1"/>
          <p:nvPr/>
        </p:nvSpPr>
        <p:spPr>
          <a:xfrm>
            <a:off x="1714499" y="1885950"/>
            <a:ext cx="90582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Mistral" panose="03090702030407020403" pitchFamily="66" charset="0"/>
              </a:rPr>
              <a:t>Thank you</a:t>
            </a:r>
            <a:endParaRPr lang="en-IN" sz="199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3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0DC6-E001-A4BB-2C10-0C32C734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4775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IN" dirty="0"/>
              <a:t>Likelihood and Parametric Density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D3D2-0BF4-34C2-EC74-7C02EB4E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63" y="1362075"/>
            <a:ext cx="10353762" cy="4181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effectLst/>
                <a:latin typeface="Söhne"/>
              </a:rPr>
              <a:t>L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Söhne"/>
              </a:rPr>
              <a:t>ikelihood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Söhne"/>
              </a:rPr>
              <a:t> refers to the probability of observing a particular set of data X given a certain model or hypothesis.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tx1"/>
                </a:solidFill>
              </a:rPr>
              <a:t>Likelihood</a:t>
            </a:r>
            <a:r>
              <a:rPr lang="tr-TR" sz="3200" dirty="0"/>
              <a:t> of </a:t>
            </a:r>
            <a:r>
              <a:rPr lang="tr-TR" sz="3200" i="1" dirty="0"/>
              <a:t>θ</a:t>
            </a:r>
            <a:r>
              <a:rPr lang="tr-TR" sz="3200" dirty="0"/>
              <a:t> given the sample </a:t>
            </a:r>
            <a:r>
              <a:rPr lang="tr-TR" sz="3200" dirty="0">
                <a:latin typeface="Lucida Calligraphy" pitchFamily="66" charset="0"/>
              </a:rPr>
              <a:t>X</a:t>
            </a:r>
            <a:r>
              <a:rPr lang="en-US" sz="3200" dirty="0">
                <a:latin typeface="Lucida Calligraphy" pitchFamily="66" charset="0"/>
              </a:rPr>
              <a:t>={x</a:t>
            </a:r>
            <a:r>
              <a:rPr lang="en-US" sz="3200" baseline="30000" dirty="0">
                <a:latin typeface="Lucida Calligraphy" pitchFamily="66" charset="0"/>
              </a:rPr>
              <a:t>1</a:t>
            </a:r>
            <a:r>
              <a:rPr lang="en-US" sz="3200" dirty="0">
                <a:latin typeface="Lucida Calligraphy" pitchFamily="66" charset="0"/>
              </a:rPr>
              <a:t>,…</a:t>
            </a:r>
            <a:r>
              <a:rPr lang="en-US" sz="3200" dirty="0" err="1">
                <a:latin typeface="Lucida Calligraphy" pitchFamily="66" charset="0"/>
              </a:rPr>
              <a:t>x</a:t>
            </a:r>
            <a:r>
              <a:rPr lang="en-US" sz="3200" baseline="30000" dirty="0" err="1">
                <a:latin typeface="Lucida Calligraphy" pitchFamily="66" charset="0"/>
              </a:rPr>
              <a:t>t</a:t>
            </a:r>
            <a:r>
              <a:rPr lang="en-US" sz="3200" dirty="0">
                <a:latin typeface="Lucida Calligraphy" pitchFamily="66" charset="0"/>
              </a:rPr>
              <a:t>}</a:t>
            </a:r>
            <a:endParaRPr lang="tr-TR" sz="3200" dirty="0">
              <a:latin typeface="Lucida Calligraphy" pitchFamily="66" charset="0"/>
            </a:endParaRPr>
          </a:p>
          <a:p>
            <a:pPr marL="36900" indent="0" eaLnBrk="1" hangingPunct="1">
              <a:buNone/>
            </a:pPr>
            <a:r>
              <a:rPr lang="en-US" sz="3200" b="1" i="1" dirty="0"/>
              <a:t>    </a:t>
            </a:r>
            <a:r>
              <a:rPr lang="en-US" sz="3200" b="1" i="1" dirty="0">
                <a:solidFill>
                  <a:srgbClr val="FFFF00"/>
                </a:solidFill>
              </a:rPr>
              <a:t>L</a:t>
            </a:r>
            <a:r>
              <a:rPr lang="en-US" sz="3200" b="1" i="1" baseline="-25000" dirty="0">
                <a:solidFill>
                  <a:srgbClr val="FFFF00"/>
                </a:solidFill>
              </a:rPr>
              <a:t>t</a:t>
            </a:r>
            <a:r>
              <a:rPr lang="tr-TR" sz="3200" b="1" dirty="0">
                <a:solidFill>
                  <a:srgbClr val="FFFF00"/>
                </a:solidFill>
              </a:rPr>
              <a:t>(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|</a:t>
            </a:r>
            <a:r>
              <a:rPr lang="tr-TR" sz="3200" dirty="0">
                <a:solidFill>
                  <a:srgbClr val="FFFF00"/>
                </a:solidFill>
                <a:latin typeface="Lucida Calligraphy" pitchFamily="66" charset="0"/>
              </a:rPr>
              <a:t>X</a:t>
            </a:r>
            <a:r>
              <a:rPr lang="tr-TR" sz="3200" dirty="0">
                <a:solidFill>
                  <a:srgbClr val="FFFF00"/>
                </a:solidFill>
              </a:rPr>
              <a:t>) </a:t>
            </a:r>
            <a:r>
              <a:rPr lang="en-US" sz="3200" dirty="0">
                <a:solidFill>
                  <a:srgbClr val="FFFF00"/>
                </a:solidFill>
              </a:rPr>
              <a:t>=</a:t>
            </a:r>
            <a:r>
              <a:rPr lang="en-US" sz="3200" b="1" i="1" dirty="0">
                <a:solidFill>
                  <a:srgbClr val="FFFF00"/>
                </a:solidFill>
              </a:rPr>
              <a:t>L</a:t>
            </a:r>
            <a:r>
              <a:rPr lang="tr-TR" sz="3200" b="1" dirty="0">
                <a:solidFill>
                  <a:srgbClr val="FFFF00"/>
                </a:solidFill>
              </a:rPr>
              <a:t>(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|</a:t>
            </a:r>
            <a:r>
              <a:rPr lang="tr-TR" sz="3200" dirty="0">
                <a:solidFill>
                  <a:srgbClr val="FFFF00"/>
                </a:solidFill>
                <a:latin typeface="Lucida Calligraphy" pitchFamily="66" charset="0"/>
              </a:rPr>
              <a:t>X</a:t>
            </a:r>
            <a:r>
              <a:rPr lang="tr-TR" sz="3200" dirty="0">
                <a:solidFill>
                  <a:srgbClr val="FFFF00"/>
                </a:solidFill>
              </a:rPr>
              <a:t>) = </a:t>
            </a:r>
            <a:r>
              <a:rPr lang="tr-TR" sz="3200" i="1" dirty="0">
                <a:solidFill>
                  <a:srgbClr val="FFFF00"/>
                </a:solidFill>
              </a:rPr>
              <a:t>p</a:t>
            </a:r>
            <a:r>
              <a:rPr lang="tr-TR" sz="3200" dirty="0">
                <a:solidFill>
                  <a:srgbClr val="FFFF00"/>
                </a:solidFill>
              </a:rPr>
              <a:t>(</a:t>
            </a:r>
            <a:r>
              <a:rPr lang="tr-TR" sz="3200" dirty="0">
                <a:solidFill>
                  <a:srgbClr val="FFFF00"/>
                </a:solidFill>
                <a:latin typeface="Lucida Calligraphy" pitchFamily="66" charset="0"/>
              </a:rPr>
              <a:t>X</a:t>
            </a:r>
            <a:r>
              <a:rPr lang="tr-TR" sz="3200" b="1" i="1" dirty="0">
                <a:solidFill>
                  <a:srgbClr val="FFFF00"/>
                </a:solidFill>
              </a:rPr>
              <a:t> </a:t>
            </a:r>
            <a:r>
              <a:rPr lang="tr-TR" sz="3200" dirty="0">
                <a:solidFill>
                  <a:srgbClr val="FFFF00"/>
                </a:solidFill>
              </a:rPr>
              <a:t>|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) = ∏</a:t>
            </a:r>
            <a:r>
              <a:rPr lang="tr-TR" sz="3200" i="1" baseline="-40000" dirty="0">
                <a:solidFill>
                  <a:srgbClr val="FFFF00"/>
                </a:solidFill>
              </a:rPr>
              <a:t>t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i="1" dirty="0">
                <a:solidFill>
                  <a:srgbClr val="FFFF00"/>
                </a:solidFill>
              </a:rPr>
              <a:t>p</a:t>
            </a:r>
            <a:r>
              <a:rPr lang="tr-TR" sz="3200" dirty="0">
                <a:solidFill>
                  <a:srgbClr val="FFFF00"/>
                </a:solidFill>
              </a:rPr>
              <a:t>(</a:t>
            </a:r>
            <a:r>
              <a:rPr lang="tr-TR" sz="3200" i="1" dirty="0">
                <a:solidFill>
                  <a:srgbClr val="FFFF00"/>
                </a:solidFill>
              </a:rPr>
              <a:t>x</a:t>
            </a:r>
            <a:r>
              <a:rPr lang="tr-TR" sz="3200" i="1" baseline="30000" dirty="0">
                <a:solidFill>
                  <a:srgbClr val="FFFF00"/>
                </a:solidFill>
              </a:rPr>
              <a:t>t</a:t>
            </a:r>
            <a:r>
              <a:rPr lang="tr-TR" sz="3200" dirty="0">
                <a:solidFill>
                  <a:srgbClr val="FFFF00"/>
                </a:solidFill>
              </a:rPr>
              <a:t>|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effectLst/>
                <a:latin typeface="Söhne"/>
              </a:rPr>
              <a:t>Maximum Likelihood Estimators </a:t>
            </a:r>
            <a:r>
              <a:rPr lang="en-US" sz="3200" dirty="0">
                <a:solidFill>
                  <a:schemeClr val="tx1"/>
                </a:solidFill>
                <a:effectLst/>
                <a:latin typeface="Söhne"/>
              </a:rPr>
              <a:t>(MLE) chose model parameters which maximize the likelihood of the sample X: </a:t>
            </a:r>
          </a:p>
          <a:p>
            <a:pPr marL="36900" indent="0" eaLnBrk="1" hangingPunct="1">
              <a:buNone/>
            </a:pPr>
            <a:r>
              <a:rPr lang="en-US" sz="3200" i="1" dirty="0">
                <a:solidFill>
                  <a:schemeClr val="tx1"/>
                </a:solidFill>
                <a:effectLst/>
                <a:latin typeface="Söhne"/>
              </a:rPr>
              <a:t>    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baseline="30000" dirty="0">
                <a:solidFill>
                  <a:srgbClr val="FFFF00"/>
                </a:solidFill>
              </a:rPr>
              <a:t>*</a:t>
            </a:r>
            <a:r>
              <a:rPr lang="tr-TR" sz="3200" dirty="0">
                <a:solidFill>
                  <a:srgbClr val="FFFF00"/>
                </a:solidFill>
              </a:rPr>
              <a:t> = argmax</a:t>
            </a:r>
            <a:r>
              <a:rPr lang="en-GB" sz="3200" i="1" baseline="-25000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en-US" sz="3200" b="1" i="1" dirty="0">
                <a:solidFill>
                  <a:srgbClr val="FFFF00"/>
                </a:solidFill>
              </a:rPr>
              <a:t>L</a:t>
            </a:r>
            <a:r>
              <a:rPr lang="en-US" sz="3200" b="1" i="1" baseline="-25000" dirty="0">
                <a:solidFill>
                  <a:srgbClr val="FFFF00"/>
                </a:solidFill>
              </a:rPr>
              <a:t>t</a:t>
            </a:r>
            <a:r>
              <a:rPr lang="tr-TR" sz="3200" dirty="0">
                <a:solidFill>
                  <a:srgbClr val="FFFF00"/>
                </a:solidFill>
              </a:rPr>
              <a:t>(</a:t>
            </a:r>
            <a:r>
              <a:rPr lang="en-GB" sz="3200" i="1" dirty="0">
                <a:solidFill>
                  <a:srgbClr val="FFFF00"/>
                </a:solidFill>
              </a:rPr>
              <a:t>θ</a:t>
            </a:r>
            <a:r>
              <a:rPr lang="tr-TR" sz="3200" dirty="0">
                <a:solidFill>
                  <a:srgbClr val="FFFF00"/>
                </a:solidFill>
              </a:rPr>
              <a:t>|</a:t>
            </a:r>
            <a:r>
              <a:rPr lang="tr-TR" sz="3200" dirty="0">
                <a:solidFill>
                  <a:srgbClr val="FFFF00"/>
                </a:solidFill>
                <a:latin typeface="Lucida Calligraphy" pitchFamily="66" charset="0"/>
              </a:rPr>
              <a:t>X</a:t>
            </a:r>
            <a:r>
              <a:rPr lang="tr-TR" sz="3200" dirty="0">
                <a:solidFill>
                  <a:srgbClr val="FFFF00"/>
                </a:solidFill>
              </a:rPr>
              <a:t>)</a:t>
            </a:r>
            <a:r>
              <a:rPr lang="en-US" sz="3200" dirty="0">
                <a:solidFill>
                  <a:srgbClr val="FFFF00"/>
                </a:solidFill>
                <a:effectLst/>
                <a:latin typeface="Söhne"/>
              </a:rPr>
              <a:t> </a:t>
            </a:r>
          </a:p>
          <a:p>
            <a:pPr eaLnBrk="1" hangingPunct="1">
              <a:buNone/>
            </a:pPr>
            <a:endParaRPr lang="tr-TR" sz="3600" dirty="0"/>
          </a:p>
          <a:p>
            <a:endParaRPr lang="en-US" sz="3600" dirty="0">
              <a:solidFill>
                <a:schemeClr val="tx1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004B9-6C27-0592-B4BE-D926AB8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4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535B-CDCF-9B94-6B52-78C154A0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87B754-FC59-A324-B264-212AC4DD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6" y="2306898"/>
            <a:ext cx="10125074" cy="360045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F0C39-BD6C-E44B-28B5-20F32E9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8819-D4A8-904E-DE85-1C2836F6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Samples for X: 0, 3, 4, 5 and X~ N(</a:t>
            </a:r>
            <a:r>
              <a:rPr lang="el-GR" sz="2000" b="1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. Compute the likelihood of the 4 samples and L((</a:t>
            </a:r>
            <a:r>
              <a:rPr lang="el-GR" sz="2000" b="1" i="0" dirty="0">
                <a:solidFill>
                  <a:schemeClr val="tx1"/>
                </a:solidFill>
                <a:effectLst/>
                <a:latin typeface="Söhne"/>
              </a:rPr>
              <a:t>μ, σ)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|X) using: a. N(3,1.5), b. N(1,1) and the formula L ((</a:t>
            </a:r>
            <a:r>
              <a:rPr lang="el-GR" sz="2000" b="1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|X)= p</a:t>
            </a:r>
            <a:r>
              <a:rPr lang="el-GR" sz="2000" b="1" baseline="-25000" dirty="0"/>
              <a:t>μ</a:t>
            </a:r>
            <a:r>
              <a:rPr lang="en-US" sz="2000" b="1" baseline="-25000" dirty="0"/>
              <a:t>,</a:t>
            </a:r>
            <a:r>
              <a:rPr lang="el-GR" sz="2000" b="1" baseline="-25000" dirty="0"/>
              <a:t> σ</a:t>
            </a:r>
            <a:r>
              <a:rPr lang="en-US" sz="2000" b="1" i="0" baseline="-2500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(0)* p</a:t>
            </a:r>
            <a:r>
              <a:rPr lang="el-GR" sz="2000" b="1" baseline="-25000" dirty="0"/>
              <a:t>μ</a:t>
            </a:r>
            <a:r>
              <a:rPr lang="en-US" sz="2000" b="1" baseline="-25000" dirty="0"/>
              <a:t>,</a:t>
            </a:r>
            <a:r>
              <a:rPr lang="el-GR" sz="2000" b="1" baseline="-25000" dirty="0"/>
              <a:t> σ</a:t>
            </a:r>
            <a:r>
              <a:rPr lang="en-US" sz="2000" b="1" i="0" baseline="-2500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(3)* p</a:t>
            </a:r>
            <a:r>
              <a:rPr lang="el-GR" sz="2000" b="1" baseline="-25000" dirty="0"/>
              <a:t>μ</a:t>
            </a:r>
            <a:r>
              <a:rPr lang="en-US" sz="2000" b="1" baseline="-25000" dirty="0"/>
              <a:t>,</a:t>
            </a:r>
            <a:r>
              <a:rPr lang="el-GR" sz="2000" b="1" baseline="-25000" dirty="0"/>
              <a:t> σ</a:t>
            </a:r>
            <a:r>
              <a:rPr lang="en-US" sz="2000" b="1" i="0" baseline="-2500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(4)* p</a:t>
            </a:r>
            <a:r>
              <a:rPr lang="el-GR" sz="2000" b="1" baseline="-25000" dirty="0"/>
              <a:t>μ</a:t>
            </a:r>
            <a:r>
              <a:rPr lang="en-US" sz="2000" b="1" baseline="-25000" dirty="0"/>
              <a:t>,</a:t>
            </a:r>
            <a:r>
              <a:rPr lang="el-GR" sz="2000" b="1" baseline="-25000" dirty="0"/>
              <a:t> σ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Söhne"/>
              </a:rPr>
              <a:t> (5) 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2373-24BC-F64B-AEBA-44CA9828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A. 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We are given that X ~ N(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l-GR" dirty="0">
                <a:solidFill>
                  <a:schemeClr val="tx1"/>
                </a:solidFill>
              </a:rPr>
              <a:t> σ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), where </a:t>
            </a:r>
            <a:r>
              <a:rPr lang="el-GR" dirty="0"/>
              <a:t>μ</a:t>
            </a:r>
            <a:r>
              <a:rPr lang="en-US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represents the mean and </a:t>
            </a:r>
            <a:r>
              <a:rPr lang="el-GR" dirty="0"/>
              <a:t>σ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represents the </a:t>
            </a:r>
            <a:r>
              <a:rPr lang="en-US" dirty="0">
                <a:solidFill>
                  <a:schemeClr val="tx1"/>
                </a:solidFill>
                <a:effectLst/>
                <a:latin typeface="Söhne"/>
              </a:rPr>
              <a:t>standard deviation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of the normal distribution.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We need to compute the likelihood of the four samples (0, 3, 4, 5) under the assumption that X follows a normal distribution with parameters </a:t>
            </a:r>
            <a:r>
              <a:rPr lang="el-GR" dirty="0">
                <a:solidFill>
                  <a:schemeClr val="tx1"/>
                </a:solidFill>
              </a:rPr>
              <a:t>μ 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= 3 and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= 1.5.</a:t>
            </a:r>
          </a:p>
          <a:p>
            <a:endParaRPr lang="en-US" b="0" i="0" dirty="0">
              <a:solidFill>
                <a:schemeClr val="tx1"/>
              </a:solidFill>
              <a:effectLst/>
              <a:latin typeface="Söhne"/>
            </a:endParaRPr>
          </a:p>
          <a:p>
            <a:endParaRPr lang="en-US" b="0" i="0" dirty="0">
              <a:solidFill>
                <a:schemeClr val="tx1"/>
              </a:solidFill>
              <a:effectLst/>
              <a:latin typeface="Söhne"/>
            </a:endParaRPr>
          </a:p>
          <a:p>
            <a:endParaRPr lang="en-US" b="0" i="0" dirty="0">
              <a:solidFill>
                <a:schemeClr val="tx1"/>
              </a:solidFill>
              <a:effectLst/>
              <a:latin typeface="Söhne"/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Picture 5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71B17448-4B90-7A5D-A38C-EE7400B8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01" y="4981575"/>
            <a:ext cx="3314987" cy="809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5A4D-1015-218A-EEE6-9E83E574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DE7B2-482F-323B-518D-878CB3B4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3952875"/>
            <a:ext cx="36957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4966-D31B-7519-35BD-C6C327EA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23900"/>
          </a:xfrm>
        </p:spPr>
        <p:txBody>
          <a:bodyPr/>
          <a:lstStyle/>
          <a:p>
            <a:r>
              <a:rPr lang="en-US" dirty="0"/>
              <a:t> N(3,1.5)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4E79-FB0D-FD1C-3930-72F5A11B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5900"/>
            <a:ext cx="10353762" cy="4905375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For x = 0:  </a:t>
            </a:r>
          </a:p>
          <a:p>
            <a:pPr lvl="1"/>
            <a:r>
              <a:rPr lang="en-IN" dirty="0"/>
              <a:t> P</a:t>
            </a:r>
            <a:r>
              <a:rPr lang="en-IN" baseline="-25000" dirty="0"/>
              <a:t>3,1.5</a:t>
            </a:r>
            <a:r>
              <a:rPr lang="en-IN" dirty="0"/>
              <a:t>(0) = (1 / sqrt(2 * </a:t>
            </a:r>
            <a:r>
              <a:rPr lang="el-GR" dirty="0"/>
              <a:t>π * 1.5)) * </a:t>
            </a:r>
            <a:r>
              <a:rPr lang="en-IN" dirty="0"/>
              <a:t>exp(-(0 - 3)^2 / (2 * 2.25))=0.036</a:t>
            </a:r>
          </a:p>
          <a:p>
            <a:r>
              <a:rPr lang="en-IN" dirty="0"/>
              <a:t>For x = 3:  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3,1.5</a:t>
            </a:r>
            <a:r>
              <a:rPr lang="en-IN" dirty="0"/>
              <a:t>(3) = (1 / sqrt(2 * </a:t>
            </a:r>
            <a:r>
              <a:rPr lang="el-GR" dirty="0"/>
              <a:t>π * 1.5)) * </a:t>
            </a:r>
            <a:r>
              <a:rPr lang="en-IN" dirty="0"/>
              <a:t>exp(-(3 - 3)^2 / (2 * 2.25))=0.266</a:t>
            </a:r>
          </a:p>
          <a:p>
            <a:r>
              <a:rPr lang="en-IN" dirty="0"/>
              <a:t>For x = 4:  </a:t>
            </a:r>
          </a:p>
          <a:p>
            <a:pPr lvl="1"/>
            <a:r>
              <a:rPr lang="en-IN" dirty="0"/>
              <a:t> P</a:t>
            </a:r>
            <a:r>
              <a:rPr lang="en-IN" baseline="-25000" dirty="0"/>
              <a:t>3,1.5 </a:t>
            </a:r>
            <a:r>
              <a:rPr lang="en-IN" dirty="0"/>
              <a:t>(4) = (1 / sqrt(2 * </a:t>
            </a:r>
            <a:r>
              <a:rPr lang="el-GR" dirty="0"/>
              <a:t>π * 1.5)) * </a:t>
            </a:r>
            <a:r>
              <a:rPr lang="en-IN" dirty="0"/>
              <a:t>exp(-(4 - 3)^2 / (2 * 2.25))=0.213</a:t>
            </a:r>
          </a:p>
          <a:p>
            <a:r>
              <a:rPr lang="en-IN" dirty="0"/>
              <a:t>For x = 5:  </a:t>
            </a:r>
          </a:p>
          <a:p>
            <a:pPr lvl="1"/>
            <a:r>
              <a:rPr lang="en-IN" dirty="0"/>
              <a:t> P</a:t>
            </a:r>
            <a:r>
              <a:rPr lang="en-IN" baseline="-25000" dirty="0"/>
              <a:t>3,1.5 </a:t>
            </a:r>
            <a:r>
              <a:rPr lang="en-IN" dirty="0"/>
              <a:t>(5) = (1 / sqrt(2 * </a:t>
            </a:r>
            <a:r>
              <a:rPr lang="el-GR" dirty="0"/>
              <a:t>π * 1.5)) * </a:t>
            </a:r>
            <a:r>
              <a:rPr lang="en-IN" dirty="0"/>
              <a:t>exp(-(5 - 3)^2 / (2 * 2.25))=0.109</a:t>
            </a:r>
          </a:p>
          <a:p>
            <a:r>
              <a:rPr lang="en-US" dirty="0"/>
              <a:t>we can calculate the likelihood of the entire dataset by multiplying these individual likelihoods:</a:t>
            </a: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</a:t>
            </a:r>
            <a:r>
              <a:rPr lang="en-US" dirty="0"/>
              <a:t>= </a:t>
            </a:r>
            <a:r>
              <a:rPr lang="en-IN" dirty="0"/>
              <a:t>P</a:t>
            </a:r>
            <a:r>
              <a:rPr lang="en-IN" baseline="-25000" dirty="0"/>
              <a:t>3,1.5 </a:t>
            </a:r>
            <a:r>
              <a:rPr lang="en-US" dirty="0"/>
              <a:t>(0) * </a:t>
            </a:r>
            <a:r>
              <a:rPr lang="en-IN" dirty="0"/>
              <a:t>P</a:t>
            </a:r>
            <a:r>
              <a:rPr lang="en-IN" baseline="-25000" dirty="0"/>
              <a:t>3,1.5 </a:t>
            </a:r>
            <a:r>
              <a:rPr lang="en-US" dirty="0"/>
              <a:t>(3) * </a:t>
            </a:r>
            <a:r>
              <a:rPr lang="en-IN" dirty="0"/>
              <a:t>P</a:t>
            </a:r>
            <a:r>
              <a:rPr lang="en-IN" baseline="-25000" dirty="0"/>
              <a:t>3,1.5 </a:t>
            </a:r>
            <a:r>
              <a:rPr lang="en-US" dirty="0"/>
              <a:t>(4) * </a:t>
            </a:r>
            <a:r>
              <a:rPr lang="en-IN" dirty="0"/>
              <a:t>P</a:t>
            </a:r>
            <a:r>
              <a:rPr lang="en-IN" baseline="-25000" dirty="0"/>
              <a:t>3,1.5 </a:t>
            </a:r>
            <a:r>
              <a:rPr lang="en-US" dirty="0"/>
              <a:t>(5)</a:t>
            </a: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IN" dirty="0"/>
              <a:t>0.036 </a:t>
            </a:r>
            <a:r>
              <a:rPr lang="en-US" dirty="0"/>
              <a:t>*</a:t>
            </a:r>
            <a:r>
              <a:rPr lang="en-IN" dirty="0"/>
              <a:t> 0.266 </a:t>
            </a:r>
            <a:r>
              <a:rPr lang="en-US" dirty="0"/>
              <a:t>*</a:t>
            </a:r>
            <a:r>
              <a:rPr lang="en-IN" dirty="0"/>
              <a:t> 0.213 </a:t>
            </a:r>
            <a:r>
              <a:rPr lang="en-US" dirty="0"/>
              <a:t>*</a:t>
            </a:r>
            <a:r>
              <a:rPr lang="en-IN" dirty="0"/>
              <a:t> 0.109 </a:t>
            </a:r>
            <a:r>
              <a:rPr lang="en-US" dirty="0"/>
              <a:t>=0.000223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61D07-81AD-B7CA-362F-CE92886B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4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21F6-9BFE-00E6-6528-909EBD94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N(1,1)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AEF4-6C3C-16B6-7922-6460B4A8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04925"/>
            <a:ext cx="10353762" cy="532447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For x = 0: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1,1</a:t>
            </a:r>
            <a:r>
              <a:rPr lang="en-IN" dirty="0"/>
              <a:t>(0) = (1 / sqrt(2 * </a:t>
            </a:r>
            <a:r>
              <a:rPr lang="el-GR" dirty="0"/>
              <a:t>π * 1)) * </a:t>
            </a:r>
            <a:r>
              <a:rPr lang="en-IN" dirty="0"/>
              <a:t>exp(-(0 - 1)^2 / (2 * 1))=0.2426</a:t>
            </a:r>
          </a:p>
          <a:p>
            <a:r>
              <a:rPr lang="en-IN" dirty="0"/>
              <a:t>For x = 3: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1,1</a:t>
            </a:r>
            <a:r>
              <a:rPr lang="en-IN" dirty="0"/>
              <a:t>(3) = (1 / sqrt(2 * </a:t>
            </a:r>
            <a:r>
              <a:rPr lang="el-GR" dirty="0"/>
              <a:t>π * 1)) * </a:t>
            </a:r>
            <a:r>
              <a:rPr lang="en-IN" dirty="0"/>
              <a:t>exp(-(3 - 1)^2 / (2 * 1))=0.054</a:t>
            </a:r>
          </a:p>
          <a:p>
            <a:r>
              <a:rPr lang="en-IN" dirty="0"/>
              <a:t>For x = 4: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1,1</a:t>
            </a:r>
            <a:r>
              <a:rPr lang="en-IN" dirty="0"/>
              <a:t>(4) = (1 / sqrt(2 * </a:t>
            </a:r>
            <a:r>
              <a:rPr lang="el-GR" dirty="0"/>
              <a:t>π * 1)) * </a:t>
            </a:r>
            <a:r>
              <a:rPr lang="en-IN" dirty="0"/>
              <a:t>exp(-(4 - 1)^2 / (2 * 1))=0.0048</a:t>
            </a:r>
          </a:p>
          <a:p>
            <a:r>
              <a:rPr lang="en-IN" dirty="0"/>
              <a:t>For x = 5: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1,1</a:t>
            </a:r>
            <a:r>
              <a:rPr lang="en-IN" dirty="0"/>
              <a:t>(5) = (1 / sqrt(2 * </a:t>
            </a:r>
            <a:r>
              <a:rPr lang="el-GR" dirty="0"/>
              <a:t>π * 1)) * </a:t>
            </a:r>
            <a:r>
              <a:rPr lang="en-IN" dirty="0"/>
              <a:t>exp(-(5 - 1)^2 / (2 * 1))=0.00013</a:t>
            </a:r>
          </a:p>
          <a:p>
            <a:r>
              <a:rPr lang="en-IN" dirty="0"/>
              <a:t>We can now calculate the likelihood of the dataset for P = 1 and V = 1:</a:t>
            </a:r>
          </a:p>
          <a:p>
            <a:pPr lvl="1"/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</a:t>
            </a:r>
            <a:r>
              <a:rPr lang="en-IN" dirty="0"/>
              <a:t> = P</a:t>
            </a:r>
            <a:r>
              <a:rPr lang="en-IN" baseline="-25000" dirty="0"/>
              <a:t>1,1 </a:t>
            </a:r>
            <a:r>
              <a:rPr lang="en-IN" dirty="0"/>
              <a:t>(0) * P</a:t>
            </a:r>
            <a:r>
              <a:rPr lang="en-IN" baseline="-25000" dirty="0"/>
              <a:t>1,1 </a:t>
            </a:r>
            <a:r>
              <a:rPr lang="en-IN" dirty="0"/>
              <a:t>(3) * P</a:t>
            </a:r>
            <a:r>
              <a:rPr lang="en-IN" baseline="-25000" dirty="0"/>
              <a:t>1,1 </a:t>
            </a:r>
            <a:r>
              <a:rPr lang="en-IN" dirty="0"/>
              <a:t>(4) * P</a:t>
            </a:r>
            <a:r>
              <a:rPr lang="en-IN" baseline="-25000" dirty="0"/>
              <a:t>1,1 </a:t>
            </a:r>
            <a:r>
              <a:rPr lang="en-IN" dirty="0"/>
              <a:t>(5)</a:t>
            </a:r>
          </a:p>
          <a:p>
            <a:pPr lvl="1"/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IN" dirty="0"/>
              <a:t>0.2426</a:t>
            </a:r>
            <a:r>
              <a:rPr lang="en-US" dirty="0"/>
              <a:t>*</a:t>
            </a:r>
            <a:r>
              <a:rPr lang="en-IN" dirty="0"/>
              <a:t> 0.054 </a:t>
            </a:r>
            <a:r>
              <a:rPr lang="en-US" dirty="0"/>
              <a:t>*</a:t>
            </a:r>
            <a:r>
              <a:rPr lang="en-IN" dirty="0"/>
              <a:t> 0.0048 </a:t>
            </a:r>
            <a:r>
              <a:rPr lang="en-US" dirty="0"/>
              <a:t>*</a:t>
            </a:r>
            <a:r>
              <a:rPr lang="en-IN" dirty="0"/>
              <a:t> 0.00013 </a:t>
            </a:r>
            <a:r>
              <a:rPr lang="en-US" dirty="0"/>
              <a:t>=7.413119999999999e-09</a:t>
            </a:r>
          </a:p>
          <a:p>
            <a:pPr marL="450000" lvl="1" indent="0">
              <a:buNone/>
            </a:pPr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FC42-E218-E4D8-39EC-D802A0A7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74F3-51AC-34D8-2A14-B10A7D4F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What values does the maximum likelihood estimator choose for (</a:t>
            </a:r>
            <a:r>
              <a:rPr lang="el-GR" dirty="0"/>
              <a:t>μ</a:t>
            </a:r>
            <a:r>
              <a:rPr lang="en-US" dirty="0"/>
              <a:t>,</a:t>
            </a:r>
            <a:r>
              <a:rPr lang="el-GR" dirty="0"/>
              <a:t> σ</a:t>
            </a:r>
            <a:r>
              <a:rPr lang="en-US" dirty="0"/>
              <a:t>)?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79A3-F19E-FEB9-213D-76525F95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Mean and standard deviation of the data will be chosen for (</a:t>
            </a:r>
            <a:r>
              <a:rPr lang="el-GR" dirty="0"/>
              <a:t>μ</a:t>
            </a:r>
            <a:r>
              <a:rPr lang="en-US" dirty="0"/>
              <a:t>,</a:t>
            </a:r>
            <a:r>
              <a:rPr lang="el-GR" dirty="0"/>
              <a:t> σ</a:t>
            </a:r>
            <a:r>
              <a:rPr lang="en-US" dirty="0"/>
              <a:t>)</a:t>
            </a:r>
          </a:p>
          <a:p>
            <a:r>
              <a:rPr lang="en-US" dirty="0"/>
              <a:t>Mean=(0+3+4+5)/4=3</a:t>
            </a:r>
          </a:p>
          <a:p>
            <a:r>
              <a:rPr lang="en-US" dirty="0"/>
              <a:t>Standard deviation: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σ</a:t>
            </a:r>
            <a:r>
              <a:rPr lang="en-US" dirty="0"/>
              <a:t>= sqrt(((0-3)^2 + (3-3)^2 + (4-3)^2 + (5-3)^2) / 4) ≈ 1.87</a:t>
            </a:r>
          </a:p>
          <a:p>
            <a:endParaRPr lang="en-IN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25CCA1A-C953-C897-CC0B-3AD8B5D79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14325-C224-5CA1-DFDC-69593B59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3648074"/>
            <a:ext cx="3276600" cy="8667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45A78-3AB8-DDBB-57E1-5E877646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0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EDAD-21D7-B376-6183-E479D980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N(3,1.87)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99A4-715E-AF02-6DDE-CBF68AC9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71599"/>
            <a:ext cx="10353762" cy="5038725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For x = 0: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3,1.87</a:t>
            </a:r>
            <a:r>
              <a:rPr lang="en-IN" dirty="0"/>
              <a:t>(0) = (1 / sqrt(2 * </a:t>
            </a:r>
            <a:r>
              <a:rPr lang="el-GR" dirty="0"/>
              <a:t>π * </a:t>
            </a:r>
            <a:r>
              <a:rPr lang="en-US" dirty="0"/>
              <a:t>1.87</a:t>
            </a:r>
            <a:r>
              <a:rPr lang="el-GR" dirty="0"/>
              <a:t>)) * </a:t>
            </a:r>
            <a:r>
              <a:rPr lang="en-IN" dirty="0"/>
              <a:t>exp(-(0 - 3)^2 / (2 * 3.5))=0.0589</a:t>
            </a:r>
          </a:p>
          <a:p>
            <a:r>
              <a:rPr lang="en-IN" dirty="0"/>
              <a:t>For x = 3: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3,1.87</a:t>
            </a:r>
            <a:r>
              <a:rPr lang="en-IN" dirty="0"/>
              <a:t>(0) = (1 / sqrt(2 * </a:t>
            </a:r>
            <a:r>
              <a:rPr lang="el-GR" dirty="0"/>
              <a:t>π * </a:t>
            </a:r>
            <a:r>
              <a:rPr lang="en-US" dirty="0"/>
              <a:t>1.87</a:t>
            </a:r>
            <a:r>
              <a:rPr lang="el-GR" dirty="0"/>
              <a:t>)) * </a:t>
            </a:r>
            <a:r>
              <a:rPr lang="en-IN" dirty="0"/>
              <a:t>exp(-(3 - 3)^2 / (2 * 3.5))=0.213</a:t>
            </a:r>
          </a:p>
          <a:p>
            <a:r>
              <a:rPr lang="en-IN" dirty="0"/>
              <a:t>For x = 4: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3,1.87</a:t>
            </a:r>
            <a:r>
              <a:rPr lang="en-IN" dirty="0"/>
              <a:t>(0) = (1 / sqrt(2 * </a:t>
            </a:r>
            <a:r>
              <a:rPr lang="el-GR" dirty="0"/>
              <a:t>π * </a:t>
            </a:r>
            <a:r>
              <a:rPr lang="en-US" dirty="0"/>
              <a:t>1.87</a:t>
            </a:r>
            <a:r>
              <a:rPr lang="el-GR" dirty="0"/>
              <a:t>)) * </a:t>
            </a:r>
            <a:r>
              <a:rPr lang="en-IN" dirty="0"/>
              <a:t>exp(-(4 - 3)^2 / (2 * 3.5))=0.184</a:t>
            </a:r>
          </a:p>
          <a:p>
            <a:r>
              <a:rPr lang="en-IN" dirty="0"/>
              <a:t>For x = 5:</a:t>
            </a:r>
          </a:p>
          <a:p>
            <a:pPr lvl="1"/>
            <a:r>
              <a:rPr lang="en-IN" dirty="0"/>
              <a:t>P</a:t>
            </a:r>
            <a:r>
              <a:rPr lang="en-IN" baseline="-25000" dirty="0"/>
              <a:t>3,1.87</a:t>
            </a:r>
            <a:r>
              <a:rPr lang="en-IN" dirty="0"/>
              <a:t>(0) = (1 / sqrt(2 * </a:t>
            </a:r>
            <a:r>
              <a:rPr lang="el-GR" dirty="0"/>
              <a:t>π * </a:t>
            </a:r>
            <a:r>
              <a:rPr lang="en-US" dirty="0"/>
              <a:t>1.87</a:t>
            </a:r>
            <a:r>
              <a:rPr lang="el-GR" dirty="0"/>
              <a:t>)) * </a:t>
            </a:r>
            <a:r>
              <a:rPr lang="en-IN" dirty="0"/>
              <a:t>exp(-(5 - 3)^2 / (2 * 3.5))=0.120</a:t>
            </a:r>
          </a:p>
          <a:p>
            <a:r>
              <a:rPr lang="en-IN" dirty="0"/>
              <a:t>We can now calculate the likelihood of the dataset for P = 1 and V = 1:</a:t>
            </a:r>
          </a:p>
          <a:p>
            <a:pPr lvl="1"/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</a:t>
            </a:r>
            <a:r>
              <a:rPr lang="en-IN" dirty="0"/>
              <a:t>= P</a:t>
            </a:r>
            <a:r>
              <a:rPr lang="en-IN" baseline="-25000" dirty="0"/>
              <a:t>3,1.87 </a:t>
            </a:r>
            <a:r>
              <a:rPr lang="en-IN" dirty="0"/>
              <a:t>(0) * P</a:t>
            </a:r>
            <a:r>
              <a:rPr lang="en-IN" baseline="-25000" dirty="0"/>
              <a:t>3,1.87 </a:t>
            </a:r>
            <a:r>
              <a:rPr lang="en-IN" dirty="0"/>
              <a:t>(3) * P</a:t>
            </a:r>
            <a:r>
              <a:rPr lang="en-IN" baseline="-25000" dirty="0"/>
              <a:t>3,1.87 </a:t>
            </a:r>
            <a:r>
              <a:rPr lang="en-IN" dirty="0"/>
              <a:t>(4) * P</a:t>
            </a:r>
            <a:r>
              <a:rPr lang="en-IN" baseline="-25000" dirty="0"/>
              <a:t>3,1.87 </a:t>
            </a:r>
            <a:r>
              <a:rPr lang="en-IN" dirty="0"/>
              <a:t>(5)</a:t>
            </a:r>
          </a:p>
          <a:p>
            <a:pPr lvl="1"/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IN" dirty="0"/>
              <a:t>0.0589 </a:t>
            </a:r>
            <a:r>
              <a:rPr lang="en-US" dirty="0"/>
              <a:t>*</a:t>
            </a:r>
            <a:r>
              <a:rPr lang="en-IN" dirty="0"/>
              <a:t> 0.213 </a:t>
            </a:r>
            <a:r>
              <a:rPr lang="en-US" dirty="0"/>
              <a:t>*</a:t>
            </a:r>
            <a:r>
              <a:rPr lang="en-IN" dirty="0"/>
              <a:t> 0.184 0.120 </a:t>
            </a:r>
            <a:r>
              <a:rPr lang="en-US" dirty="0"/>
              <a:t>=0.0002806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59523-56F8-2293-E0DB-C138D5D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2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3D3E-C2D8-8647-193E-258428CD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the likelihood Values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685B-E1D9-50E9-8623-31822872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given data x=[0,3,4,5]  </a:t>
            </a:r>
          </a:p>
          <a:p>
            <a:pPr lvl="1"/>
            <a:r>
              <a:rPr lang="en-US" dirty="0"/>
              <a:t>When N=(3,1.5)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US" dirty="0"/>
              <a:t>0.00023</a:t>
            </a:r>
          </a:p>
          <a:p>
            <a:pPr lvl="1"/>
            <a:r>
              <a:rPr lang="en-US" dirty="0"/>
              <a:t>When N=(1,1)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US" dirty="0"/>
              <a:t>7.413119999999999e-09</a:t>
            </a:r>
          </a:p>
          <a:p>
            <a:pPr lvl="1"/>
            <a:r>
              <a:rPr lang="en-US" dirty="0"/>
              <a:t>When N=(3,1.87)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L ((</a:t>
            </a:r>
            <a:r>
              <a:rPr lang="el-GR" sz="2400" b="0" i="0" dirty="0">
                <a:solidFill>
                  <a:schemeClr val="tx1"/>
                </a:solidFill>
                <a:effectLst/>
                <a:latin typeface="Söhne"/>
              </a:rPr>
              <a:t>μ, σ)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Söhne"/>
              </a:rPr>
              <a:t>|X)=</a:t>
            </a:r>
            <a:r>
              <a:rPr lang="en-US" b="1" dirty="0"/>
              <a:t>0.0002806</a:t>
            </a:r>
          </a:p>
          <a:p>
            <a:r>
              <a:rPr lang="en-US" dirty="0"/>
              <a:t>The likelihood is maximum for the estimators N(3,1.87). These estimators are chosen using Maximum likelihood estimator.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B6E07-E15C-9654-7595-98DA896D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80D69AC80504FBD66CFB586D41A21" ma:contentTypeVersion="9" ma:contentTypeDescription="Create a new document." ma:contentTypeScope="" ma:versionID="fb9e543c86a1cf69668fe9634a98c0dc">
  <xsd:schema xmlns:xsd="http://www.w3.org/2001/XMLSchema" xmlns:xs="http://www.w3.org/2001/XMLSchema" xmlns:p="http://schemas.microsoft.com/office/2006/metadata/properties" xmlns:ns2="c4c58b45-8f75-45b1-bb03-c8e683ced4c3" xmlns:ns3="ff3c6e94-511a-408c-9906-c1f7b1054bca" targetNamespace="http://schemas.microsoft.com/office/2006/metadata/properties" ma:root="true" ma:fieldsID="fde3628e37aa8fd1402e7d9be94d32a8" ns2:_="" ns3:_="">
    <xsd:import namespace="c4c58b45-8f75-45b1-bb03-c8e683ced4c3"/>
    <xsd:import namespace="ff3c6e94-511a-408c-9906-c1f7b1054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58b45-8f75-45b1-bb03-c8e683ced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c6e94-511a-408c-9906-c1f7b1054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BD8A7-03C3-48D2-97B2-81D6CD64D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c58b45-8f75-45b1-bb03-c8e683ced4c3"/>
    <ds:schemaRef ds:uri="ff3c6e94-511a-408c-9906-c1f7b1054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{C78C14A9-4051-40B6-9E0C-2450C1F3DAD2}tf11665031_win32</Template>
  <TotalTime>581</TotalTime>
  <Words>1143</Words>
  <Application>Microsoft Office PowerPoint</Application>
  <PresentationFormat>Widescreen</PresentationFormat>
  <Paragraphs>91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Nova</vt:lpstr>
      <vt:lpstr>Arial Nova Light</vt:lpstr>
      <vt:lpstr>Britannic Bold</vt:lpstr>
      <vt:lpstr>Calibri</vt:lpstr>
      <vt:lpstr>Ink Free</vt:lpstr>
      <vt:lpstr>Lucida Calligraphy</vt:lpstr>
      <vt:lpstr>Lucida Handwriting</vt:lpstr>
      <vt:lpstr>Mistral</vt:lpstr>
      <vt:lpstr>Söhne</vt:lpstr>
      <vt:lpstr>Wingdings</vt:lpstr>
      <vt:lpstr>Wingdings 2</vt:lpstr>
      <vt:lpstr>SlateVTI</vt:lpstr>
      <vt:lpstr>COSC 6335 Group F</vt:lpstr>
      <vt:lpstr>Likelihood and Parametric Density Estimation</vt:lpstr>
      <vt:lpstr>Question </vt:lpstr>
      <vt:lpstr>Samples for X: 0, 3, 4, 5 and X~ N(μ, σ). Compute the likelihood of the 4 samples and L((μ, σ) |X) using: a. N(3,1.5), b. N(1,1) and the formula L ((μ, σ)|X)= pμ, σ (0)* pμ, σ (3)* pμ, σ (4)* pμ, σ (5) </vt:lpstr>
      <vt:lpstr> N(3,1.5)</vt:lpstr>
      <vt:lpstr>N(1,1)</vt:lpstr>
      <vt:lpstr>C. What values does the maximum likelihood estimator choose for (μ, σ)?</vt:lpstr>
      <vt:lpstr>N(3,1.87)</vt:lpstr>
      <vt:lpstr>Comparing the likelihood Values </vt:lpstr>
      <vt:lpstr>Maximum Likelihood Estimator</vt:lpstr>
      <vt:lpstr>Mean and SD for MLE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E</dc:title>
  <dc:creator>Jayanth Manthrigalla</dc:creator>
  <cp:lastModifiedBy>Eick, Christoph F</cp:lastModifiedBy>
  <cp:revision>60</cp:revision>
  <dcterms:created xsi:type="dcterms:W3CDTF">2023-09-27T22:57:40Z</dcterms:created>
  <dcterms:modified xsi:type="dcterms:W3CDTF">2023-11-06T17:35:06Z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