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1" r:id="rId1"/>
  </p:sldMasterIdLst>
  <p:notesMasterIdLst>
    <p:notesMasterId r:id="rId6"/>
  </p:notesMasterIdLst>
  <p:handoutMasterIdLst>
    <p:handoutMasterId r:id="rId7"/>
  </p:handoutMasterIdLst>
  <p:sldIdLst>
    <p:sldId id="714" r:id="rId2"/>
    <p:sldId id="425" r:id="rId3"/>
    <p:sldId id="715" r:id="rId4"/>
    <p:sldId id="716" r:id="rId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89"/>
    <p:restoredTop sz="94554"/>
  </p:normalViewPr>
  <p:slideViewPr>
    <p:cSldViewPr>
      <p:cViewPr varScale="1">
        <p:scale>
          <a:sx n="84" d="100"/>
          <a:sy n="84" d="100"/>
        </p:scale>
        <p:origin x="806"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C79FD2-4335-8948-8575-16C525682B4E}"/>
              </a:ext>
            </a:extLst>
          </p:cNvPr>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3" name="Date Placeholder 2">
            <a:extLst>
              <a:ext uri="{FF2B5EF4-FFF2-40B4-BE49-F238E27FC236}">
                <a16:creationId xmlns:a16="http://schemas.microsoft.com/office/drawing/2014/main" id="{252DD507-DC02-7749-A132-4CE385A931DA}"/>
              </a:ext>
            </a:extLst>
          </p:cNvPr>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pPr>
              <a:defRPr/>
            </a:pPr>
            <a:fld id="{3F356084-6307-9F41-AB07-E63B858A7259}" type="datetimeFigureOut">
              <a:rPr lang="en-US" altLang="en-US"/>
              <a:pPr>
                <a:defRPr/>
              </a:pPr>
              <a:t>10/12/2023</a:t>
            </a:fld>
            <a:endParaRPr lang="en-US" altLang="en-US"/>
          </a:p>
        </p:txBody>
      </p:sp>
      <p:sp>
        <p:nvSpPr>
          <p:cNvPr id="4" name="Footer Placeholder 3">
            <a:extLst>
              <a:ext uri="{FF2B5EF4-FFF2-40B4-BE49-F238E27FC236}">
                <a16:creationId xmlns:a16="http://schemas.microsoft.com/office/drawing/2014/main" id="{0363518D-15A2-6F45-98E0-703803D3082B}"/>
              </a:ext>
            </a:extLst>
          </p:cNvPr>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5" name="Slide Number Placeholder 4">
            <a:extLst>
              <a:ext uri="{FF2B5EF4-FFF2-40B4-BE49-F238E27FC236}">
                <a16:creationId xmlns:a16="http://schemas.microsoft.com/office/drawing/2014/main" id="{D8C4F965-081E-9E42-A817-35E030E9ED1C}"/>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87A46E96-61C4-6342-88EB-42707CB3090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E4D5C6-D4DB-6E44-8757-60AA3308246F}"/>
              </a:ext>
            </a:extLst>
          </p:cNvPr>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3" name="Date Placeholder 2">
            <a:extLst>
              <a:ext uri="{FF2B5EF4-FFF2-40B4-BE49-F238E27FC236}">
                <a16:creationId xmlns:a16="http://schemas.microsoft.com/office/drawing/2014/main" id="{B13BB89E-A9D4-8B4C-A056-0F989BD16D60}"/>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pPr>
              <a:defRPr/>
            </a:pPr>
            <a:fld id="{0BD8468F-A2D0-A14D-AEC9-53FA4B82BCA8}" type="datetimeFigureOut">
              <a:rPr lang="en-US" altLang="en-US"/>
              <a:pPr>
                <a:defRPr/>
              </a:pPr>
              <a:t>10/12/2023</a:t>
            </a:fld>
            <a:endParaRPr lang="en-US" altLang="en-US"/>
          </a:p>
        </p:txBody>
      </p:sp>
      <p:sp>
        <p:nvSpPr>
          <p:cNvPr id="4" name="Slide Image Placeholder 3">
            <a:extLst>
              <a:ext uri="{FF2B5EF4-FFF2-40B4-BE49-F238E27FC236}">
                <a16:creationId xmlns:a16="http://schemas.microsoft.com/office/drawing/2014/main" id="{ECA004B0-71CD-5748-A7E9-B43DAD2D9B02}"/>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2BE122EA-3D12-8C44-8403-9088EAB50B2A}"/>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A09808D-8E47-7546-B6EF-1E012236E8D2}"/>
              </a:ext>
            </a:extLst>
          </p:cNvPr>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7" name="Slide Number Placeholder 6">
            <a:extLst>
              <a:ext uri="{FF2B5EF4-FFF2-40B4-BE49-F238E27FC236}">
                <a16:creationId xmlns:a16="http://schemas.microsoft.com/office/drawing/2014/main" id="{0F06D6E0-8E41-AB49-AC93-9844B12F414E}"/>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F90A608-A023-7245-BD68-50BFD7CC88FD}"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6">
            <a:extLst>
              <a:ext uri="{FF2B5EF4-FFF2-40B4-BE49-F238E27FC236}">
                <a16:creationId xmlns:a16="http://schemas.microsoft.com/office/drawing/2014/main" id="{E3E831D5-1F93-BB4C-8E1A-43086DACBA6E}"/>
              </a:ext>
            </a:extLst>
          </p:cNvPr>
          <p:cNvSpPr>
            <a:spLocks noGrp="1" noChangeArrowheads="1"/>
          </p:cNvSpPr>
          <p:nvPr>
            <p:ph type="sldNum" sz="quarter" idx="10"/>
          </p:nvPr>
        </p:nvSpPr>
        <p:spPr>
          <a:ln/>
        </p:spPr>
        <p:txBody>
          <a:bodyPr/>
          <a:lstStyle>
            <a:lvl1pPr>
              <a:defRPr/>
            </a:lvl1pPr>
          </a:lstStyle>
          <a:p>
            <a:fld id="{35DE3C6A-F759-AF47-9552-283A1D4DE58E}" type="slidenum">
              <a:rPr lang="en-US" altLang="en-US"/>
              <a:pPr/>
              <a:t>‹#›</a:t>
            </a:fld>
            <a:r>
              <a:rPr lang="en-US" altLang="en-US"/>
              <a:t>/79</a:t>
            </a:r>
          </a:p>
        </p:txBody>
      </p:sp>
    </p:spTree>
    <p:extLst>
      <p:ext uri="{BB962C8B-B14F-4D97-AF65-F5344CB8AC3E}">
        <p14:creationId xmlns:p14="http://schemas.microsoft.com/office/powerpoint/2010/main" val="314411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AC4D6063-D813-CD4F-90CD-5B2A0FC8101A}"/>
              </a:ext>
            </a:extLst>
          </p:cNvPr>
          <p:cNvSpPr>
            <a:spLocks noGrp="1" noChangeArrowheads="1"/>
          </p:cNvSpPr>
          <p:nvPr>
            <p:ph type="sldNum" sz="quarter" idx="10"/>
          </p:nvPr>
        </p:nvSpPr>
        <p:spPr>
          <a:ln/>
        </p:spPr>
        <p:txBody>
          <a:bodyPr/>
          <a:lstStyle>
            <a:lvl1pPr>
              <a:defRPr/>
            </a:lvl1pPr>
          </a:lstStyle>
          <a:p>
            <a:fld id="{107B8610-AEC7-9E49-AF09-3B80B94BF76C}" type="slidenum">
              <a:rPr lang="en-US" altLang="en-US"/>
              <a:pPr/>
              <a:t>‹#›</a:t>
            </a:fld>
            <a:r>
              <a:rPr lang="en-US" altLang="en-US"/>
              <a:t>/79</a:t>
            </a:r>
          </a:p>
        </p:txBody>
      </p:sp>
    </p:spTree>
    <p:extLst>
      <p:ext uri="{BB962C8B-B14F-4D97-AF65-F5344CB8AC3E}">
        <p14:creationId xmlns:p14="http://schemas.microsoft.com/office/powerpoint/2010/main" val="351062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75649400-9A97-614B-A981-648F8F868BA1}"/>
              </a:ext>
            </a:extLst>
          </p:cNvPr>
          <p:cNvSpPr>
            <a:spLocks noGrp="1" noChangeArrowheads="1"/>
          </p:cNvSpPr>
          <p:nvPr>
            <p:ph type="sldNum" sz="quarter" idx="10"/>
          </p:nvPr>
        </p:nvSpPr>
        <p:spPr>
          <a:ln/>
        </p:spPr>
        <p:txBody>
          <a:bodyPr/>
          <a:lstStyle>
            <a:lvl1pPr>
              <a:defRPr/>
            </a:lvl1pPr>
          </a:lstStyle>
          <a:p>
            <a:fld id="{4199E509-615A-DF45-9ADA-5C5CFE16D399}" type="slidenum">
              <a:rPr lang="en-US" altLang="en-US"/>
              <a:pPr/>
              <a:t>‹#›</a:t>
            </a:fld>
            <a:r>
              <a:rPr lang="en-US" altLang="en-US"/>
              <a:t>/79</a:t>
            </a:r>
          </a:p>
        </p:txBody>
      </p:sp>
    </p:spTree>
    <p:extLst>
      <p:ext uri="{BB962C8B-B14F-4D97-AF65-F5344CB8AC3E}">
        <p14:creationId xmlns:p14="http://schemas.microsoft.com/office/powerpoint/2010/main" val="385550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2A37F95-8B84-5247-B736-CFCB6D5DB3ED}"/>
              </a:ext>
            </a:extLst>
          </p:cNvPr>
          <p:cNvSpPr>
            <a:spLocks noGrp="1" noChangeArrowheads="1"/>
          </p:cNvSpPr>
          <p:nvPr>
            <p:ph type="sldNum" sz="quarter" idx="10"/>
          </p:nvPr>
        </p:nvSpPr>
        <p:spPr>
          <a:ln/>
        </p:spPr>
        <p:txBody>
          <a:bodyPr/>
          <a:lstStyle>
            <a:lvl1pPr>
              <a:defRPr/>
            </a:lvl1pPr>
          </a:lstStyle>
          <a:p>
            <a:fld id="{9FD2632E-3BF7-1D4A-9AD3-11E10CA8104B}" type="slidenum">
              <a:rPr lang="en-US" altLang="en-US"/>
              <a:pPr/>
              <a:t>‹#›</a:t>
            </a:fld>
            <a:r>
              <a:rPr lang="en-US" altLang="en-US"/>
              <a:t>/79</a:t>
            </a:r>
          </a:p>
        </p:txBody>
      </p:sp>
    </p:spTree>
    <p:extLst>
      <p:ext uri="{BB962C8B-B14F-4D97-AF65-F5344CB8AC3E}">
        <p14:creationId xmlns:p14="http://schemas.microsoft.com/office/powerpoint/2010/main" val="260175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
            <a:extLst>
              <a:ext uri="{FF2B5EF4-FFF2-40B4-BE49-F238E27FC236}">
                <a16:creationId xmlns:a16="http://schemas.microsoft.com/office/drawing/2014/main" id="{68AB9F4C-D810-5F4F-8485-B3D7EBCF15B4}"/>
              </a:ext>
            </a:extLst>
          </p:cNvPr>
          <p:cNvSpPr>
            <a:spLocks noGrp="1" noChangeArrowheads="1"/>
          </p:cNvSpPr>
          <p:nvPr>
            <p:ph type="sldNum" sz="quarter" idx="10"/>
          </p:nvPr>
        </p:nvSpPr>
        <p:spPr>
          <a:ln/>
        </p:spPr>
        <p:txBody>
          <a:bodyPr/>
          <a:lstStyle>
            <a:lvl1pPr>
              <a:defRPr/>
            </a:lvl1pPr>
          </a:lstStyle>
          <a:p>
            <a:fld id="{BF001C5F-1B75-3542-8BD1-3BD94909D87D}" type="slidenum">
              <a:rPr lang="en-US" altLang="en-US"/>
              <a:pPr/>
              <a:t>‹#›</a:t>
            </a:fld>
            <a:r>
              <a:rPr lang="en-US" altLang="en-US"/>
              <a:t>/79</a:t>
            </a:r>
          </a:p>
        </p:txBody>
      </p:sp>
    </p:spTree>
    <p:extLst>
      <p:ext uri="{BB962C8B-B14F-4D97-AF65-F5344CB8AC3E}">
        <p14:creationId xmlns:p14="http://schemas.microsoft.com/office/powerpoint/2010/main" val="164189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CB94550-F2B3-3E47-9B8C-E6719B4F9CA2}"/>
              </a:ext>
            </a:extLst>
          </p:cNvPr>
          <p:cNvSpPr>
            <a:spLocks noGrp="1" noChangeArrowheads="1"/>
          </p:cNvSpPr>
          <p:nvPr>
            <p:ph type="sldNum" sz="quarter" idx="10"/>
          </p:nvPr>
        </p:nvSpPr>
        <p:spPr>
          <a:ln/>
        </p:spPr>
        <p:txBody>
          <a:bodyPr/>
          <a:lstStyle>
            <a:lvl1pPr>
              <a:defRPr/>
            </a:lvl1pPr>
          </a:lstStyle>
          <a:p>
            <a:fld id="{1ED1F3E2-4FED-9242-B031-BC3DFD64E495}" type="slidenum">
              <a:rPr lang="en-US" altLang="en-US"/>
              <a:pPr/>
              <a:t>‹#›</a:t>
            </a:fld>
            <a:r>
              <a:rPr lang="en-US" altLang="en-US"/>
              <a:t>/79</a:t>
            </a:r>
          </a:p>
        </p:txBody>
      </p:sp>
    </p:spTree>
    <p:extLst>
      <p:ext uri="{BB962C8B-B14F-4D97-AF65-F5344CB8AC3E}">
        <p14:creationId xmlns:p14="http://schemas.microsoft.com/office/powerpoint/2010/main" val="229101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BFFEE7C2-537D-2948-9BEC-2442FD06E086}"/>
              </a:ext>
            </a:extLst>
          </p:cNvPr>
          <p:cNvSpPr>
            <a:spLocks noGrp="1" noChangeArrowheads="1"/>
          </p:cNvSpPr>
          <p:nvPr>
            <p:ph type="sldNum" sz="quarter" idx="10"/>
          </p:nvPr>
        </p:nvSpPr>
        <p:spPr>
          <a:ln/>
        </p:spPr>
        <p:txBody>
          <a:bodyPr/>
          <a:lstStyle>
            <a:lvl1pPr>
              <a:defRPr/>
            </a:lvl1pPr>
          </a:lstStyle>
          <a:p>
            <a:fld id="{115EB840-4CF9-E745-A758-8D24A457A5C4}" type="slidenum">
              <a:rPr lang="en-US" altLang="en-US"/>
              <a:pPr/>
              <a:t>‹#›</a:t>
            </a:fld>
            <a:r>
              <a:rPr lang="en-US" altLang="en-US"/>
              <a:t>/79</a:t>
            </a:r>
          </a:p>
        </p:txBody>
      </p:sp>
    </p:spTree>
    <p:extLst>
      <p:ext uri="{BB962C8B-B14F-4D97-AF65-F5344CB8AC3E}">
        <p14:creationId xmlns:p14="http://schemas.microsoft.com/office/powerpoint/2010/main" val="149006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CC9BBFA8-59C0-814D-9EF4-3C53F3FBA9C9}"/>
              </a:ext>
            </a:extLst>
          </p:cNvPr>
          <p:cNvSpPr>
            <a:spLocks noGrp="1" noChangeArrowheads="1"/>
          </p:cNvSpPr>
          <p:nvPr>
            <p:ph type="sldNum" sz="quarter" idx="10"/>
          </p:nvPr>
        </p:nvSpPr>
        <p:spPr>
          <a:ln/>
        </p:spPr>
        <p:txBody>
          <a:bodyPr/>
          <a:lstStyle>
            <a:lvl1pPr>
              <a:defRPr/>
            </a:lvl1pPr>
          </a:lstStyle>
          <a:p>
            <a:fld id="{51E3B315-510E-A245-8EAF-91B8C4B8EC02}" type="slidenum">
              <a:rPr lang="en-US" altLang="en-US"/>
              <a:pPr/>
              <a:t>‹#›</a:t>
            </a:fld>
            <a:r>
              <a:rPr lang="en-US" altLang="en-US"/>
              <a:t>/79</a:t>
            </a:r>
          </a:p>
        </p:txBody>
      </p:sp>
    </p:spTree>
    <p:extLst>
      <p:ext uri="{BB962C8B-B14F-4D97-AF65-F5344CB8AC3E}">
        <p14:creationId xmlns:p14="http://schemas.microsoft.com/office/powerpoint/2010/main" val="24067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44C2881A-CBE2-8F42-A460-92C7E0C1495C}"/>
              </a:ext>
            </a:extLst>
          </p:cNvPr>
          <p:cNvSpPr>
            <a:spLocks noGrp="1" noChangeArrowheads="1"/>
          </p:cNvSpPr>
          <p:nvPr>
            <p:ph type="sldNum" sz="quarter" idx="10"/>
          </p:nvPr>
        </p:nvSpPr>
        <p:spPr>
          <a:ln/>
        </p:spPr>
        <p:txBody>
          <a:bodyPr/>
          <a:lstStyle>
            <a:lvl1pPr>
              <a:defRPr/>
            </a:lvl1pPr>
          </a:lstStyle>
          <a:p>
            <a:fld id="{D0E10B68-FEFD-9C40-B93C-E61E7708FB27}" type="slidenum">
              <a:rPr lang="en-US" altLang="en-US"/>
              <a:pPr/>
              <a:t>‹#›</a:t>
            </a:fld>
            <a:r>
              <a:rPr lang="en-US" altLang="en-US"/>
              <a:t>/79</a:t>
            </a:r>
          </a:p>
        </p:txBody>
      </p:sp>
    </p:spTree>
    <p:extLst>
      <p:ext uri="{BB962C8B-B14F-4D97-AF65-F5344CB8AC3E}">
        <p14:creationId xmlns:p14="http://schemas.microsoft.com/office/powerpoint/2010/main" val="172208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a:extLst>
              <a:ext uri="{FF2B5EF4-FFF2-40B4-BE49-F238E27FC236}">
                <a16:creationId xmlns:a16="http://schemas.microsoft.com/office/drawing/2014/main" id="{2164F62E-6186-1545-80B2-560EC90427D3}"/>
              </a:ext>
            </a:extLst>
          </p:cNvPr>
          <p:cNvSpPr>
            <a:spLocks noGrp="1" noChangeArrowheads="1"/>
          </p:cNvSpPr>
          <p:nvPr>
            <p:ph type="sldNum" sz="quarter" idx="10"/>
          </p:nvPr>
        </p:nvSpPr>
        <p:spPr>
          <a:ln/>
        </p:spPr>
        <p:txBody>
          <a:bodyPr/>
          <a:lstStyle>
            <a:lvl1pPr>
              <a:defRPr/>
            </a:lvl1pPr>
          </a:lstStyle>
          <a:p>
            <a:fld id="{CE99CD41-195A-6D4C-8BD4-956D1D7F43EA}" type="slidenum">
              <a:rPr lang="en-US" altLang="en-US"/>
              <a:pPr/>
              <a:t>‹#›</a:t>
            </a:fld>
            <a:r>
              <a:rPr lang="en-US" altLang="en-US"/>
              <a:t>/79</a:t>
            </a:r>
          </a:p>
        </p:txBody>
      </p:sp>
    </p:spTree>
    <p:extLst>
      <p:ext uri="{BB962C8B-B14F-4D97-AF65-F5344CB8AC3E}">
        <p14:creationId xmlns:p14="http://schemas.microsoft.com/office/powerpoint/2010/main" val="298288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a:extLst>
              <a:ext uri="{FF2B5EF4-FFF2-40B4-BE49-F238E27FC236}">
                <a16:creationId xmlns:a16="http://schemas.microsoft.com/office/drawing/2014/main" id="{FB5C6BB8-7F3C-2646-927B-D73964575ED6}"/>
              </a:ext>
            </a:extLst>
          </p:cNvPr>
          <p:cNvSpPr>
            <a:spLocks noGrp="1" noChangeArrowheads="1"/>
          </p:cNvSpPr>
          <p:nvPr>
            <p:ph type="sldNum" sz="quarter" idx="10"/>
          </p:nvPr>
        </p:nvSpPr>
        <p:spPr>
          <a:ln/>
        </p:spPr>
        <p:txBody>
          <a:bodyPr/>
          <a:lstStyle>
            <a:lvl1pPr>
              <a:defRPr/>
            </a:lvl1pPr>
          </a:lstStyle>
          <a:p>
            <a:fld id="{96804410-0A77-E14B-9631-5B37DCD1558B}" type="slidenum">
              <a:rPr lang="en-US" altLang="en-US"/>
              <a:pPr/>
              <a:t>‹#›</a:t>
            </a:fld>
            <a:r>
              <a:rPr lang="en-US" altLang="en-US"/>
              <a:t>/79</a:t>
            </a:r>
          </a:p>
        </p:txBody>
      </p:sp>
    </p:spTree>
    <p:extLst>
      <p:ext uri="{BB962C8B-B14F-4D97-AF65-F5344CB8AC3E}">
        <p14:creationId xmlns:p14="http://schemas.microsoft.com/office/powerpoint/2010/main" val="306634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11A2092C-3C8A-5040-A711-A2D2ADF28922}"/>
              </a:ext>
            </a:extLst>
          </p:cNvPr>
          <p:cNvSpPr>
            <a:spLocks noChangeArrowheads="1"/>
          </p:cNvSpPr>
          <p:nvPr userDrawn="1"/>
        </p:nvSpPr>
        <p:spPr bwMode="auto">
          <a:xfrm rot="10800000">
            <a:off x="0" y="0"/>
            <a:ext cx="9144000" cy="6359525"/>
          </a:xfrm>
          <a:prstGeom prst="rect">
            <a:avLst/>
          </a:prstGeom>
          <a:solidFill>
            <a:schemeClr val="accent3">
              <a:lumMod val="95000"/>
            </a:schemeClr>
          </a:solidFill>
          <a:ln w="25400" algn="ctr">
            <a:noFill/>
            <a:miter lim="800000"/>
            <a:headEnd/>
            <a:tailEnd/>
          </a:ln>
        </p:spPr>
        <p:txBody>
          <a:bodyPr rot="10800000"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defRPr/>
            </a:pPr>
            <a:endParaRPr lang="en-US" altLang="en-US">
              <a:solidFill>
                <a:srgbClr val="FFFFFF"/>
              </a:solidFill>
            </a:endParaRPr>
          </a:p>
        </p:txBody>
      </p:sp>
      <p:sp>
        <p:nvSpPr>
          <p:cNvPr id="30" name="Rectangle 29">
            <a:extLst>
              <a:ext uri="{FF2B5EF4-FFF2-40B4-BE49-F238E27FC236}">
                <a16:creationId xmlns:a16="http://schemas.microsoft.com/office/drawing/2014/main" id="{93A6F195-38C1-1B48-8D15-EAF3839FBB07}"/>
              </a:ext>
            </a:extLst>
          </p:cNvPr>
          <p:cNvSpPr/>
          <p:nvPr userDrawn="1"/>
        </p:nvSpPr>
        <p:spPr>
          <a:xfrm>
            <a:off x="0" y="6408738"/>
            <a:ext cx="9144000" cy="160337"/>
          </a:xfrm>
          <a:prstGeom prst="rect">
            <a:avLst/>
          </a:prstGeom>
          <a:gradFill flip="none" rotWithShape="1">
            <a:gsLst>
              <a:gs pos="47000">
                <a:srgbClr val="FF2400"/>
              </a:gs>
              <a:gs pos="47000">
                <a:schemeClr val="bg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defRPr/>
            </a:pPr>
            <a:endParaRPr lang="en-US" altLang="en-US">
              <a:solidFill>
                <a:srgbClr val="FFFFFF"/>
              </a:solidFill>
            </a:endParaRPr>
          </a:p>
        </p:txBody>
      </p:sp>
      <p:cxnSp>
        <p:nvCxnSpPr>
          <p:cNvPr id="29" name="Straight Connector 28">
            <a:extLst>
              <a:ext uri="{FF2B5EF4-FFF2-40B4-BE49-F238E27FC236}">
                <a16:creationId xmlns:a16="http://schemas.microsoft.com/office/drawing/2014/main" id="{3A39681E-F18B-004E-A455-2408D5A1C715}"/>
              </a:ext>
            </a:extLst>
          </p:cNvPr>
          <p:cNvCxnSpPr/>
          <p:nvPr userDrawn="1"/>
        </p:nvCxnSpPr>
        <p:spPr>
          <a:xfrm>
            <a:off x="0" y="6361113"/>
            <a:ext cx="9144000" cy="1587"/>
          </a:xfrm>
          <a:prstGeom prst="line">
            <a:avLst/>
          </a:prstGeom>
          <a:ln>
            <a:solidFill>
              <a:srgbClr val="FF2400"/>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5B34321F-B344-584C-B3DD-40DF40A00EC4}"/>
              </a:ext>
            </a:extLst>
          </p:cNvPr>
          <p:cNvSpPr/>
          <p:nvPr userDrawn="1"/>
        </p:nvSpPr>
        <p:spPr>
          <a:xfrm>
            <a:off x="0" y="6400800"/>
            <a:ext cx="9144000" cy="76200"/>
          </a:xfrm>
          <a:prstGeom prst="rect">
            <a:avLst/>
          </a:prstGeom>
          <a:gradFill>
            <a:gsLst>
              <a:gs pos="47000">
                <a:schemeClr val="bg1"/>
              </a:gs>
              <a:gs pos="47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defRPr/>
            </a:pPr>
            <a:endParaRPr lang="en-US" altLang="en-US">
              <a:solidFill>
                <a:srgbClr val="FFFFFF"/>
              </a:solidFill>
            </a:endParaRPr>
          </a:p>
        </p:txBody>
      </p:sp>
      <p:pic>
        <p:nvPicPr>
          <p:cNvPr id="1030" name="Picture 4">
            <a:extLst>
              <a:ext uri="{FF2B5EF4-FFF2-40B4-BE49-F238E27FC236}">
                <a16:creationId xmlns:a16="http://schemas.microsoft.com/office/drawing/2014/main" id="{DC992C67-FDE6-5845-9C56-97151F30F19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41288" y="6556375"/>
            <a:ext cx="2203450"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a:extLst>
              <a:ext uri="{FF2B5EF4-FFF2-40B4-BE49-F238E27FC236}">
                <a16:creationId xmlns:a16="http://schemas.microsoft.com/office/drawing/2014/main" id="{076D38F0-E33E-D645-BBD6-3B67CB3CC6C9}"/>
              </a:ext>
            </a:extLst>
          </p:cNvPr>
          <p:cNvSpPr/>
          <p:nvPr userDrawn="1"/>
        </p:nvSpPr>
        <p:spPr>
          <a:xfrm>
            <a:off x="0" y="6396038"/>
            <a:ext cx="9144000" cy="104775"/>
          </a:xfrm>
          <a:prstGeom prst="rect">
            <a:avLst/>
          </a:prstGeom>
          <a:gradFill flip="none" rotWithShape="1">
            <a:gsLst>
              <a:gs pos="0">
                <a:srgbClr val="FF2400">
                  <a:shade val="30000"/>
                  <a:satMod val="115000"/>
                </a:srgbClr>
              </a:gs>
              <a:gs pos="50000">
                <a:srgbClr val="FF2400">
                  <a:shade val="67500"/>
                  <a:satMod val="115000"/>
                </a:srgbClr>
              </a:gs>
              <a:gs pos="100000">
                <a:srgbClr val="FF24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defRPr/>
            </a:pPr>
            <a:endParaRPr lang="en-US" altLang="en-US">
              <a:solidFill>
                <a:srgbClr val="FFFFFF"/>
              </a:solidFill>
            </a:endParaRPr>
          </a:p>
        </p:txBody>
      </p:sp>
      <p:sp>
        <p:nvSpPr>
          <p:cNvPr id="1032" name="Rectangle 2">
            <a:extLst>
              <a:ext uri="{FF2B5EF4-FFF2-40B4-BE49-F238E27FC236}">
                <a16:creationId xmlns:a16="http://schemas.microsoft.com/office/drawing/2014/main" id="{C39B0829-3B8A-F144-AFFC-55F4B0822FF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3" name="Rectangle 3">
            <a:extLst>
              <a:ext uri="{FF2B5EF4-FFF2-40B4-BE49-F238E27FC236}">
                <a16:creationId xmlns:a16="http://schemas.microsoft.com/office/drawing/2014/main" id="{0499B966-9F19-BE4A-8078-DA39DC8C699D}"/>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Rectangle 6">
            <a:extLst>
              <a:ext uri="{FF2B5EF4-FFF2-40B4-BE49-F238E27FC236}">
                <a16:creationId xmlns:a16="http://schemas.microsoft.com/office/drawing/2014/main" id="{D188C8D5-43DB-6A4D-A1B4-DA5F7F12898C}"/>
              </a:ext>
            </a:extLst>
          </p:cNvPr>
          <p:cNvSpPr>
            <a:spLocks noGrp="1" noChangeArrowheads="1"/>
          </p:cNvSpPr>
          <p:nvPr>
            <p:ph type="sldNum" sz="quarter" idx="4"/>
          </p:nvPr>
        </p:nvSpPr>
        <p:spPr bwMode="auto">
          <a:xfrm>
            <a:off x="7010400" y="6553200"/>
            <a:ext cx="1905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3DCD48BF-3D8F-994A-95A8-4672A1CEAFB8}" type="slidenum">
              <a:rPr lang="en-US" altLang="en-US"/>
              <a:pPr/>
              <a:t>‹#›</a:t>
            </a:fld>
            <a:r>
              <a:rPr lang="en-US" altLang="en-US"/>
              <a:t>/79</a:t>
            </a: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sldNum="0" hdr="0"/>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anose="02020603050405020304" pitchFamily="18" charset="0"/>
        </a:defRPr>
      </a:lvl2pPr>
      <a:lvl3pPr algn="ctr" rtl="0" eaLnBrk="0" fontAlgn="base" hangingPunct="0">
        <a:spcBef>
          <a:spcPct val="0"/>
        </a:spcBef>
        <a:spcAft>
          <a:spcPct val="0"/>
        </a:spcAft>
        <a:defRPr sz="4000">
          <a:solidFill>
            <a:schemeClr val="tx2"/>
          </a:solidFill>
          <a:latin typeface="Times New Roman" panose="02020603050405020304" pitchFamily="18" charset="0"/>
        </a:defRPr>
      </a:lvl3pPr>
      <a:lvl4pPr algn="ctr" rtl="0" eaLnBrk="0" fontAlgn="base" hangingPunct="0">
        <a:spcBef>
          <a:spcPct val="0"/>
        </a:spcBef>
        <a:spcAft>
          <a:spcPct val="0"/>
        </a:spcAft>
        <a:defRPr sz="4000">
          <a:solidFill>
            <a:schemeClr val="tx2"/>
          </a:solidFill>
          <a:latin typeface="Times New Roman" panose="02020603050405020304" pitchFamily="18" charset="0"/>
        </a:defRPr>
      </a:lvl4pPr>
      <a:lvl5pPr algn="ctr" rtl="0" eaLnBrk="0" fontAlgn="base" hangingPunct="0">
        <a:spcBef>
          <a:spcPct val="0"/>
        </a:spcBef>
        <a:spcAft>
          <a:spcPct val="0"/>
        </a:spcAft>
        <a:defRPr sz="4000">
          <a:solidFill>
            <a:schemeClr val="tx2"/>
          </a:solidFill>
          <a:latin typeface="Times New Roman" panose="02020603050405020304" pitchFamily="18" charset="0"/>
        </a:defRPr>
      </a:lvl5pPr>
      <a:lvl6pPr marL="457200" algn="ctr" rtl="0" eaLnBrk="0" fontAlgn="base" hangingPunct="0">
        <a:spcBef>
          <a:spcPct val="0"/>
        </a:spcBef>
        <a:spcAft>
          <a:spcPct val="0"/>
        </a:spcAft>
        <a:defRPr sz="4000">
          <a:solidFill>
            <a:schemeClr val="tx2"/>
          </a:solidFill>
          <a:latin typeface="Times New Roman" panose="02020603050405020304" pitchFamily="18" charset="0"/>
        </a:defRPr>
      </a:lvl6pPr>
      <a:lvl7pPr marL="914400" algn="ctr" rtl="0" eaLnBrk="0" fontAlgn="base" hangingPunct="0">
        <a:spcBef>
          <a:spcPct val="0"/>
        </a:spcBef>
        <a:spcAft>
          <a:spcPct val="0"/>
        </a:spcAft>
        <a:defRPr sz="40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0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0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2.cs.uh.edu/~ceick/DM/dm_classification1.pp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hyperlink" Target="http://www2.cs.uh.edu/~ceick/DM/dm_classification1.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cs.uh.edu/~ceick/DM/dm_classification1.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3F84B226-7011-450F-9A13-42CB9A6AD2E8}"/>
              </a:ext>
            </a:extLst>
          </p:cNvPr>
          <p:cNvSpPr>
            <a:spLocks noGrp="1" noChangeArrowheads="1"/>
          </p:cNvSpPr>
          <p:nvPr>
            <p:ph type="title"/>
          </p:nvPr>
        </p:nvSpPr>
        <p:spPr>
          <a:xfrm>
            <a:off x="-533400" y="-76200"/>
            <a:ext cx="9144000" cy="381000"/>
          </a:xfrm>
        </p:spPr>
        <p:txBody>
          <a:bodyPr/>
          <a:lstStyle/>
          <a:p>
            <a:pPr algn="ctr"/>
            <a:br>
              <a:rPr lang="en-US" altLang="en-US" sz="2200" dirty="0">
                <a:hlinkClick r:id="rId2" action="ppaction://hlinkpres?slideindex=1&amp;slidetitle="/>
              </a:rPr>
            </a:br>
            <a:br>
              <a:rPr lang="en-US" altLang="en-US" sz="2200" dirty="0">
                <a:hlinkClick r:id="rId2" action="ppaction://hlinkpres?slideindex=1&amp;slidetitle="/>
              </a:rPr>
            </a:br>
            <a:br>
              <a:rPr lang="en-US" altLang="en-US" sz="2200" dirty="0">
                <a:hlinkClick r:id="rId2" action="ppaction://hlinkpres?slideindex=1&amp;slidetitle="/>
              </a:rPr>
            </a:br>
            <a:r>
              <a:rPr lang="en-US" altLang="en-US" sz="4000" dirty="0"/>
              <a:t>News October 12, 2023</a:t>
            </a:r>
            <a:endParaRPr lang="en-US" altLang="en-US" sz="4000" u="sng" dirty="0"/>
          </a:p>
        </p:txBody>
      </p:sp>
      <p:sp>
        <p:nvSpPr>
          <p:cNvPr id="5123" name="Rectangle 5">
            <a:extLst>
              <a:ext uri="{FF2B5EF4-FFF2-40B4-BE49-F238E27FC236}">
                <a16:creationId xmlns:a16="http://schemas.microsoft.com/office/drawing/2014/main" id="{04DFB30C-3F4F-46A7-BEEC-ECC13FD1A016}"/>
              </a:ext>
            </a:extLst>
          </p:cNvPr>
          <p:cNvSpPr>
            <a:spLocks noGrp="1" noChangeArrowheads="1"/>
          </p:cNvSpPr>
          <p:nvPr>
            <p:ph type="body" idx="1"/>
          </p:nvPr>
        </p:nvSpPr>
        <p:spPr>
          <a:xfrm>
            <a:off x="76200" y="1143000"/>
            <a:ext cx="9067800" cy="4114800"/>
          </a:xfrm>
        </p:spPr>
        <p:txBody>
          <a:bodyPr/>
          <a:lstStyle/>
          <a:p>
            <a:pPr marL="457200" indent="-457200">
              <a:buFont typeface="Tahoma" panose="020B0604030504040204" pitchFamily="34" charset="0"/>
              <a:buAutoNum type="arabicPeriod"/>
            </a:pPr>
            <a:r>
              <a:rPr lang="en-US" altLang="en-US" sz="2700" dirty="0"/>
              <a:t>Dr. Eick: No office hour on Tu., Oct. 17; extra office Fr., Oct. 20, 2-3p; Janet will teach the Oct. 17 lecture “Introduction to Clustering”</a:t>
            </a:r>
          </a:p>
          <a:p>
            <a:pPr marL="457200" indent="-457200">
              <a:buFont typeface="Tahoma" panose="020B0604030504040204" pitchFamily="34" charset="0"/>
              <a:buAutoNum type="arabicPeriod"/>
            </a:pPr>
            <a:r>
              <a:rPr lang="en-US" altLang="en-US" sz="2700" dirty="0"/>
              <a:t>Problem Set 2 has been posted last week; Task 3 is due on Nov. 4!</a:t>
            </a:r>
          </a:p>
          <a:p>
            <a:pPr marL="457200" indent="-457200">
              <a:buFont typeface="Tahoma" panose="020B0604030504040204" pitchFamily="34" charset="0"/>
              <a:buAutoNum type="arabicPeriod"/>
            </a:pPr>
            <a:r>
              <a:rPr lang="en-US" altLang="en-US" sz="2700" dirty="0"/>
              <a:t>Today’s activities:</a:t>
            </a:r>
          </a:p>
          <a:p>
            <a:pPr marL="971550" lvl="1" indent="-514350">
              <a:buFont typeface="+mj-lt"/>
              <a:buAutoNum type="alphaLcPeriod"/>
            </a:pPr>
            <a:r>
              <a:rPr lang="en-US" altLang="en-US" sz="2700" dirty="0"/>
              <a:t>Brief Discussion Group Project</a:t>
            </a:r>
          </a:p>
          <a:p>
            <a:pPr marL="971550" lvl="1" indent="-514350">
              <a:buFont typeface="+mj-lt"/>
              <a:buAutoNum type="alphaLcPeriod"/>
            </a:pPr>
            <a:r>
              <a:rPr lang="en-US" altLang="en-US" sz="2700" dirty="0"/>
              <a:t>GHC Presentation Group G</a:t>
            </a:r>
          </a:p>
          <a:p>
            <a:pPr marL="971550" lvl="1" indent="-514350">
              <a:buFont typeface="+mj-lt"/>
              <a:buAutoNum type="alphaLcPeriod"/>
            </a:pPr>
            <a:r>
              <a:rPr lang="en-US" altLang="en-US" sz="2700" dirty="0"/>
              <a:t>Similarity Assessment </a:t>
            </a:r>
          </a:p>
          <a:p>
            <a:pPr marL="971550" lvl="1" indent="-514350">
              <a:buFont typeface="+mj-lt"/>
              <a:buAutoNum type="alphaLcPeriod"/>
            </a:pPr>
            <a:r>
              <a:rPr lang="en-US" altLang="en-US" sz="2700" dirty="0"/>
              <a:t>Data Storytelling (if enough time)</a:t>
            </a:r>
          </a:p>
          <a:p>
            <a:pPr marL="0" indent="0">
              <a:buNone/>
            </a:pPr>
            <a:endParaRPr lang="en-US" altLang="en-US" sz="2700" dirty="0">
              <a:latin typeface="Broadway" panose="04040905080B02020502" pitchFamily="82" charset="0"/>
            </a:endParaRPr>
          </a:p>
          <a:p>
            <a:pPr marL="457200" indent="-457200">
              <a:buFont typeface="Tahoma" panose="020B0604030504040204" pitchFamily="34" charset="0"/>
              <a:buAutoNum type="arabicPeriod"/>
            </a:pPr>
            <a:endParaRPr lang="en-US" altLang="en-US" sz="2000" dirty="0">
              <a:solidFill>
                <a:srgbClr val="FF0000"/>
              </a:solidFill>
              <a:latin typeface="Broadway" panose="04040905080B02020502" pitchFamily="82" charset="0"/>
            </a:endParaRPr>
          </a:p>
        </p:txBody>
      </p:sp>
    </p:spTree>
    <p:extLst>
      <p:ext uri="{BB962C8B-B14F-4D97-AF65-F5344CB8AC3E}">
        <p14:creationId xmlns:p14="http://schemas.microsoft.com/office/powerpoint/2010/main" val="112237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827184-E485-C243-840E-8B1A24BA0CA6}"/>
              </a:ext>
            </a:extLst>
          </p:cNvPr>
          <p:cNvSpPr txBox="1"/>
          <p:nvPr/>
        </p:nvSpPr>
        <p:spPr>
          <a:xfrm>
            <a:off x="-76200" y="492145"/>
            <a:ext cx="9296400" cy="5632311"/>
          </a:xfrm>
          <a:prstGeom prst="rect">
            <a:avLst/>
          </a:prstGeom>
          <a:noFill/>
        </p:spPr>
        <p:txBody>
          <a:bodyPr wrap="square" rtlCol="0">
            <a:spAutoFit/>
          </a:bodyPr>
          <a:lstStyle/>
          <a:p>
            <a:pPr marL="342900" indent="-342900">
              <a:buFont typeface="Arial" panose="020B0604020202020204" pitchFamily="34" charset="0"/>
              <a:buChar char="•"/>
            </a:pPr>
            <a:r>
              <a:rPr lang="en-US" sz="2100" dirty="0"/>
              <a:t>Will continue to work in Word Format with tracking changes for Section 1, 2, 4 and 5.  Need the text to modify it for the other Sections; what will I get?</a:t>
            </a:r>
          </a:p>
          <a:p>
            <a:pPr marL="342900" indent="-342900">
              <a:buFont typeface="Arial" panose="020B0604020202020204" pitchFamily="34" charset="0"/>
              <a:buChar char="•"/>
            </a:pPr>
            <a:r>
              <a:rPr lang="en-US" sz="2100" dirty="0"/>
              <a:t>Other sections will be send to the other authors in a second file. </a:t>
            </a:r>
          </a:p>
          <a:p>
            <a:pPr marL="342900" indent="-342900">
              <a:buFont typeface="Arial" panose="020B0604020202020204" pitchFamily="34" charset="0"/>
              <a:buChar char="•"/>
            </a:pPr>
            <a:r>
              <a:rPr lang="en-US" sz="2100" dirty="0"/>
              <a:t> Dr. Eick and Mahin will meet at noon on Sunday</a:t>
            </a:r>
          </a:p>
          <a:p>
            <a:pPr marL="342900" indent="-342900">
              <a:buFont typeface="Arial" panose="020B0604020202020204" pitchFamily="34" charset="0"/>
              <a:buChar char="•"/>
            </a:pPr>
            <a:r>
              <a:rPr lang="en-US" sz="2100" dirty="0"/>
              <a:t>Dr. Eick will work on Section 4 and will send you a “complete” draft likely with </a:t>
            </a:r>
            <a:r>
              <a:rPr lang="en-US" sz="2100" dirty="0">
                <a:solidFill>
                  <a:srgbClr val="C00000"/>
                </a:solidFill>
              </a:rPr>
              <a:t>a small number of instructions </a:t>
            </a:r>
            <a:r>
              <a:rPr lang="en-US" sz="2100" dirty="0"/>
              <a:t>either today at 5p or Sunday at 11:30a. You will enhance this Word file and send it to the other authors by Monday 10a at latest. Appendix and Other sections will also be sent by Monday at 10a the latest to the other authors. </a:t>
            </a:r>
          </a:p>
          <a:p>
            <a:pPr marL="342900" indent="-342900">
              <a:buFont typeface="Arial" panose="020B0604020202020204" pitchFamily="34" charset="0"/>
              <a:buChar char="•"/>
            </a:pPr>
            <a:r>
              <a:rPr lang="en-US" sz="2100" dirty="0"/>
              <a:t>Send me a summary of all non-Houston results by Sunday at 10:30a; send it in a separate Word file.</a:t>
            </a:r>
          </a:p>
          <a:p>
            <a:pPr marL="342900" indent="-342900">
              <a:buFont typeface="Arial" panose="020B0604020202020204" pitchFamily="34" charset="0"/>
              <a:buChar char="•"/>
            </a:pPr>
            <a:r>
              <a:rPr lang="en-US" sz="2100" dirty="0"/>
              <a:t>Dr. Eick will work on Sections 3.a and 6 and maybe conclusion on Sunday, unlikely </a:t>
            </a:r>
            <a:r>
              <a:rPr lang="en-US" sz="2100" dirty="0" err="1"/>
              <a:t>TFriday</a:t>
            </a:r>
            <a:r>
              <a:rPr lang="en-US" sz="2100" dirty="0"/>
              <a:t> </a:t>
            </a:r>
          </a:p>
          <a:p>
            <a:pPr marL="342900" indent="-342900">
              <a:buFont typeface="Arial" panose="020B0604020202020204" pitchFamily="34" charset="0"/>
              <a:buChar char="•"/>
            </a:pPr>
            <a:r>
              <a:rPr lang="en-US" sz="2100" dirty="0"/>
              <a:t>Will write abstract Monday late or Tuesday the latest</a:t>
            </a:r>
          </a:p>
          <a:p>
            <a:pPr marL="342900" indent="-342900">
              <a:buFont typeface="Arial" panose="020B0604020202020204" pitchFamily="34" charset="0"/>
              <a:buChar char="•"/>
            </a:pPr>
            <a:r>
              <a:rPr lang="en-US" sz="2100" dirty="0"/>
              <a:t>Will convert the paper in LaTeX starting Tuesday</a:t>
            </a:r>
          </a:p>
          <a:p>
            <a:pPr marL="342900" indent="-342900">
              <a:buFont typeface="Arial" panose="020B0604020202020204" pitchFamily="34" charset="0"/>
              <a:buChar char="•"/>
            </a:pPr>
            <a:r>
              <a:rPr lang="en-US" sz="2100" dirty="0"/>
              <a:t>Will hopefully still submit the paper Wednesday, end of the day!</a:t>
            </a:r>
          </a:p>
          <a:p>
            <a:pPr marL="342900" indent="-34290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8716D7FD-E274-46EE-34FB-ED77CFEAB9C7}"/>
              </a:ext>
            </a:extLst>
          </p:cNvPr>
          <p:cNvSpPr txBox="1"/>
          <p:nvPr/>
        </p:nvSpPr>
        <p:spPr>
          <a:xfrm>
            <a:off x="114300" y="18288"/>
            <a:ext cx="8229600" cy="523220"/>
          </a:xfrm>
          <a:prstGeom prst="rect">
            <a:avLst/>
          </a:prstGeom>
          <a:noFill/>
        </p:spPr>
        <p:txBody>
          <a:bodyPr wrap="square" rtlCol="0">
            <a:spAutoFit/>
          </a:bodyPr>
          <a:lstStyle/>
          <a:p>
            <a:r>
              <a:rPr lang="en-US" sz="2800" b="1" dirty="0"/>
              <a:t>Geo-AI Plan </a:t>
            </a:r>
          </a:p>
        </p:txBody>
      </p:sp>
      <p:sp>
        <p:nvSpPr>
          <p:cNvPr id="8" name="TextBox 7">
            <a:extLst>
              <a:ext uri="{FF2B5EF4-FFF2-40B4-BE49-F238E27FC236}">
                <a16:creationId xmlns:a16="http://schemas.microsoft.com/office/drawing/2014/main" id="{214AD728-5A03-5845-F9C3-4A0D399C4B1D}"/>
              </a:ext>
            </a:extLst>
          </p:cNvPr>
          <p:cNvSpPr txBox="1">
            <a:spLocks noChangeArrowheads="1"/>
          </p:cNvSpPr>
          <p:nvPr/>
        </p:nvSpPr>
        <p:spPr bwMode="auto">
          <a:xfrm>
            <a:off x="7696200" y="6486525"/>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2000" dirty="0"/>
              <a:t>UH-DAIS</a:t>
            </a:r>
          </a:p>
        </p:txBody>
      </p:sp>
      <p:pic>
        <p:nvPicPr>
          <p:cNvPr id="2" name="Picture 1" descr="A planet with flames and stars&#10;&#10;Description automatically generated">
            <a:extLst>
              <a:ext uri="{FF2B5EF4-FFF2-40B4-BE49-F238E27FC236}">
                <a16:creationId xmlns:a16="http://schemas.microsoft.com/office/drawing/2014/main" id="{C292DC20-F8C1-6606-8A6A-2E52FED48C0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79" y="18288"/>
            <a:ext cx="9212179" cy="5120785"/>
          </a:xfrm>
          <a:prstGeom prst="rect">
            <a:avLst/>
          </a:prstGeom>
          <a:noFill/>
          <a:ln>
            <a:noFill/>
          </a:ln>
        </p:spPr>
      </p:pic>
      <p:pic>
        <p:nvPicPr>
          <p:cNvPr id="3" name="Picture 2">
            <a:extLst>
              <a:ext uri="{FF2B5EF4-FFF2-40B4-BE49-F238E27FC236}">
                <a16:creationId xmlns:a16="http://schemas.microsoft.com/office/drawing/2014/main" id="{A11EA0AF-2D8D-693A-968C-F4228A47146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7502" y="0"/>
            <a:ext cx="2313940" cy="1735455"/>
          </a:xfrm>
          <a:prstGeom prst="rect">
            <a:avLst/>
          </a:prstGeom>
          <a:noFill/>
          <a:ln>
            <a:noFill/>
          </a:ln>
        </p:spPr>
      </p:pic>
      <p:pic>
        <p:nvPicPr>
          <p:cNvPr id="4" name="Picture 3" descr="A yellow sun with a smiling face&#10;&#10;Description automatically generated">
            <a:extLst>
              <a:ext uri="{FF2B5EF4-FFF2-40B4-BE49-F238E27FC236}">
                <a16:creationId xmlns:a16="http://schemas.microsoft.com/office/drawing/2014/main" id="{0743C2EF-4C87-06AD-3EE2-EA20B233C64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16" y="18288"/>
            <a:ext cx="1333500" cy="1264920"/>
          </a:xfrm>
          <a:prstGeom prst="rect">
            <a:avLst/>
          </a:prstGeom>
          <a:noFill/>
          <a:ln>
            <a:noFill/>
          </a:ln>
        </p:spPr>
      </p:pic>
      <p:pic>
        <p:nvPicPr>
          <p:cNvPr id="7" name="Picture 6" descr="A yellow sun with a smiling face&#10;&#10;Description automatically generated">
            <a:extLst>
              <a:ext uri="{FF2B5EF4-FFF2-40B4-BE49-F238E27FC236}">
                <a16:creationId xmlns:a16="http://schemas.microsoft.com/office/drawing/2014/main" id="{895D44A3-251F-BF72-7985-1AC72E5921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4405" y="130076"/>
            <a:ext cx="1333500" cy="1264920"/>
          </a:xfrm>
          <a:prstGeom prst="rect">
            <a:avLst/>
          </a:prstGeom>
          <a:noFill/>
          <a:ln>
            <a:noFill/>
          </a:ln>
        </p:spPr>
      </p:pic>
      <p:pic>
        <p:nvPicPr>
          <p:cNvPr id="9" name="Picture 8">
            <a:extLst>
              <a:ext uri="{FF2B5EF4-FFF2-40B4-BE49-F238E27FC236}">
                <a16:creationId xmlns:a16="http://schemas.microsoft.com/office/drawing/2014/main" id="{1F526104-255B-B185-D62D-16423820995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221" y="5110999"/>
            <a:ext cx="1950720" cy="1386840"/>
          </a:xfrm>
          <a:prstGeom prst="rect">
            <a:avLst/>
          </a:prstGeom>
          <a:noFill/>
          <a:ln>
            <a:noFill/>
          </a:ln>
        </p:spPr>
      </p:pic>
      <p:pic>
        <p:nvPicPr>
          <p:cNvPr id="10" name="Picture 9">
            <a:extLst>
              <a:ext uri="{FF2B5EF4-FFF2-40B4-BE49-F238E27FC236}">
                <a16:creationId xmlns:a16="http://schemas.microsoft.com/office/drawing/2014/main" id="{961FD4E2-89EE-2CA2-F242-4B1AC031ED3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5269" y="5099685"/>
            <a:ext cx="1950720" cy="1386840"/>
          </a:xfrm>
          <a:prstGeom prst="rect">
            <a:avLst/>
          </a:prstGeom>
          <a:noFill/>
          <a:ln>
            <a:noFill/>
          </a:ln>
        </p:spPr>
      </p:pic>
      <p:pic>
        <p:nvPicPr>
          <p:cNvPr id="11" name="Picture 10">
            <a:extLst>
              <a:ext uri="{FF2B5EF4-FFF2-40B4-BE49-F238E27FC236}">
                <a16:creationId xmlns:a16="http://schemas.microsoft.com/office/drawing/2014/main" id="{D302007C-E7DB-C73E-9562-011122E02E1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78717" y="5110999"/>
            <a:ext cx="1950720" cy="1386840"/>
          </a:xfrm>
          <a:prstGeom prst="rect">
            <a:avLst/>
          </a:prstGeom>
          <a:noFill/>
          <a:ln>
            <a:noFill/>
          </a:ln>
        </p:spPr>
      </p:pic>
      <p:pic>
        <p:nvPicPr>
          <p:cNvPr id="12" name="Picture 11">
            <a:extLst>
              <a:ext uri="{FF2B5EF4-FFF2-40B4-BE49-F238E27FC236}">
                <a16:creationId xmlns:a16="http://schemas.microsoft.com/office/drawing/2014/main" id="{AACDA489-20DF-03F0-1DB7-9B269255594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09384" y="5152292"/>
            <a:ext cx="1950720" cy="1386840"/>
          </a:xfrm>
          <a:prstGeom prst="rect">
            <a:avLst/>
          </a:prstGeom>
          <a:noFill/>
          <a:ln>
            <a:noFill/>
          </a:ln>
        </p:spPr>
      </p:pic>
      <p:pic>
        <p:nvPicPr>
          <p:cNvPr id="13" name="Picture 12">
            <a:extLst>
              <a:ext uri="{FF2B5EF4-FFF2-40B4-BE49-F238E27FC236}">
                <a16:creationId xmlns:a16="http://schemas.microsoft.com/office/drawing/2014/main" id="{2AA5A357-F298-EBAB-8BEA-8EF54708123F}"/>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398" y="5140260"/>
            <a:ext cx="1487507" cy="1386840"/>
          </a:xfrm>
          <a:prstGeom prst="rect">
            <a:avLst/>
          </a:prstGeom>
          <a:noFill/>
          <a:ln>
            <a:noFill/>
          </a:ln>
        </p:spPr>
      </p:pic>
      <p:sp>
        <p:nvSpPr>
          <p:cNvPr id="15" name="TextBox 14">
            <a:extLst>
              <a:ext uri="{FF2B5EF4-FFF2-40B4-BE49-F238E27FC236}">
                <a16:creationId xmlns:a16="http://schemas.microsoft.com/office/drawing/2014/main" id="{578FF5AC-1AB9-5577-83CF-FE201E5D93BF}"/>
              </a:ext>
            </a:extLst>
          </p:cNvPr>
          <p:cNvSpPr txBox="1"/>
          <p:nvPr/>
        </p:nvSpPr>
        <p:spPr>
          <a:xfrm>
            <a:off x="-152400" y="3000746"/>
            <a:ext cx="9296400" cy="991618"/>
          </a:xfrm>
          <a:prstGeom prst="rect">
            <a:avLst/>
          </a:prstGeom>
          <a:noFill/>
        </p:spPr>
        <p:txBody>
          <a:bodyPr wrap="square">
            <a:spAutoFit/>
          </a:bodyPr>
          <a:lstStyle/>
          <a:p>
            <a:pPr marL="0" marR="0" algn="ctr">
              <a:lnSpc>
                <a:spcPct val="107000"/>
              </a:lnSpc>
              <a:spcBef>
                <a:spcPts val="0"/>
              </a:spcBef>
              <a:spcAft>
                <a:spcPts val="0"/>
              </a:spcAft>
              <a:tabLst>
                <a:tab pos="1676400" algn="l"/>
              </a:tabLst>
            </a:pP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Helios</a:t>
            </a:r>
            <a:r>
              <a:rPr lang="en-US" sz="2800" b="1" dirty="0">
                <a:solidFill>
                  <a:srgbClr val="FFFF00"/>
                </a:solidFill>
                <a:effectLst/>
                <a:latin typeface="Times New Roman" panose="02020603050405020304" pitchFamily="18" charset="0"/>
                <a:ea typeface="Times New Roman" panose="02020603050405020304" pitchFamily="18" charset="0"/>
                <a:cs typeface="Arial" panose="020B0604020202020204" pitchFamily="34" charset="0"/>
              </a:rPr>
              <a:t>: Summarization, Mapping, Hotspot Discovery and Change Analysis of High-Intensity Solar Flare Events</a:t>
            </a:r>
            <a:endPar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558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3F84B226-7011-450F-9A13-42CB9A6AD2E8}"/>
              </a:ext>
            </a:extLst>
          </p:cNvPr>
          <p:cNvSpPr>
            <a:spLocks noGrp="1" noChangeArrowheads="1"/>
          </p:cNvSpPr>
          <p:nvPr>
            <p:ph type="title"/>
          </p:nvPr>
        </p:nvSpPr>
        <p:spPr>
          <a:xfrm>
            <a:off x="-533400" y="-76200"/>
            <a:ext cx="9144000" cy="381000"/>
          </a:xfrm>
        </p:spPr>
        <p:txBody>
          <a:bodyPr/>
          <a:lstStyle/>
          <a:p>
            <a:pPr algn="ctr"/>
            <a:br>
              <a:rPr lang="en-US" altLang="en-US" sz="2200" dirty="0">
                <a:hlinkClick r:id="rId2" action="ppaction://hlinkpres?slideindex=1&amp;slidetitle="/>
              </a:rPr>
            </a:br>
            <a:br>
              <a:rPr lang="en-US" altLang="en-US" sz="2200" dirty="0">
                <a:hlinkClick r:id="rId2" action="ppaction://hlinkpres?slideindex=1&amp;slidetitle="/>
              </a:rPr>
            </a:br>
            <a:br>
              <a:rPr lang="en-US" altLang="en-US" sz="2200" dirty="0">
                <a:hlinkClick r:id="rId2" action="ppaction://hlinkpres?slideindex=1&amp;slidetitle="/>
              </a:rPr>
            </a:br>
            <a:r>
              <a:rPr lang="en-US" altLang="en-US" sz="4000" dirty="0"/>
              <a:t>Group Project Tasks</a:t>
            </a:r>
            <a:endParaRPr lang="en-US" altLang="en-US" sz="4000" u="sng" dirty="0"/>
          </a:p>
        </p:txBody>
      </p:sp>
      <p:sp>
        <p:nvSpPr>
          <p:cNvPr id="5123" name="Rectangle 5">
            <a:extLst>
              <a:ext uri="{FF2B5EF4-FFF2-40B4-BE49-F238E27FC236}">
                <a16:creationId xmlns:a16="http://schemas.microsoft.com/office/drawing/2014/main" id="{04DFB30C-3F4F-46A7-BEEC-ECC13FD1A016}"/>
              </a:ext>
            </a:extLst>
          </p:cNvPr>
          <p:cNvSpPr>
            <a:spLocks noGrp="1" noChangeArrowheads="1"/>
          </p:cNvSpPr>
          <p:nvPr>
            <p:ph type="body" idx="1"/>
          </p:nvPr>
        </p:nvSpPr>
        <p:spPr>
          <a:xfrm>
            <a:off x="76200" y="1143000"/>
            <a:ext cx="9067800" cy="4114800"/>
          </a:xfrm>
        </p:spPr>
        <p:txBody>
          <a:bodyPr/>
          <a:lstStyle/>
          <a:p>
            <a:pPr marL="457200" indent="-457200">
              <a:buFont typeface="Tahoma" panose="020B0604030504040204" pitchFamily="34" charset="0"/>
              <a:buAutoNum type="alphaLcPeriod"/>
            </a:pPr>
            <a:r>
              <a:rPr lang="en-US" altLang="en-US" sz="2200" dirty="0"/>
              <a:t>You will produce two kind of solar flare intensity summaries (for batches of solar flare events):</a:t>
            </a:r>
          </a:p>
          <a:p>
            <a:pPr marL="914400" lvl="1" indent="-514350">
              <a:buFont typeface="Wingdings" panose="05000000000000000000" pitchFamily="2" charset="2"/>
              <a:buChar char="Ø"/>
            </a:pPr>
            <a:r>
              <a:rPr lang="en-US" altLang="en-US" sz="2200" dirty="0"/>
              <a:t>Frequency-based using the attribute </a:t>
            </a:r>
            <a:r>
              <a:rPr lang="en-US" sz="2200" b="1" dirty="0" err="1">
                <a:effectLst/>
                <a:ea typeface="Calibri" panose="020F0502020204030204" pitchFamily="34" charset="0"/>
              </a:rPr>
              <a:t>total.counts</a:t>
            </a:r>
            <a:r>
              <a:rPr lang="en-US" sz="2200" dirty="0">
                <a:effectLst/>
                <a:ea typeface="Calibri" panose="020F0502020204030204" pitchFamily="34" charset="0"/>
              </a:rPr>
              <a:t> </a:t>
            </a:r>
            <a:endParaRPr lang="en-US" altLang="en-US" sz="2200" dirty="0"/>
          </a:p>
          <a:p>
            <a:pPr marL="914400" lvl="1" indent="-514350">
              <a:buFont typeface="Wingdings" panose="05000000000000000000" pitchFamily="2" charset="2"/>
              <a:buChar char="Ø"/>
            </a:pPr>
            <a:r>
              <a:rPr lang="en-US" altLang="en-US" sz="2200" dirty="0"/>
              <a:t>Energy-based using the attributes </a:t>
            </a:r>
            <a:r>
              <a:rPr lang="en-US" sz="2200" dirty="0">
                <a:effectLst/>
                <a:ea typeface="Calibri" panose="020F0502020204030204" pitchFamily="34" charset="0"/>
              </a:rPr>
              <a:t>the </a:t>
            </a:r>
            <a:r>
              <a:rPr lang="en-US" sz="2200" b="1" dirty="0" err="1">
                <a:effectLst/>
                <a:ea typeface="Calibri" panose="020F0502020204030204" pitchFamily="34" charset="0"/>
              </a:rPr>
              <a:t>duration.s</a:t>
            </a:r>
            <a:r>
              <a:rPr lang="en-US" sz="2200" dirty="0">
                <a:effectLst/>
                <a:ea typeface="Calibri" panose="020F0502020204030204" pitchFamily="34" charset="0"/>
              </a:rPr>
              <a:t> and </a:t>
            </a:r>
            <a:r>
              <a:rPr lang="en-US" sz="2200" b="1" dirty="0" err="1">
                <a:effectLst/>
                <a:ea typeface="Calibri" panose="020F0502020204030204" pitchFamily="34" charset="0"/>
              </a:rPr>
              <a:t>energy.kev</a:t>
            </a:r>
            <a:r>
              <a:rPr lang="en-US" sz="2200" b="1" dirty="0">
                <a:effectLst/>
                <a:ea typeface="Calibri" panose="020F0502020204030204" pitchFamily="34" charset="0"/>
              </a:rPr>
              <a:t>---</a:t>
            </a:r>
            <a:r>
              <a:rPr lang="en-US" sz="2200" dirty="0">
                <a:solidFill>
                  <a:srgbClr val="C00000"/>
                </a:solidFill>
                <a:effectLst/>
                <a:ea typeface="Calibri" panose="020F0502020204030204" pitchFamily="34" charset="0"/>
              </a:rPr>
              <a:t>you can propose alternative methods, if you feel they are more suitable. </a:t>
            </a:r>
            <a:r>
              <a:rPr lang="en-US" sz="2200" b="1" dirty="0">
                <a:solidFill>
                  <a:srgbClr val="C00000"/>
                </a:solidFill>
                <a:effectLst/>
                <a:ea typeface="Calibri" panose="020F0502020204030204" pitchFamily="34" charset="0"/>
              </a:rPr>
              <a:t> </a:t>
            </a:r>
            <a:endParaRPr lang="en-US" altLang="en-US" sz="2200" dirty="0">
              <a:solidFill>
                <a:srgbClr val="C00000"/>
              </a:solidFill>
            </a:endParaRPr>
          </a:p>
          <a:p>
            <a:pPr marL="0" indent="0">
              <a:buNone/>
            </a:pPr>
            <a:r>
              <a:rPr lang="en-US" altLang="en-US" sz="2200" dirty="0"/>
              <a:t>     Intensity summaries a location-based and allow analyzing spatial variation.  </a:t>
            </a:r>
          </a:p>
          <a:p>
            <a:pPr marL="457200" indent="-457200">
              <a:buFont typeface="+mj-lt"/>
              <a:buAutoNum type="alphaLcPeriod" startAt="2"/>
            </a:pPr>
            <a:r>
              <a:rPr lang="en-US" altLang="en-US" sz="2200" dirty="0"/>
              <a:t>You will design and implement intensity hotspot discovery algorithms  </a:t>
            </a:r>
          </a:p>
          <a:p>
            <a:pPr marL="457200" indent="-457200">
              <a:buFont typeface="+mj-lt"/>
              <a:buAutoNum type="alphaLcPeriod" startAt="2"/>
            </a:pPr>
            <a:r>
              <a:rPr lang="en-US" altLang="en-US" sz="2200" dirty="0"/>
              <a:t>You will map these intensity summaries and hotspots </a:t>
            </a:r>
          </a:p>
          <a:p>
            <a:pPr marL="457200" indent="-457200">
              <a:buFont typeface="+mj-lt"/>
              <a:buAutoNum type="alphaLcPeriod" startAt="2"/>
            </a:pPr>
            <a:r>
              <a:rPr lang="en-US" altLang="en-US" sz="2200" dirty="0"/>
              <a:t>You will produce time series of hotspots.</a:t>
            </a:r>
          </a:p>
          <a:p>
            <a:pPr marL="457200" indent="-457200">
              <a:buFont typeface="+mj-lt"/>
              <a:buAutoNum type="alphaLcPeriod" startAt="2"/>
            </a:pPr>
            <a:r>
              <a:rPr lang="en-US" altLang="en-US" sz="2200" dirty="0"/>
              <a:t>You will compare 2004-2005 solar flares with 2015-2016 solar flares, and summarize major changes between the two periods, by:</a:t>
            </a:r>
          </a:p>
          <a:p>
            <a:pPr marL="857250" lvl="1" indent="-457200">
              <a:buFont typeface="Wingdings" panose="05000000000000000000" pitchFamily="2" charset="2"/>
              <a:buChar char="Ø"/>
            </a:pPr>
            <a:r>
              <a:rPr lang="en-US" altLang="en-US" sz="2200" dirty="0"/>
              <a:t>Computing Basic Statistics </a:t>
            </a:r>
          </a:p>
          <a:p>
            <a:pPr marL="857250" lvl="1" indent="-457200">
              <a:buFont typeface="Wingdings" panose="05000000000000000000" pitchFamily="2" charset="2"/>
              <a:buChar char="Ø"/>
            </a:pPr>
            <a:r>
              <a:rPr lang="en-US" altLang="en-US" sz="2200" dirty="0"/>
              <a:t>By using methods you developed in the previous steps</a:t>
            </a:r>
          </a:p>
          <a:p>
            <a:pPr marL="457200" indent="-457200">
              <a:buFont typeface="Tahoma" panose="020B0604030504040204" pitchFamily="34" charset="0"/>
              <a:buAutoNum type="alphaLcPeriod" startAt="2"/>
            </a:pPr>
            <a:endParaRPr lang="en-US" altLang="en-US" sz="2100" dirty="0"/>
          </a:p>
          <a:p>
            <a:pPr marL="857250" lvl="1" indent="-457200">
              <a:buFont typeface="Tahoma" panose="020B0604030504040204" pitchFamily="34" charset="0"/>
              <a:buAutoNum type="alphaLcPeriod"/>
            </a:pPr>
            <a:endParaRPr lang="en-US" altLang="en-US" sz="2700" dirty="0"/>
          </a:p>
          <a:p>
            <a:pPr marL="0" indent="0">
              <a:buNone/>
            </a:pPr>
            <a:endParaRPr lang="en-US" altLang="en-US" sz="2700" dirty="0">
              <a:latin typeface="Broadway" panose="04040905080B02020502" pitchFamily="82" charset="0"/>
            </a:endParaRPr>
          </a:p>
          <a:p>
            <a:pPr marL="457200" indent="-457200">
              <a:buFont typeface="Tahoma" panose="020B0604030504040204" pitchFamily="34" charset="0"/>
              <a:buAutoNum type="arabicPeriod"/>
            </a:pPr>
            <a:endParaRPr lang="en-US" altLang="en-US" sz="2000" dirty="0">
              <a:solidFill>
                <a:srgbClr val="FF0000"/>
              </a:solidFill>
              <a:latin typeface="Broadway" panose="04040905080B02020502" pitchFamily="82" charset="0"/>
            </a:endParaRPr>
          </a:p>
        </p:txBody>
      </p:sp>
    </p:spTree>
    <p:extLst>
      <p:ext uri="{BB962C8B-B14F-4D97-AF65-F5344CB8AC3E}">
        <p14:creationId xmlns:p14="http://schemas.microsoft.com/office/powerpoint/2010/main" val="284889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3F84B226-7011-450F-9A13-42CB9A6AD2E8}"/>
              </a:ext>
            </a:extLst>
          </p:cNvPr>
          <p:cNvSpPr>
            <a:spLocks noGrp="1" noChangeArrowheads="1"/>
          </p:cNvSpPr>
          <p:nvPr>
            <p:ph type="title"/>
          </p:nvPr>
        </p:nvSpPr>
        <p:spPr>
          <a:xfrm>
            <a:off x="-533400" y="-76200"/>
            <a:ext cx="9144000" cy="381000"/>
          </a:xfrm>
        </p:spPr>
        <p:txBody>
          <a:bodyPr/>
          <a:lstStyle/>
          <a:p>
            <a:pPr algn="ctr"/>
            <a:br>
              <a:rPr lang="en-US" altLang="en-US" sz="2200" dirty="0">
                <a:hlinkClick r:id="rId2" action="ppaction://hlinkpres?slideindex=1&amp;slidetitle="/>
              </a:rPr>
            </a:br>
            <a:br>
              <a:rPr lang="en-US" altLang="en-US" sz="2200" dirty="0">
                <a:hlinkClick r:id="rId2" action="ppaction://hlinkpres?slideindex=1&amp;slidetitle="/>
              </a:rPr>
            </a:br>
            <a:br>
              <a:rPr lang="en-US" altLang="en-US" sz="2200" dirty="0">
                <a:hlinkClick r:id="rId2" action="ppaction://hlinkpres?slideindex=1&amp;slidetitle="/>
              </a:rPr>
            </a:br>
            <a:r>
              <a:rPr lang="en-US" altLang="en-US" sz="4000" dirty="0"/>
              <a:t>Other Remarks Group Project </a:t>
            </a:r>
            <a:endParaRPr lang="en-US" altLang="en-US" sz="4000" u="sng" dirty="0"/>
          </a:p>
        </p:txBody>
      </p:sp>
      <p:sp>
        <p:nvSpPr>
          <p:cNvPr id="5123" name="Rectangle 5">
            <a:extLst>
              <a:ext uri="{FF2B5EF4-FFF2-40B4-BE49-F238E27FC236}">
                <a16:creationId xmlns:a16="http://schemas.microsoft.com/office/drawing/2014/main" id="{04DFB30C-3F4F-46A7-BEEC-ECC13FD1A016}"/>
              </a:ext>
            </a:extLst>
          </p:cNvPr>
          <p:cNvSpPr>
            <a:spLocks noGrp="1" noChangeArrowheads="1"/>
          </p:cNvSpPr>
          <p:nvPr>
            <p:ph type="body" idx="1"/>
          </p:nvPr>
        </p:nvSpPr>
        <p:spPr>
          <a:xfrm>
            <a:off x="76200" y="1143000"/>
            <a:ext cx="9067800" cy="4114800"/>
          </a:xfrm>
        </p:spPr>
        <p:txBody>
          <a:bodyPr/>
          <a:lstStyle/>
          <a:p>
            <a:pPr marL="457200" indent="-457200">
              <a:buFont typeface="Tahoma" panose="020B0604030504040204" pitchFamily="34" charset="0"/>
              <a:buAutoNum type="alphaLcPeriod"/>
            </a:pPr>
            <a:r>
              <a:rPr lang="en-US" altLang="en-US" sz="2200" dirty="0"/>
              <a:t>Try to understand the dataset as soon as possible. </a:t>
            </a:r>
          </a:p>
          <a:p>
            <a:pPr marL="457200" indent="-457200">
              <a:buFont typeface="+mj-lt"/>
              <a:buAutoNum type="alphaLcPeriod" startAt="2"/>
            </a:pPr>
            <a:r>
              <a:rPr lang="en-US" altLang="en-US" sz="2200" dirty="0"/>
              <a:t>There are a lot of papers which used the NASA Solar Flare Dataset</a:t>
            </a:r>
          </a:p>
          <a:p>
            <a:pPr marL="457200" indent="-457200">
              <a:buFont typeface="+mj-lt"/>
              <a:buAutoNum type="alphaLcPeriod" startAt="2"/>
            </a:pPr>
            <a:r>
              <a:rPr lang="en-US" altLang="en-US" sz="2200" dirty="0"/>
              <a:t>Analysis is conducted for batches </a:t>
            </a:r>
          </a:p>
          <a:p>
            <a:pPr marL="457200" indent="-457200">
              <a:buFont typeface="+mj-lt"/>
              <a:buAutoNum type="alphaLcPeriod" startAt="2"/>
            </a:pPr>
            <a:r>
              <a:rPr lang="en-US" altLang="en-US" sz="2200" dirty="0"/>
              <a:t>In the group project you have more freedom with respect to how you solve the particular problem at hand. </a:t>
            </a:r>
          </a:p>
          <a:p>
            <a:pPr marL="457200" indent="-457200">
              <a:buFont typeface="+mj-lt"/>
              <a:buAutoNum type="alphaLcPeriod" startAt="2"/>
            </a:pPr>
            <a:r>
              <a:rPr lang="en-US" altLang="en-US" sz="2200" dirty="0"/>
              <a:t>In the group project you need to break down tasks into subtasks, which is not necessary for other problem set tasks in the course. </a:t>
            </a:r>
          </a:p>
          <a:p>
            <a:pPr marL="457200" indent="-457200">
              <a:buFont typeface="+mj-lt"/>
              <a:buAutoNum type="alphaLcPeriod" startAt="2"/>
            </a:pPr>
            <a:r>
              <a:rPr lang="en-US" altLang="en-US" sz="2200" dirty="0"/>
              <a:t>Raunak and Dr. Eick are still trying to understand solar flares and the solar flare </a:t>
            </a:r>
            <a:r>
              <a:rPr lang="en-US" altLang="en-US" sz="2200"/>
              <a:t>datasets themselves. </a:t>
            </a:r>
            <a:endParaRPr lang="en-US" altLang="en-US" sz="2200" dirty="0"/>
          </a:p>
          <a:p>
            <a:pPr marL="457200" indent="-457200">
              <a:buFont typeface="Tahoma" panose="020B0604030504040204" pitchFamily="34" charset="0"/>
              <a:buAutoNum type="alphaLcPeriod" startAt="2"/>
            </a:pPr>
            <a:endParaRPr lang="en-US" altLang="en-US" sz="2100" dirty="0"/>
          </a:p>
          <a:p>
            <a:pPr marL="857250" lvl="1" indent="-457200">
              <a:buFont typeface="Tahoma" panose="020B0604030504040204" pitchFamily="34" charset="0"/>
              <a:buAutoNum type="alphaLcPeriod"/>
            </a:pPr>
            <a:endParaRPr lang="en-US" altLang="en-US" sz="2700" dirty="0"/>
          </a:p>
          <a:p>
            <a:pPr marL="0" indent="0">
              <a:buNone/>
            </a:pPr>
            <a:endParaRPr lang="en-US" altLang="en-US" sz="2700" dirty="0">
              <a:latin typeface="Broadway" panose="04040905080B02020502" pitchFamily="82" charset="0"/>
            </a:endParaRPr>
          </a:p>
          <a:p>
            <a:pPr marL="457200" indent="-457200">
              <a:buFont typeface="Tahoma" panose="020B0604030504040204" pitchFamily="34" charset="0"/>
              <a:buAutoNum type="arabicPeriod"/>
            </a:pPr>
            <a:endParaRPr lang="en-US" altLang="en-US" sz="2000" dirty="0">
              <a:solidFill>
                <a:srgbClr val="FF0000"/>
              </a:solidFill>
              <a:latin typeface="Broadway" panose="04040905080B02020502" pitchFamily="82" charset="0"/>
            </a:endParaRPr>
          </a:p>
        </p:txBody>
      </p:sp>
    </p:spTree>
    <p:extLst>
      <p:ext uri="{BB962C8B-B14F-4D97-AF65-F5344CB8AC3E}">
        <p14:creationId xmlns:p14="http://schemas.microsoft.com/office/powerpoint/2010/main" val="3848571117"/>
      </p:ext>
    </p:extLst>
  </p:cSld>
  <p:clrMapOvr>
    <a:masterClrMapping/>
  </p:clrMapOvr>
</p:sld>
</file>

<file path=ppt/theme/theme1.xml><?xml version="1.0" encoding="utf-8"?>
<a:theme xmlns:a="http://schemas.openxmlformats.org/drawingml/2006/main" name="7_Blank Presentation">
  <a:themeElements>
    <a:clrScheme name="7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7_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defRPr>
        </a:defPPr>
      </a:lstStyle>
    </a:lnDef>
  </a:objectDefaults>
  <a:extraClrSchemeLst>
    <a:extraClrScheme>
      <a:clrScheme name="7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7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7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7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7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7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7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13373</TotalTime>
  <Words>534</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Broadway</vt:lpstr>
      <vt:lpstr>Calibri</vt:lpstr>
      <vt:lpstr>Tahoma</vt:lpstr>
      <vt:lpstr>Times New Roman</vt:lpstr>
      <vt:lpstr>Wingdings</vt:lpstr>
      <vt:lpstr>7_Blank Presentation</vt:lpstr>
      <vt:lpstr>   News October 12, 2023</vt:lpstr>
      <vt:lpstr>PowerPoint Presentation</vt:lpstr>
      <vt:lpstr>   Group Project Tasks</vt:lpstr>
      <vt:lpstr>   Other Remarks Group Project </vt:lpstr>
    </vt:vector>
  </TitlesOfParts>
  <Company>UH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DMTUTORIAL</dc:title>
  <dc:creator>CO</dc:creator>
  <cp:lastModifiedBy>Eick, Christoph F</cp:lastModifiedBy>
  <cp:revision>977</cp:revision>
  <cp:lastPrinted>2023-10-04T13:17:49Z</cp:lastPrinted>
  <dcterms:created xsi:type="dcterms:W3CDTF">2010-05-07T16:18:55Z</dcterms:created>
  <dcterms:modified xsi:type="dcterms:W3CDTF">2023-10-12T14:00:02Z</dcterms:modified>
</cp:coreProperties>
</file>